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5"/>
  </p:notesMasterIdLst>
  <p:handoutMasterIdLst>
    <p:handoutMasterId r:id="rId106"/>
  </p:handoutMasterIdLst>
  <p:sldIdLst>
    <p:sldId id="256" r:id="rId2"/>
    <p:sldId id="900" r:id="rId3"/>
    <p:sldId id="901" r:id="rId4"/>
    <p:sldId id="902" r:id="rId5"/>
    <p:sldId id="987" r:id="rId6"/>
    <p:sldId id="903" r:id="rId7"/>
    <p:sldId id="904" r:id="rId8"/>
    <p:sldId id="905" r:id="rId9"/>
    <p:sldId id="906" r:id="rId10"/>
    <p:sldId id="907" r:id="rId11"/>
    <p:sldId id="908" r:id="rId12"/>
    <p:sldId id="909" r:id="rId13"/>
    <p:sldId id="910" r:id="rId14"/>
    <p:sldId id="911" r:id="rId15"/>
    <p:sldId id="912" r:id="rId16"/>
    <p:sldId id="913" r:id="rId17"/>
    <p:sldId id="914" r:id="rId18"/>
    <p:sldId id="915" r:id="rId19"/>
    <p:sldId id="917" r:id="rId20"/>
    <p:sldId id="918" r:id="rId21"/>
    <p:sldId id="919" r:id="rId22"/>
    <p:sldId id="920" r:id="rId23"/>
    <p:sldId id="988" r:id="rId24"/>
    <p:sldId id="921" r:id="rId25"/>
    <p:sldId id="922" r:id="rId26"/>
    <p:sldId id="923" r:id="rId27"/>
    <p:sldId id="924" r:id="rId28"/>
    <p:sldId id="925" r:id="rId29"/>
    <p:sldId id="926" r:id="rId30"/>
    <p:sldId id="927" r:id="rId31"/>
    <p:sldId id="929" r:id="rId32"/>
    <p:sldId id="930" r:id="rId33"/>
    <p:sldId id="931" r:id="rId34"/>
    <p:sldId id="932" r:id="rId35"/>
    <p:sldId id="1021" r:id="rId36"/>
    <p:sldId id="933" r:id="rId37"/>
    <p:sldId id="934" r:id="rId38"/>
    <p:sldId id="935" r:id="rId39"/>
    <p:sldId id="939" r:id="rId40"/>
    <p:sldId id="940" r:id="rId41"/>
    <p:sldId id="941" r:id="rId42"/>
    <p:sldId id="945" r:id="rId43"/>
    <p:sldId id="946" r:id="rId44"/>
    <p:sldId id="947" r:id="rId45"/>
    <p:sldId id="1025" r:id="rId46"/>
    <p:sldId id="950" r:id="rId47"/>
    <p:sldId id="986" r:id="rId48"/>
    <p:sldId id="956" r:id="rId49"/>
    <p:sldId id="958" r:id="rId50"/>
    <p:sldId id="959" r:id="rId51"/>
    <p:sldId id="960" r:id="rId52"/>
    <p:sldId id="961" r:id="rId53"/>
    <p:sldId id="964" r:id="rId54"/>
    <p:sldId id="966" r:id="rId55"/>
    <p:sldId id="967" r:id="rId56"/>
    <p:sldId id="968" r:id="rId57"/>
    <p:sldId id="969" r:id="rId58"/>
    <p:sldId id="972" r:id="rId59"/>
    <p:sldId id="974" r:id="rId60"/>
    <p:sldId id="976" r:id="rId61"/>
    <p:sldId id="977" r:id="rId62"/>
    <p:sldId id="980" r:id="rId63"/>
    <p:sldId id="1022" r:id="rId64"/>
    <p:sldId id="983" r:id="rId65"/>
    <p:sldId id="989" r:id="rId66"/>
    <p:sldId id="985" r:id="rId67"/>
    <p:sldId id="858" r:id="rId68"/>
    <p:sldId id="990" r:id="rId69"/>
    <p:sldId id="991" r:id="rId70"/>
    <p:sldId id="992" r:id="rId71"/>
    <p:sldId id="993" r:id="rId72"/>
    <p:sldId id="994" r:id="rId73"/>
    <p:sldId id="995" r:id="rId74"/>
    <p:sldId id="936" r:id="rId75"/>
    <p:sldId id="996" r:id="rId76"/>
    <p:sldId id="997" r:id="rId77"/>
    <p:sldId id="998" r:id="rId78"/>
    <p:sldId id="999" r:id="rId79"/>
    <p:sldId id="1000" r:id="rId80"/>
    <p:sldId id="1001" r:id="rId81"/>
    <p:sldId id="1002" r:id="rId82"/>
    <p:sldId id="949" r:id="rId83"/>
    <p:sldId id="1003" r:id="rId84"/>
    <p:sldId id="1004" r:id="rId85"/>
    <p:sldId id="951" r:id="rId86"/>
    <p:sldId id="952" r:id="rId87"/>
    <p:sldId id="1005" r:id="rId88"/>
    <p:sldId id="1006" r:id="rId89"/>
    <p:sldId id="1007" r:id="rId90"/>
    <p:sldId id="1008" r:id="rId91"/>
    <p:sldId id="1009" r:id="rId92"/>
    <p:sldId id="1010" r:id="rId93"/>
    <p:sldId id="1011" r:id="rId94"/>
    <p:sldId id="1012" r:id="rId95"/>
    <p:sldId id="1013" r:id="rId96"/>
    <p:sldId id="1014" r:id="rId97"/>
    <p:sldId id="1015" r:id="rId98"/>
    <p:sldId id="1016" r:id="rId99"/>
    <p:sldId id="1017" r:id="rId100"/>
    <p:sldId id="1018" r:id="rId101"/>
    <p:sldId id="1019" r:id="rId102"/>
    <p:sldId id="981" r:id="rId103"/>
    <p:sldId id="982" r:id="rId10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0066"/>
    <a:srgbClr val="3366FF"/>
    <a:srgbClr val="00CC99"/>
    <a:srgbClr val="DEB212"/>
    <a:srgbClr val="0055A0"/>
    <a:srgbClr val="DEB683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947" autoAdjust="0"/>
  </p:normalViewPr>
  <p:slideViewPr>
    <p:cSldViewPr snapToGrid="0" snapToObjects="1">
      <p:cViewPr varScale="1">
        <p:scale>
          <a:sx n="114" d="100"/>
          <a:sy n="114" d="100"/>
        </p:scale>
        <p:origin x="66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AT\Projects\Baglin\AA_Perso_VB\LHC\Vacuum%20inputs\ions\ionisation\proton_crossec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FF0000"/>
                </a:solidFill>
                <a:latin typeface="Arial"/>
                <a:ea typeface="Arial"/>
                <a:cs typeface="Arial"/>
              </a:defRPr>
            </a:pPr>
            <a:r>
              <a:rPr lang="fr-FR"/>
              <a:t>Ionisation cross section for proton beam</a:t>
            </a:r>
          </a:p>
        </c:rich>
      </c:tx>
      <c:layout>
        <c:manualLayout>
          <c:xMode val="edge"/>
          <c:yMode val="edge"/>
          <c:x val="0.24717305442644291"/>
          <c:y val="3.2178217821782339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6639754644394528"/>
          <c:y val="0.17574257425742637"/>
          <c:w val="0.78324219224693159"/>
          <c:h val="0.6534653465346536"/>
        </c:manualLayout>
      </c:layout>
      <c:scatterChart>
        <c:scatterStyle val="smoothMarker"/>
        <c:varyColors val="0"/>
        <c:ser>
          <c:idx val="1"/>
          <c:order val="0"/>
          <c:tx>
            <c:strRef>
              <c:f>'crossection (2)'!$E$12</c:f>
              <c:strCache>
                <c:ptCount val="1"/>
                <c:pt idx="0">
                  <c:v>H2</c:v>
                </c:pt>
              </c:strCache>
            </c:strRef>
          </c:tx>
          <c:spPr>
            <a:ln w="12700">
              <a:solidFill>
                <a:srgbClr val="FF000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'crossection (2)'!$A$16:$A$32</c:f>
              <c:numCache>
                <c:formatCode>General</c:formatCode>
                <c:ptCount val="17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10</c:v>
                </c:pt>
                <c:pt idx="10">
                  <c:v>26</c:v>
                </c:pt>
                <c:pt idx="11">
                  <c:v>100</c:v>
                </c:pt>
                <c:pt idx="12">
                  <c:v>200</c:v>
                </c:pt>
                <c:pt idx="13">
                  <c:v>450</c:v>
                </c:pt>
                <c:pt idx="14">
                  <c:v>600</c:v>
                </c:pt>
                <c:pt idx="15">
                  <c:v>1000</c:v>
                </c:pt>
                <c:pt idx="16">
                  <c:v>7000</c:v>
                </c:pt>
              </c:numCache>
            </c:numRef>
          </c:xVal>
          <c:yVal>
            <c:numRef>
              <c:f>'crossection (2)'!$E$16:$E$32</c:f>
              <c:numCache>
                <c:formatCode>0.00E+00</c:formatCode>
                <c:ptCount val="17"/>
                <c:pt idx="0">
                  <c:v>1.249408605812653E-22</c:v>
                </c:pt>
                <c:pt idx="1">
                  <c:v>4.3574637174421576E-23</c:v>
                </c:pt>
                <c:pt idx="2">
                  <c:v>3.2146861005981536E-23</c:v>
                </c:pt>
                <c:pt idx="3">
                  <c:v>2.7790532160969764E-23</c:v>
                </c:pt>
                <c:pt idx="4">
                  <c:v>2.5610856097138332E-23</c:v>
                </c:pt>
                <c:pt idx="5">
                  <c:v>2.4371512225090779E-23</c:v>
                </c:pt>
                <c:pt idx="6">
                  <c:v>2.3616074584587138E-23</c:v>
                </c:pt>
                <c:pt idx="7">
                  <c:v>2.3137977318804283E-23</c:v>
                </c:pt>
                <c:pt idx="8">
                  <c:v>2.2830839310717503E-23</c:v>
                </c:pt>
                <c:pt idx="9">
                  <c:v>2.4296507699652072E-23</c:v>
                </c:pt>
                <c:pt idx="10">
                  <c:v>2.710472800225023E-23</c:v>
                </c:pt>
                <c:pt idx="11">
                  <c:v>3.1282908830995562E-23</c:v>
                </c:pt>
                <c:pt idx="12">
                  <c:v>3.3447552491922924E-23</c:v>
                </c:pt>
                <c:pt idx="13">
                  <c:v>3.5981804363145043E-23</c:v>
                </c:pt>
                <c:pt idx="14">
                  <c:v>3.6880983948705027E-23</c:v>
                </c:pt>
                <c:pt idx="15">
                  <c:v>3.8477682710720637E-23</c:v>
                </c:pt>
                <c:pt idx="16">
                  <c:v>4.4560237862572359E-23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F37-4ECA-8801-470C853FB57E}"/>
            </c:ext>
          </c:extLst>
        </c:ser>
        <c:ser>
          <c:idx val="2"/>
          <c:order val="1"/>
          <c:tx>
            <c:strRef>
              <c:f>'crossection (2)'!$F$12</c:f>
              <c:strCache>
                <c:ptCount val="1"/>
                <c:pt idx="0">
                  <c:v>He</c:v>
                </c:pt>
              </c:strCache>
            </c:strRef>
          </c:tx>
          <c:spPr>
            <a:ln w="12700">
              <a:solidFill>
                <a:srgbClr val="9999FF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9999FF"/>
              </a:solidFill>
              <a:ln>
                <a:solidFill>
                  <a:srgbClr val="9999FF"/>
                </a:solidFill>
                <a:prstDash val="solid"/>
              </a:ln>
            </c:spPr>
          </c:marker>
          <c:xVal>
            <c:numRef>
              <c:f>'crossection (2)'!$A$16:$A$32</c:f>
              <c:numCache>
                <c:formatCode>General</c:formatCode>
                <c:ptCount val="17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10</c:v>
                </c:pt>
                <c:pt idx="10">
                  <c:v>26</c:v>
                </c:pt>
                <c:pt idx="11">
                  <c:v>100</c:v>
                </c:pt>
                <c:pt idx="12">
                  <c:v>200</c:v>
                </c:pt>
                <c:pt idx="13">
                  <c:v>450</c:v>
                </c:pt>
                <c:pt idx="14">
                  <c:v>600</c:v>
                </c:pt>
                <c:pt idx="15">
                  <c:v>1000</c:v>
                </c:pt>
                <c:pt idx="16">
                  <c:v>7000</c:v>
                </c:pt>
              </c:numCache>
            </c:numRef>
          </c:xVal>
          <c:yVal>
            <c:numRef>
              <c:f>'crossection (2)'!$F$16:$F$32</c:f>
              <c:numCache>
                <c:formatCode>0.00E+00</c:formatCode>
                <c:ptCount val="17"/>
                <c:pt idx="0">
                  <c:v>1.1244378322329324E-22</c:v>
                </c:pt>
                <c:pt idx="1">
                  <c:v>4.0148939006062929E-23</c:v>
                </c:pt>
                <c:pt idx="2">
                  <c:v>2.9845157193160873E-23</c:v>
                </c:pt>
                <c:pt idx="3">
                  <c:v>2.5923945832521774E-23</c:v>
                </c:pt>
                <c:pt idx="4">
                  <c:v>2.3976394085343572E-23</c:v>
                </c:pt>
                <c:pt idx="5">
                  <c:v>2.2882655698909773E-23</c:v>
                </c:pt>
                <c:pt idx="6">
                  <c:v>2.2228111279573375E-23</c:v>
                </c:pt>
                <c:pt idx="7">
                  <c:v>2.1824830917250601E-23</c:v>
                </c:pt>
                <c:pt idx="8">
                  <c:v>2.1575972334011981E-23</c:v>
                </c:pt>
                <c:pt idx="9">
                  <c:v>2.354498213419585E-23</c:v>
                </c:pt>
                <c:pt idx="10">
                  <c:v>2.6604129812068656E-23</c:v>
                </c:pt>
                <c:pt idx="11">
                  <c:v>3.1128289214929648E-23</c:v>
                </c:pt>
                <c:pt idx="12">
                  <c:v>3.3470644426677226E-23</c:v>
                </c:pt>
                <c:pt idx="13">
                  <c:v>3.6212789459125723E-23</c:v>
                </c:pt>
                <c:pt idx="14">
                  <c:v>3.7185719882376374E-23</c:v>
                </c:pt>
                <c:pt idx="15">
                  <c:v>3.8913375174275749E-23</c:v>
                </c:pt>
                <c:pt idx="16">
                  <c:v>4.5494789713220327E-23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F37-4ECA-8801-470C853FB57E}"/>
            </c:ext>
          </c:extLst>
        </c:ser>
        <c:ser>
          <c:idx val="3"/>
          <c:order val="2"/>
          <c:tx>
            <c:strRef>
              <c:f>'crossection (2)'!$G$12</c:f>
              <c:strCache>
                <c:ptCount val="1"/>
                <c:pt idx="0">
                  <c:v>CH4</c:v>
                </c:pt>
              </c:strCache>
            </c:strRef>
          </c:tx>
          <c:spPr>
            <a:ln w="12700">
              <a:solidFill>
                <a:srgbClr val="FF00FF"/>
              </a:solidFill>
              <a:prstDash val="solid"/>
            </a:ln>
          </c:spPr>
          <c:marker>
            <c:symbol val="x"/>
            <c:size val="4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'crossection (2)'!$A$16:$A$32</c:f>
              <c:numCache>
                <c:formatCode>General</c:formatCode>
                <c:ptCount val="17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10</c:v>
                </c:pt>
                <c:pt idx="10">
                  <c:v>26</c:v>
                </c:pt>
                <c:pt idx="11">
                  <c:v>100</c:v>
                </c:pt>
                <c:pt idx="12">
                  <c:v>200</c:v>
                </c:pt>
                <c:pt idx="13">
                  <c:v>450</c:v>
                </c:pt>
                <c:pt idx="14">
                  <c:v>600</c:v>
                </c:pt>
                <c:pt idx="15">
                  <c:v>1000</c:v>
                </c:pt>
                <c:pt idx="16">
                  <c:v>7000</c:v>
                </c:pt>
              </c:numCache>
            </c:numRef>
          </c:xVal>
          <c:yVal>
            <c:numRef>
              <c:f>'crossection (2)'!$G$16:$G$32</c:f>
              <c:numCache>
                <c:formatCode>0.00E+00</c:formatCode>
                <c:ptCount val="17"/>
                <c:pt idx="0">
                  <c:v>7.7330032603986256E-22</c:v>
                </c:pt>
                <c:pt idx="1">
                  <c:v>2.769670114728923E-22</c:v>
                </c:pt>
                <c:pt idx="2">
                  <c:v>2.0608821785458779E-22</c:v>
                </c:pt>
                <c:pt idx="3">
                  <c:v>1.7912062806410985E-22</c:v>
                </c:pt>
                <c:pt idx="4">
                  <c:v>1.6573980501934899E-22</c:v>
                </c:pt>
                <c:pt idx="5">
                  <c:v>1.5823774237925324E-22</c:v>
                </c:pt>
                <c:pt idx="6">
                  <c:v>1.5375949040502485E-22</c:v>
                </c:pt>
                <c:pt idx="7">
                  <c:v>1.5101075974764059E-22</c:v>
                </c:pt>
                <c:pt idx="8">
                  <c:v>1.4932453624880035E-22</c:v>
                </c:pt>
                <c:pt idx="9">
                  <c:v>1.63460901668192E-22</c:v>
                </c:pt>
                <c:pt idx="10">
                  <c:v>1.8498623091208019E-22</c:v>
                </c:pt>
                <c:pt idx="11">
                  <c:v>2.167992455378417E-22</c:v>
                </c:pt>
                <c:pt idx="12">
                  <c:v>2.332690674081747E-22</c:v>
                </c:pt>
                <c:pt idx="13">
                  <c:v>2.5254981125382864E-22</c:v>
                </c:pt>
                <c:pt idx="14">
                  <c:v>2.5939073223229128E-22</c:v>
                </c:pt>
                <c:pt idx="15">
                  <c:v>2.7153831174548799E-22</c:v>
                </c:pt>
                <c:pt idx="16">
                  <c:v>3.1781388450886309E-22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F37-4ECA-8801-470C853FB57E}"/>
            </c:ext>
          </c:extLst>
        </c:ser>
        <c:ser>
          <c:idx val="5"/>
          <c:order val="3"/>
          <c:tx>
            <c:strRef>
              <c:f>'crossection (2)'!$H$12</c:f>
              <c:strCache>
                <c:ptCount val="1"/>
                <c:pt idx="0">
                  <c:v>H2O</c:v>
                </c:pt>
              </c:strCache>
            </c:strRef>
          </c:tx>
          <c:spPr>
            <a:ln w="12700">
              <a:solidFill>
                <a:srgbClr val="FFFF0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'crossection (2)'!$A$16:$A$32</c:f>
              <c:numCache>
                <c:formatCode>General</c:formatCode>
                <c:ptCount val="17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10</c:v>
                </c:pt>
                <c:pt idx="10">
                  <c:v>26</c:v>
                </c:pt>
                <c:pt idx="11">
                  <c:v>100</c:v>
                </c:pt>
                <c:pt idx="12">
                  <c:v>200</c:v>
                </c:pt>
                <c:pt idx="13">
                  <c:v>450</c:v>
                </c:pt>
                <c:pt idx="14">
                  <c:v>600</c:v>
                </c:pt>
                <c:pt idx="15">
                  <c:v>1000</c:v>
                </c:pt>
                <c:pt idx="16">
                  <c:v>7000</c:v>
                </c:pt>
              </c:numCache>
            </c:numRef>
          </c:xVal>
          <c:yVal>
            <c:numRef>
              <c:f>'crossection (2)'!$H$16:$H$32</c:f>
              <c:numCache>
                <c:formatCode>0.00E+00</c:formatCode>
                <c:ptCount val="17"/>
                <c:pt idx="0">
                  <c:v>6.000556197913654E-22</c:v>
                </c:pt>
                <c:pt idx="1">
                  <c:v>2.1415841624415379E-22</c:v>
                </c:pt>
                <c:pt idx="2">
                  <c:v>1.5917430702400978E-22</c:v>
                </c:pt>
                <c:pt idx="3">
                  <c:v>1.3824884843660608E-22</c:v>
                </c:pt>
                <c:pt idx="4">
                  <c:v>1.2785429527058141E-22</c:v>
                </c:pt>
                <c:pt idx="5">
                  <c:v>1.2201533527505721E-22</c:v>
                </c:pt>
                <c:pt idx="6">
                  <c:v>1.1851975099558198E-22</c:v>
                </c:pt>
                <c:pt idx="7">
                  <c:v>1.1636486435545254E-22</c:v>
                </c:pt>
                <c:pt idx="8">
                  <c:v>1.1503399067749937E-22</c:v>
                </c:pt>
                <c:pt idx="9">
                  <c:v>1.2547459168033843E-22</c:v>
                </c:pt>
                <c:pt idx="10">
                  <c:v>1.4174488615885012E-22</c:v>
                </c:pt>
                <c:pt idx="11">
                  <c:v>1.6580928019146139E-22</c:v>
                </c:pt>
                <c:pt idx="12">
                  <c:v>1.7826860102063648E-22</c:v>
                </c:pt>
                <c:pt idx="13">
                  <c:v>1.9285447473286982E-22</c:v>
                </c:pt>
                <c:pt idx="14">
                  <c:v>1.9802963611499401E-22</c:v>
                </c:pt>
                <c:pt idx="15">
                  <c:v>2.0721929155788703E-22</c:v>
                </c:pt>
                <c:pt idx="16">
                  <c:v>2.4222681550004281E-22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F37-4ECA-8801-470C853FB57E}"/>
            </c:ext>
          </c:extLst>
        </c:ser>
        <c:ser>
          <c:idx val="4"/>
          <c:order val="4"/>
          <c:tx>
            <c:strRef>
              <c:f>'crossection (2)'!$J$12</c:f>
              <c:strCache>
                <c:ptCount val="1"/>
                <c:pt idx="0">
                  <c:v>CO</c:v>
                </c:pt>
              </c:strCache>
            </c:strRef>
          </c:tx>
          <c:spPr>
            <a:ln w="12700">
              <a:solidFill>
                <a:srgbClr val="00FFFF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00FFFF"/>
                </a:solidFill>
                <a:prstDash val="solid"/>
              </a:ln>
            </c:spPr>
          </c:marker>
          <c:xVal>
            <c:numRef>
              <c:f>'crossection (2)'!$A$16:$A$32</c:f>
              <c:numCache>
                <c:formatCode>General</c:formatCode>
                <c:ptCount val="17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10</c:v>
                </c:pt>
                <c:pt idx="10">
                  <c:v>26</c:v>
                </c:pt>
                <c:pt idx="11">
                  <c:v>100</c:v>
                </c:pt>
                <c:pt idx="12">
                  <c:v>200</c:v>
                </c:pt>
                <c:pt idx="13">
                  <c:v>450</c:v>
                </c:pt>
                <c:pt idx="14">
                  <c:v>600</c:v>
                </c:pt>
                <c:pt idx="15">
                  <c:v>1000</c:v>
                </c:pt>
                <c:pt idx="16">
                  <c:v>7000</c:v>
                </c:pt>
              </c:numCache>
            </c:numRef>
          </c:xVal>
          <c:yVal>
            <c:numRef>
              <c:f>'crossection (2)'!$J$16:$J$32</c:f>
              <c:numCache>
                <c:formatCode>0.00E+00</c:formatCode>
                <c:ptCount val="17"/>
                <c:pt idx="0">
                  <c:v>6.4194237875660073E-22</c:v>
                </c:pt>
                <c:pt idx="1">
                  <c:v>2.3165714682256843E-22</c:v>
                </c:pt>
                <c:pt idx="2">
                  <c:v>1.7278279914380707E-22</c:v>
                </c:pt>
                <c:pt idx="3">
                  <c:v>1.5039494954085141E-22</c:v>
                </c:pt>
                <c:pt idx="4">
                  <c:v>1.3931335560807837E-22</c:v>
                </c:pt>
                <c:pt idx="5">
                  <c:v>1.3312595608643672E-22</c:v>
                </c:pt>
                <c:pt idx="6">
                  <c:v>1.2945559607415849E-22</c:v>
                </c:pt>
                <c:pt idx="7">
                  <c:v>1.2722406966180675E-22</c:v>
                </c:pt>
                <c:pt idx="8">
                  <c:v>1.2587561373740741E-22</c:v>
                </c:pt>
                <c:pt idx="9">
                  <c:v>1.3882136962198944E-22</c:v>
                </c:pt>
                <c:pt idx="10">
                  <c:v>1.5768090913067363E-22</c:v>
                </c:pt>
                <c:pt idx="11">
                  <c:v>1.8551290838561724E-22</c:v>
                </c:pt>
                <c:pt idx="12">
                  <c:v>1.9991940776143702E-22</c:v>
                </c:pt>
                <c:pt idx="13">
                  <c:v>2.1678443381376822E-22</c:v>
                </c:pt>
                <c:pt idx="14">
                  <c:v>2.2276822596174048E-22</c:v>
                </c:pt>
                <c:pt idx="15">
                  <c:v>2.3339377477717749E-22</c:v>
                </c:pt>
                <c:pt idx="16">
                  <c:v>2.7387122968546369E-22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EF37-4ECA-8801-470C853FB57E}"/>
            </c:ext>
          </c:extLst>
        </c:ser>
        <c:ser>
          <c:idx val="6"/>
          <c:order val="5"/>
          <c:tx>
            <c:strRef>
              <c:f>'crossection (2)'!$K$12</c:f>
              <c:strCache>
                <c:ptCount val="1"/>
                <c:pt idx="0">
                  <c:v>O2</c:v>
                </c:pt>
              </c:strCache>
            </c:strRef>
          </c:tx>
          <c:spPr>
            <a:ln w="12700">
              <a:solidFill>
                <a:srgbClr val="000000"/>
              </a:solidFill>
              <a:prstDash val="solid"/>
            </a:ln>
          </c:spPr>
          <c:marker>
            <c:symbol val="diamond"/>
            <c:size val="5"/>
            <c:spPr>
              <a:noFill/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'crossection (2)'!$A$16:$A$32</c:f>
              <c:numCache>
                <c:formatCode>General</c:formatCode>
                <c:ptCount val="17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10</c:v>
                </c:pt>
                <c:pt idx="10">
                  <c:v>26</c:v>
                </c:pt>
                <c:pt idx="11">
                  <c:v>100</c:v>
                </c:pt>
                <c:pt idx="12">
                  <c:v>200</c:v>
                </c:pt>
                <c:pt idx="13">
                  <c:v>450</c:v>
                </c:pt>
                <c:pt idx="14">
                  <c:v>600</c:v>
                </c:pt>
                <c:pt idx="15">
                  <c:v>1000</c:v>
                </c:pt>
                <c:pt idx="16">
                  <c:v>7000</c:v>
                </c:pt>
              </c:numCache>
            </c:numRef>
          </c:xVal>
          <c:yVal>
            <c:numRef>
              <c:f>'crossection (2)'!$K$16:$K$32</c:f>
              <c:numCache>
                <c:formatCode>0.00E+00</c:formatCode>
                <c:ptCount val="17"/>
                <c:pt idx="0">
                  <c:v>7.0310299053827513E-22</c:v>
                </c:pt>
                <c:pt idx="1">
                  <c:v>2.550873814539914E-22</c:v>
                </c:pt>
                <c:pt idx="2">
                  <c:v>1.9057605231677581E-22</c:v>
                </c:pt>
                <c:pt idx="3">
                  <c:v>1.6605431297325884E-22</c:v>
                </c:pt>
                <c:pt idx="4">
                  <c:v>1.5393748062064535E-22</c:v>
                </c:pt>
                <c:pt idx="5">
                  <c:v>1.4719211618607882E-22</c:v>
                </c:pt>
                <c:pt idx="6">
                  <c:v>1.4320897732124211E-22</c:v>
                </c:pt>
                <c:pt idx="7">
                  <c:v>1.4080418117912999E-22</c:v>
                </c:pt>
                <c:pt idx="8">
                  <c:v>1.3936740916613145E-22</c:v>
                </c:pt>
                <c:pt idx="9">
                  <c:v>1.5449364137135031E-22</c:v>
                </c:pt>
                <c:pt idx="10">
                  <c:v>1.7592495802249999E-22</c:v>
                </c:pt>
                <c:pt idx="11">
                  <c:v>2.0752175953319111E-22</c:v>
                </c:pt>
                <c:pt idx="12">
                  <c:v>2.2387528523724408E-22</c:v>
                </c:pt>
                <c:pt idx="13">
                  <c:v>2.4301942291621767E-22</c:v>
                </c:pt>
                <c:pt idx="14">
                  <c:v>2.4981184144559666E-22</c:v>
                </c:pt>
                <c:pt idx="15">
                  <c:v>2.6187328002582187E-22</c:v>
                </c:pt>
                <c:pt idx="16">
                  <c:v>3.0782066391229829E-22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EF37-4ECA-8801-470C853FB57E}"/>
            </c:ext>
          </c:extLst>
        </c:ser>
        <c:ser>
          <c:idx val="0"/>
          <c:order val="6"/>
          <c:tx>
            <c:strRef>
              <c:f>'crossection (2)'!$L$12</c:f>
              <c:strCache>
                <c:ptCount val="1"/>
                <c:pt idx="0">
                  <c:v>CO2</c:v>
                </c:pt>
              </c:strCache>
            </c:strRef>
          </c:tx>
          <c:spPr>
            <a:ln w="12700">
              <a:solidFill>
                <a:srgbClr val="00FF00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00FF00"/>
              </a:solidFill>
              <a:ln>
                <a:solidFill>
                  <a:srgbClr val="00FF00"/>
                </a:solidFill>
                <a:prstDash val="solid"/>
              </a:ln>
            </c:spPr>
          </c:marker>
          <c:xVal>
            <c:numRef>
              <c:f>'crossection (2)'!$A$16:$A$32</c:f>
              <c:numCache>
                <c:formatCode>General</c:formatCode>
                <c:ptCount val="17"/>
                <c:pt idx="0">
                  <c:v>1</c:v>
                </c:pt>
                <c:pt idx="1">
                  <c:v>1.2</c:v>
                </c:pt>
                <c:pt idx="2">
                  <c:v>1.4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2.2000000000000002</c:v>
                </c:pt>
                <c:pt idx="7">
                  <c:v>2.4</c:v>
                </c:pt>
                <c:pt idx="8">
                  <c:v>2.6</c:v>
                </c:pt>
                <c:pt idx="9">
                  <c:v>10</c:v>
                </c:pt>
                <c:pt idx="10">
                  <c:v>26</c:v>
                </c:pt>
                <c:pt idx="11">
                  <c:v>100</c:v>
                </c:pt>
                <c:pt idx="12">
                  <c:v>200</c:v>
                </c:pt>
                <c:pt idx="13">
                  <c:v>450</c:v>
                </c:pt>
                <c:pt idx="14">
                  <c:v>600</c:v>
                </c:pt>
                <c:pt idx="15">
                  <c:v>1000</c:v>
                </c:pt>
                <c:pt idx="16">
                  <c:v>7000</c:v>
                </c:pt>
              </c:numCache>
            </c:numRef>
          </c:xVal>
          <c:yVal>
            <c:numRef>
              <c:f>'crossection (2)'!$L$16:$L$32</c:f>
              <c:numCache>
                <c:formatCode>0.00E+00</c:formatCode>
                <c:ptCount val="17"/>
                <c:pt idx="0">
                  <c:v>1.0284170165274469E-21</c:v>
                </c:pt>
                <c:pt idx="1">
                  <c:v>3.694875775944115E-22</c:v>
                </c:pt>
                <c:pt idx="2">
                  <c:v>2.7520197900786979E-22</c:v>
                </c:pt>
                <c:pt idx="3">
                  <c:v>2.393368477634684E-22</c:v>
                </c:pt>
                <c:pt idx="4">
                  <c:v>2.2155895527406304E-22</c:v>
                </c:pt>
                <c:pt idx="5">
                  <c:v>2.1160853426378918E-22</c:v>
                </c:pt>
                <c:pt idx="6">
                  <c:v>2.0568403703716134E-22</c:v>
                </c:pt>
                <c:pt idx="7">
                  <c:v>2.0206168842201915E-22</c:v>
                </c:pt>
                <c:pt idx="8">
                  <c:v>1.9985306677266444E-22</c:v>
                </c:pt>
                <c:pt idx="9">
                  <c:v>2.194525633623145E-22</c:v>
                </c:pt>
                <c:pt idx="10">
                  <c:v>2.4873338966289552E-22</c:v>
                </c:pt>
                <c:pt idx="11">
                  <c:v>2.9198134117973142E-22</c:v>
                </c:pt>
                <c:pt idx="12">
                  <c:v>3.1436957666091466E-22</c:v>
                </c:pt>
                <c:pt idx="13">
                  <c:v>3.4057867370020522E-22</c:v>
                </c:pt>
                <c:pt idx="14">
                  <c:v>3.4987780313907631E-22</c:v>
                </c:pt>
                <c:pt idx="15">
                  <c:v>3.663904745862707E-22</c:v>
                </c:pt>
                <c:pt idx="16">
                  <c:v>4.2929462430711319E-22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EF37-4ECA-8801-470C853FB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8963104"/>
        <c:axId val="888963496"/>
      </c:scatterChart>
      <c:valAx>
        <c:axId val="888963104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3366FF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/>
                  <a:t>Beam energy (GeV)</a:t>
                </a:r>
              </a:p>
            </c:rich>
          </c:tx>
          <c:layout>
            <c:manualLayout>
              <c:xMode val="edge"/>
              <c:yMode val="edge"/>
              <c:x val="0.44911182438268776"/>
              <c:y val="0.90594059405940663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88963496"/>
        <c:crossesAt val="1.0000000000000239E-23"/>
        <c:crossBetween val="midCat"/>
      </c:valAx>
      <c:valAx>
        <c:axId val="888963496"/>
        <c:scaling>
          <c:logBase val="10"/>
          <c:orientation val="minMax"/>
          <c:max val="1.0000000000000225E-21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3366FF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/>
                  <a:t>Crossection (m2)</a:t>
                </a:r>
              </a:p>
            </c:rich>
          </c:tx>
          <c:layout>
            <c:manualLayout>
              <c:xMode val="edge"/>
              <c:yMode val="edge"/>
              <c:x val="2.5848162554399371E-2"/>
              <c:y val="0.36881188118812025"/>
            </c:manualLayout>
          </c:layout>
          <c:overlay val="0"/>
          <c:spPr>
            <a:noFill/>
            <a:ln w="25400">
              <a:noFill/>
            </a:ln>
          </c:spPr>
        </c:title>
        <c:numFmt formatCode="0.E+00" sourceLinked="0"/>
        <c:majorTickMark val="out"/>
        <c:minorTickMark val="in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88963104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59834232791267816"/>
          <c:y val="0.44940781016520542"/>
          <c:w val="0.13283848205765694"/>
          <c:h val="0.3663366336633663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17.02.2021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17.02.2021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30" tIns="45565" rIns="91130" bIns="45565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1130" tIns="45565" rIns="91130" bIns="4556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6332"/>
          </a:xfrm>
          <a:prstGeom prst="rect">
            <a:avLst/>
          </a:prstGeom>
        </p:spPr>
        <p:txBody>
          <a:bodyPr vert="horz" lIns="91130" tIns="45565" rIns="91130" bIns="45565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06634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9961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91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9912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3D6D44-1AA6-4324-9053-F938CED3E750}" type="slidenum">
              <a:rPr lang="en-US" smtClean="0"/>
              <a:pPr/>
              <a:t>92</a:t>
            </a:fld>
            <a:endParaRPr 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9604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427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102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543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850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7588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646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589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38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54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476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2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1C0AC-D4C4-4BF8-8D5A-A51D139C2791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812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18890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86B387B-D1B6-49D4-88FB-DD7DE0948F6A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96800" y="6520070"/>
            <a:ext cx="3538756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7200"/>
          </a:xfrm>
        </p:spPr>
        <p:txBody>
          <a:bodyPr anchor="ctr">
            <a:noAutofit/>
          </a:bodyPr>
          <a:lstStyle>
            <a:lvl1pPr algn="ctr">
              <a:defRPr sz="2800" b="1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ECFD76A7-F21E-4DD9-89F4-E0AF675B601C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F82B42A-A889-45E0-8221-8DE8D724FFE8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8398704-4985-4EE3-B3E8-DDC3ADE84EAB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9231905-DB1B-44D7-8A84-7E3DC740E7B3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69996-AC30-4216-AD9F-19E40268F129}" type="datetime3">
              <a:rPr lang="en-US" smtClean="0"/>
              <a:t>17 February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84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22004-287F-4F92-A2F1-A9F36B70F7E6}" type="datetime3">
              <a:rPr lang="en-US" smtClean="0"/>
              <a:t>17 February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714480" y="6356350"/>
            <a:ext cx="4714908" cy="365125"/>
          </a:xfrm>
        </p:spPr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43702" y="6357958"/>
            <a:ext cx="2133600" cy="365125"/>
          </a:xfrm>
        </p:spPr>
        <p:txBody>
          <a:bodyPr/>
          <a:lstStyle/>
          <a:p>
            <a:fld id="{F382CD8A-0A5B-4AE2-89AE-374FC8E42C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02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BD32072E-6216-4404-BE23-023D1921EF8E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77BA8202-B66A-4B2F-87F4-AA56AC89BBB3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B3F4E6E-98FD-495C-AAE7-1A3AFA5F7D98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B86F3BB5-483D-4950-BD54-14B4559EE3E3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>
            <a:lvl1pPr algn="ctr">
              <a:defRPr sz="4600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746831" y="650856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A889D17-B82F-4DE3-807E-88CD1087C4CA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24800" y="6520070"/>
            <a:ext cx="3610756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513755C-890F-4E28-96B2-AD7E530FE20A}" type="datetime3">
              <a:rPr lang="en-US" smtClean="0"/>
              <a:t>17 February 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  <p:sldLayoutId id="2147483680" r:id="rId17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20.wmf"/><Relationship Id="rId7" Type="http://schemas.openxmlformats.org/officeDocument/2006/relationships/image" Target="../media/image22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3.wmf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7.png"/><Relationship Id="rId1" Type="http://schemas.openxmlformats.org/officeDocument/2006/relationships/slideLayout" Target="../slideLayouts/slideLayout10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png"/><Relationship Id="rId2" Type="http://schemas.openxmlformats.org/officeDocument/2006/relationships/image" Target="../media/image19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01.png"/><Relationship Id="rId4" Type="http://schemas.openxmlformats.org/officeDocument/2006/relationships/image" Target="../media/image200.png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7" Type="http://schemas.openxmlformats.org/officeDocument/2006/relationships/image" Target="../media/image205.png"/><Relationship Id="rId2" Type="http://schemas.openxmlformats.org/officeDocument/2006/relationships/image" Target="../media/image20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04.png"/><Relationship Id="rId5" Type="http://schemas.openxmlformats.org/officeDocument/2006/relationships/image" Target="../media/image203.png"/><Relationship Id="rId4" Type="http://schemas.openxmlformats.org/officeDocument/2006/relationships/image" Target="../media/image9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6.png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27.wmf"/><Relationship Id="rId7" Type="http://schemas.openxmlformats.org/officeDocument/2006/relationships/image" Target="../media/image29.w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3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31.wmf"/><Relationship Id="rId7" Type="http://schemas.openxmlformats.org/officeDocument/2006/relationships/image" Target="../media/image32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3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6.png"/><Relationship Id="rId4" Type="http://schemas.openxmlformats.org/officeDocument/2006/relationships/image" Target="../media/image55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4.wmf"/><Relationship Id="rId4" Type="http://schemas.openxmlformats.org/officeDocument/2006/relationships/oleObject" Target="../embeddings/oleObject28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6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7.png"/><Relationship Id="rId4" Type="http://schemas.openxmlformats.org/officeDocument/2006/relationships/image" Target="../media/image7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7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image" Target="../media/image79.wmf"/><Relationship Id="rId7" Type="http://schemas.openxmlformats.org/officeDocument/2006/relationships/image" Target="../media/image81.wmf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83.wmf"/><Relationship Id="rId5" Type="http://schemas.openxmlformats.org/officeDocument/2006/relationships/image" Target="../media/image80.wmf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82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87.png"/><Relationship Id="rId4" Type="http://schemas.openxmlformats.org/officeDocument/2006/relationships/image" Target="../media/image86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91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6.wmf"/><Relationship Id="rId4" Type="http://schemas.openxmlformats.org/officeDocument/2006/relationships/oleObject" Target="../embeddings/oleObject36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oleObject" Target="../embeddings/oleObject37.bin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9.wmf"/><Relationship Id="rId4" Type="http://schemas.openxmlformats.org/officeDocument/2006/relationships/oleObject" Target="../embeddings/oleObject38.bin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4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7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9.w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1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wmf"/><Relationship Id="rId2" Type="http://schemas.openxmlformats.org/officeDocument/2006/relationships/image" Target="../media/image112.wmf"/><Relationship Id="rId1" Type="http://schemas.openxmlformats.org/officeDocument/2006/relationships/slideLayout" Target="../slideLayouts/slideLayout1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7" Type="http://schemas.openxmlformats.org/officeDocument/2006/relationships/image" Target="../media/image119.wmf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118.png"/><Relationship Id="rId4" Type="http://schemas.openxmlformats.org/officeDocument/2006/relationships/image" Target="../media/image117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1.w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4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0.png"/><Relationship Id="rId4" Type="http://schemas.openxmlformats.org/officeDocument/2006/relationships/image" Target="../media/image126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6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700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138.wmf"/><Relationship Id="rId3" Type="http://schemas.openxmlformats.org/officeDocument/2006/relationships/image" Target="../media/image133.wmf"/><Relationship Id="rId7" Type="http://schemas.openxmlformats.org/officeDocument/2006/relationships/image" Target="../media/image135.wmf"/><Relationship Id="rId12" Type="http://schemas.openxmlformats.org/officeDocument/2006/relationships/oleObject" Target="../embeddings/oleObject49.bin"/><Relationship Id="rId2" Type="http://schemas.openxmlformats.org/officeDocument/2006/relationships/oleObject" Target="../embeddings/oleObject44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137.wmf"/><Relationship Id="rId5" Type="http://schemas.openxmlformats.org/officeDocument/2006/relationships/image" Target="../media/image134.wmf"/><Relationship Id="rId15" Type="http://schemas.openxmlformats.org/officeDocument/2006/relationships/image" Target="../media/image139.wmf"/><Relationship Id="rId10" Type="http://schemas.openxmlformats.org/officeDocument/2006/relationships/oleObject" Target="../embeddings/oleObject48.bin"/><Relationship Id="rId4" Type="http://schemas.openxmlformats.org/officeDocument/2006/relationships/oleObject" Target="../embeddings/oleObject45.bin"/><Relationship Id="rId9" Type="http://schemas.openxmlformats.org/officeDocument/2006/relationships/image" Target="../media/image136.wmf"/><Relationship Id="rId14" Type="http://schemas.openxmlformats.org/officeDocument/2006/relationships/oleObject" Target="../embeddings/oleObject50.bin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0.w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image" Target="../media/image145.wmf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47.png"/><Relationship Id="rId4" Type="http://schemas.openxmlformats.org/officeDocument/2006/relationships/image" Target="../media/image146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oleObject" Target="../embeddings/oleObject53.bin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9.jpe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image" Target="../media/image149.wmf"/><Relationship Id="rId7" Type="http://schemas.openxmlformats.org/officeDocument/2006/relationships/image" Target="../media/image151.wmf"/><Relationship Id="rId2" Type="http://schemas.openxmlformats.org/officeDocument/2006/relationships/oleObject" Target="../embeddings/oleObject54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150.w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15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11.wmf"/><Relationship Id="rId7" Type="http://schemas.openxmlformats.org/officeDocument/2006/relationships/image" Target="../media/image13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5.wmf"/><Relationship Id="rId5" Type="http://schemas.openxmlformats.org/officeDocument/2006/relationships/image" Target="../media/image12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4.wmf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56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155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1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1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10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16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16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16.wmf"/><Relationship Id="rId7" Type="http://schemas.openxmlformats.org/officeDocument/2006/relationships/image" Target="../media/image18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16.x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20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9.wmf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3" Type="http://schemas.openxmlformats.org/officeDocument/2006/relationships/image" Target="../media/image169.png"/><Relationship Id="rId7" Type="http://schemas.openxmlformats.org/officeDocument/2006/relationships/image" Target="../media/image171.pn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8.png"/><Relationship Id="rId5" Type="http://schemas.openxmlformats.org/officeDocument/2006/relationships/oleObject" Target="../embeddings/oleObject59.bin"/><Relationship Id="rId4" Type="http://schemas.openxmlformats.org/officeDocument/2006/relationships/image" Target="../media/image170.png"/><Relationship Id="rId9" Type="http://schemas.openxmlformats.org/officeDocument/2006/relationships/image" Target="../media/image172.wmf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4.wmf"/><Relationship Id="rId4" Type="http://schemas.openxmlformats.org/officeDocument/2006/relationships/oleObject" Target="../embeddings/oleObject61.bin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6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78.jpeg"/><Relationship Id="rId5" Type="http://schemas.openxmlformats.org/officeDocument/2006/relationships/image" Target="../media/image177.wmf"/><Relationship Id="rId4" Type="http://schemas.openxmlformats.org/officeDocument/2006/relationships/oleObject" Target="../embeddings/oleObject62.bin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jpeg"/><Relationship Id="rId7" Type="http://schemas.openxmlformats.org/officeDocument/2006/relationships/image" Target="../media/image184.png"/><Relationship Id="rId2" Type="http://schemas.openxmlformats.org/officeDocument/2006/relationships/image" Target="../media/image179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83.png"/><Relationship Id="rId5" Type="http://schemas.openxmlformats.org/officeDocument/2006/relationships/image" Target="../media/image182.png"/><Relationship Id="rId4" Type="http://schemas.openxmlformats.org/officeDocument/2006/relationships/image" Target="../media/image181.png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" Type="http://schemas.openxmlformats.org/officeDocument/2006/relationships/image" Target="../media/image18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87.png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0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2.png"/><Relationship Id="rId2" Type="http://schemas.openxmlformats.org/officeDocument/2006/relationships/image" Target="../media/image191.png"/><Relationship Id="rId1" Type="http://schemas.openxmlformats.org/officeDocument/2006/relationships/slideLayout" Target="../slideLayouts/slideLayout16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05.png"/><Relationship Id="rId5" Type="http://schemas.openxmlformats.org/officeDocument/2006/relationships/image" Target="../media/image196.wmf"/><Relationship Id="rId4" Type="http://schemas.openxmlformats.org/officeDocument/2006/relationships/image" Target="../media/image19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42844" y="12220"/>
            <a:ext cx="8415366" cy="123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2800" b="1" dirty="0">
                <a:solidFill>
                  <a:srgbClr val="3366FF"/>
                </a:solidFill>
              </a:rPr>
              <a:t>Dissipated power</a:t>
            </a:r>
            <a:endParaRPr lang="en-GB" sz="2800" b="1" dirty="0"/>
          </a:p>
          <a:p>
            <a:pPr algn="ctr">
              <a:buClr>
                <a:schemeClr val="accent1"/>
              </a:buClr>
            </a:pPr>
            <a:endParaRPr lang="en-GB" sz="1400" dirty="0"/>
          </a:p>
          <a:p>
            <a:pPr algn="ctr">
              <a:buClr>
                <a:schemeClr val="accent1"/>
              </a:buClr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</a:t>
            </a:r>
            <a:r>
              <a:rPr lang="en-GB" dirty="0"/>
              <a:t>The average power emitted by the beam per unit of length is </a:t>
            </a:r>
          </a:p>
        </p:txBody>
      </p:sp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5724128" y="1331573"/>
          <a:ext cx="2041525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55199" imgH="444307" progId="Equation.3">
                  <p:embed/>
                </p:oleObj>
              </mc:Choice>
              <mc:Fallback>
                <p:oleObj name="Equation" r:id="rId2" imgW="1155199" imgH="444307" progId="Equation.3">
                  <p:embed/>
                  <p:pic>
                    <p:nvPicPr>
                      <p:cNvPr id="308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1331573"/>
                        <a:ext cx="2041525" cy="78581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1835696" y="1331573"/>
          <a:ext cx="3273425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54200" imgH="482600" progId="Equation.3">
                  <p:embed/>
                </p:oleObj>
              </mc:Choice>
              <mc:Fallback>
                <p:oleObj name="Equation" r:id="rId4" imgW="1854200" imgH="482600" progId="Equation.3">
                  <p:embed/>
                  <p:pic>
                    <p:nvPicPr>
                      <p:cNvPr id="3081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331573"/>
                        <a:ext cx="3273425" cy="8524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214282" y="2339685"/>
            <a:ext cx="1418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Electrons :</a:t>
            </a:r>
          </a:p>
        </p:txBody>
      </p:sp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446832" y="2791478"/>
          <a:ext cx="3080140" cy="652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094591" imgH="444307" progId="Equation.3">
                  <p:embed/>
                </p:oleObj>
              </mc:Choice>
              <mc:Fallback>
                <p:oleObj name="Equation" r:id="rId6" imgW="2094591" imgH="444307" progId="Equation.3">
                  <p:embed/>
                  <p:pic>
                    <p:nvPicPr>
                      <p:cNvPr id="308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832" y="2791478"/>
                        <a:ext cx="3080140" cy="6528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3894675" y="2386515"/>
            <a:ext cx="12144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Protons:</a:t>
            </a:r>
          </a:p>
        </p:txBody>
      </p:sp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4742155" y="2677310"/>
          <a:ext cx="4005469" cy="7670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324100" imgH="444500" progId="Equation.3">
                  <p:embed/>
                </p:oleObj>
              </mc:Choice>
              <mc:Fallback>
                <p:oleObj name="Equation" r:id="rId8" imgW="2324100" imgH="444500" progId="Equation.3">
                  <p:embed/>
                  <p:pic>
                    <p:nvPicPr>
                      <p:cNvPr id="3083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2155" y="2677310"/>
                        <a:ext cx="4005469" cy="7670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6724" y="1600144"/>
            <a:ext cx="5417194" cy="331584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scrubbing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165560" y="504648"/>
            <a:ext cx="897843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400" dirty="0"/>
              <a:t> After a dose of ~ 5 10</a:t>
            </a:r>
            <a:r>
              <a:rPr lang="en-GB" sz="1400" baseline="30000" dirty="0"/>
              <a:t>18</a:t>
            </a:r>
            <a:r>
              <a:rPr lang="en-GB" sz="1400" dirty="0"/>
              <a:t> e/cm</a:t>
            </a:r>
            <a:r>
              <a:rPr lang="en-GB" sz="1400" baseline="30000" dirty="0"/>
              <a:t>2</a:t>
            </a:r>
            <a:r>
              <a:rPr lang="en-GB" sz="1400" dirty="0"/>
              <a:t> </a:t>
            </a:r>
            <a:r>
              <a:rPr lang="en-GB" sz="1400" i="1" dirty="0"/>
              <a:t>i.e.</a:t>
            </a:r>
            <a:r>
              <a:rPr lang="en-GB" sz="1400" dirty="0"/>
              <a:t> 8 </a:t>
            </a:r>
            <a:r>
              <a:rPr lang="en-GB" sz="1400" dirty="0" err="1"/>
              <a:t>mC</a:t>
            </a:r>
            <a:r>
              <a:rPr lang="en-GB" sz="1400" dirty="0"/>
              <a:t>/mm</a:t>
            </a:r>
            <a:r>
              <a:rPr lang="en-GB" sz="1400" baseline="30000" dirty="0"/>
              <a:t>2</a:t>
            </a:r>
            <a:r>
              <a:rPr lang="en-GB" sz="1400" dirty="0"/>
              <a:t>, the maximum of SEY equals ~ 1.3</a:t>
            </a:r>
          </a:p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400" dirty="0"/>
              <a:t> The scrubbing process desorbs several monolayers of gas from the surface</a:t>
            </a:r>
          </a:p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400" dirty="0"/>
              <a:t> Potential impact on: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400" dirty="0"/>
              <a:t> frequency of NEG activation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400" dirty="0"/>
              <a:t> increase of SEY due to gas condensation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100</a:t>
            </a:fld>
            <a:endParaRPr lang="en-US" dirty="0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65266" y="5134914"/>
          <a:ext cx="4506912" cy="670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6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7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27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6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27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16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940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</a:t>
                      </a:r>
                      <a:r>
                        <a:rPr lang="fr-FR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CH</a:t>
                      </a:r>
                      <a:r>
                        <a:rPr lang="fr-FR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</a:t>
                      </a:r>
                      <a:r>
                        <a:rPr lang="fr-FR" baseline="-25000" dirty="0"/>
                        <a:t>2</a:t>
                      </a:r>
                      <a:r>
                        <a:rPr lang="fr-FR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</a:t>
                      </a:r>
                      <a:r>
                        <a:rPr lang="fr-FR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784">
                <a:tc>
                  <a:txBody>
                    <a:bodyPr/>
                    <a:lstStyle/>
                    <a:p>
                      <a:r>
                        <a:rPr lang="fr-FR" sz="1400" baseline="0"/>
                        <a:t>Q x 10</a:t>
                      </a:r>
                      <a:r>
                        <a:rPr lang="fr-FR" sz="1400" baseline="3000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5289091" y="5222590"/>
            <a:ext cx="3707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è"/>
            </a:pPr>
            <a:r>
              <a:rPr lang="en-GB" sz="1400" b="1" dirty="0">
                <a:solidFill>
                  <a:srgbClr val="FF0066"/>
                </a:solidFill>
              </a:rPr>
              <a:t> several monolayer of gas are desorbed when a surface is conditioned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2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1635660249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5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836712"/>
            <a:ext cx="24098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79512" y="548680"/>
            <a:ext cx="1859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</a:t>
            </a:r>
            <a:r>
              <a:rPr lang="fr-FR" sz="1400" dirty="0" err="1"/>
              <a:t>Hydrogen</a:t>
            </a:r>
            <a:r>
              <a:rPr lang="fr-FR" sz="1400" dirty="0"/>
              <a:t> desorption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fr-FR" sz="1400" dirty="0"/>
          </a:p>
        </p:txBody>
      </p:sp>
      <p:sp>
        <p:nvSpPr>
          <p:cNvPr id="23" name="Rectangle 22"/>
          <p:cNvSpPr/>
          <p:nvPr/>
        </p:nvSpPr>
        <p:spPr>
          <a:xfrm>
            <a:off x="5076055" y="908720"/>
            <a:ext cx="36247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200" dirty="0"/>
              <a:t> H</a:t>
            </a:r>
            <a:r>
              <a:rPr lang="en-GB" sz="1200" baseline="-25000" dirty="0"/>
              <a:t>2</a:t>
            </a:r>
            <a:r>
              <a:rPr lang="en-GB" sz="1200" dirty="0"/>
              <a:t> electron </a:t>
            </a:r>
            <a:r>
              <a:rPr lang="en-GB" sz="1200" dirty="0" err="1"/>
              <a:t>desorption</a:t>
            </a:r>
            <a:r>
              <a:rPr lang="en-GB" sz="1200" dirty="0"/>
              <a:t> can be explained by a </a:t>
            </a:r>
            <a:r>
              <a:rPr lang="en-GB" sz="1200" b="1" dirty="0">
                <a:solidFill>
                  <a:srgbClr val="FF0066"/>
                </a:solidFill>
              </a:rPr>
              <a:t>diffusion model with a non-uniform concentration </a:t>
            </a:r>
            <a:r>
              <a:rPr lang="en-GB" sz="1200" i="1" dirty="0"/>
              <a:t>i.e. </a:t>
            </a:r>
            <a:r>
              <a:rPr lang="en-GB" sz="1200" dirty="0">
                <a:solidFill>
                  <a:srgbClr val="FF0066"/>
                </a:solidFill>
              </a:rPr>
              <a:t>H is produced by dissociation of </a:t>
            </a:r>
            <a:r>
              <a:rPr lang="en-GB" sz="1200" dirty="0" err="1">
                <a:solidFill>
                  <a:srgbClr val="FF0066"/>
                </a:solidFill>
              </a:rPr>
              <a:t>hydroxydes</a:t>
            </a:r>
            <a:r>
              <a:rPr lang="en-GB" sz="1200" dirty="0">
                <a:solidFill>
                  <a:srgbClr val="FF0066"/>
                </a:solidFill>
              </a:rPr>
              <a:t> </a:t>
            </a:r>
            <a:r>
              <a:rPr lang="en-GB" sz="1200" dirty="0"/>
              <a:t>under electron </a:t>
            </a:r>
            <a:r>
              <a:rPr lang="en-GB" sz="1200" dirty="0" err="1"/>
              <a:t>bombardement</a:t>
            </a:r>
            <a:endParaRPr lang="en-GB" sz="1200" dirty="0"/>
          </a:p>
          <a:p>
            <a:pPr lvl="0"/>
            <a:endParaRPr lang="en-GB" sz="1400" dirty="0"/>
          </a:p>
          <a:p>
            <a:pPr lvl="0"/>
            <a:r>
              <a:rPr lang="en-GB" sz="1400" b="1" dirty="0">
                <a:solidFill>
                  <a:srgbClr val="00CC99"/>
                </a:solidFill>
              </a:rPr>
              <a:t>However, the diffusion coefficients taken for RT and 200ºC were the same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75006" y="2847518"/>
            <a:ext cx="4340630" cy="40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r>
              <a:rPr lang="en-GB" sz="1000" dirty="0">
                <a:latin typeface="Times"/>
                <a:ea typeface="Times"/>
                <a:cs typeface="Times New Roman"/>
              </a:rPr>
              <a:t>J. </a:t>
            </a:r>
            <a:r>
              <a:rPr lang="en-GB" sz="1000" dirty="0" err="1">
                <a:latin typeface="Times"/>
                <a:ea typeface="Times"/>
                <a:cs typeface="Times New Roman"/>
              </a:rPr>
              <a:t>Gómez-Goñi</a:t>
            </a:r>
            <a:r>
              <a:rPr lang="en-GB" sz="1000" dirty="0">
                <a:latin typeface="Times"/>
                <a:ea typeface="Times"/>
                <a:cs typeface="Times New Roman"/>
              </a:rPr>
              <a:t>, A.G. </a:t>
            </a:r>
            <a:r>
              <a:rPr lang="en-GB" sz="1000" dirty="0" err="1">
                <a:latin typeface="Times"/>
                <a:ea typeface="Times"/>
                <a:cs typeface="Times New Roman"/>
              </a:rPr>
              <a:t>Mathewson</a:t>
            </a:r>
            <a:r>
              <a:rPr lang="en-GB" sz="1000" i="1" dirty="0">
                <a:latin typeface="Times"/>
                <a:ea typeface="Times"/>
                <a:cs typeface="Times New Roman"/>
              </a:rPr>
              <a:t>. </a:t>
            </a:r>
            <a:r>
              <a:rPr lang="en-GB" sz="1000" dirty="0">
                <a:latin typeface="Times"/>
                <a:ea typeface="Times"/>
                <a:cs typeface="Times New Roman"/>
              </a:rPr>
              <a:t>J. Vac. </a:t>
            </a:r>
            <a:r>
              <a:rPr lang="en-GB" sz="1000" dirty="0" err="1">
                <a:latin typeface="Times"/>
                <a:ea typeface="Times"/>
                <a:cs typeface="Times New Roman"/>
              </a:rPr>
              <a:t>Sci</a:t>
            </a:r>
            <a:r>
              <a:rPr lang="en-GB" sz="1000" dirty="0">
                <a:latin typeface="Times"/>
                <a:ea typeface="Times"/>
                <a:cs typeface="Times New Roman"/>
              </a:rPr>
              <a:t>. </a:t>
            </a:r>
            <a:r>
              <a:rPr lang="en-GB" sz="1000" dirty="0" err="1">
                <a:latin typeface="Times"/>
                <a:ea typeface="Times"/>
                <a:cs typeface="Times New Roman"/>
              </a:rPr>
              <a:t>Technol</a:t>
            </a:r>
            <a:r>
              <a:rPr lang="en-GB" sz="1000" dirty="0">
                <a:latin typeface="Times"/>
                <a:ea typeface="Times"/>
                <a:cs typeface="Times New Roman"/>
              </a:rPr>
              <a:t>. </a:t>
            </a:r>
            <a:r>
              <a:rPr lang="fr-FR" sz="1000" dirty="0">
                <a:latin typeface="Times"/>
                <a:ea typeface="Times"/>
                <a:cs typeface="Times New Roman"/>
              </a:rPr>
              <a:t>A 15(6) (1997) 3093</a:t>
            </a:r>
            <a:endParaRPr lang="en-GB" sz="1000" dirty="0"/>
          </a:p>
          <a:p>
            <a:endParaRPr lang="en-US" sz="1000" dirty="0"/>
          </a:p>
        </p:txBody>
      </p:sp>
      <p:pic>
        <p:nvPicPr>
          <p:cNvPr id="2385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836712"/>
            <a:ext cx="23907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140968"/>
            <a:ext cx="3706366" cy="2888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924944"/>
            <a:ext cx="1968529" cy="332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107504" y="3356992"/>
            <a:ext cx="32403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200" dirty="0"/>
              <a:t> No </a:t>
            </a:r>
            <a:r>
              <a:rPr lang="en-GB" sz="1200" b="1" dirty="0">
                <a:solidFill>
                  <a:srgbClr val="00CC99"/>
                </a:solidFill>
              </a:rPr>
              <a:t>obvious correlation </a:t>
            </a:r>
            <a:r>
              <a:rPr lang="en-GB" sz="1200" dirty="0"/>
              <a:t>between the surface composition determined by AES and </a:t>
            </a:r>
            <a:r>
              <a:rPr lang="en-GB" sz="1200" dirty="0" err="1"/>
              <a:t>desorption</a:t>
            </a:r>
            <a:r>
              <a:rPr lang="en-GB" sz="1200" dirty="0"/>
              <a:t> yields as a function of temperature : No changes in AES spectra </a:t>
            </a:r>
            <a:r>
              <a:rPr lang="en-GB" sz="1200" dirty="0" err="1"/>
              <a:t>vs</a:t>
            </a:r>
            <a:r>
              <a:rPr lang="en-GB" sz="1200" dirty="0"/>
              <a:t> 1 to 3 orders of magnitude decrease for the yields.</a:t>
            </a:r>
          </a:p>
          <a:p>
            <a:pPr lvl="0"/>
            <a:endParaRPr lang="en-GB" sz="1200" dirty="0"/>
          </a:p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200" dirty="0"/>
              <a:t> The thickness of the oxide layer is more than 3 </a:t>
            </a:r>
            <a:r>
              <a:rPr lang="en-GB" sz="1200" dirty="0" err="1"/>
              <a:t>monolayers</a:t>
            </a:r>
            <a:r>
              <a:rPr lang="en-GB" sz="1200" dirty="0"/>
              <a:t> (AES scanning depth).</a:t>
            </a:r>
          </a:p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endParaRPr lang="en-GB" sz="1200" dirty="0"/>
          </a:p>
          <a:p>
            <a:pPr lvl="0"/>
            <a:r>
              <a:rPr lang="en-GB" sz="1200" b="1" dirty="0">
                <a:solidFill>
                  <a:srgbClr val="FF0066"/>
                </a:solidFill>
              </a:rPr>
              <a:t>A porous surface oxide layer provide the reservoir of gas</a:t>
            </a:r>
            <a:endParaRPr lang="en-GB" sz="1200" dirty="0">
              <a:solidFill>
                <a:srgbClr val="FF0066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48575" y="5942479"/>
            <a:ext cx="24384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CC99"/>
              </a:buClr>
            </a:pPr>
            <a:r>
              <a:rPr lang="fr-FR" sz="1000" dirty="0"/>
              <a:t>M.H. Achard </a:t>
            </a:r>
            <a:r>
              <a:rPr lang="fr-FR" sz="1000" i="1" dirty="0"/>
              <a:t>et al., </a:t>
            </a:r>
            <a:r>
              <a:rPr lang="fr-FR" sz="1000" dirty="0"/>
              <a:t>Vacuum 29-2, 53,(1978)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101</a:t>
            </a:fld>
            <a:endParaRPr lang="en-US"/>
          </a:p>
        </p:txBody>
      </p:sp>
      <p:sp>
        <p:nvSpPr>
          <p:cNvPr id="2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itle 5"/>
          <p:cNvSpPr txBox="1">
            <a:spLocks/>
          </p:cNvSpPr>
          <p:nvPr/>
        </p:nvSpPr>
        <p:spPr>
          <a:xfrm>
            <a:off x="0" y="0"/>
            <a:ext cx="7511143" cy="547200"/>
          </a:xfrm>
          <a:prstGeom prst="rect">
            <a:avLst/>
          </a:prstGeom>
        </p:spPr>
        <p:txBody>
          <a:bodyPr vert="horz" lIns="45720" rIns="45720" anchor="ctr">
            <a:normAutofit fontScale="7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Electron desorption studies at different temperature</a:t>
            </a:r>
          </a:p>
        </p:txBody>
      </p:sp>
      <p:sp>
        <p:nvSpPr>
          <p:cNvPr id="28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2363776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17" grpId="0"/>
      <p:bldP spid="24" grpId="0"/>
      <p:bldP spid="25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4.5 Beam structure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102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776411"/>
      </p:ext>
    </p:extLst>
  </p:cSld>
  <p:clrMapOvr>
    <a:masterClrMapping/>
  </p:clrMapOvr>
  <p:transition spd="med">
    <p:dissolve/>
  </p:transition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646011" y="2743200"/>
            <a:ext cx="3689018" cy="3382069"/>
            <a:chOff x="646011" y="2714625"/>
            <a:chExt cx="3689018" cy="3382069"/>
          </a:xfrm>
        </p:grpSpPr>
        <p:grpSp>
          <p:nvGrpSpPr>
            <p:cNvPr id="27" name="Group 11"/>
            <p:cNvGrpSpPr/>
            <p:nvPr/>
          </p:nvGrpSpPr>
          <p:grpSpPr>
            <a:xfrm>
              <a:off x="646011" y="2714625"/>
              <a:ext cx="3689018" cy="3382069"/>
              <a:chOff x="949847" y="1371600"/>
              <a:chExt cx="7229406" cy="5065776"/>
            </a:xfrm>
          </p:grpSpPr>
          <p:pic>
            <p:nvPicPr>
              <p:cNvPr id="28" name="Picture 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49847" y="1371600"/>
                <a:ext cx="7229406" cy="50657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" name="Rectangle 28"/>
              <p:cNvSpPr/>
              <p:nvPr/>
            </p:nvSpPr>
            <p:spPr>
              <a:xfrm>
                <a:off x="978019" y="5366206"/>
                <a:ext cx="873957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800" b="1" dirty="0">
                    <a:solidFill>
                      <a:srgbClr val="FF0000"/>
                    </a:solidFill>
                  </a:rPr>
                  <a:t>VGI.134.7L1.B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7073900" y="5372556"/>
                <a:ext cx="998991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800" b="1" dirty="0">
                    <a:solidFill>
                      <a:srgbClr val="1769EF"/>
                    </a:solidFill>
                  </a:rPr>
                  <a:t>VGPB.237.7R1.B</a:t>
                </a: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2128738" y="3114020"/>
              <a:ext cx="154721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CC99"/>
                  </a:solidFill>
                </a:rPr>
                <a:t>Time separation:</a:t>
              </a:r>
            </a:p>
            <a:p>
              <a:r>
                <a:rPr lang="en-US" sz="1400" dirty="0">
                  <a:solidFill>
                    <a:srgbClr val="00CC99"/>
                  </a:solidFill>
                </a:rPr>
                <a:t>Non-linearity</a:t>
              </a:r>
              <a:endParaRPr lang="en-GB" sz="1400" dirty="0">
                <a:solidFill>
                  <a:srgbClr val="00CC99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7598229" cy="547200"/>
          </a:xfrm>
        </p:spPr>
        <p:txBody>
          <a:bodyPr>
            <a:normAutofit/>
          </a:bodyPr>
          <a:lstStyle/>
          <a:p>
            <a:r>
              <a:rPr lang="en-GB" dirty="0" err="1"/>
              <a:t>Multipacting</a:t>
            </a:r>
            <a:r>
              <a:rPr lang="en-GB" dirty="0"/>
              <a:t>: Influence of Beam Structure 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613177" y="3404205"/>
          <a:ext cx="2359025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97950" imgH="482391" progId="Equation.3">
                  <p:embed/>
                </p:oleObj>
              </mc:Choice>
              <mc:Fallback>
                <p:oleObj name="Equation" r:id="rId3" imgW="1497950" imgH="482391" progId="Equation.3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3177" y="3404205"/>
                        <a:ext cx="2359025" cy="76993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411330" y="569909"/>
            <a:ext cx="3665337" cy="2344738"/>
            <a:chOff x="411330" y="531809"/>
            <a:chExt cx="3665337" cy="2344738"/>
          </a:xfrm>
        </p:grpSpPr>
        <p:pic>
          <p:nvPicPr>
            <p:cNvPr id="25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1330" y="531809"/>
              <a:ext cx="3665337" cy="2344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TextBox 19"/>
            <p:cNvSpPr txBox="1"/>
            <p:nvPr/>
          </p:nvSpPr>
          <p:spPr>
            <a:xfrm>
              <a:off x="1074109" y="1047750"/>
              <a:ext cx="156453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CC99"/>
                  </a:solidFill>
                </a:rPr>
                <a:t>Bunch intensity:</a:t>
              </a:r>
            </a:p>
            <a:p>
              <a:r>
                <a:rPr lang="en-US" sz="1400" dirty="0">
                  <a:solidFill>
                    <a:srgbClr val="00CC99"/>
                  </a:solidFill>
                </a:rPr>
                <a:t>a threshold effect</a:t>
              </a:r>
              <a:endParaRPr lang="en-GB" sz="1400" dirty="0">
                <a:solidFill>
                  <a:srgbClr val="00CC99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707731" y="493709"/>
            <a:ext cx="3517107" cy="2344738"/>
            <a:chOff x="4555331" y="531809"/>
            <a:chExt cx="3517107" cy="2344738"/>
          </a:xfrm>
        </p:grpSpPr>
        <p:pic>
          <p:nvPicPr>
            <p:cNvPr id="26" name="Picture 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555331" y="531809"/>
              <a:ext cx="3517107" cy="2344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5093072" y="1047750"/>
              <a:ext cx="154721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CC99"/>
                  </a:solidFill>
                </a:rPr>
                <a:t>Beam intensity:</a:t>
              </a:r>
            </a:p>
            <a:p>
              <a:r>
                <a:rPr lang="en-US" sz="1400" dirty="0">
                  <a:solidFill>
                    <a:srgbClr val="00CC99"/>
                  </a:solidFill>
                </a:rPr>
                <a:t>pressure linearity</a:t>
              </a:r>
              <a:endParaRPr lang="en-GB" sz="1400" dirty="0">
                <a:solidFill>
                  <a:srgbClr val="00CC99"/>
                </a:solidFill>
              </a:endParaRPr>
            </a:p>
          </p:txBody>
        </p:sp>
      </p:grpSp>
      <p:pic>
        <p:nvPicPr>
          <p:cNvPr id="29798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790" y="4357689"/>
            <a:ext cx="3888581" cy="160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5369296" y="2940151"/>
            <a:ext cx="3343333" cy="28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321" tIns="51161" rIns="102321" bIns="51161">
            <a:spAutoFit/>
          </a:bodyPr>
          <a:lstStyle/>
          <a:p>
            <a:r>
              <a:rPr lang="en-GB" sz="1200" dirty="0"/>
              <a:t>G. </a:t>
            </a:r>
            <a:r>
              <a:rPr lang="en-GB" sz="1200" dirty="0" err="1"/>
              <a:t>Bregliozzi</a:t>
            </a:r>
            <a:r>
              <a:rPr lang="en-GB" sz="1200" dirty="0"/>
              <a:t> </a:t>
            </a:r>
            <a:r>
              <a:rPr lang="en-GB" sz="1200" i="1" dirty="0"/>
              <a:t>et al.</a:t>
            </a:r>
            <a:r>
              <a:rPr lang="en-GB" sz="1200" dirty="0"/>
              <a:t>, IPAC San Sebastian, 2011</a:t>
            </a:r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Rounded Rectangle 3">
            <a:extLst>
              <a:ext uri="{FF2B5EF4-FFF2-40B4-BE49-F238E27FC236}">
                <a16:creationId xmlns:a16="http://schemas.microsoft.com/office/drawing/2014/main" id="{A51F343E-3452-4B6B-9A85-B1D7C0022690}"/>
              </a:ext>
            </a:extLst>
          </p:cNvPr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2699867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42844" y="516723"/>
            <a:ext cx="8950356" cy="123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</a:t>
            </a:r>
            <a:r>
              <a:rPr lang="en-GB" dirty="0"/>
              <a:t>The SR power emitted by a particle is a function of the vertical angle and the wavelength. 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Integrating over the vertical angle, one obtains the </a:t>
            </a:r>
            <a:r>
              <a:rPr lang="en-GB" dirty="0">
                <a:solidFill>
                  <a:srgbClr val="FF3399"/>
                </a:solidFill>
              </a:rPr>
              <a:t>spectral power density</a:t>
            </a:r>
            <a:r>
              <a:rPr lang="en-GB" dirty="0"/>
              <a:t> per unit of length :</a:t>
            </a:r>
            <a:endParaRPr lang="en-GB" sz="1800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528445" y="1531402"/>
          <a:ext cx="2243138" cy="85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269449" imgH="482391" progId="Equation.3">
                  <p:embed/>
                </p:oleObj>
              </mc:Choice>
              <mc:Fallback>
                <p:oleObj name="Equation" r:id="rId2" imgW="1269449" imgH="482391" progId="Equation.3">
                  <p:embed/>
                  <p:pic>
                    <p:nvPicPr>
                      <p:cNvPr id="235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8445" y="1531402"/>
                        <a:ext cx="2243138" cy="852488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FF3399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3975100" y="1693863"/>
          <a:ext cx="4338638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25600" imgH="431640" progId="Equation.3">
                  <p:embed/>
                </p:oleObj>
              </mc:Choice>
              <mc:Fallback>
                <p:oleObj name="Equation" r:id="rId4" imgW="3225600" imgH="431640" progId="Equation.3">
                  <p:embed/>
                  <p:pic>
                    <p:nvPicPr>
                      <p:cNvPr id="2355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100" y="1693863"/>
                        <a:ext cx="4338638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2478949"/>
            <a:ext cx="415468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Power spectrum</a:t>
            </a:r>
          </a:p>
        </p:txBody>
      </p:sp>
    </p:spTree>
    <p:extLst>
      <p:ext uri="{BB962C8B-B14F-4D97-AF65-F5344CB8AC3E}">
        <p14:creationId xmlns:p14="http://schemas.microsoft.com/office/powerpoint/2010/main" val="100663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42844" y="946313"/>
            <a:ext cx="8415366" cy="98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Since the photon flux is linked to the power by : 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20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photon flux per unit length in a relative energy band is written:</a:t>
            </a:r>
            <a:endParaRPr lang="en-GB" sz="1800" dirty="0"/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2266119" y="2077222"/>
          <a:ext cx="30734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39900" imgH="533400" progId="Equation.3">
                  <p:embed/>
                </p:oleObj>
              </mc:Choice>
              <mc:Fallback>
                <p:oleObj name="Equation" r:id="rId2" imgW="1739900" imgH="533400" progId="Equation.3">
                  <p:embed/>
                  <p:pic>
                    <p:nvPicPr>
                      <p:cNvPr id="235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6119" y="2077222"/>
                        <a:ext cx="3073400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0" name="Object 2"/>
          <p:cNvGraphicFramePr>
            <a:graphicFrameLocks noChangeAspect="1"/>
          </p:cNvGraphicFramePr>
          <p:nvPr/>
        </p:nvGraphicFramePr>
        <p:xfrm>
          <a:off x="5897311" y="802530"/>
          <a:ext cx="830263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69900" imgH="279400" progId="Equation.3">
                  <p:embed/>
                </p:oleObj>
              </mc:Choice>
              <mc:Fallback>
                <p:oleObj name="Equation" r:id="rId4" imgW="469900" imgH="279400" progId="Equation.3">
                  <p:embed/>
                  <p:pic>
                    <p:nvPicPr>
                      <p:cNvPr id="2458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7311" y="802530"/>
                        <a:ext cx="830263" cy="493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142844" y="3214686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So, the total photon flux per unit of length is:</a:t>
            </a:r>
          </a:p>
        </p:txBody>
      </p:sp>
      <p:graphicFrame>
        <p:nvGraphicFramePr>
          <p:cNvPr id="24581" name="Object 2"/>
          <p:cNvGraphicFramePr>
            <a:graphicFrameLocks noChangeAspect="1"/>
          </p:cNvGraphicFramePr>
          <p:nvPr/>
        </p:nvGraphicFramePr>
        <p:xfrm>
          <a:off x="677863" y="3857625"/>
          <a:ext cx="7491412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241800" imgH="533400" progId="Equation.3">
                  <p:embed/>
                </p:oleObj>
              </mc:Choice>
              <mc:Fallback>
                <p:oleObj name="Equation" r:id="rId6" imgW="4241800" imgH="533400" progId="Equation.3">
                  <p:embed/>
                  <p:pic>
                    <p:nvPicPr>
                      <p:cNvPr id="2458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863" y="3857625"/>
                        <a:ext cx="7491412" cy="942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5"/>
          <p:cNvGraphicFramePr>
            <a:graphicFrameLocks noChangeAspect="1"/>
          </p:cNvGraphicFramePr>
          <p:nvPr/>
        </p:nvGraphicFramePr>
        <p:xfrm>
          <a:off x="3643306" y="5072074"/>
          <a:ext cx="1525588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63225" imgH="418918" progId="Equation.3">
                  <p:embed/>
                </p:oleObj>
              </mc:Choice>
              <mc:Fallback>
                <p:oleObj name="Equation" r:id="rId8" imgW="863225" imgH="418918" progId="Equation.3">
                  <p:embed/>
                  <p:pic>
                    <p:nvPicPr>
                      <p:cNvPr id="2458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3306" y="5072074"/>
                        <a:ext cx="1525588" cy="741363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Photon flux</a:t>
            </a:r>
          </a:p>
        </p:txBody>
      </p:sp>
    </p:spTree>
    <p:extLst>
      <p:ext uri="{BB962C8B-B14F-4D97-AF65-F5344CB8AC3E}">
        <p14:creationId xmlns:p14="http://schemas.microsoft.com/office/powerpoint/2010/main" val="153993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1" name="Object 2"/>
          <p:cNvGraphicFramePr>
            <a:graphicFrameLocks noChangeAspect="1"/>
          </p:cNvGraphicFramePr>
          <p:nvPr/>
        </p:nvGraphicFramePr>
        <p:xfrm>
          <a:off x="1619672" y="1124744"/>
          <a:ext cx="2960688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76400" imgH="469900" progId="Equation.3">
                  <p:embed/>
                </p:oleObj>
              </mc:Choice>
              <mc:Fallback>
                <p:oleObj name="Equation" r:id="rId2" imgW="1676400" imgH="469900" progId="Equation.3">
                  <p:embed/>
                  <p:pic>
                    <p:nvPicPr>
                      <p:cNvPr id="2458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124744"/>
                        <a:ext cx="2960688" cy="830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2" name="Object 5"/>
          <p:cNvGraphicFramePr>
            <a:graphicFrameLocks noChangeAspect="1"/>
          </p:cNvGraphicFramePr>
          <p:nvPr/>
        </p:nvGraphicFramePr>
        <p:xfrm>
          <a:off x="5148064" y="1052736"/>
          <a:ext cx="1525588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63225" imgH="418918" progId="Equation.3">
                  <p:embed/>
                </p:oleObj>
              </mc:Choice>
              <mc:Fallback>
                <p:oleObj name="Equation" r:id="rId4" imgW="863225" imgH="418918" progId="Equation.3">
                  <p:embed/>
                  <p:pic>
                    <p:nvPicPr>
                      <p:cNvPr id="2458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1052736"/>
                        <a:ext cx="1525588" cy="741363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/>
          <p:nvPr/>
        </p:nvSpPr>
        <p:spPr>
          <a:xfrm>
            <a:off x="142844" y="785794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photon flux per unit of length is given by :</a:t>
            </a:r>
            <a:endParaRPr lang="en-GB" sz="1400" b="1" dirty="0">
              <a:solidFill>
                <a:srgbClr val="FF0066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9512" y="2204864"/>
            <a:ext cx="107785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Electrons :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788024" y="2204864"/>
            <a:ext cx="12144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Protons:</a:t>
            </a:r>
          </a:p>
        </p:txBody>
      </p:sp>
      <p:graphicFrame>
        <p:nvGraphicFramePr>
          <p:cNvPr id="261126" name="Object 6"/>
          <p:cNvGraphicFramePr>
            <a:graphicFrameLocks noChangeAspect="1"/>
          </p:cNvGraphicFramePr>
          <p:nvPr/>
        </p:nvGraphicFramePr>
        <p:xfrm>
          <a:off x="628273" y="2564904"/>
          <a:ext cx="3943727" cy="599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755900" imgH="419100" progId="Equation.3">
                  <p:embed/>
                </p:oleObj>
              </mc:Choice>
              <mc:Fallback>
                <p:oleObj name="Equation" r:id="rId6" imgW="2755900" imgH="419100" progId="Equation.3">
                  <p:embed/>
                  <p:pic>
                    <p:nvPicPr>
                      <p:cNvPr id="26112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273" y="2564904"/>
                        <a:ext cx="3943727" cy="5992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1127" name="Object 7"/>
          <p:cNvGraphicFramePr>
            <a:graphicFrameLocks noChangeAspect="1"/>
          </p:cNvGraphicFramePr>
          <p:nvPr/>
        </p:nvGraphicFramePr>
        <p:xfrm>
          <a:off x="5045900" y="2519898"/>
          <a:ext cx="3961730" cy="5992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768600" imgH="419100" progId="Equation.3">
                  <p:embed/>
                </p:oleObj>
              </mc:Choice>
              <mc:Fallback>
                <p:oleObj name="Equation" r:id="rId8" imgW="2768600" imgH="419100" progId="Equation.3">
                  <p:embed/>
                  <p:pic>
                    <p:nvPicPr>
                      <p:cNvPr id="26112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5900" y="2519898"/>
                        <a:ext cx="3961730" cy="5992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Linear photon flux</a:t>
            </a:r>
          </a:p>
        </p:txBody>
      </p:sp>
    </p:spTree>
    <p:extLst>
      <p:ext uri="{BB962C8B-B14F-4D97-AF65-F5344CB8AC3E}">
        <p14:creationId xmlns:p14="http://schemas.microsoft.com/office/powerpoint/2010/main" val="1722831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42844" y="17485"/>
            <a:ext cx="9001156" cy="1538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fr-FR" sz="2800" b="1" dirty="0">
                <a:solidFill>
                  <a:srgbClr val="3366FF"/>
                </a:solidFill>
              </a:rPr>
              <a:t>LHC SR Spectrum : </a:t>
            </a:r>
            <a:r>
              <a:rPr lang="fr-FR" sz="2800" b="1" dirty="0" err="1">
                <a:solidFill>
                  <a:srgbClr val="3366FF"/>
                </a:solidFill>
              </a:rPr>
              <a:t>from</a:t>
            </a:r>
            <a:r>
              <a:rPr lang="fr-FR" sz="2800" b="1" dirty="0">
                <a:solidFill>
                  <a:srgbClr val="3366FF"/>
                </a:solidFill>
              </a:rPr>
              <a:t> IR to UV</a:t>
            </a:r>
          </a:p>
          <a:p>
            <a:pPr algn="ctr">
              <a:buClr>
                <a:schemeClr val="accent1"/>
              </a:buClr>
            </a:pPr>
            <a:endParaRPr lang="fr-FR" sz="2800" b="1" dirty="0"/>
          </a:p>
          <a:p>
            <a:pPr algn="ctr">
              <a:buClr>
                <a:schemeClr val="accent1"/>
              </a:buClr>
            </a:pPr>
            <a:endParaRPr lang="fr-FR" dirty="0"/>
          </a:p>
          <a:p>
            <a:pPr>
              <a:buClr>
                <a:srgbClr val="00CC99"/>
              </a:buClr>
              <a:buFontTx/>
              <a:buChar char="•"/>
            </a:pP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42844" y="512401"/>
            <a:ext cx="75432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With nominal parameters : 7 </a:t>
            </a:r>
            <a:r>
              <a:rPr lang="en-GB" sz="1400" dirty="0" err="1"/>
              <a:t>TeV</a:t>
            </a:r>
            <a:r>
              <a:rPr lang="en-GB" sz="1400" dirty="0"/>
              <a:t> and 585 mA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2010, 2011, 2012 and 2015 spectra</a:t>
            </a:r>
          </a:p>
          <a:p>
            <a:pPr>
              <a:buClr>
                <a:srgbClr val="00CC99"/>
              </a:buClr>
            </a:pPr>
            <a:r>
              <a:rPr lang="en-US" sz="1400" dirty="0"/>
              <a:t>    	</a:t>
            </a:r>
            <a:endParaRPr lang="en-GB" sz="1400" dirty="0">
              <a:solidFill>
                <a:srgbClr val="FF0066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8286" y="1105736"/>
            <a:ext cx="7773537" cy="5051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95501" y="3592588"/>
            <a:ext cx="10951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450 GeV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66016" y="1808949"/>
            <a:ext cx="7704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7 </a:t>
            </a:r>
            <a:r>
              <a:rPr lang="en-GB" dirty="0" err="1"/>
              <a:t>TeV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841724" y="602257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Key parameter: </a:t>
            </a:r>
            <a:r>
              <a:rPr lang="en-GB" dirty="0" err="1">
                <a:solidFill>
                  <a:srgbClr val="FF0066"/>
                </a:solidFill>
              </a:rPr>
              <a:t>photodesorption</a:t>
            </a:r>
            <a:r>
              <a:rPr lang="en-GB" dirty="0">
                <a:solidFill>
                  <a:srgbClr val="FF0066"/>
                </a:solidFill>
              </a:rPr>
              <a:t> yield</a:t>
            </a:r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08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59034" y="4183681"/>
            <a:ext cx="22571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 TeV</a:t>
            </a:r>
          </a:p>
          <a:p>
            <a:r>
              <a:rPr lang="el-GR" dirty="0"/>
              <a:t>ε</a:t>
            </a:r>
            <a:r>
              <a:rPr lang="en-US" baseline="-25000" dirty="0"/>
              <a:t>c</a:t>
            </a:r>
            <a:r>
              <a:rPr lang="en-US" dirty="0"/>
              <a:t>= 44 eV</a:t>
            </a:r>
          </a:p>
          <a:p>
            <a:r>
              <a:rPr lang="en-US" dirty="0"/>
              <a:t>0.2 W/m</a:t>
            </a:r>
          </a:p>
          <a:p>
            <a:r>
              <a:rPr lang="en-US" dirty="0"/>
              <a:t>10</a:t>
            </a:r>
            <a:r>
              <a:rPr lang="en-US" baseline="30000" dirty="0"/>
              <a:t>17</a:t>
            </a:r>
            <a:r>
              <a:rPr lang="en-US" dirty="0"/>
              <a:t> photons/m/s</a:t>
            </a:r>
          </a:p>
          <a:p>
            <a:r>
              <a:rPr lang="en-US" dirty="0"/>
              <a:t>1/gamma = 0.13 mrad</a:t>
            </a:r>
            <a:endParaRPr lang="fr-FR" dirty="0"/>
          </a:p>
        </p:txBody>
      </p:sp>
      <p:grpSp>
        <p:nvGrpSpPr>
          <p:cNvPr id="3" name="Group 2"/>
          <p:cNvGrpSpPr/>
          <p:nvPr/>
        </p:nvGrpSpPr>
        <p:grpSpPr>
          <a:xfrm>
            <a:off x="4358792" y="387475"/>
            <a:ext cx="4726998" cy="3000396"/>
            <a:chOff x="4327358" y="785794"/>
            <a:chExt cx="4726998" cy="3000396"/>
          </a:xfrm>
        </p:grpSpPr>
        <p:pic>
          <p:nvPicPr>
            <p:cNvPr id="2867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27358" y="785794"/>
              <a:ext cx="4726998" cy="3000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7196972" y="2143116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00FF99"/>
                  </a:solidFill>
                </a:rPr>
                <a:t>E</a:t>
              </a:r>
              <a:r>
                <a:rPr lang="fr-FR" baseline="30000" dirty="0">
                  <a:solidFill>
                    <a:srgbClr val="00FF99"/>
                  </a:solidFill>
                </a:rPr>
                <a:t>3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82790" y="1643050"/>
              <a:ext cx="3754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FF0066"/>
                  </a:solidFill>
                </a:rPr>
                <a:t>E</a:t>
              </a:r>
              <a:r>
                <a:rPr lang="fr-FR" baseline="30000" dirty="0">
                  <a:solidFill>
                    <a:srgbClr val="FF0066"/>
                  </a:solidFill>
                </a:rPr>
                <a:t>4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39914" y="3071810"/>
              <a:ext cx="296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3366FF"/>
                  </a:solidFill>
                </a:rPr>
                <a:t>E</a:t>
              </a:r>
              <a:endParaRPr lang="fr-FR" baseline="30000" dirty="0">
                <a:solidFill>
                  <a:srgbClr val="3366FF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LHC SR properties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92043" y="503658"/>
            <a:ext cx="4286248" cy="3155767"/>
            <a:chOff x="92043" y="547200"/>
            <a:chExt cx="4286248" cy="3155767"/>
          </a:xfrm>
        </p:grpSpPr>
        <p:pic>
          <p:nvPicPr>
            <p:cNvPr id="2867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2043" y="547200"/>
              <a:ext cx="4286248" cy="28005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5" name="Straight Connector 4"/>
            <p:cNvCxnSpPr/>
            <p:nvPr/>
          </p:nvCxnSpPr>
          <p:spPr>
            <a:xfrm flipH="1" flipV="1">
              <a:off x="1045029" y="769017"/>
              <a:ext cx="65314" cy="2251978"/>
            </a:xfrm>
            <a:prstGeom prst="line">
              <a:avLst/>
            </a:prstGeom>
            <a:ln>
              <a:solidFill>
                <a:srgbClr val="FF3399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45111" y="3364413"/>
              <a:ext cx="23839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FF3399"/>
                  </a:solidFill>
                </a:rPr>
                <a:t>1/gamma opening angle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64164" y="3384050"/>
            <a:ext cx="4516254" cy="298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9271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5900" y="971550"/>
            <a:ext cx="61722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LEP SR spectrum: X-rays &amp; gamma rays</a:t>
            </a:r>
          </a:p>
        </p:txBody>
      </p:sp>
    </p:spTree>
    <p:extLst>
      <p:ext uri="{BB962C8B-B14F-4D97-AF65-F5344CB8AC3E}">
        <p14:creationId xmlns:p14="http://schemas.microsoft.com/office/powerpoint/2010/main" val="1510603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1406" y="620688"/>
          <a:ext cx="8941308" cy="370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97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7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1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51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40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408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516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516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fr-FR" dirty="0"/>
                        <a:t>Soleil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/>
                        <a:t>KEK-B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FR"/>
                        <a:t>LEP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/>
                        <a:t>LHC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LER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Inj</a:t>
                      </a:r>
                      <a:r>
                        <a:rPr lang="fr-FR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Inj</a:t>
                      </a:r>
                      <a:r>
                        <a:rPr lang="fr-FR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sz="1400" noProof="0" dirty="0"/>
                        <a:t>Particle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e</a:t>
                      </a:r>
                      <a:r>
                        <a:rPr lang="en-GB" sz="1400" baseline="30000" noProof="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Beam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Bending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5.36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16.31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104.46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2962.96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2784.302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W/m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14 030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20 675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5 820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955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Critical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8 600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5 800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11 000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6 000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94 000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660 000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Photon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photons/m/s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1 10</a:t>
                      </a:r>
                      <a:r>
                        <a:rPr lang="en-GB" sz="1400" baseline="30000" noProof="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1 10</a:t>
                      </a:r>
                      <a:r>
                        <a:rPr lang="en-GB" sz="1400" baseline="30000" noProof="0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Dose at 3000</a:t>
                      </a:r>
                      <a:r>
                        <a:rPr lang="en-GB" sz="1400" baseline="0" noProof="0" dirty="0"/>
                        <a:t> h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photons/m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4 10</a:t>
                      </a:r>
                      <a:r>
                        <a:rPr lang="en-GB" sz="1400" baseline="30000" noProof="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8 10</a:t>
                      </a:r>
                      <a:r>
                        <a:rPr lang="en-GB" sz="1400" baseline="30000" noProof="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1 10</a:t>
                      </a:r>
                      <a:r>
                        <a:rPr lang="en-GB" sz="1400" baseline="30000" noProof="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3 10</a:t>
                      </a:r>
                      <a:r>
                        <a:rPr lang="en-GB" sz="1400" baseline="30000" noProof="0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7 10</a:t>
                      </a:r>
                      <a:r>
                        <a:rPr lang="en-GB" sz="1400" baseline="30000" noProof="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/>
                        <a:t>1 10</a:t>
                      </a:r>
                      <a:r>
                        <a:rPr lang="en-GB" sz="1400" baseline="30000" noProof="0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3571868" y="3549646"/>
            <a:ext cx="714380" cy="779442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val 8"/>
          <p:cNvSpPr/>
          <p:nvPr/>
        </p:nvSpPr>
        <p:spPr>
          <a:xfrm>
            <a:off x="2857488" y="2763828"/>
            <a:ext cx="571504" cy="428628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6715140" y="3121018"/>
            <a:ext cx="857256" cy="428628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8358214" y="2835266"/>
            <a:ext cx="571504" cy="428628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val 13"/>
          <p:cNvSpPr/>
          <p:nvPr/>
        </p:nvSpPr>
        <p:spPr>
          <a:xfrm>
            <a:off x="8358214" y="3549645"/>
            <a:ext cx="654500" cy="779441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val 14"/>
          <p:cNvSpPr/>
          <p:nvPr/>
        </p:nvSpPr>
        <p:spPr>
          <a:xfrm>
            <a:off x="3571868" y="2763828"/>
            <a:ext cx="714380" cy="428628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5496" y="4438832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In LEP, and all synchrotron light sources, the evacuation of the </a:t>
            </a:r>
            <a:r>
              <a:rPr lang="en-GB" sz="1400" b="1" dirty="0">
                <a:solidFill>
                  <a:srgbClr val="FF0066"/>
                </a:solidFill>
              </a:rPr>
              <a:t>power is an issue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4680624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LHC operates at 7 TeV with ~ .6 A. </a:t>
            </a:r>
            <a:r>
              <a:rPr lang="en-GB" sz="1400" b="1" dirty="0">
                <a:solidFill>
                  <a:srgbClr val="FF0066"/>
                </a:solidFill>
              </a:rPr>
              <a:t>Power evacuation is an issue for the cryogenic system (1 kW/arc !!)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5137447"/>
            <a:ext cx="8892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critical energy varies from a few 10 </a:t>
            </a:r>
            <a:r>
              <a:rPr lang="en-GB" sz="1400" dirty="0" err="1"/>
              <a:t>eV</a:t>
            </a:r>
            <a:r>
              <a:rPr lang="en-GB" sz="1400" dirty="0"/>
              <a:t> to 660 </a:t>
            </a:r>
            <a:r>
              <a:rPr lang="en-GB" sz="1400" dirty="0" err="1"/>
              <a:t>keV</a:t>
            </a:r>
            <a:r>
              <a:rPr lang="en-GB" sz="1400" dirty="0"/>
              <a:t>. </a:t>
            </a:r>
            <a:r>
              <a:rPr lang="en-GB" sz="1400" b="1" dirty="0">
                <a:solidFill>
                  <a:srgbClr val="FF0066"/>
                </a:solidFill>
              </a:rPr>
              <a:t>Strongly bound molecules can be desorbed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5445224"/>
            <a:ext cx="930101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photon flux is large, so large gas load. </a:t>
            </a:r>
            <a:r>
              <a:rPr lang="en-GB" sz="1400" b="1" dirty="0">
                <a:solidFill>
                  <a:srgbClr val="FF0066"/>
                </a:solidFill>
              </a:rPr>
              <a:t>Adequate dimensioning of the effective pumping </a:t>
            </a:r>
            <a:r>
              <a:rPr lang="en-GB" sz="1400" dirty="0"/>
              <a:t>speed is required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5742199"/>
            <a:ext cx="88924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annual photon dose is large. </a:t>
            </a:r>
            <a:r>
              <a:rPr lang="en-GB" sz="1400" b="1" dirty="0">
                <a:solidFill>
                  <a:srgbClr val="FF0066"/>
                </a:solidFill>
              </a:rPr>
              <a:t>Implications on gas reduction and radiation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SR impact on different type of machines …</a:t>
            </a:r>
          </a:p>
        </p:txBody>
      </p:sp>
    </p:spTree>
    <p:extLst>
      <p:ext uri="{BB962C8B-B14F-4D97-AF65-F5344CB8AC3E}">
        <p14:creationId xmlns:p14="http://schemas.microsoft.com/office/powerpoint/2010/main" val="3000298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846" y="1348058"/>
            <a:ext cx="5307857" cy="3925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286512" y="4714884"/>
            <a:ext cx="12121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(C. </a:t>
            </a:r>
            <a:r>
              <a:rPr lang="en-US" sz="1000" err="1"/>
              <a:t>Herbeaux</a:t>
            </a:r>
            <a:r>
              <a:rPr lang="en-US" sz="1000"/>
              <a:t> </a:t>
            </a:r>
            <a:r>
              <a:rPr lang="en-US" sz="1000" i="1"/>
              <a:t>et al.) </a:t>
            </a:r>
            <a:endParaRPr lang="fr-FR" sz="1000" i="1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66871" y="5297149"/>
            <a:ext cx="8648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A </a:t>
            </a:r>
            <a:r>
              <a:rPr lang="en-GB" dirty="0">
                <a:solidFill>
                  <a:srgbClr val="FF3399"/>
                </a:solidFill>
              </a:rPr>
              <a:t>complex</a:t>
            </a:r>
            <a:r>
              <a:rPr lang="en-GB" dirty="0"/>
              <a:t> vacuum chamber design with a light extraction path, pumping and instrumentation ports and </a:t>
            </a:r>
            <a:r>
              <a:rPr lang="en-GB" dirty="0">
                <a:solidFill>
                  <a:srgbClr val="FF3399"/>
                </a:solidFill>
              </a:rPr>
              <a:t>power absorbers </a:t>
            </a:r>
            <a:r>
              <a:rPr lang="en-GB" dirty="0"/>
              <a:t>(crotch)</a:t>
            </a:r>
          </a:p>
        </p:txBody>
      </p:sp>
      <p:sp>
        <p:nvSpPr>
          <p:cNvPr id="10" name="Rectangle 9"/>
          <p:cNvSpPr/>
          <p:nvPr/>
        </p:nvSpPr>
        <p:spPr>
          <a:xfrm>
            <a:off x="66871" y="570298"/>
            <a:ext cx="8648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Stainless steel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NEG coated, in-situ baked to 180ºC</a:t>
            </a:r>
          </a:p>
        </p:txBody>
      </p:sp>
    </p:spTree>
    <p:extLst>
      <p:ext uri="{BB962C8B-B14F-4D97-AF65-F5344CB8AC3E}">
        <p14:creationId xmlns:p14="http://schemas.microsoft.com/office/powerpoint/2010/main" val="24931719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4282" y="5500702"/>
            <a:ext cx="87868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Soleil « </a:t>
            </a:r>
            <a:r>
              <a:rPr lang="fr-FR" dirty="0" err="1"/>
              <a:t>crotch</a:t>
            </a:r>
            <a:r>
              <a:rPr lang="fr-FR" dirty="0"/>
              <a:t> » power absorber: Water </a:t>
            </a:r>
            <a:r>
              <a:rPr lang="fr-FR" dirty="0" err="1"/>
              <a:t>cooled</a:t>
            </a:r>
            <a:r>
              <a:rPr lang="fr-FR" dirty="0"/>
              <a:t> </a:t>
            </a:r>
            <a:r>
              <a:rPr lang="fr-FR" dirty="0" err="1"/>
              <a:t>copper</a:t>
            </a:r>
            <a:r>
              <a:rPr lang="fr-FR" dirty="0"/>
              <a:t> </a:t>
            </a:r>
            <a:r>
              <a:rPr lang="fr-FR" dirty="0" err="1"/>
              <a:t>Glidcop</a:t>
            </a:r>
            <a:r>
              <a:rPr lang="fr-FR" dirty="0"/>
              <a:t> (256 W/mm</a:t>
            </a:r>
            <a:r>
              <a:rPr lang="fr-FR" baseline="30000" dirty="0"/>
              <a:t>2</a:t>
            </a:r>
            <a:r>
              <a:rPr lang="fr-FR" dirty="0"/>
              <a:t>)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785794"/>
            <a:ext cx="4429156" cy="1811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00306"/>
            <a:ext cx="3500462" cy="1601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571744"/>
            <a:ext cx="31527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285852" y="4429132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SOLEIL Design</a:t>
            </a:r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5214942" y="4929198"/>
            <a:ext cx="17956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(C. </a:t>
            </a:r>
            <a:r>
              <a:rPr lang="en-US" sz="1400" dirty="0" err="1"/>
              <a:t>Herbeaux</a:t>
            </a:r>
            <a:r>
              <a:rPr lang="en-US" sz="1400" dirty="0"/>
              <a:t> </a:t>
            </a:r>
            <a:r>
              <a:rPr lang="en-US" sz="1400" i="1" dirty="0"/>
              <a:t>et al.) </a:t>
            </a:r>
            <a:endParaRPr lang="fr-FR" sz="14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</p:spTree>
    <p:extLst>
      <p:ext uri="{BB962C8B-B14F-4D97-AF65-F5344CB8AC3E}">
        <p14:creationId xmlns:p14="http://schemas.microsoft.com/office/powerpoint/2010/main" val="3021597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" y="192883"/>
            <a:ext cx="9144000" cy="15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 anchor="ctr"/>
          <a:lstStyle/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Vacuum Systems</a:t>
            </a:r>
          </a:p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Lecture 4</a:t>
            </a:r>
            <a:endParaRPr lang="fr-FR" sz="3900" dirty="0">
              <a:solidFill>
                <a:srgbClr val="FF0066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1830224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/>
          <a:lstStyle/>
          <a:p>
            <a:pPr marL="334787" indent="-334787" algn="ctr" defTabSz="975990">
              <a:spcBef>
                <a:spcPct val="20000"/>
              </a:spcBef>
            </a:pPr>
            <a:r>
              <a:rPr lang="en-US" sz="2900" dirty="0">
                <a:solidFill>
                  <a:schemeClr val="accent2"/>
                </a:solidFill>
              </a:rPr>
              <a:t> </a:t>
            </a:r>
            <a:r>
              <a:rPr lang="en-US" sz="2900" dirty="0">
                <a:solidFill>
                  <a:srgbClr val="3366FF"/>
                </a:solidFill>
              </a:rPr>
              <a:t>V. Baglin</a:t>
            </a:r>
            <a:endParaRPr lang="en-US" sz="3100" dirty="0">
              <a:solidFill>
                <a:srgbClr val="3366FF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2378864"/>
            <a:ext cx="9144000" cy="3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365" tIns="45392" rIns="89365" bIns="45392">
            <a:spAutoFit/>
          </a:bodyPr>
          <a:lstStyle/>
          <a:p>
            <a:pPr algn="ctr" defTabSz="975990"/>
            <a:r>
              <a:rPr lang="en-US" dirty="0">
                <a:solidFill>
                  <a:srgbClr val="00CC99"/>
                </a:solidFill>
              </a:rPr>
              <a:t>CERN TE-VSC, Geneva</a:t>
            </a: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0" y="2850352"/>
            <a:ext cx="9144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  <a:effectLst/>
        </p:spPr>
        <p:txBody>
          <a:bodyPr lIns="81711" tIns="40855" rIns="81711" bIns="40855"/>
          <a:lstStyle/>
          <a:p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2192" y="3535693"/>
            <a:ext cx="4752975" cy="21526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379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760" y="3396917"/>
            <a:ext cx="279509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05033"/>
            <a:ext cx="3786214" cy="283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3244937" y="4544977"/>
            <a:ext cx="15712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(E. Al-</a:t>
            </a:r>
            <a:r>
              <a:rPr lang="en-US" sz="1000" err="1"/>
              <a:t>Dmour</a:t>
            </a:r>
            <a:r>
              <a:rPr lang="en-US" sz="1000"/>
              <a:t>, EPAC 2006) </a:t>
            </a:r>
            <a:endParaRPr lang="fr-FR" sz="1000"/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576471"/>
            <a:ext cx="4670700" cy="2619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286248" y="3219677"/>
            <a:ext cx="1059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(E. </a:t>
            </a:r>
            <a:r>
              <a:rPr lang="en-US" sz="1000" err="1"/>
              <a:t>Huttel</a:t>
            </a:r>
            <a:r>
              <a:rPr lang="en-US" sz="1000"/>
              <a:t> et al.) </a:t>
            </a:r>
            <a:endParaRPr lang="fr-FR" sz="1000"/>
          </a:p>
        </p:txBody>
      </p:sp>
      <p:sp>
        <p:nvSpPr>
          <p:cNvPr id="20" name="Rectangle 19"/>
          <p:cNvSpPr/>
          <p:nvPr/>
        </p:nvSpPr>
        <p:spPr>
          <a:xfrm>
            <a:off x="3289280" y="4182735"/>
            <a:ext cx="1355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ALBA Design</a:t>
            </a: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6929454" y="2648173"/>
            <a:ext cx="140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ANKA Design</a:t>
            </a:r>
            <a:endParaRPr lang="fr-F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5293381"/>
            <a:ext cx="89569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>
                <a:solidFill>
                  <a:srgbClr val="FF0066"/>
                </a:solidFill>
              </a:rPr>
              <a:t>Antechamber </a:t>
            </a:r>
            <a:r>
              <a:rPr lang="en-GB" dirty="0">
                <a:solidFill>
                  <a:schemeClr val="tx2"/>
                </a:solidFill>
              </a:rPr>
              <a:t>design to absorb the SR power externally to the beam path with the integration of a distributed pumping</a:t>
            </a:r>
            <a:r>
              <a:rPr lang="en-GB" dirty="0">
                <a:solidFill>
                  <a:srgbClr val="FF0066"/>
                </a:solidFill>
              </a:rPr>
              <a:t>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70776" y="3368613"/>
            <a:ext cx="2971800" cy="147637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213908" y="4775205"/>
            <a:ext cx="1774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NSLS-2 Design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811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428736"/>
            <a:ext cx="365400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00108"/>
            <a:ext cx="4900613" cy="344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3882038" y="4572008"/>
            <a:ext cx="1197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LEP Design</a:t>
            </a:r>
            <a:endParaRPr lang="fr-FR"/>
          </a:p>
        </p:txBody>
      </p:sp>
      <p:sp>
        <p:nvSpPr>
          <p:cNvPr id="19" name="TextBox 18"/>
          <p:cNvSpPr txBox="1"/>
          <p:nvPr/>
        </p:nvSpPr>
        <p:spPr>
          <a:xfrm>
            <a:off x="3739162" y="5000636"/>
            <a:ext cx="15472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(CERN LEP Vacuum group)</a:t>
            </a:r>
            <a:endParaRPr lang="fr-FR" sz="10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46" y="5478047"/>
            <a:ext cx="89569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>
                <a:solidFill>
                  <a:srgbClr val="FF0066"/>
                </a:solidFill>
              </a:rPr>
              <a:t>Antechamber </a:t>
            </a:r>
            <a:r>
              <a:rPr lang="en-GB" dirty="0">
                <a:solidFill>
                  <a:schemeClr val="tx2"/>
                </a:solidFill>
              </a:rPr>
              <a:t>and distributed NEG pumping, water </a:t>
            </a:r>
            <a:r>
              <a:rPr lang="en-GB" dirty="0">
                <a:solidFill>
                  <a:srgbClr val="FF3399"/>
                </a:solidFill>
              </a:rPr>
              <a:t>cooling</a:t>
            </a:r>
            <a:r>
              <a:rPr lang="en-GB" dirty="0">
                <a:solidFill>
                  <a:schemeClr val="tx2"/>
                </a:solidFill>
              </a:rPr>
              <a:t> and lead </a:t>
            </a:r>
            <a:r>
              <a:rPr lang="en-GB" dirty="0">
                <a:solidFill>
                  <a:srgbClr val="FF3399"/>
                </a:solidFill>
              </a:rPr>
              <a:t>shielding</a:t>
            </a:r>
          </a:p>
        </p:txBody>
      </p:sp>
    </p:spTree>
    <p:extLst>
      <p:ext uri="{BB962C8B-B14F-4D97-AF65-F5344CB8AC3E}">
        <p14:creationId xmlns:p14="http://schemas.microsoft.com/office/powerpoint/2010/main" val="37953901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3718322" y="4500570"/>
            <a:ext cx="1234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LHC Design</a:t>
            </a:r>
            <a:endParaRPr lang="fr-FR"/>
          </a:p>
        </p:txBody>
      </p:sp>
      <p:sp>
        <p:nvSpPr>
          <p:cNvPr id="19" name="TextBox 18"/>
          <p:cNvSpPr txBox="1"/>
          <p:nvPr/>
        </p:nvSpPr>
        <p:spPr>
          <a:xfrm>
            <a:off x="3575446" y="5000636"/>
            <a:ext cx="15680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(CERN LHC Vacuum group)</a:t>
            </a:r>
            <a:endParaRPr lang="fr-FR" sz="1000"/>
          </a:p>
        </p:txBody>
      </p:sp>
      <p:pic>
        <p:nvPicPr>
          <p:cNvPr id="11" name="Picture 7" descr="B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4948" y="705314"/>
            <a:ext cx="2671762" cy="356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170635" y="4285126"/>
            <a:ext cx="14077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Courtesy N. Kos CERN TE/VSC</a:t>
            </a: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928670"/>
            <a:ext cx="3500437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643174" y="3786190"/>
            <a:ext cx="14077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/>
              <a:t>Courtesy N. Kos CERN TE/VSC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78207" y="5293255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>
                <a:solidFill>
                  <a:srgbClr val="FF0066"/>
                </a:solidFill>
              </a:rPr>
              <a:t>Perforated Cu </a:t>
            </a:r>
            <a:r>
              <a:rPr lang="en-GB" dirty="0" err="1">
                <a:solidFill>
                  <a:srgbClr val="FF0066"/>
                </a:solidFill>
              </a:rPr>
              <a:t>colaminated</a:t>
            </a:r>
            <a:r>
              <a:rPr lang="en-GB" dirty="0">
                <a:solidFill>
                  <a:srgbClr val="FF0066"/>
                </a:solidFill>
              </a:rPr>
              <a:t> beam screen </a:t>
            </a:r>
            <a:r>
              <a:rPr lang="en-GB" dirty="0"/>
              <a:t>to intercept the SR power protecting the 1.9 K cold bore and to allow a distributed pumping</a:t>
            </a:r>
          </a:p>
        </p:txBody>
      </p:sp>
    </p:spTree>
    <p:extLst>
      <p:ext uri="{BB962C8B-B14F-4D97-AF65-F5344CB8AC3E}">
        <p14:creationId xmlns:p14="http://schemas.microsoft.com/office/powerpoint/2010/main" val="3160082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1.2 </a:t>
            </a:r>
            <a:r>
              <a:rPr lang="en-US" sz="3900" dirty="0" err="1">
                <a:solidFill>
                  <a:srgbClr val="00CC99"/>
                </a:solidFill>
              </a:rPr>
              <a:t>Photodesorption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160953"/>
      </p:ext>
    </p:extLst>
  </p:cSld>
  <p:clrMapOvr>
    <a:masterClrMapping/>
  </p:clrMapOvr>
  <p:transition spd="med"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815671"/>
            <a:ext cx="9001156" cy="424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interaction of photons (light) with matters produce the </a:t>
            </a:r>
            <a:r>
              <a:rPr lang="en-GB" b="1" dirty="0">
                <a:solidFill>
                  <a:srgbClr val="FF3399"/>
                </a:solidFill>
              </a:rPr>
              <a:t>desorption of neutral gases </a:t>
            </a:r>
            <a:r>
              <a:rPr lang="en-GB" dirty="0"/>
              <a:t>inside the vacuum system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photon stimulated desorption (PSD) of </a:t>
            </a:r>
            <a:r>
              <a:rPr lang="en-GB" dirty="0" err="1"/>
              <a:t>physisorbed</a:t>
            </a:r>
            <a:r>
              <a:rPr lang="en-GB" dirty="0"/>
              <a:t> (</a:t>
            </a:r>
            <a:r>
              <a:rPr lang="en-GB" dirty="0" err="1"/>
              <a:t>meV</a:t>
            </a:r>
            <a:r>
              <a:rPr lang="en-GB" dirty="0"/>
              <a:t>) or chemisorbed (eV) molecules can be direct or non-direct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identified transmitters are photoelectrons, secondary electrons and phonons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photon stimulated molecular desorption is a function of the nature of the material, its temperature, its surface state, of the photon energy and the irradiation angle.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No model exists, therefore </a:t>
            </a:r>
            <a:r>
              <a:rPr lang="en-GB" b="1" i="1" dirty="0">
                <a:solidFill>
                  <a:srgbClr val="FF3399"/>
                </a:solidFill>
              </a:rPr>
              <a:t>in-situ</a:t>
            </a:r>
            <a:r>
              <a:rPr lang="en-GB" b="1" dirty="0">
                <a:solidFill>
                  <a:srgbClr val="FF3399"/>
                </a:solidFill>
              </a:rPr>
              <a:t> qualification</a:t>
            </a:r>
            <a:r>
              <a:rPr lang="en-GB" b="1" dirty="0"/>
              <a:t> </a:t>
            </a:r>
            <a:r>
              <a:rPr lang="en-GB" dirty="0"/>
              <a:t>of material is required for the design of a future machine.</a:t>
            </a:r>
          </a:p>
          <a:p>
            <a:pPr>
              <a:buClr>
                <a:srgbClr val="00CC99"/>
              </a:buClr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Photodesorption</a:t>
            </a:r>
          </a:p>
        </p:txBody>
      </p:sp>
    </p:spTree>
    <p:extLst>
      <p:ext uri="{BB962C8B-B14F-4D97-AF65-F5344CB8AC3E}">
        <p14:creationId xmlns:p14="http://schemas.microsoft.com/office/powerpoint/2010/main" val="2012177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2276" y="635695"/>
            <a:ext cx="32812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518452"/>
            <a:ext cx="5797308" cy="255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photodesorption process is linked to the production of photoelectrons and secondary electrons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Photoelectrons contribute to the gas load by ESD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</a:t>
            </a:r>
            <a:r>
              <a:rPr lang="en-GB" sz="1600" dirty="0">
                <a:solidFill>
                  <a:srgbClr val="FF3399"/>
                </a:solidFill>
              </a:rPr>
              <a:t>oxide and carbon layers </a:t>
            </a:r>
            <a:r>
              <a:rPr lang="en-GB" sz="1600" dirty="0"/>
              <a:t>are believed to be the source of gas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diffusion of atoms into the solid and their recombination at the surface plays a role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051496" y="2716276"/>
            <a:ext cx="3535018" cy="3320517"/>
            <a:chOff x="179512" y="2842929"/>
            <a:chExt cx="3535018" cy="3320517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512" y="2842929"/>
              <a:ext cx="3535018" cy="3043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5"/>
            <p:cNvSpPr txBox="1"/>
            <p:nvPr/>
          </p:nvSpPr>
          <p:spPr>
            <a:xfrm>
              <a:off x="922490" y="5886447"/>
              <a:ext cx="22507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O. Gröbner </a:t>
              </a:r>
              <a:r>
                <a:rPr lang="en-US" sz="1200" i="1" dirty="0"/>
                <a:t>et. al. </a:t>
              </a:r>
              <a:r>
                <a:rPr lang="en-US" sz="1200" dirty="0"/>
                <a:t>EPAC 1992 </a:t>
              </a:r>
              <a:endParaRPr lang="fr-FR" sz="12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53475" y="3423096"/>
            <a:ext cx="3906198" cy="2545914"/>
            <a:chOff x="2685665" y="2276872"/>
            <a:chExt cx="3906198" cy="254591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31840" y="2276872"/>
              <a:ext cx="2878236" cy="2312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9"/>
            <p:cNvSpPr txBox="1"/>
            <p:nvPr/>
          </p:nvSpPr>
          <p:spPr>
            <a:xfrm>
              <a:off x="2685665" y="4545787"/>
              <a:ext cx="39061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J. </a:t>
              </a:r>
              <a:r>
                <a:rPr lang="en-US" sz="1200" dirty="0" err="1"/>
                <a:t>Gómez</a:t>
              </a:r>
              <a:r>
                <a:rPr lang="en-US" sz="1200" dirty="0"/>
                <a:t>-Goñi </a:t>
              </a:r>
              <a:r>
                <a:rPr lang="en-US" sz="1200" i="1" dirty="0"/>
                <a:t>et al. </a:t>
              </a:r>
              <a:r>
                <a:rPr lang="en-US" sz="1200" dirty="0"/>
                <a:t>JVSTA 12(4) Jul/Aug 1994, 1714 </a:t>
              </a:r>
              <a:endParaRPr lang="fr-FR" sz="1200" dirty="0"/>
            </a:p>
          </p:txBody>
        </p:sp>
      </p:grpSp>
      <p:sp>
        <p:nvSpPr>
          <p:cNvPr id="15" name="TextBox 9"/>
          <p:cNvSpPr txBox="1"/>
          <p:nvPr/>
        </p:nvSpPr>
        <p:spPr>
          <a:xfrm>
            <a:off x="5602277" y="2867943"/>
            <a:ext cx="3421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T. </a:t>
            </a:r>
            <a:r>
              <a:rPr lang="en-US" sz="1200" dirty="0" err="1"/>
              <a:t>Kobari</a:t>
            </a:r>
            <a:r>
              <a:rPr lang="en-US" sz="1200" dirty="0"/>
              <a:t> </a:t>
            </a:r>
            <a:r>
              <a:rPr lang="en-US" sz="1200" i="1" dirty="0"/>
              <a:t>et al </a:t>
            </a:r>
            <a:r>
              <a:rPr lang="en-US" sz="1200" dirty="0"/>
              <a:t>Proc .of Vacuum Design of Synch Light Sources Conference, Argonne, 1990</a:t>
            </a:r>
            <a:endParaRPr lang="fr-FR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Photodesorption: present understanding</a:t>
            </a:r>
          </a:p>
        </p:txBody>
      </p:sp>
    </p:spTree>
    <p:extLst>
      <p:ext uri="{BB962C8B-B14F-4D97-AF65-F5344CB8AC3E}">
        <p14:creationId xmlns:p14="http://schemas.microsoft.com/office/powerpoint/2010/main" val="1185836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2595554"/>
            <a:ext cx="3968072" cy="3444023"/>
            <a:chOff x="500029" y="1809736"/>
            <a:chExt cx="4750642" cy="4407381"/>
          </a:xfrm>
        </p:grpSpPr>
        <p:grpSp>
          <p:nvGrpSpPr>
            <p:cNvPr id="12" name="Group 4"/>
            <p:cNvGrpSpPr>
              <a:grpSpLocks/>
            </p:cNvGrpSpPr>
            <p:nvPr/>
          </p:nvGrpSpPr>
          <p:grpSpPr bwMode="auto">
            <a:xfrm>
              <a:off x="500029" y="1809736"/>
              <a:ext cx="4750642" cy="4357718"/>
              <a:chOff x="3792" y="432"/>
              <a:chExt cx="2036" cy="1577"/>
            </a:xfrm>
          </p:grpSpPr>
          <p:pic>
            <p:nvPicPr>
              <p:cNvPr id="14" name="Picture 1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792" y="432"/>
                <a:ext cx="2016" cy="15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Text Box 6"/>
              <p:cNvSpPr txBox="1">
                <a:spLocks noChangeArrowheads="1"/>
              </p:cNvSpPr>
              <p:nvPr/>
            </p:nvSpPr>
            <p:spPr bwMode="auto">
              <a:xfrm>
                <a:off x="3945" y="456"/>
                <a:ext cx="1883" cy="1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02321" tIns="51161" rIns="102321" bIns="51161">
                <a:spAutoFit/>
              </a:bodyPr>
              <a:lstStyle/>
              <a:p>
                <a:pPr algn="ctr" defTabSz="1023938"/>
                <a:r>
                  <a:rPr lang="en-GB" sz="1400" b="1" dirty="0">
                    <a:solidFill>
                      <a:srgbClr val="00CC99"/>
                    </a:solidFill>
                    <a:latin typeface="Times" pitchFamily="18" charset="0"/>
                  </a:rPr>
                  <a:t>Beam cleaning during the first period of LEP</a:t>
                </a:r>
                <a:endParaRPr lang="en-US" sz="1400" b="1" dirty="0">
                  <a:solidFill>
                    <a:srgbClr val="00CC99"/>
                  </a:solidFill>
                  <a:latin typeface="Times" pitchFamily="18" charset="0"/>
                </a:endParaRPr>
              </a:p>
            </p:txBody>
          </p:sp>
        </p:grpSp>
        <p:sp>
          <p:nvSpPr>
            <p:cNvPr id="13" name="Text Box 99"/>
            <p:cNvSpPr txBox="1">
              <a:spLocks noChangeArrowheads="1"/>
            </p:cNvSpPr>
            <p:nvPr/>
          </p:nvSpPr>
          <p:spPr bwMode="auto">
            <a:xfrm>
              <a:off x="1427574" y="5862644"/>
              <a:ext cx="3252549" cy="354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1435" tIns="45717" rIns="91435" bIns="45717">
              <a:spAutoFit/>
            </a:bodyPr>
            <a:lstStyle/>
            <a:p>
              <a:r>
                <a:rPr lang="en-GB" sz="1200" dirty="0">
                  <a:solidFill>
                    <a:schemeClr val="tx2"/>
                  </a:solidFill>
                  <a:cs typeface="Times New Roman" pitchFamily="1" charset="0"/>
                </a:rPr>
                <a:t>O. Gröbner. Vacuum 43 (1992) 27-30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866890" y="5705464"/>
            <a:ext cx="4306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C. </a:t>
            </a:r>
            <a:r>
              <a:rPr lang="en-US" sz="1200" dirty="0" err="1"/>
              <a:t>Herbeaux</a:t>
            </a:r>
            <a:r>
              <a:rPr lang="en-US" sz="1200" dirty="0"/>
              <a:t>, </a:t>
            </a:r>
            <a:r>
              <a:rPr lang="en-US" sz="1200" dirty="0" err="1"/>
              <a:t>Journée</a:t>
            </a:r>
            <a:r>
              <a:rPr lang="en-US" sz="1200" dirty="0"/>
              <a:t> </a:t>
            </a:r>
            <a:r>
              <a:rPr lang="en-US" sz="1200" dirty="0" err="1"/>
              <a:t>thématiques</a:t>
            </a:r>
            <a:r>
              <a:rPr lang="en-US" sz="1200" dirty="0"/>
              <a:t> </a:t>
            </a:r>
            <a:r>
              <a:rPr lang="en-US" sz="1200" dirty="0" err="1"/>
              <a:t>RTVide</a:t>
            </a:r>
            <a:r>
              <a:rPr lang="en-US" sz="1200" dirty="0"/>
              <a:t>, </a:t>
            </a:r>
            <a:r>
              <a:rPr lang="en-US" sz="1200" dirty="0" err="1"/>
              <a:t>décembre</a:t>
            </a:r>
            <a:r>
              <a:rPr lang="en-US" sz="1200" dirty="0"/>
              <a:t> 2014 </a:t>
            </a:r>
            <a:endParaRPr lang="fr-FR" sz="1200" dirty="0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143636" y="2653127"/>
            <a:ext cx="876697" cy="318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SOLEIL</a:t>
            </a:r>
            <a:endParaRPr lang="en-US" sz="1400" b="1" dirty="0">
              <a:solidFill>
                <a:srgbClr val="00CC99"/>
              </a:solidFill>
              <a:latin typeface="Times" pitchFamily="18" charset="0"/>
            </a:endParaRPr>
          </a:p>
        </p:txBody>
      </p:sp>
      <p:graphicFrame>
        <p:nvGraphicFramePr>
          <p:cNvPr id="18" name="Object 1"/>
          <p:cNvGraphicFramePr>
            <a:graphicFrameLocks noChangeAspect="1"/>
          </p:cNvGraphicFramePr>
          <p:nvPr/>
        </p:nvGraphicFramePr>
        <p:xfrm>
          <a:off x="3286116" y="1580064"/>
          <a:ext cx="2495550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09088" imgH="482391" progId="Equation.3">
                  <p:embed/>
                </p:oleObj>
              </mc:Choice>
              <mc:Fallback>
                <p:oleObj name="Equation" r:id="rId3" imgW="1409088" imgH="482391" progId="Equation.3">
                  <p:embed/>
                  <p:pic>
                    <p:nvPicPr>
                      <p:cNvPr id="18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16" y="1580064"/>
                        <a:ext cx="2495550" cy="855663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Dynamic pressure due to PSD</a:t>
            </a: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71422" y="564446"/>
            <a:ext cx="9001156" cy="147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dynamic pressure decreases by several orders of magnitude with photon dose: “</a:t>
            </a:r>
            <a:r>
              <a:rPr lang="en-GB" dirty="0">
                <a:solidFill>
                  <a:srgbClr val="FF3399"/>
                </a:solidFill>
              </a:rPr>
              <a:t>photon conditioning</a:t>
            </a:r>
            <a:r>
              <a:rPr lang="en-GB" dirty="0"/>
              <a:t>” 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photon desorption yield is characterised by </a:t>
            </a:r>
            <a:r>
              <a:rPr lang="el-GR" dirty="0"/>
              <a:t>η</a:t>
            </a:r>
            <a:r>
              <a:rPr lang="en-US" baseline="-25000" dirty="0"/>
              <a:t>photon</a:t>
            </a:r>
            <a:r>
              <a:rPr lang="en-US" dirty="0"/>
              <a:t> </a:t>
            </a:r>
            <a:endParaRPr lang="fr-FR" dirty="0"/>
          </a:p>
          <a:p>
            <a:pPr>
              <a:buClr>
                <a:srgbClr val="00CC99"/>
              </a:buClr>
            </a:pPr>
            <a:endParaRPr lang="en-GB" dirty="0"/>
          </a:p>
          <a:p>
            <a:pPr>
              <a:buClr>
                <a:srgbClr val="00CC99"/>
              </a:buClr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93798" y="3001478"/>
            <a:ext cx="3948778" cy="262965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06650" y="4846232"/>
            <a:ext cx="20930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With beam P ~ 10</a:t>
            </a:r>
            <a:r>
              <a:rPr lang="en-GB" sz="1400" b="1" baseline="30000" dirty="0">
                <a:solidFill>
                  <a:srgbClr val="00CC99"/>
                </a:solidFill>
                <a:latin typeface="Times" pitchFamily="18" charset="0"/>
              </a:rPr>
              <a:t>-10</a:t>
            </a:r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 Torr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5070384" y="4931625"/>
            <a:ext cx="2236190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With beam P ~ 2 10</a:t>
            </a:r>
            <a:r>
              <a:rPr lang="en-GB" sz="1400" b="1" baseline="30000" dirty="0">
                <a:solidFill>
                  <a:srgbClr val="00CC99"/>
                </a:solidFill>
                <a:latin typeface="Times" pitchFamily="18" charset="0"/>
              </a:rPr>
              <a:t>-9</a:t>
            </a:r>
            <a:r>
              <a:rPr lang="en-GB" sz="1400" b="1" dirty="0">
                <a:solidFill>
                  <a:srgbClr val="00CC99"/>
                </a:solidFill>
                <a:latin typeface="Times" pitchFamily="18" charset="0"/>
              </a:rPr>
              <a:t> mbar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873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Photo-desorption yield measurement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36" y="2350558"/>
            <a:ext cx="7729846" cy="3423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5682055" y="5826021"/>
            <a:ext cx="3480558" cy="27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V. Baglin </a:t>
            </a:r>
            <a:r>
              <a:rPr lang="en-GB" sz="1200" i="1" dirty="0">
                <a:solidFill>
                  <a:schemeClr val="tx2"/>
                </a:solidFill>
                <a:cs typeface="Times New Roman" pitchFamily="18" charset="0"/>
              </a:rPr>
              <a:t>et al.</a:t>
            </a:r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 EPAC 1998, Stockholm, Sweden.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71422" y="423429"/>
            <a:ext cx="9001156" cy="132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SR light is extracted from a dipole magnet to irradiate the chamber at ~ 11 mrad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SR fan is vertically collimated therefore photon flux &lt; 4 eV are attenuated  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gas load is measured by the throughput method via a conductance (72.5 ℓ/s for N</a:t>
            </a:r>
            <a:r>
              <a:rPr lang="en-GB" sz="1600" baseline="-25000" dirty="0"/>
              <a:t>2</a:t>
            </a:r>
            <a:r>
              <a:rPr lang="en-GB" sz="1600" dirty="0"/>
              <a:t>)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A wire and a collector are biased for current measurement to estimate the photon reflectivity and photoelectron yield</a:t>
            </a:r>
            <a:endParaRPr lang="fr-FR" sz="1600" dirty="0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59865" y="5826020"/>
            <a:ext cx="4947113" cy="27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J. Gómez-</a:t>
            </a:r>
            <a:r>
              <a:rPr lang="en-GB" sz="1200" dirty="0" err="1">
                <a:solidFill>
                  <a:schemeClr val="tx2"/>
                </a:solidFill>
                <a:cs typeface="Times New Roman" pitchFamily="18" charset="0"/>
              </a:rPr>
              <a:t>Goni</a:t>
            </a:r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 et al. J. Vac. Sci. Technol. A 12(4), Jul/Aug 1994, 1714</a:t>
            </a:r>
            <a:endParaRPr lang="en-US" sz="12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35513" y="1744586"/>
                <a:ext cx="1345817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13" y="1744586"/>
                <a:ext cx="1345817" cy="215444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l="-3620" b="-30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35513" y="2075835"/>
                <a:ext cx="2197909" cy="222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= 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acc>
                            <m:accPr>
                              <m:chr m:val="̇"/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acc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513" y="2075835"/>
                <a:ext cx="2197909" cy="222818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l="-1944" t="-5556" b="-36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350634" y="1602318"/>
                <a:ext cx="4252639" cy="5246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i="1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acc>
                          <m:accPr>
                            <m:chr m:val="̇"/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</m:acc>
                      </m:den>
                    </m:f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l-GR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b="0" i="1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sz="2400" i="1" smtClean="0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</m:t>
                        </m:r>
                      </m:num>
                      <m:den>
                        <m:acc>
                          <m:accPr>
                            <m:chr m:val="̇"/>
                            <m:ctrlPr>
                              <a:rPr lang="en-GB" sz="2400" i="1">
                                <a:solidFill>
                                  <a:srgbClr val="FF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l-GR" sz="2400" i="1">
                                <a:solidFill>
                                  <a:srgbClr val="FF3399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Γ</m:t>
                            </m:r>
                          </m:e>
                        </m:acc>
                      </m:den>
                    </m:f>
                    <m:r>
                      <a:rPr lang="en-GB" sz="2400" i="1">
                        <a:solidFill>
                          <a:srgbClr val="FF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solidFill>
                          <a:srgbClr val="FF3399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m:rPr>
                        <m:sty m:val="p"/>
                      </m:rPr>
                      <a:rPr lang="el-GR" sz="2400" i="1">
                        <a:solidFill>
                          <a:srgbClr val="FF3399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sz="2400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400" i="1">
                            <a:solidFill>
                              <a:srgbClr val="FF3399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/>
                  <a:t> 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0634" y="1602318"/>
                <a:ext cx="4252639" cy="524631"/>
              </a:xfrm>
              <a:prstGeom prst="rect">
                <a:avLst/>
              </a:prstGeom>
              <a:blipFill rotWithShape="0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6442262" y="2145557"/>
            <a:ext cx="27703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With G = 4.3 10</a:t>
            </a:r>
            <a:r>
              <a:rPr lang="en-GB" sz="1100" baseline="30000" dirty="0"/>
              <a:t>19</a:t>
            </a:r>
            <a:r>
              <a:rPr lang="en-GB" sz="1100" dirty="0"/>
              <a:t> molecules/mbar.ℓ at RT</a:t>
            </a:r>
          </a:p>
        </p:txBody>
      </p:sp>
      <p:sp>
        <p:nvSpPr>
          <p:cNvPr id="14" name="Right Brace 13"/>
          <p:cNvSpPr/>
          <p:nvPr/>
        </p:nvSpPr>
        <p:spPr>
          <a:xfrm>
            <a:off x="2674691" y="1685074"/>
            <a:ext cx="264452" cy="691538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18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EPA Synchrotron Light Facility 42 - 1999</a:t>
            </a:r>
          </a:p>
        </p:txBody>
      </p:sp>
      <p:pic>
        <p:nvPicPr>
          <p:cNvPr id="308226" name="Picture 2" descr="C:\Documents and Settings\VB\Bureau\photos 11 fev\Ensemble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3324" y="547200"/>
            <a:ext cx="7169799" cy="537735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2581" y="5924550"/>
            <a:ext cx="697498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The LEP Pre-Injector as a multipurpose facility, J-P. </a:t>
            </a:r>
            <a:r>
              <a:rPr lang="en-US" sz="1100" dirty="0" err="1"/>
              <a:t>Potier</a:t>
            </a:r>
            <a:r>
              <a:rPr lang="en-US" sz="1100" dirty="0"/>
              <a:t>, L. </a:t>
            </a:r>
            <a:r>
              <a:rPr lang="en-US" sz="1100" dirty="0" err="1"/>
              <a:t>Rinolfi</a:t>
            </a:r>
            <a:r>
              <a:rPr lang="en-US" sz="1100" dirty="0"/>
              <a:t>, EPAC 1998, Stockholm, Sweden, 1998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6475143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000108"/>
            <a:ext cx="5225775" cy="338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5143504" y="4357694"/>
            <a:ext cx="25426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C. </a:t>
            </a:r>
            <a:r>
              <a:rPr lang="en-US" sz="1000" err="1"/>
              <a:t>Herbeaux</a:t>
            </a:r>
            <a:r>
              <a:rPr lang="en-US" sz="1000"/>
              <a:t> </a:t>
            </a:r>
            <a:r>
              <a:rPr lang="en-US" sz="1000" i="1"/>
              <a:t>et. al. </a:t>
            </a:r>
            <a:r>
              <a:rPr lang="en-US" sz="1000"/>
              <a:t>EPAC 2008, </a:t>
            </a:r>
            <a:r>
              <a:rPr lang="en-US" sz="1000" err="1"/>
              <a:t>Gênes</a:t>
            </a:r>
            <a:r>
              <a:rPr lang="en-US" sz="1000"/>
              <a:t>, </a:t>
            </a:r>
            <a:r>
              <a:rPr lang="en-US" sz="1000" err="1"/>
              <a:t>Italie</a:t>
            </a:r>
            <a:r>
              <a:rPr lang="en-US" sz="1000"/>
              <a:t> </a:t>
            </a:r>
            <a:endParaRPr lang="fr-FR" sz="1000"/>
          </a:p>
        </p:txBody>
      </p:sp>
      <p:grpSp>
        <p:nvGrpSpPr>
          <p:cNvPr id="20" name="Group 19"/>
          <p:cNvGrpSpPr/>
          <p:nvPr/>
        </p:nvGrpSpPr>
        <p:grpSpPr>
          <a:xfrm>
            <a:off x="285720" y="1000108"/>
            <a:ext cx="3429024" cy="4043441"/>
            <a:chOff x="5786442" y="2952744"/>
            <a:chExt cx="3429024" cy="4043441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86442" y="2952744"/>
              <a:ext cx="3429024" cy="3764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Text Box 31"/>
            <p:cNvSpPr txBox="1">
              <a:spLocks noChangeArrowheads="1"/>
            </p:cNvSpPr>
            <p:nvPr/>
          </p:nvSpPr>
          <p:spPr bwMode="auto">
            <a:xfrm>
              <a:off x="6429384" y="6596082"/>
              <a:ext cx="2576538" cy="400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91435" tIns="45717" rIns="91435" bIns="45717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tx2"/>
                  </a:solidFill>
                  <a:cs typeface="Times New Roman" pitchFamily="18" charset="0"/>
                </a:rPr>
                <a:t>O. Gröbner </a:t>
              </a:r>
              <a:r>
                <a:rPr lang="en-GB" sz="1000" i="1" dirty="0">
                  <a:solidFill>
                    <a:schemeClr val="tx2"/>
                  </a:solidFill>
                  <a:cs typeface="Times New Roman" pitchFamily="18" charset="0"/>
                </a:rPr>
                <a:t>et al.</a:t>
              </a:r>
            </a:p>
            <a:p>
              <a:pPr algn="ctr"/>
              <a:r>
                <a:rPr lang="en-GB" sz="1000" dirty="0" err="1">
                  <a:solidFill>
                    <a:schemeClr val="tx2"/>
                  </a:solidFill>
                  <a:cs typeface="Times New Roman" pitchFamily="18" charset="0"/>
                </a:rPr>
                <a:t>J.Vac.Sci</a:t>
              </a:r>
              <a:r>
                <a:rPr lang="en-GB" sz="1000" dirty="0">
                  <a:solidFill>
                    <a:schemeClr val="tx2"/>
                  </a:solidFill>
                  <a:cs typeface="Times New Roman" pitchFamily="18" charset="0"/>
                </a:rPr>
                <a:t>. 12(3), May/Jun 1994, 846-853</a:t>
              </a:r>
              <a:endParaRPr lang="en-US" sz="1000" dirty="0">
                <a:solidFill>
                  <a:schemeClr val="tx2"/>
                </a:solidFill>
              </a:endParaRPr>
            </a:p>
          </p:txBody>
        </p:sp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6572260" y="5453074"/>
              <a:ext cx="1865749" cy="3495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1023938"/>
              <a:r>
                <a:rPr lang="en-GB" sz="1600" b="1" dirty="0">
                  <a:solidFill>
                    <a:srgbClr val="00CC99"/>
                  </a:solidFill>
                  <a:latin typeface="Times" pitchFamily="18" charset="0"/>
                </a:rPr>
                <a:t>Cu baked at 150</a:t>
              </a:r>
              <a:r>
                <a:rPr lang="en-GB" sz="1600" b="1" dirty="0">
                  <a:solidFill>
                    <a:srgbClr val="00CC99"/>
                  </a:solidFill>
                  <a:latin typeface="Times New Roman"/>
                  <a:cs typeface="Times New Roman"/>
                </a:rPr>
                <a:t>°C</a:t>
              </a:r>
              <a:endParaRPr lang="en-US" sz="1600" b="1" dirty="0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graphicFrame>
        <p:nvGraphicFramePr>
          <p:cNvPr id="52228" name="Object 4"/>
          <p:cNvGraphicFramePr>
            <a:graphicFrameLocks noChangeAspect="1"/>
          </p:cNvGraphicFramePr>
          <p:nvPr/>
        </p:nvGraphicFramePr>
        <p:xfrm>
          <a:off x="594377" y="5199037"/>
          <a:ext cx="2135187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06500" imgH="508000" progId="Equation.3">
                  <p:embed/>
                </p:oleObj>
              </mc:Choice>
              <mc:Fallback>
                <p:oleObj name="Equation" r:id="rId4" imgW="1206500" imgH="508000" progId="Equation.3">
                  <p:embed/>
                  <p:pic>
                    <p:nvPicPr>
                      <p:cNvPr id="522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77" y="5199037"/>
                        <a:ext cx="2135187" cy="9017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3399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>
            <a:off x="3372464" y="5249778"/>
            <a:ext cx="57150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hydrogen desorption is characterised by a diffusion process: a = 0,5</a:t>
            </a:r>
          </a:p>
          <a:p>
            <a:pPr>
              <a:buClr>
                <a:srgbClr val="00CC99"/>
              </a:buClr>
            </a:pPr>
            <a:r>
              <a:rPr lang="en-GB" sz="1000" dirty="0"/>
              <a:t>M. </a:t>
            </a:r>
            <a:r>
              <a:rPr lang="en-GB" sz="1000" dirty="0" err="1"/>
              <a:t>Andritschky</a:t>
            </a:r>
            <a:r>
              <a:rPr lang="en-GB" sz="1000" dirty="0"/>
              <a:t> </a:t>
            </a:r>
            <a:r>
              <a:rPr lang="en-GB" sz="1000" i="1" dirty="0"/>
              <a:t>et al., </a:t>
            </a:r>
            <a:r>
              <a:rPr lang="en-GB" sz="1000" dirty="0"/>
              <a:t>Vacuum 38 (8-10), 933, (1988)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034" y="6286520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a ~ 0.9-1.3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Conditioning under photon irradiation</a:t>
            </a: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71422" y="564446"/>
            <a:ext cx="9001156" cy="923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Typical desorption yield range: from 10</a:t>
            </a:r>
            <a:r>
              <a:rPr lang="en-GB" baseline="30000" dirty="0"/>
              <a:t>-3</a:t>
            </a:r>
            <a:r>
              <a:rPr lang="en-GB" dirty="0"/>
              <a:t> molecule/photon  to 10</a:t>
            </a:r>
            <a:r>
              <a:rPr lang="en-GB" baseline="30000" dirty="0"/>
              <a:t>-6</a:t>
            </a:r>
            <a:r>
              <a:rPr lang="en-GB" dirty="0"/>
              <a:t> when conditioned</a:t>
            </a:r>
            <a:endParaRPr lang="fr-FR" dirty="0"/>
          </a:p>
          <a:p>
            <a:pPr>
              <a:buClr>
                <a:srgbClr val="00CC99"/>
              </a:buClr>
            </a:pPr>
            <a:endParaRPr lang="en-GB" dirty="0"/>
          </a:p>
          <a:p>
            <a:pPr>
              <a:buClr>
                <a:srgbClr val="00CC99"/>
              </a:buClr>
            </a:pPr>
            <a:endParaRPr lang="en-GB" dirty="0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328804" y="3431560"/>
            <a:ext cx="3213874" cy="3495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NEG coated SS activated at 180</a:t>
            </a:r>
            <a:r>
              <a:rPr lang="en-GB" sz="1600" b="1" dirty="0">
                <a:solidFill>
                  <a:srgbClr val="00CC99"/>
                </a:solidFill>
                <a:latin typeface="Times New Roman"/>
                <a:cs typeface="Times New Roman"/>
              </a:rPr>
              <a:t>°C</a:t>
            </a:r>
            <a:endParaRPr lang="en-US" sz="1600" b="1" dirty="0">
              <a:solidFill>
                <a:srgbClr val="00CC99"/>
              </a:solidFill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713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0482" y="712195"/>
            <a:ext cx="8415366" cy="4339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600" dirty="0">
                <a:solidFill>
                  <a:srgbClr val="3366FF"/>
                </a:solidFill>
              </a:rPr>
              <a:t>Outline</a:t>
            </a:r>
            <a:endParaRPr lang="en-US" sz="2600" dirty="0"/>
          </a:p>
          <a:p>
            <a:pPr algn="ctr">
              <a:buClr>
                <a:schemeClr val="accent1"/>
              </a:buClr>
            </a:pPr>
            <a:endParaRPr lang="en-US" dirty="0"/>
          </a:p>
          <a:p>
            <a:pPr>
              <a:buClr>
                <a:srgbClr val="00CC99"/>
              </a:buClr>
            </a:pPr>
            <a:endParaRPr lang="en-US" sz="2000" dirty="0"/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Synchrotron radiation and </a:t>
            </a:r>
            <a:r>
              <a:rPr lang="en-US" sz="2400" dirty="0" err="1">
                <a:solidFill>
                  <a:srgbClr val="FF0066"/>
                </a:solidFill>
              </a:rPr>
              <a:t>photodesorption</a:t>
            </a: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Vacuum instability and ion stimulated desorption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Particle losses and ion stimulated desorption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Electron cloud and related surface parameters</a:t>
            </a:r>
          </a:p>
          <a:p>
            <a:pPr algn="ctr">
              <a:buClr>
                <a:schemeClr val="accent6">
                  <a:lumMod val="50000"/>
                </a:schemeClr>
              </a:buClr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rgbClr val="00CC99"/>
              </a:buClr>
              <a:buAutoNum type="arabicPeriod"/>
            </a:pP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380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2755" y="1448738"/>
            <a:ext cx="4349823" cy="38773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2673" y="1026108"/>
            <a:ext cx="3028527" cy="26441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024771" y="5694528"/>
            <a:ext cx="3683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C. </a:t>
            </a:r>
            <a:r>
              <a:rPr lang="en-US" sz="1200" dirty="0" err="1"/>
              <a:t>Herbeaux</a:t>
            </a:r>
            <a:r>
              <a:rPr lang="en-US" sz="1200" dirty="0"/>
              <a:t> </a:t>
            </a:r>
            <a:r>
              <a:rPr lang="en-US" sz="1200" i="1" dirty="0"/>
              <a:t>et al. </a:t>
            </a:r>
            <a:r>
              <a:rPr lang="en-US" sz="1200" dirty="0"/>
              <a:t>JVSTA 17(2) Mar/Apr 1999, 635 </a:t>
            </a:r>
            <a:endParaRPr lang="fr-FR" sz="1200" dirty="0"/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6396916" y="4077001"/>
            <a:ext cx="2245660" cy="5957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Unbaked stainless-steel</a:t>
            </a:r>
          </a:p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3.75 </a:t>
            </a:r>
            <a:r>
              <a:rPr lang="en-GB" sz="1600" b="1" dirty="0" err="1">
                <a:solidFill>
                  <a:srgbClr val="00CC99"/>
                </a:solidFill>
                <a:latin typeface="Times" pitchFamily="18" charset="0"/>
              </a:rPr>
              <a:t>keV</a:t>
            </a:r>
            <a:endParaRPr lang="en-US" sz="1600" b="1" dirty="0">
              <a:solidFill>
                <a:srgbClr val="00CC99"/>
              </a:solidFill>
              <a:latin typeface="Times" pitchFamily="18" charset="0"/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55761" y="4476184"/>
          <a:ext cx="4494065" cy="914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20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00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54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87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95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115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8439">
                <a:tc>
                  <a:txBody>
                    <a:bodyPr/>
                    <a:lstStyle/>
                    <a:p>
                      <a:r>
                        <a:rPr lang="fr-FR" sz="1600" dirty="0" err="1"/>
                        <a:t>Gas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H</a:t>
                      </a:r>
                      <a:r>
                        <a:rPr lang="fr-FR" sz="14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CH</a:t>
                      </a:r>
                      <a:r>
                        <a:rPr lang="fr-FR" sz="1400" baseline="-250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H</a:t>
                      </a:r>
                      <a:r>
                        <a:rPr lang="fr-FR" sz="1400" baseline="-25000"/>
                        <a:t>2</a:t>
                      </a:r>
                      <a:r>
                        <a:rPr lang="fr-FR" sz="140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CO</a:t>
                      </a:r>
                      <a:r>
                        <a:rPr lang="fr-FR" sz="1400" baseline="-250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751">
                <a:tc>
                  <a:txBody>
                    <a:bodyPr/>
                    <a:lstStyle/>
                    <a:p>
                      <a:r>
                        <a:rPr lang="fr-FR" sz="1600" dirty="0" err="1"/>
                        <a:t>molecules</a:t>
                      </a:r>
                      <a:r>
                        <a:rPr lang="fr-FR" sz="1600" dirty="0"/>
                        <a:t>/cm</a:t>
                      </a:r>
                      <a:r>
                        <a:rPr lang="fr-FR" sz="1600" baseline="30000" dirty="0"/>
                        <a:t>2</a:t>
                      </a:r>
                      <a:r>
                        <a:rPr lang="fr-FR" sz="1600" dirty="0"/>
                        <a:t> x</a:t>
                      </a:r>
                      <a:r>
                        <a:rPr lang="fr-FR" sz="1600" baseline="0" dirty="0"/>
                        <a:t> 10</a:t>
                      </a:r>
                      <a:r>
                        <a:rPr lang="fr-FR" sz="1600" baseline="300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0.2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0" dirty="0"/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14.4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1294904" y="4496054"/>
            <a:ext cx="428628" cy="285752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Gas load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71422" y="564446"/>
            <a:ext cx="9001156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total desorbed quantity amounts to 15 monolayers for an unbaked system</a:t>
            </a:r>
            <a:endParaRPr lang="fr-FR" dirty="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875503" y="2795155"/>
            <a:ext cx="1601253" cy="441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Unbaked stainless-steel</a:t>
            </a:r>
          </a:p>
          <a:p>
            <a:pPr algn="ctr" defTabSz="1023938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3.75 </a:t>
            </a:r>
            <a:r>
              <a:rPr lang="en-GB" sz="1100" b="1" dirty="0" err="1">
                <a:solidFill>
                  <a:srgbClr val="00CC99"/>
                </a:solidFill>
                <a:latin typeface="Times" pitchFamily="18" charset="0"/>
              </a:rPr>
              <a:t>keV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3372464" y="2431143"/>
            <a:ext cx="1199536" cy="104221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361104" y="1808818"/>
                <a:ext cx="1130694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1104" y="1808818"/>
                <a:ext cx="1130694" cy="726546"/>
              </a:xfrm>
              <a:prstGeom prst="rect">
                <a:avLst/>
              </a:prstGeom>
              <a:blipFill rotWithShape="0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09900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2846" y="647163"/>
            <a:ext cx="9014068" cy="1323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At low energy, the </a:t>
            </a:r>
            <a:r>
              <a:rPr lang="en-GB" sz="2000" dirty="0">
                <a:solidFill>
                  <a:srgbClr val="FF3399"/>
                </a:solidFill>
              </a:rPr>
              <a:t>photoelectric effect </a:t>
            </a:r>
            <a:r>
              <a:rPr lang="en-GB" sz="2000" dirty="0"/>
              <a:t>dominates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20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Above a few 100 </a:t>
            </a:r>
            <a:r>
              <a:rPr lang="en-GB" sz="2000" dirty="0" err="1"/>
              <a:t>keV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FF3399"/>
                </a:solidFill>
              </a:rPr>
              <a:t>Compton diffusion </a:t>
            </a:r>
            <a:r>
              <a:rPr lang="en-GB" sz="2000" dirty="0"/>
              <a:t>dominates and produce a cascade of energetic recoil electrons with a diffusion of secondary photons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57158" y="2325523"/>
            <a:ext cx="3686948" cy="3675245"/>
            <a:chOff x="500034" y="2285992"/>
            <a:chExt cx="3686948" cy="3675245"/>
          </a:xfrm>
        </p:grpSpPr>
        <p:pic>
          <p:nvPicPr>
            <p:cNvPr id="4915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0034" y="2786058"/>
              <a:ext cx="3425260" cy="2889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857224" y="5715016"/>
              <a:ext cx="33297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J. Gómez-</a:t>
              </a:r>
              <a:r>
                <a:rPr lang="en-US" sz="1000" dirty="0" err="1"/>
                <a:t>Goñi</a:t>
              </a:r>
              <a:r>
                <a:rPr lang="en-US" sz="1000" dirty="0"/>
                <a:t> </a:t>
              </a:r>
              <a:r>
                <a:rPr lang="en-US" sz="1000" i="1" dirty="0"/>
                <a:t>et al. </a:t>
              </a:r>
              <a:r>
                <a:rPr lang="en-US" sz="1000" dirty="0"/>
                <a:t>JVSTA 12(4) Jul/Aug 1994, 1714 </a:t>
              </a:r>
              <a:endParaRPr lang="fr-FR" sz="1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71736" y="4286256"/>
              <a:ext cx="11528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150</a:t>
              </a:r>
              <a:r>
                <a:rPr lang="fr-FR" sz="1200" dirty="0">
                  <a:solidFill>
                    <a:srgbClr val="00CC99"/>
                  </a:solidFill>
                  <a:latin typeface="Times New Roman"/>
                  <a:cs typeface="Times New Roman"/>
                  <a:sym typeface="Mathematica1"/>
                </a:rPr>
                <a:t>°</a:t>
              </a:r>
              <a:r>
                <a:rPr lang="fr-FR" sz="1200" dirty="0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C </a:t>
              </a:r>
              <a:r>
                <a:rPr lang="fr-FR" sz="1200" dirty="0" err="1">
                  <a:solidFill>
                    <a:srgbClr val="00CC99"/>
                  </a:solidFill>
                  <a:latin typeface="Times New Roman" pitchFamily="18" charset="0"/>
                  <a:cs typeface="Times New Roman" pitchFamily="18" charset="0"/>
                </a:rPr>
                <a:t>bake-out</a:t>
              </a:r>
              <a:endParaRPr lang="fr-FR" sz="1200" dirty="0">
                <a:solidFill>
                  <a:srgbClr val="00CC99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4915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728" y="2285992"/>
              <a:ext cx="1919291" cy="549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ext Box 99"/>
          <p:cNvSpPr txBox="1">
            <a:spLocks noChangeArrowheads="1"/>
          </p:cNvSpPr>
          <p:nvPr/>
        </p:nvSpPr>
        <p:spPr bwMode="auto">
          <a:xfrm>
            <a:off x="5857426" y="5500702"/>
            <a:ext cx="1552018" cy="2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7" rIns="91435" bIns="45717">
            <a:spAutoFit/>
          </a:bodyPr>
          <a:lstStyle/>
          <a:p>
            <a:r>
              <a:rPr lang="en-GB" sz="1000" dirty="0">
                <a:solidFill>
                  <a:schemeClr val="tx2"/>
                </a:solidFill>
                <a:cs typeface="Times New Roman" pitchFamily="1" charset="0"/>
              </a:rPr>
              <a:t>O. Gröbner. CAS  99-15</a:t>
            </a:r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Evolution with critical energy</a:t>
            </a:r>
          </a:p>
        </p:txBody>
      </p:sp>
      <p:pic>
        <p:nvPicPr>
          <p:cNvPr id="1730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6180" y="2874861"/>
            <a:ext cx="4099633" cy="2625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80744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Photodesorption</a:t>
            </a:r>
            <a:r>
              <a:rPr lang="en-GB" dirty="0"/>
              <a:t> of NEG films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2844" y="147093"/>
            <a:ext cx="8415366" cy="110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endParaRPr lang="en-GB" sz="2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Very low desorption yields: </a:t>
            </a:r>
            <a:r>
              <a:rPr lang="en-GB" sz="2000" dirty="0">
                <a:solidFill>
                  <a:srgbClr val="FF3399"/>
                </a:solidFill>
              </a:rPr>
              <a:t>“ultra” clean surface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Be aware of the difference between effective and </a:t>
            </a:r>
            <a:r>
              <a:rPr lang="en-GB" sz="2000" dirty="0">
                <a:solidFill>
                  <a:srgbClr val="FF3399"/>
                </a:solidFill>
              </a:rPr>
              <a:t>intrinsic yields</a:t>
            </a:r>
            <a:endParaRPr lang="en-GB" sz="1800" dirty="0">
              <a:solidFill>
                <a:srgbClr val="FF3399"/>
              </a:solidFill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214" y="2068589"/>
            <a:ext cx="3000396" cy="331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30652" y="5426175"/>
            <a:ext cx="2685461" cy="5957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600" b="1" dirty="0" err="1">
                <a:solidFill>
                  <a:srgbClr val="00CC99"/>
                </a:solidFill>
                <a:latin typeface="Times" pitchFamily="18" charset="0"/>
              </a:rPr>
              <a:t>TiZrV</a:t>
            </a:r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 film on stainless-steel</a:t>
            </a:r>
          </a:p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4.5 </a:t>
            </a:r>
            <a:r>
              <a:rPr lang="en-GB" sz="1600" b="1" dirty="0" err="1">
                <a:solidFill>
                  <a:srgbClr val="00CC99"/>
                </a:solidFill>
                <a:latin typeface="Times" pitchFamily="18" charset="0"/>
              </a:rPr>
              <a:t>keV</a:t>
            </a:r>
            <a:endParaRPr lang="en-US" sz="1600" b="1" dirty="0">
              <a:solidFill>
                <a:srgbClr val="00CC99"/>
              </a:solidFill>
              <a:latin typeface="Times" pitchFamily="18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048684"/>
            <a:ext cx="3858371" cy="232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3216113" y="5587241"/>
            <a:ext cx="3157906" cy="27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V. </a:t>
            </a:r>
            <a:r>
              <a:rPr lang="en-GB" sz="1200" dirty="0" err="1">
                <a:solidFill>
                  <a:schemeClr val="tx2"/>
                </a:solidFill>
                <a:cs typeface="Times New Roman" pitchFamily="18" charset="0"/>
              </a:rPr>
              <a:t>Anashin</a:t>
            </a:r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GB" sz="1200" i="1" dirty="0">
                <a:solidFill>
                  <a:schemeClr val="tx2"/>
                </a:solidFill>
                <a:cs typeface="Times New Roman" pitchFamily="18" charset="0"/>
              </a:rPr>
              <a:t>et al.</a:t>
            </a:r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 EPAC 2002, Paris, France.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243824"/>
            <a:ext cx="3214710" cy="1733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7858148" y="2119990"/>
            <a:ext cx="10631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>
                <a:solidFill>
                  <a:srgbClr val="00CC99"/>
                </a:solidFill>
                <a:latin typeface="Times" pitchFamily="18" charset="0"/>
              </a:rPr>
              <a:t>Baked at</a:t>
            </a:r>
          </a:p>
          <a:p>
            <a:pPr algn="ctr"/>
            <a:r>
              <a:rPr lang="en-GB" b="1">
                <a:solidFill>
                  <a:srgbClr val="00CC99"/>
                </a:solidFill>
                <a:latin typeface="Times" pitchFamily="18" charset="0"/>
              </a:rPr>
              <a:t>80</a:t>
            </a:r>
            <a:r>
              <a:rPr lang="en-GB" b="1">
                <a:solidFill>
                  <a:srgbClr val="00CC99"/>
                </a:solidFill>
                <a:latin typeface="Times New Roman"/>
                <a:cs typeface="Times New Roman"/>
              </a:rPr>
              <a:t>°C</a:t>
            </a:r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166292" y="5264075"/>
            <a:ext cx="13837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>
                <a:solidFill>
                  <a:srgbClr val="00CC99"/>
                </a:solidFill>
                <a:latin typeface="Times" pitchFamily="18" charset="0"/>
              </a:rPr>
              <a:t>Activated at</a:t>
            </a:r>
          </a:p>
          <a:p>
            <a:pPr algn="ctr"/>
            <a:r>
              <a:rPr lang="en-GB" b="1" dirty="0">
                <a:solidFill>
                  <a:srgbClr val="00CC99"/>
                </a:solidFill>
                <a:latin typeface="Times" pitchFamily="18" charset="0"/>
              </a:rPr>
              <a:t>190</a:t>
            </a:r>
            <a:r>
              <a:rPr lang="en-GB" b="1" dirty="0">
                <a:solidFill>
                  <a:srgbClr val="00CC99"/>
                </a:solidFill>
                <a:latin typeface="Times New Roman"/>
                <a:cs typeface="Times New Roman"/>
              </a:rPr>
              <a:t>°C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110580" y="1193529"/>
                <a:ext cx="2165208" cy="5449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𝑖𝑛𝑡𝑟𝑖𝑠𝑖𝑐</m:t>
                          </m:r>
                        </m:sub>
                      </m:sSub>
                      <m:r>
                        <a:rPr lang="en-GB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GB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sz="11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1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num>
                                <m:den>
                                  <m:r>
                                    <a:rPr lang="en-GB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𝐶</m:t>
                                  </m:r>
                                </m:den>
                              </m:f>
                              <m:r>
                                <a:rPr lang="en-GB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ad>
                                <m:radPr>
                                  <m:degHide m:val="on"/>
                                  <m:ctrlPr>
                                    <a:rPr lang="en-GB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GB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𝑆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</m:e>
                                        <m:sub>
                                          <m:r>
                                            <a:rPr lang="en-GB" sz="11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</m:e>
                          </m:d>
                          <m:r>
                            <a:rPr lang="en-GB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 </m:t>
                          </m:r>
                          <m:r>
                            <a:rPr lang="en-GB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𝑒𝑓𝑓𝑒𝑐𝑡𝑖𝑣𝑒</m:t>
                          </m:r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580" y="1193529"/>
                <a:ext cx="2165208" cy="54495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1045700" y="1769925"/>
            <a:ext cx="2230088" cy="230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r>
              <a:rPr lang="en-GB" sz="900" dirty="0">
                <a:solidFill>
                  <a:schemeClr val="tx2"/>
                </a:solidFill>
                <a:cs typeface="Times New Roman" pitchFamily="18" charset="0"/>
              </a:rPr>
              <a:t>V. Baglin </a:t>
            </a:r>
            <a:r>
              <a:rPr lang="en-GB" sz="900" i="1" dirty="0">
                <a:solidFill>
                  <a:schemeClr val="tx2"/>
                </a:solidFill>
                <a:cs typeface="Times New Roman" pitchFamily="18" charset="0"/>
              </a:rPr>
              <a:t>et al.</a:t>
            </a:r>
            <a:r>
              <a:rPr lang="en-GB" sz="900" dirty="0">
                <a:solidFill>
                  <a:schemeClr val="tx2"/>
                </a:solidFill>
                <a:cs typeface="Times New Roman" pitchFamily="18" charset="0"/>
              </a:rPr>
              <a:t> CERN VTN 98-04, 1998.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CAF776E-82FF-44CC-A0BB-E20BF7093874}"/>
              </a:ext>
            </a:extLst>
          </p:cNvPr>
          <p:cNvSpPr txBox="1"/>
          <p:nvPr/>
        </p:nvSpPr>
        <p:spPr>
          <a:xfrm>
            <a:off x="2079522" y="3128286"/>
            <a:ext cx="9301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</a:pPr>
            <a:r>
              <a:rPr lang="en-GB" sz="1400" dirty="0"/>
              <a:t>Activated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B06A56-0527-4480-B1FB-625A569188CD}"/>
              </a:ext>
            </a:extLst>
          </p:cNvPr>
          <p:cNvSpPr txBox="1"/>
          <p:nvPr/>
        </p:nvSpPr>
        <p:spPr>
          <a:xfrm>
            <a:off x="1149409" y="1919935"/>
            <a:ext cx="9301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GB" sz="1400" dirty="0"/>
              <a:t>Non- Activated</a:t>
            </a:r>
          </a:p>
        </p:txBody>
      </p:sp>
    </p:spTree>
    <p:extLst>
      <p:ext uri="{BB962C8B-B14F-4D97-AF65-F5344CB8AC3E}">
        <p14:creationId xmlns:p14="http://schemas.microsoft.com/office/powerpoint/2010/main" val="2694516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9BA5AC3A-CD94-422D-AB47-D4CBF5C48758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254000" y="24746"/>
            <a:ext cx="8699500" cy="52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11" tIns="40855" rIns="81711" bIns="40855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b="1" dirty="0">
                <a:solidFill>
                  <a:srgbClr val="3366FF"/>
                </a:solidFill>
              </a:rPr>
              <a:t>Photodesorption at Cryogenic Temperature</a:t>
            </a:r>
          </a:p>
        </p:txBody>
      </p:sp>
      <p:pic>
        <p:nvPicPr>
          <p:cNvPr id="3225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06" y="1008496"/>
            <a:ext cx="7735480" cy="483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93852" y="591802"/>
            <a:ext cx="73920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</a:t>
            </a:r>
            <a:r>
              <a:rPr lang="en-GB" sz="1600" dirty="0">
                <a:solidFill>
                  <a:srgbClr val="FF0066"/>
                </a:solidFill>
              </a:rPr>
              <a:t>Initial yield</a:t>
            </a:r>
            <a:r>
              <a:rPr lang="en-GB" sz="1600" dirty="0">
                <a:solidFill>
                  <a:srgbClr val="0055A0"/>
                </a:solidFill>
              </a:rPr>
              <a:t>, </a:t>
            </a:r>
            <a:r>
              <a:rPr lang="el-GR" sz="1600" dirty="0">
                <a:solidFill>
                  <a:srgbClr val="0055A0"/>
                </a:solidFill>
              </a:rPr>
              <a:t>η</a:t>
            </a:r>
            <a:r>
              <a:rPr lang="en-GB" sz="1600" baseline="-25000" dirty="0">
                <a:solidFill>
                  <a:srgbClr val="0055A0"/>
                </a:solidFill>
              </a:rPr>
              <a:t>0</a:t>
            </a:r>
            <a:r>
              <a:rPr lang="en-GB" sz="1600" dirty="0">
                <a:solidFill>
                  <a:srgbClr val="0055A0"/>
                </a:solidFill>
              </a:rPr>
              <a:t>, are </a:t>
            </a:r>
            <a:r>
              <a:rPr lang="en-GB" sz="1600" dirty="0">
                <a:solidFill>
                  <a:srgbClr val="FF0066"/>
                </a:solidFill>
              </a:rPr>
              <a:t>smaller </a:t>
            </a:r>
            <a:r>
              <a:rPr lang="en-GB" sz="1600" dirty="0">
                <a:solidFill>
                  <a:srgbClr val="0055A0"/>
                </a:solidFill>
              </a:rPr>
              <a:t>than at room temperature</a:t>
            </a:r>
          </a:p>
        </p:txBody>
      </p:sp>
      <p:sp>
        <p:nvSpPr>
          <p:cNvPr id="2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3220064" y="5784181"/>
            <a:ext cx="3102249" cy="27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r>
              <a:rPr lang="en-GB" sz="1200" dirty="0">
                <a:ea typeface="Times"/>
                <a:cs typeface="Times New Roman"/>
              </a:rPr>
              <a:t>V. Baglin </a:t>
            </a:r>
            <a:r>
              <a:rPr lang="en-GB" sz="1200" i="1" dirty="0">
                <a:ea typeface="Times"/>
                <a:cs typeface="Times New Roman"/>
              </a:rPr>
              <a:t>et al.,</a:t>
            </a:r>
            <a:r>
              <a:rPr lang="en-GB" sz="1200" dirty="0">
                <a:ea typeface="Times"/>
                <a:cs typeface="Times New Roman"/>
              </a:rPr>
              <a:t> Vacuum 67 (2002) 421-428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533021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972413"/>
            <a:ext cx="8415366" cy="40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2000" dirty="0"/>
              <a:t> </a:t>
            </a:r>
            <a:r>
              <a:rPr lang="fr-FR" sz="2000" dirty="0" err="1"/>
              <a:t>Desorption</a:t>
            </a:r>
            <a:r>
              <a:rPr lang="fr-FR" sz="2000" dirty="0"/>
              <a:t> of </a:t>
            </a:r>
            <a:r>
              <a:rPr lang="fr-FR" sz="2000" dirty="0" err="1"/>
              <a:t>physisorbed</a:t>
            </a:r>
            <a:r>
              <a:rPr lang="fr-FR" sz="2000" dirty="0"/>
              <a:t> </a:t>
            </a:r>
            <a:r>
              <a:rPr lang="fr-FR" sz="2000" dirty="0" err="1"/>
              <a:t>molecules</a:t>
            </a:r>
            <a:endParaRPr lang="fr-FR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981015" y="4875584"/>
            <a:ext cx="33695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CC99"/>
              </a:buClr>
            </a:pPr>
            <a:r>
              <a:rPr lang="fr-FR" sz="1200" dirty="0"/>
              <a:t>V. </a:t>
            </a:r>
            <a:r>
              <a:rPr lang="fr-FR" sz="1200" dirty="0" err="1"/>
              <a:t>Anashin</a:t>
            </a:r>
            <a:r>
              <a:rPr lang="fr-FR" sz="1200" dirty="0"/>
              <a:t> </a:t>
            </a:r>
            <a:r>
              <a:rPr lang="fr-FR" sz="1200" i="1" dirty="0"/>
              <a:t>et al., </a:t>
            </a:r>
            <a:r>
              <a:rPr lang="fr-FR" sz="1200" dirty="0"/>
              <a:t>Vacuum 53 (1-2), 269, (1999)</a:t>
            </a:r>
          </a:p>
        </p:txBody>
      </p:sp>
      <p:graphicFrame>
        <p:nvGraphicFramePr>
          <p:cNvPr id="64514" name="Object 2"/>
          <p:cNvGraphicFramePr>
            <a:graphicFrameLocks noChangeAspect="1"/>
          </p:cNvGraphicFramePr>
          <p:nvPr/>
        </p:nvGraphicFramePr>
        <p:xfrm>
          <a:off x="500034" y="1571612"/>
          <a:ext cx="4071966" cy="338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469940" imgH="4715812" progId="Word.Document.8">
                  <p:embed/>
                </p:oleObj>
              </mc:Choice>
              <mc:Fallback>
                <p:oleObj name="Document" r:id="rId2" imgW="5469940" imgH="4715812" progId="Word.Document.8">
                  <p:embed/>
                  <p:pic>
                    <p:nvPicPr>
                      <p:cNvPr id="6451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34" y="1571612"/>
                        <a:ext cx="4071966" cy="3381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366004" y="5286388"/>
            <a:ext cx="2331710" cy="84198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Stainless steel</a:t>
            </a:r>
          </a:p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250-300 eV</a:t>
            </a:r>
          </a:p>
          <a:p>
            <a:pPr algn="ctr" defTabSz="1023938"/>
            <a:r>
              <a:rPr lang="en-GB" sz="1600" b="1" dirty="0">
                <a:solidFill>
                  <a:srgbClr val="00CC99"/>
                </a:solidFill>
                <a:latin typeface="Times" pitchFamily="18" charset="0"/>
              </a:rPr>
              <a:t>Perpendicular incidence</a:t>
            </a:r>
            <a:endParaRPr lang="en-US" sz="1600" b="1" dirty="0">
              <a:solidFill>
                <a:srgbClr val="00CC99"/>
              </a:solidFill>
              <a:latin typeface="Times" pitchFamily="18" charset="0"/>
            </a:endParaRPr>
          </a:p>
        </p:txBody>
      </p:sp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857364"/>
            <a:ext cx="4160829" cy="324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5520081" y="5114156"/>
            <a:ext cx="3038129" cy="27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V. </a:t>
            </a:r>
            <a:r>
              <a:rPr lang="en-GB" sz="1200" dirty="0" err="1">
                <a:solidFill>
                  <a:schemeClr val="tx2"/>
                </a:solidFill>
                <a:cs typeface="Times New Roman" pitchFamily="18" charset="0"/>
              </a:rPr>
              <a:t>Baglin</a:t>
            </a:r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GB" sz="1200" i="1" dirty="0">
                <a:solidFill>
                  <a:schemeClr val="tx2"/>
                </a:solidFill>
                <a:cs typeface="Times New Roman" pitchFamily="18" charset="0"/>
              </a:rPr>
              <a:t>et al.</a:t>
            </a:r>
            <a:r>
              <a:rPr lang="en-GB" sz="1200" dirty="0">
                <a:solidFill>
                  <a:schemeClr val="tx2"/>
                </a:solidFill>
                <a:cs typeface="Times New Roman" pitchFamily="18" charset="0"/>
              </a:rPr>
              <a:t> EPAC 2002, Paris, France.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91549" y="987966"/>
            <a:ext cx="32271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Photo-cracking of </a:t>
            </a:r>
            <a:r>
              <a:rPr lang="fr-FR" dirty="0" err="1"/>
              <a:t>molecules</a:t>
            </a:r>
            <a:endParaRPr lang="fr-FR" sz="1600" dirty="0"/>
          </a:p>
        </p:txBody>
      </p:sp>
      <p:sp>
        <p:nvSpPr>
          <p:cNvPr id="13" name="Oval 12"/>
          <p:cNvSpPr/>
          <p:nvPr/>
        </p:nvSpPr>
        <p:spPr>
          <a:xfrm>
            <a:off x="785786" y="1714488"/>
            <a:ext cx="571504" cy="428628"/>
          </a:xfrm>
          <a:prstGeom prst="ellipse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What about </a:t>
            </a:r>
            <a:r>
              <a:rPr lang="en-GB" sz="2800" b="1" dirty="0" err="1">
                <a:solidFill>
                  <a:srgbClr val="3366FF"/>
                </a:solidFill>
                <a:latin typeface="+mn-lt"/>
              </a:rPr>
              <a:t>physisorbed</a:t>
            </a:r>
            <a:r>
              <a:rPr lang="en-GB" sz="2800" b="1" dirty="0">
                <a:solidFill>
                  <a:srgbClr val="3366FF"/>
                </a:solidFill>
                <a:latin typeface="+mn-lt"/>
              </a:rPr>
              <a:t> molecules?</a:t>
            </a:r>
          </a:p>
        </p:txBody>
      </p:sp>
    </p:spTree>
    <p:extLst>
      <p:ext uri="{BB962C8B-B14F-4D97-AF65-F5344CB8AC3E}">
        <p14:creationId xmlns:p14="http://schemas.microsoft.com/office/powerpoint/2010/main" val="243353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9BA5AC3A-CD94-422D-AB47-D4CBF5C48758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26629" name="Rectangle 4"/>
          <p:cNvSpPr>
            <a:spLocks noChangeArrowheads="1"/>
          </p:cNvSpPr>
          <p:nvPr/>
        </p:nvSpPr>
        <p:spPr bwMode="auto">
          <a:xfrm>
            <a:off x="254000" y="24746"/>
            <a:ext cx="8699500" cy="52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11" tIns="40855" rIns="81711" bIns="40855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b="1" dirty="0">
                <a:solidFill>
                  <a:srgbClr val="3366FF"/>
                </a:solidFill>
              </a:rPr>
              <a:t>Photo-desorption in LHC</a:t>
            </a:r>
          </a:p>
        </p:txBody>
      </p:sp>
      <p:sp>
        <p:nvSpPr>
          <p:cNvPr id="3" name="Rectangle 2"/>
          <p:cNvSpPr/>
          <p:nvPr/>
        </p:nvSpPr>
        <p:spPr>
          <a:xfrm>
            <a:off x="193852" y="591802"/>
            <a:ext cx="87596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Let’s consider a nominal beam circulating in the LHC which beam screen operates at 15 K, what is the initial pressure increase?</a:t>
            </a: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S</a:t>
            </a:r>
            <a:r>
              <a:rPr lang="en-GB" sz="1600" baseline="-25000" dirty="0">
                <a:solidFill>
                  <a:srgbClr val="0055A0"/>
                </a:solidFill>
              </a:rPr>
              <a:t>holes</a:t>
            </a:r>
            <a:r>
              <a:rPr lang="en-GB" sz="1600" dirty="0">
                <a:solidFill>
                  <a:srgbClr val="0055A0"/>
                </a:solidFill>
              </a:rPr>
              <a:t> = 316 l/s/m</a:t>
            </a: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LHC photon flux = 10</a:t>
            </a:r>
            <a:r>
              <a:rPr lang="en-GB" sz="1600" baseline="30000" dirty="0">
                <a:solidFill>
                  <a:srgbClr val="0055A0"/>
                </a:solidFill>
              </a:rPr>
              <a:t>17</a:t>
            </a:r>
            <a:r>
              <a:rPr lang="en-GB" sz="1600" dirty="0">
                <a:solidFill>
                  <a:srgbClr val="0055A0"/>
                </a:solidFill>
              </a:rPr>
              <a:t> </a:t>
            </a:r>
            <a:r>
              <a:rPr lang="en-GB" sz="1600" dirty="0" err="1">
                <a:solidFill>
                  <a:srgbClr val="0055A0"/>
                </a:solidFill>
              </a:rPr>
              <a:t>ph</a:t>
            </a:r>
            <a:r>
              <a:rPr lang="en-GB" sz="1600" dirty="0">
                <a:solidFill>
                  <a:srgbClr val="0055A0"/>
                </a:solidFill>
              </a:rPr>
              <a:t>/m/s</a:t>
            </a: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Desorption yield, = 2 10</a:t>
            </a:r>
            <a:r>
              <a:rPr lang="en-GB" sz="1600" baseline="30000" dirty="0">
                <a:solidFill>
                  <a:srgbClr val="0055A0"/>
                </a:solidFill>
              </a:rPr>
              <a:t>-4</a:t>
            </a:r>
            <a:r>
              <a:rPr lang="en-GB" sz="1600" dirty="0">
                <a:solidFill>
                  <a:srgbClr val="0055A0"/>
                </a:solidFill>
              </a:rPr>
              <a:t> H</a:t>
            </a:r>
            <a:r>
              <a:rPr lang="en-GB" sz="1600" baseline="-25000" dirty="0">
                <a:solidFill>
                  <a:srgbClr val="0055A0"/>
                </a:solidFill>
              </a:rPr>
              <a:t>2</a:t>
            </a:r>
            <a:r>
              <a:rPr lang="en-GB" sz="1600" dirty="0">
                <a:solidFill>
                  <a:srgbClr val="0055A0"/>
                </a:solidFill>
              </a:rPr>
              <a:t>/</a:t>
            </a:r>
            <a:r>
              <a:rPr lang="en-GB" sz="1600" dirty="0" err="1">
                <a:solidFill>
                  <a:srgbClr val="0055A0"/>
                </a:solidFill>
              </a:rPr>
              <a:t>ph</a:t>
            </a: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Pressure increase at 15 K: </a:t>
            </a: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What is the corresponding gas density?</a:t>
            </a: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In </a:t>
            </a:r>
            <a:r>
              <a:rPr lang="en-GB" sz="1600" dirty="0">
                <a:solidFill>
                  <a:srgbClr val="FF3399"/>
                </a:solidFill>
              </a:rPr>
              <a:t>2018</a:t>
            </a:r>
            <a:r>
              <a:rPr lang="en-GB" sz="1600" dirty="0">
                <a:solidFill>
                  <a:srgbClr val="0055A0"/>
                </a:solidFill>
              </a:rPr>
              <a:t>, the measured gas density was </a:t>
            </a:r>
            <a:r>
              <a:rPr lang="en-GB" sz="1600" i="1" dirty="0">
                <a:solidFill>
                  <a:srgbClr val="0055A0"/>
                </a:solidFill>
              </a:rPr>
              <a:t>n</a:t>
            </a:r>
            <a:r>
              <a:rPr lang="en-GB" sz="1600" dirty="0">
                <a:solidFill>
                  <a:srgbClr val="0055A0"/>
                </a:solidFill>
              </a:rPr>
              <a:t> = 2.5 10</a:t>
            </a:r>
            <a:r>
              <a:rPr lang="en-GB" sz="1600" baseline="30000" dirty="0">
                <a:solidFill>
                  <a:srgbClr val="0055A0"/>
                </a:solidFill>
              </a:rPr>
              <a:t>12</a:t>
            </a:r>
            <a:r>
              <a:rPr lang="en-GB" sz="1600" dirty="0">
                <a:solidFill>
                  <a:srgbClr val="0055A0"/>
                </a:solidFill>
              </a:rPr>
              <a:t> H</a:t>
            </a:r>
            <a:r>
              <a:rPr lang="en-GB" sz="1600" baseline="-25000" dirty="0">
                <a:solidFill>
                  <a:srgbClr val="0055A0"/>
                </a:solidFill>
              </a:rPr>
              <a:t>2</a:t>
            </a:r>
            <a:r>
              <a:rPr lang="en-GB" sz="1600" dirty="0">
                <a:solidFill>
                  <a:srgbClr val="0055A0"/>
                </a:solidFill>
              </a:rPr>
              <a:t>/m</a:t>
            </a:r>
            <a:r>
              <a:rPr lang="en-GB" sz="1600" baseline="30000" dirty="0">
                <a:solidFill>
                  <a:srgbClr val="0055A0"/>
                </a:solidFill>
              </a:rPr>
              <a:t>3</a:t>
            </a:r>
            <a:r>
              <a:rPr lang="en-GB" sz="1600" dirty="0">
                <a:solidFill>
                  <a:srgbClr val="0055A0"/>
                </a:solidFill>
              </a:rPr>
              <a:t>, the corresponding </a:t>
            </a:r>
            <a:r>
              <a:rPr lang="en-GB" sz="1600" dirty="0">
                <a:solidFill>
                  <a:srgbClr val="FF3399"/>
                </a:solidFill>
              </a:rPr>
              <a:t>molecular photo-desorption yield is then 10</a:t>
            </a:r>
            <a:r>
              <a:rPr lang="en-GB" sz="1600" baseline="30000" dirty="0">
                <a:solidFill>
                  <a:srgbClr val="FF3399"/>
                </a:solidFill>
              </a:rPr>
              <a:t>-5</a:t>
            </a:r>
            <a:r>
              <a:rPr lang="en-GB" sz="1600" dirty="0">
                <a:solidFill>
                  <a:srgbClr val="FF3399"/>
                </a:solidFill>
              </a:rPr>
              <a:t> H</a:t>
            </a:r>
            <a:r>
              <a:rPr lang="en-GB" sz="1600" baseline="-25000" dirty="0">
                <a:solidFill>
                  <a:srgbClr val="FF3399"/>
                </a:solidFill>
              </a:rPr>
              <a:t>2</a:t>
            </a:r>
            <a:r>
              <a:rPr lang="en-GB" sz="1600" dirty="0">
                <a:solidFill>
                  <a:srgbClr val="FF3399"/>
                </a:solidFill>
              </a:rPr>
              <a:t>/</a:t>
            </a:r>
            <a:r>
              <a:rPr lang="en-GB" sz="1600" dirty="0" err="1">
                <a:solidFill>
                  <a:srgbClr val="FF3399"/>
                </a:solidFill>
              </a:rPr>
              <a:t>ph</a:t>
            </a:r>
            <a:endParaRPr lang="en-GB" sz="1600" dirty="0">
              <a:solidFill>
                <a:srgbClr val="FF3399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</p:txBody>
      </p:sp>
      <p:sp>
        <p:nvSpPr>
          <p:cNvPr id="2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E8E316-F544-4DA2-87F3-AE83556E2287}"/>
                  </a:ext>
                </a:extLst>
              </p:cNvPr>
              <p:cNvSpPr txBox="1"/>
              <p:nvPr/>
            </p:nvSpPr>
            <p:spPr>
              <a:xfrm>
                <a:off x="969498" y="3047484"/>
                <a:ext cx="4802725" cy="6808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𝑃𝑆𝐷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  <m:acc>
                            <m:accPr>
                              <m:chr m:val="̇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</m:acc>
                        </m:num>
                        <m:den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h𝑜𝑙𝑒𝑠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−10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𝑚𝑏𝑎𝑟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𝑃𝑎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E8E316-F544-4DA2-87F3-AE83556E22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498" y="3047484"/>
                <a:ext cx="4802725" cy="68082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0026D6-3CE9-4F48-908F-B83BF22AC62A}"/>
                  </a:ext>
                </a:extLst>
              </p:cNvPr>
              <p:cNvSpPr txBox="1"/>
              <p:nvPr/>
            </p:nvSpPr>
            <p:spPr>
              <a:xfrm>
                <a:off x="3059027" y="4148085"/>
                <a:ext cx="2783646" cy="5761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5 10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13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80026D6-3CE9-4F48-908F-B83BF22AC6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027" y="4148085"/>
                <a:ext cx="2783646" cy="5761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11">
            <a:extLst>
              <a:ext uri="{FF2B5EF4-FFF2-40B4-BE49-F238E27FC236}">
                <a16:creationId xmlns:a16="http://schemas.microsoft.com/office/drawing/2014/main" id="{B486D2EB-7EB8-4533-9CB0-F73D28261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64" y="1376517"/>
            <a:ext cx="2743200" cy="253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06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2146785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2. </a:t>
            </a:r>
            <a:r>
              <a:rPr lang="en-GB" sz="4000" dirty="0">
                <a:solidFill>
                  <a:srgbClr val="FF0066"/>
                </a:solidFill>
              </a:rPr>
              <a:t>Vacuum instability and ion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stimulated desorption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740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69543" y="893786"/>
            <a:ext cx="8558210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High current machines: ISR, LHC …</a:t>
            </a:r>
          </a:p>
        </p:txBody>
      </p:sp>
      <p:grpSp>
        <p:nvGrpSpPr>
          <p:cNvPr id="2" name="Group 10"/>
          <p:cNvGrpSpPr/>
          <p:nvPr/>
        </p:nvGrpSpPr>
        <p:grpSpPr>
          <a:xfrm>
            <a:off x="2930397" y="1371586"/>
            <a:ext cx="6070759" cy="4732766"/>
            <a:chOff x="3775075" y="1938338"/>
            <a:chExt cx="5359400" cy="4141787"/>
          </a:xfrm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3775075" y="1938338"/>
              <a:ext cx="5359400" cy="4141787"/>
              <a:chOff x="2469" y="540"/>
              <a:chExt cx="3376" cy="2609"/>
            </a:xfrm>
          </p:grpSpPr>
          <p:pic>
            <p:nvPicPr>
              <p:cNvPr id="26" name="Picture 11" descr="0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367" t="17802" r="1894" b="18829"/>
              <a:stretch>
                <a:fillRect/>
              </a:stretch>
            </p:blipFill>
            <p:spPr bwMode="auto">
              <a:xfrm>
                <a:off x="2469" y="540"/>
                <a:ext cx="3376" cy="23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Rectangle 13"/>
              <p:cNvSpPr>
                <a:spLocks noChangeArrowheads="1"/>
              </p:cNvSpPr>
              <p:nvPr/>
            </p:nvSpPr>
            <p:spPr bwMode="auto">
              <a:xfrm>
                <a:off x="3136" y="2895"/>
                <a:ext cx="1905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>
                  <a:buClr>
                    <a:srgbClr val="00CC99"/>
                  </a:buClr>
                </a:pPr>
                <a:r>
                  <a:rPr lang="en-US" sz="1400" b="1">
                    <a:solidFill>
                      <a:srgbClr val="00CC99"/>
                    </a:solidFill>
                  </a:rPr>
                  <a:t>First documented pressure bump in the ISR </a:t>
                </a:r>
                <a:br>
                  <a:rPr lang="en-US" sz="1300"/>
                </a:br>
                <a:r>
                  <a:rPr lang="en-US" sz="900"/>
                  <a:t>E. Fischer/O. Gr</a:t>
                </a:r>
                <a:r>
                  <a:rPr lang="en-US" altLang="ja-JP" sz="900">
                    <a:ea typeface="ＭＳ Ｐゴシック" charset="-128"/>
                  </a:rPr>
                  <a:t>öbner/E. Jones  18/11/1970</a:t>
                </a:r>
                <a:endParaRPr lang="en-GB" sz="900"/>
              </a:p>
            </p:txBody>
          </p:sp>
          <p:sp>
            <p:nvSpPr>
              <p:cNvPr id="28" name="Text Box 15"/>
              <p:cNvSpPr txBox="1">
                <a:spLocks noChangeArrowheads="1"/>
              </p:cNvSpPr>
              <p:nvPr/>
            </p:nvSpPr>
            <p:spPr bwMode="auto">
              <a:xfrm>
                <a:off x="4694" y="930"/>
                <a:ext cx="476" cy="176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 lIns="102321" tIns="51161" rIns="102321" bIns="51161">
                <a:spAutoFit/>
              </a:bodyPr>
              <a:lstStyle/>
              <a:p>
                <a:pPr defTabSz="914991">
                  <a:buClr>
                    <a:srgbClr val="00CC99"/>
                  </a:buClr>
                </a:pPr>
                <a:r>
                  <a:rPr lang="en-US" sz="1400" dirty="0">
                    <a:solidFill>
                      <a:srgbClr val="FF0066"/>
                    </a:solidFill>
                  </a:rPr>
                  <a:t>current</a:t>
                </a:r>
              </a:p>
            </p:txBody>
          </p:sp>
          <p:sp>
            <p:nvSpPr>
              <p:cNvPr id="29" name="Text Box 16"/>
              <p:cNvSpPr txBox="1">
                <a:spLocks noChangeArrowheads="1"/>
              </p:cNvSpPr>
              <p:nvPr/>
            </p:nvSpPr>
            <p:spPr bwMode="auto">
              <a:xfrm>
                <a:off x="4729" y="1922"/>
                <a:ext cx="499" cy="176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 lIns="102321" tIns="51161" rIns="102321" bIns="51161">
                <a:spAutoFit/>
              </a:bodyPr>
              <a:lstStyle/>
              <a:p>
                <a:pPr defTabSz="914991">
                  <a:buClr>
                    <a:srgbClr val="00CC99"/>
                  </a:buClr>
                </a:pPr>
                <a:r>
                  <a:rPr lang="en-US" sz="1400">
                    <a:solidFill>
                      <a:srgbClr val="0066FF"/>
                    </a:solidFill>
                  </a:rPr>
                  <a:t>pressure</a:t>
                </a:r>
              </a:p>
            </p:txBody>
          </p:sp>
        </p:grpSp>
        <p:sp>
          <p:nvSpPr>
            <p:cNvPr id="24" name="Freeform 20"/>
            <p:cNvSpPr>
              <a:spLocks/>
            </p:cNvSpPr>
            <p:nvPr/>
          </p:nvSpPr>
          <p:spPr bwMode="auto">
            <a:xfrm>
              <a:off x="4481513" y="2582863"/>
              <a:ext cx="4340225" cy="1787525"/>
            </a:xfrm>
            <a:custGeom>
              <a:avLst/>
              <a:gdLst/>
              <a:ahLst/>
              <a:cxnLst>
                <a:cxn ang="0">
                  <a:pos x="0" y="1126"/>
                </a:cxn>
                <a:cxn ang="0">
                  <a:pos x="19" y="974"/>
                </a:cxn>
                <a:cxn ang="0">
                  <a:pos x="32" y="937"/>
                </a:cxn>
                <a:cxn ang="0">
                  <a:pos x="38" y="899"/>
                </a:cxn>
                <a:cxn ang="0">
                  <a:pos x="44" y="810"/>
                </a:cxn>
                <a:cxn ang="0">
                  <a:pos x="63" y="753"/>
                </a:cxn>
                <a:cxn ang="0">
                  <a:pos x="127" y="531"/>
                </a:cxn>
                <a:cxn ang="0">
                  <a:pos x="146" y="493"/>
                </a:cxn>
                <a:cxn ang="0">
                  <a:pos x="177" y="398"/>
                </a:cxn>
                <a:cxn ang="0">
                  <a:pos x="215" y="342"/>
                </a:cxn>
                <a:cxn ang="0">
                  <a:pos x="285" y="228"/>
                </a:cxn>
                <a:cxn ang="0">
                  <a:pos x="329" y="177"/>
                </a:cxn>
                <a:cxn ang="0">
                  <a:pos x="468" y="31"/>
                </a:cxn>
                <a:cxn ang="0">
                  <a:pos x="506" y="12"/>
                </a:cxn>
                <a:cxn ang="0">
                  <a:pos x="544" y="0"/>
                </a:cxn>
                <a:cxn ang="0">
                  <a:pos x="968" y="57"/>
                </a:cxn>
                <a:cxn ang="0">
                  <a:pos x="1095" y="95"/>
                </a:cxn>
                <a:cxn ang="0">
                  <a:pos x="1355" y="126"/>
                </a:cxn>
                <a:cxn ang="0">
                  <a:pos x="1620" y="158"/>
                </a:cxn>
                <a:cxn ang="0">
                  <a:pos x="1950" y="190"/>
                </a:cxn>
                <a:cxn ang="0">
                  <a:pos x="2082" y="215"/>
                </a:cxn>
                <a:cxn ang="0">
                  <a:pos x="2304" y="240"/>
                </a:cxn>
                <a:cxn ang="0">
                  <a:pos x="2456" y="272"/>
                </a:cxn>
                <a:cxn ang="0">
                  <a:pos x="2652" y="291"/>
                </a:cxn>
                <a:cxn ang="0">
                  <a:pos x="2734" y="304"/>
                </a:cxn>
              </a:cxnLst>
              <a:rect l="0" t="0" r="r" b="b"/>
              <a:pathLst>
                <a:path w="2734" h="1126">
                  <a:moveTo>
                    <a:pt x="0" y="1126"/>
                  </a:moveTo>
                  <a:cubicBezTo>
                    <a:pt x="14" y="1068"/>
                    <a:pt x="9" y="1049"/>
                    <a:pt x="19" y="974"/>
                  </a:cubicBezTo>
                  <a:cubicBezTo>
                    <a:pt x="21" y="961"/>
                    <a:pt x="32" y="937"/>
                    <a:pt x="32" y="937"/>
                  </a:cubicBezTo>
                  <a:cubicBezTo>
                    <a:pt x="34" y="924"/>
                    <a:pt x="37" y="912"/>
                    <a:pt x="38" y="899"/>
                  </a:cubicBezTo>
                  <a:cubicBezTo>
                    <a:pt x="41" y="869"/>
                    <a:pt x="40" y="840"/>
                    <a:pt x="44" y="810"/>
                  </a:cubicBezTo>
                  <a:cubicBezTo>
                    <a:pt x="46" y="790"/>
                    <a:pt x="60" y="773"/>
                    <a:pt x="63" y="753"/>
                  </a:cubicBezTo>
                  <a:cubicBezTo>
                    <a:pt x="74" y="681"/>
                    <a:pt x="94" y="597"/>
                    <a:pt x="127" y="531"/>
                  </a:cubicBezTo>
                  <a:cubicBezTo>
                    <a:pt x="146" y="493"/>
                    <a:pt x="133" y="531"/>
                    <a:pt x="146" y="493"/>
                  </a:cubicBezTo>
                  <a:cubicBezTo>
                    <a:pt x="153" y="471"/>
                    <a:pt x="165" y="415"/>
                    <a:pt x="177" y="398"/>
                  </a:cubicBezTo>
                  <a:cubicBezTo>
                    <a:pt x="207" y="355"/>
                    <a:pt x="195" y="374"/>
                    <a:pt x="215" y="342"/>
                  </a:cubicBezTo>
                  <a:cubicBezTo>
                    <a:pt x="240" y="303"/>
                    <a:pt x="251" y="262"/>
                    <a:pt x="285" y="228"/>
                  </a:cubicBezTo>
                  <a:cubicBezTo>
                    <a:pt x="293" y="202"/>
                    <a:pt x="307" y="192"/>
                    <a:pt x="329" y="177"/>
                  </a:cubicBezTo>
                  <a:cubicBezTo>
                    <a:pt x="368" y="118"/>
                    <a:pt x="410" y="72"/>
                    <a:pt x="468" y="31"/>
                  </a:cubicBezTo>
                  <a:cubicBezTo>
                    <a:pt x="485" y="19"/>
                    <a:pt x="487" y="18"/>
                    <a:pt x="506" y="12"/>
                  </a:cubicBezTo>
                  <a:cubicBezTo>
                    <a:pt x="519" y="8"/>
                    <a:pt x="544" y="0"/>
                    <a:pt x="544" y="0"/>
                  </a:cubicBezTo>
                  <a:cubicBezTo>
                    <a:pt x="686" y="15"/>
                    <a:pt x="824" y="46"/>
                    <a:pt x="968" y="57"/>
                  </a:cubicBezTo>
                  <a:cubicBezTo>
                    <a:pt x="1009" y="70"/>
                    <a:pt x="1053" y="85"/>
                    <a:pt x="1095" y="95"/>
                  </a:cubicBezTo>
                  <a:cubicBezTo>
                    <a:pt x="1180" y="114"/>
                    <a:pt x="1269" y="112"/>
                    <a:pt x="1355" y="126"/>
                  </a:cubicBezTo>
                  <a:cubicBezTo>
                    <a:pt x="1442" y="158"/>
                    <a:pt x="1526" y="154"/>
                    <a:pt x="1620" y="158"/>
                  </a:cubicBezTo>
                  <a:cubicBezTo>
                    <a:pt x="1743" y="186"/>
                    <a:pt x="1786" y="185"/>
                    <a:pt x="1950" y="190"/>
                  </a:cubicBezTo>
                  <a:cubicBezTo>
                    <a:pt x="1999" y="202"/>
                    <a:pt x="2030" y="210"/>
                    <a:pt x="2082" y="215"/>
                  </a:cubicBezTo>
                  <a:cubicBezTo>
                    <a:pt x="2156" y="232"/>
                    <a:pt x="2228" y="235"/>
                    <a:pt x="2304" y="240"/>
                  </a:cubicBezTo>
                  <a:cubicBezTo>
                    <a:pt x="2351" y="272"/>
                    <a:pt x="2399" y="268"/>
                    <a:pt x="2456" y="272"/>
                  </a:cubicBezTo>
                  <a:cubicBezTo>
                    <a:pt x="2524" y="288"/>
                    <a:pt x="2576" y="288"/>
                    <a:pt x="2652" y="291"/>
                  </a:cubicBezTo>
                  <a:cubicBezTo>
                    <a:pt x="2679" y="295"/>
                    <a:pt x="2707" y="304"/>
                    <a:pt x="2734" y="304"/>
                  </a:cubicBezTo>
                </a:path>
              </a:pathLst>
            </a:custGeom>
            <a:noFill/>
            <a:ln w="28575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buClr>
                  <a:srgbClr val="00CC99"/>
                </a:buClr>
              </a:pPr>
              <a:endParaRPr lang="fr-FR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089400" y="2833688"/>
              <a:ext cx="4592638" cy="1909762"/>
            </a:xfrm>
            <a:custGeom>
              <a:avLst/>
              <a:gdLst/>
              <a:ahLst/>
              <a:cxnLst>
                <a:cxn ang="0">
                  <a:pos x="0" y="1190"/>
                </a:cxn>
                <a:cxn ang="0">
                  <a:pos x="317" y="1171"/>
                </a:cxn>
                <a:cxn ang="0">
                  <a:pos x="367" y="1133"/>
                </a:cxn>
                <a:cxn ang="0">
                  <a:pos x="399" y="1108"/>
                </a:cxn>
                <a:cxn ang="0">
                  <a:pos x="412" y="1089"/>
                </a:cxn>
                <a:cxn ang="0">
                  <a:pos x="431" y="1076"/>
                </a:cxn>
                <a:cxn ang="0">
                  <a:pos x="462" y="1038"/>
                </a:cxn>
                <a:cxn ang="0">
                  <a:pos x="488" y="1000"/>
                </a:cxn>
                <a:cxn ang="0">
                  <a:pos x="532" y="873"/>
                </a:cxn>
                <a:cxn ang="0">
                  <a:pos x="564" y="798"/>
                </a:cxn>
                <a:cxn ang="0">
                  <a:pos x="589" y="722"/>
                </a:cxn>
                <a:cxn ang="0">
                  <a:pos x="627" y="646"/>
                </a:cxn>
                <a:cxn ang="0">
                  <a:pos x="646" y="589"/>
                </a:cxn>
                <a:cxn ang="0">
                  <a:pos x="658" y="551"/>
                </a:cxn>
                <a:cxn ang="0">
                  <a:pos x="703" y="329"/>
                </a:cxn>
                <a:cxn ang="0">
                  <a:pos x="760" y="0"/>
                </a:cxn>
                <a:cxn ang="0">
                  <a:pos x="785" y="101"/>
                </a:cxn>
                <a:cxn ang="0">
                  <a:pos x="804" y="259"/>
                </a:cxn>
                <a:cxn ang="0">
                  <a:pos x="810" y="456"/>
                </a:cxn>
                <a:cxn ang="0">
                  <a:pos x="880" y="715"/>
                </a:cxn>
                <a:cxn ang="0">
                  <a:pos x="956" y="785"/>
                </a:cxn>
                <a:cxn ang="0">
                  <a:pos x="1013" y="816"/>
                </a:cxn>
                <a:cxn ang="0">
                  <a:pos x="1051" y="842"/>
                </a:cxn>
                <a:cxn ang="0">
                  <a:pos x="1089" y="854"/>
                </a:cxn>
                <a:cxn ang="0">
                  <a:pos x="1222" y="930"/>
                </a:cxn>
                <a:cxn ang="0">
                  <a:pos x="1418" y="981"/>
                </a:cxn>
                <a:cxn ang="0">
                  <a:pos x="1905" y="1082"/>
                </a:cxn>
                <a:cxn ang="0">
                  <a:pos x="2526" y="1120"/>
                </a:cxn>
                <a:cxn ang="0">
                  <a:pos x="2849" y="1158"/>
                </a:cxn>
                <a:cxn ang="0">
                  <a:pos x="2893" y="1165"/>
                </a:cxn>
              </a:cxnLst>
              <a:rect l="0" t="0" r="r" b="b"/>
              <a:pathLst>
                <a:path w="2893" h="1203">
                  <a:moveTo>
                    <a:pt x="0" y="1190"/>
                  </a:moveTo>
                  <a:cubicBezTo>
                    <a:pt x="107" y="1201"/>
                    <a:pt x="214" y="1203"/>
                    <a:pt x="317" y="1171"/>
                  </a:cubicBezTo>
                  <a:cubicBezTo>
                    <a:pt x="332" y="1148"/>
                    <a:pt x="345" y="1148"/>
                    <a:pt x="367" y="1133"/>
                  </a:cubicBezTo>
                  <a:cubicBezTo>
                    <a:pt x="405" y="1078"/>
                    <a:pt x="355" y="1143"/>
                    <a:pt x="399" y="1108"/>
                  </a:cubicBezTo>
                  <a:cubicBezTo>
                    <a:pt x="405" y="1103"/>
                    <a:pt x="407" y="1094"/>
                    <a:pt x="412" y="1089"/>
                  </a:cubicBezTo>
                  <a:cubicBezTo>
                    <a:pt x="417" y="1084"/>
                    <a:pt x="425" y="1080"/>
                    <a:pt x="431" y="1076"/>
                  </a:cubicBezTo>
                  <a:cubicBezTo>
                    <a:pt x="465" y="1022"/>
                    <a:pt x="417" y="1095"/>
                    <a:pt x="462" y="1038"/>
                  </a:cubicBezTo>
                  <a:cubicBezTo>
                    <a:pt x="472" y="1026"/>
                    <a:pt x="488" y="1000"/>
                    <a:pt x="488" y="1000"/>
                  </a:cubicBezTo>
                  <a:cubicBezTo>
                    <a:pt x="501" y="958"/>
                    <a:pt x="507" y="909"/>
                    <a:pt x="532" y="873"/>
                  </a:cubicBezTo>
                  <a:cubicBezTo>
                    <a:pt x="540" y="846"/>
                    <a:pt x="547" y="821"/>
                    <a:pt x="564" y="798"/>
                  </a:cubicBezTo>
                  <a:cubicBezTo>
                    <a:pt x="571" y="775"/>
                    <a:pt x="578" y="744"/>
                    <a:pt x="589" y="722"/>
                  </a:cubicBezTo>
                  <a:cubicBezTo>
                    <a:pt x="601" y="696"/>
                    <a:pt x="618" y="673"/>
                    <a:pt x="627" y="646"/>
                  </a:cubicBezTo>
                  <a:cubicBezTo>
                    <a:pt x="633" y="627"/>
                    <a:pt x="640" y="608"/>
                    <a:pt x="646" y="589"/>
                  </a:cubicBezTo>
                  <a:cubicBezTo>
                    <a:pt x="650" y="576"/>
                    <a:pt x="658" y="551"/>
                    <a:pt x="658" y="551"/>
                  </a:cubicBezTo>
                  <a:cubicBezTo>
                    <a:pt x="666" y="475"/>
                    <a:pt x="687" y="404"/>
                    <a:pt x="703" y="329"/>
                  </a:cubicBezTo>
                  <a:cubicBezTo>
                    <a:pt x="712" y="219"/>
                    <a:pt x="736" y="108"/>
                    <a:pt x="760" y="0"/>
                  </a:cubicBezTo>
                  <a:cubicBezTo>
                    <a:pt x="780" y="31"/>
                    <a:pt x="780" y="65"/>
                    <a:pt x="785" y="101"/>
                  </a:cubicBezTo>
                  <a:cubicBezTo>
                    <a:pt x="790" y="199"/>
                    <a:pt x="784" y="196"/>
                    <a:pt x="804" y="259"/>
                  </a:cubicBezTo>
                  <a:cubicBezTo>
                    <a:pt x="798" y="324"/>
                    <a:pt x="790" y="392"/>
                    <a:pt x="810" y="456"/>
                  </a:cubicBezTo>
                  <a:cubicBezTo>
                    <a:pt x="817" y="544"/>
                    <a:pt x="825" y="644"/>
                    <a:pt x="880" y="715"/>
                  </a:cubicBezTo>
                  <a:cubicBezTo>
                    <a:pt x="914" y="758"/>
                    <a:pt x="907" y="770"/>
                    <a:pt x="956" y="785"/>
                  </a:cubicBezTo>
                  <a:cubicBezTo>
                    <a:pt x="1000" y="814"/>
                    <a:pt x="980" y="805"/>
                    <a:pt x="1013" y="816"/>
                  </a:cubicBezTo>
                  <a:cubicBezTo>
                    <a:pt x="1026" y="825"/>
                    <a:pt x="1038" y="833"/>
                    <a:pt x="1051" y="842"/>
                  </a:cubicBezTo>
                  <a:cubicBezTo>
                    <a:pt x="1062" y="850"/>
                    <a:pt x="1089" y="854"/>
                    <a:pt x="1089" y="854"/>
                  </a:cubicBezTo>
                  <a:cubicBezTo>
                    <a:pt x="1130" y="882"/>
                    <a:pt x="1175" y="915"/>
                    <a:pt x="1222" y="930"/>
                  </a:cubicBezTo>
                  <a:cubicBezTo>
                    <a:pt x="1269" y="962"/>
                    <a:pt x="1361" y="963"/>
                    <a:pt x="1418" y="981"/>
                  </a:cubicBezTo>
                  <a:cubicBezTo>
                    <a:pt x="1544" y="1064"/>
                    <a:pt x="1764" y="1076"/>
                    <a:pt x="1905" y="1082"/>
                  </a:cubicBezTo>
                  <a:cubicBezTo>
                    <a:pt x="2109" y="1114"/>
                    <a:pt x="2320" y="1115"/>
                    <a:pt x="2526" y="1120"/>
                  </a:cubicBezTo>
                  <a:cubicBezTo>
                    <a:pt x="2629" y="1149"/>
                    <a:pt x="2743" y="1151"/>
                    <a:pt x="2849" y="1158"/>
                  </a:cubicBezTo>
                  <a:cubicBezTo>
                    <a:pt x="2864" y="1160"/>
                    <a:pt x="2893" y="1165"/>
                    <a:pt x="2893" y="1165"/>
                  </a:cubicBezTo>
                </a:path>
              </a:pathLst>
            </a:custGeom>
            <a:noFill/>
            <a:ln w="25400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buClr>
                  <a:srgbClr val="00CC99"/>
                </a:buClr>
              </a:pPr>
              <a:endParaRPr lang="fr-FR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0" y="2235872"/>
            <a:ext cx="2871056" cy="1467502"/>
          </a:xfrm>
          <a:prstGeom prst="rect">
            <a:avLst/>
          </a:prstGeom>
        </p:spPr>
        <p:txBody>
          <a:bodyPr wrap="square" lIns="81711" tIns="40855" rIns="81711" bIns="40855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500" dirty="0"/>
              <a:t> Beam current increases to 1 A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5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500" dirty="0"/>
              <a:t> Pressure increases up to 10</a:t>
            </a:r>
            <a:r>
              <a:rPr lang="en-GB" sz="1500" baseline="30000" dirty="0"/>
              <a:t>-6</a:t>
            </a:r>
            <a:r>
              <a:rPr lang="en-GB" sz="1500" dirty="0"/>
              <a:t> Torr (x 50 in a minute)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5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500" dirty="0"/>
              <a:t> Beam loss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The phenomenon</a:t>
            </a:r>
          </a:p>
        </p:txBody>
      </p:sp>
    </p:spTree>
    <p:extLst>
      <p:ext uri="{BB962C8B-B14F-4D97-AF65-F5344CB8AC3E}">
        <p14:creationId xmlns:p14="http://schemas.microsoft.com/office/powerpoint/2010/main" val="188687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58210" y="6363547"/>
            <a:ext cx="501424" cy="345126"/>
          </a:xfrm>
        </p:spPr>
        <p:txBody>
          <a:bodyPr/>
          <a:lstStyle/>
          <a:p>
            <a:fld id="{F382CD8A-0A5B-4AE2-89AE-374FC8E42C3C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36896" y="86076"/>
            <a:ext cx="8415366" cy="110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2800" b="1" dirty="0">
                <a:solidFill>
                  <a:srgbClr val="3366FF"/>
                </a:solidFill>
              </a:rPr>
              <a:t>The mechanism of vacuum instability</a:t>
            </a:r>
            <a:endParaRPr lang="en-GB" sz="2800" b="1" dirty="0"/>
          </a:p>
          <a:p>
            <a:pPr>
              <a:buClr>
                <a:srgbClr val="00CC99"/>
              </a:buClr>
            </a:pPr>
            <a:endParaRPr lang="en-GB" sz="20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800" dirty="0"/>
          </a:p>
        </p:txBody>
      </p:sp>
      <p:graphicFrame>
        <p:nvGraphicFramePr>
          <p:cNvPr id="68610" name="Object 1"/>
          <p:cNvGraphicFramePr>
            <a:graphicFrameLocks noChangeAspect="1"/>
          </p:cNvGraphicFramePr>
          <p:nvPr/>
        </p:nvGraphicFramePr>
        <p:xfrm>
          <a:off x="5357818" y="1785926"/>
          <a:ext cx="2730500" cy="300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1900428" imgH="2063496" progId="Word.Picture.8">
                  <p:embed/>
                </p:oleObj>
              </mc:Choice>
              <mc:Fallback>
                <p:oleObj name="Picture" r:id="rId2" imgW="1900428" imgH="2063496" progId="Word.Picture.8">
                  <p:embed/>
                  <p:pic>
                    <p:nvPicPr>
                      <p:cNvPr id="6861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18" y="1785926"/>
                        <a:ext cx="2730500" cy="300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8613" name="Object 5"/>
          <p:cNvGraphicFramePr>
            <a:graphicFrameLocks noChangeAspect="1"/>
          </p:cNvGraphicFramePr>
          <p:nvPr/>
        </p:nvGraphicFramePr>
        <p:xfrm>
          <a:off x="3094038" y="1000125"/>
          <a:ext cx="3030537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30320" imgH="419040" progId="Equation.3">
                  <p:embed/>
                </p:oleObj>
              </mc:Choice>
              <mc:Fallback>
                <p:oleObj name="Equation" r:id="rId4" imgW="1930320" imgH="419040" progId="Equation.3">
                  <p:embed/>
                  <p:pic>
                    <p:nvPicPr>
                      <p:cNvPr id="686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4038" y="1000125"/>
                        <a:ext cx="3030537" cy="6635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5" name="Object 7"/>
          <p:cNvGraphicFramePr>
            <a:graphicFrameLocks noChangeAspect="1"/>
          </p:cNvGraphicFramePr>
          <p:nvPr/>
        </p:nvGraphicFramePr>
        <p:xfrm>
          <a:off x="1538288" y="2601913"/>
          <a:ext cx="2192337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96800" imgH="393480" progId="Equation.3">
                  <p:embed/>
                </p:oleObj>
              </mc:Choice>
              <mc:Fallback>
                <p:oleObj name="Equation" r:id="rId6" imgW="1396800" imgH="393480" progId="Equation.3">
                  <p:embed/>
                  <p:pic>
                    <p:nvPicPr>
                      <p:cNvPr id="6861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2601913"/>
                        <a:ext cx="2192337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616" name="Object 2"/>
          <p:cNvGraphicFramePr>
            <a:graphicFrameLocks noChangeAspect="1"/>
          </p:cNvGraphicFramePr>
          <p:nvPr/>
        </p:nvGraphicFramePr>
        <p:xfrm>
          <a:off x="1681163" y="3533775"/>
          <a:ext cx="1914525" cy="1009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95280" imgH="672840" progId="Equation.3">
                  <p:embed/>
                </p:oleObj>
              </mc:Choice>
              <mc:Fallback>
                <p:oleObj name="Equation" r:id="rId8" imgW="1295280" imgH="672840" progId="Equation.3">
                  <p:embed/>
                  <p:pic>
                    <p:nvPicPr>
                      <p:cNvPr id="6861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1163" y="3533775"/>
                        <a:ext cx="1914525" cy="100965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214282" y="4889274"/>
            <a:ext cx="82605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When the beam current approach the </a:t>
            </a:r>
            <a:r>
              <a:rPr lang="en-GB" sz="1600" b="1" dirty="0">
                <a:solidFill>
                  <a:srgbClr val="FF0066"/>
                </a:solidFill>
              </a:rPr>
              <a:t>critical current</a:t>
            </a:r>
            <a:r>
              <a:rPr lang="en-GB" sz="1600" dirty="0"/>
              <a:t>, the pressure increases to infinity</a:t>
            </a:r>
          </a:p>
        </p:txBody>
      </p:sp>
      <p:graphicFrame>
        <p:nvGraphicFramePr>
          <p:cNvPr id="68617" name="Object 2"/>
          <p:cNvGraphicFramePr>
            <a:graphicFrameLocks noChangeAspect="1"/>
          </p:cNvGraphicFramePr>
          <p:nvPr/>
        </p:nvGraphicFramePr>
        <p:xfrm>
          <a:off x="3754438" y="5381625"/>
          <a:ext cx="15049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15920" imgH="393480" progId="Equation.3">
                  <p:embed/>
                </p:oleObj>
              </mc:Choice>
              <mc:Fallback>
                <p:oleObj name="Equation" r:id="rId10" imgW="1015920" imgH="393480" progId="Equation.3">
                  <p:embed/>
                  <p:pic>
                    <p:nvPicPr>
                      <p:cNvPr id="6861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4438" y="5381625"/>
                        <a:ext cx="1504950" cy="59055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14"/>
          <p:cNvSpPr/>
          <p:nvPr/>
        </p:nvSpPr>
        <p:spPr>
          <a:xfrm>
            <a:off x="357158" y="2143116"/>
            <a:ext cx="32752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>
                <a:solidFill>
                  <a:srgbClr val="3366FF"/>
                </a:solidFill>
              </a:rPr>
              <a:t> Quasi stationary long tube (C=0)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74661" y="595394"/>
            <a:ext cx="471475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>
                <a:solidFill>
                  <a:srgbClr val="3366FF"/>
                </a:solidFill>
              </a:rPr>
              <a:t> Origin are ions produced by </a:t>
            </a:r>
            <a:r>
              <a:rPr lang="en-GB" sz="1600" dirty="0">
                <a:solidFill>
                  <a:srgbClr val="FF0066"/>
                </a:solidFill>
              </a:rPr>
              <a:t>beam gas ionisation</a:t>
            </a: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3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8"/>
          <p:cNvGrpSpPr/>
          <p:nvPr/>
        </p:nvGrpSpPr>
        <p:grpSpPr>
          <a:xfrm>
            <a:off x="5072066" y="909282"/>
            <a:ext cx="3527425" cy="2562225"/>
            <a:chOff x="5072066" y="1142984"/>
            <a:chExt cx="3527425" cy="2562225"/>
          </a:xfrm>
        </p:grpSpPr>
        <p:grpSp>
          <p:nvGrpSpPr>
            <p:cNvPr id="12" name="Group 29"/>
            <p:cNvGrpSpPr>
              <a:grpSpLocks/>
            </p:cNvGrpSpPr>
            <p:nvPr/>
          </p:nvGrpSpPr>
          <p:grpSpPr bwMode="auto">
            <a:xfrm>
              <a:off x="5072066" y="1142984"/>
              <a:ext cx="3527425" cy="2562225"/>
              <a:chOff x="3648" y="691"/>
              <a:chExt cx="2222" cy="1614"/>
            </a:xfrm>
          </p:grpSpPr>
          <p:pic>
            <p:nvPicPr>
              <p:cNvPr id="31" name="Picture 18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648" y="691"/>
                <a:ext cx="2222" cy="1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" name="Text Box 24"/>
              <p:cNvSpPr txBox="1">
                <a:spLocks noChangeArrowheads="1"/>
              </p:cNvSpPr>
              <p:nvPr/>
            </p:nvSpPr>
            <p:spPr bwMode="auto">
              <a:xfrm>
                <a:off x="4413" y="2160"/>
                <a:ext cx="824" cy="1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900"/>
                  <a:t>O. Gröbner, CERN 99-05</a:t>
                </a: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383344" y="3286124"/>
              <a:ext cx="111761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800">
                  <a:latin typeface="Times New Roman" pitchFamily="18" charset="0"/>
                  <a:cs typeface="Times New Roman" pitchFamily="18" charset="0"/>
                </a:rPr>
                <a:t>LHC </a:t>
              </a:r>
              <a:r>
                <a:rPr lang="fr-FR" sz="800" err="1">
                  <a:latin typeface="Times New Roman" pitchFamily="18" charset="0"/>
                  <a:cs typeface="Times New Roman" pitchFamily="18" charset="0"/>
                </a:rPr>
                <a:t>beam</a:t>
              </a:r>
              <a:r>
                <a:rPr lang="fr-FR" sz="80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fr-FR" sz="800" err="1">
                  <a:latin typeface="Times New Roman" pitchFamily="18" charset="0"/>
                  <a:cs typeface="Times New Roman" pitchFamily="18" charset="0"/>
                </a:rPr>
                <a:t>current</a:t>
              </a:r>
              <a:r>
                <a:rPr lang="fr-FR" sz="800">
                  <a:latin typeface="Times New Roman" pitchFamily="18" charset="0"/>
                  <a:cs typeface="Times New Roman" pitchFamily="18" charset="0"/>
                </a:rPr>
                <a:t> (A)</a:t>
              </a:r>
            </a:p>
          </p:txBody>
        </p:sp>
      </p:grp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440234"/>
            <a:ext cx="8415366" cy="58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Varies with the material, the ion energy and ion species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FF3399"/>
                </a:solidFill>
              </a:rPr>
              <a:t>Several units </a:t>
            </a:r>
            <a:r>
              <a:rPr lang="en-GB" sz="1600" dirty="0"/>
              <a:t>of molecules can be desorbed by ions </a:t>
            </a:r>
            <a:r>
              <a:rPr lang="en-GB" sz="1600" dirty="0">
                <a:sym typeface="Wingdings" panose="05000000000000000000" pitchFamily="2" charset="2"/>
              </a:rPr>
              <a:t> Sputtering</a:t>
            </a:r>
            <a:endParaRPr lang="en-GB" sz="1600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" name="Group 35"/>
          <p:cNvGrpSpPr/>
          <p:nvPr/>
        </p:nvGrpSpPr>
        <p:grpSpPr>
          <a:xfrm>
            <a:off x="4714876" y="3285546"/>
            <a:ext cx="4143404" cy="2786082"/>
            <a:chOff x="4714876" y="3571876"/>
            <a:chExt cx="4143404" cy="2786082"/>
          </a:xfrm>
        </p:grpSpPr>
        <p:grpSp>
          <p:nvGrpSpPr>
            <p:cNvPr id="3" name="Group 23"/>
            <p:cNvGrpSpPr/>
            <p:nvPr/>
          </p:nvGrpSpPr>
          <p:grpSpPr>
            <a:xfrm>
              <a:off x="4714876" y="3571876"/>
              <a:ext cx="4143404" cy="2786082"/>
              <a:chOff x="93857" y="3738562"/>
              <a:chExt cx="4909449" cy="3143272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3857" y="3738562"/>
                <a:ext cx="4909449" cy="31432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Group 20"/>
              <p:cNvGrpSpPr/>
              <p:nvPr/>
            </p:nvGrpSpPr>
            <p:grpSpPr>
              <a:xfrm>
                <a:off x="1142972" y="4167190"/>
                <a:ext cx="2408948" cy="2605549"/>
                <a:chOff x="1142972" y="4167190"/>
                <a:chExt cx="2408948" cy="2605549"/>
              </a:xfrm>
            </p:grpSpPr>
            <p:sp>
              <p:nvSpPr>
                <p:cNvPr id="2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142972" y="4167190"/>
                  <a:ext cx="996093" cy="408296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102321" tIns="51161" rIns="102321" bIns="51161">
                  <a:spAutoFit/>
                </a:bodyPr>
                <a:lstStyle/>
                <a:p>
                  <a:pPr algn="ctr" defTabSz="914991"/>
                  <a:r>
                    <a:rPr lang="en-GB" sz="1100" b="1">
                      <a:solidFill>
                        <a:srgbClr val="00CC99"/>
                      </a:solidFill>
                      <a:latin typeface="Times" pitchFamily="18" charset="0"/>
                    </a:rPr>
                    <a:t>Baked </a:t>
                  </a:r>
                </a:p>
                <a:p>
                  <a:pPr algn="ctr" defTabSz="914991"/>
                  <a:r>
                    <a:rPr lang="en-GB" sz="1100" b="1">
                      <a:solidFill>
                        <a:srgbClr val="00CC99"/>
                      </a:solidFill>
                      <a:latin typeface="Times" pitchFamily="18" charset="0"/>
                    </a:rPr>
                    <a:t>stainless steel</a:t>
                  </a:r>
                  <a:endParaRPr lang="en-US" sz="1100" b="1">
                    <a:solidFill>
                      <a:srgbClr val="00CC99"/>
                    </a:solidFill>
                    <a:latin typeface="Times" pitchFamily="18" charset="0"/>
                  </a:endParaRPr>
                </a:p>
              </p:txBody>
            </p:sp>
            <p:sp>
              <p:nvSpPr>
                <p:cNvPr id="21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1702124" y="6559448"/>
                  <a:ext cx="1849796" cy="2132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900"/>
                    <a:t>A.G. Mathewson, CERN ISR-VA/76-5</a:t>
                  </a:r>
                </a:p>
              </p:txBody>
            </p:sp>
          </p:grpSp>
        </p:grpSp>
        <p:sp>
          <p:nvSpPr>
            <p:cNvPr id="33" name="Text Box 6"/>
            <p:cNvSpPr txBox="1">
              <a:spLocks noChangeArrowheads="1"/>
            </p:cNvSpPr>
            <p:nvPr/>
          </p:nvSpPr>
          <p:spPr bwMode="auto">
            <a:xfrm>
              <a:off x="5592141" y="4357694"/>
              <a:ext cx="408619" cy="2725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N</a:t>
              </a:r>
              <a:r>
                <a:rPr lang="en-GB" sz="1100" b="1" baseline="-25000">
                  <a:solidFill>
                    <a:srgbClr val="00CC99"/>
                  </a:solidFill>
                  <a:latin typeface="Times" pitchFamily="18" charset="0"/>
                </a:rPr>
                <a:t>2</a:t>
              </a:r>
              <a:r>
                <a:rPr lang="en-GB" sz="1100" b="1" baseline="30000">
                  <a:solidFill>
                    <a:srgbClr val="00CC99"/>
                  </a:solidFill>
                  <a:latin typeface="Times" pitchFamily="18" charset="0"/>
                </a:rPr>
                <a:t>+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grpSp>
        <p:nvGrpSpPr>
          <p:cNvPr id="6" name="Group 34"/>
          <p:cNvGrpSpPr/>
          <p:nvPr/>
        </p:nvGrpSpPr>
        <p:grpSpPr>
          <a:xfrm>
            <a:off x="285720" y="3357554"/>
            <a:ext cx="4000528" cy="2741034"/>
            <a:chOff x="500034" y="3616924"/>
            <a:chExt cx="4000528" cy="2741034"/>
          </a:xfrm>
        </p:grpSpPr>
        <p:grpSp>
          <p:nvGrpSpPr>
            <p:cNvPr id="9" name="Group 27"/>
            <p:cNvGrpSpPr/>
            <p:nvPr/>
          </p:nvGrpSpPr>
          <p:grpSpPr>
            <a:xfrm>
              <a:off x="500034" y="3616924"/>
              <a:ext cx="4000528" cy="2741034"/>
              <a:chOff x="500034" y="3214686"/>
              <a:chExt cx="4000528" cy="2741034"/>
            </a:xfrm>
          </p:grpSpPr>
          <p:grpSp>
            <p:nvGrpSpPr>
              <p:cNvPr id="10" name="Group 28"/>
              <p:cNvGrpSpPr>
                <a:grpSpLocks/>
              </p:cNvGrpSpPr>
              <p:nvPr/>
            </p:nvGrpSpPr>
            <p:grpSpPr bwMode="auto">
              <a:xfrm>
                <a:off x="500034" y="3214686"/>
                <a:ext cx="4000528" cy="2741034"/>
                <a:chOff x="3512" y="2144"/>
                <a:chExt cx="2473" cy="1582"/>
              </a:xfrm>
            </p:grpSpPr>
            <p:pic>
              <p:nvPicPr>
                <p:cNvPr id="23" name="Picture 2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512" y="2144"/>
                  <a:ext cx="2473" cy="158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4219" y="3561"/>
                  <a:ext cx="1154" cy="1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900"/>
                    <a:t>A.G. Mathewson, CERN ISR-VA/76-5</a:t>
                  </a:r>
                </a:p>
              </p:txBody>
            </p:sp>
          </p:grpSp>
          <p:sp>
            <p:nvSpPr>
              <p:cNvPr id="27" name="Text Box 6"/>
              <p:cNvSpPr txBox="1">
                <a:spLocks noChangeArrowheads="1"/>
              </p:cNvSpPr>
              <p:nvPr/>
            </p:nvSpPr>
            <p:spPr bwMode="auto">
              <a:xfrm>
                <a:off x="1357290" y="3558629"/>
                <a:ext cx="1004937" cy="44187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102321" tIns="51161" rIns="102321" bIns="51161">
                <a:spAutoFit/>
              </a:bodyPr>
              <a:lstStyle/>
              <a:p>
                <a:pPr algn="ctr" defTabSz="914991"/>
                <a:r>
                  <a:rPr lang="en-GB" sz="1100" b="1">
                    <a:solidFill>
                      <a:srgbClr val="00CC99"/>
                    </a:solidFill>
                    <a:latin typeface="Times" pitchFamily="18" charset="0"/>
                  </a:rPr>
                  <a:t>Unbaked </a:t>
                </a:r>
              </a:p>
              <a:p>
                <a:pPr algn="ctr" defTabSz="914991"/>
                <a:r>
                  <a:rPr lang="en-GB" sz="1100" b="1">
                    <a:solidFill>
                      <a:srgbClr val="00CC99"/>
                    </a:solidFill>
                    <a:latin typeface="Times" pitchFamily="18" charset="0"/>
                  </a:rPr>
                  <a:t>stainless steel</a:t>
                </a:r>
                <a:endParaRPr lang="en-US" sz="1100" b="1">
                  <a:solidFill>
                    <a:srgbClr val="00CC99"/>
                  </a:solidFill>
                  <a:latin typeface="Times" pitchFamily="18" charset="0"/>
                </a:endParaRPr>
              </a:p>
            </p:txBody>
          </p:sp>
        </p:grp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1357290" y="4357694"/>
              <a:ext cx="408619" cy="2725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N</a:t>
              </a:r>
              <a:r>
                <a:rPr lang="en-GB" sz="1100" b="1" baseline="-25000">
                  <a:solidFill>
                    <a:srgbClr val="00CC99"/>
                  </a:solidFill>
                  <a:latin typeface="Times" pitchFamily="18" charset="0"/>
                </a:rPr>
                <a:t>2</a:t>
              </a:r>
              <a:r>
                <a:rPr lang="en-GB" sz="1100" b="1" baseline="30000">
                  <a:solidFill>
                    <a:srgbClr val="00CC99"/>
                  </a:solidFill>
                  <a:latin typeface="Times" pitchFamily="18" charset="0"/>
                </a:rPr>
                <a:t>+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428728" y="1358430"/>
            <a:ext cx="1011348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5 keV, Baked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755576" y="1053298"/>
            <a:ext cx="4117545" cy="2516848"/>
            <a:chOff x="816682" y="1142984"/>
            <a:chExt cx="4117545" cy="2516848"/>
          </a:xfrm>
        </p:grpSpPr>
        <p:sp>
          <p:nvSpPr>
            <p:cNvPr id="38" name="Text Box 24"/>
            <p:cNvSpPr txBox="1">
              <a:spLocks noChangeArrowheads="1"/>
            </p:cNvSpPr>
            <p:nvPr/>
          </p:nvSpPr>
          <p:spPr bwMode="auto">
            <a:xfrm>
              <a:off x="1245310" y="3429000"/>
              <a:ext cx="2159566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900" dirty="0"/>
                <a:t>G. Hulla, PhD Thesis, Vienna Tech. U, 2009</a:t>
              </a: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816682" y="1142984"/>
              <a:ext cx="4117545" cy="2286016"/>
              <a:chOff x="816682" y="1142984"/>
              <a:chExt cx="4117545" cy="2286016"/>
            </a:xfrm>
          </p:grpSpPr>
          <p:pic>
            <p:nvPicPr>
              <p:cNvPr id="77828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816682" y="1142984"/>
                <a:ext cx="2898062" cy="2286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1" name="Text Box 24"/>
              <p:cNvSpPr txBox="1">
                <a:spLocks noChangeArrowheads="1"/>
              </p:cNvSpPr>
              <p:nvPr/>
            </p:nvSpPr>
            <p:spPr bwMode="auto">
              <a:xfrm>
                <a:off x="3556500" y="2428868"/>
                <a:ext cx="1377727" cy="5078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900" dirty="0"/>
                  <a:t>He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Ne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Ar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Kr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</a:t>
                </a:r>
                <a:r>
                  <a:rPr lang="en-GB" sz="900" dirty="0" err="1"/>
                  <a:t>Xe</a:t>
                </a:r>
                <a:r>
                  <a:rPr lang="en-GB" sz="900" baseline="30000" dirty="0"/>
                  <a:t>+</a:t>
                </a:r>
              </a:p>
              <a:p>
                <a:r>
                  <a:rPr lang="en-GB" sz="900" dirty="0"/>
                  <a:t>H</a:t>
                </a:r>
                <a:r>
                  <a:rPr lang="en-GB" sz="900" baseline="-25000" dirty="0"/>
                  <a:t>2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CH</a:t>
                </a:r>
                <a:r>
                  <a:rPr lang="en-GB" sz="900" baseline="-25000" dirty="0"/>
                  <a:t>4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,C</a:t>
                </a:r>
                <a:r>
                  <a:rPr lang="en-GB" sz="900" baseline="-25000" dirty="0"/>
                  <a:t>2</a:t>
                </a:r>
                <a:r>
                  <a:rPr lang="en-GB" sz="900" dirty="0"/>
                  <a:t>H</a:t>
                </a:r>
                <a:r>
                  <a:rPr lang="en-GB" sz="900" baseline="-25000" dirty="0"/>
                  <a:t>4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 C</a:t>
                </a:r>
                <a:r>
                  <a:rPr lang="en-GB" sz="900" baseline="-25000" dirty="0"/>
                  <a:t>2</a:t>
                </a:r>
                <a:r>
                  <a:rPr lang="en-GB" sz="900" dirty="0"/>
                  <a:t>H</a:t>
                </a:r>
                <a:r>
                  <a:rPr lang="en-GB" sz="900" baseline="-25000" dirty="0"/>
                  <a:t>6</a:t>
                </a:r>
                <a:r>
                  <a:rPr lang="en-GB" sz="900" baseline="30000" dirty="0"/>
                  <a:t>+</a:t>
                </a:r>
              </a:p>
              <a:p>
                <a:r>
                  <a:rPr lang="en-GB" sz="900" dirty="0"/>
                  <a:t>CO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,N</a:t>
                </a:r>
                <a:r>
                  <a:rPr lang="en-GB" sz="900" baseline="-25000" dirty="0"/>
                  <a:t>2</a:t>
                </a:r>
                <a:r>
                  <a:rPr lang="en-GB" sz="900" baseline="30000" dirty="0"/>
                  <a:t>+</a:t>
                </a:r>
                <a:r>
                  <a:rPr lang="en-GB" sz="900" dirty="0"/>
                  <a:t>,CO</a:t>
                </a:r>
                <a:r>
                  <a:rPr lang="en-GB" sz="900" baseline="-25000" dirty="0"/>
                  <a:t>2</a:t>
                </a:r>
                <a:r>
                  <a:rPr lang="en-GB" sz="900" baseline="30000" dirty="0"/>
                  <a:t>+</a:t>
                </a:r>
              </a:p>
            </p:txBody>
          </p:sp>
        </p:grpSp>
      </p:grp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6590803" y="1501306"/>
            <a:ext cx="884711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0.2-0.5 keV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Ion desorption yield</a:t>
            </a:r>
          </a:p>
        </p:txBody>
      </p:sp>
    </p:spTree>
    <p:extLst>
      <p:ext uri="{BB962C8B-B14F-4D97-AF65-F5344CB8AC3E}">
        <p14:creationId xmlns:p14="http://schemas.microsoft.com/office/powerpoint/2010/main" val="3268126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7448" y="2076821"/>
            <a:ext cx="5216877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dirty="0"/>
              <a:t>1. </a:t>
            </a:r>
            <a:r>
              <a:rPr lang="en-GB" sz="4000" dirty="0">
                <a:solidFill>
                  <a:srgbClr val="FF0066"/>
                </a:solidFill>
              </a:rPr>
              <a:t>Synchrotron radiation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and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photodesorption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9733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7430" y="752199"/>
            <a:ext cx="8415366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 A conditioning is observed but at high dose, some ions can be implanted !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8" name="Text Box 24"/>
          <p:cNvSpPr txBox="1">
            <a:spLocks noChangeArrowheads="1"/>
          </p:cNvSpPr>
          <p:nvPr/>
        </p:nvSpPr>
        <p:spPr bwMode="auto">
          <a:xfrm>
            <a:off x="1214414" y="3786190"/>
            <a:ext cx="215956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/>
              <a:t>G. Hulla, PhD Thesis, Vienna Tech. U, 2009</a:t>
            </a:r>
          </a:p>
        </p:txBody>
      </p:sp>
      <p:sp>
        <p:nvSpPr>
          <p:cNvPr id="40" name="Text Box 6"/>
          <p:cNvSpPr txBox="1">
            <a:spLocks noChangeArrowheads="1"/>
          </p:cNvSpPr>
          <p:nvPr/>
        </p:nvSpPr>
        <p:spPr bwMode="auto">
          <a:xfrm>
            <a:off x="1857356" y="1214422"/>
            <a:ext cx="1516294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7 keV, Cu Baked, Ar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+</a:t>
            </a:r>
            <a:endParaRPr lang="en-US" sz="1100" b="1" baseline="30000">
              <a:solidFill>
                <a:srgbClr val="00CC99"/>
              </a:solidFill>
              <a:latin typeface="Times" pitchFamily="18" charset="0"/>
            </a:endParaRPr>
          </a:p>
        </p:txBody>
      </p:sp>
      <p:pic>
        <p:nvPicPr>
          <p:cNvPr id="808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428736"/>
            <a:ext cx="3357586" cy="237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83656"/>
            <a:ext cx="344980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Text Box 24"/>
          <p:cNvSpPr txBox="1">
            <a:spLocks noChangeArrowheads="1"/>
          </p:cNvSpPr>
          <p:nvPr/>
        </p:nvSpPr>
        <p:spPr bwMode="auto">
          <a:xfrm>
            <a:off x="5429256" y="3769672"/>
            <a:ext cx="215956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/>
              <a:t>G. Hulla, PhD Thesis, Vienna Tech. U, 2009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5915318" y="1197904"/>
            <a:ext cx="1562781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7 keV, Cu Baked, CO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+</a:t>
            </a:r>
            <a:endParaRPr lang="en-US" sz="1100" b="1" baseline="30000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42844" y="4500570"/>
            <a:ext cx="88008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In the LHC : the maximum flux is about 3 10</a:t>
            </a:r>
            <a:r>
              <a:rPr lang="en-GB" sz="1600" baseline="30000" dirty="0"/>
              <a:t>8</a:t>
            </a:r>
            <a:r>
              <a:rPr lang="en-GB" sz="1600" dirty="0"/>
              <a:t> ions/(cm</a:t>
            </a:r>
            <a:r>
              <a:rPr lang="en-GB" sz="1600" baseline="30000" dirty="0"/>
              <a:t>2</a:t>
            </a:r>
            <a:r>
              <a:rPr lang="en-GB" sz="1600" dirty="0"/>
              <a:t>.s) </a:t>
            </a:r>
            <a:r>
              <a:rPr lang="en-GB" sz="1600" i="1" dirty="0"/>
              <a:t>i.e. </a:t>
            </a:r>
            <a:r>
              <a:rPr lang="en-GB" sz="1600" dirty="0"/>
              <a:t>a dose of 3 10</a:t>
            </a:r>
            <a:r>
              <a:rPr lang="en-GB" sz="1600" baseline="30000" dirty="0"/>
              <a:t>15</a:t>
            </a:r>
            <a:r>
              <a:rPr lang="en-GB" sz="1600" dirty="0"/>
              <a:t> ions/(cm</a:t>
            </a:r>
            <a:r>
              <a:rPr lang="en-GB" sz="1600" baseline="30000" dirty="0"/>
              <a:t>2</a:t>
            </a:r>
            <a:r>
              <a:rPr lang="en-GB" sz="1600" dirty="0"/>
              <a:t>.year)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b="1" dirty="0">
                <a:solidFill>
                  <a:srgbClr val="FF0066"/>
                </a:solidFill>
              </a:rPr>
              <a:t>In the LHC, there is no “beam” conditioning under ion bombardment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Conditioning and implantation</a:t>
            </a:r>
          </a:p>
        </p:txBody>
      </p:sp>
    </p:spTree>
    <p:extLst>
      <p:ext uri="{BB962C8B-B14F-4D97-AF65-F5344CB8AC3E}">
        <p14:creationId xmlns:p14="http://schemas.microsoft.com/office/powerpoint/2010/main" val="35911593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1024504"/>
            <a:ext cx="8415366" cy="58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Beam conditioning being negligible, one must </a:t>
            </a:r>
            <a:r>
              <a:rPr lang="en-GB" sz="1600" dirty="0">
                <a:solidFill>
                  <a:srgbClr val="FF3399"/>
                </a:solidFill>
              </a:rPr>
              <a:t>decrease the desorption yield and optimise the pumping speed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142844" y="2421594"/>
            <a:ext cx="80137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ISR : Argon glow discharge (</a:t>
            </a:r>
            <a:r>
              <a:rPr lang="en-GB" sz="1600" dirty="0" err="1"/>
              <a:t>Ar</a:t>
            </a:r>
            <a:r>
              <a:rPr lang="en-GB" sz="1600" dirty="0"/>
              <a:t>, 10 % O</a:t>
            </a:r>
            <a:r>
              <a:rPr lang="en-GB" sz="1600" baseline="-25000" dirty="0"/>
              <a:t>2</a:t>
            </a:r>
            <a:r>
              <a:rPr lang="en-GB" sz="1600" dirty="0"/>
              <a:t>,~ 400 V, 10</a:t>
            </a:r>
            <a:r>
              <a:rPr lang="en-GB" sz="1600" baseline="30000" dirty="0"/>
              <a:t>18</a:t>
            </a:r>
            <a:r>
              <a:rPr lang="en-GB" sz="1600" dirty="0"/>
              <a:t> </a:t>
            </a:r>
            <a:r>
              <a:rPr lang="en-GB" sz="1600" dirty="0" err="1"/>
              <a:t>Ar</a:t>
            </a:r>
            <a:r>
              <a:rPr lang="en-GB" sz="1600" dirty="0"/>
              <a:t>/cm</a:t>
            </a:r>
            <a:r>
              <a:rPr lang="en-GB" sz="1600" baseline="30000" dirty="0"/>
              <a:t>2</a:t>
            </a:r>
            <a:r>
              <a:rPr lang="en-GB" sz="1600" dirty="0"/>
              <a:t>)) with </a:t>
            </a:r>
            <a:r>
              <a:rPr lang="en-GB" sz="1600" i="1" dirty="0"/>
              <a:t>in-situ </a:t>
            </a:r>
            <a:r>
              <a:rPr lang="en-GB" sz="1600" dirty="0" err="1"/>
              <a:t>bakeout</a:t>
            </a:r>
            <a:r>
              <a:rPr lang="en-GB" sz="1600" dirty="0"/>
              <a:t> : 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  <p:grpSp>
        <p:nvGrpSpPr>
          <p:cNvPr id="2" name="Group 22"/>
          <p:cNvGrpSpPr/>
          <p:nvPr/>
        </p:nvGrpSpPr>
        <p:grpSpPr>
          <a:xfrm>
            <a:off x="3571868" y="1500174"/>
            <a:ext cx="1214446" cy="642942"/>
            <a:chOff x="3571868" y="1500174"/>
            <a:chExt cx="1214446" cy="642942"/>
          </a:xfrm>
        </p:grpSpPr>
        <p:graphicFrame>
          <p:nvGraphicFramePr>
            <p:cNvPr id="81922" name="Object 2"/>
            <p:cNvGraphicFramePr>
              <a:graphicFrameLocks noChangeAspect="1"/>
            </p:cNvGraphicFramePr>
            <p:nvPr/>
          </p:nvGraphicFramePr>
          <p:xfrm>
            <a:off x="3571868" y="1500174"/>
            <a:ext cx="1201738" cy="627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837836" imgH="431613" progId="Equation.3">
                    <p:embed/>
                  </p:oleObj>
                </mc:Choice>
                <mc:Fallback>
                  <p:oleObj name="Equation" r:id="rId2" imgW="837836" imgH="431613" progId="Equation.3">
                    <p:embed/>
                    <p:pic>
                      <p:nvPicPr>
                        <p:cNvPr id="81922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868" y="1500174"/>
                          <a:ext cx="1201738" cy="6270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25400">
                              <a:solidFill>
                                <a:srgbClr val="FF0066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Oval 20"/>
            <p:cNvSpPr/>
            <p:nvPr/>
          </p:nvSpPr>
          <p:spPr>
            <a:xfrm>
              <a:off x="4572000" y="1500174"/>
              <a:ext cx="214314" cy="285752"/>
            </a:xfrm>
            <a:prstGeom prst="ellipse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Oval 21"/>
            <p:cNvSpPr/>
            <p:nvPr/>
          </p:nvSpPr>
          <p:spPr>
            <a:xfrm>
              <a:off x="4000496" y="1857364"/>
              <a:ext cx="428628" cy="285752"/>
            </a:xfrm>
            <a:prstGeom prst="ellipse">
              <a:avLst/>
            </a:prstGeom>
            <a:noFill/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2791051"/>
            <a:ext cx="554049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4000496" y="5862885"/>
            <a:ext cx="1866805" cy="230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 dirty="0"/>
              <a:t>A.G. Mathewson, CERN ISR-VA/76-5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2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How to ensure vacuum stability ?</a:t>
            </a:r>
          </a:p>
        </p:txBody>
      </p:sp>
    </p:spTree>
    <p:extLst>
      <p:ext uri="{BB962C8B-B14F-4D97-AF65-F5344CB8AC3E}">
        <p14:creationId xmlns:p14="http://schemas.microsoft.com/office/powerpoint/2010/main" val="25597224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685" y="2105101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3. </a:t>
            </a:r>
            <a:r>
              <a:rPr lang="en-GB" sz="4000" dirty="0">
                <a:solidFill>
                  <a:srgbClr val="FF0066"/>
                </a:solidFill>
              </a:rPr>
              <a:t>Particle losses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and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ion stimulated desorption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5701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556822"/>
            <a:ext cx="9143999" cy="40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Loss of ions from a beam leads to </a:t>
            </a:r>
            <a:r>
              <a:rPr lang="en-GB" sz="2000" dirty="0">
                <a:solidFill>
                  <a:srgbClr val="FF0066"/>
                </a:solidFill>
              </a:rPr>
              <a:t>large</a:t>
            </a:r>
            <a:r>
              <a:rPr lang="en-GB" sz="2000" dirty="0"/>
              <a:t> pressure increases: 10</a:t>
            </a:r>
            <a:r>
              <a:rPr lang="en-GB" sz="2000" baseline="30000" dirty="0"/>
              <a:t>-8</a:t>
            </a:r>
            <a:r>
              <a:rPr lang="en-GB" sz="2000" dirty="0"/>
              <a:t> …10</a:t>
            </a:r>
            <a:r>
              <a:rPr lang="en-GB" sz="2000" baseline="30000" dirty="0"/>
              <a:t>-5</a:t>
            </a:r>
            <a:r>
              <a:rPr lang="en-GB" sz="2000" dirty="0"/>
              <a:t> mbar!</a:t>
            </a:r>
            <a:endParaRPr lang="en-GB" sz="1800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" name="Group 24"/>
          <p:cNvGrpSpPr/>
          <p:nvPr/>
        </p:nvGrpSpPr>
        <p:grpSpPr>
          <a:xfrm>
            <a:off x="357158" y="1171239"/>
            <a:ext cx="4295376" cy="4400901"/>
            <a:chOff x="1857356" y="988832"/>
            <a:chExt cx="4295376" cy="4400901"/>
          </a:xfrm>
        </p:grpSpPr>
        <p:pic>
          <p:nvPicPr>
            <p:cNvPr id="13619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57356" y="988832"/>
              <a:ext cx="4295376" cy="4154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932329" y="5143512"/>
              <a:ext cx="2363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/>
                <a:t>W. Fischer </a:t>
              </a:r>
              <a:r>
                <a:rPr lang="en-US" sz="1000" i="1"/>
                <a:t>et. al. </a:t>
              </a:r>
              <a:r>
                <a:rPr lang="en-US" sz="1000"/>
                <a:t>EPAC 2002, Paris, France</a:t>
              </a:r>
              <a:endParaRPr lang="fr-FR" sz="1000"/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3214678" y="1285860"/>
              <a:ext cx="1684941" cy="4418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110 bunches, Au</a:t>
              </a:r>
              <a:r>
                <a:rPr lang="en-GB" sz="1100" b="1" baseline="30000">
                  <a:solidFill>
                    <a:srgbClr val="00CC99"/>
                  </a:solidFill>
                  <a:latin typeface="Times" pitchFamily="18" charset="0"/>
                </a:rPr>
                <a:t>79+</a:t>
              </a:r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,</a:t>
              </a:r>
            </a:p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9.9 GeV/u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pic>
        <p:nvPicPr>
          <p:cNvPr id="136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428736"/>
            <a:ext cx="421005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5643570" y="4643446"/>
            <a:ext cx="27446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W. Fischer </a:t>
            </a:r>
            <a:r>
              <a:rPr lang="en-US" sz="1000" i="1"/>
              <a:t>et. al. </a:t>
            </a:r>
            <a:r>
              <a:rPr lang="en-US" sz="1000"/>
              <a:t>EPAC 2006, Edinburgh, Scotland</a:t>
            </a:r>
            <a:endParaRPr lang="fr-FR" sz="1000"/>
          </a:p>
        </p:txBody>
      </p:sp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6215074" y="1857364"/>
            <a:ext cx="1684941" cy="441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2321" tIns="51161" rIns="102321" bIns="51161">
            <a:spAutoFit/>
          </a:bodyPr>
          <a:lstStyle/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3 10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9</a:t>
            </a:r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, Au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79+</a:t>
            </a:r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, 9.9 GeV/u</a:t>
            </a:r>
          </a:p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1, 2 &amp; 3 mrad</a:t>
            </a:r>
            <a:endParaRPr lang="en-US" sz="1100" b="1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2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RHIC</a:t>
            </a:r>
          </a:p>
        </p:txBody>
      </p:sp>
    </p:spTree>
    <p:extLst>
      <p:ext uri="{BB962C8B-B14F-4D97-AF65-F5344CB8AC3E}">
        <p14:creationId xmlns:p14="http://schemas.microsoft.com/office/powerpoint/2010/main" val="410687522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9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8021"/>
            <a:ext cx="2671766" cy="189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624" y="743919"/>
            <a:ext cx="4643470" cy="300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114728" y="2358574"/>
            <a:ext cx="33824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dirty="0"/>
              <a:t>E. </a:t>
            </a:r>
            <a:r>
              <a:rPr lang="en-GB" sz="1200" dirty="0" err="1"/>
              <a:t>Mahner</a:t>
            </a:r>
            <a:r>
              <a:rPr lang="en-GB" sz="1200" dirty="0"/>
              <a:t> </a:t>
            </a:r>
            <a:r>
              <a:rPr lang="en-GB" sz="1200" i="1" dirty="0"/>
              <a:t>et al. </a:t>
            </a:r>
            <a:r>
              <a:rPr lang="en-GB" sz="1200" dirty="0"/>
              <a:t>, </a:t>
            </a:r>
          </a:p>
          <a:p>
            <a:pPr algn="ctr"/>
            <a:r>
              <a:rPr lang="en-GB" sz="1200" dirty="0"/>
              <a:t>Phys. Rev. ST </a:t>
            </a:r>
            <a:r>
              <a:rPr lang="en-GB" sz="1200" dirty="0" err="1"/>
              <a:t>Accel</a:t>
            </a:r>
            <a:r>
              <a:rPr lang="en-GB" sz="1200" dirty="0"/>
              <a:t>. Beams 6, 013201 (2003)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728" y="516689"/>
            <a:ext cx="8415366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Desorption yields range from </a:t>
            </a:r>
            <a:r>
              <a:rPr lang="en-GB" sz="1600" dirty="0">
                <a:solidFill>
                  <a:srgbClr val="FF3399"/>
                </a:solidFill>
              </a:rPr>
              <a:t>20 – 20 000 molecules per ion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71406" y="3676863"/>
            <a:ext cx="87154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/>
              <a:t> The desorption is determined by the energy given to the electrons (electronic stopping force)</a:t>
            </a:r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570871" y="1583383"/>
            <a:ext cx="2859611" cy="3803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b="1" dirty="0">
                <a:solidFill>
                  <a:srgbClr val="00CC99"/>
                </a:solidFill>
                <a:latin typeface="Times" pitchFamily="18" charset="0"/>
              </a:rPr>
              <a:t>Pb</a:t>
            </a:r>
            <a:r>
              <a:rPr lang="en-GB" b="1" baseline="30000" dirty="0">
                <a:solidFill>
                  <a:srgbClr val="00CC99"/>
                </a:solidFill>
                <a:latin typeface="Times" pitchFamily="18" charset="0"/>
              </a:rPr>
              <a:t>53+</a:t>
            </a:r>
            <a:r>
              <a:rPr lang="en-GB" b="1" dirty="0">
                <a:solidFill>
                  <a:srgbClr val="00CC99"/>
                </a:solidFill>
                <a:latin typeface="Times" pitchFamily="18" charset="0"/>
              </a:rPr>
              <a:t>, 4. 2 MeV/u, 14 </a:t>
            </a:r>
            <a:r>
              <a:rPr lang="en-GB" b="1" dirty="0" err="1">
                <a:solidFill>
                  <a:srgbClr val="00CC99"/>
                </a:solidFill>
                <a:latin typeface="Times" pitchFamily="18" charset="0"/>
              </a:rPr>
              <a:t>mrad</a:t>
            </a:r>
            <a:endParaRPr lang="en-US" b="1" dirty="0">
              <a:solidFill>
                <a:srgbClr val="00CC99"/>
              </a:solidFill>
              <a:latin typeface="Times" pitchFamily="18" charset="0"/>
            </a:endParaRPr>
          </a:p>
        </p:txBody>
      </p:sp>
      <p:graphicFrame>
        <p:nvGraphicFramePr>
          <p:cNvPr id="133125" name="Object 5"/>
          <p:cNvGraphicFramePr>
            <a:graphicFrameLocks noChangeAspect="1"/>
          </p:cNvGraphicFramePr>
          <p:nvPr/>
        </p:nvGraphicFramePr>
        <p:xfrm>
          <a:off x="857224" y="4572008"/>
          <a:ext cx="1214446" cy="647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76300" imgH="469900" progId="Equation.3">
                  <p:embed/>
                </p:oleObj>
              </mc:Choice>
              <mc:Fallback>
                <p:oleObj name="Equation" r:id="rId4" imgW="876300" imgH="469900" progId="Equation.3">
                  <p:embed/>
                  <p:pic>
                    <p:nvPicPr>
                      <p:cNvPr id="13312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572008"/>
                        <a:ext cx="1214446" cy="647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20"/>
          <p:cNvSpPr/>
          <p:nvPr/>
        </p:nvSpPr>
        <p:spPr>
          <a:xfrm>
            <a:off x="28972" y="5852030"/>
            <a:ext cx="77153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desorption induced by the electrons is the responsible mechanism</a:t>
            </a:r>
          </a:p>
        </p:txBody>
      </p:sp>
      <p:sp>
        <p:nvSpPr>
          <p:cNvPr id="22" name="Text Box 26"/>
          <p:cNvSpPr txBox="1">
            <a:spLocks noChangeArrowheads="1"/>
          </p:cNvSpPr>
          <p:nvPr/>
        </p:nvSpPr>
        <p:spPr bwMode="auto">
          <a:xfrm>
            <a:off x="1500166" y="5357826"/>
            <a:ext cx="28527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dirty="0"/>
              <a:t>L. </a:t>
            </a:r>
            <a:r>
              <a:rPr lang="en-GB" sz="1200" dirty="0" err="1"/>
              <a:t>Prost</a:t>
            </a:r>
            <a:r>
              <a:rPr lang="en-GB" sz="1200" dirty="0"/>
              <a:t> </a:t>
            </a:r>
            <a:r>
              <a:rPr lang="en-GB" sz="1200" i="1" dirty="0"/>
              <a:t>et al. </a:t>
            </a:r>
            <a:r>
              <a:rPr lang="en-GB" sz="1200" dirty="0"/>
              <a:t>, PRL 98, 064801 (2007)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2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High energy ions</a:t>
            </a:r>
          </a:p>
        </p:txBody>
      </p:sp>
    </p:spTree>
    <p:extLst>
      <p:ext uri="{BB962C8B-B14F-4D97-AF65-F5344CB8AC3E}">
        <p14:creationId xmlns:p14="http://schemas.microsoft.com/office/powerpoint/2010/main" val="407427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21" grpId="0"/>
      <p:bldP spid="2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42844" y="415905"/>
            <a:ext cx="87868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Located in the LHC arcs around IP2 to intercept lead beams with modified charge produced at the interaction point: Pb81+ instead of PB82+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 W jaws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>
                <a:solidFill>
                  <a:srgbClr val="3366FF"/>
                </a:solidFill>
                <a:latin typeface="+mn-lt"/>
              </a:rPr>
              <a:t>HL-LHC ions </a:t>
            </a:r>
            <a:r>
              <a:rPr lang="en-GB" sz="2800" b="1" dirty="0">
                <a:solidFill>
                  <a:srgbClr val="3366FF"/>
                </a:solidFill>
                <a:latin typeface="+mn-lt"/>
              </a:rPr>
              <a:t>collimator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4294C2-B02C-4259-96A3-EE46778B49B9}"/>
              </a:ext>
            </a:extLst>
          </p:cNvPr>
          <p:cNvSpPr txBox="1"/>
          <p:nvPr/>
        </p:nvSpPr>
        <p:spPr>
          <a:xfrm>
            <a:off x="906755" y="510689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TCLD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1D4B41-235E-44BF-9FEB-4A28357C7498}"/>
              </a:ext>
            </a:extLst>
          </p:cNvPr>
          <p:cNvSpPr txBox="1"/>
          <p:nvPr/>
        </p:nvSpPr>
        <p:spPr>
          <a:xfrm>
            <a:off x="4008470" y="4524958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TCLD &amp; LEN Bypass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07DCC1-18BB-4B80-A744-160D162DECA7}"/>
              </a:ext>
            </a:extLst>
          </p:cNvPr>
          <p:cNvSpPr txBox="1"/>
          <p:nvPr/>
        </p:nvSpPr>
        <p:spPr>
          <a:xfrm>
            <a:off x="3467100" y="5798329"/>
            <a:ext cx="2663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Courtesy S. Redaelli, F. Savary</a:t>
            </a:r>
            <a:endParaRPr lang="en-GB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A8F166-1B5A-42B0-8A88-9CC11B651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6002" y="1014654"/>
            <a:ext cx="7306574" cy="482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7297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1293" y="2079769"/>
            <a:ext cx="73180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dirty="0"/>
              <a:t>4. </a:t>
            </a:r>
            <a:r>
              <a:rPr lang="en-GB" sz="4000" dirty="0">
                <a:solidFill>
                  <a:srgbClr val="FF0066"/>
                </a:solidFill>
              </a:rPr>
              <a:t>Electron cloud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and related surface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6821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4.1 Introduction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476587"/>
      </p:ext>
    </p:extLst>
  </p:cSld>
  <p:clrMapOvr>
    <a:masterClrMapping/>
  </p:clrMapOvr>
  <p:transition spd="med">
    <p:dissolv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" name="Group 11"/>
          <p:cNvGrpSpPr/>
          <p:nvPr/>
        </p:nvGrpSpPr>
        <p:grpSpPr>
          <a:xfrm>
            <a:off x="571472" y="642918"/>
            <a:ext cx="7874056" cy="3327688"/>
            <a:chOff x="3681435" y="3155941"/>
            <a:chExt cx="6248411" cy="2661843"/>
          </a:xfrm>
        </p:grpSpPr>
        <p:graphicFrame>
          <p:nvGraphicFramePr>
            <p:cNvPr id="20" name="Object 2"/>
            <p:cNvGraphicFramePr>
              <a:graphicFrameLocks noChangeAspect="1"/>
            </p:cNvGraphicFramePr>
            <p:nvPr/>
          </p:nvGraphicFramePr>
          <p:xfrm>
            <a:off x="3681435" y="3155941"/>
            <a:ext cx="6248411" cy="2467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2" imgW="8152574" imgH="3219670" progId="PBrush">
                    <p:embed/>
                  </p:oleObj>
                </mc:Choice>
                <mc:Fallback>
                  <p:oleObj name="Bitmap Image" r:id="rId2" imgW="8152574" imgH="3219670" progId="PBrush">
                    <p:embed/>
                    <p:pic>
                      <p:nvPicPr>
                        <p:cNvPr id="2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81435" y="3155941"/>
                          <a:ext cx="6248411" cy="246783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Rectangle 5"/>
            <p:cNvSpPr>
              <a:spLocks noChangeArrowheads="1"/>
            </p:cNvSpPr>
            <p:nvPr/>
          </p:nvSpPr>
          <p:spPr bwMode="auto">
            <a:xfrm>
              <a:off x="5572128" y="5623774"/>
              <a:ext cx="2243653" cy="1940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3032" tIns="51517" rIns="103032" bIns="51517">
              <a:spAutoFit/>
            </a:bodyPr>
            <a:lstStyle/>
            <a:p>
              <a:pPr defTabSz="914991"/>
              <a:r>
                <a:rPr lang="en-US" sz="900" dirty="0"/>
                <a:t>F. Ruggiero </a:t>
              </a:r>
              <a:r>
                <a:rPr lang="en-US" sz="900" i="1" dirty="0"/>
                <a:t>et al., </a:t>
              </a:r>
              <a:r>
                <a:rPr lang="en-US" sz="900" dirty="0"/>
                <a:t>LHC Project Report 188 1998, EPAC 98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00034" y="4071942"/>
            <a:ext cx="78581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Key parameters:</a:t>
            </a:r>
          </a:p>
          <a:p>
            <a:pPr>
              <a:buClr>
                <a:srgbClr val="00CC99"/>
              </a:buClr>
            </a:pPr>
            <a:r>
              <a:rPr lang="en-GB" sz="1400" dirty="0"/>
              <a:t>	- beam structure</a:t>
            </a:r>
          </a:p>
          <a:p>
            <a:pPr>
              <a:buClr>
                <a:srgbClr val="00CC99"/>
              </a:buClr>
            </a:pPr>
            <a:r>
              <a:rPr lang="en-GB" sz="1400" dirty="0"/>
              <a:t>	- bunch current</a:t>
            </a:r>
          </a:p>
          <a:p>
            <a:pPr>
              <a:buClr>
                <a:srgbClr val="00CC99"/>
              </a:buClr>
            </a:pPr>
            <a:r>
              <a:rPr lang="en-GB" sz="1400" dirty="0"/>
              <a:t>	- vacuum chamber dimension</a:t>
            </a:r>
          </a:p>
          <a:p>
            <a:pPr>
              <a:buClr>
                <a:srgbClr val="00CC99"/>
              </a:buClr>
            </a:pPr>
            <a:r>
              <a:rPr lang="en-GB" sz="1400" dirty="0"/>
              <a:t>	- secondary electron yield</a:t>
            </a:r>
          </a:p>
          <a:p>
            <a:pPr>
              <a:buClr>
                <a:srgbClr val="00CC99"/>
              </a:buClr>
            </a:pPr>
            <a:r>
              <a:rPr lang="en-GB" sz="1400" dirty="0"/>
              <a:t>	- photoelectron yield</a:t>
            </a:r>
          </a:p>
          <a:p>
            <a:pPr>
              <a:buClr>
                <a:srgbClr val="00CC99"/>
              </a:buClr>
            </a:pPr>
            <a:r>
              <a:rPr lang="en-GB" sz="1400" dirty="0"/>
              <a:t>	- electron and photon </a:t>
            </a:r>
            <a:r>
              <a:rPr lang="en-GB" sz="1400" dirty="0" err="1"/>
              <a:t>reflectivities</a:t>
            </a:r>
            <a:endParaRPr lang="en-GB" sz="1400" dirty="0"/>
          </a:p>
          <a:p>
            <a:pPr>
              <a:buClr>
                <a:srgbClr val="00CC99"/>
              </a:buClr>
            </a:pPr>
            <a:r>
              <a:rPr lang="en-GB" sz="1400" dirty="0"/>
              <a:t>	…	</a:t>
            </a:r>
          </a:p>
        </p:txBody>
      </p:sp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5713437" y="4587889"/>
          <a:ext cx="2359025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97950" imgH="482391" progId="Equation.3">
                  <p:embed/>
                </p:oleObj>
              </mc:Choice>
              <mc:Fallback>
                <p:oleObj name="Equation" r:id="rId4" imgW="1497950" imgH="482391" progId="Equation.3">
                  <p:embed/>
                  <p:pic>
                    <p:nvPicPr>
                      <p:cNvPr id="1464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3437" y="4587889"/>
                        <a:ext cx="2359025" cy="769937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LHC mechanism</a:t>
            </a:r>
          </a:p>
        </p:txBody>
      </p:sp>
    </p:spTree>
    <p:extLst>
      <p:ext uri="{BB962C8B-B14F-4D97-AF65-F5344CB8AC3E}">
        <p14:creationId xmlns:p14="http://schemas.microsoft.com/office/powerpoint/2010/main" val="31430382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42876" y="709757"/>
            <a:ext cx="89297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Once again, play with the key parameters :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 lvl="1">
              <a:buClr>
                <a:srgbClr val="00CC99"/>
              </a:buClr>
            </a:pPr>
            <a:r>
              <a:rPr lang="en-GB" sz="1600" dirty="0"/>
              <a:t>-  Reduce the photoelectron yield (grazing incidence has larger yield than perpendicular incidence)</a:t>
            </a:r>
          </a:p>
          <a:p>
            <a:pPr>
              <a:buClr>
                <a:srgbClr val="00CC99"/>
              </a:buClr>
            </a:pPr>
            <a:endParaRPr lang="en-GB" sz="1600" dirty="0"/>
          </a:p>
          <a:p>
            <a:pPr lvl="1">
              <a:buClr>
                <a:srgbClr val="00CC99"/>
              </a:buClr>
            </a:pPr>
            <a:r>
              <a:rPr lang="en-GB" sz="1600" dirty="0"/>
              <a:t>- Reduce the secondary electron yield (scrubbing, NEG or amorphous carbon films, geometry)</a:t>
            </a:r>
          </a:p>
          <a:p>
            <a:pPr>
              <a:buClr>
                <a:srgbClr val="00CC99"/>
              </a:buClr>
            </a:pPr>
            <a:endParaRPr lang="en-GB" sz="1600" dirty="0"/>
          </a:p>
          <a:p>
            <a:pPr lvl="1">
              <a:buClr>
                <a:srgbClr val="00CC99"/>
              </a:buClr>
            </a:pPr>
            <a:r>
              <a:rPr lang="en-GB" sz="1600" dirty="0"/>
              <a:t>- Reduce the amount of electrons in the system (solenoid magnetic field, clearing electrodes, material reflectivity)</a:t>
            </a:r>
          </a:p>
          <a:p>
            <a:pPr>
              <a:buClr>
                <a:srgbClr val="00CC99"/>
              </a:buClr>
            </a:pPr>
            <a:endParaRPr lang="en-GB" sz="1600" dirty="0"/>
          </a:p>
          <a:p>
            <a:pPr lvl="1">
              <a:buClr>
                <a:srgbClr val="00CC99"/>
              </a:buClr>
              <a:buFontTx/>
              <a:buChar char="-"/>
            </a:pPr>
            <a:r>
              <a:rPr lang="en-GB" sz="1600" dirty="0"/>
              <a:t> Adapt the beam structure or the vacuum chamber dimensions to reduce the multiplication</a:t>
            </a:r>
          </a:p>
          <a:p>
            <a:pPr lvl="1">
              <a:buClr>
                <a:srgbClr val="00CC99"/>
              </a:buClr>
              <a:buFontTx/>
              <a:buChar char="-"/>
            </a:pPr>
            <a:endParaRPr lang="en-GB" sz="1600" dirty="0"/>
          </a:p>
          <a:p>
            <a:pPr lvl="1">
              <a:buClr>
                <a:srgbClr val="00CC99"/>
              </a:buClr>
            </a:pPr>
            <a:r>
              <a:rPr lang="en-GB" sz="1600" dirty="0"/>
              <a:t>…	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How to mitigate the electron cloud?</a:t>
            </a:r>
          </a:p>
        </p:txBody>
      </p:sp>
    </p:spTree>
    <p:extLst>
      <p:ext uri="{BB962C8B-B14F-4D97-AF65-F5344CB8AC3E}">
        <p14:creationId xmlns:p14="http://schemas.microsoft.com/office/powerpoint/2010/main" val="3450860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1.1 Synchrotron radiation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7099"/>
      </p:ext>
    </p:extLst>
  </p:cSld>
  <p:clrMapOvr>
    <a:masterClrMapping/>
  </p:clrMapOvr>
  <p:transition spd="med">
    <p:dissolv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4.2 Photons from SR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83656"/>
      </p:ext>
    </p:extLst>
  </p:cSld>
  <p:clrMapOvr>
    <a:masterClrMapping/>
  </p:clrMapOvr>
  <p:transition spd="med">
    <p:dissolv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214282" y="547200"/>
            <a:ext cx="86249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</a:t>
            </a:r>
            <a:r>
              <a:rPr lang="en-GB" sz="1400" b="1" dirty="0">
                <a:solidFill>
                  <a:srgbClr val="FF0066"/>
                </a:solidFill>
              </a:rPr>
              <a:t>Photoelectric effect </a:t>
            </a:r>
            <a:r>
              <a:rPr lang="en-GB" sz="1400" dirty="0"/>
              <a:t>: when a photons irradiates a surface with enough energy, it produces electrons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energy of emitted electrons varies from :</a:t>
            </a:r>
          </a:p>
          <a:p>
            <a:pPr>
              <a:buClr>
                <a:srgbClr val="00CC99"/>
              </a:buClr>
            </a:pPr>
            <a:r>
              <a:rPr lang="en-GB" sz="1400" dirty="0"/>
              <a:t> 	0 eV to (h</a:t>
            </a:r>
            <a:r>
              <a:rPr lang="el-GR" sz="1400" dirty="0"/>
              <a:t>ν</a:t>
            </a:r>
            <a:r>
              <a:rPr lang="en-GB" sz="1400" dirty="0"/>
              <a:t> – W</a:t>
            </a:r>
            <a:r>
              <a:rPr lang="en-GB" sz="1400" baseline="-25000" dirty="0"/>
              <a:t>f</a:t>
            </a:r>
            <a:r>
              <a:rPr lang="en-GB" sz="1400" dirty="0"/>
              <a:t>) eV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Most of the electrons are </a:t>
            </a:r>
            <a:r>
              <a:rPr lang="en-GB" sz="1400" dirty="0" err="1"/>
              <a:t>secondaries</a:t>
            </a: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A few 0.1 % to 1 % have high energy</a:t>
            </a:r>
          </a:p>
          <a:p>
            <a:pPr>
              <a:buClr>
                <a:srgbClr val="00CC99"/>
              </a:buClr>
            </a:pPr>
            <a:endParaRPr lang="en-GB" sz="1400" dirty="0"/>
          </a:p>
        </p:txBody>
      </p:sp>
      <p:grpSp>
        <p:nvGrpSpPr>
          <p:cNvPr id="21" name="Groupe 20"/>
          <p:cNvGrpSpPr/>
          <p:nvPr/>
        </p:nvGrpSpPr>
        <p:grpSpPr>
          <a:xfrm>
            <a:off x="2305050" y="2305050"/>
            <a:ext cx="5173421" cy="3782643"/>
            <a:chOff x="4429124" y="571480"/>
            <a:chExt cx="4106007" cy="3083306"/>
          </a:xfrm>
        </p:grpSpPr>
        <p:pic>
          <p:nvPicPr>
            <p:cNvPr id="289793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29124" y="571480"/>
              <a:ext cx="4106007" cy="2786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 Box 26"/>
            <p:cNvSpPr txBox="1">
              <a:spLocks noChangeArrowheads="1"/>
            </p:cNvSpPr>
            <p:nvPr/>
          </p:nvSpPr>
          <p:spPr bwMode="auto">
            <a:xfrm>
              <a:off x="4714876" y="3428999"/>
              <a:ext cx="3620957" cy="225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200" dirty="0"/>
                <a:t>R. </a:t>
              </a:r>
              <a:r>
                <a:rPr lang="en-GB" sz="1200" dirty="0" err="1"/>
                <a:t>Cimino</a:t>
              </a:r>
              <a:r>
                <a:rPr lang="en-GB" sz="1200" dirty="0"/>
                <a:t> </a:t>
              </a:r>
              <a:r>
                <a:rPr lang="en-GB" sz="1200" i="1" dirty="0"/>
                <a:t>et al. </a:t>
              </a:r>
              <a:r>
                <a:rPr lang="en-GB" sz="1200" dirty="0"/>
                <a:t>, Phys. Rev. ST </a:t>
              </a:r>
              <a:r>
                <a:rPr lang="en-GB" sz="1200" dirty="0" err="1"/>
                <a:t>Accel</a:t>
              </a:r>
              <a:r>
                <a:rPr lang="en-GB" sz="1200" dirty="0"/>
                <a:t>. Beams 2, 063201 (1999)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72264" y="1643050"/>
              <a:ext cx="6270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Gold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2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Photoelectrons</a:t>
            </a:r>
          </a:p>
        </p:txBody>
      </p:sp>
    </p:spTree>
    <p:extLst>
      <p:ext uri="{BB962C8B-B14F-4D97-AF65-F5344CB8AC3E}">
        <p14:creationId xmlns:p14="http://schemas.microsoft.com/office/powerpoint/2010/main" val="36572653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EDC under SR irradiation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407908"/>
            <a:ext cx="842968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sz="1600" dirty="0"/>
              <a:t>EDC: Electron distribution curve 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SR dose </a:t>
            </a:r>
            <a:r>
              <a:rPr lang="en-GB" sz="1600" dirty="0">
                <a:solidFill>
                  <a:srgbClr val="FF0066"/>
                </a:solidFill>
              </a:rPr>
              <a:t>reduce</a:t>
            </a:r>
            <a:r>
              <a:rPr lang="en-GB" sz="1600" dirty="0"/>
              <a:t> the amount of low energy photoelectrons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total yield is decreased by 40 % after 1 day of nominal LHC operation </a:t>
            </a:r>
          </a:p>
        </p:txBody>
      </p:sp>
      <p:pic>
        <p:nvPicPr>
          <p:cNvPr id="8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8820" y="1351434"/>
            <a:ext cx="5477072" cy="4426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777877" y="5634583"/>
            <a:ext cx="36629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R. Cimino </a:t>
            </a:r>
            <a:r>
              <a:rPr lang="en-US" sz="1200" i="1" dirty="0"/>
              <a:t>et al. </a:t>
            </a:r>
            <a:r>
              <a:rPr lang="en-US" sz="1200" dirty="0"/>
              <a:t>Phys. Rev. AB-ST 2 063201 (1999)</a:t>
            </a:r>
            <a:endParaRPr lang="en-GB" sz="12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6000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1741351" y="5705896"/>
            <a:ext cx="1536966" cy="2425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3032" tIns="51517" rIns="103032" bIns="51517">
            <a:spAutoFit/>
          </a:bodyPr>
          <a:lstStyle/>
          <a:p>
            <a:pPr defTabSz="914991"/>
            <a:r>
              <a:rPr lang="en-US" sz="900" dirty="0"/>
              <a:t>V. </a:t>
            </a:r>
            <a:r>
              <a:rPr lang="en-US" sz="900" dirty="0" err="1"/>
              <a:t>Baglin</a:t>
            </a:r>
            <a:r>
              <a:rPr lang="en-US" sz="900" dirty="0"/>
              <a:t> </a:t>
            </a:r>
            <a:r>
              <a:rPr lang="en-US" sz="900" i="1" dirty="0"/>
              <a:t>et al., </a:t>
            </a:r>
            <a:r>
              <a:rPr lang="en-US" sz="900" dirty="0"/>
              <a:t>Trieste, 1998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935288" y="3252607"/>
            <a:ext cx="2919795" cy="2408165"/>
            <a:chOff x="2000232" y="642918"/>
            <a:chExt cx="5033963" cy="4581526"/>
          </a:xfrm>
        </p:grpSpPr>
        <p:pic>
          <p:nvPicPr>
            <p:cNvPr id="14950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71670" y="785794"/>
              <a:ext cx="4962525" cy="443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/>
          </p:nvSpPr>
          <p:spPr>
            <a:xfrm>
              <a:off x="2000232" y="642918"/>
              <a:ext cx="271464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0" y="537156"/>
            <a:ext cx="414340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From 1 to 80% forward reflectivity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Low reflectivity at perpendicular incidence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High reflectivity at grazing incidence </a:t>
            </a:r>
            <a:r>
              <a:rPr lang="en-GB" sz="1600" i="1" dirty="0"/>
              <a:t>i.e. </a:t>
            </a:r>
            <a:r>
              <a:rPr lang="en-GB" sz="1600" dirty="0"/>
              <a:t>this is the case of SR in accelerators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In LHC, 5 </a:t>
            </a:r>
            <a:r>
              <a:rPr lang="en-GB" sz="1600" dirty="0" err="1"/>
              <a:t>mrad</a:t>
            </a:r>
            <a:r>
              <a:rPr lang="en-GB" sz="1600" dirty="0"/>
              <a:t> gives more than 95% reflection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Copper adsorption at 920 </a:t>
            </a:r>
            <a:r>
              <a:rPr lang="en-GB" sz="1600" dirty="0" err="1"/>
              <a:t>eV</a:t>
            </a: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</a:pPr>
            <a:endParaRPr lang="en-GB" sz="16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3888951" y="551696"/>
            <a:ext cx="5135221" cy="3437161"/>
            <a:chOff x="4929190" y="3571876"/>
            <a:chExt cx="4000528" cy="2599994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29190" y="3571876"/>
              <a:ext cx="4000528" cy="2443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Rectangle 5"/>
            <p:cNvSpPr>
              <a:spLocks noChangeArrowheads="1"/>
            </p:cNvSpPr>
            <p:nvPr/>
          </p:nvSpPr>
          <p:spPr bwMode="auto">
            <a:xfrm>
              <a:off x="7286644" y="5929330"/>
              <a:ext cx="979121" cy="2425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3032" tIns="51517" rIns="103032" bIns="51517">
              <a:spAutoFit/>
            </a:bodyPr>
            <a:lstStyle/>
            <a:p>
              <a:pPr defTabSz="914991"/>
              <a:r>
                <a:rPr lang="en-US" sz="900"/>
                <a:t>Henke </a:t>
              </a:r>
              <a:r>
                <a:rPr lang="en-US" sz="900" err="1"/>
                <a:t>databook</a:t>
              </a:r>
              <a:endParaRPr lang="en-US" sz="90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313992" y="3993884"/>
            <a:ext cx="1828800" cy="1885614"/>
            <a:chOff x="1285852" y="1643050"/>
            <a:chExt cx="1828800" cy="1885614"/>
          </a:xfrm>
        </p:grpSpPr>
        <p:pic>
          <p:nvPicPr>
            <p:cNvPr id="14950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85852" y="1885949"/>
              <a:ext cx="1828800" cy="1400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 Box 6"/>
            <p:cNvSpPr txBox="1">
              <a:spLocks noChangeArrowheads="1"/>
            </p:cNvSpPr>
            <p:nvPr/>
          </p:nvSpPr>
          <p:spPr bwMode="auto">
            <a:xfrm>
              <a:off x="1574393" y="1643050"/>
              <a:ext cx="1123558" cy="2725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DCI, </a:t>
              </a:r>
              <a:r>
                <a:rPr lang="en-GB" sz="1100" b="1" err="1">
                  <a:solidFill>
                    <a:srgbClr val="00CC99"/>
                  </a:solidFill>
                  <a:latin typeface="Times" pitchFamily="18" charset="0"/>
                </a:rPr>
                <a:t>Ec</a:t>
              </a:r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=3 keV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  <p:sp>
          <p:nvSpPr>
            <p:cNvPr id="24" name="Rectangle 5"/>
            <p:cNvSpPr>
              <a:spLocks noChangeArrowheads="1"/>
            </p:cNvSpPr>
            <p:nvPr/>
          </p:nvSpPr>
          <p:spPr bwMode="auto">
            <a:xfrm>
              <a:off x="1500166" y="3286124"/>
              <a:ext cx="1520936" cy="2425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3032" tIns="51517" rIns="103032" bIns="51517">
              <a:spAutoFit/>
            </a:bodyPr>
            <a:lstStyle/>
            <a:p>
              <a:pPr defTabSz="914991"/>
              <a:r>
                <a:rPr lang="en-US" sz="900"/>
                <a:t>O. Gröbner </a:t>
              </a:r>
              <a:r>
                <a:rPr lang="en-US" sz="900" i="1"/>
                <a:t>et al., </a:t>
              </a:r>
              <a:r>
                <a:rPr lang="en-US" sz="900"/>
                <a:t>24-4-1988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3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Photon reflectivity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83602" y="4402133"/>
            <a:ext cx="2309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In complex geometries, ray tracing is done with e.g. </a:t>
            </a:r>
            <a:r>
              <a:rPr lang="en-US" dirty="0" err="1">
                <a:sym typeface="Wingdings" panose="05000000000000000000" pitchFamily="2" charset="2"/>
              </a:rPr>
              <a:t>Synrad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33389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4.3 Electrons from the electron cloud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250639"/>
      </p:ext>
    </p:extLst>
  </p:cSld>
  <p:clrMapOvr>
    <a:masterClrMapping/>
  </p:clrMapOvr>
  <p:transition spd="med">
    <p:dissolv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71414"/>
            <a:ext cx="8415366" cy="5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fr-FR" sz="2800" b="1" dirty="0">
                <a:solidFill>
                  <a:srgbClr val="3366FF"/>
                </a:solidFill>
              </a:rPr>
              <a:t>Electron Distribution </a:t>
            </a:r>
            <a:r>
              <a:rPr lang="fr-FR" sz="2800" b="1" dirty="0" err="1">
                <a:solidFill>
                  <a:srgbClr val="3366FF"/>
                </a:solidFill>
              </a:rPr>
              <a:t>Curve</a:t>
            </a:r>
            <a:r>
              <a:rPr lang="fr-FR" sz="2800" b="1" dirty="0">
                <a:solidFill>
                  <a:srgbClr val="3366FF"/>
                </a:solidFill>
              </a:rPr>
              <a:t> (EDC)</a:t>
            </a:r>
            <a:endParaRPr lang="fr-FR" sz="2800" b="1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2867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2999" y="2488039"/>
            <a:ext cx="3124207" cy="3446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4812317" y="767388"/>
            <a:ext cx="4123245" cy="1600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Electron Distribution Curve shows :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 lvl="1">
              <a:buClr>
                <a:srgbClr val="00CC99"/>
              </a:buClr>
            </a:pPr>
            <a:r>
              <a:rPr lang="en-GB" sz="1400" dirty="0"/>
              <a:t> - A component at reflected electron energy</a:t>
            </a:r>
          </a:p>
          <a:p>
            <a:pPr lvl="1">
              <a:buClr>
                <a:srgbClr val="00CC99"/>
              </a:buClr>
            </a:pPr>
            <a:r>
              <a:rPr lang="en-GB" sz="1400" dirty="0"/>
              <a:t> - Secondary electrons with low energy</a:t>
            </a:r>
          </a:p>
          <a:p>
            <a:pPr lvl="1">
              <a:buClr>
                <a:srgbClr val="00CC99"/>
              </a:buClr>
            </a:pPr>
            <a:endParaRPr lang="en-GB" sz="1400" dirty="0"/>
          </a:p>
          <a:p>
            <a:pPr marL="285750" indent="-28575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400" dirty="0"/>
              <a:t>Most of the emitted electrons have low energy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</p:txBody>
      </p:sp>
      <p:sp>
        <p:nvSpPr>
          <p:cNvPr id="2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 Box 65"/>
          <p:cNvSpPr txBox="1">
            <a:spLocks noChangeArrowheads="1"/>
          </p:cNvSpPr>
          <p:nvPr/>
        </p:nvSpPr>
        <p:spPr bwMode="auto">
          <a:xfrm>
            <a:off x="6169697" y="5866804"/>
            <a:ext cx="129394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/>
              <a:t>Courtesy R. </a:t>
            </a:r>
            <a:r>
              <a:rPr lang="en-GB" sz="1000" dirty="0" err="1"/>
              <a:t>Cimino</a:t>
            </a:r>
            <a:endParaRPr lang="en-US" sz="1000" dirty="0">
              <a:latin typeface="Times New Roman" pitchFamily="18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7150" y="848041"/>
            <a:ext cx="2592921" cy="2433752"/>
          </a:xfrm>
          <a:prstGeom prst="rect">
            <a:avLst/>
          </a:prstGeom>
        </p:spPr>
      </p:pic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1173780" y="2902719"/>
            <a:ext cx="9092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991"/>
            <a:r>
              <a:rPr lang="en-US" sz="900" dirty="0"/>
              <a:t>CASINO code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54102" y="575619"/>
            <a:ext cx="260359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Penetration depth: 1 – 10 nm</a:t>
            </a:r>
          </a:p>
        </p:txBody>
      </p:sp>
      <p:sp>
        <p:nvSpPr>
          <p:cNvPr id="28" name="TextBox 27"/>
          <p:cNvSpPr txBox="1"/>
          <p:nvPr/>
        </p:nvSpPr>
        <p:spPr>
          <a:xfrm rot="16200000">
            <a:off x="1847450" y="2079710"/>
            <a:ext cx="264687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/>
              <a:t> N. </a:t>
            </a:r>
            <a:r>
              <a:rPr lang="en-GB" sz="1050" dirty="0" err="1"/>
              <a:t>Balcon</a:t>
            </a:r>
            <a:r>
              <a:rPr lang="en-GB" sz="1050" dirty="0"/>
              <a:t> </a:t>
            </a:r>
            <a:r>
              <a:rPr lang="en-GB" sz="1050" i="1" dirty="0"/>
              <a:t>et al</a:t>
            </a:r>
            <a:r>
              <a:rPr lang="en-GB" sz="1050" dirty="0"/>
              <a:t>, </a:t>
            </a:r>
          </a:p>
          <a:p>
            <a:pPr algn="ctr"/>
            <a:r>
              <a:rPr lang="en-GB" sz="1050" dirty="0"/>
              <a:t>IEE Trans. On Plasma Sci. 40, 2012, 282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9767" y="3764744"/>
            <a:ext cx="3220637" cy="24740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9782" y="3416673"/>
            <a:ext cx="20922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Escape depth: &lt;10 nm</a:t>
            </a:r>
          </a:p>
        </p:txBody>
      </p:sp>
    </p:spTree>
    <p:extLst>
      <p:ext uri="{BB962C8B-B14F-4D97-AF65-F5344CB8AC3E}">
        <p14:creationId xmlns:p14="http://schemas.microsoft.com/office/powerpoint/2010/main" val="395888799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71414"/>
            <a:ext cx="8415366" cy="5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fr-FR" sz="2800" b="1" dirty="0">
                <a:solidFill>
                  <a:srgbClr val="3366FF"/>
                </a:solidFill>
              </a:rPr>
              <a:t>Secondary Electrons </a:t>
            </a:r>
            <a:r>
              <a:rPr lang="fr-FR" sz="2800" b="1" dirty="0" err="1">
                <a:solidFill>
                  <a:srgbClr val="3366FF"/>
                </a:solidFill>
              </a:rPr>
              <a:t>Yield</a:t>
            </a:r>
            <a:endParaRPr lang="fr-FR" sz="2800" b="1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" name="Group 19"/>
          <p:cNvGrpSpPr/>
          <p:nvPr/>
        </p:nvGrpSpPr>
        <p:grpSpPr>
          <a:xfrm>
            <a:off x="1687980" y="1423453"/>
            <a:ext cx="5891169" cy="4516378"/>
            <a:chOff x="2000232" y="1357298"/>
            <a:chExt cx="5270537" cy="3726924"/>
          </a:xfrm>
        </p:grpSpPr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00232" y="1357298"/>
              <a:ext cx="5270537" cy="3319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Text Box 26"/>
            <p:cNvSpPr txBox="1">
              <a:spLocks noChangeArrowheads="1"/>
            </p:cNvSpPr>
            <p:nvPr/>
          </p:nvSpPr>
          <p:spPr bwMode="auto">
            <a:xfrm>
              <a:off x="3133522" y="4855642"/>
              <a:ext cx="3614116" cy="228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991"/>
              <a:r>
                <a:rPr lang="en-US" sz="1200" dirty="0"/>
                <a:t>N. Hilleret </a:t>
              </a:r>
              <a:r>
                <a:rPr lang="en-US" sz="1200" i="1" dirty="0"/>
                <a:t>et al., </a:t>
              </a:r>
              <a:r>
                <a:rPr lang="en-US" sz="1200" dirty="0"/>
                <a:t>LHC Project Report 433 2000, EPAC 00</a:t>
              </a:r>
            </a:p>
          </p:txBody>
        </p:sp>
      </p:grpSp>
      <p:cxnSp>
        <p:nvCxnSpPr>
          <p:cNvPr id="26" name="Straight Connector 25"/>
          <p:cNvCxnSpPr/>
          <p:nvPr/>
        </p:nvCxnSpPr>
        <p:spPr>
          <a:xfrm flipH="1" flipV="1">
            <a:off x="2997739" y="2175903"/>
            <a:ext cx="1" cy="26098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536979" y="4970407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3366FF"/>
                </a:solidFill>
              </a:rPr>
              <a:t>312 eV</a:t>
            </a:r>
          </a:p>
        </p:txBody>
      </p:sp>
      <p:sp>
        <p:nvSpPr>
          <p:cNvPr id="2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/>
        </p:nvGraphicFramePr>
        <p:xfrm>
          <a:off x="357158" y="714356"/>
          <a:ext cx="3189361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97100" imgH="393700" progId="Equation.3">
                  <p:embed/>
                </p:oleObj>
              </mc:Choice>
              <mc:Fallback>
                <p:oleObj name="Equation" r:id="rId3" imgW="2197100" imgH="393700" progId="Equation.3">
                  <p:embed/>
                  <p:pic>
                    <p:nvPicPr>
                      <p:cNvPr id="25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714356"/>
                        <a:ext cx="3189361" cy="571504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4633564" y="657424"/>
            <a:ext cx="301717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Technical material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Maximum around 200-300 eV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dirty="0" err="1"/>
              <a:t>δ</a:t>
            </a:r>
            <a:r>
              <a:rPr lang="en-GB" sz="1600" baseline="-25000" dirty="0" err="1"/>
              <a:t>max</a:t>
            </a:r>
            <a:r>
              <a:rPr lang="en-GB" sz="1600" dirty="0"/>
              <a:t> ~ 2 to 3.5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2814898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6958855" y="3465852"/>
            <a:ext cx="2078781" cy="2425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3032" tIns="51517" rIns="103032" bIns="51517">
            <a:spAutoFit/>
          </a:bodyPr>
          <a:lstStyle/>
          <a:p>
            <a:pPr defTabSz="914991"/>
            <a:r>
              <a:rPr lang="en-US" sz="900" dirty="0"/>
              <a:t>M. Taborelli </a:t>
            </a:r>
            <a:r>
              <a:rPr lang="en-US" sz="900" i="1" dirty="0"/>
              <a:t>et al., </a:t>
            </a:r>
            <a:r>
              <a:rPr lang="en-US" sz="900" dirty="0"/>
              <a:t>ECM workshop, 2008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273562" y="3722800"/>
            <a:ext cx="24109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00CC99"/>
              </a:buClr>
              <a:buFontTx/>
              <a:buChar char="•"/>
            </a:pPr>
            <a:r>
              <a:rPr lang="fr-FR" dirty="0"/>
              <a:t> TiZrV film</a:t>
            </a:r>
          </a:p>
          <a:p>
            <a:pPr algn="ctr">
              <a:buClr>
                <a:srgbClr val="00CC99"/>
              </a:buClr>
              <a:buFontTx/>
              <a:buChar char="•"/>
            </a:pPr>
            <a:r>
              <a:rPr lang="fr-FR" dirty="0"/>
              <a:t> LHC RT </a:t>
            </a:r>
            <a:r>
              <a:rPr lang="fr-FR" dirty="0" err="1"/>
              <a:t>beam</a:t>
            </a:r>
            <a:r>
              <a:rPr lang="fr-FR" dirty="0"/>
              <a:t> pipes</a:t>
            </a:r>
          </a:p>
        </p:txBody>
      </p:sp>
      <p:grpSp>
        <p:nvGrpSpPr>
          <p:cNvPr id="2" name="Group 21"/>
          <p:cNvGrpSpPr/>
          <p:nvPr/>
        </p:nvGrpSpPr>
        <p:grpSpPr>
          <a:xfrm>
            <a:off x="539552" y="801556"/>
            <a:ext cx="3744416" cy="2664296"/>
            <a:chOff x="6242414" y="4522811"/>
            <a:chExt cx="3687432" cy="2318745"/>
          </a:xfrm>
        </p:grpSpPr>
        <p:pic>
          <p:nvPicPr>
            <p:cNvPr id="20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42414" y="4522811"/>
              <a:ext cx="3687432" cy="2228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 Box 15"/>
            <p:cNvSpPr txBox="1">
              <a:spLocks noChangeArrowheads="1"/>
            </p:cNvSpPr>
            <p:nvPr/>
          </p:nvSpPr>
          <p:spPr bwMode="auto">
            <a:xfrm>
              <a:off x="7786718" y="6665936"/>
              <a:ext cx="1855294" cy="175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r>
                <a:rPr lang="en-GB" sz="900" dirty="0">
                  <a:solidFill>
                    <a:srgbClr val="000000"/>
                  </a:solidFill>
                  <a:cs typeface="Times New Roman" pitchFamily="18" charset="0"/>
                </a:rPr>
                <a:t>C. </a:t>
              </a:r>
              <a:r>
                <a:rPr lang="en-GB" sz="900" dirty="0" err="1">
                  <a:solidFill>
                    <a:srgbClr val="000000"/>
                  </a:solidFill>
                  <a:cs typeface="Times New Roman" pitchFamily="18" charset="0"/>
                </a:rPr>
                <a:t>Scheuerlein</a:t>
              </a:r>
              <a:r>
                <a:rPr lang="en-GB" sz="9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GB" sz="900" i="1" dirty="0">
                  <a:solidFill>
                    <a:srgbClr val="000000"/>
                  </a:solidFill>
                  <a:cs typeface="Times New Roman" pitchFamily="18" charset="0"/>
                </a:rPr>
                <a:t>et al.</a:t>
              </a:r>
              <a:r>
                <a:rPr lang="en-GB" sz="900" dirty="0">
                  <a:solidFill>
                    <a:srgbClr val="000000"/>
                  </a:solidFill>
                  <a:cs typeface="Times New Roman" pitchFamily="18" charset="0"/>
                </a:rPr>
                <a:t> </a:t>
              </a:r>
              <a:r>
                <a:rPr lang="en-GB" sz="900" dirty="0" err="1">
                  <a:solidFill>
                    <a:srgbClr val="000000"/>
                  </a:solidFill>
                  <a:cs typeface="Times New Roman" pitchFamily="18" charset="0"/>
                </a:rPr>
                <a:t>Appl.Surf.Sci</a:t>
              </a:r>
              <a:r>
                <a:rPr lang="en-GB" sz="900" dirty="0">
                  <a:solidFill>
                    <a:srgbClr val="000000"/>
                  </a:solidFill>
                  <a:cs typeface="Times New Roman" pitchFamily="18" charset="0"/>
                </a:rPr>
                <a:t> 172(2001)</a:t>
              </a:r>
              <a:endParaRPr lang="en-US" sz="900" dirty="0"/>
            </a:p>
          </p:txBody>
        </p:sp>
      </p:grpSp>
      <p:graphicFrame>
        <p:nvGraphicFramePr>
          <p:cNvPr id="151554" name="Object 2"/>
          <p:cNvGraphicFramePr>
            <a:graphicFrameLocks noGrp="1" noChangeAspect="1"/>
          </p:cNvGraphicFramePr>
          <p:nvPr/>
        </p:nvGraphicFramePr>
        <p:xfrm>
          <a:off x="4788024" y="657540"/>
          <a:ext cx="4214842" cy="2873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3" imgW="8420180" imgH="6962851" progId="Excel.Sheet.8">
                  <p:embed/>
                </p:oleObj>
              </mc:Choice>
              <mc:Fallback>
                <p:oleObj name="Chart" r:id="rId3" imgW="8420180" imgH="6962851" progId="Excel.Sheet.8">
                  <p:embed/>
                  <p:pic>
                    <p:nvPicPr>
                      <p:cNvPr id="151554" name="Object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657540"/>
                        <a:ext cx="4214842" cy="287306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5371034" y="3753882"/>
            <a:ext cx="30733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00CC99"/>
              </a:buClr>
              <a:buFontTx/>
              <a:buChar char="•"/>
            </a:pPr>
            <a:r>
              <a:rPr lang="fr-FR" dirty="0"/>
              <a:t> </a:t>
            </a:r>
            <a:r>
              <a:rPr lang="fr-FR" dirty="0" err="1"/>
              <a:t>Amorphous</a:t>
            </a:r>
            <a:r>
              <a:rPr lang="fr-FR" dirty="0"/>
              <a:t> </a:t>
            </a:r>
            <a:r>
              <a:rPr lang="fr-FR" dirty="0" err="1"/>
              <a:t>carbon</a:t>
            </a:r>
            <a:endParaRPr lang="fr-FR" dirty="0"/>
          </a:p>
          <a:p>
            <a:pPr algn="ctr">
              <a:buClr>
                <a:srgbClr val="00CC99"/>
              </a:buClr>
              <a:buFontTx/>
              <a:buChar char="•"/>
            </a:pPr>
            <a:r>
              <a:rPr lang="fr-FR" dirty="0"/>
              <a:t> HL-LHC </a:t>
            </a:r>
            <a:r>
              <a:rPr lang="fr-FR" dirty="0" err="1"/>
              <a:t>Cryogenic</a:t>
            </a:r>
            <a:r>
              <a:rPr lang="fr-FR" dirty="0"/>
              <a:t> Triplets</a:t>
            </a:r>
          </a:p>
          <a:p>
            <a:pPr algn="ctr">
              <a:buClr>
                <a:srgbClr val="00CC99"/>
              </a:buClr>
              <a:buFontTx/>
              <a:buChar char="•"/>
            </a:pPr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133533" y="4985292"/>
            <a:ext cx="791908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FF0066"/>
                </a:solidFill>
              </a:rPr>
              <a:t>The origin of the low SEY is different in both case :</a:t>
            </a:r>
          </a:p>
          <a:p>
            <a:r>
              <a:rPr lang="en-GB" b="1" i="1" dirty="0">
                <a:solidFill>
                  <a:srgbClr val="FF0066"/>
                </a:solidFill>
              </a:rPr>
              <a:t> - nature of the surface</a:t>
            </a:r>
          </a:p>
          <a:p>
            <a:r>
              <a:rPr lang="en-GB" b="1" i="1" dirty="0">
                <a:solidFill>
                  <a:srgbClr val="FF0066"/>
                </a:solidFill>
              </a:rPr>
              <a:t> - smooth versus rough surfaces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2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Very low SEY</a:t>
            </a:r>
          </a:p>
        </p:txBody>
      </p:sp>
    </p:spTree>
    <p:extLst>
      <p:ext uri="{BB962C8B-B14F-4D97-AF65-F5344CB8AC3E}">
        <p14:creationId xmlns:p14="http://schemas.microsoft.com/office/powerpoint/2010/main" val="94982872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14352" y="71414"/>
            <a:ext cx="8415366" cy="954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fr-CH" sz="2800" b="1" dirty="0">
                <a:solidFill>
                  <a:srgbClr val="3366FF"/>
                </a:solidFill>
              </a:rPr>
              <a:t>LHC : </a:t>
            </a:r>
            <a:r>
              <a:rPr lang="en-US" sz="2800" b="1" dirty="0">
                <a:solidFill>
                  <a:srgbClr val="3366FF"/>
                </a:solidFill>
              </a:rPr>
              <a:t>Scrubbing</a:t>
            </a:r>
            <a:r>
              <a:rPr lang="fr-CH" sz="2800" b="1" dirty="0">
                <a:solidFill>
                  <a:srgbClr val="3366FF"/>
                </a:solidFill>
              </a:rPr>
              <a:t> of </a:t>
            </a:r>
            <a:r>
              <a:rPr lang="en-US" sz="2800" b="1" dirty="0">
                <a:solidFill>
                  <a:srgbClr val="3366FF"/>
                </a:solidFill>
              </a:rPr>
              <a:t>the surface</a:t>
            </a:r>
            <a:endParaRPr lang="fr-FR" sz="2800" b="1" dirty="0"/>
          </a:p>
          <a:p>
            <a:pPr algn="ctr">
              <a:buClr>
                <a:schemeClr val="accent1"/>
              </a:buClr>
            </a:pPr>
            <a:endParaRPr lang="fr-FR" sz="2800" b="1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2" name="Group 26"/>
          <p:cNvGrpSpPr/>
          <p:nvPr/>
        </p:nvGrpSpPr>
        <p:grpSpPr>
          <a:xfrm>
            <a:off x="1571604" y="2200284"/>
            <a:ext cx="6304780" cy="3871922"/>
            <a:chOff x="1571604" y="1628780"/>
            <a:chExt cx="6304780" cy="3871922"/>
          </a:xfrm>
        </p:grpSpPr>
        <p:grpSp>
          <p:nvGrpSpPr>
            <p:cNvPr id="3" name="Group 19"/>
            <p:cNvGrpSpPr/>
            <p:nvPr/>
          </p:nvGrpSpPr>
          <p:grpSpPr>
            <a:xfrm>
              <a:off x="1571604" y="1628780"/>
              <a:ext cx="6304780" cy="3871922"/>
              <a:chOff x="1714480" y="1000108"/>
              <a:chExt cx="6304780" cy="3871922"/>
            </a:xfrm>
          </p:grpSpPr>
          <p:pic>
            <p:nvPicPr>
              <p:cNvPr id="15" name="Picture 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14480" y="1000108"/>
                <a:ext cx="6304780" cy="38719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9" name="Text Box 5"/>
              <p:cNvSpPr txBox="1">
                <a:spLocks noChangeArrowheads="1"/>
              </p:cNvSpPr>
              <p:nvPr/>
            </p:nvSpPr>
            <p:spPr bwMode="auto">
              <a:xfrm rot="16200000">
                <a:off x="1520120" y="2480353"/>
                <a:ext cx="758052" cy="36933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US" b="1" err="1">
                    <a:solidFill>
                      <a:srgbClr val="3366FF"/>
                    </a:solidFill>
                    <a:latin typeface="Symbol" pitchFamily="18" charset="2"/>
                  </a:rPr>
                  <a:t>d</a:t>
                </a:r>
                <a:r>
                  <a:rPr lang="en-US" b="1" baseline="-25000" err="1">
                    <a:solidFill>
                      <a:srgbClr val="3366FF"/>
                    </a:solidFill>
                  </a:rPr>
                  <a:t>max</a:t>
                </a:r>
                <a:r>
                  <a:rPr lang="en-US" b="1">
                    <a:solidFill>
                      <a:srgbClr val="3366FF"/>
                    </a:solidFill>
                    <a:latin typeface="Symbol" pitchFamily="18" charset="2"/>
                  </a:rPr>
                  <a:t> </a:t>
                </a:r>
              </a:p>
            </p:txBody>
          </p:sp>
        </p:grpSp>
        <p:sp>
          <p:nvSpPr>
            <p:cNvPr id="21" name="Rectangle 5"/>
            <p:cNvSpPr>
              <a:spLocks noChangeArrowheads="1"/>
            </p:cNvSpPr>
            <p:nvPr/>
          </p:nvSpPr>
          <p:spPr bwMode="auto">
            <a:xfrm>
              <a:off x="5929322" y="5214950"/>
              <a:ext cx="1682839" cy="2425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3032" tIns="51517" rIns="103032" bIns="51517">
              <a:spAutoFit/>
            </a:bodyPr>
            <a:lstStyle/>
            <a:p>
              <a:pPr defTabSz="914991"/>
              <a:r>
                <a:rPr lang="en-US" sz="900" dirty="0"/>
                <a:t>V. Baglin </a:t>
              </a:r>
              <a:r>
                <a:rPr lang="en-US" sz="900" i="1" dirty="0"/>
                <a:t>et al., </a:t>
              </a:r>
              <a:r>
                <a:rPr lang="en-US" sz="900" dirty="0"/>
                <a:t>Chamonix, 2001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142844" y="557315"/>
            <a:ext cx="6046848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Photoelectrons produced by SR are accelerated towards the test sample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</a:t>
            </a:r>
            <a:r>
              <a:rPr lang="en-GB" sz="1400" dirty="0">
                <a:solidFill>
                  <a:srgbClr val="FF0066"/>
                </a:solidFill>
              </a:rPr>
              <a:t>Reduction of SEY </a:t>
            </a:r>
            <a:r>
              <a:rPr lang="en-GB" sz="1400" dirty="0"/>
              <a:t>under electron irradiation is observed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1 to 10 mC/mm</a:t>
            </a:r>
            <a:r>
              <a:rPr lang="en-GB" sz="1400" baseline="30000" dirty="0"/>
              <a:t>2</a:t>
            </a:r>
            <a:r>
              <a:rPr lang="en-GB" sz="1400" dirty="0"/>
              <a:t> is required to scrub the surface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Growth of a </a:t>
            </a:r>
            <a:r>
              <a:rPr lang="en-GB" sz="1400" dirty="0">
                <a:solidFill>
                  <a:srgbClr val="FF0066"/>
                </a:solidFill>
              </a:rPr>
              <a:t>carbon layer </a:t>
            </a:r>
            <a:r>
              <a:rPr lang="en-GB" sz="1400" dirty="0"/>
              <a:t>(AES, XPS)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</p:txBody>
      </p:sp>
      <p:grpSp>
        <p:nvGrpSpPr>
          <p:cNvPr id="4" name="Group 27"/>
          <p:cNvGrpSpPr/>
          <p:nvPr/>
        </p:nvGrpSpPr>
        <p:grpSpPr>
          <a:xfrm>
            <a:off x="5786446" y="923925"/>
            <a:ext cx="3065518" cy="1504943"/>
            <a:chOff x="5786446" y="1066801"/>
            <a:chExt cx="3065518" cy="1504943"/>
          </a:xfrm>
        </p:grpSpPr>
        <p:sp>
          <p:nvSpPr>
            <p:cNvPr id="24" name="Rectangle 17"/>
            <p:cNvSpPr>
              <a:spLocks noChangeArrowheads="1"/>
            </p:cNvSpPr>
            <p:nvPr/>
          </p:nvSpPr>
          <p:spPr bwMode="auto">
            <a:xfrm>
              <a:off x="5891211" y="1142984"/>
              <a:ext cx="895367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dirty="0" err="1">
                  <a:solidFill>
                    <a:srgbClr val="FF99CC"/>
                  </a:solidFill>
                  <a:latin typeface="Symbol" pitchFamily="18" charset="2"/>
                </a:rPr>
                <a:t>d</a:t>
              </a:r>
              <a:r>
                <a:rPr lang="en-US" sz="1400" dirty="0" err="1">
                  <a:solidFill>
                    <a:srgbClr val="FF99CC"/>
                  </a:solidFill>
                </a:rPr>
                <a:t>max</a:t>
              </a:r>
              <a:r>
                <a:rPr lang="en-US" sz="1400" baseline="-25000" dirty="0" err="1">
                  <a:solidFill>
                    <a:srgbClr val="FF99CC"/>
                  </a:solidFill>
                </a:rPr>
                <a:t>ini</a:t>
              </a:r>
              <a:endParaRPr lang="en-US" sz="1400" dirty="0">
                <a:solidFill>
                  <a:srgbClr val="66FF66"/>
                </a:solidFill>
                <a:latin typeface="Symbol" pitchFamily="18" charset="2"/>
              </a:endParaRPr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>
              <a:off x="5786446" y="2000240"/>
              <a:ext cx="1119205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1400" err="1">
                  <a:solidFill>
                    <a:srgbClr val="CC0099"/>
                  </a:solidFill>
                  <a:latin typeface="Symbol" pitchFamily="18" charset="2"/>
                </a:rPr>
                <a:t>d</a:t>
              </a:r>
              <a:r>
                <a:rPr lang="en-US" sz="1400" err="1">
                  <a:solidFill>
                    <a:srgbClr val="CC0099"/>
                  </a:solidFill>
                </a:rPr>
                <a:t>max</a:t>
              </a:r>
              <a:r>
                <a:rPr lang="en-US" sz="1400" baseline="-25000" err="1">
                  <a:solidFill>
                    <a:srgbClr val="CC0099"/>
                  </a:solidFill>
                </a:rPr>
                <a:t>final</a:t>
              </a:r>
              <a:endParaRPr lang="en-US" sz="1400">
                <a:solidFill>
                  <a:srgbClr val="66FF66"/>
                </a:solidFill>
                <a:latin typeface="Symbol" pitchFamily="18" charset="2"/>
              </a:endParaRPr>
            </a:p>
          </p:txBody>
        </p:sp>
        <p:pic>
          <p:nvPicPr>
            <p:cNvPr id="23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00800" y="1066801"/>
              <a:ext cx="2451164" cy="1504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" name="Line 19"/>
            <p:cNvSpPr>
              <a:spLocks noChangeShapeType="1"/>
            </p:cNvSpPr>
            <p:nvPr/>
          </p:nvSpPr>
          <p:spPr bwMode="auto">
            <a:xfrm flipH="1">
              <a:off x="7000892" y="1428736"/>
              <a:ext cx="0" cy="6728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9" name="Straight Connector 8"/>
          <p:cNvCxnSpPr/>
          <p:nvPr/>
        </p:nvCxnSpPr>
        <p:spPr>
          <a:xfrm flipH="1" flipV="1">
            <a:off x="1019175" y="4772025"/>
            <a:ext cx="6457950" cy="1"/>
          </a:xfrm>
          <a:prstGeom prst="line">
            <a:avLst/>
          </a:prstGeom>
          <a:ln>
            <a:solidFill>
              <a:srgbClr val="FF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8521" y="4954043"/>
            <a:ext cx="1608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rgbClr val="FF0066"/>
                </a:solidFill>
              </a:rPr>
              <a:t>LHC design: </a:t>
            </a:r>
          </a:p>
          <a:p>
            <a:pPr algn="ctr"/>
            <a:r>
              <a:rPr lang="el-GR" b="1" i="1" dirty="0">
                <a:solidFill>
                  <a:srgbClr val="FF0066"/>
                </a:solidFill>
              </a:rPr>
              <a:t>δ</a:t>
            </a:r>
            <a:r>
              <a:rPr lang="en-US" b="1" i="1" dirty="0">
                <a:solidFill>
                  <a:srgbClr val="FF0066"/>
                </a:solidFill>
              </a:rPr>
              <a:t>max ~ 1.3</a:t>
            </a:r>
            <a:endParaRPr lang="en-GB" dirty="0"/>
          </a:p>
        </p:txBody>
      </p:sp>
      <p:sp>
        <p:nvSpPr>
          <p:cNvPr id="2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20577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-35053" y="540970"/>
            <a:ext cx="84997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Beam scrubbing at 10 K but SEY increases with gas condensation</a:t>
            </a:r>
          </a:p>
        </p:txBody>
      </p:sp>
      <p:sp>
        <p:nvSpPr>
          <p:cNvPr id="31" name="Text Box 65"/>
          <p:cNvSpPr txBox="1">
            <a:spLocks noChangeArrowheads="1"/>
          </p:cNvSpPr>
          <p:nvPr/>
        </p:nvSpPr>
        <p:spPr bwMode="auto">
          <a:xfrm>
            <a:off x="1019176" y="5276427"/>
            <a:ext cx="28937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 dirty="0"/>
              <a:t>R. </a:t>
            </a:r>
            <a:r>
              <a:rPr lang="en-GB" sz="900" dirty="0" err="1"/>
              <a:t>Cimino</a:t>
            </a:r>
            <a:r>
              <a:rPr lang="en-GB" sz="900" dirty="0"/>
              <a:t> , I.R. Collins, </a:t>
            </a:r>
            <a:r>
              <a:rPr lang="en-US" sz="900" dirty="0"/>
              <a:t>App. Surf. Sci. </a:t>
            </a:r>
            <a:r>
              <a:rPr lang="en-GB" sz="900" dirty="0">
                <a:latin typeface="Times New Roman" pitchFamily="18" charset="0"/>
              </a:rPr>
              <a:t>235, 231-235, (2004)</a:t>
            </a:r>
            <a:endParaRPr lang="en-US" sz="900" dirty="0">
              <a:latin typeface="Times New Roman" pitchFamily="18" charset="0"/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4838" y="749816"/>
            <a:ext cx="3967690" cy="263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2812" y="3496992"/>
            <a:ext cx="4214842" cy="257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Box 33"/>
          <p:cNvSpPr txBox="1"/>
          <p:nvPr/>
        </p:nvSpPr>
        <p:spPr>
          <a:xfrm>
            <a:off x="6008696" y="5925884"/>
            <a:ext cx="19335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N. Hilleret </a:t>
            </a:r>
            <a:r>
              <a:rPr lang="en-US" sz="1000" i="1" dirty="0"/>
              <a:t>et. al. </a:t>
            </a:r>
            <a:r>
              <a:rPr lang="en-US" sz="1000" dirty="0"/>
              <a:t>Chamonix 2000</a:t>
            </a:r>
            <a:endParaRPr lang="fr-FR" sz="1000" dirty="0"/>
          </a:p>
        </p:txBody>
      </p:sp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5786446" y="3393022"/>
            <a:ext cx="19175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900"/>
              <a:t>N. Hilleret. LHC MAC December 2004</a:t>
            </a:r>
            <a:endParaRPr lang="en-GB" sz="900"/>
          </a:p>
        </p:txBody>
      </p:sp>
      <p:grpSp>
        <p:nvGrpSpPr>
          <p:cNvPr id="195588" name="Group 4"/>
          <p:cNvGrpSpPr>
            <a:grpSpLocks noChangeAspect="1"/>
          </p:cNvGrpSpPr>
          <p:nvPr/>
        </p:nvGrpSpPr>
        <p:grpSpPr bwMode="auto">
          <a:xfrm>
            <a:off x="-98425" y="280294"/>
            <a:ext cx="4741863" cy="5129213"/>
            <a:chOff x="-62" y="270"/>
            <a:chExt cx="2987" cy="3231"/>
          </a:xfrm>
        </p:grpSpPr>
        <p:sp>
          <p:nvSpPr>
            <p:cNvPr id="195587" name="AutoShape 3"/>
            <p:cNvSpPr>
              <a:spLocks noChangeAspect="1" noChangeArrowheads="1" noTextEdit="1"/>
            </p:cNvSpPr>
            <p:nvPr/>
          </p:nvSpPr>
          <p:spPr bwMode="auto">
            <a:xfrm>
              <a:off x="-62" y="270"/>
              <a:ext cx="2987" cy="3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196139" name="Group 555"/>
            <p:cNvGrpSpPr>
              <a:grpSpLocks/>
            </p:cNvGrpSpPr>
            <p:nvPr/>
          </p:nvGrpSpPr>
          <p:grpSpPr bwMode="auto">
            <a:xfrm>
              <a:off x="233" y="891"/>
              <a:ext cx="2598" cy="2358"/>
              <a:chOff x="233" y="891"/>
              <a:chExt cx="2598" cy="2358"/>
            </a:xfrm>
          </p:grpSpPr>
          <p:grpSp>
            <p:nvGrpSpPr>
              <p:cNvPr id="195609" name="Group 25"/>
              <p:cNvGrpSpPr>
                <a:grpSpLocks/>
              </p:cNvGrpSpPr>
              <p:nvPr/>
            </p:nvGrpSpPr>
            <p:grpSpPr bwMode="auto">
              <a:xfrm>
                <a:off x="503" y="1230"/>
                <a:ext cx="1976" cy="1783"/>
                <a:chOff x="503" y="1230"/>
                <a:chExt cx="1976" cy="1783"/>
              </a:xfrm>
            </p:grpSpPr>
            <p:sp>
              <p:nvSpPr>
                <p:cNvPr id="195589" name="Line 5"/>
                <p:cNvSpPr>
                  <a:spLocks noChangeShapeType="1"/>
                </p:cNvSpPr>
                <p:nvPr/>
              </p:nvSpPr>
              <p:spPr bwMode="auto">
                <a:xfrm>
                  <a:off x="503" y="3012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0" name="Line 6"/>
                <p:cNvSpPr>
                  <a:spLocks noChangeShapeType="1"/>
                </p:cNvSpPr>
                <p:nvPr/>
              </p:nvSpPr>
              <p:spPr bwMode="auto">
                <a:xfrm>
                  <a:off x="522" y="3012"/>
                  <a:ext cx="6" cy="1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1" name="Line 7"/>
                <p:cNvSpPr>
                  <a:spLocks noChangeShapeType="1"/>
                </p:cNvSpPr>
                <p:nvPr/>
              </p:nvSpPr>
              <p:spPr bwMode="auto">
                <a:xfrm>
                  <a:off x="528" y="3012"/>
                  <a:ext cx="6" cy="1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2" name="Line 8"/>
                <p:cNvSpPr>
                  <a:spLocks noChangeShapeType="1"/>
                </p:cNvSpPr>
                <p:nvPr/>
              </p:nvSpPr>
              <p:spPr bwMode="auto">
                <a:xfrm>
                  <a:off x="534" y="3012"/>
                  <a:ext cx="6" cy="1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3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540" y="3005"/>
                  <a:ext cx="7" cy="7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4" name="Line 10"/>
                <p:cNvSpPr>
                  <a:spLocks noChangeShapeType="1"/>
                </p:cNvSpPr>
                <p:nvPr/>
              </p:nvSpPr>
              <p:spPr bwMode="auto">
                <a:xfrm flipV="1">
                  <a:off x="547" y="2980"/>
                  <a:ext cx="6" cy="25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5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553" y="2930"/>
                  <a:ext cx="6" cy="50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6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559" y="2892"/>
                  <a:ext cx="13" cy="38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7" name="Line 13"/>
                <p:cNvSpPr>
                  <a:spLocks noChangeShapeType="1"/>
                </p:cNvSpPr>
                <p:nvPr/>
              </p:nvSpPr>
              <p:spPr bwMode="auto">
                <a:xfrm flipV="1">
                  <a:off x="572" y="2855"/>
                  <a:ext cx="12" cy="37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8" name="Line 14"/>
                <p:cNvSpPr>
                  <a:spLocks noChangeShapeType="1"/>
                </p:cNvSpPr>
                <p:nvPr/>
              </p:nvSpPr>
              <p:spPr bwMode="auto">
                <a:xfrm flipV="1">
                  <a:off x="584" y="2823"/>
                  <a:ext cx="13" cy="32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599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597" y="2516"/>
                  <a:ext cx="63" cy="307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00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660" y="2278"/>
                  <a:ext cx="62" cy="238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01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722" y="2096"/>
                  <a:ext cx="63" cy="182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02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785" y="1964"/>
                  <a:ext cx="63" cy="132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03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848" y="1870"/>
                  <a:ext cx="63" cy="94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04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911" y="1512"/>
                  <a:ext cx="313" cy="358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05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1224" y="1330"/>
                  <a:ext cx="314" cy="182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06" name="Line 22"/>
                <p:cNvSpPr>
                  <a:spLocks noChangeShapeType="1"/>
                </p:cNvSpPr>
                <p:nvPr/>
              </p:nvSpPr>
              <p:spPr bwMode="auto">
                <a:xfrm flipV="1">
                  <a:off x="1538" y="1249"/>
                  <a:ext cx="314" cy="81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07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852" y="1230"/>
                  <a:ext cx="314" cy="19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08" name="Line 24"/>
                <p:cNvSpPr>
                  <a:spLocks noChangeShapeType="1"/>
                </p:cNvSpPr>
                <p:nvPr/>
              </p:nvSpPr>
              <p:spPr bwMode="auto">
                <a:xfrm>
                  <a:off x="2166" y="1230"/>
                  <a:ext cx="313" cy="25"/>
                </a:xfrm>
                <a:prstGeom prst="line">
                  <a:avLst/>
                </a:prstGeom>
                <a:noFill/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95630" name="Group 46"/>
              <p:cNvGrpSpPr>
                <a:grpSpLocks/>
              </p:cNvGrpSpPr>
              <p:nvPr/>
            </p:nvGrpSpPr>
            <p:grpSpPr bwMode="auto">
              <a:xfrm>
                <a:off x="503" y="1299"/>
                <a:ext cx="1976" cy="1681"/>
                <a:chOff x="503" y="1299"/>
                <a:chExt cx="1976" cy="1681"/>
              </a:xfrm>
            </p:grpSpPr>
            <p:sp>
              <p:nvSpPr>
                <p:cNvPr id="195610" name="Line 26"/>
                <p:cNvSpPr>
                  <a:spLocks noChangeShapeType="1"/>
                </p:cNvSpPr>
                <p:nvPr/>
              </p:nvSpPr>
              <p:spPr bwMode="auto">
                <a:xfrm>
                  <a:off x="503" y="1299"/>
                  <a:ext cx="19" cy="31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11" name="Line 27"/>
                <p:cNvSpPr>
                  <a:spLocks noChangeShapeType="1"/>
                </p:cNvSpPr>
                <p:nvPr/>
              </p:nvSpPr>
              <p:spPr bwMode="auto">
                <a:xfrm>
                  <a:off x="522" y="1330"/>
                  <a:ext cx="6" cy="176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12" name="Line 28"/>
                <p:cNvSpPr>
                  <a:spLocks noChangeShapeType="1"/>
                </p:cNvSpPr>
                <p:nvPr/>
              </p:nvSpPr>
              <p:spPr bwMode="auto">
                <a:xfrm>
                  <a:off x="528" y="1506"/>
                  <a:ext cx="6" cy="270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13" name="Line 29"/>
                <p:cNvSpPr>
                  <a:spLocks noChangeShapeType="1"/>
                </p:cNvSpPr>
                <p:nvPr/>
              </p:nvSpPr>
              <p:spPr bwMode="auto">
                <a:xfrm>
                  <a:off x="534" y="1776"/>
                  <a:ext cx="6" cy="175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14" name="Line 30"/>
                <p:cNvSpPr>
                  <a:spLocks noChangeShapeType="1"/>
                </p:cNvSpPr>
                <p:nvPr/>
              </p:nvSpPr>
              <p:spPr bwMode="auto">
                <a:xfrm>
                  <a:off x="540" y="1951"/>
                  <a:ext cx="7" cy="132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15" name="Line 31"/>
                <p:cNvSpPr>
                  <a:spLocks noChangeShapeType="1"/>
                </p:cNvSpPr>
                <p:nvPr/>
              </p:nvSpPr>
              <p:spPr bwMode="auto">
                <a:xfrm>
                  <a:off x="547" y="2083"/>
                  <a:ext cx="6" cy="113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16" name="Line 32"/>
                <p:cNvSpPr>
                  <a:spLocks noChangeShapeType="1"/>
                </p:cNvSpPr>
                <p:nvPr/>
              </p:nvSpPr>
              <p:spPr bwMode="auto">
                <a:xfrm>
                  <a:off x="553" y="2196"/>
                  <a:ext cx="6" cy="100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17" name="Line 33"/>
                <p:cNvSpPr>
                  <a:spLocks noChangeShapeType="1"/>
                </p:cNvSpPr>
                <p:nvPr/>
              </p:nvSpPr>
              <p:spPr bwMode="auto">
                <a:xfrm>
                  <a:off x="559" y="2296"/>
                  <a:ext cx="13" cy="138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18" name="Line 34"/>
                <p:cNvSpPr>
                  <a:spLocks noChangeShapeType="1"/>
                </p:cNvSpPr>
                <p:nvPr/>
              </p:nvSpPr>
              <p:spPr bwMode="auto">
                <a:xfrm>
                  <a:off x="572" y="2434"/>
                  <a:ext cx="12" cy="69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19" name="Line 35"/>
                <p:cNvSpPr>
                  <a:spLocks noChangeShapeType="1"/>
                </p:cNvSpPr>
                <p:nvPr/>
              </p:nvSpPr>
              <p:spPr bwMode="auto">
                <a:xfrm>
                  <a:off x="584" y="2503"/>
                  <a:ext cx="13" cy="38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0" name="Line 36"/>
                <p:cNvSpPr>
                  <a:spLocks noChangeShapeType="1"/>
                </p:cNvSpPr>
                <p:nvPr/>
              </p:nvSpPr>
              <p:spPr bwMode="auto">
                <a:xfrm>
                  <a:off x="597" y="2541"/>
                  <a:ext cx="63" cy="113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1" name="Line 37"/>
                <p:cNvSpPr>
                  <a:spLocks noChangeShapeType="1"/>
                </p:cNvSpPr>
                <p:nvPr/>
              </p:nvSpPr>
              <p:spPr bwMode="auto">
                <a:xfrm>
                  <a:off x="660" y="2654"/>
                  <a:ext cx="62" cy="119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2" name="Line 38"/>
                <p:cNvSpPr>
                  <a:spLocks noChangeShapeType="1"/>
                </p:cNvSpPr>
                <p:nvPr/>
              </p:nvSpPr>
              <p:spPr bwMode="auto">
                <a:xfrm>
                  <a:off x="722" y="2773"/>
                  <a:ext cx="63" cy="63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3" name="Line 39"/>
                <p:cNvSpPr>
                  <a:spLocks noChangeShapeType="1"/>
                </p:cNvSpPr>
                <p:nvPr/>
              </p:nvSpPr>
              <p:spPr bwMode="auto">
                <a:xfrm>
                  <a:off x="785" y="2836"/>
                  <a:ext cx="63" cy="25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4" name="Line 40"/>
                <p:cNvSpPr>
                  <a:spLocks noChangeShapeType="1"/>
                </p:cNvSpPr>
                <p:nvPr/>
              </p:nvSpPr>
              <p:spPr bwMode="auto">
                <a:xfrm>
                  <a:off x="848" y="2861"/>
                  <a:ext cx="63" cy="31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5" name="Line 41"/>
                <p:cNvSpPr>
                  <a:spLocks noChangeShapeType="1"/>
                </p:cNvSpPr>
                <p:nvPr/>
              </p:nvSpPr>
              <p:spPr bwMode="auto">
                <a:xfrm>
                  <a:off x="911" y="2892"/>
                  <a:ext cx="313" cy="44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6" name="Line 42"/>
                <p:cNvSpPr>
                  <a:spLocks noChangeShapeType="1"/>
                </p:cNvSpPr>
                <p:nvPr/>
              </p:nvSpPr>
              <p:spPr bwMode="auto">
                <a:xfrm>
                  <a:off x="1224" y="2936"/>
                  <a:ext cx="314" cy="25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7" name="Line 43"/>
                <p:cNvSpPr>
                  <a:spLocks noChangeShapeType="1"/>
                </p:cNvSpPr>
                <p:nvPr/>
              </p:nvSpPr>
              <p:spPr bwMode="auto">
                <a:xfrm>
                  <a:off x="1538" y="2961"/>
                  <a:ext cx="314" cy="7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8" name="Line 44"/>
                <p:cNvSpPr>
                  <a:spLocks noChangeShapeType="1"/>
                </p:cNvSpPr>
                <p:nvPr/>
              </p:nvSpPr>
              <p:spPr bwMode="auto">
                <a:xfrm>
                  <a:off x="1852" y="2968"/>
                  <a:ext cx="314" cy="6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29" name="Line 45"/>
                <p:cNvSpPr>
                  <a:spLocks noChangeShapeType="1"/>
                </p:cNvSpPr>
                <p:nvPr/>
              </p:nvSpPr>
              <p:spPr bwMode="auto">
                <a:xfrm>
                  <a:off x="2166" y="2974"/>
                  <a:ext cx="313" cy="6"/>
                </a:xfrm>
                <a:prstGeom prst="line">
                  <a:avLst/>
                </a:pr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95693" name="Group 109"/>
              <p:cNvGrpSpPr>
                <a:grpSpLocks/>
              </p:cNvGrpSpPr>
              <p:nvPr/>
            </p:nvGrpSpPr>
            <p:grpSpPr bwMode="auto">
              <a:xfrm>
                <a:off x="490" y="1186"/>
                <a:ext cx="1977" cy="1173"/>
                <a:chOff x="490" y="1186"/>
                <a:chExt cx="1977" cy="1173"/>
              </a:xfrm>
            </p:grpSpPr>
            <p:sp>
              <p:nvSpPr>
                <p:cNvPr id="195631" name="Line 47"/>
                <p:cNvSpPr>
                  <a:spLocks noChangeShapeType="1"/>
                </p:cNvSpPr>
                <p:nvPr/>
              </p:nvSpPr>
              <p:spPr bwMode="auto">
                <a:xfrm>
                  <a:off x="490" y="1299"/>
                  <a:ext cx="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32" name="Line 48"/>
                <p:cNvSpPr>
                  <a:spLocks noChangeShapeType="1"/>
                </p:cNvSpPr>
                <p:nvPr/>
              </p:nvSpPr>
              <p:spPr bwMode="auto">
                <a:xfrm>
                  <a:off x="496" y="1299"/>
                  <a:ext cx="7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33" name="Line 49"/>
                <p:cNvSpPr>
                  <a:spLocks noChangeShapeType="1"/>
                </p:cNvSpPr>
                <p:nvPr/>
              </p:nvSpPr>
              <p:spPr bwMode="auto">
                <a:xfrm>
                  <a:off x="503" y="1299"/>
                  <a:ext cx="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34" name="Line 50"/>
                <p:cNvSpPr>
                  <a:spLocks noChangeShapeType="1"/>
                </p:cNvSpPr>
                <p:nvPr/>
              </p:nvSpPr>
              <p:spPr bwMode="auto">
                <a:xfrm>
                  <a:off x="509" y="1299"/>
                  <a:ext cx="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35" name="Line 51"/>
                <p:cNvSpPr>
                  <a:spLocks noChangeShapeType="1"/>
                </p:cNvSpPr>
                <p:nvPr/>
              </p:nvSpPr>
              <p:spPr bwMode="auto">
                <a:xfrm>
                  <a:off x="515" y="1299"/>
                  <a:ext cx="7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36" name="Line 52"/>
                <p:cNvSpPr>
                  <a:spLocks noChangeShapeType="1"/>
                </p:cNvSpPr>
                <p:nvPr/>
              </p:nvSpPr>
              <p:spPr bwMode="auto">
                <a:xfrm>
                  <a:off x="522" y="1299"/>
                  <a:ext cx="6" cy="6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37" name="Line 53"/>
                <p:cNvSpPr>
                  <a:spLocks noChangeShapeType="1"/>
                </p:cNvSpPr>
                <p:nvPr/>
              </p:nvSpPr>
              <p:spPr bwMode="auto">
                <a:xfrm>
                  <a:off x="528" y="1362"/>
                  <a:ext cx="6" cy="307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38" name="Line 54"/>
                <p:cNvSpPr>
                  <a:spLocks noChangeShapeType="1"/>
                </p:cNvSpPr>
                <p:nvPr/>
              </p:nvSpPr>
              <p:spPr bwMode="auto">
                <a:xfrm>
                  <a:off x="534" y="1669"/>
                  <a:ext cx="6" cy="232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39" name="Line 55"/>
                <p:cNvSpPr>
                  <a:spLocks noChangeShapeType="1"/>
                </p:cNvSpPr>
                <p:nvPr/>
              </p:nvSpPr>
              <p:spPr bwMode="auto">
                <a:xfrm>
                  <a:off x="540" y="1901"/>
                  <a:ext cx="7" cy="11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0" name="Line 56"/>
                <p:cNvSpPr>
                  <a:spLocks noChangeShapeType="1"/>
                </p:cNvSpPr>
                <p:nvPr/>
              </p:nvSpPr>
              <p:spPr bwMode="auto">
                <a:xfrm>
                  <a:off x="547" y="2014"/>
                  <a:ext cx="6" cy="11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1" name="Line 57"/>
                <p:cNvSpPr>
                  <a:spLocks noChangeShapeType="1"/>
                </p:cNvSpPr>
                <p:nvPr/>
              </p:nvSpPr>
              <p:spPr bwMode="auto">
                <a:xfrm>
                  <a:off x="553" y="2127"/>
                  <a:ext cx="6" cy="69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2" name="Line 58"/>
                <p:cNvSpPr>
                  <a:spLocks noChangeShapeType="1"/>
                </p:cNvSpPr>
                <p:nvPr/>
              </p:nvSpPr>
              <p:spPr bwMode="auto">
                <a:xfrm>
                  <a:off x="559" y="2196"/>
                  <a:ext cx="7" cy="50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3" name="Line 59"/>
                <p:cNvSpPr>
                  <a:spLocks noChangeShapeType="1"/>
                </p:cNvSpPr>
                <p:nvPr/>
              </p:nvSpPr>
              <p:spPr bwMode="auto">
                <a:xfrm>
                  <a:off x="566" y="2246"/>
                  <a:ext cx="6" cy="38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4" name="Line 60"/>
                <p:cNvSpPr>
                  <a:spLocks noChangeShapeType="1"/>
                </p:cNvSpPr>
                <p:nvPr/>
              </p:nvSpPr>
              <p:spPr bwMode="auto">
                <a:xfrm>
                  <a:off x="572" y="2284"/>
                  <a:ext cx="6" cy="3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5" name="Line 61"/>
                <p:cNvSpPr>
                  <a:spLocks noChangeShapeType="1"/>
                </p:cNvSpPr>
                <p:nvPr/>
              </p:nvSpPr>
              <p:spPr bwMode="auto">
                <a:xfrm>
                  <a:off x="578" y="2315"/>
                  <a:ext cx="6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6" name="Line 62"/>
                <p:cNvSpPr>
                  <a:spLocks noChangeShapeType="1"/>
                </p:cNvSpPr>
                <p:nvPr/>
              </p:nvSpPr>
              <p:spPr bwMode="auto">
                <a:xfrm>
                  <a:off x="584" y="2340"/>
                  <a:ext cx="7" cy="1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7" name="Line 63"/>
                <p:cNvSpPr>
                  <a:spLocks noChangeShapeType="1"/>
                </p:cNvSpPr>
                <p:nvPr/>
              </p:nvSpPr>
              <p:spPr bwMode="auto">
                <a:xfrm>
                  <a:off x="591" y="2353"/>
                  <a:ext cx="6" cy="6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8" name="Line 64"/>
                <p:cNvSpPr>
                  <a:spLocks noChangeShapeType="1"/>
                </p:cNvSpPr>
                <p:nvPr/>
              </p:nvSpPr>
              <p:spPr bwMode="auto">
                <a:xfrm flipV="1">
                  <a:off x="597" y="2334"/>
                  <a:ext cx="6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49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603" y="2303"/>
                  <a:ext cx="6" cy="3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0" name="Line 66"/>
                <p:cNvSpPr>
                  <a:spLocks noChangeShapeType="1"/>
                </p:cNvSpPr>
                <p:nvPr/>
              </p:nvSpPr>
              <p:spPr bwMode="auto">
                <a:xfrm flipV="1">
                  <a:off x="609" y="2290"/>
                  <a:ext cx="7" cy="1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1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616" y="2278"/>
                  <a:ext cx="6" cy="12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2" name="Line 68"/>
                <p:cNvSpPr>
                  <a:spLocks noChangeShapeType="1"/>
                </p:cNvSpPr>
                <p:nvPr/>
              </p:nvSpPr>
              <p:spPr bwMode="auto">
                <a:xfrm flipV="1">
                  <a:off x="622" y="2259"/>
                  <a:ext cx="6" cy="19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3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628" y="2246"/>
                  <a:ext cx="7" cy="1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4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635" y="2215"/>
                  <a:ext cx="6" cy="3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5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641" y="2202"/>
                  <a:ext cx="6" cy="1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6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647" y="2121"/>
                  <a:ext cx="31" cy="8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7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678" y="2071"/>
                  <a:ext cx="32" cy="50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8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710" y="2014"/>
                  <a:ext cx="31" cy="57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59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741" y="1939"/>
                  <a:ext cx="32" cy="7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0" name="Line 76"/>
                <p:cNvSpPr>
                  <a:spLocks noChangeShapeType="1"/>
                </p:cNvSpPr>
                <p:nvPr/>
              </p:nvSpPr>
              <p:spPr bwMode="auto">
                <a:xfrm flipV="1">
                  <a:off x="773" y="1882"/>
                  <a:ext cx="31" cy="57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1" name="Line 77"/>
                <p:cNvSpPr>
                  <a:spLocks noChangeShapeType="1"/>
                </p:cNvSpPr>
                <p:nvPr/>
              </p:nvSpPr>
              <p:spPr bwMode="auto">
                <a:xfrm flipV="1">
                  <a:off x="804" y="1838"/>
                  <a:ext cx="31" cy="44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2" name="Line 78"/>
                <p:cNvSpPr>
                  <a:spLocks noChangeShapeType="1"/>
                </p:cNvSpPr>
                <p:nvPr/>
              </p:nvSpPr>
              <p:spPr bwMode="auto">
                <a:xfrm flipV="1">
                  <a:off x="835" y="1795"/>
                  <a:ext cx="32" cy="4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3" name="Line 79"/>
                <p:cNvSpPr>
                  <a:spLocks noChangeShapeType="1"/>
                </p:cNvSpPr>
                <p:nvPr/>
              </p:nvSpPr>
              <p:spPr bwMode="auto">
                <a:xfrm flipV="1">
                  <a:off x="867" y="1763"/>
                  <a:ext cx="31" cy="32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4" name="Line 80"/>
                <p:cNvSpPr>
                  <a:spLocks noChangeShapeType="1"/>
                </p:cNvSpPr>
                <p:nvPr/>
              </p:nvSpPr>
              <p:spPr bwMode="auto">
                <a:xfrm flipV="1">
                  <a:off x="898" y="1726"/>
                  <a:ext cx="31" cy="37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5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929" y="1688"/>
                  <a:ext cx="32" cy="38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6" name="Line 82"/>
                <p:cNvSpPr>
                  <a:spLocks noChangeShapeType="1"/>
                </p:cNvSpPr>
                <p:nvPr/>
              </p:nvSpPr>
              <p:spPr bwMode="auto">
                <a:xfrm flipV="1">
                  <a:off x="961" y="1650"/>
                  <a:ext cx="31" cy="38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7" name="Line 83"/>
                <p:cNvSpPr>
                  <a:spLocks noChangeShapeType="1"/>
                </p:cNvSpPr>
                <p:nvPr/>
              </p:nvSpPr>
              <p:spPr bwMode="auto">
                <a:xfrm flipV="1">
                  <a:off x="992" y="1613"/>
                  <a:ext cx="32" cy="37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8" name="Line 84"/>
                <p:cNvSpPr>
                  <a:spLocks noChangeShapeType="1"/>
                </p:cNvSpPr>
                <p:nvPr/>
              </p:nvSpPr>
              <p:spPr bwMode="auto">
                <a:xfrm flipV="1">
                  <a:off x="1024" y="1581"/>
                  <a:ext cx="31" cy="32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69" name="Line 85"/>
                <p:cNvSpPr>
                  <a:spLocks noChangeShapeType="1"/>
                </p:cNvSpPr>
                <p:nvPr/>
              </p:nvSpPr>
              <p:spPr bwMode="auto">
                <a:xfrm flipV="1">
                  <a:off x="1055" y="1550"/>
                  <a:ext cx="31" cy="3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0" name="Line 86"/>
                <p:cNvSpPr>
                  <a:spLocks noChangeShapeType="1"/>
                </p:cNvSpPr>
                <p:nvPr/>
              </p:nvSpPr>
              <p:spPr bwMode="auto">
                <a:xfrm flipV="1">
                  <a:off x="1086" y="1525"/>
                  <a:ext cx="32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1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1118" y="1500"/>
                  <a:ext cx="3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2" name="Line 88"/>
                <p:cNvSpPr>
                  <a:spLocks noChangeShapeType="1"/>
                </p:cNvSpPr>
                <p:nvPr/>
              </p:nvSpPr>
              <p:spPr bwMode="auto">
                <a:xfrm flipV="1">
                  <a:off x="1149" y="1437"/>
                  <a:ext cx="63" cy="6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3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1212" y="1393"/>
                  <a:ext cx="63" cy="44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4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1275" y="1355"/>
                  <a:ext cx="62" cy="38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5" name="Line 91"/>
                <p:cNvSpPr>
                  <a:spLocks noChangeShapeType="1"/>
                </p:cNvSpPr>
                <p:nvPr/>
              </p:nvSpPr>
              <p:spPr bwMode="auto">
                <a:xfrm flipV="1">
                  <a:off x="1337" y="1324"/>
                  <a:ext cx="63" cy="3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6" name="Line 92"/>
                <p:cNvSpPr>
                  <a:spLocks noChangeShapeType="1"/>
                </p:cNvSpPr>
                <p:nvPr/>
              </p:nvSpPr>
              <p:spPr bwMode="auto">
                <a:xfrm flipV="1">
                  <a:off x="1400" y="1299"/>
                  <a:ext cx="63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7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1463" y="1274"/>
                  <a:ext cx="63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8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1526" y="1249"/>
                  <a:ext cx="62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79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1588" y="1236"/>
                  <a:ext cx="63" cy="13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0" name="Line 96"/>
                <p:cNvSpPr>
                  <a:spLocks noChangeShapeType="1"/>
                </p:cNvSpPr>
                <p:nvPr/>
              </p:nvSpPr>
              <p:spPr bwMode="auto">
                <a:xfrm flipV="1">
                  <a:off x="1651" y="1217"/>
                  <a:ext cx="63" cy="19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1" name="Line 97"/>
                <p:cNvSpPr>
                  <a:spLocks noChangeShapeType="1"/>
                </p:cNvSpPr>
                <p:nvPr/>
              </p:nvSpPr>
              <p:spPr bwMode="auto">
                <a:xfrm flipV="1">
                  <a:off x="1714" y="1211"/>
                  <a:ext cx="63" cy="6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2" name="Line 98"/>
                <p:cNvSpPr>
                  <a:spLocks noChangeShapeType="1"/>
                </p:cNvSpPr>
                <p:nvPr/>
              </p:nvSpPr>
              <p:spPr bwMode="auto">
                <a:xfrm flipV="1">
                  <a:off x="1777" y="1199"/>
                  <a:ext cx="62" cy="12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3" name="Line 99"/>
                <p:cNvSpPr>
                  <a:spLocks noChangeShapeType="1"/>
                </p:cNvSpPr>
                <p:nvPr/>
              </p:nvSpPr>
              <p:spPr bwMode="auto">
                <a:xfrm flipV="1">
                  <a:off x="1839" y="1192"/>
                  <a:ext cx="63" cy="7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4" name="Line 100"/>
                <p:cNvSpPr>
                  <a:spLocks noChangeShapeType="1"/>
                </p:cNvSpPr>
                <p:nvPr/>
              </p:nvSpPr>
              <p:spPr bwMode="auto">
                <a:xfrm flipV="1">
                  <a:off x="1902" y="1186"/>
                  <a:ext cx="63" cy="6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5" name="Line 101"/>
                <p:cNvSpPr>
                  <a:spLocks noChangeShapeType="1"/>
                </p:cNvSpPr>
                <p:nvPr/>
              </p:nvSpPr>
              <p:spPr bwMode="auto">
                <a:xfrm>
                  <a:off x="1965" y="1186"/>
                  <a:ext cx="63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6" name="Line 102"/>
                <p:cNvSpPr>
                  <a:spLocks noChangeShapeType="1"/>
                </p:cNvSpPr>
                <p:nvPr/>
              </p:nvSpPr>
              <p:spPr bwMode="auto">
                <a:xfrm>
                  <a:off x="2028" y="1186"/>
                  <a:ext cx="62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7" name="Line 103"/>
                <p:cNvSpPr>
                  <a:spLocks noChangeShapeType="1"/>
                </p:cNvSpPr>
                <p:nvPr/>
              </p:nvSpPr>
              <p:spPr bwMode="auto">
                <a:xfrm>
                  <a:off x="2090" y="1186"/>
                  <a:ext cx="63" cy="6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8" name="Line 104"/>
                <p:cNvSpPr>
                  <a:spLocks noChangeShapeType="1"/>
                </p:cNvSpPr>
                <p:nvPr/>
              </p:nvSpPr>
              <p:spPr bwMode="auto">
                <a:xfrm>
                  <a:off x="2153" y="1192"/>
                  <a:ext cx="63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89" name="Line 105"/>
                <p:cNvSpPr>
                  <a:spLocks noChangeShapeType="1"/>
                </p:cNvSpPr>
                <p:nvPr/>
              </p:nvSpPr>
              <p:spPr bwMode="auto">
                <a:xfrm>
                  <a:off x="2216" y="1192"/>
                  <a:ext cx="63" cy="7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90" name="Line 106"/>
                <p:cNvSpPr>
                  <a:spLocks noChangeShapeType="1"/>
                </p:cNvSpPr>
                <p:nvPr/>
              </p:nvSpPr>
              <p:spPr bwMode="auto">
                <a:xfrm>
                  <a:off x="2279" y="1199"/>
                  <a:ext cx="62" cy="6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91" name="Line 107"/>
                <p:cNvSpPr>
                  <a:spLocks noChangeShapeType="1"/>
                </p:cNvSpPr>
                <p:nvPr/>
              </p:nvSpPr>
              <p:spPr bwMode="auto">
                <a:xfrm>
                  <a:off x="2341" y="1205"/>
                  <a:ext cx="63" cy="6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92" name="Line 108"/>
                <p:cNvSpPr>
                  <a:spLocks noChangeShapeType="1"/>
                </p:cNvSpPr>
                <p:nvPr/>
              </p:nvSpPr>
              <p:spPr bwMode="auto">
                <a:xfrm>
                  <a:off x="2404" y="1211"/>
                  <a:ext cx="63" cy="6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95721" name="Group 137"/>
              <p:cNvGrpSpPr>
                <a:grpSpLocks/>
              </p:cNvGrpSpPr>
              <p:nvPr/>
            </p:nvGrpSpPr>
            <p:grpSpPr bwMode="auto">
              <a:xfrm>
                <a:off x="459" y="954"/>
                <a:ext cx="37" cy="2146"/>
                <a:chOff x="459" y="954"/>
                <a:chExt cx="37" cy="2146"/>
              </a:xfrm>
            </p:grpSpPr>
            <p:sp>
              <p:nvSpPr>
                <p:cNvPr id="195694" name="Line 110"/>
                <p:cNvSpPr>
                  <a:spLocks noChangeShapeType="1"/>
                </p:cNvSpPr>
                <p:nvPr/>
              </p:nvSpPr>
              <p:spPr bwMode="auto">
                <a:xfrm>
                  <a:off x="459" y="3012"/>
                  <a:ext cx="37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95" name="Line 111"/>
                <p:cNvSpPr>
                  <a:spLocks noChangeShapeType="1"/>
                </p:cNvSpPr>
                <p:nvPr/>
              </p:nvSpPr>
              <p:spPr bwMode="auto">
                <a:xfrm>
                  <a:off x="459" y="2673"/>
                  <a:ext cx="37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96" name="Line 112"/>
                <p:cNvSpPr>
                  <a:spLocks noChangeShapeType="1"/>
                </p:cNvSpPr>
                <p:nvPr/>
              </p:nvSpPr>
              <p:spPr bwMode="auto">
                <a:xfrm>
                  <a:off x="459" y="2328"/>
                  <a:ext cx="37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97" name="Line 113"/>
                <p:cNvSpPr>
                  <a:spLocks noChangeShapeType="1"/>
                </p:cNvSpPr>
                <p:nvPr/>
              </p:nvSpPr>
              <p:spPr bwMode="auto">
                <a:xfrm>
                  <a:off x="459" y="1983"/>
                  <a:ext cx="37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98" name="Line 114"/>
                <p:cNvSpPr>
                  <a:spLocks noChangeShapeType="1"/>
                </p:cNvSpPr>
                <p:nvPr/>
              </p:nvSpPr>
              <p:spPr bwMode="auto">
                <a:xfrm>
                  <a:off x="459" y="1638"/>
                  <a:ext cx="37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699" name="Line 115"/>
                <p:cNvSpPr>
                  <a:spLocks noChangeShapeType="1"/>
                </p:cNvSpPr>
                <p:nvPr/>
              </p:nvSpPr>
              <p:spPr bwMode="auto">
                <a:xfrm>
                  <a:off x="459" y="1299"/>
                  <a:ext cx="37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0" name="Line 116"/>
                <p:cNvSpPr>
                  <a:spLocks noChangeShapeType="1"/>
                </p:cNvSpPr>
                <p:nvPr/>
              </p:nvSpPr>
              <p:spPr bwMode="auto">
                <a:xfrm>
                  <a:off x="459" y="954"/>
                  <a:ext cx="37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1" name="Line 117"/>
                <p:cNvSpPr>
                  <a:spLocks noChangeShapeType="1"/>
                </p:cNvSpPr>
                <p:nvPr/>
              </p:nvSpPr>
              <p:spPr bwMode="auto">
                <a:xfrm>
                  <a:off x="459" y="3099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2" name="Line 118"/>
                <p:cNvSpPr>
                  <a:spLocks noChangeShapeType="1"/>
                </p:cNvSpPr>
                <p:nvPr/>
              </p:nvSpPr>
              <p:spPr bwMode="auto">
                <a:xfrm>
                  <a:off x="459" y="2930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3" name="Line 119"/>
                <p:cNvSpPr>
                  <a:spLocks noChangeShapeType="1"/>
                </p:cNvSpPr>
                <p:nvPr/>
              </p:nvSpPr>
              <p:spPr bwMode="auto">
                <a:xfrm>
                  <a:off x="459" y="2842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4" name="Line 120"/>
                <p:cNvSpPr>
                  <a:spLocks noChangeShapeType="1"/>
                </p:cNvSpPr>
                <p:nvPr/>
              </p:nvSpPr>
              <p:spPr bwMode="auto">
                <a:xfrm>
                  <a:off x="459" y="2754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5" name="Line 121"/>
                <p:cNvSpPr>
                  <a:spLocks noChangeShapeType="1"/>
                </p:cNvSpPr>
                <p:nvPr/>
              </p:nvSpPr>
              <p:spPr bwMode="auto">
                <a:xfrm>
                  <a:off x="459" y="2585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6" name="Line 122"/>
                <p:cNvSpPr>
                  <a:spLocks noChangeShapeType="1"/>
                </p:cNvSpPr>
                <p:nvPr/>
              </p:nvSpPr>
              <p:spPr bwMode="auto">
                <a:xfrm>
                  <a:off x="459" y="2497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7" name="Line 123"/>
                <p:cNvSpPr>
                  <a:spLocks noChangeShapeType="1"/>
                </p:cNvSpPr>
                <p:nvPr/>
              </p:nvSpPr>
              <p:spPr bwMode="auto">
                <a:xfrm>
                  <a:off x="459" y="2416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8" name="Line 124"/>
                <p:cNvSpPr>
                  <a:spLocks noChangeShapeType="1"/>
                </p:cNvSpPr>
                <p:nvPr/>
              </p:nvSpPr>
              <p:spPr bwMode="auto">
                <a:xfrm>
                  <a:off x="459" y="2240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09" name="Line 125"/>
                <p:cNvSpPr>
                  <a:spLocks noChangeShapeType="1"/>
                </p:cNvSpPr>
                <p:nvPr/>
              </p:nvSpPr>
              <p:spPr bwMode="auto">
                <a:xfrm>
                  <a:off x="459" y="2158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0" name="Line 126"/>
                <p:cNvSpPr>
                  <a:spLocks noChangeShapeType="1"/>
                </p:cNvSpPr>
                <p:nvPr/>
              </p:nvSpPr>
              <p:spPr bwMode="auto">
                <a:xfrm>
                  <a:off x="459" y="2071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1" name="Line 127"/>
                <p:cNvSpPr>
                  <a:spLocks noChangeShapeType="1"/>
                </p:cNvSpPr>
                <p:nvPr/>
              </p:nvSpPr>
              <p:spPr bwMode="auto">
                <a:xfrm>
                  <a:off x="459" y="1901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2" name="Line 128"/>
                <p:cNvSpPr>
                  <a:spLocks noChangeShapeType="1"/>
                </p:cNvSpPr>
                <p:nvPr/>
              </p:nvSpPr>
              <p:spPr bwMode="auto">
                <a:xfrm>
                  <a:off x="459" y="1813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3" name="Line 129"/>
                <p:cNvSpPr>
                  <a:spLocks noChangeShapeType="1"/>
                </p:cNvSpPr>
                <p:nvPr/>
              </p:nvSpPr>
              <p:spPr bwMode="auto">
                <a:xfrm>
                  <a:off x="459" y="1726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4" name="Line 130"/>
                <p:cNvSpPr>
                  <a:spLocks noChangeShapeType="1"/>
                </p:cNvSpPr>
                <p:nvPr/>
              </p:nvSpPr>
              <p:spPr bwMode="auto">
                <a:xfrm>
                  <a:off x="459" y="1556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5" name="Line 131"/>
                <p:cNvSpPr>
                  <a:spLocks noChangeShapeType="1"/>
                </p:cNvSpPr>
                <p:nvPr/>
              </p:nvSpPr>
              <p:spPr bwMode="auto">
                <a:xfrm>
                  <a:off x="459" y="1468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6" name="Line 132"/>
                <p:cNvSpPr>
                  <a:spLocks noChangeShapeType="1"/>
                </p:cNvSpPr>
                <p:nvPr/>
              </p:nvSpPr>
              <p:spPr bwMode="auto">
                <a:xfrm>
                  <a:off x="459" y="1380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7" name="Line 133"/>
                <p:cNvSpPr>
                  <a:spLocks noChangeShapeType="1"/>
                </p:cNvSpPr>
                <p:nvPr/>
              </p:nvSpPr>
              <p:spPr bwMode="auto">
                <a:xfrm>
                  <a:off x="459" y="1211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8" name="Line 134"/>
                <p:cNvSpPr>
                  <a:spLocks noChangeShapeType="1"/>
                </p:cNvSpPr>
                <p:nvPr/>
              </p:nvSpPr>
              <p:spPr bwMode="auto">
                <a:xfrm>
                  <a:off x="459" y="1123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19" name="Line 135"/>
                <p:cNvSpPr>
                  <a:spLocks noChangeShapeType="1"/>
                </p:cNvSpPr>
                <p:nvPr/>
              </p:nvSpPr>
              <p:spPr bwMode="auto">
                <a:xfrm>
                  <a:off x="459" y="1042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20" name="Line 136"/>
                <p:cNvSpPr>
                  <a:spLocks noChangeShapeType="1"/>
                </p:cNvSpPr>
                <p:nvPr/>
              </p:nvSpPr>
              <p:spPr bwMode="auto">
                <a:xfrm>
                  <a:off x="459" y="954"/>
                  <a:ext cx="1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95759" name="Group 175"/>
              <p:cNvGrpSpPr>
                <a:grpSpLocks/>
              </p:cNvGrpSpPr>
              <p:nvPr/>
            </p:nvGrpSpPr>
            <p:grpSpPr bwMode="auto">
              <a:xfrm>
                <a:off x="459" y="3062"/>
                <a:ext cx="2260" cy="37"/>
                <a:chOff x="459" y="3062"/>
                <a:chExt cx="2260" cy="37"/>
              </a:xfrm>
            </p:grpSpPr>
            <p:sp>
              <p:nvSpPr>
                <p:cNvPr id="195722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522" y="3062"/>
                  <a:ext cx="1" cy="37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23" name="Line 139"/>
                <p:cNvSpPr>
                  <a:spLocks noChangeShapeType="1"/>
                </p:cNvSpPr>
                <p:nvPr/>
              </p:nvSpPr>
              <p:spPr bwMode="auto">
                <a:xfrm flipV="1">
                  <a:off x="835" y="3062"/>
                  <a:ext cx="1" cy="37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24" name="Line 140"/>
                <p:cNvSpPr>
                  <a:spLocks noChangeShapeType="1"/>
                </p:cNvSpPr>
                <p:nvPr/>
              </p:nvSpPr>
              <p:spPr bwMode="auto">
                <a:xfrm flipV="1">
                  <a:off x="1149" y="3062"/>
                  <a:ext cx="1" cy="37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25" name="Line 141"/>
                <p:cNvSpPr>
                  <a:spLocks noChangeShapeType="1"/>
                </p:cNvSpPr>
                <p:nvPr/>
              </p:nvSpPr>
              <p:spPr bwMode="auto">
                <a:xfrm flipV="1">
                  <a:off x="1463" y="3062"/>
                  <a:ext cx="1" cy="37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26" name="Line 142"/>
                <p:cNvSpPr>
                  <a:spLocks noChangeShapeType="1"/>
                </p:cNvSpPr>
                <p:nvPr/>
              </p:nvSpPr>
              <p:spPr bwMode="auto">
                <a:xfrm flipV="1">
                  <a:off x="1777" y="3062"/>
                  <a:ext cx="1" cy="37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27" name="Line 143"/>
                <p:cNvSpPr>
                  <a:spLocks noChangeShapeType="1"/>
                </p:cNvSpPr>
                <p:nvPr/>
              </p:nvSpPr>
              <p:spPr bwMode="auto">
                <a:xfrm flipV="1">
                  <a:off x="2090" y="3062"/>
                  <a:ext cx="1" cy="37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28" name="Line 144"/>
                <p:cNvSpPr>
                  <a:spLocks noChangeShapeType="1"/>
                </p:cNvSpPr>
                <p:nvPr/>
              </p:nvSpPr>
              <p:spPr bwMode="auto">
                <a:xfrm flipV="1">
                  <a:off x="2404" y="3062"/>
                  <a:ext cx="1" cy="37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29" name="Line 145"/>
                <p:cNvSpPr>
                  <a:spLocks noChangeShapeType="1"/>
                </p:cNvSpPr>
                <p:nvPr/>
              </p:nvSpPr>
              <p:spPr bwMode="auto">
                <a:xfrm flipV="1">
                  <a:off x="2718" y="3062"/>
                  <a:ext cx="1" cy="37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0" name="Line 146"/>
                <p:cNvSpPr>
                  <a:spLocks noChangeShapeType="1"/>
                </p:cNvSpPr>
                <p:nvPr/>
              </p:nvSpPr>
              <p:spPr bwMode="auto">
                <a:xfrm flipV="1">
                  <a:off x="459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1" name="Line 147"/>
                <p:cNvSpPr>
                  <a:spLocks noChangeShapeType="1"/>
                </p:cNvSpPr>
                <p:nvPr/>
              </p:nvSpPr>
              <p:spPr bwMode="auto">
                <a:xfrm flipV="1">
                  <a:off x="584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2" name="Line 148"/>
                <p:cNvSpPr>
                  <a:spLocks noChangeShapeType="1"/>
                </p:cNvSpPr>
                <p:nvPr/>
              </p:nvSpPr>
              <p:spPr bwMode="auto">
                <a:xfrm flipV="1">
                  <a:off x="647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3" name="Line 149"/>
                <p:cNvSpPr>
                  <a:spLocks noChangeShapeType="1"/>
                </p:cNvSpPr>
                <p:nvPr/>
              </p:nvSpPr>
              <p:spPr bwMode="auto">
                <a:xfrm flipV="1">
                  <a:off x="710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4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773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5" name="Line 151"/>
                <p:cNvSpPr>
                  <a:spLocks noChangeShapeType="1"/>
                </p:cNvSpPr>
                <p:nvPr/>
              </p:nvSpPr>
              <p:spPr bwMode="auto">
                <a:xfrm flipV="1">
                  <a:off x="898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6" name="Line 152"/>
                <p:cNvSpPr>
                  <a:spLocks noChangeShapeType="1"/>
                </p:cNvSpPr>
                <p:nvPr/>
              </p:nvSpPr>
              <p:spPr bwMode="auto">
                <a:xfrm flipV="1">
                  <a:off x="961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7" name="Line 153"/>
                <p:cNvSpPr>
                  <a:spLocks noChangeShapeType="1"/>
                </p:cNvSpPr>
                <p:nvPr/>
              </p:nvSpPr>
              <p:spPr bwMode="auto">
                <a:xfrm flipV="1">
                  <a:off x="1024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8" name="Line 154"/>
                <p:cNvSpPr>
                  <a:spLocks noChangeShapeType="1"/>
                </p:cNvSpPr>
                <p:nvPr/>
              </p:nvSpPr>
              <p:spPr bwMode="auto">
                <a:xfrm flipV="1">
                  <a:off x="1086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39" name="Line 155"/>
                <p:cNvSpPr>
                  <a:spLocks noChangeShapeType="1"/>
                </p:cNvSpPr>
                <p:nvPr/>
              </p:nvSpPr>
              <p:spPr bwMode="auto">
                <a:xfrm flipV="1">
                  <a:off x="1212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0" name="Line 156"/>
                <p:cNvSpPr>
                  <a:spLocks noChangeShapeType="1"/>
                </p:cNvSpPr>
                <p:nvPr/>
              </p:nvSpPr>
              <p:spPr bwMode="auto">
                <a:xfrm flipV="1">
                  <a:off x="1275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1" name="Line 157"/>
                <p:cNvSpPr>
                  <a:spLocks noChangeShapeType="1"/>
                </p:cNvSpPr>
                <p:nvPr/>
              </p:nvSpPr>
              <p:spPr bwMode="auto">
                <a:xfrm flipV="1">
                  <a:off x="1337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2" name="Line 158"/>
                <p:cNvSpPr>
                  <a:spLocks noChangeShapeType="1"/>
                </p:cNvSpPr>
                <p:nvPr/>
              </p:nvSpPr>
              <p:spPr bwMode="auto">
                <a:xfrm flipV="1">
                  <a:off x="1400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3" name="Line 159"/>
                <p:cNvSpPr>
                  <a:spLocks noChangeShapeType="1"/>
                </p:cNvSpPr>
                <p:nvPr/>
              </p:nvSpPr>
              <p:spPr bwMode="auto">
                <a:xfrm flipV="1">
                  <a:off x="1526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4" name="Line 160"/>
                <p:cNvSpPr>
                  <a:spLocks noChangeShapeType="1"/>
                </p:cNvSpPr>
                <p:nvPr/>
              </p:nvSpPr>
              <p:spPr bwMode="auto">
                <a:xfrm flipV="1">
                  <a:off x="1588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5" name="Line 161"/>
                <p:cNvSpPr>
                  <a:spLocks noChangeShapeType="1"/>
                </p:cNvSpPr>
                <p:nvPr/>
              </p:nvSpPr>
              <p:spPr bwMode="auto">
                <a:xfrm flipV="1">
                  <a:off x="1651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6" name="Line 162"/>
                <p:cNvSpPr>
                  <a:spLocks noChangeShapeType="1"/>
                </p:cNvSpPr>
                <p:nvPr/>
              </p:nvSpPr>
              <p:spPr bwMode="auto">
                <a:xfrm flipV="1">
                  <a:off x="1714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7" name="Line 163"/>
                <p:cNvSpPr>
                  <a:spLocks noChangeShapeType="1"/>
                </p:cNvSpPr>
                <p:nvPr/>
              </p:nvSpPr>
              <p:spPr bwMode="auto">
                <a:xfrm flipV="1">
                  <a:off x="1839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8" name="Line 164"/>
                <p:cNvSpPr>
                  <a:spLocks noChangeShapeType="1"/>
                </p:cNvSpPr>
                <p:nvPr/>
              </p:nvSpPr>
              <p:spPr bwMode="auto">
                <a:xfrm flipV="1">
                  <a:off x="1902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49" name="Line 165"/>
                <p:cNvSpPr>
                  <a:spLocks noChangeShapeType="1"/>
                </p:cNvSpPr>
                <p:nvPr/>
              </p:nvSpPr>
              <p:spPr bwMode="auto">
                <a:xfrm flipV="1">
                  <a:off x="1965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50" name="Line 166"/>
                <p:cNvSpPr>
                  <a:spLocks noChangeShapeType="1"/>
                </p:cNvSpPr>
                <p:nvPr/>
              </p:nvSpPr>
              <p:spPr bwMode="auto">
                <a:xfrm flipV="1">
                  <a:off x="2028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51" name="Line 167"/>
                <p:cNvSpPr>
                  <a:spLocks noChangeShapeType="1"/>
                </p:cNvSpPr>
                <p:nvPr/>
              </p:nvSpPr>
              <p:spPr bwMode="auto">
                <a:xfrm flipV="1">
                  <a:off x="2153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52" name="Line 168"/>
                <p:cNvSpPr>
                  <a:spLocks noChangeShapeType="1"/>
                </p:cNvSpPr>
                <p:nvPr/>
              </p:nvSpPr>
              <p:spPr bwMode="auto">
                <a:xfrm flipV="1">
                  <a:off x="2216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53" name="Line 169"/>
                <p:cNvSpPr>
                  <a:spLocks noChangeShapeType="1"/>
                </p:cNvSpPr>
                <p:nvPr/>
              </p:nvSpPr>
              <p:spPr bwMode="auto">
                <a:xfrm flipV="1">
                  <a:off x="2279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54" name="Line 170"/>
                <p:cNvSpPr>
                  <a:spLocks noChangeShapeType="1"/>
                </p:cNvSpPr>
                <p:nvPr/>
              </p:nvSpPr>
              <p:spPr bwMode="auto">
                <a:xfrm flipV="1">
                  <a:off x="2341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55" name="Line 171"/>
                <p:cNvSpPr>
                  <a:spLocks noChangeShapeType="1"/>
                </p:cNvSpPr>
                <p:nvPr/>
              </p:nvSpPr>
              <p:spPr bwMode="auto">
                <a:xfrm flipV="1">
                  <a:off x="2467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56" name="Line 172"/>
                <p:cNvSpPr>
                  <a:spLocks noChangeShapeType="1"/>
                </p:cNvSpPr>
                <p:nvPr/>
              </p:nvSpPr>
              <p:spPr bwMode="auto">
                <a:xfrm flipV="1">
                  <a:off x="2530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57" name="Line 173"/>
                <p:cNvSpPr>
                  <a:spLocks noChangeShapeType="1"/>
                </p:cNvSpPr>
                <p:nvPr/>
              </p:nvSpPr>
              <p:spPr bwMode="auto">
                <a:xfrm flipV="1">
                  <a:off x="2592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58" name="Line 174"/>
                <p:cNvSpPr>
                  <a:spLocks noChangeShapeType="1"/>
                </p:cNvSpPr>
                <p:nvPr/>
              </p:nvSpPr>
              <p:spPr bwMode="auto">
                <a:xfrm flipV="1">
                  <a:off x="2655" y="3081"/>
                  <a:ext cx="1" cy="18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grpSp>
            <p:nvGrpSpPr>
              <p:cNvPr id="195960" name="Group 376"/>
              <p:cNvGrpSpPr>
                <a:grpSpLocks/>
              </p:cNvGrpSpPr>
              <p:nvPr/>
            </p:nvGrpSpPr>
            <p:grpSpPr bwMode="auto">
              <a:xfrm>
                <a:off x="459" y="954"/>
                <a:ext cx="2260" cy="2146"/>
                <a:chOff x="459" y="954"/>
                <a:chExt cx="2260" cy="2146"/>
              </a:xfrm>
            </p:grpSpPr>
            <p:sp>
              <p:nvSpPr>
                <p:cNvPr id="195760" name="Line 176"/>
                <p:cNvSpPr>
                  <a:spLocks noChangeShapeType="1"/>
                </p:cNvSpPr>
                <p:nvPr/>
              </p:nvSpPr>
              <p:spPr bwMode="auto">
                <a:xfrm flipV="1">
                  <a:off x="459" y="954"/>
                  <a:ext cx="1" cy="2145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61" name="Line 177"/>
                <p:cNvSpPr>
                  <a:spLocks noChangeShapeType="1"/>
                </p:cNvSpPr>
                <p:nvPr/>
              </p:nvSpPr>
              <p:spPr bwMode="auto">
                <a:xfrm flipV="1">
                  <a:off x="2718" y="954"/>
                  <a:ext cx="1" cy="2145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62" name="Line 178"/>
                <p:cNvSpPr>
                  <a:spLocks noChangeShapeType="1"/>
                </p:cNvSpPr>
                <p:nvPr/>
              </p:nvSpPr>
              <p:spPr bwMode="auto">
                <a:xfrm>
                  <a:off x="459" y="3099"/>
                  <a:ext cx="225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63" name="Line 179"/>
                <p:cNvSpPr>
                  <a:spLocks noChangeShapeType="1"/>
                </p:cNvSpPr>
                <p:nvPr/>
              </p:nvSpPr>
              <p:spPr bwMode="auto">
                <a:xfrm>
                  <a:off x="459" y="954"/>
                  <a:ext cx="2259" cy="1"/>
                </a:xfrm>
                <a:prstGeom prst="line">
                  <a:avLst/>
                </a:prstGeom>
                <a:noFill/>
                <a:ln w="6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64" name="Oval 180"/>
                <p:cNvSpPr>
                  <a:spLocks noChangeArrowheads="1"/>
                </p:cNvSpPr>
                <p:nvPr/>
              </p:nvSpPr>
              <p:spPr bwMode="auto">
                <a:xfrm>
                  <a:off x="490" y="2999"/>
                  <a:ext cx="32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65" name="Oval 181"/>
                <p:cNvSpPr>
                  <a:spLocks noChangeArrowheads="1"/>
                </p:cNvSpPr>
                <p:nvPr/>
              </p:nvSpPr>
              <p:spPr bwMode="auto">
                <a:xfrm>
                  <a:off x="509" y="2999"/>
                  <a:ext cx="31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66" name="Oval 182"/>
                <p:cNvSpPr>
                  <a:spLocks noChangeArrowheads="1"/>
                </p:cNvSpPr>
                <p:nvPr/>
              </p:nvSpPr>
              <p:spPr bwMode="auto">
                <a:xfrm>
                  <a:off x="515" y="2999"/>
                  <a:ext cx="32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67" name="Oval 183"/>
                <p:cNvSpPr>
                  <a:spLocks noChangeArrowheads="1"/>
                </p:cNvSpPr>
                <p:nvPr/>
              </p:nvSpPr>
              <p:spPr bwMode="auto">
                <a:xfrm>
                  <a:off x="522" y="2999"/>
                  <a:ext cx="31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68" name="Oval 184"/>
                <p:cNvSpPr>
                  <a:spLocks noChangeArrowheads="1"/>
                </p:cNvSpPr>
                <p:nvPr/>
              </p:nvSpPr>
              <p:spPr bwMode="auto">
                <a:xfrm>
                  <a:off x="528" y="2999"/>
                  <a:ext cx="31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69" name="Oval 185"/>
                <p:cNvSpPr>
                  <a:spLocks noChangeArrowheads="1"/>
                </p:cNvSpPr>
                <p:nvPr/>
              </p:nvSpPr>
              <p:spPr bwMode="auto">
                <a:xfrm>
                  <a:off x="534" y="2993"/>
                  <a:ext cx="32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0" name="Oval 186"/>
                <p:cNvSpPr>
                  <a:spLocks noChangeArrowheads="1"/>
                </p:cNvSpPr>
                <p:nvPr/>
              </p:nvSpPr>
              <p:spPr bwMode="auto">
                <a:xfrm>
                  <a:off x="540" y="2968"/>
                  <a:ext cx="32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1" name="Oval 187"/>
                <p:cNvSpPr>
                  <a:spLocks noChangeArrowheads="1"/>
                </p:cNvSpPr>
                <p:nvPr/>
              </p:nvSpPr>
              <p:spPr bwMode="auto">
                <a:xfrm>
                  <a:off x="547" y="2918"/>
                  <a:ext cx="31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2" name="Oval 188"/>
                <p:cNvSpPr>
                  <a:spLocks noChangeArrowheads="1"/>
                </p:cNvSpPr>
                <p:nvPr/>
              </p:nvSpPr>
              <p:spPr bwMode="auto">
                <a:xfrm>
                  <a:off x="559" y="2880"/>
                  <a:ext cx="32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3" name="Oval 189"/>
                <p:cNvSpPr>
                  <a:spLocks noChangeArrowheads="1"/>
                </p:cNvSpPr>
                <p:nvPr/>
              </p:nvSpPr>
              <p:spPr bwMode="auto">
                <a:xfrm>
                  <a:off x="572" y="2842"/>
                  <a:ext cx="31" cy="32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4" name="Oval 190"/>
                <p:cNvSpPr>
                  <a:spLocks noChangeArrowheads="1"/>
                </p:cNvSpPr>
                <p:nvPr/>
              </p:nvSpPr>
              <p:spPr bwMode="auto">
                <a:xfrm>
                  <a:off x="584" y="2811"/>
                  <a:ext cx="32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5" name="Oval 191"/>
                <p:cNvSpPr>
                  <a:spLocks noChangeArrowheads="1"/>
                </p:cNvSpPr>
                <p:nvPr/>
              </p:nvSpPr>
              <p:spPr bwMode="auto">
                <a:xfrm>
                  <a:off x="647" y="2503"/>
                  <a:ext cx="31" cy="32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6" name="Oval 192"/>
                <p:cNvSpPr>
                  <a:spLocks noChangeArrowheads="1"/>
                </p:cNvSpPr>
                <p:nvPr/>
              </p:nvSpPr>
              <p:spPr bwMode="auto">
                <a:xfrm>
                  <a:off x="710" y="2265"/>
                  <a:ext cx="31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7" name="Oval 193"/>
                <p:cNvSpPr>
                  <a:spLocks noChangeArrowheads="1"/>
                </p:cNvSpPr>
                <p:nvPr/>
              </p:nvSpPr>
              <p:spPr bwMode="auto">
                <a:xfrm>
                  <a:off x="773" y="2083"/>
                  <a:ext cx="31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8" name="Oval 194"/>
                <p:cNvSpPr>
                  <a:spLocks noChangeArrowheads="1"/>
                </p:cNvSpPr>
                <p:nvPr/>
              </p:nvSpPr>
              <p:spPr bwMode="auto">
                <a:xfrm>
                  <a:off x="835" y="1951"/>
                  <a:ext cx="32" cy="32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79" name="Oval 195"/>
                <p:cNvSpPr>
                  <a:spLocks noChangeArrowheads="1"/>
                </p:cNvSpPr>
                <p:nvPr/>
              </p:nvSpPr>
              <p:spPr bwMode="auto">
                <a:xfrm>
                  <a:off x="898" y="1857"/>
                  <a:ext cx="31" cy="32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0" name="Oval 196"/>
                <p:cNvSpPr>
                  <a:spLocks noChangeArrowheads="1"/>
                </p:cNvSpPr>
                <p:nvPr/>
              </p:nvSpPr>
              <p:spPr bwMode="auto">
                <a:xfrm>
                  <a:off x="1212" y="1500"/>
                  <a:ext cx="31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1" name="Oval 197"/>
                <p:cNvSpPr>
                  <a:spLocks noChangeArrowheads="1"/>
                </p:cNvSpPr>
                <p:nvPr/>
              </p:nvSpPr>
              <p:spPr bwMode="auto">
                <a:xfrm>
                  <a:off x="1526" y="1318"/>
                  <a:ext cx="31" cy="31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2" name="Oval 198"/>
                <p:cNvSpPr>
                  <a:spLocks noChangeArrowheads="1"/>
                </p:cNvSpPr>
                <p:nvPr/>
              </p:nvSpPr>
              <p:spPr bwMode="auto">
                <a:xfrm>
                  <a:off x="1839" y="1236"/>
                  <a:ext cx="32" cy="32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3" name="Oval 199"/>
                <p:cNvSpPr>
                  <a:spLocks noChangeArrowheads="1"/>
                </p:cNvSpPr>
                <p:nvPr/>
              </p:nvSpPr>
              <p:spPr bwMode="auto">
                <a:xfrm>
                  <a:off x="2153" y="1217"/>
                  <a:ext cx="32" cy="32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4" name="Oval 200"/>
                <p:cNvSpPr>
                  <a:spLocks noChangeArrowheads="1"/>
                </p:cNvSpPr>
                <p:nvPr/>
              </p:nvSpPr>
              <p:spPr bwMode="auto">
                <a:xfrm>
                  <a:off x="2467" y="1242"/>
                  <a:ext cx="31" cy="32"/>
                </a:xfrm>
                <a:prstGeom prst="ellipse">
                  <a:avLst/>
                </a:prstGeom>
                <a:solidFill>
                  <a:srgbClr val="DD0806"/>
                </a:solidFill>
                <a:ln w="6">
                  <a:solidFill>
                    <a:srgbClr val="DD0806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5" name="Freeform 201"/>
                <p:cNvSpPr>
                  <a:spLocks/>
                </p:cNvSpPr>
                <p:nvPr/>
              </p:nvSpPr>
              <p:spPr bwMode="auto">
                <a:xfrm>
                  <a:off x="490" y="1286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6" name="Freeform 202"/>
                <p:cNvSpPr>
                  <a:spLocks/>
                </p:cNvSpPr>
                <p:nvPr/>
              </p:nvSpPr>
              <p:spPr bwMode="auto">
                <a:xfrm>
                  <a:off x="509" y="1318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7" name="Freeform 203"/>
                <p:cNvSpPr>
                  <a:spLocks/>
                </p:cNvSpPr>
                <p:nvPr/>
              </p:nvSpPr>
              <p:spPr bwMode="auto">
                <a:xfrm>
                  <a:off x="515" y="1493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8" name="Freeform 204"/>
                <p:cNvSpPr>
                  <a:spLocks/>
                </p:cNvSpPr>
                <p:nvPr/>
              </p:nvSpPr>
              <p:spPr bwMode="auto">
                <a:xfrm>
                  <a:off x="522" y="1763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2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89" name="Freeform 205"/>
                <p:cNvSpPr>
                  <a:spLocks/>
                </p:cNvSpPr>
                <p:nvPr/>
              </p:nvSpPr>
              <p:spPr bwMode="auto">
                <a:xfrm>
                  <a:off x="528" y="1939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2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0" name="Freeform 206"/>
                <p:cNvSpPr>
                  <a:spLocks/>
                </p:cNvSpPr>
                <p:nvPr/>
              </p:nvSpPr>
              <p:spPr bwMode="auto">
                <a:xfrm>
                  <a:off x="534" y="2071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1" name="Freeform 207"/>
                <p:cNvSpPr>
                  <a:spLocks/>
                </p:cNvSpPr>
                <p:nvPr/>
              </p:nvSpPr>
              <p:spPr bwMode="auto">
                <a:xfrm>
                  <a:off x="540" y="2184"/>
                  <a:ext cx="26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6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6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6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2" name="Freeform 208"/>
                <p:cNvSpPr>
                  <a:spLocks/>
                </p:cNvSpPr>
                <p:nvPr/>
              </p:nvSpPr>
              <p:spPr bwMode="auto">
                <a:xfrm>
                  <a:off x="547" y="2284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2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3" name="Freeform 209"/>
                <p:cNvSpPr>
                  <a:spLocks/>
                </p:cNvSpPr>
                <p:nvPr/>
              </p:nvSpPr>
              <p:spPr bwMode="auto">
                <a:xfrm>
                  <a:off x="559" y="2422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4" name="Freeform 210"/>
                <p:cNvSpPr>
                  <a:spLocks/>
                </p:cNvSpPr>
                <p:nvPr/>
              </p:nvSpPr>
              <p:spPr bwMode="auto">
                <a:xfrm>
                  <a:off x="572" y="2491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2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5" name="Freeform 211"/>
                <p:cNvSpPr>
                  <a:spLocks/>
                </p:cNvSpPr>
                <p:nvPr/>
              </p:nvSpPr>
              <p:spPr bwMode="auto">
                <a:xfrm>
                  <a:off x="584" y="2529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6" name="Freeform 212"/>
                <p:cNvSpPr>
                  <a:spLocks/>
                </p:cNvSpPr>
                <p:nvPr/>
              </p:nvSpPr>
              <p:spPr bwMode="auto">
                <a:xfrm>
                  <a:off x="647" y="2641"/>
                  <a:ext cx="25" cy="26"/>
                </a:xfrm>
                <a:custGeom>
                  <a:avLst/>
                  <a:gdLst/>
                  <a:ahLst/>
                  <a:cxnLst>
                    <a:cxn ang="0">
                      <a:pos x="0" y="26"/>
                    </a:cxn>
                    <a:cxn ang="0">
                      <a:pos x="13" y="0"/>
                    </a:cxn>
                    <a:cxn ang="0">
                      <a:pos x="25" y="26"/>
                    </a:cxn>
                    <a:cxn ang="0">
                      <a:pos x="0" y="26"/>
                    </a:cxn>
                  </a:cxnLst>
                  <a:rect l="0" t="0" r="r" b="b"/>
                  <a:pathLst>
                    <a:path w="25" h="26">
                      <a:moveTo>
                        <a:pt x="0" y="26"/>
                      </a:moveTo>
                      <a:lnTo>
                        <a:pt x="13" y="0"/>
                      </a:lnTo>
                      <a:lnTo>
                        <a:pt x="25" y="26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7" name="Freeform 213"/>
                <p:cNvSpPr>
                  <a:spLocks/>
                </p:cNvSpPr>
                <p:nvPr/>
              </p:nvSpPr>
              <p:spPr bwMode="auto">
                <a:xfrm>
                  <a:off x="710" y="2761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2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8" name="Freeform 214"/>
                <p:cNvSpPr>
                  <a:spLocks/>
                </p:cNvSpPr>
                <p:nvPr/>
              </p:nvSpPr>
              <p:spPr bwMode="auto">
                <a:xfrm>
                  <a:off x="773" y="2823"/>
                  <a:ext cx="25" cy="26"/>
                </a:xfrm>
                <a:custGeom>
                  <a:avLst/>
                  <a:gdLst/>
                  <a:ahLst/>
                  <a:cxnLst>
                    <a:cxn ang="0">
                      <a:pos x="0" y="26"/>
                    </a:cxn>
                    <a:cxn ang="0">
                      <a:pos x="12" y="0"/>
                    </a:cxn>
                    <a:cxn ang="0">
                      <a:pos x="25" y="26"/>
                    </a:cxn>
                    <a:cxn ang="0">
                      <a:pos x="0" y="26"/>
                    </a:cxn>
                  </a:cxnLst>
                  <a:rect l="0" t="0" r="r" b="b"/>
                  <a:pathLst>
                    <a:path w="25" h="26">
                      <a:moveTo>
                        <a:pt x="0" y="26"/>
                      </a:moveTo>
                      <a:lnTo>
                        <a:pt x="12" y="0"/>
                      </a:lnTo>
                      <a:lnTo>
                        <a:pt x="25" y="26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799" name="Freeform 215"/>
                <p:cNvSpPr>
                  <a:spLocks/>
                </p:cNvSpPr>
                <p:nvPr/>
              </p:nvSpPr>
              <p:spPr bwMode="auto">
                <a:xfrm>
                  <a:off x="835" y="2849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0" name="Freeform 216"/>
                <p:cNvSpPr>
                  <a:spLocks/>
                </p:cNvSpPr>
                <p:nvPr/>
              </p:nvSpPr>
              <p:spPr bwMode="auto">
                <a:xfrm>
                  <a:off x="898" y="2880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1" name="Freeform 217"/>
                <p:cNvSpPr>
                  <a:spLocks/>
                </p:cNvSpPr>
                <p:nvPr/>
              </p:nvSpPr>
              <p:spPr bwMode="auto">
                <a:xfrm>
                  <a:off x="1212" y="2924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2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2" name="Freeform 218"/>
                <p:cNvSpPr>
                  <a:spLocks/>
                </p:cNvSpPr>
                <p:nvPr/>
              </p:nvSpPr>
              <p:spPr bwMode="auto">
                <a:xfrm>
                  <a:off x="1526" y="2949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2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3" name="Freeform 219"/>
                <p:cNvSpPr>
                  <a:spLocks/>
                </p:cNvSpPr>
                <p:nvPr/>
              </p:nvSpPr>
              <p:spPr bwMode="auto">
                <a:xfrm>
                  <a:off x="1839" y="2955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3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3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4" name="Freeform 220"/>
                <p:cNvSpPr>
                  <a:spLocks/>
                </p:cNvSpPr>
                <p:nvPr/>
              </p:nvSpPr>
              <p:spPr bwMode="auto">
                <a:xfrm>
                  <a:off x="2153" y="2961"/>
                  <a:ext cx="25" cy="26"/>
                </a:xfrm>
                <a:custGeom>
                  <a:avLst/>
                  <a:gdLst/>
                  <a:ahLst/>
                  <a:cxnLst>
                    <a:cxn ang="0">
                      <a:pos x="0" y="26"/>
                    </a:cxn>
                    <a:cxn ang="0">
                      <a:pos x="13" y="0"/>
                    </a:cxn>
                    <a:cxn ang="0">
                      <a:pos x="25" y="26"/>
                    </a:cxn>
                    <a:cxn ang="0">
                      <a:pos x="0" y="26"/>
                    </a:cxn>
                  </a:cxnLst>
                  <a:rect l="0" t="0" r="r" b="b"/>
                  <a:pathLst>
                    <a:path w="25" h="26">
                      <a:moveTo>
                        <a:pt x="0" y="26"/>
                      </a:moveTo>
                      <a:lnTo>
                        <a:pt x="13" y="0"/>
                      </a:lnTo>
                      <a:lnTo>
                        <a:pt x="25" y="26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5" name="Freeform 221"/>
                <p:cNvSpPr>
                  <a:spLocks/>
                </p:cNvSpPr>
                <p:nvPr/>
              </p:nvSpPr>
              <p:spPr bwMode="auto">
                <a:xfrm>
                  <a:off x="2467" y="2968"/>
                  <a:ext cx="25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0"/>
                    </a:cxn>
                    <a:cxn ang="0">
                      <a:pos x="25" y="25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25" h="25">
                      <a:moveTo>
                        <a:pt x="0" y="25"/>
                      </a:moveTo>
                      <a:lnTo>
                        <a:pt x="12" y="0"/>
                      </a:lnTo>
                      <a:lnTo>
                        <a:pt x="25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noFill/>
                <a:ln w="6">
                  <a:solidFill>
                    <a:srgbClr val="00801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6" name="Rectangle 222"/>
                <p:cNvSpPr>
                  <a:spLocks noChangeArrowheads="1"/>
                </p:cNvSpPr>
                <p:nvPr/>
              </p:nvSpPr>
              <p:spPr bwMode="auto">
                <a:xfrm>
                  <a:off x="478" y="1286"/>
                  <a:ext cx="31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7" name="Line 223"/>
                <p:cNvSpPr>
                  <a:spLocks noChangeShapeType="1"/>
                </p:cNvSpPr>
                <p:nvPr/>
              </p:nvSpPr>
              <p:spPr bwMode="auto">
                <a:xfrm>
                  <a:off x="478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8" name="Line 224"/>
                <p:cNvSpPr>
                  <a:spLocks noChangeShapeType="1"/>
                </p:cNvSpPr>
                <p:nvPr/>
              </p:nvSpPr>
              <p:spPr bwMode="auto">
                <a:xfrm>
                  <a:off x="478" y="1311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09" name="Line 225"/>
                <p:cNvSpPr>
                  <a:spLocks noChangeShapeType="1"/>
                </p:cNvSpPr>
                <p:nvPr/>
              </p:nvSpPr>
              <p:spPr bwMode="auto">
                <a:xfrm flipV="1">
                  <a:off x="503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0" name="Line 226"/>
                <p:cNvSpPr>
                  <a:spLocks noChangeShapeType="1"/>
                </p:cNvSpPr>
                <p:nvPr/>
              </p:nvSpPr>
              <p:spPr bwMode="auto">
                <a:xfrm flipH="1">
                  <a:off x="478" y="1286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1" name="Rectangle 227"/>
                <p:cNvSpPr>
                  <a:spLocks noChangeArrowheads="1"/>
                </p:cNvSpPr>
                <p:nvPr/>
              </p:nvSpPr>
              <p:spPr bwMode="auto">
                <a:xfrm>
                  <a:off x="484" y="1286"/>
                  <a:ext cx="31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2" name="Line 228"/>
                <p:cNvSpPr>
                  <a:spLocks noChangeShapeType="1"/>
                </p:cNvSpPr>
                <p:nvPr/>
              </p:nvSpPr>
              <p:spPr bwMode="auto">
                <a:xfrm>
                  <a:off x="484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3" name="Line 229"/>
                <p:cNvSpPr>
                  <a:spLocks noChangeShapeType="1"/>
                </p:cNvSpPr>
                <p:nvPr/>
              </p:nvSpPr>
              <p:spPr bwMode="auto">
                <a:xfrm>
                  <a:off x="484" y="1311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4" name="Line 230"/>
                <p:cNvSpPr>
                  <a:spLocks noChangeShapeType="1"/>
                </p:cNvSpPr>
                <p:nvPr/>
              </p:nvSpPr>
              <p:spPr bwMode="auto">
                <a:xfrm flipV="1">
                  <a:off x="509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5" name="Line 231"/>
                <p:cNvSpPr>
                  <a:spLocks noChangeShapeType="1"/>
                </p:cNvSpPr>
                <p:nvPr/>
              </p:nvSpPr>
              <p:spPr bwMode="auto">
                <a:xfrm flipH="1">
                  <a:off x="484" y="1286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6" name="Rectangle 232"/>
                <p:cNvSpPr>
                  <a:spLocks noChangeArrowheads="1"/>
                </p:cNvSpPr>
                <p:nvPr/>
              </p:nvSpPr>
              <p:spPr bwMode="auto">
                <a:xfrm>
                  <a:off x="490" y="1286"/>
                  <a:ext cx="32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7" name="Line 233"/>
                <p:cNvSpPr>
                  <a:spLocks noChangeShapeType="1"/>
                </p:cNvSpPr>
                <p:nvPr/>
              </p:nvSpPr>
              <p:spPr bwMode="auto">
                <a:xfrm>
                  <a:off x="490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8" name="Line 234"/>
                <p:cNvSpPr>
                  <a:spLocks noChangeShapeType="1"/>
                </p:cNvSpPr>
                <p:nvPr/>
              </p:nvSpPr>
              <p:spPr bwMode="auto">
                <a:xfrm>
                  <a:off x="490" y="1311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19" name="Line 235"/>
                <p:cNvSpPr>
                  <a:spLocks noChangeShapeType="1"/>
                </p:cNvSpPr>
                <p:nvPr/>
              </p:nvSpPr>
              <p:spPr bwMode="auto">
                <a:xfrm flipV="1">
                  <a:off x="515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0" name="Line 236"/>
                <p:cNvSpPr>
                  <a:spLocks noChangeShapeType="1"/>
                </p:cNvSpPr>
                <p:nvPr/>
              </p:nvSpPr>
              <p:spPr bwMode="auto">
                <a:xfrm flipH="1">
                  <a:off x="490" y="1286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1" name="Rectangle 237"/>
                <p:cNvSpPr>
                  <a:spLocks noChangeArrowheads="1"/>
                </p:cNvSpPr>
                <p:nvPr/>
              </p:nvSpPr>
              <p:spPr bwMode="auto">
                <a:xfrm>
                  <a:off x="496" y="1286"/>
                  <a:ext cx="32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2" name="Line 238"/>
                <p:cNvSpPr>
                  <a:spLocks noChangeShapeType="1"/>
                </p:cNvSpPr>
                <p:nvPr/>
              </p:nvSpPr>
              <p:spPr bwMode="auto">
                <a:xfrm>
                  <a:off x="496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3" name="Line 239"/>
                <p:cNvSpPr>
                  <a:spLocks noChangeShapeType="1"/>
                </p:cNvSpPr>
                <p:nvPr/>
              </p:nvSpPr>
              <p:spPr bwMode="auto">
                <a:xfrm>
                  <a:off x="496" y="1311"/>
                  <a:ext cx="2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4" name="Line 240"/>
                <p:cNvSpPr>
                  <a:spLocks noChangeShapeType="1"/>
                </p:cNvSpPr>
                <p:nvPr/>
              </p:nvSpPr>
              <p:spPr bwMode="auto">
                <a:xfrm flipV="1">
                  <a:off x="522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5" name="Line 241"/>
                <p:cNvSpPr>
                  <a:spLocks noChangeShapeType="1"/>
                </p:cNvSpPr>
                <p:nvPr/>
              </p:nvSpPr>
              <p:spPr bwMode="auto">
                <a:xfrm flipH="1">
                  <a:off x="496" y="1286"/>
                  <a:ext cx="2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6" name="Rectangle 242"/>
                <p:cNvSpPr>
                  <a:spLocks noChangeArrowheads="1"/>
                </p:cNvSpPr>
                <p:nvPr/>
              </p:nvSpPr>
              <p:spPr bwMode="auto">
                <a:xfrm>
                  <a:off x="503" y="1286"/>
                  <a:ext cx="31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7" name="Line 243"/>
                <p:cNvSpPr>
                  <a:spLocks noChangeShapeType="1"/>
                </p:cNvSpPr>
                <p:nvPr/>
              </p:nvSpPr>
              <p:spPr bwMode="auto">
                <a:xfrm>
                  <a:off x="503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8" name="Line 244"/>
                <p:cNvSpPr>
                  <a:spLocks noChangeShapeType="1"/>
                </p:cNvSpPr>
                <p:nvPr/>
              </p:nvSpPr>
              <p:spPr bwMode="auto">
                <a:xfrm>
                  <a:off x="503" y="1311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29" name="Line 245"/>
                <p:cNvSpPr>
                  <a:spLocks noChangeShapeType="1"/>
                </p:cNvSpPr>
                <p:nvPr/>
              </p:nvSpPr>
              <p:spPr bwMode="auto">
                <a:xfrm flipV="1">
                  <a:off x="528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0" name="Line 246"/>
                <p:cNvSpPr>
                  <a:spLocks noChangeShapeType="1"/>
                </p:cNvSpPr>
                <p:nvPr/>
              </p:nvSpPr>
              <p:spPr bwMode="auto">
                <a:xfrm flipH="1">
                  <a:off x="503" y="1286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1" name="Rectangle 247"/>
                <p:cNvSpPr>
                  <a:spLocks noChangeArrowheads="1"/>
                </p:cNvSpPr>
                <p:nvPr/>
              </p:nvSpPr>
              <p:spPr bwMode="auto">
                <a:xfrm>
                  <a:off x="509" y="1286"/>
                  <a:ext cx="31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2" name="Line 248"/>
                <p:cNvSpPr>
                  <a:spLocks noChangeShapeType="1"/>
                </p:cNvSpPr>
                <p:nvPr/>
              </p:nvSpPr>
              <p:spPr bwMode="auto">
                <a:xfrm>
                  <a:off x="509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3" name="Line 249"/>
                <p:cNvSpPr>
                  <a:spLocks noChangeShapeType="1"/>
                </p:cNvSpPr>
                <p:nvPr/>
              </p:nvSpPr>
              <p:spPr bwMode="auto">
                <a:xfrm>
                  <a:off x="509" y="1311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4" name="Line 250"/>
                <p:cNvSpPr>
                  <a:spLocks noChangeShapeType="1"/>
                </p:cNvSpPr>
                <p:nvPr/>
              </p:nvSpPr>
              <p:spPr bwMode="auto">
                <a:xfrm flipV="1">
                  <a:off x="534" y="128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5" name="Line 251"/>
                <p:cNvSpPr>
                  <a:spLocks noChangeShapeType="1"/>
                </p:cNvSpPr>
                <p:nvPr/>
              </p:nvSpPr>
              <p:spPr bwMode="auto">
                <a:xfrm flipH="1">
                  <a:off x="509" y="1286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6" name="Rectangle 252"/>
                <p:cNvSpPr>
                  <a:spLocks noChangeArrowheads="1"/>
                </p:cNvSpPr>
                <p:nvPr/>
              </p:nvSpPr>
              <p:spPr bwMode="auto">
                <a:xfrm>
                  <a:off x="515" y="1349"/>
                  <a:ext cx="32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7" name="Line 253"/>
                <p:cNvSpPr>
                  <a:spLocks noChangeShapeType="1"/>
                </p:cNvSpPr>
                <p:nvPr/>
              </p:nvSpPr>
              <p:spPr bwMode="auto">
                <a:xfrm>
                  <a:off x="515" y="1349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8" name="Line 254"/>
                <p:cNvSpPr>
                  <a:spLocks noChangeShapeType="1"/>
                </p:cNvSpPr>
                <p:nvPr/>
              </p:nvSpPr>
              <p:spPr bwMode="auto">
                <a:xfrm>
                  <a:off x="515" y="1374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39" name="Line 255"/>
                <p:cNvSpPr>
                  <a:spLocks noChangeShapeType="1"/>
                </p:cNvSpPr>
                <p:nvPr/>
              </p:nvSpPr>
              <p:spPr bwMode="auto">
                <a:xfrm flipV="1">
                  <a:off x="540" y="1349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0" name="Line 256"/>
                <p:cNvSpPr>
                  <a:spLocks noChangeShapeType="1"/>
                </p:cNvSpPr>
                <p:nvPr/>
              </p:nvSpPr>
              <p:spPr bwMode="auto">
                <a:xfrm flipH="1">
                  <a:off x="515" y="1349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1" name="Rectangle 257"/>
                <p:cNvSpPr>
                  <a:spLocks noChangeArrowheads="1"/>
                </p:cNvSpPr>
                <p:nvPr/>
              </p:nvSpPr>
              <p:spPr bwMode="auto">
                <a:xfrm>
                  <a:off x="522" y="1657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2" name="Line 258"/>
                <p:cNvSpPr>
                  <a:spLocks noChangeShapeType="1"/>
                </p:cNvSpPr>
                <p:nvPr/>
              </p:nvSpPr>
              <p:spPr bwMode="auto">
                <a:xfrm>
                  <a:off x="522" y="1657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3" name="Line 259"/>
                <p:cNvSpPr>
                  <a:spLocks noChangeShapeType="1"/>
                </p:cNvSpPr>
                <p:nvPr/>
              </p:nvSpPr>
              <p:spPr bwMode="auto">
                <a:xfrm>
                  <a:off x="522" y="1682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4" name="Line 260"/>
                <p:cNvSpPr>
                  <a:spLocks noChangeShapeType="1"/>
                </p:cNvSpPr>
                <p:nvPr/>
              </p:nvSpPr>
              <p:spPr bwMode="auto">
                <a:xfrm flipV="1">
                  <a:off x="547" y="1657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5" name="Line 261"/>
                <p:cNvSpPr>
                  <a:spLocks noChangeShapeType="1"/>
                </p:cNvSpPr>
                <p:nvPr/>
              </p:nvSpPr>
              <p:spPr bwMode="auto">
                <a:xfrm flipH="1">
                  <a:off x="522" y="1657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6" name="Rectangle 262"/>
                <p:cNvSpPr>
                  <a:spLocks noChangeArrowheads="1"/>
                </p:cNvSpPr>
                <p:nvPr/>
              </p:nvSpPr>
              <p:spPr bwMode="auto">
                <a:xfrm>
                  <a:off x="528" y="1889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7" name="Line 263"/>
                <p:cNvSpPr>
                  <a:spLocks noChangeShapeType="1"/>
                </p:cNvSpPr>
                <p:nvPr/>
              </p:nvSpPr>
              <p:spPr bwMode="auto">
                <a:xfrm>
                  <a:off x="528" y="1889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8" name="Line 264"/>
                <p:cNvSpPr>
                  <a:spLocks noChangeShapeType="1"/>
                </p:cNvSpPr>
                <p:nvPr/>
              </p:nvSpPr>
              <p:spPr bwMode="auto">
                <a:xfrm>
                  <a:off x="528" y="1914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49" name="Line 265"/>
                <p:cNvSpPr>
                  <a:spLocks noChangeShapeType="1"/>
                </p:cNvSpPr>
                <p:nvPr/>
              </p:nvSpPr>
              <p:spPr bwMode="auto">
                <a:xfrm flipV="1">
                  <a:off x="553" y="1889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0" name="Line 266"/>
                <p:cNvSpPr>
                  <a:spLocks noChangeShapeType="1"/>
                </p:cNvSpPr>
                <p:nvPr/>
              </p:nvSpPr>
              <p:spPr bwMode="auto">
                <a:xfrm flipH="1">
                  <a:off x="528" y="1889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1" name="Rectangle 267"/>
                <p:cNvSpPr>
                  <a:spLocks noChangeArrowheads="1"/>
                </p:cNvSpPr>
                <p:nvPr/>
              </p:nvSpPr>
              <p:spPr bwMode="auto">
                <a:xfrm>
                  <a:off x="534" y="2002"/>
                  <a:ext cx="32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2" name="Line 268"/>
                <p:cNvSpPr>
                  <a:spLocks noChangeShapeType="1"/>
                </p:cNvSpPr>
                <p:nvPr/>
              </p:nvSpPr>
              <p:spPr bwMode="auto">
                <a:xfrm>
                  <a:off x="534" y="2002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3" name="Line 269"/>
                <p:cNvSpPr>
                  <a:spLocks noChangeShapeType="1"/>
                </p:cNvSpPr>
                <p:nvPr/>
              </p:nvSpPr>
              <p:spPr bwMode="auto">
                <a:xfrm>
                  <a:off x="534" y="2027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4" name="Line 270"/>
                <p:cNvSpPr>
                  <a:spLocks noChangeShapeType="1"/>
                </p:cNvSpPr>
                <p:nvPr/>
              </p:nvSpPr>
              <p:spPr bwMode="auto">
                <a:xfrm flipV="1">
                  <a:off x="559" y="2002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5" name="Line 271"/>
                <p:cNvSpPr>
                  <a:spLocks noChangeShapeType="1"/>
                </p:cNvSpPr>
                <p:nvPr/>
              </p:nvSpPr>
              <p:spPr bwMode="auto">
                <a:xfrm flipH="1">
                  <a:off x="534" y="2002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6" name="Rectangle 272"/>
                <p:cNvSpPr>
                  <a:spLocks noChangeArrowheads="1"/>
                </p:cNvSpPr>
                <p:nvPr/>
              </p:nvSpPr>
              <p:spPr bwMode="auto">
                <a:xfrm>
                  <a:off x="540" y="2114"/>
                  <a:ext cx="32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7" name="Line 273"/>
                <p:cNvSpPr>
                  <a:spLocks noChangeShapeType="1"/>
                </p:cNvSpPr>
                <p:nvPr/>
              </p:nvSpPr>
              <p:spPr bwMode="auto">
                <a:xfrm>
                  <a:off x="540" y="2114"/>
                  <a:ext cx="1" cy="26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8" name="Line 274"/>
                <p:cNvSpPr>
                  <a:spLocks noChangeShapeType="1"/>
                </p:cNvSpPr>
                <p:nvPr/>
              </p:nvSpPr>
              <p:spPr bwMode="auto">
                <a:xfrm>
                  <a:off x="540" y="2140"/>
                  <a:ext cx="2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59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566" y="2114"/>
                  <a:ext cx="1" cy="26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0" name="Line 276"/>
                <p:cNvSpPr>
                  <a:spLocks noChangeShapeType="1"/>
                </p:cNvSpPr>
                <p:nvPr/>
              </p:nvSpPr>
              <p:spPr bwMode="auto">
                <a:xfrm flipH="1">
                  <a:off x="540" y="2114"/>
                  <a:ext cx="2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1" name="Rectangle 277"/>
                <p:cNvSpPr>
                  <a:spLocks noChangeArrowheads="1"/>
                </p:cNvSpPr>
                <p:nvPr/>
              </p:nvSpPr>
              <p:spPr bwMode="auto">
                <a:xfrm>
                  <a:off x="547" y="2184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2" name="Line 278"/>
                <p:cNvSpPr>
                  <a:spLocks noChangeShapeType="1"/>
                </p:cNvSpPr>
                <p:nvPr/>
              </p:nvSpPr>
              <p:spPr bwMode="auto">
                <a:xfrm>
                  <a:off x="547" y="2184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3" name="Line 279"/>
                <p:cNvSpPr>
                  <a:spLocks noChangeShapeType="1"/>
                </p:cNvSpPr>
                <p:nvPr/>
              </p:nvSpPr>
              <p:spPr bwMode="auto">
                <a:xfrm>
                  <a:off x="547" y="2209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4" name="Line 280"/>
                <p:cNvSpPr>
                  <a:spLocks noChangeShapeType="1"/>
                </p:cNvSpPr>
                <p:nvPr/>
              </p:nvSpPr>
              <p:spPr bwMode="auto">
                <a:xfrm flipV="1">
                  <a:off x="572" y="2184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5" name="Line 281"/>
                <p:cNvSpPr>
                  <a:spLocks noChangeShapeType="1"/>
                </p:cNvSpPr>
                <p:nvPr/>
              </p:nvSpPr>
              <p:spPr bwMode="auto">
                <a:xfrm flipH="1">
                  <a:off x="547" y="2184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6" name="Rectangle 282"/>
                <p:cNvSpPr>
                  <a:spLocks noChangeArrowheads="1"/>
                </p:cNvSpPr>
                <p:nvPr/>
              </p:nvSpPr>
              <p:spPr bwMode="auto">
                <a:xfrm>
                  <a:off x="553" y="2234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7" name="Line 283"/>
                <p:cNvSpPr>
                  <a:spLocks noChangeShapeType="1"/>
                </p:cNvSpPr>
                <p:nvPr/>
              </p:nvSpPr>
              <p:spPr bwMode="auto">
                <a:xfrm>
                  <a:off x="553" y="2234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8" name="Line 284"/>
                <p:cNvSpPr>
                  <a:spLocks noChangeShapeType="1"/>
                </p:cNvSpPr>
                <p:nvPr/>
              </p:nvSpPr>
              <p:spPr bwMode="auto">
                <a:xfrm>
                  <a:off x="553" y="2259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69" name="Line 285"/>
                <p:cNvSpPr>
                  <a:spLocks noChangeShapeType="1"/>
                </p:cNvSpPr>
                <p:nvPr/>
              </p:nvSpPr>
              <p:spPr bwMode="auto">
                <a:xfrm flipV="1">
                  <a:off x="578" y="2234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0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553" y="2234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1" name="Rectangle 287"/>
                <p:cNvSpPr>
                  <a:spLocks noChangeArrowheads="1"/>
                </p:cNvSpPr>
                <p:nvPr/>
              </p:nvSpPr>
              <p:spPr bwMode="auto">
                <a:xfrm>
                  <a:off x="559" y="2271"/>
                  <a:ext cx="32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2" name="Line 288"/>
                <p:cNvSpPr>
                  <a:spLocks noChangeShapeType="1"/>
                </p:cNvSpPr>
                <p:nvPr/>
              </p:nvSpPr>
              <p:spPr bwMode="auto">
                <a:xfrm>
                  <a:off x="559" y="2271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3" name="Line 289"/>
                <p:cNvSpPr>
                  <a:spLocks noChangeShapeType="1"/>
                </p:cNvSpPr>
                <p:nvPr/>
              </p:nvSpPr>
              <p:spPr bwMode="auto">
                <a:xfrm>
                  <a:off x="559" y="2296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4" name="Line 290"/>
                <p:cNvSpPr>
                  <a:spLocks noChangeShapeType="1"/>
                </p:cNvSpPr>
                <p:nvPr/>
              </p:nvSpPr>
              <p:spPr bwMode="auto">
                <a:xfrm flipV="1">
                  <a:off x="584" y="2271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5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559" y="2271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6" name="Rectangle 292"/>
                <p:cNvSpPr>
                  <a:spLocks noChangeArrowheads="1"/>
                </p:cNvSpPr>
                <p:nvPr/>
              </p:nvSpPr>
              <p:spPr bwMode="auto">
                <a:xfrm>
                  <a:off x="566" y="2303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7" name="Line 293"/>
                <p:cNvSpPr>
                  <a:spLocks noChangeShapeType="1"/>
                </p:cNvSpPr>
                <p:nvPr/>
              </p:nvSpPr>
              <p:spPr bwMode="auto">
                <a:xfrm>
                  <a:off x="566" y="2303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8" name="Line 294"/>
                <p:cNvSpPr>
                  <a:spLocks noChangeShapeType="1"/>
                </p:cNvSpPr>
                <p:nvPr/>
              </p:nvSpPr>
              <p:spPr bwMode="auto">
                <a:xfrm>
                  <a:off x="566" y="2328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79" name="Line 295"/>
                <p:cNvSpPr>
                  <a:spLocks noChangeShapeType="1"/>
                </p:cNvSpPr>
                <p:nvPr/>
              </p:nvSpPr>
              <p:spPr bwMode="auto">
                <a:xfrm flipV="1">
                  <a:off x="591" y="2303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0" name="Line 296"/>
                <p:cNvSpPr>
                  <a:spLocks noChangeShapeType="1"/>
                </p:cNvSpPr>
                <p:nvPr/>
              </p:nvSpPr>
              <p:spPr bwMode="auto">
                <a:xfrm flipH="1">
                  <a:off x="566" y="2303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1" name="Rectangle 297"/>
                <p:cNvSpPr>
                  <a:spLocks noChangeArrowheads="1"/>
                </p:cNvSpPr>
                <p:nvPr/>
              </p:nvSpPr>
              <p:spPr bwMode="auto">
                <a:xfrm>
                  <a:off x="572" y="2328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2" name="Line 298"/>
                <p:cNvSpPr>
                  <a:spLocks noChangeShapeType="1"/>
                </p:cNvSpPr>
                <p:nvPr/>
              </p:nvSpPr>
              <p:spPr bwMode="auto">
                <a:xfrm>
                  <a:off x="572" y="2328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3" name="Line 299"/>
                <p:cNvSpPr>
                  <a:spLocks noChangeShapeType="1"/>
                </p:cNvSpPr>
                <p:nvPr/>
              </p:nvSpPr>
              <p:spPr bwMode="auto">
                <a:xfrm>
                  <a:off x="572" y="2353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4" name="Line 300"/>
                <p:cNvSpPr>
                  <a:spLocks noChangeShapeType="1"/>
                </p:cNvSpPr>
                <p:nvPr/>
              </p:nvSpPr>
              <p:spPr bwMode="auto">
                <a:xfrm flipV="1">
                  <a:off x="597" y="2328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5" name="Line 301"/>
                <p:cNvSpPr>
                  <a:spLocks noChangeShapeType="1"/>
                </p:cNvSpPr>
                <p:nvPr/>
              </p:nvSpPr>
              <p:spPr bwMode="auto">
                <a:xfrm flipH="1">
                  <a:off x="572" y="2328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6" name="Rectangle 302"/>
                <p:cNvSpPr>
                  <a:spLocks noChangeArrowheads="1"/>
                </p:cNvSpPr>
                <p:nvPr/>
              </p:nvSpPr>
              <p:spPr bwMode="auto">
                <a:xfrm>
                  <a:off x="578" y="2340"/>
                  <a:ext cx="31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7" name="Line 303"/>
                <p:cNvSpPr>
                  <a:spLocks noChangeShapeType="1"/>
                </p:cNvSpPr>
                <p:nvPr/>
              </p:nvSpPr>
              <p:spPr bwMode="auto">
                <a:xfrm>
                  <a:off x="578" y="2340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8" name="Line 304"/>
                <p:cNvSpPr>
                  <a:spLocks noChangeShapeType="1"/>
                </p:cNvSpPr>
                <p:nvPr/>
              </p:nvSpPr>
              <p:spPr bwMode="auto">
                <a:xfrm>
                  <a:off x="578" y="2365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89" name="Line 305"/>
                <p:cNvSpPr>
                  <a:spLocks noChangeShapeType="1"/>
                </p:cNvSpPr>
                <p:nvPr/>
              </p:nvSpPr>
              <p:spPr bwMode="auto">
                <a:xfrm flipV="1">
                  <a:off x="603" y="2340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0" name="Line 306"/>
                <p:cNvSpPr>
                  <a:spLocks noChangeShapeType="1"/>
                </p:cNvSpPr>
                <p:nvPr/>
              </p:nvSpPr>
              <p:spPr bwMode="auto">
                <a:xfrm flipH="1">
                  <a:off x="578" y="2340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1" name="Rectangle 307"/>
                <p:cNvSpPr>
                  <a:spLocks noChangeArrowheads="1"/>
                </p:cNvSpPr>
                <p:nvPr/>
              </p:nvSpPr>
              <p:spPr bwMode="auto">
                <a:xfrm>
                  <a:off x="584" y="2347"/>
                  <a:ext cx="32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2" name="Line 308"/>
                <p:cNvSpPr>
                  <a:spLocks noChangeShapeType="1"/>
                </p:cNvSpPr>
                <p:nvPr/>
              </p:nvSpPr>
              <p:spPr bwMode="auto">
                <a:xfrm>
                  <a:off x="584" y="2347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3" name="Line 309"/>
                <p:cNvSpPr>
                  <a:spLocks noChangeShapeType="1"/>
                </p:cNvSpPr>
                <p:nvPr/>
              </p:nvSpPr>
              <p:spPr bwMode="auto">
                <a:xfrm>
                  <a:off x="584" y="2372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4" name="Line 310"/>
                <p:cNvSpPr>
                  <a:spLocks noChangeShapeType="1"/>
                </p:cNvSpPr>
                <p:nvPr/>
              </p:nvSpPr>
              <p:spPr bwMode="auto">
                <a:xfrm flipV="1">
                  <a:off x="609" y="2347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5" name="Line 311"/>
                <p:cNvSpPr>
                  <a:spLocks noChangeShapeType="1"/>
                </p:cNvSpPr>
                <p:nvPr/>
              </p:nvSpPr>
              <p:spPr bwMode="auto">
                <a:xfrm flipH="1">
                  <a:off x="584" y="2347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6" name="Rectangle 312"/>
                <p:cNvSpPr>
                  <a:spLocks noChangeArrowheads="1"/>
                </p:cNvSpPr>
                <p:nvPr/>
              </p:nvSpPr>
              <p:spPr bwMode="auto">
                <a:xfrm>
                  <a:off x="591" y="2322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7" name="Line 313"/>
                <p:cNvSpPr>
                  <a:spLocks noChangeShapeType="1"/>
                </p:cNvSpPr>
                <p:nvPr/>
              </p:nvSpPr>
              <p:spPr bwMode="auto">
                <a:xfrm>
                  <a:off x="591" y="2322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8" name="Line 314"/>
                <p:cNvSpPr>
                  <a:spLocks noChangeShapeType="1"/>
                </p:cNvSpPr>
                <p:nvPr/>
              </p:nvSpPr>
              <p:spPr bwMode="auto">
                <a:xfrm>
                  <a:off x="591" y="2347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899" name="Line 315"/>
                <p:cNvSpPr>
                  <a:spLocks noChangeShapeType="1"/>
                </p:cNvSpPr>
                <p:nvPr/>
              </p:nvSpPr>
              <p:spPr bwMode="auto">
                <a:xfrm flipV="1">
                  <a:off x="616" y="2322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0" name="Line 316"/>
                <p:cNvSpPr>
                  <a:spLocks noChangeShapeType="1"/>
                </p:cNvSpPr>
                <p:nvPr/>
              </p:nvSpPr>
              <p:spPr bwMode="auto">
                <a:xfrm flipH="1">
                  <a:off x="591" y="2322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1" name="Rectangle 317"/>
                <p:cNvSpPr>
                  <a:spLocks noChangeArrowheads="1"/>
                </p:cNvSpPr>
                <p:nvPr/>
              </p:nvSpPr>
              <p:spPr bwMode="auto">
                <a:xfrm>
                  <a:off x="597" y="2290"/>
                  <a:ext cx="31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2" name="Line 318"/>
                <p:cNvSpPr>
                  <a:spLocks noChangeShapeType="1"/>
                </p:cNvSpPr>
                <p:nvPr/>
              </p:nvSpPr>
              <p:spPr bwMode="auto">
                <a:xfrm>
                  <a:off x="597" y="2290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3" name="Line 319"/>
                <p:cNvSpPr>
                  <a:spLocks noChangeShapeType="1"/>
                </p:cNvSpPr>
                <p:nvPr/>
              </p:nvSpPr>
              <p:spPr bwMode="auto">
                <a:xfrm>
                  <a:off x="597" y="2315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4" name="Line 320"/>
                <p:cNvSpPr>
                  <a:spLocks noChangeShapeType="1"/>
                </p:cNvSpPr>
                <p:nvPr/>
              </p:nvSpPr>
              <p:spPr bwMode="auto">
                <a:xfrm flipV="1">
                  <a:off x="622" y="2290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5" name="Line 321"/>
                <p:cNvSpPr>
                  <a:spLocks noChangeShapeType="1"/>
                </p:cNvSpPr>
                <p:nvPr/>
              </p:nvSpPr>
              <p:spPr bwMode="auto">
                <a:xfrm flipH="1">
                  <a:off x="597" y="2290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6" name="Rectangle 322"/>
                <p:cNvSpPr>
                  <a:spLocks noChangeArrowheads="1"/>
                </p:cNvSpPr>
                <p:nvPr/>
              </p:nvSpPr>
              <p:spPr bwMode="auto">
                <a:xfrm>
                  <a:off x="603" y="2278"/>
                  <a:ext cx="32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7" name="Line 323"/>
                <p:cNvSpPr>
                  <a:spLocks noChangeShapeType="1"/>
                </p:cNvSpPr>
                <p:nvPr/>
              </p:nvSpPr>
              <p:spPr bwMode="auto">
                <a:xfrm>
                  <a:off x="603" y="2278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8" name="Line 324"/>
                <p:cNvSpPr>
                  <a:spLocks noChangeShapeType="1"/>
                </p:cNvSpPr>
                <p:nvPr/>
              </p:nvSpPr>
              <p:spPr bwMode="auto">
                <a:xfrm>
                  <a:off x="603" y="2303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09" name="Line 325"/>
                <p:cNvSpPr>
                  <a:spLocks noChangeShapeType="1"/>
                </p:cNvSpPr>
                <p:nvPr/>
              </p:nvSpPr>
              <p:spPr bwMode="auto">
                <a:xfrm flipV="1">
                  <a:off x="628" y="2278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0" name="Line 326"/>
                <p:cNvSpPr>
                  <a:spLocks noChangeShapeType="1"/>
                </p:cNvSpPr>
                <p:nvPr/>
              </p:nvSpPr>
              <p:spPr bwMode="auto">
                <a:xfrm flipH="1">
                  <a:off x="603" y="2278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1" name="Rectangle 327"/>
                <p:cNvSpPr>
                  <a:spLocks noChangeArrowheads="1"/>
                </p:cNvSpPr>
                <p:nvPr/>
              </p:nvSpPr>
              <p:spPr bwMode="auto">
                <a:xfrm>
                  <a:off x="609" y="2265"/>
                  <a:ext cx="32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2" name="Line 328"/>
                <p:cNvSpPr>
                  <a:spLocks noChangeShapeType="1"/>
                </p:cNvSpPr>
                <p:nvPr/>
              </p:nvSpPr>
              <p:spPr bwMode="auto">
                <a:xfrm>
                  <a:off x="609" y="2265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3" name="Line 329"/>
                <p:cNvSpPr>
                  <a:spLocks noChangeShapeType="1"/>
                </p:cNvSpPr>
                <p:nvPr/>
              </p:nvSpPr>
              <p:spPr bwMode="auto">
                <a:xfrm>
                  <a:off x="609" y="2290"/>
                  <a:ext cx="2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4" name="Line 330"/>
                <p:cNvSpPr>
                  <a:spLocks noChangeShapeType="1"/>
                </p:cNvSpPr>
                <p:nvPr/>
              </p:nvSpPr>
              <p:spPr bwMode="auto">
                <a:xfrm flipV="1">
                  <a:off x="635" y="2265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5" name="Line 331"/>
                <p:cNvSpPr>
                  <a:spLocks noChangeShapeType="1"/>
                </p:cNvSpPr>
                <p:nvPr/>
              </p:nvSpPr>
              <p:spPr bwMode="auto">
                <a:xfrm flipH="1">
                  <a:off x="609" y="2265"/>
                  <a:ext cx="2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6" name="Rectangle 332"/>
                <p:cNvSpPr>
                  <a:spLocks noChangeArrowheads="1"/>
                </p:cNvSpPr>
                <p:nvPr/>
              </p:nvSpPr>
              <p:spPr bwMode="auto">
                <a:xfrm>
                  <a:off x="616" y="2246"/>
                  <a:ext cx="31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7" name="Line 333"/>
                <p:cNvSpPr>
                  <a:spLocks noChangeShapeType="1"/>
                </p:cNvSpPr>
                <p:nvPr/>
              </p:nvSpPr>
              <p:spPr bwMode="auto">
                <a:xfrm>
                  <a:off x="616" y="224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8" name="Line 334"/>
                <p:cNvSpPr>
                  <a:spLocks noChangeShapeType="1"/>
                </p:cNvSpPr>
                <p:nvPr/>
              </p:nvSpPr>
              <p:spPr bwMode="auto">
                <a:xfrm>
                  <a:off x="616" y="2271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19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641" y="224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0" name="Line 336"/>
                <p:cNvSpPr>
                  <a:spLocks noChangeShapeType="1"/>
                </p:cNvSpPr>
                <p:nvPr/>
              </p:nvSpPr>
              <p:spPr bwMode="auto">
                <a:xfrm flipH="1">
                  <a:off x="616" y="2246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1" name="Rectangle 337"/>
                <p:cNvSpPr>
                  <a:spLocks noChangeArrowheads="1"/>
                </p:cNvSpPr>
                <p:nvPr/>
              </p:nvSpPr>
              <p:spPr bwMode="auto">
                <a:xfrm>
                  <a:off x="622" y="2234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2" name="Line 338"/>
                <p:cNvSpPr>
                  <a:spLocks noChangeShapeType="1"/>
                </p:cNvSpPr>
                <p:nvPr/>
              </p:nvSpPr>
              <p:spPr bwMode="auto">
                <a:xfrm>
                  <a:off x="622" y="2234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3" name="Line 339"/>
                <p:cNvSpPr>
                  <a:spLocks noChangeShapeType="1"/>
                </p:cNvSpPr>
                <p:nvPr/>
              </p:nvSpPr>
              <p:spPr bwMode="auto">
                <a:xfrm>
                  <a:off x="622" y="2259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4" name="Line 340"/>
                <p:cNvSpPr>
                  <a:spLocks noChangeShapeType="1"/>
                </p:cNvSpPr>
                <p:nvPr/>
              </p:nvSpPr>
              <p:spPr bwMode="auto">
                <a:xfrm flipV="1">
                  <a:off x="647" y="2234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5" name="Line 341"/>
                <p:cNvSpPr>
                  <a:spLocks noChangeShapeType="1"/>
                </p:cNvSpPr>
                <p:nvPr/>
              </p:nvSpPr>
              <p:spPr bwMode="auto">
                <a:xfrm flipH="1">
                  <a:off x="622" y="2234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6" name="Rectangle 342"/>
                <p:cNvSpPr>
                  <a:spLocks noChangeArrowheads="1"/>
                </p:cNvSpPr>
                <p:nvPr/>
              </p:nvSpPr>
              <p:spPr bwMode="auto">
                <a:xfrm>
                  <a:off x="628" y="2202"/>
                  <a:ext cx="32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7" name="Line 343"/>
                <p:cNvSpPr>
                  <a:spLocks noChangeShapeType="1"/>
                </p:cNvSpPr>
                <p:nvPr/>
              </p:nvSpPr>
              <p:spPr bwMode="auto">
                <a:xfrm>
                  <a:off x="628" y="2202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8" name="Line 344"/>
                <p:cNvSpPr>
                  <a:spLocks noChangeShapeType="1"/>
                </p:cNvSpPr>
                <p:nvPr/>
              </p:nvSpPr>
              <p:spPr bwMode="auto">
                <a:xfrm>
                  <a:off x="628" y="2227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29" name="Line 345"/>
                <p:cNvSpPr>
                  <a:spLocks noChangeShapeType="1"/>
                </p:cNvSpPr>
                <p:nvPr/>
              </p:nvSpPr>
              <p:spPr bwMode="auto">
                <a:xfrm flipV="1">
                  <a:off x="653" y="2202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0" name="Line 346"/>
                <p:cNvSpPr>
                  <a:spLocks noChangeShapeType="1"/>
                </p:cNvSpPr>
                <p:nvPr/>
              </p:nvSpPr>
              <p:spPr bwMode="auto">
                <a:xfrm flipH="1">
                  <a:off x="628" y="2202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1" name="Rectangle 347"/>
                <p:cNvSpPr>
                  <a:spLocks noChangeArrowheads="1"/>
                </p:cNvSpPr>
                <p:nvPr/>
              </p:nvSpPr>
              <p:spPr bwMode="auto">
                <a:xfrm>
                  <a:off x="635" y="2190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2" name="Line 348"/>
                <p:cNvSpPr>
                  <a:spLocks noChangeShapeType="1"/>
                </p:cNvSpPr>
                <p:nvPr/>
              </p:nvSpPr>
              <p:spPr bwMode="auto">
                <a:xfrm>
                  <a:off x="635" y="2190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3" name="Line 349"/>
                <p:cNvSpPr>
                  <a:spLocks noChangeShapeType="1"/>
                </p:cNvSpPr>
                <p:nvPr/>
              </p:nvSpPr>
              <p:spPr bwMode="auto">
                <a:xfrm>
                  <a:off x="635" y="2215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4" name="Line 350"/>
                <p:cNvSpPr>
                  <a:spLocks noChangeShapeType="1"/>
                </p:cNvSpPr>
                <p:nvPr/>
              </p:nvSpPr>
              <p:spPr bwMode="auto">
                <a:xfrm flipV="1">
                  <a:off x="660" y="2190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5" name="Line 351"/>
                <p:cNvSpPr>
                  <a:spLocks noChangeShapeType="1"/>
                </p:cNvSpPr>
                <p:nvPr/>
              </p:nvSpPr>
              <p:spPr bwMode="auto">
                <a:xfrm flipH="1">
                  <a:off x="635" y="2190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6" name="Rectangle 352"/>
                <p:cNvSpPr>
                  <a:spLocks noChangeArrowheads="1"/>
                </p:cNvSpPr>
                <p:nvPr/>
              </p:nvSpPr>
              <p:spPr bwMode="auto">
                <a:xfrm>
                  <a:off x="666" y="2108"/>
                  <a:ext cx="31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7" name="Line 353"/>
                <p:cNvSpPr>
                  <a:spLocks noChangeShapeType="1"/>
                </p:cNvSpPr>
                <p:nvPr/>
              </p:nvSpPr>
              <p:spPr bwMode="auto">
                <a:xfrm>
                  <a:off x="666" y="2108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8" name="Line 354"/>
                <p:cNvSpPr>
                  <a:spLocks noChangeShapeType="1"/>
                </p:cNvSpPr>
                <p:nvPr/>
              </p:nvSpPr>
              <p:spPr bwMode="auto">
                <a:xfrm>
                  <a:off x="666" y="2133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39" name="Line 355"/>
                <p:cNvSpPr>
                  <a:spLocks noChangeShapeType="1"/>
                </p:cNvSpPr>
                <p:nvPr/>
              </p:nvSpPr>
              <p:spPr bwMode="auto">
                <a:xfrm flipV="1">
                  <a:off x="691" y="2108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0" name="Line 356"/>
                <p:cNvSpPr>
                  <a:spLocks noChangeShapeType="1"/>
                </p:cNvSpPr>
                <p:nvPr/>
              </p:nvSpPr>
              <p:spPr bwMode="auto">
                <a:xfrm flipH="1">
                  <a:off x="666" y="2108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1" name="Rectangle 357"/>
                <p:cNvSpPr>
                  <a:spLocks noChangeArrowheads="1"/>
                </p:cNvSpPr>
                <p:nvPr/>
              </p:nvSpPr>
              <p:spPr bwMode="auto">
                <a:xfrm>
                  <a:off x="697" y="2058"/>
                  <a:ext cx="32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2" name="Line 358"/>
                <p:cNvSpPr>
                  <a:spLocks noChangeShapeType="1"/>
                </p:cNvSpPr>
                <p:nvPr/>
              </p:nvSpPr>
              <p:spPr bwMode="auto">
                <a:xfrm>
                  <a:off x="697" y="2058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3" name="Line 359"/>
                <p:cNvSpPr>
                  <a:spLocks noChangeShapeType="1"/>
                </p:cNvSpPr>
                <p:nvPr/>
              </p:nvSpPr>
              <p:spPr bwMode="auto">
                <a:xfrm>
                  <a:off x="697" y="2083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4" name="Line 360"/>
                <p:cNvSpPr>
                  <a:spLocks noChangeShapeType="1"/>
                </p:cNvSpPr>
                <p:nvPr/>
              </p:nvSpPr>
              <p:spPr bwMode="auto">
                <a:xfrm flipV="1">
                  <a:off x="722" y="2058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5" name="Line 361"/>
                <p:cNvSpPr>
                  <a:spLocks noChangeShapeType="1"/>
                </p:cNvSpPr>
                <p:nvPr/>
              </p:nvSpPr>
              <p:spPr bwMode="auto">
                <a:xfrm flipH="1">
                  <a:off x="697" y="2058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6" name="Rectangle 362"/>
                <p:cNvSpPr>
                  <a:spLocks noChangeArrowheads="1"/>
                </p:cNvSpPr>
                <p:nvPr/>
              </p:nvSpPr>
              <p:spPr bwMode="auto">
                <a:xfrm>
                  <a:off x="729" y="2002"/>
                  <a:ext cx="31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7" name="Line 363"/>
                <p:cNvSpPr>
                  <a:spLocks noChangeShapeType="1"/>
                </p:cNvSpPr>
                <p:nvPr/>
              </p:nvSpPr>
              <p:spPr bwMode="auto">
                <a:xfrm>
                  <a:off x="729" y="2002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8" name="Line 364"/>
                <p:cNvSpPr>
                  <a:spLocks noChangeShapeType="1"/>
                </p:cNvSpPr>
                <p:nvPr/>
              </p:nvSpPr>
              <p:spPr bwMode="auto">
                <a:xfrm>
                  <a:off x="729" y="2027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49" name="Line 365"/>
                <p:cNvSpPr>
                  <a:spLocks noChangeShapeType="1"/>
                </p:cNvSpPr>
                <p:nvPr/>
              </p:nvSpPr>
              <p:spPr bwMode="auto">
                <a:xfrm flipV="1">
                  <a:off x="754" y="2002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0" name="Line 366"/>
                <p:cNvSpPr>
                  <a:spLocks noChangeShapeType="1"/>
                </p:cNvSpPr>
                <p:nvPr/>
              </p:nvSpPr>
              <p:spPr bwMode="auto">
                <a:xfrm flipH="1">
                  <a:off x="729" y="2002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1" name="Rectangle 367"/>
                <p:cNvSpPr>
                  <a:spLocks noChangeArrowheads="1"/>
                </p:cNvSpPr>
                <p:nvPr/>
              </p:nvSpPr>
              <p:spPr bwMode="auto">
                <a:xfrm>
                  <a:off x="760" y="1926"/>
                  <a:ext cx="31" cy="32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2" name="Line 368"/>
                <p:cNvSpPr>
                  <a:spLocks noChangeShapeType="1"/>
                </p:cNvSpPr>
                <p:nvPr/>
              </p:nvSpPr>
              <p:spPr bwMode="auto">
                <a:xfrm>
                  <a:off x="760" y="192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3" name="Line 369"/>
                <p:cNvSpPr>
                  <a:spLocks noChangeShapeType="1"/>
                </p:cNvSpPr>
                <p:nvPr/>
              </p:nvSpPr>
              <p:spPr bwMode="auto">
                <a:xfrm>
                  <a:off x="760" y="1951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4" name="Line 370"/>
                <p:cNvSpPr>
                  <a:spLocks noChangeShapeType="1"/>
                </p:cNvSpPr>
                <p:nvPr/>
              </p:nvSpPr>
              <p:spPr bwMode="auto">
                <a:xfrm flipV="1">
                  <a:off x="785" y="1926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5" name="Line 371"/>
                <p:cNvSpPr>
                  <a:spLocks noChangeShapeType="1"/>
                </p:cNvSpPr>
                <p:nvPr/>
              </p:nvSpPr>
              <p:spPr bwMode="auto">
                <a:xfrm flipH="1">
                  <a:off x="760" y="1926"/>
                  <a:ext cx="25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6" name="Rectangle 372"/>
                <p:cNvSpPr>
                  <a:spLocks noChangeArrowheads="1"/>
                </p:cNvSpPr>
                <p:nvPr/>
              </p:nvSpPr>
              <p:spPr bwMode="auto">
                <a:xfrm>
                  <a:off x="791" y="1870"/>
                  <a:ext cx="32" cy="31"/>
                </a:xfrm>
                <a:prstGeom prst="rect">
                  <a:avLst/>
                </a:prstGeom>
                <a:solidFill>
                  <a:srgbClr val="0000D4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7" name="Line 373"/>
                <p:cNvSpPr>
                  <a:spLocks noChangeShapeType="1"/>
                </p:cNvSpPr>
                <p:nvPr/>
              </p:nvSpPr>
              <p:spPr bwMode="auto">
                <a:xfrm>
                  <a:off x="791" y="1870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8" name="Line 374"/>
                <p:cNvSpPr>
                  <a:spLocks noChangeShapeType="1"/>
                </p:cNvSpPr>
                <p:nvPr/>
              </p:nvSpPr>
              <p:spPr bwMode="auto">
                <a:xfrm>
                  <a:off x="791" y="1895"/>
                  <a:ext cx="26" cy="1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195959" name="Line 375"/>
                <p:cNvSpPr>
                  <a:spLocks noChangeShapeType="1"/>
                </p:cNvSpPr>
                <p:nvPr/>
              </p:nvSpPr>
              <p:spPr bwMode="auto">
                <a:xfrm flipV="1">
                  <a:off x="817" y="1870"/>
                  <a:ext cx="1" cy="25"/>
                </a:xfrm>
                <a:prstGeom prst="line">
                  <a:avLst/>
                </a:prstGeom>
                <a:noFill/>
                <a:ln w="6">
                  <a:solidFill>
                    <a:srgbClr val="0000D4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195961" name="Line 377"/>
              <p:cNvSpPr>
                <a:spLocks noChangeShapeType="1"/>
              </p:cNvSpPr>
              <p:nvPr/>
            </p:nvSpPr>
            <p:spPr bwMode="auto">
              <a:xfrm flipH="1">
                <a:off x="791" y="1870"/>
                <a:ext cx="26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62" name="Rectangle 378"/>
              <p:cNvSpPr>
                <a:spLocks noChangeArrowheads="1"/>
              </p:cNvSpPr>
              <p:nvPr/>
            </p:nvSpPr>
            <p:spPr bwMode="auto">
              <a:xfrm>
                <a:off x="823" y="1826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63" name="Line 379"/>
              <p:cNvSpPr>
                <a:spLocks noChangeShapeType="1"/>
              </p:cNvSpPr>
              <p:nvPr/>
            </p:nvSpPr>
            <p:spPr bwMode="auto">
              <a:xfrm>
                <a:off x="823" y="182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64" name="Line 380"/>
              <p:cNvSpPr>
                <a:spLocks noChangeShapeType="1"/>
              </p:cNvSpPr>
              <p:nvPr/>
            </p:nvSpPr>
            <p:spPr bwMode="auto">
              <a:xfrm>
                <a:off x="823" y="1851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65" name="Line 381"/>
              <p:cNvSpPr>
                <a:spLocks noChangeShapeType="1"/>
              </p:cNvSpPr>
              <p:nvPr/>
            </p:nvSpPr>
            <p:spPr bwMode="auto">
              <a:xfrm flipV="1">
                <a:off x="848" y="182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66" name="Line 382"/>
              <p:cNvSpPr>
                <a:spLocks noChangeShapeType="1"/>
              </p:cNvSpPr>
              <p:nvPr/>
            </p:nvSpPr>
            <p:spPr bwMode="auto">
              <a:xfrm flipH="1">
                <a:off x="823" y="1826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67" name="Rectangle 383"/>
              <p:cNvSpPr>
                <a:spLocks noChangeArrowheads="1"/>
              </p:cNvSpPr>
              <p:nvPr/>
            </p:nvSpPr>
            <p:spPr bwMode="auto">
              <a:xfrm>
                <a:off x="854" y="1782"/>
                <a:ext cx="32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68" name="Line 384"/>
              <p:cNvSpPr>
                <a:spLocks noChangeShapeType="1"/>
              </p:cNvSpPr>
              <p:nvPr/>
            </p:nvSpPr>
            <p:spPr bwMode="auto">
              <a:xfrm>
                <a:off x="854" y="1782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69" name="Line 385"/>
              <p:cNvSpPr>
                <a:spLocks noChangeShapeType="1"/>
              </p:cNvSpPr>
              <p:nvPr/>
            </p:nvSpPr>
            <p:spPr bwMode="auto">
              <a:xfrm>
                <a:off x="854" y="1807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0" name="Line 386"/>
              <p:cNvSpPr>
                <a:spLocks noChangeShapeType="1"/>
              </p:cNvSpPr>
              <p:nvPr/>
            </p:nvSpPr>
            <p:spPr bwMode="auto">
              <a:xfrm flipV="1">
                <a:off x="879" y="1782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1" name="Line 387"/>
              <p:cNvSpPr>
                <a:spLocks noChangeShapeType="1"/>
              </p:cNvSpPr>
              <p:nvPr/>
            </p:nvSpPr>
            <p:spPr bwMode="auto">
              <a:xfrm flipH="1">
                <a:off x="854" y="1782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2" name="Rectangle 388"/>
              <p:cNvSpPr>
                <a:spLocks noChangeArrowheads="1"/>
              </p:cNvSpPr>
              <p:nvPr/>
            </p:nvSpPr>
            <p:spPr bwMode="auto">
              <a:xfrm>
                <a:off x="886" y="1751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3" name="Line 389"/>
              <p:cNvSpPr>
                <a:spLocks noChangeShapeType="1"/>
              </p:cNvSpPr>
              <p:nvPr/>
            </p:nvSpPr>
            <p:spPr bwMode="auto">
              <a:xfrm>
                <a:off x="886" y="1751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4" name="Line 390"/>
              <p:cNvSpPr>
                <a:spLocks noChangeShapeType="1"/>
              </p:cNvSpPr>
              <p:nvPr/>
            </p:nvSpPr>
            <p:spPr bwMode="auto">
              <a:xfrm>
                <a:off x="886" y="1776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5" name="Line 391"/>
              <p:cNvSpPr>
                <a:spLocks noChangeShapeType="1"/>
              </p:cNvSpPr>
              <p:nvPr/>
            </p:nvSpPr>
            <p:spPr bwMode="auto">
              <a:xfrm flipV="1">
                <a:off x="911" y="1751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6" name="Line 392"/>
              <p:cNvSpPr>
                <a:spLocks noChangeShapeType="1"/>
              </p:cNvSpPr>
              <p:nvPr/>
            </p:nvSpPr>
            <p:spPr bwMode="auto">
              <a:xfrm flipH="1">
                <a:off x="886" y="1751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7" name="Rectangle 393"/>
              <p:cNvSpPr>
                <a:spLocks noChangeArrowheads="1"/>
              </p:cNvSpPr>
              <p:nvPr/>
            </p:nvSpPr>
            <p:spPr bwMode="auto">
              <a:xfrm>
                <a:off x="917" y="1713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8" name="Line 394"/>
              <p:cNvSpPr>
                <a:spLocks noChangeShapeType="1"/>
              </p:cNvSpPr>
              <p:nvPr/>
            </p:nvSpPr>
            <p:spPr bwMode="auto">
              <a:xfrm>
                <a:off x="917" y="1713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79" name="Line 395"/>
              <p:cNvSpPr>
                <a:spLocks noChangeShapeType="1"/>
              </p:cNvSpPr>
              <p:nvPr/>
            </p:nvSpPr>
            <p:spPr bwMode="auto">
              <a:xfrm>
                <a:off x="917" y="1738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0" name="Line 396"/>
              <p:cNvSpPr>
                <a:spLocks noChangeShapeType="1"/>
              </p:cNvSpPr>
              <p:nvPr/>
            </p:nvSpPr>
            <p:spPr bwMode="auto">
              <a:xfrm flipV="1">
                <a:off x="942" y="1713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1" name="Line 397"/>
              <p:cNvSpPr>
                <a:spLocks noChangeShapeType="1"/>
              </p:cNvSpPr>
              <p:nvPr/>
            </p:nvSpPr>
            <p:spPr bwMode="auto">
              <a:xfrm flipH="1">
                <a:off x="917" y="1713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2" name="Rectangle 398"/>
              <p:cNvSpPr>
                <a:spLocks noChangeArrowheads="1"/>
              </p:cNvSpPr>
              <p:nvPr/>
            </p:nvSpPr>
            <p:spPr bwMode="auto">
              <a:xfrm>
                <a:off x="948" y="1675"/>
                <a:ext cx="32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3" name="Line 399"/>
              <p:cNvSpPr>
                <a:spLocks noChangeShapeType="1"/>
              </p:cNvSpPr>
              <p:nvPr/>
            </p:nvSpPr>
            <p:spPr bwMode="auto">
              <a:xfrm>
                <a:off x="948" y="1675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4" name="Line 400"/>
              <p:cNvSpPr>
                <a:spLocks noChangeShapeType="1"/>
              </p:cNvSpPr>
              <p:nvPr/>
            </p:nvSpPr>
            <p:spPr bwMode="auto">
              <a:xfrm>
                <a:off x="948" y="1700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5" name="Line 401"/>
              <p:cNvSpPr>
                <a:spLocks noChangeShapeType="1"/>
              </p:cNvSpPr>
              <p:nvPr/>
            </p:nvSpPr>
            <p:spPr bwMode="auto">
              <a:xfrm flipV="1">
                <a:off x="973" y="1675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6" name="Line 402"/>
              <p:cNvSpPr>
                <a:spLocks noChangeShapeType="1"/>
              </p:cNvSpPr>
              <p:nvPr/>
            </p:nvSpPr>
            <p:spPr bwMode="auto">
              <a:xfrm flipH="1">
                <a:off x="948" y="1675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7" name="Rectangle 403"/>
              <p:cNvSpPr>
                <a:spLocks noChangeArrowheads="1"/>
              </p:cNvSpPr>
              <p:nvPr/>
            </p:nvSpPr>
            <p:spPr bwMode="auto">
              <a:xfrm>
                <a:off x="980" y="1638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8" name="Line 404"/>
              <p:cNvSpPr>
                <a:spLocks noChangeShapeType="1"/>
              </p:cNvSpPr>
              <p:nvPr/>
            </p:nvSpPr>
            <p:spPr bwMode="auto">
              <a:xfrm>
                <a:off x="980" y="1638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89" name="Line 405"/>
              <p:cNvSpPr>
                <a:spLocks noChangeShapeType="1"/>
              </p:cNvSpPr>
              <p:nvPr/>
            </p:nvSpPr>
            <p:spPr bwMode="auto">
              <a:xfrm>
                <a:off x="980" y="1663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0" name="Line 406"/>
              <p:cNvSpPr>
                <a:spLocks noChangeShapeType="1"/>
              </p:cNvSpPr>
              <p:nvPr/>
            </p:nvSpPr>
            <p:spPr bwMode="auto">
              <a:xfrm flipV="1">
                <a:off x="1005" y="1638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1" name="Line 407"/>
              <p:cNvSpPr>
                <a:spLocks noChangeShapeType="1"/>
              </p:cNvSpPr>
              <p:nvPr/>
            </p:nvSpPr>
            <p:spPr bwMode="auto">
              <a:xfrm flipH="1">
                <a:off x="980" y="1638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2" name="Rectangle 408"/>
              <p:cNvSpPr>
                <a:spLocks noChangeArrowheads="1"/>
              </p:cNvSpPr>
              <p:nvPr/>
            </p:nvSpPr>
            <p:spPr bwMode="auto">
              <a:xfrm>
                <a:off x="1011" y="1600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3" name="Line 409"/>
              <p:cNvSpPr>
                <a:spLocks noChangeShapeType="1"/>
              </p:cNvSpPr>
              <p:nvPr/>
            </p:nvSpPr>
            <p:spPr bwMode="auto">
              <a:xfrm>
                <a:off x="1011" y="1600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4" name="Line 410"/>
              <p:cNvSpPr>
                <a:spLocks noChangeShapeType="1"/>
              </p:cNvSpPr>
              <p:nvPr/>
            </p:nvSpPr>
            <p:spPr bwMode="auto">
              <a:xfrm>
                <a:off x="1011" y="1625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5" name="Line 411"/>
              <p:cNvSpPr>
                <a:spLocks noChangeShapeType="1"/>
              </p:cNvSpPr>
              <p:nvPr/>
            </p:nvSpPr>
            <p:spPr bwMode="auto">
              <a:xfrm flipV="1">
                <a:off x="1036" y="1600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6" name="Line 412"/>
              <p:cNvSpPr>
                <a:spLocks noChangeShapeType="1"/>
              </p:cNvSpPr>
              <p:nvPr/>
            </p:nvSpPr>
            <p:spPr bwMode="auto">
              <a:xfrm flipH="1">
                <a:off x="1011" y="1600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7" name="Rectangle 413"/>
              <p:cNvSpPr>
                <a:spLocks noChangeArrowheads="1"/>
              </p:cNvSpPr>
              <p:nvPr/>
            </p:nvSpPr>
            <p:spPr bwMode="auto">
              <a:xfrm>
                <a:off x="1042" y="1569"/>
                <a:ext cx="32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8" name="Line 414"/>
              <p:cNvSpPr>
                <a:spLocks noChangeShapeType="1"/>
              </p:cNvSpPr>
              <p:nvPr/>
            </p:nvSpPr>
            <p:spPr bwMode="auto">
              <a:xfrm>
                <a:off x="1042" y="1569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5999" name="Line 415"/>
              <p:cNvSpPr>
                <a:spLocks noChangeShapeType="1"/>
              </p:cNvSpPr>
              <p:nvPr/>
            </p:nvSpPr>
            <p:spPr bwMode="auto">
              <a:xfrm>
                <a:off x="1042" y="1594"/>
                <a:ext cx="26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0" name="Line 416"/>
              <p:cNvSpPr>
                <a:spLocks noChangeShapeType="1"/>
              </p:cNvSpPr>
              <p:nvPr/>
            </p:nvSpPr>
            <p:spPr bwMode="auto">
              <a:xfrm flipV="1">
                <a:off x="1068" y="1569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1" name="Line 417"/>
              <p:cNvSpPr>
                <a:spLocks noChangeShapeType="1"/>
              </p:cNvSpPr>
              <p:nvPr/>
            </p:nvSpPr>
            <p:spPr bwMode="auto">
              <a:xfrm flipH="1">
                <a:off x="1042" y="1569"/>
                <a:ext cx="26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2" name="Rectangle 418"/>
              <p:cNvSpPr>
                <a:spLocks noChangeArrowheads="1"/>
              </p:cNvSpPr>
              <p:nvPr/>
            </p:nvSpPr>
            <p:spPr bwMode="auto">
              <a:xfrm>
                <a:off x="1074" y="1537"/>
                <a:ext cx="31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3" name="Line 419"/>
              <p:cNvSpPr>
                <a:spLocks noChangeShapeType="1"/>
              </p:cNvSpPr>
              <p:nvPr/>
            </p:nvSpPr>
            <p:spPr bwMode="auto">
              <a:xfrm>
                <a:off x="1074" y="1537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4" name="Line 420"/>
              <p:cNvSpPr>
                <a:spLocks noChangeShapeType="1"/>
              </p:cNvSpPr>
              <p:nvPr/>
            </p:nvSpPr>
            <p:spPr bwMode="auto">
              <a:xfrm>
                <a:off x="1074" y="1562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5" name="Line 421"/>
              <p:cNvSpPr>
                <a:spLocks noChangeShapeType="1"/>
              </p:cNvSpPr>
              <p:nvPr/>
            </p:nvSpPr>
            <p:spPr bwMode="auto">
              <a:xfrm flipV="1">
                <a:off x="1099" y="1537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6" name="Line 422"/>
              <p:cNvSpPr>
                <a:spLocks noChangeShapeType="1"/>
              </p:cNvSpPr>
              <p:nvPr/>
            </p:nvSpPr>
            <p:spPr bwMode="auto">
              <a:xfrm flipH="1">
                <a:off x="1074" y="1537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7" name="Rectangle 423"/>
              <p:cNvSpPr>
                <a:spLocks noChangeArrowheads="1"/>
              </p:cNvSpPr>
              <p:nvPr/>
            </p:nvSpPr>
            <p:spPr bwMode="auto">
              <a:xfrm>
                <a:off x="1105" y="1512"/>
                <a:ext cx="32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8" name="Line 424"/>
              <p:cNvSpPr>
                <a:spLocks noChangeShapeType="1"/>
              </p:cNvSpPr>
              <p:nvPr/>
            </p:nvSpPr>
            <p:spPr bwMode="auto">
              <a:xfrm>
                <a:off x="1105" y="1512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09" name="Line 425"/>
              <p:cNvSpPr>
                <a:spLocks noChangeShapeType="1"/>
              </p:cNvSpPr>
              <p:nvPr/>
            </p:nvSpPr>
            <p:spPr bwMode="auto">
              <a:xfrm>
                <a:off x="1105" y="1537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0" name="Line 426"/>
              <p:cNvSpPr>
                <a:spLocks noChangeShapeType="1"/>
              </p:cNvSpPr>
              <p:nvPr/>
            </p:nvSpPr>
            <p:spPr bwMode="auto">
              <a:xfrm flipV="1">
                <a:off x="1130" y="1512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1" name="Line 427"/>
              <p:cNvSpPr>
                <a:spLocks noChangeShapeType="1"/>
              </p:cNvSpPr>
              <p:nvPr/>
            </p:nvSpPr>
            <p:spPr bwMode="auto">
              <a:xfrm flipH="1">
                <a:off x="1105" y="1512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2" name="Rectangle 428"/>
              <p:cNvSpPr>
                <a:spLocks noChangeArrowheads="1"/>
              </p:cNvSpPr>
              <p:nvPr/>
            </p:nvSpPr>
            <p:spPr bwMode="auto">
              <a:xfrm>
                <a:off x="1137" y="1487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3" name="Line 429"/>
              <p:cNvSpPr>
                <a:spLocks noChangeShapeType="1"/>
              </p:cNvSpPr>
              <p:nvPr/>
            </p:nvSpPr>
            <p:spPr bwMode="auto">
              <a:xfrm>
                <a:off x="1137" y="1487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4" name="Line 430"/>
              <p:cNvSpPr>
                <a:spLocks noChangeShapeType="1"/>
              </p:cNvSpPr>
              <p:nvPr/>
            </p:nvSpPr>
            <p:spPr bwMode="auto">
              <a:xfrm>
                <a:off x="1137" y="1512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5" name="Line 431"/>
              <p:cNvSpPr>
                <a:spLocks noChangeShapeType="1"/>
              </p:cNvSpPr>
              <p:nvPr/>
            </p:nvSpPr>
            <p:spPr bwMode="auto">
              <a:xfrm flipV="1">
                <a:off x="1162" y="1487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6" name="Line 432"/>
              <p:cNvSpPr>
                <a:spLocks noChangeShapeType="1"/>
              </p:cNvSpPr>
              <p:nvPr/>
            </p:nvSpPr>
            <p:spPr bwMode="auto">
              <a:xfrm flipH="1">
                <a:off x="1137" y="1487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7" name="Rectangle 433"/>
              <p:cNvSpPr>
                <a:spLocks noChangeArrowheads="1"/>
              </p:cNvSpPr>
              <p:nvPr/>
            </p:nvSpPr>
            <p:spPr bwMode="auto">
              <a:xfrm>
                <a:off x="1199" y="1424"/>
                <a:ext cx="32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8" name="Line 434"/>
              <p:cNvSpPr>
                <a:spLocks noChangeShapeType="1"/>
              </p:cNvSpPr>
              <p:nvPr/>
            </p:nvSpPr>
            <p:spPr bwMode="auto">
              <a:xfrm>
                <a:off x="1199" y="1424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19" name="Line 435"/>
              <p:cNvSpPr>
                <a:spLocks noChangeShapeType="1"/>
              </p:cNvSpPr>
              <p:nvPr/>
            </p:nvSpPr>
            <p:spPr bwMode="auto">
              <a:xfrm>
                <a:off x="1199" y="1449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0" name="Line 436"/>
              <p:cNvSpPr>
                <a:spLocks noChangeShapeType="1"/>
              </p:cNvSpPr>
              <p:nvPr/>
            </p:nvSpPr>
            <p:spPr bwMode="auto">
              <a:xfrm flipV="1">
                <a:off x="1224" y="1424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1" name="Line 437"/>
              <p:cNvSpPr>
                <a:spLocks noChangeShapeType="1"/>
              </p:cNvSpPr>
              <p:nvPr/>
            </p:nvSpPr>
            <p:spPr bwMode="auto">
              <a:xfrm flipH="1">
                <a:off x="1199" y="1424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2" name="Rectangle 438"/>
              <p:cNvSpPr>
                <a:spLocks noChangeArrowheads="1"/>
              </p:cNvSpPr>
              <p:nvPr/>
            </p:nvSpPr>
            <p:spPr bwMode="auto">
              <a:xfrm>
                <a:off x="1262" y="1380"/>
                <a:ext cx="31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3" name="Line 439"/>
              <p:cNvSpPr>
                <a:spLocks noChangeShapeType="1"/>
              </p:cNvSpPr>
              <p:nvPr/>
            </p:nvSpPr>
            <p:spPr bwMode="auto">
              <a:xfrm>
                <a:off x="1262" y="1380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4" name="Line 440"/>
              <p:cNvSpPr>
                <a:spLocks noChangeShapeType="1"/>
              </p:cNvSpPr>
              <p:nvPr/>
            </p:nvSpPr>
            <p:spPr bwMode="auto">
              <a:xfrm>
                <a:off x="1262" y="1406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5" name="Line 441"/>
              <p:cNvSpPr>
                <a:spLocks noChangeShapeType="1"/>
              </p:cNvSpPr>
              <p:nvPr/>
            </p:nvSpPr>
            <p:spPr bwMode="auto">
              <a:xfrm flipV="1">
                <a:off x="1287" y="1380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6" name="Line 442"/>
              <p:cNvSpPr>
                <a:spLocks noChangeShapeType="1"/>
              </p:cNvSpPr>
              <p:nvPr/>
            </p:nvSpPr>
            <p:spPr bwMode="auto">
              <a:xfrm flipH="1">
                <a:off x="1262" y="1380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7" name="Rectangle 443"/>
              <p:cNvSpPr>
                <a:spLocks noChangeArrowheads="1"/>
              </p:cNvSpPr>
              <p:nvPr/>
            </p:nvSpPr>
            <p:spPr bwMode="auto">
              <a:xfrm>
                <a:off x="1325" y="1343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8" name="Line 444"/>
              <p:cNvSpPr>
                <a:spLocks noChangeShapeType="1"/>
              </p:cNvSpPr>
              <p:nvPr/>
            </p:nvSpPr>
            <p:spPr bwMode="auto">
              <a:xfrm>
                <a:off x="1325" y="1343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29" name="Line 445"/>
              <p:cNvSpPr>
                <a:spLocks noChangeShapeType="1"/>
              </p:cNvSpPr>
              <p:nvPr/>
            </p:nvSpPr>
            <p:spPr bwMode="auto">
              <a:xfrm>
                <a:off x="1325" y="1368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0" name="Line 446"/>
              <p:cNvSpPr>
                <a:spLocks noChangeShapeType="1"/>
              </p:cNvSpPr>
              <p:nvPr/>
            </p:nvSpPr>
            <p:spPr bwMode="auto">
              <a:xfrm flipV="1">
                <a:off x="1350" y="1343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1" name="Line 447"/>
              <p:cNvSpPr>
                <a:spLocks noChangeShapeType="1"/>
              </p:cNvSpPr>
              <p:nvPr/>
            </p:nvSpPr>
            <p:spPr bwMode="auto">
              <a:xfrm flipH="1">
                <a:off x="1325" y="1343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2" name="Rectangle 448"/>
              <p:cNvSpPr>
                <a:spLocks noChangeArrowheads="1"/>
              </p:cNvSpPr>
              <p:nvPr/>
            </p:nvSpPr>
            <p:spPr bwMode="auto">
              <a:xfrm>
                <a:off x="1388" y="1311"/>
                <a:ext cx="31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3" name="Line 449"/>
              <p:cNvSpPr>
                <a:spLocks noChangeShapeType="1"/>
              </p:cNvSpPr>
              <p:nvPr/>
            </p:nvSpPr>
            <p:spPr bwMode="auto">
              <a:xfrm>
                <a:off x="1388" y="1311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4" name="Line 450"/>
              <p:cNvSpPr>
                <a:spLocks noChangeShapeType="1"/>
              </p:cNvSpPr>
              <p:nvPr/>
            </p:nvSpPr>
            <p:spPr bwMode="auto">
              <a:xfrm>
                <a:off x="1388" y="1337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5" name="Line 451"/>
              <p:cNvSpPr>
                <a:spLocks noChangeShapeType="1"/>
              </p:cNvSpPr>
              <p:nvPr/>
            </p:nvSpPr>
            <p:spPr bwMode="auto">
              <a:xfrm flipV="1">
                <a:off x="1413" y="1311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6" name="Line 452"/>
              <p:cNvSpPr>
                <a:spLocks noChangeShapeType="1"/>
              </p:cNvSpPr>
              <p:nvPr/>
            </p:nvSpPr>
            <p:spPr bwMode="auto">
              <a:xfrm flipH="1">
                <a:off x="1388" y="1311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7" name="Rectangle 453"/>
              <p:cNvSpPr>
                <a:spLocks noChangeArrowheads="1"/>
              </p:cNvSpPr>
              <p:nvPr/>
            </p:nvSpPr>
            <p:spPr bwMode="auto">
              <a:xfrm>
                <a:off x="1450" y="1286"/>
                <a:ext cx="32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8" name="Line 454"/>
              <p:cNvSpPr>
                <a:spLocks noChangeShapeType="1"/>
              </p:cNvSpPr>
              <p:nvPr/>
            </p:nvSpPr>
            <p:spPr bwMode="auto">
              <a:xfrm>
                <a:off x="1450" y="128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39" name="Line 455"/>
              <p:cNvSpPr>
                <a:spLocks noChangeShapeType="1"/>
              </p:cNvSpPr>
              <p:nvPr/>
            </p:nvSpPr>
            <p:spPr bwMode="auto">
              <a:xfrm>
                <a:off x="1450" y="1311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0" name="Line 456"/>
              <p:cNvSpPr>
                <a:spLocks noChangeShapeType="1"/>
              </p:cNvSpPr>
              <p:nvPr/>
            </p:nvSpPr>
            <p:spPr bwMode="auto">
              <a:xfrm flipV="1">
                <a:off x="1475" y="128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1" name="Line 457"/>
              <p:cNvSpPr>
                <a:spLocks noChangeShapeType="1"/>
              </p:cNvSpPr>
              <p:nvPr/>
            </p:nvSpPr>
            <p:spPr bwMode="auto">
              <a:xfrm flipH="1">
                <a:off x="1450" y="1286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2" name="Rectangle 458"/>
              <p:cNvSpPr>
                <a:spLocks noChangeArrowheads="1"/>
              </p:cNvSpPr>
              <p:nvPr/>
            </p:nvSpPr>
            <p:spPr bwMode="auto">
              <a:xfrm>
                <a:off x="1513" y="1261"/>
                <a:ext cx="31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3" name="Line 459"/>
              <p:cNvSpPr>
                <a:spLocks noChangeShapeType="1"/>
              </p:cNvSpPr>
              <p:nvPr/>
            </p:nvSpPr>
            <p:spPr bwMode="auto">
              <a:xfrm>
                <a:off x="1513" y="1261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4" name="Line 460"/>
              <p:cNvSpPr>
                <a:spLocks noChangeShapeType="1"/>
              </p:cNvSpPr>
              <p:nvPr/>
            </p:nvSpPr>
            <p:spPr bwMode="auto">
              <a:xfrm>
                <a:off x="1513" y="1286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5" name="Line 461"/>
              <p:cNvSpPr>
                <a:spLocks noChangeShapeType="1"/>
              </p:cNvSpPr>
              <p:nvPr/>
            </p:nvSpPr>
            <p:spPr bwMode="auto">
              <a:xfrm flipV="1">
                <a:off x="1538" y="1261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6" name="Line 462"/>
              <p:cNvSpPr>
                <a:spLocks noChangeShapeType="1"/>
              </p:cNvSpPr>
              <p:nvPr/>
            </p:nvSpPr>
            <p:spPr bwMode="auto">
              <a:xfrm flipH="1">
                <a:off x="1513" y="1261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7" name="Rectangle 463"/>
              <p:cNvSpPr>
                <a:spLocks noChangeArrowheads="1"/>
              </p:cNvSpPr>
              <p:nvPr/>
            </p:nvSpPr>
            <p:spPr bwMode="auto">
              <a:xfrm>
                <a:off x="1576" y="1236"/>
                <a:ext cx="31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8" name="Line 464"/>
              <p:cNvSpPr>
                <a:spLocks noChangeShapeType="1"/>
              </p:cNvSpPr>
              <p:nvPr/>
            </p:nvSpPr>
            <p:spPr bwMode="auto">
              <a:xfrm>
                <a:off x="1576" y="123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49" name="Line 465"/>
              <p:cNvSpPr>
                <a:spLocks noChangeShapeType="1"/>
              </p:cNvSpPr>
              <p:nvPr/>
            </p:nvSpPr>
            <p:spPr bwMode="auto">
              <a:xfrm>
                <a:off x="1576" y="1261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0" name="Line 466"/>
              <p:cNvSpPr>
                <a:spLocks noChangeShapeType="1"/>
              </p:cNvSpPr>
              <p:nvPr/>
            </p:nvSpPr>
            <p:spPr bwMode="auto">
              <a:xfrm flipV="1">
                <a:off x="1601" y="123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1" name="Line 467"/>
              <p:cNvSpPr>
                <a:spLocks noChangeShapeType="1"/>
              </p:cNvSpPr>
              <p:nvPr/>
            </p:nvSpPr>
            <p:spPr bwMode="auto">
              <a:xfrm flipH="1">
                <a:off x="1576" y="1236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2" name="Rectangle 468"/>
              <p:cNvSpPr>
                <a:spLocks noChangeArrowheads="1"/>
              </p:cNvSpPr>
              <p:nvPr/>
            </p:nvSpPr>
            <p:spPr bwMode="auto">
              <a:xfrm>
                <a:off x="1639" y="1224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3" name="Line 469"/>
              <p:cNvSpPr>
                <a:spLocks noChangeShapeType="1"/>
              </p:cNvSpPr>
              <p:nvPr/>
            </p:nvSpPr>
            <p:spPr bwMode="auto">
              <a:xfrm>
                <a:off x="1639" y="1224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4" name="Line 470"/>
              <p:cNvSpPr>
                <a:spLocks noChangeShapeType="1"/>
              </p:cNvSpPr>
              <p:nvPr/>
            </p:nvSpPr>
            <p:spPr bwMode="auto">
              <a:xfrm>
                <a:off x="1639" y="1249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5" name="Line 471"/>
              <p:cNvSpPr>
                <a:spLocks noChangeShapeType="1"/>
              </p:cNvSpPr>
              <p:nvPr/>
            </p:nvSpPr>
            <p:spPr bwMode="auto">
              <a:xfrm flipV="1">
                <a:off x="1664" y="1224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6" name="Line 472"/>
              <p:cNvSpPr>
                <a:spLocks noChangeShapeType="1"/>
              </p:cNvSpPr>
              <p:nvPr/>
            </p:nvSpPr>
            <p:spPr bwMode="auto">
              <a:xfrm flipH="1">
                <a:off x="1639" y="1224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7" name="Rectangle 473"/>
              <p:cNvSpPr>
                <a:spLocks noChangeArrowheads="1"/>
              </p:cNvSpPr>
              <p:nvPr/>
            </p:nvSpPr>
            <p:spPr bwMode="auto">
              <a:xfrm>
                <a:off x="1701" y="1205"/>
                <a:ext cx="32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8" name="Line 474"/>
              <p:cNvSpPr>
                <a:spLocks noChangeShapeType="1"/>
              </p:cNvSpPr>
              <p:nvPr/>
            </p:nvSpPr>
            <p:spPr bwMode="auto">
              <a:xfrm>
                <a:off x="1701" y="1205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59" name="Line 475"/>
              <p:cNvSpPr>
                <a:spLocks noChangeShapeType="1"/>
              </p:cNvSpPr>
              <p:nvPr/>
            </p:nvSpPr>
            <p:spPr bwMode="auto">
              <a:xfrm>
                <a:off x="1701" y="1230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0" name="Line 476"/>
              <p:cNvSpPr>
                <a:spLocks noChangeShapeType="1"/>
              </p:cNvSpPr>
              <p:nvPr/>
            </p:nvSpPr>
            <p:spPr bwMode="auto">
              <a:xfrm flipV="1">
                <a:off x="1726" y="1205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1" name="Line 477"/>
              <p:cNvSpPr>
                <a:spLocks noChangeShapeType="1"/>
              </p:cNvSpPr>
              <p:nvPr/>
            </p:nvSpPr>
            <p:spPr bwMode="auto">
              <a:xfrm flipH="1">
                <a:off x="1701" y="1205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2" name="Rectangle 478"/>
              <p:cNvSpPr>
                <a:spLocks noChangeArrowheads="1"/>
              </p:cNvSpPr>
              <p:nvPr/>
            </p:nvSpPr>
            <p:spPr bwMode="auto">
              <a:xfrm>
                <a:off x="1764" y="1199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3" name="Line 479"/>
              <p:cNvSpPr>
                <a:spLocks noChangeShapeType="1"/>
              </p:cNvSpPr>
              <p:nvPr/>
            </p:nvSpPr>
            <p:spPr bwMode="auto">
              <a:xfrm>
                <a:off x="1764" y="1199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4" name="Line 480"/>
              <p:cNvSpPr>
                <a:spLocks noChangeShapeType="1"/>
              </p:cNvSpPr>
              <p:nvPr/>
            </p:nvSpPr>
            <p:spPr bwMode="auto">
              <a:xfrm>
                <a:off x="1764" y="1224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5" name="Line 481"/>
              <p:cNvSpPr>
                <a:spLocks noChangeShapeType="1"/>
              </p:cNvSpPr>
              <p:nvPr/>
            </p:nvSpPr>
            <p:spPr bwMode="auto">
              <a:xfrm flipV="1">
                <a:off x="1789" y="1199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6" name="Line 482"/>
              <p:cNvSpPr>
                <a:spLocks noChangeShapeType="1"/>
              </p:cNvSpPr>
              <p:nvPr/>
            </p:nvSpPr>
            <p:spPr bwMode="auto">
              <a:xfrm flipH="1">
                <a:off x="1764" y="1199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7" name="Rectangle 483"/>
              <p:cNvSpPr>
                <a:spLocks noChangeArrowheads="1"/>
              </p:cNvSpPr>
              <p:nvPr/>
            </p:nvSpPr>
            <p:spPr bwMode="auto">
              <a:xfrm>
                <a:off x="1827" y="1186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8" name="Line 484"/>
              <p:cNvSpPr>
                <a:spLocks noChangeShapeType="1"/>
              </p:cNvSpPr>
              <p:nvPr/>
            </p:nvSpPr>
            <p:spPr bwMode="auto">
              <a:xfrm>
                <a:off x="1827" y="118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69" name="Line 485"/>
              <p:cNvSpPr>
                <a:spLocks noChangeShapeType="1"/>
              </p:cNvSpPr>
              <p:nvPr/>
            </p:nvSpPr>
            <p:spPr bwMode="auto">
              <a:xfrm>
                <a:off x="1827" y="1211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0" name="Line 486"/>
              <p:cNvSpPr>
                <a:spLocks noChangeShapeType="1"/>
              </p:cNvSpPr>
              <p:nvPr/>
            </p:nvSpPr>
            <p:spPr bwMode="auto">
              <a:xfrm flipV="1">
                <a:off x="1852" y="118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1" name="Line 487"/>
              <p:cNvSpPr>
                <a:spLocks noChangeShapeType="1"/>
              </p:cNvSpPr>
              <p:nvPr/>
            </p:nvSpPr>
            <p:spPr bwMode="auto">
              <a:xfrm flipH="1">
                <a:off x="1827" y="1186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2" name="Rectangle 488"/>
              <p:cNvSpPr>
                <a:spLocks noChangeArrowheads="1"/>
              </p:cNvSpPr>
              <p:nvPr/>
            </p:nvSpPr>
            <p:spPr bwMode="auto">
              <a:xfrm>
                <a:off x="1890" y="1180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3" name="Line 489"/>
              <p:cNvSpPr>
                <a:spLocks noChangeShapeType="1"/>
              </p:cNvSpPr>
              <p:nvPr/>
            </p:nvSpPr>
            <p:spPr bwMode="auto">
              <a:xfrm>
                <a:off x="1890" y="1180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4" name="Line 490"/>
              <p:cNvSpPr>
                <a:spLocks noChangeShapeType="1"/>
              </p:cNvSpPr>
              <p:nvPr/>
            </p:nvSpPr>
            <p:spPr bwMode="auto">
              <a:xfrm>
                <a:off x="1890" y="1205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5" name="Line 491"/>
              <p:cNvSpPr>
                <a:spLocks noChangeShapeType="1"/>
              </p:cNvSpPr>
              <p:nvPr/>
            </p:nvSpPr>
            <p:spPr bwMode="auto">
              <a:xfrm flipV="1">
                <a:off x="1915" y="1180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6" name="Line 492"/>
              <p:cNvSpPr>
                <a:spLocks noChangeShapeType="1"/>
              </p:cNvSpPr>
              <p:nvPr/>
            </p:nvSpPr>
            <p:spPr bwMode="auto">
              <a:xfrm flipH="1">
                <a:off x="1890" y="1180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7" name="Rectangle 493"/>
              <p:cNvSpPr>
                <a:spLocks noChangeArrowheads="1"/>
              </p:cNvSpPr>
              <p:nvPr/>
            </p:nvSpPr>
            <p:spPr bwMode="auto">
              <a:xfrm>
                <a:off x="1952" y="1173"/>
                <a:ext cx="32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8" name="Line 494"/>
              <p:cNvSpPr>
                <a:spLocks noChangeShapeType="1"/>
              </p:cNvSpPr>
              <p:nvPr/>
            </p:nvSpPr>
            <p:spPr bwMode="auto">
              <a:xfrm>
                <a:off x="1952" y="1173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79" name="Line 495"/>
              <p:cNvSpPr>
                <a:spLocks noChangeShapeType="1"/>
              </p:cNvSpPr>
              <p:nvPr/>
            </p:nvSpPr>
            <p:spPr bwMode="auto">
              <a:xfrm>
                <a:off x="1952" y="1199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0" name="Line 496"/>
              <p:cNvSpPr>
                <a:spLocks noChangeShapeType="1"/>
              </p:cNvSpPr>
              <p:nvPr/>
            </p:nvSpPr>
            <p:spPr bwMode="auto">
              <a:xfrm flipV="1">
                <a:off x="1977" y="1173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1" name="Line 497"/>
              <p:cNvSpPr>
                <a:spLocks noChangeShapeType="1"/>
              </p:cNvSpPr>
              <p:nvPr/>
            </p:nvSpPr>
            <p:spPr bwMode="auto">
              <a:xfrm flipH="1">
                <a:off x="1952" y="1173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2" name="Rectangle 498"/>
              <p:cNvSpPr>
                <a:spLocks noChangeArrowheads="1"/>
              </p:cNvSpPr>
              <p:nvPr/>
            </p:nvSpPr>
            <p:spPr bwMode="auto">
              <a:xfrm>
                <a:off x="2015" y="1173"/>
                <a:ext cx="31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3" name="Line 499"/>
              <p:cNvSpPr>
                <a:spLocks noChangeShapeType="1"/>
              </p:cNvSpPr>
              <p:nvPr/>
            </p:nvSpPr>
            <p:spPr bwMode="auto">
              <a:xfrm>
                <a:off x="2015" y="1173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4" name="Line 500"/>
              <p:cNvSpPr>
                <a:spLocks noChangeShapeType="1"/>
              </p:cNvSpPr>
              <p:nvPr/>
            </p:nvSpPr>
            <p:spPr bwMode="auto">
              <a:xfrm>
                <a:off x="2015" y="1199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5" name="Line 501"/>
              <p:cNvSpPr>
                <a:spLocks noChangeShapeType="1"/>
              </p:cNvSpPr>
              <p:nvPr/>
            </p:nvSpPr>
            <p:spPr bwMode="auto">
              <a:xfrm flipV="1">
                <a:off x="2040" y="1173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6" name="Line 502"/>
              <p:cNvSpPr>
                <a:spLocks noChangeShapeType="1"/>
              </p:cNvSpPr>
              <p:nvPr/>
            </p:nvSpPr>
            <p:spPr bwMode="auto">
              <a:xfrm flipH="1">
                <a:off x="2015" y="1173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7" name="Rectangle 503"/>
              <p:cNvSpPr>
                <a:spLocks noChangeArrowheads="1"/>
              </p:cNvSpPr>
              <p:nvPr/>
            </p:nvSpPr>
            <p:spPr bwMode="auto">
              <a:xfrm>
                <a:off x="2078" y="1173"/>
                <a:ext cx="31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8" name="Line 504"/>
              <p:cNvSpPr>
                <a:spLocks noChangeShapeType="1"/>
              </p:cNvSpPr>
              <p:nvPr/>
            </p:nvSpPr>
            <p:spPr bwMode="auto">
              <a:xfrm>
                <a:off x="2078" y="1173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89" name="Line 505"/>
              <p:cNvSpPr>
                <a:spLocks noChangeShapeType="1"/>
              </p:cNvSpPr>
              <p:nvPr/>
            </p:nvSpPr>
            <p:spPr bwMode="auto">
              <a:xfrm>
                <a:off x="2078" y="1199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0" name="Line 506"/>
              <p:cNvSpPr>
                <a:spLocks noChangeShapeType="1"/>
              </p:cNvSpPr>
              <p:nvPr/>
            </p:nvSpPr>
            <p:spPr bwMode="auto">
              <a:xfrm flipV="1">
                <a:off x="2103" y="1173"/>
                <a:ext cx="1" cy="26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1" name="Line 507"/>
              <p:cNvSpPr>
                <a:spLocks noChangeShapeType="1"/>
              </p:cNvSpPr>
              <p:nvPr/>
            </p:nvSpPr>
            <p:spPr bwMode="auto">
              <a:xfrm flipH="1">
                <a:off x="2078" y="1173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2" name="Rectangle 508"/>
              <p:cNvSpPr>
                <a:spLocks noChangeArrowheads="1"/>
              </p:cNvSpPr>
              <p:nvPr/>
            </p:nvSpPr>
            <p:spPr bwMode="auto">
              <a:xfrm>
                <a:off x="2141" y="1180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3" name="Line 509"/>
              <p:cNvSpPr>
                <a:spLocks noChangeShapeType="1"/>
              </p:cNvSpPr>
              <p:nvPr/>
            </p:nvSpPr>
            <p:spPr bwMode="auto">
              <a:xfrm>
                <a:off x="2141" y="1180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4" name="Line 510"/>
              <p:cNvSpPr>
                <a:spLocks noChangeShapeType="1"/>
              </p:cNvSpPr>
              <p:nvPr/>
            </p:nvSpPr>
            <p:spPr bwMode="auto">
              <a:xfrm>
                <a:off x="2141" y="1205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5" name="Line 511"/>
              <p:cNvSpPr>
                <a:spLocks noChangeShapeType="1"/>
              </p:cNvSpPr>
              <p:nvPr/>
            </p:nvSpPr>
            <p:spPr bwMode="auto">
              <a:xfrm flipV="1">
                <a:off x="2166" y="1180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6" name="Line 512"/>
              <p:cNvSpPr>
                <a:spLocks noChangeShapeType="1"/>
              </p:cNvSpPr>
              <p:nvPr/>
            </p:nvSpPr>
            <p:spPr bwMode="auto">
              <a:xfrm flipH="1">
                <a:off x="2141" y="1180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7" name="Rectangle 513"/>
              <p:cNvSpPr>
                <a:spLocks noChangeArrowheads="1"/>
              </p:cNvSpPr>
              <p:nvPr/>
            </p:nvSpPr>
            <p:spPr bwMode="auto">
              <a:xfrm>
                <a:off x="2203" y="1180"/>
                <a:ext cx="32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8" name="Line 514"/>
              <p:cNvSpPr>
                <a:spLocks noChangeShapeType="1"/>
              </p:cNvSpPr>
              <p:nvPr/>
            </p:nvSpPr>
            <p:spPr bwMode="auto">
              <a:xfrm>
                <a:off x="2203" y="1180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099" name="Line 515"/>
              <p:cNvSpPr>
                <a:spLocks noChangeShapeType="1"/>
              </p:cNvSpPr>
              <p:nvPr/>
            </p:nvSpPr>
            <p:spPr bwMode="auto">
              <a:xfrm>
                <a:off x="2203" y="1205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0" name="Line 516"/>
              <p:cNvSpPr>
                <a:spLocks noChangeShapeType="1"/>
              </p:cNvSpPr>
              <p:nvPr/>
            </p:nvSpPr>
            <p:spPr bwMode="auto">
              <a:xfrm flipV="1">
                <a:off x="2228" y="1180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1" name="Line 517"/>
              <p:cNvSpPr>
                <a:spLocks noChangeShapeType="1"/>
              </p:cNvSpPr>
              <p:nvPr/>
            </p:nvSpPr>
            <p:spPr bwMode="auto">
              <a:xfrm flipH="1">
                <a:off x="2203" y="1180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2" name="Rectangle 518"/>
              <p:cNvSpPr>
                <a:spLocks noChangeArrowheads="1"/>
              </p:cNvSpPr>
              <p:nvPr/>
            </p:nvSpPr>
            <p:spPr bwMode="auto">
              <a:xfrm>
                <a:off x="2266" y="1186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3" name="Line 519"/>
              <p:cNvSpPr>
                <a:spLocks noChangeShapeType="1"/>
              </p:cNvSpPr>
              <p:nvPr/>
            </p:nvSpPr>
            <p:spPr bwMode="auto">
              <a:xfrm>
                <a:off x="2266" y="118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4" name="Line 520"/>
              <p:cNvSpPr>
                <a:spLocks noChangeShapeType="1"/>
              </p:cNvSpPr>
              <p:nvPr/>
            </p:nvSpPr>
            <p:spPr bwMode="auto">
              <a:xfrm>
                <a:off x="2266" y="1211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5" name="Line 521"/>
              <p:cNvSpPr>
                <a:spLocks noChangeShapeType="1"/>
              </p:cNvSpPr>
              <p:nvPr/>
            </p:nvSpPr>
            <p:spPr bwMode="auto">
              <a:xfrm flipV="1">
                <a:off x="2291" y="1186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6" name="Line 522"/>
              <p:cNvSpPr>
                <a:spLocks noChangeShapeType="1"/>
              </p:cNvSpPr>
              <p:nvPr/>
            </p:nvSpPr>
            <p:spPr bwMode="auto">
              <a:xfrm flipH="1">
                <a:off x="2266" y="1186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7" name="Rectangle 523"/>
              <p:cNvSpPr>
                <a:spLocks noChangeArrowheads="1"/>
              </p:cNvSpPr>
              <p:nvPr/>
            </p:nvSpPr>
            <p:spPr bwMode="auto">
              <a:xfrm>
                <a:off x="2329" y="1192"/>
                <a:ext cx="31" cy="32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8" name="Line 524"/>
              <p:cNvSpPr>
                <a:spLocks noChangeShapeType="1"/>
              </p:cNvSpPr>
              <p:nvPr/>
            </p:nvSpPr>
            <p:spPr bwMode="auto">
              <a:xfrm>
                <a:off x="2329" y="1192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09" name="Line 525"/>
              <p:cNvSpPr>
                <a:spLocks noChangeShapeType="1"/>
              </p:cNvSpPr>
              <p:nvPr/>
            </p:nvSpPr>
            <p:spPr bwMode="auto">
              <a:xfrm>
                <a:off x="2329" y="1217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0" name="Line 526"/>
              <p:cNvSpPr>
                <a:spLocks noChangeShapeType="1"/>
              </p:cNvSpPr>
              <p:nvPr/>
            </p:nvSpPr>
            <p:spPr bwMode="auto">
              <a:xfrm flipV="1">
                <a:off x="2354" y="1192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1" name="Line 527"/>
              <p:cNvSpPr>
                <a:spLocks noChangeShapeType="1"/>
              </p:cNvSpPr>
              <p:nvPr/>
            </p:nvSpPr>
            <p:spPr bwMode="auto">
              <a:xfrm flipH="1">
                <a:off x="2329" y="1192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2" name="Rectangle 528"/>
              <p:cNvSpPr>
                <a:spLocks noChangeArrowheads="1"/>
              </p:cNvSpPr>
              <p:nvPr/>
            </p:nvSpPr>
            <p:spPr bwMode="auto">
              <a:xfrm>
                <a:off x="2392" y="1199"/>
                <a:ext cx="31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3" name="Line 529"/>
              <p:cNvSpPr>
                <a:spLocks noChangeShapeType="1"/>
              </p:cNvSpPr>
              <p:nvPr/>
            </p:nvSpPr>
            <p:spPr bwMode="auto">
              <a:xfrm>
                <a:off x="2392" y="1199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4" name="Line 530"/>
              <p:cNvSpPr>
                <a:spLocks noChangeShapeType="1"/>
              </p:cNvSpPr>
              <p:nvPr/>
            </p:nvSpPr>
            <p:spPr bwMode="auto">
              <a:xfrm>
                <a:off x="2392" y="1224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5" name="Line 531"/>
              <p:cNvSpPr>
                <a:spLocks noChangeShapeType="1"/>
              </p:cNvSpPr>
              <p:nvPr/>
            </p:nvSpPr>
            <p:spPr bwMode="auto">
              <a:xfrm flipV="1">
                <a:off x="2417" y="1199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6" name="Line 532"/>
              <p:cNvSpPr>
                <a:spLocks noChangeShapeType="1"/>
              </p:cNvSpPr>
              <p:nvPr/>
            </p:nvSpPr>
            <p:spPr bwMode="auto">
              <a:xfrm flipH="1">
                <a:off x="2392" y="1199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7" name="Rectangle 533"/>
              <p:cNvSpPr>
                <a:spLocks noChangeArrowheads="1"/>
              </p:cNvSpPr>
              <p:nvPr/>
            </p:nvSpPr>
            <p:spPr bwMode="auto">
              <a:xfrm>
                <a:off x="2454" y="1205"/>
                <a:ext cx="32" cy="31"/>
              </a:xfrm>
              <a:prstGeom prst="rect">
                <a:avLst/>
              </a:prstGeom>
              <a:solidFill>
                <a:srgbClr val="0000D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8" name="Line 534"/>
              <p:cNvSpPr>
                <a:spLocks noChangeShapeType="1"/>
              </p:cNvSpPr>
              <p:nvPr/>
            </p:nvSpPr>
            <p:spPr bwMode="auto">
              <a:xfrm>
                <a:off x="2454" y="1205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19" name="Line 535"/>
              <p:cNvSpPr>
                <a:spLocks noChangeShapeType="1"/>
              </p:cNvSpPr>
              <p:nvPr/>
            </p:nvSpPr>
            <p:spPr bwMode="auto">
              <a:xfrm>
                <a:off x="2454" y="1230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20" name="Line 536"/>
              <p:cNvSpPr>
                <a:spLocks noChangeShapeType="1"/>
              </p:cNvSpPr>
              <p:nvPr/>
            </p:nvSpPr>
            <p:spPr bwMode="auto">
              <a:xfrm flipV="1">
                <a:off x="2479" y="1205"/>
                <a:ext cx="1" cy="25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6121" name="Line 537"/>
              <p:cNvSpPr>
                <a:spLocks noChangeShapeType="1"/>
              </p:cNvSpPr>
              <p:nvPr/>
            </p:nvSpPr>
            <p:spPr bwMode="auto">
              <a:xfrm flipH="1">
                <a:off x="2454" y="1205"/>
                <a:ext cx="25" cy="1"/>
              </a:xfrm>
              <a:prstGeom prst="line">
                <a:avLst/>
              </a:prstGeom>
              <a:noFill/>
              <a:ln w="6">
                <a:solidFill>
                  <a:srgbClr val="0000D4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196129" name="Group 545"/>
              <p:cNvGrpSpPr>
                <a:grpSpLocks/>
              </p:cNvGrpSpPr>
              <p:nvPr/>
            </p:nvGrpSpPr>
            <p:grpSpPr bwMode="auto">
              <a:xfrm>
                <a:off x="233" y="891"/>
                <a:ext cx="213" cy="2176"/>
                <a:chOff x="233" y="891"/>
                <a:chExt cx="213" cy="2176"/>
              </a:xfrm>
            </p:grpSpPr>
            <p:sp>
              <p:nvSpPr>
                <p:cNvPr id="196122" name="Rectangle 538"/>
                <p:cNvSpPr>
                  <a:spLocks noChangeArrowheads="1"/>
                </p:cNvSpPr>
                <p:nvPr/>
              </p:nvSpPr>
              <p:spPr bwMode="auto">
                <a:xfrm>
                  <a:off x="283" y="2948"/>
                  <a:ext cx="16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0.0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23" name="Rectangle 539"/>
                <p:cNvSpPr>
                  <a:spLocks noChangeArrowheads="1"/>
                </p:cNvSpPr>
                <p:nvPr/>
              </p:nvSpPr>
              <p:spPr bwMode="auto">
                <a:xfrm>
                  <a:off x="233" y="2610"/>
                  <a:ext cx="21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0.20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24" name="Rectangle 540"/>
                <p:cNvSpPr>
                  <a:spLocks noChangeArrowheads="1"/>
                </p:cNvSpPr>
                <p:nvPr/>
              </p:nvSpPr>
              <p:spPr bwMode="auto">
                <a:xfrm>
                  <a:off x="233" y="2265"/>
                  <a:ext cx="21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0.40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25" name="Rectangle 541"/>
                <p:cNvSpPr>
                  <a:spLocks noChangeArrowheads="1"/>
                </p:cNvSpPr>
                <p:nvPr/>
              </p:nvSpPr>
              <p:spPr bwMode="auto">
                <a:xfrm>
                  <a:off x="233" y="1920"/>
                  <a:ext cx="21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0.60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26" name="Rectangle 542"/>
                <p:cNvSpPr>
                  <a:spLocks noChangeArrowheads="1"/>
                </p:cNvSpPr>
                <p:nvPr/>
              </p:nvSpPr>
              <p:spPr bwMode="auto">
                <a:xfrm>
                  <a:off x="233" y="1575"/>
                  <a:ext cx="21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0.80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27" name="Rectangle 543"/>
                <p:cNvSpPr>
                  <a:spLocks noChangeArrowheads="1"/>
                </p:cNvSpPr>
                <p:nvPr/>
              </p:nvSpPr>
              <p:spPr bwMode="auto">
                <a:xfrm>
                  <a:off x="283" y="1236"/>
                  <a:ext cx="16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1.0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28" name="Rectangle 544"/>
                <p:cNvSpPr>
                  <a:spLocks noChangeArrowheads="1"/>
                </p:cNvSpPr>
                <p:nvPr/>
              </p:nvSpPr>
              <p:spPr bwMode="auto">
                <a:xfrm>
                  <a:off x="283" y="891"/>
                  <a:ext cx="163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1.2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196138" name="Group 554"/>
              <p:cNvGrpSpPr>
                <a:grpSpLocks/>
              </p:cNvGrpSpPr>
              <p:nvPr/>
            </p:nvGrpSpPr>
            <p:grpSpPr bwMode="auto">
              <a:xfrm>
                <a:off x="496" y="3130"/>
                <a:ext cx="2335" cy="119"/>
                <a:chOff x="496" y="3130"/>
                <a:chExt cx="2335" cy="119"/>
              </a:xfrm>
            </p:grpSpPr>
            <p:sp>
              <p:nvSpPr>
                <p:cNvPr id="196130" name="Rectangle 546"/>
                <p:cNvSpPr>
                  <a:spLocks noChangeArrowheads="1"/>
                </p:cNvSpPr>
                <p:nvPr/>
              </p:nvSpPr>
              <p:spPr bwMode="auto">
                <a:xfrm>
                  <a:off x="496" y="3130"/>
                  <a:ext cx="88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31" name="Rectangle 547"/>
                <p:cNvSpPr>
                  <a:spLocks noChangeArrowheads="1"/>
                </p:cNvSpPr>
                <p:nvPr/>
              </p:nvSpPr>
              <p:spPr bwMode="auto">
                <a:xfrm>
                  <a:off x="785" y="3130"/>
                  <a:ext cx="138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50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32" name="Rectangle 548"/>
                <p:cNvSpPr>
                  <a:spLocks noChangeArrowheads="1"/>
                </p:cNvSpPr>
                <p:nvPr/>
              </p:nvSpPr>
              <p:spPr bwMode="auto">
                <a:xfrm>
                  <a:off x="1074" y="3130"/>
                  <a:ext cx="188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100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33" name="Rectangle 549"/>
                <p:cNvSpPr>
                  <a:spLocks noChangeArrowheads="1"/>
                </p:cNvSpPr>
                <p:nvPr/>
              </p:nvSpPr>
              <p:spPr bwMode="auto">
                <a:xfrm>
                  <a:off x="1388" y="3130"/>
                  <a:ext cx="188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150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34" name="Rectangle 550"/>
                <p:cNvSpPr>
                  <a:spLocks noChangeArrowheads="1"/>
                </p:cNvSpPr>
                <p:nvPr/>
              </p:nvSpPr>
              <p:spPr bwMode="auto">
                <a:xfrm>
                  <a:off x="1701" y="3130"/>
                  <a:ext cx="188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200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35" name="Rectangle 551"/>
                <p:cNvSpPr>
                  <a:spLocks noChangeArrowheads="1"/>
                </p:cNvSpPr>
                <p:nvPr/>
              </p:nvSpPr>
              <p:spPr bwMode="auto">
                <a:xfrm>
                  <a:off x="2015" y="3130"/>
                  <a:ext cx="188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250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36" name="Rectangle 552"/>
                <p:cNvSpPr>
                  <a:spLocks noChangeArrowheads="1"/>
                </p:cNvSpPr>
                <p:nvPr/>
              </p:nvSpPr>
              <p:spPr bwMode="auto">
                <a:xfrm>
                  <a:off x="2329" y="3130"/>
                  <a:ext cx="188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300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96137" name="Rectangle 553"/>
                <p:cNvSpPr>
                  <a:spLocks noChangeArrowheads="1"/>
                </p:cNvSpPr>
                <p:nvPr/>
              </p:nvSpPr>
              <p:spPr bwMode="auto">
                <a:xfrm>
                  <a:off x="2643" y="3130"/>
                  <a:ext cx="188" cy="1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11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Helvetica" charset="0"/>
                    </a:rPr>
                    <a:t>350</a:t>
                  </a:r>
                  <a:endParaRPr kumimoji="0" 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</p:grpSp>
        <p:sp>
          <p:nvSpPr>
            <p:cNvPr id="196140" name="Rectangle 556"/>
            <p:cNvSpPr>
              <a:spLocks noChangeArrowheads="1"/>
            </p:cNvSpPr>
            <p:nvPr/>
          </p:nvSpPr>
          <p:spPr bwMode="auto">
            <a:xfrm>
              <a:off x="70" y="1863"/>
              <a:ext cx="144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</a:rPr>
                <a:t>d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41" name="Rectangle 557"/>
            <p:cNvSpPr>
              <a:spLocks noChangeArrowheads="1"/>
            </p:cNvSpPr>
            <p:nvPr/>
          </p:nvSpPr>
          <p:spPr bwMode="auto">
            <a:xfrm>
              <a:off x="1111" y="3268"/>
              <a:ext cx="904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</a:rPr>
                <a:t>Primary Energy (eV)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42" name="Rectangle 558"/>
            <p:cNvSpPr>
              <a:spLocks noChangeArrowheads="1"/>
            </p:cNvSpPr>
            <p:nvPr/>
          </p:nvSpPr>
          <p:spPr bwMode="auto">
            <a:xfrm>
              <a:off x="2185" y="1017"/>
              <a:ext cx="144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0000D4"/>
                  </a:solidFill>
                  <a:effectLst/>
                  <a:latin typeface="Symbol" pitchFamily="18" charset="2"/>
                </a:rPr>
                <a:t>d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43" name="Rectangle 559"/>
            <p:cNvSpPr>
              <a:spLocks noChangeArrowheads="1"/>
            </p:cNvSpPr>
            <p:nvPr/>
          </p:nvSpPr>
          <p:spPr bwMode="auto">
            <a:xfrm>
              <a:off x="2241" y="1023"/>
              <a:ext cx="33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0000D4"/>
                  </a:solidFill>
                  <a:effectLst/>
                  <a:latin typeface="Helvetica" charset="0"/>
                </a:rPr>
                <a:t> total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44" name="Rectangle 560"/>
            <p:cNvSpPr>
              <a:spLocks noChangeArrowheads="1"/>
            </p:cNvSpPr>
            <p:nvPr/>
          </p:nvSpPr>
          <p:spPr bwMode="auto">
            <a:xfrm>
              <a:off x="1708" y="1349"/>
              <a:ext cx="784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DD0806"/>
                  </a:solidFill>
                  <a:effectLst/>
                  <a:latin typeface="Helvetica" charset="0"/>
                </a:rPr>
                <a:t>Contribution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45" name="Rectangle 561"/>
            <p:cNvSpPr>
              <a:spLocks noChangeArrowheads="1"/>
            </p:cNvSpPr>
            <p:nvPr/>
          </p:nvSpPr>
          <p:spPr bwMode="auto">
            <a:xfrm>
              <a:off x="1613" y="1462"/>
              <a:ext cx="985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DD0806"/>
                  </a:solidFill>
                  <a:effectLst/>
                  <a:latin typeface="Helvetica" charset="0"/>
                </a:rPr>
                <a:t> of secondaries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46" name="Rectangle 562"/>
            <p:cNvSpPr>
              <a:spLocks noChangeArrowheads="1"/>
            </p:cNvSpPr>
            <p:nvPr/>
          </p:nvSpPr>
          <p:spPr bwMode="auto">
            <a:xfrm>
              <a:off x="1946" y="1575"/>
              <a:ext cx="23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DD0806"/>
                  </a:solidFill>
                  <a:effectLst/>
                  <a:latin typeface="Helvetica" charset="0"/>
                </a:rPr>
                <a:t>to 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47" name="Rectangle 563"/>
            <p:cNvSpPr>
              <a:spLocks noChangeArrowheads="1"/>
            </p:cNvSpPr>
            <p:nvPr/>
          </p:nvSpPr>
          <p:spPr bwMode="auto">
            <a:xfrm>
              <a:off x="2134" y="1569"/>
              <a:ext cx="144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DD0806"/>
                  </a:solidFill>
                  <a:effectLst/>
                  <a:latin typeface="Symbol" pitchFamily="18" charset="2"/>
                </a:rPr>
                <a:t>d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48" name="Rectangle 564"/>
            <p:cNvSpPr>
              <a:spLocks noChangeArrowheads="1"/>
            </p:cNvSpPr>
            <p:nvPr/>
          </p:nvSpPr>
          <p:spPr bwMode="auto">
            <a:xfrm>
              <a:off x="1080" y="2654"/>
              <a:ext cx="150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008011"/>
                  </a:solidFill>
                  <a:effectLst/>
                  <a:latin typeface="Helvetica" charset="0"/>
                </a:rPr>
                <a:t>Contribution of reflected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49" name="Rectangle 565"/>
            <p:cNvSpPr>
              <a:spLocks noChangeArrowheads="1"/>
            </p:cNvSpPr>
            <p:nvPr/>
          </p:nvSpPr>
          <p:spPr bwMode="auto">
            <a:xfrm>
              <a:off x="1080" y="2767"/>
              <a:ext cx="778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008011"/>
                  </a:solidFill>
                  <a:effectLst/>
                  <a:latin typeface="Helvetica" charset="0"/>
                </a:rPr>
                <a:t>electrons to 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50" name="Rectangle 566"/>
            <p:cNvSpPr>
              <a:spLocks noChangeArrowheads="1"/>
            </p:cNvSpPr>
            <p:nvPr/>
          </p:nvSpPr>
          <p:spPr bwMode="auto">
            <a:xfrm>
              <a:off x="1814" y="2761"/>
              <a:ext cx="144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>
                  <a:ln>
                    <a:noFill/>
                  </a:ln>
                  <a:solidFill>
                    <a:srgbClr val="008011"/>
                  </a:solidFill>
                  <a:effectLst/>
                  <a:latin typeface="Symbol" pitchFamily="18" charset="2"/>
                </a:rPr>
                <a:t>d</a:t>
              </a: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6151" name="Rectangle 567"/>
            <p:cNvSpPr>
              <a:spLocks noChangeArrowheads="1"/>
            </p:cNvSpPr>
            <p:nvPr/>
          </p:nvSpPr>
          <p:spPr bwMode="auto">
            <a:xfrm>
              <a:off x="992" y="778"/>
              <a:ext cx="1123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</a:rPr>
                <a:t>Fully scrubbed Cu</a:t>
              </a: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58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7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SEY at cryogenic temperature</a:t>
            </a:r>
          </a:p>
        </p:txBody>
      </p:sp>
      <p:sp>
        <p:nvSpPr>
          <p:cNvPr id="584" name="Rectangle 583">
            <a:extLst>
              <a:ext uri="{FF2B5EF4-FFF2-40B4-BE49-F238E27FC236}">
                <a16:creationId xmlns:a16="http://schemas.microsoft.com/office/drawing/2014/main" id="{D52A08D5-41BF-49A9-98F8-AA09219C5416}"/>
              </a:ext>
            </a:extLst>
          </p:cNvPr>
          <p:cNvSpPr/>
          <p:nvPr/>
        </p:nvSpPr>
        <p:spPr>
          <a:xfrm>
            <a:off x="155258" y="5523824"/>
            <a:ext cx="46317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FF0066"/>
                </a:solidFill>
              </a:rPr>
              <a:t>The control of the surface coverage in a cryogenic machine is a must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7637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861" y="1025435"/>
            <a:ext cx="6812540" cy="327079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42844" y="576929"/>
            <a:ext cx="8786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In synchrotron, particles can radiate light by synchrotron radiation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Can be used for diagnostics purposes : </a:t>
            </a:r>
            <a:endParaRPr lang="en-GB" sz="1600" b="1" dirty="0">
              <a:solidFill>
                <a:srgbClr val="FF0066"/>
              </a:solidFill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2713525" y="4180445"/>
            <a:ext cx="3365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CERN Control Centre LHC beams SR displays</a:t>
            </a:r>
            <a:endParaRPr lang="fr-FR" sz="1200" dirty="0"/>
          </a:p>
        </p:txBody>
      </p:sp>
      <p:sp>
        <p:nvSpPr>
          <p:cNvPr id="12" name="Rectangle 11"/>
          <p:cNvSpPr/>
          <p:nvPr/>
        </p:nvSpPr>
        <p:spPr>
          <a:xfrm>
            <a:off x="142844" y="4572008"/>
            <a:ext cx="8786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But particles loose energy by synchrotron radiation </a:t>
            </a:r>
            <a:r>
              <a:rPr lang="en-GB" sz="1600" dirty="0">
                <a:sym typeface="Wingdings" pitchFamily="2" charset="2"/>
              </a:rPr>
              <a:t> should be compensated by RF system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>
                <a:sym typeface="Wingdings" pitchFamily="2" charset="2"/>
              </a:rPr>
              <a:t> Beam </a:t>
            </a:r>
            <a:r>
              <a:rPr lang="en-GB" sz="1600" dirty="0" err="1">
                <a:sym typeface="Wingdings" pitchFamily="2" charset="2"/>
              </a:rPr>
              <a:t>emittance</a:t>
            </a:r>
            <a:r>
              <a:rPr lang="en-GB" sz="1600" dirty="0">
                <a:sym typeface="Wingdings" pitchFamily="2" charset="2"/>
              </a:rPr>
              <a:t> shrink by synchrotron radiation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>
              <a:sym typeface="Wingdings" pitchFamily="2" charset="2"/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Power is dissipated on the machine elements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b="1" dirty="0">
                <a:solidFill>
                  <a:srgbClr val="FF0066"/>
                </a:solidFill>
              </a:rPr>
              <a:t>Molecules are desorbed </a:t>
            </a:r>
            <a:r>
              <a:rPr lang="en-GB" sz="1600" dirty="0"/>
              <a:t>from the vacuum chamber wall due to synchrotron radiation</a:t>
            </a:r>
            <a:endParaRPr lang="en-GB" sz="1600" b="1" dirty="0">
              <a:solidFill>
                <a:srgbClr val="FF0066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Synchrotron radiation: visible light</a:t>
            </a:r>
          </a:p>
        </p:txBody>
      </p:sp>
    </p:spTree>
    <p:extLst>
      <p:ext uri="{BB962C8B-B14F-4D97-AF65-F5344CB8AC3E}">
        <p14:creationId xmlns:p14="http://schemas.microsoft.com/office/powerpoint/2010/main" val="103001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5"/>
          <p:cNvSpPr>
            <a:spLocks noChangeArrowheads="1"/>
          </p:cNvSpPr>
          <p:nvPr/>
        </p:nvSpPr>
        <p:spPr bwMode="auto">
          <a:xfrm>
            <a:off x="5572132" y="5786454"/>
            <a:ext cx="2096414" cy="26562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3032" tIns="51517" rIns="103032" bIns="51517">
            <a:spAutoFit/>
          </a:bodyPr>
          <a:lstStyle/>
          <a:p>
            <a:pPr defTabSz="914991"/>
            <a:r>
              <a:rPr lang="en-US" sz="900" dirty="0"/>
              <a:t>G. Vorlaufer </a:t>
            </a:r>
            <a:r>
              <a:rPr lang="en-US" sz="900" i="1" dirty="0"/>
              <a:t>et al</a:t>
            </a:r>
            <a:r>
              <a:rPr lang="en-US" sz="1050" i="1" dirty="0"/>
              <a:t>.,</a:t>
            </a:r>
            <a:r>
              <a:rPr lang="en-US" sz="900" i="1" dirty="0"/>
              <a:t> </a:t>
            </a:r>
            <a:r>
              <a:rPr lang="en-US" sz="900" dirty="0"/>
              <a:t>CERN VTN, 2000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285720" y="714356"/>
            <a:ext cx="251011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Unbaked copper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Threshold around 10 eV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  <p:pic>
        <p:nvPicPr>
          <p:cNvPr id="173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714356"/>
            <a:ext cx="3714776" cy="498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Object 2"/>
          <p:cNvGraphicFramePr>
            <a:graphicFrameLocks noChangeAspect="1"/>
          </p:cNvGraphicFramePr>
          <p:nvPr/>
        </p:nvGraphicFramePr>
        <p:xfrm>
          <a:off x="1214414" y="1785926"/>
          <a:ext cx="2076450" cy="738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47800" imgH="508000" progId="Equation.3">
                  <p:embed/>
                </p:oleObj>
              </mc:Choice>
              <mc:Fallback>
                <p:oleObj name="Equation" r:id="rId3" imgW="1447800" imgH="508000" progId="Equation.3">
                  <p:embed/>
                  <p:pic>
                    <p:nvPicPr>
                      <p:cNvPr id="1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1785926"/>
                        <a:ext cx="2076450" cy="738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00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740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2928934"/>
            <a:ext cx="20669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285720" y="4643446"/>
          <a:ext cx="3911600" cy="698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209800" imgH="393700" progId="Equation.3">
                  <p:embed/>
                </p:oleObj>
              </mc:Choice>
              <mc:Fallback>
                <p:oleObj name="Equation" r:id="rId6" imgW="2209800" imgH="393700" progId="Equation.3">
                  <p:embed/>
                  <p:pic>
                    <p:nvPicPr>
                      <p:cNvPr id="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4643446"/>
                        <a:ext cx="3911600" cy="6985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2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Electron desorption yield</a:t>
            </a:r>
          </a:p>
        </p:txBody>
      </p:sp>
    </p:spTree>
    <p:extLst>
      <p:ext uri="{BB962C8B-B14F-4D97-AF65-F5344CB8AC3E}">
        <p14:creationId xmlns:p14="http://schemas.microsoft.com/office/powerpoint/2010/main" val="42872311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0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4214842" cy="5471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85369" y="478488"/>
            <a:ext cx="87079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Reduction of the electron desorption yield with the electron dose: </a:t>
            </a:r>
            <a:r>
              <a:rPr lang="en-GB" sz="1600" dirty="0">
                <a:solidFill>
                  <a:srgbClr val="FF3399"/>
                </a:solidFill>
              </a:rPr>
              <a:t>~ 40 monolayers of gas desorbed </a:t>
            </a:r>
            <a:r>
              <a:rPr lang="en-GB" sz="1600" dirty="0"/>
              <a:t>from the surface during beam scrubbing</a:t>
            </a: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326481" y="6230138"/>
            <a:ext cx="2133320" cy="2425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3032" tIns="51517" rIns="103032" bIns="51517">
            <a:spAutoFit/>
          </a:bodyPr>
          <a:lstStyle/>
          <a:p>
            <a:pPr defTabSz="914991"/>
            <a:r>
              <a:rPr lang="en-US" sz="900" dirty="0"/>
              <a:t>G. Vorlaufer </a:t>
            </a:r>
            <a:r>
              <a:rPr lang="en-US" sz="900" i="1" dirty="0"/>
              <a:t>et al., </a:t>
            </a:r>
            <a:r>
              <a:rPr lang="en-US" sz="900" dirty="0"/>
              <a:t>CERN VTN, 2000</a:t>
            </a:r>
          </a:p>
        </p:txBody>
      </p:sp>
      <p:graphicFrame>
        <p:nvGraphicFramePr>
          <p:cNvPr id="173060" name="Object 3"/>
          <p:cNvGraphicFramePr>
            <a:graphicFrameLocks noChangeAspect="1"/>
          </p:cNvGraphicFramePr>
          <p:nvPr/>
        </p:nvGraphicFramePr>
        <p:xfrm>
          <a:off x="6282876" y="994551"/>
          <a:ext cx="1566862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91726" imgH="507780" progId="Equation.3">
                  <p:embed/>
                </p:oleObj>
              </mc:Choice>
              <mc:Fallback>
                <p:oleObj name="Equation" r:id="rId3" imgW="1091726" imgH="507780" progId="Equation.3">
                  <p:embed/>
                  <p:pic>
                    <p:nvPicPr>
                      <p:cNvPr id="17306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2876" y="994551"/>
                        <a:ext cx="1566862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00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4285115" y="1818104"/>
          <a:ext cx="4637086" cy="1493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6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7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34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16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940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</a:t>
                      </a:r>
                      <a:r>
                        <a:rPr lang="fr-FR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CH</a:t>
                      </a:r>
                      <a:r>
                        <a:rPr lang="fr-FR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</a:t>
                      </a:r>
                      <a:r>
                        <a:rPr lang="fr-FR" baseline="-25000" dirty="0"/>
                        <a:t>2</a:t>
                      </a:r>
                      <a:r>
                        <a:rPr lang="fr-FR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</a:t>
                      </a:r>
                      <a:r>
                        <a:rPr lang="fr-FR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402">
                <a:tc>
                  <a:txBody>
                    <a:bodyPr/>
                    <a:lstStyle/>
                    <a:p>
                      <a:r>
                        <a:rPr lang="el-GR" sz="1400">
                          <a:sym typeface="Mathematica1"/>
                        </a:rPr>
                        <a:t>η</a:t>
                      </a:r>
                      <a:r>
                        <a:rPr lang="fr-FR" sz="1400" baseline="-25000">
                          <a:sym typeface="Mathematica1"/>
                        </a:rPr>
                        <a:t>0</a:t>
                      </a:r>
                      <a:endParaRPr lang="fr-FR" sz="1400" baseline="-25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2 10</a:t>
                      </a:r>
                      <a:r>
                        <a:rPr lang="fr-FR" sz="14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2.5 10</a:t>
                      </a:r>
                      <a:r>
                        <a:rPr lang="fr-FR" sz="1400" baseline="30000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1 10</a:t>
                      </a:r>
                      <a:r>
                        <a:rPr lang="fr-FR" sz="14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3.5 10</a:t>
                      </a:r>
                      <a:r>
                        <a:rPr lang="fr-FR" sz="1400" baseline="30000" dirty="0"/>
                        <a:t>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/>
                        <a:t>5 10</a:t>
                      </a:r>
                      <a:r>
                        <a:rPr lang="fr-FR" sz="1400" baseline="30000"/>
                        <a:t>-2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402">
                <a:tc>
                  <a:txBody>
                    <a:bodyPr/>
                    <a:lstStyle/>
                    <a:p>
                      <a:r>
                        <a:rPr lang="fr-FR" sz="1400" dirty="0"/>
                        <a:t>D</a:t>
                      </a:r>
                      <a:r>
                        <a:rPr lang="fr-FR" sz="1400" baseline="-25000" dirty="0"/>
                        <a:t>0 </a:t>
                      </a:r>
                      <a:r>
                        <a:rPr lang="fr-FR" sz="1400" baseline="0" dirty="0"/>
                        <a:t> </a:t>
                      </a:r>
                    </a:p>
                    <a:p>
                      <a:r>
                        <a:rPr lang="fr-FR" sz="1400" baseline="0" dirty="0"/>
                        <a:t>x 10</a:t>
                      </a:r>
                      <a:r>
                        <a:rPr lang="fr-FR" sz="1400" baseline="300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402">
                <a:tc>
                  <a:txBody>
                    <a:bodyPr/>
                    <a:lstStyle/>
                    <a:p>
                      <a:r>
                        <a:rPr lang="fr-FR" sz="140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0.47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0.62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0.66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/>
                        <a:t>0.49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0.54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2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Electron dose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46F8CC08-4A88-4904-AE37-DBCAB7713E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430396"/>
              </p:ext>
            </p:extLst>
          </p:nvPr>
        </p:nvGraphicFramePr>
        <p:xfrm>
          <a:off x="4285115" y="4365301"/>
          <a:ext cx="4637086" cy="670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6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7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34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7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16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940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</a:t>
                      </a:r>
                      <a:r>
                        <a:rPr lang="fr-FR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CH</a:t>
                      </a:r>
                      <a:r>
                        <a:rPr lang="fr-FR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H</a:t>
                      </a:r>
                      <a:r>
                        <a:rPr lang="fr-FR" baseline="-25000" dirty="0"/>
                        <a:t>2</a:t>
                      </a:r>
                      <a:r>
                        <a:rPr lang="fr-FR" dirty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</a:t>
                      </a:r>
                      <a:r>
                        <a:rPr lang="fr-FR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402">
                <a:tc>
                  <a:txBody>
                    <a:bodyPr/>
                    <a:lstStyle/>
                    <a:p>
                      <a:r>
                        <a:rPr lang="en-US" sz="1400" dirty="0">
                          <a:sym typeface="Mathematica1"/>
                        </a:rPr>
                        <a:t>x 1e15</a:t>
                      </a:r>
                      <a:endParaRPr lang="fr-FR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28</a:t>
                      </a:r>
                      <a:endParaRPr lang="fr-FR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0.5</a:t>
                      </a:r>
                      <a:endParaRPr lang="fr-FR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4.6</a:t>
                      </a:r>
                      <a:endParaRPr lang="fr-FR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3.4</a:t>
                      </a:r>
                      <a:endParaRPr lang="fr-FR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/>
                        <a:t>4.6</a:t>
                      </a:r>
                      <a:endParaRPr lang="fr-FR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ECA2592B-0D03-4AC6-98B8-23035D8CC3AB}"/>
              </a:ext>
            </a:extLst>
          </p:cNvPr>
          <p:cNvSpPr/>
          <p:nvPr/>
        </p:nvSpPr>
        <p:spPr>
          <a:xfrm>
            <a:off x="4285115" y="3844096"/>
            <a:ext cx="49904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Molecules/cm</a:t>
            </a:r>
            <a:r>
              <a:rPr lang="en-GB" sz="1400" baseline="30000" dirty="0"/>
              <a:t>2</a:t>
            </a:r>
            <a:r>
              <a:rPr lang="en-GB" sz="1400" dirty="0"/>
              <a:t> desorbed after 10</a:t>
            </a:r>
            <a:r>
              <a:rPr lang="en-GB" sz="1400" baseline="30000" dirty="0"/>
              <a:t>19</a:t>
            </a:r>
            <a:r>
              <a:rPr lang="en-GB" sz="1400" dirty="0"/>
              <a:t> e/cm</a:t>
            </a:r>
            <a:r>
              <a:rPr lang="en-GB" sz="1400" baseline="30000" dirty="0"/>
              <a:t>2</a:t>
            </a:r>
            <a:r>
              <a:rPr lang="en-GB" sz="1400" dirty="0"/>
              <a:t> </a:t>
            </a:r>
            <a:r>
              <a:rPr lang="en-GB" sz="1400" dirty="0" err="1"/>
              <a:t>i.e</a:t>
            </a:r>
            <a:r>
              <a:rPr lang="en-GB" sz="1400" dirty="0"/>
              <a:t> 16 mC/mm</a:t>
            </a:r>
            <a:r>
              <a:rPr lang="en-GB" sz="1400" baseline="30000" dirty="0"/>
              <a:t>2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411716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289" y="3137648"/>
            <a:ext cx="428999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193432"/>
            <a:ext cx="4247022" cy="2090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142844" y="1049416"/>
            <a:ext cx="34094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For a </a:t>
            </a:r>
            <a:r>
              <a:rPr lang="fr-FR" sz="1400" dirty="0" err="1"/>
              <a:t>monolayer</a:t>
            </a:r>
            <a:r>
              <a:rPr lang="fr-FR" sz="1400" dirty="0"/>
              <a:t> (10</a:t>
            </a:r>
            <a:r>
              <a:rPr lang="fr-FR" sz="1400" baseline="30000" dirty="0"/>
              <a:t>15</a:t>
            </a:r>
            <a:r>
              <a:rPr lang="fr-FR" sz="1400" dirty="0"/>
              <a:t> </a:t>
            </a:r>
            <a:r>
              <a:rPr lang="fr-FR" sz="1400" dirty="0" err="1"/>
              <a:t>molecules</a:t>
            </a:r>
            <a:r>
              <a:rPr lang="fr-FR" sz="1400" dirty="0"/>
              <a:t>/cm</a:t>
            </a:r>
            <a:r>
              <a:rPr lang="fr-FR" sz="1400" baseline="30000" dirty="0"/>
              <a:t>2</a:t>
            </a:r>
            <a:r>
              <a:rPr lang="fr-FR" sz="1400" dirty="0"/>
              <a:t>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fr-FR" sz="1400" dirty="0"/>
          </a:p>
        </p:txBody>
      </p:sp>
      <p:pic>
        <p:nvPicPr>
          <p:cNvPr id="1843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83" y="3209086"/>
            <a:ext cx="442855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539552" y="1481464"/>
          <a:ext cx="3262315" cy="7461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52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4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2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24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24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3058"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H</a:t>
                      </a:r>
                      <a:r>
                        <a:rPr lang="fr-FR" baseline="-250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CH</a:t>
                      </a:r>
                      <a:r>
                        <a:rPr lang="fr-FR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CO</a:t>
                      </a:r>
                      <a:r>
                        <a:rPr lang="fr-FR" baseline="-2500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058">
                <a:tc>
                  <a:txBody>
                    <a:bodyPr/>
                    <a:lstStyle/>
                    <a:p>
                      <a:pPr algn="ctr"/>
                      <a:r>
                        <a:rPr lang="el-GR">
                          <a:sym typeface="Mathematica1"/>
                        </a:rPr>
                        <a:t>η</a:t>
                      </a:r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3280722" y="5715012"/>
            <a:ext cx="33433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CC99"/>
              </a:buClr>
            </a:pPr>
            <a:r>
              <a:rPr lang="fr-FR" sz="1400" dirty="0"/>
              <a:t>H. Tratnik </a:t>
            </a:r>
            <a:r>
              <a:rPr lang="fr-FR" sz="1400" i="1" dirty="0"/>
              <a:t>et al., </a:t>
            </a:r>
            <a:r>
              <a:rPr lang="fr-FR" sz="1400" dirty="0"/>
              <a:t>Vacuum 81, 731,(2007)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27584" y="2345560"/>
            <a:ext cx="272472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00CC99"/>
                </a:solidFill>
                <a:latin typeface="Times" pitchFamily="18" charset="0"/>
              </a:rPr>
              <a:t>Studied for 300 </a:t>
            </a:r>
            <a:r>
              <a:rPr lang="en-GB" sz="1200" b="1" dirty="0" err="1">
                <a:solidFill>
                  <a:srgbClr val="00CC99"/>
                </a:solidFill>
                <a:latin typeface="Times" pitchFamily="18" charset="0"/>
              </a:rPr>
              <a:t>eV</a:t>
            </a:r>
            <a:r>
              <a:rPr lang="en-GB" sz="1200" b="1" dirty="0">
                <a:solidFill>
                  <a:srgbClr val="00CC99"/>
                </a:solidFill>
                <a:latin typeface="Times" pitchFamily="18" charset="0"/>
              </a:rPr>
              <a:t> electrons with :</a:t>
            </a:r>
          </a:p>
          <a:p>
            <a:pPr marL="342900" indent="-342900">
              <a:buAutoNum type="arabicParenR"/>
            </a:pPr>
            <a:r>
              <a:rPr lang="en-GB" sz="1200" b="1" dirty="0">
                <a:solidFill>
                  <a:srgbClr val="00CC99"/>
                </a:solidFill>
                <a:latin typeface="Times" pitchFamily="18" charset="0"/>
              </a:rPr>
              <a:t>Pure gas</a:t>
            </a:r>
          </a:p>
          <a:p>
            <a:pPr marL="342900" indent="-342900">
              <a:buAutoNum type="arabicParenR"/>
            </a:pPr>
            <a:r>
              <a:rPr lang="en-GB" sz="1200" b="1">
                <a:solidFill>
                  <a:srgbClr val="00CC99"/>
                </a:solidFill>
                <a:latin typeface="Times" pitchFamily="18" charset="0"/>
              </a:rPr>
              <a:t>Equimolecular </a:t>
            </a:r>
            <a:r>
              <a:rPr lang="en-GB" sz="1200" b="1" dirty="0">
                <a:solidFill>
                  <a:srgbClr val="00CC99"/>
                </a:solidFill>
                <a:latin typeface="Times" pitchFamily="18" charset="0"/>
              </a:rPr>
              <a:t>mixture of 4 gases</a:t>
            </a:r>
          </a:p>
          <a:p>
            <a:pPr marL="342900" indent="-342900">
              <a:buAutoNum type="arabicParenR"/>
            </a:pPr>
            <a:r>
              <a:rPr lang="en-GB" sz="1200" b="1" dirty="0">
                <a:solidFill>
                  <a:srgbClr val="00CC99"/>
                </a:solidFill>
                <a:latin typeface="Times" pitchFamily="18" charset="0"/>
              </a:rPr>
              <a:t>Standard LHC gas composition</a:t>
            </a:r>
            <a:endParaRPr lang="fr-FR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2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Electron desorption at cryogenic temperature: Cu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65560" y="504648"/>
            <a:ext cx="89784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400" dirty="0"/>
              <a:t> The yields are very large </a:t>
            </a:r>
          </a:p>
          <a:p>
            <a:pPr lvl="1">
              <a:buClr>
                <a:srgbClr val="00CC99"/>
              </a:buClr>
            </a:pPr>
            <a:r>
              <a:rPr lang="en-GB" sz="1400" dirty="0">
                <a:sym typeface="Wingdings" panose="05000000000000000000" pitchFamily="2" charset="2"/>
              </a:rPr>
              <a:t> physisorbed  molecules under e</a:t>
            </a:r>
            <a:r>
              <a:rPr lang="en-GB" sz="1400" baseline="30000" dirty="0">
                <a:sym typeface="Wingdings" panose="05000000000000000000" pitchFamily="2" charset="2"/>
              </a:rPr>
              <a:t>-</a:t>
            </a:r>
            <a:r>
              <a:rPr lang="en-GB" sz="1400" dirty="0">
                <a:sym typeface="Wingdings" panose="05000000000000000000" pitchFamily="2" charset="2"/>
              </a:rPr>
              <a:t> bombardment are </a:t>
            </a:r>
            <a:r>
              <a:rPr lang="en-GB" sz="1400" dirty="0">
                <a:solidFill>
                  <a:srgbClr val="FF3399"/>
                </a:solidFill>
                <a:sym typeface="Wingdings" panose="05000000000000000000" pitchFamily="2" charset="2"/>
              </a:rPr>
              <a:t>strongly recycled </a:t>
            </a:r>
            <a:r>
              <a:rPr lang="en-GB" sz="1400" dirty="0">
                <a:sym typeface="Wingdings" panose="05000000000000000000" pitchFamily="2" charset="2"/>
              </a:rPr>
              <a:t>in the gas phase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3325704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2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ESD in LHC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65560" y="504648"/>
            <a:ext cx="8978439" cy="5098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/>
              <a:t> In 2015, about 1W/m was dissipated on the LHC beam screen due to electron cloud heat load, what is the corresponding ESD yield?</a:t>
            </a:r>
          </a:p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endParaRPr lang="en-GB" sz="1600" dirty="0"/>
          </a:p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/>
              <a:t> </a:t>
            </a:r>
            <a:r>
              <a:rPr lang="en-GB" sz="1600" dirty="0">
                <a:solidFill>
                  <a:srgbClr val="0055A0"/>
                </a:solidFill>
              </a:rPr>
              <a:t>S</a:t>
            </a:r>
            <a:r>
              <a:rPr lang="en-GB" sz="1600" baseline="-25000" dirty="0">
                <a:solidFill>
                  <a:srgbClr val="0055A0"/>
                </a:solidFill>
              </a:rPr>
              <a:t>holes</a:t>
            </a:r>
            <a:r>
              <a:rPr lang="en-GB" sz="1600" dirty="0">
                <a:solidFill>
                  <a:srgbClr val="0055A0"/>
                </a:solidFill>
              </a:rPr>
              <a:t> = 0,316 m</a:t>
            </a:r>
            <a:r>
              <a:rPr lang="en-GB" sz="1600" baseline="30000" dirty="0">
                <a:solidFill>
                  <a:srgbClr val="0055A0"/>
                </a:solidFill>
              </a:rPr>
              <a:t>3</a:t>
            </a:r>
            <a:r>
              <a:rPr lang="en-GB" sz="1600" dirty="0">
                <a:solidFill>
                  <a:srgbClr val="0055A0"/>
                </a:solidFill>
              </a:rPr>
              <a:t>/s/m, n=2.25 10</a:t>
            </a:r>
            <a:r>
              <a:rPr lang="en-GB" sz="1600" baseline="30000" dirty="0">
                <a:solidFill>
                  <a:srgbClr val="0055A0"/>
                </a:solidFill>
              </a:rPr>
              <a:t>13</a:t>
            </a:r>
            <a:r>
              <a:rPr lang="en-GB" sz="1600" dirty="0">
                <a:solidFill>
                  <a:srgbClr val="0055A0"/>
                </a:solidFill>
              </a:rPr>
              <a:t> H</a:t>
            </a:r>
            <a:r>
              <a:rPr lang="en-GB" sz="1600" baseline="-25000" dirty="0">
                <a:solidFill>
                  <a:srgbClr val="0055A0"/>
                </a:solidFill>
              </a:rPr>
              <a:t>2</a:t>
            </a:r>
            <a:r>
              <a:rPr lang="en-GB" sz="1600" dirty="0">
                <a:solidFill>
                  <a:srgbClr val="0055A0"/>
                </a:solidFill>
              </a:rPr>
              <a:t>/m</a:t>
            </a:r>
            <a:r>
              <a:rPr lang="en-GB" sz="1600" baseline="30000" dirty="0">
                <a:solidFill>
                  <a:srgbClr val="0055A0"/>
                </a:solidFill>
              </a:rPr>
              <a:t>3</a:t>
            </a: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Mean electron energy 100 eV</a:t>
            </a:r>
          </a:p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Electron flux = 6 10</a:t>
            </a:r>
            <a:r>
              <a:rPr lang="en-GB" sz="1600" baseline="30000" dirty="0">
                <a:solidFill>
                  <a:srgbClr val="0055A0"/>
                </a:solidFill>
              </a:rPr>
              <a:t>16</a:t>
            </a:r>
            <a:r>
              <a:rPr lang="en-GB" sz="1600" dirty="0">
                <a:solidFill>
                  <a:srgbClr val="0055A0"/>
                </a:solidFill>
              </a:rPr>
              <a:t> e/m/s</a:t>
            </a: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 Electron Stimulated Desorption yield:</a:t>
            </a:r>
          </a:p>
          <a:p>
            <a:pPr lvl="0"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endParaRPr lang="en-GB" sz="1600" dirty="0"/>
          </a:p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endParaRPr lang="en-GB" sz="1600" dirty="0"/>
          </a:p>
          <a:p>
            <a:pPr lvl="0">
              <a:buClr>
                <a:srgbClr val="00CC99"/>
              </a:buClr>
            </a:pPr>
            <a:endParaRPr lang="en-GB" sz="1600" dirty="0"/>
          </a:p>
          <a:p>
            <a:pPr lvl="0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/>
              <a:t> What is the corresponding electron dose, D ?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/>
              <a:t> D= 2 10</a:t>
            </a:r>
            <a:r>
              <a:rPr lang="en-GB" sz="1600" baseline="30000" dirty="0"/>
              <a:t>21</a:t>
            </a:r>
            <a:r>
              <a:rPr lang="en-GB" sz="1600" dirty="0"/>
              <a:t> e/cm</a:t>
            </a:r>
            <a:r>
              <a:rPr lang="en-GB" sz="1600" baseline="30000" dirty="0"/>
              <a:t>2 </a:t>
            </a:r>
            <a:r>
              <a:rPr lang="en-GB" sz="1600" dirty="0"/>
              <a:t>or 3 C/mm</a:t>
            </a:r>
            <a:r>
              <a:rPr lang="en-GB" sz="1600" baseline="30000" dirty="0"/>
              <a:t>2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GB" sz="1600" baseline="30000" dirty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GB" sz="1600" baseline="30000" dirty="0"/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baseline="30000" dirty="0"/>
              <a:t> </a:t>
            </a:r>
            <a:r>
              <a:rPr lang="en-GB" sz="1600" dirty="0"/>
              <a:t>In 2018, heat load drops to 0.3 W/m and n=2.5 </a:t>
            </a:r>
            <a:r>
              <a:rPr lang="en-GB" sz="1600" dirty="0">
                <a:solidFill>
                  <a:srgbClr val="0055A0"/>
                </a:solidFill>
              </a:rPr>
              <a:t>10</a:t>
            </a:r>
            <a:r>
              <a:rPr lang="en-GB" sz="1600" baseline="30000" dirty="0">
                <a:solidFill>
                  <a:srgbClr val="0055A0"/>
                </a:solidFill>
              </a:rPr>
              <a:t>12</a:t>
            </a:r>
            <a:r>
              <a:rPr lang="en-GB" sz="1600" dirty="0">
                <a:solidFill>
                  <a:srgbClr val="0055A0"/>
                </a:solidFill>
              </a:rPr>
              <a:t> H</a:t>
            </a:r>
            <a:r>
              <a:rPr lang="en-GB" sz="1600" baseline="-25000" dirty="0">
                <a:solidFill>
                  <a:srgbClr val="0055A0"/>
                </a:solidFill>
              </a:rPr>
              <a:t>2</a:t>
            </a:r>
            <a:r>
              <a:rPr lang="en-GB" sz="1600" dirty="0">
                <a:solidFill>
                  <a:srgbClr val="0055A0"/>
                </a:solidFill>
              </a:rPr>
              <a:t>/m</a:t>
            </a:r>
            <a:r>
              <a:rPr lang="en-GB" sz="1600" baseline="30000" dirty="0">
                <a:solidFill>
                  <a:srgbClr val="0055A0"/>
                </a:solidFill>
              </a:rPr>
              <a:t>3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/>
              <a:t> D= 2 10</a:t>
            </a:r>
            <a:r>
              <a:rPr lang="en-GB" sz="1600" baseline="30000" dirty="0"/>
              <a:t>22</a:t>
            </a:r>
            <a:r>
              <a:rPr lang="en-GB" sz="1600" dirty="0"/>
              <a:t> e/cm</a:t>
            </a:r>
            <a:r>
              <a:rPr lang="en-GB" sz="1600" baseline="30000" dirty="0"/>
              <a:t>2 </a:t>
            </a:r>
            <a:r>
              <a:rPr lang="en-GB" sz="1600" dirty="0"/>
              <a:t>or 32 C/mm</a:t>
            </a:r>
            <a:r>
              <a:rPr lang="en-GB" sz="1600" baseline="30000" dirty="0"/>
              <a:t>2</a:t>
            </a:r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GB" sz="1600" dirty="0"/>
          </a:p>
          <a:p>
            <a:pPr lvl="1">
              <a:buClr>
                <a:srgbClr val="00CC99"/>
              </a:buClr>
              <a:buFont typeface="Arial" pitchFamily="34" charset="0"/>
              <a:buChar char="•"/>
            </a:pPr>
            <a:endParaRPr lang="en-GB" sz="1600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BAF4EC4-89E4-4409-80D7-CBE1004301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580" y="897889"/>
            <a:ext cx="2246894" cy="2068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0F48B33-94D9-466B-B00D-CBEFAACB244B}"/>
                  </a:ext>
                </a:extLst>
              </p:cNvPr>
              <p:cNvSpPr txBox="1"/>
              <p:nvPr/>
            </p:nvSpPr>
            <p:spPr>
              <a:xfrm>
                <a:off x="795617" y="2852642"/>
                <a:ext cx="2842638" cy="5958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h𝑜𝑙𝑒𝑠</m:t>
                              </m:r>
                            </m:sub>
                          </m:sSub>
                        </m:num>
                        <m:den>
                          <m:acc>
                            <m:accPr>
                              <m:chr m:val="̇"/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</m:acc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20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0F48B33-94D9-466B-B00D-CBEFAACB2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17" y="2852642"/>
                <a:ext cx="2842638" cy="59580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4E82E4C9-319A-4ED9-8D6F-F615E63A629F}"/>
              </a:ext>
            </a:extLst>
          </p:cNvPr>
          <p:cNvGrpSpPr/>
          <p:nvPr/>
        </p:nvGrpSpPr>
        <p:grpSpPr>
          <a:xfrm>
            <a:off x="5673656" y="3087661"/>
            <a:ext cx="3304784" cy="2916737"/>
            <a:chOff x="4910068" y="3150544"/>
            <a:chExt cx="3304784" cy="291673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1D53D85-8DFA-4554-BA11-FE26A4144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0068" y="3150544"/>
              <a:ext cx="2246895" cy="2916737"/>
            </a:xfrm>
            <a:prstGeom prst="rect">
              <a:avLst/>
            </a:prstGeom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B23A5E1A-C15D-4D55-A9AC-7B658F1D17E9}"/>
                </a:ext>
              </a:extLst>
            </p:cNvPr>
            <p:cNvCxnSpPr/>
            <p:nvPr/>
          </p:nvCxnSpPr>
          <p:spPr>
            <a:xfrm>
              <a:off x="6275439" y="4048432"/>
              <a:ext cx="1452716" cy="15559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EDD4493-F0DA-401B-A07C-0DFCABE29CCD}"/>
                </a:ext>
              </a:extLst>
            </p:cNvPr>
            <p:cNvCxnSpPr>
              <a:cxnSpLocks/>
            </p:cNvCxnSpPr>
            <p:nvPr/>
          </p:nvCxnSpPr>
          <p:spPr>
            <a:xfrm>
              <a:off x="5299153" y="5188188"/>
              <a:ext cx="2915699" cy="228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8141E8F-235F-490F-AB6A-D1CC64678A13}"/>
                  </a:ext>
                </a:extLst>
              </p:cNvPr>
              <p:cNvSpPr txBox="1"/>
              <p:nvPr/>
            </p:nvSpPr>
            <p:spPr>
              <a:xfrm>
                <a:off x="727014" y="5160053"/>
                <a:ext cx="1881477" cy="311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4 10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US" sz="20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E8141E8F-235F-490F-AB6A-D1CC64678A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014" y="5160053"/>
                <a:ext cx="1881477" cy="311304"/>
              </a:xfrm>
              <a:prstGeom prst="rect">
                <a:avLst/>
              </a:prstGeom>
              <a:blipFill>
                <a:blip r:embed="rId5"/>
                <a:stretch>
                  <a:fillRect l="-2589" r="-971" b="-3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7292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0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Lecture 4 summary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64</a:t>
            </a:fld>
            <a:endParaRPr lang="en-US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00373"/>
            <a:ext cx="91440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In accelerators, the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circulating beam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can contribute to stimulate molecular</a:t>
            </a:r>
            <a:r>
              <a:rPr kumimoji="0" lang="en-US" sz="18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desorption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en-US" kern="0" baseline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Those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phenomenon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can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lang="fr-FR" kern="0" dirty="0"/>
              <a:t>lead to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much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larger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gas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load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than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the thermal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outgassing</a:t>
            </a: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rate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fr-FR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Photon stimulated desorption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originates from SR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en-GB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Ion stimulated desorption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originates from beam gas ionisation and can lead to vacuum instability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en-GB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 Particle losses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lang="en-GB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</a:rPr>
              <a:t>Electron stimulated desorption </a:t>
            </a:r>
            <a:r>
              <a:rPr kumimoji="0" lang="en-GB" sz="18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</a:rPr>
              <a:t>originates from an electron cloud</a:t>
            </a:r>
          </a:p>
        </p:txBody>
      </p:sp>
    </p:spTree>
    <p:extLst>
      <p:ext uri="{BB962C8B-B14F-4D97-AF65-F5344CB8AC3E}">
        <p14:creationId xmlns:p14="http://schemas.microsoft.com/office/powerpoint/2010/main" val="336738945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65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References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43134"/>
            <a:ext cx="914400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Cern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Accelerator School,  Vacuum technology, CERN 99-05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</a:t>
            </a:r>
            <a:r>
              <a:rPr lang="en-US" kern="0" dirty="0" err="1"/>
              <a:t>Cern</a:t>
            </a:r>
            <a:r>
              <a:rPr lang="en-US" kern="0" dirty="0"/>
              <a:t> Accelerator School,  Vacuum in accelerators, CERN 2007-03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Cern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Accelerator School,  Vacuum for particle accelerators,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Glumslov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June 2017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The physical basis of ultra-high vacuum, P.A. Redhead, J.P. Hobson, E.V.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Kornelsen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AVS.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Scientific foundations of vacuum technique, S.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Dushman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J.M Lafferty. J. Wiley &amp; sons.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lang="en-US" kern="0" dirty="0"/>
              <a:t>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Les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calculs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de la technique du vide, J.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Delafosse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G.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Mongodin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G.A.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Boutry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Le vide.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Vacuum Technology, A. Roth. Elsevier Science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Foundations of vacuum science and technology, Ed by J.M. Lafferty. J. Wiley &amp; sons.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</a:t>
            </a:r>
            <a:r>
              <a:rPr lang="en-GB" dirty="0"/>
              <a:t>Vacuum in Particle Accelerators: Modelling, Design and Operation of Beam Vacuum Systems, O. Malyshev. Wiley VCH.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-87463" y="4139242"/>
            <a:ext cx="9143999" cy="5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Journals</a:t>
            </a:r>
          </a:p>
        </p:txBody>
      </p:sp>
      <p:sp>
        <p:nvSpPr>
          <p:cNvPr id="6" name="Rectangle 5"/>
          <p:cNvSpPr/>
          <p:nvPr/>
        </p:nvSpPr>
        <p:spPr>
          <a:xfrm>
            <a:off x="-2" y="4662456"/>
            <a:ext cx="73065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/>
              <a:t>Journal of Vacuum Science and Technology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Vacuum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Applied Surface Science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Nuclear Instruments and Methods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dirty="0"/>
              <a:t> Physical Review  Accelerator and Beams</a:t>
            </a: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14140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315971" y="3429000"/>
            <a:ext cx="4461329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Thank you for your attention !!!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43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5300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68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11" y="1956196"/>
            <a:ext cx="90749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>
                <a:solidFill>
                  <a:srgbClr val="FF0066"/>
                </a:solidFill>
              </a:rPr>
              <a:t>Complementary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information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53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1.1 Synchrotron radiation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69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70443"/>
      </p:ext>
    </p:extLst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394926" y="6395915"/>
            <a:ext cx="501424" cy="345126"/>
          </a:xfrm>
        </p:spPr>
        <p:txBody>
          <a:bodyPr/>
          <a:lstStyle/>
          <a:p>
            <a:fld id="{F382CD8A-0A5B-4AE2-89AE-374FC8E42C3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42844" y="142852"/>
            <a:ext cx="8415366" cy="13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fr-FR" sz="2800" b="1" dirty="0">
                <a:solidFill>
                  <a:srgbClr val="3366FF"/>
                </a:solidFill>
              </a:rPr>
              <a:t>Synchrotron Radiation</a:t>
            </a:r>
            <a:endParaRPr lang="fr-FR" sz="2800" b="1" dirty="0"/>
          </a:p>
          <a:p>
            <a:pPr algn="ctr">
              <a:buClr>
                <a:schemeClr val="accent1"/>
              </a:buClr>
            </a:pPr>
            <a:endParaRPr lang="fr-FR" sz="2800" b="1" dirty="0"/>
          </a:p>
          <a:p>
            <a:pPr>
              <a:buClr>
                <a:srgbClr val="00CC99"/>
              </a:buClr>
              <a:buFontTx/>
              <a:buChar char="•"/>
            </a:pPr>
            <a:endParaRPr lang="en-US" sz="2800" b="1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3357562"/>
            <a:ext cx="34385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/>
          <p:nvPr/>
        </p:nvGrpSpPr>
        <p:grpSpPr>
          <a:xfrm>
            <a:off x="0" y="838164"/>
            <a:ext cx="9039256" cy="2339102"/>
            <a:chOff x="38100" y="838164"/>
            <a:chExt cx="9039256" cy="2339102"/>
          </a:xfrm>
        </p:grpSpPr>
        <p:sp>
          <p:nvSpPr>
            <p:cNvPr id="9" name="Rectangle 8"/>
            <p:cNvSpPr/>
            <p:nvPr/>
          </p:nvSpPr>
          <p:spPr>
            <a:xfrm>
              <a:off x="38100" y="838164"/>
              <a:ext cx="9039256" cy="23391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GB" sz="2000" dirty="0"/>
                <a:t> </a:t>
              </a:r>
              <a:r>
                <a:rPr lang="en-GB" dirty="0"/>
                <a:t>A charged particle which is accelerated produce radiation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endParaRPr lang="en-GB" dirty="0"/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GB" dirty="0"/>
                <a:t> The power of the centripetal radiation is larger than the longitudinal radiation (factor   ) 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endParaRPr lang="en-GB" dirty="0"/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GB" dirty="0"/>
                <a:t> For a relativistic particle, the radiation is highly peaked (opening angle ~ 1/   )</a:t>
              </a:r>
            </a:p>
            <a:p>
              <a:pPr>
                <a:buClr>
                  <a:srgbClr val="00CC99"/>
                </a:buClr>
                <a:buFontTx/>
                <a:buChar char="•"/>
              </a:pPr>
              <a:endParaRPr lang="en-GB" dirty="0"/>
            </a:p>
            <a:p>
              <a:pPr>
                <a:buClr>
                  <a:srgbClr val="00CC99"/>
                </a:buClr>
                <a:buFontTx/>
                <a:buChar char="•"/>
              </a:pPr>
              <a:r>
                <a:rPr lang="en-GB" dirty="0"/>
                <a:t> The radiation energy range from infra-red to gamma rays: from </a:t>
              </a:r>
              <a:r>
                <a:rPr lang="en-GB" dirty="0" err="1"/>
                <a:t>meV</a:t>
              </a:r>
              <a:r>
                <a:rPr lang="en-GB" dirty="0"/>
                <a:t> to MeV</a:t>
              </a:r>
            </a:p>
            <a:p>
              <a:pPr>
                <a:buClr>
                  <a:srgbClr val="00CC99"/>
                </a:buClr>
              </a:pPr>
              <a:r>
                <a:rPr lang="en-GB" dirty="0"/>
                <a:t> </a:t>
              </a:r>
            </a:p>
          </p:txBody>
        </p:sp>
        <p:graphicFrame>
          <p:nvGraphicFramePr>
            <p:cNvPr id="27651" name="Object 3"/>
            <p:cNvGraphicFramePr>
              <a:graphicFrameLocks noChangeAspect="1"/>
            </p:cNvGraphicFramePr>
            <p:nvPr/>
          </p:nvGraphicFramePr>
          <p:xfrm>
            <a:off x="8649492" y="1409688"/>
            <a:ext cx="312737" cy="403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177646" imgH="228402" progId="Equation.3">
                    <p:embed/>
                  </p:oleObj>
                </mc:Choice>
                <mc:Fallback>
                  <p:oleObj name="Equation" r:id="rId3" imgW="177646" imgH="228402" progId="Equation.3">
                    <p:embed/>
                    <p:pic>
                      <p:nvPicPr>
                        <p:cNvPr id="2765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649492" y="1409688"/>
                          <a:ext cx="312737" cy="4032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TextBox 13"/>
          <p:cNvSpPr txBox="1"/>
          <p:nvPr/>
        </p:nvSpPr>
        <p:spPr>
          <a:xfrm>
            <a:off x="352745" y="3929066"/>
            <a:ext cx="19335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K. Hübner, CAS 1984, CERN 85-19</a:t>
            </a:r>
            <a:endParaRPr lang="fr-FR" sz="1000" dirty="0"/>
          </a:p>
        </p:txBody>
      </p:sp>
      <p:sp>
        <p:nvSpPr>
          <p:cNvPr id="13" name="TextBox 14"/>
          <p:cNvSpPr txBox="1"/>
          <p:nvPr/>
        </p:nvSpPr>
        <p:spPr>
          <a:xfrm>
            <a:off x="352745" y="4143380"/>
            <a:ext cx="21178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R.P. Walker, CAS 1992, CERN 94-01 </a:t>
            </a:r>
            <a:endParaRPr lang="fr-FR" sz="1000" dirty="0"/>
          </a:p>
        </p:txBody>
      </p:sp>
      <p:sp>
        <p:nvSpPr>
          <p:cNvPr id="14" name="TextBox 15"/>
          <p:cNvSpPr txBox="1"/>
          <p:nvPr/>
        </p:nvSpPr>
        <p:spPr>
          <a:xfrm>
            <a:off x="357158" y="4357694"/>
            <a:ext cx="20329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A. Hofmann, CAS 1996, CERN 98-04</a:t>
            </a:r>
            <a:endParaRPr lang="fr-FR" sz="1000" dirty="0"/>
          </a:p>
        </p:txBody>
      </p:sp>
      <p:sp>
        <p:nvSpPr>
          <p:cNvPr id="15" name="TextBox 10"/>
          <p:cNvSpPr txBox="1"/>
          <p:nvPr/>
        </p:nvSpPr>
        <p:spPr>
          <a:xfrm>
            <a:off x="357158" y="4572008"/>
            <a:ext cx="11929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L. </a:t>
            </a:r>
            <a:r>
              <a:rPr lang="en-US" sz="1000" dirty="0" err="1"/>
              <a:t>Rivkin</a:t>
            </a:r>
            <a:r>
              <a:rPr lang="en-US" sz="1000" dirty="0"/>
              <a:t>, CAS 2008 </a:t>
            </a:r>
            <a:endParaRPr lang="fr-FR" sz="1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85720" y="3571876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References</a:t>
            </a:r>
            <a:r>
              <a:rPr lang="fr-CH" dirty="0"/>
              <a:t> : </a:t>
            </a:r>
            <a:endParaRPr lang="fr-FR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7745413" y="2047875"/>
          <a:ext cx="223837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6780" imgH="164814" progId="Equation.3">
                  <p:embed/>
                </p:oleObj>
              </mc:Choice>
              <mc:Fallback>
                <p:oleObj name="Equation" r:id="rId5" imgW="126780" imgH="164814" progId="Equation.3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5413" y="2047875"/>
                        <a:ext cx="223837" cy="290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28863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020457" y="4547131"/>
            <a:ext cx="11833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G.Y </a:t>
            </a:r>
            <a:r>
              <a:rPr lang="en-US" sz="1000" dirty="0" err="1"/>
              <a:t>Hsiung</a:t>
            </a:r>
            <a:r>
              <a:rPr lang="en-US" sz="1000" dirty="0"/>
              <a:t> </a:t>
            </a:r>
            <a:r>
              <a:rPr lang="en-US" sz="1000" i="1" dirty="0"/>
              <a:t>et al. </a:t>
            </a:r>
            <a:endParaRPr lang="fr-FR" sz="10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itle 5"/>
          <p:cNvSpPr txBox="1">
            <a:spLocks/>
          </p:cNvSpPr>
          <p:nvPr/>
        </p:nvSpPr>
        <p:spPr>
          <a:xfrm>
            <a:off x="0" y="0"/>
            <a:ext cx="8545286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… heavy consequences on design</a:t>
            </a:r>
          </a:p>
        </p:txBody>
      </p:sp>
      <p:sp>
        <p:nvSpPr>
          <p:cNvPr id="8" name="Rectangle 7"/>
          <p:cNvSpPr/>
          <p:nvPr/>
        </p:nvSpPr>
        <p:spPr>
          <a:xfrm>
            <a:off x="66871" y="5297149"/>
            <a:ext cx="8648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A </a:t>
            </a:r>
            <a:r>
              <a:rPr lang="en-GB" dirty="0">
                <a:solidFill>
                  <a:srgbClr val="FF3399"/>
                </a:solidFill>
              </a:rPr>
              <a:t>complex</a:t>
            </a:r>
            <a:r>
              <a:rPr lang="en-GB" dirty="0"/>
              <a:t> vacuum chamber design with a light extraction path, pumping and instrumentation ports and </a:t>
            </a:r>
            <a:r>
              <a:rPr lang="en-GB" dirty="0">
                <a:solidFill>
                  <a:srgbClr val="FF3399"/>
                </a:solidFill>
              </a:rPr>
              <a:t>power absorbers </a:t>
            </a:r>
            <a:r>
              <a:rPr lang="en-GB" dirty="0"/>
              <a:t>(crotch)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3233" y="1349339"/>
            <a:ext cx="4963205" cy="31063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8394" y="1575826"/>
            <a:ext cx="3816011" cy="281474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6871" y="677323"/>
            <a:ext cx="86489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Extruded </a:t>
            </a:r>
            <a:r>
              <a:rPr lang="en-GB" dirty="0" err="1"/>
              <a:t>Aluminum</a:t>
            </a: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Ex-situ baked to 150ºC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964405" y="3882287"/>
            <a:ext cx="17748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TPS Design</a:t>
            </a:r>
            <a:endParaRPr lang="fr-FR" dirty="0"/>
          </a:p>
        </p:txBody>
      </p:sp>
      <p:sp>
        <p:nvSpPr>
          <p:cNvPr id="15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48437832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1.2 </a:t>
            </a:r>
            <a:r>
              <a:rPr lang="en-US" sz="3900" dirty="0" err="1">
                <a:solidFill>
                  <a:srgbClr val="00CC99"/>
                </a:solidFill>
              </a:rPr>
              <a:t>Photodesorption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12635"/>
      </p:ext>
    </p:extLst>
  </p:cSld>
  <p:clrMapOvr>
    <a:masterClrMapping/>
  </p:clrMapOvr>
  <p:transition spd="med">
    <p:dissolv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176" y="1371601"/>
            <a:ext cx="3860062" cy="24950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6959" y="1240973"/>
            <a:ext cx="3437014" cy="299563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Desorption yield vs </a:t>
            </a:r>
            <a:r>
              <a:rPr lang="en-GB"/>
              <a:t>gas load</a:t>
            </a:r>
            <a:endParaRPr lang="en-GB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509083"/>
            <a:ext cx="7951349" cy="55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500" dirty="0"/>
              <a:t> The quantity removed during the cleaning process is a useful information to estimate intervals between getter reactivation or surface coverage on a cryogenic surface </a:t>
            </a:r>
            <a:endParaRPr lang="fr-FR" sz="1500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385682" y="1061243"/>
            <a:ext cx="1731097" cy="4726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200" b="1" dirty="0">
                <a:solidFill>
                  <a:srgbClr val="00CC99"/>
                </a:solidFill>
                <a:latin typeface="Times" pitchFamily="18" charset="0"/>
              </a:rPr>
              <a:t>Unbaked stainless-steel</a:t>
            </a:r>
          </a:p>
          <a:p>
            <a:pPr algn="ctr" defTabSz="1023938"/>
            <a:r>
              <a:rPr lang="en-GB" sz="1200" b="1" dirty="0">
                <a:solidFill>
                  <a:srgbClr val="00CC99"/>
                </a:solidFill>
                <a:latin typeface="Times" pitchFamily="18" charset="0"/>
              </a:rPr>
              <a:t>3.75 </a:t>
            </a:r>
            <a:r>
              <a:rPr lang="en-GB" sz="1200" b="1" dirty="0" err="1">
                <a:solidFill>
                  <a:srgbClr val="00CC99"/>
                </a:solidFill>
                <a:latin typeface="Times" pitchFamily="18" charset="0"/>
              </a:rPr>
              <a:t>keV</a:t>
            </a:r>
            <a:endParaRPr lang="en-US" sz="1200" b="1" dirty="0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429803" y="1188233"/>
            <a:ext cx="1343169" cy="4726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1023938"/>
            <a:r>
              <a:rPr lang="en-GB" sz="1200" b="1" dirty="0">
                <a:solidFill>
                  <a:srgbClr val="00CC99"/>
                </a:solidFill>
                <a:latin typeface="Times" pitchFamily="18" charset="0"/>
              </a:rPr>
              <a:t>Baked OFHC Cu</a:t>
            </a:r>
          </a:p>
          <a:p>
            <a:pPr algn="ctr" defTabSz="1023938"/>
            <a:r>
              <a:rPr lang="en-GB" sz="1200" b="1" dirty="0">
                <a:solidFill>
                  <a:srgbClr val="00CC99"/>
                </a:solidFill>
                <a:latin typeface="Times" pitchFamily="18" charset="0"/>
              </a:rPr>
              <a:t>3.75 </a:t>
            </a:r>
            <a:r>
              <a:rPr lang="en-GB" sz="1200" b="1" dirty="0" err="1">
                <a:solidFill>
                  <a:srgbClr val="00CC99"/>
                </a:solidFill>
                <a:latin typeface="Times" pitchFamily="18" charset="0"/>
              </a:rPr>
              <a:t>keV</a:t>
            </a:r>
            <a:endParaRPr lang="en-US" sz="1200" b="1" dirty="0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12" name="Text Box 31"/>
          <p:cNvSpPr txBox="1">
            <a:spLocks noChangeArrowheads="1"/>
          </p:cNvSpPr>
          <p:nvPr/>
        </p:nvSpPr>
        <p:spPr bwMode="auto">
          <a:xfrm>
            <a:off x="247062" y="3898658"/>
            <a:ext cx="3708653" cy="430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/>
            <a:r>
              <a:rPr lang="en-GB" sz="1100" dirty="0">
                <a:solidFill>
                  <a:schemeClr val="tx2"/>
                </a:solidFill>
                <a:cs typeface="Times New Roman" pitchFamily="18" charset="0"/>
              </a:rPr>
              <a:t>O. Gröbner </a:t>
            </a:r>
            <a:r>
              <a:rPr lang="en-GB" sz="1100" i="1" dirty="0">
                <a:solidFill>
                  <a:schemeClr val="tx2"/>
                </a:solidFill>
                <a:cs typeface="Times New Roman" pitchFamily="18" charset="0"/>
              </a:rPr>
              <a:t>et al. </a:t>
            </a:r>
          </a:p>
          <a:p>
            <a:pPr algn="ctr"/>
            <a:r>
              <a:rPr lang="en-GB" sz="1100" dirty="0" err="1">
                <a:solidFill>
                  <a:schemeClr val="tx2"/>
                </a:solidFill>
                <a:cs typeface="Times New Roman" pitchFamily="18" charset="0"/>
              </a:rPr>
              <a:t>J.Vac.Sci</a:t>
            </a:r>
            <a:r>
              <a:rPr lang="en-GB" sz="1100" dirty="0">
                <a:solidFill>
                  <a:schemeClr val="tx2"/>
                </a:solidFill>
                <a:cs typeface="Times New Roman" pitchFamily="18" charset="0"/>
              </a:rPr>
              <a:t>. 12(3), May/Jun 1994, 846-853</a:t>
            </a:r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05676" y="4236611"/>
            <a:ext cx="3683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C. </a:t>
            </a:r>
            <a:r>
              <a:rPr lang="en-US" sz="1200" dirty="0" err="1"/>
              <a:t>Herbeaux</a:t>
            </a:r>
            <a:r>
              <a:rPr lang="en-US" sz="1200" dirty="0"/>
              <a:t> </a:t>
            </a:r>
            <a:r>
              <a:rPr lang="en-US" sz="1200" i="1" dirty="0"/>
              <a:t>et al. </a:t>
            </a:r>
            <a:r>
              <a:rPr lang="en-US" sz="1200" dirty="0"/>
              <a:t>JVSTA 17(2) Mar/Apr 1999, 635 </a:t>
            </a: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951019" y="2215747"/>
                <a:ext cx="1234440" cy="438966"/>
              </a:xfrm>
              <a:prstGeom prst="rect">
                <a:avLst/>
              </a:prstGeom>
              <a:noFill/>
              <a:ln w="25400">
                <a:solidFill>
                  <a:srgbClr val="FF3399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1019" y="2215747"/>
                <a:ext cx="1234440" cy="43896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25400">
                <a:solidFill>
                  <a:srgbClr val="FF33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94797" y="4623781"/>
          <a:ext cx="8323491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6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4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57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57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29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345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29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651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377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023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H</a:t>
                      </a:r>
                      <a:r>
                        <a:rPr lang="en-GB" sz="12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CH</a:t>
                      </a:r>
                      <a:r>
                        <a:rPr lang="en-GB" sz="1200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</a:t>
                      </a:r>
                      <a:r>
                        <a:rPr lang="en-GB" sz="12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aseline="-25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H</a:t>
                      </a:r>
                      <a:r>
                        <a:rPr lang="en-GB" sz="1200" baseline="-25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CH</a:t>
                      </a:r>
                      <a:r>
                        <a:rPr lang="en-GB" sz="1200" baseline="-250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</a:t>
                      </a:r>
                      <a:r>
                        <a:rPr lang="en-GB" sz="1200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l-GR" sz="1200" dirty="0"/>
                        <a:t>η</a:t>
                      </a:r>
                      <a:r>
                        <a:rPr lang="en-GB" sz="1200" baseline="-25000" dirty="0"/>
                        <a:t>0</a:t>
                      </a:r>
                      <a:r>
                        <a:rPr lang="en-GB" sz="1200" dirty="0"/>
                        <a:t> (molecules/</a:t>
                      </a:r>
                      <a:r>
                        <a:rPr lang="en-GB" sz="1200" dirty="0" err="1"/>
                        <a:t>ph</a:t>
                      </a:r>
                      <a:r>
                        <a:rPr lang="en-GB" sz="12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9.2 10</a:t>
                      </a:r>
                      <a:r>
                        <a:rPr lang="en-GB" sz="1200" baseline="30000" dirty="0"/>
                        <a:t>-4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2.3 10</a:t>
                      </a:r>
                      <a:r>
                        <a:rPr lang="en-GB" sz="1200" baseline="30000" dirty="0"/>
                        <a:t>-4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3.7 10</a:t>
                      </a:r>
                      <a:r>
                        <a:rPr lang="en-GB" sz="1200" baseline="30000" dirty="0"/>
                        <a:t>-4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5.5 10</a:t>
                      </a:r>
                      <a:r>
                        <a:rPr lang="en-GB" sz="1200" baseline="30000" dirty="0"/>
                        <a:t>-4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8.8 10</a:t>
                      </a:r>
                      <a:r>
                        <a:rPr lang="en-GB" sz="1200" baseline="30000" dirty="0"/>
                        <a:t>-3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4.4 10</a:t>
                      </a:r>
                      <a:r>
                        <a:rPr lang="en-GB" sz="1200" baseline="30000" dirty="0"/>
                        <a:t>-4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5.7 10</a:t>
                      </a:r>
                      <a:r>
                        <a:rPr lang="en-GB" sz="1200" baseline="30000" dirty="0"/>
                        <a:t>-3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8.4 10</a:t>
                      </a:r>
                      <a:r>
                        <a:rPr lang="en-GB" sz="1200" baseline="30000" dirty="0"/>
                        <a:t>-3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/>
                        <a:t>Q</a:t>
                      </a:r>
                      <a:r>
                        <a:rPr lang="en-GB" sz="1200" baseline="-25000" dirty="0" err="1"/>
                        <a:t>o</a:t>
                      </a:r>
                      <a:r>
                        <a:rPr lang="en-GB" sz="1200" dirty="0"/>
                        <a:t> (Torr l 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3.0 10</a:t>
                      </a:r>
                      <a:r>
                        <a:rPr lang="en-GB" sz="1200" baseline="30000" dirty="0"/>
                        <a:t>-2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4.5 10</a:t>
                      </a:r>
                      <a:r>
                        <a:rPr lang="en-GB" sz="1200" baseline="30000" dirty="0"/>
                        <a:t>-4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8.4 10</a:t>
                      </a:r>
                      <a:r>
                        <a:rPr lang="en-GB" sz="1200" baseline="30000" dirty="0"/>
                        <a:t>-3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</a:t>
                      </a:r>
                      <a:r>
                        <a:rPr lang="en-GB" sz="1200" baseline="0" dirty="0"/>
                        <a:t>.1</a:t>
                      </a:r>
                      <a:r>
                        <a:rPr lang="en-GB" sz="1200" dirty="0"/>
                        <a:t> 10</a:t>
                      </a:r>
                      <a:r>
                        <a:rPr lang="en-GB" sz="1200" baseline="30000" dirty="0"/>
                        <a:t>-2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1.9 10</a:t>
                      </a:r>
                      <a:r>
                        <a:rPr lang="en-GB" sz="1200" baseline="30000" dirty="0"/>
                        <a:t>-1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3.9 10</a:t>
                      </a:r>
                      <a:r>
                        <a:rPr lang="en-GB" sz="1200" baseline="30000" dirty="0"/>
                        <a:t>-3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5.7 10</a:t>
                      </a:r>
                      <a:r>
                        <a:rPr lang="en-GB" sz="1200" baseline="30000" dirty="0"/>
                        <a:t>-2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4.0 10</a:t>
                      </a:r>
                      <a:r>
                        <a:rPr lang="en-GB" sz="1200" baseline="30000" dirty="0"/>
                        <a:t>-2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/>
                        <a:t>Q</a:t>
                      </a:r>
                      <a:r>
                        <a:rPr lang="en-GB" sz="1200" baseline="-25000" dirty="0"/>
                        <a:t>0</a:t>
                      </a:r>
                      <a:r>
                        <a:rPr lang="en-GB" sz="1200" baseline="0" dirty="0"/>
                        <a:t> (molecules/cm</a:t>
                      </a:r>
                      <a:r>
                        <a:rPr lang="en-GB" sz="1200" baseline="30000" dirty="0"/>
                        <a:t>2</a:t>
                      </a:r>
                      <a:r>
                        <a:rPr lang="en-GB" sz="1200" baseline="0" dirty="0"/>
                        <a:t>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2.3 10</a:t>
                      </a:r>
                      <a:r>
                        <a:rPr lang="en-GB" sz="1200" baseline="30000" dirty="0"/>
                        <a:t>14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3.5 10</a:t>
                      </a:r>
                      <a:r>
                        <a:rPr lang="en-GB" sz="1200" baseline="30000" dirty="0"/>
                        <a:t>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6.5 10</a:t>
                      </a:r>
                      <a:r>
                        <a:rPr lang="en-GB" sz="1200" baseline="30000" dirty="0"/>
                        <a:t>13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8.5 10</a:t>
                      </a:r>
                      <a:r>
                        <a:rPr lang="en-GB" sz="1200" baseline="30000" dirty="0"/>
                        <a:t>13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1.5 10</a:t>
                      </a:r>
                      <a:r>
                        <a:rPr lang="en-GB" sz="1200" baseline="30000" dirty="0"/>
                        <a:t>15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3.1 10</a:t>
                      </a:r>
                      <a:r>
                        <a:rPr lang="en-GB" sz="1200" baseline="30000" dirty="0"/>
                        <a:t>13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4.5 10</a:t>
                      </a:r>
                      <a:r>
                        <a:rPr lang="en-GB" sz="1200" baseline="30000" dirty="0"/>
                        <a:t>14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3.2 10</a:t>
                      </a:r>
                      <a:r>
                        <a:rPr lang="en-GB" sz="1200" baseline="30000" dirty="0"/>
                        <a:t>14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Rounded Rectangle 3"/>
          <p:cNvSpPr/>
          <p:nvPr/>
        </p:nvSpPr>
        <p:spPr>
          <a:xfrm>
            <a:off x="7538191" y="-11627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60242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2146785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2. </a:t>
            </a:r>
            <a:r>
              <a:rPr lang="en-GB" sz="4000" dirty="0">
                <a:solidFill>
                  <a:srgbClr val="FF0066"/>
                </a:solidFill>
              </a:rPr>
              <a:t>Vacuum instability and ion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stimulated desorption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44081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92044" y="758986"/>
            <a:ext cx="8415366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In the case of a machine with distributed pumping (C≠0) :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68613" name="Object 5"/>
          <p:cNvGraphicFramePr>
            <a:graphicFrameLocks noChangeAspect="1"/>
          </p:cNvGraphicFramePr>
          <p:nvPr/>
        </p:nvGraphicFramePr>
        <p:xfrm>
          <a:off x="787663" y="1157433"/>
          <a:ext cx="2498453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019300" imgH="571500" progId="Equation.3">
                  <p:embed/>
                </p:oleObj>
              </mc:Choice>
              <mc:Fallback>
                <p:oleObj name="Equation" r:id="rId2" imgW="2019300" imgH="571500" progId="Equation.3">
                  <p:embed/>
                  <p:pic>
                    <p:nvPicPr>
                      <p:cNvPr id="686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7663" y="1157433"/>
                        <a:ext cx="2498453" cy="7143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142844" y="3403005"/>
            <a:ext cx="57454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When the denominator approach zero, the pressure diverge</a:t>
            </a:r>
          </a:p>
        </p:txBody>
      </p:sp>
      <p:graphicFrame>
        <p:nvGraphicFramePr>
          <p:cNvPr id="68617" name="Object 2"/>
          <p:cNvGraphicFramePr>
            <a:graphicFrameLocks noChangeAspect="1"/>
          </p:cNvGraphicFramePr>
          <p:nvPr/>
        </p:nvGraphicFramePr>
        <p:xfrm>
          <a:off x="4500562" y="4429132"/>
          <a:ext cx="212407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435100" imgH="508000" progId="Equation.3">
                  <p:embed/>
                </p:oleObj>
              </mc:Choice>
              <mc:Fallback>
                <p:oleObj name="Equation" r:id="rId4" imgW="1435100" imgH="508000" progId="Equation.3">
                  <p:embed/>
                  <p:pic>
                    <p:nvPicPr>
                      <p:cNvPr id="6861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4429132"/>
                        <a:ext cx="2124075" cy="7620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5785" name="Object 9"/>
          <p:cNvGraphicFramePr>
            <a:graphicFrameLocks noChangeAspect="1"/>
          </p:cNvGraphicFramePr>
          <p:nvPr/>
        </p:nvGraphicFramePr>
        <p:xfrm>
          <a:off x="5175636" y="1045902"/>
          <a:ext cx="3466940" cy="1732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6" imgW="2913529" imgH="1461247" progId="Word.Picture.8">
                  <p:embed/>
                </p:oleObj>
              </mc:Choice>
              <mc:Fallback>
                <p:oleObj name="Picture" r:id="rId6" imgW="2913529" imgH="1461247" progId="Word.Picture.8">
                  <p:embed/>
                  <p:pic>
                    <p:nvPicPr>
                      <p:cNvPr id="7578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5636" y="1045902"/>
                        <a:ext cx="3466940" cy="17325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5786" name="Object 10"/>
          <p:cNvGraphicFramePr>
            <a:graphicFrameLocks noChangeAspect="1"/>
          </p:cNvGraphicFramePr>
          <p:nvPr/>
        </p:nvGraphicFramePr>
        <p:xfrm>
          <a:off x="742682" y="2126625"/>
          <a:ext cx="3429024" cy="992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3187700" imgH="927100" progId="Equation.3">
                  <p:embed/>
                </p:oleObj>
              </mc:Choice>
              <mc:Fallback>
                <p:oleObj name="Equation" r:id="rId8" imgW="3187700" imgH="927100" progId="Equation.3">
                  <p:embed/>
                  <p:pic>
                    <p:nvPicPr>
                      <p:cNvPr id="7578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682" y="2126625"/>
                        <a:ext cx="3429024" cy="9928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5788" name="Object 12"/>
          <p:cNvGraphicFramePr>
            <a:graphicFrameLocks noChangeAspect="1"/>
          </p:cNvGraphicFramePr>
          <p:nvPr/>
        </p:nvGraphicFramePr>
        <p:xfrm>
          <a:off x="720727" y="3786188"/>
          <a:ext cx="4208463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203700" imgH="584200" progId="Equation.3">
                  <p:embed/>
                </p:oleObj>
              </mc:Choice>
              <mc:Fallback>
                <p:oleObj name="Equation" r:id="rId10" imgW="4203700" imgH="584200" progId="Equation.3">
                  <p:embed/>
                  <p:pic>
                    <p:nvPicPr>
                      <p:cNvPr id="75788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727" y="3786188"/>
                        <a:ext cx="4208463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5794" name="Object 18"/>
          <p:cNvGraphicFramePr>
            <a:graphicFrameLocks noChangeAspect="1"/>
          </p:cNvGraphicFramePr>
          <p:nvPr/>
        </p:nvGraphicFramePr>
        <p:xfrm>
          <a:off x="1366838" y="4429125"/>
          <a:ext cx="1757362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244600" imgH="508000" progId="Equation.3">
                  <p:embed/>
                </p:oleObj>
              </mc:Choice>
              <mc:Fallback>
                <p:oleObj name="Equation" r:id="rId12" imgW="1244600" imgH="508000" progId="Equation.3">
                  <p:embed/>
                  <p:pic>
                    <p:nvPicPr>
                      <p:cNvPr id="75794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6838" y="4429125"/>
                        <a:ext cx="1757362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6"/>
          <p:cNvSpPr/>
          <p:nvPr/>
        </p:nvSpPr>
        <p:spPr>
          <a:xfrm>
            <a:off x="785786" y="4572008"/>
            <a:ext cx="4010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/>
              <a:t>so</a:t>
            </a:r>
            <a:endParaRPr lang="fr-FR" sz="1600" dirty="0"/>
          </a:p>
        </p:txBody>
      </p:sp>
      <p:sp>
        <p:nvSpPr>
          <p:cNvPr id="28" name="Rectangle 27"/>
          <p:cNvSpPr/>
          <p:nvPr/>
        </p:nvSpPr>
        <p:spPr>
          <a:xfrm>
            <a:off x="3286116" y="4572008"/>
            <a:ext cx="10070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dirty="0" err="1"/>
              <a:t>therefore</a:t>
            </a:r>
            <a:endParaRPr lang="fr-FR" sz="1600" dirty="0"/>
          </a:p>
        </p:txBody>
      </p:sp>
      <p:sp>
        <p:nvSpPr>
          <p:cNvPr id="29" name="Rectangle 28"/>
          <p:cNvSpPr/>
          <p:nvPr/>
        </p:nvSpPr>
        <p:spPr>
          <a:xfrm>
            <a:off x="142844" y="5559998"/>
            <a:ext cx="61437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In the case of more complex geometry, numerical tools are used</a:t>
            </a:r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75796" name="Object 20"/>
          <p:cNvGraphicFramePr>
            <a:graphicFrameLocks noChangeAspect="1"/>
          </p:cNvGraphicFramePr>
          <p:nvPr/>
        </p:nvGraphicFramePr>
        <p:xfrm>
          <a:off x="6286512" y="2428868"/>
          <a:ext cx="1428760" cy="825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536700" imgH="889000" progId="Equation.3">
                  <p:embed/>
                </p:oleObj>
              </mc:Choice>
              <mc:Fallback>
                <p:oleObj name="Equation" r:id="rId14" imgW="1536700" imgH="889000" progId="Equation.3">
                  <p:embed/>
                  <p:pic>
                    <p:nvPicPr>
                      <p:cNvPr id="75796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2428868"/>
                        <a:ext cx="1428760" cy="8253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2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Description of the mechanism</a:t>
            </a:r>
          </a:p>
        </p:txBody>
      </p:sp>
      <p:sp>
        <p:nvSpPr>
          <p:cNvPr id="30" name="Rounded Rectangle 3">
            <a:extLst>
              <a:ext uri="{FF2B5EF4-FFF2-40B4-BE49-F238E27FC236}">
                <a16:creationId xmlns:a16="http://schemas.microsoft.com/office/drawing/2014/main" id="{98E96BAE-68FF-48A1-A5B5-F52A38F57F8F}"/>
              </a:ext>
            </a:extLst>
          </p:cNvPr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210567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/>
      <p:bldP spid="28" grpId="0"/>
      <p:bldP spid="2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7429" y="779880"/>
            <a:ext cx="8415366" cy="6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It is a function of the speed &amp; the charge of the projectile and of the nature of the residual gas.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428596" y="3214686"/>
          <a:ext cx="2693035" cy="1828800"/>
        </p:xfrm>
        <a:graphic>
          <a:graphicData uri="http://schemas.openxmlformats.org/drawingml/2006/table">
            <a:tbl>
              <a:tblPr/>
              <a:tblGrid>
                <a:gridCol w="386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89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8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9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latin typeface="Times"/>
                          <a:ea typeface="Times New Roman"/>
                          <a:cs typeface="Times New Roman"/>
                        </a:rPr>
                        <a:t>Ionisation cross-section </a:t>
                      </a:r>
                      <a:endParaRPr lang="fr-FR" sz="1200" dirty="0">
                        <a:latin typeface="Time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latin typeface="Times"/>
                          <a:ea typeface="Times New Roman"/>
                          <a:cs typeface="Times New Roman"/>
                        </a:rPr>
                        <a:t>(in 10</a:t>
                      </a:r>
                      <a:r>
                        <a:rPr lang="en-GB" sz="1100" b="1" baseline="30000" dirty="0">
                          <a:latin typeface="Times"/>
                          <a:ea typeface="Times New Roman"/>
                          <a:cs typeface="Times New Roman"/>
                        </a:rPr>
                        <a:t>-18</a:t>
                      </a:r>
                      <a:r>
                        <a:rPr lang="en-GB" sz="1100" b="1" dirty="0">
                          <a:latin typeface="Times"/>
                          <a:ea typeface="Times New Roman"/>
                          <a:cs typeface="Times New Roman"/>
                        </a:rPr>
                        <a:t> cm</a:t>
                      </a:r>
                      <a:r>
                        <a:rPr lang="en-GB" sz="1100" b="1" baseline="30000" dirty="0"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100" b="1" dirty="0">
                          <a:latin typeface="Times"/>
                          <a:ea typeface="Times New Roman"/>
                          <a:cs typeface="Times New Roman"/>
                        </a:rPr>
                        <a:t>)</a:t>
                      </a:r>
                      <a:endParaRPr lang="fr-FR" sz="12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460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latin typeface="Times"/>
                          <a:ea typeface="Times New Roman"/>
                          <a:cs typeface="Times New Roman"/>
                        </a:rPr>
                        <a:t>Gas</a:t>
                      </a:r>
                      <a:endParaRPr lang="fr-FR" sz="12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latin typeface="Times"/>
                          <a:ea typeface="Times New Roman"/>
                          <a:cs typeface="Times New Roman"/>
                        </a:rPr>
                        <a:t>26 GeV</a:t>
                      </a:r>
                      <a:endParaRPr lang="fr-FR" sz="12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Times"/>
                          <a:ea typeface="Times New Roman"/>
                          <a:cs typeface="Times New Roman"/>
                        </a:rPr>
                        <a:t>450 GeV</a:t>
                      </a:r>
                      <a:endParaRPr lang="fr-FR" sz="14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460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latin typeface="Times"/>
                          <a:ea typeface="Times New Roman"/>
                          <a:cs typeface="Times New Roman"/>
                        </a:rPr>
                        <a:t>7000 GeV</a:t>
                      </a:r>
                      <a:endParaRPr lang="fr-FR" sz="12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GB" sz="1100" baseline="-25000"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endParaRPr lang="fr-FR" sz="1100" baseline="-250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0.27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0.36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0.45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He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0.27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0.36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0.45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CH</a:t>
                      </a:r>
                      <a:r>
                        <a:rPr lang="en-GB" sz="1100" baseline="-25000">
                          <a:latin typeface="Times"/>
                          <a:ea typeface="Times New Roman"/>
                          <a:cs typeface="Times New Roman"/>
                        </a:rPr>
                        <a:t>4</a:t>
                      </a:r>
                      <a:endParaRPr lang="fr-FR" sz="1100" baseline="-250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1.9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2.5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3.2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en-GB" sz="1100" baseline="-25000"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GB" sz="1100" baseline="0"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endParaRPr lang="fr-FR" sz="1100" baseline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1.4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1.9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aseline="0">
                          <a:latin typeface="Times"/>
                          <a:ea typeface="Times New Roman"/>
                          <a:cs typeface="Times New Roman"/>
                        </a:rPr>
                        <a:t>N</a:t>
                      </a:r>
                      <a:r>
                        <a:rPr lang="en-GB" sz="1100" baseline="-25000"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1.6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2.7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CO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1.6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2.2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2.7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en-GB" sz="1100" baseline="-25000"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1.8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3.1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Ar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1.7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2.4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3.1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CO</a:t>
                      </a:r>
                      <a:r>
                        <a:rPr lang="en-GB" sz="1100" baseline="-25000">
                          <a:latin typeface="Times"/>
                          <a:ea typeface="Times New Roman"/>
                          <a:cs typeface="Times New Roman"/>
                        </a:rPr>
                        <a:t>2</a:t>
                      </a:r>
                      <a:endParaRPr lang="fr-FR" sz="1100" baseline="-250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latin typeface="Times"/>
                          <a:ea typeface="Times New Roman"/>
                          <a:cs typeface="Times New Roman"/>
                        </a:rPr>
                        <a:t>2.5</a:t>
                      </a:r>
                      <a:endParaRPr lang="fr-FR" sz="110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Times"/>
                          <a:ea typeface="Times New Roman"/>
                          <a:cs typeface="Times New Roman"/>
                        </a:rPr>
                        <a:t>3.4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latin typeface="Times"/>
                          <a:ea typeface="Times New Roman"/>
                          <a:cs typeface="Times New Roman"/>
                        </a:rPr>
                        <a:t>4.3</a:t>
                      </a:r>
                      <a:endParaRPr lang="fr-FR" sz="1100" dirty="0"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25" name="Chart 24"/>
          <p:cNvGraphicFramePr>
            <a:graphicFrameLocks/>
          </p:cNvGraphicFramePr>
          <p:nvPr/>
        </p:nvGraphicFramePr>
        <p:xfrm>
          <a:off x="3571868" y="2500306"/>
          <a:ext cx="5019690" cy="3352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6809" name="Object 5"/>
          <p:cNvGraphicFramePr>
            <a:graphicFrameLocks noChangeAspect="1"/>
          </p:cNvGraphicFramePr>
          <p:nvPr/>
        </p:nvGraphicFramePr>
        <p:xfrm>
          <a:off x="1338263" y="1452563"/>
          <a:ext cx="367982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971800" imgH="533400" progId="Equation.3">
                  <p:embed/>
                </p:oleObj>
              </mc:Choice>
              <mc:Fallback>
                <p:oleObj name="Equation" r:id="rId3" imgW="2971800" imgH="533400" progId="Equation.3">
                  <p:embed/>
                  <p:pic>
                    <p:nvPicPr>
                      <p:cNvPr id="7680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8263" y="1452563"/>
                        <a:ext cx="3679825" cy="666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2357422" y="2143116"/>
            <a:ext cx="30428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CC99"/>
              </a:buClr>
            </a:pPr>
            <a:r>
              <a:rPr lang="fr-FR" sz="1000"/>
              <a:t>F.F. Rieke, W. Prepejchal</a:t>
            </a:r>
            <a:r>
              <a:rPr lang="fr-FR" sz="1000" i="1"/>
              <a:t> , </a:t>
            </a:r>
            <a:r>
              <a:rPr lang="fr-FR" sz="1000"/>
              <a:t>Phys. Rev. A5, 1507 (1972)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285852" y="6017118"/>
            <a:ext cx="714380" cy="1588"/>
          </a:xfrm>
          <a:prstGeom prst="straightConnector1">
            <a:avLst/>
          </a:prstGeom>
          <a:ln w="38100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000232" y="5802804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Heavy gas must be avoided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2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Ionisation cross section</a:t>
            </a:r>
          </a:p>
        </p:txBody>
      </p:sp>
      <p:sp>
        <p:nvSpPr>
          <p:cNvPr id="22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225926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  <p:bldP spid="19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07" y="3184606"/>
            <a:ext cx="3786214" cy="2678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8191" y="3184606"/>
            <a:ext cx="3857652" cy="27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8056" y="642841"/>
            <a:ext cx="5297715" cy="58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Described by the </a:t>
            </a:r>
            <a:r>
              <a:rPr lang="en-GB" sz="1600" dirty="0">
                <a:solidFill>
                  <a:srgbClr val="FF3399"/>
                </a:solidFill>
              </a:rPr>
              <a:t>nuclear and electronic stopping force </a:t>
            </a:r>
            <a:r>
              <a:rPr lang="en-GB" sz="1600" dirty="0"/>
              <a:t>(stopping power)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29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3782770"/>
            <a:ext cx="1238250" cy="457200"/>
          </a:xfrm>
          <a:prstGeom prst="rect">
            <a:avLst/>
          </a:prstGeom>
          <a:noFill/>
          <a:ln w="19050">
            <a:solidFill>
              <a:srgbClr val="FF3399"/>
            </a:solidFill>
            <a:miter lim="800000"/>
            <a:headEnd/>
            <a:tailEnd/>
          </a:ln>
        </p:spPr>
      </p:pic>
      <p:pic>
        <p:nvPicPr>
          <p:cNvPr id="11776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42633" y="557968"/>
            <a:ext cx="3629409" cy="269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142844" y="1428736"/>
            <a:ext cx="48815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Low masses (H</a:t>
            </a:r>
            <a:r>
              <a:rPr lang="en-GB" sz="1600" baseline="-25000" dirty="0">
                <a:solidFill>
                  <a:schemeClr val="tx2"/>
                </a:solidFill>
              </a:rPr>
              <a:t>2</a:t>
            </a:r>
            <a:r>
              <a:rPr lang="en-GB" sz="1600" dirty="0">
                <a:solidFill>
                  <a:schemeClr val="tx2"/>
                </a:solidFill>
              </a:rPr>
              <a:t>) are desorbed by the electronic energy transfer to the lattice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High masses are desorbed by the direct nuclear momentum transfer between two particles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84332" y="18466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S(E)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2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Ion desorption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2556746" y="5810280"/>
            <a:ext cx="316496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dirty="0"/>
              <a:t>G. Hulla, PhD Thesis, Vienna Tech. U, 2009</a:t>
            </a:r>
          </a:p>
        </p:txBody>
      </p:sp>
      <p:sp>
        <p:nvSpPr>
          <p:cNvPr id="23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5409007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654070"/>
            <a:ext cx="8415366" cy="33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600" dirty="0"/>
              <a:t> Desorption of physisorbed </a:t>
            </a:r>
            <a:r>
              <a:rPr lang="fr-FR" sz="1600" dirty="0" err="1"/>
              <a:t>gas</a:t>
            </a:r>
            <a:endParaRPr lang="fr-FR" sz="1600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0" y="5069546"/>
            <a:ext cx="29145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600" dirty="0"/>
              <a:t> </a:t>
            </a:r>
            <a:r>
              <a:rPr lang="fr-FR" sz="1600" dirty="0" err="1"/>
              <a:t>Critical</a:t>
            </a:r>
            <a:r>
              <a:rPr lang="fr-FR" sz="1600" dirty="0"/>
              <a:t> </a:t>
            </a:r>
            <a:r>
              <a:rPr lang="fr-FR" sz="1600" dirty="0" err="1"/>
              <a:t>current</a:t>
            </a:r>
            <a:r>
              <a:rPr lang="fr-FR" sz="1600" dirty="0"/>
              <a:t>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changed</a:t>
            </a:r>
            <a:r>
              <a:rPr lang="fr-FR" sz="1600" dirty="0"/>
              <a:t> to</a:t>
            </a:r>
          </a:p>
        </p:txBody>
      </p:sp>
      <p:sp>
        <p:nvSpPr>
          <p:cNvPr id="23" name="Rectangle 22"/>
          <p:cNvSpPr/>
          <p:nvPr/>
        </p:nvSpPr>
        <p:spPr>
          <a:xfrm>
            <a:off x="5061755" y="3989426"/>
            <a:ext cx="26186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CC99"/>
                </a:solidFill>
                <a:latin typeface="Times New Roman" pitchFamily="18" charset="0"/>
                <a:sym typeface="Symbol" pitchFamily="18" charset="2"/>
              </a:rPr>
              <a:t>’</a:t>
            </a:r>
            <a:r>
              <a:rPr lang="en-US" baseline="-25000" dirty="0">
                <a:solidFill>
                  <a:srgbClr val="00CC99"/>
                </a:solidFill>
                <a:latin typeface="Times New Roman" pitchFamily="18" charset="0"/>
                <a:sym typeface="Symbol" pitchFamily="18" charset="2"/>
              </a:rPr>
              <a:t>H2 </a:t>
            </a:r>
            <a:r>
              <a:rPr lang="en-US" dirty="0">
                <a:solidFill>
                  <a:srgbClr val="00CC99"/>
                </a:solidFill>
                <a:latin typeface="Times New Roman" pitchFamily="18" charset="0"/>
                <a:sym typeface="Symbol" pitchFamily="18" charset="2"/>
              </a:rPr>
              <a:t>~ 2000 </a:t>
            </a:r>
          </a:p>
          <a:p>
            <a:pPr algn="ctr"/>
            <a:r>
              <a:rPr lang="en-US" dirty="0">
                <a:solidFill>
                  <a:srgbClr val="00CC99"/>
                </a:solidFill>
                <a:latin typeface="Times New Roman" pitchFamily="18" charset="0"/>
                <a:sym typeface="Symbol" pitchFamily="18" charset="2"/>
              </a:rPr>
              <a:t>’</a:t>
            </a:r>
            <a:r>
              <a:rPr lang="en-US" baseline="-25000" dirty="0">
                <a:solidFill>
                  <a:srgbClr val="00CC99"/>
                </a:solidFill>
                <a:latin typeface="Times New Roman" pitchFamily="18" charset="0"/>
                <a:sym typeface="Symbol" pitchFamily="18" charset="2"/>
              </a:rPr>
              <a:t>CO2 </a:t>
            </a:r>
            <a:r>
              <a:rPr lang="en-US" dirty="0">
                <a:solidFill>
                  <a:srgbClr val="00CC99"/>
                </a:solidFill>
                <a:latin typeface="Times New Roman" pitchFamily="18" charset="0"/>
                <a:sym typeface="Symbol" pitchFamily="18" charset="2"/>
              </a:rPr>
              <a:t>~ 2 </a:t>
            </a:r>
          </a:p>
          <a:p>
            <a:pPr algn="ctr"/>
            <a:r>
              <a:rPr lang="en-US" dirty="0">
                <a:solidFill>
                  <a:srgbClr val="00CC99"/>
                </a:solidFill>
                <a:latin typeface="Times New Roman" pitchFamily="18" charset="0"/>
                <a:sym typeface="Symbol" pitchFamily="18" charset="2"/>
              </a:rPr>
              <a:t>@ 5 keV and 1 monolayer</a:t>
            </a:r>
            <a:endParaRPr lang="fr-FR" dirty="0">
              <a:solidFill>
                <a:srgbClr val="00CC99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429256" y="3555098"/>
            <a:ext cx="21916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100">
                <a:solidFill>
                  <a:srgbClr val="000000"/>
                </a:solidFill>
                <a:latin typeface="Times New Roman" pitchFamily="18" charset="0"/>
              </a:rPr>
              <a:t>(N. Hilleret, R. Calder, IVC, 1977)</a:t>
            </a:r>
          </a:p>
        </p:txBody>
      </p:sp>
      <p:sp>
        <p:nvSpPr>
          <p:cNvPr id="26" name="Rectangle 25"/>
          <p:cNvSpPr/>
          <p:nvPr/>
        </p:nvSpPr>
        <p:spPr>
          <a:xfrm>
            <a:off x="0" y="5861634"/>
            <a:ext cx="88583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It is a function of the geometry, the gas specie, the sticking coefficient and of the 2 desorption yields</a:t>
            </a:r>
          </a:p>
        </p:txBody>
      </p:sp>
      <p:pic>
        <p:nvPicPr>
          <p:cNvPr id="134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697578"/>
            <a:ext cx="4647734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786314" y="983330"/>
            <a:ext cx="806164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H</a:t>
            </a:r>
            <a:r>
              <a:rPr lang="en-GB" sz="1100" b="1" baseline="-25000">
                <a:solidFill>
                  <a:srgbClr val="00CC99"/>
                </a:solidFill>
                <a:latin typeface="Times" pitchFamily="18" charset="0"/>
              </a:rPr>
              <a:t>2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+</a:t>
            </a:r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, 3.2 K</a:t>
            </a:r>
            <a:endParaRPr lang="en-US" sz="1100" b="1">
              <a:solidFill>
                <a:srgbClr val="00CC99"/>
              </a:solidFill>
              <a:latin typeface="Times" pitchFamily="18" charset="0"/>
            </a:endParaRPr>
          </a:p>
        </p:txBody>
      </p:sp>
      <p:graphicFrame>
        <p:nvGraphicFramePr>
          <p:cNvPr id="134148" name="Object 4"/>
          <p:cNvGraphicFramePr>
            <a:graphicFrameLocks noChangeAspect="1"/>
          </p:cNvGraphicFramePr>
          <p:nvPr/>
        </p:nvGraphicFramePr>
        <p:xfrm>
          <a:off x="2915815" y="4997538"/>
          <a:ext cx="1632041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35732880" imgH="18667080" progId="Equation.3">
                  <p:embed/>
                </p:oleObj>
              </mc:Choice>
              <mc:Fallback>
                <p:oleObj name="Equation" r:id="rId3" imgW="35732880" imgH="18667080" progId="Equation.3">
                  <p:embed/>
                  <p:pic>
                    <p:nvPicPr>
                      <p:cNvPr id="13414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5" y="4997538"/>
                        <a:ext cx="1632041" cy="8640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3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037098"/>
            <a:ext cx="34099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971600" y="4637498"/>
            <a:ext cx="22252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CC99"/>
              </a:buClr>
            </a:pPr>
            <a:r>
              <a:rPr lang="fr-FR" sz="900" dirty="0"/>
              <a:t>J. Barnard </a:t>
            </a:r>
            <a:r>
              <a:rPr lang="fr-FR" sz="900" i="1" dirty="0"/>
              <a:t>et al., </a:t>
            </a:r>
            <a:r>
              <a:rPr lang="fr-FR" sz="900" dirty="0"/>
              <a:t>Vacuum 47 (4), 347, (1996)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77</a:t>
            </a:fld>
            <a:endParaRPr lang="en-US"/>
          </a:p>
        </p:txBody>
      </p:sp>
      <p:sp>
        <p:nvSpPr>
          <p:cNvPr id="2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At cryogenic temperature</a:t>
            </a:r>
          </a:p>
        </p:txBody>
      </p:sp>
      <p:sp>
        <p:nvSpPr>
          <p:cNvPr id="28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118654367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28340" y="6357958"/>
            <a:ext cx="501424" cy="345126"/>
          </a:xfrm>
        </p:spPr>
        <p:txBody>
          <a:bodyPr/>
          <a:lstStyle/>
          <a:p>
            <a:fld id="{F382CD8A-0A5B-4AE2-89AE-374FC8E42C3C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44" y="142852"/>
            <a:ext cx="8415366" cy="5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fr-FR" sz="2800" b="1" dirty="0">
                <a:solidFill>
                  <a:srgbClr val="3366FF"/>
                </a:solidFill>
              </a:rPr>
              <a:t>LHC </a:t>
            </a:r>
            <a:r>
              <a:rPr lang="fr-FR" sz="2800" b="1" dirty="0" err="1">
                <a:solidFill>
                  <a:srgbClr val="3366FF"/>
                </a:solidFill>
              </a:rPr>
              <a:t>beam</a:t>
            </a:r>
            <a:r>
              <a:rPr lang="fr-FR" sz="2800" b="1" dirty="0">
                <a:solidFill>
                  <a:srgbClr val="3366FF"/>
                </a:solidFill>
              </a:rPr>
              <a:t> </a:t>
            </a:r>
            <a:r>
              <a:rPr lang="fr-FR" sz="2800" b="1" dirty="0" err="1">
                <a:solidFill>
                  <a:srgbClr val="3366FF"/>
                </a:solidFill>
              </a:rPr>
              <a:t>screen</a:t>
            </a:r>
            <a:r>
              <a:rPr lang="fr-FR" sz="2800" b="1" dirty="0">
                <a:solidFill>
                  <a:srgbClr val="3366FF"/>
                </a:solidFill>
              </a:rPr>
              <a:t> </a:t>
            </a:r>
            <a:r>
              <a:rPr lang="fr-FR" sz="2800" b="1" dirty="0" err="1">
                <a:solidFill>
                  <a:srgbClr val="3366FF"/>
                </a:solidFill>
              </a:rPr>
              <a:t>stability</a:t>
            </a:r>
            <a:endParaRPr lang="fr-FR" sz="2800" b="1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142844" y="857232"/>
            <a:ext cx="6672852" cy="29546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A minimum pumping speed is provided beam the beam screen’s holes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</a:t>
            </a:r>
            <a:r>
              <a:rPr lang="en-GB" sz="1600" dirty="0"/>
              <a:t>Beam screen’s holes provide </a:t>
            </a:r>
            <a:r>
              <a:rPr lang="en-GB" sz="1600" b="1" dirty="0">
                <a:solidFill>
                  <a:srgbClr val="FF0066"/>
                </a:solidFill>
              </a:rPr>
              <a:t>room for LHC upgrades </a:t>
            </a:r>
            <a:r>
              <a:rPr lang="en-GB" sz="1600" dirty="0"/>
              <a:t>…..</a:t>
            </a:r>
          </a:p>
        </p:txBody>
      </p:sp>
      <p:sp>
        <p:nvSpPr>
          <p:cNvPr id="3553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55331" name="Object 3"/>
          <p:cNvGraphicFramePr>
            <a:graphicFrameLocks noChangeAspect="1"/>
          </p:cNvGraphicFramePr>
          <p:nvPr/>
        </p:nvGraphicFramePr>
        <p:xfrm>
          <a:off x="2571750" y="1428750"/>
          <a:ext cx="1785938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14003" imgH="355446" progId="Equation.3">
                  <p:embed/>
                </p:oleObj>
              </mc:Choice>
              <mc:Fallback>
                <p:oleObj name="Equation" r:id="rId2" imgW="914003" imgH="355446" progId="Equation.3">
                  <p:embed/>
                  <p:pic>
                    <p:nvPicPr>
                      <p:cNvPr id="35533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1428750"/>
                        <a:ext cx="1785938" cy="688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7" descr="B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285860"/>
            <a:ext cx="1668458" cy="222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6000760" y="3571876"/>
            <a:ext cx="140775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800" dirty="0"/>
              <a:t>Courtesy N. Kos CERN TE/VSC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/>
        </p:nvGraphicFramePr>
        <p:xfrm>
          <a:off x="1785918" y="2214554"/>
          <a:ext cx="380015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8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92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27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</a:t>
                      </a:r>
                      <a:r>
                        <a:rPr lang="en-GB" baseline="-25000" dirty="0"/>
                        <a:t>4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</a:t>
                      </a:r>
                      <a:r>
                        <a:rPr lang="en-GB" baseline="-25000" dirty="0"/>
                        <a:t>2</a:t>
                      </a:r>
                    </a:p>
                  </a:txBody>
                  <a:tcPr>
                    <a:solidFill>
                      <a:srgbClr val="3366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(</a:t>
                      </a:r>
                      <a:r>
                        <a:rPr lang="el-GR" i="1" dirty="0"/>
                        <a:t>η</a:t>
                      </a:r>
                      <a:r>
                        <a:rPr lang="en-US" i="1" dirty="0"/>
                        <a:t>I</a:t>
                      </a:r>
                      <a:r>
                        <a:rPr lang="en-US" dirty="0"/>
                        <a:t>)</a:t>
                      </a:r>
                      <a:r>
                        <a:rPr lang="en-US" baseline="-25000" dirty="0"/>
                        <a:t>crit</a:t>
                      </a:r>
                      <a:r>
                        <a:rPr lang="en-US" dirty="0"/>
                        <a:t> [A]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Rectangle 26"/>
          <p:cNvSpPr/>
          <p:nvPr/>
        </p:nvSpPr>
        <p:spPr>
          <a:xfrm>
            <a:off x="123826" y="4500570"/>
            <a:ext cx="90011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NB : In the long straight sections, vacuum stability is provided by TiZrV films and ion pumps which are less than 28 m apart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  <p:sp>
        <p:nvSpPr>
          <p:cNvPr id="2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29360498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142844" y="642918"/>
            <a:ext cx="6467989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ion flux is a </a:t>
            </a:r>
            <a:r>
              <a:rPr lang="en-GB" sz="1400" u="sng" dirty="0"/>
              <a:t>function of </a:t>
            </a:r>
            <a:r>
              <a:rPr lang="en-GB" sz="1400" dirty="0"/>
              <a:t>the pressure and the beam current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For nominal parameters, P~ 10</a:t>
            </a:r>
            <a:r>
              <a:rPr lang="en-GB" sz="1400" baseline="30000" dirty="0"/>
              <a:t>-8 </a:t>
            </a:r>
            <a:r>
              <a:rPr lang="en-GB" sz="1400" dirty="0"/>
              <a:t>mbar and I ~ 600 mA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Ion energy will be about 100 eV, so the desorption yield about 2 molecules/ion</a:t>
            </a:r>
          </a:p>
        </p:txBody>
      </p:sp>
      <p:sp>
        <p:nvSpPr>
          <p:cNvPr id="3553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58403" name="Object 3"/>
          <p:cNvGraphicFramePr>
            <a:graphicFrameLocks noChangeAspect="1"/>
          </p:cNvGraphicFramePr>
          <p:nvPr/>
        </p:nvGraphicFramePr>
        <p:xfrm>
          <a:off x="2259013" y="1000125"/>
          <a:ext cx="4584700" cy="623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20680" imgH="393480" progId="Equation.3">
                  <p:embed/>
                </p:oleObj>
              </mc:Choice>
              <mc:Fallback>
                <p:oleObj name="Equation" r:id="rId2" imgW="2920680" imgH="393480" progId="Equation.3">
                  <p:embed/>
                  <p:pic>
                    <p:nvPicPr>
                      <p:cNvPr id="35840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9013" y="1000125"/>
                        <a:ext cx="4584700" cy="623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04" name="Object 3"/>
          <p:cNvGraphicFramePr>
            <a:graphicFrameLocks noChangeAspect="1"/>
          </p:cNvGraphicFramePr>
          <p:nvPr/>
        </p:nvGraphicFramePr>
        <p:xfrm>
          <a:off x="2901950" y="2643188"/>
          <a:ext cx="2897188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019240" imgH="482400" progId="Equation.3">
                  <p:embed/>
                </p:oleObj>
              </mc:Choice>
              <mc:Fallback>
                <p:oleObj name="Equation" r:id="rId4" imgW="2019240" imgH="482400" progId="Equation.3">
                  <p:embed/>
                  <p:pic>
                    <p:nvPicPr>
                      <p:cNvPr id="35840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1950" y="2643188"/>
                        <a:ext cx="2897188" cy="701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00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/>
          <p:cNvSpPr/>
          <p:nvPr/>
        </p:nvSpPr>
        <p:spPr>
          <a:xfrm>
            <a:off x="142844" y="3357562"/>
            <a:ext cx="2844048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Beam screen pumping speed, 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Pressure increase due to ion: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</p:txBody>
      </p:sp>
      <p:graphicFrame>
        <p:nvGraphicFramePr>
          <p:cNvPr id="25" name="Object 3"/>
          <p:cNvGraphicFramePr>
            <a:graphicFrameLocks noChangeAspect="1"/>
          </p:cNvGraphicFramePr>
          <p:nvPr/>
        </p:nvGraphicFramePr>
        <p:xfrm>
          <a:off x="3187700" y="4572000"/>
          <a:ext cx="182086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69720" imgH="393480" progId="Equation.3">
                  <p:embed/>
                </p:oleObj>
              </mc:Choice>
              <mc:Fallback>
                <p:oleObj name="Equation" r:id="rId6" imgW="1269720" imgH="393480" progId="Equation.3">
                  <p:embed/>
                  <p:pic>
                    <p:nvPicPr>
                      <p:cNvPr id="2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87700" y="4572000"/>
                        <a:ext cx="1820863" cy="5715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3"/>
          <p:cNvGraphicFramePr>
            <a:graphicFrameLocks noChangeAspect="1"/>
          </p:cNvGraphicFramePr>
          <p:nvPr/>
        </p:nvGraphicFramePr>
        <p:xfrm>
          <a:off x="928662" y="3643314"/>
          <a:ext cx="2570163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790700" imgH="444500" progId="Equation.3">
                  <p:embed/>
                </p:oleObj>
              </mc:Choice>
              <mc:Fallback>
                <p:oleObj name="Equation" r:id="rId8" imgW="1790700" imgH="444500" progId="Equation.3">
                  <p:embed/>
                  <p:pic>
                    <p:nvPicPr>
                      <p:cNvPr id="2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3643314"/>
                        <a:ext cx="2570163" cy="646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00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5143504" y="4714884"/>
            <a:ext cx="34804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buFont typeface="Wingdings" pitchFamily="2" charset="2"/>
              <a:buChar char="è"/>
            </a:pPr>
            <a:r>
              <a:rPr lang="en-GB" sz="1400" b="1" dirty="0">
                <a:solidFill>
                  <a:srgbClr val="FF0066"/>
                </a:solidFill>
              </a:rPr>
              <a:t> No visible pressure increase in LHC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2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Title 5"/>
          <p:cNvSpPr txBox="1">
            <a:spLocks/>
          </p:cNvSpPr>
          <p:nvPr/>
        </p:nvSpPr>
        <p:spPr>
          <a:xfrm>
            <a:off x="0" y="0"/>
            <a:ext cx="7418445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Pressure increase in LHC due to ions ?</a:t>
            </a:r>
          </a:p>
        </p:txBody>
      </p:sp>
      <p:sp>
        <p:nvSpPr>
          <p:cNvPr id="21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1423964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06446" y="4159085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Magnetic rigidity: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000100" y="4929198"/>
          <a:ext cx="1571625" cy="69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88614" imgH="393529" progId="Equation.3">
                  <p:embed/>
                </p:oleObj>
              </mc:Choice>
              <mc:Fallback>
                <p:oleObj name="Equation" r:id="rId2" imgW="888614" imgH="393529" progId="Equation.3">
                  <p:embed/>
                  <p:pic>
                    <p:nvPicPr>
                      <p:cNvPr id="1028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4929198"/>
                        <a:ext cx="1571625" cy="695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214678" y="5000636"/>
          <a:ext cx="1369893" cy="571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02865" imgH="418918" progId="Equation.3">
                  <p:embed/>
                </p:oleObj>
              </mc:Choice>
              <mc:Fallback>
                <p:oleObj name="Equation" r:id="rId4" imgW="1002865" imgH="418918" progId="Equation.3">
                  <p:embed/>
                  <p:pic>
                    <p:nvPicPr>
                      <p:cNvPr id="1029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4678" y="5000636"/>
                        <a:ext cx="1369893" cy="5715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448300" y="4929188"/>
          <a:ext cx="1728788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977476" imgH="444307" progId="Equation.3">
                  <p:embed/>
                </p:oleObj>
              </mc:Choice>
              <mc:Fallback>
                <p:oleObj name="Equation" r:id="rId6" imgW="977476" imgH="444307" progId="Equation.3">
                  <p:embed/>
                  <p:pic>
                    <p:nvPicPr>
                      <p:cNvPr id="103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0" y="4929188"/>
                        <a:ext cx="1728788" cy="78581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2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Critical energy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3372464" y="1250247"/>
          <a:ext cx="1481828" cy="78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37836" imgH="444307" progId="Equation.3">
                  <p:embed/>
                </p:oleObj>
              </mc:Choice>
              <mc:Fallback>
                <p:oleObj name="Equation" r:id="rId8" imgW="837836" imgH="444307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2464" y="1250247"/>
                        <a:ext cx="1481828" cy="78581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106446" y="744136"/>
            <a:ext cx="8415366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The critical energy split the </a:t>
            </a:r>
            <a:r>
              <a:rPr lang="en-GB" u="sng" dirty="0"/>
              <a:t>power spectrum </a:t>
            </a:r>
            <a:r>
              <a:rPr lang="en-GB" dirty="0"/>
              <a:t>in two equals parts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42844" y="3524930"/>
            <a:ext cx="87868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90 % of the emitted photons have an energy lower than the critical energy</a:t>
            </a:r>
          </a:p>
        </p:txBody>
      </p:sp>
      <p:graphicFrame>
        <p:nvGraphicFramePr>
          <p:cNvPr id="20" name="Object 3"/>
          <p:cNvGraphicFramePr>
            <a:graphicFrameLocks noChangeAspect="1"/>
          </p:cNvGraphicFramePr>
          <p:nvPr/>
        </p:nvGraphicFramePr>
        <p:xfrm>
          <a:off x="448844" y="2212133"/>
          <a:ext cx="3278188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400300" imgH="914400" progId="Equation.3">
                  <p:embed/>
                </p:oleObj>
              </mc:Choice>
              <mc:Fallback>
                <p:oleObj name="Equation" r:id="rId10" imgW="2400300" imgH="914400" progId="Equation.3">
                  <p:embed/>
                  <p:pic>
                    <p:nvPicPr>
                      <p:cNvPr id="2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844" y="2212133"/>
                        <a:ext cx="3278188" cy="1250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596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7685" y="2105101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3. </a:t>
            </a:r>
            <a:r>
              <a:rPr lang="en-GB" sz="4000" dirty="0">
                <a:solidFill>
                  <a:srgbClr val="FF0066"/>
                </a:solidFill>
              </a:rPr>
              <a:t>Particle losses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and 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ion stimulated desorption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53692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42844" y="695309"/>
            <a:ext cx="87868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600" dirty="0"/>
              <a:t> Surface </a:t>
            </a:r>
            <a:r>
              <a:rPr lang="fr-FR" sz="1600" dirty="0" err="1"/>
              <a:t>effect</a:t>
            </a:r>
            <a:r>
              <a:rPr lang="fr-FR" sz="1600" dirty="0"/>
              <a:t> (</a:t>
            </a:r>
            <a:r>
              <a:rPr lang="fr-FR" sz="1600" dirty="0" err="1"/>
              <a:t>except</a:t>
            </a:r>
            <a:r>
              <a:rPr lang="fr-FR" sz="1600" dirty="0"/>
              <a:t> diffusion H</a:t>
            </a:r>
            <a:r>
              <a:rPr lang="fr-FR" sz="1600" baseline="-25000" dirty="0"/>
              <a:t>2</a:t>
            </a:r>
            <a:r>
              <a:rPr lang="fr-FR" sz="1600" dirty="0"/>
              <a:t>) due to a </a:t>
            </a:r>
            <a:r>
              <a:rPr lang="fr-FR" sz="1600" dirty="0">
                <a:solidFill>
                  <a:srgbClr val="FF3399"/>
                </a:solidFill>
              </a:rPr>
              <a:t>thermal activation</a:t>
            </a:r>
          </a:p>
        </p:txBody>
      </p:sp>
      <p:sp>
        <p:nvSpPr>
          <p:cNvPr id="24" name="Text Box 26"/>
          <p:cNvSpPr txBox="1">
            <a:spLocks noChangeArrowheads="1"/>
          </p:cNvSpPr>
          <p:nvPr/>
        </p:nvSpPr>
        <p:spPr bwMode="auto">
          <a:xfrm>
            <a:off x="5724128" y="2116089"/>
            <a:ext cx="2880917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50" dirty="0"/>
              <a:t>M. Bender </a:t>
            </a:r>
            <a:r>
              <a:rPr lang="en-GB" sz="1050" i="1" dirty="0"/>
              <a:t>et al. </a:t>
            </a:r>
            <a:r>
              <a:rPr lang="en-GB" sz="1050" dirty="0"/>
              <a:t>, NIM B 267 (2007) 885-890 </a:t>
            </a:r>
          </a:p>
        </p:txBody>
      </p:sp>
      <p:pic>
        <p:nvPicPr>
          <p:cNvPr id="133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540025"/>
            <a:ext cx="512313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3268696" y="2481259"/>
            <a:ext cx="2146274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Xe</a:t>
            </a:r>
            <a:r>
              <a:rPr lang="en-GB" sz="1100" b="1" baseline="30000" dirty="0">
                <a:solidFill>
                  <a:srgbClr val="00CC99"/>
                </a:solidFill>
                <a:latin typeface="Times" pitchFamily="18" charset="0"/>
              </a:rPr>
              <a:t>29+</a:t>
            </a:r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, 1.4 </a:t>
            </a:r>
            <a:r>
              <a:rPr lang="en-GB" sz="1100" b="1" dirty="0" err="1">
                <a:solidFill>
                  <a:srgbClr val="00CC99"/>
                </a:solidFill>
                <a:latin typeface="Times" pitchFamily="18" charset="0"/>
              </a:rPr>
              <a:t>MeV</a:t>
            </a:r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/u, Perpendicular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grpSp>
        <p:nvGrpSpPr>
          <p:cNvPr id="2" name="Group 25"/>
          <p:cNvGrpSpPr/>
          <p:nvPr/>
        </p:nvGrpSpPr>
        <p:grpSpPr>
          <a:xfrm>
            <a:off x="142844" y="2767011"/>
            <a:ext cx="4060924" cy="2915804"/>
            <a:chOff x="142844" y="3071810"/>
            <a:chExt cx="4060924" cy="2915804"/>
          </a:xfrm>
        </p:grpSpPr>
        <p:pic>
          <p:nvPicPr>
            <p:cNvPr id="13312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844" y="3071810"/>
              <a:ext cx="4060924" cy="2643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285720" y="5715016"/>
              <a:ext cx="3439898" cy="2725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Temperature of atomic Cu subsystem after </a:t>
              </a:r>
              <a:r>
                <a:rPr lang="en-GB" sz="1100" b="1" err="1">
                  <a:solidFill>
                    <a:srgbClr val="00CC99"/>
                  </a:solidFill>
                  <a:latin typeface="Times" pitchFamily="18" charset="0"/>
                </a:rPr>
                <a:t>Xe</a:t>
              </a:r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 impact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cxnSp>
        <p:nvCxnSpPr>
          <p:cNvPr id="32" name="Straight Arrow Connector 31"/>
          <p:cNvCxnSpPr/>
          <p:nvPr/>
        </p:nvCxnSpPr>
        <p:spPr>
          <a:xfrm rot="10800000">
            <a:off x="857224" y="3838581"/>
            <a:ext cx="500066" cy="357190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71538" y="4195771"/>
            <a:ext cx="66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rgbClr val="FF0066"/>
                </a:solidFill>
              </a:rPr>
              <a:t>300</a:t>
            </a:r>
            <a:r>
              <a:rPr lang="fr-FR" sz="1400" b="1" dirty="0">
                <a:solidFill>
                  <a:srgbClr val="FF0066"/>
                </a:solidFill>
                <a:latin typeface="Times New Roman"/>
                <a:cs typeface="Times New Roman"/>
                <a:sym typeface="Mathematica1"/>
              </a:rPr>
              <a:t>°</a:t>
            </a:r>
            <a:r>
              <a:rPr lang="fr-FR" sz="1400" b="1" dirty="0">
                <a:solidFill>
                  <a:srgbClr val="FF0066"/>
                </a:solidFill>
              </a:rPr>
              <a:t> C</a:t>
            </a:r>
          </a:p>
        </p:txBody>
      </p:sp>
      <p:grpSp>
        <p:nvGrpSpPr>
          <p:cNvPr id="3" name="Group 26"/>
          <p:cNvGrpSpPr/>
          <p:nvPr/>
        </p:nvGrpSpPr>
        <p:grpSpPr>
          <a:xfrm>
            <a:off x="4429124" y="2767011"/>
            <a:ext cx="4000944" cy="2915804"/>
            <a:chOff x="4429124" y="3071810"/>
            <a:chExt cx="4000944" cy="2915804"/>
          </a:xfrm>
        </p:grpSpPr>
        <p:pic>
          <p:nvPicPr>
            <p:cNvPr id="133128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9124" y="3071810"/>
              <a:ext cx="4000944" cy="2714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 Box 6"/>
            <p:cNvSpPr txBox="1">
              <a:spLocks noChangeArrowheads="1"/>
            </p:cNvSpPr>
            <p:nvPr/>
          </p:nvSpPr>
          <p:spPr bwMode="auto">
            <a:xfrm>
              <a:off x="5422712" y="5715016"/>
              <a:ext cx="2167114" cy="2725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102321" tIns="51161" rIns="102321" bIns="51161">
              <a:spAutoFit/>
            </a:bodyPr>
            <a:lstStyle/>
            <a:p>
              <a:pPr algn="ctr" defTabSz="914991"/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Desorbed particles per </a:t>
              </a:r>
              <a:r>
                <a:rPr lang="en-GB" sz="1100" b="1" err="1">
                  <a:solidFill>
                    <a:srgbClr val="00CC99"/>
                  </a:solidFill>
                  <a:latin typeface="Times" pitchFamily="18" charset="0"/>
                </a:rPr>
                <a:t>Xe</a:t>
              </a:r>
              <a:r>
                <a:rPr lang="en-GB" sz="1100" b="1">
                  <a:solidFill>
                    <a:srgbClr val="00CC99"/>
                  </a:solidFill>
                  <a:latin typeface="Times" pitchFamily="18" charset="0"/>
                </a:rPr>
                <a:t> per </a:t>
              </a:r>
              <a:r>
                <a:rPr lang="en-GB" sz="1100" b="1" err="1">
                  <a:solidFill>
                    <a:srgbClr val="00CC99"/>
                  </a:solidFill>
                  <a:latin typeface="Times" pitchFamily="18" charset="0"/>
                </a:rPr>
                <a:t>dt</a:t>
              </a:r>
              <a:endParaRPr lang="en-US" sz="1100" b="1">
                <a:solidFill>
                  <a:srgbClr val="00CC99"/>
                </a:solidFill>
                <a:latin typeface="Times" pitchFamily="18" charset="0"/>
              </a:endParaRPr>
            </a:p>
          </p:txBody>
        </p:sp>
      </p:grpSp>
      <p:graphicFrame>
        <p:nvGraphicFramePr>
          <p:cNvPr id="135171" name="Object 3"/>
          <p:cNvGraphicFramePr>
            <a:graphicFrameLocks noChangeAspect="1"/>
          </p:cNvGraphicFramePr>
          <p:nvPr/>
        </p:nvGraphicFramePr>
        <p:xfrm>
          <a:off x="3801267" y="5669176"/>
          <a:ext cx="1255713" cy="32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889000" imgH="228600" progId="Equation.3">
                  <p:embed/>
                </p:oleObj>
              </mc:Choice>
              <mc:Fallback>
                <p:oleObj name="Equation" r:id="rId5" imgW="889000" imgH="228600" progId="Equation.3">
                  <p:embed/>
                  <p:pic>
                    <p:nvPicPr>
                      <p:cNvPr id="13517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1267" y="5669176"/>
                        <a:ext cx="1255713" cy="322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24"/>
          <p:cNvSpPr/>
          <p:nvPr/>
        </p:nvSpPr>
        <p:spPr>
          <a:xfrm>
            <a:off x="179512" y="1123937"/>
            <a:ext cx="8964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« Inelastic thermal spike model » : a temperature map coupled to the thermal desorption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2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 err="1">
                <a:solidFill>
                  <a:srgbClr val="3366FF"/>
                </a:solidFill>
                <a:latin typeface="+mn-lt"/>
              </a:rPr>
              <a:t>Mecanism</a:t>
            </a:r>
            <a:endParaRPr lang="en-GB" sz="2800" b="1" dirty="0">
              <a:solidFill>
                <a:srgbClr val="3366FF"/>
              </a:solidFill>
              <a:latin typeface="+mn-lt"/>
            </a:endParaRPr>
          </a:p>
        </p:txBody>
      </p:sp>
      <p:sp>
        <p:nvSpPr>
          <p:cNvPr id="27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58948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 animBg="1"/>
      <p:bldP spid="28" grpId="1" animBg="1"/>
      <p:bldP spid="34" grpId="0"/>
      <p:bldP spid="25" grpId="0"/>
      <p:bldP spid="25" grpId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4248" y="1525400"/>
            <a:ext cx="2648553" cy="2258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42844" y="398697"/>
            <a:ext cx="878687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Use of NEG films (LEIR, RHIC, GSI)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Use of beam conditioning</a:t>
            </a:r>
          </a:p>
          <a:p>
            <a:pPr>
              <a:buClr>
                <a:srgbClr val="00CC99"/>
              </a:buClr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Intercept ion loss on dedicated collimators: </a:t>
            </a:r>
          </a:p>
          <a:p>
            <a:pPr marL="800100" lvl="1" indent="-342900">
              <a:buClr>
                <a:srgbClr val="00CC99"/>
              </a:buClr>
            </a:pPr>
            <a:r>
              <a:rPr lang="en-GB" dirty="0"/>
              <a:t>- LEIR : 30 </a:t>
            </a:r>
            <a:r>
              <a:rPr lang="en-GB" dirty="0">
                <a:latin typeface="Calibri"/>
                <a:sym typeface="Mathematica1"/>
              </a:rPr>
              <a:t>μ</a:t>
            </a:r>
            <a:r>
              <a:rPr lang="en-GB" dirty="0">
                <a:sym typeface="Mathematica1"/>
              </a:rPr>
              <a:t>m gold film on  SS 316 LN, perpendicular incidence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</a:pP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7377810" y="2552115"/>
            <a:ext cx="22060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C. </a:t>
            </a:r>
            <a:r>
              <a:rPr lang="en-US" sz="1000" dirty="0" err="1"/>
              <a:t>Omet</a:t>
            </a:r>
            <a:r>
              <a:rPr lang="en-US" sz="1000" dirty="0"/>
              <a:t> </a:t>
            </a:r>
            <a:r>
              <a:rPr lang="en-US" sz="1000" i="1" dirty="0"/>
              <a:t>et. al. </a:t>
            </a:r>
            <a:r>
              <a:rPr lang="en-US" sz="1000" dirty="0"/>
              <a:t>EPAC 2008, Genoa, Italy</a:t>
            </a:r>
            <a:endParaRPr lang="fr-FR" sz="1000" dirty="0"/>
          </a:p>
        </p:txBody>
      </p:sp>
      <p:sp>
        <p:nvSpPr>
          <p:cNvPr id="26" name="Rectangle 25"/>
          <p:cNvSpPr/>
          <p:nvPr/>
        </p:nvSpPr>
        <p:spPr>
          <a:xfrm>
            <a:off x="571472" y="1804299"/>
            <a:ext cx="45720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CC99"/>
              </a:buClr>
            </a:pPr>
            <a:r>
              <a:rPr lang="fr-FR" dirty="0">
                <a:sym typeface="Mathematica1"/>
              </a:rPr>
              <a:t>- GSI : </a:t>
            </a:r>
            <a:r>
              <a:rPr lang="fr-FR" dirty="0"/>
              <a:t>0.1 </a:t>
            </a:r>
            <a:r>
              <a:rPr lang="el-GR" dirty="0">
                <a:latin typeface="Calibri"/>
                <a:sym typeface="Mathematica1"/>
              </a:rPr>
              <a:t>μ</a:t>
            </a:r>
            <a:r>
              <a:rPr lang="fr-FR" dirty="0">
                <a:sym typeface="Mathematica1"/>
              </a:rPr>
              <a:t>m gold film, </a:t>
            </a:r>
            <a:r>
              <a:rPr lang="fr-FR" dirty="0" err="1">
                <a:sym typeface="Mathematica1"/>
              </a:rPr>
              <a:t>perpendicular</a:t>
            </a:r>
            <a:r>
              <a:rPr lang="fr-FR" dirty="0">
                <a:sym typeface="Mathematica1"/>
              </a:rPr>
              <a:t> incidence. Absorbeur </a:t>
            </a:r>
            <a:r>
              <a:rPr lang="fr-FR" dirty="0" err="1">
                <a:sym typeface="Mathematica1"/>
              </a:rPr>
              <a:t>inserted</a:t>
            </a:r>
            <a:r>
              <a:rPr lang="fr-FR" dirty="0">
                <a:sym typeface="Mathematica1"/>
              </a:rPr>
              <a:t> in a </a:t>
            </a:r>
            <a:r>
              <a:rPr lang="en-GB" dirty="0">
                <a:sym typeface="Mathematica1"/>
              </a:rPr>
              <a:t>secondary</a:t>
            </a:r>
            <a:r>
              <a:rPr lang="fr-FR" dirty="0">
                <a:sym typeface="Mathematica1"/>
              </a:rPr>
              <a:t> vacuum </a:t>
            </a:r>
            <a:r>
              <a:rPr lang="en-GB" dirty="0">
                <a:sym typeface="Mathematica1"/>
              </a:rPr>
              <a:t>chamber</a:t>
            </a:r>
            <a:r>
              <a:rPr lang="fr-FR" dirty="0">
                <a:sym typeface="Mathematica1"/>
              </a:rPr>
              <a:t>. NEG film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82</a:t>
            </a:fld>
            <a:endParaRPr lang="en-US"/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Remedies: collimation!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818" y="3892895"/>
            <a:ext cx="3888005" cy="237246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71472" y="3878797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00CC99"/>
              </a:buClr>
            </a:pPr>
            <a:r>
              <a:rPr lang="fr-FR" dirty="0">
                <a:sym typeface="Mathematica1"/>
              </a:rPr>
              <a:t>- HL-LHC : </a:t>
            </a:r>
            <a:r>
              <a:rPr lang="en-GB" dirty="0"/>
              <a:t>movable collimator – 150 W of 7 </a:t>
            </a:r>
            <a:r>
              <a:rPr lang="en-GB" dirty="0" err="1"/>
              <a:t>ZxTeV</a:t>
            </a:r>
            <a:r>
              <a:rPr lang="en-GB" dirty="0"/>
              <a:t> ions coming from BPFP</a:t>
            </a:r>
            <a:endParaRPr lang="fr-FR" dirty="0">
              <a:sym typeface="Mathematica1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8644403" y="5004680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. J. Jowett</a:t>
            </a:r>
            <a:endParaRPr lang="fr-FR" sz="1000" dirty="0"/>
          </a:p>
        </p:txBody>
      </p:sp>
      <p:sp>
        <p:nvSpPr>
          <p:cNvPr id="6" name="Rectangle 5"/>
          <p:cNvSpPr/>
          <p:nvPr/>
        </p:nvSpPr>
        <p:spPr>
          <a:xfrm>
            <a:off x="142844" y="486412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ts val="0"/>
              </a:spcBef>
              <a:buNone/>
            </a:pPr>
            <a:r>
              <a:rPr lang="fr-FR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BFPP: </a:t>
            </a:r>
          </a:p>
          <a:p>
            <a:pPr lvl="0" algn="ctr">
              <a:spcBef>
                <a:spcPts val="0"/>
              </a:spcBef>
              <a:buNone/>
            </a:pPr>
            <a:r>
              <a:rPr lang="fr-FR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208</a:t>
            </a:r>
            <a:r>
              <a:rPr lang="fr-FR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Pb</a:t>
            </a:r>
            <a:r>
              <a:rPr lang="fr-FR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82+</a:t>
            </a:r>
            <a:r>
              <a:rPr lang="fr-FR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+  </a:t>
            </a:r>
            <a:r>
              <a:rPr lang="fr-FR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208</a:t>
            </a:r>
            <a:r>
              <a:rPr lang="fr-FR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Pb</a:t>
            </a:r>
            <a:r>
              <a:rPr lang="fr-FR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82+ </a:t>
            </a:r>
            <a:r>
              <a:rPr lang="fr-FR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fr-FR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208</a:t>
            </a:r>
            <a:r>
              <a:rPr lang="fr-FR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Pb</a:t>
            </a:r>
            <a:r>
              <a:rPr lang="fr-FR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82+</a:t>
            </a:r>
            <a:r>
              <a:rPr lang="fr-FR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+ </a:t>
            </a:r>
            <a:r>
              <a:rPr lang="fr-FR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b="1" i="1" baseline="3000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208</a:t>
            </a:r>
            <a:r>
              <a:rPr lang="fr-FR" b="1" i="1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Pb</a:t>
            </a:r>
            <a:r>
              <a:rPr lang="fr-FR" b="1" i="1" baseline="30000" dirty="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rPr>
              <a:t>81+</a:t>
            </a:r>
            <a:r>
              <a:rPr lang="fr-FR" b="1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 e</a:t>
            </a:r>
            <a:r>
              <a:rPr lang="fr-FR" i="1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+</a:t>
            </a:r>
          </a:p>
        </p:txBody>
      </p:sp>
      <p:sp>
        <p:nvSpPr>
          <p:cNvPr id="24" name="Rounded Rectangle 3">
            <a:extLst>
              <a:ext uri="{FF2B5EF4-FFF2-40B4-BE49-F238E27FC236}">
                <a16:creationId xmlns:a16="http://schemas.microsoft.com/office/drawing/2014/main" id="{33BF9C44-D644-44BD-9405-8AF60483C2D6}"/>
              </a:ext>
            </a:extLst>
          </p:cNvPr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44392683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1293" y="2079769"/>
            <a:ext cx="73180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000" dirty="0"/>
              <a:t>4. </a:t>
            </a:r>
            <a:r>
              <a:rPr lang="en-GB" sz="4000" dirty="0">
                <a:solidFill>
                  <a:srgbClr val="FF0066"/>
                </a:solidFill>
              </a:rPr>
              <a:t>Electron cloud</a:t>
            </a:r>
          </a:p>
          <a:p>
            <a:pPr algn="ctr"/>
            <a:r>
              <a:rPr lang="en-GB" sz="4000" dirty="0">
                <a:solidFill>
                  <a:srgbClr val="FF0066"/>
                </a:solidFill>
              </a:rPr>
              <a:t>and related surface parameters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45645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4.1 Introduction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84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95349"/>
      </p:ext>
    </p:extLst>
  </p:cSld>
  <p:clrMapOvr>
    <a:masterClrMapping/>
  </p:clrMapOvr>
  <p:transition spd="med">
    <p:dissolve/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42844" y="695398"/>
            <a:ext cx="8786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Vacuum stability test of a baked </a:t>
            </a:r>
            <a:r>
              <a:rPr lang="en-GB" sz="1600" dirty="0">
                <a:solidFill>
                  <a:srgbClr val="FF3399"/>
                </a:solidFill>
              </a:rPr>
              <a:t>aluminium</a:t>
            </a:r>
            <a:r>
              <a:rPr lang="en-GB" sz="1600" dirty="0"/>
              <a:t> chamber 200</a:t>
            </a:r>
            <a:r>
              <a:rPr lang="en-GB" sz="1600" dirty="0">
                <a:latin typeface="Calibri"/>
                <a:sym typeface="Mathematica1"/>
              </a:rPr>
              <a:t>°</a:t>
            </a:r>
            <a:r>
              <a:rPr lang="en-GB" sz="1600" dirty="0"/>
              <a:t>C, </a:t>
            </a:r>
            <a:r>
              <a:rPr lang="en-GB" sz="1600" dirty="0" err="1"/>
              <a:t>diam</a:t>
            </a:r>
            <a:r>
              <a:rPr lang="en-GB" sz="1600" dirty="0"/>
              <a:t> 160 mm (1976-1977)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Observation of pressure spikes, particularly during transverse displacement of a proton bunch</a:t>
            </a:r>
          </a:p>
        </p:txBody>
      </p:sp>
      <p:pic>
        <p:nvPicPr>
          <p:cNvPr id="138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195511"/>
            <a:ext cx="23622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4338651"/>
            <a:ext cx="23431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214282" y="2071678"/>
            <a:ext cx="52149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The existence of the spike varies with :</a:t>
            </a:r>
          </a:p>
          <a:p>
            <a:pPr>
              <a:buClr>
                <a:srgbClr val="00CC99"/>
              </a:buClr>
            </a:pPr>
            <a:r>
              <a:rPr lang="en-GB" sz="1600" dirty="0"/>
              <a:t>	- bunch length</a:t>
            </a:r>
          </a:p>
          <a:p>
            <a:pPr>
              <a:buClr>
                <a:srgbClr val="00CC99"/>
              </a:buClr>
            </a:pPr>
            <a:r>
              <a:rPr lang="en-GB" sz="1600" dirty="0"/>
              <a:t>	- number of proton bunch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/>
              <a:t> Existence of a current threshold (120 </a:t>
            </a:r>
            <a:r>
              <a:rPr lang="en-GB" sz="1600" dirty="0" err="1"/>
              <a:t>mA</a:t>
            </a:r>
            <a:r>
              <a:rPr lang="en-GB" sz="1600" dirty="0"/>
              <a:t> for 20 bunches)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/>
              <a:t> Different gas composition (dominated by H</a:t>
            </a:r>
            <a:r>
              <a:rPr lang="en-GB" sz="1600" baseline="-25000" dirty="0"/>
              <a:t>2</a:t>
            </a:r>
            <a:r>
              <a:rPr lang="en-GB" sz="1600" dirty="0"/>
              <a:t> instead of CO)</a:t>
            </a:r>
          </a:p>
          <a:p>
            <a:pPr>
              <a:buClr>
                <a:srgbClr val="00CC99"/>
              </a:buClr>
              <a:buFont typeface="Arial" pitchFamily="34" charset="0"/>
              <a:buChar char="•"/>
            </a:pPr>
            <a:r>
              <a:rPr lang="en-GB" sz="1600" dirty="0"/>
              <a:t> Measurement of a significant electron current on the clearing electrodes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42910" y="5000636"/>
            <a:ext cx="357190" cy="1588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71538" y="4786322"/>
            <a:ext cx="4050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Gas desorption is stimulated by </a:t>
            </a:r>
            <a:r>
              <a:rPr lang="en-GB" dirty="0">
                <a:solidFill>
                  <a:srgbClr val="FF0066"/>
                </a:solidFill>
              </a:rPr>
              <a:t>electrons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642910" y="5500702"/>
            <a:ext cx="289477" cy="2277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71539" y="5357826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Electrons are accelerated by the proton bunch: </a:t>
            </a:r>
            <a:r>
              <a:rPr lang="en-GB" dirty="0" err="1">
                <a:solidFill>
                  <a:srgbClr val="FF0066"/>
                </a:solidFill>
              </a:rPr>
              <a:t>multipactor</a:t>
            </a:r>
            <a:r>
              <a:rPr lang="en-GB" dirty="0">
                <a:solidFill>
                  <a:srgbClr val="FF0066"/>
                </a:solidFill>
              </a:rPr>
              <a:t> effect</a:t>
            </a: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6572264" y="5286388"/>
            <a:ext cx="138691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/>
              <a:t>O. Gröbner, ISR-VA/77-38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2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History: observed at the ISR</a:t>
            </a:r>
          </a:p>
        </p:txBody>
      </p:sp>
      <p:sp>
        <p:nvSpPr>
          <p:cNvPr id="29" name="Rounded Rectangle 3">
            <a:extLst>
              <a:ext uri="{FF2B5EF4-FFF2-40B4-BE49-F238E27FC236}">
                <a16:creationId xmlns:a16="http://schemas.microsoft.com/office/drawing/2014/main" id="{0125FACF-C782-493A-AC91-BE696F73DC5D}"/>
              </a:ext>
            </a:extLst>
          </p:cNvPr>
          <p:cNvSpPr/>
          <p:nvPr/>
        </p:nvSpPr>
        <p:spPr>
          <a:xfrm>
            <a:off x="7418445" y="-11627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59431101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PEP-II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571480"/>
            <a:ext cx="3714776" cy="280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24"/>
          <p:cNvSpPr txBox="1">
            <a:spLocks noChangeArrowheads="1"/>
          </p:cNvSpPr>
          <p:nvPr/>
        </p:nvSpPr>
        <p:spPr bwMode="auto">
          <a:xfrm>
            <a:off x="5214942" y="1071546"/>
            <a:ext cx="226215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 dirty="0"/>
              <a:t>J. </a:t>
            </a:r>
            <a:r>
              <a:rPr lang="en-GB" sz="900" dirty="0" err="1"/>
              <a:t>Seeman</a:t>
            </a:r>
            <a:r>
              <a:rPr lang="en-GB" sz="900" dirty="0"/>
              <a:t> </a:t>
            </a:r>
            <a:r>
              <a:rPr lang="en-GB" sz="900" i="1" dirty="0"/>
              <a:t>et al., </a:t>
            </a:r>
            <a:r>
              <a:rPr lang="en-GB" sz="900" dirty="0"/>
              <a:t>EPAC 2000, Vienna, Austria 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1876"/>
            <a:ext cx="38290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42844" y="500042"/>
            <a:ext cx="43577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Electron cloud in the positron ring was foreseen during the design phase: </a:t>
            </a:r>
            <a:r>
              <a:rPr lang="en-GB" dirty="0" err="1"/>
              <a:t>TiN</a:t>
            </a:r>
            <a:r>
              <a:rPr lang="en-GB" dirty="0"/>
              <a:t> coating on Aluminium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2844" y="1714488"/>
            <a:ext cx="4143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Emittance blow up above 800 mA (SR light)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Observation of non linear pressure rise 	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2844" y="3786190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Winding of solenoids in the straight section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785786" y="4786322"/>
            <a:ext cx="357190" cy="1588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214414" y="464344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Luminosity</a:t>
            </a:r>
            <a:r>
              <a:rPr lang="fr-FR" dirty="0"/>
              <a:t> </a:t>
            </a:r>
            <a:r>
              <a:rPr lang="fr-FR" dirty="0" err="1"/>
              <a:t>increase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1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ounded Rectangle 3">
            <a:extLst>
              <a:ext uri="{FF2B5EF4-FFF2-40B4-BE49-F238E27FC236}">
                <a16:creationId xmlns:a16="http://schemas.microsoft.com/office/drawing/2014/main" id="{F706F7F9-5353-41DD-A26E-950353364110}"/>
              </a:ext>
            </a:extLst>
          </p:cNvPr>
          <p:cNvSpPr/>
          <p:nvPr/>
        </p:nvSpPr>
        <p:spPr>
          <a:xfrm>
            <a:off x="7418445" y="-11627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30577215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623185"/>
            <a:ext cx="359467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42844" y="642918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Cu OFHC vacuum chamber, unbaked, NEG pumping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42844" y="1285860"/>
            <a:ext cx="41434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Emittance blow up in the vertical plane of the positron beam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Positron bunch instability due to the cloud of photoelectrons 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Observed in </a:t>
            </a:r>
            <a:r>
              <a:rPr lang="en-GB" dirty="0" err="1"/>
              <a:t>multibunch</a:t>
            </a:r>
            <a:r>
              <a:rPr lang="en-GB" dirty="0"/>
              <a:t> mode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Installation of permanent magnets then solenoids 	</a:t>
            </a:r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5602" y="3357562"/>
            <a:ext cx="3155586" cy="255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6000760" y="3123515"/>
            <a:ext cx="238078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 dirty="0"/>
              <a:t>Y. Funakoshi </a:t>
            </a:r>
            <a:r>
              <a:rPr lang="en-GB" sz="900" i="1" dirty="0"/>
              <a:t>et al., </a:t>
            </a:r>
            <a:r>
              <a:rPr lang="en-GB" sz="900" dirty="0"/>
              <a:t>EPAC 2000, Vienna, Austria 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5786446" y="500042"/>
            <a:ext cx="1269432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Observation at IP</a:t>
            </a:r>
            <a:endParaRPr lang="en-US" sz="1100" b="1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26" name="Text Box 24"/>
          <p:cNvSpPr txBox="1">
            <a:spLocks noChangeArrowheads="1"/>
          </p:cNvSpPr>
          <p:nvPr/>
        </p:nvSpPr>
        <p:spPr bwMode="auto">
          <a:xfrm>
            <a:off x="1857356" y="3347583"/>
            <a:ext cx="235994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 dirty="0"/>
              <a:t>K. </a:t>
            </a:r>
            <a:r>
              <a:rPr lang="en-GB" sz="900" dirty="0" err="1"/>
              <a:t>Ohmi</a:t>
            </a:r>
            <a:r>
              <a:rPr lang="en-GB" sz="900" dirty="0"/>
              <a:t>, F. Zimmermann</a:t>
            </a:r>
            <a:r>
              <a:rPr lang="en-GB" sz="900" i="1" dirty="0"/>
              <a:t>, </a:t>
            </a:r>
            <a:r>
              <a:rPr lang="en-GB" sz="900" dirty="0"/>
              <a:t>PRL 85, 3821 (2000)</a:t>
            </a: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325198" y="5942484"/>
            <a:ext cx="1546751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KEKB LER Solenoids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87</a:t>
            </a:fld>
            <a:endParaRPr lang="en-US"/>
          </a:p>
        </p:txBody>
      </p:sp>
      <p:sp>
        <p:nvSpPr>
          <p:cNvPr id="2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2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KEKB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785786" y="4786322"/>
            <a:ext cx="357190" cy="1588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214414" y="464344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Luminosity</a:t>
            </a:r>
            <a:r>
              <a:rPr lang="fr-FR" dirty="0"/>
              <a:t> </a:t>
            </a:r>
            <a:r>
              <a:rPr lang="fr-FR" dirty="0" err="1"/>
              <a:t>increase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31" name="Rounded Rectangle 3"/>
          <p:cNvSpPr/>
          <p:nvPr/>
        </p:nvSpPr>
        <p:spPr>
          <a:xfrm>
            <a:off x="7418445" y="-11627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4980958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2721" y="821858"/>
            <a:ext cx="4821279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42844" y="642918"/>
            <a:ext cx="4214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Stainless steel vacuum chamber baked at 250</a:t>
            </a:r>
            <a:r>
              <a:rPr lang="en-GB" dirty="0">
                <a:latin typeface="Calibri"/>
                <a:sym typeface="Mathematica1"/>
              </a:rPr>
              <a:t>°</a:t>
            </a:r>
            <a:r>
              <a:rPr lang="en-GB" dirty="0">
                <a:sym typeface="Mathematica1"/>
              </a:rPr>
              <a:t>C in the straight sections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142844" y="1285860"/>
            <a:ext cx="4143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</a:t>
            </a:r>
            <a:r>
              <a:rPr lang="en-GB" dirty="0"/>
              <a:t>Stainless steel vacuum chamber cooled at </a:t>
            </a:r>
            <a:r>
              <a:rPr lang="fr-FR" dirty="0"/>
              <a:t>4 K in the arcs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fr-FR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Pressure </a:t>
            </a:r>
            <a:r>
              <a:rPr lang="fr-FR" dirty="0" err="1"/>
              <a:t>increase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protons and ions </a:t>
            </a:r>
            <a:r>
              <a:rPr lang="fr-FR" dirty="0" err="1"/>
              <a:t>beams</a:t>
            </a:r>
            <a:endParaRPr lang="fr-FR" dirty="0"/>
          </a:p>
          <a:p>
            <a:pPr>
              <a:buClr>
                <a:srgbClr val="00CC99"/>
              </a:buClr>
              <a:buFontTx/>
              <a:buChar char="•"/>
            </a:pPr>
            <a:endParaRPr lang="fr-FR" dirty="0"/>
          </a:p>
          <a:p>
            <a:pPr>
              <a:buClr>
                <a:srgbClr val="00CC99"/>
              </a:buClr>
              <a:buFontTx/>
              <a:buChar char="•"/>
            </a:pPr>
            <a:endParaRPr lang="fr-FR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fr-FR" dirty="0"/>
              <a:t> NEG, </a:t>
            </a:r>
            <a:r>
              <a:rPr lang="fr-FR" dirty="0" err="1"/>
              <a:t>bakeout</a:t>
            </a:r>
            <a:r>
              <a:rPr lang="fr-FR" dirty="0"/>
              <a:t>, </a:t>
            </a:r>
            <a:r>
              <a:rPr lang="fr-FR" dirty="0" err="1"/>
              <a:t>solenoids</a:t>
            </a:r>
            <a:r>
              <a:rPr lang="fr-FR" dirty="0"/>
              <a:t>, </a:t>
            </a:r>
            <a:r>
              <a:rPr lang="fr-FR" dirty="0" err="1"/>
              <a:t>beam</a:t>
            </a:r>
            <a:r>
              <a:rPr lang="fr-FR" dirty="0"/>
              <a:t> structure …..</a:t>
            </a:r>
          </a:p>
          <a:p>
            <a:pPr>
              <a:buClr>
                <a:srgbClr val="00CC99"/>
              </a:buClr>
            </a:pPr>
            <a:r>
              <a:rPr lang="fr-FR" dirty="0"/>
              <a:t>	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85786" y="4786322"/>
            <a:ext cx="357190" cy="1588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6429388" y="5857892"/>
            <a:ext cx="2767104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50" dirty="0"/>
              <a:t>H. </a:t>
            </a:r>
            <a:r>
              <a:rPr lang="en-GB" sz="1050" dirty="0" err="1"/>
              <a:t>Hseuh</a:t>
            </a:r>
            <a:r>
              <a:rPr lang="en-GB" sz="1050" dirty="0"/>
              <a:t> </a:t>
            </a:r>
            <a:r>
              <a:rPr lang="en-GB" sz="1050" i="1" dirty="0"/>
              <a:t>et al., </a:t>
            </a:r>
            <a:r>
              <a:rPr lang="en-GB" sz="1050" dirty="0"/>
              <a:t>EPAC 2002, Paris, France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2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RHIC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14414" y="4643446"/>
            <a:ext cx="2223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Luminosity</a:t>
            </a:r>
            <a:r>
              <a:rPr lang="fr-FR" dirty="0"/>
              <a:t> </a:t>
            </a:r>
            <a:r>
              <a:rPr lang="fr-FR" dirty="0" err="1"/>
              <a:t>increase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22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199220486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071546"/>
            <a:ext cx="4265563" cy="264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142844" y="642918"/>
            <a:ext cx="87868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Unbaked stainless steel vacuum chamber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42844" y="1285860"/>
            <a:ext cx="41434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Pressure increase observed with LHC type beams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Measurement of electron current on  a pick up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  <a:p>
            <a:pPr>
              <a:buClr>
                <a:srgbClr val="00CC99"/>
              </a:buClr>
            </a:pPr>
            <a:r>
              <a:rPr lang="en-GB" sz="1600" dirty="0"/>
              <a:t>	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85786" y="4786322"/>
            <a:ext cx="357190" cy="1588"/>
          </a:xfrm>
          <a:prstGeom prst="straightConnector1">
            <a:avLst/>
          </a:prstGeom>
          <a:ln w="28575">
            <a:solidFill>
              <a:srgbClr val="FF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214414" y="4643446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Ok for LHC </a:t>
            </a:r>
            <a:r>
              <a:rPr lang="fr-FR" dirty="0" err="1"/>
              <a:t>beam</a:t>
            </a:r>
            <a:r>
              <a:rPr lang="fr-FR" dirty="0"/>
              <a:t> injection</a:t>
            </a:r>
            <a:endParaRPr lang="fr-FR" dirty="0">
              <a:solidFill>
                <a:srgbClr val="FF0066"/>
              </a:solidFill>
            </a:endParaRP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5823337" y="3500438"/>
            <a:ext cx="239200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/>
              <a:t>J.M. Jimenez </a:t>
            </a:r>
            <a:r>
              <a:rPr lang="en-GB" sz="900" i="1"/>
              <a:t>et al., </a:t>
            </a:r>
            <a:r>
              <a:rPr lang="en-GB" sz="900"/>
              <a:t>EPAC 2000, Vienna, Austria 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643702" y="928670"/>
            <a:ext cx="1612475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7.7 10</a:t>
            </a:r>
            <a:r>
              <a:rPr lang="en-GB" sz="1100" b="1" baseline="30000">
                <a:solidFill>
                  <a:srgbClr val="00CC99"/>
                </a:solidFill>
                <a:latin typeface="Times" pitchFamily="18" charset="0"/>
              </a:rPr>
              <a:t>10</a:t>
            </a:r>
            <a:r>
              <a:rPr lang="en-GB" sz="1100" b="1">
                <a:solidFill>
                  <a:srgbClr val="00CC99"/>
                </a:solidFill>
                <a:latin typeface="Times" pitchFamily="18" charset="0"/>
              </a:rPr>
              <a:t> protons/bunch</a:t>
            </a:r>
            <a:endParaRPr lang="en-US" sz="1100" b="1">
              <a:solidFill>
                <a:srgbClr val="00CC99"/>
              </a:solidFill>
              <a:latin typeface="Times" pitchFamily="18" charset="0"/>
            </a:endParaRPr>
          </a:p>
        </p:txBody>
      </p:sp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071942"/>
            <a:ext cx="3585390" cy="2009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5572132" y="6055688"/>
            <a:ext cx="239200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/>
              <a:t>J.M. Jimenez </a:t>
            </a:r>
            <a:r>
              <a:rPr lang="en-GB" sz="900" i="1"/>
              <a:t>et al., </a:t>
            </a:r>
            <a:r>
              <a:rPr lang="en-GB" sz="900"/>
              <a:t>EPAC 2000, Vienna, Austria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85720" y="4000504"/>
            <a:ext cx="26629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60 h of beam conditioning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26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SPS</a:t>
            </a:r>
          </a:p>
        </p:txBody>
      </p:sp>
      <p:sp>
        <p:nvSpPr>
          <p:cNvPr id="29" name="Rounded Rectangle 3"/>
          <p:cNvSpPr/>
          <p:nvPr/>
        </p:nvSpPr>
        <p:spPr>
          <a:xfrm>
            <a:off x="7418445" y="31917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286248" y="6519740"/>
            <a:ext cx="4229599" cy="345126"/>
          </a:xfrm>
        </p:spPr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725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724150" y="3646258"/>
          <a:ext cx="2509838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22400" imgH="457200" progId="Equation.3">
                  <p:embed/>
                </p:oleObj>
              </mc:Choice>
              <mc:Fallback>
                <p:oleObj name="Equation" r:id="rId2" imgW="1422400" imgH="4572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24150" y="3646258"/>
                        <a:ext cx="2509838" cy="808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85724" y="537149"/>
            <a:ext cx="8945154" cy="40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The energy emitted by the synchrotron radiation per turn and per particle is:</a:t>
            </a:r>
            <a:endParaRPr lang="en-GB" sz="1800" dirty="0"/>
          </a:p>
        </p:txBody>
      </p:sp>
      <p:graphicFrame>
        <p:nvGraphicFramePr>
          <p:cNvPr id="3076" name="Object 2"/>
          <p:cNvGraphicFramePr>
            <a:graphicFrameLocks noChangeAspect="1"/>
          </p:cNvGraphicFramePr>
          <p:nvPr/>
        </p:nvGraphicFramePr>
        <p:xfrm>
          <a:off x="2643174" y="1145931"/>
          <a:ext cx="3365500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5000" imgH="457200" progId="Equation.3">
                  <p:embed/>
                </p:oleObj>
              </mc:Choice>
              <mc:Fallback>
                <p:oleObj name="Equation" r:id="rId4" imgW="1905000" imgH="457200" progId="Equation.3">
                  <p:embed/>
                  <p:pic>
                    <p:nvPicPr>
                      <p:cNvPr id="307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3174" y="1145931"/>
                        <a:ext cx="3365500" cy="808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214282" y="3217633"/>
            <a:ext cx="8286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The average power emitted per turn by the beam is: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42844" y="4646393"/>
            <a:ext cx="88880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2000" dirty="0"/>
              <a:t> So, the average power emitted by the beam per unit of length is:</a:t>
            </a:r>
            <a:endParaRPr lang="en-GB" dirty="0"/>
          </a:p>
        </p:txBody>
      </p:sp>
      <p:graphicFrame>
        <p:nvGraphicFramePr>
          <p:cNvPr id="3077" name="Object 2"/>
          <p:cNvGraphicFramePr>
            <a:graphicFrameLocks noChangeAspect="1"/>
          </p:cNvGraphicFramePr>
          <p:nvPr/>
        </p:nvGraphicFramePr>
        <p:xfrm>
          <a:off x="1571604" y="5146459"/>
          <a:ext cx="2130425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06500" imgH="457200" progId="Equation.3">
                  <p:embed/>
                </p:oleObj>
              </mc:Choice>
              <mc:Fallback>
                <p:oleObj name="Equation" r:id="rId6" imgW="1206500" imgH="457200" progId="Equation.3">
                  <p:embed/>
                  <p:pic>
                    <p:nvPicPr>
                      <p:cNvPr id="307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1604" y="5146459"/>
                        <a:ext cx="2130425" cy="808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660400" y="2146300"/>
          <a:ext cx="3255963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273040" imgH="457200" progId="Equation.3">
                  <p:embed/>
                </p:oleObj>
              </mc:Choice>
              <mc:Fallback>
                <p:oleObj name="Equation" r:id="rId8" imgW="2273040" imgH="457200" progId="Equation.3">
                  <p:embed/>
                  <p:pic>
                    <p:nvPicPr>
                      <p:cNvPr id="307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" y="2146300"/>
                        <a:ext cx="3255963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4929190" y="5217897"/>
          <a:ext cx="2041525" cy="785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55199" imgH="444307" progId="Equation.3">
                  <p:embed/>
                </p:oleObj>
              </mc:Choice>
              <mc:Fallback>
                <p:oleObj name="Equation" r:id="rId10" imgW="1155199" imgH="444307" progId="Equation.3">
                  <p:embed/>
                  <p:pic>
                    <p:nvPicPr>
                      <p:cNvPr id="308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90" y="5217897"/>
                        <a:ext cx="2041525" cy="785812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0066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Dissipated power</a:t>
            </a:r>
          </a:p>
        </p:txBody>
      </p:sp>
    </p:spTree>
    <p:extLst>
      <p:ext uri="{BB962C8B-B14F-4D97-AF65-F5344CB8AC3E}">
        <p14:creationId xmlns:p14="http://schemas.microsoft.com/office/powerpoint/2010/main" val="412907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832194"/>
            <a:ext cx="171820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500034" y="474872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</a:t>
            </a:r>
            <a:r>
              <a:rPr lang="fr-FR" sz="1400" dirty="0" err="1"/>
              <a:t>Synchronism</a:t>
            </a:r>
            <a:r>
              <a:rPr lang="fr-FR" sz="1400" dirty="0"/>
              <a:t> condition:</a:t>
            </a:r>
          </a:p>
          <a:p>
            <a:pPr>
              <a:buClr>
                <a:srgbClr val="00CC99"/>
              </a:buClr>
            </a:pPr>
            <a:r>
              <a:rPr lang="fr-FR" sz="1400" dirty="0"/>
              <a:t>		</a:t>
            </a:r>
          </a:p>
        </p:txBody>
      </p:sp>
      <p:pic>
        <p:nvPicPr>
          <p:cNvPr id="20480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903632"/>
            <a:ext cx="371679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143504" y="5118342"/>
            <a:ext cx="2072369" cy="2425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3032" tIns="51517" rIns="103032" bIns="51517">
            <a:spAutoFit/>
          </a:bodyPr>
          <a:lstStyle/>
          <a:p>
            <a:pPr defTabSz="914991"/>
            <a:r>
              <a:rPr lang="en-US" sz="900" dirty="0"/>
              <a:t>O. Gröbner. PAC 97, Vancouver, Canada</a:t>
            </a: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832062"/>
            <a:ext cx="9525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4429124" y="617748"/>
          <a:ext cx="2500330" cy="10596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8152574" imgH="3219670" progId="PBrush">
                  <p:embed/>
                </p:oleObj>
              </mc:Choice>
              <mc:Fallback>
                <p:oleObj name="Bitmap Image" r:id="rId5" imgW="8152574" imgH="3219670" progId="PBrush">
                  <p:embed/>
                  <p:pic>
                    <p:nvPicPr>
                      <p:cNvPr id="1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4" y="617748"/>
                        <a:ext cx="2500330" cy="10596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9"/>
          <p:cNvSpPr/>
          <p:nvPr/>
        </p:nvSpPr>
        <p:spPr>
          <a:xfrm>
            <a:off x="500034" y="1689318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Speed </a:t>
            </a:r>
            <a:r>
              <a:rPr lang="fr-FR" sz="1400" dirty="0" err="1"/>
              <a:t>increment</a:t>
            </a:r>
            <a:r>
              <a:rPr lang="fr-FR" sz="1400" dirty="0"/>
              <a:t> due to the kick</a:t>
            </a:r>
          </a:p>
          <a:p>
            <a:pPr>
              <a:buClr>
                <a:srgbClr val="00CC99"/>
              </a:buClr>
            </a:pPr>
            <a:r>
              <a:rPr lang="fr-FR" sz="1400" dirty="0"/>
              <a:t>		</a:t>
            </a:r>
          </a:p>
        </p:txBody>
      </p:sp>
      <p:pic>
        <p:nvPicPr>
          <p:cNvPr id="20480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85852" y="2832326"/>
            <a:ext cx="16192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500034" y="2546574"/>
            <a:ext cx="30718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</a:t>
            </a:r>
            <a:r>
              <a:rPr lang="fr-FR" sz="1400" dirty="0" err="1"/>
              <a:t>Intensity</a:t>
            </a:r>
            <a:r>
              <a:rPr lang="fr-FR" sz="1400" dirty="0"/>
              <a:t> </a:t>
            </a:r>
            <a:r>
              <a:rPr lang="fr-FR" sz="1400" dirty="0" err="1"/>
              <a:t>threshold</a:t>
            </a:r>
            <a:r>
              <a:rPr lang="fr-FR" sz="1400" dirty="0"/>
              <a:t>:</a:t>
            </a:r>
          </a:p>
          <a:p>
            <a:pPr>
              <a:buClr>
                <a:srgbClr val="00CC99"/>
              </a:buClr>
            </a:pPr>
            <a:r>
              <a:rPr lang="fr-FR" sz="1400" dirty="0"/>
              <a:t>		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00034" y="4118210"/>
            <a:ext cx="30718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fr-FR" sz="1400" dirty="0"/>
              <a:t> </a:t>
            </a:r>
            <a:r>
              <a:rPr lang="fr-FR" sz="1400" dirty="0" err="1"/>
              <a:t>Enough</a:t>
            </a:r>
            <a:r>
              <a:rPr lang="fr-FR" sz="1400" dirty="0"/>
              <a:t> </a:t>
            </a:r>
            <a:r>
              <a:rPr lang="fr-FR" sz="1400" dirty="0" err="1"/>
              <a:t>energy</a:t>
            </a:r>
            <a:r>
              <a:rPr lang="fr-FR" sz="1400" dirty="0"/>
              <a:t> gain due to the kick to </a:t>
            </a:r>
            <a:r>
              <a:rPr lang="fr-FR" sz="1400" dirty="0" err="1"/>
              <a:t>produce</a:t>
            </a:r>
            <a:r>
              <a:rPr lang="fr-FR" sz="1400" dirty="0"/>
              <a:t> </a:t>
            </a:r>
            <a:r>
              <a:rPr lang="fr-FR" sz="1400" dirty="0" err="1"/>
              <a:t>secondaries</a:t>
            </a:r>
            <a:r>
              <a:rPr lang="fr-FR" sz="1400" dirty="0"/>
              <a:t>:</a:t>
            </a:r>
          </a:p>
          <a:p>
            <a:pPr>
              <a:buClr>
                <a:srgbClr val="00CC99"/>
              </a:buClr>
            </a:pPr>
            <a:r>
              <a:rPr lang="fr-FR" sz="1400" dirty="0"/>
              <a:t>		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48367" y="5438118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66"/>
                </a:solidFill>
              </a:rPr>
              <a:t>Electrons in the vacuum chamber wall vicinity receive a kick of 190 eV, those in the beam vicinity receive 15 </a:t>
            </a:r>
            <a:r>
              <a:rPr lang="en-GB" dirty="0" err="1">
                <a:solidFill>
                  <a:srgbClr val="FF0066"/>
                </a:solidFill>
              </a:rPr>
              <a:t>keV</a:t>
            </a:r>
            <a:r>
              <a:rPr lang="en-GB" dirty="0">
                <a:solidFill>
                  <a:srgbClr val="FF0066"/>
                </a:solidFill>
              </a:rPr>
              <a:t>.</a:t>
            </a:r>
          </a:p>
        </p:txBody>
      </p:sp>
      <p:graphicFrame>
        <p:nvGraphicFramePr>
          <p:cNvPr id="204806" name="Object 6"/>
          <p:cNvGraphicFramePr>
            <a:graphicFrameLocks noChangeAspect="1"/>
          </p:cNvGraphicFramePr>
          <p:nvPr/>
        </p:nvGraphicFramePr>
        <p:xfrm>
          <a:off x="857224" y="4618276"/>
          <a:ext cx="2759075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752600" imgH="469900" progId="Equation.3">
                  <p:embed/>
                </p:oleObj>
              </mc:Choice>
              <mc:Fallback>
                <p:oleObj name="Equation" r:id="rId8" imgW="1752600" imgH="469900" progId="Equation.3">
                  <p:embed/>
                  <p:pic>
                    <p:nvPicPr>
                      <p:cNvPr id="20480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618276"/>
                        <a:ext cx="2759075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FF0066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2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8" name="Title 5"/>
          <p:cNvSpPr txBox="1">
            <a:spLocks/>
          </p:cNvSpPr>
          <p:nvPr/>
        </p:nvSpPr>
        <p:spPr>
          <a:xfrm>
            <a:off x="0" y="0"/>
            <a:ext cx="9144000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Simple model</a:t>
            </a:r>
          </a:p>
        </p:txBody>
      </p:sp>
      <p:sp>
        <p:nvSpPr>
          <p:cNvPr id="29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21965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5" grpId="0" animBg="1"/>
      <p:bldP spid="20" grpId="0"/>
      <p:bldP spid="24" grpId="0"/>
      <p:bldP spid="25" grpId="0"/>
      <p:bldP spid="27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4.2 Photons from SR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91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82399"/>
      </p:ext>
    </p:extLst>
  </p:cSld>
  <p:clrMapOvr>
    <a:masterClrMapping/>
  </p:clrMapOvr>
  <p:transition spd="med">
    <p:dissolve/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Text Box 18"/>
          <p:cNvSpPr txBox="1">
            <a:spLocks noChangeArrowheads="1"/>
          </p:cNvSpPr>
          <p:nvPr/>
        </p:nvSpPr>
        <p:spPr bwMode="auto">
          <a:xfrm>
            <a:off x="5851879" y="5985034"/>
            <a:ext cx="184718" cy="36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4" tIns="45717" rIns="91434" bIns="45717">
            <a:spAutoFit/>
          </a:bodyPr>
          <a:lstStyle/>
          <a:p>
            <a:endParaRPr lang="fr-FR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95" name="Espace réservé du numéro de diapositive 3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noFill/>
        </p:spPr>
        <p:txBody>
          <a:bodyPr/>
          <a:lstStyle/>
          <a:p>
            <a:fld id="{C2CC8BD6-E386-4401-961E-50FADA63C2DD}" type="slidenum">
              <a:rPr lang="en-US" smtClean="0"/>
              <a:pPr/>
              <a:t>92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Behaviour with critical energy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51520" y="1556792"/>
            <a:ext cx="367240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SR irradiation at EPA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Grazing incidence, 11 mrad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</a:t>
            </a:r>
            <a:r>
              <a:rPr lang="en-GB" sz="1400" dirty="0" err="1"/>
              <a:t>photoyield</a:t>
            </a:r>
            <a:r>
              <a:rPr lang="en-GB" sz="1400" dirty="0"/>
              <a:t> </a:t>
            </a:r>
            <a:r>
              <a:rPr lang="en-GB" sz="1400" dirty="0">
                <a:solidFill>
                  <a:srgbClr val="FF0066"/>
                </a:solidFill>
              </a:rPr>
              <a:t>increases</a:t>
            </a:r>
            <a:r>
              <a:rPr lang="en-GB" sz="1400" dirty="0"/>
              <a:t> when increasing critical energy.</a:t>
            </a:r>
            <a:endParaRPr lang="en-GB" sz="1400" b="1" dirty="0">
              <a:solidFill>
                <a:srgbClr val="FF0066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Photon reflectivity </a:t>
            </a:r>
            <a:r>
              <a:rPr lang="en-GB" sz="1400" dirty="0">
                <a:solidFill>
                  <a:srgbClr val="FF0066"/>
                </a:solidFill>
              </a:rPr>
              <a:t>slightly decreases </a:t>
            </a:r>
            <a:r>
              <a:rPr lang="en-GB" sz="1400" dirty="0"/>
              <a:t>when increasing critical energy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PY*: photoelectrons per absorbed photons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</a:pPr>
            <a:endParaRPr lang="en-GB" sz="1400" dirty="0"/>
          </a:p>
        </p:txBody>
      </p:sp>
      <p:pic>
        <p:nvPicPr>
          <p:cNvPr id="2488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96752"/>
            <a:ext cx="421957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6012160" y="3573016"/>
            <a:ext cx="2977087" cy="2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  <a:cs typeface="Times New Roman" pitchFamily="18" charset="0"/>
              </a:rPr>
              <a:t>I.R. Collins </a:t>
            </a:r>
            <a:r>
              <a:rPr lang="en-GB" sz="1000" i="1" dirty="0">
                <a:solidFill>
                  <a:srgbClr val="000000"/>
                </a:solidFill>
                <a:cs typeface="Times New Roman" pitchFamily="18" charset="0"/>
              </a:rPr>
              <a:t>et al.</a:t>
            </a:r>
            <a:r>
              <a:rPr lang="en-GB" sz="1000" dirty="0">
                <a:solidFill>
                  <a:srgbClr val="000000"/>
                </a:solidFill>
                <a:cs typeface="Times New Roman" pitchFamily="18" charset="0"/>
              </a:rPr>
              <a:t> EPAC 1998,Stockholm, Sweden</a:t>
            </a:r>
            <a:endParaRPr lang="en-US" sz="1000" dirty="0"/>
          </a:p>
        </p:txBody>
      </p:sp>
      <p:sp>
        <p:nvSpPr>
          <p:cNvPr id="16" name="Rectangle 15"/>
          <p:cNvSpPr/>
          <p:nvPr/>
        </p:nvSpPr>
        <p:spPr>
          <a:xfrm>
            <a:off x="2051720" y="4725144"/>
            <a:ext cx="5688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CC99"/>
              </a:buClr>
            </a:pPr>
            <a:r>
              <a:rPr lang="en-GB" sz="1400" dirty="0">
                <a:solidFill>
                  <a:prstClr val="black"/>
                </a:solidFill>
              </a:rPr>
              <a:t>NB : molecular desorption yields are linear in the range, 10 – 300 eV. So the photoelectron yield should be also proportional to critical energy</a:t>
            </a: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4139952" y="5301208"/>
          <a:ext cx="117613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22030" imgH="228501" progId="Equation.3">
                  <p:embed/>
                </p:oleObj>
              </mc:Choice>
              <mc:Fallback>
                <p:oleObj name="Equation" r:id="rId4" imgW="622030" imgH="228501" progId="Equation.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5301208"/>
                        <a:ext cx="1176131" cy="432048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rgbClr val="FF3399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ounded Rectangle 3"/>
          <p:cNvSpPr/>
          <p:nvPr/>
        </p:nvSpPr>
        <p:spPr>
          <a:xfrm>
            <a:off x="7549077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107407488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93</a:t>
            </a:fld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0" y="0"/>
            <a:ext cx="7598229" cy="547200"/>
          </a:xfrm>
        </p:spPr>
        <p:txBody>
          <a:bodyPr/>
          <a:lstStyle/>
          <a:p>
            <a:r>
              <a:rPr lang="en-US" dirty="0"/>
              <a:t>Photoelectrons for a LHC type beam screen</a:t>
            </a:r>
          </a:p>
        </p:txBody>
      </p:sp>
      <p:sp>
        <p:nvSpPr>
          <p:cNvPr id="4" name="Rectangle 3"/>
          <p:cNvSpPr/>
          <p:nvPr/>
        </p:nvSpPr>
        <p:spPr>
          <a:xfrm>
            <a:off x="315882" y="964049"/>
            <a:ext cx="41434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</a:t>
            </a:r>
            <a:r>
              <a:rPr lang="en-GB" sz="1400" dirty="0" err="1"/>
              <a:t>Photoyield</a:t>
            </a:r>
            <a:r>
              <a:rPr lang="en-GB" sz="1400" dirty="0"/>
              <a:t> decrease with </a:t>
            </a:r>
            <a:r>
              <a:rPr lang="en-GB" sz="1400" b="1" dirty="0">
                <a:solidFill>
                  <a:srgbClr val="FF0066"/>
                </a:solidFill>
              </a:rPr>
              <a:t>beam conditioning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It varies from 1 to 4 % under perpendicular incidence</a:t>
            </a:r>
          </a:p>
          <a:p>
            <a:pPr>
              <a:buClr>
                <a:srgbClr val="00CC99"/>
              </a:buClr>
            </a:pPr>
            <a:endParaRPr lang="en-GB" sz="14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9358" y="2535644"/>
            <a:ext cx="5156729" cy="311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03590" y="5777530"/>
            <a:ext cx="1682839" cy="2425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3032" tIns="51517" rIns="103032" bIns="51517">
            <a:spAutoFit/>
          </a:bodyPr>
          <a:lstStyle/>
          <a:p>
            <a:pPr defTabSz="914991"/>
            <a:r>
              <a:rPr lang="en-US" sz="900" dirty="0"/>
              <a:t>V. </a:t>
            </a:r>
            <a:r>
              <a:rPr lang="en-US" sz="900" dirty="0" err="1"/>
              <a:t>Baglin</a:t>
            </a:r>
            <a:r>
              <a:rPr lang="en-US" sz="900" dirty="0"/>
              <a:t> </a:t>
            </a:r>
            <a:r>
              <a:rPr lang="en-US" sz="900" i="1" dirty="0"/>
              <a:t>et al., </a:t>
            </a:r>
            <a:r>
              <a:rPr lang="en-US" sz="900" dirty="0"/>
              <a:t>Chamonix, 2001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340185" y="2747033"/>
            <a:ext cx="1474616" cy="2725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02321" tIns="51161" rIns="102321" bIns="51161">
            <a:spAutoFit/>
          </a:bodyPr>
          <a:lstStyle/>
          <a:p>
            <a:pPr algn="ctr" defTabSz="914991"/>
            <a:r>
              <a:rPr lang="en-GB" sz="1100" b="1" dirty="0" err="1">
                <a:solidFill>
                  <a:srgbClr val="00CC99"/>
                </a:solidFill>
                <a:latin typeface="Times" pitchFamily="18" charset="0"/>
              </a:rPr>
              <a:t>Sawteeth</a:t>
            </a:r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, </a:t>
            </a:r>
            <a:r>
              <a:rPr lang="en-GB" sz="1100" b="1" dirty="0" err="1">
                <a:solidFill>
                  <a:srgbClr val="00CC99"/>
                </a:solidFill>
                <a:latin typeface="Times" pitchFamily="18" charset="0"/>
              </a:rPr>
              <a:t>Ec</a:t>
            </a:r>
            <a:r>
              <a:rPr lang="en-GB" sz="1100" b="1" dirty="0">
                <a:solidFill>
                  <a:srgbClr val="00CC99"/>
                </a:solidFill>
                <a:latin typeface="Times" pitchFamily="18" charset="0"/>
              </a:rPr>
              <a:t>=194 </a:t>
            </a:r>
            <a:r>
              <a:rPr lang="en-GB" sz="1100" b="1" dirty="0" err="1">
                <a:solidFill>
                  <a:srgbClr val="00CC99"/>
                </a:solidFill>
                <a:latin typeface="Times" pitchFamily="18" charset="0"/>
              </a:rPr>
              <a:t>eV</a:t>
            </a:r>
            <a:endParaRPr lang="en-US" sz="1100" b="1" dirty="0">
              <a:solidFill>
                <a:srgbClr val="00CC99"/>
              </a:solidFill>
              <a:latin typeface="Times" pitchFamily="18" charset="0"/>
            </a:endParaRPr>
          </a:p>
        </p:txBody>
      </p:sp>
      <p:grpSp>
        <p:nvGrpSpPr>
          <p:cNvPr id="8" name="Group 24"/>
          <p:cNvGrpSpPr/>
          <p:nvPr/>
        </p:nvGrpSpPr>
        <p:grpSpPr>
          <a:xfrm>
            <a:off x="3509841" y="846667"/>
            <a:ext cx="5343525" cy="1143000"/>
            <a:chOff x="381000" y="5181600"/>
            <a:chExt cx="5343525" cy="1143000"/>
          </a:xfrm>
        </p:grpSpPr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0" y="5181600"/>
              <a:ext cx="4200525" cy="1127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10" name="Object 0"/>
            <p:cNvGraphicFramePr>
              <a:graphicFrameLocks noChangeAspect="1"/>
            </p:cNvGraphicFramePr>
            <p:nvPr/>
          </p:nvGraphicFramePr>
          <p:xfrm>
            <a:off x="4038600" y="5486400"/>
            <a:ext cx="1085850" cy="244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4" imgW="1085088" imgH="243840" progId="">
                    <p:embed/>
                  </p:oleObj>
                </mc:Choice>
                <mc:Fallback>
                  <p:oleObj name="Designer Drawing" r:id="rId4" imgW="1085088" imgH="243840" progId="">
                    <p:embed/>
                    <p:pic>
                      <p:nvPicPr>
                        <p:cNvPr id="1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8600" y="5486400"/>
                          <a:ext cx="1085850" cy="2444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2057400" y="6324600"/>
              <a:ext cx="1752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 flipH="1">
              <a:off x="1295400" y="57912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 flipH="1">
              <a:off x="1295400" y="56388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 flipV="1">
              <a:off x="1371600" y="5410200"/>
              <a:ext cx="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V="1">
              <a:off x="1371600" y="5791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381000" y="5486400"/>
              <a:ext cx="96043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/>
                <a:t>~ 40 </a:t>
              </a:r>
              <a:r>
                <a:rPr lang="en-US" sz="1800">
                  <a:latin typeface="Symbol" pitchFamily="18" charset="2"/>
                </a:rPr>
                <a:t>m</a:t>
              </a:r>
              <a:r>
                <a:rPr lang="en-US" sz="1800"/>
                <a:t>m</a:t>
              </a:r>
              <a:endParaRPr lang="en-US" sz="1800">
                <a:solidFill>
                  <a:srgbClr val="FF0000"/>
                </a:solidFill>
              </a:endParaRPr>
            </a:p>
          </p:txBody>
        </p:sp>
        <p:sp>
          <p:nvSpPr>
            <p:cNvPr id="17" name="Rectangle 21"/>
            <p:cNvSpPr>
              <a:spLocks noChangeArrowheads="1"/>
            </p:cNvSpPr>
            <p:nvPr/>
          </p:nvSpPr>
          <p:spPr bwMode="auto">
            <a:xfrm>
              <a:off x="2514600" y="5867400"/>
              <a:ext cx="107473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/>
                <a:t>~ 500 </a:t>
              </a:r>
              <a:r>
                <a:rPr lang="en-US" sz="1800">
                  <a:latin typeface="Symbol" pitchFamily="18" charset="2"/>
                </a:rPr>
                <a:t>m</a:t>
              </a:r>
              <a:r>
                <a:rPr lang="en-US" sz="1800"/>
                <a:t>m</a:t>
              </a:r>
              <a:endParaRPr lang="en-US" sz="1800">
                <a:solidFill>
                  <a:srgbClr val="FF0000"/>
                </a:solidFill>
              </a:endParaRPr>
            </a:p>
          </p:txBody>
        </p:sp>
      </p:grpSp>
      <p:pic>
        <p:nvPicPr>
          <p:cNvPr id="307203" name="Picture 3" descr="C:\Documents and Settings\VB\Bureau\photos 11 fev\lin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619371" y="2716142"/>
            <a:ext cx="1827872" cy="2434850"/>
          </a:xfrm>
          <a:prstGeom prst="rect">
            <a:avLst/>
          </a:prstGeom>
          <a:noFill/>
        </p:spPr>
      </p:pic>
      <p:sp>
        <p:nvSpPr>
          <p:cNvPr id="19" name="Rounded Rectangle 3"/>
          <p:cNvSpPr/>
          <p:nvPr/>
        </p:nvSpPr>
        <p:spPr>
          <a:xfrm>
            <a:off x="7549077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37202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6" name="Group 31"/>
          <p:cNvGrpSpPr/>
          <p:nvPr/>
        </p:nvGrpSpPr>
        <p:grpSpPr>
          <a:xfrm>
            <a:off x="3291430" y="3457574"/>
            <a:ext cx="2299745" cy="2348441"/>
            <a:chOff x="0" y="3500438"/>
            <a:chExt cx="2593975" cy="2667000"/>
          </a:xfrm>
        </p:grpSpPr>
        <p:pic>
          <p:nvPicPr>
            <p:cNvPr id="25" name="Picture 62" descr="FlatMapping2.jpg                                               00016105Macintosh_HD                   B8AA6D3E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3500438"/>
              <a:ext cx="2593975" cy="2667000"/>
            </a:xfrm>
            <a:prstGeom prst="rect">
              <a:avLst/>
            </a:prstGeom>
            <a:noFill/>
          </p:spPr>
        </p:pic>
        <p:sp>
          <p:nvSpPr>
            <p:cNvPr id="26" name="Text Box 63"/>
            <p:cNvSpPr txBox="1">
              <a:spLocks noChangeArrowheads="1"/>
            </p:cNvSpPr>
            <p:nvPr/>
          </p:nvSpPr>
          <p:spPr bwMode="auto">
            <a:xfrm>
              <a:off x="990600" y="4995863"/>
              <a:ext cx="1141267" cy="420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EF1F1D"/>
                  </a:solidFill>
                </a:rPr>
                <a:t>Flat Cu</a:t>
              </a:r>
            </a:p>
          </p:txBody>
        </p:sp>
      </p:grpSp>
      <p:grpSp>
        <p:nvGrpSpPr>
          <p:cNvPr id="7" name="Group 30"/>
          <p:cNvGrpSpPr/>
          <p:nvPr/>
        </p:nvGrpSpPr>
        <p:grpSpPr>
          <a:xfrm>
            <a:off x="6098391" y="3457575"/>
            <a:ext cx="2544184" cy="2365904"/>
            <a:chOff x="2590808" y="3489344"/>
            <a:chExt cx="2848954" cy="2654300"/>
          </a:xfrm>
        </p:grpSpPr>
        <p:pic>
          <p:nvPicPr>
            <p:cNvPr id="27" name="Picture 37" descr="STMapping2.jpg                                                 00016105Macintosh_HD                   B8AA6D3E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90808" y="3489344"/>
              <a:ext cx="2663825" cy="2654300"/>
            </a:xfrm>
            <a:prstGeom prst="rect">
              <a:avLst/>
            </a:prstGeom>
            <a:noFill/>
          </p:spPr>
        </p:pic>
        <p:sp>
          <p:nvSpPr>
            <p:cNvPr id="28" name="Rectangle 64"/>
            <p:cNvSpPr>
              <a:spLocks noChangeArrowheads="1"/>
            </p:cNvSpPr>
            <p:nvPr/>
          </p:nvSpPr>
          <p:spPr bwMode="auto">
            <a:xfrm>
              <a:off x="3657607" y="4937144"/>
              <a:ext cx="1782155" cy="414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EF1F1D"/>
                  </a:solidFill>
                </a:rPr>
                <a:t>Saw tooth</a:t>
              </a:r>
            </a:p>
          </p:txBody>
        </p:sp>
      </p:grpSp>
      <p:sp>
        <p:nvSpPr>
          <p:cNvPr id="33" name="Text Box 65"/>
          <p:cNvSpPr txBox="1">
            <a:spLocks noChangeArrowheads="1"/>
          </p:cNvSpPr>
          <p:nvPr/>
        </p:nvSpPr>
        <p:spPr bwMode="auto">
          <a:xfrm>
            <a:off x="3186655" y="5874212"/>
            <a:ext cx="36054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N. </a:t>
            </a:r>
            <a:r>
              <a:rPr lang="en-US" sz="1200" dirty="0" err="1"/>
              <a:t>Mahne</a:t>
            </a:r>
            <a:r>
              <a:rPr lang="en-US" sz="1200" dirty="0"/>
              <a:t> </a:t>
            </a:r>
            <a:r>
              <a:rPr lang="en-US" sz="1200" i="1" dirty="0"/>
              <a:t>et al. </a:t>
            </a:r>
            <a:r>
              <a:rPr lang="en-US" sz="1200" dirty="0"/>
              <a:t>App. Surf. Sci. </a:t>
            </a:r>
            <a:r>
              <a:rPr lang="en-GB" sz="1200" dirty="0">
                <a:latin typeface="Times New Roman" pitchFamily="18" charset="0"/>
              </a:rPr>
              <a:t>235, 221-226, (2004)</a:t>
            </a:r>
            <a:endParaRPr lang="en-US" sz="1200" dirty="0"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94</a:t>
            </a:fld>
            <a:endParaRPr lang="en-US"/>
          </a:p>
        </p:txBody>
      </p:sp>
      <p:sp>
        <p:nvSpPr>
          <p:cNvPr id="3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5" name="Title 5"/>
          <p:cNvSpPr txBox="1">
            <a:spLocks/>
          </p:cNvSpPr>
          <p:nvPr/>
        </p:nvSpPr>
        <p:spPr>
          <a:xfrm>
            <a:off x="0" y="0"/>
            <a:ext cx="8063286" cy="5472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>
                <a:solidFill>
                  <a:srgbClr val="3366FF"/>
                </a:solidFill>
                <a:latin typeface="+mn-lt"/>
              </a:rPr>
              <a:t>Photon reflectivity of LHC type material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24353" y="547200"/>
            <a:ext cx="4143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The saw tooth structure </a:t>
            </a:r>
            <a:r>
              <a:rPr lang="en-GB" sz="1400" dirty="0">
                <a:solidFill>
                  <a:srgbClr val="FF3399"/>
                </a:solidFill>
              </a:rPr>
              <a:t>reduces the reflectivity</a:t>
            </a:r>
          </a:p>
          <a:p>
            <a:pPr>
              <a:buClr>
                <a:srgbClr val="00CC99"/>
              </a:buClr>
            </a:pPr>
            <a:endParaRPr lang="en-GB" sz="1400" dirty="0"/>
          </a:p>
        </p:txBody>
      </p:sp>
      <p:pic>
        <p:nvPicPr>
          <p:cNvPr id="30924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173" y="867430"/>
            <a:ext cx="2108758" cy="13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271308"/>
            <a:ext cx="2931931" cy="2691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2018" y="2043210"/>
            <a:ext cx="2814637" cy="1228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25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46518" y="562074"/>
            <a:ext cx="3016768" cy="2785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ounded Rectangle 3"/>
          <p:cNvSpPr/>
          <p:nvPr/>
        </p:nvSpPr>
        <p:spPr>
          <a:xfrm>
            <a:off x="7527305" y="-741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264948949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2133125"/>
            <a:ext cx="8940800" cy="959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3900" dirty="0">
                <a:solidFill>
                  <a:srgbClr val="00CC99"/>
                </a:solidFill>
              </a:rPr>
              <a:t>4.3 Electrons from the electron cloud</a:t>
            </a:r>
            <a:endParaRPr lang="en-US" dirty="0">
              <a:solidFill>
                <a:srgbClr val="00CC99"/>
              </a:solidFill>
            </a:endParaRPr>
          </a:p>
          <a:p>
            <a:pPr algn="ctr">
              <a:buClr>
                <a:schemeClr val="accent1"/>
              </a:buClr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95</a:t>
            </a:fld>
            <a:endParaRPr lang="en-US" dirty="0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948288"/>
      </p:ext>
    </p:extLst>
  </p:cSld>
  <p:clrMapOvr>
    <a:masterClrMapping/>
  </p:clrMapOvr>
  <p:transition spd="med">
    <p:dissolve/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96</a:t>
            </a:fld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Geometrical effect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133600" y="5434428"/>
            <a:ext cx="5056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3399"/>
                </a:solidFill>
              </a:rPr>
              <a:t>A fancy effect or a real application ?</a:t>
            </a:r>
          </a:p>
        </p:txBody>
      </p:sp>
      <p:pic>
        <p:nvPicPr>
          <p:cNvPr id="412674" name="Picture 2" descr="C:\Documents and Settings\VB\Bureau\photos 11 fev\PC0645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519942"/>
            <a:ext cx="3194374" cy="2390196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142845" y="557315"/>
            <a:ext cx="29051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After a coffee discussion, a drilled sampled by the VAC workshop (H. Kos)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Ø ~1 mm , 92 holes/cm</a:t>
            </a:r>
            <a:r>
              <a:rPr lang="en-GB" sz="1400" baseline="30000" dirty="0"/>
              <a:t>2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</p:txBody>
      </p:sp>
      <p:pic>
        <p:nvPicPr>
          <p:cNvPr id="412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3329" y="2243138"/>
            <a:ext cx="5305358" cy="2945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4895850" y="5183058"/>
            <a:ext cx="2566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Measurement courtesy A. </a:t>
            </a:r>
            <a:r>
              <a:rPr lang="en-US" sz="1200" dirty="0" err="1"/>
              <a:t>Kuzucan</a:t>
            </a:r>
            <a:endParaRPr lang="en-US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3337218" y="1781473"/>
            <a:ext cx="4685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3399"/>
                </a:solidFill>
              </a:rPr>
              <a:t>SEY max &lt; 1.3 for Cu unbaked !!</a:t>
            </a:r>
          </a:p>
        </p:txBody>
      </p:sp>
      <p:pic>
        <p:nvPicPr>
          <p:cNvPr id="32256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9532" y="628948"/>
            <a:ext cx="131259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3553329" y="628948"/>
            <a:ext cx="29051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 Original idea with groove only:</a:t>
            </a:r>
            <a:endParaRPr lang="en-GB" sz="1400" baseline="30000" dirty="0"/>
          </a:p>
        </p:txBody>
      </p:sp>
      <p:sp>
        <p:nvSpPr>
          <p:cNvPr id="14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33119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0" y="0"/>
            <a:ext cx="8642576" cy="547200"/>
          </a:xfrm>
        </p:spPr>
        <p:txBody>
          <a:bodyPr/>
          <a:lstStyle/>
          <a:p>
            <a:r>
              <a:rPr lang="en-US" dirty="0"/>
              <a:t>Laser Engineered Structure Surface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2844" y="5772844"/>
            <a:ext cx="84296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Still </a:t>
            </a:r>
            <a:r>
              <a:rPr lang="en-GB" sz="1400" dirty="0">
                <a:solidFill>
                  <a:srgbClr val="FF3399"/>
                </a:solidFill>
              </a:rPr>
              <a:t>under development  by STFC and Dundee university</a:t>
            </a:r>
            <a:r>
              <a:rPr lang="en-GB" sz="1400" dirty="0"/>
              <a:t>, so it came too late for the LHC construction !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844" y="442424"/>
            <a:ext cx="9111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Principle: laser treatment of a tube at atmospheric pressure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Production of a micrometric structure</a:t>
            </a:r>
          </a:p>
        </p:txBody>
      </p:sp>
      <p:pic>
        <p:nvPicPr>
          <p:cNvPr id="4177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149" y="1057977"/>
            <a:ext cx="8515421" cy="203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142844" y="3091844"/>
            <a:ext cx="88107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Appl. Phys. </a:t>
            </a:r>
            <a:r>
              <a:rPr lang="en-US" sz="1200" dirty="0" err="1"/>
              <a:t>Lett</a:t>
            </a:r>
            <a:r>
              <a:rPr lang="en-US" sz="1200" dirty="0"/>
              <a:t>. 101, 2319021 (2012). Physics Highlights – Physics Today (February 2013). Opt. Mater. Exp. 1,1425 (2011).</a:t>
            </a:r>
          </a:p>
        </p:txBody>
      </p:sp>
      <p:pic>
        <p:nvPicPr>
          <p:cNvPr id="4177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49" y="3385823"/>
            <a:ext cx="2352676" cy="185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42844" y="530421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Applied Physics Letters 12/2014; 105(23): 231605</a:t>
            </a:r>
          </a:p>
        </p:txBody>
      </p:sp>
      <p:grpSp>
        <p:nvGrpSpPr>
          <p:cNvPr id="19" name="Group 15"/>
          <p:cNvGrpSpPr/>
          <p:nvPr/>
        </p:nvGrpSpPr>
        <p:grpSpPr>
          <a:xfrm>
            <a:off x="4541640" y="3462664"/>
            <a:ext cx="3535560" cy="2310180"/>
            <a:chOff x="4520454" y="2602557"/>
            <a:chExt cx="3462663" cy="2001813"/>
          </a:xfrm>
        </p:grpSpPr>
        <p:pic>
          <p:nvPicPr>
            <p:cNvPr id="20" name="Picture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20454" y="2602557"/>
              <a:ext cx="3462663" cy="2001813"/>
            </a:xfrm>
            <a:prstGeom prst="rect">
              <a:avLst/>
            </a:prstGeom>
          </p:spPr>
        </p:pic>
        <p:sp>
          <p:nvSpPr>
            <p:cNvPr id="21" name="TextBox 14"/>
            <p:cNvSpPr txBox="1"/>
            <p:nvPr/>
          </p:nvSpPr>
          <p:spPr>
            <a:xfrm>
              <a:off x="6076160" y="3626730"/>
              <a:ext cx="119314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>
                  <a:solidFill>
                    <a:srgbClr val="FF3399"/>
                  </a:solidFill>
                  <a:latin typeface="GreekC" panose="00000400000000000000" pitchFamily="2" charset="0"/>
                  <a:cs typeface="GreekC" panose="00000400000000000000" pitchFamily="2" charset="0"/>
                </a:rPr>
                <a:t>δ</a:t>
              </a:r>
              <a:r>
                <a:rPr lang="en-GB" baseline="-25000" dirty="0">
                  <a:solidFill>
                    <a:srgbClr val="FF3399"/>
                  </a:solidFill>
                  <a:cs typeface="GreekC" panose="00000400000000000000" pitchFamily="2" charset="0"/>
                </a:rPr>
                <a:t>max</a:t>
              </a:r>
              <a:r>
                <a:rPr lang="en-GB" dirty="0">
                  <a:solidFill>
                    <a:srgbClr val="FF3399"/>
                  </a:solidFill>
                </a:rPr>
                <a:t>&lt; 0.8 !</a:t>
              </a:r>
            </a:p>
          </p:txBody>
        </p:sp>
      </p:grpSp>
      <p:sp>
        <p:nvSpPr>
          <p:cNvPr id="22" name="TextBox 19"/>
          <p:cNvSpPr txBox="1"/>
          <p:nvPr/>
        </p:nvSpPr>
        <p:spPr>
          <a:xfrm>
            <a:off x="5294736" y="5073385"/>
            <a:ext cx="10887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CERN data, 2015</a:t>
            </a:r>
          </a:p>
        </p:txBody>
      </p:sp>
      <p:sp>
        <p:nvSpPr>
          <p:cNvPr id="23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46647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98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14352" y="71414"/>
            <a:ext cx="7500238" cy="954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2800" b="1" dirty="0">
                <a:solidFill>
                  <a:srgbClr val="3366FF"/>
                </a:solidFill>
              </a:rPr>
              <a:t>Origin of the SEY reduction at 300 K</a:t>
            </a:r>
            <a:endParaRPr lang="en-GB" sz="2800" b="1" dirty="0"/>
          </a:p>
          <a:p>
            <a:pPr algn="ctr">
              <a:buClr>
                <a:schemeClr val="accent1"/>
              </a:buClr>
            </a:pPr>
            <a:endParaRPr lang="en-GB" sz="2800" b="1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3" name="Text Box 65"/>
          <p:cNvSpPr txBox="1">
            <a:spLocks noChangeArrowheads="1"/>
          </p:cNvSpPr>
          <p:nvPr/>
        </p:nvSpPr>
        <p:spPr bwMode="auto">
          <a:xfrm>
            <a:off x="3087014" y="1096694"/>
            <a:ext cx="290727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dirty="0"/>
              <a:t>R. Cimino </a:t>
            </a:r>
            <a:r>
              <a:rPr lang="en-GB" sz="1200" i="1" dirty="0"/>
              <a:t>et al. </a:t>
            </a:r>
            <a:r>
              <a:rPr lang="en-US" sz="1200" dirty="0"/>
              <a:t>PRL </a:t>
            </a:r>
            <a:r>
              <a:rPr lang="en-GB" sz="1200" b="1" dirty="0"/>
              <a:t>109</a:t>
            </a:r>
            <a:r>
              <a:rPr lang="en-GB" sz="1200" dirty="0"/>
              <a:t>, 064801(2012)</a:t>
            </a:r>
            <a:endParaRPr lang="en-US" sz="1200" dirty="0"/>
          </a:p>
        </p:txBody>
      </p:sp>
      <p:sp>
        <p:nvSpPr>
          <p:cNvPr id="20" name="Rectangle 19"/>
          <p:cNvSpPr/>
          <p:nvPr/>
        </p:nvSpPr>
        <p:spPr>
          <a:xfrm>
            <a:off x="58521" y="5281792"/>
            <a:ext cx="8642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solidFill>
                  <a:srgbClr val="FF0066"/>
                </a:solidFill>
              </a:rPr>
              <a:t>Graphitization of the carbon contamination layer </a:t>
            </a:r>
          </a:p>
          <a:p>
            <a:pPr algn="ctr"/>
            <a:r>
              <a:rPr lang="en-GB" b="1" i="1" dirty="0">
                <a:solidFill>
                  <a:srgbClr val="FF0066"/>
                </a:solidFill>
              </a:rPr>
              <a:t>under  electron irradiation </a:t>
            </a:r>
            <a:endParaRPr lang="en-GB" dirty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492389"/>
            <a:ext cx="4826906" cy="3585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54" y="1716456"/>
            <a:ext cx="1590354" cy="792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205253" y="2808186"/>
            <a:ext cx="2881761" cy="2226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Modification of C1s core level</a:t>
            </a:r>
          </a:p>
          <a:p>
            <a:pPr>
              <a:buClr>
                <a:srgbClr val="00CC99"/>
              </a:buClr>
            </a:pPr>
            <a:r>
              <a:rPr lang="en-GB" sz="1600" dirty="0"/>
              <a:t> 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Conversion sp</a:t>
            </a:r>
            <a:r>
              <a:rPr lang="en-GB" sz="1600" baseline="30000" dirty="0"/>
              <a:t>3</a:t>
            </a:r>
            <a:r>
              <a:rPr lang="en-GB" sz="1600" dirty="0"/>
              <a:t> =&gt; sp</a:t>
            </a:r>
            <a:r>
              <a:rPr lang="en-GB" sz="1600" baseline="30000" dirty="0"/>
              <a:t>2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baseline="300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High energy electrons increase the number of graphitic like C-C bounds 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255142" y="5091467"/>
            <a:ext cx="22493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/>
              <a:t>HOPG : </a:t>
            </a:r>
            <a:r>
              <a:rPr lang="fr-FR" sz="900" dirty="0" err="1"/>
              <a:t>highly</a:t>
            </a:r>
            <a:r>
              <a:rPr lang="fr-FR" sz="900" dirty="0"/>
              <a:t> </a:t>
            </a:r>
            <a:r>
              <a:rPr lang="fr-FR" sz="900" dirty="0" err="1"/>
              <a:t>oriented</a:t>
            </a:r>
            <a:r>
              <a:rPr lang="fr-FR" sz="900" dirty="0"/>
              <a:t> </a:t>
            </a:r>
            <a:r>
              <a:rPr lang="fr-FR" sz="900" dirty="0" err="1"/>
              <a:t>pyrolity</a:t>
            </a:r>
            <a:r>
              <a:rPr lang="fr-FR" sz="900" dirty="0"/>
              <a:t> graphite </a:t>
            </a:r>
          </a:p>
        </p:txBody>
      </p:sp>
      <p:sp>
        <p:nvSpPr>
          <p:cNvPr id="1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165429" y="6373683"/>
            <a:ext cx="5026386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>
                <a:solidFill>
                  <a:schemeClr val="bg1"/>
                </a:solidFill>
              </a:rPr>
              <a:t>Joint Universities Accelerator School, Archamps, February 2021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98356" y="1102498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</a:t>
            </a:r>
            <a:r>
              <a:rPr lang="en-GB" baseline="-25000" dirty="0"/>
              <a:t>max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47247" y="1796169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992813" y="253639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1.35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36362" y="333105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014590" y="403863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1.05</a:t>
            </a:r>
          </a:p>
        </p:txBody>
      </p:sp>
      <p:sp>
        <p:nvSpPr>
          <p:cNvPr id="26" name="Rounded Rectangle 3"/>
          <p:cNvSpPr/>
          <p:nvPr/>
        </p:nvSpPr>
        <p:spPr>
          <a:xfrm>
            <a:off x="7418445" y="42803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2889995802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143108" y="6357958"/>
            <a:ext cx="4929222" cy="365125"/>
          </a:xfrm>
        </p:spPr>
        <p:txBody>
          <a:bodyPr/>
          <a:lstStyle/>
          <a:p>
            <a:r>
              <a:rPr lang="en-GB"/>
              <a:t>Joint Universities Accelerator School, Archamps, February 2021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2CD8A-0A5B-4AE2-89AE-374FC8E42C3C}" type="slidenum">
              <a:rPr lang="en-US" smtClean="0"/>
              <a:pPr/>
              <a:t>99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-1156"/>
            <a:ext cx="8642576" cy="5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2800" b="1" dirty="0">
                <a:solidFill>
                  <a:srgbClr val="3366FF"/>
                </a:solidFill>
              </a:rPr>
              <a:t>Conditioning and electron energy</a:t>
            </a:r>
            <a:endParaRPr lang="en-GB" sz="2800" b="1" dirty="0"/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7579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" y="1403497"/>
            <a:ext cx="3992768" cy="3148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840" y="1525272"/>
            <a:ext cx="4470412" cy="280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57857" y="739778"/>
            <a:ext cx="41327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At 300 K, the scrubbing efficiency of </a:t>
            </a:r>
            <a:r>
              <a:rPr lang="en-GB" sz="1400" dirty="0">
                <a:solidFill>
                  <a:srgbClr val="FF3399"/>
                </a:solidFill>
              </a:rPr>
              <a:t>low energy </a:t>
            </a:r>
            <a:r>
              <a:rPr lang="en-GB" sz="1400" dirty="0"/>
              <a:t>electron is less than high energy electrons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4941053" y="764380"/>
            <a:ext cx="40723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Electron energy distribution at the LHC vacuum chamber wall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400" dirty="0"/>
              <a:t> ~ half of the electrons have E &lt; 20 </a:t>
            </a:r>
            <a:r>
              <a:rPr lang="en-GB" sz="1400" dirty="0" err="1"/>
              <a:t>eV</a:t>
            </a:r>
            <a:endParaRPr lang="en-GB" sz="1400" dirty="0"/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/>
          </a:p>
        </p:txBody>
      </p:sp>
      <p:pic>
        <p:nvPicPr>
          <p:cNvPr id="20" name="Picture 19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8171" y="4334663"/>
            <a:ext cx="1237425" cy="162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9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35595" y="4334039"/>
            <a:ext cx="1256013" cy="1625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 Box 65"/>
          <p:cNvSpPr txBox="1">
            <a:spLocks noChangeArrowheads="1"/>
          </p:cNvSpPr>
          <p:nvPr/>
        </p:nvSpPr>
        <p:spPr bwMode="auto">
          <a:xfrm>
            <a:off x="723177" y="5914995"/>
            <a:ext cx="355621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900" dirty="0"/>
              <a:t>R. </a:t>
            </a:r>
            <a:r>
              <a:rPr lang="en-GB" sz="900" dirty="0" err="1"/>
              <a:t>Cimino</a:t>
            </a:r>
            <a:r>
              <a:rPr lang="en-GB" sz="900" dirty="0"/>
              <a:t> , I.R. Collins, </a:t>
            </a:r>
            <a:r>
              <a:rPr lang="en-US" sz="900" dirty="0"/>
              <a:t>App. Surf. Sci. </a:t>
            </a:r>
            <a:r>
              <a:rPr lang="en-GB" sz="900" dirty="0">
                <a:latin typeface="Times New Roman" pitchFamily="18" charset="0"/>
              </a:rPr>
              <a:t>235, 231-235, (2004)</a:t>
            </a:r>
            <a:endParaRPr lang="en-US" sz="900" dirty="0">
              <a:latin typeface="Times New Roman" pitchFamily="18" charset="0"/>
            </a:endParaRP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3377" y="4643014"/>
            <a:ext cx="1057010" cy="1166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65"/>
          <p:cNvSpPr txBox="1">
            <a:spLocks noChangeArrowheads="1"/>
          </p:cNvSpPr>
          <p:nvPr/>
        </p:nvSpPr>
        <p:spPr bwMode="auto">
          <a:xfrm>
            <a:off x="3641450" y="4338993"/>
            <a:ext cx="214674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900" dirty="0"/>
              <a:t>R. Cimino </a:t>
            </a:r>
            <a:r>
              <a:rPr lang="en-GB" sz="900" i="1" dirty="0"/>
              <a:t>et al. </a:t>
            </a:r>
            <a:r>
              <a:rPr lang="en-US" sz="900" dirty="0"/>
              <a:t>PRL </a:t>
            </a:r>
            <a:r>
              <a:rPr lang="en-GB" sz="900" b="1" dirty="0">
                <a:latin typeface="Times New Roman" pitchFamily="18" charset="0"/>
              </a:rPr>
              <a:t>109</a:t>
            </a:r>
            <a:r>
              <a:rPr lang="en-GB" sz="900" dirty="0">
                <a:latin typeface="Times New Roman" pitchFamily="18" charset="0"/>
              </a:rPr>
              <a:t>, 064801(2012)</a:t>
            </a:r>
            <a:endParaRPr lang="en-US" sz="900" dirty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39189" y="4904266"/>
            <a:ext cx="3954099" cy="584775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Knowing the energy distribution of electrons is of paramount importance </a:t>
            </a:r>
          </a:p>
        </p:txBody>
      </p:sp>
      <p:sp>
        <p:nvSpPr>
          <p:cNvPr id="24" name="Rounded Rectangle 3"/>
          <p:cNvSpPr/>
          <p:nvPr/>
        </p:nvSpPr>
        <p:spPr>
          <a:xfrm>
            <a:off x="7418445" y="10145"/>
            <a:ext cx="1600199" cy="804334"/>
          </a:xfrm>
          <a:prstGeom prst="round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Complementary information</a:t>
            </a:r>
          </a:p>
        </p:txBody>
      </p:sp>
    </p:spTree>
    <p:extLst>
      <p:ext uri="{BB962C8B-B14F-4D97-AF65-F5344CB8AC3E}">
        <p14:creationId xmlns:p14="http://schemas.microsoft.com/office/powerpoint/2010/main" val="759737393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36790</TotalTime>
  <Words>6967</Words>
  <Application>Microsoft Office PowerPoint</Application>
  <PresentationFormat>On-screen Show (4:3)</PresentationFormat>
  <Paragraphs>1285</Paragraphs>
  <Slides>103</Slides>
  <Notes>14</Notes>
  <HiddenSlides>14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103</vt:i4>
      </vt:variant>
    </vt:vector>
  </HeadingPairs>
  <TitlesOfParts>
    <vt:vector size="120" baseType="lpstr">
      <vt:lpstr>Arial</vt:lpstr>
      <vt:lpstr>Calibri</vt:lpstr>
      <vt:lpstr>Cambria Math</vt:lpstr>
      <vt:lpstr>GreekC</vt:lpstr>
      <vt:lpstr>Helvetica</vt:lpstr>
      <vt:lpstr>Mathematica1</vt:lpstr>
      <vt:lpstr>Symbol</vt:lpstr>
      <vt:lpstr>Times</vt:lpstr>
      <vt:lpstr>Times New Roman</vt:lpstr>
      <vt:lpstr>Wingdings</vt:lpstr>
      <vt:lpstr>CERN(4-3)</vt:lpstr>
      <vt:lpstr>Equation</vt:lpstr>
      <vt:lpstr>Document</vt:lpstr>
      <vt:lpstr>Picture</vt:lpstr>
      <vt:lpstr>Bitmap Image</vt:lpstr>
      <vt:lpstr>Chart</vt:lpstr>
      <vt:lpstr>Designer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Photo-desorption yield measurement</vt:lpstr>
      <vt:lpstr>CERN EPA Synchrotron Light Facility 42 - 1999</vt:lpstr>
      <vt:lpstr>PowerPoint Presentation</vt:lpstr>
      <vt:lpstr>PowerPoint Presentation</vt:lpstr>
      <vt:lpstr>PowerPoint Presentation</vt:lpstr>
      <vt:lpstr>Photodesorption of NEG films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EDC under SR irradiation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Lecture 4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Desorption yield vs gas load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PEP-II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Behaviour with critical energy</vt:lpstr>
      <vt:lpstr>Photoelectrons for a LHC type beam screen</vt:lpstr>
      <vt:lpstr>PowerPoint Presentation</vt:lpstr>
      <vt:lpstr>PowerPoint Presentation</vt:lpstr>
      <vt:lpstr>Geometrical effect</vt:lpstr>
      <vt:lpstr>Laser Engineered Structure Surface</vt:lpstr>
      <vt:lpstr>PowerPoint Presentation</vt:lpstr>
      <vt:lpstr>PowerPoint Presentation</vt:lpstr>
      <vt:lpstr>Electron scrubbing</vt:lpstr>
      <vt:lpstr>PowerPoint Presentation</vt:lpstr>
      <vt:lpstr>PowerPoint Presentation</vt:lpstr>
      <vt:lpstr>Multipacting: Influence of Beam Structure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Vincent Baglin</cp:lastModifiedBy>
  <cp:revision>1443</cp:revision>
  <cp:lastPrinted>2019-02-12T16:37:26Z</cp:lastPrinted>
  <dcterms:created xsi:type="dcterms:W3CDTF">2012-11-30T11:04:26Z</dcterms:created>
  <dcterms:modified xsi:type="dcterms:W3CDTF">2021-02-17T14:06:00Z</dcterms:modified>
</cp:coreProperties>
</file>