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2"/>
  </p:notesMasterIdLst>
  <p:handoutMasterIdLst>
    <p:handoutMasterId r:id="rId103"/>
  </p:handoutMasterIdLst>
  <p:sldIdLst>
    <p:sldId id="256" r:id="rId2"/>
    <p:sldId id="258" r:id="rId3"/>
    <p:sldId id="767" r:id="rId4"/>
    <p:sldId id="631" r:id="rId5"/>
    <p:sldId id="651" r:id="rId6"/>
    <p:sldId id="652" r:id="rId7"/>
    <p:sldId id="657" r:id="rId8"/>
    <p:sldId id="781" r:id="rId9"/>
    <p:sldId id="771" r:id="rId10"/>
    <p:sldId id="770" r:id="rId11"/>
    <p:sldId id="649" r:id="rId12"/>
    <p:sldId id="730" r:id="rId13"/>
    <p:sldId id="662" r:id="rId14"/>
    <p:sldId id="659" r:id="rId15"/>
    <p:sldId id="660" r:id="rId16"/>
    <p:sldId id="661" r:id="rId17"/>
    <p:sldId id="664" r:id="rId18"/>
    <p:sldId id="665" r:id="rId19"/>
    <p:sldId id="666" r:id="rId20"/>
    <p:sldId id="736" r:id="rId21"/>
    <p:sldId id="632" r:id="rId22"/>
    <p:sldId id="737" r:id="rId23"/>
    <p:sldId id="671" r:id="rId24"/>
    <p:sldId id="686" r:id="rId25"/>
    <p:sldId id="727" r:id="rId26"/>
    <p:sldId id="729" r:id="rId27"/>
    <p:sldId id="634" r:id="rId28"/>
    <p:sldId id="731" r:id="rId29"/>
    <p:sldId id="635" r:id="rId30"/>
    <p:sldId id="669" r:id="rId31"/>
    <p:sldId id="636" r:id="rId32"/>
    <p:sldId id="772" r:id="rId33"/>
    <p:sldId id="738" r:id="rId34"/>
    <p:sldId id="678" r:id="rId35"/>
    <p:sldId id="638" r:id="rId36"/>
    <p:sldId id="639" r:id="rId37"/>
    <p:sldId id="740" r:id="rId38"/>
    <p:sldId id="640" r:id="rId39"/>
    <p:sldId id="719" r:id="rId40"/>
    <p:sldId id="720" r:id="rId41"/>
    <p:sldId id="775" r:id="rId42"/>
    <p:sldId id="650" r:id="rId43"/>
    <p:sldId id="732" r:id="rId44"/>
    <p:sldId id="674" r:id="rId45"/>
    <p:sldId id="776" r:id="rId46"/>
    <p:sldId id="643" r:id="rId47"/>
    <p:sldId id="725" r:id="rId48"/>
    <p:sldId id="644" r:id="rId49"/>
    <p:sldId id="726" r:id="rId50"/>
    <p:sldId id="672" r:id="rId51"/>
    <p:sldId id="696" r:id="rId52"/>
    <p:sldId id="752" r:id="rId53"/>
    <p:sldId id="707" r:id="rId54"/>
    <p:sldId id="701" r:id="rId55"/>
    <p:sldId id="769" r:id="rId56"/>
    <p:sldId id="706" r:id="rId57"/>
    <p:sldId id="709" r:id="rId58"/>
    <p:sldId id="708" r:id="rId59"/>
    <p:sldId id="733" r:id="rId60"/>
    <p:sldId id="688" r:id="rId61"/>
    <p:sldId id="646" r:id="rId62"/>
    <p:sldId id="648" r:id="rId63"/>
    <p:sldId id="685" r:id="rId64"/>
    <p:sldId id="717" r:id="rId65"/>
    <p:sldId id="718" r:id="rId66"/>
    <p:sldId id="703" r:id="rId67"/>
    <p:sldId id="704" r:id="rId68"/>
    <p:sldId id="742" r:id="rId69"/>
    <p:sldId id="773" r:id="rId70"/>
    <p:sldId id="743" r:id="rId71"/>
    <p:sldId id="744" r:id="rId72"/>
    <p:sldId id="670" r:id="rId73"/>
    <p:sldId id="637" r:id="rId74"/>
    <p:sldId id="745" r:id="rId75"/>
    <p:sldId id="739" r:id="rId76"/>
    <p:sldId id="746" r:id="rId77"/>
    <p:sldId id="747" r:id="rId78"/>
    <p:sldId id="748" r:id="rId79"/>
    <p:sldId id="642" r:id="rId80"/>
    <p:sldId id="777" r:id="rId81"/>
    <p:sldId id="749" r:id="rId82"/>
    <p:sldId id="750" r:id="rId83"/>
    <p:sldId id="751" r:id="rId84"/>
    <p:sldId id="753" r:id="rId85"/>
    <p:sldId id="754" r:id="rId86"/>
    <p:sldId id="755" r:id="rId87"/>
    <p:sldId id="756" r:id="rId88"/>
    <p:sldId id="757" r:id="rId89"/>
    <p:sldId id="758" r:id="rId90"/>
    <p:sldId id="759" r:id="rId91"/>
    <p:sldId id="762" r:id="rId92"/>
    <p:sldId id="760" r:id="rId93"/>
    <p:sldId id="761" r:id="rId94"/>
    <p:sldId id="763" r:id="rId95"/>
    <p:sldId id="778" r:id="rId96"/>
    <p:sldId id="647" r:id="rId97"/>
    <p:sldId id="779" r:id="rId98"/>
    <p:sldId id="764" r:id="rId99"/>
    <p:sldId id="765" r:id="rId100"/>
    <p:sldId id="766" r:id="rId101"/>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0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99"/>
    <a:srgbClr val="FF3399"/>
    <a:srgbClr val="FF0066"/>
    <a:srgbClr val="0047FD"/>
    <a:srgbClr val="3366FF"/>
    <a:srgbClr val="DEB212"/>
    <a:srgbClr val="0055A0"/>
    <a:srgbClr val="DEB683"/>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75" autoAdjust="0"/>
    <p:restoredTop sz="94947" autoAdjust="0"/>
  </p:normalViewPr>
  <p:slideViewPr>
    <p:cSldViewPr snapToGrid="0" snapToObjects="1">
      <p:cViewPr varScale="1">
        <p:scale>
          <a:sx n="114" d="100"/>
          <a:sy n="114" d="100"/>
        </p:scale>
        <p:origin x="1656" y="10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0"/>
    </p:cViewPr>
  </p:sorterViewPr>
  <p:notesViewPr>
    <p:cSldViewPr snapToGrid="0" snapToObjects="1">
      <p:cViewPr varScale="1">
        <p:scale>
          <a:sx n="90" d="100"/>
          <a:sy n="90" d="100"/>
        </p:scale>
        <p:origin x="-3546" y="-96"/>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tableStyles" Target="tableStyle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889938" cy="496331"/>
          </a:xfrm>
          <a:prstGeom prst="rect">
            <a:avLst/>
          </a:prstGeom>
        </p:spPr>
        <p:txBody>
          <a:bodyPr vert="horz" lIns="90722" tIns="45362" rIns="90722" bIns="45362" rtlCol="0"/>
          <a:lstStyle>
            <a:lvl1pPr algn="l">
              <a:defRPr sz="1100"/>
            </a:lvl1pPr>
          </a:lstStyle>
          <a:p>
            <a:endParaRPr lang="fr-CH"/>
          </a:p>
        </p:txBody>
      </p:sp>
      <p:sp>
        <p:nvSpPr>
          <p:cNvPr id="3" name="Date Placeholder 2"/>
          <p:cNvSpPr>
            <a:spLocks noGrp="1"/>
          </p:cNvSpPr>
          <p:nvPr>
            <p:ph type="dt" sz="quarter" idx="1"/>
          </p:nvPr>
        </p:nvSpPr>
        <p:spPr>
          <a:xfrm>
            <a:off x="3777608" y="1"/>
            <a:ext cx="2889938" cy="496331"/>
          </a:xfrm>
          <a:prstGeom prst="rect">
            <a:avLst/>
          </a:prstGeom>
        </p:spPr>
        <p:txBody>
          <a:bodyPr vert="horz" lIns="90722" tIns="45362" rIns="90722" bIns="45362" rtlCol="0"/>
          <a:lstStyle>
            <a:lvl1pPr algn="r">
              <a:defRPr sz="1100"/>
            </a:lvl1pPr>
          </a:lstStyle>
          <a:p>
            <a:fld id="{A796D7F2-88DC-4A50-B66E-E611B952E417}" type="datetimeFigureOut">
              <a:rPr lang="fr-CH" smtClean="0"/>
              <a:pPr/>
              <a:t>16.02.2021</a:t>
            </a:fld>
            <a:endParaRPr lang="fr-CH"/>
          </a:p>
        </p:txBody>
      </p:sp>
      <p:sp>
        <p:nvSpPr>
          <p:cNvPr id="4" name="Footer Placeholder 3"/>
          <p:cNvSpPr>
            <a:spLocks noGrp="1"/>
          </p:cNvSpPr>
          <p:nvPr>
            <p:ph type="ftr" sz="quarter" idx="2"/>
          </p:nvPr>
        </p:nvSpPr>
        <p:spPr>
          <a:xfrm>
            <a:off x="1" y="9428584"/>
            <a:ext cx="2889938" cy="496331"/>
          </a:xfrm>
          <a:prstGeom prst="rect">
            <a:avLst/>
          </a:prstGeom>
        </p:spPr>
        <p:txBody>
          <a:bodyPr vert="horz" lIns="90722" tIns="45362" rIns="90722" bIns="45362" rtlCol="0" anchor="b"/>
          <a:lstStyle>
            <a:lvl1pPr algn="l">
              <a:defRPr sz="1100"/>
            </a:lvl1pPr>
          </a:lstStyle>
          <a:p>
            <a:endParaRPr lang="fr-CH"/>
          </a:p>
        </p:txBody>
      </p:sp>
      <p:sp>
        <p:nvSpPr>
          <p:cNvPr id="5" name="Slide Number Placeholder 4"/>
          <p:cNvSpPr>
            <a:spLocks noGrp="1"/>
          </p:cNvSpPr>
          <p:nvPr>
            <p:ph type="sldNum" sz="quarter" idx="3"/>
          </p:nvPr>
        </p:nvSpPr>
        <p:spPr>
          <a:xfrm>
            <a:off x="3777608" y="9428584"/>
            <a:ext cx="2889938" cy="496331"/>
          </a:xfrm>
          <a:prstGeom prst="rect">
            <a:avLst/>
          </a:prstGeom>
        </p:spPr>
        <p:txBody>
          <a:bodyPr vert="horz" lIns="90722" tIns="45362" rIns="90722" bIns="45362" rtlCol="0" anchor="b"/>
          <a:lstStyle>
            <a:lvl1pPr algn="r">
              <a:defRPr sz="1100"/>
            </a:lvl1pPr>
          </a:lstStyle>
          <a:p>
            <a:fld id="{0284DB7B-B258-4F38-AC7F-494BA55C6564}" type="slidenum">
              <a:rPr lang="fr-CH" smtClean="0"/>
              <a:pPr/>
              <a:t>‹#›</a:t>
            </a:fld>
            <a:endParaRPr lang="fr-CH"/>
          </a:p>
        </p:txBody>
      </p:sp>
    </p:spTree>
    <p:extLst>
      <p:ext uri="{BB962C8B-B14F-4D97-AF65-F5344CB8AC3E}">
        <p14:creationId xmlns:p14="http://schemas.microsoft.com/office/powerpoint/2010/main" val="31164866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889938" cy="496331"/>
          </a:xfrm>
          <a:prstGeom prst="rect">
            <a:avLst/>
          </a:prstGeom>
        </p:spPr>
        <p:txBody>
          <a:bodyPr vert="horz" lIns="90722" tIns="45362" rIns="90722" bIns="45362" rtlCol="0"/>
          <a:lstStyle>
            <a:lvl1pPr algn="l">
              <a:defRPr sz="1100"/>
            </a:lvl1pPr>
          </a:lstStyle>
          <a:p>
            <a:endParaRPr lang="fr-CH"/>
          </a:p>
        </p:txBody>
      </p:sp>
      <p:sp>
        <p:nvSpPr>
          <p:cNvPr id="3" name="Date Placeholder 2"/>
          <p:cNvSpPr>
            <a:spLocks noGrp="1"/>
          </p:cNvSpPr>
          <p:nvPr>
            <p:ph type="dt" idx="1"/>
          </p:nvPr>
        </p:nvSpPr>
        <p:spPr>
          <a:xfrm>
            <a:off x="3777608" y="1"/>
            <a:ext cx="2889938" cy="496331"/>
          </a:xfrm>
          <a:prstGeom prst="rect">
            <a:avLst/>
          </a:prstGeom>
        </p:spPr>
        <p:txBody>
          <a:bodyPr vert="horz" lIns="90722" tIns="45362" rIns="90722" bIns="45362" rtlCol="0"/>
          <a:lstStyle>
            <a:lvl1pPr algn="r">
              <a:defRPr sz="1100"/>
            </a:lvl1pPr>
          </a:lstStyle>
          <a:p>
            <a:fld id="{087DC90D-32FD-420A-B91D-0B18B92AADE6}" type="datetimeFigureOut">
              <a:rPr lang="fr-CH" smtClean="0"/>
              <a:pPr/>
              <a:t>16.02.2021</a:t>
            </a:fld>
            <a:endParaRPr lang="fr-CH"/>
          </a:p>
        </p:txBody>
      </p:sp>
      <p:sp>
        <p:nvSpPr>
          <p:cNvPr id="4" name="Slide Image Placeholder 3"/>
          <p:cNvSpPr>
            <a:spLocks noGrp="1" noRot="1" noChangeAspect="1"/>
          </p:cNvSpPr>
          <p:nvPr>
            <p:ph type="sldImg" idx="2"/>
          </p:nvPr>
        </p:nvSpPr>
        <p:spPr>
          <a:xfrm>
            <a:off x="852488" y="742950"/>
            <a:ext cx="4964112" cy="3724275"/>
          </a:xfrm>
          <a:prstGeom prst="rect">
            <a:avLst/>
          </a:prstGeom>
          <a:noFill/>
          <a:ln w="12700">
            <a:solidFill>
              <a:prstClr val="black"/>
            </a:solidFill>
          </a:ln>
        </p:spPr>
        <p:txBody>
          <a:bodyPr vert="horz" lIns="90722" tIns="45362" rIns="90722" bIns="45362" rtlCol="0" anchor="ctr"/>
          <a:lstStyle/>
          <a:p>
            <a:endParaRPr lang="fr-CH"/>
          </a:p>
        </p:txBody>
      </p:sp>
      <p:sp>
        <p:nvSpPr>
          <p:cNvPr id="5" name="Notes Placeholder 4"/>
          <p:cNvSpPr>
            <a:spLocks noGrp="1"/>
          </p:cNvSpPr>
          <p:nvPr>
            <p:ph type="body" sz="quarter" idx="3"/>
          </p:nvPr>
        </p:nvSpPr>
        <p:spPr>
          <a:xfrm>
            <a:off x="666910" y="4715154"/>
            <a:ext cx="5335270" cy="4466987"/>
          </a:xfrm>
          <a:prstGeom prst="rect">
            <a:avLst/>
          </a:prstGeom>
        </p:spPr>
        <p:txBody>
          <a:bodyPr vert="horz" lIns="90722" tIns="45362" rIns="90722" bIns="453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6" name="Footer Placeholder 5"/>
          <p:cNvSpPr>
            <a:spLocks noGrp="1"/>
          </p:cNvSpPr>
          <p:nvPr>
            <p:ph type="ftr" sz="quarter" idx="4"/>
          </p:nvPr>
        </p:nvSpPr>
        <p:spPr>
          <a:xfrm>
            <a:off x="1" y="9428584"/>
            <a:ext cx="2889938" cy="496331"/>
          </a:xfrm>
          <a:prstGeom prst="rect">
            <a:avLst/>
          </a:prstGeom>
        </p:spPr>
        <p:txBody>
          <a:bodyPr vert="horz" lIns="90722" tIns="45362" rIns="90722" bIns="45362" rtlCol="0" anchor="b"/>
          <a:lstStyle>
            <a:lvl1pPr algn="l">
              <a:defRPr sz="1100"/>
            </a:lvl1pPr>
          </a:lstStyle>
          <a:p>
            <a:endParaRPr lang="fr-CH"/>
          </a:p>
        </p:txBody>
      </p:sp>
      <p:sp>
        <p:nvSpPr>
          <p:cNvPr id="7" name="Slide Number Placeholder 6"/>
          <p:cNvSpPr>
            <a:spLocks noGrp="1"/>
          </p:cNvSpPr>
          <p:nvPr>
            <p:ph type="sldNum" sz="quarter" idx="5"/>
          </p:nvPr>
        </p:nvSpPr>
        <p:spPr>
          <a:xfrm>
            <a:off x="3777608" y="9428584"/>
            <a:ext cx="2889938" cy="496331"/>
          </a:xfrm>
          <a:prstGeom prst="rect">
            <a:avLst/>
          </a:prstGeom>
        </p:spPr>
        <p:txBody>
          <a:bodyPr vert="horz" lIns="90722" tIns="45362" rIns="90722" bIns="45362" rtlCol="0" anchor="b"/>
          <a:lstStyle>
            <a:lvl1pPr algn="r">
              <a:defRPr sz="1100"/>
            </a:lvl1pPr>
          </a:lstStyle>
          <a:p>
            <a:fld id="{4F910EFC-3EE3-4663-9DF9-12732E88D659}" type="slidenum">
              <a:rPr lang="fr-CH" smtClean="0"/>
              <a:pPr/>
              <a:t>‹#›</a:t>
            </a:fld>
            <a:endParaRPr lang="fr-CH"/>
          </a:p>
        </p:txBody>
      </p:sp>
    </p:spTree>
    <p:extLst>
      <p:ext uri="{BB962C8B-B14F-4D97-AF65-F5344CB8AC3E}">
        <p14:creationId xmlns:p14="http://schemas.microsoft.com/office/powerpoint/2010/main" val="1688626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910EFC-3EE3-4663-9DF9-12732E88D659}" type="slidenum">
              <a:rPr lang="fr-CH" smtClean="0"/>
              <a:pPr/>
              <a:t>2</a:t>
            </a:fld>
            <a:endParaRPr lang="fr-CH"/>
          </a:p>
        </p:txBody>
      </p:sp>
    </p:spTree>
    <p:extLst>
      <p:ext uri="{BB962C8B-B14F-4D97-AF65-F5344CB8AC3E}">
        <p14:creationId xmlns:p14="http://schemas.microsoft.com/office/powerpoint/2010/main" val="667721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F910EFC-3EE3-4663-9DF9-12732E88D659}" type="slidenum">
              <a:rPr lang="fr-CH" smtClean="0"/>
              <a:pPr/>
              <a:t>76</a:t>
            </a:fld>
            <a:endParaRPr lang="fr-CH"/>
          </a:p>
        </p:txBody>
      </p:sp>
    </p:spTree>
    <p:extLst>
      <p:ext uri="{BB962C8B-B14F-4D97-AF65-F5344CB8AC3E}">
        <p14:creationId xmlns:p14="http://schemas.microsoft.com/office/powerpoint/2010/main" val="2883121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A11C0AC-D4C4-4BF8-8D5A-A51D139C2791}" type="slidenum">
              <a:rPr lang="en-US" smtClean="0"/>
              <a:pPr/>
              <a:t>78</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3075814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A11C0AC-D4C4-4BF8-8D5A-A51D139C2791}" type="slidenum">
              <a:rPr lang="en-US" smtClean="0"/>
              <a:pPr/>
              <a:t>91</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3365481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A11C0AC-D4C4-4BF8-8D5A-A51D139C2791}" type="slidenum">
              <a:rPr lang="en-US" smtClean="0"/>
              <a:pPr/>
              <a:t>94</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3454141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A11C0AC-D4C4-4BF8-8D5A-A51D139C2791}" type="slidenum">
              <a:rPr lang="en-US" smtClean="0"/>
              <a:pPr/>
              <a:t>12</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832697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46C58CB9-9A6C-4700-A061-0CF08633A99E}" type="slidenum">
              <a:rPr lang="en-US" smtClean="0">
                <a:latin typeface="Times New Roman" pitchFamily="18" charset="0"/>
              </a:rPr>
              <a:pPr/>
              <a:t>24</a:t>
            </a:fld>
            <a:endParaRPr lang="en-US">
              <a:latin typeface="Times New Roman" pitchFamily="18"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endParaRPr lang="en-GB">
              <a:latin typeface="Times New Roman" pitchFamily="18" charset="0"/>
            </a:endParaRPr>
          </a:p>
        </p:txBody>
      </p:sp>
    </p:spTree>
    <p:extLst>
      <p:ext uri="{BB962C8B-B14F-4D97-AF65-F5344CB8AC3E}">
        <p14:creationId xmlns:p14="http://schemas.microsoft.com/office/powerpoint/2010/main" val="1808443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A11C0AC-D4C4-4BF8-8D5A-A51D139C2791}" type="slidenum">
              <a:rPr lang="en-US" smtClean="0"/>
              <a:pPr/>
              <a:t>28</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832697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A11C0AC-D4C4-4BF8-8D5A-A51D139C2791}" type="slidenum">
              <a:rPr lang="en-US" smtClean="0"/>
              <a:pPr/>
              <a:t>43</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832697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A11C0AC-D4C4-4BF8-8D5A-A51D139C2791}" type="slidenum">
              <a:rPr lang="en-US" smtClean="0"/>
              <a:pPr/>
              <a:t>52</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3391614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A11C0AC-D4C4-4BF8-8D5A-A51D139C2791}" type="slidenum">
              <a:rPr lang="en-US" smtClean="0"/>
              <a:pPr/>
              <a:t>59</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832697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A11C0AC-D4C4-4BF8-8D5A-A51D139C2791}" type="slidenum">
              <a:rPr lang="en-US" smtClean="0"/>
              <a:pPr/>
              <a:t>68</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353037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A11C0AC-D4C4-4BF8-8D5A-A51D139C2791}" type="slidenum">
              <a:rPr lang="en-US" smtClean="0"/>
              <a:pPr/>
              <a:t>71</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GB"/>
          </a:p>
        </p:txBody>
      </p:sp>
    </p:spTree>
    <p:extLst>
      <p:ext uri="{BB962C8B-B14F-4D97-AF65-F5344CB8AC3E}">
        <p14:creationId xmlns:p14="http://schemas.microsoft.com/office/powerpoint/2010/main" val="27658235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3018890" y="6526097"/>
            <a:ext cx="1711704" cy="337929"/>
          </a:xfrm>
          <a:prstGeom prst="rect">
            <a:avLst/>
          </a:prstGeom>
        </p:spPr>
        <p:txBody>
          <a:bodyPr vert="horz" lIns="91440" tIns="45720" rIns="91440" bIns="45720" rtlCol="0" anchor="ctr"/>
          <a:lstStyle>
            <a:lvl1pPr algn="l">
              <a:defRPr sz="900" baseline="0">
                <a:solidFill>
                  <a:schemeClr val="bg1"/>
                </a:solidFill>
              </a:defRPr>
            </a:lvl1pPr>
          </a:lstStyle>
          <a:p>
            <a:fld id="{538B5A2D-24D1-4A34-8D4C-85837279F47E}" type="datetime3">
              <a:rPr lang="en-US" smtClean="0"/>
              <a:t>16 February 2021</a:t>
            </a:fld>
            <a:endParaRPr lang="en-US" dirty="0"/>
          </a:p>
        </p:txBody>
      </p:sp>
      <p:sp>
        <p:nvSpPr>
          <p:cNvPr id="3" name="Footer Placeholder 2"/>
          <p:cNvSpPr>
            <a:spLocks noGrp="1"/>
          </p:cNvSpPr>
          <p:nvPr>
            <p:ph type="ftr" sz="quarter" idx="3"/>
          </p:nvPr>
        </p:nvSpPr>
        <p:spPr>
          <a:xfrm>
            <a:off x="4996800" y="6520070"/>
            <a:ext cx="3538756" cy="337929"/>
          </a:xfrm>
          <a:prstGeom prst="rect">
            <a:avLst/>
          </a:prstGeom>
        </p:spPr>
        <p:txBody>
          <a:bodyPr vert="horz" lIns="91440" tIns="45720" rIns="91440" bIns="45720" rtlCol="0" anchor="ctr"/>
          <a:lstStyle>
            <a:lvl1pPr algn="ctr">
              <a:defRPr sz="900" baseline="0">
                <a:solidFill>
                  <a:schemeClr val="bg1"/>
                </a:solidFill>
              </a:defRPr>
            </a:lvl1pPr>
          </a:lstStyle>
          <a:p>
            <a:r>
              <a:rPr lang="en-GB"/>
              <a:t>Joint Universities Accelerator School, Archamps, February, 2021</a:t>
            </a:r>
            <a:endParaRPr lang="en-US" dirty="0"/>
          </a:p>
        </p:txBody>
      </p:sp>
      <p:sp>
        <p:nvSpPr>
          <p:cNvPr id="4" name="Slide Number Placeholder 3"/>
          <p:cNvSpPr>
            <a:spLocks noGrp="1"/>
          </p:cNvSpPr>
          <p:nvPr>
            <p:ph type="sldNum" sz="quarter" idx="4"/>
          </p:nvPr>
        </p:nvSpPr>
        <p:spPr>
          <a:xfrm>
            <a:off x="8642576" y="6520070"/>
            <a:ext cx="501424" cy="337929"/>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
        <p:nvSpPr>
          <p:cNvPr id="5" name="Titre 1"/>
          <p:cNvSpPr>
            <a:spLocks noGrp="1"/>
          </p:cNvSpPr>
          <p:nvPr>
            <p:ph type="title"/>
          </p:nvPr>
        </p:nvSpPr>
        <p:spPr>
          <a:xfrm>
            <a:off x="0" y="0"/>
            <a:ext cx="9144000" cy="547200"/>
          </a:xfrm>
        </p:spPr>
        <p:txBody>
          <a:bodyPr anchor="ctr">
            <a:noAutofit/>
          </a:bodyPr>
          <a:lstStyle>
            <a:lvl1pPr algn="ctr">
              <a:defRPr sz="2800" b="1">
                <a:solidFill>
                  <a:srgbClr val="3366FF"/>
                </a:solidFill>
                <a:latin typeface="+mn-lt"/>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3848431" y="6526097"/>
            <a:ext cx="1711703" cy="337930"/>
          </a:xfrm>
          <a:prstGeom prst="rect">
            <a:avLst/>
          </a:prstGeom>
        </p:spPr>
        <p:txBody>
          <a:bodyPr vert="horz" lIns="91440" tIns="45720" rIns="91440" bIns="45720" rtlCol="0" anchor="ctr"/>
          <a:lstStyle>
            <a:lvl1pPr algn="l">
              <a:defRPr sz="900" baseline="0">
                <a:solidFill>
                  <a:schemeClr val="bg1"/>
                </a:solidFill>
              </a:defRPr>
            </a:lvl1pPr>
          </a:lstStyle>
          <a:p>
            <a:fld id="{55A8B335-F589-4765-B7A4-1F07C4207993}" type="datetime3">
              <a:rPr lang="en-US" smtClean="0"/>
              <a:t>16 February 2021</a:t>
            </a:fld>
            <a:endParaRPr lang="en-US" dirty="0"/>
          </a:p>
        </p:txBody>
      </p:sp>
      <p:sp>
        <p:nvSpPr>
          <p:cNvPr id="6" name="Footer Placeholder 2"/>
          <p:cNvSpPr>
            <a:spLocks noGrp="1"/>
          </p:cNvSpPr>
          <p:nvPr>
            <p:ph type="ftr" sz="quarter" idx="3"/>
          </p:nvPr>
        </p:nvSpPr>
        <p:spPr>
          <a:xfrm>
            <a:off x="5639956" y="6520070"/>
            <a:ext cx="2895600" cy="337930"/>
          </a:xfrm>
          <a:prstGeom prst="rect">
            <a:avLst/>
          </a:prstGeom>
        </p:spPr>
        <p:txBody>
          <a:bodyPr vert="horz" lIns="91440" tIns="45720" rIns="91440" bIns="45720" rtlCol="0" anchor="ctr"/>
          <a:lstStyle>
            <a:lvl1pPr algn="ctr">
              <a:defRPr sz="900" baseline="0">
                <a:solidFill>
                  <a:schemeClr val="bg1"/>
                </a:solidFill>
              </a:defRPr>
            </a:lvl1pPr>
          </a:lstStyle>
          <a:p>
            <a:r>
              <a:rPr lang="en-GB"/>
              <a:t>Joint Universities Accelerator School, Archamps, February, 2021</a:t>
            </a:r>
            <a:endParaRPr lang="en-US" dirty="0"/>
          </a:p>
        </p:txBody>
      </p:sp>
      <p:sp>
        <p:nvSpPr>
          <p:cNvPr id="7" name="Slide Number Placeholder 3"/>
          <p:cNvSpPr>
            <a:spLocks noGrp="1"/>
          </p:cNvSpPr>
          <p:nvPr>
            <p:ph type="sldNum" sz="quarter" idx="4"/>
          </p:nvPr>
        </p:nvSpPr>
        <p:spPr>
          <a:xfrm>
            <a:off x="8642576" y="6520070"/>
            <a:ext cx="501424" cy="337930"/>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5" name="Date Placeholder 1"/>
          <p:cNvSpPr>
            <a:spLocks noGrp="1"/>
          </p:cNvSpPr>
          <p:nvPr>
            <p:ph type="dt" sz="half" idx="10"/>
          </p:nvPr>
        </p:nvSpPr>
        <p:spPr>
          <a:xfrm>
            <a:off x="3840480" y="6526096"/>
            <a:ext cx="1719655" cy="339653"/>
          </a:xfrm>
          <a:prstGeom prst="rect">
            <a:avLst/>
          </a:prstGeom>
        </p:spPr>
        <p:txBody>
          <a:bodyPr vert="horz" lIns="91440" tIns="45720" rIns="91440" bIns="45720" rtlCol="0" anchor="ctr"/>
          <a:lstStyle>
            <a:lvl1pPr algn="l">
              <a:defRPr sz="900" baseline="0">
                <a:solidFill>
                  <a:schemeClr val="bg1"/>
                </a:solidFill>
              </a:defRPr>
            </a:lvl1pPr>
          </a:lstStyle>
          <a:p>
            <a:fld id="{C8CA5042-CCAB-434A-BA82-9F76A85931BA}" type="datetime3">
              <a:rPr lang="en-US" smtClean="0"/>
              <a:t>16 February 2021</a:t>
            </a:fld>
            <a:endParaRPr lang="en-US" dirty="0"/>
          </a:p>
        </p:txBody>
      </p:sp>
      <p:sp>
        <p:nvSpPr>
          <p:cNvPr id="6" name="Footer Placeholder 2"/>
          <p:cNvSpPr>
            <a:spLocks noGrp="1"/>
          </p:cNvSpPr>
          <p:nvPr>
            <p:ph type="ftr" sz="quarter" idx="3"/>
          </p:nvPr>
        </p:nvSpPr>
        <p:spPr>
          <a:xfrm>
            <a:off x="5639956" y="6520069"/>
            <a:ext cx="2895600" cy="339653"/>
          </a:xfrm>
          <a:prstGeom prst="rect">
            <a:avLst/>
          </a:prstGeom>
        </p:spPr>
        <p:txBody>
          <a:bodyPr vert="horz" lIns="91440" tIns="45720" rIns="91440" bIns="45720" rtlCol="0" anchor="ctr"/>
          <a:lstStyle>
            <a:lvl1pPr algn="ctr">
              <a:defRPr sz="900" baseline="0">
                <a:solidFill>
                  <a:schemeClr val="bg1"/>
                </a:solidFill>
              </a:defRPr>
            </a:lvl1pPr>
          </a:lstStyle>
          <a:p>
            <a:r>
              <a:rPr lang="en-GB"/>
              <a:t>Joint Universities Accelerator School, Archamps, February, 2021</a:t>
            </a:r>
            <a:endParaRPr lang="en-US" dirty="0"/>
          </a:p>
        </p:txBody>
      </p:sp>
      <p:sp>
        <p:nvSpPr>
          <p:cNvPr id="7" name="Slide Number Placeholder 3"/>
          <p:cNvSpPr>
            <a:spLocks noGrp="1"/>
          </p:cNvSpPr>
          <p:nvPr>
            <p:ph type="sldNum" sz="quarter" idx="4"/>
          </p:nvPr>
        </p:nvSpPr>
        <p:spPr>
          <a:xfrm>
            <a:off x="8642576" y="6520069"/>
            <a:ext cx="501424" cy="33965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3848431" y="6534048"/>
            <a:ext cx="1711704" cy="323952"/>
          </a:xfrm>
          <a:prstGeom prst="rect">
            <a:avLst/>
          </a:prstGeom>
        </p:spPr>
        <p:txBody>
          <a:bodyPr vert="horz" lIns="91440" tIns="45720" rIns="91440" bIns="45720" rtlCol="0" anchor="ctr"/>
          <a:lstStyle>
            <a:lvl1pPr algn="l">
              <a:defRPr sz="900" baseline="0">
                <a:solidFill>
                  <a:schemeClr val="bg1"/>
                </a:solidFill>
              </a:defRPr>
            </a:lvl1pPr>
          </a:lstStyle>
          <a:p>
            <a:fld id="{14F0A3BD-E116-4C2E-BEC1-05879189C709}" type="datetime3">
              <a:rPr lang="en-US" smtClean="0"/>
              <a:t>16 February 2021</a:t>
            </a:fld>
            <a:endParaRPr lang="en-US" dirty="0"/>
          </a:p>
        </p:txBody>
      </p:sp>
      <p:sp>
        <p:nvSpPr>
          <p:cNvPr id="5" name="Footer Placeholder 2"/>
          <p:cNvSpPr>
            <a:spLocks noGrp="1"/>
          </p:cNvSpPr>
          <p:nvPr>
            <p:ph type="ftr" sz="quarter" idx="3"/>
          </p:nvPr>
        </p:nvSpPr>
        <p:spPr>
          <a:xfrm>
            <a:off x="5639956" y="6528021"/>
            <a:ext cx="2895600" cy="323952"/>
          </a:xfrm>
          <a:prstGeom prst="rect">
            <a:avLst/>
          </a:prstGeom>
        </p:spPr>
        <p:txBody>
          <a:bodyPr vert="horz" lIns="91440" tIns="45720" rIns="91440" bIns="45720" rtlCol="0" anchor="ctr"/>
          <a:lstStyle>
            <a:lvl1pPr algn="ctr">
              <a:defRPr sz="900" baseline="0">
                <a:solidFill>
                  <a:schemeClr val="bg1"/>
                </a:solidFill>
              </a:defRPr>
            </a:lvl1pPr>
          </a:lstStyle>
          <a:p>
            <a:r>
              <a:rPr lang="en-GB"/>
              <a:t>Joint Universities Accelerator School, Archamps, February, 2021</a:t>
            </a:r>
            <a:endParaRPr lang="en-US" dirty="0"/>
          </a:p>
        </p:txBody>
      </p:sp>
      <p:sp>
        <p:nvSpPr>
          <p:cNvPr id="6" name="Slide Number Placeholder 3"/>
          <p:cNvSpPr>
            <a:spLocks noGrp="1"/>
          </p:cNvSpPr>
          <p:nvPr>
            <p:ph type="sldNum" sz="quarter" idx="4"/>
          </p:nvPr>
        </p:nvSpPr>
        <p:spPr>
          <a:xfrm>
            <a:off x="8642576" y="6528021"/>
            <a:ext cx="501424" cy="323952"/>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3840481" y="6526097"/>
            <a:ext cx="1719654" cy="337930"/>
          </a:xfrm>
          <a:prstGeom prst="rect">
            <a:avLst/>
          </a:prstGeom>
        </p:spPr>
        <p:txBody>
          <a:bodyPr vert="horz" lIns="91440" tIns="45720" rIns="91440" bIns="45720" rtlCol="0" anchor="ctr"/>
          <a:lstStyle>
            <a:lvl1pPr algn="l">
              <a:defRPr sz="900" baseline="0">
                <a:solidFill>
                  <a:schemeClr val="bg1"/>
                </a:solidFill>
              </a:defRPr>
            </a:lvl1pPr>
          </a:lstStyle>
          <a:p>
            <a:fld id="{40F01D26-7ACF-4FBC-8B01-CBBAC998C662}" type="datetime3">
              <a:rPr lang="en-US" smtClean="0"/>
              <a:t>16 February 2021</a:t>
            </a:fld>
            <a:endParaRPr lang="en-US" dirty="0"/>
          </a:p>
        </p:txBody>
      </p:sp>
      <p:sp>
        <p:nvSpPr>
          <p:cNvPr id="5" name="Footer Placeholder 2"/>
          <p:cNvSpPr>
            <a:spLocks noGrp="1"/>
          </p:cNvSpPr>
          <p:nvPr>
            <p:ph type="ftr" sz="quarter" idx="3"/>
          </p:nvPr>
        </p:nvSpPr>
        <p:spPr>
          <a:xfrm>
            <a:off x="5639956" y="6520070"/>
            <a:ext cx="2895600" cy="337930"/>
          </a:xfrm>
          <a:prstGeom prst="rect">
            <a:avLst/>
          </a:prstGeom>
        </p:spPr>
        <p:txBody>
          <a:bodyPr vert="horz" lIns="91440" tIns="45720" rIns="91440" bIns="45720" rtlCol="0" anchor="ctr"/>
          <a:lstStyle>
            <a:lvl1pPr algn="ctr">
              <a:defRPr sz="900" baseline="0">
                <a:solidFill>
                  <a:schemeClr val="bg1"/>
                </a:solidFill>
              </a:defRPr>
            </a:lvl1pPr>
          </a:lstStyle>
          <a:p>
            <a:r>
              <a:rPr lang="en-GB"/>
              <a:t>Joint Universities Accelerator School, Archamps, February, 2021</a:t>
            </a:r>
            <a:endParaRPr lang="en-US" dirty="0"/>
          </a:p>
        </p:txBody>
      </p:sp>
      <p:sp>
        <p:nvSpPr>
          <p:cNvPr id="6" name="Slide Number Placeholder 3"/>
          <p:cNvSpPr>
            <a:spLocks noGrp="1"/>
          </p:cNvSpPr>
          <p:nvPr>
            <p:ph type="sldNum" sz="quarter" idx="4"/>
          </p:nvPr>
        </p:nvSpPr>
        <p:spPr>
          <a:xfrm>
            <a:off x="8642576" y="6520070"/>
            <a:ext cx="501424" cy="337930"/>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pPr>
              <a:defRPr/>
            </a:pPr>
            <a:r>
              <a:rPr lang="en-GB"/>
              <a:t>Joint Universities Accelerator School, Archamps, February, 2021</a:t>
            </a:r>
            <a:endParaRPr lang="en-US"/>
          </a:p>
        </p:txBody>
      </p:sp>
      <p:sp>
        <p:nvSpPr>
          <p:cNvPr id="3" name="Slide Number Placeholder 2"/>
          <p:cNvSpPr>
            <a:spLocks noGrp="1"/>
          </p:cNvSpPr>
          <p:nvPr>
            <p:ph type="sldNum" sz="quarter" idx="11"/>
          </p:nvPr>
        </p:nvSpPr>
        <p:spPr/>
        <p:txBody>
          <a:bodyPr/>
          <a:lstStyle>
            <a:lvl1pPr>
              <a:defRPr/>
            </a:lvl1pPr>
          </a:lstStyle>
          <a:p>
            <a:pPr>
              <a:defRPr/>
            </a:pPr>
            <a:fld id="{BDE852EE-CFEA-4058-9581-758309784377}" type="slidenum">
              <a:rPr lang="en-US"/>
              <a:pPr>
                <a:defRPr/>
              </a:pPr>
              <a:t>‹#›</a:t>
            </a:fld>
            <a:endParaRPr lang="en-US"/>
          </a:p>
        </p:txBody>
      </p:sp>
    </p:spTree>
    <p:extLst>
      <p:ext uri="{BB962C8B-B14F-4D97-AF65-F5344CB8AC3E}">
        <p14:creationId xmlns:p14="http://schemas.microsoft.com/office/powerpoint/2010/main" val="132327781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4" name="Date Placeholder 1"/>
          <p:cNvSpPr>
            <a:spLocks noGrp="1"/>
          </p:cNvSpPr>
          <p:nvPr>
            <p:ph type="dt" sz="half" idx="2"/>
          </p:nvPr>
        </p:nvSpPr>
        <p:spPr>
          <a:xfrm>
            <a:off x="3840481" y="6526097"/>
            <a:ext cx="1719654" cy="331903"/>
          </a:xfrm>
          <a:prstGeom prst="rect">
            <a:avLst/>
          </a:prstGeom>
        </p:spPr>
        <p:txBody>
          <a:bodyPr vert="horz" lIns="91440" tIns="45720" rIns="91440" bIns="45720" rtlCol="0" anchor="ctr"/>
          <a:lstStyle>
            <a:lvl1pPr algn="l">
              <a:defRPr sz="900" baseline="0">
                <a:solidFill>
                  <a:schemeClr val="bg1"/>
                </a:solidFill>
              </a:defRPr>
            </a:lvl1pPr>
          </a:lstStyle>
          <a:p>
            <a:fld id="{E7387885-47FA-4152-94ED-1430EA8B1C0E}" type="datetime3">
              <a:rPr lang="en-US" smtClean="0"/>
              <a:t>16 February 2021</a:t>
            </a:fld>
            <a:endParaRPr lang="en-US" dirty="0"/>
          </a:p>
        </p:txBody>
      </p:sp>
      <p:sp>
        <p:nvSpPr>
          <p:cNvPr id="5" name="Footer Placeholder 2"/>
          <p:cNvSpPr>
            <a:spLocks noGrp="1"/>
          </p:cNvSpPr>
          <p:nvPr>
            <p:ph type="ftr" sz="quarter" idx="3"/>
          </p:nvPr>
        </p:nvSpPr>
        <p:spPr>
          <a:xfrm>
            <a:off x="5639956" y="6520070"/>
            <a:ext cx="2895600" cy="331903"/>
          </a:xfrm>
          <a:prstGeom prst="rect">
            <a:avLst/>
          </a:prstGeom>
        </p:spPr>
        <p:txBody>
          <a:bodyPr vert="horz" lIns="91440" tIns="45720" rIns="91440" bIns="45720" rtlCol="0" anchor="ctr"/>
          <a:lstStyle>
            <a:lvl1pPr algn="ctr">
              <a:defRPr sz="900" baseline="0">
                <a:solidFill>
                  <a:schemeClr val="bg1"/>
                </a:solidFill>
              </a:defRPr>
            </a:lvl1pPr>
          </a:lstStyle>
          <a:p>
            <a:r>
              <a:rPr lang="en-GB"/>
              <a:t>Joint Universities Accelerator School, Archamps, February, 2021</a:t>
            </a:r>
            <a:endParaRPr lang="en-US" dirty="0"/>
          </a:p>
        </p:txBody>
      </p:sp>
      <p:sp>
        <p:nvSpPr>
          <p:cNvPr id="6" name="Slide Number Placeholder 3"/>
          <p:cNvSpPr>
            <a:spLocks noGrp="1"/>
          </p:cNvSpPr>
          <p:nvPr>
            <p:ph type="sldNum" sz="quarter" idx="4"/>
          </p:nvPr>
        </p:nvSpPr>
        <p:spPr>
          <a:xfrm>
            <a:off x="8642576" y="6520070"/>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3840481" y="6526097"/>
            <a:ext cx="1719654" cy="331903"/>
          </a:xfrm>
          <a:prstGeom prst="rect">
            <a:avLst/>
          </a:prstGeom>
        </p:spPr>
        <p:txBody>
          <a:bodyPr vert="horz" lIns="91440" tIns="45720" rIns="91440" bIns="45720" rtlCol="0" anchor="ctr"/>
          <a:lstStyle>
            <a:lvl1pPr algn="l">
              <a:defRPr sz="900" baseline="0">
                <a:solidFill>
                  <a:schemeClr val="bg1"/>
                </a:solidFill>
              </a:defRPr>
            </a:lvl1pPr>
          </a:lstStyle>
          <a:p>
            <a:fld id="{72C19FC2-74CF-4B83-9EA6-4F3A52F3B16A}" type="datetime3">
              <a:rPr lang="en-US" smtClean="0"/>
              <a:t>16 February 2021</a:t>
            </a:fld>
            <a:endParaRPr lang="en-US" dirty="0"/>
          </a:p>
        </p:txBody>
      </p:sp>
      <p:sp>
        <p:nvSpPr>
          <p:cNvPr id="5" name="Footer Placeholder 2"/>
          <p:cNvSpPr>
            <a:spLocks noGrp="1"/>
          </p:cNvSpPr>
          <p:nvPr>
            <p:ph type="ftr" sz="quarter" idx="3"/>
          </p:nvPr>
        </p:nvSpPr>
        <p:spPr>
          <a:xfrm>
            <a:off x="5639956" y="6520070"/>
            <a:ext cx="2895600" cy="331903"/>
          </a:xfrm>
          <a:prstGeom prst="rect">
            <a:avLst/>
          </a:prstGeom>
        </p:spPr>
        <p:txBody>
          <a:bodyPr vert="horz" lIns="91440" tIns="45720" rIns="91440" bIns="45720" rtlCol="0" anchor="ctr"/>
          <a:lstStyle>
            <a:lvl1pPr algn="ctr">
              <a:defRPr sz="900" baseline="0">
                <a:solidFill>
                  <a:schemeClr val="bg1"/>
                </a:solidFill>
              </a:defRPr>
            </a:lvl1pPr>
          </a:lstStyle>
          <a:p>
            <a:r>
              <a:rPr lang="en-GB"/>
              <a:t>Joint Universities Accelerator School, Archamps, February, 2021</a:t>
            </a:r>
            <a:endParaRPr lang="en-US" dirty="0"/>
          </a:p>
        </p:txBody>
      </p:sp>
      <p:sp>
        <p:nvSpPr>
          <p:cNvPr id="6" name="Slide Number Placeholder 3"/>
          <p:cNvSpPr>
            <a:spLocks noGrp="1"/>
          </p:cNvSpPr>
          <p:nvPr>
            <p:ph type="sldNum" sz="quarter" idx="4"/>
          </p:nvPr>
        </p:nvSpPr>
        <p:spPr>
          <a:xfrm>
            <a:off x="8642576" y="6520070"/>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3848431" y="6526098"/>
            <a:ext cx="1711703" cy="331902"/>
          </a:xfrm>
          <a:prstGeom prst="rect">
            <a:avLst/>
          </a:prstGeom>
        </p:spPr>
        <p:txBody>
          <a:bodyPr vert="horz" lIns="91440" tIns="45720" rIns="91440" bIns="45720" rtlCol="0" anchor="ctr"/>
          <a:lstStyle>
            <a:lvl1pPr algn="l">
              <a:defRPr sz="900" baseline="0">
                <a:solidFill>
                  <a:schemeClr val="bg1"/>
                </a:solidFill>
              </a:defRPr>
            </a:lvl1pPr>
          </a:lstStyle>
          <a:p>
            <a:fld id="{6C22735E-11C0-4115-9BAA-F1245BAD9B25}" type="datetime3">
              <a:rPr lang="en-US" smtClean="0"/>
              <a:t>16 February 2021</a:t>
            </a:fld>
            <a:endParaRPr lang="en-US" dirty="0"/>
          </a:p>
        </p:txBody>
      </p:sp>
      <p:sp>
        <p:nvSpPr>
          <p:cNvPr id="6" name="Footer Placeholder 2"/>
          <p:cNvSpPr>
            <a:spLocks noGrp="1"/>
          </p:cNvSpPr>
          <p:nvPr>
            <p:ph type="ftr" sz="quarter" idx="3"/>
          </p:nvPr>
        </p:nvSpPr>
        <p:spPr>
          <a:xfrm>
            <a:off x="5639956" y="6520071"/>
            <a:ext cx="2895600" cy="331902"/>
          </a:xfrm>
          <a:prstGeom prst="rect">
            <a:avLst/>
          </a:prstGeom>
        </p:spPr>
        <p:txBody>
          <a:bodyPr vert="horz" lIns="91440" tIns="45720" rIns="91440" bIns="45720" rtlCol="0" anchor="ctr"/>
          <a:lstStyle>
            <a:lvl1pPr algn="ctr">
              <a:defRPr sz="900" baseline="0">
                <a:solidFill>
                  <a:schemeClr val="bg1"/>
                </a:solidFill>
              </a:defRPr>
            </a:lvl1pPr>
          </a:lstStyle>
          <a:p>
            <a:r>
              <a:rPr lang="en-GB"/>
              <a:t>Joint Universities Accelerator School, Archamps, February, 2021</a:t>
            </a:r>
            <a:endParaRPr lang="en-US" dirty="0"/>
          </a:p>
        </p:txBody>
      </p:sp>
      <p:sp>
        <p:nvSpPr>
          <p:cNvPr id="7" name="Slide Number Placeholder 3"/>
          <p:cNvSpPr>
            <a:spLocks noGrp="1"/>
          </p:cNvSpPr>
          <p:nvPr>
            <p:ph type="sldNum" sz="quarter" idx="4"/>
          </p:nvPr>
        </p:nvSpPr>
        <p:spPr>
          <a:xfrm>
            <a:off x="8642576" y="6520071"/>
            <a:ext cx="501424" cy="331902"/>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3840480" y="6526097"/>
            <a:ext cx="1719655" cy="331903"/>
          </a:xfrm>
          <a:prstGeom prst="rect">
            <a:avLst/>
          </a:prstGeom>
        </p:spPr>
        <p:txBody>
          <a:bodyPr vert="horz" lIns="91440" tIns="45720" rIns="91440" bIns="45720" rtlCol="0" anchor="ctr"/>
          <a:lstStyle>
            <a:lvl1pPr algn="l">
              <a:defRPr sz="900" baseline="0">
                <a:solidFill>
                  <a:schemeClr val="bg1"/>
                </a:solidFill>
              </a:defRPr>
            </a:lvl1pPr>
          </a:lstStyle>
          <a:p>
            <a:fld id="{40262356-7A3F-4316-9C4B-A1C596F1ABA7}" type="datetime3">
              <a:rPr lang="en-US" smtClean="0"/>
              <a:t>16 February 2021</a:t>
            </a:fld>
            <a:endParaRPr lang="en-US" dirty="0"/>
          </a:p>
        </p:txBody>
      </p:sp>
      <p:sp>
        <p:nvSpPr>
          <p:cNvPr id="8" name="Footer Placeholder 2"/>
          <p:cNvSpPr>
            <a:spLocks noGrp="1"/>
          </p:cNvSpPr>
          <p:nvPr>
            <p:ph type="ftr" sz="quarter" idx="11"/>
          </p:nvPr>
        </p:nvSpPr>
        <p:spPr>
          <a:xfrm>
            <a:off x="5639956" y="6520070"/>
            <a:ext cx="2895600" cy="331903"/>
          </a:xfrm>
          <a:prstGeom prst="rect">
            <a:avLst/>
          </a:prstGeom>
        </p:spPr>
        <p:txBody>
          <a:bodyPr vert="horz" lIns="91440" tIns="45720" rIns="91440" bIns="45720" rtlCol="0" anchor="ctr"/>
          <a:lstStyle>
            <a:lvl1pPr algn="ctr">
              <a:defRPr sz="900" baseline="0">
                <a:solidFill>
                  <a:schemeClr val="bg1"/>
                </a:solidFill>
              </a:defRPr>
            </a:lvl1pPr>
          </a:lstStyle>
          <a:p>
            <a:r>
              <a:rPr lang="en-GB"/>
              <a:t>Joint Universities Accelerator School, Archamps, February, 2021</a:t>
            </a:r>
            <a:endParaRPr lang="en-US" dirty="0"/>
          </a:p>
        </p:txBody>
      </p:sp>
      <p:sp>
        <p:nvSpPr>
          <p:cNvPr id="9" name="Slide Number Placeholder 3"/>
          <p:cNvSpPr>
            <a:spLocks noGrp="1"/>
          </p:cNvSpPr>
          <p:nvPr>
            <p:ph type="sldNum" sz="quarter" idx="12"/>
          </p:nvPr>
        </p:nvSpPr>
        <p:spPr>
          <a:xfrm>
            <a:off x="8642576" y="6520070"/>
            <a:ext cx="501424" cy="331903"/>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143000"/>
          </a:xfrm>
        </p:spPr>
        <p:txBody>
          <a:bodyPr anchor="ctr"/>
          <a:lstStyle>
            <a:lvl1pPr algn="ctr">
              <a:defRPr sz="4600">
                <a:solidFill>
                  <a:srgbClr val="3366FF"/>
                </a:solidFill>
                <a:latin typeface="+mn-lt"/>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Date Placeholder 1"/>
          <p:cNvSpPr>
            <a:spLocks noGrp="1"/>
          </p:cNvSpPr>
          <p:nvPr>
            <p:ph type="dt" sz="half" idx="2"/>
          </p:nvPr>
        </p:nvSpPr>
        <p:spPr>
          <a:xfrm>
            <a:off x="2746831" y="6508567"/>
            <a:ext cx="1711703" cy="337930"/>
          </a:xfrm>
          <a:prstGeom prst="rect">
            <a:avLst/>
          </a:prstGeom>
        </p:spPr>
        <p:txBody>
          <a:bodyPr vert="horz" lIns="91440" tIns="45720" rIns="91440" bIns="45720" rtlCol="0" anchor="ctr"/>
          <a:lstStyle>
            <a:lvl1pPr algn="l">
              <a:defRPr sz="900" baseline="0">
                <a:solidFill>
                  <a:schemeClr val="bg1"/>
                </a:solidFill>
              </a:defRPr>
            </a:lvl1pPr>
          </a:lstStyle>
          <a:p>
            <a:fld id="{47CDE2A8-ADF8-4969-89EB-AB158FB65D49}" type="datetime3">
              <a:rPr lang="en-US" smtClean="0"/>
              <a:t>16 February 2021</a:t>
            </a:fld>
            <a:endParaRPr lang="en-US" dirty="0"/>
          </a:p>
        </p:txBody>
      </p:sp>
      <p:sp>
        <p:nvSpPr>
          <p:cNvPr id="4" name="Footer Placeholder 2"/>
          <p:cNvSpPr>
            <a:spLocks noGrp="1"/>
          </p:cNvSpPr>
          <p:nvPr>
            <p:ph type="ftr" sz="quarter" idx="3"/>
          </p:nvPr>
        </p:nvSpPr>
        <p:spPr>
          <a:xfrm>
            <a:off x="4924800" y="6520070"/>
            <a:ext cx="3610756" cy="337930"/>
          </a:xfrm>
          <a:prstGeom prst="rect">
            <a:avLst/>
          </a:prstGeom>
        </p:spPr>
        <p:txBody>
          <a:bodyPr vert="horz" lIns="91440" tIns="45720" rIns="91440" bIns="45720" rtlCol="0" anchor="ctr"/>
          <a:lstStyle>
            <a:lvl1pPr algn="ctr">
              <a:defRPr sz="900" baseline="0">
                <a:solidFill>
                  <a:schemeClr val="bg1"/>
                </a:solidFill>
              </a:defRPr>
            </a:lvl1pPr>
          </a:lstStyle>
          <a:p>
            <a:r>
              <a:rPr lang="en-GB"/>
              <a:t>Joint Universities Accelerator School, Archamps, February, 2021</a:t>
            </a:r>
            <a:endParaRPr lang="en-US" dirty="0"/>
          </a:p>
        </p:txBody>
      </p:sp>
      <p:sp>
        <p:nvSpPr>
          <p:cNvPr id="5" name="Slide Number Placeholder 3"/>
          <p:cNvSpPr>
            <a:spLocks noGrp="1"/>
          </p:cNvSpPr>
          <p:nvPr>
            <p:ph type="sldNum" sz="quarter" idx="4"/>
          </p:nvPr>
        </p:nvSpPr>
        <p:spPr>
          <a:xfrm>
            <a:off x="8642576" y="6520070"/>
            <a:ext cx="501424" cy="337930"/>
          </a:xfrm>
          <a:prstGeom prst="rect">
            <a:avLst/>
          </a:prstGeom>
        </p:spPr>
        <p:txBody>
          <a:bodyPr vert="horz" lIns="91440" tIns="45720" rIns="91440" bIns="45720" rtlCol="0" anchor="ctr"/>
          <a:lstStyle>
            <a:lvl1pPr algn="r">
              <a:defRPr sz="900" baseline="0">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3840480" y="6519740"/>
            <a:ext cx="1677725" cy="338260"/>
          </a:xfrm>
          <a:prstGeom prst="rect">
            <a:avLst/>
          </a:prstGeom>
        </p:spPr>
        <p:txBody>
          <a:bodyPr vert="horz" lIns="91440" tIns="45720" rIns="91440" bIns="45720" rtlCol="0" anchor="ctr"/>
          <a:lstStyle>
            <a:lvl1pPr algn="l">
              <a:defRPr sz="900" baseline="0">
                <a:solidFill>
                  <a:schemeClr val="bg1"/>
                </a:solidFill>
              </a:defRPr>
            </a:lvl1pPr>
          </a:lstStyle>
          <a:p>
            <a:fld id="{AFF307D7-43FD-4808-BBA3-05C93E5AAABB}" type="datetime3">
              <a:rPr lang="en-US" smtClean="0"/>
              <a:t>16 February 2021</a:t>
            </a:fld>
            <a:endParaRPr lang="en-US" dirty="0"/>
          </a:p>
        </p:txBody>
      </p:sp>
      <p:sp>
        <p:nvSpPr>
          <p:cNvPr id="3" name="Footer Placeholder 2"/>
          <p:cNvSpPr>
            <a:spLocks noGrp="1"/>
          </p:cNvSpPr>
          <p:nvPr>
            <p:ph type="ftr" sz="quarter" idx="3"/>
          </p:nvPr>
        </p:nvSpPr>
        <p:spPr>
          <a:xfrm>
            <a:off x="5661329" y="6519740"/>
            <a:ext cx="2854518" cy="345126"/>
          </a:xfrm>
          <a:prstGeom prst="rect">
            <a:avLst/>
          </a:prstGeom>
        </p:spPr>
        <p:txBody>
          <a:bodyPr vert="horz" lIns="91440" tIns="45720" rIns="91440" bIns="45720" rtlCol="0" anchor="ctr"/>
          <a:lstStyle>
            <a:lvl1pPr algn="ctr">
              <a:defRPr sz="1000" baseline="0">
                <a:solidFill>
                  <a:schemeClr val="bg1"/>
                </a:solidFill>
              </a:defRPr>
            </a:lvl1pPr>
          </a:lstStyle>
          <a:p>
            <a:r>
              <a:rPr lang="en-GB"/>
              <a:t>Joint Universities Accelerator School, Archamps, February, 2021</a:t>
            </a:r>
            <a:endParaRPr lang="en-US" dirty="0"/>
          </a:p>
        </p:txBody>
      </p:sp>
      <p:sp>
        <p:nvSpPr>
          <p:cNvPr id="4" name="Slide Number Placeholder 3"/>
          <p:cNvSpPr>
            <a:spLocks noGrp="1"/>
          </p:cNvSpPr>
          <p:nvPr>
            <p:ph type="sldNum" sz="quarter" idx="4"/>
          </p:nvPr>
        </p:nvSpPr>
        <p:spPr>
          <a:xfrm>
            <a:off x="8642576" y="6519740"/>
            <a:ext cx="501424" cy="345126"/>
          </a:xfrm>
          <a:prstGeom prst="rect">
            <a:avLst/>
          </a:prstGeom>
        </p:spPr>
        <p:txBody>
          <a:bodyPr vert="horz" lIns="91440" tIns="45720" rIns="91440" bIns="45720" rtlCol="0" anchor="ctr"/>
          <a:lstStyle>
            <a:lvl1pPr algn="r">
              <a:defRPr sz="1200" baseline="0">
                <a:solidFill>
                  <a:schemeClr val="bg1"/>
                </a:solidFill>
              </a:defRPr>
            </a:lvl1pPr>
          </a:lstStyle>
          <a:p>
            <a:fld id="{17918391-D411-FE40-AAD7-861AE5233E0E}" type="slidenum">
              <a:rPr lang="en-US" smtClean="0"/>
              <a:pPr/>
              <a:t>‹#›</a:t>
            </a:fld>
            <a:endParaRPr lang="en-US" dirty="0"/>
          </a:p>
        </p:txBody>
      </p:sp>
      <p:sp>
        <p:nvSpPr>
          <p:cNvPr id="6" name="TextBox 5"/>
          <p:cNvSpPr txBox="1"/>
          <p:nvPr userDrawn="1"/>
        </p:nvSpPr>
        <p:spPr>
          <a:xfrm>
            <a:off x="643180" y="6438102"/>
            <a:ext cx="2549471" cy="384721"/>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900" i="1" baseline="0" dirty="0">
                <a:solidFill>
                  <a:schemeClr val="bg1"/>
                </a:solidFill>
              </a:rPr>
              <a:t>Vacuum, Surfaces &amp; </a:t>
            </a:r>
            <a:r>
              <a:rPr lang="fr-CH" sz="900" i="1" baseline="0" dirty="0" err="1">
                <a:solidFill>
                  <a:schemeClr val="bg1"/>
                </a:solidFill>
              </a:rPr>
              <a:t>Coatings</a:t>
            </a:r>
            <a:r>
              <a:rPr lang="fr-CH" sz="900" i="1" baseline="0" dirty="0">
                <a:solidFill>
                  <a:schemeClr val="bg1"/>
                </a:solidFill>
              </a:rPr>
              <a:t> Group</a:t>
            </a:r>
          </a:p>
          <a:p>
            <a:pPr marL="0" marR="0" indent="0" algn="l" defTabSz="914400" rtl="0" eaLnBrk="1" fontAlgn="auto" latinLnBrk="0" hangingPunct="1">
              <a:lnSpc>
                <a:spcPct val="100000"/>
              </a:lnSpc>
              <a:spcBef>
                <a:spcPts val="0"/>
              </a:spcBef>
              <a:spcAft>
                <a:spcPts val="0"/>
              </a:spcAft>
              <a:buClrTx/>
              <a:buSzTx/>
              <a:buFontTx/>
              <a:buNone/>
              <a:tabLst/>
              <a:defRPr/>
            </a:pPr>
            <a:r>
              <a:rPr lang="fr-CH" sz="1000" baseline="0" dirty="0" err="1">
                <a:solidFill>
                  <a:schemeClr val="bg1"/>
                </a:solidFill>
              </a:rPr>
              <a:t>Technology</a:t>
            </a:r>
            <a:r>
              <a:rPr lang="fr-CH" sz="1000" baseline="0" dirty="0">
                <a:solidFill>
                  <a:schemeClr val="bg1"/>
                </a:solidFill>
              </a:rPr>
              <a:t> </a:t>
            </a:r>
            <a:r>
              <a:rPr lang="fr-CH" sz="1000" baseline="0" dirty="0" err="1">
                <a:solidFill>
                  <a:schemeClr val="bg1"/>
                </a:solidFill>
              </a:rPr>
              <a:t>Department</a:t>
            </a:r>
            <a:endParaRPr lang="fr-CH" sz="1000" baseline="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 id="2147483679" r:id="rId16"/>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91.png"/><Relationship Id="rId1" Type="http://schemas.openxmlformats.org/officeDocument/2006/relationships/slideLayout" Target="../slideLayouts/slideLayout10.xml"/><Relationship Id="rId4" Type="http://schemas.openxmlformats.org/officeDocument/2006/relationships/image" Target="../media/image22.png"/></Relationships>
</file>

<file path=ppt/slides/_rels/slide100.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image" Target="../media/image164.wmf"/><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0.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0.png"/><Relationship Id="rId1" Type="http://schemas.openxmlformats.org/officeDocument/2006/relationships/slideLayout" Target="../slideLayouts/slideLayout10.xml"/><Relationship Id="rId5" Type="http://schemas.openxmlformats.org/officeDocument/2006/relationships/image" Target="../media/image200.png"/><Relationship Id="rId4" Type="http://schemas.openxmlformats.org/officeDocument/2006/relationships/image" Target="../media/image190.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29.png"/><Relationship Id="rId1" Type="http://schemas.openxmlformats.org/officeDocument/2006/relationships/slideLayout" Target="../slideLayouts/slideLayout10.xml"/><Relationship Id="rId4" Type="http://schemas.openxmlformats.org/officeDocument/2006/relationships/image" Target="../media/image30.wmf"/></Relationships>
</file>

<file path=ppt/slides/_rels/slide18.xml.rels><?xml version="1.0" encoding="UTF-8" standalone="yes"?>
<Relationships xmlns="http://schemas.openxmlformats.org/package/2006/relationships"><Relationship Id="rId3" Type="http://schemas.openxmlformats.org/officeDocument/2006/relationships/image" Target="../media/image250.png"/><Relationship Id="rId1" Type="http://schemas.openxmlformats.org/officeDocument/2006/relationships/slideLayout" Target="../slideLayouts/slideLayout10.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34.png"/><Relationship Id="rId1" Type="http://schemas.openxmlformats.org/officeDocument/2006/relationships/slideLayout" Target="../slideLayouts/slideLayout10.xml"/><Relationship Id="rId4" Type="http://schemas.openxmlformats.org/officeDocument/2006/relationships/image" Target="../media/image290.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300.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0.xml"/><Relationship Id="rId5" Type="http://schemas.openxmlformats.org/officeDocument/2006/relationships/image" Target="../media/image39.png"/><Relationship Id="rId4" Type="http://schemas.openxmlformats.org/officeDocument/2006/relationships/image" Target="../media/image38.jpe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41.jpeg"/></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oleObject" Target="../embeddings/oleObject2.bin"/><Relationship Id="rId1" Type="http://schemas.openxmlformats.org/officeDocument/2006/relationships/slideLayout" Target="../slideLayouts/slideLayout10.xml"/><Relationship Id="rId5" Type="http://schemas.openxmlformats.org/officeDocument/2006/relationships/image" Target="../media/image47.png"/><Relationship Id="rId4" Type="http://schemas.openxmlformats.org/officeDocument/2006/relationships/image" Target="../media/image4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10.png"/><Relationship Id="rId1" Type="http://schemas.openxmlformats.org/officeDocument/2006/relationships/slideLayout" Target="../slideLayouts/slideLayout10.xml"/><Relationship Id="rId4" Type="http://schemas.openxmlformats.org/officeDocument/2006/relationships/image" Target="../media/image4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oleObject" Target="../embeddings/oleObject3.bin"/><Relationship Id="rId1" Type="http://schemas.openxmlformats.org/officeDocument/2006/relationships/slideLayout" Target="../slideLayouts/slideLayout10.xml"/><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oleObject" Target="../embeddings/oleObject4.bin"/><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510.png"/><Relationship Id="rId2" Type="http://schemas.openxmlformats.org/officeDocument/2006/relationships/image" Target="../media/image55.png"/><Relationship Id="rId1" Type="http://schemas.openxmlformats.org/officeDocument/2006/relationships/slideLayout" Target="../slideLayouts/slideLayout10.xml"/><Relationship Id="rId5" Type="http://schemas.openxmlformats.org/officeDocument/2006/relationships/image" Target="../media/image56.gif"/><Relationship Id="rId4" Type="http://schemas.openxmlformats.org/officeDocument/2006/relationships/image" Target="../media/image520.png"/></Relationships>
</file>

<file path=ppt/slides/_rels/slide35.xml.rels><?xml version="1.0" encoding="UTF-8" standalone="yes"?>
<Relationships xmlns="http://schemas.openxmlformats.org/package/2006/relationships"><Relationship Id="rId3" Type="http://schemas.openxmlformats.org/officeDocument/2006/relationships/image" Target="../media/image57.wmf"/><Relationship Id="rId7" Type="http://schemas.openxmlformats.org/officeDocument/2006/relationships/image" Target="../media/image59.wmf"/><Relationship Id="rId2" Type="http://schemas.openxmlformats.org/officeDocument/2006/relationships/oleObject" Target="../embeddings/oleObject5.bin"/><Relationship Id="rId1" Type="http://schemas.openxmlformats.org/officeDocument/2006/relationships/slideLayout" Target="../slideLayouts/slideLayout10.xml"/><Relationship Id="rId6" Type="http://schemas.openxmlformats.org/officeDocument/2006/relationships/oleObject" Target="../embeddings/oleObject7.bin"/><Relationship Id="rId5" Type="http://schemas.openxmlformats.org/officeDocument/2006/relationships/image" Target="../media/image58.wmf"/><Relationship Id="rId4" Type="http://schemas.openxmlformats.org/officeDocument/2006/relationships/oleObject" Target="../embeddings/oleObject6.bin"/></Relationships>
</file>

<file path=ppt/slides/_rels/slide36.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oleObject" Target="../embeddings/oleObject8.bin"/><Relationship Id="rId1" Type="http://schemas.openxmlformats.org/officeDocument/2006/relationships/slideLayout" Target="../slideLayouts/slideLayout10.xml"/><Relationship Id="rId5" Type="http://schemas.openxmlformats.org/officeDocument/2006/relationships/image" Target="../media/image61.wmf"/><Relationship Id="rId4" Type="http://schemas.openxmlformats.org/officeDocument/2006/relationships/oleObject" Target="../embeddings/oleObject9.bin"/></Relationships>
</file>

<file path=ppt/slides/_rels/slide3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oleObject" Target="../embeddings/oleObject10.bin"/><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670.png"/><Relationship Id="rId2" Type="http://schemas.openxmlformats.org/officeDocument/2006/relationships/image" Target="../media/image660.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0.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4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0.xml"/><Relationship Id="rId4" Type="http://schemas.openxmlformats.org/officeDocument/2006/relationships/image" Target="../media/image73.png"/></Relationships>
</file>

<file path=ppt/slides/_rels/slide47.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10.xml"/><Relationship Id="rId4" Type="http://schemas.openxmlformats.org/officeDocument/2006/relationships/image" Target="../media/image73.png"/></Relationships>
</file>

<file path=ppt/slides/_rels/slide48.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png"/><Relationship Id="rId1" Type="http://schemas.openxmlformats.org/officeDocument/2006/relationships/slideLayout" Target="../slideLayouts/slideLayout10.xml"/><Relationship Id="rId5" Type="http://schemas.openxmlformats.org/officeDocument/2006/relationships/image" Target="../media/image79.png"/><Relationship Id="rId4" Type="http://schemas.openxmlformats.org/officeDocument/2006/relationships/image" Target="../media/image78.png"/></Relationships>
</file>

<file path=ppt/slides/_rels/slide49.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82.png"/><Relationship Id="rId1" Type="http://schemas.openxmlformats.org/officeDocument/2006/relationships/slideLayout" Target="../slideLayouts/slideLayout10.xml"/><Relationship Id="rId5" Type="http://schemas.openxmlformats.org/officeDocument/2006/relationships/image" Target="../media/image970.png"/><Relationship Id="rId4" Type="http://schemas.openxmlformats.org/officeDocument/2006/relationships/image" Target="../media/image96.png"/></Relationships>
</file>

<file path=ppt/slides/_rels/slide51.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10.xml"/><Relationship Id="rId5" Type="http://schemas.openxmlformats.org/officeDocument/2006/relationships/image" Target="../media/image83.png"/><Relationship Id="rId4" Type="http://schemas.openxmlformats.org/officeDocument/2006/relationships/image" Target="../media/image100.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10.xml"/><Relationship Id="rId5" Type="http://schemas.openxmlformats.org/officeDocument/2006/relationships/image" Target="../media/image87.png"/><Relationship Id="rId4" Type="http://schemas.openxmlformats.org/officeDocument/2006/relationships/image" Target="../media/image86.png"/></Relationships>
</file>

<file path=ppt/slides/_rels/slide5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10.xml"/><Relationship Id="rId5" Type="http://schemas.openxmlformats.org/officeDocument/2006/relationships/image" Target="../media/image91.png"/><Relationship Id="rId4" Type="http://schemas.openxmlformats.org/officeDocument/2006/relationships/image" Target="../media/image90.png"/></Relationships>
</file>

<file path=ppt/slides/_rels/slide55.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93.png"/><Relationship Id="rId7" Type="http://schemas.openxmlformats.org/officeDocument/2006/relationships/image" Target="../media/image97.png"/><Relationship Id="rId2" Type="http://schemas.openxmlformats.org/officeDocument/2006/relationships/image" Target="../media/image92.png"/><Relationship Id="rId1" Type="http://schemas.openxmlformats.org/officeDocument/2006/relationships/slideLayout" Target="../slideLayouts/slideLayout10.xml"/><Relationship Id="rId6" Type="http://schemas.openxmlformats.org/officeDocument/2006/relationships/image" Target="../media/image94.png"/><Relationship Id="rId5" Type="http://schemas.openxmlformats.org/officeDocument/2006/relationships/image" Target="../media/image90.png"/><Relationship Id="rId10" Type="http://schemas.openxmlformats.org/officeDocument/2006/relationships/image" Target="../media/image102.png"/><Relationship Id="rId4" Type="http://schemas.openxmlformats.org/officeDocument/2006/relationships/image" Target="../media/image89.png"/><Relationship Id="rId9" Type="http://schemas.openxmlformats.org/officeDocument/2006/relationships/image" Target="../media/image101.png"/></Relationships>
</file>

<file path=ppt/slides/_rels/slide56.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10.xml"/><Relationship Id="rId5" Type="http://schemas.openxmlformats.org/officeDocument/2006/relationships/image" Target="../media/image122.png"/><Relationship Id="rId4" Type="http://schemas.openxmlformats.org/officeDocument/2006/relationships/image" Target="../media/image121.png"/></Relationships>
</file>

<file path=ppt/slides/_rels/slide57.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46.png"/><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10.xml"/><Relationship Id="rId4" Type="http://schemas.openxmlformats.org/officeDocument/2006/relationships/image" Target="../media/image106.png"/></Relationships>
</file>

<file path=ppt/slides/_rels/slide6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image" Target="../media/image109.png"/><Relationship Id="rId1" Type="http://schemas.openxmlformats.org/officeDocument/2006/relationships/slideLayout" Target="../slideLayouts/slideLayout10.xml"/><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10.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0.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3" Type="http://schemas.openxmlformats.org/officeDocument/2006/relationships/image" Target="../media/image111.wmf"/><Relationship Id="rId7" Type="http://schemas.openxmlformats.org/officeDocument/2006/relationships/image" Target="../media/image53.png"/><Relationship Id="rId2" Type="http://schemas.openxmlformats.org/officeDocument/2006/relationships/oleObject" Target="../embeddings/oleObject11.bin"/><Relationship Id="rId1" Type="http://schemas.openxmlformats.org/officeDocument/2006/relationships/slideLayout" Target="../slideLayouts/slideLayout10.xml"/><Relationship Id="rId6" Type="http://schemas.openxmlformats.org/officeDocument/2006/relationships/image" Target="../media/image52.png"/><Relationship Id="rId5" Type="http://schemas.openxmlformats.org/officeDocument/2006/relationships/image" Target="../media/image112.wmf"/><Relationship Id="rId4" Type="http://schemas.openxmlformats.org/officeDocument/2006/relationships/oleObject" Target="../embeddings/oleObject12.bin"/></Relationships>
</file>

<file path=ppt/slides/_rels/slide73.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oleObject" Target="../embeddings/oleObject4.bin"/><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8" Type="http://schemas.openxmlformats.org/officeDocument/2006/relationships/image" Target="../media/image114.png"/><Relationship Id="rId3" Type="http://schemas.openxmlformats.org/officeDocument/2006/relationships/image" Target="../media/image1090.png"/><Relationship Id="rId7" Type="http://schemas.openxmlformats.org/officeDocument/2006/relationships/image" Target="../media/image1130.png"/><Relationship Id="rId2" Type="http://schemas.openxmlformats.org/officeDocument/2006/relationships/image" Target="../media/image113.png"/><Relationship Id="rId1" Type="http://schemas.openxmlformats.org/officeDocument/2006/relationships/slideLayout" Target="../slideLayouts/slideLayout10.xml"/><Relationship Id="rId6" Type="http://schemas.openxmlformats.org/officeDocument/2006/relationships/image" Target="../media/image1120.png"/><Relationship Id="rId5" Type="http://schemas.openxmlformats.org/officeDocument/2006/relationships/image" Target="../media/image1110.png"/><Relationship Id="rId4" Type="http://schemas.openxmlformats.org/officeDocument/2006/relationships/image" Target="../media/image1100.png"/></Relationships>
</file>

<file path=ppt/slides/_rels/slide76.xml.rels><?xml version="1.0" encoding="UTF-8" standalone="yes"?>
<Relationships xmlns="http://schemas.openxmlformats.org/package/2006/relationships"><Relationship Id="rId3" Type="http://schemas.openxmlformats.org/officeDocument/2006/relationships/image" Target="../media/image115.png"/><Relationship Id="rId7" Type="http://schemas.openxmlformats.org/officeDocument/2006/relationships/hyperlink" Target="http://uspas.fnal.gov/materials/15ODU/Session1_Fundamentals.pdf" TargetMode="External"/><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77.xml.rels><?xml version="1.0" encoding="UTF-8" standalone="yes"?>
<Relationships xmlns="http://schemas.openxmlformats.org/package/2006/relationships"><Relationship Id="rId3" Type="http://schemas.openxmlformats.org/officeDocument/2006/relationships/hyperlink" Target="http://molflow.web.cern.ch/" TargetMode="External"/><Relationship Id="rId2" Type="http://schemas.openxmlformats.org/officeDocument/2006/relationships/image" Target="../media/image123.png"/><Relationship Id="rId1" Type="http://schemas.openxmlformats.org/officeDocument/2006/relationships/slideLayout" Target="../slideLayouts/slideLayout10.xml"/><Relationship Id="rId5" Type="http://schemas.openxmlformats.org/officeDocument/2006/relationships/image" Target="../media/image125.png"/><Relationship Id="rId4" Type="http://schemas.openxmlformats.org/officeDocument/2006/relationships/image" Target="../media/image124.png"/></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0.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3" Type="http://schemas.openxmlformats.org/officeDocument/2006/relationships/image" Target="../media/image710.png"/><Relationship Id="rId2" Type="http://schemas.openxmlformats.org/officeDocument/2006/relationships/image" Target="../media/image129.png"/><Relationship Id="rId1" Type="http://schemas.openxmlformats.org/officeDocument/2006/relationships/slideLayout" Target="../slideLayouts/slideLayout10.xml"/><Relationship Id="rId4" Type="http://schemas.openxmlformats.org/officeDocument/2006/relationships/image" Target="../media/image130.png"/></Relationships>
</file>

<file path=ppt/slides/_rels/slide82.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10.xml"/><Relationship Id="rId4" Type="http://schemas.openxmlformats.org/officeDocument/2006/relationships/image" Target="../media/image133.png"/></Relationships>
</file>

<file path=ppt/slides/_rels/slide83.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76.png"/><Relationship Id="rId1" Type="http://schemas.openxmlformats.org/officeDocument/2006/relationships/slideLayout" Target="../slideLayouts/slideLayout10.xml"/><Relationship Id="rId5" Type="http://schemas.openxmlformats.org/officeDocument/2006/relationships/image" Target="../media/image138.png"/><Relationship Id="rId4" Type="http://schemas.openxmlformats.org/officeDocument/2006/relationships/image" Target="../media/image900.png"/></Relationships>
</file>

<file path=ppt/slides/_rels/slide8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3" Type="http://schemas.openxmlformats.org/officeDocument/2006/relationships/image" Target="../media/image1040.png"/><Relationship Id="rId2" Type="http://schemas.openxmlformats.org/officeDocument/2006/relationships/image" Target="../media/image76.png"/><Relationship Id="rId1" Type="http://schemas.openxmlformats.org/officeDocument/2006/relationships/slideLayout" Target="../slideLayouts/slideLayout10.xml"/><Relationship Id="rId5" Type="http://schemas.openxmlformats.org/officeDocument/2006/relationships/image" Target="../media/image1060.png"/><Relationship Id="rId4" Type="http://schemas.openxmlformats.org/officeDocument/2006/relationships/image" Target="../media/image1050.png"/></Relationships>
</file>

<file path=ppt/slides/_rels/slide88.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10.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92.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10.xml"/></Relationships>
</file>

<file path=ppt/slides/_rels/slide93.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10.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95.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06.png"/><Relationship Id="rId1" Type="http://schemas.openxmlformats.org/officeDocument/2006/relationships/slideLayout" Target="../slideLayouts/slideLayout10.xml"/></Relationships>
</file>

<file path=ppt/slides/_rels/slide96.xml.rels><?xml version="1.0" encoding="UTF-8" standalone="yes"?>
<Relationships xmlns="http://schemas.openxmlformats.org/package/2006/relationships"><Relationship Id="rId3" Type="http://schemas.openxmlformats.org/officeDocument/2006/relationships/image" Target="../media/image152.png"/><Relationship Id="rId7" Type="http://schemas.openxmlformats.org/officeDocument/2006/relationships/image" Target="../media/image155.jpeg"/><Relationship Id="rId2" Type="http://schemas.openxmlformats.org/officeDocument/2006/relationships/image" Target="../media/image151.png"/><Relationship Id="rId1" Type="http://schemas.openxmlformats.org/officeDocument/2006/relationships/slideLayout" Target="../slideLayouts/slideLayout10.xml"/><Relationship Id="rId6" Type="http://schemas.openxmlformats.org/officeDocument/2006/relationships/image" Target="../media/image154.png"/><Relationship Id="rId5" Type="http://schemas.openxmlformats.org/officeDocument/2006/relationships/image" Target="../media/image105.png"/><Relationship Id="rId4" Type="http://schemas.openxmlformats.org/officeDocument/2006/relationships/image" Target="../media/image153.png"/></Relationships>
</file>

<file path=ppt/slides/_rels/slide97.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07.png"/><Relationship Id="rId1" Type="http://schemas.openxmlformats.org/officeDocument/2006/relationships/slideLayout" Target="../slideLayouts/slideLayout10.xml"/><Relationship Id="rId5" Type="http://schemas.openxmlformats.org/officeDocument/2006/relationships/image" Target="../media/image158.png"/><Relationship Id="rId4" Type="http://schemas.openxmlformats.org/officeDocument/2006/relationships/image" Target="../media/image157.png"/></Relationships>
</file>

<file path=ppt/slides/_rels/slide98.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9.png"/><Relationship Id="rId1" Type="http://schemas.openxmlformats.org/officeDocument/2006/relationships/slideLayout" Target="../slideLayouts/slideLayout10.xml"/></Relationships>
</file>

<file path=ppt/slides/_rels/slide99.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image" Target="../media/image161.png"/><Relationship Id="rId1" Type="http://schemas.openxmlformats.org/officeDocument/2006/relationships/slideLayout" Target="../slideLayouts/slideLayout10.xml"/><Relationship Id="rId4" Type="http://schemas.openxmlformats.org/officeDocument/2006/relationships/image" Target="../media/image16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94890" y="674400"/>
            <a:ext cx="9049110" cy="4770537"/>
          </a:xfrm>
          <a:prstGeom prst="rect">
            <a:avLst/>
          </a:prstGeom>
        </p:spPr>
        <p:txBody>
          <a:bodyPr wrap="square">
            <a:spAutoFit/>
          </a:bodyPr>
          <a:lstStyle/>
          <a:p>
            <a:pPr marL="342900" indent="-342900">
              <a:buClr>
                <a:srgbClr val="00CC99"/>
              </a:buClr>
              <a:buFont typeface="Arial" panose="020B0604020202020204" pitchFamily="34" charset="0"/>
              <a:buChar char="•"/>
            </a:pPr>
            <a:r>
              <a:rPr lang="en-US" sz="1600" dirty="0"/>
              <a:t>Measure of beam-gas scattering, using beam loss monitors</a:t>
            </a:r>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800100" lvl="1" indent="-342900">
              <a:buClr>
                <a:srgbClr val="00CC99"/>
              </a:buClr>
              <a:buFont typeface="Arial" panose="020B0604020202020204" pitchFamily="34" charset="0"/>
              <a:buChar char="•"/>
            </a:pPr>
            <a:endParaRPr lang="fr-FR" sz="1600" dirty="0"/>
          </a:p>
        </p:txBody>
      </p:sp>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10</a:t>
            </a:fld>
            <a:endParaRPr lang="en-US" sz="1200" dirty="0">
              <a:solidFill>
                <a:schemeClr val="bg1"/>
              </a:solidFill>
            </a:endParaRPr>
          </a:p>
        </p:txBody>
      </p:sp>
      <p:sp>
        <p:nvSpPr>
          <p:cNvPr id="5" name="Text Box 2"/>
          <p:cNvSpPr txBox="1">
            <a:spLocks noChangeArrowheads="1"/>
          </p:cNvSpPr>
          <p:nvPr/>
        </p:nvSpPr>
        <p:spPr bwMode="auto">
          <a:xfrm>
            <a:off x="457842" y="0"/>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Pressure in the LHC arcs during RUN2</a:t>
            </a:r>
          </a:p>
        </p:txBody>
      </p:sp>
      <p:sp>
        <p:nvSpPr>
          <p:cNvPr id="18"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FF1A81AE-10F6-44D9-A059-143EA80C6164}"/>
                  </a:ext>
                </a:extLst>
              </p:cNvPr>
              <p:cNvSpPr txBox="1"/>
              <p:nvPr/>
            </p:nvSpPr>
            <p:spPr>
              <a:xfrm>
                <a:off x="844179" y="5041139"/>
                <a:ext cx="2317686" cy="5259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US" b="0" i="1" smtClean="0">
                              <a:latin typeface="Cambria Math" panose="02040503050406030204" pitchFamily="18" charset="0"/>
                            </a:rPr>
                            <m:t>𝑑𝐼</m:t>
                          </m:r>
                        </m:num>
                        <m:den>
                          <m:r>
                            <a:rPr lang="en-US" b="0" i="1" smtClean="0">
                              <a:latin typeface="Cambria Math" panose="02040503050406030204" pitchFamily="18" charset="0"/>
                            </a:rPr>
                            <m:t>𝑑𝑡</m:t>
                          </m:r>
                        </m:den>
                      </m:f>
                      <m:r>
                        <a:rPr lang="en-US" b="0" i="1" smtClean="0">
                          <a:latin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𝜎</m:t>
                      </m:r>
                      <m:r>
                        <a:rPr lang="en-US" b="0" i="1" smtClean="0">
                          <a:latin typeface="Cambria Math" panose="02040503050406030204" pitchFamily="18" charset="0"/>
                          <a:ea typeface="Cambria Math" panose="02040503050406030204" pitchFamily="18" charset="0"/>
                        </a:rPr>
                        <m:t>𝐿𝑛𝑓</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𝐼</m:t>
                      </m:r>
                      <m:r>
                        <a:rPr lang="en-US" b="0" i="1" smtClean="0">
                          <a:latin typeface="Cambria Math" panose="02040503050406030204" pitchFamily="18" charset="0"/>
                          <a:ea typeface="Cambria Math" panose="02040503050406030204" pitchFamily="18" charset="0"/>
                        </a:rPr>
                        <m:t>=−</m:t>
                      </m:r>
                      <m:f>
                        <m:fPr>
                          <m:ctrlPr>
                            <a:rPr lang="en-GB" i="1">
                              <a:latin typeface="Cambria Math" panose="02040503050406030204" pitchFamily="18" charset="0"/>
                            </a:rPr>
                          </m:ctrlPr>
                        </m:fPr>
                        <m:num>
                          <m:r>
                            <a:rPr lang="en-US" b="0" i="1" smtClean="0">
                              <a:latin typeface="Cambria Math" panose="02040503050406030204" pitchFamily="18" charset="0"/>
                            </a:rPr>
                            <m:t>1</m:t>
                          </m:r>
                        </m:num>
                        <m:den>
                          <m:r>
                            <a:rPr lang="en-US" i="1" smtClean="0">
                              <a:latin typeface="Cambria Math" panose="02040503050406030204" pitchFamily="18" charset="0"/>
                              <a:ea typeface="Cambria Math" panose="02040503050406030204" pitchFamily="18" charset="0"/>
                            </a:rPr>
                            <m:t>𝜏</m:t>
                          </m:r>
                        </m:den>
                      </m:f>
                      <m:r>
                        <a:rPr lang="en-US" b="0" i="1" smtClean="0">
                          <a:latin typeface="Cambria Math" panose="02040503050406030204" pitchFamily="18" charset="0"/>
                        </a:rPr>
                        <m:t> </m:t>
                      </m:r>
                      <m:r>
                        <a:rPr lang="en-US" b="0" i="1" smtClean="0">
                          <a:latin typeface="Cambria Math" panose="02040503050406030204" pitchFamily="18" charset="0"/>
                        </a:rPr>
                        <m:t>𝐼</m:t>
                      </m:r>
                    </m:oMath>
                  </m:oMathPara>
                </a14:m>
                <a:endParaRPr lang="en-GB" dirty="0"/>
              </a:p>
            </p:txBody>
          </p:sp>
        </mc:Choice>
        <mc:Fallback xmlns="">
          <p:sp>
            <p:nvSpPr>
              <p:cNvPr id="31" name="TextBox 30">
                <a:extLst>
                  <a:ext uri="{FF2B5EF4-FFF2-40B4-BE49-F238E27FC236}">
                    <a16:creationId xmlns:a16="http://schemas.microsoft.com/office/drawing/2014/main" id="{FF1A81AE-10F6-44D9-A059-143EA80C6164}"/>
                  </a:ext>
                </a:extLst>
              </p:cNvPr>
              <p:cNvSpPr txBox="1">
                <a:spLocks noRot="1" noChangeAspect="1" noMove="1" noResize="1" noEditPoints="1" noAdjustHandles="1" noChangeArrowheads="1" noChangeShapeType="1" noTextEdit="1"/>
              </p:cNvSpPr>
              <p:nvPr/>
            </p:nvSpPr>
            <p:spPr>
              <a:xfrm>
                <a:off x="844179" y="5041139"/>
                <a:ext cx="2317686" cy="525978"/>
              </a:xfrm>
              <a:prstGeom prst="rect">
                <a:avLst/>
              </a:prstGeom>
              <a:blipFill>
                <a:blip r:embed="rId2"/>
                <a:stretch>
                  <a:fillRect/>
                </a:stretch>
              </a:blipFill>
            </p:spPr>
            <p:txBody>
              <a:bodyPr/>
              <a:lstStyle/>
              <a:p>
                <a:r>
                  <a:rPr lang="en-GB">
                    <a:noFill/>
                  </a:rPr>
                  <a:t> </a:t>
                </a:r>
              </a:p>
            </p:txBody>
          </p:sp>
        </mc:Fallback>
      </mc:AlternateContent>
      <p:graphicFrame>
        <p:nvGraphicFramePr>
          <p:cNvPr id="32" name="Table 32">
            <a:extLst>
              <a:ext uri="{FF2B5EF4-FFF2-40B4-BE49-F238E27FC236}">
                <a16:creationId xmlns:a16="http://schemas.microsoft.com/office/drawing/2014/main" id="{4E3066A1-6143-4A0A-86E7-F6F56E4A36BF}"/>
              </a:ext>
            </a:extLst>
          </p:cNvPr>
          <p:cNvGraphicFramePr>
            <a:graphicFrameLocks noGrp="1"/>
          </p:cNvGraphicFramePr>
          <p:nvPr>
            <p:extLst>
              <p:ext uri="{D42A27DB-BD31-4B8C-83A1-F6EECF244321}">
                <p14:modId xmlns:p14="http://schemas.microsoft.com/office/powerpoint/2010/main" val="2416777330"/>
              </p:ext>
            </p:extLst>
          </p:nvPr>
        </p:nvGraphicFramePr>
        <p:xfrm>
          <a:off x="4370848" y="4871449"/>
          <a:ext cx="4504704" cy="741680"/>
        </p:xfrm>
        <a:graphic>
          <a:graphicData uri="http://schemas.openxmlformats.org/drawingml/2006/table">
            <a:tbl>
              <a:tblPr firstRow="1" bandRow="1">
                <a:tableStyleId>{073A0DAA-6AF3-43AB-8588-CEC1D06C72B9}</a:tableStyleId>
              </a:tblPr>
              <a:tblGrid>
                <a:gridCol w="1109980">
                  <a:extLst>
                    <a:ext uri="{9D8B030D-6E8A-4147-A177-3AD203B41FA5}">
                      <a16:colId xmlns:a16="http://schemas.microsoft.com/office/drawing/2014/main" val="4004640209"/>
                    </a:ext>
                  </a:extLst>
                </a:gridCol>
                <a:gridCol w="1008380">
                  <a:extLst>
                    <a:ext uri="{9D8B030D-6E8A-4147-A177-3AD203B41FA5}">
                      <a16:colId xmlns:a16="http://schemas.microsoft.com/office/drawing/2014/main" val="1528475468"/>
                    </a:ext>
                  </a:extLst>
                </a:gridCol>
                <a:gridCol w="996798">
                  <a:extLst>
                    <a:ext uri="{9D8B030D-6E8A-4147-A177-3AD203B41FA5}">
                      <a16:colId xmlns:a16="http://schemas.microsoft.com/office/drawing/2014/main" val="1831678838"/>
                    </a:ext>
                  </a:extLst>
                </a:gridCol>
                <a:gridCol w="1389546">
                  <a:extLst>
                    <a:ext uri="{9D8B030D-6E8A-4147-A177-3AD203B41FA5}">
                      <a16:colId xmlns:a16="http://schemas.microsoft.com/office/drawing/2014/main" val="2017465880"/>
                    </a:ext>
                  </a:extLst>
                </a:gridCol>
              </a:tblGrid>
              <a:tr h="370840">
                <a:tc>
                  <a:txBody>
                    <a:bodyPr/>
                    <a:lstStyle/>
                    <a:p>
                      <a:pPr algn="ctr"/>
                      <a:endParaRPr lang="en-GB" sz="1400"/>
                    </a:p>
                  </a:txBody>
                  <a:tcPr/>
                </a:tc>
                <a:tc>
                  <a:txBody>
                    <a:bodyPr/>
                    <a:lstStyle/>
                    <a:p>
                      <a:pPr algn="ctr"/>
                      <a:r>
                        <a:rPr lang="en-GB" sz="1800" dirty="0"/>
                        <a:t>Design</a:t>
                      </a:r>
                    </a:p>
                  </a:txBody>
                  <a:tcPr/>
                </a:tc>
                <a:tc>
                  <a:txBody>
                    <a:bodyPr/>
                    <a:lstStyle/>
                    <a:p>
                      <a:pPr algn="ctr"/>
                      <a:r>
                        <a:rPr lang="en-GB" sz="1800" dirty="0"/>
                        <a:t>2015</a:t>
                      </a:r>
                    </a:p>
                  </a:txBody>
                  <a:tcPr/>
                </a:tc>
                <a:tc>
                  <a:txBody>
                    <a:bodyPr/>
                    <a:lstStyle/>
                    <a:p>
                      <a:pPr algn="ctr"/>
                      <a:r>
                        <a:rPr lang="en-GB" sz="1800" dirty="0"/>
                        <a:t>2018</a:t>
                      </a:r>
                    </a:p>
                  </a:txBody>
                  <a:tcPr/>
                </a:tc>
                <a:extLst>
                  <a:ext uri="{0D108BD9-81ED-4DB2-BD59-A6C34878D82A}">
                    <a16:rowId xmlns:a16="http://schemas.microsoft.com/office/drawing/2014/main" val="74905262"/>
                  </a:ext>
                </a:extLst>
              </a:tr>
              <a:tr h="370840">
                <a:tc>
                  <a:txBody>
                    <a:bodyPr/>
                    <a:lstStyle/>
                    <a:p>
                      <a:pPr algn="ctr"/>
                      <a:r>
                        <a:rPr lang="en-GB" sz="1800" dirty="0"/>
                        <a:t>Life time</a:t>
                      </a:r>
                    </a:p>
                  </a:txBody>
                  <a:tcPr/>
                </a:tc>
                <a:tc>
                  <a:txBody>
                    <a:bodyPr/>
                    <a:lstStyle/>
                    <a:p>
                      <a:pPr algn="ctr"/>
                      <a:r>
                        <a:rPr lang="en-GB" sz="1400" dirty="0"/>
                        <a:t>100 h</a:t>
                      </a:r>
                    </a:p>
                  </a:txBody>
                  <a:tcPr/>
                </a:tc>
                <a:tc>
                  <a:txBody>
                    <a:bodyPr/>
                    <a:lstStyle/>
                    <a:p>
                      <a:pPr algn="ctr"/>
                      <a:r>
                        <a:rPr lang="en-GB" sz="1400" dirty="0"/>
                        <a:t>185 days</a:t>
                      </a:r>
                    </a:p>
                  </a:txBody>
                  <a:tcPr/>
                </a:tc>
                <a:tc>
                  <a:txBody>
                    <a:bodyPr/>
                    <a:lstStyle/>
                    <a:p>
                      <a:pPr algn="ctr"/>
                      <a:r>
                        <a:rPr lang="en-GB" sz="1800" dirty="0">
                          <a:solidFill>
                            <a:srgbClr val="FF0066"/>
                          </a:solidFill>
                        </a:rPr>
                        <a:t>4,5 years !!</a:t>
                      </a:r>
                    </a:p>
                  </a:txBody>
                  <a:tcPr/>
                </a:tc>
                <a:extLst>
                  <a:ext uri="{0D108BD9-81ED-4DB2-BD59-A6C34878D82A}">
                    <a16:rowId xmlns:a16="http://schemas.microsoft.com/office/drawing/2014/main" val="2370657021"/>
                  </a:ext>
                </a:extLst>
              </a:tr>
            </a:tbl>
          </a:graphicData>
        </a:graphic>
      </p:graphicFrame>
      <p:pic>
        <p:nvPicPr>
          <p:cNvPr id="34" name="Picture 33" descr="A picture containing station, subway&#10;&#10;Description automatically generated">
            <a:extLst>
              <a:ext uri="{FF2B5EF4-FFF2-40B4-BE49-F238E27FC236}">
                <a16:creationId xmlns:a16="http://schemas.microsoft.com/office/drawing/2014/main" id="{E56C132F-7A4F-4777-9FBF-1E8DAC48553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 y="1607717"/>
            <a:ext cx="3829821" cy="2553213"/>
          </a:xfrm>
          <a:prstGeom prst="rect">
            <a:avLst/>
          </a:prstGeom>
        </p:spPr>
      </p:pic>
      <p:grpSp>
        <p:nvGrpSpPr>
          <p:cNvPr id="30" name="Group 29">
            <a:extLst>
              <a:ext uri="{FF2B5EF4-FFF2-40B4-BE49-F238E27FC236}">
                <a16:creationId xmlns:a16="http://schemas.microsoft.com/office/drawing/2014/main" id="{2CE68610-FB90-4B4F-AE21-6724B201DDF5}"/>
              </a:ext>
            </a:extLst>
          </p:cNvPr>
          <p:cNvGrpSpPr>
            <a:grpSpLocks noChangeAspect="1"/>
          </p:cNvGrpSpPr>
          <p:nvPr/>
        </p:nvGrpSpPr>
        <p:grpSpPr>
          <a:xfrm>
            <a:off x="3161865" y="1436336"/>
            <a:ext cx="6170034" cy="3102220"/>
            <a:chOff x="1163523" y="1344772"/>
            <a:chExt cx="7345276" cy="3693119"/>
          </a:xfrm>
        </p:grpSpPr>
        <p:pic>
          <p:nvPicPr>
            <p:cNvPr id="23" name="Picture 22">
              <a:extLst>
                <a:ext uri="{FF2B5EF4-FFF2-40B4-BE49-F238E27FC236}">
                  <a16:creationId xmlns:a16="http://schemas.microsoft.com/office/drawing/2014/main" id="{7C45D81D-038E-49FB-A422-8B69AD46A14C}"/>
                </a:ext>
              </a:extLst>
            </p:cNvPr>
            <p:cNvPicPr>
              <a:picLocks noChangeAspect="1"/>
            </p:cNvPicPr>
            <p:nvPr/>
          </p:nvPicPr>
          <p:blipFill>
            <a:blip r:embed="rId4"/>
            <a:stretch>
              <a:fillRect/>
            </a:stretch>
          </p:blipFill>
          <p:spPr>
            <a:xfrm>
              <a:off x="1163523" y="1344772"/>
              <a:ext cx="5801338" cy="3693119"/>
            </a:xfrm>
            <a:prstGeom prst="rect">
              <a:avLst/>
            </a:prstGeom>
          </p:spPr>
        </p:pic>
        <p:sp>
          <p:nvSpPr>
            <p:cNvPr id="24" name="TextBox 23">
              <a:extLst>
                <a:ext uri="{FF2B5EF4-FFF2-40B4-BE49-F238E27FC236}">
                  <a16:creationId xmlns:a16="http://schemas.microsoft.com/office/drawing/2014/main" id="{3087B1A4-43AC-4397-97C8-B8B2FEDE24EB}"/>
                </a:ext>
              </a:extLst>
            </p:cNvPr>
            <p:cNvSpPr txBox="1"/>
            <p:nvPr/>
          </p:nvSpPr>
          <p:spPr>
            <a:xfrm>
              <a:off x="6883723" y="3938030"/>
              <a:ext cx="1541708" cy="403040"/>
            </a:xfrm>
            <a:prstGeom prst="rect">
              <a:avLst/>
            </a:prstGeom>
            <a:noFill/>
          </p:spPr>
          <p:txBody>
            <a:bodyPr wrap="none" rtlCol="0">
              <a:spAutoFit/>
            </a:bodyPr>
            <a:lstStyle/>
            <a:p>
              <a:r>
                <a:rPr lang="en-GB" sz="1600" dirty="0">
                  <a:solidFill>
                    <a:srgbClr val="FF0066"/>
                  </a:solidFill>
                </a:rPr>
                <a:t>2 10</a:t>
              </a:r>
              <a:r>
                <a:rPr lang="en-GB" sz="1600" baseline="30000" dirty="0">
                  <a:solidFill>
                    <a:srgbClr val="FF0066"/>
                  </a:solidFill>
                </a:rPr>
                <a:t>-11</a:t>
              </a:r>
              <a:r>
                <a:rPr lang="en-GB" sz="1600" dirty="0">
                  <a:solidFill>
                    <a:srgbClr val="FF0066"/>
                  </a:solidFill>
                </a:rPr>
                <a:t> mbar</a:t>
              </a:r>
            </a:p>
          </p:txBody>
        </p:sp>
        <p:cxnSp>
          <p:nvCxnSpPr>
            <p:cNvPr id="26" name="Straight Connector 25">
              <a:extLst>
                <a:ext uri="{FF2B5EF4-FFF2-40B4-BE49-F238E27FC236}">
                  <a16:creationId xmlns:a16="http://schemas.microsoft.com/office/drawing/2014/main" id="{D00D2773-AF74-47EC-9C9D-D848BBF443A6}"/>
                </a:ext>
              </a:extLst>
            </p:cNvPr>
            <p:cNvCxnSpPr>
              <a:cxnSpLocks/>
            </p:cNvCxnSpPr>
            <p:nvPr/>
          </p:nvCxnSpPr>
          <p:spPr>
            <a:xfrm>
              <a:off x="6720324" y="4152656"/>
              <a:ext cx="298674" cy="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sp>
          <p:nvSpPr>
            <p:cNvPr id="28" name="TextBox 27">
              <a:extLst>
                <a:ext uri="{FF2B5EF4-FFF2-40B4-BE49-F238E27FC236}">
                  <a16:creationId xmlns:a16="http://schemas.microsoft.com/office/drawing/2014/main" id="{BD2236F2-935C-4D39-A2D5-3E19EDDFD778}"/>
                </a:ext>
              </a:extLst>
            </p:cNvPr>
            <p:cNvSpPr txBox="1"/>
            <p:nvPr/>
          </p:nvSpPr>
          <p:spPr>
            <a:xfrm>
              <a:off x="6955032" y="1664411"/>
              <a:ext cx="1553767" cy="403040"/>
            </a:xfrm>
            <a:prstGeom prst="rect">
              <a:avLst/>
            </a:prstGeom>
            <a:noFill/>
          </p:spPr>
          <p:txBody>
            <a:bodyPr wrap="none" rtlCol="0">
              <a:spAutoFit/>
            </a:bodyPr>
            <a:lstStyle/>
            <a:p>
              <a:r>
                <a:rPr lang="en-GB" sz="1600" dirty="0"/>
                <a:t>2 10</a:t>
              </a:r>
              <a:r>
                <a:rPr lang="en-GB" sz="1600" baseline="30000" dirty="0"/>
                <a:t>-10</a:t>
              </a:r>
              <a:r>
                <a:rPr lang="en-GB" sz="1600" dirty="0"/>
                <a:t> mbar</a:t>
              </a:r>
            </a:p>
          </p:txBody>
        </p:sp>
        <p:cxnSp>
          <p:nvCxnSpPr>
            <p:cNvPr id="29" name="Straight Connector 28">
              <a:extLst>
                <a:ext uri="{FF2B5EF4-FFF2-40B4-BE49-F238E27FC236}">
                  <a16:creationId xmlns:a16="http://schemas.microsoft.com/office/drawing/2014/main" id="{56C78401-3BCA-4C1F-85E7-A30AC47F81A3}"/>
                </a:ext>
              </a:extLst>
            </p:cNvPr>
            <p:cNvCxnSpPr>
              <a:cxnSpLocks/>
            </p:cNvCxnSpPr>
            <p:nvPr/>
          </p:nvCxnSpPr>
          <p:spPr>
            <a:xfrm>
              <a:off x="6811603" y="1889026"/>
              <a:ext cx="262481" cy="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10558057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100</a:t>
            </a:fld>
            <a:endParaRPr lang="en-US" dirty="0"/>
          </a:p>
        </p:txBody>
      </p:sp>
      <p:sp>
        <p:nvSpPr>
          <p:cNvPr id="4" name="Title 3"/>
          <p:cNvSpPr>
            <a:spLocks noGrp="1"/>
          </p:cNvSpPr>
          <p:nvPr>
            <p:ph type="title"/>
          </p:nvPr>
        </p:nvSpPr>
        <p:spPr/>
        <p:txBody>
          <a:bodyPr/>
          <a:lstStyle/>
          <a:p>
            <a:r>
              <a:rPr lang="en-GB" dirty="0"/>
              <a:t>NEG coated chamber</a:t>
            </a:r>
          </a:p>
        </p:txBody>
      </p:sp>
      <p:sp>
        <p:nvSpPr>
          <p:cNvPr id="5"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
        <p:nvSpPr>
          <p:cNvPr id="6" name="Rectangle 5"/>
          <p:cNvSpPr/>
          <p:nvPr/>
        </p:nvSpPr>
        <p:spPr>
          <a:xfrm>
            <a:off x="0" y="547200"/>
            <a:ext cx="7418445" cy="923330"/>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dirty="0"/>
              <a:t> A ~ 1 </a:t>
            </a:r>
            <a:r>
              <a:rPr lang="el-GR" dirty="0"/>
              <a:t>μ</a:t>
            </a:r>
            <a:r>
              <a:rPr lang="en-US" dirty="0">
                <a:solidFill>
                  <a:srgbClr val="0055A0"/>
                </a:solidFill>
              </a:rPr>
              <a:t>m </a:t>
            </a:r>
            <a:r>
              <a:rPr lang="en-US" dirty="0"/>
              <a:t>getter </a:t>
            </a:r>
            <a:r>
              <a:rPr lang="en-US" dirty="0" err="1"/>
              <a:t>getter</a:t>
            </a:r>
            <a:r>
              <a:rPr lang="en-US" dirty="0"/>
              <a:t> film made of </a:t>
            </a:r>
            <a:r>
              <a:rPr lang="en-US" dirty="0" err="1"/>
              <a:t>TiZrVa</a:t>
            </a:r>
            <a:r>
              <a:rPr lang="en-US" dirty="0"/>
              <a:t> is coated inside a vacuum chamber </a:t>
            </a:r>
          </a:p>
          <a:p>
            <a:pPr lvl="0" eaLnBrk="0" fontAlgn="base" hangingPunct="0">
              <a:spcBef>
                <a:spcPct val="0"/>
              </a:spcBef>
              <a:spcAft>
                <a:spcPct val="0"/>
              </a:spcAft>
              <a:buClr>
                <a:srgbClr val="00CC99"/>
              </a:buClr>
              <a:buFontTx/>
              <a:buChar char="•"/>
            </a:pPr>
            <a:r>
              <a:rPr lang="en-US" dirty="0"/>
              <a:t> Ti-</a:t>
            </a:r>
            <a:r>
              <a:rPr lang="en-US" dirty="0" err="1"/>
              <a:t>Zr</a:t>
            </a:r>
            <a:r>
              <a:rPr lang="en-US" dirty="0"/>
              <a:t>-V is coated by </a:t>
            </a:r>
            <a:r>
              <a:rPr lang="en-US" dirty="0">
                <a:solidFill>
                  <a:srgbClr val="FF0066"/>
                </a:solidFill>
              </a:rPr>
              <a:t>magnetron sputtering </a:t>
            </a:r>
            <a:r>
              <a:rPr lang="en-US" dirty="0"/>
              <a:t>with Kr gas</a:t>
            </a:r>
          </a:p>
        </p:txBody>
      </p:sp>
      <p:grpSp>
        <p:nvGrpSpPr>
          <p:cNvPr id="7" name="Groupe 16"/>
          <p:cNvGrpSpPr>
            <a:grpSpLocks/>
          </p:cNvGrpSpPr>
          <p:nvPr/>
        </p:nvGrpSpPr>
        <p:grpSpPr bwMode="auto">
          <a:xfrm>
            <a:off x="4662657" y="1270381"/>
            <a:ext cx="4216880" cy="3757456"/>
            <a:chOff x="428592" y="514324"/>
            <a:chExt cx="3357586" cy="3181002"/>
          </a:xfrm>
        </p:grpSpPr>
        <p:sp>
          <p:nvSpPr>
            <p:cNvPr id="8" name="Text Box 5"/>
            <p:cNvSpPr txBox="1">
              <a:spLocks noChangeArrowheads="1"/>
            </p:cNvSpPr>
            <p:nvPr/>
          </p:nvSpPr>
          <p:spPr bwMode="auto">
            <a:xfrm>
              <a:off x="428592" y="3503835"/>
              <a:ext cx="953213" cy="191491"/>
            </a:xfrm>
            <a:prstGeom prst="rect">
              <a:avLst/>
            </a:prstGeom>
            <a:noFill/>
            <a:ln w="9525">
              <a:noFill/>
              <a:miter lim="800000"/>
              <a:headEnd/>
              <a:tailEnd/>
            </a:ln>
          </p:spPr>
          <p:txBody>
            <a:bodyPr wrap="non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GB" sz="800" b="0" i="0" u="none" strike="noStrike" kern="0" cap="none" spc="0" normalizeH="0" baseline="0" noProof="0" dirty="0">
                  <a:ln>
                    <a:noFill/>
                  </a:ln>
                  <a:solidFill>
                    <a:srgbClr val="000000"/>
                  </a:solidFill>
                  <a:effectLst/>
                  <a:uLnTx/>
                  <a:uFillTx/>
                  <a:latin typeface="Times New Roman" pitchFamily="18" charset="0"/>
                </a:rPr>
                <a:t>Courtesy P. </a:t>
              </a:r>
              <a:r>
                <a:rPr kumimoji="0" lang="en-GB" sz="800" b="0" i="0" u="none" strike="noStrike" kern="0" cap="none" spc="0" normalizeH="0" baseline="0" noProof="0" dirty="0" err="1">
                  <a:ln>
                    <a:noFill/>
                  </a:ln>
                  <a:solidFill>
                    <a:srgbClr val="000000"/>
                  </a:solidFill>
                  <a:effectLst/>
                  <a:uLnTx/>
                  <a:uFillTx/>
                  <a:latin typeface="Times New Roman" pitchFamily="18" charset="0"/>
                </a:rPr>
                <a:t>Chiggiato</a:t>
              </a:r>
              <a:endParaRPr kumimoji="0" lang="en-GB" sz="800" b="0" i="0" u="none" strike="noStrike" kern="0" cap="none" spc="0" normalizeH="0" baseline="0" noProof="0" dirty="0">
                <a:ln>
                  <a:noFill/>
                </a:ln>
                <a:solidFill>
                  <a:srgbClr val="000000"/>
                </a:solidFill>
                <a:effectLst/>
                <a:uLnTx/>
                <a:uFillTx/>
                <a:latin typeface="Times New Roman" pitchFamily="18" charset="0"/>
              </a:endParaRPr>
            </a:p>
          </p:txBody>
        </p:sp>
        <p:grpSp>
          <p:nvGrpSpPr>
            <p:cNvPr id="9" name="Groupe 7"/>
            <p:cNvGrpSpPr>
              <a:grpSpLocks/>
            </p:cNvGrpSpPr>
            <p:nvPr/>
          </p:nvGrpSpPr>
          <p:grpSpPr bwMode="auto">
            <a:xfrm>
              <a:off x="428592" y="793420"/>
              <a:ext cx="3357586" cy="2857497"/>
              <a:chOff x="5214938" y="577284"/>
              <a:chExt cx="4025900" cy="3529011"/>
            </a:xfrm>
          </p:grpSpPr>
          <p:pic>
            <p:nvPicPr>
              <p:cNvPr id="11" name="Picture 21"/>
              <p:cNvPicPr>
                <a:picLocks noChangeAspect="1" noChangeArrowheads="1"/>
              </p:cNvPicPr>
              <p:nvPr/>
            </p:nvPicPr>
            <p:blipFill>
              <a:blip r:embed="rId2" cstate="print"/>
              <a:srcRect/>
              <a:stretch>
                <a:fillRect/>
              </a:stretch>
            </p:blipFill>
            <p:spPr bwMode="auto">
              <a:xfrm>
                <a:off x="5214938" y="577284"/>
                <a:ext cx="4025900" cy="3529011"/>
              </a:xfrm>
              <a:prstGeom prst="rect">
                <a:avLst/>
              </a:prstGeom>
              <a:noFill/>
              <a:ln w="9525">
                <a:noFill/>
                <a:miter lim="800000"/>
                <a:headEnd/>
                <a:tailEnd/>
              </a:ln>
            </p:spPr>
          </p:pic>
          <p:sp>
            <p:nvSpPr>
              <p:cNvPr id="12" name="Forme libre 6"/>
              <p:cNvSpPr>
                <a:spLocks noChangeArrowheads="1"/>
              </p:cNvSpPr>
              <p:nvPr/>
            </p:nvSpPr>
            <p:spPr bwMode="auto">
              <a:xfrm>
                <a:off x="6774873" y="1174173"/>
                <a:ext cx="1714500" cy="1594707"/>
              </a:xfrm>
              <a:custGeom>
                <a:avLst/>
                <a:gdLst>
                  <a:gd name="T0" fmla="*/ 0 w 1714500"/>
                  <a:gd name="T1" fmla="*/ 0 h 1594707"/>
                  <a:gd name="T2" fmla="*/ 426027 w 1714500"/>
                  <a:gd name="T3" fmla="*/ 10391 h 1594707"/>
                  <a:gd name="T4" fmla="*/ 519545 w 1714500"/>
                  <a:gd name="T5" fmla="*/ 31172 h 1594707"/>
                  <a:gd name="T6" fmla="*/ 550718 w 1714500"/>
                  <a:gd name="T7" fmla="*/ 51954 h 1594707"/>
                  <a:gd name="T8" fmla="*/ 581891 w 1714500"/>
                  <a:gd name="T9" fmla="*/ 62345 h 1594707"/>
                  <a:gd name="T10" fmla="*/ 592282 w 1714500"/>
                  <a:gd name="T11" fmla="*/ 93518 h 1594707"/>
                  <a:gd name="T12" fmla="*/ 654627 w 1714500"/>
                  <a:gd name="T13" fmla="*/ 114300 h 1594707"/>
                  <a:gd name="T14" fmla="*/ 685800 w 1714500"/>
                  <a:gd name="T15" fmla="*/ 124691 h 1594707"/>
                  <a:gd name="T16" fmla="*/ 706582 w 1714500"/>
                  <a:gd name="T17" fmla="*/ 187036 h 1594707"/>
                  <a:gd name="T18" fmla="*/ 768927 w 1714500"/>
                  <a:gd name="T19" fmla="*/ 207818 h 1594707"/>
                  <a:gd name="T20" fmla="*/ 779318 w 1714500"/>
                  <a:gd name="T21" fmla="*/ 238991 h 1594707"/>
                  <a:gd name="T22" fmla="*/ 789709 w 1714500"/>
                  <a:gd name="T23" fmla="*/ 280554 h 1594707"/>
                  <a:gd name="T24" fmla="*/ 820882 w 1714500"/>
                  <a:gd name="T25" fmla="*/ 311727 h 1594707"/>
                  <a:gd name="T26" fmla="*/ 831272 w 1714500"/>
                  <a:gd name="T27" fmla="*/ 342900 h 1594707"/>
                  <a:gd name="T28" fmla="*/ 841663 w 1714500"/>
                  <a:gd name="T29" fmla="*/ 394854 h 1594707"/>
                  <a:gd name="T30" fmla="*/ 872836 w 1714500"/>
                  <a:gd name="T31" fmla="*/ 415636 h 1594707"/>
                  <a:gd name="T32" fmla="*/ 893618 w 1714500"/>
                  <a:gd name="T33" fmla="*/ 446809 h 1594707"/>
                  <a:gd name="T34" fmla="*/ 904009 w 1714500"/>
                  <a:gd name="T35" fmla="*/ 488372 h 1594707"/>
                  <a:gd name="T36" fmla="*/ 924791 w 1714500"/>
                  <a:gd name="T37" fmla="*/ 602672 h 1594707"/>
                  <a:gd name="T38" fmla="*/ 935182 w 1714500"/>
                  <a:gd name="T39" fmla="*/ 633845 h 1594707"/>
                  <a:gd name="T40" fmla="*/ 987136 w 1714500"/>
                  <a:gd name="T41" fmla="*/ 706582 h 1594707"/>
                  <a:gd name="T42" fmla="*/ 1018309 w 1714500"/>
                  <a:gd name="T43" fmla="*/ 737754 h 1594707"/>
                  <a:gd name="T44" fmla="*/ 1070263 w 1714500"/>
                  <a:gd name="T45" fmla="*/ 820882 h 1594707"/>
                  <a:gd name="T46" fmla="*/ 1101436 w 1714500"/>
                  <a:gd name="T47" fmla="*/ 862445 h 1594707"/>
                  <a:gd name="T48" fmla="*/ 1111827 w 1714500"/>
                  <a:gd name="T49" fmla="*/ 914400 h 1594707"/>
                  <a:gd name="T50" fmla="*/ 1122218 w 1714500"/>
                  <a:gd name="T51" fmla="*/ 976745 h 1594707"/>
                  <a:gd name="T52" fmla="*/ 1184563 w 1714500"/>
                  <a:gd name="T53" fmla="*/ 1018309 h 1594707"/>
                  <a:gd name="T54" fmla="*/ 1215736 w 1714500"/>
                  <a:gd name="T55" fmla="*/ 1039091 h 1594707"/>
                  <a:gd name="T56" fmla="*/ 1246909 w 1714500"/>
                  <a:gd name="T57" fmla="*/ 1111827 h 1594707"/>
                  <a:gd name="T58" fmla="*/ 1278082 w 1714500"/>
                  <a:gd name="T59" fmla="*/ 1174172 h 1594707"/>
                  <a:gd name="T60" fmla="*/ 1309254 w 1714500"/>
                  <a:gd name="T61" fmla="*/ 1194954 h 1594707"/>
                  <a:gd name="T62" fmla="*/ 1330036 w 1714500"/>
                  <a:gd name="T63" fmla="*/ 1257300 h 1594707"/>
                  <a:gd name="T64" fmla="*/ 1340427 w 1714500"/>
                  <a:gd name="T65" fmla="*/ 1309254 h 1594707"/>
                  <a:gd name="T66" fmla="*/ 1454727 w 1714500"/>
                  <a:gd name="T67" fmla="*/ 1319645 h 1594707"/>
                  <a:gd name="T68" fmla="*/ 1475509 w 1714500"/>
                  <a:gd name="T69" fmla="*/ 1350818 h 1594707"/>
                  <a:gd name="T70" fmla="*/ 1485900 w 1714500"/>
                  <a:gd name="T71" fmla="*/ 1381991 h 1594707"/>
                  <a:gd name="T72" fmla="*/ 1548245 w 1714500"/>
                  <a:gd name="T73" fmla="*/ 1402772 h 1594707"/>
                  <a:gd name="T74" fmla="*/ 1579418 w 1714500"/>
                  <a:gd name="T75" fmla="*/ 1475509 h 1594707"/>
                  <a:gd name="T76" fmla="*/ 1610591 w 1714500"/>
                  <a:gd name="T77" fmla="*/ 1485900 h 1594707"/>
                  <a:gd name="T78" fmla="*/ 1652154 w 1714500"/>
                  <a:gd name="T79" fmla="*/ 1527463 h 1594707"/>
                  <a:gd name="T80" fmla="*/ 1662545 w 1714500"/>
                  <a:gd name="T81" fmla="*/ 1558636 h 1594707"/>
                  <a:gd name="T82" fmla="*/ 1714500 w 1714500"/>
                  <a:gd name="T83" fmla="*/ 1589809 h 159470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14500"/>
                  <a:gd name="T127" fmla="*/ 0 h 1594707"/>
                  <a:gd name="T128" fmla="*/ 1714500 w 1714500"/>
                  <a:gd name="T129" fmla="*/ 1594707 h 159470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14500" h="1594707">
                    <a:moveTo>
                      <a:pt x="0" y="0"/>
                    </a:moveTo>
                    <a:lnTo>
                      <a:pt x="426027" y="10391"/>
                    </a:lnTo>
                    <a:cubicBezTo>
                      <a:pt x="441992" y="11085"/>
                      <a:pt x="501272" y="26604"/>
                      <a:pt x="519545" y="31172"/>
                    </a:cubicBezTo>
                    <a:cubicBezTo>
                      <a:pt x="529936" y="38099"/>
                      <a:pt x="539548" y="46369"/>
                      <a:pt x="550718" y="51954"/>
                    </a:cubicBezTo>
                    <a:cubicBezTo>
                      <a:pt x="560515" y="56852"/>
                      <a:pt x="574146" y="54600"/>
                      <a:pt x="581891" y="62345"/>
                    </a:cubicBezTo>
                    <a:cubicBezTo>
                      <a:pt x="589636" y="70090"/>
                      <a:pt x="583369" y="87152"/>
                      <a:pt x="592282" y="93518"/>
                    </a:cubicBezTo>
                    <a:cubicBezTo>
                      <a:pt x="610107" y="106251"/>
                      <a:pt x="633845" y="107373"/>
                      <a:pt x="654627" y="114300"/>
                    </a:cubicBezTo>
                    <a:lnTo>
                      <a:pt x="685800" y="124691"/>
                    </a:lnTo>
                    <a:cubicBezTo>
                      <a:pt x="692727" y="145473"/>
                      <a:pt x="685800" y="180109"/>
                      <a:pt x="706582" y="187036"/>
                    </a:cubicBezTo>
                    <a:lnTo>
                      <a:pt x="768927" y="207818"/>
                    </a:lnTo>
                    <a:cubicBezTo>
                      <a:pt x="772391" y="218209"/>
                      <a:pt x="776309" y="228459"/>
                      <a:pt x="779318" y="238991"/>
                    </a:cubicBezTo>
                    <a:cubicBezTo>
                      <a:pt x="783241" y="252722"/>
                      <a:pt x="782624" y="268155"/>
                      <a:pt x="789709" y="280554"/>
                    </a:cubicBezTo>
                    <a:cubicBezTo>
                      <a:pt x="797000" y="293313"/>
                      <a:pt x="810491" y="301336"/>
                      <a:pt x="820882" y="311727"/>
                    </a:cubicBezTo>
                    <a:cubicBezTo>
                      <a:pt x="824345" y="322118"/>
                      <a:pt x="828616" y="332274"/>
                      <a:pt x="831272" y="342900"/>
                    </a:cubicBezTo>
                    <a:cubicBezTo>
                      <a:pt x="835555" y="360034"/>
                      <a:pt x="832901" y="379520"/>
                      <a:pt x="841663" y="394854"/>
                    </a:cubicBezTo>
                    <a:cubicBezTo>
                      <a:pt x="847859" y="405697"/>
                      <a:pt x="862445" y="408709"/>
                      <a:pt x="872836" y="415636"/>
                    </a:cubicBezTo>
                    <a:cubicBezTo>
                      <a:pt x="879763" y="426027"/>
                      <a:pt x="888699" y="435330"/>
                      <a:pt x="893618" y="446809"/>
                    </a:cubicBezTo>
                    <a:cubicBezTo>
                      <a:pt x="899244" y="459935"/>
                      <a:pt x="901454" y="474322"/>
                      <a:pt x="904009" y="488372"/>
                    </a:cubicBezTo>
                    <a:cubicBezTo>
                      <a:pt x="918726" y="569317"/>
                      <a:pt x="907115" y="540806"/>
                      <a:pt x="924791" y="602672"/>
                    </a:cubicBezTo>
                    <a:cubicBezTo>
                      <a:pt x="927800" y="613204"/>
                      <a:pt x="930284" y="624048"/>
                      <a:pt x="935182" y="633845"/>
                    </a:cubicBezTo>
                    <a:cubicBezTo>
                      <a:pt x="941763" y="647006"/>
                      <a:pt x="981484" y="699989"/>
                      <a:pt x="987136" y="706582"/>
                    </a:cubicBezTo>
                    <a:cubicBezTo>
                      <a:pt x="996699" y="717739"/>
                      <a:pt x="1008901" y="726465"/>
                      <a:pt x="1018309" y="737754"/>
                    </a:cubicBezTo>
                    <a:cubicBezTo>
                      <a:pt x="1031228" y="753256"/>
                      <a:pt x="1063499" y="810737"/>
                      <a:pt x="1070263" y="820882"/>
                    </a:cubicBezTo>
                    <a:cubicBezTo>
                      <a:pt x="1079869" y="835292"/>
                      <a:pt x="1091045" y="848591"/>
                      <a:pt x="1101436" y="862445"/>
                    </a:cubicBezTo>
                    <a:cubicBezTo>
                      <a:pt x="1104900" y="879763"/>
                      <a:pt x="1108668" y="897024"/>
                      <a:pt x="1111827" y="914400"/>
                    </a:cubicBezTo>
                    <a:cubicBezTo>
                      <a:pt x="1115596" y="935128"/>
                      <a:pt x="1113661" y="957493"/>
                      <a:pt x="1122218" y="976745"/>
                    </a:cubicBezTo>
                    <a:cubicBezTo>
                      <a:pt x="1139102" y="1014733"/>
                      <a:pt x="1155873" y="1003964"/>
                      <a:pt x="1184563" y="1018309"/>
                    </a:cubicBezTo>
                    <a:cubicBezTo>
                      <a:pt x="1195733" y="1023894"/>
                      <a:pt x="1205345" y="1032164"/>
                      <a:pt x="1215736" y="1039091"/>
                    </a:cubicBezTo>
                    <a:cubicBezTo>
                      <a:pt x="1237362" y="1125593"/>
                      <a:pt x="1211029" y="1040067"/>
                      <a:pt x="1246909" y="1111827"/>
                    </a:cubicBezTo>
                    <a:cubicBezTo>
                      <a:pt x="1263812" y="1145633"/>
                      <a:pt x="1248302" y="1144392"/>
                      <a:pt x="1278082" y="1174172"/>
                    </a:cubicBezTo>
                    <a:cubicBezTo>
                      <a:pt x="1286912" y="1183002"/>
                      <a:pt x="1298863" y="1188027"/>
                      <a:pt x="1309254" y="1194954"/>
                    </a:cubicBezTo>
                    <a:cubicBezTo>
                      <a:pt x="1316181" y="1215736"/>
                      <a:pt x="1325740" y="1235819"/>
                      <a:pt x="1330036" y="1257300"/>
                    </a:cubicBezTo>
                    <a:cubicBezTo>
                      <a:pt x="1333500" y="1274618"/>
                      <a:pt x="1324631" y="1301356"/>
                      <a:pt x="1340427" y="1309254"/>
                    </a:cubicBezTo>
                    <a:cubicBezTo>
                      <a:pt x="1374645" y="1326363"/>
                      <a:pt x="1416627" y="1316181"/>
                      <a:pt x="1454727" y="1319645"/>
                    </a:cubicBezTo>
                    <a:cubicBezTo>
                      <a:pt x="1461654" y="1330036"/>
                      <a:pt x="1469924" y="1339648"/>
                      <a:pt x="1475509" y="1350818"/>
                    </a:cubicBezTo>
                    <a:cubicBezTo>
                      <a:pt x="1480407" y="1360615"/>
                      <a:pt x="1476987" y="1375625"/>
                      <a:pt x="1485900" y="1381991"/>
                    </a:cubicBezTo>
                    <a:cubicBezTo>
                      <a:pt x="1503725" y="1394723"/>
                      <a:pt x="1548245" y="1402772"/>
                      <a:pt x="1548245" y="1402772"/>
                    </a:cubicBezTo>
                    <a:cubicBezTo>
                      <a:pt x="1554485" y="1427731"/>
                      <a:pt x="1556993" y="1457569"/>
                      <a:pt x="1579418" y="1475509"/>
                    </a:cubicBezTo>
                    <a:cubicBezTo>
                      <a:pt x="1587971" y="1482351"/>
                      <a:pt x="1600200" y="1482436"/>
                      <a:pt x="1610591" y="1485900"/>
                    </a:cubicBezTo>
                    <a:cubicBezTo>
                      <a:pt x="1638301" y="1569027"/>
                      <a:pt x="1596736" y="1472044"/>
                      <a:pt x="1652154" y="1527463"/>
                    </a:cubicBezTo>
                    <a:cubicBezTo>
                      <a:pt x="1659899" y="1535208"/>
                      <a:pt x="1656469" y="1549522"/>
                      <a:pt x="1662545" y="1558636"/>
                    </a:cubicBezTo>
                    <a:cubicBezTo>
                      <a:pt x="1686593" y="1594707"/>
                      <a:pt x="1684691" y="1589809"/>
                      <a:pt x="1714500" y="1589809"/>
                    </a:cubicBezTo>
                  </a:path>
                </a:pathLst>
              </a:custGeom>
              <a:noFill/>
              <a:ln w="19050" algn="ctr">
                <a:solidFill>
                  <a:srgbClr val="00CC99"/>
                </a:solidFill>
                <a:round/>
                <a:headEnd/>
                <a:tailEnd/>
              </a:ln>
            </p:spPr>
            <p:txBody>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fr-FR" sz="2300" b="0" i="0" u="none" strike="noStrike" kern="0" cap="none" spc="0" normalizeH="0" baseline="0" noProof="0">
                  <a:ln>
                    <a:noFill/>
                  </a:ln>
                  <a:solidFill>
                    <a:srgbClr val="000000"/>
                  </a:solidFill>
                  <a:effectLst/>
                  <a:uLnTx/>
                  <a:uFillTx/>
                  <a:latin typeface="Times New Roman" pitchFamily="18" charset="0"/>
                </a:endParaRPr>
              </a:p>
            </p:txBody>
          </p:sp>
        </p:grpSp>
        <p:sp>
          <p:nvSpPr>
            <p:cNvPr id="10" name="Rectangle 17"/>
            <p:cNvSpPr>
              <a:spLocks noChangeArrowheads="1"/>
            </p:cNvSpPr>
            <p:nvPr/>
          </p:nvSpPr>
          <p:spPr bwMode="auto">
            <a:xfrm>
              <a:off x="1659651" y="514324"/>
              <a:ext cx="1800493" cy="400110"/>
            </a:xfrm>
            <a:prstGeom prst="rect">
              <a:avLst/>
            </a:prstGeom>
            <a:noFill/>
            <a:ln w="9525">
              <a:noFill/>
              <a:miter lim="800000"/>
              <a:headEnd/>
              <a:tailEnd/>
            </a:ln>
          </p:spPr>
          <p:txBody>
            <a:bodyPr wrap="non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srgbClr val="00CC99"/>
                  </a:solidFill>
                  <a:effectLst/>
                  <a:uLnTx/>
                  <a:uFillTx/>
                  <a:latin typeface="Times New Roman" pitchFamily="18" charset="0"/>
                </a:rPr>
                <a:t>Pumping Speed</a:t>
              </a:r>
              <a:endParaRPr kumimoji="0" lang="fr-FR" sz="2000" b="0" i="0" u="none" strike="noStrike" kern="0" cap="none" spc="0" normalizeH="0" baseline="0" noProof="0" dirty="0">
                <a:ln>
                  <a:noFill/>
                </a:ln>
                <a:solidFill>
                  <a:srgbClr val="00CC99"/>
                </a:solidFill>
                <a:effectLst/>
                <a:uLnTx/>
                <a:uFillTx/>
                <a:latin typeface="Times New Roman" pitchFamily="18" charset="0"/>
              </a:endParaRPr>
            </a:p>
          </p:txBody>
        </p:sp>
      </p:grpSp>
      <p:sp>
        <p:nvSpPr>
          <p:cNvPr id="13" name="Rectangle 12"/>
          <p:cNvSpPr/>
          <p:nvPr/>
        </p:nvSpPr>
        <p:spPr>
          <a:xfrm>
            <a:off x="90657" y="5075964"/>
            <a:ext cx="9144000" cy="1077218"/>
          </a:xfrm>
          <a:prstGeom prst="rect">
            <a:avLst/>
          </a:prstGeom>
        </p:spPr>
        <p:txBody>
          <a:bodyPr wrap="square">
            <a:spAutoFit/>
          </a:bodyPr>
          <a:lstStyle/>
          <a:p>
            <a:pPr marL="0" marR="0" lvl="0" indent="0" defTabSz="914400" eaLnBrk="0" fontAlgn="base" latinLnBrk="0" hangingPunct="0">
              <a:lnSpc>
                <a:spcPct val="100000"/>
              </a:lnSpc>
              <a:spcBef>
                <a:spcPct val="0"/>
              </a:spcBef>
              <a:spcAft>
                <a:spcPct val="0"/>
              </a:spcAft>
              <a:buClr>
                <a:srgbClr val="00CC99"/>
              </a:buClr>
              <a:buSzTx/>
              <a:buFontTx/>
              <a:buChar char="•"/>
              <a:tabLst/>
              <a:defRPr/>
            </a:pPr>
            <a:r>
              <a:rPr kumimoji="0" lang="en-US" sz="1600" b="0" i="0" u="none" strike="noStrike" kern="0" cap="none" spc="0" normalizeH="0" baseline="0" noProof="0" dirty="0">
                <a:ln>
                  <a:noFill/>
                </a:ln>
                <a:solidFill>
                  <a:srgbClr val="000000"/>
                </a:solidFill>
                <a:effectLst/>
                <a:uLnTx/>
                <a:uFillTx/>
                <a:latin typeface="Times New Roman" pitchFamily="18" charset="0"/>
              </a:rPr>
              <a:t> </a:t>
            </a:r>
            <a:r>
              <a:rPr kumimoji="0" lang="en-US" sz="1600" b="0" i="0" u="none" strike="noStrike" kern="0" cap="none" spc="0" normalizeH="0" baseline="0" noProof="0" dirty="0">
                <a:ln>
                  <a:noFill/>
                </a:ln>
                <a:effectLst/>
                <a:uLnTx/>
                <a:uFillTx/>
              </a:rPr>
              <a:t>Very large pumping speed : ~ 250 l/s/m for H</a:t>
            </a:r>
            <a:r>
              <a:rPr kumimoji="0" lang="en-US" sz="1600" b="0" i="0" u="none" strike="noStrike" kern="0" cap="none" spc="0" normalizeH="0" baseline="-25000" noProof="0" dirty="0">
                <a:ln>
                  <a:noFill/>
                </a:ln>
                <a:effectLst/>
                <a:uLnTx/>
                <a:uFillTx/>
              </a:rPr>
              <a:t>2</a:t>
            </a:r>
            <a:r>
              <a:rPr kumimoji="0" lang="en-US" sz="1600" b="0" i="0" u="none" strike="noStrike" kern="0" cap="none" spc="0" normalizeH="0" baseline="0" noProof="0" dirty="0">
                <a:ln>
                  <a:noFill/>
                </a:ln>
                <a:effectLst/>
                <a:uLnTx/>
                <a:uFillTx/>
              </a:rPr>
              <a:t>, 20 000 l/</a:t>
            </a:r>
            <a:r>
              <a:rPr kumimoji="0" lang="en-US" sz="1600" b="0" i="0" u="none" strike="noStrike" kern="0" cap="none" spc="0" normalizeH="0" baseline="0" noProof="0" dirty="0" err="1">
                <a:ln>
                  <a:noFill/>
                </a:ln>
                <a:effectLst/>
                <a:uLnTx/>
                <a:uFillTx/>
              </a:rPr>
              <a:t>s.m</a:t>
            </a:r>
            <a:r>
              <a:rPr kumimoji="0" lang="en-US" sz="1600" b="0" i="0" u="none" strike="noStrike" kern="0" cap="none" spc="0" normalizeH="0" baseline="0" noProof="0" dirty="0">
                <a:ln>
                  <a:noFill/>
                </a:ln>
                <a:effectLst/>
                <a:uLnTx/>
                <a:uFillTx/>
              </a:rPr>
              <a:t> for</a:t>
            </a:r>
            <a:r>
              <a:rPr kumimoji="0" lang="en-US" sz="1600" b="0" i="0" u="none" strike="noStrike" kern="0" cap="none" spc="0" normalizeH="0" noProof="0" dirty="0">
                <a:ln>
                  <a:noFill/>
                </a:ln>
                <a:effectLst/>
                <a:uLnTx/>
                <a:uFillTx/>
              </a:rPr>
              <a:t> CO</a:t>
            </a:r>
            <a:endParaRPr kumimoji="0" lang="en-US" sz="1600" b="0" i="0" u="none" strike="noStrike" kern="0" cap="none" spc="0" normalizeH="0" baseline="0" noProof="0" dirty="0">
              <a:ln>
                <a:noFill/>
              </a:ln>
              <a:effectLst/>
              <a:uLnTx/>
              <a:uFillTx/>
            </a:endParaRPr>
          </a:p>
          <a:p>
            <a:pPr marL="0" marR="0" lvl="0" indent="0" defTabSz="914400" eaLnBrk="0" fontAlgn="base" latinLnBrk="0" hangingPunct="0">
              <a:lnSpc>
                <a:spcPct val="100000"/>
              </a:lnSpc>
              <a:spcBef>
                <a:spcPct val="0"/>
              </a:spcBef>
              <a:spcAft>
                <a:spcPct val="0"/>
              </a:spcAft>
              <a:buClr>
                <a:srgbClr val="00CC99"/>
              </a:buClr>
              <a:buSzTx/>
              <a:buFontTx/>
              <a:buChar char="•"/>
              <a:tabLst/>
              <a:defRPr/>
            </a:pPr>
            <a:r>
              <a:rPr kumimoji="0" lang="en-US" sz="1600" b="0" i="0" u="none" strike="noStrike" kern="0" cap="none" spc="0" normalizeH="0" baseline="0" noProof="0" dirty="0">
                <a:ln>
                  <a:noFill/>
                </a:ln>
                <a:effectLst/>
                <a:uLnTx/>
                <a:uFillTx/>
              </a:rPr>
              <a:t> Very low outgassing rate</a:t>
            </a:r>
          </a:p>
          <a:p>
            <a:pPr marL="0" marR="0" lvl="0" indent="0" defTabSz="914400" eaLnBrk="0" fontAlgn="base" latinLnBrk="0" hangingPunct="0">
              <a:lnSpc>
                <a:spcPct val="100000"/>
              </a:lnSpc>
              <a:spcBef>
                <a:spcPct val="0"/>
              </a:spcBef>
              <a:spcAft>
                <a:spcPct val="0"/>
              </a:spcAft>
              <a:buClr>
                <a:srgbClr val="00CC99"/>
              </a:buClr>
              <a:buSzTx/>
              <a:buFontTx/>
              <a:buChar char="•"/>
              <a:tabLst/>
              <a:defRPr/>
            </a:pPr>
            <a:endParaRPr kumimoji="0" lang="en-US" sz="1600" b="0" i="0" u="none" strike="noStrike" kern="0" cap="none" spc="0" normalizeH="0" baseline="0" noProof="0" dirty="0">
              <a:ln>
                <a:noFill/>
              </a:ln>
              <a:effectLst/>
              <a:uLnTx/>
              <a:uFillTx/>
            </a:endParaRPr>
          </a:p>
          <a:p>
            <a:pPr marL="0" marR="0" lvl="0" indent="0" defTabSz="914400" eaLnBrk="0" fontAlgn="base" latinLnBrk="0" hangingPunct="0">
              <a:lnSpc>
                <a:spcPct val="100000"/>
              </a:lnSpc>
              <a:spcBef>
                <a:spcPct val="0"/>
              </a:spcBef>
              <a:spcAft>
                <a:spcPct val="0"/>
              </a:spcAft>
              <a:buClr>
                <a:srgbClr val="00CC99"/>
              </a:buClr>
              <a:buSzTx/>
              <a:buFontTx/>
              <a:buChar char="•"/>
              <a:tabLst/>
              <a:defRPr/>
            </a:pPr>
            <a:r>
              <a:rPr lang="en-US" sz="1600" kern="0" dirty="0"/>
              <a:t> </a:t>
            </a:r>
            <a:r>
              <a:rPr lang="en-US" sz="1600" kern="0" dirty="0">
                <a:solidFill>
                  <a:srgbClr val="FF0066"/>
                </a:solidFill>
              </a:rPr>
              <a:t>But</a:t>
            </a:r>
            <a:r>
              <a:rPr lang="en-US" sz="1600" kern="0" dirty="0"/>
              <a:t> : limited capacity and fragile coating sensitive to pollutant (hydrocarbons, Fluor …)</a:t>
            </a:r>
            <a:endParaRPr kumimoji="0" lang="en-US" sz="1600" b="0" i="0" u="none" strike="noStrike" kern="0" cap="none" spc="0" normalizeH="0" baseline="0" noProof="0" dirty="0">
              <a:ln>
                <a:noFill/>
              </a:ln>
              <a:effectLst/>
              <a:uLnTx/>
              <a:uFillTx/>
            </a:endParaRPr>
          </a:p>
        </p:txBody>
      </p:sp>
      <p:pic>
        <p:nvPicPr>
          <p:cNvPr id="178177" name="Picture 1"/>
          <p:cNvPicPr>
            <a:picLocks noChangeAspect="1" noChangeArrowheads="1"/>
          </p:cNvPicPr>
          <p:nvPr/>
        </p:nvPicPr>
        <p:blipFill>
          <a:blip r:embed="rId3" cstate="print"/>
          <a:srcRect/>
          <a:stretch>
            <a:fillRect/>
          </a:stretch>
        </p:blipFill>
        <p:spPr bwMode="auto">
          <a:xfrm>
            <a:off x="920877" y="1470530"/>
            <a:ext cx="3185290" cy="3320986"/>
          </a:xfrm>
          <a:prstGeom prst="rect">
            <a:avLst/>
          </a:prstGeom>
          <a:noFill/>
          <a:ln w="9525">
            <a:noFill/>
            <a:miter lim="800000"/>
            <a:headEnd/>
            <a:tailEnd/>
          </a:ln>
        </p:spPr>
      </p:pic>
      <p:sp>
        <p:nvSpPr>
          <p:cNvPr id="24" name="Text Box 5"/>
          <p:cNvSpPr txBox="1">
            <a:spLocks noChangeArrowheads="1"/>
          </p:cNvSpPr>
          <p:nvPr/>
        </p:nvSpPr>
        <p:spPr bwMode="auto">
          <a:xfrm>
            <a:off x="286385" y="4791516"/>
            <a:ext cx="3608680" cy="230832"/>
          </a:xfrm>
          <a:prstGeom prst="rect">
            <a:avLst/>
          </a:prstGeom>
          <a:noFill/>
          <a:ln w="9525">
            <a:noFill/>
            <a:miter lim="800000"/>
            <a:headEnd/>
            <a:tailEnd/>
          </a:ln>
        </p:spPr>
        <p:txBody>
          <a:bodyPr wrap="none">
            <a:spAutoFit/>
          </a:bodyPr>
          <a:lstStyle/>
          <a:p>
            <a:r>
              <a:rPr lang="en-GB" sz="900" dirty="0"/>
              <a:t>P. Costa Pinto, P. Chiggiato / Thin Solid Films 515 (2006) 382-388 </a:t>
            </a:r>
          </a:p>
        </p:txBody>
      </p:sp>
    </p:spTree>
    <p:extLst>
      <p:ext uri="{BB962C8B-B14F-4D97-AF65-F5344CB8AC3E}">
        <p14:creationId xmlns:p14="http://schemas.microsoft.com/office/powerpoint/2010/main" val="2800116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11</a:t>
            </a:fld>
            <a:endParaRPr lang="en-US" sz="1200" dirty="0">
              <a:solidFill>
                <a:schemeClr val="bg1"/>
              </a:solidFill>
            </a:endParaRPr>
          </a:p>
        </p:txBody>
      </p:sp>
      <p:sp>
        <p:nvSpPr>
          <p:cNvPr id="8" name="Rectangle 7"/>
          <p:cNvSpPr/>
          <p:nvPr/>
        </p:nvSpPr>
        <p:spPr>
          <a:xfrm>
            <a:off x="69011" y="1956196"/>
            <a:ext cx="9074989" cy="1323439"/>
          </a:xfrm>
          <a:prstGeom prst="rect">
            <a:avLst/>
          </a:prstGeom>
        </p:spPr>
        <p:txBody>
          <a:bodyPr wrap="square">
            <a:spAutoFit/>
          </a:bodyPr>
          <a:lstStyle/>
          <a:p>
            <a:pPr algn="ctr"/>
            <a:r>
              <a:rPr lang="en-GB" sz="4000" dirty="0"/>
              <a:t>2. </a:t>
            </a:r>
            <a:r>
              <a:rPr lang="en-GB" sz="4000" dirty="0">
                <a:solidFill>
                  <a:srgbClr val="FF0066"/>
                </a:solidFill>
              </a:rPr>
              <a:t>Gas kinetic theory</a:t>
            </a:r>
          </a:p>
          <a:p>
            <a:pPr algn="ctr"/>
            <a:r>
              <a:rPr lang="en-GB" sz="4000" dirty="0">
                <a:solidFill>
                  <a:srgbClr val="FF0066"/>
                </a:solidFill>
              </a:rPr>
              <a:t>&amp; gas flow</a:t>
            </a:r>
          </a:p>
        </p:txBody>
      </p:sp>
      <p:sp>
        <p:nvSpPr>
          <p:cNvPr id="5"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3353666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2"/>
          <p:cNvSpPr>
            <a:spLocks noGrp="1"/>
          </p:cNvSpPr>
          <p:nvPr>
            <p:ph type="sldNum" sz="quarter" idx="4294967295"/>
          </p:nvPr>
        </p:nvSpPr>
        <p:spPr>
          <a:xfrm>
            <a:off x="6747933" y="6382227"/>
            <a:ext cx="2133600" cy="475773"/>
          </a:xfrm>
          <a:prstGeom prst="rect">
            <a:avLst/>
          </a:prstGeom>
          <a:noFill/>
        </p:spPr>
        <p:txBody>
          <a:bodyPr lIns="81711" tIns="40855" rIns="81711" bIns="40855"/>
          <a:lstStyle/>
          <a:p>
            <a:fld id="{0DC8869C-294B-494B-B083-C0A2E396D3F5}" type="slidenum">
              <a:rPr lang="en-US" smtClean="0"/>
              <a:pPr/>
              <a:t>12</a:t>
            </a:fld>
            <a:endParaRPr lang="en-US"/>
          </a:p>
        </p:txBody>
      </p:sp>
      <p:sp>
        <p:nvSpPr>
          <p:cNvPr id="25604" name="Rectangle 2"/>
          <p:cNvSpPr>
            <a:spLocks noChangeArrowheads="1"/>
          </p:cNvSpPr>
          <p:nvPr/>
        </p:nvSpPr>
        <p:spPr bwMode="auto">
          <a:xfrm>
            <a:off x="0" y="2133125"/>
            <a:ext cx="8940800" cy="959667"/>
          </a:xfrm>
          <a:prstGeom prst="rect">
            <a:avLst/>
          </a:prstGeom>
          <a:noFill/>
          <a:ln w="9525">
            <a:noFill/>
            <a:miter lim="800000"/>
            <a:headEnd/>
            <a:tailEnd/>
          </a:ln>
        </p:spPr>
        <p:txBody>
          <a:bodyPr lIns="81706" tIns="40853" rIns="81706" bIns="40853">
            <a:spAutoFit/>
          </a:bodyPr>
          <a:lstStyle/>
          <a:p>
            <a:pPr algn="ctr">
              <a:spcBef>
                <a:spcPct val="50000"/>
              </a:spcBef>
              <a:buClr>
                <a:schemeClr val="accent1"/>
              </a:buClr>
            </a:pPr>
            <a:r>
              <a:rPr lang="en-US" sz="3900" dirty="0">
                <a:solidFill>
                  <a:srgbClr val="00CC99"/>
                </a:solidFill>
              </a:rPr>
              <a:t>2.1 Gas kinetic theory</a:t>
            </a:r>
            <a:endParaRPr lang="en-US" dirty="0">
              <a:solidFill>
                <a:srgbClr val="00CC99"/>
              </a:solidFill>
            </a:endParaRPr>
          </a:p>
          <a:p>
            <a:pPr algn="ctr">
              <a:buClr>
                <a:schemeClr val="accent1"/>
              </a:buClr>
            </a:pPr>
            <a:endParaRPr lang="en-US" dirty="0"/>
          </a:p>
        </p:txBody>
      </p:sp>
      <p:sp>
        <p:nvSpPr>
          <p:cNvPr id="6"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722892969"/>
      </p:ext>
    </p:extLst>
  </p:cSld>
  <p:clrMapOvr>
    <a:masterClrMapping/>
  </p:clrMapOvr>
  <p:transition spd="med">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13</a:t>
            </a:fld>
            <a:endParaRPr lang="en-US" dirty="0"/>
          </a:p>
        </p:txBody>
      </p:sp>
      <p:sp>
        <p:nvSpPr>
          <p:cNvPr id="4" name="Title 3"/>
          <p:cNvSpPr>
            <a:spLocks noGrp="1"/>
          </p:cNvSpPr>
          <p:nvPr>
            <p:ph type="title"/>
          </p:nvPr>
        </p:nvSpPr>
        <p:spPr/>
        <p:txBody>
          <a:bodyPr/>
          <a:lstStyle/>
          <a:p>
            <a:r>
              <a:rPr lang="en-GB" dirty="0"/>
              <a:t>Introduction</a:t>
            </a:r>
          </a:p>
        </p:txBody>
      </p:sp>
      <p:sp>
        <p:nvSpPr>
          <p:cNvPr id="5" name="Rectangle 4"/>
          <p:cNvSpPr/>
          <p:nvPr/>
        </p:nvSpPr>
        <p:spPr>
          <a:xfrm>
            <a:off x="47445" y="811988"/>
            <a:ext cx="9049110" cy="2308324"/>
          </a:xfrm>
          <a:prstGeom prst="rect">
            <a:avLst/>
          </a:prstGeom>
        </p:spPr>
        <p:txBody>
          <a:bodyPr wrap="square">
            <a:spAutoFit/>
          </a:bodyPr>
          <a:lstStyle/>
          <a:p>
            <a:pPr marL="342900" indent="-342900">
              <a:buClr>
                <a:srgbClr val="00CC99"/>
              </a:buClr>
              <a:buFont typeface="Arial" panose="020B0604020202020204" pitchFamily="34" charset="0"/>
              <a:buChar char="•"/>
            </a:pPr>
            <a:r>
              <a:rPr lang="en-US" sz="1600" dirty="0"/>
              <a:t>Assume a </a:t>
            </a:r>
            <a:r>
              <a:rPr lang="en-US" sz="1600" dirty="0">
                <a:solidFill>
                  <a:srgbClr val="FF3399"/>
                </a:solidFill>
              </a:rPr>
              <a:t>large number </a:t>
            </a:r>
            <a:r>
              <a:rPr lang="en-US" sz="1600" dirty="0"/>
              <a:t>of molecules, always moving in a disordered manner</a:t>
            </a:r>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r>
              <a:rPr lang="en-US" sz="1600" dirty="0"/>
              <a:t>The size of molecules is very </a:t>
            </a:r>
            <a:r>
              <a:rPr lang="en-US" sz="1600" dirty="0">
                <a:solidFill>
                  <a:srgbClr val="FF3399"/>
                </a:solidFill>
              </a:rPr>
              <a:t>small</a:t>
            </a:r>
            <a:r>
              <a:rPr lang="en-US" sz="1600" dirty="0"/>
              <a:t> as compared to the intermolecular distance</a:t>
            </a:r>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r>
              <a:rPr lang="en-US" sz="1600" dirty="0"/>
              <a:t>Molecules </a:t>
            </a:r>
            <a:r>
              <a:rPr lang="en-US" sz="1600" dirty="0">
                <a:solidFill>
                  <a:srgbClr val="FF3399"/>
                </a:solidFill>
              </a:rPr>
              <a:t>moves</a:t>
            </a:r>
            <a:r>
              <a:rPr lang="en-US" sz="1600" dirty="0"/>
              <a:t> in a rectilinear uniform manner between successive collisions</a:t>
            </a:r>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r>
              <a:rPr lang="en-US" sz="1600" dirty="0">
                <a:solidFill>
                  <a:srgbClr val="FF3399"/>
                </a:solidFill>
              </a:rPr>
              <a:t>Collisions</a:t>
            </a:r>
            <a:r>
              <a:rPr lang="en-US" sz="1600" dirty="0"/>
              <a:t> (elastic) are against molecules themselves or against the wall</a:t>
            </a:r>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r>
              <a:rPr lang="en-US" sz="1600" dirty="0"/>
              <a:t>The molecular trajectories are </a:t>
            </a:r>
            <a:r>
              <a:rPr lang="en-US" sz="1600" dirty="0">
                <a:solidFill>
                  <a:srgbClr val="FF3399"/>
                </a:solidFill>
              </a:rPr>
              <a:t>broken lines</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43250" y="3243262"/>
            <a:ext cx="2857500" cy="2505075"/>
          </a:xfrm>
          <a:prstGeom prst="rect">
            <a:avLst/>
          </a:prstGeom>
        </p:spPr>
      </p:pic>
      <p:sp>
        <p:nvSpPr>
          <p:cNvPr id="10" name="TextBox 9"/>
          <p:cNvSpPr txBox="1"/>
          <p:nvPr/>
        </p:nvSpPr>
        <p:spPr>
          <a:xfrm>
            <a:off x="3733800" y="5764871"/>
            <a:ext cx="2065020" cy="261610"/>
          </a:xfrm>
          <a:prstGeom prst="rect">
            <a:avLst/>
          </a:prstGeom>
          <a:noFill/>
        </p:spPr>
        <p:txBody>
          <a:bodyPr wrap="square" rtlCol="0">
            <a:spAutoFit/>
          </a:bodyPr>
          <a:lstStyle/>
          <a:p>
            <a:r>
              <a:rPr lang="en-GB" sz="1100" dirty="0"/>
              <a:t>http://www.matierevolution.fr</a:t>
            </a:r>
          </a:p>
        </p:txBody>
      </p:sp>
    </p:spTree>
    <p:extLst>
      <p:ext uri="{BB962C8B-B14F-4D97-AF65-F5344CB8AC3E}">
        <p14:creationId xmlns:p14="http://schemas.microsoft.com/office/powerpoint/2010/main" val="6944213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14</a:t>
            </a:fld>
            <a:endParaRPr lang="en-US" dirty="0"/>
          </a:p>
        </p:txBody>
      </p:sp>
      <p:sp>
        <p:nvSpPr>
          <p:cNvPr id="4" name="Title 3"/>
          <p:cNvSpPr>
            <a:spLocks noGrp="1"/>
          </p:cNvSpPr>
          <p:nvPr>
            <p:ph type="title"/>
          </p:nvPr>
        </p:nvSpPr>
        <p:spPr/>
        <p:txBody>
          <a:bodyPr/>
          <a:lstStyle/>
          <a:p>
            <a:r>
              <a:rPr lang="en-GB" dirty="0"/>
              <a:t>Maxwell Boltzmann Distribution</a:t>
            </a:r>
          </a:p>
        </p:txBody>
      </p:sp>
      <p:sp>
        <p:nvSpPr>
          <p:cNvPr id="5" name="Rectangle 4"/>
          <p:cNvSpPr/>
          <p:nvPr/>
        </p:nvSpPr>
        <p:spPr>
          <a:xfrm>
            <a:off x="47445" y="484328"/>
            <a:ext cx="9049110" cy="1323439"/>
          </a:xfrm>
          <a:prstGeom prst="rect">
            <a:avLst/>
          </a:prstGeom>
        </p:spPr>
        <p:txBody>
          <a:bodyPr wrap="square">
            <a:spAutoFit/>
          </a:bodyPr>
          <a:lstStyle/>
          <a:p>
            <a:pPr marL="342900" indent="-342900">
              <a:buClr>
                <a:srgbClr val="00CC99"/>
              </a:buClr>
              <a:buFont typeface="Arial" panose="020B0604020202020204" pitchFamily="34" charset="0"/>
              <a:buChar char="•"/>
            </a:pPr>
            <a:r>
              <a:rPr lang="en-US" sz="1600" dirty="0"/>
              <a:t>Assume a pure gas, in thermal equilibrium and enclosed in an isothermal volume</a:t>
            </a:r>
          </a:p>
          <a:p>
            <a:pPr marL="342900" indent="-342900">
              <a:buClr>
                <a:srgbClr val="00CC99"/>
              </a:buClr>
              <a:buFont typeface="Arial" panose="020B0604020202020204" pitchFamily="34" charset="0"/>
              <a:buChar char="•"/>
            </a:pPr>
            <a:r>
              <a:rPr lang="en-US" sz="1600" dirty="0"/>
              <a:t>In this case:</a:t>
            </a:r>
          </a:p>
          <a:p>
            <a:pPr marL="800100" lvl="1" indent="-342900">
              <a:buClr>
                <a:srgbClr val="00CC99"/>
              </a:buClr>
              <a:buFont typeface="Arial" panose="020B0604020202020204" pitchFamily="34" charset="0"/>
              <a:buChar char="•"/>
            </a:pPr>
            <a:r>
              <a:rPr lang="en-US" sz="1600" dirty="0"/>
              <a:t>The molecule density is constant in the volume and do not vary in time</a:t>
            </a:r>
          </a:p>
          <a:p>
            <a:pPr marL="800100" lvl="1" indent="-342900">
              <a:buClr>
                <a:srgbClr val="00CC99"/>
              </a:buClr>
              <a:buFont typeface="Arial" panose="020B0604020202020204" pitchFamily="34" charset="0"/>
              <a:buChar char="•"/>
            </a:pPr>
            <a:r>
              <a:rPr lang="en-US" sz="1600" dirty="0"/>
              <a:t>The direction of the molecule’s speed is uniform</a:t>
            </a:r>
          </a:p>
          <a:p>
            <a:pPr marL="800100" lvl="1" indent="-342900">
              <a:buClr>
                <a:srgbClr val="00CC99"/>
              </a:buClr>
              <a:buFont typeface="Arial" panose="020B0604020202020204" pitchFamily="34" charset="0"/>
              <a:buChar char="•"/>
            </a:pPr>
            <a:r>
              <a:rPr lang="en-US" sz="1600" dirty="0"/>
              <a:t>The speed distribution is stationary</a:t>
            </a:r>
          </a:p>
        </p:txBody>
      </p:sp>
      <mc:AlternateContent xmlns:mc="http://schemas.openxmlformats.org/markup-compatibility/2006" xmlns:a14="http://schemas.microsoft.com/office/drawing/2010/main">
        <mc:Choice Requires="a14">
          <p:sp>
            <p:nvSpPr>
              <p:cNvPr id="6" name="TextBox 5"/>
              <p:cNvSpPr txBox="1"/>
              <p:nvPr/>
            </p:nvSpPr>
            <p:spPr>
              <a:xfrm>
                <a:off x="704174" y="1977347"/>
                <a:ext cx="3158918" cy="525465"/>
              </a:xfrm>
              <a:prstGeom prst="rect">
                <a:avLst/>
              </a:prstGeom>
              <a:noFill/>
              <a:ln>
                <a:solidFill>
                  <a:srgbClr val="FF0066"/>
                </a:solidFill>
              </a:ln>
            </p:spPr>
            <p:txBody>
              <a:bodyPr wrap="square" lIns="0" tIns="0" rIns="0" bIns="0" rtlCol="0">
                <a:spAutoFit/>
              </a:bodyPr>
              <a:lstStyle/>
              <a:p>
                <a:pPr algn="ctr"/>
                <a14:m>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𝑑𝑛</m:t>
                        </m:r>
                      </m:num>
                      <m:den>
                        <m:r>
                          <a:rPr lang="en-GB" b="0" i="1" smtClean="0">
                            <a:latin typeface="Cambria Math" panose="02040503050406030204" pitchFamily="18" charset="0"/>
                          </a:rPr>
                          <m:t>𝑛</m:t>
                        </m:r>
                      </m:den>
                    </m:f>
                    <m:r>
                      <a:rPr lang="en-GB" i="1" smtClean="0">
                        <a:latin typeface="Cambria Math" panose="02040503050406030204" pitchFamily="18" charset="0"/>
                      </a:rPr>
                      <m:t>=</m:t>
                    </m:r>
                    <m:sSup>
                      <m:sSupPr>
                        <m:ctrlPr>
                          <a:rPr lang="en-GB" i="1" smtClean="0">
                            <a:latin typeface="Cambria Math" panose="02040503050406030204" pitchFamily="18" charset="0"/>
                          </a:rPr>
                        </m:ctrlPr>
                      </m:sSupPr>
                      <m:e>
                        <m:f>
                          <m:fPr>
                            <m:ctrlPr>
                              <a:rPr lang="en-GB" i="1" smtClean="0">
                                <a:latin typeface="Cambria Math" panose="02040503050406030204" pitchFamily="18" charset="0"/>
                              </a:rPr>
                            </m:ctrlPr>
                          </m:fPr>
                          <m:num>
                            <m:r>
                              <a:rPr lang="en-GB" b="0" i="1" smtClean="0">
                                <a:latin typeface="Cambria Math" panose="02040503050406030204" pitchFamily="18" charset="0"/>
                              </a:rPr>
                              <m:t>4</m:t>
                            </m:r>
                          </m:num>
                          <m:den>
                            <m:rad>
                              <m:radPr>
                                <m:degHide m:val="on"/>
                                <m:ctrlPr>
                                  <a:rPr lang="en-GB" i="1" smtClean="0">
                                    <a:latin typeface="Cambria Math" panose="02040503050406030204" pitchFamily="18" charset="0"/>
                                  </a:rPr>
                                </m:ctrlPr>
                              </m:radPr>
                              <m:deg/>
                              <m:e>
                                <m:r>
                                  <a:rPr lang="en-GB" i="1" smtClean="0">
                                    <a:latin typeface="Cambria Math" panose="02040503050406030204" pitchFamily="18" charset="0"/>
                                    <a:ea typeface="Cambria Math" panose="02040503050406030204" pitchFamily="18" charset="0"/>
                                  </a:rPr>
                                  <m:t>𝜋</m:t>
                                </m:r>
                              </m:e>
                            </m:rad>
                          </m:den>
                        </m:f>
                        <m:d>
                          <m:dPr>
                            <m:ctrlPr>
                              <a:rPr lang="en-GB" i="1" smtClean="0">
                                <a:latin typeface="Cambria Math" panose="02040503050406030204" pitchFamily="18" charset="0"/>
                              </a:rPr>
                            </m:ctrlPr>
                          </m:dPr>
                          <m:e>
                            <m:f>
                              <m:fPr>
                                <m:ctrlPr>
                                  <a:rPr lang="en-GB" i="1" smtClean="0">
                                    <a:latin typeface="Cambria Math" panose="02040503050406030204" pitchFamily="18" charset="0"/>
                                  </a:rPr>
                                </m:ctrlPr>
                              </m:fPr>
                              <m:num>
                                <m:r>
                                  <a:rPr lang="en-GB" b="0" i="1" smtClean="0">
                                    <a:latin typeface="Cambria Math" panose="02040503050406030204" pitchFamily="18" charset="0"/>
                                  </a:rPr>
                                  <m:t>𝑚</m:t>
                                </m:r>
                              </m:num>
                              <m:den>
                                <m:r>
                                  <a:rPr lang="en-GB" b="0" i="1" smtClean="0">
                                    <a:latin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𝑘𝑇</m:t>
                                </m:r>
                              </m:den>
                            </m:f>
                          </m:e>
                        </m:d>
                      </m:e>
                      <m:sup>
                        <m:f>
                          <m:fPr>
                            <m:type m:val="skw"/>
                            <m:ctrlPr>
                              <a:rPr lang="en-GB" i="1" smtClean="0">
                                <a:latin typeface="Cambria Math" panose="02040503050406030204" pitchFamily="18" charset="0"/>
                              </a:rPr>
                            </m:ctrlPr>
                          </m:fPr>
                          <m:num>
                            <m:r>
                              <a:rPr lang="en-GB" b="0" i="1" smtClean="0">
                                <a:latin typeface="Cambria Math" panose="02040503050406030204" pitchFamily="18" charset="0"/>
                              </a:rPr>
                              <m:t>3</m:t>
                            </m:r>
                          </m:num>
                          <m:den>
                            <m:r>
                              <a:rPr lang="en-GB" b="0" i="1" smtClean="0">
                                <a:latin typeface="Cambria Math" panose="02040503050406030204" pitchFamily="18" charset="0"/>
                              </a:rPr>
                              <m:t>2</m:t>
                            </m:r>
                          </m:den>
                        </m:f>
                      </m:sup>
                    </m:sSup>
                    <m:sSup>
                      <m:sSupPr>
                        <m:ctrlPr>
                          <a:rPr lang="en-GB" i="1" smtClean="0">
                            <a:latin typeface="Cambria Math" panose="02040503050406030204" pitchFamily="18" charset="0"/>
                          </a:rPr>
                        </m:ctrlPr>
                      </m:sSupPr>
                      <m:e>
                        <m:r>
                          <a:rPr lang="en-GB" b="0" i="1" smtClean="0">
                            <a:latin typeface="Cambria Math" panose="02040503050406030204" pitchFamily="18" charset="0"/>
                          </a:rPr>
                          <m:t>𝑣</m:t>
                        </m:r>
                      </m:e>
                      <m:sup>
                        <m:r>
                          <a:rPr lang="en-GB" i="1" smtClean="0">
                            <a:latin typeface="Cambria Math" panose="02040503050406030204" pitchFamily="18" charset="0"/>
                          </a:rPr>
                          <m:t>2</m:t>
                        </m:r>
                      </m:sup>
                    </m:sSup>
                    <m:r>
                      <a:rPr lang="en-GB" b="0" i="1" smtClean="0">
                        <a:latin typeface="Cambria Math" panose="02040503050406030204" pitchFamily="18" charset="0"/>
                      </a:rPr>
                      <m:t> </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𝑒</m:t>
                        </m:r>
                      </m:e>
                      <m:sup>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𝑚</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𝑣</m:t>
                                </m:r>
                              </m:e>
                              <m:sup>
                                <m:r>
                                  <a:rPr lang="en-GB" b="0" i="1" smtClean="0">
                                    <a:latin typeface="Cambria Math" panose="02040503050406030204" pitchFamily="18" charset="0"/>
                                  </a:rPr>
                                  <m:t>2</m:t>
                                </m:r>
                              </m:sup>
                            </m:sSup>
                          </m:num>
                          <m:den>
                            <m:r>
                              <a:rPr lang="en-GB" i="1">
                                <a:latin typeface="Cambria Math" panose="02040503050406030204" pitchFamily="18" charset="0"/>
                              </a:rPr>
                              <m:t>2</m:t>
                            </m:r>
                            <m:r>
                              <a:rPr lang="en-GB" b="0" i="1" smtClean="0">
                                <a:latin typeface="Cambria Math" panose="02040503050406030204" pitchFamily="18" charset="0"/>
                              </a:rPr>
                              <m:t>𝑘</m:t>
                            </m:r>
                            <m:r>
                              <a:rPr lang="en-GB" i="1">
                                <a:latin typeface="Cambria Math" panose="02040503050406030204" pitchFamily="18" charset="0"/>
                                <a:ea typeface="Cambria Math" panose="02040503050406030204" pitchFamily="18" charset="0"/>
                              </a:rPr>
                              <m:t>𝑇</m:t>
                            </m:r>
                          </m:den>
                        </m:f>
                      </m:sup>
                    </m:sSup>
                  </m:oMath>
                </a14:m>
                <a:r>
                  <a:rPr lang="en-GB" dirty="0"/>
                  <a:t> </a:t>
                </a:r>
                <a14:m>
                  <m:oMath xmlns:m="http://schemas.openxmlformats.org/officeDocument/2006/math">
                    <m:r>
                      <a:rPr lang="en-GB" i="1">
                        <a:latin typeface="Cambria Math" panose="02040503050406030204" pitchFamily="18" charset="0"/>
                      </a:rPr>
                      <m:t>𝑑</m:t>
                    </m:r>
                    <m:r>
                      <a:rPr lang="en-GB" b="0" i="1" smtClean="0">
                        <a:latin typeface="Cambria Math" panose="02040503050406030204" pitchFamily="18" charset="0"/>
                      </a:rPr>
                      <m:t>𝑣</m:t>
                    </m:r>
                  </m:oMath>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704174" y="1977347"/>
                <a:ext cx="3158918" cy="525465"/>
              </a:xfrm>
              <a:prstGeom prst="rect">
                <a:avLst/>
              </a:prstGeom>
              <a:blipFill>
                <a:blip r:embed="rId2"/>
                <a:stretch>
                  <a:fillRect/>
                </a:stretch>
              </a:blipFill>
              <a:ln>
                <a:solidFill>
                  <a:srgbClr val="FF0066"/>
                </a:solidFill>
              </a:ln>
            </p:spPr>
            <p:txBody>
              <a:bodyPr/>
              <a:lstStyle/>
              <a:p>
                <a:r>
                  <a:rPr lang="en-GB">
                    <a:noFill/>
                  </a:rPr>
                  <a:t> </a:t>
                </a:r>
              </a:p>
            </p:txBody>
          </p:sp>
        </mc:Fallback>
      </mc:AlternateContent>
      <p:sp>
        <p:nvSpPr>
          <p:cNvPr id="8" name="Rectangle 24"/>
          <p:cNvSpPr>
            <a:spLocks noChangeArrowheads="1"/>
          </p:cNvSpPr>
          <p:nvPr/>
        </p:nvSpPr>
        <p:spPr bwMode="auto">
          <a:xfrm>
            <a:off x="99240" y="2524736"/>
            <a:ext cx="3532298" cy="2215991"/>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The speed of the molecules follows a </a:t>
            </a:r>
            <a:r>
              <a:rPr lang="en-US" sz="1600" dirty="0">
                <a:solidFill>
                  <a:srgbClr val="FF3399"/>
                </a:solidFill>
              </a:rPr>
              <a:t>Maxwell-Boltzmann distribution</a:t>
            </a:r>
          </a:p>
          <a:p>
            <a:pPr eaLnBrk="0" fontAlgn="base" hangingPunct="0">
              <a:spcBef>
                <a:spcPct val="0"/>
              </a:spcBef>
              <a:spcAft>
                <a:spcPct val="0"/>
              </a:spcAft>
              <a:buClr>
                <a:srgbClr val="00CC99"/>
              </a:buClr>
              <a:buFontTx/>
              <a:buChar char="•"/>
            </a:pPr>
            <a:endParaRPr lang="en-US" sz="1200" dirty="0"/>
          </a:p>
          <a:p>
            <a:pPr eaLnBrk="0" fontAlgn="base" hangingPunct="0">
              <a:spcBef>
                <a:spcPct val="0"/>
              </a:spcBef>
              <a:spcAft>
                <a:spcPct val="0"/>
              </a:spcAft>
              <a:buClr>
                <a:srgbClr val="00CC99"/>
              </a:buClr>
              <a:buFontTx/>
              <a:buChar char="•"/>
            </a:pPr>
            <a:r>
              <a:rPr lang="en-US" sz="1600" dirty="0"/>
              <a:t> Most of the molecules have a speed around the maximum, v</a:t>
            </a:r>
            <a:r>
              <a:rPr lang="en-US" sz="1600" baseline="-25000" dirty="0"/>
              <a:t>p</a:t>
            </a:r>
          </a:p>
          <a:p>
            <a:pPr eaLnBrk="0" fontAlgn="base" hangingPunct="0">
              <a:spcBef>
                <a:spcPct val="0"/>
              </a:spcBef>
              <a:spcAft>
                <a:spcPct val="0"/>
              </a:spcAft>
              <a:buClr>
                <a:srgbClr val="00CC99"/>
              </a:buClr>
              <a:buFontTx/>
              <a:buChar char="•"/>
            </a:pPr>
            <a:endParaRPr lang="en-US" sz="1200" dirty="0"/>
          </a:p>
          <a:p>
            <a:pPr eaLnBrk="0" fontAlgn="base" hangingPunct="0">
              <a:spcBef>
                <a:spcPct val="0"/>
              </a:spcBef>
              <a:spcAft>
                <a:spcPct val="0"/>
              </a:spcAft>
              <a:buClr>
                <a:srgbClr val="00CC99"/>
              </a:buClr>
              <a:buFontTx/>
              <a:buChar char="•"/>
            </a:pPr>
            <a:r>
              <a:rPr lang="en-US" sz="1600" dirty="0"/>
              <a:t> Less than 1/1000 of molecules have speed:</a:t>
            </a:r>
          </a:p>
          <a:p>
            <a:pPr lvl="1" eaLnBrk="0" fontAlgn="base" hangingPunct="0">
              <a:spcBef>
                <a:spcPct val="0"/>
              </a:spcBef>
              <a:spcAft>
                <a:spcPct val="0"/>
              </a:spcAft>
              <a:buClr>
                <a:srgbClr val="00CC99"/>
              </a:buClr>
            </a:pPr>
            <a:r>
              <a:rPr lang="en-US" sz="1600" dirty="0"/>
              <a:t>v&lt;0.1 v</a:t>
            </a:r>
            <a:r>
              <a:rPr lang="en-US" sz="1600" baseline="-25000" dirty="0"/>
              <a:t>p</a:t>
            </a:r>
            <a:r>
              <a:rPr lang="en-US" sz="1600" dirty="0"/>
              <a:t> or v&gt;3 v</a:t>
            </a:r>
            <a:r>
              <a:rPr lang="en-US" sz="1600" baseline="-25000" dirty="0"/>
              <a:t>p</a:t>
            </a:r>
          </a:p>
        </p:txBody>
      </p:sp>
      <p:grpSp>
        <p:nvGrpSpPr>
          <p:cNvPr id="15" name="Group 14">
            <a:extLst>
              <a:ext uri="{FF2B5EF4-FFF2-40B4-BE49-F238E27FC236}">
                <a16:creationId xmlns:a16="http://schemas.microsoft.com/office/drawing/2014/main" id="{207ACC3B-2BD2-4C89-B2F9-31C2DCFD9954}"/>
              </a:ext>
            </a:extLst>
          </p:cNvPr>
          <p:cNvGrpSpPr/>
          <p:nvPr/>
        </p:nvGrpSpPr>
        <p:grpSpPr>
          <a:xfrm>
            <a:off x="4342120" y="1764477"/>
            <a:ext cx="4551168" cy="4125446"/>
            <a:chOff x="4227072" y="1874352"/>
            <a:chExt cx="4551168" cy="4125446"/>
          </a:xfrm>
        </p:grpSpPr>
        <p:pic>
          <p:nvPicPr>
            <p:cNvPr id="9" name="Picture 8"/>
            <p:cNvPicPr>
              <a:picLocks noChangeAspect="1"/>
            </p:cNvPicPr>
            <p:nvPr/>
          </p:nvPicPr>
          <p:blipFill>
            <a:blip r:embed="rId3" cstate="print"/>
            <a:stretch>
              <a:fillRect/>
            </a:stretch>
          </p:blipFill>
          <p:spPr>
            <a:xfrm>
              <a:off x="4227072" y="1874352"/>
              <a:ext cx="4551168" cy="4125446"/>
            </a:xfrm>
            <a:prstGeom prst="rect">
              <a:avLst/>
            </a:prstGeom>
          </p:spPr>
        </p:pic>
        <p:cxnSp>
          <p:nvCxnSpPr>
            <p:cNvPr id="11" name="Straight Connector 10"/>
            <p:cNvCxnSpPr/>
            <p:nvPr/>
          </p:nvCxnSpPr>
          <p:spPr>
            <a:xfrm>
              <a:off x="6156960" y="2720340"/>
              <a:ext cx="30480" cy="2537460"/>
            </a:xfrm>
            <a:prstGeom prst="line">
              <a:avLst/>
            </a:prstGeom>
            <a:ln>
              <a:solidFill>
                <a:srgbClr val="FF0066"/>
              </a:solidFill>
              <a:prstDash val="sysDash"/>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5954844" y="2298120"/>
              <a:ext cx="385042" cy="369332"/>
            </a:xfrm>
            <a:prstGeom prst="rect">
              <a:avLst/>
            </a:prstGeom>
          </p:spPr>
          <p:txBody>
            <a:bodyPr wrap="none">
              <a:spAutoFit/>
            </a:bodyPr>
            <a:lstStyle/>
            <a:p>
              <a:pPr eaLnBrk="0" fontAlgn="base" hangingPunct="0">
                <a:spcBef>
                  <a:spcPct val="0"/>
                </a:spcBef>
                <a:spcAft>
                  <a:spcPct val="0"/>
                </a:spcAft>
                <a:buClr>
                  <a:srgbClr val="00CC99"/>
                </a:buClr>
              </a:pPr>
              <a:r>
                <a:rPr lang="en-US" dirty="0"/>
                <a:t>v</a:t>
              </a:r>
              <a:r>
                <a:rPr lang="en-US" baseline="-25000" dirty="0"/>
                <a:t>p</a:t>
              </a:r>
            </a:p>
          </p:txBody>
        </p:sp>
      </p:grpSp>
      <p:pic>
        <p:nvPicPr>
          <p:cNvPr id="7" name="Picture 6">
            <a:extLst>
              <a:ext uri="{FF2B5EF4-FFF2-40B4-BE49-F238E27FC236}">
                <a16:creationId xmlns:a16="http://schemas.microsoft.com/office/drawing/2014/main" id="{AF3E361A-B493-4BC5-BAAF-EBC96BCFF327}"/>
              </a:ext>
            </a:extLst>
          </p:cNvPr>
          <p:cNvPicPr>
            <a:picLocks noChangeAspect="1"/>
          </p:cNvPicPr>
          <p:nvPr/>
        </p:nvPicPr>
        <p:blipFill>
          <a:blip r:embed="rId4"/>
          <a:stretch>
            <a:fillRect/>
          </a:stretch>
        </p:blipFill>
        <p:spPr>
          <a:xfrm>
            <a:off x="1221557" y="4888383"/>
            <a:ext cx="794158" cy="992698"/>
          </a:xfrm>
          <a:prstGeom prst="rect">
            <a:avLst/>
          </a:prstGeom>
        </p:spPr>
      </p:pic>
      <p:sp>
        <p:nvSpPr>
          <p:cNvPr id="10" name="TextBox 9">
            <a:extLst>
              <a:ext uri="{FF2B5EF4-FFF2-40B4-BE49-F238E27FC236}">
                <a16:creationId xmlns:a16="http://schemas.microsoft.com/office/drawing/2014/main" id="{50F15F29-A15C-47F6-8F01-0B3F562C1EA0}"/>
              </a:ext>
            </a:extLst>
          </p:cNvPr>
          <p:cNvSpPr txBox="1"/>
          <p:nvPr/>
        </p:nvSpPr>
        <p:spPr>
          <a:xfrm>
            <a:off x="978877" y="5889923"/>
            <a:ext cx="1279517" cy="307777"/>
          </a:xfrm>
          <a:prstGeom prst="rect">
            <a:avLst/>
          </a:prstGeom>
          <a:noFill/>
        </p:spPr>
        <p:txBody>
          <a:bodyPr wrap="none" rtlCol="0">
            <a:spAutoFit/>
          </a:bodyPr>
          <a:lstStyle/>
          <a:p>
            <a:r>
              <a:rPr lang="en-GB" sz="1400" dirty="0"/>
              <a:t>Maxwell 1860</a:t>
            </a:r>
          </a:p>
        </p:txBody>
      </p:sp>
      <p:pic>
        <p:nvPicPr>
          <p:cNvPr id="13" name="Picture 12">
            <a:extLst>
              <a:ext uri="{FF2B5EF4-FFF2-40B4-BE49-F238E27FC236}">
                <a16:creationId xmlns:a16="http://schemas.microsoft.com/office/drawing/2014/main" id="{37B2B774-E72E-4DC9-8D81-40F291FF206B}"/>
              </a:ext>
            </a:extLst>
          </p:cNvPr>
          <p:cNvPicPr>
            <a:picLocks noChangeAspect="1"/>
          </p:cNvPicPr>
          <p:nvPr/>
        </p:nvPicPr>
        <p:blipFill>
          <a:blip r:embed="rId5"/>
          <a:stretch>
            <a:fillRect/>
          </a:stretch>
        </p:blipFill>
        <p:spPr>
          <a:xfrm>
            <a:off x="2518034" y="4888383"/>
            <a:ext cx="780818" cy="992698"/>
          </a:xfrm>
          <a:prstGeom prst="rect">
            <a:avLst/>
          </a:prstGeom>
        </p:spPr>
      </p:pic>
      <p:sp>
        <p:nvSpPr>
          <p:cNvPr id="14" name="TextBox 13">
            <a:extLst>
              <a:ext uri="{FF2B5EF4-FFF2-40B4-BE49-F238E27FC236}">
                <a16:creationId xmlns:a16="http://schemas.microsoft.com/office/drawing/2014/main" id="{8CFA771A-7EAD-4C80-80A0-D2F10ED5C797}"/>
              </a:ext>
            </a:extLst>
          </p:cNvPr>
          <p:cNvSpPr txBox="1"/>
          <p:nvPr/>
        </p:nvSpPr>
        <p:spPr>
          <a:xfrm>
            <a:off x="2199548" y="5881081"/>
            <a:ext cx="1478290" cy="307777"/>
          </a:xfrm>
          <a:prstGeom prst="rect">
            <a:avLst/>
          </a:prstGeom>
          <a:noFill/>
        </p:spPr>
        <p:txBody>
          <a:bodyPr wrap="none" rtlCol="0">
            <a:spAutoFit/>
          </a:bodyPr>
          <a:lstStyle/>
          <a:p>
            <a:r>
              <a:rPr lang="en-GB" sz="1400" dirty="0"/>
              <a:t>Boltzmann 1870</a:t>
            </a:r>
          </a:p>
        </p:txBody>
      </p:sp>
    </p:spTree>
    <p:extLst>
      <p:ext uri="{BB962C8B-B14F-4D97-AF65-F5344CB8AC3E}">
        <p14:creationId xmlns:p14="http://schemas.microsoft.com/office/powerpoint/2010/main" val="2308922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15</a:t>
            </a:fld>
            <a:endParaRPr lang="en-US" dirty="0"/>
          </a:p>
        </p:txBody>
      </p:sp>
      <p:sp>
        <p:nvSpPr>
          <p:cNvPr id="4" name="Title 3"/>
          <p:cNvSpPr>
            <a:spLocks noGrp="1"/>
          </p:cNvSpPr>
          <p:nvPr>
            <p:ph type="title"/>
          </p:nvPr>
        </p:nvSpPr>
        <p:spPr/>
        <p:txBody>
          <a:bodyPr/>
          <a:lstStyle/>
          <a:p>
            <a:r>
              <a:rPr lang="en-GB" dirty="0"/>
              <a:t>Maxwell Boltzmann Distribution</a:t>
            </a:r>
          </a:p>
        </p:txBody>
      </p:sp>
      <mc:AlternateContent xmlns:mc="http://schemas.openxmlformats.org/markup-compatibility/2006" xmlns:a14="http://schemas.microsoft.com/office/drawing/2010/main">
        <mc:Choice Requires="a14">
          <p:sp>
            <p:nvSpPr>
              <p:cNvPr id="6" name="TextBox 5"/>
              <p:cNvSpPr txBox="1"/>
              <p:nvPr/>
            </p:nvSpPr>
            <p:spPr>
              <a:xfrm>
                <a:off x="3535252" y="801057"/>
                <a:ext cx="1650158" cy="8183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𝑣</m:t>
                          </m:r>
                        </m:e>
                        <m:sub>
                          <m:r>
                            <a:rPr lang="en-GB" b="0" i="1" smtClean="0">
                              <a:latin typeface="Cambria Math" panose="02040503050406030204" pitchFamily="18" charset="0"/>
                            </a:rPr>
                            <m:t>𝑝</m:t>
                          </m:r>
                        </m:sub>
                      </m:sSub>
                      <m:r>
                        <a:rPr lang="en-GB" i="1" smtClean="0">
                          <a:latin typeface="Cambria Math" panose="02040503050406030204" pitchFamily="18" charset="0"/>
                        </a:rPr>
                        <m:t>=</m:t>
                      </m:r>
                      <m:rad>
                        <m:radPr>
                          <m:degHide m:val="on"/>
                          <m:ctrlPr>
                            <a:rPr lang="en-GB" i="1" smtClean="0">
                              <a:latin typeface="Cambria Math" panose="02040503050406030204" pitchFamily="18" charset="0"/>
                            </a:rPr>
                          </m:ctrlPr>
                        </m:radPr>
                        <m:deg/>
                        <m:e>
                          <m:f>
                            <m:fPr>
                              <m:ctrlPr>
                                <a:rPr lang="en-GB" i="1" smtClean="0">
                                  <a:latin typeface="Cambria Math" panose="02040503050406030204" pitchFamily="18" charset="0"/>
                                </a:rPr>
                              </m:ctrlPr>
                            </m:fPr>
                            <m:num>
                              <m:r>
                                <a:rPr lang="en-GB" i="1">
                                  <a:latin typeface="Cambria Math" panose="02040503050406030204" pitchFamily="18" charset="0"/>
                                </a:rPr>
                                <m:t>2</m:t>
                              </m:r>
                              <m:r>
                                <a:rPr lang="en-GB" b="0" i="1" smtClean="0">
                                  <a:latin typeface="Cambria Math" panose="02040503050406030204" pitchFamily="18" charset="0"/>
                                </a:rPr>
                                <m:t>𝑘</m:t>
                              </m:r>
                              <m:r>
                                <a:rPr lang="en-GB" i="1">
                                  <a:latin typeface="Cambria Math" panose="02040503050406030204" pitchFamily="18" charset="0"/>
                                  <a:ea typeface="Cambria Math" panose="02040503050406030204" pitchFamily="18" charset="0"/>
                                </a:rPr>
                                <m:t>𝑇</m:t>
                              </m:r>
                            </m:num>
                            <m:den>
                              <m:r>
                                <a:rPr lang="en-GB" b="0" i="1" smtClean="0">
                                  <a:latin typeface="Cambria Math" panose="02040503050406030204" pitchFamily="18" charset="0"/>
                                </a:rPr>
                                <m:t>𝑚</m:t>
                              </m:r>
                            </m:den>
                          </m:f>
                        </m:e>
                      </m:rad>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3535252" y="801057"/>
                <a:ext cx="1650158" cy="818366"/>
              </a:xfrm>
              <a:prstGeom prst="rect">
                <a:avLst/>
              </a:prstGeom>
              <a:blipFill rotWithShape="0">
                <a:blip r:embed="rId2" cstate="print"/>
                <a:stretch>
                  <a:fillRect/>
                </a:stretch>
              </a:blipFill>
            </p:spPr>
            <p:txBody>
              <a:bodyPr/>
              <a:lstStyle/>
              <a:p>
                <a:r>
                  <a:rPr lang="en-GB">
                    <a:noFill/>
                  </a:rPr>
                  <a:t> </a:t>
                </a:r>
              </a:p>
            </p:txBody>
          </p:sp>
        </mc:Fallback>
      </mc:AlternateContent>
      <p:sp>
        <p:nvSpPr>
          <p:cNvPr id="9" name="Rectangle 24"/>
          <p:cNvSpPr>
            <a:spLocks noChangeArrowheads="1"/>
          </p:cNvSpPr>
          <p:nvPr/>
        </p:nvSpPr>
        <p:spPr bwMode="auto">
          <a:xfrm>
            <a:off x="33862" y="486408"/>
            <a:ext cx="9110138" cy="338554"/>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The most probable speed is given at the maximum of the distribution: d(</a:t>
            </a:r>
            <a:r>
              <a:rPr lang="en-US" sz="1600" dirty="0" err="1"/>
              <a:t>dn</a:t>
            </a:r>
            <a:r>
              <a:rPr lang="en-US" sz="1600" dirty="0"/>
              <a:t>/n)/dv =0. It equals</a:t>
            </a:r>
          </a:p>
        </p:txBody>
      </p:sp>
      <p:sp>
        <p:nvSpPr>
          <p:cNvPr id="10" name="Rectangle 24"/>
          <p:cNvSpPr>
            <a:spLocks noChangeArrowheads="1"/>
          </p:cNvSpPr>
          <p:nvPr/>
        </p:nvSpPr>
        <p:spPr bwMode="auto">
          <a:xfrm>
            <a:off x="117682" y="1573182"/>
            <a:ext cx="9110138" cy="584775"/>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The </a:t>
            </a:r>
            <a:r>
              <a:rPr lang="en-US" sz="1600" dirty="0">
                <a:solidFill>
                  <a:srgbClr val="FF0066"/>
                </a:solidFill>
              </a:rPr>
              <a:t>mean thermal speed </a:t>
            </a:r>
            <a:r>
              <a:rPr lang="en-US" sz="1600" dirty="0"/>
              <a:t>equals:</a:t>
            </a:r>
          </a:p>
          <a:p>
            <a:pPr eaLnBrk="0" fontAlgn="base" hangingPunct="0">
              <a:spcBef>
                <a:spcPct val="0"/>
              </a:spcBef>
              <a:spcAft>
                <a:spcPct val="0"/>
              </a:spcAft>
              <a:buClr>
                <a:srgbClr val="00CC99"/>
              </a:buClr>
              <a:buFontTx/>
              <a:buChar char="•"/>
            </a:pPr>
            <a:endParaRPr lang="en-US" sz="1600" dirty="0"/>
          </a:p>
        </p:txBody>
      </p:sp>
      <mc:AlternateContent xmlns:mc="http://schemas.openxmlformats.org/markup-compatibility/2006" xmlns:a14="http://schemas.microsoft.com/office/drawing/2010/main">
        <mc:Choice Requires="a14">
          <p:sp>
            <p:nvSpPr>
              <p:cNvPr id="11" name="TextBox 10"/>
              <p:cNvSpPr txBox="1"/>
              <p:nvPr/>
            </p:nvSpPr>
            <p:spPr>
              <a:xfrm>
                <a:off x="3118042" y="1840554"/>
                <a:ext cx="3252278" cy="8183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GB" i="1" smtClean="0">
                              <a:latin typeface="Cambria Math" panose="02040503050406030204" pitchFamily="18" charset="0"/>
                            </a:rPr>
                          </m:ctrlPr>
                        </m:accPr>
                        <m:e>
                          <m:r>
                            <a:rPr lang="en-GB" b="0" i="1" smtClean="0">
                              <a:latin typeface="Cambria Math" panose="02040503050406030204" pitchFamily="18" charset="0"/>
                            </a:rPr>
                            <m:t>𝑣</m:t>
                          </m:r>
                        </m:e>
                      </m:acc>
                      <m:r>
                        <a:rPr lang="en-GB" i="1" smtClean="0">
                          <a:latin typeface="Cambria Math" panose="02040503050406030204" pitchFamily="18" charset="0"/>
                        </a:rPr>
                        <m:t>=</m:t>
                      </m:r>
                      <m:r>
                        <a:rPr lang="en-GB" b="0" i="1" smtClean="0">
                          <a:latin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𝑛</m:t>
                          </m:r>
                        </m:den>
                      </m:f>
                      <m:nary>
                        <m:naryPr>
                          <m:ctrlPr>
                            <a:rPr lang="en-GB" b="0" i="1" smtClean="0">
                              <a:latin typeface="Cambria Math" panose="02040503050406030204" pitchFamily="18" charset="0"/>
                            </a:rPr>
                          </m:ctrlPr>
                        </m:naryPr>
                        <m:sub>
                          <m:r>
                            <m:rPr>
                              <m:brk m:alnAt="23"/>
                            </m:rPr>
                            <a:rPr lang="en-GB" b="0" i="1" smtClean="0">
                              <a:latin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m:t>
                          </m:r>
                        </m:sup>
                        <m:e>
                          <m:r>
                            <a:rPr lang="en-GB" b="0" i="1" smtClean="0">
                              <a:latin typeface="Cambria Math" panose="02040503050406030204" pitchFamily="18" charset="0"/>
                            </a:rPr>
                            <m:t>𝑣</m:t>
                          </m:r>
                          <m:r>
                            <a:rPr lang="en-GB" b="0" i="1" smtClean="0">
                              <a:latin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rPr>
                                <m:t>𝑑𝑛</m:t>
                              </m:r>
                            </m:num>
                            <m:den>
                              <m:r>
                                <a:rPr lang="en-GB" b="0" i="1" smtClean="0">
                                  <a:latin typeface="Cambria Math" panose="02040503050406030204" pitchFamily="18" charset="0"/>
                                </a:rPr>
                                <m:t>𝑑𝑣</m:t>
                              </m:r>
                            </m:den>
                          </m:f>
                        </m:e>
                      </m:nary>
                      <m:r>
                        <a:rPr lang="en-GB" b="0" i="1" smtClean="0">
                          <a:latin typeface="Cambria Math" panose="02040503050406030204" pitchFamily="18" charset="0"/>
                        </a:rPr>
                        <m:t> </m:t>
                      </m:r>
                      <m:r>
                        <a:rPr lang="en-GB" b="0" i="1" smtClean="0">
                          <a:latin typeface="Cambria Math" panose="02040503050406030204" pitchFamily="18" charset="0"/>
                        </a:rPr>
                        <m:t>𝑑𝑣</m:t>
                      </m:r>
                      <m:r>
                        <a:rPr lang="en-GB" b="0" i="1" smtClean="0">
                          <a:latin typeface="Cambria Math" panose="02040503050406030204" pitchFamily="18" charset="0"/>
                        </a:rPr>
                        <m:t>= </m:t>
                      </m:r>
                      <m:rad>
                        <m:radPr>
                          <m:degHide m:val="on"/>
                          <m:ctrlPr>
                            <a:rPr lang="en-GB" b="0" i="1" smtClean="0">
                              <a:latin typeface="Cambria Math" panose="02040503050406030204" pitchFamily="18" charset="0"/>
                            </a:rPr>
                          </m:ctrlPr>
                        </m:radPr>
                        <m:deg/>
                        <m:e>
                          <m:f>
                            <m:fPr>
                              <m:ctrlPr>
                                <a:rPr lang="en-GB" b="0" i="1" smtClean="0">
                                  <a:latin typeface="Cambria Math" panose="02040503050406030204" pitchFamily="18" charset="0"/>
                                </a:rPr>
                              </m:ctrlPr>
                            </m:fPr>
                            <m:num>
                              <m:r>
                                <a:rPr lang="en-GB" b="0" i="1" smtClean="0">
                                  <a:latin typeface="Cambria Math" panose="02040503050406030204" pitchFamily="18" charset="0"/>
                                </a:rPr>
                                <m:t>8</m:t>
                              </m:r>
                              <m:r>
                                <a:rPr lang="en-GB" b="0" i="1" smtClean="0">
                                  <a:latin typeface="Cambria Math" panose="02040503050406030204" pitchFamily="18" charset="0"/>
                                </a:rPr>
                                <m:t>𝑘𝑇</m:t>
                              </m:r>
                            </m:num>
                            <m:den>
                              <m:r>
                                <a:rPr lang="en-GB" b="0" i="1" smtClean="0">
                                  <a:latin typeface="Cambria Math" panose="02040503050406030204" pitchFamily="18" charset="0"/>
                                  <a:ea typeface="Cambria Math" panose="02040503050406030204" pitchFamily="18" charset="0"/>
                                </a:rPr>
                                <m:t>𝜋</m:t>
                              </m:r>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𝑚</m:t>
                              </m:r>
                            </m:den>
                          </m:f>
                        </m:e>
                      </m:rad>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3118042" y="1840554"/>
                <a:ext cx="3252278" cy="818366"/>
              </a:xfrm>
              <a:prstGeom prst="rect">
                <a:avLst/>
              </a:prstGeom>
              <a:blipFill rotWithShape="0">
                <a:blip r:embed="rId3" cstate="print"/>
                <a:stretch>
                  <a:fillRect/>
                </a:stretch>
              </a:blipFill>
            </p:spPr>
            <p:txBody>
              <a:bodyPr/>
              <a:lstStyle/>
              <a:p>
                <a:r>
                  <a:rPr lang="en-GB">
                    <a:noFill/>
                  </a:rPr>
                  <a:t> </a:t>
                </a:r>
              </a:p>
            </p:txBody>
          </p:sp>
        </mc:Fallback>
      </mc:AlternateContent>
      <p:sp>
        <p:nvSpPr>
          <p:cNvPr id="12" name="Rectangle 24"/>
          <p:cNvSpPr>
            <a:spLocks noChangeArrowheads="1"/>
          </p:cNvSpPr>
          <p:nvPr/>
        </p:nvSpPr>
        <p:spPr bwMode="auto">
          <a:xfrm>
            <a:off x="189112" y="2651804"/>
            <a:ext cx="9110138" cy="584775"/>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The average quadratic speed equals:</a:t>
            </a:r>
          </a:p>
          <a:p>
            <a:pPr eaLnBrk="0" fontAlgn="base" hangingPunct="0">
              <a:spcBef>
                <a:spcPct val="0"/>
              </a:spcBef>
              <a:spcAft>
                <a:spcPct val="0"/>
              </a:spcAft>
              <a:buClr>
                <a:srgbClr val="00CC99"/>
              </a:buClr>
              <a:buFontTx/>
              <a:buChar char="•"/>
            </a:pPr>
            <a:endParaRPr lang="en-US" sz="1600" dirty="0"/>
          </a:p>
        </p:txBody>
      </p:sp>
      <mc:AlternateContent xmlns:mc="http://schemas.openxmlformats.org/markup-compatibility/2006" xmlns:a14="http://schemas.microsoft.com/office/drawing/2010/main">
        <mc:Choice Requires="a14">
          <p:sp>
            <p:nvSpPr>
              <p:cNvPr id="13" name="TextBox 12"/>
              <p:cNvSpPr txBox="1"/>
              <p:nvPr/>
            </p:nvSpPr>
            <p:spPr>
              <a:xfrm>
                <a:off x="2426512" y="2909395"/>
                <a:ext cx="5119178" cy="141769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sSub>
                            <m:sSubPr>
                              <m:ctrlPr>
                                <a:rPr lang="en-GB" i="1" smtClean="0">
                                  <a:latin typeface="Cambria Math" panose="02040503050406030204" pitchFamily="18" charset="0"/>
                                </a:rPr>
                              </m:ctrlPr>
                            </m:sSubPr>
                            <m:e>
                              <m:r>
                                <a:rPr lang="en-GB" b="0" i="1" smtClean="0">
                                  <a:latin typeface="Cambria Math" panose="02040503050406030204" pitchFamily="18" charset="0"/>
                                </a:rPr>
                                <m:t>𝑣</m:t>
                              </m:r>
                            </m:e>
                            <m:sub>
                              <m:r>
                                <a:rPr lang="en-GB" b="0" i="1" smtClean="0">
                                  <a:latin typeface="Cambria Math" panose="02040503050406030204" pitchFamily="18" charset="0"/>
                                </a:rPr>
                                <m:t>𝑞</m:t>
                              </m:r>
                            </m:sub>
                          </m:sSub>
                        </m:e>
                        <m:sup>
                          <m:r>
                            <a:rPr lang="en-GB" b="0" i="1" smtClean="0">
                              <a:latin typeface="Cambria Math" panose="02040503050406030204" pitchFamily="18" charset="0"/>
                            </a:rPr>
                            <m:t>2</m:t>
                          </m:r>
                        </m:sup>
                      </m:sSup>
                      <m:r>
                        <a:rPr lang="en-GB" b="0" i="1" smtClean="0">
                          <a:latin typeface="Cambria Math" panose="02040503050406030204" pitchFamily="18" charset="0"/>
                        </a:rPr>
                        <m:t>=</m:t>
                      </m:r>
                      <m:acc>
                        <m:accPr>
                          <m:chr m:val="̅"/>
                          <m:ctrlPr>
                            <a:rPr lang="en-GB" i="1">
                              <a:latin typeface="Cambria Math" panose="02040503050406030204" pitchFamily="18" charset="0"/>
                            </a:rPr>
                          </m:ctrlPr>
                        </m:accPr>
                        <m:e>
                          <m:sSup>
                            <m:sSupPr>
                              <m:ctrlPr>
                                <a:rPr lang="en-GB" i="1">
                                  <a:latin typeface="Cambria Math" panose="02040503050406030204" pitchFamily="18" charset="0"/>
                                </a:rPr>
                              </m:ctrlPr>
                            </m:sSupPr>
                            <m:e>
                              <m:r>
                                <a:rPr lang="en-GB" i="1">
                                  <a:latin typeface="Cambria Math" panose="02040503050406030204" pitchFamily="18" charset="0"/>
                                </a:rPr>
                                <m:t>𝑣</m:t>
                              </m:r>
                            </m:e>
                            <m:sup>
                              <m:r>
                                <a:rPr lang="en-GB" i="1">
                                  <a:latin typeface="Cambria Math" panose="02040503050406030204" pitchFamily="18" charset="0"/>
                                </a:rPr>
                                <m:t>2</m:t>
                              </m:r>
                            </m:sup>
                          </m:sSup>
                        </m:e>
                      </m:acc>
                      <m:r>
                        <a:rPr lang="en-GB" i="1" smtClean="0">
                          <a:latin typeface="Cambria Math" panose="02040503050406030204" pitchFamily="18" charset="0"/>
                        </a:rPr>
                        <m:t>=</m:t>
                      </m:r>
                      <m:r>
                        <a:rPr lang="en-GB" b="0" i="1" smtClean="0">
                          <a:latin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𝑛</m:t>
                          </m:r>
                        </m:den>
                      </m:f>
                      <m:nary>
                        <m:naryPr>
                          <m:ctrlPr>
                            <a:rPr lang="en-GB" b="0" i="1" smtClean="0">
                              <a:latin typeface="Cambria Math" panose="02040503050406030204" pitchFamily="18" charset="0"/>
                            </a:rPr>
                          </m:ctrlPr>
                        </m:naryPr>
                        <m:sub>
                          <m:r>
                            <m:rPr>
                              <m:brk m:alnAt="23"/>
                            </m:rPr>
                            <a:rPr lang="en-GB" b="0" i="1" smtClean="0">
                              <a:latin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m:t>
                          </m:r>
                        </m:sup>
                        <m:e>
                          <m:sSup>
                            <m:sSupPr>
                              <m:ctrlPr>
                                <a:rPr lang="en-GB" b="0" i="1" smtClean="0">
                                  <a:latin typeface="Cambria Math" panose="02040503050406030204" pitchFamily="18" charset="0"/>
                                </a:rPr>
                              </m:ctrlPr>
                            </m:sSupPr>
                            <m:e>
                              <m:r>
                                <a:rPr lang="en-GB" b="0" i="1" smtClean="0">
                                  <a:latin typeface="Cambria Math" panose="02040503050406030204" pitchFamily="18" charset="0"/>
                                </a:rPr>
                                <m:t>𝑣</m:t>
                              </m:r>
                            </m:e>
                            <m:sup>
                              <m:r>
                                <a:rPr lang="en-GB" b="0" i="1" smtClean="0">
                                  <a:latin typeface="Cambria Math" panose="02040503050406030204" pitchFamily="18" charset="0"/>
                                </a:rPr>
                                <m:t>2</m:t>
                              </m:r>
                            </m:sup>
                          </m:sSup>
                          <m:f>
                            <m:fPr>
                              <m:ctrlPr>
                                <a:rPr lang="en-GB" b="0" i="1" smtClean="0">
                                  <a:latin typeface="Cambria Math" panose="02040503050406030204" pitchFamily="18" charset="0"/>
                                </a:rPr>
                              </m:ctrlPr>
                            </m:fPr>
                            <m:num>
                              <m:r>
                                <a:rPr lang="en-GB" b="0" i="1" smtClean="0">
                                  <a:latin typeface="Cambria Math" panose="02040503050406030204" pitchFamily="18" charset="0"/>
                                </a:rPr>
                                <m:t>𝑑𝑛</m:t>
                              </m:r>
                            </m:num>
                            <m:den>
                              <m:r>
                                <a:rPr lang="en-GB" b="0" i="1" smtClean="0">
                                  <a:latin typeface="Cambria Math" panose="02040503050406030204" pitchFamily="18" charset="0"/>
                                </a:rPr>
                                <m:t>𝑑𝑣</m:t>
                              </m:r>
                            </m:den>
                          </m:f>
                        </m:e>
                      </m:nary>
                      <m:r>
                        <a:rPr lang="en-GB" b="0" i="1" smtClean="0">
                          <a:latin typeface="Cambria Math" panose="02040503050406030204" pitchFamily="18" charset="0"/>
                        </a:rPr>
                        <m:t> </m:t>
                      </m:r>
                      <m:r>
                        <a:rPr lang="en-GB" b="0" i="1" smtClean="0">
                          <a:latin typeface="Cambria Math" panose="02040503050406030204" pitchFamily="18" charset="0"/>
                        </a:rPr>
                        <m:t>𝑑𝑣</m:t>
                      </m:r>
                    </m:oMath>
                  </m:oMathPara>
                </a14:m>
                <a:endParaRPr lang="en-GB" dirty="0"/>
              </a:p>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𝑣</m:t>
                          </m:r>
                        </m:e>
                        <m:sub>
                          <m:r>
                            <a:rPr lang="en-GB" b="0" i="1" smtClean="0">
                              <a:latin typeface="Cambria Math" panose="02040503050406030204" pitchFamily="18" charset="0"/>
                            </a:rPr>
                            <m:t>𝑞</m:t>
                          </m:r>
                        </m:sub>
                      </m:sSub>
                      <m:r>
                        <a:rPr lang="en-GB" i="1">
                          <a:latin typeface="Cambria Math" panose="02040503050406030204" pitchFamily="18" charset="0"/>
                        </a:rPr>
                        <m:t>= </m:t>
                      </m:r>
                      <m:rad>
                        <m:radPr>
                          <m:degHide m:val="on"/>
                          <m:ctrlPr>
                            <a:rPr lang="en-GB" i="1">
                              <a:latin typeface="Cambria Math" panose="02040503050406030204" pitchFamily="18" charset="0"/>
                            </a:rPr>
                          </m:ctrlPr>
                        </m:radPr>
                        <m:deg/>
                        <m:e>
                          <m:f>
                            <m:fPr>
                              <m:ctrlPr>
                                <a:rPr lang="en-GB" i="1">
                                  <a:latin typeface="Cambria Math" panose="02040503050406030204" pitchFamily="18" charset="0"/>
                                </a:rPr>
                              </m:ctrlPr>
                            </m:fPr>
                            <m:num>
                              <m:r>
                                <a:rPr lang="en-GB" i="1">
                                  <a:latin typeface="Cambria Math" panose="02040503050406030204" pitchFamily="18" charset="0"/>
                                </a:rPr>
                                <m:t>3</m:t>
                              </m:r>
                              <m:r>
                                <a:rPr lang="en-GB" b="0" i="1" smtClean="0">
                                  <a:latin typeface="Cambria Math" panose="02040503050406030204" pitchFamily="18" charset="0"/>
                                </a:rPr>
                                <m:t>𝑘</m:t>
                              </m:r>
                              <m:r>
                                <a:rPr lang="en-GB" i="1">
                                  <a:latin typeface="Cambria Math" panose="02040503050406030204" pitchFamily="18" charset="0"/>
                                </a:rPr>
                                <m:t>𝑇</m:t>
                              </m:r>
                            </m:num>
                            <m:den>
                              <m:r>
                                <a:rPr lang="en-GB" i="1">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𝑚</m:t>
                              </m:r>
                            </m:den>
                          </m:f>
                        </m:e>
                      </m:rad>
                    </m:oMath>
                  </m:oMathPara>
                </a14:m>
                <a:endParaRPr lang="en-GB" dirty="0"/>
              </a:p>
            </p:txBody>
          </p:sp>
        </mc:Choice>
        <mc:Fallback xmlns="">
          <p:sp>
            <p:nvSpPr>
              <p:cNvPr id="13" name="TextBox 12"/>
              <p:cNvSpPr txBox="1">
                <a:spLocks noRot="1" noChangeAspect="1" noMove="1" noResize="1" noEditPoints="1" noAdjustHandles="1" noChangeArrowheads="1" noChangeShapeType="1" noTextEdit="1"/>
              </p:cNvSpPr>
              <p:nvPr/>
            </p:nvSpPr>
            <p:spPr>
              <a:xfrm>
                <a:off x="2426512" y="2909395"/>
                <a:ext cx="5119178" cy="1417696"/>
              </a:xfrm>
              <a:prstGeom prst="rect">
                <a:avLst/>
              </a:prstGeom>
              <a:blipFill rotWithShape="0">
                <a:blip r:embed="rId4" cstate="print"/>
                <a:stretch>
                  <a:fillRect/>
                </a:stretch>
              </a:blipFill>
            </p:spPr>
            <p:txBody>
              <a:bodyPr/>
              <a:lstStyle/>
              <a:p>
                <a:r>
                  <a:rPr lang="en-GB">
                    <a:noFill/>
                  </a:rPr>
                  <a:t> </a:t>
                </a:r>
              </a:p>
            </p:txBody>
          </p:sp>
        </mc:Fallback>
      </mc:AlternateContent>
      <p:sp>
        <p:nvSpPr>
          <p:cNvPr id="14" name="Rectangle 24"/>
          <p:cNvSpPr>
            <a:spLocks noChangeArrowheads="1"/>
          </p:cNvSpPr>
          <p:nvPr/>
        </p:nvSpPr>
        <p:spPr bwMode="auto">
          <a:xfrm>
            <a:off x="117682" y="4337968"/>
            <a:ext cx="9110138" cy="584775"/>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The corresponding kinetic energy is:</a:t>
            </a:r>
          </a:p>
          <a:p>
            <a:pPr eaLnBrk="0" fontAlgn="base" hangingPunct="0">
              <a:spcBef>
                <a:spcPct val="0"/>
              </a:spcBef>
              <a:spcAft>
                <a:spcPct val="0"/>
              </a:spcAft>
              <a:buClr>
                <a:srgbClr val="00CC99"/>
              </a:buClr>
              <a:buFontTx/>
              <a:buChar char="•"/>
            </a:pPr>
            <a:endParaRPr lang="en-US" sz="1600" dirty="0"/>
          </a:p>
        </p:txBody>
      </p:sp>
      <mc:AlternateContent xmlns:mc="http://schemas.openxmlformats.org/markup-compatibility/2006" xmlns:a14="http://schemas.microsoft.com/office/drawing/2010/main">
        <mc:Choice Requires="a14">
          <p:sp>
            <p:nvSpPr>
              <p:cNvPr id="15" name="Rectangle 14"/>
              <p:cNvSpPr/>
              <p:nvPr/>
            </p:nvSpPr>
            <p:spPr>
              <a:xfrm>
                <a:off x="3942582" y="4610599"/>
                <a:ext cx="1788118" cy="6109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i="1">
                              <a:latin typeface="Cambria Math" panose="02040503050406030204" pitchFamily="18" charset="0"/>
                            </a:rPr>
                            <m:t>1</m:t>
                          </m:r>
                        </m:num>
                        <m:den>
                          <m:r>
                            <a:rPr lang="en-GB" i="1">
                              <a:latin typeface="Cambria Math" panose="02040503050406030204" pitchFamily="18" charset="0"/>
                            </a:rPr>
                            <m:t>2</m:t>
                          </m:r>
                        </m:den>
                      </m:f>
                      <m:r>
                        <a:rPr lang="en-GB" i="1">
                          <a:latin typeface="Cambria Math" panose="02040503050406030204" pitchFamily="18" charset="0"/>
                        </a:rPr>
                        <m:t>𝑚</m:t>
                      </m:r>
                      <m:r>
                        <a:rPr lang="en-GB" i="1">
                          <a:latin typeface="Cambria Math" panose="02040503050406030204" pitchFamily="18" charset="0"/>
                        </a:rPr>
                        <m:t> </m:t>
                      </m:r>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a:rPr lang="en-GB" i="1">
                                  <a:latin typeface="Cambria Math" panose="02040503050406030204" pitchFamily="18" charset="0"/>
                                </a:rPr>
                                <m:t>𝑣</m:t>
                              </m:r>
                            </m:e>
                            <m:sub>
                              <m:r>
                                <a:rPr lang="en-GB" i="1">
                                  <a:latin typeface="Cambria Math" panose="02040503050406030204" pitchFamily="18" charset="0"/>
                                </a:rPr>
                                <m:t>𝑞</m:t>
                              </m:r>
                            </m:sub>
                          </m:sSub>
                        </m:e>
                        <m:sup>
                          <m:r>
                            <a:rPr lang="en-GB" i="1">
                              <a:latin typeface="Cambria Math" panose="02040503050406030204" pitchFamily="18" charset="0"/>
                            </a:rPr>
                            <m:t>2</m:t>
                          </m:r>
                        </m:sup>
                      </m:sSup>
                      <m:r>
                        <a:rPr lang="en-GB" b="0" i="1" smtClean="0">
                          <a:latin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rPr>
                            <m:t>3</m:t>
                          </m:r>
                        </m:num>
                        <m:den>
                          <m:r>
                            <a:rPr lang="en-GB" b="0" i="1" smtClean="0">
                              <a:latin typeface="Cambria Math" panose="02040503050406030204" pitchFamily="18" charset="0"/>
                            </a:rPr>
                            <m:t>2</m:t>
                          </m:r>
                        </m:den>
                      </m:f>
                      <m:r>
                        <a:rPr lang="en-GB" b="0" i="1" smtClean="0">
                          <a:latin typeface="Cambria Math" panose="02040503050406030204" pitchFamily="18" charset="0"/>
                        </a:rPr>
                        <m:t>𝑘</m:t>
                      </m:r>
                      <m:r>
                        <a:rPr lang="en-GB" i="1">
                          <a:latin typeface="Cambria Math" panose="02040503050406030204" pitchFamily="18" charset="0"/>
                        </a:rPr>
                        <m:t>𝑇</m:t>
                      </m:r>
                    </m:oMath>
                  </m:oMathPara>
                </a14:m>
                <a:endParaRPr lang="en-GB" dirty="0"/>
              </a:p>
            </p:txBody>
          </p:sp>
        </mc:Choice>
        <mc:Fallback xmlns="">
          <p:sp>
            <p:nvSpPr>
              <p:cNvPr id="15" name="Rectangle 14"/>
              <p:cNvSpPr>
                <a:spLocks noRot="1" noChangeAspect="1" noMove="1" noResize="1" noEditPoints="1" noAdjustHandles="1" noChangeArrowheads="1" noChangeShapeType="1" noTextEdit="1"/>
              </p:cNvSpPr>
              <p:nvPr/>
            </p:nvSpPr>
            <p:spPr>
              <a:xfrm>
                <a:off x="3942582" y="4610599"/>
                <a:ext cx="1788118" cy="610936"/>
              </a:xfrm>
              <a:prstGeom prst="rect">
                <a:avLst/>
              </a:prstGeom>
              <a:blipFill rotWithShape="0">
                <a:blip r:embed="rId5" cstate="print"/>
                <a:stretch>
                  <a:fillRect/>
                </a:stretch>
              </a:blipFill>
            </p:spPr>
            <p:txBody>
              <a:bodyPr/>
              <a:lstStyle/>
              <a:p>
                <a:r>
                  <a:rPr lang="en-GB">
                    <a:noFill/>
                  </a:rPr>
                  <a:t> </a:t>
                </a:r>
              </a:p>
            </p:txBody>
          </p:sp>
        </mc:Fallback>
      </mc:AlternateContent>
      <p:sp>
        <p:nvSpPr>
          <p:cNvPr id="16" name="TextBox 21"/>
          <p:cNvSpPr txBox="1">
            <a:spLocks noChangeArrowheads="1"/>
          </p:cNvSpPr>
          <p:nvPr/>
        </p:nvSpPr>
        <p:spPr bwMode="auto">
          <a:xfrm>
            <a:off x="182426" y="5345978"/>
            <a:ext cx="8615332" cy="461665"/>
          </a:xfrm>
          <a:prstGeom prst="rect">
            <a:avLst/>
          </a:prstGeom>
          <a:noFill/>
          <a:ln w="9525">
            <a:noFill/>
            <a:miter lim="800000"/>
            <a:headEnd/>
            <a:tailEnd/>
          </a:ln>
        </p:spPr>
        <p:txBody>
          <a:bodyPr wrap="square">
            <a:spAutoFit/>
          </a:bodyPr>
          <a:lstStyle/>
          <a:p>
            <a:pPr algn="ctr" eaLnBrk="0" fontAlgn="base" hangingPunct="0">
              <a:spcBef>
                <a:spcPct val="0"/>
              </a:spcBef>
              <a:spcAft>
                <a:spcPct val="0"/>
              </a:spcAft>
            </a:pPr>
            <a:r>
              <a:rPr lang="en-GB" sz="2400" b="1" dirty="0">
                <a:solidFill>
                  <a:srgbClr val="FF0066"/>
                </a:solidFill>
                <a:latin typeface="Times New Roman" pitchFamily="18" charset="0"/>
              </a:rPr>
              <a:t>All the molecular speeds scales like ~ </a:t>
            </a:r>
            <a:r>
              <a:rPr lang="en-GB" sz="2400" b="1" i="1" dirty="0">
                <a:solidFill>
                  <a:srgbClr val="FF0066"/>
                </a:solidFill>
                <a:latin typeface="Times New Roman" pitchFamily="18" charset="0"/>
                <a:sym typeface="Symbol" panose="05050102010706020507" pitchFamily="18" charset="2"/>
              </a:rPr>
              <a:t> (T/m)</a:t>
            </a:r>
            <a:endParaRPr lang="en-GB" sz="2400" b="1" i="1" dirty="0">
              <a:solidFill>
                <a:srgbClr val="FF0066"/>
              </a:solidFill>
              <a:latin typeface="Times New Roman" pitchFamily="18" charset="0"/>
            </a:endParaRPr>
          </a:p>
        </p:txBody>
      </p:sp>
    </p:spTree>
    <p:extLst>
      <p:ext uri="{BB962C8B-B14F-4D97-AF65-F5344CB8AC3E}">
        <p14:creationId xmlns:p14="http://schemas.microsoft.com/office/powerpoint/2010/main" val="1571245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16</a:t>
            </a:fld>
            <a:endParaRPr lang="en-US" dirty="0"/>
          </a:p>
        </p:txBody>
      </p:sp>
      <p:sp>
        <p:nvSpPr>
          <p:cNvPr id="4" name="Title 3"/>
          <p:cNvSpPr>
            <a:spLocks noGrp="1"/>
          </p:cNvSpPr>
          <p:nvPr>
            <p:ph type="title"/>
          </p:nvPr>
        </p:nvSpPr>
        <p:spPr/>
        <p:txBody>
          <a:bodyPr/>
          <a:lstStyle/>
          <a:p>
            <a:r>
              <a:rPr lang="en-GB" dirty="0"/>
              <a:t>Maxwell Boltzmann Distribution</a:t>
            </a:r>
          </a:p>
        </p:txBody>
      </p:sp>
      <p:pic>
        <p:nvPicPr>
          <p:cNvPr id="7" name="Picture 6"/>
          <p:cNvPicPr>
            <a:picLocks noChangeAspect="1"/>
          </p:cNvPicPr>
          <p:nvPr/>
        </p:nvPicPr>
        <p:blipFill>
          <a:blip r:embed="rId2" cstate="print"/>
          <a:stretch>
            <a:fillRect/>
          </a:stretch>
        </p:blipFill>
        <p:spPr>
          <a:xfrm>
            <a:off x="0" y="1837101"/>
            <a:ext cx="4889334" cy="4336627"/>
          </a:xfrm>
          <a:prstGeom prst="rect">
            <a:avLst/>
          </a:prstGeom>
        </p:spPr>
      </p:pic>
      <p:sp>
        <p:nvSpPr>
          <p:cNvPr id="9" name="Rectangle 24"/>
          <p:cNvSpPr>
            <a:spLocks noChangeArrowheads="1"/>
          </p:cNvSpPr>
          <p:nvPr/>
        </p:nvSpPr>
        <p:spPr bwMode="auto">
          <a:xfrm>
            <a:off x="132922" y="554988"/>
            <a:ext cx="7936658" cy="830997"/>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The gas velocity:</a:t>
            </a:r>
          </a:p>
          <a:p>
            <a:pPr lvl="1" eaLnBrk="0" fontAlgn="base" hangingPunct="0">
              <a:spcBef>
                <a:spcPct val="0"/>
              </a:spcBef>
              <a:spcAft>
                <a:spcPct val="0"/>
              </a:spcAft>
              <a:buClr>
                <a:srgbClr val="00CC99"/>
              </a:buClr>
              <a:buFontTx/>
              <a:buChar char="•"/>
            </a:pPr>
            <a:r>
              <a:rPr lang="en-US" sz="1600" dirty="0"/>
              <a:t> increase with increasing temperature </a:t>
            </a:r>
          </a:p>
          <a:p>
            <a:pPr lvl="1" eaLnBrk="0" fontAlgn="base" hangingPunct="0">
              <a:spcBef>
                <a:spcPct val="0"/>
              </a:spcBef>
              <a:spcAft>
                <a:spcPct val="0"/>
              </a:spcAft>
              <a:buClr>
                <a:srgbClr val="00CC99"/>
              </a:buClr>
              <a:buFontTx/>
              <a:buChar char="•"/>
            </a:pPr>
            <a:r>
              <a:rPr lang="en-US" sz="1600" dirty="0"/>
              <a:t> is the largest for light molecules</a:t>
            </a:r>
          </a:p>
        </p:txBody>
      </p:sp>
      <p:pic>
        <p:nvPicPr>
          <p:cNvPr id="5" name="Picture 4"/>
          <p:cNvPicPr>
            <a:picLocks noChangeAspect="1"/>
          </p:cNvPicPr>
          <p:nvPr/>
        </p:nvPicPr>
        <p:blipFill>
          <a:blip r:embed="rId3" cstate="print"/>
          <a:stretch>
            <a:fillRect/>
          </a:stretch>
        </p:blipFill>
        <p:spPr>
          <a:xfrm>
            <a:off x="4709160" y="2079266"/>
            <a:ext cx="4434840" cy="3907348"/>
          </a:xfrm>
          <a:prstGeom prst="rect">
            <a:avLst/>
          </a:prstGeom>
        </p:spPr>
      </p:pic>
      <p:sp>
        <p:nvSpPr>
          <p:cNvPr id="10" name="Rectangle 9"/>
          <p:cNvSpPr/>
          <p:nvPr/>
        </p:nvSpPr>
        <p:spPr>
          <a:xfrm>
            <a:off x="5286523" y="871149"/>
            <a:ext cx="1085554" cy="369332"/>
          </a:xfrm>
          <a:prstGeom prst="rect">
            <a:avLst/>
          </a:prstGeom>
        </p:spPr>
        <p:txBody>
          <a:bodyPr wrap="none">
            <a:spAutoFit/>
          </a:bodyPr>
          <a:lstStyle/>
          <a:p>
            <a:pPr algn="ctr" eaLnBrk="0" fontAlgn="base" hangingPunct="0">
              <a:spcBef>
                <a:spcPct val="0"/>
              </a:spcBef>
              <a:spcAft>
                <a:spcPct val="0"/>
              </a:spcAft>
            </a:pPr>
            <a:r>
              <a:rPr lang="en-GB" b="1" dirty="0">
                <a:solidFill>
                  <a:srgbClr val="FF0066"/>
                </a:solidFill>
                <a:latin typeface="Times New Roman" pitchFamily="18" charset="0"/>
              </a:rPr>
              <a:t>~ </a:t>
            </a:r>
            <a:r>
              <a:rPr lang="en-GB" b="1" i="1" dirty="0">
                <a:solidFill>
                  <a:srgbClr val="FF0066"/>
                </a:solidFill>
                <a:latin typeface="Times New Roman" pitchFamily="18" charset="0"/>
                <a:sym typeface="Symbol" panose="05050102010706020507" pitchFamily="18" charset="2"/>
              </a:rPr>
              <a:t> (T/m)</a:t>
            </a:r>
            <a:endParaRPr lang="en-GB" b="1" i="1" dirty="0">
              <a:solidFill>
                <a:srgbClr val="FF0066"/>
              </a:solidFill>
              <a:latin typeface="Times New Roman" pitchFamily="18" charset="0"/>
            </a:endParaRPr>
          </a:p>
        </p:txBody>
      </p:sp>
    </p:spTree>
    <p:extLst>
      <p:ext uri="{BB962C8B-B14F-4D97-AF65-F5344CB8AC3E}">
        <p14:creationId xmlns:p14="http://schemas.microsoft.com/office/powerpoint/2010/main" val="36006947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stretch>
            <a:fillRect/>
          </a:stretch>
        </p:blipFill>
        <p:spPr>
          <a:xfrm>
            <a:off x="4572000" y="1761172"/>
            <a:ext cx="4238625" cy="3762375"/>
          </a:xfrm>
          <a:prstGeom prst="rect">
            <a:avLst/>
          </a:prstGeom>
        </p:spPr>
      </p:pic>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17</a:t>
            </a:fld>
            <a:endParaRPr lang="en-US" dirty="0"/>
          </a:p>
        </p:txBody>
      </p:sp>
      <p:sp>
        <p:nvSpPr>
          <p:cNvPr id="4" name="Title 3"/>
          <p:cNvSpPr>
            <a:spLocks noGrp="1"/>
          </p:cNvSpPr>
          <p:nvPr>
            <p:ph type="title"/>
          </p:nvPr>
        </p:nvSpPr>
        <p:spPr/>
        <p:txBody>
          <a:bodyPr/>
          <a:lstStyle/>
          <a:p>
            <a:r>
              <a:rPr lang="en-GB" dirty="0"/>
              <a:t>Average velocity</a:t>
            </a:r>
          </a:p>
        </p:txBody>
      </p:sp>
      <p:sp>
        <p:nvSpPr>
          <p:cNvPr id="10" name="Rectangle 9"/>
          <p:cNvSpPr/>
          <p:nvPr/>
        </p:nvSpPr>
        <p:spPr>
          <a:xfrm>
            <a:off x="6148535" y="1487809"/>
            <a:ext cx="1085554" cy="369332"/>
          </a:xfrm>
          <a:prstGeom prst="rect">
            <a:avLst/>
          </a:prstGeom>
        </p:spPr>
        <p:txBody>
          <a:bodyPr wrap="none">
            <a:spAutoFit/>
          </a:bodyPr>
          <a:lstStyle/>
          <a:p>
            <a:pPr algn="ctr" eaLnBrk="0" fontAlgn="base" hangingPunct="0">
              <a:spcBef>
                <a:spcPct val="0"/>
              </a:spcBef>
              <a:spcAft>
                <a:spcPct val="0"/>
              </a:spcAft>
            </a:pPr>
            <a:r>
              <a:rPr lang="en-GB" b="1" dirty="0">
                <a:solidFill>
                  <a:srgbClr val="FF0066"/>
                </a:solidFill>
                <a:latin typeface="Times New Roman" pitchFamily="18" charset="0"/>
              </a:rPr>
              <a:t>~ </a:t>
            </a:r>
            <a:r>
              <a:rPr lang="en-GB" b="1" i="1" dirty="0">
                <a:solidFill>
                  <a:srgbClr val="FF0066"/>
                </a:solidFill>
                <a:latin typeface="Times New Roman" pitchFamily="18" charset="0"/>
                <a:sym typeface="Symbol" panose="05050102010706020507" pitchFamily="18" charset="2"/>
              </a:rPr>
              <a:t> (T/m)</a:t>
            </a:r>
            <a:endParaRPr lang="en-GB" b="1" i="1" dirty="0">
              <a:solidFill>
                <a:srgbClr val="FF0066"/>
              </a:solidFill>
              <a:latin typeface="Times New Roman" pitchFamily="18" charset="0"/>
            </a:endParaRPr>
          </a:p>
        </p:txBody>
      </p:sp>
      <p:graphicFrame>
        <p:nvGraphicFramePr>
          <p:cNvPr id="11" name="Object 5"/>
          <p:cNvGraphicFramePr>
            <a:graphicFrameLocks noChangeAspect="1"/>
          </p:cNvGraphicFramePr>
          <p:nvPr>
            <p:extLst>
              <p:ext uri="{D42A27DB-BD31-4B8C-83A1-F6EECF244321}">
                <p14:modId xmlns:p14="http://schemas.microsoft.com/office/powerpoint/2010/main" val="4293137262"/>
              </p:ext>
            </p:extLst>
          </p:nvPr>
        </p:nvGraphicFramePr>
        <p:xfrm>
          <a:off x="1073055" y="1513967"/>
          <a:ext cx="2122488" cy="714375"/>
        </p:xfrm>
        <a:graphic>
          <a:graphicData uri="http://schemas.openxmlformats.org/presentationml/2006/ole">
            <mc:AlternateContent xmlns:mc="http://schemas.openxmlformats.org/markup-compatibility/2006">
              <mc:Choice xmlns:v="urn:schemas-microsoft-com:vml" Requires="v">
                <p:oleObj name="Equation" r:id="rId3" imgW="1320480" imgH="444240" progId="Equation.3">
                  <p:embed/>
                </p:oleObj>
              </mc:Choice>
              <mc:Fallback>
                <p:oleObj name="Equation" r:id="rId3" imgW="1320480" imgH="444240" progId="Equation.3">
                  <p:embed/>
                  <p:pic>
                    <p:nvPicPr>
                      <p:cNvPr id="0" name="Picture 28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3055" y="1513967"/>
                        <a:ext cx="2122488" cy="714375"/>
                      </a:xfrm>
                      <a:prstGeom prst="rect">
                        <a:avLst/>
                      </a:prstGeom>
                      <a:noFill/>
                      <a:ln w="9525">
                        <a:solidFill>
                          <a:srgbClr val="FF0066"/>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891870872"/>
              </p:ext>
            </p:extLst>
          </p:nvPr>
        </p:nvGraphicFramePr>
        <p:xfrm>
          <a:off x="632460" y="2982564"/>
          <a:ext cx="3185160" cy="1571604"/>
        </p:xfrm>
        <a:graphic>
          <a:graphicData uri="http://schemas.openxmlformats.org/drawingml/2006/table">
            <a:tbl>
              <a:tblPr firstRow="1" bandRow="1"/>
              <a:tblGrid>
                <a:gridCol w="796290">
                  <a:extLst>
                    <a:ext uri="{9D8B030D-6E8A-4147-A177-3AD203B41FA5}">
                      <a16:colId xmlns:a16="http://schemas.microsoft.com/office/drawing/2014/main" val="20000"/>
                    </a:ext>
                  </a:extLst>
                </a:gridCol>
                <a:gridCol w="796290">
                  <a:extLst>
                    <a:ext uri="{9D8B030D-6E8A-4147-A177-3AD203B41FA5}">
                      <a16:colId xmlns:a16="http://schemas.microsoft.com/office/drawing/2014/main" val="20001"/>
                    </a:ext>
                  </a:extLst>
                </a:gridCol>
                <a:gridCol w="796290">
                  <a:extLst>
                    <a:ext uri="{9D8B030D-6E8A-4147-A177-3AD203B41FA5}">
                      <a16:colId xmlns:a16="http://schemas.microsoft.com/office/drawing/2014/main" val="20002"/>
                    </a:ext>
                  </a:extLst>
                </a:gridCol>
                <a:gridCol w="796290">
                  <a:extLst>
                    <a:ext uri="{9D8B030D-6E8A-4147-A177-3AD203B41FA5}">
                      <a16:colId xmlns:a16="http://schemas.microsoft.com/office/drawing/2014/main" val="20003"/>
                    </a:ext>
                  </a:extLst>
                </a:gridCol>
              </a:tblGrid>
              <a:tr h="392901">
                <a:tc>
                  <a:txBody>
                    <a:bodyPr/>
                    <a:lstStyle/>
                    <a:p>
                      <a:r>
                        <a:rPr lang="fr-FR" dirty="0"/>
                        <a:t>T (K)</a:t>
                      </a:r>
                    </a:p>
                  </a:txBody>
                  <a:tcP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r>
                        <a:rPr lang="fr-FR" dirty="0"/>
                        <a:t>He</a:t>
                      </a:r>
                    </a:p>
                  </a:txBody>
                  <a:tcP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r>
                        <a:rPr lang="fr-FR" dirty="0"/>
                        <a:t>Air</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r>
                        <a:rPr lang="fr-FR"/>
                        <a:t>Ar</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extLst>
                  <a:ext uri="{0D108BD9-81ED-4DB2-BD59-A6C34878D82A}">
                    <a16:rowId xmlns:a16="http://schemas.microsoft.com/office/drawing/2014/main" val="10000"/>
                  </a:ext>
                </a:extLst>
              </a:tr>
              <a:tr h="392901">
                <a:tc>
                  <a:txBody>
                    <a:bodyPr/>
                    <a:lstStyle/>
                    <a:p>
                      <a:r>
                        <a:rPr lang="fr-FR" dirty="0"/>
                        <a:t>4.2</a:t>
                      </a:r>
                    </a:p>
                  </a:txBody>
                  <a:tcP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r>
                        <a:rPr lang="fr-FR" dirty="0"/>
                        <a:t>150</a:t>
                      </a:r>
                    </a:p>
                  </a:txBody>
                  <a:tcPr>
                    <a:lnL w="12700" cap="flat" cmpd="sng" algn="ctr">
                      <a:solidFill>
                        <a:srgbClr val="FFFFFF"/>
                      </a:solidFill>
                      <a:prstDash val="solid"/>
                      <a:round/>
                      <a:headEnd type="none" w="med" len="med"/>
                      <a:tailEnd type="none" w="med" len="med"/>
                    </a:lnL>
                    <a:lnR w="12700" cmpd="sng">
                      <a:solidFill>
                        <a:srgbClr val="FFFFFF"/>
                      </a:solidFill>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r>
                        <a:rPr lang="fr-FR" dirty="0"/>
                        <a:t>55</a:t>
                      </a:r>
                    </a:p>
                  </a:txBody>
                  <a:tcPr>
                    <a:lnL w="12700" cmpd="sng">
                      <a:solidFill>
                        <a:srgbClr val="FFFFFF"/>
                      </a:solidFill>
                    </a:lnL>
                    <a:lnR w="12700" cmpd="sng">
                      <a:solidFill>
                        <a:srgbClr val="FFFFFF"/>
                      </a:solidFill>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r>
                        <a:rPr lang="fr-FR" dirty="0"/>
                        <a:t>50</a:t>
                      </a:r>
                    </a:p>
                  </a:txBody>
                  <a:tcPr>
                    <a:lnL w="12700" cmpd="sng">
                      <a:solidFill>
                        <a:srgbClr val="FFFFFF"/>
                      </a:solidFill>
                    </a:lnL>
                    <a:lnR w="12700" cmpd="sng">
                      <a:solidFill>
                        <a:srgbClr val="FFFFFF"/>
                      </a:solidFill>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1"/>
                  </a:ext>
                </a:extLst>
              </a:tr>
              <a:tr h="392901">
                <a:tc>
                  <a:txBody>
                    <a:bodyPr/>
                    <a:lstStyle/>
                    <a:p>
                      <a:r>
                        <a:rPr lang="fr-FR" dirty="0"/>
                        <a:t>300</a:t>
                      </a:r>
                    </a:p>
                  </a:txBody>
                  <a:tcP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r>
                        <a:rPr lang="fr-FR" dirty="0"/>
                        <a:t>1300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r>
                        <a:rPr lang="fr-FR" dirty="0"/>
                        <a:t>470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r>
                        <a:rPr lang="fr-FR" dirty="0"/>
                        <a:t>400</a:t>
                      </a:r>
                    </a:p>
                  </a:txBody>
                  <a:tcPr>
                    <a:lnL w="12700" cap="flat" cmpd="sng" algn="ctr">
                      <a:solidFill>
                        <a:srgbClr val="FFFFFF"/>
                      </a:solidFill>
                      <a:prstDash val="solid"/>
                      <a:round/>
                      <a:headEnd type="none" w="med" len="med"/>
                      <a:tailEnd type="none" w="med" len="med"/>
                    </a:lnL>
                    <a:lnR w="12700" cmpd="sng">
                      <a:solidFill>
                        <a:srgbClr val="FFFFFF"/>
                      </a:solidFill>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2"/>
                  </a:ext>
                </a:extLst>
              </a:tr>
              <a:tr h="392901">
                <a:tc>
                  <a:txBody>
                    <a:bodyPr/>
                    <a:lstStyle/>
                    <a:p>
                      <a:r>
                        <a:rPr lang="fr-FR" dirty="0"/>
                        <a:t>600</a:t>
                      </a:r>
                    </a:p>
                  </a:txBody>
                  <a:tcP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r>
                        <a:rPr lang="fr-FR" dirty="0"/>
                        <a:t>1800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r>
                        <a:rPr lang="fr-FR" dirty="0"/>
                        <a:t>660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r>
                        <a:rPr lang="fr-FR" dirty="0"/>
                        <a:t>560</a:t>
                      </a: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3"/>
                  </a:ext>
                </a:extLst>
              </a:tr>
            </a:tbl>
          </a:graphicData>
        </a:graphic>
      </p:graphicFrame>
      <p:sp>
        <p:nvSpPr>
          <p:cNvPr id="13" name="Rectangle 24"/>
          <p:cNvSpPr>
            <a:spLocks noChangeArrowheads="1"/>
          </p:cNvSpPr>
          <p:nvPr/>
        </p:nvSpPr>
        <p:spPr bwMode="auto">
          <a:xfrm>
            <a:off x="33862" y="678135"/>
            <a:ext cx="9110138" cy="584775"/>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The mean thermal speed range from ~ 100 till 1000 m/s:</a:t>
            </a:r>
          </a:p>
          <a:p>
            <a:pPr lvl="1" eaLnBrk="0" fontAlgn="base" hangingPunct="0">
              <a:spcBef>
                <a:spcPct val="0"/>
              </a:spcBef>
              <a:spcAft>
                <a:spcPct val="0"/>
              </a:spcAft>
              <a:buClr>
                <a:srgbClr val="00CC99"/>
              </a:buClr>
            </a:pPr>
            <a:r>
              <a:rPr lang="en-US" sz="1600" dirty="0"/>
              <a:t>The traveled distance in a second is much larger than the vacuum chamber dimensions!</a:t>
            </a:r>
          </a:p>
        </p:txBody>
      </p:sp>
    </p:spTree>
    <p:extLst>
      <p:ext uri="{BB962C8B-B14F-4D97-AF65-F5344CB8AC3E}">
        <p14:creationId xmlns:p14="http://schemas.microsoft.com/office/powerpoint/2010/main" val="29499368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18</a:t>
            </a:fld>
            <a:endParaRPr lang="en-US" dirty="0"/>
          </a:p>
        </p:txBody>
      </p:sp>
      <p:sp>
        <p:nvSpPr>
          <p:cNvPr id="4" name="Title 3"/>
          <p:cNvSpPr>
            <a:spLocks noGrp="1"/>
          </p:cNvSpPr>
          <p:nvPr>
            <p:ph type="title"/>
          </p:nvPr>
        </p:nvSpPr>
        <p:spPr/>
        <p:txBody>
          <a:bodyPr/>
          <a:lstStyle/>
          <a:p>
            <a:r>
              <a:rPr lang="en-GB" dirty="0"/>
              <a:t>Collision on the wall</a:t>
            </a:r>
          </a:p>
        </p:txBody>
      </p:sp>
      <p:sp>
        <p:nvSpPr>
          <p:cNvPr id="13" name="Rectangle 24"/>
          <p:cNvSpPr>
            <a:spLocks noChangeArrowheads="1"/>
          </p:cNvSpPr>
          <p:nvPr/>
        </p:nvSpPr>
        <p:spPr bwMode="auto">
          <a:xfrm>
            <a:off x="33862" y="493088"/>
            <a:ext cx="9110138" cy="584775"/>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The molecular collision rate on the wall (</a:t>
            </a:r>
            <a:r>
              <a:rPr lang="en-US" sz="1600" dirty="0">
                <a:solidFill>
                  <a:srgbClr val="FF3399"/>
                </a:solidFill>
              </a:rPr>
              <a:t>the incidence rate</a:t>
            </a:r>
            <a:r>
              <a:rPr lang="en-US" sz="1600" dirty="0"/>
              <a:t>), </a:t>
            </a:r>
            <a:r>
              <a:rPr lang="en-US" sz="1600" dirty="0">
                <a:sym typeface="Symbol" panose="05050102010706020507" pitchFamily="18" charset="2"/>
              </a:rPr>
              <a:t>,</a:t>
            </a:r>
            <a:r>
              <a:rPr lang="en-US" sz="1600" dirty="0"/>
              <a:t> can be derived from the Maxwell Boltzmann distribution</a:t>
            </a:r>
          </a:p>
        </p:txBody>
      </p:sp>
      <mc:AlternateContent xmlns:mc="http://schemas.openxmlformats.org/markup-compatibility/2006" xmlns:a14="http://schemas.microsoft.com/office/drawing/2010/main">
        <mc:Choice Requires="a14">
          <p:sp>
            <p:nvSpPr>
              <p:cNvPr id="14" name="TextBox 13"/>
              <p:cNvSpPr txBox="1"/>
              <p:nvPr/>
            </p:nvSpPr>
            <p:spPr>
              <a:xfrm>
                <a:off x="2357847" y="1052494"/>
                <a:ext cx="5239861" cy="575157"/>
              </a:xfrm>
              <a:prstGeom prst="rect">
                <a:avLst/>
              </a:prstGeom>
              <a:noFill/>
              <a:ln>
                <a:solidFill>
                  <a:srgbClr val="FF0066"/>
                </a:solidFill>
              </a:ln>
            </p:spPr>
            <p:txBody>
              <a:bodyPr wrap="square" lIns="0" tIns="0" rIns="0" bIns="0" rtlCol="0">
                <a:spAutoFit/>
              </a:bodyPr>
              <a:lstStyle/>
              <a:p>
                <a:pPr algn="ct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𝜈</m:t>
                      </m:r>
                      <m:r>
                        <a:rPr lang="en-GB" i="1" smtClean="0">
                          <a:latin typeface="Cambria Math" panose="02040503050406030204" pitchFamily="18" charset="0"/>
                        </a:rPr>
                        <m:t>=</m:t>
                      </m:r>
                      <m:f>
                        <m:fPr>
                          <m:ctrlPr>
                            <a:rPr lang="en-GB" i="1" smtClean="0">
                              <a:latin typeface="Cambria Math" panose="02040503050406030204" pitchFamily="18" charset="0"/>
                            </a:rPr>
                          </m:ctrlPr>
                        </m:fPr>
                        <m:num>
                          <m:r>
                            <a:rPr lang="en-GB" b="0" i="1" smtClean="0">
                              <a:latin typeface="Cambria Math" panose="02040503050406030204" pitchFamily="18" charset="0"/>
                            </a:rPr>
                            <m:t>𝑛𝑢𝑚𝑏𝑒𝑟</m:t>
                          </m:r>
                          <m:r>
                            <a:rPr lang="en-GB" b="0" i="1" smtClean="0">
                              <a:latin typeface="Cambria Math" panose="02040503050406030204" pitchFamily="18" charset="0"/>
                            </a:rPr>
                            <m:t> </m:t>
                          </m:r>
                          <m:r>
                            <a:rPr lang="en-GB" b="0" i="1" smtClean="0">
                              <a:latin typeface="Cambria Math" panose="02040503050406030204" pitchFamily="18" charset="0"/>
                            </a:rPr>
                            <m:t>𝑜𝑓</m:t>
                          </m:r>
                          <m:r>
                            <a:rPr lang="en-GB" b="0" i="1" smtClean="0">
                              <a:latin typeface="Cambria Math" panose="02040503050406030204" pitchFamily="18" charset="0"/>
                            </a:rPr>
                            <m:t> </m:t>
                          </m:r>
                          <m:r>
                            <a:rPr lang="en-GB" b="0" i="1" smtClean="0">
                              <a:latin typeface="Cambria Math" panose="02040503050406030204" pitchFamily="18" charset="0"/>
                            </a:rPr>
                            <m:t>𝑐𝑜𝑙𝑙𝑖𝑠𝑖𝑜𝑛</m:t>
                          </m:r>
                          <m:r>
                            <a:rPr lang="en-GB" b="0" i="1" smtClean="0">
                              <a:latin typeface="Cambria Math" panose="02040503050406030204" pitchFamily="18" charset="0"/>
                            </a:rPr>
                            <m:t> </m:t>
                          </m:r>
                          <m:r>
                            <a:rPr lang="en-GB" b="0" i="1" smtClean="0">
                              <a:latin typeface="Cambria Math" panose="02040503050406030204" pitchFamily="18" charset="0"/>
                            </a:rPr>
                            <m:t>𝑤𝑖𝑡h</m:t>
                          </m:r>
                          <m:r>
                            <a:rPr lang="en-GB" b="0" i="1" smtClean="0">
                              <a:latin typeface="Cambria Math" panose="02040503050406030204" pitchFamily="18" charset="0"/>
                            </a:rPr>
                            <m:t> </m:t>
                          </m:r>
                          <m:r>
                            <a:rPr lang="en-GB" b="0" i="1" smtClean="0">
                              <a:latin typeface="Cambria Math" panose="02040503050406030204" pitchFamily="18" charset="0"/>
                            </a:rPr>
                            <m:t>𝑡h𝑒</m:t>
                          </m:r>
                          <m:r>
                            <a:rPr lang="en-GB" b="0" i="1" smtClean="0">
                              <a:latin typeface="Cambria Math" panose="02040503050406030204" pitchFamily="18" charset="0"/>
                            </a:rPr>
                            <m:t> </m:t>
                          </m:r>
                          <m:r>
                            <a:rPr lang="en-GB" b="0" i="1" smtClean="0">
                              <a:latin typeface="Cambria Math" panose="02040503050406030204" pitchFamily="18" charset="0"/>
                            </a:rPr>
                            <m:t>𝑤𝑎𝑙𝑙</m:t>
                          </m:r>
                        </m:num>
                        <m:den>
                          <m:r>
                            <a:rPr lang="en-GB" b="0" i="1" smtClean="0">
                              <a:latin typeface="Cambria Math" panose="02040503050406030204" pitchFamily="18" charset="0"/>
                            </a:rPr>
                            <m:t>𝑎𝑟𝑒𝑎</m:t>
                          </m:r>
                          <m:r>
                            <a:rPr lang="en-GB" b="0" i="1" smtClean="0">
                              <a:latin typeface="Cambria Math" panose="02040503050406030204" pitchFamily="18" charset="0"/>
                            </a:rPr>
                            <m:t> </m:t>
                          </m:r>
                          <m:r>
                            <a:rPr lang="en-GB" b="0" i="1" smtClean="0">
                              <a:latin typeface="Cambria Math" panose="02040503050406030204" pitchFamily="18" charset="0"/>
                            </a:rPr>
                            <m:t>𝑜𝑓</m:t>
                          </m:r>
                          <m:r>
                            <a:rPr lang="en-GB" b="0" i="1" smtClean="0">
                              <a:latin typeface="Cambria Math" panose="02040503050406030204" pitchFamily="18" charset="0"/>
                            </a:rPr>
                            <m:t> </m:t>
                          </m:r>
                          <m:r>
                            <a:rPr lang="en-GB" b="0" i="1" smtClean="0">
                              <a:latin typeface="Cambria Math" panose="02040503050406030204" pitchFamily="18" charset="0"/>
                            </a:rPr>
                            <m:t>𝑤𝑎𝑙𝑙</m:t>
                          </m:r>
                          <m:r>
                            <a:rPr lang="en-GB" b="0" i="1" smtClean="0">
                              <a:latin typeface="Cambria Math" panose="02040503050406030204" pitchFamily="18" charset="0"/>
                            </a:rPr>
                            <m:t> </m:t>
                          </m:r>
                          <m:r>
                            <a:rPr lang="en-GB" b="0" i="1" smtClean="0">
                              <a:latin typeface="Cambria Math" panose="02040503050406030204" pitchFamily="18" charset="0"/>
                            </a:rPr>
                            <m:t>𝑥</m:t>
                          </m:r>
                          <m:r>
                            <a:rPr lang="en-GB" b="0" i="1" smtClean="0">
                              <a:latin typeface="Cambria Math" panose="02040503050406030204" pitchFamily="18" charset="0"/>
                            </a:rPr>
                            <m:t> </m:t>
                          </m:r>
                          <m:r>
                            <a:rPr lang="en-GB" b="0" i="1" smtClean="0">
                              <a:latin typeface="Cambria Math" panose="02040503050406030204" pitchFamily="18" charset="0"/>
                            </a:rPr>
                            <m:t>𝑡𝑖𝑚𝑒</m:t>
                          </m:r>
                        </m:den>
                      </m:f>
                      <m:r>
                        <a:rPr lang="en-GB" b="0" i="1" smtClean="0">
                          <a:latin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4</m:t>
                          </m:r>
                        </m:den>
                      </m:f>
                      <m:r>
                        <a:rPr lang="en-GB" b="0" i="1" smtClean="0">
                          <a:latin typeface="Cambria Math" panose="02040503050406030204" pitchFamily="18" charset="0"/>
                        </a:rPr>
                        <m:t> </m:t>
                      </m:r>
                      <m:r>
                        <a:rPr lang="en-GB" b="0" i="1" smtClean="0">
                          <a:latin typeface="Cambria Math" panose="02040503050406030204" pitchFamily="18" charset="0"/>
                        </a:rPr>
                        <m:t>𝑛</m:t>
                      </m:r>
                      <m:r>
                        <a:rPr lang="en-GB" b="0" i="1" smtClean="0">
                          <a:latin typeface="Cambria Math" panose="02040503050406030204" pitchFamily="18" charset="0"/>
                        </a:rPr>
                        <m:t> </m:t>
                      </m:r>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𝑣</m:t>
                          </m:r>
                        </m:e>
                      </m:acc>
                    </m:oMath>
                  </m:oMathPara>
                </a14:m>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2357847" y="1052494"/>
                <a:ext cx="5239861" cy="575157"/>
              </a:xfrm>
              <a:prstGeom prst="rect">
                <a:avLst/>
              </a:prstGeom>
              <a:blipFill rotWithShape="0">
                <a:blip r:embed="rId3" cstate="print"/>
                <a:stretch>
                  <a:fillRect/>
                </a:stretch>
              </a:blipFill>
              <a:ln>
                <a:solidFill>
                  <a:srgbClr val="FF0066"/>
                </a:solidFill>
              </a:ln>
            </p:spPr>
            <p:txBody>
              <a:bodyPr/>
              <a:lstStyle/>
              <a:p>
                <a:r>
                  <a:rPr lang="en-GB">
                    <a:noFill/>
                  </a:rPr>
                  <a:t> </a:t>
                </a:r>
              </a:p>
            </p:txBody>
          </p:sp>
        </mc:Fallback>
      </mc:AlternateContent>
      <p:sp>
        <p:nvSpPr>
          <p:cNvPr id="17" name="Rectangle 24"/>
          <p:cNvSpPr>
            <a:spLocks noChangeArrowheads="1"/>
          </p:cNvSpPr>
          <p:nvPr/>
        </p:nvSpPr>
        <p:spPr bwMode="auto">
          <a:xfrm>
            <a:off x="16931" y="1809143"/>
            <a:ext cx="9110138" cy="338554"/>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a:t>
            </a:r>
            <a:r>
              <a:rPr lang="en-US" sz="1600" dirty="0">
                <a:solidFill>
                  <a:srgbClr val="FF3399"/>
                </a:solidFill>
              </a:rPr>
              <a:t>Monolayer</a:t>
            </a:r>
            <a:r>
              <a:rPr lang="en-US" sz="1600" dirty="0"/>
              <a:t> formation time</a:t>
            </a:r>
          </a:p>
        </p:txBody>
      </p:sp>
      <p:sp>
        <p:nvSpPr>
          <p:cNvPr id="19" name="TextBox 18"/>
          <p:cNvSpPr txBox="1"/>
          <p:nvPr/>
        </p:nvSpPr>
        <p:spPr>
          <a:xfrm>
            <a:off x="3543669" y="5836771"/>
            <a:ext cx="2321469" cy="307777"/>
          </a:xfrm>
          <a:prstGeom prst="rect">
            <a:avLst/>
          </a:prstGeom>
          <a:noFill/>
        </p:spPr>
        <p:txBody>
          <a:bodyPr wrap="none" rtlCol="0">
            <a:spAutoFit/>
          </a:bodyPr>
          <a:lstStyle/>
          <a:p>
            <a:r>
              <a:rPr lang="en-GB" sz="1400" dirty="0"/>
              <a:t>Ice formed at </a:t>
            </a:r>
            <a:r>
              <a:rPr lang="en-GB" sz="1400" dirty="0" err="1"/>
              <a:t>atm</a:t>
            </a:r>
            <a:r>
              <a:rPr lang="en-GB" sz="1400" dirty="0"/>
              <a:t> pressure</a:t>
            </a:r>
          </a:p>
        </p:txBody>
      </p:sp>
      <p:sp>
        <p:nvSpPr>
          <p:cNvPr id="23" name="Rectangle 24"/>
          <p:cNvSpPr>
            <a:spLocks noChangeArrowheads="1"/>
          </p:cNvSpPr>
          <p:nvPr/>
        </p:nvSpPr>
        <p:spPr bwMode="auto">
          <a:xfrm>
            <a:off x="-1" y="2872481"/>
            <a:ext cx="8833607" cy="1323439"/>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At room temperature, a monolayer is formed in 1 s at 10</a:t>
            </a:r>
            <a:r>
              <a:rPr lang="en-US" sz="1600" baseline="30000" dirty="0"/>
              <a:t>-6</a:t>
            </a:r>
            <a:r>
              <a:rPr lang="en-US" sz="1600" dirty="0"/>
              <a:t> Torr :  </a:t>
            </a:r>
            <a:r>
              <a:rPr lang="en-US" sz="1600" dirty="0">
                <a:solidFill>
                  <a:srgbClr val="FF3399"/>
                </a:solidFill>
              </a:rPr>
              <a:t>Langmuir formation time</a:t>
            </a:r>
          </a:p>
          <a:p>
            <a:pPr eaLnBrk="0" fontAlgn="base" hangingPunct="0">
              <a:spcBef>
                <a:spcPct val="0"/>
              </a:spcBef>
              <a:spcAft>
                <a:spcPct val="0"/>
              </a:spcAft>
              <a:buClr>
                <a:srgbClr val="00CC99"/>
              </a:buClr>
              <a:buFontTx/>
              <a:buChar char="•"/>
            </a:pPr>
            <a:endParaRPr lang="en-US" sz="1600" dirty="0"/>
          </a:p>
          <a:p>
            <a:pPr eaLnBrk="0" fontAlgn="base" hangingPunct="0">
              <a:spcBef>
                <a:spcPct val="0"/>
              </a:spcBef>
              <a:spcAft>
                <a:spcPct val="0"/>
              </a:spcAft>
              <a:buClr>
                <a:srgbClr val="00CC99"/>
              </a:buClr>
              <a:buFontTx/>
              <a:buChar char="•"/>
            </a:pPr>
            <a:r>
              <a:rPr lang="en-US" sz="1600" dirty="0"/>
              <a:t> 1 L = 1 </a:t>
            </a:r>
            <a:r>
              <a:rPr lang="en-US" sz="1600" dirty="0" err="1"/>
              <a:t>monolayer.s</a:t>
            </a:r>
            <a:endParaRPr lang="en-US" sz="1600" dirty="0"/>
          </a:p>
          <a:p>
            <a:pPr eaLnBrk="0" fontAlgn="base" hangingPunct="0">
              <a:spcBef>
                <a:spcPct val="0"/>
              </a:spcBef>
              <a:spcAft>
                <a:spcPct val="0"/>
              </a:spcAft>
              <a:buClr>
                <a:srgbClr val="00CC99"/>
              </a:buClr>
              <a:buFontTx/>
              <a:buChar char="•"/>
            </a:pPr>
            <a:endParaRPr lang="en-US" sz="1600" dirty="0"/>
          </a:p>
          <a:p>
            <a:pPr eaLnBrk="0" fontAlgn="base" hangingPunct="0">
              <a:spcBef>
                <a:spcPct val="0"/>
              </a:spcBef>
              <a:spcAft>
                <a:spcPct val="0"/>
              </a:spcAft>
              <a:buClr>
                <a:srgbClr val="00CC99"/>
              </a:buClr>
              <a:buFontTx/>
              <a:buChar char="•"/>
            </a:pPr>
            <a:r>
              <a:rPr lang="en-US" sz="1600" dirty="0"/>
              <a:t> Very low pressure is preferred to </a:t>
            </a:r>
            <a:r>
              <a:rPr lang="en-US" sz="1600" dirty="0">
                <a:solidFill>
                  <a:srgbClr val="FF3399"/>
                </a:solidFill>
              </a:rPr>
              <a:t>minimize</a:t>
            </a:r>
            <a:r>
              <a:rPr lang="en-US" sz="1600" dirty="0"/>
              <a:t> surface contamination, </a:t>
            </a:r>
          </a:p>
        </p:txBody>
      </p:sp>
      <p:sp>
        <p:nvSpPr>
          <p:cNvPr id="25" name="TextBox 24"/>
          <p:cNvSpPr txBox="1"/>
          <p:nvPr/>
        </p:nvSpPr>
        <p:spPr>
          <a:xfrm>
            <a:off x="420192" y="4454918"/>
            <a:ext cx="2489784" cy="1077218"/>
          </a:xfrm>
          <a:prstGeom prst="rect">
            <a:avLst/>
          </a:prstGeom>
          <a:noFill/>
        </p:spPr>
        <p:txBody>
          <a:bodyPr wrap="none" rtlCol="0">
            <a:spAutoFit/>
          </a:bodyPr>
          <a:lstStyle/>
          <a:p>
            <a:pPr algn="ctr"/>
            <a:r>
              <a:rPr lang="en-US" sz="1600" dirty="0">
                <a:solidFill>
                  <a:srgbClr val="FF3399"/>
                </a:solidFill>
              </a:rPr>
              <a:t>A monolayer is formed in:</a:t>
            </a:r>
            <a:endParaRPr lang="en-GB" sz="1600" dirty="0">
              <a:solidFill>
                <a:srgbClr val="FF3399"/>
              </a:solidFill>
            </a:endParaRPr>
          </a:p>
          <a:p>
            <a:pPr algn="ctr"/>
            <a:r>
              <a:rPr lang="en-GB" sz="1600" dirty="0">
                <a:solidFill>
                  <a:srgbClr val="FF3399"/>
                </a:solidFill>
              </a:rPr>
              <a:t>1 ns at 1 </a:t>
            </a:r>
            <a:r>
              <a:rPr lang="en-GB" sz="1600" dirty="0" err="1">
                <a:solidFill>
                  <a:srgbClr val="FF3399"/>
                </a:solidFill>
              </a:rPr>
              <a:t>atm</a:t>
            </a:r>
            <a:endParaRPr lang="en-GB" sz="1600" dirty="0">
              <a:solidFill>
                <a:srgbClr val="FF3399"/>
              </a:solidFill>
            </a:endParaRPr>
          </a:p>
          <a:p>
            <a:pPr algn="ctr"/>
            <a:r>
              <a:rPr lang="en-GB" sz="1600" dirty="0">
                <a:solidFill>
                  <a:srgbClr val="FF3399"/>
                </a:solidFill>
              </a:rPr>
              <a:t>1 s at 10</a:t>
            </a:r>
            <a:r>
              <a:rPr lang="en-GB" sz="1600" baseline="30000" dirty="0">
                <a:solidFill>
                  <a:srgbClr val="FF3399"/>
                </a:solidFill>
              </a:rPr>
              <a:t>-6</a:t>
            </a:r>
            <a:r>
              <a:rPr lang="en-GB" sz="1600" dirty="0">
                <a:solidFill>
                  <a:srgbClr val="FF3399"/>
                </a:solidFill>
              </a:rPr>
              <a:t> mbar</a:t>
            </a:r>
          </a:p>
          <a:p>
            <a:pPr algn="ctr"/>
            <a:r>
              <a:rPr lang="en-GB" sz="1600" dirty="0">
                <a:solidFill>
                  <a:srgbClr val="FF3399"/>
                </a:solidFill>
              </a:rPr>
              <a:t>1 day at 10</a:t>
            </a:r>
            <a:r>
              <a:rPr lang="en-GB" sz="1600" baseline="30000" dirty="0">
                <a:solidFill>
                  <a:srgbClr val="FF3399"/>
                </a:solidFill>
              </a:rPr>
              <a:t>-11</a:t>
            </a:r>
            <a:r>
              <a:rPr lang="en-GB" sz="1600" dirty="0">
                <a:solidFill>
                  <a:srgbClr val="FF3399"/>
                </a:solidFill>
              </a:rPr>
              <a:t> mbar !!!</a:t>
            </a:r>
          </a:p>
        </p:txBody>
      </p:sp>
      <p:pic>
        <p:nvPicPr>
          <p:cNvPr id="140289" name="Picture 1"/>
          <p:cNvPicPr>
            <a:picLocks noChangeAspect="1" noChangeArrowheads="1"/>
          </p:cNvPicPr>
          <p:nvPr/>
        </p:nvPicPr>
        <p:blipFill>
          <a:blip r:embed="rId4" cstate="print"/>
          <a:srcRect/>
          <a:stretch>
            <a:fillRect/>
          </a:stretch>
        </p:blipFill>
        <p:spPr bwMode="auto">
          <a:xfrm>
            <a:off x="3185913" y="2147697"/>
            <a:ext cx="1638300" cy="514350"/>
          </a:xfrm>
          <a:prstGeom prst="rect">
            <a:avLst/>
          </a:prstGeom>
          <a:noFill/>
          <a:ln w="9525">
            <a:noFill/>
            <a:miter lim="800000"/>
            <a:headEnd/>
            <a:tailEnd/>
          </a:ln>
        </p:spPr>
      </p:pic>
      <p:sp>
        <p:nvSpPr>
          <p:cNvPr id="5" name="TextBox 4"/>
          <p:cNvSpPr txBox="1"/>
          <p:nvPr/>
        </p:nvSpPr>
        <p:spPr>
          <a:xfrm>
            <a:off x="4824213" y="2235278"/>
            <a:ext cx="1729961" cy="307777"/>
          </a:xfrm>
          <a:prstGeom prst="rect">
            <a:avLst/>
          </a:prstGeom>
          <a:noFill/>
        </p:spPr>
        <p:txBody>
          <a:bodyPr wrap="none" rtlCol="0">
            <a:spAutoFit/>
          </a:bodyPr>
          <a:lstStyle/>
          <a:p>
            <a:r>
              <a:rPr lang="en-GB" sz="1400" dirty="0"/>
              <a:t>10</a:t>
            </a:r>
            <a:r>
              <a:rPr lang="en-GB" sz="1400" baseline="30000" dirty="0"/>
              <a:t>15</a:t>
            </a:r>
            <a:r>
              <a:rPr lang="en-GB" sz="1400" dirty="0"/>
              <a:t> molecules/cm</a:t>
            </a:r>
            <a:r>
              <a:rPr lang="en-GB" sz="1400" baseline="30000" dirty="0"/>
              <a:t>2</a:t>
            </a:r>
          </a:p>
        </p:txBody>
      </p:sp>
      <p:pic>
        <p:nvPicPr>
          <p:cNvPr id="6" name="Picture 5">
            <a:extLst>
              <a:ext uri="{FF2B5EF4-FFF2-40B4-BE49-F238E27FC236}">
                <a16:creationId xmlns:a16="http://schemas.microsoft.com/office/drawing/2014/main" id="{C0B873DD-C25F-4EDD-80DB-C730026226E0}"/>
              </a:ext>
            </a:extLst>
          </p:cNvPr>
          <p:cNvPicPr>
            <a:picLocks noChangeAspect="1"/>
          </p:cNvPicPr>
          <p:nvPr/>
        </p:nvPicPr>
        <p:blipFill>
          <a:blip r:embed="rId5"/>
          <a:stretch>
            <a:fillRect/>
          </a:stretch>
        </p:blipFill>
        <p:spPr>
          <a:xfrm>
            <a:off x="3543669" y="4306947"/>
            <a:ext cx="2236916" cy="1498559"/>
          </a:xfrm>
          <a:prstGeom prst="rect">
            <a:avLst/>
          </a:prstGeom>
        </p:spPr>
      </p:pic>
      <p:pic>
        <p:nvPicPr>
          <p:cNvPr id="7" name="Picture 6">
            <a:extLst>
              <a:ext uri="{FF2B5EF4-FFF2-40B4-BE49-F238E27FC236}">
                <a16:creationId xmlns:a16="http://schemas.microsoft.com/office/drawing/2014/main" id="{A7C25085-4DD0-4DE3-B4BB-15F5C6C21333}"/>
              </a:ext>
            </a:extLst>
          </p:cNvPr>
          <p:cNvPicPr>
            <a:picLocks noChangeAspect="1"/>
          </p:cNvPicPr>
          <p:nvPr/>
        </p:nvPicPr>
        <p:blipFill>
          <a:blip r:embed="rId6"/>
          <a:stretch>
            <a:fillRect/>
          </a:stretch>
        </p:blipFill>
        <p:spPr>
          <a:xfrm>
            <a:off x="6554174" y="4306946"/>
            <a:ext cx="1932251" cy="1498559"/>
          </a:xfrm>
          <a:prstGeom prst="rect">
            <a:avLst/>
          </a:prstGeom>
        </p:spPr>
      </p:pic>
      <p:sp>
        <p:nvSpPr>
          <p:cNvPr id="18" name="TextBox 17">
            <a:extLst>
              <a:ext uri="{FF2B5EF4-FFF2-40B4-BE49-F238E27FC236}">
                <a16:creationId xmlns:a16="http://schemas.microsoft.com/office/drawing/2014/main" id="{6C8D58AC-86E4-4BC6-AC2E-3EDF2FB0459B}"/>
              </a:ext>
            </a:extLst>
          </p:cNvPr>
          <p:cNvSpPr txBox="1"/>
          <p:nvPr/>
        </p:nvSpPr>
        <p:spPr>
          <a:xfrm>
            <a:off x="6124724" y="5840009"/>
            <a:ext cx="2791149" cy="307777"/>
          </a:xfrm>
          <a:prstGeom prst="rect">
            <a:avLst/>
          </a:prstGeom>
          <a:noFill/>
        </p:spPr>
        <p:txBody>
          <a:bodyPr wrap="none" rtlCol="0">
            <a:spAutoFit/>
          </a:bodyPr>
          <a:lstStyle/>
          <a:p>
            <a:r>
              <a:rPr lang="en-GB" sz="1400" dirty="0"/>
              <a:t>LHC beam pipe is under vacuum</a:t>
            </a:r>
          </a:p>
        </p:txBody>
      </p:sp>
    </p:spTree>
    <p:extLst>
      <p:ext uri="{BB962C8B-B14F-4D97-AF65-F5344CB8AC3E}">
        <p14:creationId xmlns:p14="http://schemas.microsoft.com/office/powerpoint/2010/main" val="2525215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19</a:t>
            </a:fld>
            <a:endParaRPr lang="en-US" dirty="0"/>
          </a:p>
        </p:txBody>
      </p:sp>
      <p:sp>
        <p:nvSpPr>
          <p:cNvPr id="4" name="Title 3"/>
          <p:cNvSpPr>
            <a:spLocks noGrp="1"/>
          </p:cNvSpPr>
          <p:nvPr>
            <p:ph type="title"/>
          </p:nvPr>
        </p:nvSpPr>
        <p:spPr/>
        <p:txBody>
          <a:bodyPr/>
          <a:lstStyle/>
          <a:p>
            <a:r>
              <a:rPr lang="en-GB" dirty="0"/>
              <a:t>Pressure &amp; Ideal gas law</a:t>
            </a:r>
          </a:p>
        </p:txBody>
      </p:sp>
      <p:sp>
        <p:nvSpPr>
          <p:cNvPr id="13" name="Rectangle 24"/>
          <p:cNvSpPr>
            <a:spLocks noChangeArrowheads="1"/>
          </p:cNvSpPr>
          <p:nvPr/>
        </p:nvSpPr>
        <p:spPr bwMode="auto">
          <a:xfrm>
            <a:off x="33862" y="725117"/>
            <a:ext cx="9110138" cy="830997"/>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Molecules which collide a wall of surface A, produce a force, F, onto it.</a:t>
            </a:r>
          </a:p>
          <a:p>
            <a:pPr eaLnBrk="0" fontAlgn="base" hangingPunct="0">
              <a:spcBef>
                <a:spcPct val="0"/>
              </a:spcBef>
              <a:spcAft>
                <a:spcPct val="0"/>
              </a:spcAft>
              <a:buClr>
                <a:srgbClr val="00CC99"/>
              </a:buClr>
              <a:buFontTx/>
              <a:buChar char="•"/>
            </a:pPr>
            <a:r>
              <a:rPr lang="en-US" sz="1600" dirty="0"/>
              <a:t> The pressure P, exerted on the wall by the molecules is defined by the ratio of the force to the surface:</a:t>
            </a:r>
          </a:p>
        </p:txBody>
      </p:sp>
      <p:sp>
        <p:nvSpPr>
          <p:cNvPr id="15" name="Rectangle 24"/>
          <p:cNvSpPr>
            <a:spLocks noChangeArrowheads="1"/>
          </p:cNvSpPr>
          <p:nvPr/>
        </p:nvSpPr>
        <p:spPr bwMode="auto">
          <a:xfrm>
            <a:off x="33862" y="2099492"/>
            <a:ext cx="9110138" cy="584775"/>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It can be shown that, for </a:t>
            </a:r>
            <a:r>
              <a:rPr lang="en-US" sz="1600" u="sng" dirty="0"/>
              <a:t>any particle velocity distribution</a:t>
            </a:r>
            <a:r>
              <a:rPr lang="en-US" sz="1600" dirty="0"/>
              <a:t>, the pressure is given by the mass density and the quadratic speed:</a:t>
            </a:r>
          </a:p>
        </p:txBody>
      </p:sp>
      <p:sp>
        <p:nvSpPr>
          <p:cNvPr id="10" name="TextBox 9"/>
          <p:cNvSpPr txBox="1">
            <a:spLocks noRot="1" noChangeAspect="1" noMove="1" noResize="1" noEditPoints="1" noAdjustHandles="1" noChangeArrowheads="1" noChangeShapeType="1" noTextEdit="1"/>
          </p:cNvSpPr>
          <p:nvPr/>
        </p:nvSpPr>
        <p:spPr>
          <a:xfrm>
            <a:off x="3625718" y="1333019"/>
            <a:ext cx="663900" cy="516745"/>
          </a:xfrm>
          <a:prstGeom prst="rect">
            <a:avLst/>
          </a:prstGeom>
          <a:blipFill rotWithShape="0">
            <a:blip r:embed="rId2" cstate="print"/>
            <a:stretch>
              <a:fillRect/>
            </a:stretch>
          </a:blipFill>
        </p:spPr>
        <p:txBody>
          <a:bodyPr/>
          <a:lstStyle/>
          <a:p>
            <a:r>
              <a:rPr lang="en-GB">
                <a:solidFill>
                  <a:srgbClr val="FF3399"/>
                </a:solidFill>
              </a:rPr>
              <a:t> </a:t>
            </a:r>
          </a:p>
        </p:txBody>
      </p:sp>
      <mc:AlternateContent xmlns:mc="http://schemas.openxmlformats.org/markup-compatibility/2006" xmlns:a14="http://schemas.microsoft.com/office/drawing/2010/main">
        <mc:Choice Requires="a14">
          <p:sp>
            <p:nvSpPr>
              <p:cNvPr id="11" name="TextBox 10"/>
              <p:cNvSpPr txBox="1"/>
              <p:nvPr/>
            </p:nvSpPr>
            <p:spPr>
              <a:xfrm>
                <a:off x="3377066" y="2707394"/>
                <a:ext cx="1301510" cy="520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𝑃</m:t>
                      </m:r>
                      <m:r>
                        <a:rPr lang="en-GB" i="1" smtClean="0">
                          <a:latin typeface="Cambria Math" panose="02040503050406030204" pitchFamily="18" charset="0"/>
                        </a:rPr>
                        <m:t>=</m:t>
                      </m:r>
                      <m:f>
                        <m:fPr>
                          <m:ctrlPr>
                            <a:rPr lang="en-GB"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3</m:t>
                          </m:r>
                        </m:den>
                      </m:f>
                      <m:r>
                        <a:rPr lang="en-GB" b="0" i="1" smtClean="0">
                          <a:latin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𝜌</m:t>
                      </m:r>
                      <m:r>
                        <a:rPr lang="en-GB" b="0" i="1" smtClean="0">
                          <a:latin typeface="Cambria Math" panose="02040503050406030204" pitchFamily="18" charset="0"/>
                          <a:ea typeface="Cambria Math" panose="02040503050406030204" pitchFamily="18" charset="0"/>
                        </a:rPr>
                        <m:t> </m:t>
                      </m:r>
                      <m:sSup>
                        <m:sSupPr>
                          <m:ctrlPr>
                            <a:rPr lang="en-GB" b="0" i="1" smtClean="0">
                              <a:latin typeface="Cambria Math" panose="02040503050406030204" pitchFamily="18" charset="0"/>
                              <a:ea typeface="Cambria Math" panose="02040503050406030204" pitchFamily="18" charset="0"/>
                            </a:rPr>
                          </m:ctrlPr>
                        </m:sSup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𝑣</m:t>
                              </m:r>
                            </m:e>
                            <m:sub>
                              <m:r>
                                <a:rPr lang="en-GB" b="0" i="1" smtClean="0">
                                  <a:latin typeface="Cambria Math" panose="02040503050406030204" pitchFamily="18" charset="0"/>
                                  <a:ea typeface="Cambria Math" panose="02040503050406030204" pitchFamily="18" charset="0"/>
                                </a:rPr>
                                <m:t>𝑞</m:t>
                              </m:r>
                            </m:sub>
                          </m:sSub>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 </m:t>
                      </m:r>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3377066" y="2707394"/>
                <a:ext cx="1301510" cy="520399"/>
              </a:xfrm>
              <a:prstGeom prst="rect">
                <a:avLst/>
              </a:prstGeom>
              <a:blipFill rotWithShape="0">
                <a:blip r:embed="rId3" cstate="print"/>
                <a:stretch>
                  <a:fillRect/>
                </a:stretch>
              </a:blipFill>
            </p:spPr>
            <p:txBody>
              <a:bodyPr/>
              <a:lstStyle/>
              <a:p>
                <a:r>
                  <a:rPr lang="en-GB">
                    <a:noFill/>
                  </a:rPr>
                  <a:t> </a:t>
                </a:r>
              </a:p>
            </p:txBody>
          </p:sp>
        </mc:Fallback>
      </mc:AlternateContent>
      <p:sp>
        <p:nvSpPr>
          <p:cNvPr id="12" name="Rectangle 24"/>
          <p:cNvSpPr>
            <a:spLocks noChangeArrowheads="1"/>
          </p:cNvSpPr>
          <p:nvPr/>
        </p:nvSpPr>
        <p:spPr bwMode="auto">
          <a:xfrm>
            <a:off x="33862" y="3535260"/>
            <a:ext cx="9110138" cy="584775"/>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In the </a:t>
            </a:r>
            <a:r>
              <a:rPr lang="en-US" sz="1600" u="sng" dirty="0"/>
              <a:t>special case </a:t>
            </a:r>
            <a:r>
              <a:rPr lang="en-US" sz="1600" dirty="0"/>
              <a:t>the particle velocity distribution, follows a Maxwell </a:t>
            </a:r>
            <a:r>
              <a:rPr lang="en-US" sz="1600" dirty="0" err="1"/>
              <a:t>Boltzman</a:t>
            </a:r>
            <a:r>
              <a:rPr lang="en-US" sz="1600" dirty="0"/>
              <a:t> distribution, the pressure is given by the </a:t>
            </a:r>
            <a:r>
              <a:rPr lang="en-US" sz="1600" dirty="0">
                <a:solidFill>
                  <a:srgbClr val="FF3399"/>
                </a:solidFill>
              </a:rPr>
              <a:t>IDEAL GAS LAW</a:t>
            </a:r>
            <a:r>
              <a:rPr lang="en-US" sz="1600" dirty="0"/>
              <a:t>:</a:t>
            </a:r>
          </a:p>
        </p:txBody>
      </p:sp>
      <mc:AlternateContent xmlns:mc="http://schemas.openxmlformats.org/markup-compatibility/2006" xmlns:a14="http://schemas.microsoft.com/office/drawing/2010/main">
        <mc:Choice Requires="a14">
          <p:sp>
            <p:nvSpPr>
              <p:cNvPr id="16" name="TextBox 15"/>
              <p:cNvSpPr txBox="1"/>
              <p:nvPr/>
            </p:nvSpPr>
            <p:spPr>
              <a:xfrm>
                <a:off x="3048202" y="4140969"/>
                <a:ext cx="2880532" cy="7386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4800" b="0" i="1" smtClean="0">
                          <a:solidFill>
                            <a:srgbClr val="FF0066"/>
                          </a:solidFill>
                          <a:latin typeface="Cambria Math" panose="02040503050406030204" pitchFamily="18" charset="0"/>
                        </a:rPr>
                        <m:t>𝑃</m:t>
                      </m:r>
                      <m:r>
                        <a:rPr lang="en-GB" sz="4800" i="1" smtClean="0">
                          <a:solidFill>
                            <a:srgbClr val="FF0066"/>
                          </a:solidFill>
                          <a:latin typeface="Cambria Math" panose="02040503050406030204" pitchFamily="18" charset="0"/>
                        </a:rPr>
                        <m:t>=</m:t>
                      </m:r>
                      <m:r>
                        <a:rPr lang="en-GB" sz="4800" i="1" smtClean="0">
                          <a:solidFill>
                            <a:srgbClr val="FF0066"/>
                          </a:solidFill>
                          <a:latin typeface="Cambria Math" panose="02040503050406030204" pitchFamily="18" charset="0"/>
                        </a:rPr>
                        <m:t>𝑛</m:t>
                      </m:r>
                      <m:r>
                        <a:rPr lang="en-GB" sz="4800" b="0" i="1" smtClean="0">
                          <a:solidFill>
                            <a:srgbClr val="FF0066"/>
                          </a:solidFill>
                          <a:latin typeface="Cambria Math" panose="02040503050406030204" pitchFamily="18" charset="0"/>
                        </a:rPr>
                        <m:t> </m:t>
                      </m:r>
                      <m:r>
                        <a:rPr lang="en-GB" sz="4800" b="0" i="1" smtClean="0">
                          <a:solidFill>
                            <a:srgbClr val="FF0066"/>
                          </a:solidFill>
                          <a:latin typeface="Cambria Math" panose="02040503050406030204" pitchFamily="18" charset="0"/>
                        </a:rPr>
                        <m:t>𝑘</m:t>
                      </m:r>
                      <m:r>
                        <a:rPr lang="en-GB" sz="4800" b="0" i="1" smtClean="0">
                          <a:solidFill>
                            <a:srgbClr val="FF0066"/>
                          </a:solidFill>
                          <a:latin typeface="Cambria Math" panose="02040503050406030204" pitchFamily="18" charset="0"/>
                        </a:rPr>
                        <m:t> </m:t>
                      </m:r>
                      <m:r>
                        <a:rPr lang="en-GB" sz="4800" b="0" i="1" smtClean="0">
                          <a:solidFill>
                            <a:srgbClr val="FF0066"/>
                          </a:solidFill>
                          <a:latin typeface="Cambria Math" panose="02040503050406030204" pitchFamily="18" charset="0"/>
                        </a:rPr>
                        <m:t>𝑇</m:t>
                      </m:r>
                      <m:r>
                        <a:rPr lang="en-GB" sz="4800" b="0" i="1" smtClean="0">
                          <a:solidFill>
                            <a:srgbClr val="FF0066"/>
                          </a:solidFill>
                          <a:latin typeface="Cambria Math" panose="02040503050406030204" pitchFamily="18" charset="0"/>
                          <a:ea typeface="Cambria Math" panose="02040503050406030204" pitchFamily="18" charset="0"/>
                        </a:rPr>
                        <m:t> </m:t>
                      </m:r>
                    </m:oMath>
                  </m:oMathPara>
                </a14:m>
                <a:endParaRPr lang="en-GB" sz="4800" dirty="0">
                  <a:solidFill>
                    <a:srgbClr val="FF0066"/>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3048202" y="4140969"/>
                <a:ext cx="2880532" cy="738664"/>
              </a:xfrm>
              <a:prstGeom prst="rect">
                <a:avLst/>
              </a:prstGeom>
              <a:blipFill rotWithShape="0">
                <a:blip r:embed="rId4" cstate="print"/>
                <a:stretch>
                  <a:fillRect/>
                </a:stretch>
              </a:blipFill>
            </p:spPr>
            <p:txBody>
              <a:bodyPr/>
              <a:lstStyle/>
              <a:p>
                <a:r>
                  <a:rPr lang="en-GB">
                    <a:noFill/>
                  </a:rPr>
                  <a:t> </a:t>
                </a:r>
              </a:p>
            </p:txBody>
          </p:sp>
        </mc:Fallback>
      </mc:AlternateContent>
      <p:sp>
        <p:nvSpPr>
          <p:cNvPr id="17" name="Rectangle 24"/>
          <p:cNvSpPr>
            <a:spLocks noChangeArrowheads="1"/>
          </p:cNvSpPr>
          <p:nvPr/>
        </p:nvSpPr>
        <p:spPr bwMode="auto">
          <a:xfrm>
            <a:off x="33862" y="4971028"/>
            <a:ext cx="9110138" cy="1077218"/>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For such a gas, the pressure, P [Pa], is defined by the gas density, n [molecules.m</a:t>
            </a:r>
            <a:r>
              <a:rPr lang="en-US" sz="1600" baseline="30000" dirty="0"/>
              <a:t>-3</a:t>
            </a:r>
            <a:r>
              <a:rPr lang="en-US" sz="1600" dirty="0"/>
              <a:t>] , the temperature of the gas, T [K]  and the </a:t>
            </a:r>
            <a:r>
              <a:rPr lang="en-US" sz="1600" dirty="0" err="1"/>
              <a:t>Boltzman</a:t>
            </a:r>
            <a:r>
              <a:rPr lang="en-US" sz="1600" dirty="0"/>
              <a:t> constant k , (1.38 10</a:t>
            </a:r>
            <a:r>
              <a:rPr lang="en-US" sz="1600" baseline="30000" dirty="0"/>
              <a:t>-23</a:t>
            </a:r>
            <a:r>
              <a:rPr lang="en-US" sz="1600" dirty="0"/>
              <a:t> J/K)</a:t>
            </a:r>
          </a:p>
          <a:p>
            <a:pPr eaLnBrk="0" fontAlgn="base" hangingPunct="0">
              <a:spcBef>
                <a:spcPct val="0"/>
              </a:spcBef>
              <a:spcAft>
                <a:spcPct val="0"/>
              </a:spcAft>
              <a:buClr>
                <a:srgbClr val="00CC99"/>
              </a:buClr>
              <a:buFontTx/>
              <a:buChar char="•"/>
            </a:pPr>
            <a:endParaRPr lang="en-US" sz="1600" dirty="0"/>
          </a:p>
          <a:p>
            <a:pPr eaLnBrk="0" fontAlgn="base" hangingPunct="0">
              <a:spcBef>
                <a:spcPct val="0"/>
              </a:spcBef>
              <a:spcAft>
                <a:spcPct val="0"/>
              </a:spcAft>
              <a:buClr>
                <a:srgbClr val="00CC99"/>
              </a:buClr>
              <a:buFontTx/>
              <a:buChar char="•"/>
            </a:pPr>
            <a:r>
              <a:rPr lang="en-US" sz="1600" dirty="0"/>
              <a:t> The pressure increases linearly with the gas temperature</a:t>
            </a:r>
          </a:p>
        </p:txBody>
      </p:sp>
    </p:spTree>
    <p:extLst>
      <p:ext uri="{BB962C8B-B14F-4D97-AF65-F5344CB8AC3E}">
        <p14:creationId xmlns:p14="http://schemas.microsoft.com/office/powerpoint/2010/main" val="235468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1" y="192883"/>
            <a:ext cx="9144000" cy="1564468"/>
          </a:xfrm>
          <a:prstGeom prst="rect">
            <a:avLst/>
          </a:prstGeom>
          <a:noFill/>
          <a:ln w="9525">
            <a:noFill/>
            <a:miter lim="800000"/>
            <a:headEnd/>
            <a:tailEnd/>
          </a:ln>
          <a:effectLst/>
        </p:spPr>
        <p:txBody>
          <a:bodyPr lIns="92203" tIns="46811" rIns="92203" bIns="46811" anchor="ctr"/>
          <a:lstStyle/>
          <a:p>
            <a:pPr algn="ctr" defTabSz="975990"/>
            <a:r>
              <a:rPr lang="en-US" sz="3700" dirty="0">
                <a:solidFill>
                  <a:srgbClr val="FF0066"/>
                </a:solidFill>
                <a:latin typeface="+mj-lt"/>
              </a:rPr>
              <a:t>Vacuum Systems</a:t>
            </a:r>
          </a:p>
          <a:p>
            <a:pPr algn="ctr" defTabSz="975990"/>
            <a:r>
              <a:rPr lang="en-US" sz="3700" dirty="0">
                <a:solidFill>
                  <a:srgbClr val="FF0066"/>
                </a:solidFill>
                <a:latin typeface="+mj-lt"/>
              </a:rPr>
              <a:t>Lecture 1</a:t>
            </a:r>
            <a:endParaRPr lang="fr-FR" sz="3900" dirty="0">
              <a:solidFill>
                <a:srgbClr val="FF0066"/>
              </a:solidFill>
            </a:endParaRPr>
          </a:p>
        </p:txBody>
      </p:sp>
      <p:sp>
        <p:nvSpPr>
          <p:cNvPr id="83971" name="Rectangle 3"/>
          <p:cNvSpPr>
            <a:spLocks noChangeArrowheads="1"/>
          </p:cNvSpPr>
          <p:nvPr/>
        </p:nvSpPr>
        <p:spPr bwMode="auto">
          <a:xfrm>
            <a:off x="0" y="1830224"/>
            <a:ext cx="9144000" cy="628650"/>
          </a:xfrm>
          <a:prstGeom prst="rect">
            <a:avLst/>
          </a:prstGeom>
          <a:noFill/>
          <a:ln w="9525">
            <a:noFill/>
            <a:miter lim="800000"/>
            <a:headEnd/>
            <a:tailEnd/>
          </a:ln>
          <a:effectLst/>
        </p:spPr>
        <p:txBody>
          <a:bodyPr lIns="92203" tIns="46811" rIns="92203" bIns="46811"/>
          <a:lstStyle/>
          <a:p>
            <a:pPr marL="334787" indent="-334787" algn="ctr" defTabSz="975990">
              <a:spcBef>
                <a:spcPct val="20000"/>
              </a:spcBef>
            </a:pPr>
            <a:r>
              <a:rPr lang="en-US" sz="2900" dirty="0">
                <a:solidFill>
                  <a:schemeClr val="accent2"/>
                </a:solidFill>
              </a:rPr>
              <a:t> </a:t>
            </a:r>
            <a:r>
              <a:rPr lang="en-US" sz="2900" dirty="0">
                <a:solidFill>
                  <a:srgbClr val="3366FF"/>
                </a:solidFill>
              </a:rPr>
              <a:t>V. Baglin</a:t>
            </a:r>
            <a:endParaRPr lang="en-US" sz="3100" dirty="0">
              <a:solidFill>
                <a:srgbClr val="3366FF"/>
              </a:solidFill>
            </a:endParaRPr>
          </a:p>
        </p:txBody>
      </p:sp>
      <p:sp>
        <p:nvSpPr>
          <p:cNvPr id="83973" name="Rectangle 5"/>
          <p:cNvSpPr>
            <a:spLocks noChangeArrowheads="1"/>
          </p:cNvSpPr>
          <p:nvPr/>
        </p:nvSpPr>
        <p:spPr bwMode="auto">
          <a:xfrm>
            <a:off x="0" y="2378864"/>
            <a:ext cx="9144000" cy="368669"/>
          </a:xfrm>
          <a:prstGeom prst="rect">
            <a:avLst/>
          </a:prstGeom>
          <a:noFill/>
          <a:ln w="9525">
            <a:noFill/>
            <a:miter lim="800000"/>
            <a:headEnd/>
            <a:tailEnd/>
          </a:ln>
          <a:effectLst/>
        </p:spPr>
        <p:txBody>
          <a:bodyPr lIns="89365" tIns="45392" rIns="89365" bIns="45392">
            <a:spAutoFit/>
          </a:bodyPr>
          <a:lstStyle/>
          <a:p>
            <a:pPr algn="ctr" defTabSz="975990"/>
            <a:r>
              <a:rPr lang="en-US" dirty="0">
                <a:solidFill>
                  <a:srgbClr val="00CC99"/>
                </a:solidFill>
              </a:rPr>
              <a:t>CERN TE-VSC, Geneva</a:t>
            </a:r>
          </a:p>
        </p:txBody>
      </p:sp>
      <p:sp>
        <p:nvSpPr>
          <p:cNvPr id="83975" name="Line 7"/>
          <p:cNvSpPr>
            <a:spLocks noChangeShapeType="1"/>
          </p:cNvSpPr>
          <p:nvPr/>
        </p:nvSpPr>
        <p:spPr bwMode="auto">
          <a:xfrm>
            <a:off x="0" y="2850352"/>
            <a:ext cx="9144000" cy="0"/>
          </a:xfrm>
          <a:prstGeom prst="line">
            <a:avLst/>
          </a:prstGeom>
          <a:noFill/>
          <a:ln w="34925">
            <a:solidFill>
              <a:srgbClr val="FF0066"/>
            </a:solidFill>
            <a:round/>
            <a:headEnd/>
            <a:tailEnd/>
          </a:ln>
          <a:effectLst/>
        </p:spPr>
        <p:txBody>
          <a:bodyPr lIns="81711" tIns="40855" rIns="81711" bIns="40855"/>
          <a:lstStyle/>
          <a:p>
            <a:endParaRPr lang="en-US"/>
          </a:p>
        </p:txBody>
      </p:sp>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2</a:t>
            </a:fld>
            <a:endParaRPr lang="en-US" sz="1200" dirty="0">
              <a:solidFill>
                <a:schemeClr val="bg1"/>
              </a:solidFill>
            </a:endParaRPr>
          </a:p>
        </p:txBody>
      </p:sp>
      <p:sp>
        <p:nvSpPr>
          <p:cNvPr id="10"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2" name="Picture 1"/>
          <p:cNvPicPr>
            <a:picLocks noChangeAspect="1"/>
          </p:cNvPicPr>
          <p:nvPr/>
        </p:nvPicPr>
        <p:blipFill>
          <a:blip r:embed="rId3" cstate="print"/>
          <a:stretch>
            <a:fillRect/>
          </a:stretch>
        </p:blipFill>
        <p:spPr>
          <a:xfrm>
            <a:off x="2302192" y="3535693"/>
            <a:ext cx="4752975" cy="2152650"/>
          </a:xfrm>
          <a:prstGeom prst="rect">
            <a:avLst/>
          </a:prstGeom>
        </p:spPr>
      </p:pic>
    </p:spTree>
    <p:extLst>
      <p:ext uri="{BB962C8B-B14F-4D97-AF65-F5344CB8AC3E}">
        <p14:creationId xmlns:p14="http://schemas.microsoft.com/office/powerpoint/2010/main" val="374813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20</a:t>
            </a:fld>
            <a:endParaRPr lang="en-US" dirty="0"/>
          </a:p>
        </p:txBody>
      </p:sp>
      <p:sp>
        <p:nvSpPr>
          <p:cNvPr id="4" name="Title 3"/>
          <p:cNvSpPr>
            <a:spLocks noGrp="1"/>
          </p:cNvSpPr>
          <p:nvPr>
            <p:ph type="title"/>
          </p:nvPr>
        </p:nvSpPr>
        <p:spPr/>
        <p:txBody>
          <a:bodyPr/>
          <a:lstStyle/>
          <a:p>
            <a:r>
              <a:rPr lang="en-GB" dirty="0"/>
              <a:t>Ideal gas law: illustration</a:t>
            </a:r>
          </a:p>
        </p:txBody>
      </p:sp>
      <mc:AlternateContent xmlns:mc="http://schemas.openxmlformats.org/markup-compatibility/2006" xmlns:a14="http://schemas.microsoft.com/office/drawing/2010/main">
        <mc:Choice Requires="a14">
          <p:sp>
            <p:nvSpPr>
              <p:cNvPr id="16" name="TextBox 15"/>
              <p:cNvSpPr txBox="1"/>
              <p:nvPr/>
            </p:nvSpPr>
            <p:spPr>
              <a:xfrm>
                <a:off x="3201821" y="547200"/>
                <a:ext cx="2880532" cy="7386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4800" b="0" i="1" smtClean="0">
                          <a:solidFill>
                            <a:srgbClr val="FF0066"/>
                          </a:solidFill>
                          <a:latin typeface="Cambria Math" panose="02040503050406030204" pitchFamily="18" charset="0"/>
                        </a:rPr>
                        <m:t>𝑃</m:t>
                      </m:r>
                      <m:r>
                        <a:rPr lang="en-GB" sz="4800" i="1" smtClean="0">
                          <a:solidFill>
                            <a:srgbClr val="FF0066"/>
                          </a:solidFill>
                          <a:latin typeface="Cambria Math" panose="02040503050406030204" pitchFamily="18" charset="0"/>
                        </a:rPr>
                        <m:t>=</m:t>
                      </m:r>
                      <m:r>
                        <a:rPr lang="en-GB" sz="4800" i="1" smtClean="0">
                          <a:solidFill>
                            <a:srgbClr val="FF0066"/>
                          </a:solidFill>
                          <a:latin typeface="Cambria Math" panose="02040503050406030204" pitchFamily="18" charset="0"/>
                        </a:rPr>
                        <m:t>𝑛</m:t>
                      </m:r>
                      <m:r>
                        <a:rPr lang="en-GB" sz="4800" b="0" i="1" smtClean="0">
                          <a:solidFill>
                            <a:srgbClr val="FF0066"/>
                          </a:solidFill>
                          <a:latin typeface="Cambria Math" panose="02040503050406030204" pitchFamily="18" charset="0"/>
                        </a:rPr>
                        <m:t> </m:t>
                      </m:r>
                      <m:r>
                        <a:rPr lang="en-GB" sz="4800" b="0" i="1" smtClean="0">
                          <a:solidFill>
                            <a:srgbClr val="FF0066"/>
                          </a:solidFill>
                          <a:latin typeface="Cambria Math" panose="02040503050406030204" pitchFamily="18" charset="0"/>
                        </a:rPr>
                        <m:t>𝑘</m:t>
                      </m:r>
                      <m:r>
                        <a:rPr lang="en-GB" sz="4800" b="0" i="1" smtClean="0">
                          <a:solidFill>
                            <a:srgbClr val="FF0066"/>
                          </a:solidFill>
                          <a:latin typeface="Cambria Math" panose="02040503050406030204" pitchFamily="18" charset="0"/>
                        </a:rPr>
                        <m:t> </m:t>
                      </m:r>
                      <m:r>
                        <a:rPr lang="en-GB" sz="4800" b="0" i="1" smtClean="0">
                          <a:solidFill>
                            <a:srgbClr val="FF0066"/>
                          </a:solidFill>
                          <a:latin typeface="Cambria Math" panose="02040503050406030204" pitchFamily="18" charset="0"/>
                        </a:rPr>
                        <m:t>𝑇</m:t>
                      </m:r>
                      <m:r>
                        <a:rPr lang="en-GB" sz="4800" b="0" i="1" smtClean="0">
                          <a:solidFill>
                            <a:srgbClr val="FF0066"/>
                          </a:solidFill>
                          <a:latin typeface="Cambria Math" panose="02040503050406030204" pitchFamily="18" charset="0"/>
                          <a:ea typeface="Cambria Math" panose="02040503050406030204" pitchFamily="18" charset="0"/>
                        </a:rPr>
                        <m:t> </m:t>
                      </m:r>
                    </m:oMath>
                  </m:oMathPara>
                </a14:m>
                <a:endParaRPr lang="en-GB" sz="4800" dirty="0">
                  <a:solidFill>
                    <a:srgbClr val="FF0066"/>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3201821" y="547200"/>
                <a:ext cx="2880532" cy="738664"/>
              </a:xfrm>
              <a:prstGeom prst="rect">
                <a:avLst/>
              </a:prstGeom>
              <a:blipFill>
                <a:blip r:embed="rId2"/>
                <a:stretch>
                  <a:fillRect/>
                </a:stretch>
              </a:blipFill>
            </p:spPr>
            <p:txBody>
              <a:bodyPr/>
              <a:lstStyle/>
              <a:p>
                <a:r>
                  <a:rPr lang="en-GB">
                    <a:noFill/>
                  </a:rPr>
                  <a:t> </a:t>
                </a:r>
              </a:p>
            </p:txBody>
          </p:sp>
        </mc:Fallback>
      </mc:AlternateContent>
      <p:sp>
        <p:nvSpPr>
          <p:cNvPr id="17" name="Rectangle 24"/>
          <p:cNvSpPr>
            <a:spLocks noChangeArrowheads="1"/>
          </p:cNvSpPr>
          <p:nvPr/>
        </p:nvSpPr>
        <p:spPr bwMode="auto">
          <a:xfrm>
            <a:off x="87018" y="1289871"/>
            <a:ext cx="9110138" cy="4524315"/>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Ultra-High Vacuum</a:t>
            </a:r>
          </a:p>
          <a:p>
            <a:pPr lvl="1" eaLnBrk="0" fontAlgn="base" hangingPunct="0">
              <a:spcBef>
                <a:spcPct val="0"/>
              </a:spcBef>
              <a:spcAft>
                <a:spcPct val="0"/>
              </a:spcAft>
              <a:buClr>
                <a:srgbClr val="00CC99"/>
              </a:buClr>
              <a:buFontTx/>
              <a:buChar char="•"/>
            </a:pPr>
            <a:r>
              <a:rPr lang="en-US" sz="1600" dirty="0"/>
              <a:t> take LHC design</a:t>
            </a:r>
          </a:p>
          <a:p>
            <a:pPr lvl="1" eaLnBrk="0" fontAlgn="base" hangingPunct="0">
              <a:spcBef>
                <a:spcPct val="0"/>
              </a:spcBef>
              <a:spcAft>
                <a:spcPct val="0"/>
              </a:spcAft>
              <a:buClr>
                <a:srgbClr val="00CC99"/>
              </a:buClr>
              <a:buFontTx/>
              <a:buChar char="•"/>
            </a:pPr>
            <a:r>
              <a:rPr lang="en-US" sz="1600" dirty="0"/>
              <a:t> n= 10</a:t>
            </a:r>
            <a:r>
              <a:rPr lang="en-US" sz="1600" baseline="30000" dirty="0"/>
              <a:t>15</a:t>
            </a:r>
            <a:r>
              <a:rPr lang="en-US" sz="1600" dirty="0"/>
              <a:t> molecules/m</a:t>
            </a:r>
            <a:r>
              <a:rPr lang="en-US" sz="1600" baseline="30000" dirty="0"/>
              <a:t>3 </a:t>
            </a:r>
          </a:p>
          <a:p>
            <a:pPr lvl="2" eaLnBrk="0" fontAlgn="base" hangingPunct="0">
              <a:spcBef>
                <a:spcPct val="0"/>
              </a:spcBef>
              <a:spcAft>
                <a:spcPct val="0"/>
              </a:spcAft>
              <a:buClr>
                <a:srgbClr val="00CC99"/>
              </a:buClr>
              <a:buFontTx/>
              <a:buChar char="•"/>
            </a:pPr>
            <a:r>
              <a:rPr lang="en-US" sz="1600" dirty="0"/>
              <a:t> k = 1.38 10</a:t>
            </a:r>
            <a:r>
              <a:rPr lang="en-US" sz="1600" baseline="30000" dirty="0"/>
              <a:t>-23</a:t>
            </a:r>
            <a:r>
              <a:rPr lang="en-US" sz="1600" dirty="0"/>
              <a:t> J/K</a:t>
            </a:r>
          </a:p>
          <a:p>
            <a:pPr lvl="2" eaLnBrk="0" fontAlgn="base" hangingPunct="0">
              <a:spcBef>
                <a:spcPct val="0"/>
              </a:spcBef>
              <a:spcAft>
                <a:spcPct val="0"/>
              </a:spcAft>
              <a:buClr>
                <a:srgbClr val="00CC99"/>
              </a:buClr>
              <a:buFontTx/>
              <a:buChar char="•"/>
            </a:pPr>
            <a:r>
              <a:rPr lang="en-US" sz="1600" dirty="0"/>
              <a:t> T = 300 K </a:t>
            </a:r>
            <a:r>
              <a:rPr lang="en-US" sz="1600" i="1" dirty="0"/>
              <a:t>i.e. </a:t>
            </a:r>
            <a:r>
              <a:rPr lang="en-US" sz="1600" dirty="0"/>
              <a:t>room temperature</a:t>
            </a:r>
          </a:p>
          <a:p>
            <a:pPr marL="1200150" lvl="2" indent="-285750" eaLnBrk="0" fontAlgn="base" hangingPunct="0">
              <a:spcBef>
                <a:spcPct val="0"/>
              </a:spcBef>
              <a:spcAft>
                <a:spcPct val="0"/>
              </a:spcAft>
              <a:buClr>
                <a:srgbClr val="00CC99"/>
              </a:buClr>
              <a:buFont typeface="Wingdings" panose="05000000000000000000" pitchFamily="2" charset="2"/>
              <a:buChar char="è"/>
            </a:pPr>
            <a:r>
              <a:rPr lang="en-US" sz="1600" dirty="0">
                <a:sym typeface="Wingdings" panose="05000000000000000000" pitchFamily="2" charset="2"/>
              </a:rPr>
              <a:t>P = 10</a:t>
            </a:r>
            <a:r>
              <a:rPr lang="en-US" sz="1600" baseline="30000" dirty="0">
                <a:sym typeface="Wingdings" panose="05000000000000000000" pitchFamily="2" charset="2"/>
              </a:rPr>
              <a:t>15</a:t>
            </a:r>
            <a:r>
              <a:rPr lang="en-US" sz="1600" dirty="0">
                <a:sym typeface="Wingdings" panose="05000000000000000000" pitchFamily="2" charset="2"/>
              </a:rPr>
              <a:t> x 1.38 10</a:t>
            </a:r>
            <a:r>
              <a:rPr lang="en-US" sz="1600" baseline="30000" dirty="0">
                <a:sym typeface="Wingdings" panose="05000000000000000000" pitchFamily="2" charset="2"/>
              </a:rPr>
              <a:t>-23</a:t>
            </a:r>
            <a:r>
              <a:rPr lang="en-US" sz="1600" dirty="0">
                <a:sym typeface="Wingdings" panose="05000000000000000000" pitchFamily="2" charset="2"/>
              </a:rPr>
              <a:t> x 300 = 4 10</a:t>
            </a:r>
            <a:r>
              <a:rPr lang="en-US" sz="1600" baseline="30000" dirty="0">
                <a:sym typeface="Wingdings" panose="05000000000000000000" pitchFamily="2" charset="2"/>
              </a:rPr>
              <a:t>-6</a:t>
            </a:r>
            <a:r>
              <a:rPr lang="en-US" sz="1600" dirty="0">
                <a:sym typeface="Wingdings" panose="05000000000000000000" pitchFamily="2" charset="2"/>
              </a:rPr>
              <a:t> Pa</a:t>
            </a:r>
          </a:p>
          <a:p>
            <a:pPr marL="1200150" lvl="2" indent="-285750" eaLnBrk="0" fontAlgn="base" hangingPunct="0">
              <a:spcBef>
                <a:spcPct val="0"/>
              </a:spcBef>
              <a:spcAft>
                <a:spcPct val="0"/>
              </a:spcAft>
              <a:buClr>
                <a:srgbClr val="00CC99"/>
              </a:buClr>
              <a:buFont typeface="Wingdings" panose="05000000000000000000" pitchFamily="2" charset="2"/>
              <a:buChar char="è"/>
            </a:pPr>
            <a:endParaRPr lang="en-US" sz="1600" dirty="0">
              <a:sym typeface="Wingdings" panose="05000000000000000000" pitchFamily="2" charset="2"/>
            </a:endParaRPr>
          </a:p>
          <a:p>
            <a:pPr marL="1200150" lvl="2" indent="-285750" eaLnBrk="0" fontAlgn="base" hangingPunct="0">
              <a:spcBef>
                <a:spcPct val="0"/>
              </a:spcBef>
              <a:spcAft>
                <a:spcPct val="0"/>
              </a:spcAft>
              <a:buClr>
                <a:srgbClr val="00CC99"/>
              </a:buClr>
              <a:buFont typeface="Wingdings" panose="05000000000000000000" pitchFamily="2" charset="2"/>
              <a:buChar char="è"/>
            </a:pPr>
            <a:endParaRPr lang="en-US" sz="1600" dirty="0">
              <a:sym typeface="Wingdings" panose="05000000000000000000" pitchFamily="2" charset="2"/>
            </a:endParaRPr>
          </a:p>
          <a:p>
            <a:pPr marL="1200150" lvl="2" indent="-285750" eaLnBrk="0" fontAlgn="base" hangingPunct="0">
              <a:spcBef>
                <a:spcPct val="0"/>
              </a:spcBef>
              <a:spcAft>
                <a:spcPct val="0"/>
              </a:spcAft>
              <a:buClr>
                <a:srgbClr val="00CC99"/>
              </a:buClr>
              <a:buFont typeface="Wingdings" panose="05000000000000000000" pitchFamily="2" charset="2"/>
              <a:buChar char="è"/>
            </a:pPr>
            <a:endParaRPr lang="en-US" sz="1600" dirty="0">
              <a:sym typeface="Wingdings" panose="05000000000000000000" pitchFamily="2" charset="2"/>
            </a:endParaRPr>
          </a:p>
          <a:p>
            <a:pPr eaLnBrk="0" fontAlgn="base" hangingPunct="0">
              <a:spcBef>
                <a:spcPct val="0"/>
              </a:spcBef>
              <a:spcAft>
                <a:spcPct val="0"/>
              </a:spcAft>
              <a:buClr>
                <a:srgbClr val="00CC99"/>
              </a:buClr>
              <a:buFontTx/>
              <a:buChar char="•"/>
            </a:pPr>
            <a:r>
              <a:rPr lang="en-US" sz="1600" dirty="0"/>
              <a:t> The ideal gas law relation is another expression on the Avogadro’s law:</a:t>
            </a:r>
          </a:p>
          <a:p>
            <a:pPr lvl="1" eaLnBrk="0" fontAlgn="base" hangingPunct="0">
              <a:spcBef>
                <a:spcPct val="0"/>
              </a:spcBef>
              <a:spcAft>
                <a:spcPct val="0"/>
              </a:spcAft>
              <a:buClr>
                <a:srgbClr val="00CC99"/>
              </a:buClr>
              <a:buFontTx/>
              <a:buChar char="•"/>
            </a:pPr>
            <a:r>
              <a:rPr lang="en-US" sz="1600" dirty="0"/>
              <a:t> Molar volume</a:t>
            </a:r>
          </a:p>
          <a:p>
            <a:pPr lvl="1" eaLnBrk="0" fontAlgn="base" hangingPunct="0">
              <a:spcBef>
                <a:spcPct val="0"/>
              </a:spcBef>
              <a:spcAft>
                <a:spcPct val="0"/>
              </a:spcAft>
              <a:buClr>
                <a:srgbClr val="00CC99"/>
              </a:buClr>
              <a:buFontTx/>
              <a:buChar char="•"/>
            </a:pPr>
            <a:r>
              <a:rPr lang="en-US" sz="1600" dirty="0">
                <a:sym typeface="Wingdings" panose="05000000000000000000" pitchFamily="2" charset="2"/>
              </a:rPr>
              <a:t> The occupied volume by one mole in standard condition equals 22.4 </a:t>
            </a:r>
            <a:r>
              <a:rPr lang="en-US" sz="1600" i="1" dirty="0">
                <a:sym typeface="Wingdings" panose="05000000000000000000" pitchFamily="2" charset="2"/>
              </a:rPr>
              <a:t>ℓ</a:t>
            </a:r>
            <a:r>
              <a:rPr lang="en-US" sz="1600" dirty="0">
                <a:sym typeface="Wingdings" panose="05000000000000000000" pitchFamily="2" charset="2"/>
              </a:rPr>
              <a:t>  (</a:t>
            </a:r>
            <a:r>
              <a:rPr lang="en-US" sz="1600" i="1" dirty="0">
                <a:sym typeface="Wingdings" panose="05000000000000000000" pitchFamily="2" charset="2"/>
              </a:rPr>
              <a:t>i.e. </a:t>
            </a:r>
            <a:r>
              <a:rPr lang="en-US" sz="1600" dirty="0">
                <a:sym typeface="Wingdings" panose="05000000000000000000" pitchFamily="2" charset="2"/>
              </a:rPr>
              <a:t>22.4 10</a:t>
            </a:r>
            <a:r>
              <a:rPr lang="en-US" sz="1600" baseline="30000" dirty="0">
                <a:sym typeface="Wingdings" panose="05000000000000000000" pitchFamily="2" charset="2"/>
              </a:rPr>
              <a:t>-3</a:t>
            </a:r>
            <a:r>
              <a:rPr lang="en-US" sz="1600" dirty="0">
                <a:sym typeface="Wingdings" panose="05000000000000000000" pitchFamily="2" charset="2"/>
              </a:rPr>
              <a:t> m</a:t>
            </a:r>
            <a:r>
              <a:rPr lang="en-US" sz="1600" baseline="30000" dirty="0">
                <a:sym typeface="Wingdings" panose="05000000000000000000" pitchFamily="2" charset="2"/>
              </a:rPr>
              <a:t>3</a:t>
            </a:r>
            <a:r>
              <a:rPr lang="en-US" sz="1600" dirty="0">
                <a:sym typeface="Wingdings" panose="05000000000000000000" pitchFamily="2" charset="2"/>
              </a:rPr>
              <a:t>)</a:t>
            </a:r>
          </a:p>
          <a:p>
            <a:pPr lvl="2" eaLnBrk="0" fontAlgn="base" hangingPunct="0">
              <a:spcBef>
                <a:spcPct val="0"/>
              </a:spcBef>
              <a:spcAft>
                <a:spcPct val="0"/>
              </a:spcAft>
              <a:buClr>
                <a:srgbClr val="00CC99"/>
              </a:buClr>
            </a:pPr>
            <a:r>
              <a:rPr lang="en-US" sz="1600" dirty="0">
                <a:sym typeface="Wingdings" panose="05000000000000000000" pitchFamily="2" charset="2"/>
              </a:rPr>
              <a:t> n </a:t>
            </a:r>
            <a:r>
              <a:rPr lang="en-US" sz="1600" dirty="0"/>
              <a:t>= N / V = </a:t>
            </a:r>
            <a:r>
              <a:rPr lang="pt-BR" sz="1600" dirty="0"/>
              <a:t>6.02 10</a:t>
            </a:r>
            <a:r>
              <a:rPr lang="pt-BR" sz="1600" baseline="30000" dirty="0"/>
              <a:t>23</a:t>
            </a:r>
            <a:r>
              <a:rPr lang="pt-BR" sz="1600" dirty="0"/>
              <a:t> / 0.0224 m</a:t>
            </a:r>
            <a:r>
              <a:rPr lang="pt-BR" sz="1600" baseline="30000" dirty="0"/>
              <a:t>3</a:t>
            </a:r>
            <a:r>
              <a:rPr lang="pt-BR" sz="1600" dirty="0"/>
              <a:t> = </a:t>
            </a:r>
            <a:r>
              <a:rPr lang="en-US" sz="1600" dirty="0">
                <a:sym typeface="Wingdings" panose="05000000000000000000" pitchFamily="2" charset="2"/>
              </a:rPr>
              <a:t>2.7 10</a:t>
            </a:r>
            <a:r>
              <a:rPr lang="en-US" sz="1600" baseline="30000" dirty="0">
                <a:sym typeface="Wingdings" panose="05000000000000000000" pitchFamily="2" charset="2"/>
              </a:rPr>
              <a:t>25</a:t>
            </a:r>
            <a:r>
              <a:rPr lang="en-US" sz="1600" dirty="0">
                <a:sym typeface="Wingdings" panose="05000000000000000000" pitchFamily="2" charset="2"/>
              </a:rPr>
              <a:t> </a:t>
            </a:r>
            <a:r>
              <a:rPr lang="en-US" sz="1600" dirty="0"/>
              <a:t>molecules/m</a:t>
            </a:r>
            <a:r>
              <a:rPr lang="en-US" sz="1600" baseline="30000" dirty="0"/>
              <a:t>3 </a:t>
            </a:r>
            <a:endParaRPr lang="en-US" sz="1600" dirty="0"/>
          </a:p>
          <a:p>
            <a:pPr lvl="1" eaLnBrk="0" fontAlgn="base" hangingPunct="0">
              <a:spcBef>
                <a:spcPct val="0"/>
              </a:spcBef>
              <a:spcAft>
                <a:spcPct val="0"/>
              </a:spcAft>
              <a:buClr>
                <a:srgbClr val="00CC99"/>
              </a:buClr>
              <a:buFontTx/>
              <a:buChar char="•"/>
            </a:pPr>
            <a:r>
              <a:rPr lang="en-US" sz="1600" dirty="0"/>
              <a:t> Atmospheric pressure at 0°C  (standards conditions)</a:t>
            </a:r>
          </a:p>
          <a:p>
            <a:pPr lvl="2" eaLnBrk="0" fontAlgn="base" hangingPunct="0">
              <a:spcBef>
                <a:spcPct val="0"/>
              </a:spcBef>
              <a:spcAft>
                <a:spcPct val="0"/>
              </a:spcAft>
              <a:buClr>
                <a:srgbClr val="00CC99"/>
              </a:buClr>
              <a:buFontTx/>
              <a:buChar char="•"/>
            </a:pPr>
            <a:r>
              <a:rPr lang="en-US" sz="1600" dirty="0"/>
              <a:t> P = 101 300 Pa,</a:t>
            </a:r>
          </a:p>
          <a:p>
            <a:pPr lvl="2" eaLnBrk="0" fontAlgn="base" hangingPunct="0">
              <a:spcBef>
                <a:spcPct val="0"/>
              </a:spcBef>
              <a:spcAft>
                <a:spcPct val="0"/>
              </a:spcAft>
              <a:buClr>
                <a:srgbClr val="00CC99"/>
              </a:buClr>
              <a:buFontTx/>
              <a:buChar char="•"/>
            </a:pPr>
            <a:r>
              <a:rPr lang="en-US" sz="1600" dirty="0"/>
              <a:t> k = 1.38 10</a:t>
            </a:r>
            <a:r>
              <a:rPr lang="en-US" sz="1600" baseline="30000" dirty="0"/>
              <a:t>-23</a:t>
            </a:r>
            <a:r>
              <a:rPr lang="en-US" sz="1600" dirty="0"/>
              <a:t> J/K</a:t>
            </a:r>
          </a:p>
          <a:p>
            <a:pPr lvl="2" eaLnBrk="0" fontAlgn="base" hangingPunct="0">
              <a:spcBef>
                <a:spcPct val="0"/>
              </a:spcBef>
              <a:spcAft>
                <a:spcPct val="0"/>
              </a:spcAft>
              <a:buClr>
                <a:srgbClr val="00CC99"/>
              </a:buClr>
              <a:buFontTx/>
              <a:buChar char="•"/>
            </a:pPr>
            <a:r>
              <a:rPr lang="en-US" sz="1600" dirty="0"/>
              <a:t> T = 273 K </a:t>
            </a:r>
            <a:r>
              <a:rPr lang="en-US" sz="1600" i="1" dirty="0"/>
              <a:t>i.e. </a:t>
            </a:r>
            <a:r>
              <a:rPr lang="en-US" sz="1600" dirty="0"/>
              <a:t>0°C</a:t>
            </a:r>
            <a:endParaRPr lang="pt-BR" sz="1600" dirty="0">
              <a:sym typeface="Wingdings" panose="05000000000000000000" pitchFamily="2" charset="2"/>
            </a:endParaRPr>
          </a:p>
          <a:p>
            <a:pPr lvl="2" eaLnBrk="0" fontAlgn="base" hangingPunct="0">
              <a:spcBef>
                <a:spcPct val="0"/>
              </a:spcBef>
              <a:spcAft>
                <a:spcPct val="0"/>
              </a:spcAft>
              <a:buClr>
                <a:srgbClr val="00CC99"/>
              </a:buClr>
            </a:pPr>
            <a:r>
              <a:rPr lang="en-US" sz="1600" dirty="0">
                <a:sym typeface="Wingdings" panose="05000000000000000000" pitchFamily="2" charset="2"/>
              </a:rPr>
              <a:t>n = 101 300 / (1.38 10</a:t>
            </a:r>
            <a:r>
              <a:rPr lang="en-US" sz="1600" baseline="30000" dirty="0">
                <a:sym typeface="Wingdings" panose="05000000000000000000" pitchFamily="2" charset="2"/>
              </a:rPr>
              <a:t>-23</a:t>
            </a:r>
            <a:r>
              <a:rPr lang="en-US" sz="1600" dirty="0">
                <a:sym typeface="Wingdings" panose="05000000000000000000" pitchFamily="2" charset="2"/>
              </a:rPr>
              <a:t> x 273) = 2.7 10</a:t>
            </a:r>
            <a:r>
              <a:rPr lang="en-US" sz="1600" baseline="30000" dirty="0">
                <a:sym typeface="Wingdings" panose="05000000000000000000" pitchFamily="2" charset="2"/>
              </a:rPr>
              <a:t>25</a:t>
            </a:r>
            <a:r>
              <a:rPr lang="en-US" sz="1600" dirty="0">
                <a:sym typeface="Wingdings" panose="05000000000000000000" pitchFamily="2" charset="2"/>
              </a:rPr>
              <a:t> </a:t>
            </a:r>
            <a:r>
              <a:rPr lang="en-US" sz="1600" dirty="0"/>
              <a:t>molecules/m</a:t>
            </a:r>
            <a:r>
              <a:rPr lang="en-US" sz="1600" baseline="30000" dirty="0"/>
              <a:t>3 </a:t>
            </a:r>
          </a:p>
        </p:txBody>
      </p:sp>
    </p:spTree>
    <p:extLst>
      <p:ext uri="{BB962C8B-B14F-4D97-AF65-F5344CB8AC3E}">
        <p14:creationId xmlns:p14="http://schemas.microsoft.com/office/powerpoint/2010/main" val="252664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xEl>
                                              <p:pRg st="12" end="1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xEl>
                                              <p:pRg st="13" end="1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7">
                                            <p:txEl>
                                              <p:pRg st="14" end="1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7">
                                            <p:txEl>
                                              <p:pRg st="15" end="15"/>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7">
                                            <p:txEl>
                                              <p:pRg st="16" end="16"/>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7">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21</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Units</a:t>
            </a:r>
          </a:p>
        </p:txBody>
      </p:sp>
      <p:sp>
        <p:nvSpPr>
          <p:cNvPr id="2" name="Rectangle 1"/>
          <p:cNvSpPr/>
          <p:nvPr/>
        </p:nvSpPr>
        <p:spPr>
          <a:xfrm>
            <a:off x="68373" y="526106"/>
            <a:ext cx="9216750" cy="646331"/>
          </a:xfrm>
          <a:prstGeom prst="rect">
            <a:avLst/>
          </a:prstGeom>
        </p:spPr>
        <p:txBody>
          <a:bodyPr wrap="square">
            <a:spAutoFit/>
          </a:bodyPr>
          <a:lstStyle/>
          <a:p>
            <a:pPr marL="342900" indent="-342900">
              <a:buClr>
                <a:srgbClr val="00CC99"/>
              </a:buClr>
              <a:buFont typeface="Arial" panose="020B0604020202020204" pitchFamily="34" charset="0"/>
              <a:buChar char="•"/>
            </a:pPr>
            <a:r>
              <a:rPr lang="en-US" dirty="0"/>
              <a:t>The pressure is the </a:t>
            </a:r>
            <a:r>
              <a:rPr lang="en-US" dirty="0">
                <a:solidFill>
                  <a:srgbClr val="FF0066"/>
                </a:solidFill>
              </a:rPr>
              <a:t>force</a:t>
            </a:r>
            <a:r>
              <a:rPr lang="en-US" dirty="0"/>
              <a:t> exerted on the wall by the molecules per unit of surface : </a:t>
            </a:r>
          </a:p>
          <a:p>
            <a:pPr algn="ctr">
              <a:buClr>
                <a:srgbClr val="00CC99"/>
              </a:buClr>
            </a:pPr>
            <a:r>
              <a:rPr lang="en-US" dirty="0"/>
              <a:t>1 Pa = 1 N/m</a:t>
            </a:r>
            <a:r>
              <a:rPr lang="en-US" baseline="30000" dirty="0"/>
              <a:t>2</a:t>
            </a:r>
            <a:r>
              <a:rPr lang="en-US" dirty="0"/>
              <a:t> </a:t>
            </a:r>
            <a:endParaRPr lang="fr-FR" dirty="0"/>
          </a:p>
        </p:txBody>
      </p:sp>
      <p:graphicFrame>
        <p:nvGraphicFramePr>
          <p:cNvPr id="13" name="Table 12"/>
          <p:cNvGraphicFramePr>
            <a:graphicFrameLocks noGrp="1"/>
          </p:cNvGraphicFramePr>
          <p:nvPr/>
        </p:nvGraphicFramePr>
        <p:xfrm>
          <a:off x="853238" y="1353910"/>
          <a:ext cx="7253404" cy="2595880"/>
        </p:xfrm>
        <a:graphic>
          <a:graphicData uri="http://schemas.openxmlformats.org/drawingml/2006/table">
            <a:tbl>
              <a:tblPr firstRow="1" bandRow="1"/>
              <a:tblGrid>
                <a:gridCol w="1160780">
                  <a:extLst>
                    <a:ext uri="{9D8B030D-6E8A-4147-A177-3AD203B41FA5}">
                      <a16:colId xmlns:a16="http://schemas.microsoft.com/office/drawing/2014/main" val="20000"/>
                    </a:ext>
                  </a:extLst>
                </a:gridCol>
                <a:gridCol w="979714">
                  <a:extLst>
                    <a:ext uri="{9D8B030D-6E8A-4147-A177-3AD203B41FA5}">
                      <a16:colId xmlns:a16="http://schemas.microsoft.com/office/drawing/2014/main" val="20001"/>
                    </a:ext>
                  </a:extLst>
                </a:gridCol>
                <a:gridCol w="1040944">
                  <a:extLst>
                    <a:ext uri="{9D8B030D-6E8A-4147-A177-3AD203B41FA5}">
                      <a16:colId xmlns:a16="http://schemas.microsoft.com/office/drawing/2014/main" val="20002"/>
                    </a:ext>
                  </a:extLst>
                </a:gridCol>
                <a:gridCol w="918484">
                  <a:extLst>
                    <a:ext uri="{9D8B030D-6E8A-4147-A177-3AD203B41FA5}">
                      <a16:colId xmlns:a16="http://schemas.microsoft.com/office/drawing/2014/main" val="20003"/>
                    </a:ext>
                  </a:extLst>
                </a:gridCol>
                <a:gridCol w="979714">
                  <a:extLst>
                    <a:ext uri="{9D8B030D-6E8A-4147-A177-3AD203B41FA5}">
                      <a16:colId xmlns:a16="http://schemas.microsoft.com/office/drawing/2014/main" val="20004"/>
                    </a:ext>
                  </a:extLst>
                </a:gridCol>
                <a:gridCol w="1102198">
                  <a:extLst>
                    <a:ext uri="{9D8B030D-6E8A-4147-A177-3AD203B41FA5}">
                      <a16:colId xmlns:a16="http://schemas.microsoft.com/office/drawing/2014/main" val="20005"/>
                    </a:ext>
                  </a:extLst>
                </a:gridCol>
                <a:gridCol w="1071570">
                  <a:extLst>
                    <a:ext uri="{9D8B030D-6E8A-4147-A177-3AD203B41FA5}">
                      <a16:colId xmlns:a16="http://schemas.microsoft.com/office/drawing/2014/main" val="20006"/>
                    </a:ext>
                  </a:extLst>
                </a:gridCol>
              </a:tblGrid>
              <a:tr h="370840">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endParaRPr lang="fr-FR" dirty="0"/>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r>
                        <a:rPr lang="fr-FR"/>
                        <a:t>Pa</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r>
                        <a:rPr lang="fr-FR"/>
                        <a:t>kg/cm</a:t>
                      </a:r>
                      <a:r>
                        <a:rPr lang="fr-FR" baseline="30000"/>
                        <a:t>2</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r>
                        <a:rPr lang="fr-FR"/>
                        <a:t>Torr</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r>
                        <a:rPr lang="fr-FR"/>
                        <a:t>mbar</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r>
                        <a:rPr lang="fr-FR"/>
                        <a:t>bar</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r>
                        <a:rPr lang="fr-FR"/>
                        <a:t>atm</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extLst>
                  <a:ext uri="{0D108BD9-81ED-4DB2-BD59-A6C34878D82A}">
                    <a16:rowId xmlns:a16="http://schemas.microsoft.com/office/drawing/2014/main" val="10000"/>
                  </a:ext>
                </a:extLst>
              </a:tr>
              <a:tr h="370840">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FFFFFF"/>
                          </a:solidFill>
                          <a:effectLst/>
                          <a:uLnTx/>
                          <a:uFillTx/>
                          <a:latin typeface="+mn-lt"/>
                          <a:ea typeface="+mn-ea"/>
                          <a:cs typeface="+mn-cs"/>
                        </a:rPr>
                        <a:t>1 Pa</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1</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baseline="0"/>
                        <a:t>10.2 10</a:t>
                      </a:r>
                      <a:r>
                        <a:rPr lang="fr-FR" baseline="30000"/>
                        <a:t>-6</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7.5 10</a:t>
                      </a:r>
                      <a:r>
                        <a:rPr lang="fr-FR" baseline="30000"/>
                        <a:t>-3</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10</a:t>
                      </a:r>
                      <a:r>
                        <a:rPr lang="fr-FR" baseline="30000"/>
                        <a:t>-2</a:t>
                      </a:r>
                      <a:endParaRPr lang="fr-F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a:t>10</a:t>
                      </a:r>
                      <a:r>
                        <a:rPr lang="fr-FR" baseline="30000"/>
                        <a:t>-5</a:t>
                      </a:r>
                      <a:endParaRPr lang="fr-F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a:t>9.81 10</a:t>
                      </a:r>
                      <a:r>
                        <a:rPr lang="fr-FR" baseline="30000"/>
                        <a:t>-6</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1"/>
                  </a:ext>
                </a:extLst>
              </a:tr>
              <a:tr h="370840">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FFFFFF"/>
                          </a:solidFill>
                          <a:effectLst/>
                          <a:uLnTx/>
                          <a:uFillTx/>
                          <a:latin typeface="+mn-lt"/>
                          <a:ea typeface="+mn-ea"/>
                          <a:cs typeface="+mn-cs"/>
                        </a:rPr>
                        <a:t>1 kg/cm</a:t>
                      </a:r>
                      <a:r>
                        <a:rPr kumimoji="0" lang="fr-FR" sz="1800" b="1" i="0" u="none" strike="noStrike" kern="1200" cap="none" spc="0" normalizeH="0" baseline="30000" noProof="0" dirty="0">
                          <a:ln>
                            <a:noFill/>
                          </a:ln>
                          <a:solidFill>
                            <a:srgbClr val="FFFFFF"/>
                          </a:solidFill>
                          <a:effectLst/>
                          <a:uLnTx/>
                          <a:uFillTx/>
                          <a:latin typeface="+mn-lt"/>
                          <a:ea typeface="+mn-ea"/>
                          <a:cs typeface="+mn-cs"/>
                        </a:rPr>
                        <a:t>2</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98.1 10</a:t>
                      </a:r>
                      <a:r>
                        <a:rPr lang="fr-FR" baseline="30000"/>
                        <a:t>3</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baseline="0"/>
                        <a:t>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735.5</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980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aseline="0"/>
                        <a:t>0.98</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aseline="0"/>
                        <a:t>0.96</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2"/>
                  </a:ext>
                </a:extLst>
              </a:tr>
              <a:tr h="370840">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FFFFFF"/>
                          </a:solidFill>
                          <a:effectLst/>
                          <a:uLnTx/>
                          <a:uFillTx/>
                          <a:latin typeface="+mn-lt"/>
                          <a:ea typeface="+mn-ea"/>
                          <a:cs typeface="+mn-cs"/>
                        </a:rPr>
                        <a:t>1 Torr</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133</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baseline="0"/>
                        <a:t>1.35 10</a:t>
                      </a:r>
                      <a:r>
                        <a:rPr lang="fr-FR" baseline="30000"/>
                        <a:t>-3</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1.33</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a:t>1.33 10</a:t>
                      </a:r>
                      <a:r>
                        <a:rPr lang="fr-FR" baseline="30000"/>
                        <a:t>-3</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a:t>1.31 10</a:t>
                      </a:r>
                      <a:r>
                        <a:rPr lang="fr-FR" baseline="30000"/>
                        <a:t>-3</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3"/>
                  </a:ext>
                </a:extLst>
              </a:tr>
              <a:tr h="370840">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FFFFFF"/>
                          </a:solidFill>
                          <a:effectLst/>
                          <a:uLnTx/>
                          <a:uFillTx/>
                          <a:latin typeface="+mn-lt"/>
                          <a:ea typeface="+mn-ea"/>
                          <a:cs typeface="+mn-cs"/>
                        </a:rPr>
                        <a:t>1 mbar</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101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baseline="0"/>
                        <a:t>1.02 10</a:t>
                      </a:r>
                      <a:r>
                        <a:rPr lang="fr-FR" baseline="30000"/>
                        <a:t>-3</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0.75</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a:t>10</a:t>
                      </a:r>
                      <a:r>
                        <a:rPr lang="fr-FR" baseline="30000"/>
                        <a:t>-3</a:t>
                      </a:r>
                      <a:endParaRPr lang="fr-F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a:t>0.98 10</a:t>
                      </a:r>
                      <a:r>
                        <a:rPr lang="fr-FR" baseline="30000"/>
                        <a:t>-3</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4"/>
                  </a:ext>
                </a:extLst>
              </a:tr>
              <a:tr h="370840">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FFFFFF"/>
                          </a:solidFill>
                          <a:effectLst/>
                          <a:uLnTx/>
                          <a:uFillTx/>
                          <a:latin typeface="+mn-lt"/>
                          <a:ea typeface="+mn-ea"/>
                          <a:cs typeface="+mn-cs"/>
                        </a:rPr>
                        <a:t>1 bar</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a:t>1.01 10</a:t>
                      </a:r>
                      <a:r>
                        <a:rPr lang="fr-FR" baseline="30000"/>
                        <a:t>5</a:t>
                      </a:r>
                      <a:endParaRPr lang="fr-F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baseline="0"/>
                        <a:t>1.02</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750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a:t>10</a:t>
                      </a:r>
                      <a:r>
                        <a:rPr lang="fr-FR" baseline="30000"/>
                        <a:t>3</a:t>
                      </a:r>
                      <a:endParaRPr lang="fr-F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0.98</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5"/>
                  </a:ext>
                </a:extLst>
              </a:tr>
              <a:tr h="370840">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FFFFFF"/>
                          </a:solidFill>
                          <a:effectLst/>
                          <a:uLnTx/>
                          <a:uFillTx/>
                          <a:latin typeface="+mn-lt"/>
                          <a:ea typeface="+mn-ea"/>
                          <a:cs typeface="+mn-cs"/>
                        </a:rPr>
                        <a:t>1 </a:t>
                      </a:r>
                      <a:r>
                        <a:rPr kumimoji="0" lang="fr-FR" sz="1800" b="1" i="0" u="none" strike="noStrike" kern="1200" cap="none" spc="0" normalizeH="0" baseline="0" noProof="0" dirty="0" err="1">
                          <a:ln>
                            <a:noFill/>
                          </a:ln>
                          <a:solidFill>
                            <a:srgbClr val="FFFFFF"/>
                          </a:solidFill>
                          <a:effectLst/>
                          <a:uLnTx/>
                          <a:uFillTx/>
                          <a:latin typeface="+mn-lt"/>
                          <a:ea typeface="+mn-ea"/>
                          <a:cs typeface="+mn-cs"/>
                        </a:rPr>
                        <a:t>atm</a:t>
                      </a:r>
                      <a:endParaRPr kumimoji="0" lang="fr-FR" sz="1800" b="1" i="0" u="none" strike="noStrike" kern="1200" cap="none" spc="0" normalizeH="0" baseline="0" noProof="0" dirty="0">
                        <a:ln>
                          <a:noFill/>
                        </a:ln>
                        <a:solidFill>
                          <a:srgbClr val="FFFFFF"/>
                        </a:solidFill>
                        <a:effectLst/>
                        <a:uLnTx/>
                        <a:uFillTx/>
                        <a:latin typeface="+mn-lt"/>
                        <a:ea typeface="+mn-ea"/>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101 300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baseline="0"/>
                        <a:t>1.03</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760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a:t>1</a:t>
                      </a:r>
                      <a:r>
                        <a:rPr lang="fr-FR" baseline="0"/>
                        <a:t> 013</a:t>
                      </a:r>
                      <a:endParaRPr lang="fr-F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a:t>1.01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dirty="0"/>
                        <a:t>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6"/>
                  </a:ext>
                </a:extLst>
              </a:tr>
            </a:tbl>
          </a:graphicData>
        </a:graphic>
      </p:graphicFrame>
      <p:cxnSp>
        <p:nvCxnSpPr>
          <p:cNvPr id="17" name="Straight Arrow Connector 16"/>
          <p:cNvCxnSpPr/>
          <p:nvPr/>
        </p:nvCxnSpPr>
        <p:spPr bwMode="auto">
          <a:xfrm flipV="1">
            <a:off x="1258816" y="1480240"/>
            <a:ext cx="576064" cy="144016"/>
          </a:xfrm>
          <a:prstGeom prst="straightConnector1">
            <a:avLst/>
          </a:prstGeom>
          <a:solidFill>
            <a:srgbClr val="00CC99"/>
          </a:solidFill>
          <a:ln w="34925" cap="flat" cmpd="sng" algn="ctr">
            <a:solidFill>
              <a:srgbClr val="FF0066"/>
            </a:solidFill>
            <a:prstDash val="solid"/>
            <a:round/>
            <a:headEnd type="none" w="med" len="med"/>
            <a:tailEnd type="arrow"/>
          </a:ln>
          <a:effectLst/>
        </p:spPr>
      </p:cxnSp>
      <p:sp>
        <p:nvSpPr>
          <p:cNvPr id="18"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11" name="Rectangle 10"/>
          <p:cNvSpPr/>
          <p:nvPr/>
        </p:nvSpPr>
        <p:spPr>
          <a:xfrm>
            <a:off x="152193" y="4312736"/>
            <a:ext cx="9049110" cy="2062103"/>
          </a:xfrm>
          <a:prstGeom prst="rect">
            <a:avLst/>
          </a:prstGeom>
        </p:spPr>
        <p:txBody>
          <a:bodyPr wrap="square">
            <a:spAutoFit/>
          </a:bodyPr>
          <a:lstStyle/>
          <a:p>
            <a:pPr marL="342900" indent="-342900">
              <a:buClr>
                <a:srgbClr val="00CC99"/>
              </a:buClr>
              <a:buFont typeface="Arial" panose="020B0604020202020204" pitchFamily="34" charset="0"/>
              <a:buChar char="•"/>
            </a:pPr>
            <a:r>
              <a:rPr lang="en-US" sz="2000" dirty="0"/>
              <a:t> </a:t>
            </a:r>
            <a:r>
              <a:rPr lang="en-US" dirty="0"/>
              <a:t>Examples:</a:t>
            </a:r>
          </a:p>
          <a:p>
            <a:pPr marL="800100" lvl="1" indent="-342900">
              <a:buClr>
                <a:srgbClr val="00CC99"/>
              </a:buClr>
              <a:buFont typeface="Arial" panose="020B0604020202020204" pitchFamily="34" charset="0"/>
              <a:buChar char="•"/>
            </a:pPr>
            <a:r>
              <a:rPr lang="en-US" dirty="0"/>
              <a:t>10</a:t>
            </a:r>
            <a:r>
              <a:rPr lang="en-US" baseline="30000" dirty="0"/>
              <a:t>-6 </a:t>
            </a:r>
            <a:r>
              <a:rPr lang="en-US" dirty="0"/>
              <a:t> Torr is converted to 1.33 x 10</a:t>
            </a:r>
            <a:r>
              <a:rPr lang="en-US" baseline="30000" dirty="0"/>
              <a:t>-6  </a:t>
            </a:r>
            <a:r>
              <a:rPr lang="en-US" dirty="0"/>
              <a:t>= 1.3 10</a:t>
            </a:r>
            <a:r>
              <a:rPr lang="en-US" baseline="30000" dirty="0"/>
              <a:t>-6 </a:t>
            </a:r>
            <a:r>
              <a:rPr lang="en-US" dirty="0"/>
              <a:t>mbar</a:t>
            </a:r>
          </a:p>
          <a:p>
            <a:pPr marL="800100" lvl="1" indent="-342900">
              <a:buClr>
                <a:srgbClr val="00CC99"/>
              </a:buClr>
              <a:buFont typeface="Arial" panose="020B0604020202020204" pitchFamily="34" charset="0"/>
              <a:buChar char="•"/>
            </a:pPr>
            <a:r>
              <a:rPr lang="en-US" dirty="0"/>
              <a:t>10</a:t>
            </a:r>
            <a:r>
              <a:rPr lang="en-US" baseline="30000" dirty="0"/>
              <a:t>-6 </a:t>
            </a:r>
            <a:r>
              <a:rPr lang="en-US" dirty="0"/>
              <a:t> Torr is converted to 133 x 10</a:t>
            </a:r>
            <a:r>
              <a:rPr lang="en-US" baseline="30000" dirty="0"/>
              <a:t>-6  </a:t>
            </a:r>
            <a:r>
              <a:rPr lang="en-US" dirty="0"/>
              <a:t>= 1.3 10</a:t>
            </a:r>
            <a:r>
              <a:rPr lang="en-US" baseline="30000" dirty="0"/>
              <a:t>-4 </a:t>
            </a:r>
            <a:r>
              <a:rPr lang="en-US" dirty="0"/>
              <a:t>Pa</a:t>
            </a:r>
            <a:r>
              <a:rPr lang="en-US" baseline="30000" dirty="0"/>
              <a:t> </a:t>
            </a:r>
            <a:r>
              <a:rPr lang="en-US" dirty="0"/>
              <a:t> </a:t>
            </a:r>
          </a:p>
          <a:p>
            <a:pPr marL="800100" lvl="1" indent="-342900">
              <a:buClr>
                <a:srgbClr val="00CC99"/>
              </a:buClr>
              <a:buFont typeface="Arial" panose="020B0604020202020204" pitchFamily="34" charset="0"/>
              <a:buChar char="•"/>
            </a:pPr>
            <a:r>
              <a:rPr lang="en-US" dirty="0"/>
              <a:t>4 10</a:t>
            </a:r>
            <a:r>
              <a:rPr lang="en-US" baseline="30000" dirty="0"/>
              <a:t>-6 </a:t>
            </a:r>
            <a:r>
              <a:rPr lang="en-US" dirty="0"/>
              <a:t> Pa is converted to 4 10</a:t>
            </a:r>
            <a:r>
              <a:rPr lang="en-US" baseline="30000" dirty="0"/>
              <a:t>-6</a:t>
            </a:r>
            <a:r>
              <a:rPr lang="en-US" dirty="0"/>
              <a:t> / 133</a:t>
            </a:r>
            <a:r>
              <a:rPr lang="en-US" baseline="30000" dirty="0"/>
              <a:t>  </a:t>
            </a:r>
            <a:r>
              <a:rPr lang="en-US" dirty="0"/>
              <a:t>= 3 10</a:t>
            </a:r>
            <a:r>
              <a:rPr lang="en-US" baseline="30000" dirty="0"/>
              <a:t>-8 </a:t>
            </a:r>
            <a:r>
              <a:rPr lang="en-US" dirty="0"/>
              <a:t>Torr</a:t>
            </a:r>
            <a:r>
              <a:rPr lang="en-US" baseline="30000" dirty="0"/>
              <a:t> </a:t>
            </a:r>
          </a:p>
          <a:p>
            <a:pPr marL="800100" lvl="1" indent="-342900">
              <a:buClr>
                <a:srgbClr val="00CC99"/>
              </a:buClr>
              <a:buFont typeface="Arial" panose="020B0604020202020204" pitchFamily="34" charset="0"/>
              <a:buChar char="•"/>
            </a:pPr>
            <a:r>
              <a:rPr lang="en-US" dirty="0"/>
              <a:t>4 10</a:t>
            </a:r>
            <a:r>
              <a:rPr lang="en-US" baseline="30000" dirty="0"/>
              <a:t>-6 </a:t>
            </a:r>
            <a:r>
              <a:rPr lang="en-US" dirty="0"/>
              <a:t> Pa is converted to 4 10</a:t>
            </a:r>
            <a:r>
              <a:rPr lang="en-US" baseline="30000" dirty="0"/>
              <a:t>-6</a:t>
            </a:r>
            <a:r>
              <a:rPr lang="en-US" dirty="0"/>
              <a:t> / 100</a:t>
            </a:r>
            <a:r>
              <a:rPr lang="en-US" baseline="30000" dirty="0"/>
              <a:t>  </a:t>
            </a:r>
            <a:r>
              <a:rPr lang="en-US" dirty="0"/>
              <a:t>= 4 10</a:t>
            </a:r>
            <a:r>
              <a:rPr lang="en-US" baseline="30000" dirty="0"/>
              <a:t>-8 </a:t>
            </a:r>
            <a:r>
              <a:rPr lang="en-US" dirty="0"/>
              <a:t>mbar</a:t>
            </a:r>
            <a:r>
              <a:rPr lang="en-US" baseline="30000" dirty="0"/>
              <a:t> </a:t>
            </a:r>
            <a:r>
              <a:rPr lang="en-US" dirty="0"/>
              <a:t> </a:t>
            </a:r>
          </a:p>
          <a:p>
            <a:pPr marL="800100" lvl="1" indent="-342900">
              <a:buClr>
                <a:srgbClr val="00CC99"/>
              </a:buClr>
              <a:buFont typeface="Arial" panose="020B0604020202020204" pitchFamily="34" charset="0"/>
              <a:buChar char="•"/>
            </a:pPr>
            <a:endParaRPr lang="fr-FR" dirty="0"/>
          </a:p>
          <a:p>
            <a:pPr lvl="1">
              <a:buClr>
                <a:srgbClr val="00CC99"/>
              </a:buClr>
            </a:pPr>
            <a:r>
              <a:rPr lang="en-US" baseline="30000" dirty="0"/>
              <a:t> </a:t>
            </a:r>
            <a:r>
              <a:rPr lang="en-US" dirty="0"/>
              <a:t> </a:t>
            </a:r>
            <a:endParaRPr lang="fr-FR" dirty="0"/>
          </a:p>
        </p:txBody>
      </p:sp>
    </p:spTree>
    <p:extLst>
      <p:ext uri="{BB962C8B-B14F-4D97-AF65-F5344CB8AC3E}">
        <p14:creationId xmlns:p14="http://schemas.microsoft.com/office/powerpoint/2010/main" val="12280667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2275" y="1648055"/>
            <a:ext cx="5715000" cy="2667000"/>
          </a:xfrm>
          <a:prstGeom prst="rect">
            <a:avLst/>
          </a:prstGeom>
        </p:spPr>
      </p:pic>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22</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Force applied on a vacuum vessel</a:t>
            </a:r>
          </a:p>
        </p:txBody>
      </p:sp>
      <p:sp>
        <p:nvSpPr>
          <p:cNvPr id="2" name="Rectangle 1"/>
          <p:cNvSpPr/>
          <p:nvPr/>
        </p:nvSpPr>
        <p:spPr>
          <a:xfrm>
            <a:off x="94890" y="795344"/>
            <a:ext cx="9049110" cy="1292662"/>
          </a:xfrm>
          <a:prstGeom prst="rect">
            <a:avLst/>
          </a:prstGeom>
        </p:spPr>
        <p:txBody>
          <a:bodyPr wrap="square">
            <a:spAutoFit/>
          </a:bodyPr>
          <a:lstStyle/>
          <a:p>
            <a:pPr marL="342900" indent="-342900">
              <a:buClr>
                <a:srgbClr val="00CC99"/>
              </a:buClr>
              <a:buFont typeface="Arial" panose="020B0604020202020204" pitchFamily="34" charset="0"/>
              <a:buChar char="•"/>
            </a:pPr>
            <a:r>
              <a:rPr lang="en-US" dirty="0"/>
              <a:t>When the vacuum vessel is evacuated, a force is applied onto it</a:t>
            </a:r>
          </a:p>
          <a:p>
            <a:pPr marL="342900" indent="-342900">
              <a:buClr>
                <a:srgbClr val="00CC99"/>
              </a:buClr>
              <a:buFont typeface="Arial" panose="020B0604020202020204" pitchFamily="34" charset="0"/>
              <a:buChar char="•"/>
            </a:pPr>
            <a:r>
              <a:rPr lang="en-US" dirty="0"/>
              <a:t>It amounts to 1 kg/cm</a:t>
            </a:r>
            <a:r>
              <a:rPr lang="en-US" baseline="30000" dirty="0"/>
              <a:t>2</a:t>
            </a:r>
          </a:p>
          <a:p>
            <a:pPr marL="342900" indent="-342900">
              <a:buClr>
                <a:srgbClr val="00CC99"/>
              </a:buClr>
              <a:buFont typeface="Arial" panose="020B0604020202020204" pitchFamily="34" charset="0"/>
              <a:buChar char="•"/>
            </a:pPr>
            <a:endParaRPr lang="en-US" baseline="30000" dirty="0"/>
          </a:p>
          <a:p>
            <a:pPr marL="342900" indent="-342900">
              <a:buClr>
                <a:srgbClr val="00CC99"/>
              </a:buClr>
              <a:buFont typeface="Arial" panose="020B0604020202020204" pitchFamily="34" charset="0"/>
              <a:buChar char="•"/>
            </a:pPr>
            <a:endParaRPr lang="en-US" baseline="30000" dirty="0"/>
          </a:p>
          <a:p>
            <a:pPr marL="342900" indent="-342900">
              <a:buClr>
                <a:srgbClr val="00CC99"/>
              </a:buClr>
              <a:buFont typeface="Arial" panose="020B0604020202020204" pitchFamily="34" charset="0"/>
              <a:buChar char="•"/>
            </a:pPr>
            <a:r>
              <a:rPr lang="en-GB" dirty="0"/>
              <a:t>Example: force applied on a blank flange</a:t>
            </a:r>
          </a:p>
        </p:txBody>
      </p:sp>
      <p:sp>
        <p:nvSpPr>
          <p:cNvPr id="14" name="TextBox 21"/>
          <p:cNvSpPr txBox="1">
            <a:spLocks noChangeArrowheads="1"/>
          </p:cNvSpPr>
          <p:nvPr/>
        </p:nvSpPr>
        <p:spPr bwMode="auto">
          <a:xfrm>
            <a:off x="1805845" y="5545633"/>
            <a:ext cx="6001195" cy="461665"/>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400" b="1" dirty="0">
                <a:solidFill>
                  <a:srgbClr val="FF0066"/>
                </a:solidFill>
                <a:latin typeface="Times New Roman" pitchFamily="18" charset="0"/>
              </a:rPr>
              <a:t>As a consequence of the « vacuum force » …</a:t>
            </a:r>
          </a:p>
        </p:txBody>
      </p:sp>
      <p:graphicFrame>
        <p:nvGraphicFramePr>
          <p:cNvPr id="12" name="Table 11"/>
          <p:cNvGraphicFramePr>
            <a:graphicFrameLocks noGrp="1"/>
          </p:cNvGraphicFramePr>
          <p:nvPr>
            <p:extLst>
              <p:ext uri="{D42A27DB-BD31-4B8C-83A1-F6EECF244321}">
                <p14:modId xmlns:p14="http://schemas.microsoft.com/office/powerpoint/2010/main" val="2219664251"/>
              </p:ext>
            </p:extLst>
          </p:nvPr>
        </p:nvGraphicFramePr>
        <p:xfrm>
          <a:off x="1386934" y="4812471"/>
          <a:ext cx="6492308" cy="667512"/>
        </p:xfrm>
        <a:graphic>
          <a:graphicData uri="http://schemas.openxmlformats.org/drawingml/2006/table">
            <a:tbl>
              <a:tblPr firstRow="1" bandRow="1"/>
              <a:tblGrid>
                <a:gridCol w="867410">
                  <a:extLst>
                    <a:ext uri="{9D8B030D-6E8A-4147-A177-3AD203B41FA5}">
                      <a16:colId xmlns:a16="http://schemas.microsoft.com/office/drawing/2014/main" val="20000"/>
                    </a:ext>
                  </a:extLst>
                </a:gridCol>
                <a:gridCol w="669129">
                  <a:extLst>
                    <a:ext uri="{9D8B030D-6E8A-4147-A177-3AD203B41FA5}">
                      <a16:colId xmlns:a16="http://schemas.microsoft.com/office/drawing/2014/main" val="20001"/>
                    </a:ext>
                  </a:extLst>
                </a:gridCol>
                <a:gridCol w="710949">
                  <a:extLst>
                    <a:ext uri="{9D8B030D-6E8A-4147-A177-3AD203B41FA5}">
                      <a16:colId xmlns:a16="http://schemas.microsoft.com/office/drawing/2014/main" val="20002"/>
                    </a:ext>
                  </a:extLst>
                </a:gridCol>
                <a:gridCol w="627310">
                  <a:extLst>
                    <a:ext uri="{9D8B030D-6E8A-4147-A177-3AD203B41FA5}">
                      <a16:colId xmlns:a16="http://schemas.microsoft.com/office/drawing/2014/main" val="20003"/>
                    </a:ext>
                  </a:extLst>
                </a:gridCol>
                <a:gridCol w="669129">
                  <a:extLst>
                    <a:ext uri="{9D8B030D-6E8A-4147-A177-3AD203B41FA5}">
                      <a16:colId xmlns:a16="http://schemas.microsoft.com/office/drawing/2014/main" val="20004"/>
                    </a:ext>
                  </a:extLst>
                </a:gridCol>
                <a:gridCol w="752783">
                  <a:extLst>
                    <a:ext uri="{9D8B030D-6E8A-4147-A177-3AD203B41FA5}">
                      <a16:colId xmlns:a16="http://schemas.microsoft.com/office/drawing/2014/main" val="20005"/>
                    </a:ext>
                  </a:extLst>
                </a:gridCol>
                <a:gridCol w="731866">
                  <a:extLst>
                    <a:ext uri="{9D8B030D-6E8A-4147-A177-3AD203B41FA5}">
                      <a16:colId xmlns:a16="http://schemas.microsoft.com/office/drawing/2014/main" val="20006"/>
                    </a:ext>
                  </a:extLst>
                </a:gridCol>
                <a:gridCol w="731866">
                  <a:extLst>
                    <a:ext uri="{9D8B030D-6E8A-4147-A177-3AD203B41FA5}">
                      <a16:colId xmlns:a16="http://schemas.microsoft.com/office/drawing/2014/main" val="20007"/>
                    </a:ext>
                  </a:extLst>
                </a:gridCol>
                <a:gridCol w="731866">
                  <a:extLst>
                    <a:ext uri="{9D8B030D-6E8A-4147-A177-3AD203B41FA5}">
                      <a16:colId xmlns:a16="http://schemas.microsoft.com/office/drawing/2014/main" val="20008"/>
                    </a:ext>
                  </a:extLst>
                </a:gridCol>
              </a:tblGrid>
              <a:tr h="333756">
                <a:tc>
                  <a:txBody>
                    <a:bodyPr/>
                    <a:lstStyle>
                      <a:lvl1pPr marL="0" algn="l" rtl="0" eaLnBrk="1" latinLnBrk="0" hangingPunct="1">
                        <a:defRPr kumimoji="0" b="1" kern="1200">
                          <a:solidFill>
                            <a:schemeClr val="lt1"/>
                          </a:solidFill>
                          <a:latin typeface="Calibri"/>
                          <a:ea typeface=""/>
                          <a:cs typeface=""/>
                        </a:defRPr>
                      </a:lvl1pPr>
                      <a:lvl2pPr marL="457200" algn="l" rtl="0" eaLnBrk="1" latinLnBrk="0" hangingPunct="1">
                        <a:defRPr kumimoji="0" b="1" kern="1200">
                          <a:solidFill>
                            <a:schemeClr val="lt1"/>
                          </a:solidFill>
                          <a:latin typeface="Calibri"/>
                          <a:ea typeface=""/>
                          <a:cs typeface=""/>
                        </a:defRPr>
                      </a:lvl2pPr>
                      <a:lvl3pPr marL="914400" algn="l" rtl="0" eaLnBrk="1" latinLnBrk="0" hangingPunct="1">
                        <a:defRPr kumimoji="0" b="1" kern="1200">
                          <a:solidFill>
                            <a:schemeClr val="lt1"/>
                          </a:solidFill>
                          <a:latin typeface="Calibri"/>
                          <a:ea typeface=""/>
                          <a:cs typeface=""/>
                        </a:defRPr>
                      </a:lvl3pPr>
                      <a:lvl4pPr marL="1371600" algn="l" rtl="0" eaLnBrk="1" latinLnBrk="0" hangingPunct="1">
                        <a:defRPr kumimoji="0" b="1" kern="1200">
                          <a:solidFill>
                            <a:schemeClr val="lt1"/>
                          </a:solidFill>
                          <a:latin typeface="Calibri"/>
                          <a:ea typeface=""/>
                          <a:cs typeface=""/>
                        </a:defRPr>
                      </a:lvl4pPr>
                      <a:lvl5pPr marL="1828800" algn="l" rtl="0" eaLnBrk="1" latinLnBrk="0" hangingPunct="1">
                        <a:defRPr kumimoji="0" b="1" kern="1200">
                          <a:solidFill>
                            <a:schemeClr val="lt1"/>
                          </a:solidFill>
                          <a:latin typeface="Calibri"/>
                          <a:ea typeface=""/>
                          <a:cs typeface=""/>
                        </a:defRPr>
                      </a:lvl5pPr>
                      <a:lvl6pPr marL="2286000" algn="l" rtl="0" eaLnBrk="1" latinLnBrk="0" hangingPunct="1">
                        <a:defRPr kumimoji="0" b="1" kern="1200">
                          <a:solidFill>
                            <a:schemeClr val="lt1"/>
                          </a:solidFill>
                          <a:latin typeface="Calibri"/>
                          <a:ea typeface=""/>
                          <a:cs typeface=""/>
                        </a:defRPr>
                      </a:lvl6pPr>
                      <a:lvl7pPr marL="2743200" algn="l" rtl="0" eaLnBrk="1" latinLnBrk="0" hangingPunct="1">
                        <a:defRPr kumimoji="0" b="1" kern="1200">
                          <a:solidFill>
                            <a:schemeClr val="lt1"/>
                          </a:solidFill>
                          <a:latin typeface="Calibri"/>
                          <a:ea typeface=""/>
                          <a:cs typeface=""/>
                        </a:defRPr>
                      </a:lvl7pPr>
                      <a:lvl8pPr marL="3200400" algn="l" rtl="0" eaLnBrk="1" latinLnBrk="0" hangingPunct="1">
                        <a:defRPr kumimoji="0" b="1" kern="1200">
                          <a:solidFill>
                            <a:schemeClr val="lt1"/>
                          </a:solidFill>
                          <a:latin typeface="Calibri"/>
                          <a:ea typeface=""/>
                          <a:cs typeface=""/>
                        </a:defRPr>
                      </a:lvl8pPr>
                      <a:lvl9pPr marL="3657600" algn="l" rtl="0" eaLnBrk="1" latinLnBrk="0" hangingPunct="1">
                        <a:defRPr kumimoji="0" b="1" kern="1200">
                          <a:solidFill>
                            <a:schemeClr val="lt1"/>
                          </a:solidFill>
                          <a:latin typeface="Calibri"/>
                          <a:ea typeface=""/>
                          <a:cs typeface=""/>
                        </a:defRPr>
                      </a:lvl9pPr>
                    </a:lstStyle>
                    <a:p>
                      <a:pPr algn="ctr"/>
                      <a:r>
                        <a:rPr lang="en-US" sz="1600" dirty="0">
                          <a:sym typeface="Mathematica1"/>
                        </a:rPr>
                        <a:t>D </a:t>
                      </a:r>
                      <a:r>
                        <a:rPr lang="en-US" sz="1600" dirty="0"/>
                        <a:t>(mm)</a:t>
                      </a:r>
                      <a:endParaRPr lang="fr-FR" sz="1600" dirty="0"/>
                    </a:p>
                  </a:txBody>
                  <a:tcPr marL="81280" marR="81280" marT="41148" marB="41148">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rtl="0" eaLnBrk="1" latinLnBrk="0" hangingPunct="1">
                        <a:defRPr kumimoji="0" b="1" kern="1200">
                          <a:solidFill>
                            <a:schemeClr val="lt1"/>
                          </a:solidFill>
                          <a:latin typeface="Calibri"/>
                          <a:ea typeface=""/>
                          <a:cs typeface=""/>
                        </a:defRPr>
                      </a:lvl1pPr>
                      <a:lvl2pPr marL="457200" algn="l" rtl="0" eaLnBrk="1" latinLnBrk="0" hangingPunct="1">
                        <a:defRPr kumimoji="0" b="1" kern="1200">
                          <a:solidFill>
                            <a:schemeClr val="lt1"/>
                          </a:solidFill>
                          <a:latin typeface="Calibri"/>
                          <a:ea typeface=""/>
                          <a:cs typeface=""/>
                        </a:defRPr>
                      </a:lvl2pPr>
                      <a:lvl3pPr marL="914400" algn="l" rtl="0" eaLnBrk="1" latinLnBrk="0" hangingPunct="1">
                        <a:defRPr kumimoji="0" b="1" kern="1200">
                          <a:solidFill>
                            <a:schemeClr val="lt1"/>
                          </a:solidFill>
                          <a:latin typeface="Calibri"/>
                          <a:ea typeface=""/>
                          <a:cs typeface=""/>
                        </a:defRPr>
                      </a:lvl3pPr>
                      <a:lvl4pPr marL="1371600" algn="l" rtl="0" eaLnBrk="1" latinLnBrk="0" hangingPunct="1">
                        <a:defRPr kumimoji="0" b="1" kern="1200">
                          <a:solidFill>
                            <a:schemeClr val="lt1"/>
                          </a:solidFill>
                          <a:latin typeface="Calibri"/>
                          <a:ea typeface=""/>
                          <a:cs typeface=""/>
                        </a:defRPr>
                      </a:lvl4pPr>
                      <a:lvl5pPr marL="1828800" algn="l" rtl="0" eaLnBrk="1" latinLnBrk="0" hangingPunct="1">
                        <a:defRPr kumimoji="0" b="1" kern="1200">
                          <a:solidFill>
                            <a:schemeClr val="lt1"/>
                          </a:solidFill>
                          <a:latin typeface="Calibri"/>
                          <a:ea typeface=""/>
                          <a:cs typeface=""/>
                        </a:defRPr>
                      </a:lvl5pPr>
                      <a:lvl6pPr marL="2286000" algn="l" rtl="0" eaLnBrk="1" latinLnBrk="0" hangingPunct="1">
                        <a:defRPr kumimoji="0" b="1" kern="1200">
                          <a:solidFill>
                            <a:schemeClr val="lt1"/>
                          </a:solidFill>
                          <a:latin typeface="Calibri"/>
                          <a:ea typeface=""/>
                          <a:cs typeface=""/>
                        </a:defRPr>
                      </a:lvl6pPr>
                      <a:lvl7pPr marL="2743200" algn="l" rtl="0" eaLnBrk="1" latinLnBrk="0" hangingPunct="1">
                        <a:defRPr kumimoji="0" b="1" kern="1200">
                          <a:solidFill>
                            <a:schemeClr val="lt1"/>
                          </a:solidFill>
                          <a:latin typeface="Calibri"/>
                          <a:ea typeface=""/>
                          <a:cs typeface=""/>
                        </a:defRPr>
                      </a:lvl7pPr>
                      <a:lvl8pPr marL="3200400" algn="l" rtl="0" eaLnBrk="1" latinLnBrk="0" hangingPunct="1">
                        <a:defRPr kumimoji="0" b="1" kern="1200">
                          <a:solidFill>
                            <a:schemeClr val="lt1"/>
                          </a:solidFill>
                          <a:latin typeface="Calibri"/>
                          <a:ea typeface=""/>
                          <a:cs typeface=""/>
                        </a:defRPr>
                      </a:lvl8pPr>
                      <a:lvl9pPr marL="3657600" algn="l" rtl="0" eaLnBrk="1" latinLnBrk="0" hangingPunct="1">
                        <a:defRPr kumimoji="0" b="1" kern="1200">
                          <a:solidFill>
                            <a:schemeClr val="lt1"/>
                          </a:solidFill>
                          <a:latin typeface="Calibri"/>
                          <a:ea typeface=""/>
                          <a:cs typeface=""/>
                        </a:defRPr>
                      </a:lvl9pPr>
                    </a:lstStyle>
                    <a:p>
                      <a:pPr algn="ctr"/>
                      <a:r>
                        <a:rPr lang="fr-FR" sz="1600">
                          <a:solidFill>
                            <a:schemeClr val="bg1"/>
                          </a:solidFill>
                        </a:rPr>
                        <a:t>16</a:t>
                      </a:r>
                    </a:p>
                  </a:txBody>
                  <a:tcPr marL="81280" marR="81280" marT="41148" marB="41148">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rtl="0" eaLnBrk="1" latinLnBrk="0" hangingPunct="1">
                        <a:defRPr kumimoji="0" b="1" kern="1200">
                          <a:solidFill>
                            <a:schemeClr val="lt1"/>
                          </a:solidFill>
                          <a:latin typeface="Calibri"/>
                          <a:ea typeface=""/>
                          <a:cs typeface=""/>
                        </a:defRPr>
                      </a:lvl1pPr>
                      <a:lvl2pPr marL="457200" algn="l" rtl="0" eaLnBrk="1" latinLnBrk="0" hangingPunct="1">
                        <a:defRPr kumimoji="0" b="1" kern="1200">
                          <a:solidFill>
                            <a:schemeClr val="lt1"/>
                          </a:solidFill>
                          <a:latin typeface="Calibri"/>
                          <a:ea typeface=""/>
                          <a:cs typeface=""/>
                        </a:defRPr>
                      </a:lvl2pPr>
                      <a:lvl3pPr marL="914400" algn="l" rtl="0" eaLnBrk="1" latinLnBrk="0" hangingPunct="1">
                        <a:defRPr kumimoji="0" b="1" kern="1200">
                          <a:solidFill>
                            <a:schemeClr val="lt1"/>
                          </a:solidFill>
                          <a:latin typeface="Calibri"/>
                          <a:ea typeface=""/>
                          <a:cs typeface=""/>
                        </a:defRPr>
                      </a:lvl3pPr>
                      <a:lvl4pPr marL="1371600" algn="l" rtl="0" eaLnBrk="1" latinLnBrk="0" hangingPunct="1">
                        <a:defRPr kumimoji="0" b="1" kern="1200">
                          <a:solidFill>
                            <a:schemeClr val="lt1"/>
                          </a:solidFill>
                          <a:latin typeface="Calibri"/>
                          <a:ea typeface=""/>
                          <a:cs typeface=""/>
                        </a:defRPr>
                      </a:lvl4pPr>
                      <a:lvl5pPr marL="1828800" algn="l" rtl="0" eaLnBrk="1" latinLnBrk="0" hangingPunct="1">
                        <a:defRPr kumimoji="0" b="1" kern="1200">
                          <a:solidFill>
                            <a:schemeClr val="lt1"/>
                          </a:solidFill>
                          <a:latin typeface="Calibri"/>
                          <a:ea typeface=""/>
                          <a:cs typeface=""/>
                        </a:defRPr>
                      </a:lvl5pPr>
                      <a:lvl6pPr marL="2286000" algn="l" rtl="0" eaLnBrk="1" latinLnBrk="0" hangingPunct="1">
                        <a:defRPr kumimoji="0" b="1" kern="1200">
                          <a:solidFill>
                            <a:schemeClr val="lt1"/>
                          </a:solidFill>
                          <a:latin typeface="Calibri"/>
                          <a:ea typeface=""/>
                          <a:cs typeface=""/>
                        </a:defRPr>
                      </a:lvl6pPr>
                      <a:lvl7pPr marL="2743200" algn="l" rtl="0" eaLnBrk="1" latinLnBrk="0" hangingPunct="1">
                        <a:defRPr kumimoji="0" b="1" kern="1200">
                          <a:solidFill>
                            <a:schemeClr val="lt1"/>
                          </a:solidFill>
                          <a:latin typeface="Calibri"/>
                          <a:ea typeface=""/>
                          <a:cs typeface=""/>
                        </a:defRPr>
                      </a:lvl7pPr>
                      <a:lvl8pPr marL="3200400" algn="l" rtl="0" eaLnBrk="1" latinLnBrk="0" hangingPunct="1">
                        <a:defRPr kumimoji="0" b="1" kern="1200">
                          <a:solidFill>
                            <a:schemeClr val="lt1"/>
                          </a:solidFill>
                          <a:latin typeface="Calibri"/>
                          <a:ea typeface=""/>
                          <a:cs typeface=""/>
                        </a:defRPr>
                      </a:lvl8pPr>
                      <a:lvl9pPr marL="3657600" algn="l" rtl="0" eaLnBrk="1" latinLnBrk="0" hangingPunct="1">
                        <a:defRPr kumimoji="0" b="1" kern="1200">
                          <a:solidFill>
                            <a:schemeClr val="lt1"/>
                          </a:solidFill>
                          <a:latin typeface="Calibri"/>
                          <a:ea typeface=""/>
                          <a:cs typeface=""/>
                        </a:defRPr>
                      </a:lvl9pPr>
                    </a:lstStyle>
                    <a:p>
                      <a:pPr algn="ctr"/>
                      <a:r>
                        <a:rPr lang="fr-FR" sz="1600"/>
                        <a:t>35</a:t>
                      </a:r>
                      <a:endParaRPr lang="fr-FR" sz="1600" baseline="30000"/>
                    </a:p>
                  </a:txBody>
                  <a:tcPr marL="81280" marR="81280" marT="41148" marB="41148">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rtl="0" eaLnBrk="1" latinLnBrk="0" hangingPunct="1">
                        <a:defRPr kumimoji="0" b="1" kern="1200">
                          <a:solidFill>
                            <a:schemeClr val="lt1"/>
                          </a:solidFill>
                          <a:latin typeface="Calibri"/>
                          <a:ea typeface=""/>
                          <a:cs typeface=""/>
                        </a:defRPr>
                      </a:lvl1pPr>
                      <a:lvl2pPr marL="457200" algn="l" rtl="0" eaLnBrk="1" latinLnBrk="0" hangingPunct="1">
                        <a:defRPr kumimoji="0" b="1" kern="1200">
                          <a:solidFill>
                            <a:schemeClr val="lt1"/>
                          </a:solidFill>
                          <a:latin typeface="Calibri"/>
                          <a:ea typeface=""/>
                          <a:cs typeface=""/>
                        </a:defRPr>
                      </a:lvl2pPr>
                      <a:lvl3pPr marL="914400" algn="l" rtl="0" eaLnBrk="1" latinLnBrk="0" hangingPunct="1">
                        <a:defRPr kumimoji="0" b="1" kern="1200">
                          <a:solidFill>
                            <a:schemeClr val="lt1"/>
                          </a:solidFill>
                          <a:latin typeface="Calibri"/>
                          <a:ea typeface=""/>
                          <a:cs typeface=""/>
                        </a:defRPr>
                      </a:lvl3pPr>
                      <a:lvl4pPr marL="1371600" algn="l" rtl="0" eaLnBrk="1" latinLnBrk="0" hangingPunct="1">
                        <a:defRPr kumimoji="0" b="1" kern="1200">
                          <a:solidFill>
                            <a:schemeClr val="lt1"/>
                          </a:solidFill>
                          <a:latin typeface="Calibri"/>
                          <a:ea typeface=""/>
                          <a:cs typeface=""/>
                        </a:defRPr>
                      </a:lvl4pPr>
                      <a:lvl5pPr marL="1828800" algn="l" rtl="0" eaLnBrk="1" latinLnBrk="0" hangingPunct="1">
                        <a:defRPr kumimoji="0" b="1" kern="1200">
                          <a:solidFill>
                            <a:schemeClr val="lt1"/>
                          </a:solidFill>
                          <a:latin typeface="Calibri"/>
                          <a:ea typeface=""/>
                          <a:cs typeface=""/>
                        </a:defRPr>
                      </a:lvl5pPr>
                      <a:lvl6pPr marL="2286000" algn="l" rtl="0" eaLnBrk="1" latinLnBrk="0" hangingPunct="1">
                        <a:defRPr kumimoji="0" b="1" kern="1200">
                          <a:solidFill>
                            <a:schemeClr val="lt1"/>
                          </a:solidFill>
                          <a:latin typeface="Calibri"/>
                          <a:ea typeface=""/>
                          <a:cs typeface=""/>
                        </a:defRPr>
                      </a:lvl6pPr>
                      <a:lvl7pPr marL="2743200" algn="l" rtl="0" eaLnBrk="1" latinLnBrk="0" hangingPunct="1">
                        <a:defRPr kumimoji="0" b="1" kern="1200">
                          <a:solidFill>
                            <a:schemeClr val="lt1"/>
                          </a:solidFill>
                          <a:latin typeface="Calibri"/>
                          <a:ea typeface=""/>
                          <a:cs typeface=""/>
                        </a:defRPr>
                      </a:lvl7pPr>
                      <a:lvl8pPr marL="3200400" algn="l" rtl="0" eaLnBrk="1" latinLnBrk="0" hangingPunct="1">
                        <a:defRPr kumimoji="0" b="1" kern="1200">
                          <a:solidFill>
                            <a:schemeClr val="lt1"/>
                          </a:solidFill>
                          <a:latin typeface="Calibri"/>
                          <a:ea typeface=""/>
                          <a:cs typeface=""/>
                        </a:defRPr>
                      </a:lvl8pPr>
                      <a:lvl9pPr marL="3657600" algn="l" rtl="0" eaLnBrk="1" latinLnBrk="0" hangingPunct="1">
                        <a:defRPr kumimoji="0" b="1" kern="1200">
                          <a:solidFill>
                            <a:schemeClr val="lt1"/>
                          </a:solidFill>
                          <a:latin typeface="Calibri"/>
                          <a:ea typeface=""/>
                          <a:cs typeface=""/>
                        </a:defRPr>
                      </a:lvl9pPr>
                    </a:lstStyle>
                    <a:p>
                      <a:pPr algn="ctr"/>
                      <a:r>
                        <a:rPr lang="fr-FR" sz="1600">
                          <a:latin typeface="Calibri" panose="020F0502020204030204" pitchFamily="34" charset="0"/>
                        </a:rPr>
                        <a:t>63</a:t>
                      </a:r>
                    </a:p>
                  </a:txBody>
                  <a:tcPr marL="81280" marR="81280" marT="41148" marB="41148">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rtl="0" eaLnBrk="1" latinLnBrk="0" hangingPunct="1">
                        <a:defRPr kumimoji="0" b="1" kern="1200">
                          <a:solidFill>
                            <a:schemeClr val="lt1"/>
                          </a:solidFill>
                          <a:latin typeface="Calibri"/>
                          <a:ea typeface=""/>
                          <a:cs typeface=""/>
                        </a:defRPr>
                      </a:lvl1pPr>
                      <a:lvl2pPr marL="457200" algn="l" rtl="0" eaLnBrk="1" latinLnBrk="0" hangingPunct="1">
                        <a:defRPr kumimoji="0" b="1" kern="1200">
                          <a:solidFill>
                            <a:schemeClr val="lt1"/>
                          </a:solidFill>
                          <a:latin typeface="Calibri"/>
                          <a:ea typeface=""/>
                          <a:cs typeface=""/>
                        </a:defRPr>
                      </a:lvl2pPr>
                      <a:lvl3pPr marL="914400" algn="l" rtl="0" eaLnBrk="1" latinLnBrk="0" hangingPunct="1">
                        <a:defRPr kumimoji="0" b="1" kern="1200">
                          <a:solidFill>
                            <a:schemeClr val="lt1"/>
                          </a:solidFill>
                          <a:latin typeface="Calibri"/>
                          <a:ea typeface=""/>
                          <a:cs typeface=""/>
                        </a:defRPr>
                      </a:lvl3pPr>
                      <a:lvl4pPr marL="1371600" algn="l" rtl="0" eaLnBrk="1" latinLnBrk="0" hangingPunct="1">
                        <a:defRPr kumimoji="0" b="1" kern="1200">
                          <a:solidFill>
                            <a:schemeClr val="lt1"/>
                          </a:solidFill>
                          <a:latin typeface="Calibri"/>
                          <a:ea typeface=""/>
                          <a:cs typeface=""/>
                        </a:defRPr>
                      </a:lvl4pPr>
                      <a:lvl5pPr marL="1828800" algn="l" rtl="0" eaLnBrk="1" latinLnBrk="0" hangingPunct="1">
                        <a:defRPr kumimoji="0" b="1" kern="1200">
                          <a:solidFill>
                            <a:schemeClr val="lt1"/>
                          </a:solidFill>
                          <a:latin typeface="Calibri"/>
                          <a:ea typeface=""/>
                          <a:cs typeface=""/>
                        </a:defRPr>
                      </a:lvl5pPr>
                      <a:lvl6pPr marL="2286000" algn="l" rtl="0" eaLnBrk="1" latinLnBrk="0" hangingPunct="1">
                        <a:defRPr kumimoji="0" b="1" kern="1200">
                          <a:solidFill>
                            <a:schemeClr val="lt1"/>
                          </a:solidFill>
                          <a:latin typeface="Calibri"/>
                          <a:ea typeface=""/>
                          <a:cs typeface=""/>
                        </a:defRPr>
                      </a:lvl6pPr>
                      <a:lvl7pPr marL="2743200" algn="l" rtl="0" eaLnBrk="1" latinLnBrk="0" hangingPunct="1">
                        <a:defRPr kumimoji="0" b="1" kern="1200">
                          <a:solidFill>
                            <a:schemeClr val="lt1"/>
                          </a:solidFill>
                          <a:latin typeface="Calibri"/>
                          <a:ea typeface=""/>
                          <a:cs typeface=""/>
                        </a:defRPr>
                      </a:lvl7pPr>
                      <a:lvl8pPr marL="3200400" algn="l" rtl="0" eaLnBrk="1" latinLnBrk="0" hangingPunct="1">
                        <a:defRPr kumimoji="0" b="1" kern="1200">
                          <a:solidFill>
                            <a:schemeClr val="lt1"/>
                          </a:solidFill>
                          <a:latin typeface="Calibri"/>
                          <a:ea typeface=""/>
                          <a:cs typeface=""/>
                        </a:defRPr>
                      </a:lvl8pPr>
                      <a:lvl9pPr marL="3657600" algn="l" rtl="0" eaLnBrk="1" latinLnBrk="0" hangingPunct="1">
                        <a:defRPr kumimoji="0" b="1" kern="1200">
                          <a:solidFill>
                            <a:schemeClr val="lt1"/>
                          </a:solidFill>
                          <a:latin typeface="Calibri"/>
                          <a:ea typeface=""/>
                          <a:cs typeface=""/>
                        </a:defRPr>
                      </a:lvl9pPr>
                    </a:lstStyle>
                    <a:p>
                      <a:pPr algn="ctr"/>
                      <a:r>
                        <a:rPr lang="fr-FR" sz="1600">
                          <a:latin typeface="Calibri" panose="020F0502020204030204" pitchFamily="34" charset="0"/>
                        </a:rPr>
                        <a:t>80</a:t>
                      </a:r>
                    </a:p>
                  </a:txBody>
                  <a:tcPr marL="81280" marR="81280" marT="41148" marB="41148">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rtl="0" eaLnBrk="1" latinLnBrk="0" hangingPunct="1">
                        <a:defRPr kumimoji="0" b="1" kern="1200">
                          <a:solidFill>
                            <a:schemeClr val="lt1"/>
                          </a:solidFill>
                          <a:latin typeface="Calibri"/>
                          <a:ea typeface=""/>
                          <a:cs typeface=""/>
                        </a:defRPr>
                      </a:lvl1pPr>
                      <a:lvl2pPr marL="457200" algn="l" rtl="0" eaLnBrk="1" latinLnBrk="0" hangingPunct="1">
                        <a:defRPr kumimoji="0" b="1" kern="1200">
                          <a:solidFill>
                            <a:schemeClr val="lt1"/>
                          </a:solidFill>
                          <a:latin typeface="Calibri"/>
                          <a:ea typeface=""/>
                          <a:cs typeface=""/>
                        </a:defRPr>
                      </a:lvl2pPr>
                      <a:lvl3pPr marL="914400" algn="l" rtl="0" eaLnBrk="1" latinLnBrk="0" hangingPunct="1">
                        <a:defRPr kumimoji="0" b="1" kern="1200">
                          <a:solidFill>
                            <a:schemeClr val="lt1"/>
                          </a:solidFill>
                          <a:latin typeface="Calibri"/>
                          <a:ea typeface=""/>
                          <a:cs typeface=""/>
                        </a:defRPr>
                      </a:lvl3pPr>
                      <a:lvl4pPr marL="1371600" algn="l" rtl="0" eaLnBrk="1" latinLnBrk="0" hangingPunct="1">
                        <a:defRPr kumimoji="0" b="1" kern="1200">
                          <a:solidFill>
                            <a:schemeClr val="lt1"/>
                          </a:solidFill>
                          <a:latin typeface="Calibri"/>
                          <a:ea typeface=""/>
                          <a:cs typeface=""/>
                        </a:defRPr>
                      </a:lvl4pPr>
                      <a:lvl5pPr marL="1828800" algn="l" rtl="0" eaLnBrk="1" latinLnBrk="0" hangingPunct="1">
                        <a:defRPr kumimoji="0" b="1" kern="1200">
                          <a:solidFill>
                            <a:schemeClr val="lt1"/>
                          </a:solidFill>
                          <a:latin typeface="Calibri"/>
                          <a:ea typeface=""/>
                          <a:cs typeface=""/>
                        </a:defRPr>
                      </a:lvl5pPr>
                      <a:lvl6pPr marL="2286000" algn="l" rtl="0" eaLnBrk="1" latinLnBrk="0" hangingPunct="1">
                        <a:defRPr kumimoji="0" b="1" kern="1200">
                          <a:solidFill>
                            <a:schemeClr val="lt1"/>
                          </a:solidFill>
                          <a:latin typeface="Calibri"/>
                          <a:ea typeface=""/>
                          <a:cs typeface=""/>
                        </a:defRPr>
                      </a:lvl6pPr>
                      <a:lvl7pPr marL="2743200" algn="l" rtl="0" eaLnBrk="1" latinLnBrk="0" hangingPunct="1">
                        <a:defRPr kumimoji="0" b="1" kern="1200">
                          <a:solidFill>
                            <a:schemeClr val="lt1"/>
                          </a:solidFill>
                          <a:latin typeface="Calibri"/>
                          <a:ea typeface=""/>
                          <a:cs typeface=""/>
                        </a:defRPr>
                      </a:lvl7pPr>
                      <a:lvl8pPr marL="3200400" algn="l" rtl="0" eaLnBrk="1" latinLnBrk="0" hangingPunct="1">
                        <a:defRPr kumimoji="0" b="1" kern="1200">
                          <a:solidFill>
                            <a:schemeClr val="lt1"/>
                          </a:solidFill>
                          <a:latin typeface="Calibri"/>
                          <a:ea typeface=""/>
                          <a:cs typeface=""/>
                        </a:defRPr>
                      </a:lvl8pPr>
                      <a:lvl9pPr marL="3657600" algn="l" rtl="0" eaLnBrk="1" latinLnBrk="0" hangingPunct="1">
                        <a:defRPr kumimoji="0" b="1" kern="1200">
                          <a:solidFill>
                            <a:schemeClr val="lt1"/>
                          </a:solidFill>
                          <a:latin typeface="Calibri"/>
                          <a:ea typeface=""/>
                          <a:cs typeface=""/>
                        </a:defRPr>
                      </a:lvl9pPr>
                    </a:lstStyle>
                    <a:p>
                      <a:pPr algn="ctr"/>
                      <a:r>
                        <a:rPr lang="fr-FR" sz="1600">
                          <a:latin typeface="Calibri" panose="020F0502020204030204" pitchFamily="34" charset="0"/>
                        </a:rPr>
                        <a:t>100</a:t>
                      </a:r>
                    </a:p>
                  </a:txBody>
                  <a:tcPr marL="81280" marR="81280" marT="41148" marB="41148">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rtl="0" eaLnBrk="1" latinLnBrk="0" hangingPunct="1">
                        <a:defRPr kumimoji="0" b="1" kern="1200">
                          <a:solidFill>
                            <a:schemeClr val="lt1"/>
                          </a:solidFill>
                          <a:latin typeface="Calibri"/>
                          <a:ea typeface=""/>
                          <a:cs typeface=""/>
                        </a:defRPr>
                      </a:lvl1pPr>
                      <a:lvl2pPr marL="457200" algn="l" rtl="0" eaLnBrk="1" latinLnBrk="0" hangingPunct="1">
                        <a:defRPr kumimoji="0" b="1" kern="1200">
                          <a:solidFill>
                            <a:schemeClr val="lt1"/>
                          </a:solidFill>
                          <a:latin typeface="Calibri"/>
                          <a:ea typeface=""/>
                          <a:cs typeface=""/>
                        </a:defRPr>
                      </a:lvl2pPr>
                      <a:lvl3pPr marL="914400" algn="l" rtl="0" eaLnBrk="1" latinLnBrk="0" hangingPunct="1">
                        <a:defRPr kumimoji="0" b="1" kern="1200">
                          <a:solidFill>
                            <a:schemeClr val="lt1"/>
                          </a:solidFill>
                          <a:latin typeface="Calibri"/>
                          <a:ea typeface=""/>
                          <a:cs typeface=""/>
                        </a:defRPr>
                      </a:lvl3pPr>
                      <a:lvl4pPr marL="1371600" algn="l" rtl="0" eaLnBrk="1" latinLnBrk="0" hangingPunct="1">
                        <a:defRPr kumimoji="0" b="1" kern="1200">
                          <a:solidFill>
                            <a:schemeClr val="lt1"/>
                          </a:solidFill>
                          <a:latin typeface="Calibri"/>
                          <a:ea typeface=""/>
                          <a:cs typeface=""/>
                        </a:defRPr>
                      </a:lvl4pPr>
                      <a:lvl5pPr marL="1828800" algn="l" rtl="0" eaLnBrk="1" latinLnBrk="0" hangingPunct="1">
                        <a:defRPr kumimoji="0" b="1" kern="1200">
                          <a:solidFill>
                            <a:schemeClr val="lt1"/>
                          </a:solidFill>
                          <a:latin typeface="Calibri"/>
                          <a:ea typeface=""/>
                          <a:cs typeface=""/>
                        </a:defRPr>
                      </a:lvl5pPr>
                      <a:lvl6pPr marL="2286000" algn="l" rtl="0" eaLnBrk="1" latinLnBrk="0" hangingPunct="1">
                        <a:defRPr kumimoji="0" b="1" kern="1200">
                          <a:solidFill>
                            <a:schemeClr val="lt1"/>
                          </a:solidFill>
                          <a:latin typeface="Calibri"/>
                          <a:ea typeface=""/>
                          <a:cs typeface=""/>
                        </a:defRPr>
                      </a:lvl6pPr>
                      <a:lvl7pPr marL="2743200" algn="l" rtl="0" eaLnBrk="1" latinLnBrk="0" hangingPunct="1">
                        <a:defRPr kumimoji="0" b="1" kern="1200">
                          <a:solidFill>
                            <a:schemeClr val="lt1"/>
                          </a:solidFill>
                          <a:latin typeface="Calibri"/>
                          <a:ea typeface=""/>
                          <a:cs typeface=""/>
                        </a:defRPr>
                      </a:lvl7pPr>
                      <a:lvl8pPr marL="3200400" algn="l" rtl="0" eaLnBrk="1" latinLnBrk="0" hangingPunct="1">
                        <a:defRPr kumimoji="0" b="1" kern="1200">
                          <a:solidFill>
                            <a:schemeClr val="lt1"/>
                          </a:solidFill>
                          <a:latin typeface="Calibri"/>
                          <a:ea typeface=""/>
                          <a:cs typeface=""/>
                        </a:defRPr>
                      </a:lvl8pPr>
                      <a:lvl9pPr marL="3657600" algn="l" rtl="0" eaLnBrk="1" latinLnBrk="0" hangingPunct="1">
                        <a:defRPr kumimoji="0" b="1" kern="1200">
                          <a:solidFill>
                            <a:schemeClr val="lt1"/>
                          </a:solidFill>
                          <a:latin typeface="Calibri"/>
                          <a:ea typeface=""/>
                          <a:cs typeface=""/>
                        </a:defRPr>
                      </a:lvl9pPr>
                    </a:lstStyle>
                    <a:p>
                      <a:pPr algn="ctr"/>
                      <a:r>
                        <a:rPr lang="fr-FR" sz="1600">
                          <a:latin typeface="Calibri" panose="020F0502020204030204" pitchFamily="34" charset="0"/>
                        </a:rPr>
                        <a:t>130</a:t>
                      </a:r>
                    </a:p>
                  </a:txBody>
                  <a:tcPr marL="81280" marR="81280" marT="41148" marB="41148">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rtl="0" eaLnBrk="1" latinLnBrk="0" hangingPunct="1">
                        <a:defRPr kumimoji="0" b="1" kern="1200">
                          <a:solidFill>
                            <a:schemeClr val="lt1"/>
                          </a:solidFill>
                          <a:latin typeface="Calibri"/>
                          <a:ea typeface=""/>
                          <a:cs typeface=""/>
                        </a:defRPr>
                      </a:lvl1pPr>
                      <a:lvl2pPr marL="457200" algn="l" rtl="0" eaLnBrk="1" latinLnBrk="0" hangingPunct="1">
                        <a:defRPr kumimoji="0" b="1" kern="1200">
                          <a:solidFill>
                            <a:schemeClr val="lt1"/>
                          </a:solidFill>
                          <a:latin typeface="Calibri"/>
                          <a:ea typeface=""/>
                          <a:cs typeface=""/>
                        </a:defRPr>
                      </a:lvl2pPr>
                      <a:lvl3pPr marL="914400" algn="l" rtl="0" eaLnBrk="1" latinLnBrk="0" hangingPunct="1">
                        <a:defRPr kumimoji="0" b="1" kern="1200">
                          <a:solidFill>
                            <a:schemeClr val="lt1"/>
                          </a:solidFill>
                          <a:latin typeface="Calibri"/>
                          <a:ea typeface=""/>
                          <a:cs typeface=""/>
                        </a:defRPr>
                      </a:lvl3pPr>
                      <a:lvl4pPr marL="1371600" algn="l" rtl="0" eaLnBrk="1" latinLnBrk="0" hangingPunct="1">
                        <a:defRPr kumimoji="0" b="1" kern="1200">
                          <a:solidFill>
                            <a:schemeClr val="lt1"/>
                          </a:solidFill>
                          <a:latin typeface="Calibri"/>
                          <a:ea typeface=""/>
                          <a:cs typeface=""/>
                        </a:defRPr>
                      </a:lvl4pPr>
                      <a:lvl5pPr marL="1828800" algn="l" rtl="0" eaLnBrk="1" latinLnBrk="0" hangingPunct="1">
                        <a:defRPr kumimoji="0" b="1" kern="1200">
                          <a:solidFill>
                            <a:schemeClr val="lt1"/>
                          </a:solidFill>
                          <a:latin typeface="Calibri"/>
                          <a:ea typeface=""/>
                          <a:cs typeface=""/>
                        </a:defRPr>
                      </a:lvl5pPr>
                      <a:lvl6pPr marL="2286000" algn="l" rtl="0" eaLnBrk="1" latinLnBrk="0" hangingPunct="1">
                        <a:defRPr kumimoji="0" b="1" kern="1200">
                          <a:solidFill>
                            <a:schemeClr val="lt1"/>
                          </a:solidFill>
                          <a:latin typeface="Calibri"/>
                          <a:ea typeface=""/>
                          <a:cs typeface=""/>
                        </a:defRPr>
                      </a:lvl6pPr>
                      <a:lvl7pPr marL="2743200" algn="l" rtl="0" eaLnBrk="1" latinLnBrk="0" hangingPunct="1">
                        <a:defRPr kumimoji="0" b="1" kern="1200">
                          <a:solidFill>
                            <a:schemeClr val="lt1"/>
                          </a:solidFill>
                          <a:latin typeface="Calibri"/>
                          <a:ea typeface=""/>
                          <a:cs typeface=""/>
                        </a:defRPr>
                      </a:lvl7pPr>
                      <a:lvl8pPr marL="3200400" algn="l" rtl="0" eaLnBrk="1" latinLnBrk="0" hangingPunct="1">
                        <a:defRPr kumimoji="0" b="1" kern="1200">
                          <a:solidFill>
                            <a:schemeClr val="lt1"/>
                          </a:solidFill>
                          <a:latin typeface="Calibri"/>
                          <a:ea typeface=""/>
                          <a:cs typeface=""/>
                        </a:defRPr>
                      </a:lvl8pPr>
                      <a:lvl9pPr marL="3657600" algn="l" rtl="0" eaLnBrk="1" latinLnBrk="0" hangingPunct="1">
                        <a:defRPr kumimoji="0" b="1" kern="1200">
                          <a:solidFill>
                            <a:schemeClr val="lt1"/>
                          </a:solidFill>
                          <a:latin typeface="Calibri"/>
                          <a:ea typeface=""/>
                          <a:cs typeface=""/>
                        </a:defRPr>
                      </a:lvl9pPr>
                    </a:lstStyle>
                    <a:p>
                      <a:pPr algn="ctr"/>
                      <a:r>
                        <a:rPr lang="en-US" sz="1600" dirty="0">
                          <a:latin typeface="Calibri" panose="020F0502020204030204" pitchFamily="34" charset="0"/>
                        </a:rPr>
                        <a:t>150</a:t>
                      </a:r>
                      <a:endParaRPr lang="fr-FR" sz="1600" dirty="0">
                        <a:latin typeface="Calibri" panose="020F0502020204030204" pitchFamily="34" charset="0"/>
                      </a:endParaRPr>
                    </a:p>
                  </a:txBody>
                  <a:tcPr marL="81280" marR="81280" marT="41148" marB="41148">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p>
                      <a:pPr algn="ctr"/>
                      <a:r>
                        <a:rPr lang="fr-FR" sz="1600" b="1" dirty="0">
                          <a:solidFill>
                            <a:schemeClr val="bg1"/>
                          </a:solidFill>
                          <a:latin typeface="Calibri" panose="020F0502020204030204" pitchFamily="34" charset="0"/>
                        </a:rPr>
                        <a:t>212</a:t>
                      </a:r>
                    </a:p>
                  </a:txBody>
                  <a:tcPr marL="81280" marR="81280" marT="41148" marB="41148">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10000"/>
                  </a:ext>
                </a:extLst>
              </a:tr>
              <a:tr h="333756">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chemeClr val="bg1"/>
                          </a:solidFill>
                          <a:effectLst/>
                          <a:uLnTx/>
                          <a:uFillTx/>
                          <a:latin typeface="+mn-lt"/>
                          <a:ea typeface="+mn-ea"/>
                          <a:cs typeface="+mn-cs"/>
                        </a:rPr>
                        <a:t>kg</a:t>
                      </a:r>
                    </a:p>
                  </a:txBody>
                  <a:tcPr marL="81280" marR="81280" marT="41148" marB="41148">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fr-FR" sz="1600"/>
                        <a:t>2</a:t>
                      </a:r>
                    </a:p>
                  </a:txBody>
                  <a:tcPr marL="81280" marR="81280" marT="41148" marB="41148">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fr-FR" sz="1600" baseline="0"/>
                        <a:t>10</a:t>
                      </a:r>
                      <a:endParaRPr lang="fr-FR" sz="1600" baseline="30000"/>
                    </a:p>
                  </a:txBody>
                  <a:tcPr marL="81280" marR="81280" marT="41148" marB="41148">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fr-FR" sz="1600" dirty="0">
                          <a:latin typeface="Calibri" panose="020F0502020204030204" pitchFamily="34" charset="0"/>
                        </a:rPr>
                        <a:t>32</a:t>
                      </a:r>
                      <a:endParaRPr lang="fr-FR" sz="1600" baseline="30000" dirty="0">
                        <a:latin typeface="Calibri" panose="020F0502020204030204" pitchFamily="34" charset="0"/>
                      </a:endParaRPr>
                    </a:p>
                  </a:txBody>
                  <a:tcPr marL="81280" marR="81280" marT="41148" marB="41148">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fr-FR" sz="1600" dirty="0">
                          <a:latin typeface="Calibri" panose="020F0502020204030204" pitchFamily="34" charset="0"/>
                        </a:rPr>
                        <a:t>52</a:t>
                      </a:r>
                    </a:p>
                  </a:txBody>
                  <a:tcPr marL="81280" marR="81280" marT="41148" marB="41148">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a:latin typeface="Calibri" panose="020F0502020204030204" pitchFamily="34" charset="0"/>
                        </a:rPr>
                        <a:t>81</a:t>
                      </a:r>
                    </a:p>
                  </a:txBody>
                  <a:tcPr marL="81280" marR="81280" marT="41148" marB="41148">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a:latin typeface="Calibri" panose="020F0502020204030204" pitchFamily="34" charset="0"/>
                        </a:rPr>
                        <a:t>137</a:t>
                      </a:r>
                      <a:endParaRPr lang="fr-FR" sz="1600" baseline="30000">
                        <a:latin typeface="Calibri" panose="020F0502020204030204" pitchFamily="34" charset="0"/>
                      </a:endParaRPr>
                    </a:p>
                  </a:txBody>
                  <a:tcPr marL="81280" marR="81280" marT="41148" marB="41148">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latin typeface="Calibri" panose="020F0502020204030204" pitchFamily="34" charset="0"/>
                        </a:rPr>
                        <a:t>182</a:t>
                      </a:r>
                      <a:endParaRPr lang="fr-FR" sz="1600" baseline="0" dirty="0">
                        <a:latin typeface="Calibri" panose="020F0502020204030204" pitchFamily="34" charset="0"/>
                      </a:endParaRPr>
                    </a:p>
                  </a:txBody>
                  <a:tcPr marL="81280" marR="81280" marT="41148" marB="41148">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aseline="0" dirty="0">
                          <a:latin typeface="Calibri" panose="020F0502020204030204" pitchFamily="34" charset="0"/>
                        </a:rPr>
                        <a:t>363</a:t>
                      </a:r>
                    </a:p>
                  </a:txBody>
                  <a:tcPr marL="81280" marR="81280" marT="41148" marB="41148">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1"/>
                  </a:ext>
                </a:extLst>
              </a:tr>
            </a:tbl>
          </a:graphicData>
        </a:graphic>
      </p:graphicFrame>
      <p:sp>
        <p:nvSpPr>
          <p:cNvPr id="18"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19" name="Rectangle 18"/>
          <p:cNvSpPr/>
          <p:nvPr/>
        </p:nvSpPr>
        <p:spPr>
          <a:xfrm>
            <a:off x="3462513" y="4255985"/>
            <a:ext cx="2528635" cy="307777"/>
          </a:xfrm>
          <a:prstGeom prst="rect">
            <a:avLst/>
          </a:prstGeom>
        </p:spPr>
        <p:txBody>
          <a:bodyPr wrap="square">
            <a:spAutoFit/>
          </a:bodyPr>
          <a:lstStyle/>
          <a:p>
            <a:pPr lvl="0" eaLnBrk="0" fontAlgn="base" hangingPunct="0">
              <a:spcBef>
                <a:spcPct val="0"/>
              </a:spcBef>
              <a:spcAft>
                <a:spcPct val="0"/>
              </a:spcAft>
              <a:buClr>
                <a:srgbClr val="00CC99"/>
              </a:buClr>
            </a:pPr>
            <a:r>
              <a:rPr lang="en-US" sz="1400" dirty="0"/>
              <a:t>Picture Kurt J. </a:t>
            </a:r>
            <a:r>
              <a:rPr lang="en-US" sz="1400" dirty="0" err="1"/>
              <a:t>Lesker</a:t>
            </a:r>
            <a:endParaRPr lang="en-US" sz="1400" dirty="0"/>
          </a:p>
        </p:txBody>
      </p:sp>
    </p:spTree>
    <p:extLst>
      <p:ext uri="{BB962C8B-B14F-4D97-AF65-F5344CB8AC3E}">
        <p14:creationId xmlns:p14="http://schemas.microsoft.com/office/powerpoint/2010/main" val="190971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23</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“Vacuum force”: Magdeburg hemisphere</a:t>
            </a:r>
          </a:p>
        </p:txBody>
      </p:sp>
      <p:sp>
        <p:nvSpPr>
          <p:cNvPr id="2" name="Rectangle 1"/>
          <p:cNvSpPr/>
          <p:nvPr/>
        </p:nvSpPr>
        <p:spPr>
          <a:xfrm>
            <a:off x="94890" y="495810"/>
            <a:ext cx="9049110" cy="369332"/>
          </a:xfrm>
          <a:prstGeom prst="rect">
            <a:avLst/>
          </a:prstGeom>
        </p:spPr>
        <p:txBody>
          <a:bodyPr wrap="square">
            <a:spAutoFit/>
          </a:bodyPr>
          <a:lstStyle/>
          <a:p>
            <a:pPr marL="342900" indent="-342900">
              <a:buClr>
                <a:srgbClr val="00CC99"/>
              </a:buClr>
              <a:buFont typeface="Arial" panose="020B0604020202020204" pitchFamily="34" charset="0"/>
              <a:buChar char="•"/>
            </a:pPr>
            <a:r>
              <a:rPr lang="en-US" dirty="0"/>
              <a:t>1654</a:t>
            </a:r>
            <a:r>
              <a:rPr lang="fr-FR" dirty="0"/>
              <a:t>, </a:t>
            </a:r>
            <a:r>
              <a:rPr lang="fr-FR" dirty="0" err="1"/>
              <a:t>Regensburg</a:t>
            </a:r>
            <a:endParaRPr lang="en-US" dirty="0"/>
          </a:p>
        </p:txBody>
      </p:sp>
      <p:sp>
        <p:nvSpPr>
          <p:cNvPr id="18"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4" name="Picture 3"/>
          <p:cNvPicPr>
            <a:picLocks noChangeAspect="1"/>
          </p:cNvPicPr>
          <p:nvPr/>
        </p:nvPicPr>
        <p:blipFill>
          <a:blip r:embed="rId2" cstate="print"/>
          <a:stretch>
            <a:fillRect/>
          </a:stretch>
        </p:blipFill>
        <p:spPr>
          <a:xfrm>
            <a:off x="6766115" y="2864414"/>
            <a:ext cx="2133600" cy="3133725"/>
          </a:xfrm>
          <a:prstGeom prst="rect">
            <a:avLst/>
          </a:prstGeom>
        </p:spPr>
      </p:pic>
      <p:pic>
        <p:nvPicPr>
          <p:cNvPr id="6" name="Picture 5"/>
          <p:cNvPicPr>
            <a:picLocks noChangeAspect="1"/>
          </p:cNvPicPr>
          <p:nvPr/>
        </p:nvPicPr>
        <p:blipFill>
          <a:blip r:embed="rId3" cstate="print"/>
          <a:stretch>
            <a:fillRect/>
          </a:stretch>
        </p:blipFill>
        <p:spPr>
          <a:xfrm>
            <a:off x="226256" y="835619"/>
            <a:ext cx="4200237" cy="516252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71611" y="778315"/>
            <a:ext cx="2981325" cy="1533525"/>
          </a:xfrm>
          <a:prstGeom prst="rect">
            <a:avLst/>
          </a:prstGeom>
        </p:spPr>
      </p:pic>
      <p:sp>
        <p:nvSpPr>
          <p:cNvPr id="8" name="TextBox 7"/>
          <p:cNvSpPr txBox="1"/>
          <p:nvPr/>
        </p:nvSpPr>
        <p:spPr>
          <a:xfrm>
            <a:off x="5686926" y="2403461"/>
            <a:ext cx="2953757" cy="369332"/>
          </a:xfrm>
          <a:prstGeom prst="rect">
            <a:avLst/>
          </a:prstGeom>
          <a:noFill/>
        </p:spPr>
        <p:txBody>
          <a:bodyPr wrap="none" rtlCol="0">
            <a:spAutoFit/>
          </a:bodyPr>
          <a:lstStyle/>
          <a:p>
            <a:r>
              <a:rPr lang="en-GB" dirty="0"/>
              <a:t>55 cm diameter </a:t>
            </a:r>
            <a:r>
              <a:rPr lang="en-GB" dirty="0">
                <a:sym typeface="Wingdings" panose="05000000000000000000" pitchFamily="2" charset="2"/>
              </a:rPr>
              <a:t> 25 Tons</a:t>
            </a:r>
            <a:endParaRPr lang="en-GB" dirty="0"/>
          </a:p>
        </p:txBody>
      </p:sp>
      <p:pic>
        <p:nvPicPr>
          <p:cNvPr id="9" name="Picture 8"/>
          <p:cNvPicPr>
            <a:picLocks noChangeAspect="1"/>
          </p:cNvPicPr>
          <p:nvPr/>
        </p:nvPicPr>
        <p:blipFill>
          <a:blip r:embed="rId5" cstate="print"/>
          <a:stretch>
            <a:fillRect/>
          </a:stretch>
        </p:blipFill>
        <p:spPr>
          <a:xfrm>
            <a:off x="4702090" y="2989215"/>
            <a:ext cx="1899235" cy="2727302"/>
          </a:xfrm>
          <a:prstGeom prst="rect">
            <a:avLst/>
          </a:prstGeom>
        </p:spPr>
      </p:pic>
    </p:spTree>
    <p:extLst>
      <p:ext uri="{BB962C8B-B14F-4D97-AF65-F5344CB8AC3E}">
        <p14:creationId xmlns:p14="http://schemas.microsoft.com/office/powerpoint/2010/main" val="3417454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1"/>
          <p:cNvSpPr>
            <a:spLocks noGrp="1"/>
          </p:cNvSpPr>
          <p:nvPr>
            <p:ph type="ftr" sz="quarter" idx="10"/>
          </p:nvPr>
        </p:nvSpPr>
        <p:spPr>
          <a:noFill/>
        </p:spPr>
        <p:txBody>
          <a:bodyPr/>
          <a:lstStyle/>
          <a:p>
            <a:r>
              <a:rPr lang="en-GB">
                <a:latin typeface="Times New Roman" pitchFamily="18" charset="0"/>
              </a:rPr>
              <a:t>Joint Universities Accelerator School, Archamps, February, 2021</a:t>
            </a:r>
            <a:endParaRPr lang="en-US">
              <a:latin typeface="Times New Roman" pitchFamily="18" charset="0"/>
            </a:endParaRPr>
          </a:p>
        </p:txBody>
      </p:sp>
      <p:sp>
        <p:nvSpPr>
          <p:cNvPr id="19459" name="Slide Number Placeholder 2"/>
          <p:cNvSpPr>
            <a:spLocks noGrp="1"/>
          </p:cNvSpPr>
          <p:nvPr>
            <p:ph type="sldNum" sz="quarter" idx="11"/>
          </p:nvPr>
        </p:nvSpPr>
        <p:spPr>
          <a:noFill/>
        </p:spPr>
        <p:txBody>
          <a:bodyPr/>
          <a:lstStyle/>
          <a:p>
            <a:fld id="{CD5DFDDF-8613-499C-9C61-9D0E85CF541E}" type="slidenum">
              <a:rPr lang="en-US" smtClean="0">
                <a:latin typeface="Times New Roman" pitchFamily="18" charset="0"/>
              </a:rPr>
              <a:pPr/>
              <a:t>24</a:t>
            </a:fld>
            <a:endParaRPr lang="en-US">
              <a:latin typeface="Times New Roman" pitchFamily="18" charset="0"/>
            </a:endParaRPr>
          </a:p>
        </p:txBody>
      </p:sp>
      <p:sp>
        <p:nvSpPr>
          <p:cNvPr id="19460" name="Rectangle 2"/>
          <p:cNvSpPr>
            <a:spLocks noChangeArrowheads="1"/>
          </p:cNvSpPr>
          <p:nvPr/>
        </p:nvSpPr>
        <p:spPr bwMode="auto">
          <a:xfrm>
            <a:off x="0" y="5758"/>
            <a:ext cx="9144000" cy="512955"/>
          </a:xfrm>
          <a:prstGeom prst="rect">
            <a:avLst/>
          </a:prstGeom>
          <a:noFill/>
          <a:ln w="9525">
            <a:noFill/>
            <a:miter lim="800000"/>
            <a:headEnd/>
            <a:tailEnd/>
          </a:ln>
        </p:spPr>
        <p:txBody>
          <a:bodyPr wrap="square" lIns="81276" tIns="40637" rIns="81276" bIns="40637">
            <a:spAutoFit/>
          </a:bodyPr>
          <a:lstStyle/>
          <a:p>
            <a:pPr algn="ctr">
              <a:buClr>
                <a:schemeClr val="accent1"/>
              </a:buClr>
            </a:pPr>
            <a:r>
              <a:rPr lang="en-US" sz="2800" b="1" dirty="0">
                <a:solidFill>
                  <a:srgbClr val="3366FF"/>
                </a:solidFill>
              </a:rPr>
              <a:t>Work with the Mechanical Design Office !</a:t>
            </a:r>
            <a:endParaRPr lang="en-US" sz="2800" b="1" dirty="0"/>
          </a:p>
        </p:txBody>
      </p:sp>
      <p:grpSp>
        <p:nvGrpSpPr>
          <p:cNvPr id="19461" name="Group 11"/>
          <p:cNvGrpSpPr>
            <a:grpSpLocks/>
          </p:cNvGrpSpPr>
          <p:nvPr/>
        </p:nvGrpSpPr>
        <p:grpSpPr bwMode="auto">
          <a:xfrm>
            <a:off x="253970" y="825501"/>
            <a:ext cx="8710196" cy="2055988"/>
            <a:chOff x="285691" y="4381504"/>
            <a:chExt cx="9798809" cy="2312335"/>
          </a:xfrm>
        </p:grpSpPr>
        <p:pic>
          <p:nvPicPr>
            <p:cNvPr id="19464" name="Picture 8"/>
            <p:cNvPicPr>
              <a:picLocks noChangeAspect="1" noChangeArrowheads="1"/>
            </p:cNvPicPr>
            <p:nvPr/>
          </p:nvPicPr>
          <p:blipFill>
            <a:blip r:embed="rId3" cstate="print"/>
            <a:srcRect/>
            <a:stretch>
              <a:fillRect/>
            </a:stretch>
          </p:blipFill>
          <p:spPr bwMode="auto">
            <a:xfrm>
              <a:off x="2143104" y="4381504"/>
              <a:ext cx="5357850" cy="2312335"/>
            </a:xfrm>
            <a:prstGeom prst="rect">
              <a:avLst/>
            </a:prstGeom>
            <a:noFill/>
            <a:ln w="9525">
              <a:noFill/>
              <a:miter lim="800000"/>
              <a:headEnd/>
              <a:tailEnd/>
            </a:ln>
          </p:spPr>
        </p:pic>
        <p:cxnSp>
          <p:nvCxnSpPr>
            <p:cNvPr id="19465" name="Straight Arrow Connector 15"/>
            <p:cNvCxnSpPr>
              <a:cxnSpLocks noChangeShapeType="1"/>
            </p:cNvCxnSpPr>
            <p:nvPr/>
          </p:nvCxnSpPr>
          <p:spPr bwMode="auto">
            <a:xfrm>
              <a:off x="1571600" y="5453074"/>
              <a:ext cx="428628" cy="1588"/>
            </a:xfrm>
            <a:prstGeom prst="straightConnector1">
              <a:avLst/>
            </a:prstGeom>
            <a:noFill/>
            <a:ln w="34925" algn="ctr">
              <a:solidFill>
                <a:srgbClr val="FF0066"/>
              </a:solidFill>
              <a:round/>
              <a:headEnd/>
              <a:tailEnd type="arrow" w="med" len="med"/>
            </a:ln>
          </p:spPr>
        </p:cxnSp>
        <p:sp>
          <p:nvSpPr>
            <p:cNvPr id="19466" name="TextBox 16"/>
            <p:cNvSpPr txBox="1">
              <a:spLocks noChangeArrowheads="1"/>
            </p:cNvSpPr>
            <p:nvPr/>
          </p:nvSpPr>
          <p:spPr bwMode="auto">
            <a:xfrm>
              <a:off x="285691" y="5167079"/>
              <a:ext cx="1147291" cy="473001"/>
            </a:xfrm>
            <a:prstGeom prst="rect">
              <a:avLst/>
            </a:prstGeom>
            <a:noFill/>
            <a:ln w="9525">
              <a:noFill/>
              <a:miter lim="800000"/>
              <a:headEnd/>
              <a:tailEnd/>
            </a:ln>
          </p:spPr>
          <p:txBody>
            <a:bodyPr wrap="none">
              <a:spAutoFit/>
            </a:bodyPr>
            <a:lstStyle/>
            <a:p>
              <a:r>
                <a:rPr lang="fr-FR" sz="2133" dirty="0">
                  <a:solidFill>
                    <a:srgbClr val="FF0066"/>
                  </a:solidFill>
                </a:rPr>
                <a:t>0.5 ton</a:t>
              </a:r>
            </a:p>
          </p:txBody>
        </p:sp>
        <p:cxnSp>
          <p:nvCxnSpPr>
            <p:cNvPr id="19467" name="Straight Arrow Connector 17"/>
            <p:cNvCxnSpPr>
              <a:cxnSpLocks noChangeShapeType="1"/>
            </p:cNvCxnSpPr>
            <p:nvPr/>
          </p:nvCxnSpPr>
          <p:spPr bwMode="auto">
            <a:xfrm rot="10800000" flipV="1">
              <a:off x="7572392" y="5453074"/>
              <a:ext cx="1071570" cy="11112"/>
            </a:xfrm>
            <a:prstGeom prst="straightConnector1">
              <a:avLst/>
            </a:prstGeom>
            <a:noFill/>
            <a:ln w="73025" algn="ctr">
              <a:solidFill>
                <a:srgbClr val="FF0066"/>
              </a:solidFill>
              <a:round/>
              <a:headEnd/>
              <a:tailEnd type="arrow" w="med" len="med"/>
            </a:ln>
          </p:spPr>
        </p:cxnSp>
        <p:sp>
          <p:nvSpPr>
            <p:cNvPr id="19468" name="TextBox 21"/>
            <p:cNvSpPr txBox="1">
              <a:spLocks noChangeArrowheads="1"/>
            </p:cNvSpPr>
            <p:nvPr/>
          </p:nvSpPr>
          <p:spPr bwMode="auto">
            <a:xfrm>
              <a:off x="8715398" y="5238760"/>
              <a:ext cx="1369102" cy="473001"/>
            </a:xfrm>
            <a:prstGeom prst="rect">
              <a:avLst/>
            </a:prstGeom>
            <a:noFill/>
            <a:ln w="9525">
              <a:noFill/>
              <a:miter lim="800000"/>
              <a:headEnd/>
              <a:tailEnd/>
            </a:ln>
          </p:spPr>
          <p:txBody>
            <a:bodyPr wrap="none">
              <a:spAutoFit/>
            </a:bodyPr>
            <a:lstStyle/>
            <a:p>
              <a:r>
                <a:rPr lang="fr-FR" sz="2133" b="1" dirty="0">
                  <a:solidFill>
                    <a:srgbClr val="FF0066"/>
                  </a:solidFill>
                </a:rPr>
                <a:t>6.6 tons</a:t>
              </a:r>
            </a:p>
          </p:txBody>
        </p:sp>
      </p:grpSp>
      <p:pic>
        <p:nvPicPr>
          <p:cNvPr id="19462" name="Picture 9" descr="G:\Departments\AT\Projects\Baglin\AA_Perso_VB\LHC\Installation\LSS\Photos\LSS2\Right\20 aout 2008\P8206567.JPG"/>
          <p:cNvPicPr>
            <a:picLocks noChangeAspect="1" noChangeArrowheads="1"/>
          </p:cNvPicPr>
          <p:nvPr/>
        </p:nvPicPr>
        <p:blipFill>
          <a:blip r:embed="rId4" cstate="print"/>
          <a:srcRect/>
          <a:stretch>
            <a:fillRect/>
          </a:stretch>
        </p:blipFill>
        <p:spPr bwMode="auto">
          <a:xfrm>
            <a:off x="698501" y="2984500"/>
            <a:ext cx="3619500" cy="2707922"/>
          </a:xfrm>
          <a:prstGeom prst="rect">
            <a:avLst/>
          </a:prstGeom>
          <a:noFill/>
          <a:ln w="9525">
            <a:noFill/>
            <a:miter lim="800000"/>
            <a:headEnd/>
            <a:tailEnd/>
          </a:ln>
        </p:spPr>
      </p:pic>
      <p:sp>
        <p:nvSpPr>
          <p:cNvPr id="19463" name="TextBox 12"/>
          <p:cNvSpPr txBox="1">
            <a:spLocks noChangeArrowheads="1"/>
          </p:cNvSpPr>
          <p:nvPr/>
        </p:nvSpPr>
        <p:spPr bwMode="auto">
          <a:xfrm>
            <a:off x="5397501" y="4508500"/>
            <a:ext cx="1781257" cy="420564"/>
          </a:xfrm>
          <a:prstGeom prst="rect">
            <a:avLst/>
          </a:prstGeom>
          <a:noFill/>
          <a:ln w="9525">
            <a:noFill/>
            <a:miter lim="800000"/>
            <a:headEnd/>
            <a:tailEnd/>
          </a:ln>
        </p:spPr>
        <p:txBody>
          <a:bodyPr wrap="none">
            <a:spAutoFit/>
          </a:bodyPr>
          <a:lstStyle/>
          <a:p>
            <a:r>
              <a:rPr lang="fr-FR" sz="2133" b="1">
                <a:solidFill>
                  <a:srgbClr val="FF0066"/>
                </a:solidFill>
              </a:rPr>
              <a:t>Otherwise…</a:t>
            </a:r>
          </a:p>
        </p:txBody>
      </p:sp>
      <p:cxnSp>
        <p:nvCxnSpPr>
          <p:cNvPr id="3" name="Straight Arrow Connector 2">
            <a:extLst>
              <a:ext uri="{FF2B5EF4-FFF2-40B4-BE49-F238E27FC236}">
                <a16:creationId xmlns:a16="http://schemas.microsoft.com/office/drawing/2014/main" id="{D86C8AF4-E5D3-447E-AFCD-00421EB39ED4}"/>
              </a:ext>
            </a:extLst>
          </p:cNvPr>
          <p:cNvCxnSpPr/>
          <p:nvPr/>
        </p:nvCxnSpPr>
        <p:spPr>
          <a:xfrm>
            <a:off x="6076335" y="3038168"/>
            <a:ext cx="145426" cy="0"/>
          </a:xfrm>
          <a:prstGeom prst="straightConnector1">
            <a:avLst/>
          </a:prstGeom>
          <a:ln>
            <a:headEnd type="triangle" w="lg" len="sm"/>
            <a:tailEnd type="triangle" w="lg" len="sm"/>
          </a:ln>
        </p:spPr>
        <p:style>
          <a:lnRef idx="1">
            <a:schemeClr val="accent6"/>
          </a:lnRef>
          <a:fillRef idx="0">
            <a:schemeClr val="accent6"/>
          </a:fillRef>
          <a:effectRef idx="0">
            <a:schemeClr val="accent6"/>
          </a:effectRef>
          <a:fontRef idx="minor">
            <a:schemeClr val="tx1"/>
          </a:fontRef>
        </p:style>
      </p:cxnSp>
      <p:sp>
        <p:nvSpPr>
          <p:cNvPr id="4" name="TextBox 3">
            <a:extLst>
              <a:ext uri="{FF2B5EF4-FFF2-40B4-BE49-F238E27FC236}">
                <a16:creationId xmlns:a16="http://schemas.microsoft.com/office/drawing/2014/main" id="{C473D7C2-1327-4E3E-8F54-A8AEDB99A18A}"/>
              </a:ext>
            </a:extLst>
          </p:cNvPr>
          <p:cNvSpPr txBox="1"/>
          <p:nvPr/>
        </p:nvSpPr>
        <p:spPr>
          <a:xfrm>
            <a:off x="6002342" y="3134244"/>
            <a:ext cx="284052" cy="200055"/>
          </a:xfrm>
          <a:prstGeom prst="rect">
            <a:avLst/>
          </a:prstGeom>
          <a:noFill/>
        </p:spPr>
        <p:txBody>
          <a:bodyPr wrap="none" rtlCol="0">
            <a:spAutoFit/>
          </a:bodyPr>
          <a:lstStyle/>
          <a:p>
            <a:r>
              <a:rPr lang="en-US" sz="700" dirty="0">
                <a:solidFill>
                  <a:schemeClr val="accent5"/>
                </a:solidFill>
              </a:rPr>
              <a:t>60</a:t>
            </a:r>
            <a:endParaRPr lang="en-GB" sz="700" dirty="0">
              <a:solidFill>
                <a:schemeClr val="accent5"/>
              </a:solidFill>
            </a:endParaRPr>
          </a:p>
        </p:txBody>
      </p:sp>
    </p:spTree>
    <p:extLst>
      <p:ext uri="{BB962C8B-B14F-4D97-AF65-F5344CB8AC3E}">
        <p14:creationId xmlns:p14="http://schemas.microsoft.com/office/powerpoint/2010/main" val="402187309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3"/>
          </p:nvPr>
        </p:nvSpPr>
        <p:spPr/>
        <p:txBody>
          <a:bodyPr/>
          <a:lstStyle/>
          <a:p>
            <a:pPr>
              <a:defRPr/>
            </a:pPr>
            <a:r>
              <a:rPr lang="en-GB"/>
              <a:t>Joint Universities Accelerator School, Archamps, February, 2021</a:t>
            </a:r>
            <a:endParaRPr lang="en-US"/>
          </a:p>
        </p:txBody>
      </p:sp>
      <p:sp>
        <p:nvSpPr>
          <p:cNvPr id="3" name="Espace réservé du numéro de diapositive 2"/>
          <p:cNvSpPr>
            <a:spLocks noGrp="1"/>
          </p:cNvSpPr>
          <p:nvPr>
            <p:ph type="sldNum" sz="quarter" idx="4"/>
          </p:nvPr>
        </p:nvSpPr>
        <p:spPr/>
        <p:txBody>
          <a:bodyPr/>
          <a:lstStyle/>
          <a:p>
            <a:pPr>
              <a:defRPr/>
            </a:pPr>
            <a:fld id="{BDE852EE-CFEA-4058-9581-758309784377}" type="slidenum">
              <a:rPr lang="en-US" smtClean="0"/>
              <a:pPr>
                <a:defRPr/>
              </a:pPr>
              <a:t>25</a:t>
            </a:fld>
            <a:endParaRPr lang="en-US"/>
          </a:p>
        </p:txBody>
      </p:sp>
      <p:sp>
        <p:nvSpPr>
          <p:cNvPr id="4" name="Titre 3"/>
          <p:cNvSpPr>
            <a:spLocks noGrp="1"/>
          </p:cNvSpPr>
          <p:nvPr>
            <p:ph type="title"/>
          </p:nvPr>
        </p:nvSpPr>
        <p:spPr/>
        <p:txBody>
          <a:bodyPr/>
          <a:lstStyle/>
          <a:p>
            <a:r>
              <a:rPr lang="en-US" dirty="0"/>
              <a:t>Typical accidents with UHV!</a:t>
            </a:r>
          </a:p>
        </p:txBody>
      </p:sp>
      <p:pic>
        <p:nvPicPr>
          <p:cNvPr id="5" name="Picture 5" descr="107-8-75"/>
          <p:cNvPicPr>
            <a:picLocks noChangeAspect="1" noChangeArrowheads="1"/>
          </p:cNvPicPr>
          <p:nvPr/>
        </p:nvPicPr>
        <p:blipFill>
          <a:blip r:embed="rId2" cstate="print"/>
          <a:srcRect/>
          <a:stretch>
            <a:fillRect/>
          </a:stretch>
        </p:blipFill>
        <p:spPr bwMode="auto">
          <a:xfrm rot="5393539">
            <a:off x="576230" y="966530"/>
            <a:ext cx="3292341" cy="4438615"/>
          </a:xfrm>
          <a:prstGeom prst="rect">
            <a:avLst/>
          </a:prstGeom>
          <a:noFill/>
          <a:ln w="9525">
            <a:noFill/>
            <a:miter lim="800000"/>
            <a:headEnd/>
            <a:tailEnd/>
          </a:ln>
        </p:spPr>
      </p:pic>
      <p:sp>
        <p:nvSpPr>
          <p:cNvPr id="6" name="Rectangle 20"/>
          <p:cNvSpPr>
            <a:spLocks noChangeArrowheads="1"/>
          </p:cNvSpPr>
          <p:nvPr/>
        </p:nvSpPr>
        <p:spPr bwMode="auto">
          <a:xfrm>
            <a:off x="142860" y="547200"/>
            <a:ext cx="8499716" cy="530017"/>
          </a:xfrm>
          <a:prstGeom prst="rect">
            <a:avLst/>
          </a:prstGeom>
          <a:noFill/>
          <a:ln w="9525">
            <a:noFill/>
            <a:miter lim="800000"/>
            <a:headEnd/>
            <a:tailEnd/>
          </a:ln>
        </p:spPr>
        <p:txBody>
          <a:bodyPr wrap="square">
            <a:spAutoFit/>
          </a:bodyPr>
          <a:lstStyle/>
          <a:p>
            <a:pPr>
              <a:buClr>
                <a:srgbClr val="00CC99"/>
              </a:buClr>
              <a:buFont typeface="Arial" pitchFamily="34" charset="0"/>
              <a:buChar char="•"/>
            </a:pPr>
            <a:r>
              <a:rPr lang="en-US" sz="2844" dirty="0"/>
              <a:t> </a:t>
            </a:r>
            <a:r>
              <a:rPr lang="en-US" sz="1600" dirty="0"/>
              <a:t>Case of the CERN ISR in the 70’s :</a:t>
            </a:r>
          </a:p>
        </p:txBody>
      </p:sp>
      <p:pic>
        <p:nvPicPr>
          <p:cNvPr id="7" name="Picture 1"/>
          <p:cNvPicPr>
            <a:picLocks noChangeAspect="1"/>
          </p:cNvPicPr>
          <p:nvPr/>
        </p:nvPicPr>
        <p:blipFill>
          <a:blip r:embed="rId3" cstate="print"/>
          <a:stretch>
            <a:fillRect/>
          </a:stretch>
        </p:blipFill>
        <p:spPr>
          <a:xfrm>
            <a:off x="4720656" y="1648392"/>
            <a:ext cx="4423343" cy="2923608"/>
          </a:xfrm>
          <a:prstGeom prst="rect">
            <a:avLst/>
          </a:prstGeom>
        </p:spPr>
      </p:pic>
      <p:sp>
        <p:nvSpPr>
          <p:cNvPr id="8" name="ZoneTexte 7"/>
          <p:cNvSpPr txBox="1"/>
          <p:nvPr/>
        </p:nvSpPr>
        <p:spPr>
          <a:xfrm>
            <a:off x="5118008" y="5130671"/>
            <a:ext cx="3894015" cy="338554"/>
          </a:xfrm>
          <a:prstGeom prst="rect">
            <a:avLst/>
          </a:prstGeom>
          <a:noFill/>
        </p:spPr>
        <p:txBody>
          <a:bodyPr wrap="none" rtlCol="0">
            <a:spAutoFit/>
          </a:bodyPr>
          <a:lstStyle/>
          <a:p>
            <a:r>
              <a:rPr lang="en-US" sz="1600" dirty="0">
                <a:solidFill>
                  <a:srgbClr val="00CC99"/>
                </a:solidFill>
              </a:rPr>
              <a:t>Imploded</a:t>
            </a:r>
            <a:r>
              <a:rPr lang="en-US" sz="1600" dirty="0"/>
              <a:t> “flat fish” at an ISR intersection</a:t>
            </a:r>
          </a:p>
        </p:txBody>
      </p:sp>
      <p:sp>
        <p:nvSpPr>
          <p:cNvPr id="9" name="Rectangle 8"/>
          <p:cNvSpPr/>
          <p:nvPr/>
        </p:nvSpPr>
        <p:spPr>
          <a:xfrm>
            <a:off x="148656" y="4836177"/>
            <a:ext cx="4572000" cy="830997"/>
          </a:xfrm>
          <a:prstGeom prst="rect">
            <a:avLst/>
          </a:prstGeom>
        </p:spPr>
        <p:txBody>
          <a:bodyPr>
            <a:spAutoFit/>
          </a:bodyPr>
          <a:lstStyle/>
          <a:p>
            <a:r>
              <a:rPr lang="en-US" sz="1600" dirty="0">
                <a:solidFill>
                  <a:srgbClr val="00CC99"/>
                </a:solidFill>
              </a:rPr>
              <a:t>“spontaneous” breaking </a:t>
            </a:r>
            <a:r>
              <a:rPr lang="en-US" sz="1600" dirty="0"/>
              <a:t>of a bellow (either due to a bad design or to a fixed point not well attached)</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3"/>
          </p:nvPr>
        </p:nvSpPr>
        <p:spPr/>
        <p:txBody>
          <a:bodyPr/>
          <a:lstStyle/>
          <a:p>
            <a:r>
              <a:rPr lang="en-GB"/>
              <a:t>Joint Universities Accelerator School, Archamps, February, 2021</a:t>
            </a:r>
            <a:endParaRPr lang="en-US" dirty="0"/>
          </a:p>
        </p:txBody>
      </p:sp>
      <p:sp>
        <p:nvSpPr>
          <p:cNvPr id="3" name="Espace réservé du numéro de diapositive 2"/>
          <p:cNvSpPr>
            <a:spLocks noGrp="1"/>
          </p:cNvSpPr>
          <p:nvPr>
            <p:ph type="sldNum" sz="quarter" idx="4"/>
          </p:nvPr>
        </p:nvSpPr>
        <p:spPr/>
        <p:txBody>
          <a:bodyPr/>
          <a:lstStyle/>
          <a:p>
            <a:fld id="{17918391-D411-FE40-AAD7-861AE5233E0E}" type="slidenum">
              <a:rPr lang="en-US" smtClean="0"/>
              <a:pPr/>
              <a:t>26</a:t>
            </a:fld>
            <a:endParaRPr lang="en-US" dirty="0"/>
          </a:p>
        </p:txBody>
      </p:sp>
      <p:sp>
        <p:nvSpPr>
          <p:cNvPr id="4" name="Titre 3"/>
          <p:cNvSpPr>
            <a:spLocks noGrp="1"/>
          </p:cNvSpPr>
          <p:nvPr>
            <p:ph type="title"/>
          </p:nvPr>
        </p:nvSpPr>
        <p:spPr/>
        <p:txBody>
          <a:bodyPr/>
          <a:lstStyle/>
          <a:p>
            <a:r>
              <a:rPr lang="en-US" dirty="0"/>
              <a:t>Even in modern times …</a:t>
            </a:r>
          </a:p>
        </p:txBody>
      </p:sp>
      <p:pic>
        <p:nvPicPr>
          <p:cNvPr id="5" name="Picture 5" descr="SOUFFL-IMPLO II"/>
          <p:cNvPicPr>
            <a:picLocks noChangeAspect="1" noChangeArrowheads="1"/>
          </p:cNvPicPr>
          <p:nvPr/>
        </p:nvPicPr>
        <p:blipFill>
          <a:blip r:embed="rId2" cstate="print"/>
          <a:srcRect/>
          <a:stretch>
            <a:fillRect/>
          </a:stretch>
        </p:blipFill>
        <p:spPr bwMode="auto">
          <a:xfrm>
            <a:off x="1481328" y="1877795"/>
            <a:ext cx="5632704" cy="4137355"/>
          </a:xfrm>
          <a:prstGeom prst="rect">
            <a:avLst/>
          </a:prstGeom>
          <a:noFill/>
          <a:ln w="9525">
            <a:noFill/>
            <a:miter lim="800000"/>
            <a:headEnd/>
            <a:tailEnd/>
          </a:ln>
        </p:spPr>
      </p:pic>
      <p:sp>
        <p:nvSpPr>
          <p:cNvPr id="6" name="Rectangle 22"/>
          <p:cNvSpPr>
            <a:spLocks noChangeArrowheads="1"/>
          </p:cNvSpPr>
          <p:nvPr/>
        </p:nvSpPr>
        <p:spPr bwMode="auto">
          <a:xfrm>
            <a:off x="315100" y="547200"/>
            <a:ext cx="8220456" cy="1323439"/>
          </a:xfrm>
          <a:prstGeom prst="rect">
            <a:avLst/>
          </a:prstGeom>
          <a:noFill/>
          <a:ln w="9525">
            <a:noFill/>
            <a:miter lim="800000"/>
            <a:headEnd/>
            <a:tailEnd/>
          </a:ln>
        </p:spPr>
        <p:txBody>
          <a:bodyPr wrap="square">
            <a:spAutoFit/>
          </a:bodyPr>
          <a:lstStyle/>
          <a:p>
            <a:pPr>
              <a:buClr>
                <a:srgbClr val="00CC99"/>
              </a:buClr>
              <a:buFontTx/>
              <a:buChar char="•"/>
            </a:pPr>
            <a:r>
              <a:rPr lang="en-US" sz="1600" dirty="0"/>
              <a:t>  Accident still possible nowadays </a:t>
            </a:r>
            <a:r>
              <a:rPr lang="en-US" sz="1600" u="sng" dirty="0"/>
              <a:t>even</a:t>
            </a:r>
            <a:r>
              <a:rPr lang="en-US" sz="1600" dirty="0"/>
              <a:t> with modern computing tools …</a:t>
            </a:r>
          </a:p>
          <a:p>
            <a:pPr>
              <a:buClr>
                <a:schemeClr val="accent1"/>
              </a:buClr>
              <a:buFontTx/>
              <a:buChar char="•"/>
            </a:pPr>
            <a:endParaRPr lang="en-US" sz="1600" dirty="0"/>
          </a:p>
          <a:p>
            <a:pPr>
              <a:buClr>
                <a:srgbClr val="00CC99"/>
              </a:buClr>
              <a:buFontTx/>
              <a:buChar char="•"/>
            </a:pPr>
            <a:r>
              <a:rPr lang="en-US" sz="1600" dirty="0"/>
              <a:t> Case of the QRL’s bellows in the LHC deformed during pump down, </a:t>
            </a:r>
          </a:p>
          <a:p>
            <a:pPr>
              <a:buClr>
                <a:srgbClr val="00CC99"/>
              </a:buClr>
              <a:buFontTx/>
              <a:buChar char="•"/>
            </a:pPr>
            <a:endParaRPr lang="en-US" sz="1600" dirty="0"/>
          </a:p>
          <a:p>
            <a:pPr>
              <a:buClr>
                <a:srgbClr val="00CC99"/>
              </a:buClr>
              <a:buFontTx/>
              <a:buChar char="•"/>
            </a:pPr>
            <a:r>
              <a:rPr lang="en-US" sz="1600" dirty="0"/>
              <a:t> Origin attributed to a </a:t>
            </a:r>
            <a:r>
              <a:rPr lang="en-US" sz="1600" dirty="0">
                <a:solidFill>
                  <a:srgbClr val="00CC99"/>
                </a:solidFill>
              </a:rPr>
              <a:t>non-conform bellow </a:t>
            </a:r>
            <a:r>
              <a:rPr lang="en-US" sz="1600" dirty="0"/>
              <a:t>with a too small corrugation high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27</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Total Pressure and Partial Pressure</a:t>
            </a:r>
          </a:p>
        </p:txBody>
      </p:sp>
      <p:sp>
        <p:nvSpPr>
          <p:cNvPr id="12" name="Rectangle 10"/>
          <p:cNvSpPr>
            <a:spLocks noChangeArrowheads="1"/>
          </p:cNvSpPr>
          <p:nvPr/>
        </p:nvSpPr>
        <p:spPr bwMode="auto">
          <a:xfrm>
            <a:off x="9718" y="881063"/>
            <a:ext cx="9056644" cy="1477328"/>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dirty="0">
                <a:solidFill>
                  <a:srgbClr val="000000"/>
                </a:solidFill>
              </a:rPr>
              <a:t> </a:t>
            </a:r>
            <a:r>
              <a:rPr lang="en-US" dirty="0"/>
              <a:t>The gas is usually composed of several types of molecules (ex : air, residual gas in vacuum systems)</a:t>
            </a:r>
          </a:p>
          <a:p>
            <a:pPr eaLnBrk="0" fontAlgn="base" hangingPunct="0">
              <a:spcBef>
                <a:spcPct val="0"/>
              </a:spcBef>
              <a:spcAft>
                <a:spcPct val="0"/>
              </a:spcAft>
              <a:buClr>
                <a:srgbClr val="00CC99"/>
              </a:buClr>
              <a:buFontTx/>
              <a:buChar char="•"/>
            </a:pPr>
            <a:endParaRPr lang="en-US" dirty="0">
              <a:solidFill>
                <a:srgbClr val="00CC99"/>
              </a:solidFill>
            </a:endParaRPr>
          </a:p>
          <a:p>
            <a:pPr eaLnBrk="0" fontAlgn="base" hangingPunct="0">
              <a:spcBef>
                <a:spcPct val="0"/>
              </a:spcBef>
              <a:spcAft>
                <a:spcPct val="0"/>
              </a:spcAft>
              <a:buClr>
                <a:srgbClr val="00CC99"/>
              </a:buClr>
              <a:buFontTx/>
              <a:buChar char="•"/>
            </a:pPr>
            <a:endParaRPr lang="en-US" dirty="0">
              <a:solidFill>
                <a:srgbClr val="00CC99"/>
              </a:solidFill>
            </a:endParaRPr>
          </a:p>
          <a:p>
            <a:pPr eaLnBrk="0" fontAlgn="base" hangingPunct="0">
              <a:spcBef>
                <a:spcPct val="0"/>
              </a:spcBef>
              <a:spcAft>
                <a:spcPct val="0"/>
              </a:spcAft>
              <a:buClr>
                <a:srgbClr val="00CC99"/>
              </a:buClr>
              <a:buFontTx/>
              <a:buChar char="•"/>
            </a:pPr>
            <a:r>
              <a:rPr lang="en-US" dirty="0">
                <a:solidFill>
                  <a:srgbClr val="00CC99"/>
                </a:solidFill>
              </a:rPr>
              <a:t> </a:t>
            </a:r>
            <a:r>
              <a:rPr lang="en-US" dirty="0"/>
              <a:t>The </a:t>
            </a:r>
            <a:r>
              <a:rPr lang="en-US" b="1" dirty="0">
                <a:solidFill>
                  <a:srgbClr val="00CC99"/>
                </a:solidFill>
              </a:rPr>
              <a:t>total pressure, </a:t>
            </a:r>
            <a:r>
              <a:rPr lang="en-US" dirty="0" err="1"/>
              <a:t>P</a:t>
            </a:r>
            <a:r>
              <a:rPr lang="en-US" baseline="-25000" dirty="0" err="1"/>
              <a:t>Tot</a:t>
            </a:r>
            <a:r>
              <a:rPr lang="en-US" dirty="0"/>
              <a:t>, is the sum of all the </a:t>
            </a:r>
            <a:r>
              <a:rPr lang="en-US" b="1" dirty="0">
                <a:solidFill>
                  <a:srgbClr val="00CC99"/>
                </a:solidFill>
              </a:rPr>
              <a:t>partial pressure, </a:t>
            </a:r>
            <a:r>
              <a:rPr lang="en-US" dirty="0"/>
              <a:t>P</a:t>
            </a:r>
            <a:r>
              <a:rPr lang="en-US" baseline="-25000" dirty="0"/>
              <a:t>i</a:t>
            </a:r>
            <a:r>
              <a:rPr lang="en-US" dirty="0"/>
              <a:t> (Dalton law)</a:t>
            </a:r>
          </a:p>
        </p:txBody>
      </p:sp>
      <p:graphicFrame>
        <p:nvGraphicFramePr>
          <p:cNvPr id="13" name="Object 4"/>
          <p:cNvGraphicFramePr>
            <a:graphicFrameLocks noChangeAspect="1"/>
          </p:cNvGraphicFramePr>
          <p:nvPr>
            <p:extLst>
              <p:ext uri="{D42A27DB-BD31-4B8C-83A1-F6EECF244321}">
                <p14:modId xmlns:p14="http://schemas.microsoft.com/office/powerpoint/2010/main" val="1544497033"/>
              </p:ext>
            </p:extLst>
          </p:nvPr>
        </p:nvGraphicFramePr>
        <p:xfrm>
          <a:off x="621658" y="2618618"/>
          <a:ext cx="5003800" cy="919162"/>
        </p:xfrm>
        <a:graphic>
          <a:graphicData uri="http://schemas.openxmlformats.org/presentationml/2006/ole">
            <mc:AlternateContent xmlns:mc="http://schemas.openxmlformats.org/markup-compatibility/2006">
              <mc:Choice xmlns:v="urn:schemas-microsoft-com:vml" Requires="v">
                <p:oleObj name="Equation" r:id="rId2" imgW="1384300" imgH="254000" progId="Equation.3">
                  <p:embed/>
                </p:oleObj>
              </mc:Choice>
              <mc:Fallback>
                <p:oleObj name="Equation" r:id="rId2" imgW="1384300" imgH="254000" progId="Equation.3">
                  <p:embed/>
                  <p:pic>
                    <p:nvPicPr>
                      <p:cNvPr id="0" name="Picture 3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658" y="2618618"/>
                        <a:ext cx="5003800" cy="919162"/>
                      </a:xfrm>
                      <a:prstGeom prst="rect">
                        <a:avLst/>
                      </a:prstGeom>
                      <a:noFill/>
                      <a:ln w="25400">
                        <a:solidFill>
                          <a:srgbClr val="FF0066"/>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4" name="Picture 5"/>
          <p:cNvPicPr>
            <a:picLocks noChangeAspect="1" noChangeArrowheads="1"/>
          </p:cNvPicPr>
          <p:nvPr/>
        </p:nvPicPr>
        <p:blipFill>
          <a:blip r:embed="rId4" cstate="print"/>
          <a:srcRect/>
          <a:stretch>
            <a:fillRect/>
          </a:stretch>
        </p:blipFill>
        <p:spPr bwMode="auto">
          <a:xfrm>
            <a:off x="2176480" y="4233878"/>
            <a:ext cx="5467350" cy="1790700"/>
          </a:xfrm>
          <a:prstGeom prst="rect">
            <a:avLst/>
          </a:prstGeom>
          <a:noFill/>
          <a:ln w="9525">
            <a:noFill/>
            <a:miter lim="800000"/>
            <a:headEnd/>
            <a:tailEnd/>
          </a:ln>
        </p:spPr>
      </p:pic>
      <p:sp>
        <p:nvSpPr>
          <p:cNvPr id="16" name="Right Arrow 15"/>
          <p:cNvSpPr/>
          <p:nvPr/>
        </p:nvSpPr>
        <p:spPr bwMode="auto">
          <a:xfrm>
            <a:off x="1615108" y="5178152"/>
            <a:ext cx="648072" cy="144016"/>
          </a:xfrm>
          <a:prstGeom prst="rightArrow">
            <a:avLst/>
          </a:prstGeom>
          <a:solidFill>
            <a:srgbClr val="00CC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2300" b="0" i="0" u="none" strike="noStrike" kern="0" cap="none" spc="0" normalizeH="0" baseline="0" noProof="0">
              <a:ln>
                <a:noFill/>
              </a:ln>
              <a:solidFill>
                <a:srgbClr val="000000"/>
              </a:solidFill>
              <a:effectLst/>
              <a:uLnTx/>
              <a:uFillTx/>
              <a:latin typeface="Times New Roman" pitchFamily="1" charset="0"/>
            </a:endParaRPr>
          </a:p>
        </p:txBody>
      </p:sp>
      <p:sp>
        <p:nvSpPr>
          <p:cNvPr id="17" name="Right Arrow 16"/>
          <p:cNvSpPr/>
          <p:nvPr/>
        </p:nvSpPr>
        <p:spPr bwMode="auto">
          <a:xfrm>
            <a:off x="1615108" y="5826224"/>
            <a:ext cx="648072" cy="144016"/>
          </a:xfrm>
          <a:prstGeom prst="rightArrow">
            <a:avLst/>
          </a:prstGeom>
          <a:solidFill>
            <a:srgbClr val="00CC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2300" b="0" i="0" u="none" strike="noStrike" kern="0" cap="none" spc="0" normalizeH="0" baseline="0" noProof="0">
              <a:ln>
                <a:noFill/>
              </a:ln>
              <a:solidFill>
                <a:srgbClr val="000000"/>
              </a:solidFill>
              <a:effectLst/>
              <a:uLnTx/>
              <a:uFillTx/>
              <a:latin typeface="Times New Roman" pitchFamily="1" charset="0"/>
            </a:endParaRPr>
          </a:p>
        </p:txBody>
      </p:sp>
      <p:sp>
        <p:nvSpPr>
          <p:cNvPr id="11"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10" name="Right Arrow 9"/>
          <p:cNvSpPr/>
          <p:nvPr/>
        </p:nvSpPr>
        <p:spPr bwMode="auto">
          <a:xfrm>
            <a:off x="1614059" y="4744465"/>
            <a:ext cx="648072" cy="144016"/>
          </a:xfrm>
          <a:prstGeom prst="rightArrow">
            <a:avLst/>
          </a:prstGeom>
          <a:solidFill>
            <a:srgbClr val="00CC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2300" b="0" i="0" u="none" strike="noStrike" kern="0" cap="none" spc="0" normalizeH="0" baseline="0" noProof="0">
              <a:ln>
                <a:noFill/>
              </a:ln>
              <a:solidFill>
                <a:srgbClr val="000000"/>
              </a:solidFill>
              <a:effectLst/>
              <a:uLnTx/>
              <a:uFillTx/>
              <a:latin typeface="Times New Roman" pitchFamily="1" charset="0"/>
            </a:endParaRPr>
          </a:p>
        </p:txBody>
      </p:sp>
      <p:pic>
        <p:nvPicPr>
          <p:cNvPr id="2" name="Picture 1">
            <a:extLst>
              <a:ext uri="{FF2B5EF4-FFF2-40B4-BE49-F238E27FC236}">
                <a16:creationId xmlns:a16="http://schemas.microsoft.com/office/drawing/2014/main" id="{0BED74FE-DC39-429E-B8D8-9A7625B90759}"/>
              </a:ext>
            </a:extLst>
          </p:cNvPr>
          <p:cNvPicPr>
            <a:picLocks noChangeAspect="1"/>
          </p:cNvPicPr>
          <p:nvPr/>
        </p:nvPicPr>
        <p:blipFill>
          <a:blip r:embed="rId5"/>
          <a:stretch>
            <a:fillRect/>
          </a:stretch>
        </p:blipFill>
        <p:spPr>
          <a:xfrm>
            <a:off x="6274005" y="2459502"/>
            <a:ext cx="2248337" cy="1264689"/>
          </a:xfrm>
          <a:prstGeom prst="rect">
            <a:avLst/>
          </a:prstGeom>
        </p:spPr>
      </p:pic>
      <p:sp>
        <p:nvSpPr>
          <p:cNvPr id="18" name="TextBox 17">
            <a:extLst>
              <a:ext uri="{FF2B5EF4-FFF2-40B4-BE49-F238E27FC236}">
                <a16:creationId xmlns:a16="http://schemas.microsoft.com/office/drawing/2014/main" id="{E8F640F8-E562-4646-B34B-DC9CC24C7349}"/>
              </a:ext>
            </a:extLst>
          </p:cNvPr>
          <p:cNvSpPr txBox="1"/>
          <p:nvPr/>
        </p:nvSpPr>
        <p:spPr>
          <a:xfrm>
            <a:off x="6377862" y="3765519"/>
            <a:ext cx="2040622" cy="307777"/>
          </a:xfrm>
          <a:prstGeom prst="rect">
            <a:avLst/>
          </a:prstGeom>
          <a:noFill/>
        </p:spPr>
        <p:txBody>
          <a:bodyPr wrap="square">
            <a:spAutoFit/>
          </a:bodyPr>
          <a:lstStyle/>
          <a:p>
            <a:pPr algn="ctr"/>
            <a:r>
              <a:rPr lang="en-US" sz="1400" dirty="0"/>
              <a:t>John Dalton, 1801</a:t>
            </a:r>
            <a:endParaRPr lang="en-GB" sz="1400" dirty="0"/>
          </a:p>
        </p:txBody>
      </p:sp>
    </p:spTree>
    <p:extLst>
      <p:ext uri="{BB962C8B-B14F-4D97-AF65-F5344CB8AC3E}">
        <p14:creationId xmlns:p14="http://schemas.microsoft.com/office/powerpoint/2010/main" val="2207107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2"/>
          <p:cNvSpPr>
            <a:spLocks noGrp="1"/>
          </p:cNvSpPr>
          <p:nvPr>
            <p:ph type="sldNum" sz="quarter" idx="4294967295"/>
          </p:nvPr>
        </p:nvSpPr>
        <p:spPr>
          <a:xfrm>
            <a:off x="6747933" y="6382227"/>
            <a:ext cx="2133600" cy="475773"/>
          </a:xfrm>
          <a:prstGeom prst="rect">
            <a:avLst/>
          </a:prstGeom>
          <a:noFill/>
        </p:spPr>
        <p:txBody>
          <a:bodyPr lIns="81711" tIns="40855" rIns="81711" bIns="40855"/>
          <a:lstStyle/>
          <a:p>
            <a:fld id="{0DC8869C-294B-494B-B083-C0A2E396D3F5}" type="slidenum">
              <a:rPr lang="en-US" smtClean="0"/>
              <a:pPr/>
              <a:t>28</a:t>
            </a:fld>
            <a:endParaRPr lang="en-US"/>
          </a:p>
        </p:txBody>
      </p:sp>
      <p:sp>
        <p:nvSpPr>
          <p:cNvPr id="25604" name="Rectangle 2"/>
          <p:cNvSpPr>
            <a:spLocks noChangeArrowheads="1"/>
          </p:cNvSpPr>
          <p:nvPr/>
        </p:nvSpPr>
        <p:spPr bwMode="auto">
          <a:xfrm>
            <a:off x="0" y="2133125"/>
            <a:ext cx="8940800" cy="959667"/>
          </a:xfrm>
          <a:prstGeom prst="rect">
            <a:avLst/>
          </a:prstGeom>
          <a:noFill/>
          <a:ln w="9525">
            <a:noFill/>
            <a:miter lim="800000"/>
            <a:headEnd/>
            <a:tailEnd/>
          </a:ln>
        </p:spPr>
        <p:txBody>
          <a:bodyPr lIns="81706" tIns="40853" rIns="81706" bIns="40853">
            <a:spAutoFit/>
          </a:bodyPr>
          <a:lstStyle/>
          <a:p>
            <a:pPr algn="ctr">
              <a:spcBef>
                <a:spcPct val="50000"/>
              </a:spcBef>
              <a:buClr>
                <a:schemeClr val="accent1"/>
              </a:buClr>
            </a:pPr>
            <a:r>
              <a:rPr lang="en-US" sz="3900" dirty="0">
                <a:solidFill>
                  <a:srgbClr val="00CC99"/>
                </a:solidFill>
              </a:rPr>
              <a:t>2.2 Gas flow</a:t>
            </a:r>
            <a:endParaRPr lang="en-US" dirty="0">
              <a:solidFill>
                <a:srgbClr val="00CC99"/>
              </a:solidFill>
            </a:endParaRPr>
          </a:p>
          <a:p>
            <a:pPr algn="ctr">
              <a:buClr>
                <a:schemeClr val="accent1"/>
              </a:buClr>
            </a:pPr>
            <a:endParaRPr lang="en-US" dirty="0"/>
          </a:p>
        </p:txBody>
      </p:sp>
      <p:sp>
        <p:nvSpPr>
          <p:cNvPr id="6"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722892969"/>
      </p:ext>
    </p:extLst>
  </p:cSld>
  <p:clrMapOvr>
    <a:masterClrMapping/>
  </p:clrMapOvr>
  <p:transition spd="med">
    <p:dissolv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29</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Mean Free Path</a:t>
            </a:r>
          </a:p>
        </p:txBody>
      </p:sp>
      <p:sp>
        <p:nvSpPr>
          <p:cNvPr id="3" name="Rectangle 2"/>
          <p:cNvSpPr/>
          <p:nvPr/>
        </p:nvSpPr>
        <p:spPr>
          <a:xfrm>
            <a:off x="0" y="577108"/>
            <a:ext cx="9144000" cy="1754326"/>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dirty="0"/>
              <a:t> It is the path length that a molecules traverse between </a:t>
            </a:r>
            <a:r>
              <a:rPr lang="en-US" dirty="0">
                <a:solidFill>
                  <a:srgbClr val="00CC99"/>
                </a:solidFill>
              </a:rPr>
              <a:t>two successive impacts with other molecules</a:t>
            </a:r>
            <a:r>
              <a:rPr lang="en-US" dirty="0"/>
              <a:t>. It was derived by </a:t>
            </a:r>
            <a:r>
              <a:rPr lang="en-US" dirty="0" err="1"/>
              <a:t>Clausius</a:t>
            </a:r>
            <a:r>
              <a:rPr lang="en-US" dirty="0"/>
              <a:t>.</a:t>
            </a:r>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r>
              <a:rPr lang="en-US" dirty="0"/>
              <a:t> It is a function of the pressure, </a:t>
            </a:r>
            <a:r>
              <a:rPr lang="en-US" i="1" dirty="0"/>
              <a:t>P</a:t>
            </a:r>
            <a:r>
              <a:rPr lang="en-US" dirty="0"/>
              <a:t>, of the temperature, </a:t>
            </a:r>
            <a:r>
              <a:rPr lang="en-US" i="1" dirty="0"/>
              <a:t>T</a:t>
            </a:r>
            <a:r>
              <a:rPr lang="en-US" dirty="0"/>
              <a:t>, and of the molecular diameter, </a:t>
            </a:r>
            <a:r>
              <a:rPr lang="el-GR" dirty="0">
                <a:latin typeface="GreekC" panose="00000400000000000000" pitchFamily="2" charset="0"/>
                <a:cs typeface="GreekC" panose="00000400000000000000" pitchFamily="2" charset="0"/>
              </a:rPr>
              <a:t>σ</a:t>
            </a:r>
            <a:r>
              <a:rPr lang="en-US" dirty="0"/>
              <a:t>.</a:t>
            </a:r>
          </a:p>
          <a:p>
            <a:pPr lvl="0" eaLnBrk="0" fontAlgn="base" hangingPunct="0">
              <a:spcBef>
                <a:spcPct val="0"/>
              </a:spcBef>
              <a:spcAft>
                <a:spcPct val="0"/>
              </a:spcAft>
              <a:buClr>
                <a:srgbClr val="00CC99"/>
              </a:buClr>
              <a:buFontTx/>
              <a:buChar char="•"/>
            </a:pPr>
            <a:endParaRPr lang="en-US" dirty="0"/>
          </a:p>
        </p:txBody>
      </p:sp>
      <p:sp>
        <p:nvSpPr>
          <p:cNvPr id="9"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mc:AlternateContent xmlns:mc="http://schemas.openxmlformats.org/markup-compatibility/2006" xmlns:a14="http://schemas.microsoft.com/office/drawing/2010/main">
        <mc:Choice Requires="a14">
          <p:sp>
            <p:nvSpPr>
              <p:cNvPr id="10" name="TextBox 9"/>
              <p:cNvSpPr txBox="1"/>
              <p:nvPr/>
            </p:nvSpPr>
            <p:spPr>
              <a:xfrm>
                <a:off x="2984033" y="1885227"/>
                <a:ext cx="2637965" cy="5777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l-GR" b="0" i="1" smtClean="0">
                          <a:latin typeface="Cambria Math" panose="02040503050406030204" pitchFamily="18" charset="0"/>
                          <a:ea typeface="Cambria Math" panose="02040503050406030204" pitchFamily="18" charset="0"/>
                        </a:rPr>
                        <m:t>𝜆</m:t>
                      </m:r>
                      <m:r>
                        <a:rPr lang="en-GB" i="1" smtClean="0">
                          <a:latin typeface="Cambria Math" panose="02040503050406030204" pitchFamily="18" charset="0"/>
                        </a:rPr>
                        <m:t>=</m:t>
                      </m:r>
                      <m:f>
                        <m:fPr>
                          <m:ctrlPr>
                            <a:rPr lang="en-GB" i="1" smtClean="0">
                              <a:latin typeface="Cambria Math" panose="02040503050406030204" pitchFamily="18" charset="0"/>
                            </a:rPr>
                          </m:ctrlPr>
                        </m:fPr>
                        <m:num>
                          <m:r>
                            <a:rPr lang="en-GB" b="0" i="1" smtClean="0">
                              <a:latin typeface="Cambria Math" panose="02040503050406030204" pitchFamily="18" charset="0"/>
                            </a:rPr>
                            <m:t>1</m:t>
                          </m:r>
                        </m:num>
                        <m:den>
                          <m:rad>
                            <m:radPr>
                              <m:degHide m:val="on"/>
                              <m:ctrlPr>
                                <a:rPr lang="en-GB" i="1" smtClean="0">
                                  <a:latin typeface="Cambria Math" panose="02040503050406030204" pitchFamily="18" charset="0"/>
                                </a:rPr>
                              </m:ctrlPr>
                            </m:radPr>
                            <m:deg/>
                            <m:e>
                              <m:r>
                                <a:rPr lang="en-GB" b="0" i="1" smtClean="0">
                                  <a:latin typeface="Cambria Math" panose="02040503050406030204" pitchFamily="18" charset="0"/>
                                </a:rPr>
                                <m:t>2</m:t>
                              </m:r>
                            </m:e>
                          </m:rad>
                          <m:r>
                            <a:rPr lang="en-GB" i="1" smtClean="0">
                              <a:latin typeface="Cambria Math" panose="02040503050406030204" pitchFamily="18" charset="0"/>
                              <a:ea typeface="Cambria Math" panose="02040503050406030204" pitchFamily="18" charset="0"/>
                            </a:rPr>
                            <m:t>𝜋</m:t>
                          </m:r>
                          <m:r>
                            <a:rPr lang="en-GB" b="0" i="1" smtClean="0">
                              <a:latin typeface="Cambria Math" panose="02040503050406030204" pitchFamily="18" charset="0"/>
                              <a:ea typeface="Cambria Math" panose="02040503050406030204" pitchFamily="18" charset="0"/>
                            </a:rPr>
                            <m:t>𝑛</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𝜎</m:t>
                              </m:r>
                            </m:e>
                            <m:sup>
                              <m:r>
                                <a:rPr lang="en-GB" b="0" i="1" smtClean="0">
                                  <a:latin typeface="Cambria Math" panose="02040503050406030204" pitchFamily="18" charset="0"/>
                                  <a:ea typeface="Cambria Math" panose="02040503050406030204" pitchFamily="18" charset="0"/>
                                </a:rPr>
                                <m:t>2</m:t>
                              </m:r>
                            </m:sup>
                          </m:sSup>
                        </m:den>
                      </m:f>
                      <m:r>
                        <a:rPr lang="en-GB" b="0" i="1" smtClean="0">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1</m:t>
                          </m:r>
                        </m:num>
                        <m:den>
                          <m:rad>
                            <m:radPr>
                              <m:degHide m:val="on"/>
                              <m:ctrlPr>
                                <a:rPr lang="en-GB" i="1">
                                  <a:latin typeface="Cambria Math" panose="02040503050406030204" pitchFamily="18" charset="0"/>
                                </a:rPr>
                              </m:ctrlPr>
                            </m:radPr>
                            <m:deg/>
                            <m:e>
                              <m:r>
                                <a:rPr lang="en-GB" i="1">
                                  <a:latin typeface="Cambria Math" panose="02040503050406030204" pitchFamily="18" charset="0"/>
                                </a:rPr>
                                <m:t>2</m:t>
                              </m:r>
                            </m:e>
                          </m:rad>
                          <m:r>
                            <a:rPr lang="en-GB" i="1">
                              <a:latin typeface="Cambria Math" panose="02040503050406030204" pitchFamily="18" charset="0"/>
                              <a:ea typeface="Cambria Math" panose="02040503050406030204" pitchFamily="18" charset="0"/>
                            </a:rPr>
                            <m:t>𝜋</m:t>
                          </m:r>
                        </m:den>
                      </m:f>
                      <m:f>
                        <m:fPr>
                          <m:ctrlPr>
                            <a:rPr lang="en-GB"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𝑘</m:t>
                          </m:r>
                          <m:r>
                            <a:rPr lang="en-GB" b="0" i="1" smtClean="0">
                              <a:solidFill>
                                <a:srgbClr val="FF0066"/>
                              </a:solidFill>
                              <a:latin typeface="Cambria Math" panose="02040503050406030204" pitchFamily="18" charset="0"/>
                              <a:ea typeface="Cambria Math" panose="02040503050406030204" pitchFamily="18" charset="0"/>
                            </a:rPr>
                            <m:t>𝑇</m:t>
                          </m:r>
                        </m:num>
                        <m:den>
                          <m:r>
                            <a:rPr lang="en-GB" b="0" i="1" smtClean="0">
                              <a:solidFill>
                                <a:srgbClr val="FF0066"/>
                              </a:solidFill>
                              <a:latin typeface="Cambria Math" panose="02040503050406030204" pitchFamily="18" charset="0"/>
                              <a:ea typeface="Cambria Math" panose="02040503050406030204" pitchFamily="18" charset="0"/>
                            </a:rPr>
                            <m:t>𝑃</m:t>
                          </m:r>
                        </m:den>
                      </m:f>
                      <m:f>
                        <m:fPr>
                          <m:ctrlPr>
                            <a:rPr lang="en-GB"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𝜎</m:t>
                              </m:r>
                            </m:e>
                            <m:sup>
                              <m:r>
                                <a:rPr lang="en-GB" i="1">
                                  <a:latin typeface="Cambria Math" panose="02040503050406030204" pitchFamily="18" charset="0"/>
                                  <a:ea typeface="Cambria Math" panose="02040503050406030204" pitchFamily="18" charset="0"/>
                                </a:rPr>
                                <m:t>2</m:t>
                              </m:r>
                            </m:sup>
                          </m:sSup>
                        </m:den>
                      </m:f>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2984033" y="1885227"/>
                <a:ext cx="2637965" cy="577787"/>
              </a:xfrm>
              <a:prstGeom prst="rect">
                <a:avLst/>
              </a:prstGeom>
              <a:blipFill rotWithShape="0">
                <a:blip r:embed="rId2" cstate="print"/>
                <a:stretch>
                  <a:fillRect/>
                </a:stretch>
              </a:blipFill>
            </p:spPr>
            <p:txBody>
              <a:bodyPr/>
              <a:lstStyle/>
              <a:p>
                <a:r>
                  <a:rPr lang="en-GB">
                    <a:noFill/>
                  </a:rPr>
                  <a:t> </a:t>
                </a:r>
              </a:p>
            </p:txBody>
          </p:sp>
        </mc:Fallback>
      </mc:AlternateContent>
      <p:pic>
        <p:nvPicPr>
          <p:cNvPr id="2" name="Picture 1"/>
          <p:cNvPicPr>
            <a:picLocks noChangeAspect="1"/>
          </p:cNvPicPr>
          <p:nvPr/>
        </p:nvPicPr>
        <p:blipFill>
          <a:blip r:embed="rId3" cstate="print"/>
          <a:stretch>
            <a:fillRect/>
          </a:stretch>
        </p:blipFill>
        <p:spPr>
          <a:xfrm>
            <a:off x="2682039" y="2506149"/>
            <a:ext cx="3779921" cy="3637605"/>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508876416"/>
              </p:ext>
            </p:extLst>
          </p:nvPr>
        </p:nvGraphicFramePr>
        <p:xfrm>
          <a:off x="154473" y="3017597"/>
          <a:ext cx="2007235" cy="1645920"/>
        </p:xfrm>
        <a:graphic>
          <a:graphicData uri="http://schemas.openxmlformats.org/drawingml/2006/table">
            <a:tbl>
              <a:tblPr firstRow="1" bandRow="1">
                <a:tableStyleId>{073A0DAA-6AF3-43AB-8588-CEC1D06C72B9}</a:tableStyleId>
              </a:tblPr>
              <a:tblGrid>
                <a:gridCol w="878205">
                  <a:extLst>
                    <a:ext uri="{9D8B030D-6E8A-4147-A177-3AD203B41FA5}">
                      <a16:colId xmlns:a16="http://schemas.microsoft.com/office/drawing/2014/main" val="20000"/>
                    </a:ext>
                  </a:extLst>
                </a:gridCol>
                <a:gridCol w="1129030">
                  <a:extLst>
                    <a:ext uri="{9D8B030D-6E8A-4147-A177-3AD203B41FA5}">
                      <a16:colId xmlns:a16="http://schemas.microsoft.com/office/drawing/2014/main" val="20001"/>
                    </a:ext>
                  </a:extLst>
                </a:gridCol>
              </a:tblGrid>
              <a:tr h="270000">
                <a:tc>
                  <a:txBody>
                    <a:bodyPr/>
                    <a:lstStyle/>
                    <a:p>
                      <a:pPr algn="ctr"/>
                      <a:r>
                        <a:rPr lang="en-GB" sz="1200" dirty="0"/>
                        <a:t>Molecule</a:t>
                      </a:r>
                    </a:p>
                  </a:txBody>
                  <a:tcPr/>
                </a:tc>
                <a:tc>
                  <a:txBody>
                    <a:bodyPr/>
                    <a:lstStyle/>
                    <a:p>
                      <a:pPr algn="ctr"/>
                      <a:r>
                        <a:rPr lang="en-GB" sz="1200" dirty="0"/>
                        <a:t>Diameter</a:t>
                      </a:r>
                      <a:r>
                        <a:rPr lang="en-GB" sz="1200" baseline="0" dirty="0"/>
                        <a:t> (Å)</a:t>
                      </a:r>
                      <a:endParaRPr lang="en-GB" sz="1200" dirty="0"/>
                    </a:p>
                  </a:txBody>
                  <a:tcPr/>
                </a:tc>
                <a:extLst>
                  <a:ext uri="{0D108BD9-81ED-4DB2-BD59-A6C34878D82A}">
                    <a16:rowId xmlns:a16="http://schemas.microsoft.com/office/drawing/2014/main" val="10000"/>
                  </a:ext>
                </a:extLst>
              </a:tr>
              <a:tr h="270000">
                <a:tc>
                  <a:txBody>
                    <a:bodyPr/>
                    <a:lstStyle/>
                    <a:p>
                      <a:pPr algn="ctr"/>
                      <a:r>
                        <a:rPr lang="en-GB" sz="1200" dirty="0"/>
                        <a:t>H</a:t>
                      </a:r>
                      <a:r>
                        <a:rPr lang="en-GB" sz="1200" baseline="-25000" dirty="0"/>
                        <a:t>2</a:t>
                      </a:r>
                    </a:p>
                  </a:txBody>
                  <a:tcPr/>
                </a:tc>
                <a:tc>
                  <a:txBody>
                    <a:bodyPr/>
                    <a:lstStyle/>
                    <a:p>
                      <a:pPr algn="ctr"/>
                      <a:r>
                        <a:rPr lang="en-GB" sz="1200" dirty="0"/>
                        <a:t>2.8</a:t>
                      </a:r>
                    </a:p>
                  </a:txBody>
                  <a:tcPr/>
                </a:tc>
                <a:extLst>
                  <a:ext uri="{0D108BD9-81ED-4DB2-BD59-A6C34878D82A}">
                    <a16:rowId xmlns:a16="http://schemas.microsoft.com/office/drawing/2014/main" val="10001"/>
                  </a:ext>
                </a:extLst>
              </a:tr>
              <a:tr h="270000">
                <a:tc>
                  <a:txBody>
                    <a:bodyPr/>
                    <a:lstStyle/>
                    <a:p>
                      <a:pPr algn="ctr"/>
                      <a:r>
                        <a:rPr lang="en-GB" sz="1200" dirty="0"/>
                        <a:t>H</a:t>
                      </a:r>
                      <a:r>
                        <a:rPr lang="en-GB" sz="1200" baseline="-25000" dirty="0"/>
                        <a:t>2</a:t>
                      </a:r>
                      <a:r>
                        <a:rPr lang="en-GB" sz="1200" dirty="0"/>
                        <a:t>O</a:t>
                      </a:r>
                    </a:p>
                  </a:txBody>
                  <a:tcPr/>
                </a:tc>
                <a:tc>
                  <a:txBody>
                    <a:bodyPr/>
                    <a:lstStyle/>
                    <a:p>
                      <a:pPr algn="ctr"/>
                      <a:r>
                        <a:rPr lang="en-GB" sz="1200" dirty="0"/>
                        <a:t>2.9</a:t>
                      </a:r>
                    </a:p>
                  </a:txBody>
                  <a:tcPr/>
                </a:tc>
                <a:extLst>
                  <a:ext uri="{0D108BD9-81ED-4DB2-BD59-A6C34878D82A}">
                    <a16:rowId xmlns:a16="http://schemas.microsoft.com/office/drawing/2014/main" val="10002"/>
                  </a:ext>
                </a:extLst>
              </a:tr>
              <a:tr h="270000">
                <a:tc>
                  <a:txBody>
                    <a:bodyPr/>
                    <a:lstStyle/>
                    <a:p>
                      <a:pPr algn="ctr"/>
                      <a:r>
                        <a:rPr lang="en-GB" sz="1200" dirty="0"/>
                        <a:t>O</a:t>
                      </a:r>
                      <a:r>
                        <a:rPr lang="en-GB" sz="1200" baseline="-25000" dirty="0"/>
                        <a:t>2</a:t>
                      </a:r>
                    </a:p>
                  </a:txBody>
                  <a:tcPr/>
                </a:tc>
                <a:tc>
                  <a:txBody>
                    <a:bodyPr/>
                    <a:lstStyle/>
                    <a:p>
                      <a:pPr algn="ctr"/>
                      <a:r>
                        <a:rPr lang="en-GB" sz="1200" dirty="0"/>
                        <a:t>2.9</a:t>
                      </a:r>
                    </a:p>
                  </a:txBody>
                  <a:tcPr/>
                </a:tc>
                <a:extLst>
                  <a:ext uri="{0D108BD9-81ED-4DB2-BD59-A6C34878D82A}">
                    <a16:rowId xmlns:a16="http://schemas.microsoft.com/office/drawing/2014/main" val="10003"/>
                  </a:ext>
                </a:extLst>
              </a:tr>
              <a:tr h="270000">
                <a:tc>
                  <a:txBody>
                    <a:bodyPr/>
                    <a:lstStyle/>
                    <a:p>
                      <a:pPr algn="ctr"/>
                      <a:r>
                        <a:rPr lang="en-GB" sz="1200" dirty="0"/>
                        <a:t>N</a:t>
                      </a:r>
                      <a:r>
                        <a:rPr lang="en-GB" sz="1200" baseline="-25000" dirty="0"/>
                        <a:t>2</a:t>
                      </a:r>
                    </a:p>
                  </a:txBody>
                  <a:tcPr/>
                </a:tc>
                <a:tc>
                  <a:txBody>
                    <a:bodyPr/>
                    <a:lstStyle/>
                    <a:p>
                      <a:pPr algn="ctr"/>
                      <a:r>
                        <a:rPr lang="en-GB" sz="1200" dirty="0"/>
                        <a:t>3.7</a:t>
                      </a:r>
                    </a:p>
                  </a:txBody>
                  <a:tcPr/>
                </a:tc>
                <a:extLst>
                  <a:ext uri="{0D108BD9-81ED-4DB2-BD59-A6C34878D82A}">
                    <a16:rowId xmlns:a16="http://schemas.microsoft.com/office/drawing/2014/main" val="10004"/>
                  </a:ext>
                </a:extLst>
              </a:tr>
              <a:tr h="270000">
                <a:tc>
                  <a:txBody>
                    <a:bodyPr/>
                    <a:lstStyle/>
                    <a:p>
                      <a:pPr algn="ctr"/>
                      <a:r>
                        <a:rPr lang="en-GB" sz="1200" dirty="0"/>
                        <a:t>CO</a:t>
                      </a:r>
                      <a:r>
                        <a:rPr lang="en-GB" sz="1200" baseline="-25000" dirty="0"/>
                        <a:t>2</a:t>
                      </a:r>
                    </a:p>
                  </a:txBody>
                  <a:tcPr/>
                </a:tc>
                <a:tc>
                  <a:txBody>
                    <a:bodyPr/>
                    <a:lstStyle/>
                    <a:p>
                      <a:pPr algn="ctr"/>
                      <a:r>
                        <a:rPr lang="en-GB" sz="1200" dirty="0"/>
                        <a:t>3.2</a:t>
                      </a:r>
                    </a:p>
                  </a:txBody>
                  <a:tcPr/>
                </a:tc>
                <a:extLst>
                  <a:ext uri="{0D108BD9-81ED-4DB2-BD59-A6C34878D82A}">
                    <a16:rowId xmlns:a16="http://schemas.microsoft.com/office/drawing/2014/main" val="10005"/>
                  </a:ext>
                </a:extLst>
              </a:tr>
            </a:tbl>
          </a:graphicData>
        </a:graphic>
      </p:graphicFrame>
      <p:pic>
        <p:nvPicPr>
          <p:cNvPr id="7" name="Picture 6" descr="A person wearing a suit and tie&#10;&#10;Description automatically generated">
            <a:extLst>
              <a:ext uri="{FF2B5EF4-FFF2-40B4-BE49-F238E27FC236}">
                <a16:creationId xmlns:a16="http://schemas.microsoft.com/office/drawing/2014/main" id="{2BB59780-01C2-4BF0-A866-54993F383132}"/>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306574" y="3084746"/>
            <a:ext cx="1136650" cy="1441821"/>
          </a:xfrm>
          <a:prstGeom prst="rect">
            <a:avLst/>
          </a:prstGeom>
        </p:spPr>
      </p:pic>
      <p:sp>
        <p:nvSpPr>
          <p:cNvPr id="8" name="Rectangle 7">
            <a:extLst>
              <a:ext uri="{FF2B5EF4-FFF2-40B4-BE49-F238E27FC236}">
                <a16:creationId xmlns:a16="http://schemas.microsoft.com/office/drawing/2014/main" id="{AA6A17A6-040D-48F6-9E04-A2634214B1A1}"/>
              </a:ext>
            </a:extLst>
          </p:cNvPr>
          <p:cNvSpPr/>
          <p:nvPr/>
        </p:nvSpPr>
        <p:spPr>
          <a:xfrm>
            <a:off x="7306574" y="4571830"/>
            <a:ext cx="1101584" cy="307777"/>
          </a:xfrm>
          <a:prstGeom prst="rect">
            <a:avLst/>
          </a:prstGeom>
        </p:spPr>
        <p:txBody>
          <a:bodyPr wrap="none">
            <a:spAutoFit/>
          </a:bodyPr>
          <a:lstStyle/>
          <a:p>
            <a:r>
              <a:rPr lang="en-US" sz="1400" dirty="0"/>
              <a:t>R. Clausius</a:t>
            </a:r>
            <a:endParaRPr lang="en-GB" sz="1400" dirty="0"/>
          </a:p>
        </p:txBody>
      </p:sp>
    </p:spTree>
    <p:extLst>
      <p:ext uri="{BB962C8B-B14F-4D97-AF65-F5344CB8AC3E}">
        <p14:creationId xmlns:p14="http://schemas.microsoft.com/office/powerpoint/2010/main" val="1701575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3</a:t>
            </a:fld>
            <a:endParaRPr lang="en-US" dirty="0"/>
          </a:p>
        </p:txBody>
      </p:sp>
      <p:sp>
        <p:nvSpPr>
          <p:cNvPr id="4" name="Title 3"/>
          <p:cNvSpPr>
            <a:spLocks noGrp="1"/>
          </p:cNvSpPr>
          <p:nvPr>
            <p:ph type="title"/>
          </p:nvPr>
        </p:nvSpPr>
        <p:spPr>
          <a:xfrm>
            <a:off x="60960" y="623773"/>
            <a:ext cx="9144000" cy="547200"/>
          </a:xfrm>
        </p:spPr>
        <p:txBody>
          <a:bodyPr/>
          <a:lstStyle/>
          <a:p>
            <a:r>
              <a:rPr lang="en-GB" dirty="0"/>
              <a:t>Vacuum?</a:t>
            </a:r>
            <a:br>
              <a:rPr lang="en-GB" dirty="0"/>
            </a:br>
            <a:br>
              <a:rPr lang="en-GB" dirty="0"/>
            </a:br>
            <a:r>
              <a:rPr lang="en-GB" dirty="0"/>
              <a:t>A transverse field across several engineering and scientific disciplines</a:t>
            </a:r>
          </a:p>
        </p:txBody>
      </p:sp>
      <p:sp>
        <p:nvSpPr>
          <p:cNvPr id="26" name="Rounded Rectangle 3"/>
          <p:cNvSpPr/>
          <p:nvPr/>
        </p:nvSpPr>
        <p:spPr>
          <a:xfrm>
            <a:off x="3156772" y="2464294"/>
            <a:ext cx="2952375" cy="2168666"/>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2800" dirty="0"/>
              <a:t>Complementary information</a:t>
            </a:r>
          </a:p>
        </p:txBody>
      </p:sp>
    </p:spTree>
    <p:extLst>
      <p:ext uri="{BB962C8B-B14F-4D97-AF65-F5344CB8AC3E}">
        <p14:creationId xmlns:p14="http://schemas.microsoft.com/office/powerpoint/2010/main" val="14968300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30</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Mean Free Path: air at room temperature</a:t>
            </a:r>
          </a:p>
        </p:txBody>
      </p:sp>
      <p:sp>
        <p:nvSpPr>
          <p:cNvPr id="3" name="Rectangle 2"/>
          <p:cNvSpPr/>
          <p:nvPr/>
        </p:nvSpPr>
        <p:spPr>
          <a:xfrm>
            <a:off x="0" y="577108"/>
            <a:ext cx="9144000" cy="3416320"/>
          </a:xfrm>
          <a:prstGeom prst="rect">
            <a:avLst/>
          </a:prstGeom>
        </p:spPr>
        <p:txBody>
          <a:bodyPr wrap="square">
            <a:spAutoFit/>
          </a:bodyPr>
          <a:lstStyle/>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pPr>
            <a:endParaRPr lang="en-US" dirty="0"/>
          </a:p>
          <a:p>
            <a:pPr lvl="0" eaLnBrk="0" fontAlgn="base" hangingPunct="0">
              <a:spcBef>
                <a:spcPct val="0"/>
              </a:spcBef>
              <a:spcAft>
                <a:spcPct val="0"/>
              </a:spcAft>
              <a:buClr>
                <a:srgbClr val="00CC99"/>
              </a:buClr>
            </a:pPr>
            <a:endParaRPr lang="en-US" dirty="0"/>
          </a:p>
          <a:p>
            <a:pPr lvl="0" eaLnBrk="0" fontAlgn="base" hangingPunct="0">
              <a:spcBef>
                <a:spcPct val="0"/>
              </a:spcBef>
              <a:spcAft>
                <a:spcPct val="0"/>
              </a:spcAft>
              <a:buClr>
                <a:srgbClr val="00CC99"/>
              </a:buClr>
              <a:buFontTx/>
              <a:buChar char="•"/>
            </a:pPr>
            <a:r>
              <a:rPr lang="en-US" dirty="0"/>
              <a:t> At atmospheric pressure, </a:t>
            </a:r>
            <a:r>
              <a:rPr lang="el-GR" dirty="0"/>
              <a:t>λ</a:t>
            </a:r>
            <a:r>
              <a:rPr lang="en-US" dirty="0"/>
              <a:t> = 70 nm</a:t>
            </a:r>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r>
              <a:rPr lang="en-US" dirty="0"/>
              <a:t> At 1 </a:t>
            </a:r>
            <a:r>
              <a:rPr lang="en-US" dirty="0" err="1"/>
              <a:t>Torr</a:t>
            </a:r>
            <a:r>
              <a:rPr lang="en-US" dirty="0"/>
              <a:t>, </a:t>
            </a:r>
            <a:r>
              <a:rPr lang="el-GR" dirty="0"/>
              <a:t>λ</a:t>
            </a:r>
            <a:r>
              <a:rPr lang="en-US" dirty="0"/>
              <a:t> = 50 </a:t>
            </a:r>
            <a:r>
              <a:rPr lang="el-GR" dirty="0"/>
              <a:t>μ</a:t>
            </a:r>
            <a:r>
              <a:rPr lang="en-US" dirty="0"/>
              <a:t>m</a:t>
            </a:r>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r>
              <a:rPr lang="en-US" dirty="0"/>
              <a:t> At 10</a:t>
            </a:r>
            <a:r>
              <a:rPr lang="en-US" baseline="30000" dirty="0"/>
              <a:t>-3</a:t>
            </a:r>
            <a:r>
              <a:rPr lang="en-US" dirty="0"/>
              <a:t> </a:t>
            </a:r>
            <a:r>
              <a:rPr lang="en-US" dirty="0" err="1"/>
              <a:t>Torr</a:t>
            </a:r>
            <a:r>
              <a:rPr lang="en-US" dirty="0"/>
              <a:t>, </a:t>
            </a:r>
            <a:r>
              <a:rPr lang="el-GR" dirty="0"/>
              <a:t>λ</a:t>
            </a:r>
            <a:r>
              <a:rPr lang="en-US" dirty="0"/>
              <a:t> = 5 cm</a:t>
            </a:r>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r>
              <a:rPr lang="en-US" dirty="0"/>
              <a:t> At 10</a:t>
            </a:r>
            <a:r>
              <a:rPr lang="en-US" baseline="30000" dirty="0"/>
              <a:t>-7</a:t>
            </a:r>
            <a:r>
              <a:rPr lang="en-US" dirty="0"/>
              <a:t> </a:t>
            </a:r>
            <a:r>
              <a:rPr lang="en-US" dirty="0" err="1"/>
              <a:t>Torr</a:t>
            </a:r>
            <a:r>
              <a:rPr lang="en-US" dirty="0"/>
              <a:t>, </a:t>
            </a:r>
            <a:r>
              <a:rPr lang="el-GR" dirty="0"/>
              <a:t>λ</a:t>
            </a:r>
            <a:r>
              <a:rPr lang="en-US" dirty="0"/>
              <a:t> = 500 m</a:t>
            </a:r>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r>
              <a:rPr lang="en-US" dirty="0"/>
              <a:t> At 10</a:t>
            </a:r>
            <a:r>
              <a:rPr lang="en-US" baseline="30000" dirty="0"/>
              <a:t>-10</a:t>
            </a:r>
            <a:r>
              <a:rPr lang="en-US" dirty="0"/>
              <a:t> </a:t>
            </a:r>
            <a:r>
              <a:rPr lang="en-US" dirty="0" err="1"/>
              <a:t>Torr</a:t>
            </a:r>
            <a:r>
              <a:rPr lang="en-US" dirty="0"/>
              <a:t>, </a:t>
            </a:r>
            <a:r>
              <a:rPr lang="el-GR" dirty="0"/>
              <a:t>λ</a:t>
            </a:r>
            <a:r>
              <a:rPr lang="en-US" dirty="0"/>
              <a:t> = 500 km</a:t>
            </a:r>
          </a:p>
        </p:txBody>
      </p:sp>
      <p:graphicFrame>
        <p:nvGraphicFramePr>
          <p:cNvPr id="11" name="Object 2"/>
          <p:cNvGraphicFramePr>
            <a:graphicFrameLocks noChangeAspect="1"/>
          </p:cNvGraphicFramePr>
          <p:nvPr>
            <p:extLst>
              <p:ext uri="{D42A27DB-BD31-4B8C-83A1-F6EECF244321}">
                <p14:modId xmlns:p14="http://schemas.microsoft.com/office/powerpoint/2010/main" val="1347651107"/>
              </p:ext>
            </p:extLst>
          </p:nvPr>
        </p:nvGraphicFramePr>
        <p:xfrm>
          <a:off x="5111987" y="1543347"/>
          <a:ext cx="2847975" cy="1071563"/>
        </p:xfrm>
        <a:graphic>
          <a:graphicData uri="http://schemas.openxmlformats.org/presentationml/2006/ole">
            <mc:AlternateContent xmlns:mc="http://schemas.openxmlformats.org/markup-compatibility/2006">
              <mc:Choice xmlns:v="urn:schemas-microsoft-com:vml" Requires="v">
                <p:oleObj name="Equation" r:id="rId2" imgW="1180588" imgH="444307" progId="Equation.3">
                  <p:embed/>
                </p:oleObj>
              </mc:Choice>
              <mc:Fallback>
                <p:oleObj name="Equation" r:id="rId2" imgW="1180588" imgH="444307" progId="Equation.3">
                  <p:embed/>
                  <p:pic>
                    <p:nvPicPr>
                      <p:cNvPr id="0" name="Picture 26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1987" y="1543347"/>
                        <a:ext cx="2847975" cy="1071563"/>
                      </a:xfrm>
                      <a:prstGeom prst="rect">
                        <a:avLst/>
                      </a:prstGeom>
                      <a:noFill/>
                      <a:ln w="9525">
                        <a:solidFill>
                          <a:srgbClr val="FF0066"/>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Down Arrow 11"/>
          <p:cNvSpPr/>
          <p:nvPr/>
        </p:nvSpPr>
        <p:spPr bwMode="auto">
          <a:xfrm>
            <a:off x="4405759" y="1921510"/>
            <a:ext cx="288032" cy="1800200"/>
          </a:xfrm>
          <a:prstGeom prst="downArrow">
            <a:avLst/>
          </a:prstGeom>
          <a:solidFill>
            <a:srgbClr val="00CC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2300" b="0" i="0" u="none" strike="noStrike" kern="0" cap="none" spc="0" normalizeH="0" baseline="0" noProof="0">
              <a:ln>
                <a:noFill/>
              </a:ln>
              <a:solidFill>
                <a:srgbClr val="000000"/>
              </a:solidFill>
              <a:effectLst/>
              <a:uLnTx/>
              <a:uFillTx/>
              <a:latin typeface="Times New Roman" pitchFamily="1" charset="0"/>
            </a:endParaRPr>
          </a:p>
        </p:txBody>
      </p:sp>
      <p:sp>
        <p:nvSpPr>
          <p:cNvPr id="13" name="TextBox 12"/>
          <p:cNvSpPr txBox="1"/>
          <p:nvPr/>
        </p:nvSpPr>
        <p:spPr>
          <a:xfrm>
            <a:off x="4946093" y="3440699"/>
            <a:ext cx="3635932" cy="800219"/>
          </a:xfrm>
          <a:prstGeom prst="rect">
            <a:avLst/>
          </a:prstGeom>
          <a:noFill/>
        </p:spPr>
        <p:txBody>
          <a:bodyPr wrap="none" rtlCol="0">
            <a:spAutoFit/>
          </a:bodyPr>
          <a:lstStyle/>
          <a:p>
            <a:pPr algn="ctr" eaLnBrk="0" fontAlgn="base" hangingPunct="0">
              <a:spcBef>
                <a:spcPct val="0"/>
              </a:spcBef>
              <a:spcAft>
                <a:spcPct val="0"/>
              </a:spcAft>
            </a:pPr>
            <a:r>
              <a:rPr lang="en-GB" sz="2300" dirty="0">
                <a:solidFill>
                  <a:srgbClr val="FF0066"/>
                </a:solidFill>
              </a:rPr>
              <a:t>Increasing mean free path</a:t>
            </a:r>
          </a:p>
          <a:p>
            <a:pPr algn="ctr" eaLnBrk="0" fontAlgn="base" hangingPunct="0">
              <a:spcBef>
                <a:spcPct val="0"/>
              </a:spcBef>
              <a:spcAft>
                <a:spcPct val="0"/>
              </a:spcAft>
            </a:pPr>
            <a:r>
              <a:rPr lang="en-GB" sz="2300" dirty="0">
                <a:solidFill>
                  <a:srgbClr val="FF0066"/>
                </a:solidFill>
              </a:rPr>
              <a:t>when decreasing pressure</a:t>
            </a:r>
          </a:p>
        </p:txBody>
      </p:sp>
      <p:sp>
        <p:nvSpPr>
          <p:cNvPr id="9"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102667" name="Picture 267"/>
          <p:cNvPicPr>
            <a:picLocks noChangeAspect="1" noChangeArrowheads="1"/>
          </p:cNvPicPr>
          <p:nvPr/>
        </p:nvPicPr>
        <p:blipFill>
          <a:blip r:embed="rId4" cstate="print"/>
          <a:srcRect/>
          <a:stretch>
            <a:fillRect/>
          </a:stretch>
        </p:blipFill>
        <p:spPr bwMode="auto">
          <a:xfrm>
            <a:off x="2167830" y="4240918"/>
            <a:ext cx="4138612" cy="1754478"/>
          </a:xfrm>
          <a:prstGeom prst="rect">
            <a:avLst/>
          </a:prstGeom>
          <a:noFill/>
          <a:ln w="9525">
            <a:noFill/>
            <a:miter lim="800000"/>
            <a:headEnd/>
            <a:tailEnd/>
          </a:ln>
        </p:spPr>
      </p:pic>
    </p:spTree>
    <p:extLst>
      <p:ext uri="{BB962C8B-B14F-4D97-AF65-F5344CB8AC3E}">
        <p14:creationId xmlns:p14="http://schemas.microsoft.com/office/powerpoint/2010/main" val="11032026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31</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Classification of vacuum</a:t>
            </a:r>
          </a:p>
        </p:txBody>
      </p:sp>
      <p:sp>
        <p:nvSpPr>
          <p:cNvPr id="3" name="Rectangle 2"/>
          <p:cNvSpPr/>
          <p:nvPr/>
        </p:nvSpPr>
        <p:spPr>
          <a:xfrm>
            <a:off x="138022" y="601471"/>
            <a:ext cx="9005977" cy="5109091"/>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2000" dirty="0">
                <a:solidFill>
                  <a:srgbClr val="000000"/>
                </a:solidFill>
              </a:rPr>
              <a:t> </a:t>
            </a:r>
            <a:r>
              <a:rPr lang="en-US" dirty="0"/>
              <a:t>From atmospheric pressure to very low pressure, the mean free path varies over </a:t>
            </a:r>
            <a:r>
              <a:rPr lang="en-US" dirty="0">
                <a:solidFill>
                  <a:srgbClr val="FF3399"/>
                </a:solidFill>
              </a:rPr>
              <a:t>more than 10 orders of magnitude</a:t>
            </a:r>
            <a:r>
              <a:rPr lang="en-US" dirty="0"/>
              <a:t>!</a:t>
            </a:r>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r>
              <a:rPr lang="en-US" dirty="0"/>
              <a:t>  Low or Rough vacuum</a:t>
            </a:r>
          </a:p>
          <a:p>
            <a:pPr lvl="1" eaLnBrk="0" fontAlgn="base" hangingPunct="0">
              <a:spcBef>
                <a:spcPct val="0"/>
              </a:spcBef>
              <a:spcAft>
                <a:spcPct val="0"/>
              </a:spcAft>
              <a:buClr>
                <a:srgbClr val="00CC99"/>
              </a:buClr>
              <a:buFontTx/>
              <a:buChar char="•"/>
            </a:pPr>
            <a:r>
              <a:rPr lang="en-US" dirty="0"/>
              <a:t>10</a:t>
            </a:r>
            <a:r>
              <a:rPr lang="en-US" baseline="30000" dirty="0"/>
              <a:t>5</a:t>
            </a:r>
            <a:r>
              <a:rPr lang="en-US" dirty="0"/>
              <a:t> to 10</a:t>
            </a:r>
            <a:r>
              <a:rPr lang="en-US" baseline="30000" dirty="0"/>
              <a:t>2</a:t>
            </a:r>
            <a:r>
              <a:rPr lang="en-US" dirty="0"/>
              <a:t> Pa ; 10</a:t>
            </a:r>
            <a:r>
              <a:rPr lang="en-US" baseline="30000" dirty="0"/>
              <a:t>3</a:t>
            </a:r>
            <a:r>
              <a:rPr lang="en-US" dirty="0"/>
              <a:t> to 1 mbar </a:t>
            </a:r>
          </a:p>
          <a:p>
            <a:pPr lvl="1" eaLnBrk="0" fontAlgn="base" hangingPunct="0">
              <a:spcBef>
                <a:spcPct val="0"/>
              </a:spcBef>
              <a:spcAft>
                <a:spcPct val="0"/>
              </a:spcAft>
              <a:buClr>
                <a:srgbClr val="00CC99"/>
              </a:buClr>
            </a:pPr>
            <a:endParaRPr lang="en-US" dirty="0"/>
          </a:p>
          <a:p>
            <a:pPr lvl="0" eaLnBrk="0" fontAlgn="base" hangingPunct="0">
              <a:spcBef>
                <a:spcPct val="0"/>
              </a:spcBef>
              <a:spcAft>
                <a:spcPct val="0"/>
              </a:spcAft>
              <a:buClr>
                <a:srgbClr val="00CC99"/>
              </a:buClr>
              <a:buFontTx/>
              <a:buChar char="•"/>
            </a:pPr>
            <a:r>
              <a:rPr lang="en-US" dirty="0"/>
              <a:t> Medium vacuum</a:t>
            </a:r>
          </a:p>
          <a:p>
            <a:pPr lvl="1" eaLnBrk="0" fontAlgn="base" hangingPunct="0">
              <a:spcBef>
                <a:spcPct val="0"/>
              </a:spcBef>
              <a:spcAft>
                <a:spcPct val="0"/>
              </a:spcAft>
              <a:buClr>
                <a:srgbClr val="00CC99"/>
              </a:buClr>
              <a:buFontTx/>
              <a:buChar char="•"/>
            </a:pPr>
            <a:r>
              <a:rPr lang="en-US" dirty="0"/>
              <a:t>10</a:t>
            </a:r>
            <a:r>
              <a:rPr lang="en-US" baseline="30000" dirty="0"/>
              <a:t>2</a:t>
            </a:r>
            <a:r>
              <a:rPr lang="en-US" dirty="0"/>
              <a:t> to 10</a:t>
            </a:r>
            <a:r>
              <a:rPr lang="en-US" baseline="30000" dirty="0"/>
              <a:t>-1</a:t>
            </a:r>
            <a:r>
              <a:rPr lang="en-US" dirty="0"/>
              <a:t> Pa ; 1 to 10</a:t>
            </a:r>
            <a:r>
              <a:rPr lang="en-US" baseline="30000" dirty="0"/>
              <a:t>-3</a:t>
            </a:r>
            <a:r>
              <a:rPr lang="en-US" dirty="0"/>
              <a:t> mbar </a:t>
            </a:r>
          </a:p>
          <a:p>
            <a:pPr lvl="1"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r>
              <a:rPr lang="en-US" dirty="0"/>
              <a:t> High vacuum (HV)</a:t>
            </a:r>
          </a:p>
          <a:p>
            <a:pPr lvl="1" eaLnBrk="0" fontAlgn="base" hangingPunct="0">
              <a:spcBef>
                <a:spcPct val="0"/>
              </a:spcBef>
              <a:spcAft>
                <a:spcPct val="0"/>
              </a:spcAft>
              <a:buClr>
                <a:srgbClr val="00CC99"/>
              </a:buClr>
              <a:buFontTx/>
              <a:buChar char="•"/>
            </a:pPr>
            <a:r>
              <a:rPr lang="en-US" dirty="0"/>
              <a:t>10</a:t>
            </a:r>
            <a:r>
              <a:rPr lang="en-US" baseline="30000" dirty="0"/>
              <a:t>-1</a:t>
            </a:r>
            <a:r>
              <a:rPr lang="en-US" dirty="0"/>
              <a:t> to 10</a:t>
            </a:r>
            <a:r>
              <a:rPr lang="en-US" baseline="30000" dirty="0"/>
              <a:t>-5</a:t>
            </a:r>
            <a:r>
              <a:rPr lang="en-US" dirty="0"/>
              <a:t> Pa ; 10</a:t>
            </a:r>
            <a:r>
              <a:rPr lang="en-US" baseline="30000" dirty="0"/>
              <a:t>-3</a:t>
            </a:r>
            <a:r>
              <a:rPr lang="en-US" dirty="0"/>
              <a:t> to 10</a:t>
            </a:r>
            <a:r>
              <a:rPr lang="en-US" baseline="30000" dirty="0"/>
              <a:t>-7</a:t>
            </a:r>
            <a:r>
              <a:rPr lang="en-US" dirty="0"/>
              <a:t> mbar </a:t>
            </a:r>
          </a:p>
          <a:p>
            <a:pPr lvl="1"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r>
              <a:rPr lang="en-US" dirty="0"/>
              <a:t> Ultra-high vacuum (UHV)</a:t>
            </a:r>
          </a:p>
          <a:p>
            <a:pPr lvl="1" eaLnBrk="0" fontAlgn="base" hangingPunct="0">
              <a:spcBef>
                <a:spcPct val="0"/>
              </a:spcBef>
              <a:spcAft>
                <a:spcPct val="0"/>
              </a:spcAft>
              <a:buClr>
                <a:srgbClr val="00CC99"/>
              </a:buClr>
              <a:buFontTx/>
              <a:buChar char="•"/>
            </a:pPr>
            <a:r>
              <a:rPr lang="en-US" dirty="0"/>
              <a:t>10</a:t>
            </a:r>
            <a:r>
              <a:rPr lang="en-US" baseline="30000" dirty="0"/>
              <a:t>-5</a:t>
            </a:r>
            <a:r>
              <a:rPr lang="en-US" dirty="0"/>
              <a:t> to 10</a:t>
            </a:r>
            <a:r>
              <a:rPr lang="en-US" baseline="30000" dirty="0"/>
              <a:t>-10</a:t>
            </a:r>
            <a:r>
              <a:rPr lang="en-US" dirty="0"/>
              <a:t> Pa ; 10</a:t>
            </a:r>
            <a:r>
              <a:rPr lang="en-US" baseline="30000" dirty="0"/>
              <a:t>-7</a:t>
            </a:r>
            <a:r>
              <a:rPr lang="en-US" dirty="0"/>
              <a:t> to 10</a:t>
            </a:r>
            <a:r>
              <a:rPr lang="en-US" baseline="30000" dirty="0"/>
              <a:t>-12</a:t>
            </a:r>
            <a:r>
              <a:rPr lang="en-US" dirty="0"/>
              <a:t> mbar </a:t>
            </a:r>
          </a:p>
          <a:p>
            <a:pPr lvl="1"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r>
              <a:rPr lang="en-US" dirty="0"/>
              <a:t> Extreme-high vacuum (XHV)  (below actual limit of “standard” instrumentation)</a:t>
            </a:r>
          </a:p>
          <a:p>
            <a:pPr lvl="1" eaLnBrk="0" fontAlgn="base" hangingPunct="0">
              <a:spcBef>
                <a:spcPct val="0"/>
              </a:spcBef>
              <a:spcAft>
                <a:spcPct val="0"/>
              </a:spcAft>
              <a:buClr>
                <a:srgbClr val="00CC99"/>
              </a:buClr>
              <a:buFontTx/>
              <a:buChar char="•"/>
            </a:pPr>
            <a:r>
              <a:rPr lang="en-US" dirty="0"/>
              <a:t> &lt;10</a:t>
            </a:r>
            <a:r>
              <a:rPr lang="en-US" baseline="30000" dirty="0"/>
              <a:t>-12</a:t>
            </a:r>
            <a:r>
              <a:rPr lang="en-US" dirty="0"/>
              <a:t> Pa ; &lt;10</a:t>
            </a:r>
            <a:r>
              <a:rPr lang="en-US" baseline="30000" dirty="0"/>
              <a:t>-12</a:t>
            </a:r>
            <a:r>
              <a:rPr lang="en-US" dirty="0"/>
              <a:t> mbar </a:t>
            </a:r>
          </a:p>
          <a:p>
            <a:pPr lvl="1" eaLnBrk="0" fontAlgn="base" hangingPunct="0">
              <a:spcBef>
                <a:spcPct val="0"/>
              </a:spcBef>
              <a:spcAft>
                <a:spcPct val="0"/>
              </a:spcAft>
              <a:buClr>
                <a:srgbClr val="00CC99"/>
              </a:buClr>
              <a:buFontTx/>
              <a:buChar char="•"/>
            </a:pPr>
            <a:endParaRPr lang="en-US" dirty="0"/>
          </a:p>
        </p:txBody>
      </p:sp>
      <p:sp>
        <p:nvSpPr>
          <p:cNvPr id="8"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19986371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32</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Flows</a:t>
            </a:r>
          </a:p>
        </p:txBody>
      </p:sp>
      <p:sp>
        <p:nvSpPr>
          <p:cNvPr id="3" name="Rectangle 2"/>
          <p:cNvSpPr/>
          <p:nvPr/>
        </p:nvSpPr>
        <p:spPr>
          <a:xfrm>
            <a:off x="138022" y="718360"/>
            <a:ext cx="9005977" cy="2616101"/>
          </a:xfrm>
          <a:prstGeom prst="rect">
            <a:avLst/>
          </a:prstGeom>
        </p:spPr>
        <p:txBody>
          <a:bodyPr wrap="square">
            <a:spAutoFit/>
          </a:bodyPr>
          <a:lstStyle/>
          <a:p>
            <a:pPr eaLnBrk="0" fontAlgn="base" hangingPunct="0">
              <a:spcBef>
                <a:spcPct val="0"/>
              </a:spcBef>
              <a:spcAft>
                <a:spcPct val="0"/>
              </a:spcAft>
              <a:buClr>
                <a:srgbClr val="00CC99"/>
              </a:buClr>
              <a:buFontTx/>
              <a:buChar char="•"/>
            </a:pPr>
            <a:r>
              <a:rPr lang="en-US" sz="2000" dirty="0">
                <a:solidFill>
                  <a:srgbClr val="000000"/>
                </a:solidFill>
              </a:rPr>
              <a:t> </a:t>
            </a:r>
            <a:r>
              <a:rPr lang="en-US" dirty="0"/>
              <a:t>The </a:t>
            </a:r>
            <a:r>
              <a:rPr lang="en-US" dirty="0">
                <a:solidFill>
                  <a:srgbClr val="00CC99"/>
                </a:solidFill>
              </a:rPr>
              <a:t>turbulent </a:t>
            </a:r>
            <a:r>
              <a:rPr lang="en-US" dirty="0"/>
              <a:t>flow is established around the </a:t>
            </a:r>
            <a:r>
              <a:rPr lang="en-US" dirty="0">
                <a:solidFill>
                  <a:srgbClr val="FF0066"/>
                </a:solidFill>
              </a:rPr>
              <a:t>atmospheric pressure</a:t>
            </a:r>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pPr>
            <a:endParaRPr lang="en-US" dirty="0">
              <a:solidFill>
                <a:srgbClr val="000000"/>
              </a:solidFill>
            </a:endParaRPr>
          </a:p>
          <a:p>
            <a:pPr lvl="0" eaLnBrk="0" fontAlgn="base" hangingPunct="0">
              <a:spcBef>
                <a:spcPct val="0"/>
              </a:spcBef>
              <a:spcAft>
                <a:spcPct val="0"/>
              </a:spcAft>
              <a:buClr>
                <a:srgbClr val="00CC99"/>
              </a:buClr>
              <a:buFontTx/>
              <a:buChar char="•"/>
            </a:pPr>
            <a:r>
              <a:rPr lang="en-US" dirty="0">
                <a:solidFill>
                  <a:srgbClr val="000000"/>
                </a:solidFill>
              </a:rPr>
              <a:t> </a:t>
            </a:r>
            <a:r>
              <a:rPr lang="en-US" dirty="0"/>
              <a:t>In the </a:t>
            </a:r>
            <a:r>
              <a:rPr lang="en-US" dirty="0">
                <a:solidFill>
                  <a:srgbClr val="FF0066"/>
                </a:solidFill>
              </a:rPr>
              <a:t>low vacuum </a:t>
            </a:r>
            <a:r>
              <a:rPr lang="en-US" dirty="0"/>
              <a:t>(10</a:t>
            </a:r>
            <a:r>
              <a:rPr lang="en-US" baseline="30000" dirty="0"/>
              <a:t>3</a:t>
            </a:r>
            <a:r>
              <a:rPr lang="en-US" dirty="0"/>
              <a:t>-1 mbar), the flow is </a:t>
            </a:r>
            <a:r>
              <a:rPr lang="en-US" dirty="0">
                <a:solidFill>
                  <a:srgbClr val="00CC99"/>
                </a:solidFill>
              </a:rPr>
              <a:t>viscous</a:t>
            </a:r>
            <a:r>
              <a:rPr lang="en-US" dirty="0">
                <a:solidFill>
                  <a:srgbClr val="000000"/>
                </a:solidFill>
              </a:rPr>
              <a:t> and </a:t>
            </a:r>
            <a:r>
              <a:rPr lang="en-US" dirty="0">
                <a:solidFill>
                  <a:srgbClr val="00CC99"/>
                </a:solidFill>
              </a:rPr>
              <a:t>laminar</a:t>
            </a:r>
            <a:r>
              <a:rPr lang="en-US" dirty="0"/>
              <a:t>. </a:t>
            </a:r>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r>
              <a:rPr lang="en-US" dirty="0"/>
              <a:t> In the </a:t>
            </a:r>
            <a:r>
              <a:rPr lang="en-US" dirty="0">
                <a:solidFill>
                  <a:srgbClr val="FF0066"/>
                </a:solidFill>
              </a:rPr>
              <a:t>high vacuum</a:t>
            </a:r>
            <a:r>
              <a:rPr lang="en-US" dirty="0"/>
              <a:t> (10</a:t>
            </a:r>
            <a:r>
              <a:rPr lang="en-US" baseline="30000" dirty="0"/>
              <a:t>-3</a:t>
            </a:r>
            <a:r>
              <a:rPr lang="en-US" dirty="0"/>
              <a:t> – 10</a:t>
            </a:r>
            <a:r>
              <a:rPr lang="en-US" baseline="30000" dirty="0"/>
              <a:t>-7</a:t>
            </a:r>
            <a:r>
              <a:rPr lang="en-US" dirty="0"/>
              <a:t> mbar) and </a:t>
            </a:r>
            <a:r>
              <a:rPr lang="en-US" dirty="0">
                <a:solidFill>
                  <a:srgbClr val="FF0066"/>
                </a:solidFill>
              </a:rPr>
              <a:t>ultra-high vacuum </a:t>
            </a:r>
            <a:r>
              <a:rPr lang="en-US" dirty="0"/>
              <a:t>(10</a:t>
            </a:r>
            <a:r>
              <a:rPr lang="en-US" baseline="30000" dirty="0"/>
              <a:t>-7</a:t>
            </a:r>
            <a:r>
              <a:rPr lang="en-US" dirty="0"/>
              <a:t>–10</a:t>
            </a:r>
            <a:r>
              <a:rPr lang="en-US" baseline="30000" dirty="0"/>
              <a:t>-12 </a:t>
            </a:r>
            <a:r>
              <a:rPr lang="en-US" dirty="0"/>
              <a:t>mbar), the flow is </a:t>
            </a:r>
            <a:r>
              <a:rPr lang="en-US" dirty="0">
                <a:solidFill>
                  <a:srgbClr val="00CC99"/>
                </a:solidFill>
              </a:rPr>
              <a:t>molecular</a:t>
            </a:r>
            <a:r>
              <a:rPr lang="en-US" dirty="0"/>
              <a:t>. The mean free path is </a:t>
            </a:r>
            <a:r>
              <a:rPr lang="en-US" dirty="0">
                <a:solidFill>
                  <a:srgbClr val="00CC99"/>
                </a:solidFill>
              </a:rPr>
              <a:t>much larger </a:t>
            </a:r>
            <a:r>
              <a:rPr lang="en-US" dirty="0"/>
              <a:t>than the vacuum chamber diameter. Molecules interact </a:t>
            </a:r>
            <a:r>
              <a:rPr lang="en-US" dirty="0">
                <a:solidFill>
                  <a:srgbClr val="00CC99"/>
                </a:solidFill>
              </a:rPr>
              <a:t>only</a:t>
            </a:r>
            <a:r>
              <a:rPr lang="en-US" dirty="0">
                <a:solidFill>
                  <a:srgbClr val="000000"/>
                </a:solidFill>
              </a:rPr>
              <a:t> </a:t>
            </a:r>
            <a:r>
              <a:rPr lang="en-US" dirty="0"/>
              <a:t>with the vacuum chamber walls</a:t>
            </a:r>
          </a:p>
        </p:txBody>
      </p:sp>
      <p:sp>
        <p:nvSpPr>
          <p:cNvPr id="8"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103948" name="Picture 524"/>
          <p:cNvPicPr>
            <a:picLocks noChangeAspect="1" noChangeArrowheads="1"/>
          </p:cNvPicPr>
          <p:nvPr/>
        </p:nvPicPr>
        <p:blipFill>
          <a:blip r:embed="rId2" cstate="print"/>
          <a:srcRect/>
          <a:stretch>
            <a:fillRect/>
          </a:stretch>
        </p:blipFill>
        <p:spPr bwMode="auto">
          <a:xfrm>
            <a:off x="7110412" y="520416"/>
            <a:ext cx="2033587" cy="774115"/>
          </a:xfrm>
          <a:prstGeom prst="rect">
            <a:avLst/>
          </a:prstGeom>
          <a:noFill/>
          <a:ln w="9525">
            <a:noFill/>
            <a:miter lim="800000"/>
            <a:headEnd/>
            <a:tailEnd/>
          </a:ln>
        </p:spPr>
      </p:pic>
      <p:pic>
        <p:nvPicPr>
          <p:cNvPr id="103949" name="Picture 525"/>
          <p:cNvPicPr>
            <a:picLocks noChangeAspect="1" noChangeArrowheads="1"/>
          </p:cNvPicPr>
          <p:nvPr/>
        </p:nvPicPr>
        <p:blipFill>
          <a:blip r:embed="rId3" cstate="print"/>
          <a:srcRect/>
          <a:stretch>
            <a:fillRect/>
          </a:stretch>
        </p:blipFill>
        <p:spPr bwMode="auto">
          <a:xfrm>
            <a:off x="7110412" y="1338536"/>
            <a:ext cx="2033588" cy="759534"/>
          </a:xfrm>
          <a:prstGeom prst="rect">
            <a:avLst/>
          </a:prstGeom>
          <a:noFill/>
          <a:ln w="9525">
            <a:noFill/>
            <a:miter lim="800000"/>
            <a:headEnd/>
            <a:tailEnd/>
          </a:ln>
        </p:spPr>
      </p:pic>
      <p:sp>
        <p:nvSpPr>
          <p:cNvPr id="10" name="Rectangle 6">
            <a:extLst>
              <a:ext uri="{FF2B5EF4-FFF2-40B4-BE49-F238E27FC236}">
                <a16:creationId xmlns:a16="http://schemas.microsoft.com/office/drawing/2014/main" id="{902C4077-6B96-4F4A-9E79-2177B8EA2E7E}"/>
              </a:ext>
            </a:extLst>
          </p:cNvPr>
          <p:cNvSpPr>
            <a:spLocks noChangeArrowheads="1"/>
          </p:cNvSpPr>
          <p:nvPr/>
        </p:nvSpPr>
        <p:spPr bwMode="auto">
          <a:xfrm>
            <a:off x="246181" y="4261683"/>
            <a:ext cx="8789658" cy="1323439"/>
          </a:xfrm>
          <a:prstGeom prst="rect">
            <a:avLst/>
          </a:prstGeom>
          <a:noFill/>
          <a:ln w="9525">
            <a:solidFill>
              <a:srgbClr val="FF0066"/>
            </a:solidFill>
            <a:miter lim="800000"/>
            <a:headEnd/>
            <a:tailEnd/>
          </a:ln>
        </p:spPr>
        <p:txBody>
          <a:bodyPr wrap="square">
            <a:spAutoFit/>
          </a:bodyPr>
          <a:lstStyle/>
          <a:p>
            <a:pPr algn="ctr" eaLnBrk="0" fontAlgn="base" hangingPunct="0">
              <a:spcBef>
                <a:spcPct val="0"/>
              </a:spcBef>
              <a:spcAft>
                <a:spcPct val="0"/>
              </a:spcAft>
              <a:buClr>
                <a:srgbClr val="00CC99"/>
              </a:buClr>
            </a:pPr>
            <a:r>
              <a:rPr lang="en-US" sz="2000" dirty="0">
                <a:solidFill>
                  <a:srgbClr val="FF0066"/>
                </a:solidFill>
              </a:rPr>
              <a:t>Molecular flow is the main regime of flow to be used in vacuum technology</a:t>
            </a:r>
          </a:p>
          <a:p>
            <a:pPr algn="ctr" eaLnBrk="0" fontAlgn="base" hangingPunct="0">
              <a:spcBef>
                <a:spcPct val="0"/>
              </a:spcBef>
              <a:spcAft>
                <a:spcPct val="0"/>
              </a:spcAft>
              <a:buClr>
                <a:srgbClr val="00CC99"/>
              </a:buClr>
            </a:pPr>
            <a:endParaRPr lang="en-US" sz="2000" dirty="0">
              <a:solidFill>
                <a:srgbClr val="FF0066"/>
              </a:solidFill>
            </a:endParaRPr>
          </a:p>
          <a:p>
            <a:pPr algn="ctr" eaLnBrk="0" fontAlgn="base" hangingPunct="0">
              <a:spcBef>
                <a:spcPct val="0"/>
              </a:spcBef>
              <a:spcAft>
                <a:spcPct val="0"/>
              </a:spcAft>
              <a:buClr>
                <a:srgbClr val="00CC99"/>
              </a:buClr>
            </a:pPr>
            <a:r>
              <a:rPr lang="en-US" sz="2000" dirty="0">
                <a:solidFill>
                  <a:srgbClr val="FF0066"/>
                </a:solidFill>
              </a:rPr>
              <a:t> In this regime, the vacuum vessel has been evacuated from its volume. </a:t>
            </a:r>
          </a:p>
          <a:p>
            <a:pPr algn="ctr" eaLnBrk="0" fontAlgn="base" hangingPunct="0">
              <a:spcBef>
                <a:spcPct val="0"/>
              </a:spcBef>
              <a:spcAft>
                <a:spcPct val="0"/>
              </a:spcAft>
              <a:buClr>
                <a:srgbClr val="00CC99"/>
              </a:buClr>
            </a:pPr>
            <a:r>
              <a:rPr lang="en-US" sz="2000" dirty="0">
                <a:solidFill>
                  <a:srgbClr val="FF0066"/>
                </a:solidFill>
              </a:rPr>
              <a:t>The pressure inside the vessel is dominated by the nature of </a:t>
            </a:r>
            <a:r>
              <a:rPr lang="en-US" sz="2000" b="1" u="sng" dirty="0">
                <a:solidFill>
                  <a:srgbClr val="FF0066"/>
                </a:solidFill>
              </a:rPr>
              <a:t>the surface</a:t>
            </a:r>
            <a:r>
              <a:rPr lang="en-US" sz="2000" b="1" dirty="0">
                <a:solidFill>
                  <a:srgbClr val="FF0066"/>
                </a:solidFill>
              </a:rPr>
              <a:t>.  </a:t>
            </a:r>
          </a:p>
        </p:txBody>
      </p:sp>
    </p:spTree>
    <p:extLst>
      <p:ext uri="{BB962C8B-B14F-4D97-AF65-F5344CB8AC3E}">
        <p14:creationId xmlns:p14="http://schemas.microsoft.com/office/powerpoint/2010/main" val="24091184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33</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Molecular Flow: domain of application</a:t>
            </a:r>
          </a:p>
        </p:txBody>
      </p:sp>
      <p:sp>
        <p:nvSpPr>
          <p:cNvPr id="2" name="Rectangle 1"/>
          <p:cNvSpPr/>
          <p:nvPr/>
        </p:nvSpPr>
        <p:spPr>
          <a:xfrm>
            <a:off x="232914" y="1697642"/>
            <a:ext cx="8911086" cy="3970318"/>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dirty="0">
                <a:solidFill>
                  <a:srgbClr val="000000"/>
                </a:solidFill>
              </a:rPr>
              <a:t> </a:t>
            </a:r>
            <a:r>
              <a:rPr lang="en-US" dirty="0"/>
              <a:t>Assume an </a:t>
            </a:r>
            <a:r>
              <a:rPr lang="en-US" dirty="0">
                <a:solidFill>
                  <a:srgbClr val="FF3399"/>
                </a:solidFill>
              </a:rPr>
              <a:t>accelerator ring </a:t>
            </a:r>
            <a:r>
              <a:rPr lang="en-US" dirty="0"/>
              <a:t>operating under UHV:</a:t>
            </a:r>
          </a:p>
          <a:p>
            <a:pPr lvl="1" eaLnBrk="0" fontAlgn="base" hangingPunct="0">
              <a:spcBef>
                <a:spcPct val="0"/>
              </a:spcBef>
              <a:spcAft>
                <a:spcPct val="0"/>
              </a:spcAft>
              <a:buClr>
                <a:srgbClr val="00CC99"/>
              </a:buClr>
              <a:buFontTx/>
              <a:buChar char="•"/>
            </a:pPr>
            <a:r>
              <a:rPr lang="en-US" dirty="0"/>
              <a:t> vacuum chamber diameter ~ 10 cm</a:t>
            </a:r>
          </a:p>
          <a:p>
            <a:pPr lvl="1" eaLnBrk="0" fontAlgn="base" hangingPunct="0">
              <a:spcBef>
                <a:spcPct val="0"/>
              </a:spcBef>
              <a:spcAft>
                <a:spcPct val="0"/>
              </a:spcAft>
              <a:buClr>
                <a:srgbClr val="00CC99"/>
              </a:buClr>
              <a:buFontTx/>
              <a:buChar char="•"/>
            </a:pPr>
            <a:r>
              <a:rPr lang="en-US" dirty="0"/>
              <a:t> average pressure 10</a:t>
            </a:r>
            <a:r>
              <a:rPr lang="en-US" baseline="30000" dirty="0"/>
              <a:t>-8</a:t>
            </a:r>
            <a:r>
              <a:rPr lang="en-US" dirty="0"/>
              <a:t> mbar  (= 7.5 10</a:t>
            </a:r>
            <a:r>
              <a:rPr lang="en-US" baseline="30000" dirty="0"/>
              <a:t>-9</a:t>
            </a:r>
            <a:r>
              <a:rPr lang="en-US" dirty="0"/>
              <a:t> Torr) </a:t>
            </a:r>
          </a:p>
          <a:p>
            <a:pPr lvl="2" eaLnBrk="0" fontAlgn="base" hangingPunct="0">
              <a:spcBef>
                <a:spcPct val="0"/>
              </a:spcBef>
              <a:spcAft>
                <a:spcPct val="0"/>
              </a:spcAft>
              <a:buClr>
                <a:srgbClr val="00CC99"/>
              </a:buClr>
            </a:pPr>
            <a:r>
              <a:rPr lang="en-US" dirty="0">
                <a:sym typeface="Wingdings" panose="05000000000000000000" pitchFamily="2" charset="2"/>
              </a:rPr>
              <a:t> </a:t>
            </a:r>
            <a:r>
              <a:rPr lang="en-US" dirty="0" err="1">
                <a:sym typeface="Wingdings" panose="05000000000000000000" pitchFamily="2" charset="2"/>
              </a:rPr>
              <a:t>PxD</a:t>
            </a:r>
            <a:r>
              <a:rPr lang="en-US" dirty="0">
                <a:sym typeface="Wingdings" panose="05000000000000000000" pitchFamily="2" charset="2"/>
              </a:rPr>
              <a:t> = 7.5 10</a:t>
            </a:r>
            <a:r>
              <a:rPr lang="en-US" baseline="30000" dirty="0">
                <a:sym typeface="Wingdings" panose="05000000000000000000" pitchFamily="2" charset="2"/>
              </a:rPr>
              <a:t>-9</a:t>
            </a:r>
            <a:r>
              <a:rPr lang="en-US" dirty="0">
                <a:sym typeface="Wingdings" panose="05000000000000000000" pitchFamily="2" charset="2"/>
              </a:rPr>
              <a:t> x 10 = 7.5 10</a:t>
            </a:r>
            <a:r>
              <a:rPr lang="en-US" baseline="30000" dirty="0">
                <a:sym typeface="Wingdings" panose="05000000000000000000" pitchFamily="2" charset="2"/>
              </a:rPr>
              <a:t>-8</a:t>
            </a:r>
            <a:r>
              <a:rPr lang="en-US" dirty="0">
                <a:sym typeface="Wingdings" panose="05000000000000000000" pitchFamily="2" charset="2"/>
              </a:rPr>
              <a:t> Torr.cm  molecular regime</a:t>
            </a:r>
          </a:p>
          <a:p>
            <a:pPr lvl="1" eaLnBrk="0" fontAlgn="base" hangingPunct="0">
              <a:spcBef>
                <a:spcPct val="0"/>
              </a:spcBef>
              <a:spcAft>
                <a:spcPct val="0"/>
              </a:spcAft>
              <a:buClr>
                <a:srgbClr val="00CC99"/>
              </a:buClr>
              <a:buFontTx/>
              <a:buChar char="•"/>
            </a:pPr>
            <a:r>
              <a:rPr lang="en-US" dirty="0"/>
              <a:t> mean free path: </a:t>
            </a:r>
            <a:endParaRPr lang="en-US" dirty="0">
              <a:sym typeface="Wingdings" panose="05000000000000000000" pitchFamily="2" charset="2"/>
            </a:endParaRPr>
          </a:p>
          <a:p>
            <a:pPr lvl="2" eaLnBrk="0" fontAlgn="base" hangingPunct="0">
              <a:spcBef>
                <a:spcPct val="0"/>
              </a:spcBef>
              <a:spcAft>
                <a:spcPct val="0"/>
              </a:spcAft>
              <a:buClr>
                <a:srgbClr val="00CC99"/>
              </a:buClr>
            </a:pPr>
            <a:r>
              <a:rPr lang="en-US" dirty="0">
                <a:sym typeface="Wingdings" panose="05000000000000000000" pitchFamily="2" charset="2"/>
              </a:rPr>
              <a:t> </a:t>
            </a:r>
            <a:r>
              <a:rPr lang="el-GR" dirty="0">
                <a:sym typeface="Wingdings" panose="05000000000000000000" pitchFamily="2" charset="2"/>
              </a:rPr>
              <a:t>λ</a:t>
            </a:r>
            <a:r>
              <a:rPr lang="en-US" dirty="0">
                <a:sym typeface="Wingdings" panose="05000000000000000000" pitchFamily="2" charset="2"/>
              </a:rPr>
              <a:t> = 5 10</a:t>
            </a:r>
            <a:r>
              <a:rPr lang="en-US" baseline="30000" dirty="0">
                <a:sym typeface="Wingdings" panose="05000000000000000000" pitchFamily="2" charset="2"/>
              </a:rPr>
              <a:t>-5</a:t>
            </a:r>
            <a:r>
              <a:rPr lang="en-US" dirty="0">
                <a:sym typeface="Wingdings" panose="05000000000000000000" pitchFamily="2" charset="2"/>
              </a:rPr>
              <a:t> / 7.5 10</a:t>
            </a:r>
            <a:r>
              <a:rPr lang="en-US" baseline="30000" dirty="0">
                <a:sym typeface="Wingdings" panose="05000000000000000000" pitchFamily="2" charset="2"/>
              </a:rPr>
              <a:t>-8</a:t>
            </a:r>
            <a:r>
              <a:rPr lang="en-US" dirty="0">
                <a:sym typeface="Wingdings" panose="05000000000000000000" pitchFamily="2" charset="2"/>
              </a:rPr>
              <a:t> = 667 m</a:t>
            </a:r>
          </a:p>
          <a:p>
            <a:pPr lvl="2" eaLnBrk="0" fontAlgn="base" hangingPunct="0">
              <a:spcBef>
                <a:spcPct val="0"/>
              </a:spcBef>
              <a:spcAft>
                <a:spcPct val="0"/>
              </a:spcAft>
              <a:buClr>
                <a:srgbClr val="00CC99"/>
              </a:buClr>
            </a:pPr>
            <a:endParaRPr lang="en-US" dirty="0">
              <a:sym typeface="Wingdings" panose="05000000000000000000" pitchFamily="2" charset="2"/>
            </a:endParaRPr>
          </a:p>
          <a:p>
            <a:pPr lvl="0" eaLnBrk="0" fontAlgn="base" hangingPunct="0">
              <a:spcBef>
                <a:spcPct val="0"/>
              </a:spcBef>
              <a:spcAft>
                <a:spcPct val="0"/>
              </a:spcAft>
              <a:buClr>
                <a:srgbClr val="00CC99"/>
              </a:buClr>
              <a:buFontTx/>
              <a:buChar char="•"/>
            </a:pPr>
            <a:r>
              <a:rPr lang="en-US" dirty="0">
                <a:solidFill>
                  <a:srgbClr val="000000"/>
                </a:solidFill>
              </a:rPr>
              <a:t> </a:t>
            </a:r>
            <a:r>
              <a:rPr lang="en-US" dirty="0"/>
              <a:t>Assume a </a:t>
            </a:r>
            <a:r>
              <a:rPr lang="en-US" dirty="0">
                <a:solidFill>
                  <a:srgbClr val="FF3399"/>
                </a:solidFill>
              </a:rPr>
              <a:t>large vacuum vessel</a:t>
            </a:r>
            <a:r>
              <a:rPr lang="en-US" dirty="0"/>
              <a:t>, </a:t>
            </a:r>
            <a:r>
              <a:rPr lang="en-US" i="1" dirty="0"/>
              <a:t>e.g. </a:t>
            </a:r>
            <a:r>
              <a:rPr lang="en-US" dirty="0"/>
              <a:t>a large cryostat, operating under UV:</a:t>
            </a:r>
          </a:p>
          <a:p>
            <a:pPr lvl="1" eaLnBrk="0" fontAlgn="base" hangingPunct="0">
              <a:spcBef>
                <a:spcPct val="0"/>
              </a:spcBef>
              <a:spcAft>
                <a:spcPct val="0"/>
              </a:spcAft>
              <a:buClr>
                <a:srgbClr val="00CC99"/>
              </a:buClr>
              <a:buFontTx/>
              <a:buChar char="•"/>
            </a:pPr>
            <a:r>
              <a:rPr lang="en-US" dirty="0"/>
              <a:t> vacuum chamber diameter ~ 10 m (=1000 cm)</a:t>
            </a:r>
          </a:p>
          <a:p>
            <a:pPr lvl="1" eaLnBrk="0" fontAlgn="base" hangingPunct="0">
              <a:spcBef>
                <a:spcPct val="0"/>
              </a:spcBef>
              <a:spcAft>
                <a:spcPct val="0"/>
              </a:spcAft>
              <a:buClr>
                <a:srgbClr val="00CC99"/>
              </a:buClr>
              <a:buFontTx/>
              <a:buChar char="•"/>
            </a:pPr>
            <a:r>
              <a:rPr lang="en-US" dirty="0"/>
              <a:t> average pressure 10</a:t>
            </a:r>
            <a:r>
              <a:rPr lang="en-US" baseline="30000" dirty="0"/>
              <a:t>-5</a:t>
            </a:r>
            <a:r>
              <a:rPr lang="en-US" dirty="0"/>
              <a:t> mbar  (= 7.5 10</a:t>
            </a:r>
            <a:r>
              <a:rPr lang="en-US" baseline="30000" dirty="0"/>
              <a:t>-6</a:t>
            </a:r>
            <a:r>
              <a:rPr lang="en-US" dirty="0"/>
              <a:t> Torr) </a:t>
            </a:r>
          </a:p>
          <a:p>
            <a:pPr lvl="2" eaLnBrk="0" fontAlgn="base" hangingPunct="0">
              <a:spcBef>
                <a:spcPct val="0"/>
              </a:spcBef>
              <a:spcAft>
                <a:spcPct val="0"/>
              </a:spcAft>
              <a:buClr>
                <a:srgbClr val="00CC99"/>
              </a:buClr>
            </a:pPr>
            <a:r>
              <a:rPr lang="en-US" dirty="0">
                <a:sym typeface="Wingdings" panose="05000000000000000000" pitchFamily="2" charset="2"/>
              </a:rPr>
              <a:t> </a:t>
            </a:r>
            <a:r>
              <a:rPr lang="en-US" dirty="0" err="1">
                <a:sym typeface="Wingdings" panose="05000000000000000000" pitchFamily="2" charset="2"/>
              </a:rPr>
              <a:t>PxD</a:t>
            </a:r>
            <a:r>
              <a:rPr lang="en-US" dirty="0">
                <a:sym typeface="Wingdings" panose="05000000000000000000" pitchFamily="2" charset="2"/>
              </a:rPr>
              <a:t> = 7.5 10</a:t>
            </a:r>
            <a:r>
              <a:rPr lang="en-US" baseline="30000" dirty="0">
                <a:sym typeface="Wingdings" panose="05000000000000000000" pitchFamily="2" charset="2"/>
              </a:rPr>
              <a:t>-6</a:t>
            </a:r>
            <a:r>
              <a:rPr lang="en-US" dirty="0">
                <a:sym typeface="Wingdings" panose="05000000000000000000" pitchFamily="2" charset="2"/>
              </a:rPr>
              <a:t> x 1000 = 7.5 10</a:t>
            </a:r>
            <a:r>
              <a:rPr lang="en-US" baseline="30000" dirty="0">
                <a:sym typeface="Wingdings" panose="05000000000000000000" pitchFamily="2" charset="2"/>
              </a:rPr>
              <a:t>-3</a:t>
            </a:r>
            <a:r>
              <a:rPr lang="en-US" dirty="0">
                <a:sym typeface="Wingdings" panose="05000000000000000000" pitchFamily="2" charset="2"/>
              </a:rPr>
              <a:t> Torr.cm  molecular regime</a:t>
            </a:r>
            <a:endParaRPr lang="en-US" dirty="0"/>
          </a:p>
          <a:p>
            <a:pPr lvl="1" eaLnBrk="0" fontAlgn="base" hangingPunct="0">
              <a:spcBef>
                <a:spcPct val="0"/>
              </a:spcBef>
              <a:spcAft>
                <a:spcPct val="0"/>
              </a:spcAft>
              <a:buClr>
                <a:srgbClr val="00CC99"/>
              </a:buClr>
              <a:buFontTx/>
              <a:buChar char="•"/>
            </a:pPr>
            <a:r>
              <a:rPr lang="en-US" dirty="0"/>
              <a:t> mean free path: </a:t>
            </a:r>
            <a:endParaRPr lang="en-US" dirty="0">
              <a:sym typeface="Wingdings" panose="05000000000000000000" pitchFamily="2" charset="2"/>
            </a:endParaRPr>
          </a:p>
          <a:p>
            <a:pPr lvl="2" eaLnBrk="0" fontAlgn="base" hangingPunct="0">
              <a:spcBef>
                <a:spcPct val="0"/>
              </a:spcBef>
              <a:spcAft>
                <a:spcPct val="0"/>
              </a:spcAft>
              <a:buClr>
                <a:srgbClr val="00CC99"/>
              </a:buClr>
            </a:pPr>
            <a:r>
              <a:rPr lang="en-US" dirty="0">
                <a:sym typeface="Wingdings" panose="05000000000000000000" pitchFamily="2" charset="2"/>
              </a:rPr>
              <a:t> </a:t>
            </a:r>
            <a:r>
              <a:rPr lang="el-GR" dirty="0">
                <a:sym typeface="Wingdings" panose="05000000000000000000" pitchFamily="2" charset="2"/>
              </a:rPr>
              <a:t>λ</a:t>
            </a:r>
            <a:r>
              <a:rPr lang="en-US" dirty="0">
                <a:sym typeface="Wingdings" panose="05000000000000000000" pitchFamily="2" charset="2"/>
              </a:rPr>
              <a:t> = 5 10</a:t>
            </a:r>
            <a:r>
              <a:rPr lang="en-US" baseline="30000" dirty="0">
                <a:sym typeface="Wingdings" panose="05000000000000000000" pitchFamily="2" charset="2"/>
              </a:rPr>
              <a:t>-5</a:t>
            </a:r>
            <a:r>
              <a:rPr lang="en-US" dirty="0">
                <a:sym typeface="Wingdings" panose="05000000000000000000" pitchFamily="2" charset="2"/>
              </a:rPr>
              <a:t> / 7.5 10</a:t>
            </a:r>
            <a:r>
              <a:rPr lang="en-US" baseline="30000" dirty="0">
                <a:sym typeface="Wingdings" panose="05000000000000000000" pitchFamily="2" charset="2"/>
              </a:rPr>
              <a:t>-6</a:t>
            </a:r>
            <a:r>
              <a:rPr lang="en-US" dirty="0">
                <a:sym typeface="Wingdings" panose="05000000000000000000" pitchFamily="2" charset="2"/>
              </a:rPr>
              <a:t> = 7 m</a:t>
            </a:r>
          </a:p>
          <a:p>
            <a:pPr eaLnBrk="0" fontAlgn="base" hangingPunct="0">
              <a:spcBef>
                <a:spcPct val="0"/>
              </a:spcBef>
              <a:spcAft>
                <a:spcPct val="0"/>
              </a:spcAft>
              <a:buClr>
                <a:srgbClr val="00CC99"/>
              </a:buClr>
              <a:buFontTx/>
              <a:buChar char="•"/>
            </a:pP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4149769371"/>
              </p:ext>
            </p:extLst>
          </p:nvPr>
        </p:nvGraphicFramePr>
        <p:xfrm>
          <a:off x="2081945" y="918671"/>
          <a:ext cx="4614863" cy="449263"/>
        </p:xfrm>
        <a:graphic>
          <a:graphicData uri="http://schemas.openxmlformats.org/presentationml/2006/ole">
            <mc:AlternateContent xmlns:mc="http://schemas.openxmlformats.org/markup-compatibility/2006">
              <mc:Choice xmlns:v="urn:schemas-microsoft-com:vml" Requires="v">
                <p:oleObj name="Equation" r:id="rId2" imgW="2476500" imgH="241300" progId="Equation.3">
                  <p:embed/>
                </p:oleObj>
              </mc:Choice>
              <mc:Fallback>
                <p:oleObj name="Equation" r:id="rId2" imgW="2476500" imgH="241300" progId="Equation.3">
                  <p:embed/>
                  <p:pic>
                    <p:nvPicPr>
                      <p:cNvPr id="3"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1945" y="918671"/>
                        <a:ext cx="4614863" cy="449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1027297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34</a:t>
            </a:fld>
            <a:endParaRPr lang="en-US" dirty="0"/>
          </a:p>
        </p:txBody>
      </p:sp>
      <p:sp>
        <p:nvSpPr>
          <p:cNvPr id="4" name="Title 3"/>
          <p:cNvSpPr>
            <a:spLocks noGrp="1"/>
          </p:cNvSpPr>
          <p:nvPr>
            <p:ph type="title"/>
          </p:nvPr>
        </p:nvSpPr>
        <p:spPr/>
        <p:txBody>
          <a:bodyPr/>
          <a:lstStyle/>
          <a:p>
            <a:r>
              <a:rPr lang="en-GB" dirty="0"/>
              <a:t>Molecule interaction with the wall</a:t>
            </a:r>
          </a:p>
        </p:txBody>
      </p:sp>
      <p:pic>
        <p:nvPicPr>
          <p:cNvPr id="8" name="Picture 7"/>
          <p:cNvPicPr>
            <a:picLocks noChangeAspect="1"/>
          </p:cNvPicPr>
          <p:nvPr/>
        </p:nvPicPr>
        <p:blipFill>
          <a:blip r:embed="rId2" cstate="print"/>
          <a:stretch>
            <a:fillRect/>
          </a:stretch>
        </p:blipFill>
        <p:spPr>
          <a:xfrm>
            <a:off x="3076825" y="1954857"/>
            <a:ext cx="2618121" cy="2173792"/>
          </a:xfrm>
          <a:prstGeom prst="rect">
            <a:avLst/>
          </a:prstGeom>
        </p:spPr>
      </p:pic>
      <p:sp>
        <p:nvSpPr>
          <p:cNvPr id="15" name="Rectangle 24"/>
          <p:cNvSpPr>
            <a:spLocks noChangeArrowheads="1"/>
          </p:cNvSpPr>
          <p:nvPr/>
        </p:nvSpPr>
        <p:spPr bwMode="auto">
          <a:xfrm>
            <a:off x="0" y="722313"/>
            <a:ext cx="9110138" cy="1323439"/>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In the molecular regime, Knudsen observed that the speed of the molecules is reduced due to interactions with the pipe</a:t>
            </a:r>
          </a:p>
          <a:p>
            <a:pPr eaLnBrk="0" fontAlgn="base" hangingPunct="0">
              <a:spcBef>
                <a:spcPct val="0"/>
              </a:spcBef>
              <a:spcAft>
                <a:spcPct val="0"/>
              </a:spcAft>
              <a:buClr>
                <a:srgbClr val="00CC99"/>
              </a:buClr>
              <a:buFontTx/>
              <a:buChar char="•"/>
            </a:pPr>
            <a:endParaRPr lang="en-US" sz="1600" dirty="0"/>
          </a:p>
          <a:p>
            <a:pPr eaLnBrk="0" fontAlgn="base" hangingPunct="0">
              <a:spcBef>
                <a:spcPct val="0"/>
              </a:spcBef>
              <a:spcAft>
                <a:spcPct val="0"/>
              </a:spcAft>
              <a:buClr>
                <a:srgbClr val="00CC99"/>
              </a:buClr>
              <a:buFontTx/>
              <a:buChar char="•"/>
            </a:pPr>
            <a:r>
              <a:rPr lang="en-US" sz="1600" dirty="0"/>
              <a:t> Following the collision on the wall, owing to the roughness of the surface, the </a:t>
            </a:r>
            <a:r>
              <a:rPr lang="en-US" sz="1600" dirty="0">
                <a:solidFill>
                  <a:srgbClr val="FF3399"/>
                </a:solidFill>
              </a:rPr>
              <a:t>molecule is re-emitted </a:t>
            </a:r>
            <a:r>
              <a:rPr lang="en-US" sz="1600" dirty="0"/>
              <a:t>into the vacuum system according to a Beer-Lambert law. </a:t>
            </a:r>
          </a:p>
        </p:txBody>
      </p:sp>
      <mc:AlternateContent xmlns:mc="http://schemas.openxmlformats.org/markup-compatibility/2006" xmlns:a14="http://schemas.microsoft.com/office/drawing/2010/main">
        <mc:Choice Requires="a14">
          <p:sp>
            <p:nvSpPr>
              <p:cNvPr id="9" name="TextBox 8"/>
              <p:cNvSpPr txBox="1"/>
              <p:nvPr/>
            </p:nvSpPr>
            <p:spPr>
              <a:xfrm>
                <a:off x="6569445" y="2749504"/>
                <a:ext cx="126387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𝑉</m:t>
                      </m:r>
                      <m:r>
                        <a:rPr lang="en-GB" i="1" smtClean="0">
                          <a:latin typeface="Cambria Math" panose="02040503050406030204" pitchFamily="18" charset="0"/>
                        </a:rPr>
                        <m:t>=</m:t>
                      </m:r>
                      <m:sSub>
                        <m:sSubPr>
                          <m:ctrlPr>
                            <a:rPr lang="en-GB"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𝑜</m:t>
                          </m:r>
                        </m:sub>
                      </m:sSub>
                      <m:func>
                        <m:funcPr>
                          <m:ctrlPr>
                            <a:rPr lang="en-GB" i="1" smtClean="0">
                              <a:latin typeface="Cambria Math" panose="02040503050406030204" pitchFamily="18" charset="0"/>
                            </a:rPr>
                          </m:ctrlPr>
                        </m:funcPr>
                        <m:fName>
                          <m:r>
                            <m:rPr>
                              <m:sty m:val="p"/>
                            </m:rPr>
                            <a:rPr lang="en-GB" i="0" smtClean="0">
                              <a:latin typeface="Cambria Math" panose="02040503050406030204" pitchFamily="18" charset="0"/>
                            </a:rPr>
                            <m:t>cos</m:t>
                          </m:r>
                        </m:fName>
                        <m:e>
                          <m:r>
                            <a:rPr lang="en-GB" i="1" smtClean="0">
                              <a:latin typeface="Cambria Math" panose="02040503050406030204" pitchFamily="18" charset="0"/>
                              <a:ea typeface="Cambria Math" panose="02040503050406030204" pitchFamily="18" charset="0"/>
                            </a:rPr>
                            <m:t>𝛼</m:t>
                          </m:r>
                        </m:e>
                      </m:func>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6569445" y="2749504"/>
                <a:ext cx="1263871" cy="276999"/>
              </a:xfrm>
              <a:prstGeom prst="rect">
                <a:avLst/>
              </a:prstGeom>
              <a:blipFill rotWithShape="0">
                <a:blip r:embed="rId3" cstate="print"/>
                <a:stretch>
                  <a:fillRect l="-3865" r="-1932" b="-1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1201045" y="2888003"/>
                <a:ext cx="674735" cy="5259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𝐾</m:t>
                      </m:r>
                      <m:r>
                        <a:rPr lang="en-GB" i="1" smtClean="0">
                          <a:latin typeface="Cambria Math" panose="02040503050406030204" pitchFamily="18" charset="0"/>
                        </a:rPr>
                        <m:t>=</m:t>
                      </m:r>
                      <m:f>
                        <m:fPr>
                          <m:ctrlPr>
                            <a:rPr lang="en-GB" i="1" smtClean="0">
                              <a:latin typeface="Cambria Math" panose="02040503050406030204" pitchFamily="18" charset="0"/>
                            </a:rPr>
                          </m:ctrlPr>
                        </m:fPr>
                        <m:num>
                          <m:r>
                            <a:rPr lang="en-GB" i="1" smtClean="0">
                              <a:latin typeface="Cambria Math" panose="02040503050406030204" pitchFamily="18" charset="0"/>
                              <a:ea typeface="Cambria Math" panose="02040503050406030204" pitchFamily="18" charset="0"/>
                            </a:rPr>
                            <m:t>𝜆</m:t>
                          </m:r>
                        </m:num>
                        <m:den>
                          <m:r>
                            <a:rPr lang="en-GB" b="0" i="1" smtClean="0">
                              <a:latin typeface="Cambria Math" panose="02040503050406030204" pitchFamily="18" charset="0"/>
                            </a:rPr>
                            <m:t>𝑑</m:t>
                          </m:r>
                        </m:den>
                      </m:f>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1201045" y="2888003"/>
                <a:ext cx="674735" cy="525978"/>
              </a:xfrm>
              <a:prstGeom prst="rect">
                <a:avLst/>
              </a:prstGeom>
              <a:blipFill>
                <a:blip r:embed="rId4"/>
                <a:stretch>
                  <a:fillRect/>
                </a:stretch>
              </a:blipFill>
            </p:spPr>
            <p:txBody>
              <a:bodyPr/>
              <a:lstStyle/>
              <a:p>
                <a:r>
                  <a:rPr lang="en-GB">
                    <a:noFill/>
                  </a:rPr>
                  <a:t> </a:t>
                </a:r>
              </a:p>
            </p:txBody>
          </p:sp>
        </mc:Fallback>
      </mc:AlternateContent>
      <p:sp>
        <p:nvSpPr>
          <p:cNvPr id="5" name="TextBox 4"/>
          <p:cNvSpPr txBox="1"/>
          <p:nvPr/>
        </p:nvSpPr>
        <p:spPr>
          <a:xfrm>
            <a:off x="102413" y="4437173"/>
            <a:ext cx="6415539" cy="338554"/>
          </a:xfrm>
          <a:prstGeom prst="rect">
            <a:avLst/>
          </a:prstGeom>
          <a:noFill/>
        </p:spPr>
        <p:txBody>
          <a:bodyPr wrap="none" rtlCol="0">
            <a:spAutoFit/>
          </a:bodyPr>
          <a:lstStyle/>
          <a:p>
            <a:pPr>
              <a:buClr>
                <a:srgbClr val="00CC99"/>
              </a:buClr>
              <a:buFont typeface="Arial" pitchFamily="34" charset="0"/>
              <a:buChar char="•"/>
            </a:pPr>
            <a:r>
              <a:rPr lang="en-GB" sz="1600" dirty="0"/>
              <a:t> This observation introduced the </a:t>
            </a:r>
            <a:r>
              <a:rPr lang="en-GB" sz="1600" dirty="0">
                <a:solidFill>
                  <a:srgbClr val="FF3399"/>
                </a:solidFill>
              </a:rPr>
              <a:t>concept of conductance </a:t>
            </a:r>
            <a:r>
              <a:rPr lang="en-GB" sz="1600" dirty="0"/>
              <a:t>(</a:t>
            </a:r>
            <a:r>
              <a:rPr lang="en-GB" sz="1600" dirty="0" err="1"/>
              <a:t>Dushman</a:t>
            </a:r>
            <a:r>
              <a:rPr lang="en-GB" sz="1600" dirty="0"/>
              <a:t>)</a:t>
            </a:r>
          </a:p>
        </p:txBody>
      </p:sp>
      <p:sp>
        <p:nvSpPr>
          <p:cNvPr id="6" name="TextBox 5"/>
          <p:cNvSpPr txBox="1"/>
          <p:nvPr/>
        </p:nvSpPr>
        <p:spPr>
          <a:xfrm>
            <a:off x="929085" y="2538941"/>
            <a:ext cx="1547218" cy="307777"/>
          </a:xfrm>
          <a:prstGeom prst="rect">
            <a:avLst/>
          </a:prstGeom>
          <a:noFill/>
        </p:spPr>
        <p:txBody>
          <a:bodyPr wrap="none" rtlCol="0">
            <a:spAutoFit/>
          </a:bodyPr>
          <a:lstStyle/>
          <a:p>
            <a:r>
              <a:rPr lang="en-GB" sz="1400" dirty="0"/>
              <a:t>Knudsen number</a:t>
            </a:r>
          </a:p>
        </p:txBody>
      </p:sp>
      <p:pic>
        <p:nvPicPr>
          <p:cNvPr id="7" name="Picture 6"/>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977881" y="3688362"/>
            <a:ext cx="1585217" cy="2032330"/>
          </a:xfrm>
          <a:prstGeom prst="rect">
            <a:avLst/>
          </a:prstGeom>
        </p:spPr>
      </p:pic>
      <p:sp>
        <p:nvSpPr>
          <p:cNvPr id="11" name="Rectangle 10"/>
          <p:cNvSpPr/>
          <p:nvPr/>
        </p:nvSpPr>
        <p:spPr>
          <a:xfrm>
            <a:off x="6759187" y="5789185"/>
            <a:ext cx="2100255" cy="276999"/>
          </a:xfrm>
          <a:prstGeom prst="rect">
            <a:avLst/>
          </a:prstGeom>
        </p:spPr>
        <p:txBody>
          <a:bodyPr wrap="none">
            <a:spAutoFit/>
          </a:bodyPr>
          <a:lstStyle/>
          <a:p>
            <a:r>
              <a:rPr lang="en-GB" sz="1200" dirty="0"/>
              <a:t>Saul </a:t>
            </a:r>
            <a:r>
              <a:rPr lang="en-GB" sz="1200" dirty="0" err="1"/>
              <a:t>Dushman</a:t>
            </a:r>
            <a:r>
              <a:rPr lang="en-GB" sz="1200" dirty="0"/>
              <a:t> (1883–1954)</a:t>
            </a:r>
          </a:p>
        </p:txBody>
      </p:sp>
    </p:spTree>
    <p:extLst>
      <p:ext uri="{BB962C8B-B14F-4D97-AF65-F5344CB8AC3E}">
        <p14:creationId xmlns:p14="http://schemas.microsoft.com/office/powerpoint/2010/main" val="40331814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35</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Conductance</a:t>
            </a:r>
          </a:p>
        </p:txBody>
      </p:sp>
      <p:sp>
        <p:nvSpPr>
          <p:cNvPr id="3" name="Rectangle 2"/>
          <p:cNvSpPr/>
          <p:nvPr/>
        </p:nvSpPr>
        <p:spPr>
          <a:xfrm>
            <a:off x="120770" y="735955"/>
            <a:ext cx="8893834" cy="4031873"/>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It is defined by the ratio of the molecular flux, Q, to the pressure drop along a vacuum vessel. It is a function of the shape of the vessel, the nature of the gas and its temperature.</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pPr>
            <a:endParaRPr lang="en-US" sz="1600" dirty="0"/>
          </a:p>
          <a:p>
            <a:pPr lvl="0" eaLnBrk="0" fontAlgn="base" hangingPunct="0">
              <a:spcBef>
                <a:spcPct val="0"/>
              </a:spcBef>
              <a:spcAft>
                <a:spcPct val="0"/>
              </a:spcAft>
              <a:buClr>
                <a:srgbClr val="00CC99"/>
              </a:buClr>
              <a:buFontTx/>
              <a:buChar char="•"/>
            </a:pPr>
            <a:r>
              <a:rPr lang="en-US" sz="1600" dirty="0"/>
              <a:t> Adding </a:t>
            </a:r>
            <a:r>
              <a:rPr lang="en-US" sz="1600" dirty="0" err="1"/>
              <a:t>conductances</a:t>
            </a:r>
            <a:r>
              <a:rPr lang="en-US" sz="1600" dirty="0"/>
              <a:t> in parallel</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pPr>
            <a:endParaRPr lang="en-US" sz="1600" dirty="0"/>
          </a:p>
          <a:p>
            <a:pPr lvl="0" eaLnBrk="0" fontAlgn="base" hangingPunct="0">
              <a:spcBef>
                <a:spcPct val="0"/>
              </a:spcBef>
              <a:spcAft>
                <a:spcPct val="0"/>
              </a:spcAft>
              <a:buClr>
                <a:srgbClr val="00CC99"/>
              </a:buClr>
            </a:pPr>
            <a:endParaRPr lang="en-US" sz="1600" dirty="0"/>
          </a:p>
          <a:p>
            <a:pPr lvl="0" eaLnBrk="0" fontAlgn="base" hangingPunct="0">
              <a:spcBef>
                <a:spcPct val="0"/>
              </a:spcBef>
              <a:spcAft>
                <a:spcPct val="0"/>
              </a:spcAft>
              <a:buClr>
                <a:srgbClr val="00CC99"/>
              </a:buClr>
            </a:pPr>
            <a:endParaRPr lang="en-US" sz="1600" dirty="0"/>
          </a:p>
          <a:p>
            <a:pPr lvl="0" eaLnBrk="0" fontAlgn="base" hangingPunct="0">
              <a:spcBef>
                <a:spcPct val="0"/>
              </a:spcBef>
              <a:spcAft>
                <a:spcPct val="0"/>
              </a:spcAft>
              <a:buClr>
                <a:srgbClr val="00CC99"/>
              </a:buClr>
            </a:pPr>
            <a:endParaRPr lang="en-US" sz="1600" dirty="0"/>
          </a:p>
          <a:p>
            <a:pPr lvl="0" eaLnBrk="0" fontAlgn="base" hangingPunct="0">
              <a:spcBef>
                <a:spcPct val="0"/>
              </a:spcBef>
              <a:spcAft>
                <a:spcPct val="0"/>
              </a:spcAft>
              <a:buClr>
                <a:srgbClr val="00CC99"/>
              </a:buClr>
              <a:buFontTx/>
              <a:buChar char="•"/>
            </a:pPr>
            <a:r>
              <a:rPr lang="en-US" sz="1600" dirty="0"/>
              <a:t> Adding </a:t>
            </a:r>
            <a:r>
              <a:rPr lang="en-US" sz="1600" dirty="0" err="1"/>
              <a:t>conductances</a:t>
            </a:r>
            <a:r>
              <a:rPr lang="en-US" sz="1600" dirty="0"/>
              <a:t> in series </a:t>
            </a:r>
          </a:p>
        </p:txBody>
      </p:sp>
      <p:graphicFrame>
        <p:nvGraphicFramePr>
          <p:cNvPr id="7" name="Object 5"/>
          <p:cNvGraphicFramePr>
            <a:graphicFrameLocks noChangeAspect="1"/>
          </p:cNvGraphicFramePr>
          <p:nvPr/>
        </p:nvGraphicFramePr>
        <p:xfrm>
          <a:off x="1390234" y="1531289"/>
          <a:ext cx="2019300" cy="1073150"/>
        </p:xfrm>
        <a:graphic>
          <a:graphicData uri="http://schemas.openxmlformats.org/presentationml/2006/ole">
            <mc:AlternateContent xmlns:mc="http://schemas.openxmlformats.org/markup-compatibility/2006">
              <mc:Choice xmlns:v="urn:schemas-microsoft-com:vml" Requires="v">
                <p:oleObj name="Equation" r:id="rId2" imgW="812447" imgH="431613" progId="Equation.3">
                  <p:embed/>
                </p:oleObj>
              </mc:Choice>
              <mc:Fallback>
                <p:oleObj name="Equation" r:id="rId2" imgW="812447" imgH="431613" progId="Equation.3">
                  <p:embed/>
                  <p:pic>
                    <p:nvPicPr>
                      <p:cNvPr id="0" name="Picture 9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0234" y="1531289"/>
                        <a:ext cx="2019300" cy="1073150"/>
                      </a:xfrm>
                      <a:prstGeom prst="rect">
                        <a:avLst/>
                      </a:prstGeom>
                      <a:noFill/>
                      <a:ln w="25400">
                        <a:solidFill>
                          <a:srgbClr val="FF0066"/>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 name="Group 8"/>
          <p:cNvGrpSpPr>
            <a:grpSpLocks/>
          </p:cNvGrpSpPr>
          <p:nvPr/>
        </p:nvGrpSpPr>
        <p:grpSpPr bwMode="auto">
          <a:xfrm>
            <a:off x="5247859" y="1674164"/>
            <a:ext cx="2428875" cy="571500"/>
            <a:chOff x="5929318" y="1881174"/>
            <a:chExt cx="2428892" cy="571504"/>
          </a:xfrm>
        </p:grpSpPr>
        <p:sp>
          <p:nvSpPr>
            <p:cNvPr id="9" name="Rectangle 5"/>
            <p:cNvSpPr>
              <a:spLocks noChangeArrowheads="1"/>
            </p:cNvSpPr>
            <p:nvPr/>
          </p:nvSpPr>
          <p:spPr bwMode="auto">
            <a:xfrm>
              <a:off x="6000756" y="2024050"/>
              <a:ext cx="2286016" cy="285752"/>
            </a:xfrm>
            <a:prstGeom prst="rect">
              <a:avLst/>
            </a:prstGeom>
            <a:solidFill>
              <a:schemeClr val="accent1"/>
            </a:solidFill>
            <a:ln w="9525" algn="ctr">
              <a:solidFill>
                <a:schemeClr val="tx1"/>
              </a:solidFill>
              <a:round/>
              <a:headEnd/>
              <a:tailEnd/>
            </a:ln>
          </p:spPr>
          <p:txBody>
            <a:bodyPr/>
            <a:lstStyle/>
            <a:p>
              <a:endParaRPr lang="fr-FR"/>
            </a:p>
          </p:txBody>
        </p:sp>
        <p:sp>
          <p:nvSpPr>
            <p:cNvPr id="11" name="Rectangle 6"/>
            <p:cNvSpPr>
              <a:spLocks noChangeArrowheads="1"/>
            </p:cNvSpPr>
            <p:nvPr/>
          </p:nvSpPr>
          <p:spPr bwMode="auto">
            <a:xfrm>
              <a:off x="5929318" y="1881174"/>
              <a:ext cx="71438" cy="571504"/>
            </a:xfrm>
            <a:prstGeom prst="rect">
              <a:avLst/>
            </a:prstGeom>
            <a:solidFill>
              <a:schemeClr val="accent1"/>
            </a:solidFill>
            <a:ln w="9525" algn="ctr">
              <a:solidFill>
                <a:schemeClr val="tx1"/>
              </a:solidFill>
              <a:round/>
              <a:headEnd/>
              <a:tailEnd/>
            </a:ln>
          </p:spPr>
          <p:txBody>
            <a:bodyPr/>
            <a:lstStyle/>
            <a:p>
              <a:endParaRPr lang="fr-FR"/>
            </a:p>
          </p:txBody>
        </p:sp>
        <p:sp>
          <p:nvSpPr>
            <p:cNvPr id="12" name="Rectangle 7"/>
            <p:cNvSpPr>
              <a:spLocks noChangeArrowheads="1"/>
            </p:cNvSpPr>
            <p:nvPr/>
          </p:nvSpPr>
          <p:spPr bwMode="auto">
            <a:xfrm>
              <a:off x="8286772" y="1881174"/>
              <a:ext cx="71438" cy="571504"/>
            </a:xfrm>
            <a:prstGeom prst="rect">
              <a:avLst/>
            </a:prstGeom>
            <a:solidFill>
              <a:schemeClr val="accent1"/>
            </a:solidFill>
            <a:ln w="9525" algn="ctr">
              <a:solidFill>
                <a:schemeClr val="tx1"/>
              </a:solidFill>
              <a:round/>
              <a:headEnd/>
              <a:tailEnd/>
            </a:ln>
          </p:spPr>
          <p:txBody>
            <a:bodyPr/>
            <a:lstStyle/>
            <a:p>
              <a:endParaRPr lang="fr-FR"/>
            </a:p>
          </p:txBody>
        </p:sp>
      </p:grpSp>
      <p:sp>
        <p:nvSpPr>
          <p:cNvPr id="13" name="TextBox 9"/>
          <p:cNvSpPr txBox="1">
            <a:spLocks noChangeArrowheads="1"/>
          </p:cNvSpPr>
          <p:nvPr/>
        </p:nvSpPr>
        <p:spPr bwMode="auto">
          <a:xfrm>
            <a:off x="4676359" y="1745601"/>
            <a:ext cx="446087" cy="446088"/>
          </a:xfrm>
          <a:prstGeom prst="rect">
            <a:avLst/>
          </a:prstGeom>
          <a:noFill/>
          <a:ln w="9525">
            <a:noFill/>
            <a:miter lim="800000"/>
            <a:headEnd/>
            <a:tailEnd/>
          </a:ln>
        </p:spPr>
        <p:txBody>
          <a:bodyPr wrap="none">
            <a:spAutoFit/>
          </a:bodyPr>
          <a:lstStyle/>
          <a:p>
            <a:r>
              <a:rPr lang="fr-FR">
                <a:solidFill>
                  <a:srgbClr val="FF0000"/>
                </a:solidFill>
              </a:rPr>
              <a:t>P</a:t>
            </a:r>
            <a:r>
              <a:rPr lang="fr-FR" baseline="-25000">
                <a:solidFill>
                  <a:srgbClr val="FF0000"/>
                </a:solidFill>
              </a:rPr>
              <a:t>1</a:t>
            </a:r>
          </a:p>
        </p:txBody>
      </p:sp>
      <p:sp>
        <p:nvSpPr>
          <p:cNvPr id="14" name="TextBox 10"/>
          <p:cNvSpPr txBox="1">
            <a:spLocks noChangeArrowheads="1"/>
          </p:cNvSpPr>
          <p:nvPr/>
        </p:nvSpPr>
        <p:spPr bwMode="auto">
          <a:xfrm>
            <a:off x="7748171" y="1745601"/>
            <a:ext cx="446088" cy="446088"/>
          </a:xfrm>
          <a:prstGeom prst="rect">
            <a:avLst/>
          </a:prstGeom>
          <a:noFill/>
          <a:ln w="9525">
            <a:noFill/>
            <a:miter lim="800000"/>
            <a:headEnd/>
            <a:tailEnd/>
          </a:ln>
        </p:spPr>
        <p:txBody>
          <a:bodyPr wrap="none">
            <a:spAutoFit/>
          </a:bodyPr>
          <a:lstStyle/>
          <a:p>
            <a:r>
              <a:rPr lang="fr-FR">
                <a:solidFill>
                  <a:srgbClr val="FF0000"/>
                </a:solidFill>
              </a:rPr>
              <a:t>P</a:t>
            </a:r>
            <a:r>
              <a:rPr lang="fr-FR" baseline="-25000">
                <a:solidFill>
                  <a:srgbClr val="FF0000"/>
                </a:solidFill>
              </a:rPr>
              <a:t>2</a:t>
            </a:r>
          </a:p>
        </p:txBody>
      </p:sp>
      <p:cxnSp>
        <p:nvCxnSpPr>
          <p:cNvPr id="16" name="Straight Arrow Connector 12"/>
          <p:cNvCxnSpPr>
            <a:cxnSpLocks noChangeShapeType="1"/>
          </p:cNvCxnSpPr>
          <p:nvPr/>
        </p:nvCxnSpPr>
        <p:spPr bwMode="auto">
          <a:xfrm>
            <a:off x="6247984" y="1959914"/>
            <a:ext cx="571500" cy="1587"/>
          </a:xfrm>
          <a:prstGeom prst="straightConnector1">
            <a:avLst/>
          </a:prstGeom>
          <a:noFill/>
          <a:ln w="34925" algn="ctr">
            <a:solidFill>
              <a:srgbClr val="FF0066"/>
            </a:solidFill>
            <a:round/>
            <a:headEnd/>
            <a:tailEnd type="arrow" w="med" len="med"/>
          </a:ln>
        </p:spPr>
      </p:cxnSp>
      <p:sp>
        <p:nvSpPr>
          <p:cNvPr id="17" name="TextBox 13"/>
          <p:cNvSpPr txBox="1">
            <a:spLocks noChangeArrowheads="1"/>
          </p:cNvSpPr>
          <p:nvPr/>
        </p:nvSpPr>
        <p:spPr bwMode="auto">
          <a:xfrm>
            <a:off x="6247984" y="1388414"/>
            <a:ext cx="398462" cy="446087"/>
          </a:xfrm>
          <a:prstGeom prst="rect">
            <a:avLst/>
          </a:prstGeom>
          <a:noFill/>
          <a:ln w="9525">
            <a:noFill/>
            <a:miter lim="800000"/>
            <a:headEnd/>
            <a:tailEnd/>
          </a:ln>
        </p:spPr>
        <p:txBody>
          <a:bodyPr wrap="none">
            <a:spAutoFit/>
          </a:bodyPr>
          <a:lstStyle/>
          <a:p>
            <a:r>
              <a:rPr lang="fr-FR">
                <a:solidFill>
                  <a:srgbClr val="FF0000"/>
                </a:solidFill>
              </a:rPr>
              <a:t>Q</a:t>
            </a:r>
            <a:endParaRPr lang="fr-FR" baseline="-25000">
              <a:solidFill>
                <a:srgbClr val="FF0000"/>
              </a:solidFill>
            </a:endParaRPr>
          </a:p>
        </p:txBody>
      </p:sp>
      <p:graphicFrame>
        <p:nvGraphicFramePr>
          <p:cNvPr id="18" name="Object 6"/>
          <p:cNvGraphicFramePr>
            <a:graphicFrameLocks noChangeAspect="1"/>
          </p:cNvGraphicFramePr>
          <p:nvPr/>
        </p:nvGraphicFramePr>
        <p:xfrm>
          <a:off x="1731486" y="3535062"/>
          <a:ext cx="1457325" cy="428625"/>
        </p:xfrm>
        <a:graphic>
          <a:graphicData uri="http://schemas.openxmlformats.org/presentationml/2006/ole">
            <mc:AlternateContent xmlns:mc="http://schemas.openxmlformats.org/markup-compatibility/2006">
              <mc:Choice xmlns:v="urn:schemas-microsoft-com:vml" Requires="v">
                <p:oleObj name="Equation" r:id="rId4" imgW="736280" imgH="215806" progId="Equation.3">
                  <p:embed/>
                </p:oleObj>
              </mc:Choice>
              <mc:Fallback>
                <p:oleObj name="Equation" r:id="rId4" imgW="736280" imgH="215806" progId="Equation.3">
                  <p:embed/>
                  <p:pic>
                    <p:nvPicPr>
                      <p:cNvPr id="0" name="Picture 9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1486" y="3535062"/>
                        <a:ext cx="14573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66"/>
                            </a:solidFill>
                            <a:miter lim="800000"/>
                            <a:headEnd/>
                            <a:tailEnd/>
                          </a14:hiddenLine>
                        </a:ext>
                      </a:extLst>
                    </p:spPr>
                  </p:pic>
                </p:oleObj>
              </mc:Fallback>
            </mc:AlternateContent>
          </a:graphicData>
        </a:graphic>
      </p:graphicFrame>
      <p:grpSp>
        <p:nvGrpSpPr>
          <p:cNvPr id="19" name="Groupe 62"/>
          <p:cNvGrpSpPr/>
          <p:nvPr/>
        </p:nvGrpSpPr>
        <p:grpSpPr>
          <a:xfrm>
            <a:off x="4480636" y="3106443"/>
            <a:ext cx="4500562" cy="1285875"/>
            <a:chOff x="4929188" y="3524250"/>
            <a:chExt cx="4500562" cy="1285875"/>
          </a:xfrm>
        </p:grpSpPr>
        <p:grpSp>
          <p:nvGrpSpPr>
            <p:cNvPr id="20" name="Group 67"/>
            <p:cNvGrpSpPr>
              <a:grpSpLocks/>
            </p:cNvGrpSpPr>
            <p:nvPr/>
          </p:nvGrpSpPr>
          <p:grpSpPr bwMode="auto">
            <a:xfrm>
              <a:off x="5929313" y="3952875"/>
              <a:ext cx="2428875" cy="500063"/>
              <a:chOff x="5857880" y="3738562"/>
              <a:chExt cx="2428893" cy="500066"/>
            </a:xfrm>
          </p:grpSpPr>
          <p:grpSp>
            <p:nvGrpSpPr>
              <p:cNvPr id="29" name="Group 17"/>
              <p:cNvGrpSpPr/>
              <p:nvPr/>
            </p:nvGrpSpPr>
            <p:grpSpPr>
              <a:xfrm>
                <a:off x="6215070" y="3738562"/>
                <a:ext cx="1714512" cy="214314"/>
                <a:chOff x="5929318" y="1881174"/>
                <a:chExt cx="2428892" cy="571504"/>
              </a:xfrm>
              <a:solidFill>
                <a:srgbClr val="33CCFF"/>
              </a:solidFill>
            </p:grpSpPr>
            <p:sp>
              <p:nvSpPr>
                <p:cNvPr id="49" name="Rectangle 48"/>
                <p:cNvSpPr/>
                <p:nvPr/>
              </p:nvSpPr>
              <p:spPr bwMode="auto">
                <a:xfrm>
                  <a:off x="6000756" y="2024050"/>
                  <a:ext cx="2286016" cy="285752"/>
                </a:xfrm>
                <a:prstGeom prst="rect">
                  <a:avLst/>
                </a:prstGeom>
                <a:grpFill/>
                <a:ln w="9525" cap="flat" cmpd="sng" algn="ctr">
                  <a:solidFill>
                    <a:schemeClr val="tx1"/>
                  </a:solidFill>
                  <a:prstDash val="solid"/>
                  <a:round/>
                  <a:headEnd type="none" w="med" len="med"/>
                  <a:tailEnd type="none" w="med" len="med"/>
                </a:ln>
                <a:effectLst/>
              </p:spPr>
              <p:txBody>
                <a:bodyPr/>
                <a:lstStyle/>
                <a:p>
                  <a:pPr>
                    <a:defRPr/>
                  </a:pPr>
                  <a:endParaRPr lang="fr-FR">
                    <a:latin typeface="Times New Roman" pitchFamily="1" charset="0"/>
                  </a:endParaRPr>
                </a:p>
              </p:txBody>
            </p:sp>
            <p:sp>
              <p:nvSpPr>
                <p:cNvPr id="50" name="Rectangle 49"/>
                <p:cNvSpPr/>
                <p:nvPr/>
              </p:nvSpPr>
              <p:spPr bwMode="auto">
                <a:xfrm>
                  <a:off x="5929318" y="1881174"/>
                  <a:ext cx="71438" cy="571504"/>
                </a:xfrm>
                <a:prstGeom prst="rect">
                  <a:avLst/>
                </a:prstGeom>
                <a:grpFill/>
                <a:ln w="9525" cap="flat" cmpd="sng" algn="ctr">
                  <a:solidFill>
                    <a:schemeClr val="tx1"/>
                  </a:solidFill>
                  <a:prstDash val="solid"/>
                  <a:round/>
                  <a:headEnd type="none" w="med" len="med"/>
                  <a:tailEnd type="none" w="med" len="med"/>
                </a:ln>
                <a:effectLst/>
              </p:spPr>
              <p:txBody>
                <a:bodyPr/>
                <a:lstStyle/>
                <a:p>
                  <a:pPr>
                    <a:defRPr/>
                  </a:pPr>
                  <a:endParaRPr lang="fr-FR">
                    <a:latin typeface="Times New Roman" pitchFamily="1" charset="0"/>
                  </a:endParaRPr>
                </a:p>
              </p:txBody>
            </p:sp>
            <p:sp>
              <p:nvSpPr>
                <p:cNvPr id="51" name="Rectangle 50"/>
                <p:cNvSpPr/>
                <p:nvPr/>
              </p:nvSpPr>
              <p:spPr bwMode="auto">
                <a:xfrm>
                  <a:off x="8286772" y="1881174"/>
                  <a:ext cx="71438" cy="571504"/>
                </a:xfrm>
                <a:prstGeom prst="rect">
                  <a:avLst/>
                </a:prstGeom>
                <a:grpFill/>
                <a:ln w="9525" cap="flat" cmpd="sng" algn="ctr">
                  <a:solidFill>
                    <a:schemeClr val="tx1"/>
                  </a:solidFill>
                  <a:prstDash val="solid"/>
                  <a:round/>
                  <a:headEnd type="none" w="med" len="med"/>
                  <a:tailEnd type="none" w="med" len="med"/>
                </a:ln>
                <a:effectLst/>
              </p:spPr>
              <p:txBody>
                <a:bodyPr/>
                <a:lstStyle/>
                <a:p>
                  <a:pPr>
                    <a:defRPr/>
                  </a:pPr>
                  <a:endParaRPr lang="fr-FR">
                    <a:latin typeface="Times New Roman" pitchFamily="1" charset="0"/>
                  </a:endParaRPr>
                </a:p>
              </p:txBody>
            </p:sp>
          </p:grpSp>
          <p:grpSp>
            <p:nvGrpSpPr>
              <p:cNvPr id="30" name="Group 25"/>
              <p:cNvGrpSpPr/>
              <p:nvPr/>
            </p:nvGrpSpPr>
            <p:grpSpPr>
              <a:xfrm>
                <a:off x="6215070" y="4024314"/>
                <a:ext cx="1714512" cy="214314"/>
                <a:chOff x="5929318" y="1881174"/>
                <a:chExt cx="2428892" cy="571504"/>
              </a:xfrm>
              <a:solidFill>
                <a:srgbClr val="33CCFF"/>
              </a:solidFill>
            </p:grpSpPr>
            <p:sp>
              <p:nvSpPr>
                <p:cNvPr id="46" name="Rectangle 45"/>
                <p:cNvSpPr/>
                <p:nvPr/>
              </p:nvSpPr>
              <p:spPr bwMode="auto">
                <a:xfrm>
                  <a:off x="6000756" y="2024050"/>
                  <a:ext cx="2286016" cy="285752"/>
                </a:xfrm>
                <a:prstGeom prst="rect">
                  <a:avLst/>
                </a:prstGeom>
                <a:grpFill/>
                <a:ln w="9525" cap="flat" cmpd="sng" algn="ctr">
                  <a:solidFill>
                    <a:schemeClr val="tx1"/>
                  </a:solidFill>
                  <a:prstDash val="solid"/>
                  <a:round/>
                  <a:headEnd type="none" w="med" len="med"/>
                  <a:tailEnd type="none" w="med" len="med"/>
                </a:ln>
                <a:effectLst/>
              </p:spPr>
              <p:txBody>
                <a:bodyPr/>
                <a:lstStyle/>
                <a:p>
                  <a:pPr>
                    <a:defRPr/>
                  </a:pPr>
                  <a:endParaRPr lang="fr-FR">
                    <a:latin typeface="Times New Roman" pitchFamily="1" charset="0"/>
                  </a:endParaRPr>
                </a:p>
              </p:txBody>
            </p:sp>
            <p:sp>
              <p:nvSpPr>
                <p:cNvPr id="47" name="Rectangle 46"/>
                <p:cNvSpPr/>
                <p:nvPr/>
              </p:nvSpPr>
              <p:spPr bwMode="auto">
                <a:xfrm>
                  <a:off x="5929318" y="1881174"/>
                  <a:ext cx="71438" cy="571504"/>
                </a:xfrm>
                <a:prstGeom prst="rect">
                  <a:avLst/>
                </a:prstGeom>
                <a:grpFill/>
                <a:ln w="9525" cap="flat" cmpd="sng" algn="ctr">
                  <a:solidFill>
                    <a:schemeClr val="tx1"/>
                  </a:solidFill>
                  <a:prstDash val="solid"/>
                  <a:round/>
                  <a:headEnd type="none" w="med" len="med"/>
                  <a:tailEnd type="none" w="med" len="med"/>
                </a:ln>
                <a:effectLst/>
              </p:spPr>
              <p:txBody>
                <a:bodyPr/>
                <a:lstStyle/>
                <a:p>
                  <a:pPr>
                    <a:defRPr/>
                  </a:pPr>
                  <a:endParaRPr lang="fr-FR">
                    <a:latin typeface="Times New Roman" pitchFamily="1" charset="0"/>
                  </a:endParaRPr>
                </a:p>
              </p:txBody>
            </p:sp>
            <p:sp>
              <p:nvSpPr>
                <p:cNvPr id="48" name="Rectangle 47"/>
                <p:cNvSpPr/>
                <p:nvPr/>
              </p:nvSpPr>
              <p:spPr bwMode="auto">
                <a:xfrm>
                  <a:off x="8286772" y="1881174"/>
                  <a:ext cx="71438" cy="571504"/>
                </a:xfrm>
                <a:prstGeom prst="rect">
                  <a:avLst/>
                </a:prstGeom>
                <a:grpFill/>
                <a:ln w="9525" cap="flat" cmpd="sng" algn="ctr">
                  <a:solidFill>
                    <a:schemeClr val="tx1"/>
                  </a:solidFill>
                  <a:prstDash val="solid"/>
                  <a:round/>
                  <a:headEnd type="none" w="med" len="med"/>
                  <a:tailEnd type="none" w="med" len="med"/>
                </a:ln>
                <a:effectLst/>
              </p:spPr>
              <p:txBody>
                <a:bodyPr/>
                <a:lstStyle/>
                <a:p>
                  <a:pPr>
                    <a:defRPr/>
                  </a:pPr>
                  <a:endParaRPr lang="fr-FR">
                    <a:latin typeface="Times New Roman" pitchFamily="1" charset="0"/>
                  </a:endParaRPr>
                </a:p>
              </p:txBody>
            </p:sp>
          </p:grpSp>
          <p:grpSp>
            <p:nvGrpSpPr>
              <p:cNvPr id="31" name="Group 57"/>
              <p:cNvGrpSpPr>
                <a:grpSpLocks/>
              </p:cNvGrpSpPr>
              <p:nvPr/>
            </p:nvGrpSpPr>
            <p:grpSpPr bwMode="auto">
              <a:xfrm>
                <a:off x="5929318" y="3810000"/>
                <a:ext cx="285753" cy="358778"/>
                <a:chOff x="5929318" y="3810000"/>
                <a:chExt cx="285753" cy="358778"/>
              </a:xfrm>
            </p:grpSpPr>
            <p:cxnSp>
              <p:nvCxnSpPr>
                <p:cNvPr id="41" name="Straight Connector 30"/>
                <p:cNvCxnSpPr>
                  <a:cxnSpLocks noChangeShapeType="1"/>
                </p:cNvCxnSpPr>
                <p:nvPr/>
              </p:nvCxnSpPr>
              <p:spPr bwMode="auto">
                <a:xfrm rot="10800000">
                  <a:off x="5929318" y="3810000"/>
                  <a:ext cx="285752" cy="1588"/>
                </a:xfrm>
                <a:prstGeom prst="line">
                  <a:avLst/>
                </a:prstGeom>
                <a:noFill/>
                <a:ln w="9525" algn="ctr">
                  <a:solidFill>
                    <a:schemeClr val="tx1"/>
                  </a:solidFill>
                  <a:round/>
                  <a:headEnd/>
                  <a:tailEnd/>
                </a:ln>
              </p:spPr>
            </p:cxnSp>
            <p:cxnSp>
              <p:nvCxnSpPr>
                <p:cNvPr id="42" name="Straight Connector 34"/>
                <p:cNvCxnSpPr>
                  <a:cxnSpLocks noChangeShapeType="1"/>
                </p:cNvCxnSpPr>
                <p:nvPr/>
              </p:nvCxnSpPr>
              <p:spPr bwMode="auto">
                <a:xfrm rot="10800000">
                  <a:off x="6072194" y="4095752"/>
                  <a:ext cx="142876" cy="1588"/>
                </a:xfrm>
                <a:prstGeom prst="line">
                  <a:avLst/>
                </a:prstGeom>
                <a:noFill/>
                <a:ln w="9525" algn="ctr">
                  <a:solidFill>
                    <a:schemeClr val="tx1"/>
                  </a:solidFill>
                  <a:round/>
                  <a:headEnd/>
                  <a:tailEnd/>
                </a:ln>
              </p:spPr>
            </p:cxnSp>
            <p:cxnSp>
              <p:nvCxnSpPr>
                <p:cNvPr id="43" name="Straight Connector 40"/>
                <p:cNvCxnSpPr>
                  <a:cxnSpLocks noChangeShapeType="1"/>
                </p:cNvCxnSpPr>
                <p:nvPr/>
              </p:nvCxnSpPr>
              <p:spPr bwMode="auto">
                <a:xfrm rot="10800000">
                  <a:off x="6072195" y="3881438"/>
                  <a:ext cx="142876" cy="1588"/>
                </a:xfrm>
                <a:prstGeom prst="line">
                  <a:avLst/>
                </a:prstGeom>
                <a:noFill/>
                <a:ln w="9525" algn="ctr">
                  <a:solidFill>
                    <a:schemeClr val="tx1"/>
                  </a:solidFill>
                  <a:round/>
                  <a:headEnd/>
                  <a:tailEnd/>
                </a:ln>
              </p:spPr>
            </p:cxnSp>
            <p:cxnSp>
              <p:nvCxnSpPr>
                <p:cNvPr id="44" name="Straight Connector 43"/>
                <p:cNvCxnSpPr>
                  <a:cxnSpLocks noChangeShapeType="1"/>
                </p:cNvCxnSpPr>
                <p:nvPr/>
              </p:nvCxnSpPr>
              <p:spPr bwMode="auto">
                <a:xfrm rot="5400000" flipH="1" flipV="1">
                  <a:off x="5965037" y="3988595"/>
                  <a:ext cx="214314" cy="1588"/>
                </a:xfrm>
                <a:prstGeom prst="line">
                  <a:avLst/>
                </a:prstGeom>
                <a:noFill/>
                <a:ln w="9525" algn="ctr">
                  <a:solidFill>
                    <a:schemeClr val="tx1"/>
                  </a:solidFill>
                  <a:round/>
                  <a:headEnd/>
                  <a:tailEnd/>
                </a:ln>
              </p:spPr>
            </p:cxnSp>
            <p:cxnSp>
              <p:nvCxnSpPr>
                <p:cNvPr id="45" name="Straight Connector 44"/>
                <p:cNvCxnSpPr>
                  <a:cxnSpLocks noChangeShapeType="1"/>
                </p:cNvCxnSpPr>
                <p:nvPr/>
              </p:nvCxnSpPr>
              <p:spPr bwMode="auto">
                <a:xfrm rot="10800000">
                  <a:off x="5929318" y="4167190"/>
                  <a:ext cx="285752" cy="1588"/>
                </a:xfrm>
                <a:prstGeom prst="line">
                  <a:avLst/>
                </a:prstGeom>
                <a:noFill/>
                <a:ln w="9525" algn="ctr">
                  <a:solidFill>
                    <a:schemeClr val="tx1"/>
                  </a:solidFill>
                  <a:round/>
                  <a:headEnd/>
                  <a:tailEnd/>
                </a:ln>
              </p:spPr>
            </p:cxnSp>
          </p:grpSp>
          <p:sp>
            <p:nvSpPr>
              <p:cNvPr id="32" name="Rectangle 45"/>
              <p:cNvSpPr>
                <a:spLocks noChangeArrowheads="1"/>
              </p:cNvSpPr>
              <p:nvPr/>
            </p:nvSpPr>
            <p:spPr bwMode="auto">
              <a:xfrm>
                <a:off x="5857880" y="3738562"/>
                <a:ext cx="71438" cy="500066"/>
              </a:xfrm>
              <a:prstGeom prst="rect">
                <a:avLst/>
              </a:prstGeom>
              <a:noFill/>
              <a:ln w="9525" algn="ctr">
                <a:solidFill>
                  <a:schemeClr val="tx1"/>
                </a:solidFill>
                <a:round/>
                <a:headEnd/>
                <a:tailEnd/>
              </a:ln>
            </p:spPr>
            <p:txBody>
              <a:bodyPr/>
              <a:lstStyle/>
              <a:p>
                <a:endParaRPr lang="fr-FR"/>
              </a:p>
            </p:txBody>
          </p:sp>
          <p:grpSp>
            <p:nvGrpSpPr>
              <p:cNvPr id="33" name="Group 65"/>
              <p:cNvGrpSpPr>
                <a:grpSpLocks/>
              </p:cNvGrpSpPr>
              <p:nvPr/>
            </p:nvGrpSpPr>
            <p:grpSpPr bwMode="auto">
              <a:xfrm rot="10800000">
                <a:off x="7929582" y="3738562"/>
                <a:ext cx="357191" cy="500066"/>
                <a:chOff x="6010280" y="6096016"/>
                <a:chExt cx="357191" cy="500066"/>
              </a:xfrm>
            </p:grpSpPr>
            <p:grpSp>
              <p:nvGrpSpPr>
                <p:cNvPr id="34" name="Group 58"/>
                <p:cNvGrpSpPr>
                  <a:grpSpLocks/>
                </p:cNvGrpSpPr>
                <p:nvPr/>
              </p:nvGrpSpPr>
              <p:grpSpPr bwMode="auto">
                <a:xfrm>
                  <a:off x="6081718" y="6165866"/>
                  <a:ext cx="285753" cy="358778"/>
                  <a:chOff x="5929318" y="3810000"/>
                  <a:chExt cx="285753" cy="358778"/>
                </a:xfrm>
              </p:grpSpPr>
              <p:cxnSp>
                <p:nvCxnSpPr>
                  <p:cNvPr id="36" name="Straight Connector 59"/>
                  <p:cNvCxnSpPr>
                    <a:cxnSpLocks noChangeShapeType="1"/>
                  </p:cNvCxnSpPr>
                  <p:nvPr/>
                </p:nvCxnSpPr>
                <p:spPr bwMode="auto">
                  <a:xfrm rot="10800000">
                    <a:off x="5929318" y="3810000"/>
                    <a:ext cx="285752" cy="1588"/>
                  </a:xfrm>
                  <a:prstGeom prst="line">
                    <a:avLst/>
                  </a:prstGeom>
                  <a:noFill/>
                  <a:ln w="9525" algn="ctr">
                    <a:solidFill>
                      <a:schemeClr val="tx1"/>
                    </a:solidFill>
                    <a:round/>
                    <a:headEnd/>
                    <a:tailEnd/>
                  </a:ln>
                </p:spPr>
              </p:cxnSp>
              <p:cxnSp>
                <p:nvCxnSpPr>
                  <p:cNvPr id="37" name="Straight Connector 60"/>
                  <p:cNvCxnSpPr>
                    <a:cxnSpLocks noChangeShapeType="1"/>
                  </p:cNvCxnSpPr>
                  <p:nvPr/>
                </p:nvCxnSpPr>
                <p:spPr bwMode="auto">
                  <a:xfrm rot="10800000">
                    <a:off x="6072194" y="4095752"/>
                    <a:ext cx="142876" cy="1588"/>
                  </a:xfrm>
                  <a:prstGeom prst="line">
                    <a:avLst/>
                  </a:prstGeom>
                  <a:noFill/>
                  <a:ln w="9525" algn="ctr">
                    <a:solidFill>
                      <a:schemeClr val="tx1"/>
                    </a:solidFill>
                    <a:round/>
                    <a:headEnd/>
                    <a:tailEnd/>
                  </a:ln>
                </p:spPr>
              </p:cxnSp>
              <p:cxnSp>
                <p:nvCxnSpPr>
                  <p:cNvPr id="38" name="Straight Connector 61"/>
                  <p:cNvCxnSpPr>
                    <a:cxnSpLocks noChangeShapeType="1"/>
                  </p:cNvCxnSpPr>
                  <p:nvPr/>
                </p:nvCxnSpPr>
                <p:spPr bwMode="auto">
                  <a:xfrm rot="10800000">
                    <a:off x="6072195" y="3881438"/>
                    <a:ext cx="142876" cy="1588"/>
                  </a:xfrm>
                  <a:prstGeom prst="line">
                    <a:avLst/>
                  </a:prstGeom>
                  <a:noFill/>
                  <a:ln w="9525" algn="ctr">
                    <a:solidFill>
                      <a:schemeClr val="tx1"/>
                    </a:solidFill>
                    <a:round/>
                    <a:headEnd/>
                    <a:tailEnd/>
                  </a:ln>
                </p:spPr>
              </p:cxnSp>
              <p:cxnSp>
                <p:nvCxnSpPr>
                  <p:cNvPr id="39" name="Straight Connector 62"/>
                  <p:cNvCxnSpPr>
                    <a:cxnSpLocks noChangeShapeType="1"/>
                  </p:cNvCxnSpPr>
                  <p:nvPr/>
                </p:nvCxnSpPr>
                <p:spPr bwMode="auto">
                  <a:xfrm rot="5400000" flipH="1" flipV="1">
                    <a:off x="5965037" y="3988595"/>
                    <a:ext cx="214314" cy="1588"/>
                  </a:xfrm>
                  <a:prstGeom prst="line">
                    <a:avLst/>
                  </a:prstGeom>
                  <a:noFill/>
                  <a:ln w="9525" algn="ctr">
                    <a:solidFill>
                      <a:schemeClr val="tx1"/>
                    </a:solidFill>
                    <a:round/>
                    <a:headEnd/>
                    <a:tailEnd/>
                  </a:ln>
                </p:spPr>
              </p:cxnSp>
              <p:cxnSp>
                <p:nvCxnSpPr>
                  <p:cNvPr id="40" name="Straight Connector 63"/>
                  <p:cNvCxnSpPr>
                    <a:cxnSpLocks noChangeShapeType="1"/>
                  </p:cNvCxnSpPr>
                  <p:nvPr/>
                </p:nvCxnSpPr>
                <p:spPr bwMode="auto">
                  <a:xfrm rot="10800000">
                    <a:off x="5929318" y="4167190"/>
                    <a:ext cx="285752" cy="1588"/>
                  </a:xfrm>
                  <a:prstGeom prst="line">
                    <a:avLst/>
                  </a:prstGeom>
                  <a:noFill/>
                  <a:ln w="9525" algn="ctr">
                    <a:solidFill>
                      <a:schemeClr val="tx1"/>
                    </a:solidFill>
                    <a:round/>
                    <a:headEnd/>
                    <a:tailEnd/>
                  </a:ln>
                </p:spPr>
              </p:cxnSp>
            </p:grpSp>
            <p:sp>
              <p:nvSpPr>
                <p:cNvPr id="35" name="Rectangle 64"/>
                <p:cNvSpPr>
                  <a:spLocks noChangeArrowheads="1"/>
                </p:cNvSpPr>
                <p:nvPr/>
              </p:nvSpPr>
              <p:spPr bwMode="auto">
                <a:xfrm>
                  <a:off x="6010280" y="6096016"/>
                  <a:ext cx="71438" cy="500066"/>
                </a:xfrm>
                <a:prstGeom prst="rect">
                  <a:avLst/>
                </a:prstGeom>
                <a:noFill/>
                <a:ln w="9525" algn="ctr">
                  <a:solidFill>
                    <a:schemeClr val="tx1"/>
                  </a:solidFill>
                  <a:round/>
                  <a:headEnd/>
                  <a:tailEnd/>
                </a:ln>
              </p:spPr>
              <p:txBody>
                <a:bodyPr/>
                <a:lstStyle/>
                <a:p>
                  <a:endParaRPr lang="fr-FR"/>
                </a:p>
              </p:txBody>
            </p:sp>
          </p:grpSp>
        </p:grpSp>
        <p:sp>
          <p:nvSpPr>
            <p:cNvPr id="21" name="TextBox 68"/>
            <p:cNvSpPr txBox="1">
              <a:spLocks noChangeArrowheads="1"/>
            </p:cNvSpPr>
            <p:nvPr/>
          </p:nvSpPr>
          <p:spPr bwMode="auto">
            <a:xfrm>
              <a:off x="4929188" y="3970338"/>
              <a:ext cx="446087" cy="446087"/>
            </a:xfrm>
            <a:prstGeom prst="rect">
              <a:avLst/>
            </a:prstGeom>
            <a:noFill/>
            <a:ln w="9525">
              <a:noFill/>
              <a:miter lim="800000"/>
              <a:headEnd/>
              <a:tailEnd/>
            </a:ln>
          </p:spPr>
          <p:txBody>
            <a:bodyPr wrap="none">
              <a:spAutoFit/>
            </a:bodyPr>
            <a:lstStyle/>
            <a:p>
              <a:r>
                <a:rPr lang="fr-FR"/>
                <a:t>P</a:t>
              </a:r>
              <a:r>
                <a:rPr lang="fr-FR" baseline="-25000"/>
                <a:t>1</a:t>
              </a:r>
            </a:p>
          </p:txBody>
        </p:sp>
        <p:sp>
          <p:nvSpPr>
            <p:cNvPr id="22" name="TextBox 69"/>
            <p:cNvSpPr txBox="1">
              <a:spLocks noChangeArrowheads="1"/>
            </p:cNvSpPr>
            <p:nvPr/>
          </p:nvSpPr>
          <p:spPr bwMode="auto">
            <a:xfrm>
              <a:off x="8983663" y="3952875"/>
              <a:ext cx="446087" cy="446088"/>
            </a:xfrm>
            <a:prstGeom prst="rect">
              <a:avLst/>
            </a:prstGeom>
            <a:noFill/>
            <a:ln w="9525">
              <a:noFill/>
              <a:miter lim="800000"/>
              <a:headEnd/>
              <a:tailEnd/>
            </a:ln>
          </p:spPr>
          <p:txBody>
            <a:bodyPr wrap="none">
              <a:spAutoFit/>
            </a:bodyPr>
            <a:lstStyle/>
            <a:p>
              <a:r>
                <a:rPr lang="fr-FR"/>
                <a:t>P</a:t>
              </a:r>
              <a:r>
                <a:rPr lang="fr-FR" baseline="-25000"/>
                <a:t>2</a:t>
              </a:r>
            </a:p>
          </p:txBody>
        </p:sp>
        <p:cxnSp>
          <p:nvCxnSpPr>
            <p:cNvPr id="23" name="Straight Arrow Connector 70"/>
            <p:cNvCxnSpPr>
              <a:cxnSpLocks noChangeShapeType="1"/>
            </p:cNvCxnSpPr>
            <p:nvPr/>
          </p:nvCxnSpPr>
          <p:spPr bwMode="auto">
            <a:xfrm>
              <a:off x="5500688" y="4167188"/>
              <a:ext cx="571500" cy="1587"/>
            </a:xfrm>
            <a:prstGeom prst="straightConnector1">
              <a:avLst/>
            </a:prstGeom>
            <a:noFill/>
            <a:ln w="34925" algn="ctr">
              <a:solidFill>
                <a:schemeClr val="tx1"/>
              </a:solidFill>
              <a:round/>
              <a:headEnd/>
              <a:tailEnd type="arrow" w="med" len="med"/>
            </a:ln>
          </p:spPr>
        </p:cxnSp>
        <p:sp>
          <p:nvSpPr>
            <p:cNvPr id="24" name="TextBox 71"/>
            <p:cNvSpPr txBox="1">
              <a:spLocks noChangeArrowheads="1"/>
            </p:cNvSpPr>
            <p:nvPr/>
          </p:nvSpPr>
          <p:spPr bwMode="auto">
            <a:xfrm>
              <a:off x="5500688" y="3721100"/>
              <a:ext cx="398462" cy="446088"/>
            </a:xfrm>
            <a:prstGeom prst="rect">
              <a:avLst/>
            </a:prstGeom>
            <a:noFill/>
            <a:ln w="9525">
              <a:noFill/>
              <a:miter lim="800000"/>
              <a:headEnd/>
              <a:tailEnd/>
            </a:ln>
          </p:spPr>
          <p:txBody>
            <a:bodyPr wrap="none">
              <a:spAutoFit/>
            </a:bodyPr>
            <a:lstStyle/>
            <a:p>
              <a:r>
                <a:rPr lang="fr-FR"/>
                <a:t>Q</a:t>
              </a:r>
              <a:endParaRPr lang="fr-FR" baseline="-25000"/>
            </a:p>
          </p:txBody>
        </p:sp>
        <p:sp>
          <p:nvSpPr>
            <p:cNvPr id="25" name="TextBox 72"/>
            <p:cNvSpPr txBox="1">
              <a:spLocks noChangeArrowheads="1"/>
            </p:cNvSpPr>
            <p:nvPr/>
          </p:nvSpPr>
          <p:spPr bwMode="auto">
            <a:xfrm>
              <a:off x="8358188" y="3738563"/>
              <a:ext cx="398462" cy="446087"/>
            </a:xfrm>
            <a:prstGeom prst="rect">
              <a:avLst/>
            </a:prstGeom>
            <a:noFill/>
            <a:ln w="9525">
              <a:noFill/>
              <a:miter lim="800000"/>
              <a:headEnd/>
              <a:tailEnd/>
            </a:ln>
          </p:spPr>
          <p:txBody>
            <a:bodyPr wrap="none">
              <a:spAutoFit/>
            </a:bodyPr>
            <a:lstStyle/>
            <a:p>
              <a:r>
                <a:rPr lang="fr-FR"/>
                <a:t>Q</a:t>
              </a:r>
              <a:endParaRPr lang="fr-FR" baseline="-25000"/>
            </a:p>
          </p:txBody>
        </p:sp>
        <p:cxnSp>
          <p:nvCxnSpPr>
            <p:cNvPr id="26" name="Straight Arrow Connector 73"/>
            <p:cNvCxnSpPr>
              <a:cxnSpLocks noChangeShapeType="1"/>
            </p:cNvCxnSpPr>
            <p:nvPr/>
          </p:nvCxnSpPr>
          <p:spPr bwMode="auto">
            <a:xfrm>
              <a:off x="8215313" y="4167188"/>
              <a:ext cx="571500" cy="1587"/>
            </a:xfrm>
            <a:prstGeom prst="straightConnector1">
              <a:avLst/>
            </a:prstGeom>
            <a:noFill/>
            <a:ln w="34925" algn="ctr">
              <a:solidFill>
                <a:schemeClr val="tx1"/>
              </a:solidFill>
              <a:round/>
              <a:headEnd/>
              <a:tailEnd type="arrow" w="med" len="med"/>
            </a:ln>
          </p:spPr>
        </p:cxnSp>
        <p:sp>
          <p:nvSpPr>
            <p:cNvPr id="27" name="TextBox 75"/>
            <p:cNvSpPr txBox="1">
              <a:spLocks noChangeArrowheads="1"/>
            </p:cNvSpPr>
            <p:nvPr/>
          </p:nvSpPr>
          <p:spPr bwMode="auto">
            <a:xfrm>
              <a:off x="6929438" y="3524250"/>
              <a:ext cx="479425" cy="446088"/>
            </a:xfrm>
            <a:prstGeom prst="rect">
              <a:avLst/>
            </a:prstGeom>
            <a:noFill/>
            <a:ln w="9525">
              <a:noFill/>
              <a:miter lim="800000"/>
              <a:headEnd/>
              <a:tailEnd/>
            </a:ln>
          </p:spPr>
          <p:txBody>
            <a:bodyPr wrap="none">
              <a:spAutoFit/>
            </a:bodyPr>
            <a:lstStyle/>
            <a:p>
              <a:r>
                <a:rPr lang="fr-FR">
                  <a:solidFill>
                    <a:srgbClr val="FF0000"/>
                  </a:solidFill>
                </a:rPr>
                <a:t>C</a:t>
              </a:r>
              <a:r>
                <a:rPr lang="fr-FR" baseline="-25000">
                  <a:solidFill>
                    <a:srgbClr val="FF0000"/>
                  </a:solidFill>
                </a:rPr>
                <a:t>1</a:t>
              </a:r>
            </a:p>
          </p:txBody>
        </p:sp>
        <p:sp>
          <p:nvSpPr>
            <p:cNvPr id="28" name="TextBox 76"/>
            <p:cNvSpPr txBox="1">
              <a:spLocks noChangeArrowheads="1"/>
            </p:cNvSpPr>
            <p:nvPr/>
          </p:nvSpPr>
          <p:spPr bwMode="auto">
            <a:xfrm>
              <a:off x="7000875" y="4364038"/>
              <a:ext cx="479425" cy="446087"/>
            </a:xfrm>
            <a:prstGeom prst="rect">
              <a:avLst/>
            </a:prstGeom>
            <a:noFill/>
            <a:ln w="9525">
              <a:noFill/>
              <a:miter lim="800000"/>
              <a:headEnd/>
              <a:tailEnd/>
            </a:ln>
          </p:spPr>
          <p:txBody>
            <a:bodyPr wrap="none">
              <a:spAutoFit/>
            </a:bodyPr>
            <a:lstStyle/>
            <a:p>
              <a:r>
                <a:rPr lang="fr-FR">
                  <a:solidFill>
                    <a:srgbClr val="FF0000"/>
                  </a:solidFill>
                </a:rPr>
                <a:t>C</a:t>
              </a:r>
              <a:r>
                <a:rPr lang="fr-FR" baseline="-25000">
                  <a:solidFill>
                    <a:srgbClr val="FF0000"/>
                  </a:solidFill>
                </a:rPr>
                <a:t>2</a:t>
              </a:r>
            </a:p>
          </p:txBody>
        </p:sp>
      </p:grpSp>
      <p:graphicFrame>
        <p:nvGraphicFramePr>
          <p:cNvPr id="52" name="Object 6"/>
          <p:cNvGraphicFramePr>
            <a:graphicFrameLocks noChangeAspect="1"/>
          </p:cNvGraphicFramePr>
          <p:nvPr/>
        </p:nvGraphicFramePr>
        <p:xfrm>
          <a:off x="1718061" y="4994547"/>
          <a:ext cx="1633538" cy="857250"/>
        </p:xfrm>
        <a:graphic>
          <a:graphicData uri="http://schemas.openxmlformats.org/presentationml/2006/ole">
            <mc:AlternateContent xmlns:mc="http://schemas.openxmlformats.org/markup-compatibility/2006">
              <mc:Choice xmlns:v="urn:schemas-microsoft-com:vml" Requires="v">
                <p:oleObj name="Equation" r:id="rId6" imgW="825500" imgH="431800" progId="Equation.3">
                  <p:embed/>
                </p:oleObj>
              </mc:Choice>
              <mc:Fallback>
                <p:oleObj name="Equation" r:id="rId6" imgW="825500" imgH="431800" progId="Equation.3">
                  <p:embed/>
                  <p:pic>
                    <p:nvPicPr>
                      <p:cNvPr id="0" name="Picture 93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18061" y="4994547"/>
                        <a:ext cx="1633538"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66"/>
                            </a:solidFill>
                            <a:miter lim="800000"/>
                            <a:headEnd/>
                            <a:tailEnd/>
                          </a14:hiddenLine>
                        </a:ext>
                      </a:extLst>
                    </p:spPr>
                  </p:pic>
                </p:oleObj>
              </mc:Fallback>
            </mc:AlternateContent>
          </a:graphicData>
        </a:graphic>
      </p:graphicFrame>
      <p:grpSp>
        <p:nvGrpSpPr>
          <p:cNvPr id="53" name="Groupe 63"/>
          <p:cNvGrpSpPr/>
          <p:nvPr/>
        </p:nvGrpSpPr>
        <p:grpSpPr>
          <a:xfrm>
            <a:off x="5032244" y="4748160"/>
            <a:ext cx="3463925" cy="1285875"/>
            <a:chOff x="5411788" y="5524500"/>
            <a:chExt cx="3463925" cy="1285875"/>
          </a:xfrm>
        </p:grpSpPr>
        <p:grpSp>
          <p:nvGrpSpPr>
            <p:cNvPr id="54" name="Group 87"/>
            <p:cNvGrpSpPr>
              <a:grpSpLocks/>
            </p:cNvGrpSpPr>
            <p:nvPr/>
          </p:nvGrpSpPr>
          <p:grpSpPr bwMode="auto">
            <a:xfrm>
              <a:off x="6021388" y="5810250"/>
              <a:ext cx="2193925" cy="571500"/>
              <a:chOff x="6021767" y="5881702"/>
              <a:chExt cx="2193567" cy="571504"/>
            </a:xfrm>
          </p:grpSpPr>
          <p:grpSp>
            <p:nvGrpSpPr>
              <p:cNvPr id="61" name="Group 82"/>
              <p:cNvGrpSpPr>
                <a:grpSpLocks/>
              </p:cNvGrpSpPr>
              <p:nvPr/>
            </p:nvGrpSpPr>
            <p:grpSpPr bwMode="auto">
              <a:xfrm>
                <a:off x="6021767" y="5881702"/>
                <a:ext cx="1050560" cy="571504"/>
                <a:chOff x="7102861" y="6596082"/>
                <a:chExt cx="1050560" cy="571504"/>
              </a:xfrm>
            </p:grpSpPr>
            <p:sp>
              <p:nvSpPr>
                <p:cNvPr id="66" name="Rectangle 79"/>
                <p:cNvSpPr>
                  <a:spLocks noChangeArrowheads="1"/>
                </p:cNvSpPr>
                <p:nvPr/>
              </p:nvSpPr>
              <p:spPr bwMode="auto">
                <a:xfrm>
                  <a:off x="7153287" y="6792537"/>
                  <a:ext cx="949705" cy="160735"/>
                </a:xfrm>
                <a:prstGeom prst="rect">
                  <a:avLst/>
                </a:prstGeom>
                <a:solidFill>
                  <a:srgbClr val="FF9966"/>
                </a:solidFill>
                <a:ln w="9525" algn="ctr">
                  <a:solidFill>
                    <a:schemeClr val="tx1"/>
                  </a:solidFill>
                  <a:round/>
                  <a:headEnd/>
                  <a:tailEnd/>
                </a:ln>
              </p:spPr>
              <p:txBody>
                <a:bodyPr/>
                <a:lstStyle/>
                <a:p>
                  <a:endParaRPr lang="fr-FR"/>
                </a:p>
              </p:txBody>
            </p:sp>
            <p:sp>
              <p:nvSpPr>
                <p:cNvPr id="67" name="Rectangle 80"/>
                <p:cNvSpPr>
                  <a:spLocks noChangeArrowheads="1"/>
                </p:cNvSpPr>
                <p:nvPr/>
              </p:nvSpPr>
              <p:spPr bwMode="auto">
                <a:xfrm>
                  <a:off x="7102861" y="6738958"/>
                  <a:ext cx="50427" cy="285752"/>
                </a:xfrm>
                <a:prstGeom prst="rect">
                  <a:avLst/>
                </a:prstGeom>
                <a:solidFill>
                  <a:srgbClr val="FF9966"/>
                </a:solidFill>
                <a:ln w="9525" algn="ctr">
                  <a:solidFill>
                    <a:schemeClr val="tx1"/>
                  </a:solidFill>
                  <a:round/>
                  <a:headEnd/>
                  <a:tailEnd/>
                </a:ln>
              </p:spPr>
              <p:txBody>
                <a:bodyPr/>
                <a:lstStyle/>
                <a:p>
                  <a:endParaRPr lang="fr-FR"/>
                </a:p>
              </p:txBody>
            </p:sp>
            <p:sp>
              <p:nvSpPr>
                <p:cNvPr id="68" name="Rectangle 81"/>
                <p:cNvSpPr>
                  <a:spLocks noChangeArrowheads="1"/>
                </p:cNvSpPr>
                <p:nvPr/>
              </p:nvSpPr>
              <p:spPr bwMode="auto">
                <a:xfrm>
                  <a:off x="8081982" y="6596082"/>
                  <a:ext cx="71439" cy="571504"/>
                </a:xfrm>
                <a:prstGeom prst="rect">
                  <a:avLst/>
                </a:prstGeom>
                <a:solidFill>
                  <a:srgbClr val="FF9966"/>
                </a:solidFill>
                <a:ln w="9525" algn="ctr">
                  <a:solidFill>
                    <a:schemeClr val="tx1"/>
                  </a:solidFill>
                  <a:round/>
                  <a:headEnd/>
                  <a:tailEnd/>
                </a:ln>
              </p:spPr>
              <p:txBody>
                <a:bodyPr/>
                <a:lstStyle/>
                <a:p>
                  <a:endParaRPr lang="fr-FR"/>
                </a:p>
              </p:txBody>
            </p:sp>
          </p:grpSp>
          <p:grpSp>
            <p:nvGrpSpPr>
              <p:cNvPr id="62" name="Group 83"/>
              <p:cNvGrpSpPr>
                <a:grpSpLocks/>
              </p:cNvGrpSpPr>
              <p:nvPr/>
            </p:nvGrpSpPr>
            <p:grpSpPr bwMode="auto">
              <a:xfrm>
                <a:off x="7072326" y="5881702"/>
                <a:ext cx="1143008" cy="571504"/>
                <a:chOff x="5929318" y="1881174"/>
                <a:chExt cx="1143008" cy="571504"/>
              </a:xfrm>
            </p:grpSpPr>
            <p:sp>
              <p:nvSpPr>
                <p:cNvPr id="63" name="Rectangle 84"/>
                <p:cNvSpPr>
                  <a:spLocks noChangeArrowheads="1"/>
                </p:cNvSpPr>
                <p:nvPr/>
              </p:nvSpPr>
              <p:spPr bwMode="auto">
                <a:xfrm>
                  <a:off x="6000756" y="2024050"/>
                  <a:ext cx="1000132" cy="285752"/>
                </a:xfrm>
                <a:prstGeom prst="rect">
                  <a:avLst/>
                </a:prstGeom>
                <a:solidFill>
                  <a:srgbClr val="FF9966"/>
                </a:solidFill>
                <a:ln w="9525" algn="ctr">
                  <a:solidFill>
                    <a:schemeClr val="tx1"/>
                  </a:solidFill>
                  <a:round/>
                  <a:headEnd/>
                  <a:tailEnd/>
                </a:ln>
              </p:spPr>
              <p:txBody>
                <a:bodyPr/>
                <a:lstStyle/>
                <a:p>
                  <a:endParaRPr lang="fr-FR"/>
                </a:p>
              </p:txBody>
            </p:sp>
            <p:sp>
              <p:nvSpPr>
                <p:cNvPr id="64" name="Rectangle 85"/>
                <p:cNvSpPr>
                  <a:spLocks noChangeArrowheads="1"/>
                </p:cNvSpPr>
                <p:nvPr/>
              </p:nvSpPr>
              <p:spPr bwMode="auto">
                <a:xfrm>
                  <a:off x="5929318" y="1881174"/>
                  <a:ext cx="71438" cy="571504"/>
                </a:xfrm>
                <a:prstGeom prst="rect">
                  <a:avLst/>
                </a:prstGeom>
                <a:solidFill>
                  <a:srgbClr val="FF9966"/>
                </a:solidFill>
                <a:ln w="9525" algn="ctr">
                  <a:solidFill>
                    <a:schemeClr val="tx1"/>
                  </a:solidFill>
                  <a:round/>
                  <a:headEnd/>
                  <a:tailEnd/>
                </a:ln>
              </p:spPr>
              <p:txBody>
                <a:bodyPr/>
                <a:lstStyle/>
                <a:p>
                  <a:endParaRPr lang="fr-FR"/>
                </a:p>
              </p:txBody>
            </p:sp>
            <p:sp>
              <p:nvSpPr>
                <p:cNvPr id="65" name="Rectangle 86"/>
                <p:cNvSpPr>
                  <a:spLocks noChangeArrowheads="1"/>
                </p:cNvSpPr>
                <p:nvPr/>
              </p:nvSpPr>
              <p:spPr bwMode="auto">
                <a:xfrm>
                  <a:off x="7000888" y="1881174"/>
                  <a:ext cx="71438" cy="571504"/>
                </a:xfrm>
                <a:prstGeom prst="rect">
                  <a:avLst/>
                </a:prstGeom>
                <a:solidFill>
                  <a:srgbClr val="FF9966"/>
                </a:solidFill>
                <a:ln w="9525" algn="ctr">
                  <a:solidFill>
                    <a:schemeClr val="tx1"/>
                  </a:solidFill>
                  <a:round/>
                  <a:headEnd/>
                  <a:tailEnd/>
                </a:ln>
              </p:spPr>
              <p:txBody>
                <a:bodyPr/>
                <a:lstStyle/>
                <a:p>
                  <a:endParaRPr lang="fr-FR"/>
                </a:p>
              </p:txBody>
            </p:sp>
          </p:grpSp>
        </p:grpSp>
        <p:cxnSp>
          <p:nvCxnSpPr>
            <p:cNvPr id="55" name="Straight Arrow Connector 88"/>
            <p:cNvCxnSpPr>
              <a:cxnSpLocks noChangeShapeType="1"/>
            </p:cNvCxnSpPr>
            <p:nvPr/>
          </p:nvCxnSpPr>
          <p:spPr bwMode="auto">
            <a:xfrm>
              <a:off x="6858000" y="6094413"/>
              <a:ext cx="571500" cy="1587"/>
            </a:xfrm>
            <a:prstGeom prst="straightConnector1">
              <a:avLst/>
            </a:prstGeom>
            <a:noFill/>
            <a:ln w="34925" algn="ctr">
              <a:solidFill>
                <a:schemeClr val="tx1"/>
              </a:solidFill>
              <a:round/>
              <a:headEnd/>
              <a:tailEnd type="arrow" w="med" len="med"/>
            </a:ln>
          </p:spPr>
        </p:cxnSp>
        <p:sp>
          <p:nvSpPr>
            <p:cNvPr id="56" name="TextBox 89"/>
            <p:cNvSpPr txBox="1">
              <a:spLocks noChangeArrowheads="1"/>
            </p:cNvSpPr>
            <p:nvPr/>
          </p:nvSpPr>
          <p:spPr bwMode="auto">
            <a:xfrm>
              <a:off x="6858000" y="6364288"/>
              <a:ext cx="398463" cy="446087"/>
            </a:xfrm>
            <a:prstGeom prst="rect">
              <a:avLst/>
            </a:prstGeom>
            <a:noFill/>
            <a:ln w="9525">
              <a:noFill/>
              <a:miter lim="800000"/>
              <a:headEnd/>
              <a:tailEnd/>
            </a:ln>
          </p:spPr>
          <p:txBody>
            <a:bodyPr wrap="none">
              <a:spAutoFit/>
            </a:bodyPr>
            <a:lstStyle/>
            <a:p>
              <a:pPr algn="r"/>
              <a:r>
                <a:rPr lang="fr-FR"/>
                <a:t>Q</a:t>
              </a:r>
              <a:endParaRPr lang="fr-FR" baseline="-25000"/>
            </a:p>
          </p:txBody>
        </p:sp>
        <p:sp>
          <p:nvSpPr>
            <p:cNvPr id="57" name="TextBox 90"/>
            <p:cNvSpPr txBox="1">
              <a:spLocks noChangeArrowheads="1"/>
            </p:cNvSpPr>
            <p:nvPr/>
          </p:nvSpPr>
          <p:spPr bwMode="auto">
            <a:xfrm>
              <a:off x="5411788" y="5899150"/>
              <a:ext cx="446087" cy="446088"/>
            </a:xfrm>
            <a:prstGeom prst="rect">
              <a:avLst/>
            </a:prstGeom>
            <a:noFill/>
            <a:ln w="9525">
              <a:noFill/>
              <a:miter lim="800000"/>
              <a:headEnd/>
              <a:tailEnd/>
            </a:ln>
          </p:spPr>
          <p:txBody>
            <a:bodyPr wrap="none">
              <a:spAutoFit/>
            </a:bodyPr>
            <a:lstStyle/>
            <a:p>
              <a:r>
                <a:rPr lang="fr-FR"/>
                <a:t>P</a:t>
              </a:r>
              <a:r>
                <a:rPr lang="fr-FR" baseline="-25000"/>
                <a:t>1</a:t>
              </a:r>
            </a:p>
          </p:txBody>
        </p:sp>
        <p:sp>
          <p:nvSpPr>
            <p:cNvPr id="58" name="TextBox 91"/>
            <p:cNvSpPr txBox="1">
              <a:spLocks noChangeArrowheads="1"/>
            </p:cNvSpPr>
            <p:nvPr/>
          </p:nvSpPr>
          <p:spPr bwMode="auto">
            <a:xfrm>
              <a:off x="8429625" y="5881688"/>
              <a:ext cx="446088" cy="446087"/>
            </a:xfrm>
            <a:prstGeom prst="rect">
              <a:avLst/>
            </a:prstGeom>
            <a:noFill/>
            <a:ln w="9525">
              <a:noFill/>
              <a:miter lim="800000"/>
              <a:headEnd/>
              <a:tailEnd/>
            </a:ln>
          </p:spPr>
          <p:txBody>
            <a:bodyPr wrap="none">
              <a:spAutoFit/>
            </a:bodyPr>
            <a:lstStyle/>
            <a:p>
              <a:r>
                <a:rPr lang="fr-FR"/>
                <a:t>P</a:t>
              </a:r>
              <a:r>
                <a:rPr lang="fr-FR" baseline="-25000"/>
                <a:t>2</a:t>
              </a:r>
            </a:p>
          </p:txBody>
        </p:sp>
        <p:sp>
          <p:nvSpPr>
            <p:cNvPr id="59" name="TextBox 94"/>
            <p:cNvSpPr txBox="1">
              <a:spLocks noChangeArrowheads="1"/>
            </p:cNvSpPr>
            <p:nvPr/>
          </p:nvSpPr>
          <p:spPr bwMode="auto">
            <a:xfrm>
              <a:off x="6357938" y="5595938"/>
              <a:ext cx="479425" cy="446087"/>
            </a:xfrm>
            <a:prstGeom prst="rect">
              <a:avLst/>
            </a:prstGeom>
            <a:noFill/>
            <a:ln w="9525">
              <a:noFill/>
              <a:miter lim="800000"/>
              <a:headEnd/>
              <a:tailEnd/>
            </a:ln>
          </p:spPr>
          <p:txBody>
            <a:bodyPr wrap="none">
              <a:spAutoFit/>
            </a:bodyPr>
            <a:lstStyle/>
            <a:p>
              <a:r>
                <a:rPr lang="fr-FR">
                  <a:solidFill>
                    <a:srgbClr val="FF0000"/>
                  </a:solidFill>
                </a:rPr>
                <a:t>C</a:t>
              </a:r>
              <a:r>
                <a:rPr lang="fr-FR" baseline="-25000">
                  <a:solidFill>
                    <a:srgbClr val="FF0000"/>
                  </a:solidFill>
                </a:rPr>
                <a:t>1</a:t>
              </a:r>
            </a:p>
          </p:txBody>
        </p:sp>
        <p:sp>
          <p:nvSpPr>
            <p:cNvPr id="60" name="TextBox 95"/>
            <p:cNvSpPr txBox="1">
              <a:spLocks noChangeArrowheads="1"/>
            </p:cNvSpPr>
            <p:nvPr/>
          </p:nvSpPr>
          <p:spPr bwMode="auto">
            <a:xfrm>
              <a:off x="7378700" y="5524500"/>
              <a:ext cx="479425" cy="446088"/>
            </a:xfrm>
            <a:prstGeom prst="rect">
              <a:avLst/>
            </a:prstGeom>
            <a:noFill/>
            <a:ln w="9525">
              <a:noFill/>
              <a:miter lim="800000"/>
              <a:headEnd/>
              <a:tailEnd/>
            </a:ln>
          </p:spPr>
          <p:txBody>
            <a:bodyPr wrap="none">
              <a:spAutoFit/>
            </a:bodyPr>
            <a:lstStyle/>
            <a:p>
              <a:r>
                <a:rPr lang="fr-FR">
                  <a:solidFill>
                    <a:srgbClr val="FF0000"/>
                  </a:solidFill>
                </a:rPr>
                <a:t>C</a:t>
              </a:r>
              <a:r>
                <a:rPr lang="fr-FR" baseline="-25000">
                  <a:solidFill>
                    <a:srgbClr val="FF0000"/>
                  </a:solidFill>
                </a:rPr>
                <a:t>2</a:t>
              </a:r>
            </a:p>
          </p:txBody>
        </p:sp>
      </p:grpSp>
      <p:sp>
        <p:nvSpPr>
          <p:cNvPr id="69"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4095059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ox(in)">
                                      <p:cBhvr>
                                        <p:cTn id="7" dur="500"/>
                                        <p:tgtEl>
                                          <p:spTgt spid="19"/>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box(in)">
                                      <p:cBhvr>
                                        <p:cTn id="17" dur="500"/>
                                        <p:tgtEl>
                                          <p:spTgt spid="53"/>
                                        </p:tgtEl>
                                      </p:cBhvr>
                                    </p:animEffect>
                                  </p:childTnLst>
                                </p:cTn>
                              </p:par>
                            </p:childTnLst>
                          </p:cTn>
                        </p:par>
                        <p:par>
                          <p:cTn id="18" fill="hold">
                            <p:stCondLst>
                              <p:cond delay="500"/>
                            </p:stCondLst>
                            <p:childTnLst>
                              <p:par>
                                <p:cTn id="19" presetID="2" presetClass="entr" presetSubtype="2" fill="hold" nodeType="after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additive="base">
                                        <p:cTn id="21" dur="500" fill="hold"/>
                                        <p:tgtEl>
                                          <p:spTgt spid="52"/>
                                        </p:tgtEl>
                                        <p:attrNameLst>
                                          <p:attrName>ppt_x</p:attrName>
                                        </p:attrNameLst>
                                      </p:cBhvr>
                                      <p:tavLst>
                                        <p:tav tm="0">
                                          <p:val>
                                            <p:strVal val="1+#ppt_w/2"/>
                                          </p:val>
                                        </p:tav>
                                        <p:tav tm="100000">
                                          <p:val>
                                            <p:strVal val="#ppt_x"/>
                                          </p:val>
                                        </p:tav>
                                      </p:tavLst>
                                    </p:anim>
                                    <p:anim calcmode="lin" valueType="num">
                                      <p:cBhvr additive="base">
                                        <p:cTn id="22"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36</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Conductance Calculus in Molecular Regime</a:t>
            </a:r>
          </a:p>
        </p:txBody>
      </p:sp>
      <p:sp>
        <p:nvSpPr>
          <p:cNvPr id="3" name="Rectangle 2"/>
          <p:cNvSpPr/>
          <p:nvPr/>
        </p:nvSpPr>
        <p:spPr>
          <a:xfrm>
            <a:off x="258793" y="752795"/>
            <a:ext cx="8738558" cy="3970318"/>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b="1" dirty="0"/>
              <a:t>For a (thin) orifice :</a:t>
            </a:r>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pPr>
            <a:r>
              <a:rPr lang="en-US" dirty="0"/>
              <a:t> The conductance of an orifice of 10 cm diameter is 900 l/s</a:t>
            </a:r>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r>
              <a:rPr lang="en-US" dirty="0"/>
              <a:t> </a:t>
            </a:r>
            <a:r>
              <a:rPr lang="en-US" b="1" dirty="0"/>
              <a:t>For a tube :</a:t>
            </a:r>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pPr>
            <a:endParaRPr lang="en-US" dirty="0"/>
          </a:p>
          <a:p>
            <a:pPr lvl="0" eaLnBrk="0" fontAlgn="base" hangingPunct="0">
              <a:spcBef>
                <a:spcPct val="0"/>
              </a:spcBef>
              <a:spcAft>
                <a:spcPct val="0"/>
              </a:spcAft>
              <a:buClr>
                <a:srgbClr val="00CC99"/>
              </a:buClr>
            </a:pPr>
            <a:endParaRPr lang="en-US" dirty="0"/>
          </a:p>
          <a:p>
            <a:pPr lvl="0" eaLnBrk="0" fontAlgn="base" hangingPunct="0">
              <a:spcBef>
                <a:spcPct val="0"/>
              </a:spcBef>
              <a:spcAft>
                <a:spcPct val="0"/>
              </a:spcAft>
              <a:buClr>
                <a:srgbClr val="00CC99"/>
              </a:buClr>
            </a:pPr>
            <a:r>
              <a:rPr lang="en-US" dirty="0"/>
              <a:t> The specific conductance of a tube of 10 cm diameter is 120 l/</a:t>
            </a:r>
            <a:r>
              <a:rPr lang="en-US" dirty="0" err="1"/>
              <a:t>s.m</a:t>
            </a:r>
            <a:endParaRPr lang="en-US" dirty="0"/>
          </a:p>
        </p:txBody>
      </p:sp>
      <p:graphicFrame>
        <p:nvGraphicFramePr>
          <p:cNvPr id="7" name="Object 6"/>
          <p:cNvGraphicFramePr>
            <a:graphicFrameLocks noChangeAspect="1"/>
          </p:cNvGraphicFramePr>
          <p:nvPr/>
        </p:nvGraphicFramePr>
        <p:xfrm>
          <a:off x="1994764" y="3280293"/>
          <a:ext cx="4733925" cy="735012"/>
        </p:xfrm>
        <a:graphic>
          <a:graphicData uri="http://schemas.openxmlformats.org/presentationml/2006/ole">
            <mc:AlternateContent xmlns:mc="http://schemas.openxmlformats.org/markup-compatibility/2006">
              <mc:Choice xmlns:v="urn:schemas-microsoft-com:vml" Requires="v">
                <p:oleObj name="Equation" r:id="rId2" imgW="2946400" imgH="457200" progId="Equation.3">
                  <p:embed/>
                </p:oleObj>
              </mc:Choice>
              <mc:Fallback>
                <p:oleObj name="Equation" r:id="rId2" imgW="2946400" imgH="457200" progId="Equation.3">
                  <p:embed/>
                  <p:pic>
                    <p:nvPicPr>
                      <p:cNvPr id="0" name="Picture 6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4764" y="3280293"/>
                        <a:ext cx="4733925" cy="73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66"/>
                            </a:solidFill>
                            <a:miter lim="800000"/>
                            <a:headEnd/>
                            <a:tailEnd/>
                          </a14:hiddenLine>
                        </a:ext>
                      </a:extLst>
                    </p:spPr>
                  </p:pic>
                </p:oleObj>
              </mc:Fallback>
            </mc:AlternateContent>
          </a:graphicData>
        </a:graphic>
      </p:graphicFrame>
      <p:graphicFrame>
        <p:nvGraphicFramePr>
          <p:cNvPr id="8" name="Object 8"/>
          <p:cNvGraphicFramePr>
            <a:graphicFrameLocks noChangeAspect="1"/>
          </p:cNvGraphicFramePr>
          <p:nvPr/>
        </p:nvGraphicFramePr>
        <p:xfrm>
          <a:off x="2066202" y="1065730"/>
          <a:ext cx="4244975" cy="714375"/>
        </p:xfrm>
        <a:graphic>
          <a:graphicData uri="http://schemas.openxmlformats.org/presentationml/2006/ole">
            <mc:AlternateContent xmlns:mc="http://schemas.openxmlformats.org/markup-compatibility/2006">
              <mc:Choice xmlns:v="urn:schemas-microsoft-com:vml" Requires="v">
                <p:oleObj name="Equation" r:id="rId4" imgW="2641600" imgH="444500" progId="Equation.3">
                  <p:embed/>
                </p:oleObj>
              </mc:Choice>
              <mc:Fallback>
                <p:oleObj name="Equation" r:id="rId4" imgW="2641600" imgH="444500" progId="Equation.3">
                  <p:embed/>
                  <p:pic>
                    <p:nvPicPr>
                      <p:cNvPr id="0" name="Picture 6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6202" y="1065730"/>
                        <a:ext cx="424497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66"/>
                            </a:solidFill>
                            <a:miter lim="800000"/>
                            <a:headEnd/>
                            <a:tailEnd/>
                          </a14:hiddenLine>
                        </a:ext>
                      </a:extLst>
                    </p:spPr>
                  </p:pic>
                </p:oleObj>
              </mc:Fallback>
            </mc:AlternateContent>
          </a:graphicData>
        </a:graphic>
      </p:graphicFrame>
      <p:sp>
        <p:nvSpPr>
          <p:cNvPr id="9" name="Rectangle 6"/>
          <p:cNvSpPr>
            <a:spLocks noChangeArrowheads="1"/>
          </p:cNvSpPr>
          <p:nvPr/>
        </p:nvSpPr>
        <p:spPr bwMode="auto">
          <a:xfrm>
            <a:off x="116752" y="5021780"/>
            <a:ext cx="9001125" cy="830263"/>
          </a:xfrm>
          <a:prstGeom prst="rect">
            <a:avLst/>
          </a:prstGeom>
          <a:noFill/>
          <a:ln w="9525">
            <a:solidFill>
              <a:srgbClr val="FF0066"/>
            </a:solidFill>
            <a:miter lim="800000"/>
            <a:headEnd/>
            <a:tailEnd/>
          </a:ln>
        </p:spPr>
        <p:txBody>
          <a:bodyPr>
            <a:spAutoFit/>
          </a:bodyPr>
          <a:lstStyle/>
          <a:p>
            <a:pPr algn="ctr">
              <a:buClr>
                <a:schemeClr val="accent1"/>
              </a:buClr>
            </a:pPr>
            <a:r>
              <a:rPr lang="en-US" sz="2400">
                <a:solidFill>
                  <a:srgbClr val="FF0066"/>
                </a:solidFill>
              </a:rPr>
              <a:t>To increase the conductance of a vacuum system, it is better to have a vacuum chamber with large diameter and short lenght</a:t>
            </a:r>
          </a:p>
        </p:txBody>
      </p:sp>
      <p:sp>
        <p:nvSpPr>
          <p:cNvPr id="11"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2715640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37</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Scaling of </a:t>
            </a:r>
            <a:r>
              <a:rPr lang="en-US" sz="2800" b="1" dirty="0" err="1">
                <a:solidFill>
                  <a:srgbClr val="3366FF"/>
                </a:solidFill>
                <a:latin typeface="Arial" pitchFamily="34" charset="0"/>
                <a:ea typeface="+mj-ea"/>
                <a:cs typeface="Arial" pitchFamily="34" charset="0"/>
              </a:rPr>
              <a:t>conductances</a:t>
            </a:r>
            <a:endParaRPr lang="en-US" sz="2800" b="1" dirty="0">
              <a:solidFill>
                <a:srgbClr val="3366FF"/>
              </a:solidFill>
              <a:latin typeface="Arial" pitchFamily="34" charset="0"/>
              <a:ea typeface="+mj-ea"/>
              <a:cs typeface="Arial" pitchFamily="34" charset="0"/>
            </a:endParaRPr>
          </a:p>
        </p:txBody>
      </p:sp>
      <p:sp>
        <p:nvSpPr>
          <p:cNvPr id="11"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641827467"/>
              </p:ext>
            </p:extLst>
          </p:nvPr>
        </p:nvGraphicFramePr>
        <p:xfrm>
          <a:off x="4549775" y="2140447"/>
          <a:ext cx="4227526" cy="2316480"/>
        </p:xfrm>
        <a:graphic>
          <a:graphicData uri="http://schemas.openxmlformats.org/drawingml/2006/table">
            <a:tbl>
              <a:tblPr firstRow="1" bandRow="1"/>
              <a:tblGrid>
                <a:gridCol w="978689">
                  <a:extLst>
                    <a:ext uri="{9D8B030D-6E8A-4147-A177-3AD203B41FA5}">
                      <a16:colId xmlns:a16="http://schemas.microsoft.com/office/drawing/2014/main" val="20000"/>
                    </a:ext>
                  </a:extLst>
                </a:gridCol>
                <a:gridCol w="755293">
                  <a:extLst>
                    <a:ext uri="{9D8B030D-6E8A-4147-A177-3AD203B41FA5}">
                      <a16:colId xmlns:a16="http://schemas.microsoft.com/office/drawing/2014/main" val="3991906573"/>
                    </a:ext>
                  </a:extLst>
                </a:gridCol>
                <a:gridCol w="1302105">
                  <a:extLst>
                    <a:ext uri="{9D8B030D-6E8A-4147-A177-3AD203B41FA5}">
                      <a16:colId xmlns:a16="http://schemas.microsoft.com/office/drawing/2014/main" val="20001"/>
                    </a:ext>
                  </a:extLst>
                </a:gridCol>
                <a:gridCol w="1191439">
                  <a:extLst>
                    <a:ext uri="{9D8B030D-6E8A-4147-A177-3AD203B41FA5}">
                      <a16:colId xmlns:a16="http://schemas.microsoft.com/office/drawing/2014/main" val="20002"/>
                    </a:ext>
                  </a:extLst>
                </a:gridCol>
              </a:tblGrid>
              <a:tr h="392901">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r>
                        <a:rPr lang="fr-FR" dirty="0" err="1">
                          <a:latin typeface="+mn-lt"/>
                        </a:rPr>
                        <a:t>Gas</a:t>
                      </a:r>
                      <a:endParaRPr lang="fr-FR" sz="1400" dirty="0">
                        <a:latin typeface="+mn-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r>
                        <a:rPr lang="fr-FR" dirty="0">
                          <a:latin typeface="+mn-lt"/>
                        </a:rPr>
                        <a:t>M</a:t>
                      </a:r>
                      <a:endParaRPr lang="fr-FR" sz="1400" dirty="0">
                        <a:latin typeface="+mn-lt"/>
                      </a:endParaRPr>
                    </a:p>
                  </a:txBody>
                  <a:tcP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r>
                        <a:rPr lang="en-GB" dirty="0" err="1">
                          <a:latin typeface="+mn-lt"/>
                        </a:rPr>
                        <a:t>C_orifice</a:t>
                      </a:r>
                      <a:endParaRPr lang="en-GB" dirty="0">
                        <a:latin typeface="+mn-lt"/>
                      </a:endParaRPr>
                    </a:p>
                    <a:p>
                      <a:pPr algn="ctr"/>
                      <a:r>
                        <a:rPr lang="en-GB" sz="1400" dirty="0">
                          <a:latin typeface="+mn-lt"/>
                        </a:rPr>
                        <a:t>[l/s]</a:t>
                      </a:r>
                      <a:endParaRPr lang="fr-FR" sz="1400" dirty="0">
                        <a:latin typeface="+mn-lt"/>
                      </a:endParaRPr>
                    </a:p>
                  </a:txBody>
                  <a:tcP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r>
                        <a:rPr lang="fr-FR" dirty="0" err="1">
                          <a:latin typeface="+mn-lt"/>
                        </a:rPr>
                        <a:t>C_tube</a:t>
                      </a:r>
                      <a:endParaRPr lang="fr-FR" dirty="0">
                        <a:latin typeface="+mn-lt"/>
                      </a:endParaRPr>
                    </a:p>
                    <a:p>
                      <a:pPr algn="ctr"/>
                      <a:r>
                        <a:rPr lang="fr-FR" dirty="0">
                          <a:latin typeface="+mn-lt"/>
                        </a:rPr>
                        <a:t>[l/</a:t>
                      </a:r>
                      <a:r>
                        <a:rPr lang="fr-FR" dirty="0" err="1">
                          <a:latin typeface="+mn-lt"/>
                        </a:rPr>
                        <a:t>s.m</a:t>
                      </a:r>
                      <a:r>
                        <a:rPr lang="fr-FR" dirty="0">
                          <a:latin typeface="+mn-lt"/>
                        </a:rPr>
                        <a:t>]</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extLst>
                  <a:ext uri="{0D108BD9-81ED-4DB2-BD59-A6C34878D82A}">
                    <a16:rowId xmlns:a16="http://schemas.microsoft.com/office/drawing/2014/main" val="10000"/>
                  </a:ext>
                </a:extLst>
              </a:tr>
              <a:tr h="310215">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Air</a:t>
                      </a:r>
                      <a:endParaRPr lang="fr-FR" sz="1600" baseline="30000" dirty="0">
                        <a:latin typeface="+mn-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29</a:t>
                      </a:r>
                      <a:endParaRPr lang="fr-FR" sz="1600" baseline="30000" dirty="0">
                        <a:latin typeface="+mn-lt"/>
                      </a:endParaRP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kumimoji="0" lang="fr-FR" sz="1600" kern="1200" dirty="0">
                          <a:solidFill>
                            <a:schemeClr val="dk1"/>
                          </a:solidFill>
                          <a:latin typeface="Times New Roman"/>
                          <a:ea typeface=""/>
                          <a:cs typeface=""/>
                        </a:rPr>
                        <a:t>900</a:t>
                      </a:r>
                      <a:endParaRPr kumimoji="0" lang="fr-FR" sz="1600" kern="1200" baseline="30000" dirty="0">
                        <a:solidFill>
                          <a:schemeClr val="dk1"/>
                        </a:solidFill>
                        <a:latin typeface="Times New Roman"/>
                        <a:ea typeface=""/>
                        <a:cs typeface=""/>
                      </a:endParaRPr>
                    </a:p>
                  </a:txBody>
                  <a:tcPr>
                    <a:lnL w="12700" cap="flat" cmpd="sng" algn="ctr">
                      <a:solidFill>
                        <a:srgbClr val="FFFFFF"/>
                      </a:solidFill>
                      <a:prstDash val="solid"/>
                      <a:round/>
                      <a:headEnd type="none" w="med" len="med"/>
                      <a:tailEnd type="none" w="med" len="med"/>
                    </a:lnL>
                    <a:lnR w="12700" cmpd="sng">
                      <a:solidFill>
                        <a:srgbClr val="FFFFFF"/>
                      </a:solidFill>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120</a:t>
                      </a:r>
                    </a:p>
                  </a:txBody>
                  <a:tcPr>
                    <a:lnL w="12700" cmpd="sng">
                      <a:solidFill>
                        <a:srgbClr val="FFFFFF"/>
                      </a:solidFill>
                    </a:lnL>
                    <a:lnR w="12700" cmpd="sng">
                      <a:solidFill>
                        <a:srgbClr val="FFFFFF"/>
                      </a:solidFill>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1"/>
                  </a:ext>
                </a:extLst>
              </a:tr>
              <a:tr h="294975">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H</a:t>
                      </a:r>
                      <a:r>
                        <a:rPr lang="fr-FR" sz="1600" baseline="-25000" dirty="0">
                          <a:latin typeface="+mn-lt"/>
                        </a:rPr>
                        <a:t>2</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2</a:t>
                      </a:r>
                      <a:endParaRPr lang="fr-FR" sz="1600" baseline="30000" dirty="0">
                        <a:latin typeface="+mn-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kumimoji="0" lang="fr-FR" sz="1600" kern="1200" dirty="0">
                          <a:solidFill>
                            <a:schemeClr val="dk1"/>
                          </a:solidFill>
                          <a:latin typeface="Times New Roman"/>
                          <a:ea typeface=""/>
                          <a:cs typeface=""/>
                        </a:rPr>
                        <a:t>3427</a:t>
                      </a:r>
                      <a:endParaRPr kumimoji="0" lang="fr-FR" sz="1600" kern="1200" baseline="30000" dirty="0">
                        <a:solidFill>
                          <a:schemeClr val="dk1"/>
                        </a:solidFill>
                        <a:latin typeface="Times New Roman"/>
                        <a:ea typeface=""/>
                        <a:cs typeface=""/>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457</a:t>
                      </a:r>
                    </a:p>
                  </a:txBody>
                  <a:tcPr>
                    <a:lnL w="12700" cap="flat" cmpd="sng" algn="ctr">
                      <a:solidFill>
                        <a:srgbClr val="FFFFFF"/>
                      </a:solidFill>
                      <a:prstDash val="solid"/>
                      <a:round/>
                      <a:headEnd type="none" w="med" len="med"/>
                      <a:tailEnd type="none" w="med" len="med"/>
                    </a:lnL>
                    <a:lnR w="12700" cmpd="sng">
                      <a:solidFill>
                        <a:srgbClr val="FFFFFF"/>
                      </a:solidFill>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2"/>
                  </a:ext>
                </a:extLst>
              </a:tr>
              <a:tr h="294975">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CH</a:t>
                      </a:r>
                      <a:r>
                        <a:rPr lang="fr-FR" sz="1600" baseline="-25000" dirty="0">
                          <a:latin typeface="+mn-lt"/>
                        </a:rPr>
                        <a:t>4</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16</a:t>
                      </a:r>
                      <a:endParaRPr lang="fr-FR" sz="1600" baseline="30000" dirty="0">
                        <a:latin typeface="+mn-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kumimoji="0" lang="fr-FR" sz="1600" kern="1200" dirty="0">
                          <a:solidFill>
                            <a:schemeClr val="dk1"/>
                          </a:solidFill>
                          <a:latin typeface="Times New Roman"/>
                          <a:ea typeface=""/>
                          <a:cs typeface=""/>
                        </a:rPr>
                        <a:t>1212</a:t>
                      </a:r>
                      <a:endParaRPr kumimoji="0" lang="fr-FR" sz="1600" kern="1200" baseline="30000" dirty="0">
                        <a:solidFill>
                          <a:schemeClr val="dk1"/>
                        </a:solidFill>
                        <a:latin typeface="Times New Roman"/>
                        <a:ea typeface=""/>
                        <a:cs typeface=""/>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162</a:t>
                      </a: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3"/>
                  </a:ext>
                </a:extLst>
              </a:tr>
              <a:tr h="27973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latin typeface="+mn-lt"/>
                        </a:rPr>
                        <a:t>CO</a:t>
                      </a:r>
                      <a:endParaRPr lang="fr-FR" sz="1600" baseline="30000" dirty="0">
                        <a:latin typeface="+mn-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latin typeface="+mn-lt"/>
                        </a:rPr>
                        <a:t>28</a:t>
                      </a:r>
                      <a:endParaRPr lang="fr-FR" sz="1600" baseline="30000" dirty="0">
                        <a:latin typeface="+mn-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kern="1200" dirty="0">
                          <a:solidFill>
                            <a:schemeClr val="dk1"/>
                          </a:solidFill>
                          <a:latin typeface="Times New Roman"/>
                          <a:ea typeface=""/>
                          <a:cs typeface=""/>
                        </a:rPr>
                        <a:t>916</a:t>
                      </a:r>
                      <a:endParaRPr kumimoji="0" lang="fr-FR" sz="1600" kern="1200" baseline="30000" dirty="0">
                        <a:solidFill>
                          <a:schemeClr val="dk1"/>
                        </a:solidFill>
                        <a:latin typeface="Times New Roman"/>
                        <a:ea typeface=""/>
                        <a:cs typeface=""/>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p>
                      <a:pPr algn="ctr"/>
                      <a:r>
                        <a:rPr lang="fr-FR" sz="1600" dirty="0">
                          <a:latin typeface="+mn-lt"/>
                        </a:rPr>
                        <a:t>122</a:t>
                      </a: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4"/>
                  </a:ext>
                </a:extLst>
              </a:tr>
              <a:tr h="28735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latin typeface="+mn-lt"/>
                        </a:rPr>
                        <a:t>CO</a:t>
                      </a:r>
                      <a:r>
                        <a:rPr lang="fr-FR" sz="1600" baseline="-25000" dirty="0">
                          <a:latin typeface="+mn-lt"/>
                        </a:rPr>
                        <a:t>2</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latin typeface="+mn-lt"/>
                        </a:rPr>
                        <a:t>44</a:t>
                      </a:r>
                      <a:endParaRPr lang="fr-FR" sz="1600" baseline="30000" dirty="0">
                        <a:latin typeface="+mn-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kern="1200" dirty="0">
                          <a:solidFill>
                            <a:schemeClr val="dk1"/>
                          </a:solidFill>
                          <a:latin typeface="Times New Roman"/>
                          <a:ea typeface=""/>
                          <a:cs typeface=""/>
                        </a:rPr>
                        <a:t>731</a:t>
                      </a:r>
                      <a:endParaRPr kumimoji="0" lang="fr-FR" sz="1600" kern="1200" baseline="30000" dirty="0">
                        <a:solidFill>
                          <a:schemeClr val="dk1"/>
                        </a:solidFill>
                        <a:latin typeface="Times New Roman"/>
                        <a:ea typeface=""/>
                        <a:cs typeface=""/>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p>
                      <a:pPr algn="ctr"/>
                      <a:r>
                        <a:rPr lang="fr-FR" sz="1600" dirty="0">
                          <a:latin typeface="+mn-lt"/>
                        </a:rPr>
                        <a:t>97</a:t>
                      </a: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5"/>
                  </a:ext>
                </a:extLst>
              </a:tr>
            </a:tbl>
          </a:graphicData>
        </a:graphic>
      </p:graphicFrame>
      <p:sp>
        <p:nvSpPr>
          <p:cNvPr id="13" name="Rectangle 12"/>
          <p:cNvSpPr/>
          <p:nvPr/>
        </p:nvSpPr>
        <p:spPr>
          <a:xfrm>
            <a:off x="124810" y="1016414"/>
            <a:ext cx="8893834"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The conductance scales like:</a:t>
            </a:r>
          </a:p>
        </p:txBody>
      </p:sp>
      <mc:AlternateContent xmlns:mc="http://schemas.openxmlformats.org/markup-compatibility/2006" xmlns:a14="http://schemas.microsoft.com/office/drawing/2010/main">
        <mc:Choice Requires="a14">
          <p:sp>
            <p:nvSpPr>
              <p:cNvPr id="2" name="TextBox 1"/>
              <p:cNvSpPr txBox="1"/>
              <p:nvPr/>
            </p:nvSpPr>
            <p:spPr>
              <a:xfrm>
                <a:off x="2062739" y="2437810"/>
                <a:ext cx="1433927" cy="1455014"/>
              </a:xfrm>
              <a:prstGeom prst="rect">
                <a:avLst/>
              </a:prstGeom>
              <a:noFill/>
              <a:ln>
                <a:solidFill>
                  <a:srgbClr val="FF3399"/>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3200" b="1" i="1" smtClean="0">
                          <a:solidFill>
                            <a:srgbClr val="FF3399"/>
                          </a:solidFill>
                          <a:latin typeface="Cambria Math" panose="02040503050406030204" pitchFamily="18" charset="0"/>
                        </a:rPr>
                        <m:t>𝑪</m:t>
                      </m:r>
                      <m:r>
                        <a:rPr lang="en-GB" sz="3200" b="1" i="1" smtClean="0">
                          <a:solidFill>
                            <a:srgbClr val="FF3399"/>
                          </a:solidFill>
                          <a:latin typeface="Cambria Math" panose="02040503050406030204" pitchFamily="18" charset="0"/>
                          <a:ea typeface="Cambria Math" panose="02040503050406030204" pitchFamily="18" charset="0"/>
                        </a:rPr>
                        <m:t>~</m:t>
                      </m:r>
                      <m:rad>
                        <m:radPr>
                          <m:degHide m:val="on"/>
                          <m:ctrlPr>
                            <a:rPr lang="en-GB" sz="3200" b="1" i="1" smtClean="0">
                              <a:solidFill>
                                <a:srgbClr val="FF3399"/>
                              </a:solidFill>
                              <a:latin typeface="Cambria Math" panose="02040503050406030204" pitchFamily="18" charset="0"/>
                              <a:ea typeface="Cambria Math" panose="02040503050406030204" pitchFamily="18" charset="0"/>
                            </a:rPr>
                          </m:ctrlPr>
                        </m:radPr>
                        <m:deg/>
                        <m:e>
                          <m:f>
                            <m:fPr>
                              <m:ctrlPr>
                                <a:rPr lang="en-GB" sz="3200" b="1" i="1" smtClean="0">
                                  <a:solidFill>
                                    <a:srgbClr val="FF3399"/>
                                  </a:solidFill>
                                  <a:latin typeface="Cambria Math" panose="02040503050406030204" pitchFamily="18" charset="0"/>
                                  <a:ea typeface="Cambria Math" panose="02040503050406030204" pitchFamily="18" charset="0"/>
                                </a:rPr>
                              </m:ctrlPr>
                            </m:fPr>
                            <m:num>
                              <m:r>
                                <a:rPr lang="en-GB" sz="3200" b="1" i="1" smtClean="0">
                                  <a:solidFill>
                                    <a:srgbClr val="FF3399"/>
                                  </a:solidFill>
                                  <a:latin typeface="Cambria Math" panose="02040503050406030204" pitchFamily="18" charset="0"/>
                                  <a:ea typeface="Cambria Math" panose="02040503050406030204" pitchFamily="18" charset="0"/>
                                </a:rPr>
                                <m:t>𝑻</m:t>
                              </m:r>
                            </m:num>
                            <m:den>
                              <m:r>
                                <a:rPr lang="en-GB" sz="3200" b="1" i="1" smtClean="0">
                                  <a:solidFill>
                                    <a:srgbClr val="FF3399"/>
                                  </a:solidFill>
                                  <a:latin typeface="Cambria Math" panose="02040503050406030204" pitchFamily="18" charset="0"/>
                                  <a:ea typeface="Cambria Math" panose="02040503050406030204" pitchFamily="18" charset="0"/>
                                </a:rPr>
                                <m:t>𝑴</m:t>
                              </m:r>
                            </m:den>
                          </m:f>
                        </m:e>
                      </m:rad>
                    </m:oMath>
                  </m:oMathPara>
                </a14:m>
                <a:endParaRPr lang="en-GB" sz="3200" b="1" dirty="0">
                  <a:solidFill>
                    <a:srgbClr val="FF3399"/>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2062739" y="2437810"/>
                <a:ext cx="1433927" cy="1455014"/>
              </a:xfrm>
              <a:prstGeom prst="rect">
                <a:avLst/>
              </a:prstGeom>
              <a:blipFill>
                <a:blip r:embed="rId2"/>
                <a:stretch>
                  <a:fillRect/>
                </a:stretch>
              </a:blipFill>
              <a:ln>
                <a:solidFill>
                  <a:srgbClr val="FF3399"/>
                </a:solidFill>
              </a:ln>
            </p:spPr>
            <p:txBody>
              <a:bodyPr/>
              <a:lstStyle/>
              <a:p>
                <a:r>
                  <a:rPr lang="en-GB">
                    <a:noFill/>
                  </a:rPr>
                  <a:t> </a:t>
                </a:r>
              </a:p>
            </p:txBody>
          </p:sp>
        </mc:Fallback>
      </mc:AlternateContent>
      <p:sp>
        <p:nvSpPr>
          <p:cNvPr id="3" name="Rectangle 2"/>
          <p:cNvSpPr/>
          <p:nvPr/>
        </p:nvSpPr>
        <p:spPr>
          <a:xfrm>
            <a:off x="5735197" y="4477100"/>
            <a:ext cx="2047355" cy="338554"/>
          </a:xfrm>
          <a:prstGeom prst="rect">
            <a:avLst/>
          </a:prstGeom>
        </p:spPr>
        <p:txBody>
          <a:bodyPr wrap="none">
            <a:spAutoFit/>
          </a:bodyPr>
          <a:lstStyle/>
          <a:p>
            <a:r>
              <a:rPr lang="en-US" sz="1600" dirty="0"/>
              <a:t>at room temperature</a:t>
            </a:r>
            <a:endParaRPr lang="en-GB" sz="1600" dirty="0"/>
          </a:p>
        </p:txBody>
      </p:sp>
    </p:spTree>
    <p:extLst>
      <p:ext uri="{BB962C8B-B14F-4D97-AF65-F5344CB8AC3E}">
        <p14:creationId xmlns:p14="http://schemas.microsoft.com/office/powerpoint/2010/main" val="2101882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38</a:t>
            </a:fld>
            <a:endParaRPr lang="en-US" sz="1200" dirty="0">
              <a:solidFill>
                <a:schemeClr val="bg1"/>
              </a:solidFill>
            </a:endParaRPr>
          </a:p>
        </p:txBody>
      </p:sp>
      <p:sp>
        <p:nvSpPr>
          <p:cNvPr id="5" name="Text Box 2"/>
          <p:cNvSpPr txBox="1">
            <a:spLocks noChangeArrowheads="1"/>
          </p:cNvSpPr>
          <p:nvPr/>
        </p:nvSpPr>
        <p:spPr bwMode="auto">
          <a:xfrm>
            <a:off x="517525" y="4707"/>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Pumping Speed</a:t>
            </a:r>
          </a:p>
        </p:txBody>
      </p:sp>
      <p:sp>
        <p:nvSpPr>
          <p:cNvPr id="3" name="Rectangle 2"/>
          <p:cNvSpPr/>
          <p:nvPr/>
        </p:nvSpPr>
        <p:spPr>
          <a:xfrm>
            <a:off x="0" y="463497"/>
            <a:ext cx="9144000" cy="4031873"/>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solidFill>
                  <a:srgbClr val="000000"/>
                </a:solidFill>
              </a:rPr>
              <a:t> </a:t>
            </a:r>
            <a:r>
              <a:rPr lang="en-US" sz="1600" dirty="0"/>
              <a:t>The </a:t>
            </a:r>
            <a:r>
              <a:rPr lang="en-US" sz="1600" dirty="0">
                <a:solidFill>
                  <a:srgbClr val="00CC99"/>
                </a:solidFill>
              </a:rPr>
              <a:t>pumping speed, </a:t>
            </a:r>
            <a:r>
              <a:rPr lang="en-US" sz="1600" dirty="0"/>
              <a:t>S, is the ratio of the flux of molecules pumped to the pressure</a:t>
            </a:r>
          </a:p>
          <a:p>
            <a:pPr lvl="0" eaLnBrk="0" fontAlgn="base" hangingPunct="0">
              <a:spcBef>
                <a:spcPct val="0"/>
              </a:spcBef>
              <a:spcAft>
                <a:spcPct val="0"/>
              </a:spcAft>
              <a:buClr>
                <a:srgbClr val="00CC99"/>
              </a:buClr>
              <a:buFontTx/>
              <a:buChar char="•"/>
            </a:pPr>
            <a:endParaRPr lang="en-US" sz="1600" dirty="0">
              <a:solidFill>
                <a:srgbClr val="000000"/>
              </a:solidFill>
            </a:endParaRPr>
          </a:p>
          <a:p>
            <a:pPr lvl="0" eaLnBrk="0" fontAlgn="base" hangingPunct="0">
              <a:spcBef>
                <a:spcPct val="0"/>
              </a:spcBef>
              <a:spcAft>
                <a:spcPct val="0"/>
              </a:spcAft>
              <a:buClr>
                <a:srgbClr val="00CC99"/>
              </a:buClr>
              <a:buFontTx/>
              <a:buChar char="•"/>
            </a:pPr>
            <a:endParaRPr lang="en-US" sz="1600" dirty="0">
              <a:solidFill>
                <a:srgbClr val="000000"/>
              </a:solidFill>
            </a:endParaRPr>
          </a:p>
          <a:p>
            <a:pPr lvl="0" eaLnBrk="0" fontAlgn="base" hangingPunct="0">
              <a:spcBef>
                <a:spcPct val="0"/>
              </a:spcBef>
              <a:spcAft>
                <a:spcPct val="0"/>
              </a:spcAft>
              <a:buClr>
                <a:srgbClr val="00CC99"/>
              </a:buClr>
              <a:buFontTx/>
              <a:buChar char="•"/>
            </a:pPr>
            <a:endParaRPr lang="en-US" sz="1600" dirty="0">
              <a:solidFill>
                <a:srgbClr val="000000"/>
              </a:solidFill>
            </a:endParaRPr>
          </a:p>
          <a:p>
            <a:pPr lvl="0" eaLnBrk="0" fontAlgn="base" hangingPunct="0">
              <a:spcBef>
                <a:spcPct val="0"/>
              </a:spcBef>
              <a:spcAft>
                <a:spcPct val="0"/>
              </a:spcAft>
              <a:buClr>
                <a:srgbClr val="00CC99"/>
              </a:buClr>
              <a:buFontTx/>
              <a:buChar char="•"/>
            </a:pPr>
            <a:endParaRPr lang="en-US" sz="1600" dirty="0">
              <a:solidFill>
                <a:srgbClr val="000000"/>
              </a:solidFill>
            </a:endParaRPr>
          </a:p>
          <a:p>
            <a:pPr lvl="0" eaLnBrk="0" fontAlgn="base" hangingPunct="0">
              <a:spcBef>
                <a:spcPct val="0"/>
              </a:spcBef>
              <a:spcAft>
                <a:spcPct val="0"/>
              </a:spcAft>
              <a:buClr>
                <a:srgbClr val="00CC99"/>
              </a:buClr>
              <a:buFontTx/>
              <a:buChar char="•"/>
            </a:pPr>
            <a:endParaRPr lang="en-US" sz="1600" dirty="0">
              <a:solidFill>
                <a:srgbClr val="000000"/>
              </a:solidFill>
            </a:endParaRPr>
          </a:p>
          <a:p>
            <a:pPr lvl="0" eaLnBrk="0" fontAlgn="base" hangingPunct="0">
              <a:spcBef>
                <a:spcPct val="0"/>
              </a:spcBef>
              <a:spcAft>
                <a:spcPct val="0"/>
              </a:spcAft>
              <a:buClr>
                <a:srgbClr val="00CC99"/>
              </a:buClr>
              <a:buFontTx/>
              <a:buChar char="•"/>
            </a:pPr>
            <a:endParaRPr lang="en-US" sz="1600" dirty="0">
              <a:solidFill>
                <a:srgbClr val="000000"/>
              </a:solidFill>
            </a:endParaRPr>
          </a:p>
          <a:p>
            <a:pPr lvl="0" eaLnBrk="0" fontAlgn="base" hangingPunct="0">
              <a:spcBef>
                <a:spcPct val="0"/>
              </a:spcBef>
              <a:spcAft>
                <a:spcPct val="0"/>
              </a:spcAft>
              <a:buClr>
                <a:srgbClr val="00CC99"/>
              </a:buClr>
              <a:buFontTx/>
              <a:buChar char="•"/>
            </a:pPr>
            <a:endParaRPr lang="en-US" sz="1600" dirty="0">
              <a:solidFill>
                <a:srgbClr val="000000"/>
              </a:solidFill>
            </a:endParaRPr>
          </a:p>
          <a:p>
            <a:pPr lvl="0" eaLnBrk="0" fontAlgn="base" hangingPunct="0">
              <a:spcBef>
                <a:spcPct val="0"/>
              </a:spcBef>
              <a:spcAft>
                <a:spcPct val="0"/>
              </a:spcAft>
              <a:buClr>
                <a:srgbClr val="00CC99"/>
              </a:buClr>
              <a:buFontTx/>
              <a:buChar char="•"/>
            </a:pPr>
            <a:endParaRPr lang="en-US" sz="1600" dirty="0">
              <a:solidFill>
                <a:srgbClr val="000000"/>
              </a:solidFill>
            </a:endParaRPr>
          </a:p>
          <a:p>
            <a:pPr lvl="0" eaLnBrk="0" fontAlgn="base" hangingPunct="0">
              <a:spcBef>
                <a:spcPct val="0"/>
              </a:spcBef>
              <a:spcAft>
                <a:spcPct val="0"/>
              </a:spcAft>
              <a:buClr>
                <a:srgbClr val="00CC99"/>
              </a:buClr>
              <a:buFontTx/>
              <a:buChar char="•"/>
            </a:pPr>
            <a:r>
              <a:rPr lang="en-US" sz="1600" dirty="0">
                <a:solidFill>
                  <a:srgbClr val="000000"/>
                </a:solidFill>
              </a:rPr>
              <a:t> S range from 10 to 20 000 l/s</a:t>
            </a:r>
          </a:p>
          <a:p>
            <a:pPr lvl="0" eaLnBrk="0" fontAlgn="base" hangingPunct="0">
              <a:spcBef>
                <a:spcPct val="0"/>
              </a:spcBef>
              <a:spcAft>
                <a:spcPct val="0"/>
              </a:spcAft>
              <a:buClr>
                <a:srgbClr val="00CC99"/>
              </a:buClr>
              <a:buFontTx/>
              <a:buChar char="•"/>
            </a:pPr>
            <a:endParaRPr lang="en-US" sz="1600" dirty="0">
              <a:solidFill>
                <a:srgbClr val="000000"/>
              </a:solidFill>
            </a:endParaRPr>
          </a:p>
          <a:p>
            <a:pPr lvl="0" eaLnBrk="0" fontAlgn="base" hangingPunct="0">
              <a:spcBef>
                <a:spcPct val="0"/>
              </a:spcBef>
              <a:spcAft>
                <a:spcPct val="0"/>
              </a:spcAft>
              <a:buClr>
                <a:srgbClr val="00CC99"/>
              </a:buClr>
              <a:buFontTx/>
              <a:buChar char="•"/>
            </a:pPr>
            <a:r>
              <a:rPr lang="en-US" sz="1600" dirty="0">
                <a:solidFill>
                  <a:srgbClr val="000000"/>
                </a:solidFill>
              </a:rPr>
              <a:t> Q range from 10</a:t>
            </a:r>
            <a:r>
              <a:rPr lang="en-US" sz="1600" baseline="30000" dirty="0">
                <a:solidFill>
                  <a:srgbClr val="000000"/>
                </a:solidFill>
              </a:rPr>
              <a:t>-14</a:t>
            </a:r>
            <a:r>
              <a:rPr lang="en-US" sz="1600" dirty="0">
                <a:solidFill>
                  <a:srgbClr val="000000"/>
                </a:solidFill>
              </a:rPr>
              <a:t> </a:t>
            </a:r>
            <a:r>
              <a:rPr lang="en-US" sz="1600" dirty="0" err="1">
                <a:solidFill>
                  <a:srgbClr val="000000"/>
                </a:solidFill>
              </a:rPr>
              <a:t>mbar.l</a:t>
            </a:r>
            <a:r>
              <a:rPr lang="en-US" sz="1600" dirty="0">
                <a:solidFill>
                  <a:srgbClr val="000000"/>
                </a:solidFill>
              </a:rPr>
              <a:t>/s/cm</a:t>
            </a:r>
            <a:r>
              <a:rPr lang="en-US" sz="1600" baseline="30000" dirty="0">
                <a:solidFill>
                  <a:srgbClr val="000000"/>
                </a:solidFill>
              </a:rPr>
              <a:t>2</a:t>
            </a:r>
            <a:r>
              <a:rPr lang="en-US" sz="1600" dirty="0">
                <a:solidFill>
                  <a:srgbClr val="000000"/>
                </a:solidFill>
              </a:rPr>
              <a:t> for metalic tubes to 10</a:t>
            </a:r>
            <a:r>
              <a:rPr lang="en-US" sz="1600" baseline="30000" dirty="0">
                <a:solidFill>
                  <a:srgbClr val="000000"/>
                </a:solidFill>
              </a:rPr>
              <a:t>-5</a:t>
            </a:r>
            <a:r>
              <a:rPr lang="en-US" sz="1600" dirty="0">
                <a:solidFill>
                  <a:srgbClr val="000000"/>
                </a:solidFill>
              </a:rPr>
              <a:t> – 10</a:t>
            </a:r>
            <a:r>
              <a:rPr lang="en-US" sz="1600" baseline="30000" dirty="0">
                <a:solidFill>
                  <a:srgbClr val="000000"/>
                </a:solidFill>
              </a:rPr>
              <a:t>-4</a:t>
            </a:r>
            <a:r>
              <a:rPr lang="en-US" sz="1600" dirty="0">
                <a:solidFill>
                  <a:srgbClr val="000000"/>
                </a:solidFill>
              </a:rPr>
              <a:t> </a:t>
            </a:r>
            <a:r>
              <a:rPr lang="en-US" sz="1600" dirty="0" err="1">
                <a:solidFill>
                  <a:srgbClr val="000000"/>
                </a:solidFill>
              </a:rPr>
              <a:t>mbar.l</a:t>
            </a:r>
            <a:r>
              <a:rPr lang="en-US" sz="1600" dirty="0">
                <a:solidFill>
                  <a:srgbClr val="000000"/>
                </a:solidFill>
              </a:rPr>
              <a:t>/s/cm</a:t>
            </a:r>
            <a:r>
              <a:rPr lang="en-US" sz="1600" baseline="30000" dirty="0">
                <a:solidFill>
                  <a:srgbClr val="000000"/>
                </a:solidFill>
              </a:rPr>
              <a:t>2</a:t>
            </a:r>
            <a:r>
              <a:rPr lang="en-US" sz="1600" dirty="0">
                <a:solidFill>
                  <a:srgbClr val="000000"/>
                </a:solidFill>
              </a:rPr>
              <a:t> for plastics</a:t>
            </a:r>
          </a:p>
          <a:p>
            <a:pPr lvl="0" eaLnBrk="0" fontAlgn="base" hangingPunct="0">
              <a:spcBef>
                <a:spcPct val="0"/>
              </a:spcBef>
              <a:spcAft>
                <a:spcPct val="0"/>
              </a:spcAft>
              <a:buClr>
                <a:srgbClr val="00CC99"/>
              </a:buClr>
            </a:pPr>
            <a:endParaRPr lang="en-US" sz="1600" dirty="0">
              <a:solidFill>
                <a:srgbClr val="000000"/>
              </a:solidFill>
            </a:endParaRPr>
          </a:p>
          <a:p>
            <a:pPr lvl="0" eaLnBrk="0" fontAlgn="base" hangingPunct="0">
              <a:spcBef>
                <a:spcPct val="0"/>
              </a:spcBef>
              <a:spcAft>
                <a:spcPct val="0"/>
              </a:spcAft>
              <a:buClr>
                <a:srgbClr val="00CC99"/>
              </a:buClr>
            </a:pPr>
            <a:endParaRPr lang="en-US" sz="1600" dirty="0">
              <a:solidFill>
                <a:srgbClr val="000000"/>
              </a:solidFill>
            </a:endParaRPr>
          </a:p>
          <a:p>
            <a:pPr lvl="0" eaLnBrk="0" fontAlgn="base" hangingPunct="0">
              <a:spcBef>
                <a:spcPct val="0"/>
              </a:spcBef>
              <a:spcAft>
                <a:spcPct val="0"/>
              </a:spcAft>
              <a:buClr>
                <a:srgbClr val="00CC99"/>
              </a:buClr>
            </a:pPr>
            <a:endParaRPr lang="en-US" sz="1600" dirty="0">
              <a:solidFill>
                <a:srgbClr val="000000"/>
              </a:solidFill>
            </a:endParaRPr>
          </a:p>
          <a:p>
            <a:pPr lvl="0" eaLnBrk="0" fontAlgn="base" hangingPunct="0">
              <a:spcBef>
                <a:spcPct val="0"/>
              </a:spcBef>
              <a:spcAft>
                <a:spcPct val="0"/>
              </a:spcAft>
              <a:buClr>
                <a:srgbClr val="00CC99"/>
              </a:buClr>
            </a:pPr>
            <a:endParaRPr lang="en-US" sz="1600" dirty="0">
              <a:solidFill>
                <a:srgbClr val="000000"/>
              </a:solidFill>
            </a:endParaRPr>
          </a:p>
        </p:txBody>
      </p:sp>
      <p:grpSp>
        <p:nvGrpSpPr>
          <p:cNvPr id="7" name="Group 31"/>
          <p:cNvGrpSpPr>
            <a:grpSpLocks/>
          </p:cNvGrpSpPr>
          <p:nvPr/>
        </p:nvGrpSpPr>
        <p:grpSpPr bwMode="auto">
          <a:xfrm>
            <a:off x="3246517" y="856277"/>
            <a:ext cx="2994025" cy="1379537"/>
            <a:chOff x="3643302" y="1166794"/>
            <a:chExt cx="2993702" cy="1379347"/>
          </a:xfrm>
        </p:grpSpPr>
        <p:graphicFrame>
          <p:nvGraphicFramePr>
            <p:cNvPr id="8" name="Object 5"/>
            <p:cNvGraphicFramePr>
              <a:graphicFrameLocks noChangeAspect="1"/>
            </p:cNvGraphicFramePr>
            <p:nvPr/>
          </p:nvGraphicFramePr>
          <p:xfrm>
            <a:off x="4500558" y="1309670"/>
            <a:ext cx="1009650" cy="979488"/>
          </p:xfrm>
          <a:graphic>
            <a:graphicData uri="http://schemas.openxmlformats.org/presentationml/2006/ole">
              <mc:AlternateContent xmlns:mc="http://schemas.openxmlformats.org/markup-compatibility/2006">
                <mc:Choice xmlns:v="urn:schemas-microsoft-com:vml" Requires="v">
                  <p:oleObj name="Equation" r:id="rId2" imgW="406048" imgH="393359" progId="Equation.3">
                    <p:embed/>
                  </p:oleObj>
                </mc:Choice>
                <mc:Fallback>
                  <p:oleObj name="Equation" r:id="rId2" imgW="406048" imgH="393359" progId="Equation.3">
                    <p:embed/>
                    <p:pic>
                      <p:nvPicPr>
                        <p:cNvPr id="0" name="Picture 3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58" y="1309670"/>
                          <a:ext cx="1009650" cy="979488"/>
                        </a:xfrm>
                        <a:prstGeom prst="rect">
                          <a:avLst/>
                        </a:prstGeom>
                        <a:noFill/>
                        <a:ln w="25400">
                          <a:solidFill>
                            <a:srgbClr val="FF0066"/>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Arrow Connector 22"/>
            <p:cNvCxnSpPr>
              <a:cxnSpLocks noChangeShapeType="1"/>
            </p:cNvCxnSpPr>
            <p:nvPr/>
          </p:nvCxnSpPr>
          <p:spPr bwMode="auto">
            <a:xfrm>
              <a:off x="4071930" y="1809736"/>
              <a:ext cx="357190" cy="1588"/>
            </a:xfrm>
            <a:prstGeom prst="straightConnector1">
              <a:avLst/>
            </a:prstGeom>
            <a:noFill/>
            <a:ln w="9525" algn="ctr">
              <a:solidFill>
                <a:schemeClr val="tx1"/>
              </a:solidFill>
              <a:round/>
              <a:headEnd/>
              <a:tailEnd type="arrow" w="med" len="med"/>
            </a:ln>
          </p:spPr>
        </p:cxnSp>
        <p:sp>
          <p:nvSpPr>
            <p:cNvPr id="11" name="TextBox 23"/>
            <p:cNvSpPr txBox="1">
              <a:spLocks noChangeArrowheads="1"/>
            </p:cNvSpPr>
            <p:nvPr/>
          </p:nvSpPr>
          <p:spPr bwMode="auto">
            <a:xfrm>
              <a:off x="3643302" y="1666860"/>
              <a:ext cx="354584" cy="307777"/>
            </a:xfrm>
            <a:prstGeom prst="rect">
              <a:avLst/>
            </a:prstGeom>
            <a:noFill/>
            <a:ln w="9525">
              <a:noFill/>
              <a:miter lim="800000"/>
              <a:headEnd/>
              <a:tailEnd/>
            </a:ln>
          </p:spPr>
          <p:txBody>
            <a:bodyPr wrap="none">
              <a:spAutoFit/>
            </a:bodyPr>
            <a:lstStyle/>
            <a:p>
              <a:r>
                <a:rPr lang="fr-FR" sz="1400"/>
                <a:t>l/s</a:t>
              </a:r>
            </a:p>
          </p:txBody>
        </p:sp>
        <p:cxnSp>
          <p:nvCxnSpPr>
            <p:cNvPr id="12" name="Straight Arrow Connector 24"/>
            <p:cNvCxnSpPr>
              <a:cxnSpLocks noChangeShapeType="1"/>
            </p:cNvCxnSpPr>
            <p:nvPr/>
          </p:nvCxnSpPr>
          <p:spPr bwMode="auto">
            <a:xfrm rot="10800000" flipV="1">
              <a:off x="5500690" y="1381108"/>
              <a:ext cx="357190" cy="153988"/>
            </a:xfrm>
            <a:prstGeom prst="straightConnector1">
              <a:avLst/>
            </a:prstGeom>
            <a:noFill/>
            <a:ln w="9525" algn="ctr">
              <a:solidFill>
                <a:schemeClr val="tx1"/>
              </a:solidFill>
              <a:round/>
              <a:headEnd/>
              <a:tailEnd type="arrow" w="med" len="med"/>
            </a:ln>
          </p:spPr>
        </p:cxnSp>
        <p:sp>
          <p:nvSpPr>
            <p:cNvPr id="13" name="TextBox 27"/>
            <p:cNvSpPr txBox="1">
              <a:spLocks noChangeArrowheads="1"/>
            </p:cNvSpPr>
            <p:nvPr/>
          </p:nvSpPr>
          <p:spPr bwMode="auto">
            <a:xfrm>
              <a:off x="5857880" y="1166794"/>
              <a:ext cx="779124" cy="307777"/>
            </a:xfrm>
            <a:prstGeom prst="rect">
              <a:avLst/>
            </a:prstGeom>
            <a:noFill/>
            <a:ln w="9525">
              <a:noFill/>
              <a:miter lim="800000"/>
              <a:headEnd/>
              <a:tailEnd/>
            </a:ln>
          </p:spPr>
          <p:txBody>
            <a:bodyPr wrap="none">
              <a:spAutoFit/>
            </a:bodyPr>
            <a:lstStyle/>
            <a:p>
              <a:r>
                <a:rPr lang="fr-FR" sz="1400"/>
                <a:t>mbar.l/s</a:t>
              </a:r>
            </a:p>
          </p:txBody>
        </p:sp>
        <p:cxnSp>
          <p:nvCxnSpPr>
            <p:cNvPr id="14" name="Straight Arrow Connector 28"/>
            <p:cNvCxnSpPr>
              <a:cxnSpLocks noChangeShapeType="1"/>
            </p:cNvCxnSpPr>
            <p:nvPr/>
          </p:nvCxnSpPr>
          <p:spPr bwMode="auto">
            <a:xfrm rot="10800000">
              <a:off x="5429252" y="2166926"/>
              <a:ext cx="347666" cy="193678"/>
            </a:xfrm>
            <a:prstGeom prst="straightConnector1">
              <a:avLst/>
            </a:prstGeom>
            <a:noFill/>
            <a:ln w="9525" algn="ctr">
              <a:solidFill>
                <a:schemeClr val="tx1"/>
              </a:solidFill>
              <a:round/>
              <a:headEnd/>
              <a:tailEnd type="arrow" w="med" len="med"/>
            </a:ln>
          </p:spPr>
        </p:cxnSp>
        <p:sp>
          <p:nvSpPr>
            <p:cNvPr id="16" name="TextBox 30"/>
            <p:cNvSpPr txBox="1">
              <a:spLocks noChangeArrowheads="1"/>
            </p:cNvSpPr>
            <p:nvPr/>
          </p:nvSpPr>
          <p:spPr bwMode="auto">
            <a:xfrm>
              <a:off x="5857880" y="2238364"/>
              <a:ext cx="553357" cy="307777"/>
            </a:xfrm>
            <a:prstGeom prst="rect">
              <a:avLst/>
            </a:prstGeom>
            <a:noFill/>
            <a:ln w="9525">
              <a:noFill/>
              <a:miter lim="800000"/>
              <a:headEnd/>
              <a:tailEnd/>
            </a:ln>
          </p:spPr>
          <p:txBody>
            <a:bodyPr wrap="none">
              <a:spAutoFit/>
            </a:bodyPr>
            <a:lstStyle/>
            <a:p>
              <a:r>
                <a:rPr lang="fr-FR" sz="1400"/>
                <a:t>mbar</a:t>
              </a:r>
            </a:p>
          </p:txBody>
        </p:sp>
      </p:grpSp>
      <p:sp>
        <p:nvSpPr>
          <p:cNvPr id="29"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30" name="Rectangle 6"/>
          <p:cNvSpPr>
            <a:spLocks noChangeArrowheads="1"/>
          </p:cNvSpPr>
          <p:nvPr/>
        </p:nvSpPr>
        <p:spPr bwMode="auto">
          <a:xfrm>
            <a:off x="1009919" y="3899138"/>
            <a:ext cx="7321940" cy="1538883"/>
          </a:xfrm>
          <a:prstGeom prst="rect">
            <a:avLst/>
          </a:prstGeom>
          <a:solidFill>
            <a:schemeClr val="bg1"/>
          </a:solidFill>
          <a:ln w="9525">
            <a:solidFill>
              <a:srgbClr val="FF0066"/>
            </a:solidFill>
            <a:miter lim="800000"/>
            <a:headEnd/>
            <a:tailEnd/>
          </a:ln>
        </p:spPr>
        <p:txBody>
          <a:bodyPr wrap="square">
            <a:spAutoFit/>
          </a:bodyPr>
          <a:lstStyle/>
          <a:p>
            <a:pPr algn="ctr" eaLnBrk="0" fontAlgn="base" hangingPunct="0">
              <a:spcBef>
                <a:spcPct val="0"/>
              </a:spcBef>
              <a:spcAft>
                <a:spcPct val="0"/>
              </a:spcAft>
              <a:buClr>
                <a:srgbClr val="00CC99"/>
              </a:buClr>
            </a:pPr>
            <a:r>
              <a:rPr lang="en-GB" sz="1600">
                <a:solidFill>
                  <a:srgbClr val="FF0066"/>
                </a:solidFill>
              </a:rPr>
              <a:t>3 orders of magnitude for pumping</a:t>
            </a:r>
          </a:p>
          <a:p>
            <a:pPr algn="ctr" eaLnBrk="0" fontAlgn="base" hangingPunct="0">
              <a:spcBef>
                <a:spcPct val="0"/>
              </a:spcBef>
              <a:spcAft>
                <a:spcPct val="0"/>
              </a:spcAft>
              <a:buClr>
                <a:srgbClr val="00CC99"/>
              </a:buClr>
            </a:pPr>
            <a:r>
              <a:rPr lang="en-GB" sz="1600">
                <a:solidFill>
                  <a:srgbClr val="FF0066"/>
                </a:solidFill>
              </a:rPr>
              <a:t>vs</a:t>
            </a:r>
          </a:p>
          <a:p>
            <a:pPr algn="ctr" eaLnBrk="0" fontAlgn="base" hangingPunct="0">
              <a:spcBef>
                <a:spcPct val="0"/>
              </a:spcBef>
              <a:spcAft>
                <a:spcPct val="0"/>
              </a:spcAft>
              <a:buClr>
                <a:srgbClr val="00CC99"/>
              </a:buClr>
            </a:pPr>
            <a:r>
              <a:rPr lang="en-GB" sz="1600">
                <a:solidFill>
                  <a:srgbClr val="FF0066"/>
                </a:solidFill>
              </a:rPr>
              <a:t>10 orders of magnitude for outgassing</a:t>
            </a:r>
          </a:p>
          <a:p>
            <a:pPr algn="ctr" eaLnBrk="0" fontAlgn="base" hangingPunct="0">
              <a:spcBef>
                <a:spcPct val="0"/>
              </a:spcBef>
              <a:spcAft>
                <a:spcPct val="0"/>
              </a:spcAft>
              <a:buClr>
                <a:srgbClr val="00CC99"/>
              </a:buClr>
            </a:pPr>
            <a:endParaRPr lang="en-GB" sz="2300">
              <a:solidFill>
                <a:srgbClr val="FF0066"/>
              </a:solidFill>
            </a:endParaRPr>
          </a:p>
          <a:p>
            <a:pPr algn="ctr" eaLnBrk="0" fontAlgn="base" hangingPunct="0">
              <a:spcBef>
                <a:spcPct val="0"/>
              </a:spcBef>
              <a:spcAft>
                <a:spcPct val="0"/>
              </a:spcAft>
              <a:buClr>
                <a:srgbClr val="00CC99"/>
              </a:buClr>
            </a:pPr>
            <a:r>
              <a:rPr lang="en-GB" sz="2300" b="1">
                <a:solidFill>
                  <a:srgbClr val="FF0066"/>
                </a:solidFill>
              </a:rPr>
              <a:t>Outgassing MUST be optimised to achieve UHV</a:t>
            </a:r>
            <a:endParaRPr lang="en-GB" sz="2300">
              <a:solidFill>
                <a:srgbClr val="FF0066"/>
              </a:solidFill>
            </a:endParaRPr>
          </a:p>
        </p:txBody>
      </p:sp>
    </p:spTree>
    <p:extLst>
      <p:ext uri="{BB962C8B-B14F-4D97-AF65-F5344CB8AC3E}">
        <p14:creationId xmlns:p14="http://schemas.microsoft.com/office/powerpoint/2010/main" val="172958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39</a:t>
            </a:fld>
            <a:endParaRPr lang="en-US" dirty="0"/>
          </a:p>
        </p:txBody>
      </p:sp>
      <p:sp>
        <p:nvSpPr>
          <p:cNvPr id="4" name="Title 3"/>
          <p:cNvSpPr>
            <a:spLocks noGrp="1"/>
          </p:cNvSpPr>
          <p:nvPr>
            <p:ph type="title"/>
          </p:nvPr>
        </p:nvSpPr>
        <p:spPr/>
        <p:txBody>
          <a:bodyPr/>
          <a:lstStyle/>
          <a:p>
            <a:r>
              <a:rPr lang="en-GB" dirty="0"/>
              <a:t>Effective pumping speed</a:t>
            </a:r>
          </a:p>
        </p:txBody>
      </p:sp>
      <p:grpSp>
        <p:nvGrpSpPr>
          <p:cNvPr id="19" name="Group 18"/>
          <p:cNvGrpSpPr/>
          <p:nvPr/>
        </p:nvGrpSpPr>
        <p:grpSpPr>
          <a:xfrm>
            <a:off x="447200" y="1123826"/>
            <a:ext cx="3675975" cy="1743996"/>
            <a:chOff x="2328446" y="1438391"/>
            <a:chExt cx="3675975" cy="1743996"/>
          </a:xfrm>
        </p:grpSpPr>
        <p:sp>
          <p:nvSpPr>
            <p:cNvPr id="13" name="Rectangle 12"/>
            <p:cNvSpPr>
              <a:spLocks noChangeArrowheads="1"/>
            </p:cNvSpPr>
            <p:nvPr/>
          </p:nvSpPr>
          <p:spPr bwMode="auto">
            <a:xfrm>
              <a:off x="2328446" y="1589808"/>
              <a:ext cx="713280" cy="1065867"/>
            </a:xfrm>
            <a:prstGeom prst="rect">
              <a:avLst/>
            </a:prstGeom>
            <a:solidFill>
              <a:schemeClr val="accent1"/>
            </a:solidFill>
            <a:ln w="9525" algn="ctr">
              <a:solidFill>
                <a:schemeClr val="tx1"/>
              </a:solidFill>
              <a:round/>
              <a:headEnd/>
              <a:tailEnd/>
            </a:ln>
          </p:spPr>
          <p:txBody>
            <a:bodyPr/>
            <a:lstStyle/>
            <a:p>
              <a:endParaRPr lang="fr-FR"/>
            </a:p>
          </p:txBody>
        </p:sp>
        <p:grpSp>
          <p:nvGrpSpPr>
            <p:cNvPr id="5" name="Group 8"/>
            <p:cNvGrpSpPr>
              <a:grpSpLocks/>
            </p:cNvGrpSpPr>
            <p:nvPr/>
          </p:nvGrpSpPr>
          <p:grpSpPr bwMode="auto">
            <a:xfrm>
              <a:off x="3114259" y="1675751"/>
              <a:ext cx="2428875" cy="571500"/>
              <a:chOff x="5929318" y="1881174"/>
              <a:chExt cx="2428892" cy="571504"/>
            </a:xfrm>
          </p:grpSpPr>
          <p:sp>
            <p:nvSpPr>
              <p:cNvPr id="6" name="Rectangle 5"/>
              <p:cNvSpPr>
                <a:spLocks noChangeArrowheads="1"/>
              </p:cNvSpPr>
              <p:nvPr/>
            </p:nvSpPr>
            <p:spPr bwMode="auto">
              <a:xfrm>
                <a:off x="6000756" y="2024050"/>
                <a:ext cx="2286016" cy="285752"/>
              </a:xfrm>
              <a:prstGeom prst="rect">
                <a:avLst/>
              </a:prstGeom>
              <a:solidFill>
                <a:schemeClr val="accent1"/>
              </a:solidFill>
              <a:ln w="9525" algn="ctr">
                <a:solidFill>
                  <a:schemeClr val="tx1"/>
                </a:solidFill>
                <a:round/>
                <a:headEnd/>
                <a:tailEnd/>
              </a:ln>
            </p:spPr>
            <p:txBody>
              <a:bodyPr/>
              <a:lstStyle/>
              <a:p>
                <a:endParaRPr lang="fr-FR"/>
              </a:p>
            </p:txBody>
          </p:sp>
          <p:sp>
            <p:nvSpPr>
              <p:cNvPr id="7" name="Rectangle 6"/>
              <p:cNvSpPr>
                <a:spLocks noChangeArrowheads="1"/>
              </p:cNvSpPr>
              <p:nvPr/>
            </p:nvSpPr>
            <p:spPr bwMode="auto">
              <a:xfrm>
                <a:off x="5929318" y="1881174"/>
                <a:ext cx="71438" cy="571504"/>
              </a:xfrm>
              <a:prstGeom prst="rect">
                <a:avLst/>
              </a:prstGeom>
              <a:solidFill>
                <a:schemeClr val="accent1"/>
              </a:solidFill>
              <a:ln w="9525" algn="ctr">
                <a:solidFill>
                  <a:schemeClr val="tx1"/>
                </a:solidFill>
                <a:round/>
                <a:headEnd/>
                <a:tailEnd/>
              </a:ln>
            </p:spPr>
            <p:txBody>
              <a:bodyPr/>
              <a:lstStyle/>
              <a:p>
                <a:endParaRPr lang="fr-FR"/>
              </a:p>
            </p:txBody>
          </p:sp>
          <p:sp>
            <p:nvSpPr>
              <p:cNvPr id="8" name="Rectangle 7"/>
              <p:cNvSpPr>
                <a:spLocks noChangeArrowheads="1"/>
              </p:cNvSpPr>
              <p:nvPr/>
            </p:nvSpPr>
            <p:spPr bwMode="auto">
              <a:xfrm>
                <a:off x="8286772" y="1881174"/>
                <a:ext cx="71438" cy="571504"/>
              </a:xfrm>
              <a:prstGeom prst="rect">
                <a:avLst/>
              </a:prstGeom>
              <a:solidFill>
                <a:schemeClr val="accent1"/>
              </a:solidFill>
              <a:ln w="9525" algn="ctr">
                <a:solidFill>
                  <a:schemeClr val="tx1"/>
                </a:solidFill>
                <a:round/>
                <a:headEnd/>
                <a:tailEnd/>
              </a:ln>
            </p:spPr>
            <p:txBody>
              <a:bodyPr/>
              <a:lstStyle/>
              <a:p>
                <a:endParaRPr lang="fr-FR"/>
              </a:p>
            </p:txBody>
          </p:sp>
        </p:grpSp>
        <p:sp>
          <p:nvSpPr>
            <p:cNvPr id="9" name="TextBox 9"/>
            <p:cNvSpPr txBox="1">
              <a:spLocks noChangeArrowheads="1"/>
            </p:cNvSpPr>
            <p:nvPr/>
          </p:nvSpPr>
          <p:spPr bwMode="auto">
            <a:xfrm>
              <a:off x="2534443" y="1747188"/>
              <a:ext cx="338554" cy="369332"/>
            </a:xfrm>
            <a:prstGeom prst="rect">
              <a:avLst/>
            </a:prstGeom>
            <a:noFill/>
            <a:ln w="9525">
              <a:noFill/>
              <a:miter lim="800000"/>
              <a:headEnd/>
              <a:tailEnd/>
            </a:ln>
          </p:spPr>
          <p:txBody>
            <a:bodyPr wrap="none">
              <a:spAutoFit/>
            </a:bodyPr>
            <a:lstStyle/>
            <a:p>
              <a:r>
                <a:rPr lang="fr-FR" dirty="0">
                  <a:solidFill>
                    <a:srgbClr val="FF0000"/>
                  </a:solidFill>
                </a:rPr>
                <a:t>P</a:t>
              </a:r>
              <a:endParaRPr lang="fr-FR" baseline="-25000" dirty="0">
                <a:solidFill>
                  <a:srgbClr val="FF0000"/>
                </a:solidFill>
              </a:endParaRPr>
            </a:p>
          </p:txBody>
        </p:sp>
        <p:sp>
          <p:nvSpPr>
            <p:cNvPr id="10" name="TextBox 10"/>
            <p:cNvSpPr txBox="1">
              <a:spLocks noChangeArrowheads="1"/>
            </p:cNvSpPr>
            <p:nvPr/>
          </p:nvSpPr>
          <p:spPr bwMode="auto">
            <a:xfrm>
              <a:off x="5614571" y="1747188"/>
              <a:ext cx="389850" cy="369332"/>
            </a:xfrm>
            <a:prstGeom prst="rect">
              <a:avLst/>
            </a:prstGeom>
            <a:noFill/>
            <a:ln w="9525">
              <a:noFill/>
              <a:miter lim="800000"/>
              <a:headEnd/>
              <a:tailEnd/>
            </a:ln>
          </p:spPr>
          <p:txBody>
            <a:bodyPr wrap="none">
              <a:spAutoFit/>
            </a:bodyPr>
            <a:lstStyle/>
            <a:p>
              <a:r>
                <a:rPr lang="fr-FR" dirty="0">
                  <a:solidFill>
                    <a:srgbClr val="FF0000"/>
                  </a:solidFill>
                </a:rPr>
                <a:t>P’</a:t>
              </a:r>
              <a:endParaRPr lang="fr-FR" baseline="-25000" dirty="0">
                <a:solidFill>
                  <a:srgbClr val="FF0000"/>
                </a:solidFill>
              </a:endParaRPr>
            </a:p>
          </p:txBody>
        </p:sp>
        <p:cxnSp>
          <p:nvCxnSpPr>
            <p:cNvPr id="11" name="Straight Arrow Connector 12"/>
            <p:cNvCxnSpPr>
              <a:cxnSpLocks noChangeShapeType="1"/>
            </p:cNvCxnSpPr>
            <p:nvPr/>
          </p:nvCxnSpPr>
          <p:spPr bwMode="auto">
            <a:xfrm flipH="1">
              <a:off x="3978560" y="1961501"/>
              <a:ext cx="484167" cy="0"/>
            </a:xfrm>
            <a:prstGeom prst="straightConnector1">
              <a:avLst/>
            </a:prstGeom>
            <a:noFill/>
            <a:ln w="34925" algn="ctr">
              <a:solidFill>
                <a:srgbClr val="FF0066"/>
              </a:solidFill>
              <a:round/>
              <a:headEnd/>
              <a:tailEnd type="arrow" w="med" len="med"/>
            </a:ln>
          </p:spPr>
        </p:cxnSp>
        <p:sp>
          <p:nvSpPr>
            <p:cNvPr id="12" name="TextBox 13"/>
            <p:cNvSpPr txBox="1">
              <a:spLocks noChangeArrowheads="1"/>
            </p:cNvSpPr>
            <p:nvPr/>
          </p:nvSpPr>
          <p:spPr bwMode="auto">
            <a:xfrm>
              <a:off x="3971510" y="1438391"/>
              <a:ext cx="659155" cy="369332"/>
            </a:xfrm>
            <a:prstGeom prst="rect">
              <a:avLst/>
            </a:prstGeom>
            <a:noFill/>
            <a:ln w="9525">
              <a:noFill/>
              <a:miter lim="800000"/>
              <a:headEnd/>
              <a:tailEnd/>
            </a:ln>
          </p:spPr>
          <p:txBody>
            <a:bodyPr wrap="none">
              <a:spAutoFit/>
            </a:bodyPr>
            <a:lstStyle/>
            <a:p>
              <a:r>
                <a:rPr lang="fr-FR" dirty="0">
                  <a:solidFill>
                    <a:srgbClr val="FF0000"/>
                  </a:solidFill>
                </a:rPr>
                <a:t>Q, C</a:t>
              </a:r>
              <a:endParaRPr lang="fr-FR" baseline="-25000" dirty="0">
                <a:solidFill>
                  <a:srgbClr val="FF0000"/>
                </a:solidFill>
              </a:endParaRPr>
            </a:p>
          </p:txBody>
        </p:sp>
        <p:sp>
          <p:nvSpPr>
            <p:cNvPr id="14" name="Rectangle 13"/>
            <p:cNvSpPr>
              <a:spLocks noChangeArrowheads="1"/>
            </p:cNvSpPr>
            <p:nvPr/>
          </p:nvSpPr>
          <p:spPr bwMode="auto">
            <a:xfrm>
              <a:off x="3042821" y="1675751"/>
              <a:ext cx="71438" cy="571500"/>
            </a:xfrm>
            <a:prstGeom prst="rect">
              <a:avLst/>
            </a:prstGeom>
            <a:solidFill>
              <a:schemeClr val="accent1"/>
            </a:solidFill>
            <a:ln w="9525" algn="ctr">
              <a:solidFill>
                <a:schemeClr val="tx1"/>
              </a:solidFill>
              <a:round/>
              <a:headEnd/>
              <a:tailEnd/>
            </a:ln>
          </p:spPr>
          <p:txBody>
            <a:bodyPr/>
            <a:lstStyle/>
            <a:p>
              <a:endParaRPr lang="fr-FR"/>
            </a:p>
          </p:txBody>
        </p:sp>
        <p:cxnSp>
          <p:nvCxnSpPr>
            <p:cNvPr id="15" name="Straight Arrow Connector 12"/>
            <p:cNvCxnSpPr>
              <a:cxnSpLocks noChangeShapeType="1"/>
            </p:cNvCxnSpPr>
            <p:nvPr/>
          </p:nvCxnSpPr>
          <p:spPr bwMode="auto">
            <a:xfrm>
              <a:off x="2679454" y="2389672"/>
              <a:ext cx="0" cy="455128"/>
            </a:xfrm>
            <a:prstGeom prst="straightConnector1">
              <a:avLst/>
            </a:prstGeom>
            <a:noFill/>
            <a:ln w="34925" algn="ctr">
              <a:solidFill>
                <a:srgbClr val="FF0066"/>
              </a:solidFill>
              <a:round/>
              <a:headEnd/>
              <a:tailEnd type="arrow" w="med" len="med"/>
            </a:ln>
          </p:spPr>
        </p:cxnSp>
        <p:sp>
          <p:nvSpPr>
            <p:cNvPr id="17" name="TextBox 13"/>
            <p:cNvSpPr txBox="1">
              <a:spLocks noChangeArrowheads="1"/>
            </p:cNvSpPr>
            <p:nvPr/>
          </p:nvSpPr>
          <p:spPr bwMode="auto">
            <a:xfrm>
              <a:off x="2504489" y="2813055"/>
              <a:ext cx="338554" cy="369332"/>
            </a:xfrm>
            <a:prstGeom prst="rect">
              <a:avLst/>
            </a:prstGeom>
            <a:noFill/>
            <a:ln w="9525">
              <a:noFill/>
              <a:miter lim="800000"/>
              <a:headEnd/>
              <a:tailEnd/>
            </a:ln>
          </p:spPr>
          <p:txBody>
            <a:bodyPr wrap="none">
              <a:spAutoFit/>
            </a:bodyPr>
            <a:lstStyle/>
            <a:p>
              <a:r>
                <a:rPr lang="fr-FR" dirty="0">
                  <a:solidFill>
                    <a:srgbClr val="FF0000"/>
                  </a:solidFill>
                </a:rPr>
                <a:t>S</a:t>
              </a:r>
              <a:endParaRPr lang="fr-FR" baseline="-25000" dirty="0">
                <a:solidFill>
                  <a:srgbClr val="FF0000"/>
                </a:solidFill>
              </a:endParaRPr>
            </a:p>
          </p:txBody>
        </p:sp>
      </p:grpSp>
      <p:sp>
        <p:nvSpPr>
          <p:cNvPr id="18" name="Rectangle 17"/>
          <p:cNvSpPr/>
          <p:nvPr/>
        </p:nvSpPr>
        <p:spPr>
          <a:xfrm>
            <a:off x="72221" y="576476"/>
            <a:ext cx="8893834"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It is the pumping speed seen from P’ trough the pipe of conductance, C</a:t>
            </a:r>
          </a:p>
        </p:txBody>
      </p:sp>
      <mc:AlternateContent xmlns:mc="http://schemas.openxmlformats.org/markup-compatibility/2006" xmlns:a14="http://schemas.microsoft.com/office/drawing/2010/main">
        <mc:Choice Requires="a14">
          <p:sp>
            <p:nvSpPr>
              <p:cNvPr id="20" name="TextBox 19"/>
              <p:cNvSpPr txBox="1"/>
              <p:nvPr/>
            </p:nvSpPr>
            <p:spPr>
              <a:xfrm>
                <a:off x="4519138" y="1647510"/>
                <a:ext cx="4256357" cy="54239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b="0" i="1" smtClean="0">
                              <a:latin typeface="Cambria Math" panose="02040503050406030204" pitchFamily="18" charset="0"/>
                            </a:rPr>
                          </m:ctrlPr>
                        </m:dPr>
                        <m:e>
                          <m:eqArr>
                            <m:eqArrPr>
                              <m:ctrlPr>
                                <a:rPr lang="en-GB" b="0" i="1" smtClean="0">
                                  <a:latin typeface="Cambria Math" panose="02040503050406030204" pitchFamily="18" charset="0"/>
                                </a:rPr>
                              </m:ctrlPr>
                            </m:eqArrPr>
                            <m:e>
                              <m:r>
                                <a:rPr lang="en-GB" i="1">
                                  <a:latin typeface="Cambria Math" panose="02040503050406030204" pitchFamily="18" charset="0"/>
                                </a:rPr>
                                <m:t>𝑄</m:t>
                              </m:r>
                              <m:r>
                                <a:rPr lang="en-GB" i="1">
                                  <a:latin typeface="Cambria Math" panose="02040503050406030204" pitchFamily="18" charset="0"/>
                                </a:rPr>
                                <m:t>=</m:t>
                              </m:r>
                              <m:r>
                                <a:rPr lang="en-GB" i="1">
                                  <a:latin typeface="Cambria Math" panose="02040503050406030204" pitchFamily="18" charset="0"/>
                                </a:rPr>
                                <m:t>𝑃</m:t>
                              </m:r>
                              <m:r>
                                <a:rPr lang="en-GB" i="1">
                                  <a:latin typeface="Cambria Math" panose="02040503050406030204" pitchFamily="18" charset="0"/>
                                </a:rPr>
                                <m:t> </m:t>
                              </m:r>
                              <m:r>
                                <a:rPr lang="en-GB" i="1">
                                  <a:latin typeface="Cambria Math" panose="02040503050406030204" pitchFamily="18" charset="0"/>
                                </a:rPr>
                                <m:t>𝑆</m:t>
                              </m:r>
                              <m:r>
                                <m:rPr>
                                  <m:nor/>
                                </m:rPr>
                                <a:rPr lang="en-GB" dirty="0"/>
                                <m:t> </m:t>
                              </m:r>
                            </m:e>
                            <m:e>
                              <m:r>
                                <a:rPr lang="en-GB" i="1">
                                  <a:latin typeface="Cambria Math" panose="02040503050406030204" pitchFamily="18" charset="0"/>
                                </a:rPr>
                                <m:t>𝑄</m:t>
                              </m:r>
                              <m:r>
                                <a:rPr lang="en-GB" i="1">
                                  <a:latin typeface="Cambria Math" panose="02040503050406030204" pitchFamily="18" charset="0"/>
                                </a:rPr>
                                <m:t>=</m:t>
                              </m:r>
                              <m:r>
                                <a:rPr lang="en-GB" i="1">
                                  <a:latin typeface="Cambria Math" panose="02040503050406030204" pitchFamily="18" charset="0"/>
                                </a:rPr>
                                <m:t>𝐶</m:t>
                              </m:r>
                              <m:r>
                                <a:rPr lang="en-GB" i="1">
                                  <a:latin typeface="Cambria Math" panose="02040503050406030204" pitchFamily="18" charset="0"/>
                                </a:rPr>
                                <m:t> </m:t>
                              </m:r>
                              <m:d>
                                <m:dPr>
                                  <m:ctrlPr>
                                    <a:rPr lang="en-GB" i="1">
                                      <a:latin typeface="Cambria Math" panose="02040503050406030204" pitchFamily="18" charset="0"/>
                                    </a:rPr>
                                  </m:ctrlPr>
                                </m:dPr>
                                <m:e>
                                  <m:sSup>
                                    <m:sSupPr>
                                      <m:ctrlPr>
                                        <a:rPr lang="en-GB" i="1">
                                          <a:latin typeface="Cambria Math" panose="02040503050406030204" pitchFamily="18" charset="0"/>
                                        </a:rPr>
                                      </m:ctrlPr>
                                    </m:sSupPr>
                                    <m:e>
                                      <m:r>
                                        <a:rPr lang="en-GB" i="1">
                                          <a:latin typeface="Cambria Math" panose="02040503050406030204" pitchFamily="18" charset="0"/>
                                        </a:rPr>
                                        <m:t>𝑃</m:t>
                                      </m:r>
                                    </m:e>
                                    <m:sup>
                                      <m:r>
                                        <a:rPr lang="en-GB" i="1">
                                          <a:latin typeface="Cambria Math" panose="02040503050406030204" pitchFamily="18" charset="0"/>
                                        </a:rPr>
                                        <m:t>′</m:t>
                                      </m:r>
                                    </m:sup>
                                  </m:sSup>
                                  <m:r>
                                    <a:rPr lang="en-GB" i="1">
                                      <a:latin typeface="Cambria Math" panose="02040503050406030204" pitchFamily="18" charset="0"/>
                                    </a:rPr>
                                    <m:t>−</m:t>
                                  </m:r>
                                  <m:r>
                                    <a:rPr lang="en-GB" i="1">
                                      <a:latin typeface="Cambria Math" panose="02040503050406030204" pitchFamily="18" charset="0"/>
                                    </a:rPr>
                                    <m:t>𝑃</m:t>
                                  </m:r>
                                </m:e>
                              </m:d>
                            </m:e>
                          </m:eqArr>
                          <m:groupChr>
                            <m:groupChrPr>
                              <m:chr m:val="⇒"/>
                              <m:pos m:val="top"/>
                              <m:ctrlPr>
                                <a:rPr lang="en-GB" b="0" i="1" smtClean="0">
                                  <a:latin typeface="Cambria Math" panose="02040503050406030204" pitchFamily="18" charset="0"/>
                                </a:rPr>
                              </m:ctrlPr>
                            </m:groupChrPr>
                            <m:e/>
                          </m:groupChr>
                          <m:r>
                            <a:rPr lang="en-GB" b="0" i="1" smtClean="0">
                              <a:latin typeface="Cambria Math" panose="02040503050406030204" pitchFamily="18" charset="0"/>
                            </a:rPr>
                            <m:t> </m:t>
                          </m:r>
                          <m:r>
                            <a:rPr lang="en-GB" b="0" i="1" smtClean="0">
                              <a:latin typeface="Cambria Math" panose="02040503050406030204" pitchFamily="18" charset="0"/>
                            </a:rPr>
                            <m:t>𝑄</m:t>
                          </m:r>
                          <m:r>
                            <a:rPr lang="en-GB" b="0" i="1" smtClean="0">
                              <a:latin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rPr>
                                <m:t>𝑆𝐶</m:t>
                              </m:r>
                            </m:num>
                            <m:den>
                              <m:r>
                                <a:rPr lang="en-GB" b="0" i="1" smtClean="0">
                                  <a:latin typeface="Cambria Math" panose="02040503050406030204" pitchFamily="18" charset="0"/>
                                </a:rPr>
                                <m:t>𝑆</m:t>
                              </m:r>
                              <m:r>
                                <a:rPr lang="en-GB" b="0" i="1" smtClean="0">
                                  <a:latin typeface="Cambria Math" panose="02040503050406030204" pitchFamily="18" charset="0"/>
                                </a:rPr>
                                <m:t>+</m:t>
                              </m:r>
                              <m:r>
                                <a:rPr lang="en-GB" b="0" i="1" smtClean="0">
                                  <a:latin typeface="Cambria Math" panose="02040503050406030204" pitchFamily="18" charset="0"/>
                                </a:rPr>
                                <m:t>𝐶</m:t>
                              </m:r>
                            </m:den>
                          </m:f>
                          <m:r>
                            <a:rPr lang="en-GB" b="0" i="1" smtClean="0">
                              <a:latin typeface="Cambria Math" panose="02040503050406030204" pitchFamily="18" charset="0"/>
                            </a:rPr>
                            <m:t>𝑃</m:t>
                          </m:r>
                          <m:r>
                            <a:rPr lang="en-GB" b="0" i="1" smtClean="0">
                              <a:latin typeface="Cambria Math" panose="02040503050406030204" pitchFamily="18" charset="0"/>
                            </a:rPr>
                            <m:t>′</m:t>
                          </m:r>
                        </m:e>
                      </m:d>
                      <m:r>
                        <a:rPr lang="en-GB" b="0" i="0"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𝑆</m:t>
                          </m:r>
                        </m:e>
                        <m:sub>
                          <m:r>
                            <a:rPr lang="en-GB" b="0" i="1" smtClean="0">
                              <a:latin typeface="Cambria Math" panose="02040503050406030204" pitchFamily="18" charset="0"/>
                            </a:rPr>
                            <m:t>𝑒𝑓𝑓</m:t>
                          </m:r>
                        </m:sub>
                      </m:sSub>
                      <m:r>
                        <a:rPr lang="en-GB" b="0" i="1" smtClean="0">
                          <a:latin typeface="Cambria Math" panose="02040503050406030204" pitchFamily="18" charset="0"/>
                        </a:rPr>
                        <m:t>𝑃</m:t>
                      </m:r>
                      <m:r>
                        <a:rPr lang="en-GB" b="0" i="1" smtClean="0">
                          <a:latin typeface="Cambria Math" panose="02040503050406030204" pitchFamily="18" charset="0"/>
                        </a:rPr>
                        <m:t>′</m:t>
                      </m:r>
                    </m:oMath>
                  </m:oMathPara>
                </a14:m>
                <a:endParaRPr lang="en-GB" dirty="0"/>
              </a:p>
            </p:txBody>
          </p:sp>
        </mc:Choice>
        <mc:Fallback xmlns="">
          <p:sp>
            <p:nvSpPr>
              <p:cNvPr id="20" name="TextBox 19"/>
              <p:cNvSpPr txBox="1">
                <a:spLocks noRot="1" noChangeAspect="1" noMove="1" noResize="1" noEditPoints="1" noAdjustHandles="1" noChangeArrowheads="1" noChangeShapeType="1" noTextEdit="1"/>
              </p:cNvSpPr>
              <p:nvPr/>
            </p:nvSpPr>
            <p:spPr>
              <a:xfrm>
                <a:off x="4519138" y="1647510"/>
                <a:ext cx="4256357" cy="542393"/>
              </a:xfrm>
              <a:prstGeom prst="rect">
                <a:avLst/>
              </a:prstGeom>
              <a:blipFill rotWithShape="0">
                <a:blip r:embed="rId2" cstate="print"/>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3814137" y="2763373"/>
                <a:ext cx="1935610" cy="70006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b="0" i="1" smtClean="0">
                              <a:solidFill>
                                <a:srgbClr val="FF3399"/>
                              </a:solidFill>
                              <a:latin typeface="Cambria Math" panose="02040503050406030204" pitchFamily="18" charset="0"/>
                            </a:rPr>
                          </m:ctrlPr>
                        </m:sSubPr>
                        <m:e>
                          <m:r>
                            <a:rPr lang="en-GB" sz="2400" b="0" i="1" smtClean="0">
                              <a:solidFill>
                                <a:srgbClr val="FF3399"/>
                              </a:solidFill>
                              <a:latin typeface="Cambria Math" panose="02040503050406030204" pitchFamily="18" charset="0"/>
                            </a:rPr>
                            <m:t>𝑆</m:t>
                          </m:r>
                        </m:e>
                        <m:sub>
                          <m:r>
                            <a:rPr lang="en-GB" sz="2400" b="0" i="1" smtClean="0">
                              <a:solidFill>
                                <a:srgbClr val="FF3399"/>
                              </a:solidFill>
                              <a:latin typeface="Cambria Math" panose="02040503050406030204" pitchFamily="18" charset="0"/>
                            </a:rPr>
                            <m:t>𝑒𝑓𝑓</m:t>
                          </m:r>
                        </m:sub>
                      </m:sSub>
                      <m:r>
                        <a:rPr lang="en-GB" sz="2400" b="0" i="1" smtClean="0">
                          <a:solidFill>
                            <a:srgbClr val="FF3399"/>
                          </a:solidFill>
                          <a:latin typeface="Cambria Math" panose="02040503050406030204" pitchFamily="18" charset="0"/>
                        </a:rPr>
                        <m:t>= </m:t>
                      </m:r>
                      <m:f>
                        <m:fPr>
                          <m:ctrlPr>
                            <a:rPr lang="en-GB" sz="2400" b="0" i="1" smtClean="0">
                              <a:solidFill>
                                <a:srgbClr val="FF3399"/>
                              </a:solidFill>
                              <a:latin typeface="Cambria Math" panose="02040503050406030204" pitchFamily="18" charset="0"/>
                            </a:rPr>
                          </m:ctrlPr>
                        </m:fPr>
                        <m:num>
                          <m:r>
                            <a:rPr lang="en-GB" sz="2400" b="0" i="1" smtClean="0">
                              <a:solidFill>
                                <a:srgbClr val="FF3399"/>
                              </a:solidFill>
                              <a:latin typeface="Cambria Math" panose="02040503050406030204" pitchFamily="18" charset="0"/>
                            </a:rPr>
                            <m:t>𝑆𝐶</m:t>
                          </m:r>
                        </m:num>
                        <m:den>
                          <m:r>
                            <a:rPr lang="en-GB" sz="2400" b="0" i="1" smtClean="0">
                              <a:solidFill>
                                <a:srgbClr val="FF3399"/>
                              </a:solidFill>
                              <a:latin typeface="Cambria Math" panose="02040503050406030204" pitchFamily="18" charset="0"/>
                            </a:rPr>
                            <m:t>𝑆</m:t>
                          </m:r>
                          <m:r>
                            <a:rPr lang="en-GB" sz="2400" b="0" i="1" smtClean="0">
                              <a:solidFill>
                                <a:srgbClr val="FF3399"/>
                              </a:solidFill>
                              <a:latin typeface="Cambria Math" panose="02040503050406030204" pitchFamily="18" charset="0"/>
                            </a:rPr>
                            <m:t>+</m:t>
                          </m:r>
                          <m:r>
                            <a:rPr lang="en-GB" sz="2400" b="0" i="1" smtClean="0">
                              <a:solidFill>
                                <a:srgbClr val="FF3399"/>
                              </a:solidFill>
                              <a:latin typeface="Cambria Math" panose="02040503050406030204" pitchFamily="18" charset="0"/>
                            </a:rPr>
                            <m:t>𝐶</m:t>
                          </m:r>
                        </m:den>
                      </m:f>
                    </m:oMath>
                  </m:oMathPara>
                </a14:m>
                <a:endParaRPr lang="en-GB" sz="2400" dirty="0">
                  <a:solidFill>
                    <a:srgbClr val="FF3399"/>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3814137" y="2763373"/>
                <a:ext cx="1935610" cy="700063"/>
              </a:xfrm>
              <a:prstGeom prst="rect">
                <a:avLst/>
              </a:prstGeom>
              <a:blipFill>
                <a:blip r:embed="rId3"/>
                <a:stretch>
                  <a:fillRect/>
                </a:stretch>
              </a:blipFill>
            </p:spPr>
            <p:txBody>
              <a:bodyPr/>
              <a:lstStyle/>
              <a:p>
                <a:r>
                  <a:rPr lang="en-GB">
                    <a:noFill/>
                  </a:rPr>
                  <a:t> </a:t>
                </a:r>
              </a:p>
            </p:txBody>
          </p:sp>
        </mc:Fallback>
      </mc:AlternateContent>
      <p:sp>
        <p:nvSpPr>
          <p:cNvPr id="22" name="Rectangle 21"/>
          <p:cNvSpPr/>
          <p:nvPr/>
        </p:nvSpPr>
        <p:spPr>
          <a:xfrm>
            <a:off x="176282" y="3520213"/>
            <a:ext cx="8893834" cy="1815882"/>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This is the result of adding in series the conductance C with the pumping speed S</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If:</a:t>
            </a:r>
          </a:p>
          <a:p>
            <a:pPr marL="800100" lvl="1" indent="-342900" eaLnBrk="0" fontAlgn="base" hangingPunct="0">
              <a:spcBef>
                <a:spcPct val="0"/>
              </a:spcBef>
              <a:spcAft>
                <a:spcPct val="0"/>
              </a:spcAft>
              <a:buClr>
                <a:schemeClr val="tx2"/>
              </a:buClr>
              <a:buAutoNum type="arabicParenR"/>
            </a:pPr>
            <a:r>
              <a:rPr lang="en-US" sz="1600" dirty="0"/>
              <a:t>C=S then S</a:t>
            </a:r>
            <a:r>
              <a:rPr lang="en-US" sz="1600" baseline="-25000" dirty="0"/>
              <a:t>eff</a:t>
            </a:r>
            <a:r>
              <a:rPr lang="en-US" sz="1600" dirty="0"/>
              <a:t> = S/2</a:t>
            </a:r>
          </a:p>
          <a:p>
            <a:pPr marL="800100" lvl="1" indent="-342900" eaLnBrk="0" fontAlgn="base" hangingPunct="0">
              <a:spcBef>
                <a:spcPct val="0"/>
              </a:spcBef>
              <a:spcAft>
                <a:spcPct val="0"/>
              </a:spcAft>
              <a:buClr>
                <a:schemeClr val="tx2"/>
              </a:buClr>
              <a:buFontTx/>
              <a:buAutoNum type="arabicParenR"/>
            </a:pPr>
            <a:r>
              <a:rPr lang="en-US" sz="1600" dirty="0"/>
              <a:t>C&gt;&gt; S then S</a:t>
            </a:r>
            <a:r>
              <a:rPr lang="en-US" sz="1600" baseline="-25000" dirty="0"/>
              <a:t>eff</a:t>
            </a:r>
            <a:r>
              <a:rPr lang="en-US" sz="1600" dirty="0"/>
              <a:t> = S</a:t>
            </a:r>
          </a:p>
          <a:p>
            <a:pPr marL="800100" lvl="1" indent="-342900" eaLnBrk="0" fontAlgn="base" hangingPunct="0">
              <a:spcBef>
                <a:spcPct val="0"/>
              </a:spcBef>
              <a:spcAft>
                <a:spcPct val="0"/>
              </a:spcAft>
              <a:buClr>
                <a:schemeClr val="tx2"/>
              </a:buClr>
              <a:buFontTx/>
              <a:buAutoNum type="arabicParenR"/>
            </a:pPr>
            <a:r>
              <a:rPr lang="en-US" sz="1600" dirty="0"/>
              <a:t>C&lt;&lt; S then S</a:t>
            </a:r>
            <a:r>
              <a:rPr lang="en-US" sz="1600" baseline="-25000" dirty="0"/>
              <a:t>eff</a:t>
            </a:r>
            <a:r>
              <a:rPr lang="en-US" sz="1600" dirty="0"/>
              <a:t> = C, the system is “</a:t>
            </a:r>
            <a:r>
              <a:rPr lang="en-US" sz="1600" dirty="0">
                <a:solidFill>
                  <a:srgbClr val="FF3399"/>
                </a:solidFill>
              </a:rPr>
              <a:t>conductance limited</a:t>
            </a:r>
            <a:r>
              <a:rPr lang="en-US" sz="1600" dirty="0"/>
              <a:t>”</a:t>
            </a:r>
          </a:p>
          <a:p>
            <a:pPr marL="800100" lvl="1" indent="-342900" eaLnBrk="0" fontAlgn="base" hangingPunct="0">
              <a:spcBef>
                <a:spcPct val="0"/>
              </a:spcBef>
              <a:spcAft>
                <a:spcPct val="0"/>
              </a:spcAft>
              <a:buClr>
                <a:srgbClr val="00CC99"/>
              </a:buClr>
              <a:buAutoNum type="arabicParenR"/>
            </a:pPr>
            <a:endParaRPr lang="en-US" sz="1600" dirty="0"/>
          </a:p>
        </p:txBody>
      </p:sp>
      <p:sp>
        <p:nvSpPr>
          <p:cNvPr id="23" name="Rectangle 6"/>
          <p:cNvSpPr>
            <a:spLocks noChangeArrowheads="1"/>
          </p:cNvSpPr>
          <p:nvPr/>
        </p:nvSpPr>
        <p:spPr bwMode="auto">
          <a:xfrm>
            <a:off x="116752" y="5262945"/>
            <a:ext cx="9001125" cy="830997"/>
          </a:xfrm>
          <a:prstGeom prst="rect">
            <a:avLst/>
          </a:prstGeom>
          <a:noFill/>
          <a:ln w="9525">
            <a:solidFill>
              <a:srgbClr val="FF3399"/>
            </a:solidFill>
            <a:miter lim="800000"/>
            <a:headEnd/>
            <a:tailEnd/>
          </a:ln>
        </p:spPr>
        <p:txBody>
          <a:bodyPr>
            <a:spAutoFit/>
          </a:bodyPr>
          <a:lstStyle/>
          <a:p>
            <a:pPr algn="ctr">
              <a:buClr>
                <a:schemeClr val="accent1"/>
              </a:buClr>
            </a:pPr>
            <a:r>
              <a:rPr lang="en-US" sz="2400" dirty="0">
                <a:solidFill>
                  <a:srgbClr val="FF3399"/>
                </a:solidFill>
              </a:rPr>
              <a:t>Large </a:t>
            </a:r>
            <a:r>
              <a:rPr lang="en-US" sz="2400" dirty="0" err="1">
                <a:solidFill>
                  <a:srgbClr val="FF3399"/>
                </a:solidFill>
              </a:rPr>
              <a:t>conductances</a:t>
            </a:r>
            <a:r>
              <a:rPr lang="en-US" sz="2400" dirty="0">
                <a:solidFill>
                  <a:srgbClr val="FF3399"/>
                </a:solidFill>
              </a:rPr>
              <a:t> preserve the efficiency </a:t>
            </a:r>
          </a:p>
          <a:p>
            <a:pPr algn="ctr">
              <a:buClr>
                <a:schemeClr val="accent1"/>
              </a:buClr>
            </a:pPr>
            <a:r>
              <a:rPr lang="en-US" sz="2400" dirty="0">
                <a:solidFill>
                  <a:srgbClr val="FF3399"/>
                </a:solidFill>
              </a:rPr>
              <a:t>of the pumping system</a:t>
            </a:r>
          </a:p>
        </p:txBody>
      </p:sp>
      <p:cxnSp>
        <p:nvCxnSpPr>
          <p:cNvPr id="25" name="Straight Arrow Connector 12"/>
          <p:cNvCxnSpPr>
            <a:cxnSpLocks noChangeShapeType="1"/>
          </p:cNvCxnSpPr>
          <p:nvPr/>
        </p:nvCxnSpPr>
        <p:spPr bwMode="auto">
          <a:xfrm flipH="1">
            <a:off x="5405565" y="1361186"/>
            <a:ext cx="144445" cy="217768"/>
          </a:xfrm>
          <a:prstGeom prst="straightConnector1">
            <a:avLst/>
          </a:prstGeom>
          <a:noFill/>
          <a:ln w="12700" algn="ctr">
            <a:solidFill>
              <a:schemeClr val="tx1"/>
            </a:solidFill>
            <a:round/>
            <a:headEnd/>
            <a:tailEnd type="arrow" w="med" len="med"/>
          </a:ln>
        </p:spPr>
      </p:cxnSp>
      <p:sp>
        <p:nvSpPr>
          <p:cNvPr id="29" name="TextBox 28"/>
          <p:cNvSpPr txBox="1"/>
          <p:nvPr/>
        </p:nvSpPr>
        <p:spPr>
          <a:xfrm>
            <a:off x="5258879" y="1101111"/>
            <a:ext cx="1165704" cy="261610"/>
          </a:xfrm>
          <a:prstGeom prst="rect">
            <a:avLst/>
          </a:prstGeom>
          <a:noFill/>
        </p:spPr>
        <p:txBody>
          <a:bodyPr wrap="none" rtlCol="0">
            <a:spAutoFit/>
          </a:bodyPr>
          <a:lstStyle/>
          <a:p>
            <a:r>
              <a:rPr lang="en-GB" sz="1100" dirty="0"/>
              <a:t>Pumping speed</a:t>
            </a:r>
          </a:p>
        </p:txBody>
      </p:sp>
      <p:cxnSp>
        <p:nvCxnSpPr>
          <p:cNvPr id="30" name="Straight Arrow Connector 12"/>
          <p:cNvCxnSpPr>
            <a:cxnSpLocks noChangeShapeType="1"/>
          </p:cNvCxnSpPr>
          <p:nvPr/>
        </p:nvCxnSpPr>
        <p:spPr bwMode="auto">
          <a:xfrm flipH="1" flipV="1">
            <a:off x="5060258" y="2237503"/>
            <a:ext cx="35094" cy="191904"/>
          </a:xfrm>
          <a:prstGeom prst="straightConnector1">
            <a:avLst/>
          </a:prstGeom>
          <a:noFill/>
          <a:ln w="12700" algn="ctr">
            <a:solidFill>
              <a:schemeClr val="tx1"/>
            </a:solidFill>
            <a:round/>
            <a:headEnd/>
            <a:tailEnd type="arrow" w="med" len="med"/>
          </a:ln>
        </p:spPr>
      </p:cxnSp>
      <p:sp>
        <p:nvSpPr>
          <p:cNvPr id="31" name="TextBox 30"/>
          <p:cNvSpPr txBox="1"/>
          <p:nvPr/>
        </p:nvSpPr>
        <p:spPr>
          <a:xfrm>
            <a:off x="5077805" y="2386025"/>
            <a:ext cx="1016625" cy="261610"/>
          </a:xfrm>
          <a:prstGeom prst="rect">
            <a:avLst/>
          </a:prstGeom>
          <a:noFill/>
        </p:spPr>
        <p:txBody>
          <a:bodyPr wrap="none" rtlCol="0">
            <a:spAutoFit/>
          </a:bodyPr>
          <a:lstStyle/>
          <a:p>
            <a:r>
              <a:rPr lang="en-GB" sz="1100" dirty="0"/>
              <a:t>Conductance</a:t>
            </a:r>
          </a:p>
        </p:txBody>
      </p:sp>
    </p:spTree>
    <p:extLst>
      <p:ext uri="{BB962C8B-B14F-4D97-AF65-F5344CB8AC3E}">
        <p14:creationId xmlns:p14="http://schemas.microsoft.com/office/powerpoint/2010/main" val="2515292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2">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
                                            <p:txEl>
                                              <p:pRg st="5" end="5"/>
                                            </p:txEl>
                                          </p:spTgt>
                                        </p:tgtEl>
                                        <p:attrNameLst>
                                          <p:attrName>style.visibility</p:attrName>
                                        </p:attrNameLst>
                                      </p:cBhvr>
                                      <p:to>
                                        <p:strVal val="visible"/>
                                      </p:to>
                                    </p:set>
                                  </p:childTnLst>
                                </p:cTn>
                              </p:par>
                              <p:par>
                                <p:cTn id="31" presetID="5" presetClass="entr" presetSubtype="5"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checkerboard(down)">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animBg="1"/>
      <p:bldP spid="29"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4</a:t>
            </a:fld>
            <a:endParaRPr lang="en-US" sz="1200" dirty="0">
              <a:solidFill>
                <a:schemeClr val="bg1"/>
              </a:solidFill>
            </a:endParaRPr>
          </a:p>
        </p:txBody>
      </p:sp>
      <p:sp>
        <p:nvSpPr>
          <p:cNvPr id="5" name="Rectangle 2"/>
          <p:cNvSpPr>
            <a:spLocks noChangeArrowheads="1"/>
          </p:cNvSpPr>
          <p:nvPr/>
        </p:nvSpPr>
        <p:spPr bwMode="auto">
          <a:xfrm>
            <a:off x="220482" y="712195"/>
            <a:ext cx="8415366" cy="3600980"/>
          </a:xfrm>
          <a:prstGeom prst="rect">
            <a:avLst/>
          </a:prstGeom>
          <a:noFill/>
          <a:ln w="9525">
            <a:noFill/>
            <a:miter lim="800000"/>
            <a:headEnd/>
            <a:tailEnd/>
          </a:ln>
        </p:spPr>
        <p:txBody>
          <a:bodyPr wrap="square" lIns="91435" tIns="45717" rIns="91435" bIns="45717">
            <a:spAutoFit/>
          </a:bodyPr>
          <a:lstStyle/>
          <a:p>
            <a:pPr algn="ctr">
              <a:buClr>
                <a:schemeClr val="accent1"/>
              </a:buClr>
            </a:pPr>
            <a:r>
              <a:rPr lang="en-US" sz="2600" dirty="0">
                <a:solidFill>
                  <a:srgbClr val="3366FF"/>
                </a:solidFill>
              </a:rPr>
              <a:t>Outline</a:t>
            </a:r>
            <a:endParaRPr lang="en-US" sz="2600" dirty="0"/>
          </a:p>
          <a:p>
            <a:pPr algn="ctr">
              <a:buClr>
                <a:schemeClr val="accent1"/>
              </a:buClr>
            </a:pPr>
            <a:endParaRPr lang="en-US" dirty="0"/>
          </a:p>
          <a:p>
            <a:pPr>
              <a:buClr>
                <a:srgbClr val="00CC99"/>
              </a:buClr>
            </a:pPr>
            <a:endParaRPr lang="en-US" sz="2000" dirty="0"/>
          </a:p>
          <a:p>
            <a:pPr marL="457200" indent="-457200" algn="ctr">
              <a:buClr>
                <a:schemeClr val="accent6">
                  <a:lumMod val="50000"/>
                </a:schemeClr>
              </a:buClr>
              <a:buAutoNum type="arabicPeriod"/>
            </a:pPr>
            <a:r>
              <a:rPr lang="en-US" sz="2400" dirty="0">
                <a:solidFill>
                  <a:srgbClr val="FF0066"/>
                </a:solidFill>
              </a:rPr>
              <a:t>Introduction</a:t>
            </a:r>
          </a:p>
          <a:p>
            <a:pPr marL="457200" indent="-457200" algn="ctr">
              <a:buClr>
                <a:schemeClr val="accent6">
                  <a:lumMod val="50000"/>
                </a:schemeClr>
              </a:buClr>
              <a:buAutoNum type="arabicPeriod"/>
            </a:pPr>
            <a:endParaRPr lang="en-US" sz="2400" dirty="0">
              <a:solidFill>
                <a:srgbClr val="FF0066"/>
              </a:solidFill>
            </a:endParaRPr>
          </a:p>
          <a:p>
            <a:pPr marL="457200" indent="-457200" algn="ctr">
              <a:buClr>
                <a:schemeClr val="accent6">
                  <a:lumMod val="50000"/>
                </a:schemeClr>
              </a:buClr>
              <a:buAutoNum type="arabicPeriod"/>
            </a:pPr>
            <a:r>
              <a:rPr lang="en-US" sz="2400" dirty="0">
                <a:solidFill>
                  <a:srgbClr val="FF0066"/>
                </a:solidFill>
              </a:rPr>
              <a:t>Gas kinetic theory &amp; gas flow</a:t>
            </a:r>
          </a:p>
          <a:p>
            <a:pPr marL="457200" indent="-457200" algn="ctr">
              <a:buClr>
                <a:schemeClr val="accent6">
                  <a:lumMod val="50000"/>
                </a:schemeClr>
              </a:buClr>
              <a:buAutoNum type="arabicPeriod"/>
            </a:pPr>
            <a:endParaRPr lang="en-US" sz="2400" dirty="0">
              <a:solidFill>
                <a:srgbClr val="FF0066"/>
              </a:solidFill>
            </a:endParaRPr>
          </a:p>
          <a:p>
            <a:pPr marL="457200" indent="-457200" algn="ctr">
              <a:buClr>
                <a:schemeClr val="accent6">
                  <a:lumMod val="50000"/>
                </a:schemeClr>
              </a:buClr>
              <a:buAutoNum type="arabicPeriod"/>
            </a:pPr>
            <a:r>
              <a:rPr lang="en-US" sz="2400" dirty="0">
                <a:solidFill>
                  <a:srgbClr val="FF0066"/>
                </a:solidFill>
              </a:rPr>
              <a:t>Measurement &amp; production of vacuum</a:t>
            </a:r>
          </a:p>
          <a:p>
            <a:pPr algn="ctr">
              <a:buClr>
                <a:schemeClr val="accent6">
                  <a:lumMod val="50000"/>
                </a:schemeClr>
              </a:buClr>
            </a:pPr>
            <a:endParaRPr lang="en-US" sz="2400" dirty="0">
              <a:solidFill>
                <a:srgbClr val="FF0066"/>
              </a:solidFill>
            </a:endParaRPr>
          </a:p>
          <a:p>
            <a:pPr marL="457200" indent="-457200" algn="ctr">
              <a:buClr>
                <a:srgbClr val="00CC99"/>
              </a:buClr>
              <a:buAutoNum type="arabicPeriod"/>
            </a:pPr>
            <a:endParaRPr lang="en-US" sz="2000" dirty="0"/>
          </a:p>
        </p:txBody>
      </p:sp>
      <p:sp>
        <p:nvSpPr>
          <p:cNvPr id="6"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dirty="0">
                <a:solidFill>
                  <a:schemeClr val="bg1"/>
                </a:solidFill>
              </a:rPr>
              <a:t>Joint Universities Accelerator School, </a:t>
            </a:r>
            <a:r>
              <a:rPr lang="en-GB" dirty="0" err="1">
                <a:solidFill>
                  <a:schemeClr val="bg1"/>
                </a:solidFill>
              </a:rPr>
              <a:t>Archamps</a:t>
            </a:r>
            <a:r>
              <a:rPr lang="en-GB" dirty="0">
                <a:solidFill>
                  <a:schemeClr val="bg1"/>
                </a:solidFill>
              </a:rPr>
              <a:t>, February, 2021</a:t>
            </a:r>
            <a:endParaRPr lang="en-US" dirty="0">
              <a:solidFill>
                <a:schemeClr val="bg1"/>
              </a:solidFill>
            </a:endParaRPr>
          </a:p>
        </p:txBody>
      </p:sp>
    </p:spTree>
    <p:extLst>
      <p:ext uri="{BB962C8B-B14F-4D97-AF65-F5344CB8AC3E}">
        <p14:creationId xmlns:p14="http://schemas.microsoft.com/office/powerpoint/2010/main" val="25379108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40</a:t>
            </a:fld>
            <a:endParaRPr lang="en-US" dirty="0"/>
          </a:p>
        </p:txBody>
      </p:sp>
      <p:sp>
        <p:nvSpPr>
          <p:cNvPr id="4" name="Title 3"/>
          <p:cNvSpPr>
            <a:spLocks noGrp="1"/>
          </p:cNvSpPr>
          <p:nvPr>
            <p:ph type="title"/>
          </p:nvPr>
        </p:nvSpPr>
        <p:spPr/>
        <p:txBody>
          <a:bodyPr/>
          <a:lstStyle/>
          <a:p>
            <a:r>
              <a:rPr lang="en-GB" dirty="0"/>
              <a:t>Effective pumping speed</a:t>
            </a:r>
          </a:p>
        </p:txBody>
      </p:sp>
      <p:sp>
        <p:nvSpPr>
          <p:cNvPr id="5" name="Rectangle 4"/>
          <p:cNvSpPr/>
          <p:nvPr/>
        </p:nvSpPr>
        <p:spPr>
          <a:xfrm>
            <a:off x="72221" y="576476"/>
            <a:ext cx="8893834" cy="584775"/>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Assume a 10 m long 10 </a:t>
            </a:r>
            <a:r>
              <a:rPr lang="en-US" sz="1600"/>
              <a:t>cm diameter vacuum </a:t>
            </a:r>
            <a:r>
              <a:rPr lang="en-US" sz="1600" dirty="0"/>
              <a:t>pipe evacuated by a turbomolecular pump of 60 l/S </a:t>
            </a:r>
          </a:p>
        </p:txBody>
      </p:sp>
      <p:grpSp>
        <p:nvGrpSpPr>
          <p:cNvPr id="63" name="Group 62">
            <a:extLst>
              <a:ext uri="{FF2B5EF4-FFF2-40B4-BE49-F238E27FC236}">
                <a16:creationId xmlns:a16="http://schemas.microsoft.com/office/drawing/2014/main" id="{83ECC2FB-B2AE-48B5-8F4B-F1EEBE4CDCBF}"/>
              </a:ext>
            </a:extLst>
          </p:cNvPr>
          <p:cNvGrpSpPr/>
          <p:nvPr/>
        </p:nvGrpSpPr>
        <p:grpSpPr>
          <a:xfrm>
            <a:off x="682971" y="1685004"/>
            <a:ext cx="4159121" cy="1743996"/>
            <a:chOff x="2328446" y="1438391"/>
            <a:chExt cx="4159121" cy="1743996"/>
          </a:xfrm>
        </p:grpSpPr>
        <p:sp>
          <p:nvSpPr>
            <p:cNvPr id="64" name="Rectangle 63">
              <a:extLst>
                <a:ext uri="{FF2B5EF4-FFF2-40B4-BE49-F238E27FC236}">
                  <a16:creationId xmlns:a16="http://schemas.microsoft.com/office/drawing/2014/main" id="{90700CB8-5D80-42C7-A814-3CDC147126EB}"/>
                </a:ext>
              </a:extLst>
            </p:cNvPr>
            <p:cNvSpPr>
              <a:spLocks noChangeArrowheads="1"/>
            </p:cNvSpPr>
            <p:nvPr/>
          </p:nvSpPr>
          <p:spPr bwMode="auto">
            <a:xfrm>
              <a:off x="2328446" y="1589808"/>
              <a:ext cx="713280" cy="1065867"/>
            </a:xfrm>
            <a:prstGeom prst="rect">
              <a:avLst/>
            </a:prstGeom>
            <a:solidFill>
              <a:schemeClr val="accent1"/>
            </a:solidFill>
            <a:ln w="9525" algn="ctr">
              <a:solidFill>
                <a:schemeClr val="tx1"/>
              </a:solidFill>
              <a:round/>
              <a:headEnd/>
              <a:tailEnd/>
            </a:ln>
          </p:spPr>
          <p:txBody>
            <a:bodyPr/>
            <a:lstStyle/>
            <a:p>
              <a:endParaRPr lang="fr-FR"/>
            </a:p>
          </p:txBody>
        </p:sp>
        <p:grpSp>
          <p:nvGrpSpPr>
            <p:cNvPr id="65" name="Group 8">
              <a:extLst>
                <a:ext uri="{FF2B5EF4-FFF2-40B4-BE49-F238E27FC236}">
                  <a16:creationId xmlns:a16="http://schemas.microsoft.com/office/drawing/2014/main" id="{D9B2F85E-9FC2-4502-923E-A06BAC057B2B}"/>
                </a:ext>
              </a:extLst>
            </p:cNvPr>
            <p:cNvGrpSpPr>
              <a:grpSpLocks/>
            </p:cNvGrpSpPr>
            <p:nvPr/>
          </p:nvGrpSpPr>
          <p:grpSpPr bwMode="auto">
            <a:xfrm>
              <a:off x="3114259" y="1675751"/>
              <a:ext cx="2428875" cy="571500"/>
              <a:chOff x="5929318" y="1881174"/>
              <a:chExt cx="2428892" cy="571504"/>
            </a:xfrm>
          </p:grpSpPr>
          <p:sp>
            <p:nvSpPr>
              <p:cNvPr id="73" name="Rectangle 72">
                <a:extLst>
                  <a:ext uri="{FF2B5EF4-FFF2-40B4-BE49-F238E27FC236}">
                    <a16:creationId xmlns:a16="http://schemas.microsoft.com/office/drawing/2014/main" id="{56D9DF5D-B73B-41DE-8D44-D3362D821392}"/>
                  </a:ext>
                </a:extLst>
              </p:cNvPr>
              <p:cNvSpPr>
                <a:spLocks noChangeArrowheads="1"/>
              </p:cNvSpPr>
              <p:nvPr/>
            </p:nvSpPr>
            <p:spPr bwMode="auto">
              <a:xfrm>
                <a:off x="6000756" y="2024050"/>
                <a:ext cx="2286016" cy="285752"/>
              </a:xfrm>
              <a:prstGeom prst="rect">
                <a:avLst/>
              </a:prstGeom>
              <a:solidFill>
                <a:schemeClr val="accent1"/>
              </a:solidFill>
              <a:ln w="9525" algn="ctr">
                <a:solidFill>
                  <a:schemeClr val="tx1"/>
                </a:solidFill>
                <a:round/>
                <a:headEnd/>
                <a:tailEnd/>
              </a:ln>
            </p:spPr>
            <p:txBody>
              <a:bodyPr/>
              <a:lstStyle/>
              <a:p>
                <a:endParaRPr lang="fr-FR"/>
              </a:p>
            </p:txBody>
          </p:sp>
          <p:sp>
            <p:nvSpPr>
              <p:cNvPr id="74" name="Rectangle 73">
                <a:extLst>
                  <a:ext uri="{FF2B5EF4-FFF2-40B4-BE49-F238E27FC236}">
                    <a16:creationId xmlns:a16="http://schemas.microsoft.com/office/drawing/2014/main" id="{C68FAB2F-8D7F-41EA-8286-B528D5DA31F5}"/>
                  </a:ext>
                </a:extLst>
              </p:cNvPr>
              <p:cNvSpPr>
                <a:spLocks noChangeArrowheads="1"/>
              </p:cNvSpPr>
              <p:nvPr/>
            </p:nvSpPr>
            <p:spPr bwMode="auto">
              <a:xfrm>
                <a:off x="5929318" y="1881174"/>
                <a:ext cx="71438" cy="571504"/>
              </a:xfrm>
              <a:prstGeom prst="rect">
                <a:avLst/>
              </a:prstGeom>
              <a:solidFill>
                <a:schemeClr val="accent1"/>
              </a:solidFill>
              <a:ln w="9525" algn="ctr">
                <a:solidFill>
                  <a:schemeClr val="tx1"/>
                </a:solidFill>
                <a:round/>
                <a:headEnd/>
                <a:tailEnd/>
              </a:ln>
            </p:spPr>
            <p:txBody>
              <a:bodyPr/>
              <a:lstStyle/>
              <a:p>
                <a:endParaRPr lang="fr-FR"/>
              </a:p>
            </p:txBody>
          </p:sp>
          <p:sp>
            <p:nvSpPr>
              <p:cNvPr id="75" name="Rectangle 74">
                <a:extLst>
                  <a:ext uri="{FF2B5EF4-FFF2-40B4-BE49-F238E27FC236}">
                    <a16:creationId xmlns:a16="http://schemas.microsoft.com/office/drawing/2014/main" id="{A10DEB4C-6901-454A-86A4-788C5B3CEFD0}"/>
                  </a:ext>
                </a:extLst>
              </p:cNvPr>
              <p:cNvSpPr>
                <a:spLocks noChangeArrowheads="1"/>
              </p:cNvSpPr>
              <p:nvPr/>
            </p:nvSpPr>
            <p:spPr bwMode="auto">
              <a:xfrm>
                <a:off x="8286772" y="1881174"/>
                <a:ext cx="71438" cy="571504"/>
              </a:xfrm>
              <a:prstGeom prst="rect">
                <a:avLst/>
              </a:prstGeom>
              <a:solidFill>
                <a:schemeClr val="accent1"/>
              </a:solidFill>
              <a:ln w="9525" algn="ctr">
                <a:solidFill>
                  <a:schemeClr val="tx1"/>
                </a:solidFill>
                <a:round/>
                <a:headEnd/>
                <a:tailEnd/>
              </a:ln>
            </p:spPr>
            <p:txBody>
              <a:bodyPr/>
              <a:lstStyle/>
              <a:p>
                <a:endParaRPr lang="fr-FR"/>
              </a:p>
            </p:txBody>
          </p:sp>
        </p:grpSp>
        <p:sp>
          <p:nvSpPr>
            <p:cNvPr id="67" name="TextBox 10">
              <a:extLst>
                <a:ext uri="{FF2B5EF4-FFF2-40B4-BE49-F238E27FC236}">
                  <a16:creationId xmlns:a16="http://schemas.microsoft.com/office/drawing/2014/main" id="{8482FFAC-31BE-4510-A21F-0E0B003112B1}"/>
                </a:ext>
              </a:extLst>
            </p:cNvPr>
            <p:cNvSpPr txBox="1">
              <a:spLocks noChangeArrowheads="1"/>
            </p:cNvSpPr>
            <p:nvPr/>
          </p:nvSpPr>
          <p:spPr bwMode="auto">
            <a:xfrm>
              <a:off x="5614571" y="1747188"/>
              <a:ext cx="872996" cy="369332"/>
            </a:xfrm>
            <a:prstGeom prst="rect">
              <a:avLst/>
            </a:prstGeom>
            <a:noFill/>
            <a:ln w="9525">
              <a:noFill/>
              <a:miter lim="800000"/>
              <a:headEnd/>
              <a:tailEnd/>
            </a:ln>
          </p:spPr>
          <p:txBody>
            <a:bodyPr wrap="none">
              <a:spAutoFit/>
            </a:bodyPr>
            <a:lstStyle/>
            <a:p>
              <a:r>
                <a:rPr lang="fr-FR" dirty="0">
                  <a:solidFill>
                    <a:srgbClr val="FF0000"/>
                  </a:solidFill>
                </a:rPr>
                <a:t>Seff, P</a:t>
              </a:r>
              <a:endParaRPr lang="fr-FR" baseline="-25000" dirty="0">
                <a:solidFill>
                  <a:srgbClr val="FF0000"/>
                </a:solidFill>
              </a:endParaRPr>
            </a:p>
          </p:txBody>
        </p:sp>
        <p:cxnSp>
          <p:nvCxnSpPr>
            <p:cNvPr id="68" name="Straight Arrow Connector 12">
              <a:extLst>
                <a:ext uri="{FF2B5EF4-FFF2-40B4-BE49-F238E27FC236}">
                  <a16:creationId xmlns:a16="http://schemas.microsoft.com/office/drawing/2014/main" id="{51364D2A-8D5D-40E2-B881-AD2DC6FC9D8F}"/>
                </a:ext>
              </a:extLst>
            </p:cNvPr>
            <p:cNvCxnSpPr>
              <a:cxnSpLocks noChangeShapeType="1"/>
            </p:cNvCxnSpPr>
            <p:nvPr/>
          </p:nvCxnSpPr>
          <p:spPr bwMode="auto">
            <a:xfrm flipH="1">
              <a:off x="3978560" y="1961501"/>
              <a:ext cx="484167" cy="0"/>
            </a:xfrm>
            <a:prstGeom prst="straightConnector1">
              <a:avLst/>
            </a:prstGeom>
            <a:noFill/>
            <a:ln w="34925" algn="ctr">
              <a:solidFill>
                <a:srgbClr val="FF0066"/>
              </a:solidFill>
              <a:round/>
              <a:headEnd/>
              <a:tailEnd type="arrow" w="med" len="med"/>
            </a:ln>
          </p:spPr>
        </p:cxnSp>
        <p:sp>
          <p:nvSpPr>
            <p:cNvPr id="69" name="TextBox 13">
              <a:extLst>
                <a:ext uri="{FF2B5EF4-FFF2-40B4-BE49-F238E27FC236}">
                  <a16:creationId xmlns:a16="http://schemas.microsoft.com/office/drawing/2014/main" id="{D6890FC1-B4CB-4B21-8780-031D1D2D885A}"/>
                </a:ext>
              </a:extLst>
            </p:cNvPr>
            <p:cNvSpPr txBox="1">
              <a:spLocks noChangeArrowheads="1"/>
            </p:cNvSpPr>
            <p:nvPr/>
          </p:nvSpPr>
          <p:spPr bwMode="auto">
            <a:xfrm>
              <a:off x="3971510" y="1438391"/>
              <a:ext cx="351378" cy="369332"/>
            </a:xfrm>
            <a:prstGeom prst="rect">
              <a:avLst/>
            </a:prstGeom>
            <a:noFill/>
            <a:ln w="9525">
              <a:noFill/>
              <a:miter lim="800000"/>
              <a:headEnd/>
              <a:tailEnd/>
            </a:ln>
          </p:spPr>
          <p:txBody>
            <a:bodyPr wrap="none">
              <a:spAutoFit/>
            </a:bodyPr>
            <a:lstStyle/>
            <a:p>
              <a:r>
                <a:rPr lang="fr-FR" dirty="0">
                  <a:solidFill>
                    <a:srgbClr val="FF0000"/>
                  </a:solidFill>
                </a:rPr>
                <a:t>C</a:t>
              </a:r>
              <a:endParaRPr lang="fr-FR" baseline="-25000" dirty="0">
                <a:solidFill>
                  <a:srgbClr val="FF0000"/>
                </a:solidFill>
              </a:endParaRPr>
            </a:p>
          </p:txBody>
        </p:sp>
        <p:sp>
          <p:nvSpPr>
            <p:cNvPr id="70" name="Rectangle 69">
              <a:extLst>
                <a:ext uri="{FF2B5EF4-FFF2-40B4-BE49-F238E27FC236}">
                  <a16:creationId xmlns:a16="http://schemas.microsoft.com/office/drawing/2014/main" id="{B0A478FC-FDC9-4ABF-A828-C52E4AC2709B}"/>
                </a:ext>
              </a:extLst>
            </p:cNvPr>
            <p:cNvSpPr>
              <a:spLocks noChangeArrowheads="1"/>
            </p:cNvSpPr>
            <p:nvPr/>
          </p:nvSpPr>
          <p:spPr bwMode="auto">
            <a:xfrm>
              <a:off x="3042821" y="1675751"/>
              <a:ext cx="71438" cy="571500"/>
            </a:xfrm>
            <a:prstGeom prst="rect">
              <a:avLst/>
            </a:prstGeom>
            <a:solidFill>
              <a:schemeClr val="accent1"/>
            </a:solidFill>
            <a:ln w="9525" algn="ctr">
              <a:solidFill>
                <a:schemeClr val="tx1"/>
              </a:solidFill>
              <a:round/>
              <a:headEnd/>
              <a:tailEnd/>
            </a:ln>
          </p:spPr>
          <p:txBody>
            <a:bodyPr/>
            <a:lstStyle/>
            <a:p>
              <a:endParaRPr lang="fr-FR"/>
            </a:p>
          </p:txBody>
        </p:sp>
        <p:cxnSp>
          <p:nvCxnSpPr>
            <p:cNvPr id="71" name="Straight Arrow Connector 12">
              <a:extLst>
                <a:ext uri="{FF2B5EF4-FFF2-40B4-BE49-F238E27FC236}">
                  <a16:creationId xmlns:a16="http://schemas.microsoft.com/office/drawing/2014/main" id="{1FDBFC3E-F6AC-40D2-8107-8CC036A20182}"/>
                </a:ext>
              </a:extLst>
            </p:cNvPr>
            <p:cNvCxnSpPr>
              <a:cxnSpLocks noChangeShapeType="1"/>
            </p:cNvCxnSpPr>
            <p:nvPr/>
          </p:nvCxnSpPr>
          <p:spPr bwMode="auto">
            <a:xfrm>
              <a:off x="2679454" y="2389672"/>
              <a:ext cx="0" cy="455128"/>
            </a:xfrm>
            <a:prstGeom prst="straightConnector1">
              <a:avLst/>
            </a:prstGeom>
            <a:noFill/>
            <a:ln w="34925" algn="ctr">
              <a:solidFill>
                <a:srgbClr val="FF0066"/>
              </a:solidFill>
              <a:round/>
              <a:headEnd/>
              <a:tailEnd type="arrow" w="med" len="med"/>
            </a:ln>
          </p:spPr>
        </p:cxnSp>
        <p:sp>
          <p:nvSpPr>
            <p:cNvPr id="72" name="TextBox 13">
              <a:extLst>
                <a:ext uri="{FF2B5EF4-FFF2-40B4-BE49-F238E27FC236}">
                  <a16:creationId xmlns:a16="http://schemas.microsoft.com/office/drawing/2014/main" id="{A4E57B1E-7283-46E9-A8D8-6739BED632B2}"/>
                </a:ext>
              </a:extLst>
            </p:cNvPr>
            <p:cNvSpPr txBox="1">
              <a:spLocks noChangeArrowheads="1"/>
            </p:cNvSpPr>
            <p:nvPr/>
          </p:nvSpPr>
          <p:spPr bwMode="auto">
            <a:xfrm>
              <a:off x="2504489" y="2813055"/>
              <a:ext cx="338554" cy="369332"/>
            </a:xfrm>
            <a:prstGeom prst="rect">
              <a:avLst/>
            </a:prstGeom>
            <a:noFill/>
            <a:ln w="9525">
              <a:noFill/>
              <a:miter lim="800000"/>
              <a:headEnd/>
              <a:tailEnd/>
            </a:ln>
          </p:spPr>
          <p:txBody>
            <a:bodyPr wrap="none">
              <a:spAutoFit/>
            </a:bodyPr>
            <a:lstStyle/>
            <a:p>
              <a:r>
                <a:rPr lang="fr-FR" dirty="0">
                  <a:solidFill>
                    <a:srgbClr val="FF0000"/>
                  </a:solidFill>
                </a:rPr>
                <a:t>S</a:t>
              </a:r>
              <a:endParaRPr lang="fr-FR" baseline="-25000" dirty="0">
                <a:solidFill>
                  <a:srgbClr val="FF0000"/>
                </a:solidFill>
              </a:endParaRPr>
            </a:p>
          </p:txBody>
        </p:sp>
      </p:grpSp>
      <p:sp>
        <p:nvSpPr>
          <p:cNvPr id="76" name="Rectangle 75">
            <a:extLst>
              <a:ext uri="{FF2B5EF4-FFF2-40B4-BE49-F238E27FC236}">
                <a16:creationId xmlns:a16="http://schemas.microsoft.com/office/drawing/2014/main" id="{04F3AE7F-886D-41D1-BB36-0E5E52571BEF}"/>
              </a:ext>
            </a:extLst>
          </p:cNvPr>
          <p:cNvSpPr/>
          <p:nvPr/>
        </p:nvSpPr>
        <p:spPr>
          <a:xfrm>
            <a:off x="72221" y="3702152"/>
            <a:ext cx="8821067" cy="1815882"/>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C = 120 / 10 = 12 l/s</a:t>
            </a:r>
          </a:p>
          <a:p>
            <a:pPr lvl="0" eaLnBrk="0" fontAlgn="base" hangingPunct="0">
              <a:spcBef>
                <a:spcPct val="0"/>
              </a:spcBef>
              <a:spcAft>
                <a:spcPct val="0"/>
              </a:spcAft>
              <a:buClr>
                <a:srgbClr val="00CC99"/>
              </a:buClr>
              <a:buFontTx/>
              <a:buChar char="•"/>
            </a:pPr>
            <a:r>
              <a:rPr lang="en-US" sz="1600" dirty="0"/>
              <a:t> S = 60 l/S </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Seff = (12x60)/(12+60) = 10 l/s</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The system is conductance limited and the (effective) pumping speed, hence pressure, at the upstream part is defined by the conductance of the pipe! </a:t>
            </a:r>
          </a:p>
        </p:txBody>
      </p:sp>
      <p:pic>
        <p:nvPicPr>
          <p:cNvPr id="6" name="Picture 5">
            <a:extLst>
              <a:ext uri="{FF2B5EF4-FFF2-40B4-BE49-F238E27FC236}">
                <a16:creationId xmlns:a16="http://schemas.microsoft.com/office/drawing/2014/main" id="{B77D2DF5-1ACF-48B8-9878-C7F8DCF6522E}"/>
              </a:ext>
            </a:extLst>
          </p:cNvPr>
          <p:cNvPicPr>
            <a:picLocks noChangeAspect="1"/>
          </p:cNvPicPr>
          <p:nvPr/>
        </p:nvPicPr>
        <p:blipFill>
          <a:blip r:embed="rId2"/>
          <a:stretch>
            <a:fillRect/>
          </a:stretch>
        </p:blipFill>
        <p:spPr>
          <a:xfrm>
            <a:off x="5246342" y="1792678"/>
            <a:ext cx="3635120" cy="2726340"/>
          </a:xfrm>
          <a:prstGeom prst="rect">
            <a:avLst/>
          </a:prstGeom>
        </p:spPr>
      </p:pic>
    </p:spTree>
    <p:extLst>
      <p:ext uri="{BB962C8B-B14F-4D97-AF65-F5344CB8AC3E}">
        <p14:creationId xmlns:p14="http://schemas.microsoft.com/office/powerpoint/2010/main" val="1826923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969" name="Picture 1" descr="C:\Documents and Settings\VB\Bureau\photos 11 fev\nEXT200200.jpg"/>
          <p:cNvPicPr>
            <a:picLocks noChangeAspect="1" noChangeArrowheads="1"/>
          </p:cNvPicPr>
          <p:nvPr/>
        </p:nvPicPr>
        <p:blipFill>
          <a:blip r:embed="rId2" cstate="print"/>
          <a:srcRect/>
          <a:stretch>
            <a:fillRect/>
          </a:stretch>
        </p:blipFill>
        <p:spPr bwMode="auto">
          <a:xfrm>
            <a:off x="59607" y="2711720"/>
            <a:ext cx="3315081" cy="3315081"/>
          </a:xfrm>
          <a:prstGeom prst="rect">
            <a:avLst/>
          </a:prstGeom>
          <a:noFill/>
        </p:spPr>
      </p:pic>
      <p:grpSp>
        <p:nvGrpSpPr>
          <p:cNvPr id="21" name="Group 20"/>
          <p:cNvGrpSpPr/>
          <p:nvPr/>
        </p:nvGrpSpPr>
        <p:grpSpPr>
          <a:xfrm>
            <a:off x="3281141" y="1535411"/>
            <a:ext cx="2108919" cy="571503"/>
            <a:chOff x="3258889" y="1298048"/>
            <a:chExt cx="2564064" cy="571503"/>
          </a:xfrm>
        </p:grpSpPr>
        <p:grpSp>
          <p:nvGrpSpPr>
            <p:cNvPr id="8" name="Group 8"/>
            <p:cNvGrpSpPr>
              <a:grpSpLocks/>
            </p:cNvGrpSpPr>
            <p:nvPr/>
          </p:nvGrpSpPr>
          <p:grpSpPr bwMode="auto">
            <a:xfrm>
              <a:off x="3330327" y="1298048"/>
              <a:ext cx="2428875" cy="571500"/>
              <a:chOff x="5929318" y="1881174"/>
              <a:chExt cx="2428892" cy="571504"/>
            </a:xfrm>
          </p:grpSpPr>
          <p:sp>
            <p:nvSpPr>
              <p:cNvPr id="16" name="Rectangle 15"/>
              <p:cNvSpPr>
                <a:spLocks noChangeArrowheads="1"/>
              </p:cNvSpPr>
              <p:nvPr/>
            </p:nvSpPr>
            <p:spPr bwMode="auto">
              <a:xfrm>
                <a:off x="6000757" y="2087478"/>
                <a:ext cx="2286016" cy="121239"/>
              </a:xfrm>
              <a:prstGeom prst="rect">
                <a:avLst/>
              </a:prstGeom>
              <a:solidFill>
                <a:schemeClr val="accent1"/>
              </a:solidFill>
              <a:ln w="9525" algn="ctr">
                <a:solidFill>
                  <a:schemeClr val="tx1"/>
                </a:solidFill>
                <a:round/>
                <a:headEnd/>
                <a:tailEnd/>
              </a:ln>
            </p:spPr>
            <p:txBody>
              <a:bodyPr/>
              <a:lstStyle/>
              <a:p>
                <a:endParaRPr lang="fr-FR"/>
              </a:p>
            </p:txBody>
          </p:sp>
          <p:sp>
            <p:nvSpPr>
              <p:cNvPr id="17" name="Rectangle 16"/>
              <p:cNvSpPr>
                <a:spLocks noChangeArrowheads="1"/>
              </p:cNvSpPr>
              <p:nvPr/>
            </p:nvSpPr>
            <p:spPr bwMode="auto">
              <a:xfrm>
                <a:off x="5929318" y="1881174"/>
                <a:ext cx="71438" cy="571504"/>
              </a:xfrm>
              <a:prstGeom prst="rect">
                <a:avLst/>
              </a:prstGeom>
              <a:solidFill>
                <a:schemeClr val="accent1"/>
              </a:solidFill>
              <a:ln w="9525" algn="ctr">
                <a:solidFill>
                  <a:schemeClr val="tx1"/>
                </a:solidFill>
                <a:round/>
                <a:headEnd/>
                <a:tailEnd/>
              </a:ln>
            </p:spPr>
            <p:txBody>
              <a:bodyPr/>
              <a:lstStyle/>
              <a:p>
                <a:endParaRPr lang="fr-FR"/>
              </a:p>
            </p:txBody>
          </p:sp>
          <p:sp>
            <p:nvSpPr>
              <p:cNvPr id="18" name="Rectangle 17"/>
              <p:cNvSpPr>
                <a:spLocks noChangeArrowheads="1"/>
              </p:cNvSpPr>
              <p:nvPr/>
            </p:nvSpPr>
            <p:spPr bwMode="auto">
              <a:xfrm>
                <a:off x="8286772" y="1881174"/>
                <a:ext cx="71438" cy="571504"/>
              </a:xfrm>
              <a:prstGeom prst="rect">
                <a:avLst/>
              </a:prstGeom>
              <a:solidFill>
                <a:schemeClr val="accent1"/>
              </a:solidFill>
              <a:ln w="9525" algn="ctr">
                <a:solidFill>
                  <a:schemeClr val="tx1"/>
                </a:solidFill>
                <a:round/>
                <a:headEnd/>
                <a:tailEnd/>
              </a:ln>
            </p:spPr>
            <p:txBody>
              <a:bodyPr/>
              <a:lstStyle/>
              <a:p>
                <a:endParaRPr lang="fr-FR"/>
              </a:p>
            </p:txBody>
          </p:sp>
        </p:grpSp>
        <p:sp>
          <p:nvSpPr>
            <p:cNvPr id="13" name="Rectangle 12"/>
            <p:cNvSpPr>
              <a:spLocks noChangeArrowheads="1"/>
            </p:cNvSpPr>
            <p:nvPr/>
          </p:nvSpPr>
          <p:spPr bwMode="auto">
            <a:xfrm>
              <a:off x="3258889" y="1298048"/>
              <a:ext cx="71438" cy="571500"/>
            </a:xfrm>
            <a:prstGeom prst="rect">
              <a:avLst/>
            </a:prstGeom>
            <a:solidFill>
              <a:schemeClr val="accent1"/>
            </a:solidFill>
            <a:ln w="9525" algn="ctr">
              <a:solidFill>
                <a:schemeClr val="tx1"/>
              </a:solidFill>
              <a:round/>
              <a:headEnd/>
              <a:tailEnd/>
            </a:ln>
          </p:spPr>
          <p:txBody>
            <a:bodyPr/>
            <a:lstStyle/>
            <a:p>
              <a:endParaRPr lang="fr-FR"/>
            </a:p>
          </p:txBody>
        </p:sp>
        <p:sp>
          <p:nvSpPr>
            <p:cNvPr id="19" name="Rectangle 18"/>
            <p:cNvSpPr>
              <a:spLocks noChangeArrowheads="1"/>
            </p:cNvSpPr>
            <p:nvPr/>
          </p:nvSpPr>
          <p:spPr bwMode="auto">
            <a:xfrm>
              <a:off x="5751515" y="1298051"/>
              <a:ext cx="71438" cy="571500"/>
            </a:xfrm>
            <a:prstGeom prst="rect">
              <a:avLst/>
            </a:prstGeom>
            <a:solidFill>
              <a:schemeClr val="accent1"/>
            </a:solidFill>
            <a:ln w="9525" algn="ctr">
              <a:solidFill>
                <a:schemeClr val="tx1"/>
              </a:solidFill>
              <a:round/>
              <a:headEnd/>
              <a:tailEnd/>
            </a:ln>
          </p:spPr>
          <p:txBody>
            <a:bodyPr/>
            <a:lstStyle/>
            <a:p>
              <a:endParaRPr lang="fr-FR"/>
            </a:p>
          </p:txBody>
        </p:sp>
      </p:grpSp>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41</a:t>
            </a:fld>
            <a:endParaRPr lang="en-US" dirty="0"/>
          </a:p>
        </p:txBody>
      </p:sp>
      <p:sp>
        <p:nvSpPr>
          <p:cNvPr id="4" name="Title 3"/>
          <p:cNvSpPr>
            <a:spLocks noGrp="1"/>
          </p:cNvSpPr>
          <p:nvPr>
            <p:ph type="title"/>
          </p:nvPr>
        </p:nvSpPr>
        <p:spPr/>
        <p:txBody>
          <a:bodyPr/>
          <a:lstStyle/>
          <a:p>
            <a:r>
              <a:rPr lang="en-GB" dirty="0"/>
              <a:t>Differential pumping system</a:t>
            </a:r>
          </a:p>
        </p:txBody>
      </p:sp>
      <p:sp>
        <p:nvSpPr>
          <p:cNvPr id="5" name="Rectangle 4"/>
          <p:cNvSpPr/>
          <p:nvPr/>
        </p:nvSpPr>
        <p:spPr>
          <a:xfrm>
            <a:off x="72221" y="576476"/>
            <a:ext cx="8893834" cy="584775"/>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This system allows to decouple a vacuum system from another one (</a:t>
            </a:r>
            <a:r>
              <a:rPr lang="en-US" sz="1600" i="1" dirty="0"/>
              <a:t>e.g. </a:t>
            </a:r>
            <a:r>
              <a:rPr lang="en-US" sz="1600" dirty="0"/>
              <a:t>in </a:t>
            </a:r>
            <a:r>
              <a:rPr lang="en-US" sz="1600" dirty="0" err="1"/>
              <a:t>Linac</a:t>
            </a:r>
            <a:r>
              <a:rPr lang="en-US" sz="1600" dirty="0"/>
              <a:t> source, between baked and unbaked vacuum system) </a:t>
            </a:r>
          </a:p>
        </p:txBody>
      </p:sp>
      <p:sp>
        <p:nvSpPr>
          <p:cNvPr id="20" name="Rectangle 19"/>
          <p:cNvSpPr>
            <a:spLocks noChangeArrowheads="1"/>
          </p:cNvSpPr>
          <p:nvPr/>
        </p:nvSpPr>
        <p:spPr bwMode="auto">
          <a:xfrm>
            <a:off x="5389782" y="1449471"/>
            <a:ext cx="713280" cy="1065867"/>
          </a:xfrm>
          <a:prstGeom prst="rect">
            <a:avLst/>
          </a:prstGeom>
          <a:solidFill>
            <a:schemeClr val="accent1"/>
          </a:solidFill>
          <a:ln w="9525" algn="ctr">
            <a:solidFill>
              <a:schemeClr val="tx1"/>
            </a:solidFill>
            <a:round/>
            <a:headEnd/>
            <a:tailEnd/>
          </a:ln>
        </p:spPr>
        <p:txBody>
          <a:bodyPr/>
          <a:lstStyle/>
          <a:p>
            <a:endParaRPr lang="fr-FR"/>
          </a:p>
        </p:txBody>
      </p:sp>
      <p:sp>
        <p:nvSpPr>
          <p:cNvPr id="7" name="Rectangle 6"/>
          <p:cNvSpPr>
            <a:spLocks noChangeArrowheads="1"/>
          </p:cNvSpPr>
          <p:nvPr/>
        </p:nvSpPr>
        <p:spPr bwMode="auto">
          <a:xfrm>
            <a:off x="2566765" y="1449468"/>
            <a:ext cx="713280" cy="1065867"/>
          </a:xfrm>
          <a:prstGeom prst="rect">
            <a:avLst/>
          </a:prstGeom>
          <a:solidFill>
            <a:schemeClr val="accent1"/>
          </a:solidFill>
          <a:ln w="9525" algn="ctr">
            <a:solidFill>
              <a:schemeClr val="tx1"/>
            </a:solidFill>
            <a:round/>
            <a:headEnd/>
            <a:tailEnd/>
          </a:ln>
        </p:spPr>
        <p:txBody>
          <a:bodyPr/>
          <a:lstStyle/>
          <a:p>
            <a:endParaRPr lang="fr-FR"/>
          </a:p>
        </p:txBody>
      </p:sp>
      <p:sp>
        <p:nvSpPr>
          <p:cNvPr id="10" name="TextBox 10"/>
          <p:cNvSpPr txBox="1">
            <a:spLocks noChangeArrowheads="1"/>
          </p:cNvSpPr>
          <p:nvPr/>
        </p:nvSpPr>
        <p:spPr bwMode="auto">
          <a:xfrm>
            <a:off x="5596626" y="1493620"/>
            <a:ext cx="423514" cy="369332"/>
          </a:xfrm>
          <a:prstGeom prst="rect">
            <a:avLst/>
          </a:prstGeom>
          <a:noFill/>
          <a:ln w="9525">
            <a:noFill/>
            <a:miter lim="800000"/>
            <a:headEnd/>
            <a:tailEnd/>
          </a:ln>
        </p:spPr>
        <p:txBody>
          <a:bodyPr wrap="none">
            <a:spAutoFit/>
          </a:bodyPr>
          <a:lstStyle/>
          <a:p>
            <a:r>
              <a:rPr lang="fr-FR" dirty="0">
                <a:solidFill>
                  <a:srgbClr val="FF0000"/>
                </a:solidFill>
              </a:rPr>
              <a:t>P</a:t>
            </a:r>
            <a:r>
              <a:rPr lang="fr-FR" baseline="-25000" dirty="0">
                <a:solidFill>
                  <a:srgbClr val="FF0000"/>
                </a:solidFill>
              </a:rPr>
              <a:t>3</a:t>
            </a:r>
          </a:p>
        </p:txBody>
      </p:sp>
      <p:cxnSp>
        <p:nvCxnSpPr>
          <p:cNvPr id="11" name="Straight Arrow Connector 12"/>
          <p:cNvCxnSpPr>
            <a:cxnSpLocks noChangeShapeType="1"/>
          </p:cNvCxnSpPr>
          <p:nvPr/>
        </p:nvCxnSpPr>
        <p:spPr bwMode="auto">
          <a:xfrm>
            <a:off x="4089156" y="1807325"/>
            <a:ext cx="571500" cy="1587"/>
          </a:xfrm>
          <a:prstGeom prst="straightConnector1">
            <a:avLst/>
          </a:prstGeom>
          <a:noFill/>
          <a:ln w="34925" algn="ctr">
            <a:solidFill>
              <a:srgbClr val="FF0066"/>
            </a:solidFill>
            <a:round/>
            <a:headEnd/>
            <a:tailEnd type="arrow" w="med" len="med"/>
          </a:ln>
        </p:spPr>
      </p:cxnSp>
      <p:sp>
        <p:nvSpPr>
          <p:cNvPr id="12" name="TextBox 13"/>
          <p:cNvSpPr txBox="1">
            <a:spLocks noChangeArrowheads="1"/>
          </p:cNvSpPr>
          <p:nvPr/>
        </p:nvSpPr>
        <p:spPr bwMode="auto">
          <a:xfrm>
            <a:off x="3953827" y="1303548"/>
            <a:ext cx="744114" cy="369332"/>
          </a:xfrm>
          <a:prstGeom prst="rect">
            <a:avLst/>
          </a:prstGeom>
          <a:noFill/>
          <a:ln w="9525">
            <a:noFill/>
            <a:miter lim="800000"/>
            <a:headEnd/>
            <a:tailEnd/>
          </a:ln>
        </p:spPr>
        <p:txBody>
          <a:bodyPr wrap="none">
            <a:spAutoFit/>
          </a:bodyPr>
          <a:lstStyle/>
          <a:p>
            <a:r>
              <a:rPr lang="fr-FR" dirty="0">
                <a:solidFill>
                  <a:srgbClr val="FF0000"/>
                </a:solidFill>
              </a:rPr>
              <a:t>Q</a:t>
            </a:r>
            <a:r>
              <a:rPr lang="fr-FR" baseline="-25000" dirty="0">
                <a:solidFill>
                  <a:srgbClr val="FF0000"/>
                </a:solidFill>
              </a:rPr>
              <a:t>1</a:t>
            </a:r>
            <a:r>
              <a:rPr lang="fr-FR" dirty="0">
                <a:solidFill>
                  <a:srgbClr val="FF0000"/>
                </a:solidFill>
              </a:rPr>
              <a:t>, C</a:t>
            </a:r>
            <a:endParaRPr lang="fr-FR" baseline="-25000" dirty="0">
              <a:solidFill>
                <a:srgbClr val="FF0000"/>
              </a:solidFill>
            </a:endParaRPr>
          </a:p>
        </p:txBody>
      </p:sp>
      <p:cxnSp>
        <p:nvCxnSpPr>
          <p:cNvPr id="14" name="Straight Arrow Connector 12"/>
          <p:cNvCxnSpPr>
            <a:cxnSpLocks noChangeShapeType="1"/>
          </p:cNvCxnSpPr>
          <p:nvPr/>
        </p:nvCxnSpPr>
        <p:spPr bwMode="auto">
          <a:xfrm>
            <a:off x="2917773" y="2249332"/>
            <a:ext cx="0" cy="455128"/>
          </a:xfrm>
          <a:prstGeom prst="straightConnector1">
            <a:avLst/>
          </a:prstGeom>
          <a:noFill/>
          <a:ln w="34925" algn="ctr">
            <a:solidFill>
              <a:srgbClr val="FF0066"/>
            </a:solidFill>
            <a:round/>
            <a:headEnd/>
            <a:tailEnd type="arrow" w="med" len="med"/>
          </a:ln>
        </p:spPr>
      </p:cxnSp>
      <p:sp>
        <p:nvSpPr>
          <p:cNvPr id="15" name="TextBox 13"/>
          <p:cNvSpPr txBox="1">
            <a:spLocks noChangeArrowheads="1"/>
          </p:cNvSpPr>
          <p:nvPr/>
        </p:nvSpPr>
        <p:spPr bwMode="auto">
          <a:xfrm>
            <a:off x="2560821" y="2659263"/>
            <a:ext cx="731290" cy="369332"/>
          </a:xfrm>
          <a:prstGeom prst="rect">
            <a:avLst/>
          </a:prstGeom>
          <a:noFill/>
          <a:ln w="9525">
            <a:noFill/>
            <a:miter lim="800000"/>
            <a:headEnd/>
            <a:tailEnd/>
          </a:ln>
        </p:spPr>
        <p:txBody>
          <a:bodyPr wrap="none">
            <a:spAutoFit/>
          </a:bodyPr>
          <a:lstStyle/>
          <a:p>
            <a:r>
              <a:rPr lang="fr-FR" dirty="0">
                <a:solidFill>
                  <a:srgbClr val="FF0000"/>
                </a:solidFill>
              </a:rPr>
              <a:t>Q</a:t>
            </a:r>
            <a:r>
              <a:rPr lang="fr-FR" baseline="-25000" dirty="0">
                <a:solidFill>
                  <a:srgbClr val="FF0000"/>
                </a:solidFill>
              </a:rPr>
              <a:t>2</a:t>
            </a:r>
            <a:r>
              <a:rPr lang="fr-FR" dirty="0">
                <a:solidFill>
                  <a:srgbClr val="FF0000"/>
                </a:solidFill>
              </a:rPr>
              <a:t>, S</a:t>
            </a:r>
            <a:endParaRPr lang="fr-FR" baseline="-25000" dirty="0">
              <a:solidFill>
                <a:srgbClr val="FF0000"/>
              </a:solidFill>
            </a:endParaRPr>
          </a:p>
        </p:txBody>
      </p:sp>
      <p:sp>
        <p:nvSpPr>
          <p:cNvPr id="37" name="TextBox 10"/>
          <p:cNvSpPr txBox="1">
            <a:spLocks noChangeArrowheads="1"/>
          </p:cNvSpPr>
          <p:nvPr/>
        </p:nvSpPr>
        <p:spPr bwMode="auto">
          <a:xfrm>
            <a:off x="2714709" y="1557048"/>
            <a:ext cx="423514" cy="369332"/>
          </a:xfrm>
          <a:prstGeom prst="rect">
            <a:avLst/>
          </a:prstGeom>
          <a:noFill/>
          <a:ln w="9525">
            <a:noFill/>
            <a:miter lim="800000"/>
            <a:headEnd/>
            <a:tailEnd/>
          </a:ln>
        </p:spPr>
        <p:txBody>
          <a:bodyPr wrap="none">
            <a:spAutoFit/>
          </a:bodyPr>
          <a:lstStyle/>
          <a:p>
            <a:r>
              <a:rPr lang="fr-FR" dirty="0">
                <a:solidFill>
                  <a:srgbClr val="FF0000"/>
                </a:solidFill>
              </a:rPr>
              <a:t>P</a:t>
            </a:r>
            <a:r>
              <a:rPr lang="fr-FR" baseline="-25000" dirty="0">
                <a:solidFill>
                  <a:srgbClr val="FF0000"/>
                </a:solidFill>
              </a:rPr>
              <a:t>2</a:t>
            </a:r>
          </a:p>
        </p:txBody>
      </p:sp>
      <p:grpSp>
        <p:nvGrpSpPr>
          <p:cNvPr id="38" name="Group 37"/>
          <p:cNvGrpSpPr/>
          <p:nvPr/>
        </p:nvGrpSpPr>
        <p:grpSpPr>
          <a:xfrm>
            <a:off x="6104158" y="1535414"/>
            <a:ext cx="2108919" cy="571503"/>
            <a:chOff x="3258889" y="1298048"/>
            <a:chExt cx="2564064" cy="571503"/>
          </a:xfrm>
        </p:grpSpPr>
        <p:grpSp>
          <p:nvGrpSpPr>
            <p:cNvPr id="39" name="Group 8"/>
            <p:cNvGrpSpPr>
              <a:grpSpLocks/>
            </p:cNvGrpSpPr>
            <p:nvPr/>
          </p:nvGrpSpPr>
          <p:grpSpPr bwMode="auto">
            <a:xfrm>
              <a:off x="3330327" y="1298048"/>
              <a:ext cx="2428875" cy="571500"/>
              <a:chOff x="5929318" y="1881174"/>
              <a:chExt cx="2428892" cy="571504"/>
            </a:xfrm>
          </p:grpSpPr>
          <p:sp>
            <p:nvSpPr>
              <p:cNvPr id="42" name="Rectangle 41"/>
              <p:cNvSpPr>
                <a:spLocks noChangeArrowheads="1"/>
              </p:cNvSpPr>
              <p:nvPr/>
            </p:nvSpPr>
            <p:spPr bwMode="auto">
              <a:xfrm>
                <a:off x="6000757" y="2087478"/>
                <a:ext cx="2286016" cy="121239"/>
              </a:xfrm>
              <a:prstGeom prst="rect">
                <a:avLst/>
              </a:prstGeom>
              <a:solidFill>
                <a:schemeClr val="accent1"/>
              </a:solidFill>
              <a:ln w="9525" algn="ctr">
                <a:solidFill>
                  <a:schemeClr val="tx1"/>
                </a:solidFill>
                <a:round/>
                <a:headEnd/>
                <a:tailEnd/>
              </a:ln>
            </p:spPr>
            <p:txBody>
              <a:bodyPr/>
              <a:lstStyle/>
              <a:p>
                <a:endParaRPr lang="fr-FR"/>
              </a:p>
            </p:txBody>
          </p:sp>
          <p:sp>
            <p:nvSpPr>
              <p:cNvPr id="43" name="Rectangle 42"/>
              <p:cNvSpPr>
                <a:spLocks noChangeArrowheads="1"/>
              </p:cNvSpPr>
              <p:nvPr/>
            </p:nvSpPr>
            <p:spPr bwMode="auto">
              <a:xfrm>
                <a:off x="5929318" y="1881174"/>
                <a:ext cx="71438" cy="571504"/>
              </a:xfrm>
              <a:prstGeom prst="rect">
                <a:avLst/>
              </a:prstGeom>
              <a:solidFill>
                <a:schemeClr val="accent1"/>
              </a:solidFill>
              <a:ln w="9525" algn="ctr">
                <a:solidFill>
                  <a:schemeClr val="tx1"/>
                </a:solidFill>
                <a:round/>
                <a:headEnd/>
                <a:tailEnd/>
              </a:ln>
            </p:spPr>
            <p:txBody>
              <a:bodyPr/>
              <a:lstStyle/>
              <a:p>
                <a:endParaRPr lang="fr-FR"/>
              </a:p>
            </p:txBody>
          </p:sp>
          <p:sp>
            <p:nvSpPr>
              <p:cNvPr id="44" name="Rectangle 43"/>
              <p:cNvSpPr>
                <a:spLocks noChangeArrowheads="1"/>
              </p:cNvSpPr>
              <p:nvPr/>
            </p:nvSpPr>
            <p:spPr bwMode="auto">
              <a:xfrm>
                <a:off x="8286772" y="1881174"/>
                <a:ext cx="71438" cy="571504"/>
              </a:xfrm>
              <a:prstGeom prst="rect">
                <a:avLst/>
              </a:prstGeom>
              <a:solidFill>
                <a:schemeClr val="accent1"/>
              </a:solidFill>
              <a:ln w="9525" algn="ctr">
                <a:solidFill>
                  <a:schemeClr val="tx1"/>
                </a:solidFill>
                <a:round/>
                <a:headEnd/>
                <a:tailEnd/>
              </a:ln>
            </p:spPr>
            <p:txBody>
              <a:bodyPr/>
              <a:lstStyle/>
              <a:p>
                <a:endParaRPr lang="fr-FR"/>
              </a:p>
            </p:txBody>
          </p:sp>
        </p:grpSp>
        <p:sp>
          <p:nvSpPr>
            <p:cNvPr id="40" name="Rectangle 39"/>
            <p:cNvSpPr>
              <a:spLocks noChangeArrowheads="1"/>
            </p:cNvSpPr>
            <p:nvPr/>
          </p:nvSpPr>
          <p:spPr bwMode="auto">
            <a:xfrm>
              <a:off x="3258889" y="1298048"/>
              <a:ext cx="71438" cy="571500"/>
            </a:xfrm>
            <a:prstGeom prst="rect">
              <a:avLst/>
            </a:prstGeom>
            <a:solidFill>
              <a:schemeClr val="accent1"/>
            </a:solidFill>
            <a:ln w="9525" algn="ctr">
              <a:solidFill>
                <a:schemeClr val="tx1"/>
              </a:solidFill>
              <a:round/>
              <a:headEnd/>
              <a:tailEnd/>
            </a:ln>
          </p:spPr>
          <p:txBody>
            <a:bodyPr/>
            <a:lstStyle/>
            <a:p>
              <a:endParaRPr lang="fr-FR"/>
            </a:p>
          </p:txBody>
        </p:sp>
        <p:sp>
          <p:nvSpPr>
            <p:cNvPr id="41" name="Rectangle 40"/>
            <p:cNvSpPr>
              <a:spLocks noChangeArrowheads="1"/>
            </p:cNvSpPr>
            <p:nvPr/>
          </p:nvSpPr>
          <p:spPr bwMode="auto">
            <a:xfrm>
              <a:off x="5751515" y="1298051"/>
              <a:ext cx="71438" cy="571500"/>
            </a:xfrm>
            <a:prstGeom prst="rect">
              <a:avLst/>
            </a:prstGeom>
            <a:solidFill>
              <a:schemeClr val="accent1"/>
            </a:solidFill>
            <a:ln w="9525" algn="ctr">
              <a:solidFill>
                <a:schemeClr val="tx1"/>
              </a:solidFill>
              <a:round/>
              <a:headEnd/>
              <a:tailEnd/>
            </a:ln>
          </p:spPr>
          <p:txBody>
            <a:bodyPr/>
            <a:lstStyle/>
            <a:p>
              <a:endParaRPr lang="fr-FR"/>
            </a:p>
          </p:txBody>
        </p:sp>
      </p:grpSp>
      <p:grpSp>
        <p:nvGrpSpPr>
          <p:cNvPr id="45" name="Group 44"/>
          <p:cNvGrpSpPr/>
          <p:nvPr/>
        </p:nvGrpSpPr>
        <p:grpSpPr>
          <a:xfrm>
            <a:off x="458121" y="1535414"/>
            <a:ext cx="2108919" cy="571503"/>
            <a:chOff x="3258889" y="1298048"/>
            <a:chExt cx="2564064" cy="571503"/>
          </a:xfrm>
        </p:grpSpPr>
        <p:grpSp>
          <p:nvGrpSpPr>
            <p:cNvPr id="46" name="Group 8"/>
            <p:cNvGrpSpPr>
              <a:grpSpLocks/>
            </p:cNvGrpSpPr>
            <p:nvPr/>
          </p:nvGrpSpPr>
          <p:grpSpPr bwMode="auto">
            <a:xfrm>
              <a:off x="3330327" y="1298048"/>
              <a:ext cx="2428875" cy="571500"/>
              <a:chOff x="5929318" y="1881174"/>
              <a:chExt cx="2428892" cy="571504"/>
            </a:xfrm>
          </p:grpSpPr>
          <p:sp>
            <p:nvSpPr>
              <p:cNvPr id="49" name="Rectangle 48"/>
              <p:cNvSpPr>
                <a:spLocks noChangeArrowheads="1"/>
              </p:cNvSpPr>
              <p:nvPr/>
            </p:nvSpPr>
            <p:spPr bwMode="auto">
              <a:xfrm>
                <a:off x="6000757" y="2087478"/>
                <a:ext cx="2286016" cy="121239"/>
              </a:xfrm>
              <a:prstGeom prst="rect">
                <a:avLst/>
              </a:prstGeom>
              <a:solidFill>
                <a:schemeClr val="accent1"/>
              </a:solidFill>
              <a:ln w="9525" algn="ctr">
                <a:solidFill>
                  <a:schemeClr val="tx1"/>
                </a:solidFill>
                <a:round/>
                <a:headEnd/>
                <a:tailEnd/>
              </a:ln>
            </p:spPr>
            <p:txBody>
              <a:bodyPr/>
              <a:lstStyle/>
              <a:p>
                <a:endParaRPr lang="fr-FR"/>
              </a:p>
            </p:txBody>
          </p:sp>
          <p:sp>
            <p:nvSpPr>
              <p:cNvPr id="50" name="Rectangle 49"/>
              <p:cNvSpPr>
                <a:spLocks noChangeArrowheads="1"/>
              </p:cNvSpPr>
              <p:nvPr/>
            </p:nvSpPr>
            <p:spPr bwMode="auto">
              <a:xfrm>
                <a:off x="5929318" y="1881174"/>
                <a:ext cx="71438" cy="571504"/>
              </a:xfrm>
              <a:prstGeom prst="rect">
                <a:avLst/>
              </a:prstGeom>
              <a:solidFill>
                <a:schemeClr val="accent1"/>
              </a:solidFill>
              <a:ln w="9525" algn="ctr">
                <a:solidFill>
                  <a:schemeClr val="tx1"/>
                </a:solidFill>
                <a:round/>
                <a:headEnd/>
                <a:tailEnd/>
              </a:ln>
            </p:spPr>
            <p:txBody>
              <a:bodyPr/>
              <a:lstStyle/>
              <a:p>
                <a:endParaRPr lang="fr-FR"/>
              </a:p>
            </p:txBody>
          </p:sp>
          <p:sp>
            <p:nvSpPr>
              <p:cNvPr id="51" name="Rectangle 50"/>
              <p:cNvSpPr>
                <a:spLocks noChangeArrowheads="1"/>
              </p:cNvSpPr>
              <p:nvPr/>
            </p:nvSpPr>
            <p:spPr bwMode="auto">
              <a:xfrm>
                <a:off x="8286772" y="1881174"/>
                <a:ext cx="71438" cy="571504"/>
              </a:xfrm>
              <a:prstGeom prst="rect">
                <a:avLst/>
              </a:prstGeom>
              <a:solidFill>
                <a:schemeClr val="accent1"/>
              </a:solidFill>
              <a:ln w="9525" algn="ctr">
                <a:solidFill>
                  <a:schemeClr val="tx1"/>
                </a:solidFill>
                <a:round/>
                <a:headEnd/>
                <a:tailEnd/>
              </a:ln>
            </p:spPr>
            <p:txBody>
              <a:bodyPr/>
              <a:lstStyle/>
              <a:p>
                <a:endParaRPr lang="fr-FR"/>
              </a:p>
            </p:txBody>
          </p:sp>
        </p:grpSp>
        <p:sp>
          <p:nvSpPr>
            <p:cNvPr id="47" name="Rectangle 46"/>
            <p:cNvSpPr>
              <a:spLocks noChangeArrowheads="1"/>
            </p:cNvSpPr>
            <p:nvPr/>
          </p:nvSpPr>
          <p:spPr bwMode="auto">
            <a:xfrm>
              <a:off x="3258889" y="1298048"/>
              <a:ext cx="71438" cy="571500"/>
            </a:xfrm>
            <a:prstGeom prst="rect">
              <a:avLst/>
            </a:prstGeom>
            <a:solidFill>
              <a:schemeClr val="accent1"/>
            </a:solidFill>
            <a:ln w="9525" algn="ctr">
              <a:solidFill>
                <a:schemeClr val="tx1"/>
              </a:solidFill>
              <a:round/>
              <a:headEnd/>
              <a:tailEnd/>
            </a:ln>
          </p:spPr>
          <p:txBody>
            <a:bodyPr/>
            <a:lstStyle/>
            <a:p>
              <a:endParaRPr lang="fr-FR"/>
            </a:p>
          </p:txBody>
        </p:sp>
        <p:sp>
          <p:nvSpPr>
            <p:cNvPr id="48" name="Rectangle 47"/>
            <p:cNvSpPr>
              <a:spLocks noChangeArrowheads="1"/>
            </p:cNvSpPr>
            <p:nvPr/>
          </p:nvSpPr>
          <p:spPr bwMode="auto">
            <a:xfrm>
              <a:off x="5751515" y="1298051"/>
              <a:ext cx="71438" cy="571500"/>
            </a:xfrm>
            <a:prstGeom prst="rect">
              <a:avLst/>
            </a:prstGeom>
            <a:solidFill>
              <a:schemeClr val="accent1"/>
            </a:solidFill>
            <a:ln w="9525" algn="ctr">
              <a:solidFill>
                <a:schemeClr val="tx1"/>
              </a:solidFill>
              <a:round/>
              <a:headEnd/>
              <a:tailEnd/>
            </a:ln>
          </p:spPr>
          <p:txBody>
            <a:bodyPr/>
            <a:lstStyle/>
            <a:p>
              <a:endParaRPr lang="fr-FR"/>
            </a:p>
          </p:txBody>
        </p:sp>
      </p:grpSp>
      <p:cxnSp>
        <p:nvCxnSpPr>
          <p:cNvPr id="53" name="Straight Arrow Connector 12"/>
          <p:cNvCxnSpPr>
            <a:cxnSpLocks noChangeShapeType="1"/>
          </p:cNvCxnSpPr>
          <p:nvPr/>
        </p:nvCxnSpPr>
        <p:spPr bwMode="auto">
          <a:xfrm>
            <a:off x="1302427" y="1792812"/>
            <a:ext cx="571500" cy="1587"/>
          </a:xfrm>
          <a:prstGeom prst="straightConnector1">
            <a:avLst/>
          </a:prstGeom>
          <a:noFill/>
          <a:ln w="34925" algn="ctr">
            <a:solidFill>
              <a:srgbClr val="FF0066"/>
            </a:solidFill>
            <a:round/>
            <a:headEnd/>
            <a:tailEnd type="arrow" w="med" len="med"/>
          </a:ln>
        </p:spPr>
      </p:cxnSp>
      <p:sp>
        <p:nvSpPr>
          <p:cNvPr id="54" name="TextBox 13"/>
          <p:cNvSpPr txBox="1">
            <a:spLocks noChangeArrowheads="1"/>
          </p:cNvSpPr>
          <p:nvPr/>
        </p:nvSpPr>
        <p:spPr bwMode="auto">
          <a:xfrm>
            <a:off x="1196126" y="1289035"/>
            <a:ext cx="659155" cy="369332"/>
          </a:xfrm>
          <a:prstGeom prst="rect">
            <a:avLst/>
          </a:prstGeom>
          <a:noFill/>
          <a:ln w="9525">
            <a:noFill/>
            <a:miter lim="800000"/>
            <a:headEnd/>
            <a:tailEnd/>
          </a:ln>
        </p:spPr>
        <p:txBody>
          <a:bodyPr wrap="none">
            <a:spAutoFit/>
          </a:bodyPr>
          <a:lstStyle/>
          <a:p>
            <a:r>
              <a:rPr lang="fr-FR" dirty="0">
                <a:solidFill>
                  <a:srgbClr val="FF0000"/>
                </a:solidFill>
              </a:rPr>
              <a:t>Q, C</a:t>
            </a:r>
            <a:endParaRPr lang="fr-FR" baseline="-25000" dirty="0">
              <a:solidFill>
                <a:srgbClr val="FF0000"/>
              </a:solidFill>
            </a:endParaRPr>
          </a:p>
        </p:txBody>
      </p:sp>
      <p:cxnSp>
        <p:nvCxnSpPr>
          <p:cNvPr id="55" name="Straight Arrow Connector 12"/>
          <p:cNvCxnSpPr>
            <a:cxnSpLocks noChangeShapeType="1"/>
          </p:cNvCxnSpPr>
          <p:nvPr/>
        </p:nvCxnSpPr>
        <p:spPr bwMode="auto">
          <a:xfrm>
            <a:off x="6868630" y="1792813"/>
            <a:ext cx="571500" cy="1587"/>
          </a:xfrm>
          <a:prstGeom prst="straightConnector1">
            <a:avLst/>
          </a:prstGeom>
          <a:noFill/>
          <a:ln w="34925" algn="ctr">
            <a:solidFill>
              <a:srgbClr val="FF0066"/>
            </a:solidFill>
            <a:round/>
            <a:headEnd/>
            <a:tailEnd type="arrow" w="med" len="med"/>
          </a:ln>
        </p:spPr>
      </p:cxnSp>
      <p:sp>
        <p:nvSpPr>
          <p:cNvPr id="56" name="TextBox 13"/>
          <p:cNvSpPr txBox="1">
            <a:spLocks noChangeArrowheads="1"/>
          </p:cNvSpPr>
          <p:nvPr/>
        </p:nvSpPr>
        <p:spPr bwMode="auto">
          <a:xfrm>
            <a:off x="6733301" y="1289036"/>
            <a:ext cx="744114" cy="369332"/>
          </a:xfrm>
          <a:prstGeom prst="rect">
            <a:avLst/>
          </a:prstGeom>
          <a:noFill/>
          <a:ln w="9525">
            <a:noFill/>
            <a:miter lim="800000"/>
            <a:headEnd/>
            <a:tailEnd/>
          </a:ln>
        </p:spPr>
        <p:txBody>
          <a:bodyPr wrap="none">
            <a:spAutoFit/>
          </a:bodyPr>
          <a:lstStyle/>
          <a:p>
            <a:r>
              <a:rPr lang="fr-FR" dirty="0">
                <a:solidFill>
                  <a:srgbClr val="FF0000"/>
                </a:solidFill>
              </a:rPr>
              <a:t>Q</a:t>
            </a:r>
            <a:r>
              <a:rPr lang="fr-FR" baseline="-25000" dirty="0">
                <a:solidFill>
                  <a:srgbClr val="FF0000"/>
                </a:solidFill>
              </a:rPr>
              <a:t>4</a:t>
            </a:r>
            <a:r>
              <a:rPr lang="fr-FR" dirty="0">
                <a:solidFill>
                  <a:srgbClr val="FF0000"/>
                </a:solidFill>
              </a:rPr>
              <a:t>, C</a:t>
            </a:r>
            <a:endParaRPr lang="fr-FR" baseline="-25000" dirty="0">
              <a:solidFill>
                <a:srgbClr val="FF0000"/>
              </a:solidFill>
            </a:endParaRPr>
          </a:p>
        </p:txBody>
      </p:sp>
      <p:cxnSp>
        <p:nvCxnSpPr>
          <p:cNvPr id="57" name="Straight Arrow Connector 12"/>
          <p:cNvCxnSpPr>
            <a:cxnSpLocks noChangeShapeType="1"/>
          </p:cNvCxnSpPr>
          <p:nvPr/>
        </p:nvCxnSpPr>
        <p:spPr bwMode="auto">
          <a:xfrm>
            <a:off x="5791593" y="2256592"/>
            <a:ext cx="0" cy="455128"/>
          </a:xfrm>
          <a:prstGeom prst="straightConnector1">
            <a:avLst/>
          </a:prstGeom>
          <a:noFill/>
          <a:ln w="34925" algn="ctr">
            <a:solidFill>
              <a:srgbClr val="FF0066"/>
            </a:solidFill>
            <a:round/>
            <a:headEnd/>
            <a:tailEnd type="arrow" w="med" len="med"/>
          </a:ln>
        </p:spPr>
      </p:cxnSp>
      <p:sp>
        <p:nvSpPr>
          <p:cNvPr id="58" name="TextBox 13"/>
          <p:cNvSpPr txBox="1">
            <a:spLocks noChangeArrowheads="1"/>
          </p:cNvSpPr>
          <p:nvPr/>
        </p:nvSpPr>
        <p:spPr bwMode="auto">
          <a:xfrm>
            <a:off x="5434641" y="2666523"/>
            <a:ext cx="731290" cy="369332"/>
          </a:xfrm>
          <a:prstGeom prst="rect">
            <a:avLst/>
          </a:prstGeom>
          <a:noFill/>
          <a:ln w="9525">
            <a:noFill/>
            <a:miter lim="800000"/>
            <a:headEnd/>
            <a:tailEnd/>
          </a:ln>
        </p:spPr>
        <p:txBody>
          <a:bodyPr wrap="none">
            <a:spAutoFit/>
          </a:bodyPr>
          <a:lstStyle/>
          <a:p>
            <a:r>
              <a:rPr lang="fr-FR" dirty="0">
                <a:solidFill>
                  <a:srgbClr val="FF0000"/>
                </a:solidFill>
              </a:rPr>
              <a:t>Q</a:t>
            </a:r>
            <a:r>
              <a:rPr lang="fr-FR" baseline="-25000" dirty="0">
                <a:solidFill>
                  <a:srgbClr val="FF0000"/>
                </a:solidFill>
              </a:rPr>
              <a:t>3</a:t>
            </a:r>
            <a:r>
              <a:rPr lang="fr-FR" dirty="0">
                <a:solidFill>
                  <a:srgbClr val="FF0000"/>
                </a:solidFill>
              </a:rPr>
              <a:t>, S</a:t>
            </a:r>
            <a:endParaRPr lang="fr-FR" baseline="-25000" dirty="0">
              <a:solidFill>
                <a:srgbClr val="FF0000"/>
              </a:solidFill>
            </a:endParaRPr>
          </a:p>
        </p:txBody>
      </p:sp>
      <p:sp>
        <p:nvSpPr>
          <p:cNvPr id="59" name="TextBox 10"/>
          <p:cNvSpPr txBox="1">
            <a:spLocks noChangeArrowheads="1"/>
          </p:cNvSpPr>
          <p:nvPr/>
        </p:nvSpPr>
        <p:spPr bwMode="auto">
          <a:xfrm>
            <a:off x="59607" y="1536338"/>
            <a:ext cx="423514" cy="369332"/>
          </a:xfrm>
          <a:prstGeom prst="rect">
            <a:avLst/>
          </a:prstGeom>
          <a:noFill/>
          <a:ln w="9525">
            <a:noFill/>
            <a:miter lim="800000"/>
            <a:headEnd/>
            <a:tailEnd/>
          </a:ln>
        </p:spPr>
        <p:txBody>
          <a:bodyPr wrap="none">
            <a:spAutoFit/>
          </a:bodyPr>
          <a:lstStyle/>
          <a:p>
            <a:r>
              <a:rPr lang="fr-FR" dirty="0">
                <a:solidFill>
                  <a:srgbClr val="FF0000"/>
                </a:solidFill>
              </a:rPr>
              <a:t>P</a:t>
            </a:r>
            <a:r>
              <a:rPr lang="fr-FR" baseline="-25000" dirty="0">
                <a:solidFill>
                  <a:srgbClr val="FF0000"/>
                </a:solidFill>
              </a:rPr>
              <a:t>1</a:t>
            </a:r>
          </a:p>
        </p:txBody>
      </p:sp>
      <p:sp>
        <p:nvSpPr>
          <p:cNvPr id="60" name="TextBox 10"/>
          <p:cNvSpPr txBox="1">
            <a:spLocks noChangeArrowheads="1"/>
          </p:cNvSpPr>
          <p:nvPr/>
        </p:nvSpPr>
        <p:spPr bwMode="auto">
          <a:xfrm>
            <a:off x="8221006" y="1502902"/>
            <a:ext cx="423514" cy="369332"/>
          </a:xfrm>
          <a:prstGeom prst="rect">
            <a:avLst/>
          </a:prstGeom>
          <a:noFill/>
          <a:ln w="9525">
            <a:noFill/>
            <a:miter lim="800000"/>
            <a:headEnd/>
            <a:tailEnd/>
          </a:ln>
        </p:spPr>
        <p:txBody>
          <a:bodyPr wrap="none">
            <a:spAutoFit/>
          </a:bodyPr>
          <a:lstStyle/>
          <a:p>
            <a:r>
              <a:rPr lang="fr-FR" dirty="0">
                <a:solidFill>
                  <a:srgbClr val="FF0000"/>
                </a:solidFill>
              </a:rPr>
              <a:t>P</a:t>
            </a:r>
            <a:r>
              <a:rPr lang="fr-FR" baseline="-25000" dirty="0">
                <a:solidFill>
                  <a:srgbClr val="FF0000"/>
                </a:solidFill>
              </a:rPr>
              <a:t>4</a:t>
            </a:r>
          </a:p>
        </p:txBody>
      </p:sp>
      <p:sp>
        <p:nvSpPr>
          <p:cNvPr id="52" name="Rectangle 51"/>
          <p:cNvSpPr/>
          <p:nvPr/>
        </p:nvSpPr>
        <p:spPr>
          <a:xfrm>
            <a:off x="251555" y="3035855"/>
            <a:ext cx="5138505"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Commercial differential pumps </a:t>
            </a:r>
          </a:p>
        </p:txBody>
      </p:sp>
      <p:sp>
        <p:nvSpPr>
          <p:cNvPr id="61" name="Rectangle 60"/>
          <p:cNvSpPr/>
          <p:nvPr/>
        </p:nvSpPr>
        <p:spPr>
          <a:xfrm>
            <a:off x="2606635" y="5595914"/>
            <a:ext cx="1584039" cy="307777"/>
          </a:xfrm>
          <a:prstGeom prst="rect">
            <a:avLst/>
          </a:prstGeom>
        </p:spPr>
        <p:txBody>
          <a:bodyPr wrap="square">
            <a:spAutoFit/>
          </a:bodyPr>
          <a:lstStyle/>
          <a:p>
            <a:pPr lvl="0" eaLnBrk="0" fontAlgn="base" hangingPunct="0">
              <a:spcBef>
                <a:spcPct val="0"/>
              </a:spcBef>
              <a:spcAft>
                <a:spcPct val="0"/>
              </a:spcAft>
              <a:buClr>
                <a:srgbClr val="00CC99"/>
              </a:buClr>
            </a:pPr>
            <a:r>
              <a:rPr lang="en-US" sz="1400" dirty="0"/>
              <a:t>Pictures Edwards</a:t>
            </a:r>
          </a:p>
        </p:txBody>
      </p:sp>
      <p:pic>
        <p:nvPicPr>
          <p:cNvPr id="211970" name="Picture 2"/>
          <p:cNvPicPr>
            <a:picLocks noChangeAspect="1" noChangeArrowheads="1"/>
          </p:cNvPicPr>
          <p:nvPr/>
        </p:nvPicPr>
        <p:blipFill>
          <a:blip r:embed="rId3" cstate="print"/>
          <a:srcRect/>
          <a:stretch>
            <a:fillRect/>
          </a:stretch>
        </p:blipFill>
        <p:spPr bwMode="auto">
          <a:xfrm>
            <a:off x="3151901" y="3493008"/>
            <a:ext cx="3581400" cy="1828800"/>
          </a:xfrm>
          <a:prstGeom prst="rect">
            <a:avLst/>
          </a:prstGeom>
          <a:noFill/>
          <a:ln w="9525">
            <a:noFill/>
            <a:miter lim="800000"/>
            <a:headEnd/>
            <a:tailEnd/>
          </a:ln>
        </p:spPr>
      </p:pic>
      <p:sp>
        <p:nvSpPr>
          <p:cNvPr id="6" name="TextBox 5"/>
          <p:cNvSpPr txBox="1"/>
          <p:nvPr/>
        </p:nvSpPr>
        <p:spPr>
          <a:xfrm>
            <a:off x="110416" y="1112507"/>
            <a:ext cx="577402" cy="369332"/>
          </a:xfrm>
          <a:prstGeom prst="rect">
            <a:avLst/>
          </a:prstGeom>
          <a:noFill/>
        </p:spPr>
        <p:txBody>
          <a:bodyPr wrap="none" rtlCol="0">
            <a:spAutoFit/>
          </a:bodyPr>
          <a:lstStyle/>
          <a:p>
            <a:r>
              <a:rPr lang="en-GB" dirty="0">
                <a:solidFill>
                  <a:srgbClr val="FF3399"/>
                </a:solidFill>
              </a:rPr>
              <a:t>10</a:t>
            </a:r>
            <a:r>
              <a:rPr lang="en-GB" baseline="30000" dirty="0">
                <a:solidFill>
                  <a:srgbClr val="FF3399"/>
                </a:solidFill>
              </a:rPr>
              <a:t>-1</a:t>
            </a:r>
            <a:endParaRPr lang="en-GB" dirty="0">
              <a:solidFill>
                <a:srgbClr val="FF3399"/>
              </a:solidFill>
            </a:endParaRPr>
          </a:p>
        </p:txBody>
      </p:sp>
      <p:sp>
        <p:nvSpPr>
          <p:cNvPr id="62" name="TextBox 61"/>
          <p:cNvSpPr txBox="1"/>
          <p:nvPr/>
        </p:nvSpPr>
        <p:spPr>
          <a:xfrm>
            <a:off x="8162254" y="926874"/>
            <a:ext cx="671979" cy="369332"/>
          </a:xfrm>
          <a:prstGeom prst="rect">
            <a:avLst/>
          </a:prstGeom>
          <a:noFill/>
        </p:spPr>
        <p:txBody>
          <a:bodyPr wrap="none" rtlCol="0">
            <a:spAutoFit/>
          </a:bodyPr>
          <a:lstStyle/>
          <a:p>
            <a:r>
              <a:rPr lang="en-GB" dirty="0">
                <a:solidFill>
                  <a:srgbClr val="FF3399"/>
                </a:solidFill>
              </a:rPr>
              <a:t>UHV</a:t>
            </a:r>
          </a:p>
        </p:txBody>
      </p:sp>
    </p:spTree>
    <p:extLst>
      <p:ext uri="{BB962C8B-B14F-4D97-AF65-F5344CB8AC3E}">
        <p14:creationId xmlns:p14="http://schemas.microsoft.com/office/powerpoint/2010/main" val="37077946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42</a:t>
            </a:fld>
            <a:endParaRPr lang="en-US" sz="1200" dirty="0">
              <a:solidFill>
                <a:schemeClr val="bg1"/>
              </a:solidFill>
            </a:endParaRPr>
          </a:p>
        </p:txBody>
      </p:sp>
      <p:sp>
        <p:nvSpPr>
          <p:cNvPr id="8" name="Rectangle 7"/>
          <p:cNvSpPr/>
          <p:nvPr/>
        </p:nvSpPr>
        <p:spPr>
          <a:xfrm>
            <a:off x="69011" y="1956196"/>
            <a:ext cx="9074989" cy="1323439"/>
          </a:xfrm>
          <a:prstGeom prst="rect">
            <a:avLst/>
          </a:prstGeom>
        </p:spPr>
        <p:txBody>
          <a:bodyPr wrap="square">
            <a:spAutoFit/>
          </a:bodyPr>
          <a:lstStyle/>
          <a:p>
            <a:pPr algn="ctr"/>
            <a:r>
              <a:rPr lang="en-GB" sz="4000" dirty="0"/>
              <a:t>3. </a:t>
            </a:r>
            <a:r>
              <a:rPr lang="en-GB" sz="4000" dirty="0">
                <a:solidFill>
                  <a:srgbClr val="FF0066"/>
                </a:solidFill>
              </a:rPr>
              <a:t>Measurement &amp;</a:t>
            </a:r>
          </a:p>
          <a:p>
            <a:pPr algn="ctr"/>
            <a:r>
              <a:rPr lang="en-GB" sz="4000" dirty="0">
                <a:solidFill>
                  <a:srgbClr val="FF0066"/>
                </a:solidFill>
              </a:rPr>
              <a:t>production of vacuum</a:t>
            </a:r>
          </a:p>
        </p:txBody>
      </p:sp>
      <p:sp>
        <p:nvSpPr>
          <p:cNvPr id="5"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1917377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2"/>
          <p:cNvSpPr>
            <a:spLocks noGrp="1"/>
          </p:cNvSpPr>
          <p:nvPr>
            <p:ph type="sldNum" sz="quarter" idx="4294967295"/>
          </p:nvPr>
        </p:nvSpPr>
        <p:spPr>
          <a:xfrm>
            <a:off x="6747933" y="6382227"/>
            <a:ext cx="2133600" cy="475773"/>
          </a:xfrm>
          <a:prstGeom prst="rect">
            <a:avLst/>
          </a:prstGeom>
          <a:noFill/>
        </p:spPr>
        <p:txBody>
          <a:bodyPr lIns="81711" tIns="40855" rIns="81711" bIns="40855"/>
          <a:lstStyle/>
          <a:p>
            <a:fld id="{0DC8869C-294B-494B-B083-C0A2E396D3F5}" type="slidenum">
              <a:rPr lang="en-US" smtClean="0"/>
              <a:pPr/>
              <a:t>43</a:t>
            </a:fld>
            <a:endParaRPr lang="en-US"/>
          </a:p>
        </p:txBody>
      </p:sp>
      <p:sp>
        <p:nvSpPr>
          <p:cNvPr id="25604" name="Rectangle 2"/>
          <p:cNvSpPr>
            <a:spLocks noChangeArrowheads="1"/>
          </p:cNvSpPr>
          <p:nvPr/>
        </p:nvSpPr>
        <p:spPr bwMode="auto">
          <a:xfrm>
            <a:off x="0" y="2133125"/>
            <a:ext cx="8940800" cy="959667"/>
          </a:xfrm>
          <a:prstGeom prst="rect">
            <a:avLst/>
          </a:prstGeom>
          <a:noFill/>
          <a:ln w="9525">
            <a:noFill/>
            <a:miter lim="800000"/>
            <a:headEnd/>
            <a:tailEnd/>
          </a:ln>
        </p:spPr>
        <p:txBody>
          <a:bodyPr lIns="81706" tIns="40853" rIns="81706" bIns="40853">
            <a:spAutoFit/>
          </a:bodyPr>
          <a:lstStyle/>
          <a:p>
            <a:pPr algn="ctr">
              <a:spcBef>
                <a:spcPct val="50000"/>
              </a:spcBef>
              <a:buClr>
                <a:schemeClr val="accent1"/>
              </a:buClr>
            </a:pPr>
            <a:r>
              <a:rPr lang="en-US" sz="3900" dirty="0">
                <a:solidFill>
                  <a:srgbClr val="00CC99"/>
                </a:solidFill>
              </a:rPr>
              <a:t>3.1 Vacuum gauges</a:t>
            </a:r>
            <a:endParaRPr lang="en-US" dirty="0">
              <a:solidFill>
                <a:srgbClr val="00CC99"/>
              </a:solidFill>
            </a:endParaRPr>
          </a:p>
          <a:p>
            <a:pPr algn="ctr">
              <a:buClr>
                <a:schemeClr val="accent1"/>
              </a:buClr>
            </a:pPr>
            <a:endParaRPr lang="en-US" dirty="0"/>
          </a:p>
        </p:txBody>
      </p:sp>
      <p:sp>
        <p:nvSpPr>
          <p:cNvPr id="6"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722892969"/>
      </p:ext>
    </p:extLst>
  </p:cSld>
  <p:clrMapOvr>
    <a:masterClrMapping/>
  </p:clrMapOvr>
  <p:transition spd="med">
    <p:dissolv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44</a:t>
            </a:fld>
            <a:endParaRPr lang="en-US" dirty="0"/>
          </a:p>
        </p:txBody>
      </p:sp>
      <p:sp>
        <p:nvSpPr>
          <p:cNvPr id="4" name="Title 3"/>
          <p:cNvSpPr>
            <a:spLocks noGrp="1"/>
          </p:cNvSpPr>
          <p:nvPr>
            <p:ph type="title"/>
          </p:nvPr>
        </p:nvSpPr>
        <p:spPr/>
        <p:txBody>
          <a:bodyPr/>
          <a:lstStyle/>
          <a:p>
            <a:r>
              <a:rPr lang="en-GB" dirty="0"/>
              <a:t>Vacuum gauges pressure range</a:t>
            </a:r>
          </a:p>
        </p:txBody>
      </p:sp>
      <p:graphicFrame>
        <p:nvGraphicFramePr>
          <p:cNvPr id="5" name="Table 4"/>
          <p:cNvGraphicFramePr>
            <a:graphicFrameLocks noGrp="1"/>
          </p:cNvGraphicFramePr>
          <p:nvPr>
            <p:extLst>
              <p:ext uri="{D42A27DB-BD31-4B8C-83A1-F6EECF244321}">
                <p14:modId xmlns:p14="http://schemas.microsoft.com/office/powerpoint/2010/main" val="2986864171"/>
              </p:ext>
            </p:extLst>
          </p:nvPr>
        </p:nvGraphicFramePr>
        <p:xfrm>
          <a:off x="713875" y="1092200"/>
          <a:ext cx="7928689" cy="4450080"/>
        </p:xfrm>
        <a:graphic>
          <a:graphicData uri="http://schemas.openxmlformats.org/drawingml/2006/table">
            <a:tbl>
              <a:tblPr firstRow="1" bandRow="1">
                <a:tableStyleId>{5C22544A-7EE6-4342-B048-85BDC9FD1C3A}</a:tableStyleId>
              </a:tblPr>
              <a:tblGrid>
                <a:gridCol w="794083">
                  <a:extLst>
                    <a:ext uri="{9D8B030D-6E8A-4147-A177-3AD203B41FA5}">
                      <a16:colId xmlns:a16="http://schemas.microsoft.com/office/drawing/2014/main" val="20000"/>
                    </a:ext>
                  </a:extLst>
                </a:gridCol>
                <a:gridCol w="396367">
                  <a:extLst>
                    <a:ext uri="{9D8B030D-6E8A-4147-A177-3AD203B41FA5}">
                      <a16:colId xmlns:a16="http://schemas.microsoft.com/office/drawing/2014/main" val="20001"/>
                    </a:ext>
                  </a:extLst>
                </a:gridCol>
                <a:gridCol w="396367">
                  <a:extLst>
                    <a:ext uri="{9D8B030D-6E8A-4147-A177-3AD203B41FA5}">
                      <a16:colId xmlns:a16="http://schemas.microsoft.com/office/drawing/2014/main" val="20002"/>
                    </a:ext>
                  </a:extLst>
                </a:gridCol>
                <a:gridCol w="396367">
                  <a:extLst>
                    <a:ext uri="{9D8B030D-6E8A-4147-A177-3AD203B41FA5}">
                      <a16:colId xmlns:a16="http://schemas.microsoft.com/office/drawing/2014/main" val="20003"/>
                    </a:ext>
                  </a:extLst>
                </a:gridCol>
                <a:gridCol w="396367">
                  <a:extLst>
                    <a:ext uri="{9D8B030D-6E8A-4147-A177-3AD203B41FA5}">
                      <a16:colId xmlns:a16="http://schemas.microsoft.com/office/drawing/2014/main" val="20004"/>
                    </a:ext>
                  </a:extLst>
                </a:gridCol>
                <a:gridCol w="396367">
                  <a:extLst>
                    <a:ext uri="{9D8B030D-6E8A-4147-A177-3AD203B41FA5}">
                      <a16:colId xmlns:a16="http://schemas.microsoft.com/office/drawing/2014/main" val="20005"/>
                    </a:ext>
                  </a:extLst>
                </a:gridCol>
                <a:gridCol w="396367">
                  <a:extLst>
                    <a:ext uri="{9D8B030D-6E8A-4147-A177-3AD203B41FA5}">
                      <a16:colId xmlns:a16="http://schemas.microsoft.com/office/drawing/2014/main" val="20006"/>
                    </a:ext>
                  </a:extLst>
                </a:gridCol>
                <a:gridCol w="396367">
                  <a:extLst>
                    <a:ext uri="{9D8B030D-6E8A-4147-A177-3AD203B41FA5}">
                      <a16:colId xmlns:a16="http://schemas.microsoft.com/office/drawing/2014/main" val="20007"/>
                    </a:ext>
                  </a:extLst>
                </a:gridCol>
                <a:gridCol w="396367">
                  <a:extLst>
                    <a:ext uri="{9D8B030D-6E8A-4147-A177-3AD203B41FA5}">
                      <a16:colId xmlns:a16="http://schemas.microsoft.com/office/drawing/2014/main" val="20008"/>
                    </a:ext>
                  </a:extLst>
                </a:gridCol>
                <a:gridCol w="396367">
                  <a:extLst>
                    <a:ext uri="{9D8B030D-6E8A-4147-A177-3AD203B41FA5}">
                      <a16:colId xmlns:a16="http://schemas.microsoft.com/office/drawing/2014/main" val="20009"/>
                    </a:ext>
                  </a:extLst>
                </a:gridCol>
                <a:gridCol w="396367">
                  <a:extLst>
                    <a:ext uri="{9D8B030D-6E8A-4147-A177-3AD203B41FA5}">
                      <a16:colId xmlns:a16="http://schemas.microsoft.com/office/drawing/2014/main" val="20010"/>
                    </a:ext>
                  </a:extLst>
                </a:gridCol>
                <a:gridCol w="396367">
                  <a:extLst>
                    <a:ext uri="{9D8B030D-6E8A-4147-A177-3AD203B41FA5}">
                      <a16:colId xmlns:a16="http://schemas.microsoft.com/office/drawing/2014/main" val="20011"/>
                    </a:ext>
                  </a:extLst>
                </a:gridCol>
                <a:gridCol w="396367">
                  <a:extLst>
                    <a:ext uri="{9D8B030D-6E8A-4147-A177-3AD203B41FA5}">
                      <a16:colId xmlns:a16="http://schemas.microsoft.com/office/drawing/2014/main" val="20012"/>
                    </a:ext>
                  </a:extLst>
                </a:gridCol>
                <a:gridCol w="396367">
                  <a:extLst>
                    <a:ext uri="{9D8B030D-6E8A-4147-A177-3AD203B41FA5}">
                      <a16:colId xmlns:a16="http://schemas.microsoft.com/office/drawing/2014/main" val="20013"/>
                    </a:ext>
                  </a:extLst>
                </a:gridCol>
                <a:gridCol w="396367">
                  <a:extLst>
                    <a:ext uri="{9D8B030D-6E8A-4147-A177-3AD203B41FA5}">
                      <a16:colId xmlns:a16="http://schemas.microsoft.com/office/drawing/2014/main" val="20014"/>
                    </a:ext>
                  </a:extLst>
                </a:gridCol>
                <a:gridCol w="396367">
                  <a:extLst>
                    <a:ext uri="{9D8B030D-6E8A-4147-A177-3AD203B41FA5}">
                      <a16:colId xmlns:a16="http://schemas.microsoft.com/office/drawing/2014/main" val="20015"/>
                    </a:ext>
                  </a:extLst>
                </a:gridCol>
                <a:gridCol w="396367">
                  <a:extLst>
                    <a:ext uri="{9D8B030D-6E8A-4147-A177-3AD203B41FA5}">
                      <a16:colId xmlns:a16="http://schemas.microsoft.com/office/drawing/2014/main" val="20016"/>
                    </a:ext>
                  </a:extLst>
                </a:gridCol>
                <a:gridCol w="396367">
                  <a:extLst>
                    <a:ext uri="{9D8B030D-6E8A-4147-A177-3AD203B41FA5}">
                      <a16:colId xmlns:a16="http://schemas.microsoft.com/office/drawing/2014/main" val="20017"/>
                    </a:ext>
                  </a:extLst>
                </a:gridCol>
                <a:gridCol w="396367">
                  <a:extLst>
                    <a:ext uri="{9D8B030D-6E8A-4147-A177-3AD203B41FA5}">
                      <a16:colId xmlns:a16="http://schemas.microsoft.com/office/drawing/2014/main" val="20018"/>
                    </a:ext>
                  </a:extLst>
                </a:gridCol>
              </a:tblGrid>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3"/>
                  </a:ext>
                </a:extLst>
              </a:tr>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4"/>
                  </a:ext>
                </a:extLst>
              </a:tr>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5"/>
                  </a:ext>
                </a:extLst>
              </a:tr>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6"/>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7"/>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8"/>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9"/>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grpSp>
        <p:nvGrpSpPr>
          <p:cNvPr id="17" name="Group 16"/>
          <p:cNvGrpSpPr/>
          <p:nvPr/>
        </p:nvGrpSpPr>
        <p:grpSpPr>
          <a:xfrm>
            <a:off x="922421" y="1076637"/>
            <a:ext cx="7592653" cy="369332"/>
            <a:chOff x="922421" y="1060595"/>
            <a:chExt cx="7592653" cy="369332"/>
          </a:xfrm>
        </p:grpSpPr>
        <p:sp>
          <p:nvSpPr>
            <p:cNvPr id="6" name="TextBox 5"/>
            <p:cNvSpPr txBox="1"/>
            <p:nvPr/>
          </p:nvSpPr>
          <p:spPr>
            <a:xfrm>
              <a:off x="922421" y="1060595"/>
              <a:ext cx="466794" cy="369332"/>
            </a:xfrm>
            <a:prstGeom prst="rect">
              <a:avLst/>
            </a:prstGeom>
            <a:noFill/>
          </p:spPr>
          <p:txBody>
            <a:bodyPr wrap="none" rtlCol="0">
              <a:spAutoFit/>
            </a:bodyPr>
            <a:lstStyle/>
            <a:p>
              <a:r>
                <a:rPr lang="en-GB" dirty="0"/>
                <a:t>Pa</a:t>
              </a:r>
            </a:p>
          </p:txBody>
        </p:sp>
        <p:sp>
          <p:nvSpPr>
            <p:cNvPr id="8" name="TextBox 7"/>
            <p:cNvSpPr txBox="1"/>
            <p:nvPr/>
          </p:nvSpPr>
          <p:spPr>
            <a:xfrm>
              <a:off x="7988968" y="1060595"/>
              <a:ext cx="526106" cy="369332"/>
            </a:xfrm>
            <a:prstGeom prst="rect">
              <a:avLst/>
            </a:prstGeom>
            <a:noFill/>
          </p:spPr>
          <p:txBody>
            <a:bodyPr wrap="none" rtlCol="0" anchor="ctr">
              <a:spAutoFit/>
            </a:bodyPr>
            <a:lstStyle/>
            <a:p>
              <a:r>
                <a:rPr lang="en-GB" dirty="0"/>
                <a:t>10</a:t>
              </a:r>
              <a:r>
                <a:rPr lang="en-GB" baseline="30000" dirty="0"/>
                <a:t>4</a:t>
              </a:r>
            </a:p>
          </p:txBody>
        </p:sp>
        <p:sp>
          <p:nvSpPr>
            <p:cNvPr id="9" name="TextBox 8"/>
            <p:cNvSpPr txBox="1"/>
            <p:nvPr/>
          </p:nvSpPr>
          <p:spPr>
            <a:xfrm>
              <a:off x="7210932" y="1060595"/>
              <a:ext cx="526106" cy="369332"/>
            </a:xfrm>
            <a:prstGeom prst="rect">
              <a:avLst/>
            </a:prstGeom>
            <a:noFill/>
          </p:spPr>
          <p:txBody>
            <a:bodyPr wrap="none" rtlCol="0" anchor="ctr">
              <a:spAutoFit/>
            </a:bodyPr>
            <a:lstStyle/>
            <a:p>
              <a:r>
                <a:rPr lang="en-GB" dirty="0"/>
                <a:t>10</a:t>
              </a:r>
              <a:r>
                <a:rPr lang="en-GB" baseline="30000" dirty="0"/>
                <a:t>2</a:t>
              </a:r>
            </a:p>
          </p:txBody>
        </p:sp>
        <p:sp>
          <p:nvSpPr>
            <p:cNvPr id="10" name="TextBox 9"/>
            <p:cNvSpPr txBox="1"/>
            <p:nvPr/>
          </p:nvSpPr>
          <p:spPr>
            <a:xfrm>
              <a:off x="6416854" y="1060595"/>
              <a:ext cx="441146" cy="369332"/>
            </a:xfrm>
            <a:prstGeom prst="rect">
              <a:avLst/>
            </a:prstGeom>
            <a:noFill/>
          </p:spPr>
          <p:txBody>
            <a:bodyPr wrap="none" rtlCol="0" anchor="ctr">
              <a:spAutoFit/>
            </a:bodyPr>
            <a:lstStyle/>
            <a:p>
              <a:r>
                <a:rPr lang="en-GB" dirty="0"/>
                <a:t>10</a:t>
              </a:r>
              <a:endParaRPr lang="en-GB" baseline="30000" dirty="0"/>
            </a:p>
          </p:txBody>
        </p:sp>
        <p:sp>
          <p:nvSpPr>
            <p:cNvPr id="11" name="TextBox 10"/>
            <p:cNvSpPr txBox="1"/>
            <p:nvPr/>
          </p:nvSpPr>
          <p:spPr>
            <a:xfrm>
              <a:off x="5630788" y="1060595"/>
              <a:ext cx="577402" cy="369332"/>
            </a:xfrm>
            <a:prstGeom prst="rect">
              <a:avLst/>
            </a:prstGeom>
            <a:noFill/>
          </p:spPr>
          <p:txBody>
            <a:bodyPr wrap="none" rtlCol="0" anchor="ctr">
              <a:spAutoFit/>
            </a:bodyPr>
            <a:lstStyle/>
            <a:p>
              <a:r>
                <a:rPr lang="en-GB" dirty="0"/>
                <a:t>10</a:t>
              </a:r>
              <a:r>
                <a:rPr lang="en-GB" baseline="30000" dirty="0"/>
                <a:t>-2</a:t>
              </a:r>
            </a:p>
          </p:txBody>
        </p:sp>
        <p:sp>
          <p:nvSpPr>
            <p:cNvPr id="12" name="TextBox 11"/>
            <p:cNvSpPr txBox="1"/>
            <p:nvPr/>
          </p:nvSpPr>
          <p:spPr>
            <a:xfrm>
              <a:off x="4844722" y="1060595"/>
              <a:ext cx="577402" cy="369332"/>
            </a:xfrm>
            <a:prstGeom prst="rect">
              <a:avLst/>
            </a:prstGeom>
            <a:noFill/>
          </p:spPr>
          <p:txBody>
            <a:bodyPr wrap="none" rtlCol="0" anchor="ctr">
              <a:spAutoFit/>
            </a:bodyPr>
            <a:lstStyle/>
            <a:p>
              <a:r>
                <a:rPr lang="en-GB" dirty="0"/>
                <a:t>10</a:t>
              </a:r>
              <a:r>
                <a:rPr lang="en-GB" baseline="30000" dirty="0"/>
                <a:t>-4</a:t>
              </a:r>
            </a:p>
          </p:txBody>
        </p:sp>
        <p:sp>
          <p:nvSpPr>
            <p:cNvPr id="13" name="TextBox 12"/>
            <p:cNvSpPr txBox="1"/>
            <p:nvPr/>
          </p:nvSpPr>
          <p:spPr>
            <a:xfrm>
              <a:off x="4051369" y="1060595"/>
              <a:ext cx="577402" cy="369332"/>
            </a:xfrm>
            <a:prstGeom prst="rect">
              <a:avLst/>
            </a:prstGeom>
            <a:noFill/>
          </p:spPr>
          <p:txBody>
            <a:bodyPr wrap="none" rtlCol="0" anchor="ctr">
              <a:spAutoFit/>
            </a:bodyPr>
            <a:lstStyle/>
            <a:p>
              <a:r>
                <a:rPr lang="en-GB" dirty="0"/>
                <a:t>10</a:t>
              </a:r>
              <a:r>
                <a:rPr lang="en-GB" baseline="30000" dirty="0"/>
                <a:t>-6</a:t>
              </a:r>
            </a:p>
          </p:txBody>
        </p:sp>
        <p:sp>
          <p:nvSpPr>
            <p:cNvPr id="14" name="TextBox 13"/>
            <p:cNvSpPr txBox="1"/>
            <p:nvPr/>
          </p:nvSpPr>
          <p:spPr>
            <a:xfrm>
              <a:off x="3257282" y="1060595"/>
              <a:ext cx="577402" cy="369332"/>
            </a:xfrm>
            <a:prstGeom prst="rect">
              <a:avLst/>
            </a:prstGeom>
            <a:noFill/>
          </p:spPr>
          <p:txBody>
            <a:bodyPr wrap="none" rtlCol="0" anchor="ctr">
              <a:spAutoFit/>
            </a:bodyPr>
            <a:lstStyle/>
            <a:p>
              <a:r>
                <a:rPr lang="en-GB" dirty="0"/>
                <a:t>10</a:t>
              </a:r>
              <a:r>
                <a:rPr lang="en-GB" baseline="30000" dirty="0"/>
                <a:t>-8</a:t>
              </a:r>
            </a:p>
          </p:txBody>
        </p:sp>
        <p:sp>
          <p:nvSpPr>
            <p:cNvPr id="15" name="TextBox 14"/>
            <p:cNvSpPr txBox="1"/>
            <p:nvPr/>
          </p:nvSpPr>
          <p:spPr>
            <a:xfrm>
              <a:off x="2467948" y="1060595"/>
              <a:ext cx="662361" cy="369332"/>
            </a:xfrm>
            <a:prstGeom prst="rect">
              <a:avLst/>
            </a:prstGeom>
            <a:noFill/>
          </p:spPr>
          <p:txBody>
            <a:bodyPr wrap="none" rtlCol="0" anchor="ctr">
              <a:spAutoFit/>
            </a:bodyPr>
            <a:lstStyle/>
            <a:p>
              <a:r>
                <a:rPr lang="en-GB" dirty="0"/>
                <a:t>10</a:t>
              </a:r>
              <a:r>
                <a:rPr lang="en-GB" baseline="30000" dirty="0"/>
                <a:t>-10</a:t>
              </a:r>
            </a:p>
          </p:txBody>
        </p:sp>
        <p:sp>
          <p:nvSpPr>
            <p:cNvPr id="16" name="TextBox 15"/>
            <p:cNvSpPr txBox="1"/>
            <p:nvPr/>
          </p:nvSpPr>
          <p:spPr>
            <a:xfrm>
              <a:off x="1677139" y="1060595"/>
              <a:ext cx="662361" cy="369332"/>
            </a:xfrm>
            <a:prstGeom prst="rect">
              <a:avLst/>
            </a:prstGeom>
            <a:noFill/>
          </p:spPr>
          <p:txBody>
            <a:bodyPr wrap="none" rtlCol="0" anchor="ctr">
              <a:spAutoFit/>
            </a:bodyPr>
            <a:lstStyle/>
            <a:p>
              <a:r>
                <a:rPr lang="en-GB" dirty="0"/>
                <a:t>10</a:t>
              </a:r>
              <a:r>
                <a:rPr lang="en-GB" baseline="30000" dirty="0"/>
                <a:t>-12</a:t>
              </a:r>
            </a:p>
          </p:txBody>
        </p:sp>
      </p:grpSp>
      <p:grpSp>
        <p:nvGrpSpPr>
          <p:cNvPr id="18" name="Group 17"/>
          <p:cNvGrpSpPr/>
          <p:nvPr/>
        </p:nvGrpSpPr>
        <p:grpSpPr>
          <a:xfrm>
            <a:off x="922421" y="5172948"/>
            <a:ext cx="7592653" cy="369332"/>
            <a:chOff x="922421" y="1060595"/>
            <a:chExt cx="7592653" cy="369332"/>
          </a:xfrm>
        </p:grpSpPr>
        <p:sp>
          <p:nvSpPr>
            <p:cNvPr id="19" name="TextBox 18"/>
            <p:cNvSpPr txBox="1"/>
            <p:nvPr/>
          </p:nvSpPr>
          <p:spPr>
            <a:xfrm>
              <a:off x="922421" y="1060595"/>
              <a:ext cx="710451" cy="369332"/>
            </a:xfrm>
            <a:prstGeom prst="rect">
              <a:avLst/>
            </a:prstGeom>
            <a:noFill/>
          </p:spPr>
          <p:txBody>
            <a:bodyPr wrap="none" rtlCol="0">
              <a:spAutoFit/>
            </a:bodyPr>
            <a:lstStyle/>
            <a:p>
              <a:r>
                <a:rPr lang="en-GB" dirty="0"/>
                <a:t>mbar</a:t>
              </a:r>
            </a:p>
          </p:txBody>
        </p:sp>
        <p:sp>
          <p:nvSpPr>
            <p:cNvPr id="20" name="TextBox 19"/>
            <p:cNvSpPr txBox="1"/>
            <p:nvPr/>
          </p:nvSpPr>
          <p:spPr>
            <a:xfrm>
              <a:off x="7988968" y="1060595"/>
              <a:ext cx="526106" cy="369332"/>
            </a:xfrm>
            <a:prstGeom prst="rect">
              <a:avLst/>
            </a:prstGeom>
            <a:noFill/>
          </p:spPr>
          <p:txBody>
            <a:bodyPr wrap="none" rtlCol="0" anchor="ctr">
              <a:spAutoFit/>
            </a:bodyPr>
            <a:lstStyle/>
            <a:p>
              <a:r>
                <a:rPr lang="en-GB" dirty="0"/>
                <a:t>10</a:t>
              </a:r>
              <a:r>
                <a:rPr lang="en-GB" baseline="30000" dirty="0"/>
                <a:t>2</a:t>
              </a:r>
            </a:p>
          </p:txBody>
        </p:sp>
        <p:sp>
          <p:nvSpPr>
            <p:cNvPr id="21" name="TextBox 20"/>
            <p:cNvSpPr txBox="1"/>
            <p:nvPr/>
          </p:nvSpPr>
          <p:spPr>
            <a:xfrm>
              <a:off x="7210932" y="1060595"/>
              <a:ext cx="441146" cy="369332"/>
            </a:xfrm>
            <a:prstGeom prst="rect">
              <a:avLst/>
            </a:prstGeom>
            <a:noFill/>
          </p:spPr>
          <p:txBody>
            <a:bodyPr wrap="none" rtlCol="0" anchor="ctr">
              <a:spAutoFit/>
            </a:bodyPr>
            <a:lstStyle/>
            <a:p>
              <a:r>
                <a:rPr lang="en-GB" dirty="0"/>
                <a:t>10</a:t>
              </a:r>
              <a:endParaRPr lang="en-GB" baseline="30000" dirty="0"/>
            </a:p>
          </p:txBody>
        </p:sp>
        <p:sp>
          <p:nvSpPr>
            <p:cNvPr id="22" name="TextBox 21"/>
            <p:cNvSpPr txBox="1"/>
            <p:nvPr/>
          </p:nvSpPr>
          <p:spPr>
            <a:xfrm>
              <a:off x="6416854" y="1060595"/>
              <a:ext cx="577402" cy="369332"/>
            </a:xfrm>
            <a:prstGeom prst="rect">
              <a:avLst/>
            </a:prstGeom>
            <a:noFill/>
          </p:spPr>
          <p:txBody>
            <a:bodyPr wrap="none" rtlCol="0" anchor="ctr">
              <a:spAutoFit/>
            </a:bodyPr>
            <a:lstStyle/>
            <a:p>
              <a:r>
                <a:rPr lang="en-GB" dirty="0"/>
                <a:t>10</a:t>
              </a:r>
              <a:r>
                <a:rPr lang="en-GB" baseline="30000" dirty="0"/>
                <a:t>-2</a:t>
              </a:r>
            </a:p>
          </p:txBody>
        </p:sp>
        <p:sp>
          <p:nvSpPr>
            <p:cNvPr id="23" name="TextBox 22"/>
            <p:cNvSpPr txBox="1"/>
            <p:nvPr/>
          </p:nvSpPr>
          <p:spPr>
            <a:xfrm>
              <a:off x="5630788" y="1060595"/>
              <a:ext cx="577402" cy="369332"/>
            </a:xfrm>
            <a:prstGeom prst="rect">
              <a:avLst/>
            </a:prstGeom>
            <a:noFill/>
          </p:spPr>
          <p:txBody>
            <a:bodyPr wrap="none" rtlCol="0" anchor="ctr">
              <a:spAutoFit/>
            </a:bodyPr>
            <a:lstStyle/>
            <a:p>
              <a:r>
                <a:rPr lang="en-GB" dirty="0"/>
                <a:t>10</a:t>
              </a:r>
              <a:r>
                <a:rPr lang="en-GB" baseline="30000" dirty="0"/>
                <a:t>-4</a:t>
              </a:r>
            </a:p>
          </p:txBody>
        </p:sp>
        <p:sp>
          <p:nvSpPr>
            <p:cNvPr id="24" name="TextBox 23"/>
            <p:cNvSpPr txBox="1"/>
            <p:nvPr/>
          </p:nvSpPr>
          <p:spPr>
            <a:xfrm>
              <a:off x="4844722" y="1060595"/>
              <a:ext cx="577402" cy="369332"/>
            </a:xfrm>
            <a:prstGeom prst="rect">
              <a:avLst/>
            </a:prstGeom>
            <a:noFill/>
          </p:spPr>
          <p:txBody>
            <a:bodyPr wrap="none" rtlCol="0" anchor="ctr">
              <a:spAutoFit/>
            </a:bodyPr>
            <a:lstStyle/>
            <a:p>
              <a:r>
                <a:rPr lang="en-GB" dirty="0"/>
                <a:t>10</a:t>
              </a:r>
              <a:r>
                <a:rPr lang="en-GB" baseline="30000" dirty="0"/>
                <a:t>-6</a:t>
              </a:r>
            </a:p>
          </p:txBody>
        </p:sp>
        <p:sp>
          <p:nvSpPr>
            <p:cNvPr id="25" name="TextBox 24"/>
            <p:cNvSpPr txBox="1"/>
            <p:nvPr/>
          </p:nvSpPr>
          <p:spPr>
            <a:xfrm>
              <a:off x="4051369" y="1060595"/>
              <a:ext cx="577402" cy="369332"/>
            </a:xfrm>
            <a:prstGeom prst="rect">
              <a:avLst/>
            </a:prstGeom>
            <a:noFill/>
          </p:spPr>
          <p:txBody>
            <a:bodyPr wrap="none" rtlCol="0" anchor="ctr">
              <a:spAutoFit/>
            </a:bodyPr>
            <a:lstStyle/>
            <a:p>
              <a:r>
                <a:rPr lang="en-GB" dirty="0"/>
                <a:t>10</a:t>
              </a:r>
              <a:r>
                <a:rPr lang="en-GB" baseline="30000" dirty="0"/>
                <a:t>-8</a:t>
              </a:r>
            </a:p>
          </p:txBody>
        </p:sp>
        <p:sp>
          <p:nvSpPr>
            <p:cNvPr id="26" name="TextBox 25"/>
            <p:cNvSpPr txBox="1"/>
            <p:nvPr/>
          </p:nvSpPr>
          <p:spPr>
            <a:xfrm>
              <a:off x="3257282" y="1060595"/>
              <a:ext cx="662361" cy="369332"/>
            </a:xfrm>
            <a:prstGeom prst="rect">
              <a:avLst/>
            </a:prstGeom>
            <a:noFill/>
          </p:spPr>
          <p:txBody>
            <a:bodyPr wrap="none" rtlCol="0" anchor="ctr">
              <a:spAutoFit/>
            </a:bodyPr>
            <a:lstStyle/>
            <a:p>
              <a:r>
                <a:rPr lang="en-GB" dirty="0"/>
                <a:t>10</a:t>
              </a:r>
              <a:r>
                <a:rPr lang="en-GB" baseline="30000" dirty="0"/>
                <a:t>-10</a:t>
              </a:r>
            </a:p>
          </p:txBody>
        </p:sp>
        <p:sp>
          <p:nvSpPr>
            <p:cNvPr id="27" name="TextBox 26"/>
            <p:cNvSpPr txBox="1"/>
            <p:nvPr/>
          </p:nvSpPr>
          <p:spPr>
            <a:xfrm>
              <a:off x="2467948" y="1060595"/>
              <a:ext cx="662361" cy="369332"/>
            </a:xfrm>
            <a:prstGeom prst="rect">
              <a:avLst/>
            </a:prstGeom>
            <a:noFill/>
          </p:spPr>
          <p:txBody>
            <a:bodyPr wrap="none" rtlCol="0" anchor="ctr">
              <a:spAutoFit/>
            </a:bodyPr>
            <a:lstStyle/>
            <a:p>
              <a:r>
                <a:rPr lang="en-GB" dirty="0"/>
                <a:t>10</a:t>
              </a:r>
              <a:r>
                <a:rPr lang="en-GB" baseline="30000" dirty="0"/>
                <a:t>-12</a:t>
              </a:r>
            </a:p>
          </p:txBody>
        </p:sp>
        <p:sp>
          <p:nvSpPr>
            <p:cNvPr id="28" name="TextBox 27"/>
            <p:cNvSpPr txBox="1"/>
            <p:nvPr/>
          </p:nvSpPr>
          <p:spPr>
            <a:xfrm>
              <a:off x="1677139" y="1060595"/>
              <a:ext cx="662361" cy="369332"/>
            </a:xfrm>
            <a:prstGeom prst="rect">
              <a:avLst/>
            </a:prstGeom>
            <a:noFill/>
          </p:spPr>
          <p:txBody>
            <a:bodyPr wrap="none" rtlCol="0" anchor="ctr">
              <a:spAutoFit/>
            </a:bodyPr>
            <a:lstStyle/>
            <a:p>
              <a:r>
                <a:rPr lang="en-GB" dirty="0"/>
                <a:t>10</a:t>
              </a:r>
              <a:r>
                <a:rPr lang="en-GB" baseline="30000" dirty="0"/>
                <a:t>-14</a:t>
              </a:r>
            </a:p>
          </p:txBody>
        </p:sp>
      </p:grpSp>
      <p:sp>
        <p:nvSpPr>
          <p:cNvPr id="29" name="TextBox 28"/>
          <p:cNvSpPr txBox="1"/>
          <p:nvPr/>
        </p:nvSpPr>
        <p:spPr>
          <a:xfrm>
            <a:off x="5919489" y="1586929"/>
            <a:ext cx="2616067" cy="369332"/>
          </a:xfrm>
          <a:prstGeom prst="rect">
            <a:avLst/>
          </a:prstGeom>
          <a:solidFill>
            <a:schemeClr val="tx2">
              <a:lumMod val="20000"/>
              <a:lumOff val="80000"/>
            </a:schemeClr>
          </a:solidFill>
        </p:spPr>
        <p:txBody>
          <a:bodyPr wrap="square" rtlCol="0">
            <a:spAutoFit/>
          </a:bodyPr>
          <a:lstStyle/>
          <a:p>
            <a:pPr algn="ctr"/>
            <a:r>
              <a:rPr lang="en-GB" dirty="0"/>
              <a:t>Capacitance</a:t>
            </a:r>
          </a:p>
        </p:txBody>
      </p:sp>
      <p:sp>
        <p:nvSpPr>
          <p:cNvPr id="30" name="TextBox 29"/>
          <p:cNvSpPr txBox="1"/>
          <p:nvPr/>
        </p:nvSpPr>
        <p:spPr>
          <a:xfrm>
            <a:off x="4724399" y="2075824"/>
            <a:ext cx="1933075" cy="369332"/>
          </a:xfrm>
          <a:prstGeom prst="rect">
            <a:avLst/>
          </a:prstGeom>
          <a:solidFill>
            <a:schemeClr val="tx2">
              <a:lumMod val="20000"/>
              <a:lumOff val="80000"/>
            </a:schemeClr>
          </a:solidFill>
        </p:spPr>
        <p:txBody>
          <a:bodyPr wrap="square" rtlCol="0">
            <a:spAutoFit/>
          </a:bodyPr>
          <a:lstStyle/>
          <a:p>
            <a:pPr algn="ctr"/>
            <a:r>
              <a:rPr lang="en-GB" dirty="0"/>
              <a:t>Spinning rotor</a:t>
            </a:r>
          </a:p>
        </p:txBody>
      </p:sp>
      <p:sp>
        <p:nvSpPr>
          <p:cNvPr id="31" name="TextBox 30"/>
          <p:cNvSpPr txBox="1"/>
          <p:nvPr/>
        </p:nvSpPr>
        <p:spPr>
          <a:xfrm>
            <a:off x="5899007" y="2586116"/>
            <a:ext cx="2616067" cy="369332"/>
          </a:xfrm>
          <a:prstGeom prst="rect">
            <a:avLst/>
          </a:prstGeom>
          <a:solidFill>
            <a:schemeClr val="tx2">
              <a:lumMod val="20000"/>
              <a:lumOff val="80000"/>
            </a:schemeClr>
          </a:solidFill>
        </p:spPr>
        <p:txBody>
          <a:bodyPr wrap="square" rtlCol="0">
            <a:spAutoFit/>
          </a:bodyPr>
          <a:lstStyle/>
          <a:p>
            <a:pPr algn="ctr"/>
            <a:r>
              <a:rPr lang="en-GB" dirty="0"/>
              <a:t>Piezo</a:t>
            </a:r>
          </a:p>
        </p:txBody>
      </p:sp>
      <p:sp>
        <p:nvSpPr>
          <p:cNvPr id="32" name="TextBox 31"/>
          <p:cNvSpPr txBox="1"/>
          <p:nvPr/>
        </p:nvSpPr>
        <p:spPr>
          <a:xfrm>
            <a:off x="5899006" y="3135491"/>
            <a:ext cx="2636549" cy="369332"/>
          </a:xfrm>
          <a:prstGeom prst="rect">
            <a:avLst/>
          </a:prstGeom>
          <a:solidFill>
            <a:schemeClr val="tx2">
              <a:lumMod val="20000"/>
              <a:lumOff val="80000"/>
            </a:schemeClr>
          </a:solidFill>
        </p:spPr>
        <p:txBody>
          <a:bodyPr wrap="square" rtlCol="0">
            <a:spAutoFit/>
          </a:bodyPr>
          <a:lstStyle/>
          <a:p>
            <a:pPr algn="ctr"/>
            <a:r>
              <a:rPr lang="en-GB" dirty="0"/>
              <a:t>Pirani</a:t>
            </a:r>
          </a:p>
        </p:txBody>
      </p:sp>
      <p:sp>
        <p:nvSpPr>
          <p:cNvPr id="33" name="TextBox 32"/>
          <p:cNvSpPr txBox="1"/>
          <p:nvPr/>
        </p:nvSpPr>
        <p:spPr>
          <a:xfrm>
            <a:off x="3360821" y="3563906"/>
            <a:ext cx="2132953" cy="369332"/>
          </a:xfrm>
          <a:prstGeom prst="rect">
            <a:avLst/>
          </a:prstGeom>
          <a:solidFill>
            <a:schemeClr val="tx2">
              <a:lumMod val="20000"/>
              <a:lumOff val="80000"/>
            </a:schemeClr>
          </a:solidFill>
        </p:spPr>
        <p:txBody>
          <a:bodyPr wrap="square" rtlCol="0">
            <a:spAutoFit/>
          </a:bodyPr>
          <a:lstStyle/>
          <a:p>
            <a:pPr algn="ctr"/>
            <a:r>
              <a:rPr lang="en-GB" dirty="0"/>
              <a:t>Penning</a:t>
            </a:r>
          </a:p>
        </p:txBody>
      </p:sp>
      <p:sp>
        <p:nvSpPr>
          <p:cNvPr id="34" name="TextBox 33"/>
          <p:cNvSpPr txBox="1"/>
          <p:nvPr/>
        </p:nvSpPr>
        <p:spPr>
          <a:xfrm>
            <a:off x="2710651" y="3999095"/>
            <a:ext cx="2342611" cy="369332"/>
          </a:xfrm>
          <a:prstGeom prst="rect">
            <a:avLst/>
          </a:prstGeom>
          <a:solidFill>
            <a:schemeClr val="tx2">
              <a:lumMod val="20000"/>
              <a:lumOff val="80000"/>
            </a:schemeClr>
          </a:solidFill>
        </p:spPr>
        <p:txBody>
          <a:bodyPr wrap="square" rtlCol="0">
            <a:spAutoFit/>
          </a:bodyPr>
          <a:lstStyle/>
          <a:p>
            <a:pPr algn="ctr"/>
            <a:r>
              <a:rPr lang="en-GB" dirty="0"/>
              <a:t>Bayard-Alpert</a:t>
            </a:r>
          </a:p>
        </p:txBody>
      </p:sp>
      <p:sp>
        <p:nvSpPr>
          <p:cNvPr id="35" name="TextBox 34"/>
          <p:cNvSpPr txBox="1"/>
          <p:nvPr/>
        </p:nvSpPr>
        <p:spPr>
          <a:xfrm>
            <a:off x="1987235" y="4459149"/>
            <a:ext cx="2286148" cy="369332"/>
          </a:xfrm>
          <a:prstGeom prst="rect">
            <a:avLst/>
          </a:prstGeom>
          <a:solidFill>
            <a:schemeClr val="tx2">
              <a:lumMod val="20000"/>
              <a:lumOff val="80000"/>
            </a:schemeClr>
          </a:solidFill>
        </p:spPr>
        <p:txBody>
          <a:bodyPr wrap="square" rtlCol="0">
            <a:spAutoFit/>
          </a:bodyPr>
          <a:lstStyle/>
          <a:p>
            <a:pPr algn="ctr"/>
            <a:r>
              <a:rPr lang="en-GB" dirty="0"/>
              <a:t>Helmer, extractor</a:t>
            </a:r>
          </a:p>
        </p:txBody>
      </p:sp>
      <p:sp>
        <p:nvSpPr>
          <p:cNvPr id="36" name="TextBox 35"/>
          <p:cNvSpPr txBox="1"/>
          <p:nvPr/>
        </p:nvSpPr>
        <p:spPr>
          <a:xfrm>
            <a:off x="3834684" y="570388"/>
            <a:ext cx="2685351" cy="369332"/>
          </a:xfrm>
          <a:prstGeom prst="rect">
            <a:avLst/>
          </a:prstGeom>
          <a:noFill/>
        </p:spPr>
        <p:txBody>
          <a:bodyPr wrap="none" rtlCol="0">
            <a:spAutoFit/>
          </a:bodyPr>
          <a:lstStyle/>
          <a:p>
            <a:r>
              <a:rPr lang="en-GB" dirty="0"/>
              <a:t>16 orders of magnitude !</a:t>
            </a:r>
          </a:p>
        </p:txBody>
      </p:sp>
      <p:sp>
        <p:nvSpPr>
          <p:cNvPr id="7" name="Rounded Rectangle 6"/>
          <p:cNvSpPr/>
          <p:nvPr/>
        </p:nvSpPr>
        <p:spPr>
          <a:xfrm>
            <a:off x="2573867" y="3135491"/>
            <a:ext cx="6068709" cy="1232936"/>
          </a:xfrm>
          <a:prstGeom prst="roundRect">
            <a:avLst/>
          </a:prstGeom>
          <a:noFill/>
          <a:ln>
            <a:solidFill>
              <a:srgbClr val="FF339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41884120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45</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err="1">
                <a:solidFill>
                  <a:srgbClr val="3366FF"/>
                </a:solidFill>
                <a:latin typeface="Arial" pitchFamily="34" charset="0"/>
                <a:ea typeface="+mj-ea"/>
                <a:cs typeface="Arial" pitchFamily="34" charset="0"/>
              </a:rPr>
              <a:t>Pirani</a:t>
            </a:r>
            <a:r>
              <a:rPr lang="en-US" sz="2800" b="1" dirty="0">
                <a:solidFill>
                  <a:srgbClr val="3366FF"/>
                </a:solidFill>
                <a:latin typeface="Arial" pitchFamily="34" charset="0"/>
                <a:ea typeface="+mj-ea"/>
                <a:cs typeface="Arial" pitchFamily="34" charset="0"/>
              </a:rPr>
              <a:t> Gauge</a:t>
            </a:r>
          </a:p>
        </p:txBody>
      </p:sp>
      <p:sp>
        <p:nvSpPr>
          <p:cNvPr id="3" name="Rectangle 2"/>
          <p:cNvSpPr/>
          <p:nvPr/>
        </p:nvSpPr>
        <p:spPr>
          <a:xfrm>
            <a:off x="1" y="496361"/>
            <a:ext cx="9143998" cy="2062103"/>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Pirani gauges are </a:t>
            </a:r>
            <a:r>
              <a:rPr lang="en-US" sz="1600" dirty="0">
                <a:solidFill>
                  <a:srgbClr val="00CC99"/>
                </a:solidFill>
              </a:rPr>
              <a:t>used </a:t>
            </a:r>
            <a:r>
              <a:rPr lang="en-US" sz="1600" dirty="0"/>
              <a:t>in the range 1 atm -10</a:t>
            </a:r>
            <a:r>
              <a:rPr lang="en-US" sz="1600" baseline="30000" dirty="0"/>
              <a:t>-4</a:t>
            </a:r>
            <a:r>
              <a:rPr lang="en-US" sz="1600" dirty="0"/>
              <a:t> mbar </a:t>
            </a:r>
            <a:r>
              <a:rPr lang="en-US" sz="1600" dirty="0">
                <a:solidFill>
                  <a:srgbClr val="00CC99"/>
                </a:solidFill>
              </a:rPr>
              <a:t>to monitor the roughing </a:t>
            </a:r>
            <a:r>
              <a:rPr lang="en-US" sz="1600" dirty="0"/>
              <a:t>of a vacuum system </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Robust, gas dependent, accuracy 10-100 %</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Operating principle based on the variation of the heat conductivity trough a gas</a:t>
            </a:r>
          </a:p>
          <a:p>
            <a:pPr lvl="1" eaLnBrk="0" fontAlgn="base" hangingPunct="0">
              <a:spcBef>
                <a:spcPct val="0"/>
              </a:spcBef>
              <a:spcAft>
                <a:spcPct val="0"/>
              </a:spcAft>
              <a:buClr>
                <a:srgbClr val="00CC99"/>
              </a:buClr>
            </a:pPr>
            <a:r>
              <a:rPr lang="en-US" sz="1600" dirty="0">
                <a:sym typeface="Wingdings" panose="05000000000000000000" pitchFamily="2" charset="2"/>
              </a:rPr>
              <a:t> pressure reading </a:t>
            </a:r>
            <a:r>
              <a:rPr lang="en-US" sz="1600" u="sng" dirty="0">
                <a:sym typeface="Wingdings" panose="05000000000000000000" pitchFamily="2" charset="2"/>
              </a:rPr>
              <a:t>above</a:t>
            </a:r>
            <a:r>
              <a:rPr lang="en-US" sz="1600" dirty="0">
                <a:sym typeface="Wingdings" panose="05000000000000000000" pitchFamily="2" charset="2"/>
              </a:rPr>
              <a:t> 1 mbar are wrong</a:t>
            </a:r>
            <a:endParaRPr lang="en-US" sz="1600" dirty="0"/>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endParaRPr lang="en-US" sz="1600" dirty="0"/>
          </a:p>
        </p:txBody>
      </p:sp>
      <p:sp>
        <p:nvSpPr>
          <p:cNvPr id="11"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2" name="Picture 1">
            <a:extLst>
              <a:ext uri="{FF2B5EF4-FFF2-40B4-BE49-F238E27FC236}">
                <a16:creationId xmlns:a16="http://schemas.microsoft.com/office/drawing/2014/main" id="{565A503B-B452-473F-A6B8-9FE0B2D6585B}"/>
              </a:ext>
            </a:extLst>
          </p:cNvPr>
          <p:cNvPicPr>
            <a:picLocks noChangeAspect="1"/>
          </p:cNvPicPr>
          <p:nvPr/>
        </p:nvPicPr>
        <p:blipFill>
          <a:blip r:embed="rId2"/>
          <a:stretch>
            <a:fillRect/>
          </a:stretch>
        </p:blipFill>
        <p:spPr>
          <a:xfrm>
            <a:off x="844055" y="3881858"/>
            <a:ext cx="2092092" cy="1798161"/>
          </a:xfrm>
          <a:prstGeom prst="rect">
            <a:avLst/>
          </a:prstGeom>
        </p:spPr>
      </p:pic>
      <p:sp>
        <p:nvSpPr>
          <p:cNvPr id="4" name="TextBox 3">
            <a:extLst>
              <a:ext uri="{FF2B5EF4-FFF2-40B4-BE49-F238E27FC236}">
                <a16:creationId xmlns:a16="http://schemas.microsoft.com/office/drawing/2014/main" id="{97F52516-90E1-47DC-8905-FD2C65EEA558}"/>
              </a:ext>
            </a:extLst>
          </p:cNvPr>
          <p:cNvSpPr txBox="1"/>
          <p:nvPr/>
        </p:nvSpPr>
        <p:spPr>
          <a:xfrm>
            <a:off x="1126755" y="5680852"/>
            <a:ext cx="1539204" cy="276999"/>
          </a:xfrm>
          <a:prstGeom prst="rect">
            <a:avLst/>
          </a:prstGeom>
          <a:noFill/>
        </p:spPr>
        <p:txBody>
          <a:bodyPr wrap="none" rtlCol="0">
            <a:spAutoFit/>
          </a:bodyPr>
          <a:lstStyle/>
          <a:p>
            <a:r>
              <a:rPr lang="en-GB" sz="1200" dirty="0" err="1"/>
              <a:t>Inficon</a:t>
            </a:r>
            <a:r>
              <a:rPr lang="en-GB" sz="1200" dirty="0"/>
              <a:t> Pirani gauge</a:t>
            </a:r>
          </a:p>
        </p:txBody>
      </p:sp>
      <p:pic>
        <p:nvPicPr>
          <p:cNvPr id="6" name="Picture 5">
            <a:extLst>
              <a:ext uri="{FF2B5EF4-FFF2-40B4-BE49-F238E27FC236}">
                <a16:creationId xmlns:a16="http://schemas.microsoft.com/office/drawing/2014/main" id="{BC1DF0D1-E9E1-417E-BAF1-47D4E1C8E7C7}"/>
              </a:ext>
            </a:extLst>
          </p:cNvPr>
          <p:cNvPicPr>
            <a:picLocks noChangeAspect="1"/>
          </p:cNvPicPr>
          <p:nvPr/>
        </p:nvPicPr>
        <p:blipFill>
          <a:blip r:embed="rId3"/>
          <a:stretch>
            <a:fillRect/>
          </a:stretch>
        </p:blipFill>
        <p:spPr>
          <a:xfrm>
            <a:off x="3549679" y="3868358"/>
            <a:ext cx="1240542" cy="1730229"/>
          </a:xfrm>
          <a:prstGeom prst="rect">
            <a:avLst/>
          </a:prstGeom>
        </p:spPr>
      </p:pic>
      <p:sp>
        <p:nvSpPr>
          <p:cNvPr id="18" name="TextBox 17">
            <a:extLst>
              <a:ext uri="{FF2B5EF4-FFF2-40B4-BE49-F238E27FC236}">
                <a16:creationId xmlns:a16="http://schemas.microsoft.com/office/drawing/2014/main" id="{7F1B9231-E9D6-4121-9A02-54F7FA804F85}"/>
              </a:ext>
            </a:extLst>
          </p:cNvPr>
          <p:cNvSpPr txBox="1"/>
          <p:nvPr/>
        </p:nvSpPr>
        <p:spPr>
          <a:xfrm>
            <a:off x="3431805" y="5680019"/>
            <a:ext cx="1571712" cy="276999"/>
          </a:xfrm>
          <a:prstGeom prst="rect">
            <a:avLst/>
          </a:prstGeom>
          <a:noFill/>
        </p:spPr>
        <p:txBody>
          <a:bodyPr wrap="none" rtlCol="0">
            <a:spAutoFit/>
          </a:bodyPr>
          <a:lstStyle/>
          <a:p>
            <a:r>
              <a:rPr lang="en-GB" sz="1200" dirty="0"/>
              <a:t>Pfeiffer Pirani gauge</a:t>
            </a:r>
          </a:p>
        </p:txBody>
      </p:sp>
      <p:pic>
        <p:nvPicPr>
          <p:cNvPr id="8" name="Picture 7">
            <a:extLst>
              <a:ext uri="{FF2B5EF4-FFF2-40B4-BE49-F238E27FC236}">
                <a16:creationId xmlns:a16="http://schemas.microsoft.com/office/drawing/2014/main" id="{E6493ACF-01D9-4BC6-AE1B-DFDB0D39C979}"/>
              </a:ext>
            </a:extLst>
          </p:cNvPr>
          <p:cNvPicPr>
            <a:picLocks noChangeAspect="1"/>
          </p:cNvPicPr>
          <p:nvPr/>
        </p:nvPicPr>
        <p:blipFill>
          <a:blip r:embed="rId4"/>
          <a:stretch>
            <a:fillRect/>
          </a:stretch>
        </p:blipFill>
        <p:spPr>
          <a:xfrm>
            <a:off x="5841534" y="3950623"/>
            <a:ext cx="2306972" cy="1730229"/>
          </a:xfrm>
          <a:prstGeom prst="rect">
            <a:avLst/>
          </a:prstGeom>
        </p:spPr>
      </p:pic>
      <p:sp>
        <p:nvSpPr>
          <p:cNvPr id="19" name="TextBox 18">
            <a:extLst>
              <a:ext uri="{FF2B5EF4-FFF2-40B4-BE49-F238E27FC236}">
                <a16:creationId xmlns:a16="http://schemas.microsoft.com/office/drawing/2014/main" id="{898D2BD4-04B6-4599-BCC2-5B088129E2A9}"/>
              </a:ext>
            </a:extLst>
          </p:cNvPr>
          <p:cNvSpPr txBox="1"/>
          <p:nvPr/>
        </p:nvSpPr>
        <p:spPr>
          <a:xfrm>
            <a:off x="6277071" y="5693919"/>
            <a:ext cx="1683474" cy="276999"/>
          </a:xfrm>
          <a:prstGeom prst="rect">
            <a:avLst/>
          </a:prstGeom>
          <a:noFill/>
        </p:spPr>
        <p:txBody>
          <a:bodyPr wrap="none" rtlCol="0">
            <a:spAutoFit/>
          </a:bodyPr>
          <a:lstStyle/>
          <a:p>
            <a:r>
              <a:rPr lang="en-GB" sz="1200" dirty="0"/>
              <a:t>Edwards Pirani gauge</a:t>
            </a:r>
          </a:p>
        </p:txBody>
      </p:sp>
      <p:pic>
        <p:nvPicPr>
          <p:cNvPr id="9" name="Picture 8">
            <a:extLst>
              <a:ext uri="{FF2B5EF4-FFF2-40B4-BE49-F238E27FC236}">
                <a16:creationId xmlns:a16="http://schemas.microsoft.com/office/drawing/2014/main" id="{7DBB2226-B904-46D6-B49E-74E9569133FE}"/>
              </a:ext>
            </a:extLst>
          </p:cNvPr>
          <p:cNvPicPr>
            <a:picLocks noChangeAspect="1"/>
          </p:cNvPicPr>
          <p:nvPr/>
        </p:nvPicPr>
        <p:blipFill rotWithShape="1">
          <a:blip r:embed="rId5"/>
          <a:srcRect t="45238" b="8738"/>
          <a:stretch/>
        </p:blipFill>
        <p:spPr>
          <a:xfrm>
            <a:off x="1862357" y="2472763"/>
            <a:ext cx="4572000" cy="935934"/>
          </a:xfrm>
          <a:prstGeom prst="rect">
            <a:avLst/>
          </a:prstGeom>
        </p:spPr>
      </p:pic>
      <p:sp>
        <p:nvSpPr>
          <p:cNvPr id="20" name="TextBox 19">
            <a:extLst>
              <a:ext uri="{FF2B5EF4-FFF2-40B4-BE49-F238E27FC236}">
                <a16:creationId xmlns:a16="http://schemas.microsoft.com/office/drawing/2014/main" id="{0F414212-F487-4C46-A6EE-445D7C6B09E2}"/>
              </a:ext>
            </a:extLst>
          </p:cNvPr>
          <p:cNvSpPr txBox="1"/>
          <p:nvPr/>
        </p:nvSpPr>
        <p:spPr>
          <a:xfrm>
            <a:off x="3633230" y="3420743"/>
            <a:ext cx="813043" cy="276999"/>
          </a:xfrm>
          <a:prstGeom prst="rect">
            <a:avLst/>
          </a:prstGeom>
          <a:noFill/>
        </p:spPr>
        <p:txBody>
          <a:bodyPr wrap="none" rtlCol="0">
            <a:spAutoFit/>
          </a:bodyPr>
          <a:lstStyle/>
          <a:p>
            <a:r>
              <a:rPr lang="en-GB" sz="1200" dirty="0" err="1"/>
              <a:t>wikipedia</a:t>
            </a:r>
            <a:endParaRPr lang="en-GB" sz="1200" dirty="0"/>
          </a:p>
        </p:txBody>
      </p:sp>
      <p:pic>
        <p:nvPicPr>
          <p:cNvPr id="10" name="Picture 9">
            <a:extLst>
              <a:ext uri="{FF2B5EF4-FFF2-40B4-BE49-F238E27FC236}">
                <a16:creationId xmlns:a16="http://schemas.microsoft.com/office/drawing/2014/main" id="{AD6E2B70-DD6B-4F25-8CF6-18CB4E922F98}"/>
              </a:ext>
            </a:extLst>
          </p:cNvPr>
          <p:cNvPicPr>
            <a:picLocks noChangeAspect="1"/>
          </p:cNvPicPr>
          <p:nvPr/>
        </p:nvPicPr>
        <p:blipFill>
          <a:blip r:embed="rId6"/>
          <a:stretch>
            <a:fillRect/>
          </a:stretch>
        </p:blipFill>
        <p:spPr>
          <a:xfrm>
            <a:off x="7492592" y="2044357"/>
            <a:ext cx="1104900" cy="1524000"/>
          </a:xfrm>
          <a:prstGeom prst="rect">
            <a:avLst/>
          </a:prstGeom>
        </p:spPr>
      </p:pic>
      <p:sp>
        <p:nvSpPr>
          <p:cNvPr id="21" name="TextBox 20">
            <a:extLst>
              <a:ext uri="{FF2B5EF4-FFF2-40B4-BE49-F238E27FC236}">
                <a16:creationId xmlns:a16="http://schemas.microsoft.com/office/drawing/2014/main" id="{5D793065-791C-411D-B643-49907DC0EA07}"/>
              </a:ext>
            </a:extLst>
          </p:cNvPr>
          <p:cNvSpPr txBox="1"/>
          <p:nvPr/>
        </p:nvSpPr>
        <p:spPr>
          <a:xfrm>
            <a:off x="7492592" y="3586500"/>
            <a:ext cx="1173719" cy="276999"/>
          </a:xfrm>
          <a:prstGeom prst="rect">
            <a:avLst/>
          </a:prstGeom>
          <a:noFill/>
        </p:spPr>
        <p:txBody>
          <a:bodyPr wrap="none" rtlCol="0">
            <a:spAutoFit/>
          </a:bodyPr>
          <a:lstStyle/>
          <a:p>
            <a:r>
              <a:rPr lang="en-GB" sz="1200" dirty="0"/>
              <a:t>M. Pirani 1906</a:t>
            </a:r>
          </a:p>
        </p:txBody>
      </p:sp>
      <p:cxnSp>
        <p:nvCxnSpPr>
          <p:cNvPr id="22" name="Straight Arrow Connector 21">
            <a:extLst>
              <a:ext uri="{FF2B5EF4-FFF2-40B4-BE49-F238E27FC236}">
                <a16:creationId xmlns:a16="http://schemas.microsoft.com/office/drawing/2014/main" id="{FEAB17A1-5CCE-4E29-AC86-69259CB5ADF9}"/>
              </a:ext>
            </a:extLst>
          </p:cNvPr>
          <p:cNvCxnSpPr>
            <a:cxnSpLocks/>
          </p:cNvCxnSpPr>
          <p:nvPr/>
        </p:nvCxnSpPr>
        <p:spPr>
          <a:xfrm>
            <a:off x="3372464" y="2350657"/>
            <a:ext cx="260766" cy="374866"/>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id="{81B9532E-8B6D-442A-996E-6D8E18480982}"/>
              </a:ext>
            </a:extLst>
          </p:cNvPr>
          <p:cNvSpPr txBox="1"/>
          <p:nvPr/>
        </p:nvSpPr>
        <p:spPr>
          <a:xfrm>
            <a:off x="2516972" y="2089044"/>
            <a:ext cx="1301703" cy="307777"/>
          </a:xfrm>
          <a:prstGeom prst="rect">
            <a:avLst/>
          </a:prstGeom>
          <a:noFill/>
        </p:spPr>
        <p:txBody>
          <a:bodyPr wrap="none" rtlCol="0">
            <a:spAutoFit/>
          </a:bodyPr>
          <a:lstStyle/>
          <a:p>
            <a:r>
              <a:rPr lang="en-GB" sz="1400" dirty="0"/>
              <a:t>Tungsten wire</a:t>
            </a:r>
          </a:p>
        </p:txBody>
      </p:sp>
    </p:spTree>
    <p:extLst>
      <p:ext uri="{BB962C8B-B14F-4D97-AF65-F5344CB8AC3E}">
        <p14:creationId xmlns:p14="http://schemas.microsoft.com/office/powerpoint/2010/main" val="30603667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46</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Penning Gauge</a:t>
            </a:r>
          </a:p>
        </p:txBody>
      </p:sp>
      <p:sp>
        <p:nvSpPr>
          <p:cNvPr id="3" name="Rectangle 2"/>
          <p:cNvSpPr/>
          <p:nvPr/>
        </p:nvSpPr>
        <p:spPr>
          <a:xfrm>
            <a:off x="1" y="496432"/>
            <a:ext cx="8919712" cy="2554545"/>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Penning gauges are </a:t>
            </a:r>
            <a:r>
              <a:rPr lang="en-US" sz="1600" dirty="0">
                <a:solidFill>
                  <a:srgbClr val="00CC99"/>
                </a:solidFill>
              </a:rPr>
              <a:t>commonly used </a:t>
            </a:r>
            <a:r>
              <a:rPr lang="en-US" sz="1600" dirty="0"/>
              <a:t>in the range 10</a:t>
            </a:r>
            <a:r>
              <a:rPr lang="en-US" sz="1600" baseline="30000" dirty="0"/>
              <a:t>-5 </a:t>
            </a:r>
            <a:r>
              <a:rPr lang="en-US" sz="1600" dirty="0"/>
              <a:t>-10</a:t>
            </a:r>
            <a:r>
              <a:rPr lang="en-US" sz="1600" baseline="30000" dirty="0"/>
              <a:t>-10</a:t>
            </a:r>
            <a:r>
              <a:rPr lang="en-US" sz="1600" dirty="0"/>
              <a:t> mbar.  They are use for </a:t>
            </a:r>
            <a:r>
              <a:rPr lang="en-US" sz="1600" dirty="0">
                <a:solidFill>
                  <a:srgbClr val="FF0066"/>
                </a:solidFill>
              </a:rPr>
              <a:t>interlocking</a:t>
            </a:r>
            <a:r>
              <a:rPr lang="en-US" sz="1600" dirty="0">
                <a:solidFill>
                  <a:srgbClr val="000000"/>
                </a:solidFill>
              </a:rPr>
              <a:t> </a:t>
            </a:r>
            <a:r>
              <a:rPr lang="en-US" sz="1600" dirty="0"/>
              <a:t>purposes</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Robust, gas dependent, accuracy ~ 20-50 %</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It is a cold cathode </a:t>
            </a:r>
            <a:r>
              <a:rPr lang="en-US" sz="1600" dirty="0" err="1"/>
              <a:t>ionisation</a:t>
            </a:r>
            <a:r>
              <a:rPr lang="en-US" sz="1600" dirty="0"/>
              <a:t> gauge </a:t>
            </a:r>
            <a:r>
              <a:rPr lang="en-US" sz="1600" i="1" dirty="0"/>
              <a:t>i.e. </a:t>
            </a:r>
            <a:r>
              <a:rPr lang="en-US" sz="1600" dirty="0"/>
              <a:t>there are no hot filament: electron are produced by field emission</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The operating principle is based on the </a:t>
            </a:r>
            <a:r>
              <a:rPr lang="en-US" sz="1600" dirty="0">
                <a:solidFill>
                  <a:srgbClr val="00CC99"/>
                </a:solidFill>
              </a:rPr>
              <a:t>measurement of a discharge current </a:t>
            </a:r>
            <a:r>
              <a:rPr lang="en-US" sz="1600" dirty="0"/>
              <a:t>in a Penning cell which is a function of pressure : </a:t>
            </a:r>
            <a:r>
              <a:rPr lang="en-US" sz="1600" dirty="0">
                <a:solidFill>
                  <a:srgbClr val="FF3399"/>
                </a:solidFill>
              </a:rPr>
              <a:t>I</a:t>
            </a:r>
            <a:r>
              <a:rPr lang="en-US" sz="1600" baseline="30000" dirty="0">
                <a:solidFill>
                  <a:srgbClr val="FF3399"/>
                </a:solidFill>
              </a:rPr>
              <a:t>+</a:t>
            </a:r>
            <a:r>
              <a:rPr lang="en-US" sz="1600" dirty="0">
                <a:solidFill>
                  <a:srgbClr val="FF3399"/>
                </a:solidFill>
              </a:rPr>
              <a:t> = </a:t>
            </a:r>
            <a:r>
              <a:rPr lang="en-US" sz="1600" dirty="0" err="1">
                <a:solidFill>
                  <a:srgbClr val="FF3399"/>
                </a:solidFill>
              </a:rPr>
              <a:t>P</a:t>
            </a:r>
            <a:r>
              <a:rPr lang="en-US" sz="1600" baseline="30000" dirty="0" err="1">
                <a:solidFill>
                  <a:srgbClr val="FF3399"/>
                </a:solidFill>
              </a:rPr>
              <a:t>n</a:t>
            </a:r>
            <a:r>
              <a:rPr lang="en-US" sz="1600" dirty="0"/>
              <a:t>, n is close to 1</a:t>
            </a:r>
          </a:p>
        </p:txBody>
      </p:sp>
      <p:sp>
        <p:nvSpPr>
          <p:cNvPr id="11"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2" name="Picture 1">
            <a:extLst>
              <a:ext uri="{FF2B5EF4-FFF2-40B4-BE49-F238E27FC236}">
                <a16:creationId xmlns:a16="http://schemas.microsoft.com/office/drawing/2014/main" id="{6D8EA343-F732-42B8-99CF-1AF6D3548E81}"/>
              </a:ext>
            </a:extLst>
          </p:cNvPr>
          <p:cNvPicPr>
            <a:picLocks noChangeAspect="1"/>
          </p:cNvPicPr>
          <p:nvPr/>
        </p:nvPicPr>
        <p:blipFill>
          <a:blip r:embed="rId2"/>
          <a:stretch>
            <a:fillRect/>
          </a:stretch>
        </p:blipFill>
        <p:spPr>
          <a:xfrm>
            <a:off x="6739488" y="3534502"/>
            <a:ext cx="1588612" cy="1768654"/>
          </a:xfrm>
          <a:prstGeom prst="rect">
            <a:avLst/>
          </a:prstGeom>
        </p:spPr>
      </p:pic>
      <p:sp>
        <p:nvSpPr>
          <p:cNvPr id="12" name="TextBox 11">
            <a:extLst>
              <a:ext uri="{FF2B5EF4-FFF2-40B4-BE49-F238E27FC236}">
                <a16:creationId xmlns:a16="http://schemas.microsoft.com/office/drawing/2014/main" id="{04C6B71A-C045-4744-AB9C-6C5F82CA5475}"/>
              </a:ext>
            </a:extLst>
          </p:cNvPr>
          <p:cNvSpPr txBox="1"/>
          <p:nvPr/>
        </p:nvSpPr>
        <p:spPr>
          <a:xfrm>
            <a:off x="6974466" y="5303156"/>
            <a:ext cx="1292918" cy="276999"/>
          </a:xfrm>
          <a:prstGeom prst="rect">
            <a:avLst/>
          </a:prstGeom>
          <a:noFill/>
        </p:spPr>
        <p:txBody>
          <a:bodyPr wrap="none" rtlCol="0">
            <a:spAutoFit/>
          </a:bodyPr>
          <a:lstStyle/>
          <a:p>
            <a:r>
              <a:rPr lang="en-GB" sz="1200" dirty="0"/>
              <a:t>F. Penning 1937</a:t>
            </a:r>
          </a:p>
        </p:txBody>
      </p:sp>
      <p:pic>
        <p:nvPicPr>
          <p:cNvPr id="6" name="Picture 5">
            <a:extLst>
              <a:ext uri="{FF2B5EF4-FFF2-40B4-BE49-F238E27FC236}">
                <a16:creationId xmlns:a16="http://schemas.microsoft.com/office/drawing/2014/main" id="{8BC86CBE-EDCB-475C-842E-BD7D34A36435}"/>
              </a:ext>
            </a:extLst>
          </p:cNvPr>
          <p:cNvPicPr>
            <a:picLocks noChangeAspect="1"/>
          </p:cNvPicPr>
          <p:nvPr/>
        </p:nvPicPr>
        <p:blipFill>
          <a:blip r:embed="rId3"/>
          <a:stretch>
            <a:fillRect/>
          </a:stretch>
        </p:blipFill>
        <p:spPr>
          <a:xfrm>
            <a:off x="1056826" y="3305004"/>
            <a:ext cx="1474362" cy="2417613"/>
          </a:xfrm>
          <a:prstGeom prst="rect">
            <a:avLst/>
          </a:prstGeom>
        </p:spPr>
      </p:pic>
      <p:grpSp>
        <p:nvGrpSpPr>
          <p:cNvPr id="19" name="Group 18">
            <a:extLst>
              <a:ext uri="{FF2B5EF4-FFF2-40B4-BE49-F238E27FC236}">
                <a16:creationId xmlns:a16="http://schemas.microsoft.com/office/drawing/2014/main" id="{03EB3E7D-241B-468F-B9B4-A45F3A9CA276}"/>
              </a:ext>
            </a:extLst>
          </p:cNvPr>
          <p:cNvGrpSpPr/>
          <p:nvPr/>
        </p:nvGrpSpPr>
        <p:grpSpPr>
          <a:xfrm>
            <a:off x="446711" y="4286107"/>
            <a:ext cx="532706" cy="836720"/>
            <a:chOff x="180358" y="3959604"/>
            <a:chExt cx="532706" cy="836720"/>
          </a:xfrm>
        </p:grpSpPr>
        <p:sp>
          <p:nvSpPr>
            <p:cNvPr id="7" name="Arrow: Down 6">
              <a:extLst>
                <a:ext uri="{FF2B5EF4-FFF2-40B4-BE49-F238E27FC236}">
                  <a16:creationId xmlns:a16="http://schemas.microsoft.com/office/drawing/2014/main" id="{E281507B-92F5-4CE2-9D9D-BAFD47CBD4A8}"/>
                </a:ext>
              </a:extLst>
            </p:cNvPr>
            <p:cNvSpPr/>
            <p:nvPr/>
          </p:nvSpPr>
          <p:spPr>
            <a:xfrm rot="10800000">
              <a:off x="578840" y="3959604"/>
              <a:ext cx="134224" cy="836720"/>
            </a:xfrm>
            <a:prstGeom prst="downArrow">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08BBB3A-E6B3-4EB0-9EA7-3F701610FB1C}"/>
                </a:ext>
              </a:extLst>
            </p:cNvPr>
            <p:cNvSpPr txBox="1"/>
            <p:nvPr/>
          </p:nvSpPr>
          <p:spPr>
            <a:xfrm>
              <a:off x="180358" y="4193298"/>
              <a:ext cx="338554" cy="369332"/>
            </a:xfrm>
            <a:prstGeom prst="rect">
              <a:avLst/>
            </a:prstGeom>
            <a:noFill/>
          </p:spPr>
          <p:txBody>
            <a:bodyPr wrap="none" rtlCol="0">
              <a:spAutoFit/>
            </a:bodyPr>
            <a:lstStyle/>
            <a:p>
              <a:r>
                <a:rPr lang="en-GB" dirty="0"/>
                <a:t>B</a:t>
              </a:r>
            </a:p>
          </p:txBody>
        </p:sp>
        <p:cxnSp>
          <p:nvCxnSpPr>
            <p:cNvPr id="13" name="Straight Arrow Connector 12">
              <a:extLst>
                <a:ext uri="{FF2B5EF4-FFF2-40B4-BE49-F238E27FC236}">
                  <a16:creationId xmlns:a16="http://schemas.microsoft.com/office/drawing/2014/main" id="{0AFB5208-DF8A-4936-B850-BB399C487A0C}"/>
                </a:ext>
              </a:extLst>
            </p:cNvPr>
            <p:cNvCxnSpPr/>
            <p:nvPr/>
          </p:nvCxnSpPr>
          <p:spPr>
            <a:xfrm>
              <a:off x="215596" y="4193298"/>
              <a:ext cx="283835"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grpSp>
      <p:pic>
        <p:nvPicPr>
          <p:cNvPr id="20" name="Picture 1">
            <a:extLst>
              <a:ext uri="{FF2B5EF4-FFF2-40B4-BE49-F238E27FC236}">
                <a16:creationId xmlns:a16="http://schemas.microsoft.com/office/drawing/2014/main" id="{F8D6BB8E-B77B-4BE0-8E8B-9C9AEB106001}"/>
              </a:ext>
            </a:extLst>
          </p:cNvPr>
          <p:cNvPicPr>
            <a:picLocks noChangeAspect="1" noChangeArrowheads="1"/>
          </p:cNvPicPr>
          <p:nvPr/>
        </p:nvPicPr>
        <p:blipFill>
          <a:blip r:embed="rId4" cstate="print"/>
          <a:srcRect/>
          <a:stretch>
            <a:fillRect/>
          </a:stretch>
        </p:blipFill>
        <p:spPr bwMode="auto">
          <a:xfrm>
            <a:off x="3916144" y="3540095"/>
            <a:ext cx="1292918" cy="1985087"/>
          </a:xfrm>
          <a:prstGeom prst="rect">
            <a:avLst/>
          </a:prstGeom>
          <a:noFill/>
          <a:ln w="9525">
            <a:noFill/>
            <a:miter lim="800000"/>
            <a:headEnd/>
            <a:tailEnd/>
          </a:ln>
        </p:spPr>
      </p:pic>
      <p:sp>
        <p:nvSpPr>
          <p:cNvPr id="21" name="TextBox 20">
            <a:extLst>
              <a:ext uri="{FF2B5EF4-FFF2-40B4-BE49-F238E27FC236}">
                <a16:creationId xmlns:a16="http://schemas.microsoft.com/office/drawing/2014/main" id="{0A8FDE04-5AAD-4FEF-A1EE-1FD30EB311BE}"/>
              </a:ext>
            </a:extLst>
          </p:cNvPr>
          <p:cNvSpPr txBox="1"/>
          <p:nvPr/>
        </p:nvSpPr>
        <p:spPr>
          <a:xfrm>
            <a:off x="3764522" y="5664076"/>
            <a:ext cx="1741631" cy="276999"/>
          </a:xfrm>
          <a:prstGeom prst="rect">
            <a:avLst/>
          </a:prstGeom>
          <a:noFill/>
        </p:spPr>
        <p:txBody>
          <a:bodyPr wrap="none" rtlCol="0">
            <a:spAutoFit/>
          </a:bodyPr>
          <a:lstStyle/>
          <a:p>
            <a:r>
              <a:rPr lang="en-GB" sz="1200" dirty="0"/>
              <a:t>Pfeiffer Penning gauge</a:t>
            </a:r>
          </a:p>
        </p:txBody>
      </p:sp>
    </p:spTree>
    <p:extLst>
      <p:ext uri="{BB962C8B-B14F-4D97-AF65-F5344CB8AC3E}">
        <p14:creationId xmlns:p14="http://schemas.microsoft.com/office/powerpoint/2010/main" val="5124534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3"/>
          </p:nvPr>
        </p:nvSpPr>
        <p:spPr/>
        <p:txBody>
          <a:bodyPr/>
          <a:lstStyle/>
          <a:p>
            <a:r>
              <a:rPr lang="en-GB"/>
              <a:t>Joint Universities Accelerator School, Archamps, February, 2021</a:t>
            </a:r>
            <a:endParaRPr lang="en-US" dirty="0"/>
          </a:p>
        </p:txBody>
      </p:sp>
      <p:sp>
        <p:nvSpPr>
          <p:cNvPr id="3" name="Espace réservé du numéro de diapositive 2"/>
          <p:cNvSpPr>
            <a:spLocks noGrp="1"/>
          </p:cNvSpPr>
          <p:nvPr>
            <p:ph type="sldNum" sz="quarter" idx="4"/>
          </p:nvPr>
        </p:nvSpPr>
        <p:spPr/>
        <p:txBody>
          <a:bodyPr/>
          <a:lstStyle/>
          <a:p>
            <a:fld id="{17918391-D411-FE40-AAD7-861AE5233E0E}" type="slidenum">
              <a:rPr lang="en-US" smtClean="0"/>
              <a:pPr/>
              <a:t>47</a:t>
            </a:fld>
            <a:endParaRPr lang="en-US" dirty="0"/>
          </a:p>
        </p:txBody>
      </p:sp>
      <p:sp>
        <p:nvSpPr>
          <p:cNvPr id="4" name="Titre 3"/>
          <p:cNvSpPr>
            <a:spLocks noGrp="1"/>
          </p:cNvSpPr>
          <p:nvPr>
            <p:ph type="title"/>
          </p:nvPr>
        </p:nvSpPr>
        <p:spPr/>
        <p:txBody>
          <a:bodyPr/>
          <a:lstStyle/>
          <a:p>
            <a:r>
              <a:rPr lang="en-US" dirty="0"/>
              <a:t>A discharge in a Penning gauge</a:t>
            </a:r>
          </a:p>
        </p:txBody>
      </p:sp>
      <p:pic>
        <p:nvPicPr>
          <p:cNvPr id="241669" name="Picture 5" descr="C:\Documents and Settings\VB\Bureau\photos 11 fev\IMG_0340.jpg"/>
          <p:cNvPicPr>
            <a:picLocks noChangeAspect="1" noChangeArrowheads="1"/>
          </p:cNvPicPr>
          <p:nvPr/>
        </p:nvPicPr>
        <p:blipFill>
          <a:blip r:embed="rId2" cstate="print"/>
          <a:srcRect/>
          <a:stretch>
            <a:fillRect/>
          </a:stretch>
        </p:blipFill>
        <p:spPr bwMode="auto">
          <a:xfrm>
            <a:off x="221659" y="2620781"/>
            <a:ext cx="4101241" cy="3075931"/>
          </a:xfrm>
          <a:prstGeom prst="rect">
            <a:avLst/>
          </a:prstGeom>
          <a:noFill/>
        </p:spPr>
      </p:pic>
      <p:pic>
        <p:nvPicPr>
          <p:cNvPr id="241670" name="Picture 6" descr="C:\Documents and Settings\VB\Bureau\photos 11 fev\IMG_0334.jpg"/>
          <p:cNvPicPr>
            <a:picLocks noChangeAspect="1" noChangeArrowheads="1"/>
          </p:cNvPicPr>
          <p:nvPr/>
        </p:nvPicPr>
        <p:blipFill>
          <a:blip r:embed="rId3" cstate="print"/>
          <a:srcRect/>
          <a:stretch>
            <a:fillRect/>
          </a:stretch>
        </p:blipFill>
        <p:spPr bwMode="auto">
          <a:xfrm>
            <a:off x="4777618" y="2620780"/>
            <a:ext cx="4101241" cy="3075931"/>
          </a:xfrm>
          <a:prstGeom prst="rect">
            <a:avLst/>
          </a:prstGeom>
          <a:noFill/>
        </p:spPr>
      </p:pic>
      <p:sp>
        <p:nvSpPr>
          <p:cNvPr id="11" name="Rectangle 10"/>
          <p:cNvSpPr/>
          <p:nvPr/>
        </p:nvSpPr>
        <p:spPr>
          <a:xfrm>
            <a:off x="448057" y="2221766"/>
            <a:ext cx="3611879" cy="338554"/>
          </a:xfrm>
          <a:prstGeom prst="rect">
            <a:avLst/>
          </a:prstGeom>
        </p:spPr>
        <p:txBody>
          <a:bodyPr wrap="square">
            <a:spAutoFit/>
          </a:bodyPr>
          <a:lstStyle/>
          <a:p>
            <a:pPr lvl="0" eaLnBrk="0" fontAlgn="base" hangingPunct="0">
              <a:spcBef>
                <a:spcPct val="0"/>
              </a:spcBef>
              <a:spcAft>
                <a:spcPct val="0"/>
              </a:spcAft>
              <a:buClr>
                <a:srgbClr val="00CC99"/>
              </a:buClr>
            </a:pPr>
            <a:r>
              <a:rPr lang="en-US" sz="1600" dirty="0"/>
              <a:t>Penning gauge ON behind a window</a:t>
            </a:r>
          </a:p>
        </p:txBody>
      </p:sp>
      <p:sp>
        <p:nvSpPr>
          <p:cNvPr id="12" name="Rectangle 11"/>
          <p:cNvSpPr/>
          <p:nvPr/>
        </p:nvSpPr>
        <p:spPr>
          <a:xfrm>
            <a:off x="5030697" y="2249198"/>
            <a:ext cx="3611879" cy="338554"/>
          </a:xfrm>
          <a:prstGeom prst="rect">
            <a:avLst/>
          </a:prstGeom>
        </p:spPr>
        <p:txBody>
          <a:bodyPr wrap="square">
            <a:spAutoFit/>
          </a:bodyPr>
          <a:lstStyle/>
          <a:p>
            <a:pPr lvl="0" algn="ctr" eaLnBrk="0" fontAlgn="base" hangingPunct="0">
              <a:spcBef>
                <a:spcPct val="0"/>
              </a:spcBef>
              <a:spcAft>
                <a:spcPct val="0"/>
              </a:spcAft>
              <a:buClr>
                <a:srgbClr val="00CC99"/>
              </a:buClr>
            </a:pPr>
            <a:r>
              <a:rPr lang="en-US" sz="1600" dirty="0"/>
              <a:t>In the dark, the discharge is seen</a:t>
            </a:r>
          </a:p>
        </p:txBody>
      </p:sp>
      <p:sp>
        <p:nvSpPr>
          <p:cNvPr id="13" name="Rectangle 12"/>
          <p:cNvSpPr/>
          <p:nvPr/>
        </p:nvSpPr>
        <p:spPr>
          <a:xfrm>
            <a:off x="2971678" y="5751350"/>
            <a:ext cx="3611879" cy="338554"/>
          </a:xfrm>
          <a:prstGeom prst="rect">
            <a:avLst/>
          </a:prstGeom>
        </p:spPr>
        <p:txBody>
          <a:bodyPr wrap="square">
            <a:spAutoFit/>
          </a:bodyPr>
          <a:lstStyle/>
          <a:p>
            <a:pPr lvl="0" eaLnBrk="0" fontAlgn="base" hangingPunct="0">
              <a:spcBef>
                <a:spcPct val="0"/>
              </a:spcBef>
              <a:spcAft>
                <a:spcPct val="0"/>
              </a:spcAft>
              <a:buClr>
                <a:srgbClr val="00CC99"/>
              </a:buClr>
            </a:pPr>
            <a:r>
              <a:rPr lang="en-US" sz="1600" dirty="0"/>
              <a:t>Pictures courtesy B. Henrist, TE-VSC</a:t>
            </a:r>
          </a:p>
        </p:txBody>
      </p:sp>
      <p:pic>
        <p:nvPicPr>
          <p:cNvPr id="205825" name="Picture 1"/>
          <p:cNvPicPr>
            <a:picLocks noChangeAspect="1" noChangeArrowheads="1"/>
          </p:cNvPicPr>
          <p:nvPr/>
        </p:nvPicPr>
        <p:blipFill>
          <a:blip r:embed="rId4" cstate="print"/>
          <a:srcRect/>
          <a:stretch>
            <a:fillRect/>
          </a:stretch>
        </p:blipFill>
        <p:spPr bwMode="auto">
          <a:xfrm>
            <a:off x="3912191" y="547200"/>
            <a:ext cx="1007292" cy="1546550"/>
          </a:xfrm>
          <a:prstGeom prst="rect">
            <a:avLst/>
          </a:prstGeom>
          <a:noFill/>
          <a:ln w="9525">
            <a:noFill/>
            <a:miter lim="800000"/>
            <a:headEnd/>
            <a:tailEnd/>
          </a:ln>
        </p:spPr>
      </p:pic>
      <p:sp>
        <p:nvSpPr>
          <p:cNvPr id="14" name="Rectangle 13"/>
          <p:cNvSpPr/>
          <p:nvPr/>
        </p:nvSpPr>
        <p:spPr>
          <a:xfrm rot="16200000">
            <a:off x="4451674" y="1130618"/>
            <a:ext cx="1618487" cy="307777"/>
          </a:xfrm>
          <a:prstGeom prst="rect">
            <a:avLst/>
          </a:prstGeom>
        </p:spPr>
        <p:txBody>
          <a:bodyPr wrap="square">
            <a:spAutoFit/>
          </a:bodyPr>
          <a:lstStyle/>
          <a:p>
            <a:pPr lvl="0" algn="ctr" eaLnBrk="0" fontAlgn="base" hangingPunct="0">
              <a:spcBef>
                <a:spcPct val="0"/>
              </a:spcBef>
              <a:spcAft>
                <a:spcPct val="0"/>
              </a:spcAft>
              <a:buClr>
                <a:srgbClr val="00CC99"/>
              </a:buClr>
            </a:pPr>
            <a:r>
              <a:rPr lang="en-US" sz="1400" dirty="0"/>
              <a:t>Courtesy Pfeiffer</a:t>
            </a:r>
          </a:p>
        </p:txBody>
      </p:sp>
      <p:sp>
        <p:nvSpPr>
          <p:cNvPr id="15" name="Rectangle 14"/>
          <p:cNvSpPr/>
          <p:nvPr/>
        </p:nvSpPr>
        <p:spPr>
          <a:xfrm>
            <a:off x="448057" y="891201"/>
            <a:ext cx="3611879" cy="338554"/>
          </a:xfrm>
          <a:prstGeom prst="rect">
            <a:avLst/>
          </a:prstGeom>
        </p:spPr>
        <p:txBody>
          <a:bodyPr wrap="square">
            <a:spAutoFit/>
          </a:bodyPr>
          <a:lstStyle/>
          <a:p>
            <a:pPr lvl="0" eaLnBrk="0" fontAlgn="base" hangingPunct="0">
              <a:spcBef>
                <a:spcPct val="0"/>
              </a:spcBef>
              <a:spcAft>
                <a:spcPct val="0"/>
              </a:spcAft>
              <a:buClr>
                <a:srgbClr val="00CC99"/>
              </a:buClr>
              <a:buFont typeface="Arial" pitchFamily="34" charset="0"/>
              <a:buChar char="•"/>
            </a:pPr>
            <a:r>
              <a:rPr lang="en-US" sz="1600" dirty="0"/>
              <a:t> a Penning gauge: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48</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Bayard-Alpert Gauge</a:t>
            </a:r>
          </a:p>
        </p:txBody>
      </p:sp>
      <p:sp>
        <p:nvSpPr>
          <p:cNvPr id="3" name="Rectangle 2"/>
          <p:cNvSpPr/>
          <p:nvPr/>
        </p:nvSpPr>
        <p:spPr>
          <a:xfrm>
            <a:off x="0" y="437017"/>
            <a:ext cx="9144000" cy="1107996"/>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Bayard-Alpert gauges are used for vacuum </a:t>
            </a:r>
            <a:r>
              <a:rPr lang="en-US" sz="1600" dirty="0">
                <a:solidFill>
                  <a:srgbClr val="FF0066"/>
                </a:solidFill>
              </a:rPr>
              <a:t>measurement</a:t>
            </a:r>
            <a:r>
              <a:rPr lang="en-US" sz="1600" dirty="0">
                <a:solidFill>
                  <a:srgbClr val="000000"/>
                </a:solidFill>
              </a:rPr>
              <a:t> </a:t>
            </a:r>
            <a:r>
              <a:rPr lang="en-US" sz="1600" dirty="0"/>
              <a:t>purposes in the range 10</a:t>
            </a:r>
            <a:r>
              <a:rPr lang="en-US" sz="1600" baseline="30000" dirty="0"/>
              <a:t>-6 </a:t>
            </a:r>
            <a:r>
              <a:rPr lang="en-US" sz="1600" dirty="0"/>
              <a:t>-10</a:t>
            </a:r>
            <a:r>
              <a:rPr lang="en-US" sz="1600" baseline="30000" dirty="0"/>
              <a:t>-12</a:t>
            </a:r>
            <a:r>
              <a:rPr lang="en-US" sz="1600" dirty="0"/>
              <a:t> mbar. </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It is a hot filament </a:t>
            </a:r>
            <a:r>
              <a:rPr lang="en-US" sz="1600" dirty="0" err="1"/>
              <a:t>ionisation</a:t>
            </a:r>
            <a:r>
              <a:rPr lang="en-US" sz="1600" dirty="0"/>
              <a:t> gauge. Electrons emitted by the filament perform a few oscillations inside the grid and </a:t>
            </a:r>
            <a:r>
              <a:rPr lang="en-US" sz="1600" dirty="0" err="1"/>
              <a:t>ionise</a:t>
            </a:r>
            <a:r>
              <a:rPr lang="en-US" sz="1600" dirty="0"/>
              <a:t> the molecules of the residual gas. </a:t>
            </a:r>
            <a:r>
              <a:rPr lang="en-US" sz="1600" dirty="0">
                <a:solidFill>
                  <a:srgbClr val="00CC99"/>
                </a:solidFill>
              </a:rPr>
              <a:t>Ions are then collected </a:t>
            </a:r>
            <a:r>
              <a:rPr lang="en-US" sz="1600" dirty="0"/>
              <a:t>by an electrode.</a:t>
            </a:r>
          </a:p>
        </p:txBody>
      </p:sp>
      <p:pic>
        <p:nvPicPr>
          <p:cNvPr id="13" name="Picture 2"/>
          <p:cNvPicPr>
            <a:picLocks noChangeAspect="1" noChangeArrowheads="1"/>
          </p:cNvPicPr>
          <p:nvPr/>
        </p:nvPicPr>
        <p:blipFill>
          <a:blip r:embed="rId2" cstate="print"/>
          <a:srcRect/>
          <a:stretch>
            <a:fillRect/>
          </a:stretch>
        </p:blipFill>
        <p:spPr bwMode="auto">
          <a:xfrm rot="5400000">
            <a:off x="5713608" y="2797911"/>
            <a:ext cx="4439384" cy="2015309"/>
          </a:xfrm>
          <a:prstGeom prst="rect">
            <a:avLst/>
          </a:prstGeom>
          <a:noFill/>
          <a:ln w="9525">
            <a:noFill/>
            <a:miter lim="800000"/>
            <a:headEnd/>
            <a:tailEnd/>
          </a:ln>
          <a:effectLst/>
        </p:spPr>
      </p:pic>
      <p:pic>
        <p:nvPicPr>
          <p:cNvPr id="14" name="Picture 13" descr="jauge CSF.jpg"/>
          <p:cNvPicPr>
            <a:picLocks noChangeAspect="1"/>
          </p:cNvPicPr>
          <p:nvPr/>
        </p:nvPicPr>
        <p:blipFill>
          <a:blip r:embed="rId3" cstate="print"/>
          <a:stretch>
            <a:fillRect/>
          </a:stretch>
        </p:blipFill>
        <p:spPr>
          <a:xfrm>
            <a:off x="335564" y="1545013"/>
            <a:ext cx="2342186" cy="3122914"/>
          </a:xfrm>
          <a:prstGeom prst="rect">
            <a:avLst/>
          </a:prstGeom>
        </p:spPr>
      </p:pic>
      <p:sp>
        <p:nvSpPr>
          <p:cNvPr id="16" name="Rectangle 15"/>
          <p:cNvSpPr/>
          <p:nvPr/>
        </p:nvSpPr>
        <p:spPr bwMode="auto">
          <a:xfrm>
            <a:off x="7648763" y="1598370"/>
            <a:ext cx="500066" cy="785818"/>
          </a:xfrm>
          <a:prstGeom prst="rect">
            <a:avLst/>
          </a:prstGeom>
          <a:noFill/>
          <a:ln w="9525" cap="flat" cmpd="sng" algn="ctr">
            <a:solidFill>
              <a:srgbClr val="FF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300" b="0" i="0" u="none" strike="noStrike" cap="none" normalizeH="0" baseline="0">
              <a:ln>
                <a:noFill/>
              </a:ln>
              <a:solidFill>
                <a:schemeClr val="tx1"/>
              </a:solidFill>
              <a:effectLst/>
              <a:latin typeface="Times New Roman" pitchFamily="1" charset="0"/>
            </a:endParaRPr>
          </a:p>
        </p:txBody>
      </p:sp>
      <p:sp>
        <p:nvSpPr>
          <p:cNvPr id="17"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18" name="Rectangle 17"/>
          <p:cNvSpPr/>
          <p:nvPr/>
        </p:nvSpPr>
        <p:spPr>
          <a:xfrm>
            <a:off x="3605074" y="1826785"/>
            <a:ext cx="2194147" cy="1077218"/>
          </a:xfrm>
          <a:prstGeom prst="rect">
            <a:avLst/>
          </a:prstGeom>
        </p:spPr>
        <p:txBody>
          <a:bodyPr wrap="square">
            <a:spAutoFit/>
          </a:bodyPr>
          <a:lstStyle/>
          <a:p>
            <a:pPr eaLnBrk="0" fontAlgn="base" hangingPunct="0">
              <a:spcBef>
                <a:spcPct val="0"/>
              </a:spcBef>
              <a:spcAft>
                <a:spcPct val="0"/>
              </a:spcAft>
              <a:buClr>
                <a:srgbClr val="00CC99"/>
              </a:buClr>
            </a:pPr>
            <a:r>
              <a:rPr lang="en-US" sz="1600" dirty="0"/>
              <a:t>Ion collector = 0 V</a:t>
            </a:r>
          </a:p>
          <a:p>
            <a:pPr eaLnBrk="0" fontAlgn="base" hangingPunct="0">
              <a:spcBef>
                <a:spcPct val="0"/>
              </a:spcBef>
              <a:spcAft>
                <a:spcPct val="0"/>
              </a:spcAft>
              <a:buClr>
                <a:srgbClr val="00CC99"/>
              </a:buClr>
            </a:pPr>
            <a:r>
              <a:rPr lang="en-US" sz="1600" dirty="0"/>
              <a:t>Filament = + 50 V</a:t>
            </a:r>
          </a:p>
          <a:p>
            <a:pPr eaLnBrk="0" fontAlgn="base" hangingPunct="0">
              <a:spcBef>
                <a:spcPct val="0"/>
              </a:spcBef>
              <a:spcAft>
                <a:spcPct val="0"/>
              </a:spcAft>
              <a:buClr>
                <a:srgbClr val="00CC99"/>
              </a:buClr>
            </a:pPr>
            <a:r>
              <a:rPr lang="en-US" sz="1600" dirty="0"/>
              <a:t>Grid = + 150 V</a:t>
            </a:r>
          </a:p>
          <a:p>
            <a:pPr eaLnBrk="0" fontAlgn="base" hangingPunct="0">
              <a:spcBef>
                <a:spcPct val="0"/>
              </a:spcBef>
              <a:spcAft>
                <a:spcPct val="0"/>
              </a:spcAft>
              <a:buClr>
                <a:srgbClr val="00CC99"/>
              </a:buClr>
            </a:pPr>
            <a:r>
              <a:rPr lang="en-US" sz="1600" dirty="0"/>
              <a:t>Modulator = + 150 V</a:t>
            </a:r>
          </a:p>
        </p:txBody>
      </p:sp>
      <p:pic>
        <p:nvPicPr>
          <p:cNvPr id="6" name="Picture 5"/>
          <p:cNvPicPr>
            <a:picLocks noChangeAspect="1"/>
          </p:cNvPicPr>
          <p:nvPr/>
        </p:nvPicPr>
        <p:blipFill>
          <a:blip r:embed="rId4" cstate="print"/>
          <a:stretch>
            <a:fillRect/>
          </a:stretch>
        </p:blipFill>
        <p:spPr>
          <a:xfrm>
            <a:off x="3372464" y="3185775"/>
            <a:ext cx="2627554" cy="2411167"/>
          </a:xfrm>
          <a:prstGeom prst="rect">
            <a:avLst/>
          </a:prstGeom>
        </p:spPr>
      </p:pic>
      <p:sp>
        <p:nvSpPr>
          <p:cNvPr id="19" name="Text Box 31"/>
          <p:cNvSpPr txBox="1">
            <a:spLocks noChangeArrowheads="1"/>
          </p:cNvSpPr>
          <p:nvPr/>
        </p:nvSpPr>
        <p:spPr bwMode="auto">
          <a:xfrm>
            <a:off x="2992474" y="5673686"/>
            <a:ext cx="3600350" cy="246215"/>
          </a:xfrm>
          <a:prstGeom prst="rect">
            <a:avLst/>
          </a:prstGeom>
          <a:noFill/>
          <a:ln w="9525">
            <a:noFill/>
            <a:miter lim="800000"/>
            <a:headEnd/>
            <a:tailEnd/>
          </a:ln>
        </p:spPr>
        <p:txBody>
          <a:bodyPr wrap="square" lIns="91435" tIns="45717" rIns="91435" bIns="45717">
            <a:spAutoFit/>
          </a:bodyPr>
          <a:lstStyle/>
          <a:p>
            <a:pPr algn="ctr" eaLnBrk="0" fontAlgn="base" hangingPunct="0">
              <a:spcBef>
                <a:spcPct val="0"/>
              </a:spcBef>
              <a:spcAft>
                <a:spcPct val="0"/>
              </a:spcAft>
            </a:pPr>
            <a:r>
              <a:rPr lang="en-GB" sz="1000" dirty="0">
                <a:cs typeface="Times New Roman" pitchFamily="18" charset="0"/>
              </a:rPr>
              <a:t>L.G. </a:t>
            </a:r>
            <a:r>
              <a:rPr lang="en-GB" sz="1000" dirty="0" err="1">
                <a:cs typeface="Times New Roman" pitchFamily="18" charset="0"/>
              </a:rPr>
              <a:t>Pittaway</a:t>
            </a:r>
            <a:r>
              <a:rPr lang="en-GB" sz="1000" dirty="0">
                <a:cs typeface="Times New Roman" pitchFamily="18" charset="0"/>
              </a:rPr>
              <a:t>. J. of Phys. D: Appl. Phys. 3, 1113-1121, 1970</a:t>
            </a:r>
            <a:endParaRPr lang="en-US" sz="1000" dirty="0"/>
          </a:p>
        </p:txBody>
      </p:sp>
      <p:pic>
        <p:nvPicPr>
          <p:cNvPr id="204802" name="Picture 2"/>
          <p:cNvPicPr>
            <a:picLocks noChangeAspect="1" noChangeArrowheads="1"/>
          </p:cNvPicPr>
          <p:nvPr/>
        </p:nvPicPr>
        <p:blipFill>
          <a:blip r:embed="rId5" cstate="print"/>
          <a:srcRect/>
          <a:stretch>
            <a:fillRect/>
          </a:stretch>
        </p:blipFill>
        <p:spPr bwMode="auto">
          <a:xfrm>
            <a:off x="533524" y="4698051"/>
            <a:ext cx="1944500" cy="1221850"/>
          </a:xfrm>
          <a:prstGeom prst="rect">
            <a:avLst/>
          </a:prstGeom>
          <a:noFill/>
          <a:ln w="9525">
            <a:noFill/>
            <a:miter lim="800000"/>
            <a:headEnd/>
            <a:tailEnd/>
          </a:ln>
        </p:spPr>
      </p:pic>
      <p:sp>
        <p:nvSpPr>
          <p:cNvPr id="20" name="Rectangle 19"/>
          <p:cNvSpPr/>
          <p:nvPr/>
        </p:nvSpPr>
        <p:spPr>
          <a:xfrm>
            <a:off x="672084" y="5886758"/>
            <a:ext cx="1805940" cy="246221"/>
          </a:xfrm>
          <a:prstGeom prst="rect">
            <a:avLst/>
          </a:prstGeom>
        </p:spPr>
        <p:txBody>
          <a:bodyPr wrap="square">
            <a:spAutoFit/>
          </a:bodyPr>
          <a:lstStyle/>
          <a:p>
            <a:pPr lvl="0" eaLnBrk="0" fontAlgn="base" hangingPunct="0">
              <a:spcBef>
                <a:spcPct val="0"/>
              </a:spcBef>
              <a:spcAft>
                <a:spcPct val="0"/>
              </a:spcAft>
              <a:buClr>
                <a:srgbClr val="00CC99"/>
              </a:buClr>
            </a:pPr>
            <a:r>
              <a:rPr lang="en-US" sz="1000" dirty="0"/>
              <a:t>Courtesy B. </a:t>
            </a:r>
            <a:r>
              <a:rPr lang="en-US" sz="1000" dirty="0" err="1"/>
              <a:t>Jenninger</a:t>
            </a:r>
            <a:endParaRPr lang="en-US" sz="1000" dirty="0"/>
          </a:p>
        </p:txBody>
      </p:sp>
    </p:spTree>
    <p:extLst>
      <p:ext uri="{BB962C8B-B14F-4D97-AF65-F5344CB8AC3E}">
        <p14:creationId xmlns:p14="http://schemas.microsoft.com/office/powerpoint/2010/main" val="18834926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3"/>
          </p:nvPr>
        </p:nvSpPr>
        <p:spPr/>
        <p:txBody>
          <a:bodyPr/>
          <a:lstStyle/>
          <a:p>
            <a:r>
              <a:rPr lang="en-GB"/>
              <a:t>Joint Universities Accelerator School, Archamps, February, 2021</a:t>
            </a:r>
            <a:endParaRPr lang="en-US" dirty="0"/>
          </a:p>
        </p:txBody>
      </p:sp>
      <p:sp>
        <p:nvSpPr>
          <p:cNvPr id="3" name="Espace réservé du numéro de diapositive 2"/>
          <p:cNvSpPr>
            <a:spLocks noGrp="1"/>
          </p:cNvSpPr>
          <p:nvPr>
            <p:ph type="sldNum" sz="quarter" idx="4"/>
          </p:nvPr>
        </p:nvSpPr>
        <p:spPr/>
        <p:txBody>
          <a:bodyPr/>
          <a:lstStyle/>
          <a:p>
            <a:fld id="{17918391-D411-FE40-AAD7-861AE5233E0E}" type="slidenum">
              <a:rPr lang="en-US" smtClean="0"/>
              <a:pPr/>
              <a:t>49</a:t>
            </a:fld>
            <a:endParaRPr lang="en-US" dirty="0"/>
          </a:p>
        </p:txBody>
      </p:sp>
      <p:sp>
        <p:nvSpPr>
          <p:cNvPr id="4" name="Titre 3"/>
          <p:cNvSpPr>
            <a:spLocks noGrp="1"/>
          </p:cNvSpPr>
          <p:nvPr>
            <p:ph type="title"/>
          </p:nvPr>
        </p:nvSpPr>
        <p:spPr/>
        <p:txBody>
          <a:bodyPr/>
          <a:lstStyle/>
          <a:p>
            <a:r>
              <a:rPr lang="en-US" dirty="0"/>
              <a:t>A burned filament</a:t>
            </a:r>
          </a:p>
        </p:txBody>
      </p:sp>
      <p:pic>
        <p:nvPicPr>
          <p:cNvPr id="242690" name="Picture 2" descr="C:\Documents and Settings\VB\Bureau\photos 11 fev\IMG_0454.jpg"/>
          <p:cNvPicPr>
            <a:picLocks noChangeAspect="1" noChangeArrowheads="1"/>
          </p:cNvPicPr>
          <p:nvPr/>
        </p:nvPicPr>
        <p:blipFill>
          <a:blip r:embed="rId2" cstate="print"/>
          <a:srcRect/>
          <a:stretch>
            <a:fillRect/>
          </a:stretch>
        </p:blipFill>
        <p:spPr bwMode="auto">
          <a:xfrm>
            <a:off x="4571658" y="1690110"/>
            <a:ext cx="4476902" cy="3357677"/>
          </a:xfrm>
          <a:prstGeom prst="rect">
            <a:avLst/>
          </a:prstGeom>
          <a:noFill/>
        </p:spPr>
      </p:pic>
      <p:pic>
        <p:nvPicPr>
          <p:cNvPr id="242691" name="Picture 3" descr="C:\Documents and Settings\VB\Bureau\photos 11 fev\IMG_0456.jpg"/>
          <p:cNvPicPr>
            <a:picLocks noChangeAspect="1" noChangeArrowheads="1"/>
          </p:cNvPicPr>
          <p:nvPr/>
        </p:nvPicPr>
        <p:blipFill>
          <a:blip r:embed="rId3" cstate="print"/>
          <a:srcRect/>
          <a:stretch>
            <a:fillRect/>
          </a:stretch>
        </p:blipFill>
        <p:spPr bwMode="auto">
          <a:xfrm>
            <a:off x="47135" y="1703029"/>
            <a:ext cx="4449107" cy="3336830"/>
          </a:xfrm>
          <a:prstGeom prst="rect">
            <a:avLst/>
          </a:prstGeom>
          <a:noFill/>
        </p:spPr>
      </p:pic>
      <p:sp>
        <p:nvSpPr>
          <p:cNvPr id="7" name="Rectangle 6"/>
          <p:cNvSpPr/>
          <p:nvPr/>
        </p:nvSpPr>
        <p:spPr>
          <a:xfrm>
            <a:off x="2971678" y="5266718"/>
            <a:ext cx="3611879" cy="338554"/>
          </a:xfrm>
          <a:prstGeom prst="rect">
            <a:avLst/>
          </a:prstGeom>
        </p:spPr>
        <p:txBody>
          <a:bodyPr wrap="square">
            <a:spAutoFit/>
          </a:bodyPr>
          <a:lstStyle/>
          <a:p>
            <a:pPr lvl="0" eaLnBrk="0" fontAlgn="base" hangingPunct="0">
              <a:spcBef>
                <a:spcPct val="0"/>
              </a:spcBef>
              <a:spcAft>
                <a:spcPct val="0"/>
              </a:spcAft>
              <a:buClr>
                <a:srgbClr val="00CC99"/>
              </a:buClr>
            </a:pPr>
            <a:r>
              <a:rPr lang="en-US" sz="1600" dirty="0"/>
              <a:t>Pictures courtesy B. Henrist, TE-VSC</a:t>
            </a:r>
          </a:p>
        </p:txBody>
      </p:sp>
      <p:sp>
        <p:nvSpPr>
          <p:cNvPr id="8" name="Rectangle 7"/>
          <p:cNvSpPr/>
          <p:nvPr/>
        </p:nvSpPr>
        <p:spPr>
          <a:xfrm>
            <a:off x="1" y="496432"/>
            <a:ext cx="8919712" cy="1077218"/>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Obviously, even is there are 2 filaments, the </a:t>
            </a:r>
            <a:r>
              <a:rPr lang="en-US" sz="1600" dirty="0">
                <a:solidFill>
                  <a:srgbClr val="FF3399"/>
                </a:solidFill>
              </a:rPr>
              <a:t>gauge is polluted </a:t>
            </a:r>
            <a:r>
              <a:rPr lang="en-US" sz="1600" dirty="0"/>
              <a:t>therefore the pressure measurement will not be correct !</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It is wise to exchange the vacuum gauge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5</a:t>
            </a:fld>
            <a:endParaRPr lang="en-US" sz="1200" dirty="0">
              <a:solidFill>
                <a:schemeClr val="bg1"/>
              </a:solidFill>
            </a:endParaRPr>
          </a:p>
        </p:txBody>
      </p:sp>
      <p:sp>
        <p:nvSpPr>
          <p:cNvPr id="8" name="Rectangle 7"/>
          <p:cNvSpPr/>
          <p:nvPr/>
        </p:nvSpPr>
        <p:spPr>
          <a:xfrm>
            <a:off x="69011" y="1956196"/>
            <a:ext cx="9074989" cy="707886"/>
          </a:xfrm>
          <a:prstGeom prst="rect">
            <a:avLst/>
          </a:prstGeom>
        </p:spPr>
        <p:txBody>
          <a:bodyPr wrap="square">
            <a:spAutoFit/>
          </a:bodyPr>
          <a:lstStyle/>
          <a:p>
            <a:pPr algn="ctr"/>
            <a:r>
              <a:rPr lang="en-GB" sz="4000" dirty="0"/>
              <a:t>1. </a:t>
            </a:r>
            <a:r>
              <a:rPr lang="en-GB" sz="4000" dirty="0">
                <a:solidFill>
                  <a:srgbClr val="FF0066"/>
                </a:solidFill>
              </a:rPr>
              <a:t>Introduction</a:t>
            </a:r>
          </a:p>
        </p:txBody>
      </p:sp>
      <p:sp>
        <p:nvSpPr>
          <p:cNvPr id="5"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605427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stretch>
            <a:fillRect/>
          </a:stretch>
        </p:blipFill>
        <p:spPr>
          <a:xfrm>
            <a:off x="4168726" y="686680"/>
            <a:ext cx="4918453" cy="3147953"/>
          </a:xfrm>
          <a:prstGeom prst="rect">
            <a:avLst/>
          </a:prstGeom>
        </p:spPr>
      </p:pic>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50</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Bayard-Alpert Gauge: Sensitivity</a:t>
            </a:r>
          </a:p>
        </p:txBody>
      </p:sp>
      <p:sp>
        <p:nvSpPr>
          <p:cNvPr id="3" name="Rectangle 2"/>
          <p:cNvSpPr/>
          <p:nvPr/>
        </p:nvSpPr>
        <p:spPr>
          <a:xfrm>
            <a:off x="0" y="437017"/>
            <a:ext cx="9144000"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The ion current collection can be described by:</a:t>
            </a:r>
          </a:p>
        </p:txBody>
      </p:sp>
      <p:sp>
        <p:nvSpPr>
          <p:cNvPr id="11" name="Rectangle 10"/>
          <p:cNvSpPr/>
          <p:nvPr/>
        </p:nvSpPr>
        <p:spPr>
          <a:xfrm>
            <a:off x="54068" y="4456866"/>
            <a:ext cx="5533931" cy="1980029"/>
          </a:xfrm>
          <a:prstGeom prst="rect">
            <a:avLst/>
          </a:prstGeom>
        </p:spPr>
        <p:txBody>
          <a:bodyPr wrap="square">
            <a:spAutoFit/>
          </a:bodyPr>
          <a:lstStyle/>
          <a:p>
            <a:pPr eaLnBrk="0" fontAlgn="base" hangingPunct="0">
              <a:spcBef>
                <a:spcPct val="0"/>
              </a:spcBef>
              <a:spcAft>
                <a:spcPct val="0"/>
              </a:spcAft>
              <a:buClr>
                <a:srgbClr val="00CC99"/>
              </a:buClr>
              <a:buFontTx/>
              <a:buChar char="•"/>
            </a:pPr>
            <a:r>
              <a:rPr lang="en-US" sz="1600" dirty="0"/>
              <a:t> The gauge needs to be calibrated for several gases</a:t>
            </a:r>
          </a:p>
          <a:p>
            <a:pPr eaLnBrk="0" fontAlgn="base" hangingPunct="0">
              <a:spcBef>
                <a:spcPct val="0"/>
              </a:spcBef>
              <a:spcAft>
                <a:spcPct val="0"/>
              </a:spcAft>
              <a:buClr>
                <a:srgbClr val="00CC99"/>
              </a:buClr>
              <a:buFontTx/>
              <a:buChar char="•"/>
            </a:pPr>
            <a:endParaRPr lang="en-US" sz="1600" dirty="0"/>
          </a:p>
          <a:p>
            <a:pPr eaLnBrk="0" fontAlgn="base" hangingPunct="0">
              <a:spcBef>
                <a:spcPct val="0"/>
              </a:spcBef>
              <a:spcAft>
                <a:spcPct val="0"/>
              </a:spcAft>
              <a:buClr>
                <a:srgbClr val="00CC99"/>
              </a:buClr>
              <a:buFontTx/>
              <a:buChar char="•"/>
            </a:pPr>
            <a:r>
              <a:rPr lang="en-US" sz="1600" dirty="0"/>
              <a:t> S</a:t>
            </a:r>
            <a:r>
              <a:rPr lang="en-US" sz="1600" baseline="-25000" dirty="0"/>
              <a:t>N2</a:t>
            </a:r>
            <a:r>
              <a:rPr lang="en-US" sz="1600" dirty="0"/>
              <a:t> ~ 40 mbar</a:t>
            </a:r>
            <a:r>
              <a:rPr lang="en-US" sz="1600" baseline="30000" dirty="0"/>
              <a:t>-1</a:t>
            </a:r>
          </a:p>
          <a:p>
            <a:pPr eaLnBrk="0" fontAlgn="base" hangingPunct="0">
              <a:spcBef>
                <a:spcPct val="0"/>
              </a:spcBef>
              <a:spcAft>
                <a:spcPct val="0"/>
              </a:spcAft>
              <a:buClr>
                <a:srgbClr val="00CC99"/>
              </a:buClr>
              <a:buFontTx/>
              <a:buChar char="•"/>
            </a:pPr>
            <a:endParaRPr lang="en-US" sz="1600" baseline="30000" dirty="0"/>
          </a:p>
          <a:p>
            <a:pPr eaLnBrk="0" fontAlgn="base" hangingPunct="0">
              <a:spcBef>
                <a:spcPct val="0"/>
              </a:spcBef>
              <a:spcAft>
                <a:spcPct val="0"/>
              </a:spcAft>
              <a:buClr>
                <a:srgbClr val="00CC99"/>
              </a:buClr>
              <a:buFontTx/>
              <a:buChar char="•"/>
            </a:pPr>
            <a:r>
              <a:rPr lang="en-US" sz="1600" dirty="0"/>
              <a:t> The pressure reading is expressed in </a:t>
            </a:r>
            <a:r>
              <a:rPr lang="en-US" sz="1600" dirty="0">
                <a:solidFill>
                  <a:srgbClr val="00CC99"/>
                </a:solidFill>
              </a:rPr>
              <a:t>nitrogen equivalent</a:t>
            </a:r>
            <a:endParaRPr lang="en-US" sz="1600" baseline="30000" dirty="0">
              <a:solidFill>
                <a:srgbClr val="00CC99"/>
              </a:solidFill>
            </a:endParaRPr>
          </a:p>
          <a:p>
            <a:pPr eaLnBrk="0" fontAlgn="base" hangingPunct="0">
              <a:spcBef>
                <a:spcPct val="0"/>
              </a:spcBef>
              <a:spcAft>
                <a:spcPct val="0"/>
              </a:spcAft>
              <a:buClr>
                <a:srgbClr val="00CC99"/>
              </a:buClr>
              <a:buFontTx/>
              <a:buChar char="•"/>
            </a:pPr>
            <a:endParaRPr lang="en-US" sz="1600" baseline="30000" dirty="0"/>
          </a:p>
          <a:p>
            <a:pPr eaLnBrk="0" fontAlgn="base" hangingPunct="0">
              <a:spcBef>
                <a:spcPct val="0"/>
              </a:spcBef>
              <a:spcAft>
                <a:spcPct val="0"/>
              </a:spcAft>
              <a:buClr>
                <a:srgbClr val="00CC99"/>
              </a:buClr>
              <a:buFontTx/>
              <a:buChar char="•"/>
            </a:pPr>
            <a:r>
              <a:rPr lang="en-US" sz="1600" dirty="0"/>
              <a:t> In UHV, typical collected current are in the </a:t>
            </a:r>
            <a:r>
              <a:rPr lang="en-US" sz="1600" dirty="0" err="1"/>
              <a:t>pA</a:t>
            </a:r>
            <a:r>
              <a:rPr lang="en-US" sz="1600" dirty="0"/>
              <a:t> range</a:t>
            </a:r>
          </a:p>
          <a:p>
            <a:pPr eaLnBrk="0" fontAlgn="base" hangingPunct="0">
              <a:spcBef>
                <a:spcPct val="0"/>
              </a:spcBef>
              <a:spcAft>
                <a:spcPct val="0"/>
              </a:spcAft>
              <a:buClr>
                <a:srgbClr val="00CC99"/>
              </a:buClr>
            </a:pPr>
            <a:endParaRPr lang="en-US" sz="1600" baseline="30000" dirty="0"/>
          </a:p>
          <a:p>
            <a:pPr eaLnBrk="0" fontAlgn="base" hangingPunct="0">
              <a:spcBef>
                <a:spcPct val="0"/>
              </a:spcBef>
              <a:spcAft>
                <a:spcPct val="0"/>
              </a:spcAft>
              <a:buClr>
                <a:srgbClr val="00CC99"/>
              </a:buClr>
              <a:buFontTx/>
              <a:buChar char="•"/>
            </a:pPr>
            <a:endParaRPr lang="en-US" sz="1600" baseline="30000" dirty="0"/>
          </a:p>
        </p:txBody>
      </p:sp>
      <p:sp>
        <p:nvSpPr>
          <p:cNvPr id="17"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12" name="Rectangle 11"/>
          <p:cNvSpPr/>
          <p:nvPr/>
        </p:nvSpPr>
        <p:spPr>
          <a:xfrm>
            <a:off x="1088786" y="1356731"/>
            <a:ext cx="3483213" cy="1569660"/>
          </a:xfrm>
          <a:prstGeom prst="rect">
            <a:avLst/>
          </a:prstGeom>
        </p:spPr>
        <p:txBody>
          <a:bodyPr wrap="square">
            <a:spAutoFit/>
          </a:bodyPr>
          <a:lstStyle/>
          <a:p>
            <a:pPr eaLnBrk="0" fontAlgn="base" hangingPunct="0">
              <a:spcBef>
                <a:spcPct val="0"/>
              </a:spcBef>
              <a:spcAft>
                <a:spcPct val="0"/>
              </a:spcAft>
              <a:buClr>
                <a:srgbClr val="00CC99"/>
              </a:buClr>
            </a:pPr>
            <a:r>
              <a:rPr lang="en-US" sz="1600" dirty="0"/>
              <a:t>Where :</a:t>
            </a:r>
          </a:p>
          <a:p>
            <a:pPr eaLnBrk="0" fontAlgn="base" hangingPunct="0">
              <a:spcBef>
                <a:spcPct val="0"/>
              </a:spcBef>
              <a:spcAft>
                <a:spcPct val="0"/>
              </a:spcAft>
              <a:buClr>
                <a:srgbClr val="00CC99"/>
              </a:buClr>
            </a:pPr>
            <a:r>
              <a:rPr lang="en-US" sz="1600" dirty="0"/>
              <a:t>I</a:t>
            </a:r>
            <a:r>
              <a:rPr lang="en-US" sz="1600" baseline="30000" dirty="0"/>
              <a:t>+</a:t>
            </a:r>
            <a:r>
              <a:rPr lang="en-US" sz="1600" dirty="0"/>
              <a:t> is the ion current</a:t>
            </a:r>
          </a:p>
          <a:p>
            <a:pPr eaLnBrk="0" fontAlgn="base" hangingPunct="0">
              <a:spcBef>
                <a:spcPct val="0"/>
              </a:spcBef>
              <a:spcAft>
                <a:spcPct val="0"/>
              </a:spcAft>
              <a:buClr>
                <a:srgbClr val="00CC99"/>
              </a:buClr>
            </a:pPr>
            <a:r>
              <a:rPr lang="en-US" sz="1600" dirty="0"/>
              <a:t>I</a:t>
            </a:r>
            <a:r>
              <a:rPr lang="en-US" sz="1600" baseline="30000" dirty="0"/>
              <a:t>-</a:t>
            </a:r>
            <a:r>
              <a:rPr lang="en-US" sz="1600" dirty="0"/>
              <a:t> is the filament current</a:t>
            </a:r>
          </a:p>
          <a:p>
            <a:pPr eaLnBrk="0" fontAlgn="base" hangingPunct="0">
              <a:spcBef>
                <a:spcPct val="0"/>
              </a:spcBef>
              <a:spcAft>
                <a:spcPct val="0"/>
              </a:spcAft>
              <a:buClr>
                <a:srgbClr val="00CC99"/>
              </a:buClr>
            </a:pPr>
            <a:r>
              <a:rPr lang="el-GR" sz="1600" dirty="0"/>
              <a:t>σ</a:t>
            </a:r>
            <a:r>
              <a:rPr lang="en-US" sz="1600" dirty="0"/>
              <a:t> is the </a:t>
            </a:r>
            <a:r>
              <a:rPr lang="en-US" sz="1600" dirty="0" err="1"/>
              <a:t>ionisation</a:t>
            </a:r>
            <a:r>
              <a:rPr lang="en-US" sz="1600" dirty="0"/>
              <a:t> cross section</a:t>
            </a:r>
          </a:p>
          <a:p>
            <a:pPr eaLnBrk="0" fontAlgn="base" hangingPunct="0">
              <a:spcBef>
                <a:spcPct val="0"/>
              </a:spcBef>
              <a:spcAft>
                <a:spcPct val="0"/>
              </a:spcAft>
              <a:buClr>
                <a:srgbClr val="00CC99"/>
              </a:buClr>
            </a:pPr>
            <a:r>
              <a:rPr lang="en-US" sz="1600" dirty="0"/>
              <a:t>n the gas density</a:t>
            </a:r>
          </a:p>
          <a:p>
            <a:pPr eaLnBrk="0" fontAlgn="base" hangingPunct="0">
              <a:spcBef>
                <a:spcPct val="0"/>
              </a:spcBef>
              <a:spcAft>
                <a:spcPct val="0"/>
              </a:spcAft>
              <a:buClr>
                <a:srgbClr val="00CC99"/>
              </a:buClr>
            </a:pPr>
            <a:r>
              <a:rPr lang="en-US" sz="1600" dirty="0"/>
              <a:t>L the electron path length</a:t>
            </a:r>
          </a:p>
        </p:txBody>
      </p:sp>
      <p:sp>
        <p:nvSpPr>
          <p:cNvPr id="14" name="Rectangle 13"/>
          <p:cNvSpPr/>
          <p:nvPr/>
        </p:nvSpPr>
        <p:spPr>
          <a:xfrm>
            <a:off x="54069" y="3129180"/>
            <a:ext cx="4205110" cy="584775"/>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The vacuum </a:t>
            </a:r>
            <a:r>
              <a:rPr lang="en-US" sz="1600" dirty="0">
                <a:solidFill>
                  <a:srgbClr val="00CC99"/>
                </a:solidFill>
              </a:rPr>
              <a:t>gauge sensitivity</a:t>
            </a:r>
            <a:r>
              <a:rPr lang="en-US" sz="1600" dirty="0"/>
              <a:t>, S in mbar</a:t>
            </a:r>
            <a:r>
              <a:rPr lang="en-US" sz="1600" baseline="30000" dirty="0"/>
              <a:t>-1</a:t>
            </a:r>
            <a:r>
              <a:rPr lang="en-US" sz="1600" dirty="0"/>
              <a:t>,  is defined by:</a:t>
            </a:r>
          </a:p>
        </p:txBody>
      </p:sp>
      <mc:AlternateContent xmlns:mc="http://schemas.openxmlformats.org/markup-compatibility/2006" xmlns:a14="http://schemas.microsoft.com/office/drawing/2010/main">
        <mc:Choice Requires="a14">
          <p:sp>
            <p:nvSpPr>
              <p:cNvPr id="6" name="TextBox 5"/>
              <p:cNvSpPr txBox="1"/>
              <p:nvPr/>
            </p:nvSpPr>
            <p:spPr>
              <a:xfrm>
                <a:off x="734125" y="775571"/>
                <a:ext cx="2270045"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sz="3200" i="1" smtClean="0">
                              <a:solidFill>
                                <a:srgbClr val="FF0000"/>
                              </a:solidFill>
                              <a:latin typeface="Cambria Math" panose="02040503050406030204" pitchFamily="18" charset="0"/>
                            </a:rPr>
                          </m:ctrlPr>
                        </m:sSupPr>
                        <m:e>
                          <m:r>
                            <a:rPr lang="en-GB" sz="3200" b="0" i="1" smtClean="0">
                              <a:solidFill>
                                <a:srgbClr val="FF0000"/>
                              </a:solidFill>
                              <a:latin typeface="Cambria Math" panose="02040503050406030204" pitchFamily="18" charset="0"/>
                            </a:rPr>
                            <m:t>𝐼</m:t>
                          </m:r>
                        </m:e>
                        <m:sup>
                          <m:r>
                            <a:rPr lang="en-GB" sz="3200" b="0" i="1" smtClean="0">
                              <a:solidFill>
                                <a:srgbClr val="FF0000"/>
                              </a:solidFill>
                              <a:latin typeface="Cambria Math" panose="02040503050406030204" pitchFamily="18" charset="0"/>
                            </a:rPr>
                            <m:t>+</m:t>
                          </m:r>
                        </m:sup>
                      </m:sSup>
                      <m:r>
                        <a:rPr lang="en-GB" sz="3200" i="1" smtClean="0">
                          <a:solidFill>
                            <a:srgbClr val="FF0000"/>
                          </a:solidFill>
                          <a:latin typeface="Cambria Math" panose="02040503050406030204" pitchFamily="18" charset="0"/>
                        </a:rPr>
                        <m:t>=</m:t>
                      </m:r>
                      <m:sSub>
                        <m:sSubPr>
                          <m:ctrlPr>
                            <a:rPr lang="en-GB" sz="3200" i="1" smtClean="0">
                              <a:solidFill>
                                <a:srgbClr val="FF0000"/>
                              </a:solidFill>
                              <a:latin typeface="Cambria Math" panose="02040503050406030204" pitchFamily="18" charset="0"/>
                            </a:rPr>
                          </m:ctrlPr>
                        </m:sSubPr>
                        <m:e>
                          <m:r>
                            <a:rPr lang="en-GB" sz="3200" b="0" i="1" smtClean="0">
                              <a:solidFill>
                                <a:srgbClr val="FF0000"/>
                              </a:solidFill>
                              <a:latin typeface="Cambria Math" panose="02040503050406030204" pitchFamily="18" charset="0"/>
                            </a:rPr>
                            <m:t>𝐼</m:t>
                          </m:r>
                        </m:e>
                        <m:sub>
                          <m:r>
                            <a:rPr lang="en-GB" sz="3200" b="0" i="1" smtClean="0">
                              <a:solidFill>
                                <a:srgbClr val="FF0000"/>
                              </a:solidFill>
                              <a:latin typeface="Cambria Math" panose="02040503050406030204" pitchFamily="18" charset="0"/>
                            </a:rPr>
                            <m:t>𝑒</m:t>
                          </m:r>
                        </m:sub>
                      </m:sSub>
                      <m:r>
                        <a:rPr lang="el-GR" sz="3200" i="1" smtClean="0">
                          <a:solidFill>
                            <a:srgbClr val="FF0000"/>
                          </a:solidFill>
                          <a:latin typeface="Cambria Math" panose="02040503050406030204" pitchFamily="18" charset="0"/>
                          <a:ea typeface="Cambria Math" panose="02040503050406030204" pitchFamily="18" charset="0"/>
                        </a:rPr>
                        <m:t>𝜎</m:t>
                      </m:r>
                      <m:r>
                        <a:rPr lang="en-GB" sz="3200" b="0" i="1" smtClean="0">
                          <a:solidFill>
                            <a:srgbClr val="FF0000"/>
                          </a:solidFill>
                          <a:latin typeface="Cambria Math" panose="02040503050406030204" pitchFamily="18" charset="0"/>
                          <a:ea typeface="Cambria Math" panose="02040503050406030204" pitchFamily="18" charset="0"/>
                        </a:rPr>
                        <m:t> </m:t>
                      </m:r>
                      <m:r>
                        <a:rPr lang="en-GB" sz="3200" b="0" i="1" smtClean="0">
                          <a:solidFill>
                            <a:srgbClr val="FF0000"/>
                          </a:solidFill>
                          <a:latin typeface="Cambria Math" panose="02040503050406030204" pitchFamily="18" charset="0"/>
                          <a:ea typeface="Cambria Math" panose="02040503050406030204" pitchFamily="18" charset="0"/>
                        </a:rPr>
                        <m:t>𝑛</m:t>
                      </m:r>
                      <m:r>
                        <a:rPr lang="en-GB" sz="3200" b="0" i="1" smtClean="0">
                          <a:solidFill>
                            <a:srgbClr val="FF0000"/>
                          </a:solidFill>
                          <a:latin typeface="Cambria Math" panose="02040503050406030204" pitchFamily="18" charset="0"/>
                          <a:ea typeface="Cambria Math" panose="02040503050406030204" pitchFamily="18" charset="0"/>
                        </a:rPr>
                        <m:t> </m:t>
                      </m:r>
                      <m:r>
                        <a:rPr lang="en-GB" sz="3200" b="0" i="1" smtClean="0">
                          <a:solidFill>
                            <a:srgbClr val="FF0000"/>
                          </a:solidFill>
                          <a:latin typeface="Cambria Math" panose="02040503050406030204" pitchFamily="18" charset="0"/>
                          <a:ea typeface="Cambria Math" panose="02040503050406030204" pitchFamily="18" charset="0"/>
                        </a:rPr>
                        <m:t>𝐿</m:t>
                      </m:r>
                    </m:oMath>
                  </m:oMathPara>
                </a14:m>
                <a:endParaRPr lang="en-GB" sz="3200" dirty="0">
                  <a:solidFill>
                    <a:srgbClr val="FF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734125" y="775571"/>
                <a:ext cx="2270045" cy="492443"/>
              </a:xfrm>
              <a:prstGeom prst="rect">
                <a:avLst/>
              </a:prstGeom>
              <a:blipFill rotWithShape="0">
                <a:blip r:embed="rId3" cstate="print"/>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621830" y="3852106"/>
                <a:ext cx="158068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sz="2400" i="1" smtClean="0">
                              <a:latin typeface="Cambria Math" panose="02040503050406030204" pitchFamily="18" charset="0"/>
                            </a:rPr>
                          </m:ctrlPr>
                        </m:sSupPr>
                        <m:e>
                          <m:r>
                            <a:rPr lang="en-GB" sz="2400" b="0" i="1" smtClean="0">
                              <a:latin typeface="Cambria Math" panose="02040503050406030204" pitchFamily="18" charset="0"/>
                            </a:rPr>
                            <m:t>𝐼</m:t>
                          </m:r>
                        </m:e>
                        <m:sup>
                          <m:r>
                            <a:rPr lang="en-GB" sz="2400" b="0" i="1" smtClean="0">
                              <a:latin typeface="Cambria Math" panose="02040503050406030204" pitchFamily="18" charset="0"/>
                            </a:rPr>
                            <m:t>+</m:t>
                          </m:r>
                        </m:sup>
                      </m:sSup>
                      <m:r>
                        <a:rPr lang="en-GB" sz="2400" i="1" smtClean="0">
                          <a:latin typeface="Cambria Math" panose="02040503050406030204" pitchFamily="18" charset="0"/>
                        </a:rPr>
                        <m:t>=</m:t>
                      </m:r>
                      <m:sSub>
                        <m:sSubPr>
                          <m:ctrlPr>
                            <a:rPr lang="en-GB" sz="2400" i="1" smtClean="0">
                              <a:latin typeface="Cambria Math" panose="02040503050406030204" pitchFamily="18" charset="0"/>
                            </a:rPr>
                          </m:ctrlPr>
                        </m:sSubPr>
                        <m:e>
                          <m:r>
                            <a:rPr lang="en-GB" sz="2400" b="0" i="1" smtClean="0">
                              <a:latin typeface="Cambria Math" panose="02040503050406030204" pitchFamily="18" charset="0"/>
                            </a:rPr>
                            <m:t>𝐼</m:t>
                          </m:r>
                        </m:e>
                        <m:sub>
                          <m:r>
                            <a:rPr lang="en-GB" sz="2400" b="0" i="1" smtClean="0">
                              <a:latin typeface="Cambria Math" panose="02040503050406030204" pitchFamily="18" charset="0"/>
                            </a:rPr>
                            <m:t>𝑒</m:t>
                          </m:r>
                        </m:sub>
                      </m:sSub>
                      <m:r>
                        <a:rPr lang="en-GB" sz="2400" b="0" i="1" smtClean="0">
                          <a:latin typeface="Cambria Math" panose="02040503050406030204" pitchFamily="18" charset="0"/>
                        </a:rPr>
                        <m:t> </m:t>
                      </m:r>
                      <m:r>
                        <a:rPr lang="en-GB" sz="2400" b="0" i="1" smtClean="0">
                          <a:latin typeface="Cambria Math" panose="02040503050406030204" pitchFamily="18" charset="0"/>
                        </a:rPr>
                        <m:t>𝑆</m:t>
                      </m:r>
                      <m:r>
                        <a:rPr lang="en-GB" sz="2400" b="0" i="1" smtClean="0">
                          <a:latin typeface="Cambria Math" panose="02040503050406030204" pitchFamily="18" charset="0"/>
                        </a:rPr>
                        <m:t> </m:t>
                      </m:r>
                      <m:r>
                        <a:rPr lang="en-GB" sz="2400" b="0" i="1" smtClean="0">
                          <a:latin typeface="Cambria Math" panose="02040503050406030204" pitchFamily="18" charset="0"/>
                        </a:rPr>
                        <m:t>𝑃</m:t>
                      </m:r>
                      <m:r>
                        <a:rPr lang="en-GB" sz="2400" b="0" i="1" smtClean="0">
                          <a:latin typeface="Cambria Math" panose="02040503050406030204" pitchFamily="18" charset="0"/>
                        </a:rPr>
                        <m:t> </m:t>
                      </m:r>
                    </m:oMath>
                  </m:oMathPara>
                </a14:m>
                <a:endParaRPr lang="en-GB" sz="2400" b="0" i="1" dirty="0">
                  <a:latin typeface="Cambria Math" panose="02040503050406030204" pitchFamily="18" charset="0"/>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621830" y="3852106"/>
                <a:ext cx="1580689" cy="369332"/>
              </a:xfrm>
              <a:prstGeom prst="rect">
                <a:avLst/>
              </a:prstGeom>
              <a:blipFill rotWithShape="0">
                <a:blip r:embed="rId4" cstate="print"/>
                <a:stretch>
                  <a:fillRect l="-3861"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2648115" y="3635349"/>
                <a:ext cx="1149995" cy="6685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i="1" smtClean="0">
                          <a:solidFill>
                            <a:srgbClr val="FF0000"/>
                          </a:solidFill>
                          <a:latin typeface="Cambria Math" panose="02040503050406030204" pitchFamily="18" charset="0"/>
                        </a:rPr>
                        <m:t>𝑆</m:t>
                      </m:r>
                      <m:r>
                        <a:rPr lang="en-GB" sz="2000" i="1" smtClean="0">
                          <a:solidFill>
                            <a:srgbClr val="FF0000"/>
                          </a:solidFill>
                          <a:latin typeface="Cambria Math" panose="02040503050406030204" pitchFamily="18" charset="0"/>
                        </a:rPr>
                        <m:t>= </m:t>
                      </m:r>
                      <m:f>
                        <m:fPr>
                          <m:ctrlPr>
                            <a:rPr lang="en-GB" sz="2000" i="1">
                              <a:solidFill>
                                <a:srgbClr val="FF0000"/>
                              </a:solidFill>
                              <a:latin typeface="Cambria Math" panose="02040503050406030204" pitchFamily="18" charset="0"/>
                            </a:rPr>
                          </m:ctrlPr>
                        </m:fPr>
                        <m:num>
                          <m:r>
                            <a:rPr lang="en-GB" sz="2000" i="1">
                              <a:solidFill>
                                <a:srgbClr val="FF0000"/>
                              </a:solidFill>
                              <a:latin typeface="Cambria Math" panose="02040503050406030204" pitchFamily="18" charset="0"/>
                              <a:ea typeface="Cambria Math" panose="02040503050406030204" pitchFamily="18" charset="0"/>
                            </a:rPr>
                            <m:t>𝜎</m:t>
                          </m:r>
                          <m:r>
                            <a:rPr lang="en-GB" sz="2000" i="1">
                              <a:solidFill>
                                <a:srgbClr val="FF0000"/>
                              </a:solidFill>
                              <a:latin typeface="Cambria Math" panose="02040503050406030204" pitchFamily="18" charset="0"/>
                              <a:ea typeface="Cambria Math" panose="02040503050406030204" pitchFamily="18" charset="0"/>
                            </a:rPr>
                            <m:t> </m:t>
                          </m:r>
                          <m:r>
                            <a:rPr lang="en-GB" sz="2000" i="1">
                              <a:solidFill>
                                <a:srgbClr val="FF0000"/>
                              </a:solidFill>
                              <a:latin typeface="Cambria Math" panose="02040503050406030204" pitchFamily="18" charset="0"/>
                              <a:ea typeface="Cambria Math" panose="02040503050406030204" pitchFamily="18" charset="0"/>
                            </a:rPr>
                            <m:t>𝐿</m:t>
                          </m:r>
                        </m:num>
                        <m:den>
                          <m:r>
                            <a:rPr lang="en-GB" sz="2000" i="1">
                              <a:solidFill>
                                <a:srgbClr val="FF0000"/>
                              </a:solidFill>
                              <a:latin typeface="Cambria Math" panose="02040503050406030204" pitchFamily="18" charset="0"/>
                            </a:rPr>
                            <m:t>𝑘</m:t>
                          </m:r>
                          <m:r>
                            <a:rPr lang="en-GB" sz="2000" i="1">
                              <a:solidFill>
                                <a:srgbClr val="FF0000"/>
                              </a:solidFill>
                              <a:latin typeface="Cambria Math" panose="02040503050406030204" pitchFamily="18" charset="0"/>
                            </a:rPr>
                            <m:t> </m:t>
                          </m:r>
                          <m:r>
                            <a:rPr lang="en-GB" sz="2000" i="1">
                              <a:solidFill>
                                <a:srgbClr val="FF0000"/>
                              </a:solidFill>
                              <a:latin typeface="Cambria Math" panose="02040503050406030204" pitchFamily="18" charset="0"/>
                            </a:rPr>
                            <m:t>𝑇</m:t>
                          </m:r>
                        </m:den>
                      </m:f>
                    </m:oMath>
                  </m:oMathPara>
                </a14:m>
                <a:endParaRPr lang="en-GB" sz="2000" dirty="0">
                  <a:solidFill>
                    <a:srgbClr val="FF0000"/>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2648115" y="3635349"/>
                <a:ext cx="1149995" cy="668516"/>
              </a:xfrm>
              <a:prstGeom prst="rect">
                <a:avLst/>
              </a:prstGeom>
              <a:blipFill rotWithShape="0">
                <a:blip r:embed="rId5" cstate="print"/>
                <a:stretch>
                  <a:fillRect/>
                </a:stretch>
              </a:blipFill>
            </p:spPr>
            <p:txBody>
              <a:bodyPr/>
              <a:lstStyle/>
              <a:p>
                <a:r>
                  <a:rPr lang="en-GB">
                    <a:noFill/>
                  </a:rPr>
                  <a:t> </a:t>
                </a:r>
              </a:p>
            </p:txBody>
          </p:sp>
        </mc:Fallback>
      </mc:AlternateContent>
      <p:graphicFrame>
        <p:nvGraphicFramePr>
          <p:cNvPr id="9" name="Table 8"/>
          <p:cNvGraphicFramePr>
            <a:graphicFrameLocks noGrp="1"/>
          </p:cNvGraphicFramePr>
          <p:nvPr>
            <p:extLst>
              <p:ext uri="{D42A27DB-BD31-4B8C-83A1-F6EECF244321}">
                <p14:modId xmlns:p14="http://schemas.microsoft.com/office/powerpoint/2010/main" val="1405262149"/>
              </p:ext>
            </p:extLst>
          </p:nvPr>
        </p:nvGraphicFramePr>
        <p:xfrm>
          <a:off x="5876548" y="3969607"/>
          <a:ext cx="2736000" cy="1854200"/>
        </p:xfrm>
        <a:graphic>
          <a:graphicData uri="http://schemas.openxmlformats.org/drawingml/2006/table">
            <a:tbl>
              <a:tblPr firstRow="1" bandRow="1">
                <a:tableStyleId>{073A0DAA-6AF3-43AB-8588-CEC1D06C72B9}</a:tableStyleId>
              </a:tblPr>
              <a:tblGrid>
                <a:gridCol w="912000">
                  <a:extLst>
                    <a:ext uri="{9D8B030D-6E8A-4147-A177-3AD203B41FA5}">
                      <a16:colId xmlns:a16="http://schemas.microsoft.com/office/drawing/2014/main" val="20000"/>
                    </a:ext>
                  </a:extLst>
                </a:gridCol>
                <a:gridCol w="912000">
                  <a:extLst>
                    <a:ext uri="{9D8B030D-6E8A-4147-A177-3AD203B41FA5}">
                      <a16:colId xmlns:a16="http://schemas.microsoft.com/office/drawing/2014/main" val="20001"/>
                    </a:ext>
                  </a:extLst>
                </a:gridCol>
                <a:gridCol w="912000">
                  <a:extLst>
                    <a:ext uri="{9D8B030D-6E8A-4147-A177-3AD203B41FA5}">
                      <a16:colId xmlns:a16="http://schemas.microsoft.com/office/drawing/2014/main" val="20002"/>
                    </a:ext>
                  </a:extLst>
                </a:gridCol>
              </a:tblGrid>
              <a:tr h="370840">
                <a:tc>
                  <a:txBody>
                    <a:bodyPr/>
                    <a:lstStyle/>
                    <a:p>
                      <a:pPr algn="ctr"/>
                      <a:r>
                        <a:rPr lang="en-GB" sz="1400" dirty="0"/>
                        <a:t>I</a:t>
                      </a:r>
                      <a:r>
                        <a:rPr lang="en-GB" sz="1400" baseline="-25000" dirty="0"/>
                        <a:t>e</a:t>
                      </a:r>
                      <a:r>
                        <a:rPr lang="en-GB" sz="1400" dirty="0"/>
                        <a:t> (mA)</a:t>
                      </a:r>
                    </a:p>
                  </a:txBody>
                  <a:tcPr/>
                </a:tc>
                <a:tc>
                  <a:txBody>
                    <a:bodyPr/>
                    <a:lstStyle/>
                    <a:p>
                      <a:pPr algn="ctr"/>
                      <a:r>
                        <a:rPr lang="en-GB" sz="1400" dirty="0"/>
                        <a:t>P (mbar)</a:t>
                      </a:r>
                    </a:p>
                  </a:txBody>
                  <a:tcPr/>
                </a:tc>
                <a:tc>
                  <a:txBody>
                    <a:bodyPr/>
                    <a:lstStyle/>
                    <a:p>
                      <a:pPr algn="ctr"/>
                      <a:r>
                        <a:rPr lang="en-GB" sz="1400" dirty="0"/>
                        <a:t>I</a:t>
                      </a:r>
                      <a:r>
                        <a:rPr lang="en-GB" sz="1400" baseline="30000" dirty="0"/>
                        <a:t>+</a:t>
                      </a:r>
                      <a:r>
                        <a:rPr lang="en-GB" sz="1400" dirty="0"/>
                        <a:t> (</a:t>
                      </a:r>
                      <a:r>
                        <a:rPr lang="en-GB" sz="1400" dirty="0" err="1"/>
                        <a:t>pA</a:t>
                      </a:r>
                      <a:r>
                        <a:rPr lang="en-GB" sz="1400" dirty="0"/>
                        <a:t>)</a:t>
                      </a:r>
                    </a:p>
                  </a:txBody>
                  <a:tcPr/>
                </a:tc>
                <a:extLst>
                  <a:ext uri="{0D108BD9-81ED-4DB2-BD59-A6C34878D82A}">
                    <a16:rowId xmlns:a16="http://schemas.microsoft.com/office/drawing/2014/main" val="10000"/>
                  </a:ext>
                </a:extLst>
              </a:tr>
              <a:tr h="370840">
                <a:tc>
                  <a:txBody>
                    <a:bodyPr/>
                    <a:lstStyle/>
                    <a:p>
                      <a:pPr algn="ctr"/>
                      <a:r>
                        <a:rPr lang="en-GB" sz="1400" dirty="0"/>
                        <a:t>4</a:t>
                      </a:r>
                    </a:p>
                  </a:txBody>
                  <a:tcPr/>
                </a:tc>
                <a:tc>
                  <a:txBody>
                    <a:bodyPr/>
                    <a:lstStyle/>
                    <a:p>
                      <a:pPr algn="ctr"/>
                      <a:r>
                        <a:rPr lang="en-GB" sz="1400" dirty="0"/>
                        <a:t>10</a:t>
                      </a:r>
                      <a:r>
                        <a:rPr lang="en-GB" sz="1400" baseline="30000" dirty="0"/>
                        <a:t>-10</a:t>
                      </a:r>
                    </a:p>
                  </a:txBody>
                  <a:tcPr/>
                </a:tc>
                <a:tc>
                  <a:txBody>
                    <a:bodyPr/>
                    <a:lstStyle/>
                    <a:p>
                      <a:pPr algn="ctr"/>
                      <a:r>
                        <a:rPr lang="en-GB" sz="1400" dirty="0"/>
                        <a:t>16</a:t>
                      </a:r>
                    </a:p>
                  </a:txBody>
                  <a:tcPr/>
                </a:tc>
                <a:extLst>
                  <a:ext uri="{0D108BD9-81ED-4DB2-BD59-A6C34878D82A}">
                    <a16:rowId xmlns:a16="http://schemas.microsoft.com/office/drawing/2014/main" val="10001"/>
                  </a:ext>
                </a:extLst>
              </a:tr>
              <a:tr h="370840">
                <a:tc>
                  <a:txBody>
                    <a:bodyPr/>
                    <a:lstStyle/>
                    <a:p>
                      <a:pPr algn="ctr"/>
                      <a:r>
                        <a:rPr lang="en-GB" sz="1400" dirty="0"/>
                        <a:t>4</a:t>
                      </a:r>
                    </a:p>
                  </a:txBody>
                  <a:tcPr/>
                </a:tc>
                <a:tc>
                  <a:txBody>
                    <a:bodyPr/>
                    <a:lstStyle/>
                    <a:p>
                      <a:pPr algn="ctr"/>
                      <a:r>
                        <a:rPr lang="en-GB" sz="1400" dirty="0"/>
                        <a:t>10</a:t>
                      </a:r>
                      <a:r>
                        <a:rPr lang="en-GB" sz="1400" baseline="30000" dirty="0"/>
                        <a:t>-12</a:t>
                      </a:r>
                    </a:p>
                  </a:txBody>
                  <a:tcPr/>
                </a:tc>
                <a:tc>
                  <a:txBody>
                    <a:bodyPr/>
                    <a:lstStyle/>
                    <a:p>
                      <a:pPr algn="ctr"/>
                      <a:r>
                        <a:rPr lang="en-GB" sz="1400" dirty="0"/>
                        <a:t>0.16</a:t>
                      </a:r>
                    </a:p>
                  </a:txBody>
                  <a:tcPr/>
                </a:tc>
                <a:extLst>
                  <a:ext uri="{0D108BD9-81ED-4DB2-BD59-A6C34878D82A}">
                    <a16:rowId xmlns:a16="http://schemas.microsoft.com/office/drawing/2014/main" val="10002"/>
                  </a:ext>
                </a:extLst>
              </a:tr>
              <a:tr h="370840">
                <a:tc>
                  <a:txBody>
                    <a:bodyPr/>
                    <a:lstStyle/>
                    <a:p>
                      <a:pPr algn="ctr"/>
                      <a:r>
                        <a:rPr lang="en-GB" sz="1400" dirty="0"/>
                        <a:t>0.1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10</a:t>
                      </a:r>
                      <a:r>
                        <a:rPr lang="en-GB" sz="1400" baseline="30000" dirty="0"/>
                        <a:t>-10</a:t>
                      </a:r>
                    </a:p>
                  </a:txBody>
                  <a:tcPr/>
                </a:tc>
                <a:tc>
                  <a:txBody>
                    <a:bodyPr/>
                    <a:lstStyle/>
                    <a:p>
                      <a:pPr algn="ctr"/>
                      <a:r>
                        <a:rPr lang="en-GB" sz="1400" dirty="0"/>
                        <a:t>0.4</a:t>
                      </a:r>
                    </a:p>
                  </a:txBody>
                  <a:tcPr/>
                </a:tc>
                <a:extLst>
                  <a:ext uri="{0D108BD9-81ED-4DB2-BD59-A6C34878D82A}">
                    <a16:rowId xmlns:a16="http://schemas.microsoft.com/office/drawing/2014/main" val="10003"/>
                  </a:ext>
                </a:extLst>
              </a:tr>
              <a:tr h="370840">
                <a:tc>
                  <a:txBody>
                    <a:bodyPr/>
                    <a:lstStyle/>
                    <a:p>
                      <a:pPr algn="ctr"/>
                      <a:r>
                        <a:rPr lang="en-GB" sz="1400" dirty="0"/>
                        <a:t>0.1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10</a:t>
                      </a:r>
                      <a:r>
                        <a:rPr lang="en-GB" sz="1400" baseline="30000" dirty="0"/>
                        <a:t>-12</a:t>
                      </a:r>
                    </a:p>
                  </a:txBody>
                  <a:tcPr/>
                </a:tc>
                <a:tc>
                  <a:txBody>
                    <a:bodyPr/>
                    <a:lstStyle/>
                    <a:p>
                      <a:pPr algn="ctr"/>
                      <a:r>
                        <a:rPr lang="en-GB" sz="1400" dirty="0"/>
                        <a:t>0.004</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0781888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51</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Bayard-Alpert Gauge: Sensitivity</a:t>
            </a:r>
          </a:p>
        </p:txBody>
      </p:sp>
      <p:sp>
        <p:nvSpPr>
          <p:cNvPr id="3" name="Rectangle 2"/>
          <p:cNvSpPr/>
          <p:nvPr/>
        </p:nvSpPr>
        <p:spPr>
          <a:xfrm>
            <a:off x="0" y="437017"/>
            <a:ext cx="9144000"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The sensitivity can be measured and also computed from simulations</a:t>
            </a:r>
          </a:p>
        </p:txBody>
      </p:sp>
      <p:sp>
        <p:nvSpPr>
          <p:cNvPr id="17"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mc:AlternateContent xmlns:mc="http://schemas.openxmlformats.org/markup-compatibility/2006" xmlns:a14="http://schemas.microsoft.com/office/drawing/2010/main">
        <mc:Choice Requires="a14">
          <p:sp>
            <p:nvSpPr>
              <p:cNvPr id="7" name="Rectangle 6"/>
              <p:cNvSpPr/>
              <p:nvPr/>
            </p:nvSpPr>
            <p:spPr>
              <a:xfrm>
                <a:off x="562459" y="1132400"/>
                <a:ext cx="1216487" cy="6685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chemeClr val="tx1"/>
                              </a:solidFill>
                              <a:latin typeface="Cambria Math" panose="02040503050406030204" pitchFamily="18" charset="0"/>
                            </a:rPr>
                          </m:ctrlPr>
                        </m:sSubPr>
                        <m:e>
                          <m:r>
                            <a:rPr lang="en-GB" sz="2000" b="0" i="1" smtClean="0">
                              <a:solidFill>
                                <a:schemeClr val="tx1"/>
                              </a:solidFill>
                              <a:latin typeface="Cambria Math" panose="02040503050406030204" pitchFamily="18" charset="0"/>
                            </a:rPr>
                            <m:t>𝑆</m:t>
                          </m:r>
                        </m:e>
                        <m:sub>
                          <m:r>
                            <a:rPr lang="en-GB" sz="2000" b="0" i="1" smtClean="0">
                              <a:solidFill>
                                <a:schemeClr val="tx1"/>
                              </a:solidFill>
                              <a:latin typeface="Cambria Math" panose="02040503050406030204" pitchFamily="18" charset="0"/>
                            </a:rPr>
                            <m:t>𝑖</m:t>
                          </m:r>
                        </m:sub>
                      </m:sSub>
                      <m:r>
                        <a:rPr lang="en-GB" sz="2000" i="1" smtClean="0">
                          <a:solidFill>
                            <a:schemeClr val="tx1"/>
                          </a:solidFill>
                          <a:latin typeface="Cambria Math" panose="02040503050406030204" pitchFamily="18" charset="0"/>
                        </a:rPr>
                        <m:t>= </m:t>
                      </m:r>
                      <m:f>
                        <m:fPr>
                          <m:ctrlPr>
                            <a:rPr lang="en-GB" sz="2000" i="1">
                              <a:solidFill>
                                <a:schemeClr val="tx1"/>
                              </a:solidFill>
                              <a:latin typeface="Cambria Math" panose="02040503050406030204" pitchFamily="18" charset="0"/>
                            </a:rPr>
                          </m:ctrlPr>
                        </m:fPr>
                        <m:num>
                          <m:r>
                            <a:rPr lang="en-GB" sz="2000" i="1">
                              <a:solidFill>
                                <a:schemeClr val="tx1"/>
                              </a:solidFill>
                              <a:latin typeface="Cambria Math" panose="02040503050406030204" pitchFamily="18" charset="0"/>
                              <a:ea typeface="Cambria Math" panose="02040503050406030204" pitchFamily="18" charset="0"/>
                            </a:rPr>
                            <m:t>𝜎</m:t>
                          </m:r>
                          <m:r>
                            <a:rPr lang="en-GB" sz="2000" i="1">
                              <a:solidFill>
                                <a:schemeClr val="tx1"/>
                              </a:solidFill>
                              <a:latin typeface="Cambria Math" panose="02040503050406030204" pitchFamily="18" charset="0"/>
                              <a:ea typeface="Cambria Math" panose="02040503050406030204" pitchFamily="18" charset="0"/>
                            </a:rPr>
                            <m:t> </m:t>
                          </m:r>
                          <m:r>
                            <a:rPr lang="en-GB" sz="2000" i="1">
                              <a:solidFill>
                                <a:schemeClr val="tx1"/>
                              </a:solidFill>
                              <a:latin typeface="Cambria Math" panose="02040503050406030204" pitchFamily="18" charset="0"/>
                              <a:ea typeface="Cambria Math" panose="02040503050406030204" pitchFamily="18" charset="0"/>
                            </a:rPr>
                            <m:t>𝐿</m:t>
                          </m:r>
                        </m:num>
                        <m:den>
                          <m:r>
                            <a:rPr lang="en-GB" sz="2000" i="1">
                              <a:solidFill>
                                <a:schemeClr val="tx1"/>
                              </a:solidFill>
                              <a:latin typeface="Cambria Math" panose="02040503050406030204" pitchFamily="18" charset="0"/>
                            </a:rPr>
                            <m:t>𝑘</m:t>
                          </m:r>
                          <m:r>
                            <a:rPr lang="en-GB" sz="2000" i="1">
                              <a:solidFill>
                                <a:schemeClr val="tx1"/>
                              </a:solidFill>
                              <a:latin typeface="Cambria Math" panose="02040503050406030204" pitchFamily="18" charset="0"/>
                            </a:rPr>
                            <m:t> </m:t>
                          </m:r>
                          <m:r>
                            <a:rPr lang="en-GB" sz="2000" i="1">
                              <a:solidFill>
                                <a:schemeClr val="tx1"/>
                              </a:solidFill>
                              <a:latin typeface="Cambria Math" panose="02040503050406030204" pitchFamily="18" charset="0"/>
                            </a:rPr>
                            <m:t>𝑇</m:t>
                          </m:r>
                        </m:den>
                      </m:f>
                    </m:oMath>
                  </m:oMathPara>
                </a14:m>
                <a:endParaRPr lang="en-GB" sz="2000" dirty="0">
                  <a:solidFill>
                    <a:schemeClr val="tx1"/>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562459" y="1132400"/>
                <a:ext cx="1216487" cy="668516"/>
              </a:xfrm>
              <a:prstGeom prst="rect">
                <a:avLst/>
              </a:prstGeom>
              <a:blipFill rotWithShape="0">
                <a:blip r:embed="rId2" cstate="print"/>
                <a:stretch>
                  <a:fillRect/>
                </a:stretch>
              </a:blipFill>
            </p:spPr>
            <p:txBody>
              <a:bodyPr/>
              <a:lstStyle/>
              <a:p>
                <a:r>
                  <a:rPr lang="en-GB">
                    <a:noFill/>
                  </a:rPr>
                  <a:t> </a:t>
                </a:r>
              </a:p>
            </p:txBody>
          </p:sp>
        </mc:Fallback>
      </mc:AlternateContent>
      <p:sp>
        <p:nvSpPr>
          <p:cNvPr id="18" name="Text Box 31"/>
          <p:cNvSpPr txBox="1">
            <a:spLocks noChangeArrowheads="1"/>
          </p:cNvSpPr>
          <p:nvPr/>
        </p:nvSpPr>
        <p:spPr bwMode="auto">
          <a:xfrm>
            <a:off x="3869718" y="3558633"/>
            <a:ext cx="3878762" cy="246215"/>
          </a:xfrm>
          <a:prstGeom prst="rect">
            <a:avLst/>
          </a:prstGeom>
          <a:noFill/>
          <a:ln w="9525">
            <a:noFill/>
            <a:miter lim="800000"/>
            <a:headEnd/>
            <a:tailEnd/>
          </a:ln>
        </p:spPr>
        <p:txBody>
          <a:bodyPr wrap="square" lIns="91435" tIns="45717" rIns="91435" bIns="45717">
            <a:spAutoFit/>
          </a:bodyPr>
          <a:lstStyle/>
          <a:p>
            <a:pPr algn="ctr" eaLnBrk="0" fontAlgn="base" hangingPunct="0">
              <a:spcBef>
                <a:spcPct val="0"/>
              </a:spcBef>
              <a:spcAft>
                <a:spcPct val="0"/>
              </a:spcAft>
            </a:pPr>
            <a:r>
              <a:rPr lang="en-GB" sz="1000" dirty="0">
                <a:latin typeface="Times New Roman" pitchFamily="18" charset="0"/>
                <a:cs typeface="Times New Roman" pitchFamily="18" charset="0"/>
              </a:rPr>
              <a:t>B. Jenninger </a:t>
            </a:r>
            <a:r>
              <a:rPr lang="en-GB" sz="1000" i="1" dirty="0">
                <a:latin typeface="Times New Roman" pitchFamily="18" charset="0"/>
                <a:cs typeface="Times New Roman" pitchFamily="18" charset="0"/>
              </a:rPr>
              <a:t>et al</a:t>
            </a:r>
            <a:r>
              <a:rPr lang="en-GB" sz="1000" dirty="0">
                <a:latin typeface="Times New Roman" pitchFamily="18" charset="0"/>
                <a:cs typeface="Times New Roman" pitchFamily="18" charset="0"/>
              </a:rPr>
              <a:t>. Vacuum 138 (2017) 173-177</a:t>
            </a:r>
            <a:endParaRPr lang="en-US" sz="1000" dirty="0">
              <a:latin typeface="Times New Roman" pitchFamily="18" charset="0"/>
            </a:endParaRPr>
          </a:p>
        </p:txBody>
      </p:sp>
      <mc:AlternateContent xmlns:mc="http://schemas.openxmlformats.org/markup-compatibility/2006" xmlns:a14="http://schemas.microsoft.com/office/drawing/2010/main">
        <mc:Choice Requires="a14">
          <p:sp>
            <p:nvSpPr>
              <p:cNvPr id="20" name="Rectangle 19"/>
              <p:cNvSpPr/>
              <p:nvPr/>
            </p:nvSpPr>
            <p:spPr>
              <a:xfrm>
                <a:off x="652790" y="2274062"/>
                <a:ext cx="1550553" cy="7225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𝑆</m:t>
                          </m:r>
                        </m:e>
                        <m:sub>
                          <m:r>
                            <a:rPr lang="en-GB" sz="2000" b="0" i="1" smtClean="0">
                              <a:solidFill>
                                <a:srgbClr val="FF0000"/>
                              </a:solidFill>
                              <a:latin typeface="Cambria Math" panose="02040503050406030204" pitchFamily="18" charset="0"/>
                            </a:rPr>
                            <m:t>𝑟𝑒𝑙</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𝑖</m:t>
                          </m:r>
                        </m:sub>
                      </m:sSub>
                      <m:r>
                        <a:rPr lang="en-GB" sz="2000" i="1" smtClean="0">
                          <a:solidFill>
                            <a:srgbClr val="FF0000"/>
                          </a:solidFill>
                          <a:latin typeface="Cambria Math" panose="02040503050406030204" pitchFamily="18" charset="0"/>
                        </a:rPr>
                        <m:t>= </m:t>
                      </m:r>
                      <m:f>
                        <m:fPr>
                          <m:ctrlPr>
                            <a:rPr lang="en-GB" sz="2000" i="1">
                              <a:solidFill>
                                <a:srgbClr val="FF0000"/>
                              </a:solidFill>
                              <a:latin typeface="Cambria Math" panose="02040503050406030204" pitchFamily="18" charset="0"/>
                            </a:rPr>
                          </m:ctrlPr>
                        </m:fPr>
                        <m:num>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𝑆</m:t>
                              </m:r>
                            </m:e>
                            <m:sub>
                              <m:r>
                                <a:rPr lang="en-GB" sz="2000" b="0" i="1" smtClean="0">
                                  <a:solidFill>
                                    <a:srgbClr val="FF0000"/>
                                  </a:solidFill>
                                  <a:latin typeface="Cambria Math" panose="02040503050406030204" pitchFamily="18" charset="0"/>
                                </a:rPr>
                                <m:t>𝑁</m:t>
                              </m:r>
                              <m:r>
                                <a:rPr lang="en-GB" sz="2000" b="0" i="1" smtClean="0">
                                  <a:solidFill>
                                    <a:srgbClr val="FF0000"/>
                                  </a:solidFill>
                                  <a:latin typeface="Cambria Math" panose="02040503050406030204" pitchFamily="18" charset="0"/>
                                </a:rPr>
                                <m:t>2</m:t>
                              </m:r>
                            </m:sub>
                          </m:sSub>
                        </m:num>
                        <m:den>
                          <m:sSub>
                            <m:sSubPr>
                              <m:ctrlPr>
                                <a:rPr lang="en-GB" sz="2000" i="1" smtClean="0">
                                  <a:solidFill>
                                    <a:srgbClr val="FF0000"/>
                                  </a:solidFill>
                                  <a:latin typeface="Cambria Math" panose="02040503050406030204" pitchFamily="18" charset="0"/>
                                  <a:ea typeface="Cambria Math" panose="02040503050406030204" pitchFamily="18" charset="0"/>
                                </a:rPr>
                              </m:ctrlPr>
                            </m:sSubPr>
                            <m:e>
                              <m:r>
                                <a:rPr lang="en-GB" sz="2000" b="0" i="1" smtClean="0">
                                  <a:solidFill>
                                    <a:srgbClr val="FF0000"/>
                                  </a:solidFill>
                                  <a:latin typeface="Cambria Math" panose="02040503050406030204" pitchFamily="18" charset="0"/>
                                  <a:ea typeface="Cambria Math" panose="02040503050406030204" pitchFamily="18" charset="0"/>
                                </a:rPr>
                                <m:t>𝑆</m:t>
                              </m:r>
                            </m:e>
                            <m:sub>
                              <m:r>
                                <a:rPr lang="en-GB" sz="2000" b="0" i="1" smtClean="0">
                                  <a:solidFill>
                                    <a:srgbClr val="FF0000"/>
                                  </a:solidFill>
                                  <a:latin typeface="Cambria Math" panose="02040503050406030204" pitchFamily="18" charset="0"/>
                                  <a:ea typeface="Cambria Math" panose="02040503050406030204" pitchFamily="18" charset="0"/>
                                </a:rPr>
                                <m:t>𝑖</m:t>
                              </m:r>
                            </m:sub>
                          </m:sSub>
                        </m:den>
                      </m:f>
                    </m:oMath>
                  </m:oMathPara>
                </a14:m>
                <a:endParaRPr lang="en-GB" sz="2000" dirty="0">
                  <a:solidFill>
                    <a:srgbClr val="FF0000"/>
                  </a:solidFill>
                </a:endParaRPr>
              </a:p>
            </p:txBody>
          </p:sp>
        </mc:Choice>
        <mc:Fallback xmlns="">
          <p:sp>
            <p:nvSpPr>
              <p:cNvPr id="20" name="Rectangle 19"/>
              <p:cNvSpPr>
                <a:spLocks noRot="1" noChangeAspect="1" noMove="1" noResize="1" noEditPoints="1" noAdjustHandles="1" noChangeArrowheads="1" noChangeShapeType="1" noTextEdit="1"/>
              </p:cNvSpPr>
              <p:nvPr/>
            </p:nvSpPr>
            <p:spPr>
              <a:xfrm>
                <a:off x="652790" y="2274062"/>
                <a:ext cx="1550553" cy="722505"/>
              </a:xfrm>
              <a:prstGeom prst="rect">
                <a:avLst/>
              </a:prstGeom>
              <a:blipFill rotWithShape="0">
                <a:blip r:embed="rId3" cstate="print"/>
                <a:stretch>
                  <a:fillRect/>
                </a:stretch>
              </a:blipFill>
            </p:spPr>
            <p:txBody>
              <a:bodyPr/>
              <a:lstStyle/>
              <a:p>
                <a:r>
                  <a:rPr lang="en-GB">
                    <a:noFill/>
                  </a:rPr>
                  <a:t> </a:t>
                </a:r>
              </a:p>
            </p:txBody>
          </p:sp>
        </mc:Fallback>
      </mc:AlternateContent>
      <p:graphicFrame>
        <p:nvGraphicFramePr>
          <p:cNvPr id="22" name="Table 21"/>
          <p:cNvGraphicFramePr>
            <a:graphicFrameLocks noGrp="1"/>
          </p:cNvGraphicFramePr>
          <p:nvPr>
            <p:extLst>
              <p:ext uri="{D42A27DB-BD31-4B8C-83A1-F6EECF244321}">
                <p14:modId xmlns:p14="http://schemas.microsoft.com/office/powerpoint/2010/main" val="578989271"/>
              </p:ext>
            </p:extLst>
          </p:nvPr>
        </p:nvGraphicFramePr>
        <p:xfrm>
          <a:off x="329001" y="3977622"/>
          <a:ext cx="8193341" cy="1188720"/>
        </p:xfrm>
        <a:graphic>
          <a:graphicData uri="http://schemas.openxmlformats.org/drawingml/2006/table">
            <a:tbl>
              <a:tblPr firstRow="1" bandRow="1">
                <a:tableStyleId>{073A0DAA-6AF3-43AB-8588-CEC1D06C72B9}</a:tableStyleId>
              </a:tblPr>
              <a:tblGrid>
                <a:gridCol w="1865122">
                  <a:extLst>
                    <a:ext uri="{9D8B030D-6E8A-4147-A177-3AD203B41FA5}">
                      <a16:colId xmlns:a16="http://schemas.microsoft.com/office/drawing/2014/main" val="20000"/>
                    </a:ext>
                  </a:extLst>
                </a:gridCol>
                <a:gridCol w="643255">
                  <a:extLst>
                    <a:ext uri="{9D8B030D-6E8A-4147-A177-3AD203B41FA5}">
                      <a16:colId xmlns:a16="http://schemas.microsoft.com/office/drawing/2014/main" val="20001"/>
                    </a:ext>
                  </a:extLst>
                </a:gridCol>
                <a:gridCol w="551180">
                  <a:extLst>
                    <a:ext uri="{9D8B030D-6E8A-4147-A177-3AD203B41FA5}">
                      <a16:colId xmlns:a16="http://schemas.microsoft.com/office/drawing/2014/main" val="20002"/>
                    </a:ext>
                  </a:extLst>
                </a:gridCol>
                <a:gridCol w="643255">
                  <a:extLst>
                    <a:ext uri="{9D8B030D-6E8A-4147-A177-3AD203B41FA5}">
                      <a16:colId xmlns:a16="http://schemas.microsoft.com/office/drawing/2014/main" val="20003"/>
                    </a:ext>
                  </a:extLst>
                </a:gridCol>
                <a:gridCol w="643255">
                  <a:extLst>
                    <a:ext uri="{9D8B030D-6E8A-4147-A177-3AD203B41FA5}">
                      <a16:colId xmlns:a16="http://schemas.microsoft.com/office/drawing/2014/main" val="20004"/>
                    </a:ext>
                  </a:extLst>
                </a:gridCol>
                <a:gridCol w="643255">
                  <a:extLst>
                    <a:ext uri="{9D8B030D-6E8A-4147-A177-3AD203B41FA5}">
                      <a16:colId xmlns:a16="http://schemas.microsoft.com/office/drawing/2014/main" val="20005"/>
                    </a:ext>
                  </a:extLst>
                </a:gridCol>
                <a:gridCol w="643255">
                  <a:extLst>
                    <a:ext uri="{9D8B030D-6E8A-4147-A177-3AD203B41FA5}">
                      <a16:colId xmlns:a16="http://schemas.microsoft.com/office/drawing/2014/main" val="20006"/>
                    </a:ext>
                  </a:extLst>
                </a:gridCol>
                <a:gridCol w="723074">
                  <a:extLst>
                    <a:ext uri="{9D8B030D-6E8A-4147-A177-3AD203B41FA5}">
                      <a16:colId xmlns:a16="http://schemas.microsoft.com/office/drawing/2014/main" val="20007"/>
                    </a:ext>
                  </a:extLst>
                </a:gridCol>
                <a:gridCol w="643255">
                  <a:extLst>
                    <a:ext uri="{9D8B030D-6E8A-4147-A177-3AD203B41FA5}">
                      <a16:colId xmlns:a16="http://schemas.microsoft.com/office/drawing/2014/main" val="20008"/>
                    </a:ext>
                  </a:extLst>
                </a:gridCol>
                <a:gridCol w="643255">
                  <a:extLst>
                    <a:ext uri="{9D8B030D-6E8A-4147-A177-3AD203B41FA5}">
                      <a16:colId xmlns:a16="http://schemas.microsoft.com/office/drawing/2014/main" val="20009"/>
                    </a:ext>
                  </a:extLst>
                </a:gridCol>
                <a:gridCol w="551180">
                  <a:extLst>
                    <a:ext uri="{9D8B030D-6E8A-4147-A177-3AD203B41FA5}">
                      <a16:colId xmlns:a16="http://schemas.microsoft.com/office/drawing/2014/main" val="20010"/>
                    </a:ext>
                  </a:extLst>
                </a:gridCol>
              </a:tblGrid>
              <a:tr h="370840">
                <a:tc>
                  <a:txBody>
                    <a:bodyPr/>
                    <a:lstStyle/>
                    <a:p>
                      <a:endParaRPr lang="en-GB" sz="1400" baseline="-25000" dirty="0">
                        <a:latin typeface="+mn-lt"/>
                      </a:endParaRPr>
                    </a:p>
                  </a:txBody>
                  <a:tcPr/>
                </a:tc>
                <a:tc>
                  <a:txBody>
                    <a:bodyPr/>
                    <a:lstStyle/>
                    <a:p>
                      <a:pPr algn="ctr"/>
                      <a:r>
                        <a:rPr lang="en-GB" sz="1400" dirty="0"/>
                        <a:t>H</a:t>
                      </a:r>
                      <a:r>
                        <a:rPr lang="en-GB" sz="1400" baseline="-25000" dirty="0"/>
                        <a:t>2</a:t>
                      </a:r>
                    </a:p>
                  </a:txBody>
                  <a:tcPr/>
                </a:tc>
                <a:tc>
                  <a:txBody>
                    <a:bodyPr/>
                    <a:lstStyle/>
                    <a:p>
                      <a:pPr algn="ctr"/>
                      <a:r>
                        <a:rPr lang="en-GB" sz="1400" dirty="0"/>
                        <a:t>He</a:t>
                      </a:r>
                    </a:p>
                  </a:txBody>
                  <a:tcPr/>
                </a:tc>
                <a:tc>
                  <a:txBody>
                    <a:bodyPr/>
                    <a:lstStyle/>
                    <a:p>
                      <a:pPr algn="ctr"/>
                      <a:r>
                        <a:rPr lang="en-GB" sz="1400" dirty="0"/>
                        <a:t>CH</a:t>
                      </a:r>
                      <a:r>
                        <a:rPr lang="en-GB" sz="1400" baseline="-25000" dirty="0"/>
                        <a:t>4</a:t>
                      </a:r>
                    </a:p>
                  </a:txBody>
                  <a:tcPr/>
                </a:tc>
                <a:tc>
                  <a:txBody>
                    <a:bodyPr/>
                    <a:lstStyle/>
                    <a:p>
                      <a:pPr algn="ctr"/>
                      <a:r>
                        <a:rPr lang="en-GB" sz="1400" dirty="0"/>
                        <a:t>Ne</a:t>
                      </a:r>
                    </a:p>
                  </a:txBody>
                  <a:tcPr/>
                </a:tc>
                <a:tc>
                  <a:txBody>
                    <a:bodyPr/>
                    <a:lstStyle/>
                    <a:p>
                      <a:pPr algn="ctr"/>
                      <a:r>
                        <a:rPr lang="en-GB" sz="1400" dirty="0"/>
                        <a:t>N</a:t>
                      </a:r>
                      <a:r>
                        <a:rPr lang="en-GB" sz="1400" baseline="-25000" dirty="0"/>
                        <a:t>2</a:t>
                      </a:r>
                    </a:p>
                  </a:txBody>
                  <a:tcPr/>
                </a:tc>
                <a:tc>
                  <a:txBody>
                    <a:bodyPr/>
                    <a:lstStyle/>
                    <a:p>
                      <a:pPr algn="ctr"/>
                      <a:r>
                        <a:rPr lang="en-GB" sz="1400" dirty="0"/>
                        <a:t>CO</a:t>
                      </a:r>
                    </a:p>
                  </a:txBody>
                  <a:tcPr/>
                </a:tc>
                <a:tc>
                  <a:txBody>
                    <a:bodyPr/>
                    <a:lstStyle/>
                    <a:p>
                      <a:pPr algn="ctr"/>
                      <a:r>
                        <a:rPr lang="en-GB" sz="1400" dirty="0"/>
                        <a:t>C</a:t>
                      </a:r>
                      <a:r>
                        <a:rPr lang="en-GB" sz="1400" baseline="-25000" dirty="0"/>
                        <a:t>2</a:t>
                      </a:r>
                      <a:r>
                        <a:rPr lang="en-GB" sz="1400" dirty="0"/>
                        <a:t>H</a:t>
                      </a:r>
                      <a:r>
                        <a:rPr lang="en-GB" sz="1400" baseline="-25000" dirty="0"/>
                        <a:t>6</a:t>
                      </a:r>
                    </a:p>
                  </a:txBody>
                  <a:tcPr/>
                </a:tc>
                <a:tc>
                  <a:txBody>
                    <a:bodyPr/>
                    <a:lstStyle/>
                    <a:p>
                      <a:pPr algn="ctr"/>
                      <a:r>
                        <a:rPr lang="en-GB" sz="1400" dirty="0" err="1"/>
                        <a:t>Ar</a:t>
                      </a:r>
                      <a:endParaRPr lang="en-GB" sz="1400" dirty="0"/>
                    </a:p>
                  </a:txBody>
                  <a:tcPr/>
                </a:tc>
                <a:tc>
                  <a:txBody>
                    <a:bodyPr/>
                    <a:lstStyle/>
                    <a:p>
                      <a:pPr algn="ctr"/>
                      <a:r>
                        <a:rPr lang="en-GB" sz="1400" dirty="0"/>
                        <a:t>CO</a:t>
                      </a:r>
                      <a:r>
                        <a:rPr lang="en-GB" sz="1400" baseline="-25000" dirty="0"/>
                        <a:t>2</a:t>
                      </a:r>
                    </a:p>
                  </a:txBody>
                  <a:tcPr/>
                </a:tc>
                <a:tc>
                  <a:txBody>
                    <a:bodyPr/>
                    <a:lstStyle/>
                    <a:p>
                      <a:pPr algn="ctr"/>
                      <a:r>
                        <a:rPr lang="en-GB" sz="1400" dirty="0" err="1"/>
                        <a:t>Xe</a:t>
                      </a:r>
                      <a:endParaRPr lang="en-GB" sz="1400" dirty="0"/>
                    </a:p>
                  </a:txBody>
                  <a:tcPr/>
                </a:tc>
                <a:extLst>
                  <a:ext uri="{0D108BD9-81ED-4DB2-BD59-A6C34878D82A}">
                    <a16:rowId xmlns:a16="http://schemas.microsoft.com/office/drawing/2014/main" val="10000"/>
                  </a:ext>
                </a:extLst>
              </a:tr>
              <a:tr h="370840">
                <a:tc>
                  <a:txBody>
                    <a:bodyPr/>
                    <a:lstStyle/>
                    <a:p>
                      <a:r>
                        <a:rPr lang="en-GB" sz="1400" dirty="0"/>
                        <a:t>S</a:t>
                      </a:r>
                      <a:r>
                        <a:rPr lang="en-GB" sz="1400" baseline="-25000" dirty="0"/>
                        <a:t>i</a:t>
                      </a:r>
                      <a:r>
                        <a:rPr lang="en-GB" sz="1400" dirty="0"/>
                        <a:t> (mbar</a:t>
                      </a:r>
                      <a:r>
                        <a:rPr lang="en-GB" sz="1400" baseline="30000" dirty="0"/>
                        <a:t>-1</a:t>
                      </a:r>
                      <a:r>
                        <a:rPr lang="en-GB" sz="1400" dirty="0"/>
                        <a:t>)</a:t>
                      </a:r>
                    </a:p>
                  </a:txBody>
                  <a:tcPr/>
                </a:tc>
                <a:tc>
                  <a:txBody>
                    <a:bodyPr/>
                    <a:lstStyle/>
                    <a:p>
                      <a:pPr algn="ctr"/>
                      <a:r>
                        <a:rPr lang="en-GB" sz="1300" dirty="0"/>
                        <a:t>19.06</a:t>
                      </a:r>
                    </a:p>
                  </a:txBody>
                  <a:tcPr/>
                </a:tc>
                <a:tc>
                  <a:txBody>
                    <a:bodyPr/>
                    <a:lstStyle/>
                    <a:p>
                      <a:pPr algn="ctr"/>
                      <a:r>
                        <a:rPr lang="en-GB" sz="1300" dirty="0"/>
                        <a:t>7.46</a:t>
                      </a:r>
                    </a:p>
                  </a:txBody>
                  <a:tcPr/>
                </a:tc>
                <a:tc>
                  <a:txBody>
                    <a:bodyPr/>
                    <a:lstStyle/>
                    <a:p>
                      <a:pPr algn="ctr"/>
                      <a:r>
                        <a:rPr lang="en-GB" sz="1300" dirty="0"/>
                        <a:t>60.62</a:t>
                      </a:r>
                    </a:p>
                  </a:txBody>
                  <a:tcPr/>
                </a:tc>
                <a:tc>
                  <a:txBody>
                    <a:bodyPr/>
                    <a:lstStyle/>
                    <a:p>
                      <a:pPr algn="ctr"/>
                      <a:r>
                        <a:rPr lang="en-GB" sz="1300" dirty="0"/>
                        <a:t>10.48</a:t>
                      </a:r>
                    </a:p>
                  </a:txBody>
                  <a:tcPr/>
                </a:tc>
                <a:tc>
                  <a:txBody>
                    <a:bodyPr/>
                    <a:lstStyle/>
                    <a:p>
                      <a:pPr algn="ctr"/>
                      <a:r>
                        <a:rPr lang="en-GB" sz="1300" dirty="0"/>
                        <a:t>41.84</a:t>
                      </a:r>
                    </a:p>
                  </a:txBody>
                  <a:tcPr/>
                </a:tc>
                <a:tc>
                  <a:txBody>
                    <a:bodyPr/>
                    <a:lstStyle/>
                    <a:p>
                      <a:pPr algn="ctr"/>
                      <a:r>
                        <a:rPr lang="en-GB" sz="1300" dirty="0"/>
                        <a:t>42.30</a:t>
                      </a:r>
                    </a:p>
                  </a:txBody>
                  <a:tcPr/>
                </a:tc>
                <a:tc>
                  <a:txBody>
                    <a:bodyPr/>
                    <a:lstStyle/>
                    <a:p>
                      <a:pPr algn="ctr"/>
                      <a:r>
                        <a:rPr lang="en-GB" sz="1300" dirty="0"/>
                        <a:t>114.71</a:t>
                      </a:r>
                    </a:p>
                  </a:txBody>
                  <a:tcPr/>
                </a:tc>
                <a:tc>
                  <a:txBody>
                    <a:bodyPr/>
                    <a:lstStyle/>
                    <a:p>
                      <a:pPr algn="ctr"/>
                      <a:r>
                        <a:rPr lang="en-GB" sz="1300" dirty="0"/>
                        <a:t>53.19</a:t>
                      </a:r>
                    </a:p>
                  </a:txBody>
                  <a:tcPr/>
                </a:tc>
                <a:tc>
                  <a:txBody>
                    <a:bodyPr/>
                    <a:lstStyle/>
                    <a:p>
                      <a:pPr algn="ctr"/>
                      <a:r>
                        <a:rPr lang="en-GB" sz="1300" dirty="0"/>
                        <a:t>54.48</a:t>
                      </a:r>
                    </a:p>
                  </a:txBody>
                  <a:tcPr/>
                </a:tc>
                <a:tc>
                  <a:txBody>
                    <a:bodyPr/>
                    <a:lstStyle/>
                    <a:p>
                      <a:pPr algn="ctr"/>
                      <a:r>
                        <a:rPr lang="en-GB" sz="1300" dirty="0"/>
                        <a:t>7.50</a:t>
                      </a:r>
                    </a:p>
                  </a:txBody>
                  <a:tcPr/>
                </a:tc>
                <a:extLst>
                  <a:ext uri="{0D108BD9-81ED-4DB2-BD59-A6C34878D82A}">
                    <a16:rowId xmlns:a16="http://schemas.microsoft.com/office/drawing/2014/main" val="1000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err="1"/>
                        <a:t>S</a:t>
                      </a:r>
                      <a:r>
                        <a:rPr lang="en-GB" sz="1400" baseline="-25000" dirty="0" err="1"/>
                        <a:t>rel,i</a:t>
                      </a:r>
                      <a:r>
                        <a:rPr lang="en-GB" sz="1400" baseline="-25000" dirty="0"/>
                        <a:t> </a:t>
                      </a:r>
                      <a:r>
                        <a:rPr lang="en-GB" sz="1400" dirty="0"/>
                        <a:t>(</a:t>
                      </a:r>
                      <a:r>
                        <a:rPr lang="en-GB" sz="1400" dirty="0" err="1"/>
                        <a:t>mbar,i</a:t>
                      </a:r>
                      <a:r>
                        <a:rPr lang="en-GB" sz="1400" dirty="0"/>
                        <a:t>/mbar,N</a:t>
                      </a:r>
                      <a:r>
                        <a:rPr lang="en-GB" sz="1400" baseline="-25000" dirty="0"/>
                        <a:t>2</a:t>
                      </a:r>
                      <a:r>
                        <a:rPr lang="en-GB" sz="1400" dirty="0"/>
                        <a:t>)</a:t>
                      </a:r>
                    </a:p>
                    <a:p>
                      <a:endParaRPr lang="en-GB" sz="1400" baseline="-25000" dirty="0"/>
                    </a:p>
                  </a:txBody>
                  <a:tcPr/>
                </a:tc>
                <a:tc>
                  <a:txBody>
                    <a:bodyPr/>
                    <a:lstStyle/>
                    <a:p>
                      <a:pPr algn="ctr"/>
                      <a:r>
                        <a:rPr lang="en-GB" sz="1300" dirty="0"/>
                        <a:t>2.20</a:t>
                      </a:r>
                    </a:p>
                  </a:txBody>
                  <a:tcPr/>
                </a:tc>
                <a:tc>
                  <a:txBody>
                    <a:bodyPr/>
                    <a:lstStyle/>
                    <a:p>
                      <a:pPr algn="ctr"/>
                      <a:r>
                        <a:rPr lang="en-GB" sz="1300" dirty="0"/>
                        <a:t>5.61</a:t>
                      </a:r>
                    </a:p>
                  </a:txBody>
                  <a:tcPr/>
                </a:tc>
                <a:tc>
                  <a:txBody>
                    <a:bodyPr/>
                    <a:lstStyle/>
                    <a:p>
                      <a:pPr algn="ctr"/>
                      <a:r>
                        <a:rPr lang="en-GB" sz="1300" dirty="0"/>
                        <a:t>0.69</a:t>
                      </a:r>
                    </a:p>
                  </a:txBody>
                  <a:tcPr/>
                </a:tc>
                <a:tc>
                  <a:txBody>
                    <a:bodyPr/>
                    <a:lstStyle/>
                    <a:p>
                      <a:pPr algn="ctr"/>
                      <a:r>
                        <a:rPr lang="en-GB" sz="1300" dirty="0"/>
                        <a:t>3.41</a:t>
                      </a:r>
                    </a:p>
                  </a:txBody>
                  <a:tcPr/>
                </a:tc>
                <a:tc>
                  <a:txBody>
                    <a:bodyPr/>
                    <a:lstStyle/>
                    <a:p>
                      <a:pPr algn="ctr"/>
                      <a:r>
                        <a:rPr lang="en-GB" sz="1300" dirty="0"/>
                        <a:t>1.00</a:t>
                      </a:r>
                    </a:p>
                  </a:txBody>
                  <a:tcPr/>
                </a:tc>
                <a:tc>
                  <a:txBody>
                    <a:bodyPr/>
                    <a:lstStyle/>
                    <a:p>
                      <a:pPr algn="ctr"/>
                      <a:r>
                        <a:rPr lang="en-GB" sz="1300" dirty="0"/>
                        <a:t>0.99</a:t>
                      </a:r>
                    </a:p>
                  </a:txBody>
                  <a:tcPr/>
                </a:tc>
                <a:tc>
                  <a:txBody>
                    <a:bodyPr/>
                    <a:lstStyle/>
                    <a:p>
                      <a:pPr algn="ctr"/>
                      <a:r>
                        <a:rPr lang="en-GB" sz="1300" dirty="0"/>
                        <a:t>0.36</a:t>
                      </a:r>
                    </a:p>
                  </a:txBody>
                  <a:tcPr/>
                </a:tc>
                <a:tc>
                  <a:txBody>
                    <a:bodyPr/>
                    <a:lstStyle/>
                    <a:p>
                      <a:pPr algn="ctr"/>
                      <a:r>
                        <a:rPr lang="en-GB" sz="1300" dirty="0"/>
                        <a:t>0.79</a:t>
                      </a:r>
                    </a:p>
                  </a:txBody>
                  <a:tcPr/>
                </a:tc>
                <a:tc>
                  <a:txBody>
                    <a:bodyPr/>
                    <a:lstStyle/>
                    <a:p>
                      <a:pPr algn="ctr"/>
                      <a:r>
                        <a:rPr lang="en-GB" sz="1300" dirty="0"/>
                        <a:t>0.77</a:t>
                      </a:r>
                    </a:p>
                  </a:txBody>
                  <a:tcPr/>
                </a:tc>
                <a:tc>
                  <a:txBody>
                    <a:bodyPr/>
                    <a:lstStyle/>
                    <a:p>
                      <a:pPr algn="ctr"/>
                      <a:r>
                        <a:rPr lang="en-GB" sz="1300" dirty="0"/>
                        <a:t>4.83</a:t>
                      </a:r>
                    </a:p>
                  </a:txBody>
                  <a:tcPr/>
                </a:tc>
                <a:extLst>
                  <a:ext uri="{0D108BD9-81ED-4DB2-BD59-A6C34878D82A}">
                    <a16:rowId xmlns:a16="http://schemas.microsoft.com/office/drawing/2014/main" val="10002"/>
                  </a:ext>
                </a:extLst>
              </a:tr>
            </a:tbl>
          </a:graphicData>
        </a:graphic>
      </p:graphicFrame>
      <mc:AlternateContent xmlns:mc="http://schemas.openxmlformats.org/markup-compatibility/2006" xmlns:a14="http://schemas.microsoft.com/office/drawing/2010/main">
        <mc:Choice Requires="a14">
          <p:sp>
            <p:nvSpPr>
              <p:cNvPr id="23" name="Rectangle 22"/>
              <p:cNvSpPr/>
              <p:nvPr/>
            </p:nvSpPr>
            <p:spPr>
              <a:xfrm>
                <a:off x="562459" y="3281562"/>
                <a:ext cx="1826718" cy="413511"/>
              </a:xfrm>
              <a:prstGeom prst="rect">
                <a:avLst/>
              </a:prstGeom>
              <a:ln>
                <a:solidFill>
                  <a:srgbClr val="FF0066"/>
                </a:solidFill>
              </a:ln>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𝑃</m:t>
                          </m:r>
                        </m:e>
                        <m:sub>
                          <m:r>
                            <a:rPr lang="en-GB" sz="2000" b="0" i="1" smtClean="0">
                              <a:solidFill>
                                <a:srgbClr val="FF0000"/>
                              </a:solidFill>
                              <a:latin typeface="Cambria Math" panose="02040503050406030204" pitchFamily="18" charset="0"/>
                            </a:rPr>
                            <m:t>𝑖</m:t>
                          </m:r>
                        </m:sub>
                      </m:sSub>
                      <m:r>
                        <a:rPr lang="en-GB" sz="200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 </m:t>
                      </m:r>
                      <m:sSub>
                        <m:sSubPr>
                          <m:ctrlPr>
                            <a:rPr lang="en-GB" sz="2000" b="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𝑆</m:t>
                          </m:r>
                        </m:e>
                        <m:sub>
                          <m:r>
                            <a:rPr lang="en-GB" sz="2000" b="0" i="1" smtClean="0">
                              <a:solidFill>
                                <a:srgbClr val="FF0000"/>
                              </a:solidFill>
                              <a:latin typeface="Cambria Math" panose="02040503050406030204" pitchFamily="18" charset="0"/>
                            </a:rPr>
                            <m:t>𝑟𝑒𝑙</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𝑖</m:t>
                          </m:r>
                        </m:sub>
                      </m:sSub>
                      <m:r>
                        <a:rPr lang="en-GB" sz="2000" b="0" i="1" smtClean="0">
                          <a:solidFill>
                            <a:srgbClr val="FF0000"/>
                          </a:solidFill>
                          <a:latin typeface="Cambria Math" panose="02040503050406030204" pitchFamily="18" charset="0"/>
                        </a:rPr>
                        <m:t> </m:t>
                      </m:r>
                      <m:sSub>
                        <m:sSubPr>
                          <m:ctrlPr>
                            <a:rPr lang="en-GB" sz="2000" b="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𝑃</m:t>
                          </m:r>
                        </m:e>
                        <m:sub>
                          <m:r>
                            <a:rPr lang="en-GB" sz="2000" b="0" i="1" smtClean="0">
                              <a:solidFill>
                                <a:srgbClr val="FF0000"/>
                              </a:solidFill>
                              <a:latin typeface="Cambria Math" panose="02040503050406030204" pitchFamily="18" charset="0"/>
                            </a:rPr>
                            <m:t>𝑁</m:t>
                          </m:r>
                          <m:r>
                            <a:rPr lang="en-GB" sz="2000" b="0" i="1" smtClean="0">
                              <a:solidFill>
                                <a:srgbClr val="FF0000"/>
                              </a:solidFill>
                              <a:latin typeface="Cambria Math" panose="02040503050406030204" pitchFamily="18" charset="0"/>
                            </a:rPr>
                            <m:t>2</m:t>
                          </m:r>
                        </m:sub>
                      </m:sSub>
                    </m:oMath>
                  </m:oMathPara>
                </a14:m>
                <a:endParaRPr lang="en-GB" sz="2000" dirty="0">
                  <a:solidFill>
                    <a:srgbClr val="FF0000"/>
                  </a:solidFill>
                </a:endParaRPr>
              </a:p>
            </p:txBody>
          </p:sp>
        </mc:Choice>
        <mc:Fallback xmlns="">
          <p:sp>
            <p:nvSpPr>
              <p:cNvPr id="23" name="Rectangle 22"/>
              <p:cNvSpPr>
                <a:spLocks noRot="1" noChangeAspect="1" noMove="1" noResize="1" noEditPoints="1" noAdjustHandles="1" noChangeArrowheads="1" noChangeShapeType="1" noTextEdit="1"/>
              </p:cNvSpPr>
              <p:nvPr/>
            </p:nvSpPr>
            <p:spPr>
              <a:xfrm>
                <a:off x="562459" y="3281562"/>
                <a:ext cx="1826718" cy="413511"/>
              </a:xfrm>
              <a:prstGeom prst="rect">
                <a:avLst/>
              </a:prstGeom>
              <a:blipFill rotWithShape="0">
                <a:blip r:embed="rId4" cstate="print"/>
                <a:stretch>
                  <a:fillRect/>
                </a:stretch>
              </a:blipFill>
              <a:ln>
                <a:solidFill>
                  <a:srgbClr val="FF0066"/>
                </a:solidFill>
              </a:ln>
            </p:spPr>
            <p:txBody>
              <a:bodyPr/>
              <a:lstStyle/>
              <a:p>
                <a:r>
                  <a:rPr lang="en-GB">
                    <a:noFill/>
                  </a:rPr>
                  <a:t> </a:t>
                </a:r>
              </a:p>
            </p:txBody>
          </p:sp>
        </mc:Fallback>
      </mc:AlternateContent>
      <p:sp>
        <p:nvSpPr>
          <p:cNvPr id="24" name="Rectangle 23"/>
          <p:cNvSpPr/>
          <p:nvPr/>
        </p:nvSpPr>
        <p:spPr>
          <a:xfrm>
            <a:off x="80211" y="5275188"/>
            <a:ext cx="9144000" cy="830997"/>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The sensitivity relative error equals ~ 10 %</a:t>
            </a:r>
          </a:p>
          <a:p>
            <a:pPr lvl="0" eaLnBrk="0" fontAlgn="base" hangingPunct="0">
              <a:spcBef>
                <a:spcPct val="0"/>
              </a:spcBef>
              <a:spcAft>
                <a:spcPct val="0"/>
              </a:spcAft>
              <a:buClr>
                <a:srgbClr val="00CC99"/>
              </a:buClr>
              <a:buFontTx/>
              <a:buChar char="•"/>
            </a:pPr>
            <a:r>
              <a:rPr lang="en-US" sz="1600" dirty="0"/>
              <a:t> A pressure reading in N</a:t>
            </a:r>
            <a:r>
              <a:rPr lang="en-US" sz="1600" baseline="-25000" dirty="0"/>
              <a:t>2</a:t>
            </a:r>
            <a:r>
              <a:rPr lang="en-US" sz="1600" dirty="0"/>
              <a:t> equivalent is: P</a:t>
            </a:r>
            <a:r>
              <a:rPr lang="en-US" sz="1600" baseline="-25000" dirty="0"/>
              <a:t>read</a:t>
            </a:r>
            <a:r>
              <a:rPr lang="en-US" sz="1600" dirty="0"/>
              <a:t> =2 10</a:t>
            </a:r>
            <a:r>
              <a:rPr lang="en-US" sz="1600" baseline="30000" dirty="0"/>
              <a:t>-10</a:t>
            </a:r>
            <a:r>
              <a:rPr lang="en-US" sz="1600" dirty="0"/>
              <a:t> mbar, in the case the main molecular species is H</a:t>
            </a:r>
            <a:r>
              <a:rPr lang="en-US" sz="1600" baseline="-25000" dirty="0"/>
              <a:t>2</a:t>
            </a:r>
            <a:r>
              <a:rPr lang="en-US" sz="1600" dirty="0"/>
              <a:t>, the real pressure is: P = S</a:t>
            </a:r>
            <a:r>
              <a:rPr lang="en-US" sz="1600" baseline="-25000" dirty="0"/>
              <a:t>rel,H2</a:t>
            </a:r>
            <a:r>
              <a:rPr lang="en-US" sz="1600" dirty="0"/>
              <a:t> x P</a:t>
            </a:r>
            <a:r>
              <a:rPr lang="en-US" sz="1600" baseline="-25000" dirty="0"/>
              <a:t>read</a:t>
            </a:r>
            <a:r>
              <a:rPr lang="en-US" sz="1600" dirty="0"/>
              <a:t> = 4.4 10</a:t>
            </a:r>
            <a:r>
              <a:rPr lang="en-US" sz="1600" baseline="30000" dirty="0"/>
              <a:t>-10</a:t>
            </a:r>
            <a:r>
              <a:rPr lang="en-US" sz="1600" dirty="0"/>
              <a:t> mbar  </a:t>
            </a:r>
          </a:p>
        </p:txBody>
      </p:sp>
      <p:sp>
        <p:nvSpPr>
          <p:cNvPr id="13" name="Rectangle 12"/>
          <p:cNvSpPr/>
          <p:nvPr/>
        </p:nvSpPr>
        <p:spPr>
          <a:xfrm>
            <a:off x="0" y="2028187"/>
            <a:ext cx="9144000"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Relative sensitivity:</a:t>
            </a:r>
          </a:p>
        </p:txBody>
      </p:sp>
      <p:grpSp>
        <p:nvGrpSpPr>
          <p:cNvPr id="12" name="Group 11"/>
          <p:cNvGrpSpPr/>
          <p:nvPr/>
        </p:nvGrpSpPr>
        <p:grpSpPr>
          <a:xfrm>
            <a:off x="3775450" y="787451"/>
            <a:ext cx="3870592" cy="2771522"/>
            <a:chOff x="3775450" y="787451"/>
            <a:chExt cx="3870592" cy="2771522"/>
          </a:xfrm>
        </p:grpSpPr>
        <p:pic>
          <p:nvPicPr>
            <p:cNvPr id="6" name="Picture 5"/>
            <p:cNvPicPr>
              <a:picLocks noChangeAspect="1"/>
            </p:cNvPicPr>
            <p:nvPr/>
          </p:nvPicPr>
          <p:blipFill>
            <a:blip r:embed="rId5" cstate="print"/>
            <a:stretch>
              <a:fillRect/>
            </a:stretch>
          </p:blipFill>
          <p:spPr>
            <a:xfrm>
              <a:off x="3775450" y="787451"/>
              <a:ext cx="3531124" cy="2771522"/>
            </a:xfrm>
            <a:prstGeom prst="rect">
              <a:avLst/>
            </a:prstGeom>
          </p:spPr>
        </p:pic>
        <p:cxnSp>
          <p:nvCxnSpPr>
            <p:cNvPr id="4" name="Straight Connector 3"/>
            <p:cNvCxnSpPr/>
            <p:nvPr/>
          </p:nvCxnSpPr>
          <p:spPr>
            <a:xfrm flipV="1">
              <a:off x="6364224" y="987552"/>
              <a:ext cx="0" cy="2128723"/>
            </a:xfrm>
            <a:prstGeom prst="line">
              <a:avLst/>
            </a:prstGeom>
            <a:ln>
              <a:solidFill>
                <a:srgbClr val="0047FD"/>
              </a:solidFill>
              <a:prstDash val="lgDash"/>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flipH="1">
              <a:off x="6898234" y="1466658"/>
              <a:ext cx="153619" cy="259729"/>
            </a:xfrm>
            <a:prstGeom prst="straightConnector1">
              <a:avLst/>
            </a:prstGeom>
            <a:ln>
              <a:solidFill>
                <a:srgbClr val="0047FD"/>
              </a:solidFill>
              <a:tailEnd type="triangle"/>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6675905" y="1052435"/>
              <a:ext cx="970137" cy="400110"/>
            </a:xfrm>
            <a:prstGeom prst="rect">
              <a:avLst/>
            </a:prstGeom>
            <a:solidFill>
              <a:schemeClr val="bg1"/>
            </a:solidFill>
          </p:spPr>
          <p:txBody>
            <a:bodyPr wrap="none" rtlCol="0">
              <a:spAutoFit/>
            </a:bodyPr>
            <a:lstStyle/>
            <a:p>
              <a:pPr algn="ctr"/>
              <a:r>
                <a:rPr lang="en-US" sz="1000" dirty="0">
                  <a:solidFill>
                    <a:srgbClr val="0047FD"/>
                  </a:solidFill>
                </a:rPr>
                <a:t>Space charge</a:t>
              </a:r>
            </a:p>
            <a:p>
              <a:pPr algn="ctr"/>
              <a:r>
                <a:rPr lang="en-US" sz="1000" dirty="0">
                  <a:solidFill>
                    <a:srgbClr val="0047FD"/>
                  </a:solidFill>
                </a:rPr>
                <a:t>effect</a:t>
              </a:r>
              <a:endParaRPr lang="en-GB" sz="1000" dirty="0">
                <a:solidFill>
                  <a:srgbClr val="0047FD"/>
                </a:solidFill>
              </a:endParaRPr>
            </a:p>
          </p:txBody>
        </p:sp>
        <p:sp>
          <p:nvSpPr>
            <p:cNvPr id="11" name="Rectangle 10"/>
            <p:cNvSpPr/>
            <p:nvPr/>
          </p:nvSpPr>
          <p:spPr>
            <a:xfrm>
              <a:off x="6092354" y="3098881"/>
              <a:ext cx="543739" cy="276999"/>
            </a:xfrm>
            <a:prstGeom prst="rect">
              <a:avLst/>
            </a:prstGeom>
          </p:spPr>
          <p:txBody>
            <a:bodyPr wrap="none">
              <a:spAutoFit/>
            </a:bodyPr>
            <a:lstStyle/>
            <a:p>
              <a:r>
                <a:rPr lang="en-US" sz="1200" dirty="0">
                  <a:solidFill>
                    <a:srgbClr val="0047FD"/>
                  </a:solidFill>
                </a:rPr>
                <a:t>4 mA</a:t>
              </a:r>
              <a:endParaRPr lang="en-GB" sz="1200" dirty="0"/>
            </a:p>
          </p:txBody>
        </p:sp>
      </p:grpSp>
    </p:spTree>
    <p:extLst>
      <p:ext uri="{BB962C8B-B14F-4D97-AF65-F5344CB8AC3E}">
        <p14:creationId xmlns:p14="http://schemas.microsoft.com/office/powerpoint/2010/main" val="21578777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2"/>
          <p:cNvSpPr>
            <a:spLocks noGrp="1"/>
          </p:cNvSpPr>
          <p:nvPr>
            <p:ph type="sldNum" sz="quarter" idx="4294967295"/>
          </p:nvPr>
        </p:nvSpPr>
        <p:spPr>
          <a:xfrm>
            <a:off x="6747933" y="6382227"/>
            <a:ext cx="2133600" cy="475773"/>
          </a:xfrm>
          <a:prstGeom prst="rect">
            <a:avLst/>
          </a:prstGeom>
          <a:noFill/>
        </p:spPr>
        <p:txBody>
          <a:bodyPr lIns="81711" tIns="40855" rIns="81711" bIns="40855"/>
          <a:lstStyle/>
          <a:p>
            <a:fld id="{0DC8869C-294B-494B-B083-C0A2E396D3F5}" type="slidenum">
              <a:rPr lang="en-US" smtClean="0"/>
              <a:pPr/>
              <a:t>52</a:t>
            </a:fld>
            <a:endParaRPr lang="en-US"/>
          </a:p>
        </p:txBody>
      </p:sp>
      <p:sp>
        <p:nvSpPr>
          <p:cNvPr id="25604" name="Rectangle 2"/>
          <p:cNvSpPr>
            <a:spLocks noChangeArrowheads="1"/>
          </p:cNvSpPr>
          <p:nvPr/>
        </p:nvSpPr>
        <p:spPr bwMode="auto">
          <a:xfrm>
            <a:off x="0" y="2133125"/>
            <a:ext cx="8940800" cy="959667"/>
          </a:xfrm>
          <a:prstGeom prst="rect">
            <a:avLst/>
          </a:prstGeom>
          <a:noFill/>
          <a:ln w="9525">
            <a:noFill/>
            <a:miter lim="800000"/>
            <a:headEnd/>
            <a:tailEnd/>
          </a:ln>
        </p:spPr>
        <p:txBody>
          <a:bodyPr lIns="81706" tIns="40853" rIns="81706" bIns="40853">
            <a:spAutoFit/>
          </a:bodyPr>
          <a:lstStyle/>
          <a:p>
            <a:pPr algn="ctr">
              <a:spcBef>
                <a:spcPct val="50000"/>
              </a:spcBef>
              <a:buClr>
                <a:schemeClr val="accent1"/>
              </a:buClr>
            </a:pPr>
            <a:r>
              <a:rPr lang="en-US" sz="3900" dirty="0">
                <a:solidFill>
                  <a:srgbClr val="00CC99"/>
                </a:solidFill>
              </a:rPr>
              <a:t>3.2 Gas analysis</a:t>
            </a:r>
            <a:endParaRPr lang="en-US" dirty="0">
              <a:solidFill>
                <a:srgbClr val="00CC99"/>
              </a:solidFill>
            </a:endParaRPr>
          </a:p>
          <a:p>
            <a:pPr algn="ctr">
              <a:buClr>
                <a:schemeClr val="accent1"/>
              </a:buClr>
            </a:pPr>
            <a:endParaRPr lang="en-US" dirty="0"/>
          </a:p>
        </p:txBody>
      </p:sp>
      <p:sp>
        <p:nvSpPr>
          <p:cNvPr id="6"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1693455998"/>
      </p:ext>
    </p:extLst>
  </p:cSld>
  <p:clrMapOvr>
    <a:masterClrMapping/>
  </p:clrMapOvr>
  <p:transition spd="med">
    <p:dissolv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53</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Residual Gas </a:t>
            </a:r>
            <a:r>
              <a:rPr lang="en-US" sz="2800" b="1" dirty="0" err="1">
                <a:solidFill>
                  <a:srgbClr val="3366FF"/>
                </a:solidFill>
                <a:latin typeface="Arial" pitchFamily="34" charset="0"/>
                <a:ea typeface="+mj-ea"/>
                <a:cs typeface="Arial" pitchFamily="34" charset="0"/>
              </a:rPr>
              <a:t>Analysers</a:t>
            </a:r>
            <a:endParaRPr lang="en-US" sz="2800" b="1" dirty="0">
              <a:solidFill>
                <a:srgbClr val="3366FF"/>
              </a:solidFill>
              <a:latin typeface="Arial" pitchFamily="34" charset="0"/>
              <a:ea typeface="+mj-ea"/>
              <a:cs typeface="Arial" pitchFamily="34" charset="0"/>
            </a:endParaRPr>
          </a:p>
        </p:txBody>
      </p:sp>
      <p:sp>
        <p:nvSpPr>
          <p:cNvPr id="3" name="Rectangle 2"/>
          <p:cNvSpPr/>
          <p:nvPr/>
        </p:nvSpPr>
        <p:spPr>
          <a:xfrm>
            <a:off x="0" y="495657"/>
            <a:ext cx="9023230" cy="1569660"/>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Residual Gas </a:t>
            </a:r>
            <a:r>
              <a:rPr lang="en-US" sz="1600" dirty="0" err="1"/>
              <a:t>Analysers</a:t>
            </a:r>
            <a:r>
              <a:rPr lang="en-US" sz="1600" dirty="0"/>
              <a:t> are used in the range 10</a:t>
            </a:r>
            <a:r>
              <a:rPr lang="en-US" sz="1600" baseline="30000" dirty="0"/>
              <a:t>-4 </a:t>
            </a:r>
            <a:r>
              <a:rPr lang="en-US" sz="1600" dirty="0"/>
              <a:t>-10</a:t>
            </a:r>
            <a:r>
              <a:rPr lang="en-US" sz="1600" baseline="30000" dirty="0"/>
              <a:t>-13</a:t>
            </a:r>
            <a:r>
              <a:rPr lang="en-US" sz="1600" dirty="0"/>
              <a:t> mbar. Their purpose is to do gas analysis</a:t>
            </a:r>
          </a:p>
          <a:p>
            <a:pPr lvl="0" eaLnBrk="0" fontAlgn="base" hangingPunct="0">
              <a:spcBef>
                <a:spcPct val="0"/>
              </a:spcBef>
              <a:spcAft>
                <a:spcPct val="0"/>
              </a:spcAft>
              <a:buClr>
                <a:srgbClr val="00CC99"/>
              </a:buClr>
              <a:buFontTx/>
              <a:buChar char="•"/>
            </a:pPr>
            <a:r>
              <a:rPr lang="en-US" sz="1600" dirty="0"/>
              <a:t> A filament produces electrons which </a:t>
            </a:r>
            <a:r>
              <a:rPr lang="en-US" sz="1600" dirty="0" err="1"/>
              <a:t>ionise</a:t>
            </a:r>
            <a:r>
              <a:rPr lang="en-US" sz="1600" dirty="0"/>
              <a:t> the residual gas inside a grid. </a:t>
            </a:r>
          </a:p>
          <a:p>
            <a:pPr lvl="0" eaLnBrk="0" fontAlgn="base" hangingPunct="0">
              <a:spcBef>
                <a:spcPct val="0"/>
              </a:spcBef>
              <a:spcAft>
                <a:spcPct val="0"/>
              </a:spcAft>
              <a:buClr>
                <a:srgbClr val="00CC99"/>
              </a:buClr>
              <a:buFontTx/>
              <a:buChar char="•"/>
            </a:pPr>
            <a:r>
              <a:rPr lang="en-US" sz="1600" dirty="0"/>
              <a:t> A </a:t>
            </a:r>
            <a:r>
              <a:rPr lang="en-US" sz="1600" dirty="0">
                <a:solidFill>
                  <a:srgbClr val="00CC99"/>
                </a:solidFill>
              </a:rPr>
              <a:t>mass filter</a:t>
            </a:r>
            <a:r>
              <a:rPr lang="en-US" sz="1600" dirty="0"/>
              <a:t> is introduced between the grid and the ion collector. </a:t>
            </a:r>
          </a:p>
          <a:p>
            <a:pPr lvl="0" eaLnBrk="0" fontAlgn="base" hangingPunct="0">
              <a:spcBef>
                <a:spcPct val="0"/>
              </a:spcBef>
              <a:spcAft>
                <a:spcPct val="0"/>
              </a:spcAft>
              <a:buClr>
                <a:srgbClr val="00CC99"/>
              </a:buClr>
              <a:buFontTx/>
              <a:buChar char="•"/>
            </a:pPr>
            <a:r>
              <a:rPr lang="en-US" sz="1600" dirty="0"/>
              <a:t>The ion current can be measured in Faraday mode or in secondary electron multiplier mode. </a:t>
            </a:r>
          </a:p>
          <a:p>
            <a:pPr lvl="0" eaLnBrk="0" fontAlgn="base" hangingPunct="0">
              <a:spcBef>
                <a:spcPct val="0"/>
              </a:spcBef>
              <a:spcAft>
                <a:spcPct val="0"/>
              </a:spcAft>
              <a:buClr>
                <a:srgbClr val="00CC99"/>
              </a:buClr>
              <a:buFontTx/>
              <a:buChar char="•"/>
            </a:pPr>
            <a:endParaRPr lang="en-US" sz="1600" dirty="0"/>
          </a:p>
        </p:txBody>
      </p:sp>
      <p:grpSp>
        <p:nvGrpSpPr>
          <p:cNvPr id="24" name="Group 11"/>
          <p:cNvGrpSpPr/>
          <p:nvPr/>
        </p:nvGrpSpPr>
        <p:grpSpPr>
          <a:xfrm>
            <a:off x="1938035" y="1692537"/>
            <a:ext cx="5516462" cy="2621958"/>
            <a:chOff x="357154" y="4767115"/>
            <a:chExt cx="4478175" cy="1626164"/>
          </a:xfrm>
        </p:grpSpPr>
        <p:pic>
          <p:nvPicPr>
            <p:cNvPr id="25" name="Picture 4"/>
            <p:cNvPicPr>
              <a:picLocks noChangeAspect="1" noChangeArrowheads="1"/>
            </p:cNvPicPr>
            <p:nvPr/>
          </p:nvPicPr>
          <p:blipFill>
            <a:blip r:embed="rId2" cstate="print"/>
            <a:srcRect/>
            <a:stretch>
              <a:fillRect/>
            </a:stretch>
          </p:blipFill>
          <p:spPr bwMode="auto">
            <a:xfrm>
              <a:off x="357154" y="4914931"/>
              <a:ext cx="4429156" cy="1478348"/>
            </a:xfrm>
            <a:prstGeom prst="rect">
              <a:avLst/>
            </a:prstGeom>
            <a:noFill/>
            <a:ln w="9525">
              <a:noFill/>
              <a:miter lim="800000"/>
              <a:headEnd/>
              <a:tailEnd/>
            </a:ln>
            <a:effectLst/>
          </p:spPr>
        </p:pic>
        <p:sp>
          <p:nvSpPr>
            <p:cNvPr id="26" name="Text Box 31"/>
            <p:cNvSpPr txBox="1">
              <a:spLocks noChangeArrowheads="1"/>
            </p:cNvSpPr>
            <p:nvPr/>
          </p:nvSpPr>
          <p:spPr bwMode="auto">
            <a:xfrm>
              <a:off x="559632" y="4767115"/>
              <a:ext cx="4275697" cy="261055"/>
            </a:xfrm>
            <a:prstGeom prst="rect">
              <a:avLst/>
            </a:prstGeom>
            <a:noFill/>
            <a:ln w="9525">
              <a:noFill/>
              <a:miter lim="800000"/>
              <a:headEnd/>
              <a:tailEnd/>
            </a:ln>
          </p:spPr>
          <p:txBody>
            <a:bodyPr wrap="square" lIns="91435" tIns="45717" rIns="91435" bIns="45717">
              <a:spAutoFit/>
            </a:bodyPr>
            <a:lstStyle/>
            <a:p>
              <a:pPr algn="ctr" eaLnBrk="0" fontAlgn="base" hangingPunct="0">
                <a:spcBef>
                  <a:spcPct val="0"/>
                </a:spcBef>
                <a:spcAft>
                  <a:spcPct val="0"/>
                </a:spcAft>
              </a:pPr>
              <a:r>
                <a:rPr lang="en-GB" sz="1000" dirty="0">
                  <a:latin typeface="Times New Roman" pitchFamily="18" charset="0"/>
                  <a:cs typeface="Times New Roman" pitchFamily="18" charset="0"/>
                </a:rPr>
                <a:t>G.J. Peter, N. Müller. CAS Vacuum in accelerators CERN 2007-003</a:t>
              </a:r>
              <a:endParaRPr lang="en-US" sz="1000" dirty="0">
                <a:latin typeface="Times New Roman" pitchFamily="18" charset="0"/>
              </a:endParaRPr>
            </a:p>
          </p:txBody>
        </p:sp>
      </p:grpSp>
      <p:sp>
        <p:nvSpPr>
          <p:cNvPr id="13"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2" name="Picture 1"/>
          <p:cNvPicPr>
            <a:picLocks noChangeAspect="1"/>
          </p:cNvPicPr>
          <p:nvPr/>
        </p:nvPicPr>
        <p:blipFill>
          <a:blip r:embed="rId3" cstate="print"/>
          <a:stretch>
            <a:fillRect/>
          </a:stretch>
        </p:blipFill>
        <p:spPr>
          <a:xfrm>
            <a:off x="5853005" y="4355586"/>
            <a:ext cx="1918580" cy="1284921"/>
          </a:xfrm>
          <a:prstGeom prst="rect">
            <a:avLst/>
          </a:prstGeom>
        </p:spPr>
      </p:pic>
      <p:pic>
        <p:nvPicPr>
          <p:cNvPr id="4" name="Picture 3"/>
          <p:cNvPicPr>
            <a:picLocks noChangeAspect="1"/>
          </p:cNvPicPr>
          <p:nvPr/>
        </p:nvPicPr>
        <p:blipFill>
          <a:blip r:embed="rId4" cstate="print"/>
          <a:stretch>
            <a:fillRect/>
          </a:stretch>
        </p:blipFill>
        <p:spPr>
          <a:xfrm>
            <a:off x="3157199" y="4306954"/>
            <a:ext cx="2089831" cy="1374644"/>
          </a:xfrm>
          <a:prstGeom prst="rect">
            <a:avLst/>
          </a:prstGeom>
        </p:spPr>
      </p:pic>
      <p:pic>
        <p:nvPicPr>
          <p:cNvPr id="6" name="Picture 5"/>
          <p:cNvPicPr>
            <a:picLocks noChangeAspect="1"/>
          </p:cNvPicPr>
          <p:nvPr/>
        </p:nvPicPr>
        <p:blipFill>
          <a:blip r:embed="rId5" cstate="print"/>
          <a:stretch>
            <a:fillRect/>
          </a:stretch>
        </p:blipFill>
        <p:spPr>
          <a:xfrm>
            <a:off x="1582148" y="4314495"/>
            <a:ext cx="965469" cy="1374644"/>
          </a:xfrm>
          <a:prstGeom prst="rect">
            <a:avLst/>
          </a:prstGeom>
        </p:spPr>
      </p:pic>
      <p:sp>
        <p:nvSpPr>
          <p:cNvPr id="7" name="Rectangle 6"/>
          <p:cNvSpPr/>
          <p:nvPr/>
        </p:nvSpPr>
        <p:spPr>
          <a:xfrm>
            <a:off x="5763770" y="5658309"/>
            <a:ext cx="2504212" cy="523220"/>
          </a:xfrm>
          <a:prstGeom prst="rect">
            <a:avLst/>
          </a:prstGeom>
        </p:spPr>
        <p:txBody>
          <a:bodyPr wrap="none">
            <a:spAutoFit/>
          </a:bodyPr>
          <a:lstStyle/>
          <a:p>
            <a:r>
              <a:rPr lang="en-US" sz="1400" dirty="0"/>
              <a:t>Range: 10</a:t>
            </a:r>
            <a:r>
              <a:rPr lang="en-US" sz="1400" baseline="30000" dirty="0"/>
              <a:t>-14</a:t>
            </a:r>
            <a:r>
              <a:rPr lang="en-US" sz="1400" dirty="0"/>
              <a:t> till 10</a:t>
            </a:r>
            <a:r>
              <a:rPr lang="en-US" sz="1400" baseline="30000" dirty="0"/>
              <a:t>-5</a:t>
            </a:r>
            <a:r>
              <a:rPr lang="en-US" sz="1400" dirty="0"/>
              <a:t> A</a:t>
            </a:r>
          </a:p>
          <a:p>
            <a:r>
              <a:rPr lang="en-US" sz="1400" dirty="0"/>
              <a:t>Gain ~ 10</a:t>
            </a:r>
            <a:r>
              <a:rPr lang="en-US" sz="1400" baseline="30000" dirty="0"/>
              <a:t>3</a:t>
            </a:r>
            <a:r>
              <a:rPr lang="en-US" sz="1400" dirty="0"/>
              <a:t> -10</a:t>
            </a:r>
            <a:r>
              <a:rPr lang="en-US" sz="1400" baseline="30000" dirty="0"/>
              <a:t>4</a:t>
            </a:r>
            <a:r>
              <a:rPr lang="en-US" sz="1400" dirty="0"/>
              <a:t> electrons/ion</a:t>
            </a:r>
            <a:endParaRPr lang="en-GB" sz="1400" dirty="0"/>
          </a:p>
        </p:txBody>
      </p:sp>
      <p:sp>
        <p:nvSpPr>
          <p:cNvPr id="17" name="Rectangle 16"/>
          <p:cNvSpPr/>
          <p:nvPr/>
        </p:nvSpPr>
        <p:spPr>
          <a:xfrm>
            <a:off x="3091918" y="5635019"/>
            <a:ext cx="2358195" cy="307777"/>
          </a:xfrm>
          <a:prstGeom prst="rect">
            <a:avLst/>
          </a:prstGeom>
        </p:spPr>
        <p:txBody>
          <a:bodyPr wrap="square">
            <a:spAutoFit/>
          </a:bodyPr>
          <a:lstStyle/>
          <a:p>
            <a:pPr algn="ctr"/>
            <a:r>
              <a:rPr lang="el-GR" sz="1400" dirty="0"/>
              <a:t>Δ</a:t>
            </a:r>
            <a:r>
              <a:rPr lang="en-US" sz="1400" dirty="0"/>
              <a:t>M at FHWM = 0.5 AMU</a:t>
            </a:r>
            <a:endParaRPr lang="en-GB" sz="1400" dirty="0"/>
          </a:p>
        </p:txBody>
      </p:sp>
      <p:sp>
        <p:nvSpPr>
          <p:cNvPr id="18" name="Rectangle 17"/>
          <p:cNvSpPr/>
          <p:nvPr/>
        </p:nvSpPr>
        <p:spPr>
          <a:xfrm>
            <a:off x="885784" y="5658309"/>
            <a:ext cx="2358195" cy="523220"/>
          </a:xfrm>
          <a:prstGeom prst="rect">
            <a:avLst/>
          </a:prstGeom>
        </p:spPr>
        <p:txBody>
          <a:bodyPr wrap="square">
            <a:spAutoFit/>
          </a:bodyPr>
          <a:lstStyle/>
          <a:p>
            <a:pPr algn="ctr"/>
            <a:r>
              <a:rPr lang="en-US" sz="1400" dirty="0"/>
              <a:t>1 mA</a:t>
            </a:r>
          </a:p>
          <a:p>
            <a:pPr algn="ctr"/>
            <a:r>
              <a:rPr lang="en-US" sz="1400" dirty="0"/>
              <a:t>Q ~ 2 10</a:t>
            </a:r>
            <a:r>
              <a:rPr lang="en-US" sz="1400" baseline="30000" dirty="0"/>
              <a:t>-9</a:t>
            </a:r>
            <a:r>
              <a:rPr lang="en-US" sz="1400" dirty="0"/>
              <a:t> </a:t>
            </a:r>
            <a:r>
              <a:rPr lang="en-US" sz="1400" dirty="0" err="1"/>
              <a:t>mbar.l</a:t>
            </a:r>
            <a:r>
              <a:rPr lang="en-US" sz="1400" dirty="0"/>
              <a:t>/s</a:t>
            </a:r>
            <a:endParaRPr lang="en-GB" sz="1400" dirty="0"/>
          </a:p>
        </p:txBody>
      </p:sp>
      <p:sp>
        <p:nvSpPr>
          <p:cNvPr id="16" name="Rectangle 15"/>
          <p:cNvSpPr/>
          <p:nvPr/>
        </p:nvSpPr>
        <p:spPr>
          <a:xfrm rot="16200000">
            <a:off x="7475962" y="4743231"/>
            <a:ext cx="1584039" cy="307777"/>
          </a:xfrm>
          <a:prstGeom prst="rect">
            <a:avLst/>
          </a:prstGeom>
        </p:spPr>
        <p:txBody>
          <a:bodyPr wrap="square">
            <a:spAutoFit/>
          </a:bodyPr>
          <a:lstStyle/>
          <a:p>
            <a:pPr lvl="0" eaLnBrk="0" fontAlgn="base" hangingPunct="0">
              <a:spcBef>
                <a:spcPct val="0"/>
              </a:spcBef>
              <a:spcAft>
                <a:spcPct val="0"/>
              </a:spcAft>
              <a:buClr>
                <a:srgbClr val="00CC99"/>
              </a:buClr>
            </a:pPr>
            <a:r>
              <a:rPr lang="en-US" sz="1400" dirty="0"/>
              <a:t>Picture Pfeiffer</a:t>
            </a:r>
          </a:p>
        </p:txBody>
      </p:sp>
    </p:spTree>
    <p:extLst>
      <p:ext uri="{BB962C8B-B14F-4D97-AF65-F5344CB8AC3E}">
        <p14:creationId xmlns:p14="http://schemas.microsoft.com/office/powerpoint/2010/main" val="289988129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54</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RGA: Cracking pattern</a:t>
            </a:r>
          </a:p>
        </p:txBody>
      </p:sp>
      <p:sp>
        <p:nvSpPr>
          <p:cNvPr id="3" name="Rectangle 2"/>
          <p:cNvSpPr/>
          <p:nvPr/>
        </p:nvSpPr>
        <p:spPr>
          <a:xfrm>
            <a:off x="0" y="519953"/>
            <a:ext cx="9023230" cy="584775"/>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Ions produced inside the grid can be </a:t>
            </a:r>
            <a:r>
              <a:rPr lang="en-US" sz="1600" dirty="0">
                <a:solidFill>
                  <a:srgbClr val="FF0066"/>
                </a:solidFill>
              </a:rPr>
              <a:t>fragmented</a:t>
            </a:r>
            <a:r>
              <a:rPr lang="en-US" sz="1600" dirty="0"/>
              <a:t> into sub-species by the collisions with electrons</a:t>
            </a:r>
          </a:p>
          <a:p>
            <a:pPr lvl="0" eaLnBrk="0" fontAlgn="base" hangingPunct="0">
              <a:spcBef>
                <a:spcPct val="0"/>
              </a:spcBef>
              <a:spcAft>
                <a:spcPct val="0"/>
              </a:spcAft>
              <a:buClr>
                <a:srgbClr val="00CC99"/>
              </a:buClr>
              <a:buFontTx/>
              <a:buChar char="•"/>
            </a:pPr>
            <a:endParaRPr lang="en-US" sz="1600" dirty="0"/>
          </a:p>
        </p:txBody>
      </p:sp>
      <p:sp>
        <p:nvSpPr>
          <p:cNvPr id="13"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2" name="Picture 1"/>
          <p:cNvPicPr>
            <a:picLocks noChangeAspect="1"/>
          </p:cNvPicPr>
          <p:nvPr/>
        </p:nvPicPr>
        <p:blipFill>
          <a:blip r:embed="rId2" cstate="print"/>
          <a:stretch>
            <a:fillRect/>
          </a:stretch>
        </p:blipFill>
        <p:spPr>
          <a:xfrm>
            <a:off x="4242243" y="1812022"/>
            <a:ext cx="4711227" cy="3374191"/>
          </a:xfrm>
          <a:prstGeom prst="rect">
            <a:avLst/>
          </a:prstGeom>
        </p:spPr>
      </p:pic>
      <p:sp>
        <p:nvSpPr>
          <p:cNvPr id="11" name="Rectangle 10"/>
          <p:cNvSpPr/>
          <p:nvPr/>
        </p:nvSpPr>
        <p:spPr>
          <a:xfrm>
            <a:off x="0" y="1331229"/>
            <a:ext cx="3258457" cy="4442242"/>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Example Mass 28</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Nitrogen is traced by mass:</a:t>
            </a:r>
          </a:p>
          <a:p>
            <a:pPr lvl="1" eaLnBrk="0" fontAlgn="base" hangingPunct="0">
              <a:spcBef>
                <a:spcPct val="0"/>
              </a:spcBef>
              <a:spcAft>
                <a:spcPct val="0"/>
              </a:spcAft>
              <a:buClr>
                <a:srgbClr val="00CC99"/>
              </a:buClr>
            </a:pPr>
            <a:r>
              <a:rPr lang="en-US" sz="1600" dirty="0"/>
              <a:t>	28 (N</a:t>
            </a:r>
            <a:r>
              <a:rPr lang="en-US" sz="1600" baseline="-25000" dirty="0"/>
              <a:t>2</a:t>
            </a:r>
            <a:r>
              <a:rPr lang="en-US" sz="1600" baseline="30000" dirty="0"/>
              <a:t>+</a:t>
            </a:r>
            <a:r>
              <a:rPr lang="en-US" sz="1600" dirty="0"/>
              <a:t>)</a:t>
            </a:r>
          </a:p>
          <a:p>
            <a:pPr lvl="1" eaLnBrk="0" fontAlgn="base" hangingPunct="0">
              <a:spcBef>
                <a:spcPct val="0"/>
              </a:spcBef>
              <a:spcAft>
                <a:spcPct val="0"/>
              </a:spcAft>
              <a:buClr>
                <a:srgbClr val="00CC99"/>
              </a:buClr>
            </a:pPr>
            <a:r>
              <a:rPr lang="en-US" sz="1600" dirty="0"/>
              <a:t>	14 (N</a:t>
            </a:r>
            <a:r>
              <a:rPr lang="en-US" sz="1600" baseline="30000" dirty="0"/>
              <a:t>+</a:t>
            </a:r>
            <a:r>
              <a:rPr lang="en-US" sz="1600" dirty="0"/>
              <a:t>): I</a:t>
            </a:r>
            <a:r>
              <a:rPr lang="en-US" sz="1600" baseline="-25000" dirty="0"/>
              <a:t>14</a:t>
            </a:r>
            <a:r>
              <a:rPr lang="en-US" sz="1600" dirty="0"/>
              <a:t> = 0.14 I</a:t>
            </a:r>
            <a:r>
              <a:rPr lang="en-US" sz="1600" baseline="-25000" dirty="0"/>
              <a:t>28</a:t>
            </a:r>
          </a:p>
          <a:p>
            <a:pPr lvl="1" eaLnBrk="0" fontAlgn="base" hangingPunct="0">
              <a:spcBef>
                <a:spcPct val="0"/>
              </a:spcBef>
              <a:spcAft>
                <a:spcPct val="0"/>
              </a:spcAft>
              <a:buClr>
                <a:srgbClr val="00CC99"/>
              </a:buClr>
            </a:pPr>
            <a:endParaRPr lang="en-US" sz="1600" baseline="-25000" dirty="0"/>
          </a:p>
          <a:p>
            <a:pPr lvl="0" eaLnBrk="0" fontAlgn="base" hangingPunct="0">
              <a:spcBef>
                <a:spcPct val="0"/>
              </a:spcBef>
              <a:spcAft>
                <a:spcPct val="0"/>
              </a:spcAft>
              <a:buClr>
                <a:srgbClr val="00CC99"/>
              </a:buClr>
              <a:buFontTx/>
              <a:buChar char="•"/>
            </a:pPr>
            <a:r>
              <a:rPr lang="en-US" sz="1600" dirty="0"/>
              <a:t> Carbon monoxide is traced by mass:</a:t>
            </a:r>
          </a:p>
          <a:p>
            <a:pPr lvl="1" eaLnBrk="0" fontAlgn="base" hangingPunct="0">
              <a:spcBef>
                <a:spcPct val="0"/>
              </a:spcBef>
              <a:spcAft>
                <a:spcPct val="0"/>
              </a:spcAft>
              <a:buClr>
                <a:srgbClr val="00CC99"/>
              </a:buClr>
            </a:pPr>
            <a:r>
              <a:rPr lang="en-US" sz="1600" dirty="0"/>
              <a:t>	28 (CO</a:t>
            </a:r>
            <a:r>
              <a:rPr lang="en-US" sz="1600" baseline="30000" dirty="0"/>
              <a:t>+</a:t>
            </a:r>
            <a:r>
              <a:rPr lang="en-US" sz="1600" dirty="0"/>
              <a:t>)</a:t>
            </a:r>
          </a:p>
          <a:p>
            <a:pPr lvl="1" eaLnBrk="0" fontAlgn="base" hangingPunct="0">
              <a:spcBef>
                <a:spcPct val="0"/>
              </a:spcBef>
              <a:spcAft>
                <a:spcPct val="0"/>
              </a:spcAft>
              <a:buClr>
                <a:srgbClr val="00CC99"/>
              </a:buClr>
            </a:pPr>
            <a:r>
              <a:rPr lang="en-US" sz="1600" dirty="0"/>
              <a:t>	12 (C</a:t>
            </a:r>
            <a:r>
              <a:rPr lang="en-US" sz="1600" baseline="30000" dirty="0"/>
              <a:t>+</a:t>
            </a:r>
            <a:r>
              <a:rPr lang="en-US" sz="1600" dirty="0"/>
              <a:t>): I</a:t>
            </a:r>
            <a:r>
              <a:rPr lang="en-US" sz="1600" baseline="-25000" dirty="0"/>
              <a:t>12</a:t>
            </a:r>
            <a:r>
              <a:rPr lang="en-US" sz="1600" dirty="0"/>
              <a:t> = 0.06 I</a:t>
            </a:r>
            <a:r>
              <a:rPr lang="en-US" sz="1600" baseline="-25000" dirty="0"/>
              <a:t>28</a:t>
            </a:r>
          </a:p>
          <a:p>
            <a:pPr lvl="1" eaLnBrk="0" fontAlgn="base" hangingPunct="0">
              <a:spcBef>
                <a:spcPct val="0"/>
              </a:spcBef>
              <a:spcAft>
                <a:spcPct val="0"/>
              </a:spcAft>
              <a:buClr>
                <a:srgbClr val="00CC99"/>
              </a:buClr>
            </a:pPr>
            <a:endParaRPr lang="en-US" sz="1600" dirty="0"/>
          </a:p>
          <a:p>
            <a:pPr lvl="0" eaLnBrk="0" fontAlgn="base" hangingPunct="0">
              <a:spcBef>
                <a:spcPct val="0"/>
              </a:spcBef>
              <a:spcAft>
                <a:spcPct val="0"/>
              </a:spcAft>
              <a:buClr>
                <a:srgbClr val="00CC99"/>
              </a:buClr>
              <a:buFontTx/>
              <a:buChar char="•"/>
            </a:pPr>
            <a:r>
              <a:rPr lang="en-US" sz="1600" dirty="0"/>
              <a:t> Carbon dioxide is traced by mass:</a:t>
            </a:r>
          </a:p>
          <a:p>
            <a:pPr lvl="1" eaLnBrk="0" fontAlgn="base" hangingPunct="0">
              <a:spcBef>
                <a:spcPct val="0"/>
              </a:spcBef>
              <a:spcAft>
                <a:spcPct val="0"/>
              </a:spcAft>
              <a:buClr>
                <a:srgbClr val="00CC99"/>
              </a:buClr>
            </a:pPr>
            <a:r>
              <a:rPr lang="en-US" sz="1600" dirty="0"/>
              <a:t>	44 (CO</a:t>
            </a:r>
            <a:r>
              <a:rPr lang="en-US" sz="1600" baseline="-25000" dirty="0"/>
              <a:t>2</a:t>
            </a:r>
            <a:r>
              <a:rPr lang="en-US" sz="1600" baseline="30000" dirty="0"/>
              <a:t>+</a:t>
            </a:r>
            <a:r>
              <a:rPr lang="en-US" sz="1600" dirty="0"/>
              <a:t>) </a:t>
            </a:r>
          </a:p>
          <a:p>
            <a:pPr lvl="1" eaLnBrk="0" fontAlgn="base" hangingPunct="0">
              <a:spcBef>
                <a:spcPct val="0"/>
              </a:spcBef>
              <a:spcAft>
                <a:spcPct val="0"/>
              </a:spcAft>
              <a:buClr>
                <a:srgbClr val="00CC99"/>
              </a:buClr>
            </a:pPr>
            <a:r>
              <a:rPr lang="en-US" sz="1600" dirty="0"/>
              <a:t>	28 (CO</a:t>
            </a:r>
            <a:r>
              <a:rPr lang="en-US" sz="1600" baseline="30000" dirty="0"/>
              <a:t>+</a:t>
            </a:r>
            <a:r>
              <a:rPr lang="en-US" sz="1600" dirty="0"/>
              <a:t>): I</a:t>
            </a:r>
            <a:r>
              <a:rPr lang="en-US" sz="1600" baseline="-25000" dirty="0"/>
              <a:t>28</a:t>
            </a:r>
            <a:r>
              <a:rPr lang="en-US" sz="1600" dirty="0"/>
              <a:t> = 0.13 I</a:t>
            </a:r>
            <a:r>
              <a:rPr lang="en-US" sz="1600" baseline="-25000" dirty="0"/>
              <a:t>44</a:t>
            </a:r>
            <a:endParaRPr lang="en-US" sz="1600" dirty="0"/>
          </a:p>
          <a:p>
            <a:pPr lvl="1" eaLnBrk="0" fontAlgn="base" hangingPunct="0">
              <a:spcBef>
                <a:spcPct val="0"/>
              </a:spcBef>
              <a:spcAft>
                <a:spcPct val="0"/>
              </a:spcAft>
              <a:buClr>
                <a:srgbClr val="00CC99"/>
              </a:buClr>
            </a:pPr>
            <a:r>
              <a:rPr lang="en-US" sz="1600" dirty="0"/>
              <a:t>	16 (O</a:t>
            </a:r>
            <a:r>
              <a:rPr lang="en-US" sz="1600" baseline="30000" dirty="0"/>
              <a:t>+</a:t>
            </a:r>
            <a:r>
              <a:rPr lang="en-US" sz="1600" dirty="0"/>
              <a:t>): I</a:t>
            </a:r>
            <a:r>
              <a:rPr lang="en-US" sz="1600" baseline="-25000" dirty="0"/>
              <a:t>16</a:t>
            </a:r>
            <a:r>
              <a:rPr lang="en-US" sz="1600" dirty="0"/>
              <a:t> = 0.16 I</a:t>
            </a:r>
            <a:r>
              <a:rPr lang="en-US" sz="1600" baseline="-25000" dirty="0"/>
              <a:t>44</a:t>
            </a:r>
          </a:p>
          <a:p>
            <a:pPr lvl="1" eaLnBrk="0" fontAlgn="base" hangingPunct="0">
              <a:spcBef>
                <a:spcPct val="0"/>
              </a:spcBef>
              <a:spcAft>
                <a:spcPct val="0"/>
              </a:spcAft>
              <a:buClr>
                <a:srgbClr val="00CC99"/>
              </a:buClr>
            </a:pPr>
            <a:r>
              <a:rPr lang="en-US" sz="1600" dirty="0"/>
              <a:t>	12 (C</a:t>
            </a:r>
            <a:r>
              <a:rPr lang="en-US" sz="1600" baseline="30000" dirty="0"/>
              <a:t>+</a:t>
            </a:r>
            <a:r>
              <a:rPr lang="en-US" sz="1600" dirty="0"/>
              <a:t>): I</a:t>
            </a:r>
            <a:r>
              <a:rPr lang="en-US" sz="1600" baseline="-25000" dirty="0"/>
              <a:t>12</a:t>
            </a:r>
            <a:r>
              <a:rPr lang="en-US" sz="1600" dirty="0"/>
              <a:t> = 0.10 I</a:t>
            </a:r>
            <a:r>
              <a:rPr lang="en-US" sz="1600" baseline="-25000" dirty="0"/>
              <a:t>44 </a:t>
            </a:r>
          </a:p>
          <a:p>
            <a:pPr lvl="1" eaLnBrk="0" fontAlgn="base" hangingPunct="0">
              <a:spcBef>
                <a:spcPct val="0"/>
              </a:spcBef>
              <a:spcAft>
                <a:spcPct val="0"/>
              </a:spcAft>
              <a:buClr>
                <a:srgbClr val="00CC99"/>
              </a:buClr>
            </a:pPr>
            <a:endParaRPr lang="en-US" sz="1600" dirty="0"/>
          </a:p>
        </p:txBody>
      </p:sp>
      <p:sp>
        <p:nvSpPr>
          <p:cNvPr id="12" name="Rectangle 11"/>
          <p:cNvSpPr/>
          <p:nvPr/>
        </p:nvSpPr>
        <p:spPr>
          <a:xfrm>
            <a:off x="-1" y="844657"/>
            <a:ext cx="8694058"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The table gives the percentage of the fragments with respect to the main peak</a:t>
            </a:r>
          </a:p>
        </p:txBody>
      </p:sp>
      <p:pic>
        <p:nvPicPr>
          <p:cNvPr id="9" name="Picture 8">
            <a:extLst>
              <a:ext uri="{FF2B5EF4-FFF2-40B4-BE49-F238E27FC236}">
                <a16:creationId xmlns:a16="http://schemas.microsoft.com/office/drawing/2014/main" id="{391AB3DF-927D-4758-A3ED-CB91F95A97FE}"/>
              </a:ext>
            </a:extLst>
          </p:cNvPr>
          <p:cNvPicPr>
            <a:picLocks noChangeAspect="1"/>
          </p:cNvPicPr>
          <p:nvPr/>
        </p:nvPicPr>
        <p:blipFill>
          <a:blip r:embed="rId3"/>
          <a:stretch>
            <a:fillRect/>
          </a:stretch>
        </p:blipFill>
        <p:spPr>
          <a:xfrm>
            <a:off x="319993" y="2105626"/>
            <a:ext cx="646031" cy="496289"/>
          </a:xfrm>
          <a:prstGeom prst="rect">
            <a:avLst/>
          </a:prstGeom>
        </p:spPr>
      </p:pic>
      <p:pic>
        <p:nvPicPr>
          <p:cNvPr id="10" name="Picture 9">
            <a:extLst>
              <a:ext uri="{FF2B5EF4-FFF2-40B4-BE49-F238E27FC236}">
                <a16:creationId xmlns:a16="http://schemas.microsoft.com/office/drawing/2014/main" id="{30B563FC-F6B2-4481-B826-53D8BBDAFEFE}"/>
              </a:ext>
            </a:extLst>
          </p:cNvPr>
          <p:cNvPicPr>
            <a:picLocks noChangeAspect="1"/>
          </p:cNvPicPr>
          <p:nvPr/>
        </p:nvPicPr>
        <p:blipFill>
          <a:blip r:embed="rId4"/>
          <a:stretch>
            <a:fillRect/>
          </a:stretch>
        </p:blipFill>
        <p:spPr>
          <a:xfrm>
            <a:off x="345685" y="3336568"/>
            <a:ext cx="594646" cy="363395"/>
          </a:xfrm>
          <a:prstGeom prst="rect">
            <a:avLst/>
          </a:prstGeom>
        </p:spPr>
      </p:pic>
      <p:pic>
        <p:nvPicPr>
          <p:cNvPr id="14" name="Picture 13">
            <a:extLst>
              <a:ext uri="{FF2B5EF4-FFF2-40B4-BE49-F238E27FC236}">
                <a16:creationId xmlns:a16="http://schemas.microsoft.com/office/drawing/2014/main" id="{C5A38CBF-0D01-496A-81DE-5294845DD3A0}"/>
              </a:ext>
            </a:extLst>
          </p:cNvPr>
          <p:cNvPicPr>
            <a:picLocks noChangeAspect="1"/>
          </p:cNvPicPr>
          <p:nvPr/>
        </p:nvPicPr>
        <p:blipFill>
          <a:blip r:embed="rId5"/>
          <a:stretch>
            <a:fillRect/>
          </a:stretch>
        </p:blipFill>
        <p:spPr>
          <a:xfrm>
            <a:off x="240440" y="4759818"/>
            <a:ext cx="699891" cy="426395"/>
          </a:xfrm>
          <a:prstGeom prst="rect">
            <a:avLst/>
          </a:prstGeom>
        </p:spPr>
      </p:pic>
    </p:spTree>
    <p:extLst>
      <p:ext uri="{BB962C8B-B14F-4D97-AF65-F5344CB8AC3E}">
        <p14:creationId xmlns:p14="http://schemas.microsoft.com/office/powerpoint/2010/main" val="10387693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55</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RGA: Spectrum</a:t>
            </a:r>
          </a:p>
        </p:txBody>
      </p:sp>
      <p:sp>
        <p:nvSpPr>
          <p:cNvPr id="3" name="Rectangle 2"/>
          <p:cNvSpPr/>
          <p:nvPr/>
        </p:nvSpPr>
        <p:spPr>
          <a:xfrm>
            <a:off x="0" y="495657"/>
            <a:ext cx="9023230"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A typical spectrum of a </a:t>
            </a:r>
            <a:r>
              <a:rPr lang="en-US" sz="1600" dirty="0">
                <a:solidFill>
                  <a:srgbClr val="FF0066"/>
                </a:solidFill>
              </a:rPr>
              <a:t>baked</a:t>
            </a:r>
            <a:r>
              <a:rPr lang="en-US" sz="1600" dirty="0"/>
              <a:t> vacuum system: P = 10</a:t>
            </a:r>
            <a:r>
              <a:rPr lang="en-US" sz="1600" baseline="30000" dirty="0"/>
              <a:t>-10</a:t>
            </a:r>
            <a:r>
              <a:rPr lang="en-US" sz="1600" dirty="0"/>
              <a:t> mbar</a:t>
            </a:r>
          </a:p>
        </p:txBody>
      </p:sp>
      <p:sp>
        <p:nvSpPr>
          <p:cNvPr id="13"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grpSp>
        <p:nvGrpSpPr>
          <p:cNvPr id="6" name="Group 5"/>
          <p:cNvGrpSpPr/>
          <p:nvPr/>
        </p:nvGrpSpPr>
        <p:grpSpPr>
          <a:xfrm>
            <a:off x="2832319" y="929938"/>
            <a:ext cx="6063832" cy="3884591"/>
            <a:chOff x="1188357" y="727570"/>
            <a:chExt cx="6765472" cy="4751398"/>
          </a:xfrm>
        </p:grpSpPr>
        <p:pic>
          <p:nvPicPr>
            <p:cNvPr id="2" name="Picture 1"/>
            <p:cNvPicPr>
              <a:picLocks noChangeAspect="1"/>
            </p:cNvPicPr>
            <p:nvPr/>
          </p:nvPicPr>
          <p:blipFill>
            <a:blip r:embed="rId2" cstate="print"/>
            <a:stretch>
              <a:fillRect/>
            </a:stretch>
          </p:blipFill>
          <p:spPr>
            <a:xfrm>
              <a:off x="1188357" y="834211"/>
              <a:ext cx="6765472" cy="4644757"/>
            </a:xfrm>
            <a:prstGeom prst="rect">
              <a:avLst/>
            </a:prstGeom>
          </p:spPr>
        </p:pic>
        <p:sp>
          <p:nvSpPr>
            <p:cNvPr id="4" name="TextBox 3"/>
            <p:cNvSpPr txBox="1"/>
            <p:nvPr/>
          </p:nvSpPr>
          <p:spPr>
            <a:xfrm>
              <a:off x="3372464" y="2293257"/>
              <a:ext cx="441146" cy="369332"/>
            </a:xfrm>
            <a:prstGeom prst="rect">
              <a:avLst/>
            </a:prstGeom>
            <a:noFill/>
          </p:spPr>
          <p:txBody>
            <a:bodyPr wrap="none" rtlCol="0">
              <a:spAutoFit/>
            </a:bodyPr>
            <a:lstStyle/>
            <a:p>
              <a:r>
                <a:rPr lang="en-GB" dirty="0">
                  <a:solidFill>
                    <a:srgbClr val="FF0066"/>
                  </a:solidFill>
                </a:rPr>
                <a:t>28</a:t>
              </a:r>
            </a:p>
          </p:txBody>
        </p:sp>
        <p:sp>
          <p:nvSpPr>
            <p:cNvPr id="12" name="TextBox 11"/>
            <p:cNvSpPr txBox="1"/>
            <p:nvPr/>
          </p:nvSpPr>
          <p:spPr>
            <a:xfrm>
              <a:off x="4199779" y="2771960"/>
              <a:ext cx="441146" cy="369332"/>
            </a:xfrm>
            <a:prstGeom prst="rect">
              <a:avLst/>
            </a:prstGeom>
            <a:noFill/>
          </p:spPr>
          <p:txBody>
            <a:bodyPr wrap="none" rtlCol="0">
              <a:spAutoFit/>
            </a:bodyPr>
            <a:lstStyle/>
            <a:p>
              <a:r>
                <a:rPr lang="en-GB" dirty="0">
                  <a:solidFill>
                    <a:srgbClr val="FF0066"/>
                  </a:solidFill>
                </a:rPr>
                <a:t>44</a:t>
              </a:r>
            </a:p>
          </p:txBody>
        </p:sp>
        <p:sp>
          <p:nvSpPr>
            <p:cNvPr id="14" name="TextBox 13"/>
            <p:cNvSpPr txBox="1"/>
            <p:nvPr/>
          </p:nvSpPr>
          <p:spPr>
            <a:xfrm>
              <a:off x="3958187" y="4013185"/>
              <a:ext cx="441146" cy="369332"/>
            </a:xfrm>
            <a:prstGeom prst="rect">
              <a:avLst/>
            </a:prstGeom>
            <a:noFill/>
          </p:spPr>
          <p:txBody>
            <a:bodyPr wrap="none" rtlCol="0">
              <a:spAutoFit/>
            </a:bodyPr>
            <a:lstStyle/>
            <a:p>
              <a:r>
                <a:rPr lang="en-GB" dirty="0">
                  <a:solidFill>
                    <a:srgbClr val="FF0066"/>
                  </a:solidFill>
                </a:rPr>
                <a:t>40</a:t>
              </a:r>
            </a:p>
          </p:txBody>
        </p:sp>
        <p:sp>
          <p:nvSpPr>
            <p:cNvPr id="16" name="TextBox 15"/>
            <p:cNvSpPr txBox="1"/>
            <p:nvPr/>
          </p:nvSpPr>
          <p:spPr>
            <a:xfrm>
              <a:off x="2079435" y="727570"/>
              <a:ext cx="312906" cy="369332"/>
            </a:xfrm>
            <a:prstGeom prst="rect">
              <a:avLst/>
            </a:prstGeom>
            <a:noFill/>
          </p:spPr>
          <p:txBody>
            <a:bodyPr wrap="none" rtlCol="0">
              <a:spAutoFit/>
            </a:bodyPr>
            <a:lstStyle/>
            <a:p>
              <a:r>
                <a:rPr lang="en-GB" dirty="0">
                  <a:solidFill>
                    <a:srgbClr val="FF0066"/>
                  </a:solidFill>
                </a:rPr>
                <a:t>2</a:t>
              </a:r>
            </a:p>
          </p:txBody>
        </p:sp>
        <p:sp>
          <p:nvSpPr>
            <p:cNvPr id="17" name="TextBox 16"/>
            <p:cNvSpPr txBox="1"/>
            <p:nvPr/>
          </p:nvSpPr>
          <p:spPr>
            <a:xfrm>
              <a:off x="2702290" y="3737160"/>
              <a:ext cx="441146" cy="369332"/>
            </a:xfrm>
            <a:prstGeom prst="rect">
              <a:avLst/>
            </a:prstGeom>
            <a:noFill/>
          </p:spPr>
          <p:txBody>
            <a:bodyPr wrap="none" rtlCol="0">
              <a:spAutoFit/>
            </a:bodyPr>
            <a:lstStyle/>
            <a:p>
              <a:r>
                <a:rPr lang="en-GB" dirty="0">
                  <a:solidFill>
                    <a:srgbClr val="FF0066"/>
                  </a:solidFill>
                </a:rPr>
                <a:t>15</a:t>
              </a:r>
            </a:p>
          </p:txBody>
        </p:sp>
        <p:sp>
          <p:nvSpPr>
            <p:cNvPr id="18" name="TextBox 17"/>
            <p:cNvSpPr txBox="1"/>
            <p:nvPr/>
          </p:nvSpPr>
          <p:spPr>
            <a:xfrm>
              <a:off x="2481717" y="3177310"/>
              <a:ext cx="441146" cy="369332"/>
            </a:xfrm>
            <a:prstGeom prst="rect">
              <a:avLst/>
            </a:prstGeom>
            <a:noFill/>
          </p:spPr>
          <p:txBody>
            <a:bodyPr wrap="none" rtlCol="0">
              <a:spAutoFit/>
            </a:bodyPr>
            <a:lstStyle/>
            <a:p>
              <a:r>
                <a:rPr lang="en-GB" dirty="0"/>
                <a:t>12</a:t>
              </a:r>
            </a:p>
          </p:txBody>
        </p:sp>
        <p:sp>
          <p:nvSpPr>
            <p:cNvPr id="19" name="TextBox 18"/>
            <p:cNvSpPr txBox="1"/>
            <p:nvPr/>
          </p:nvSpPr>
          <p:spPr>
            <a:xfrm>
              <a:off x="2702290" y="2712719"/>
              <a:ext cx="441146" cy="369332"/>
            </a:xfrm>
            <a:prstGeom prst="rect">
              <a:avLst/>
            </a:prstGeom>
            <a:noFill/>
          </p:spPr>
          <p:txBody>
            <a:bodyPr wrap="none" rtlCol="0">
              <a:spAutoFit/>
            </a:bodyPr>
            <a:lstStyle/>
            <a:p>
              <a:r>
                <a:rPr lang="en-GB" dirty="0">
                  <a:solidFill>
                    <a:srgbClr val="FFC000"/>
                  </a:solidFill>
                </a:rPr>
                <a:t>16</a:t>
              </a:r>
            </a:p>
          </p:txBody>
        </p:sp>
        <p:sp>
          <p:nvSpPr>
            <p:cNvPr id="20" name="TextBox 19"/>
            <p:cNvSpPr txBox="1"/>
            <p:nvPr/>
          </p:nvSpPr>
          <p:spPr>
            <a:xfrm>
              <a:off x="2922863" y="3579133"/>
              <a:ext cx="441146" cy="369332"/>
            </a:xfrm>
            <a:prstGeom prst="rect">
              <a:avLst/>
            </a:prstGeom>
            <a:noFill/>
          </p:spPr>
          <p:txBody>
            <a:bodyPr wrap="none" rtlCol="0">
              <a:spAutoFit/>
            </a:bodyPr>
            <a:lstStyle/>
            <a:p>
              <a:r>
                <a:rPr lang="en-GB" dirty="0">
                  <a:solidFill>
                    <a:srgbClr val="FFC000"/>
                  </a:solidFill>
                </a:rPr>
                <a:t>19</a:t>
              </a:r>
            </a:p>
          </p:txBody>
        </p:sp>
      </p:grpSp>
      <p:graphicFrame>
        <p:nvGraphicFramePr>
          <p:cNvPr id="7" name="Table 6"/>
          <p:cNvGraphicFramePr>
            <a:graphicFrameLocks noGrp="1"/>
          </p:cNvGraphicFramePr>
          <p:nvPr>
            <p:extLst>
              <p:ext uri="{D42A27DB-BD31-4B8C-83A1-F6EECF244321}">
                <p14:modId xmlns:p14="http://schemas.microsoft.com/office/powerpoint/2010/main" val="783946380"/>
              </p:ext>
            </p:extLst>
          </p:nvPr>
        </p:nvGraphicFramePr>
        <p:xfrm>
          <a:off x="153912" y="1066833"/>
          <a:ext cx="2555240" cy="3337560"/>
        </p:xfrm>
        <a:graphic>
          <a:graphicData uri="http://schemas.openxmlformats.org/drawingml/2006/table">
            <a:tbl>
              <a:tblPr firstRow="1" bandRow="1">
                <a:tableStyleId>{073A0DAA-6AF3-43AB-8588-CEC1D06C72B9}</a:tableStyleId>
              </a:tblPr>
              <a:tblGrid>
                <a:gridCol w="627380">
                  <a:extLst>
                    <a:ext uri="{9D8B030D-6E8A-4147-A177-3AD203B41FA5}">
                      <a16:colId xmlns:a16="http://schemas.microsoft.com/office/drawing/2014/main" val="20000"/>
                    </a:ext>
                  </a:extLst>
                </a:gridCol>
                <a:gridCol w="703580">
                  <a:extLst>
                    <a:ext uri="{9D8B030D-6E8A-4147-A177-3AD203B41FA5}">
                      <a16:colId xmlns:a16="http://schemas.microsoft.com/office/drawing/2014/main" val="20001"/>
                    </a:ext>
                  </a:extLst>
                </a:gridCol>
                <a:gridCol w="1224280">
                  <a:extLst>
                    <a:ext uri="{9D8B030D-6E8A-4147-A177-3AD203B41FA5}">
                      <a16:colId xmlns:a16="http://schemas.microsoft.com/office/drawing/2014/main" val="20002"/>
                    </a:ext>
                  </a:extLst>
                </a:gridCol>
              </a:tblGrid>
              <a:tr h="370840">
                <a:tc>
                  <a:txBody>
                    <a:bodyPr/>
                    <a:lstStyle/>
                    <a:p>
                      <a:r>
                        <a:rPr lang="en-GB" dirty="0"/>
                        <a:t>M/e</a:t>
                      </a:r>
                    </a:p>
                  </a:txBody>
                  <a:tcPr/>
                </a:tc>
                <a:tc>
                  <a:txBody>
                    <a:bodyPr/>
                    <a:lstStyle/>
                    <a:p>
                      <a:r>
                        <a:rPr lang="en-GB" dirty="0"/>
                        <a:t>Ion</a:t>
                      </a:r>
                    </a:p>
                  </a:txBody>
                  <a:tcPr/>
                </a:tc>
                <a:tc>
                  <a:txBody>
                    <a:bodyPr/>
                    <a:lstStyle/>
                    <a:p>
                      <a:r>
                        <a:rPr lang="en-GB" dirty="0"/>
                        <a:t>Molecule</a:t>
                      </a:r>
                    </a:p>
                  </a:txBody>
                  <a:tcPr/>
                </a:tc>
                <a:extLst>
                  <a:ext uri="{0D108BD9-81ED-4DB2-BD59-A6C34878D82A}">
                    <a16:rowId xmlns:a16="http://schemas.microsoft.com/office/drawing/2014/main" val="10000"/>
                  </a:ext>
                </a:extLst>
              </a:tr>
              <a:tr h="370840">
                <a:tc>
                  <a:txBody>
                    <a:bodyPr/>
                    <a:lstStyle/>
                    <a:p>
                      <a:r>
                        <a:rPr lang="en-GB" dirty="0"/>
                        <a:t>2</a:t>
                      </a:r>
                    </a:p>
                  </a:txBody>
                  <a:tcPr/>
                </a:tc>
                <a:tc>
                  <a:txBody>
                    <a:bodyPr/>
                    <a:lstStyle/>
                    <a:p>
                      <a:r>
                        <a:rPr lang="en-GB" dirty="0"/>
                        <a:t>H</a:t>
                      </a:r>
                      <a:r>
                        <a:rPr lang="en-GB" baseline="-25000" dirty="0"/>
                        <a:t>2</a:t>
                      </a:r>
                      <a:r>
                        <a:rPr lang="en-GB" baseline="30000" dirty="0"/>
                        <a:t>+</a:t>
                      </a:r>
                    </a:p>
                  </a:txBody>
                  <a:tcPr/>
                </a:tc>
                <a:tc>
                  <a:txBody>
                    <a:bodyPr/>
                    <a:lstStyle/>
                    <a:p>
                      <a:r>
                        <a:rPr lang="en-GB" dirty="0"/>
                        <a:t>H</a:t>
                      </a:r>
                      <a:r>
                        <a:rPr lang="en-GB" baseline="-25000" dirty="0"/>
                        <a:t>2</a:t>
                      </a:r>
                    </a:p>
                  </a:txBody>
                  <a:tcPr/>
                </a:tc>
                <a:extLst>
                  <a:ext uri="{0D108BD9-81ED-4DB2-BD59-A6C34878D82A}">
                    <a16:rowId xmlns:a16="http://schemas.microsoft.com/office/drawing/2014/main" val="10001"/>
                  </a:ext>
                </a:extLst>
              </a:tr>
              <a:tr h="370840">
                <a:tc>
                  <a:txBody>
                    <a:bodyPr/>
                    <a:lstStyle/>
                    <a:p>
                      <a:r>
                        <a:rPr lang="en-GB" dirty="0"/>
                        <a:t>15</a:t>
                      </a:r>
                    </a:p>
                  </a:txBody>
                  <a:tcPr/>
                </a:tc>
                <a:tc>
                  <a:txBody>
                    <a:bodyPr/>
                    <a:lstStyle/>
                    <a:p>
                      <a:r>
                        <a:rPr lang="en-GB" dirty="0"/>
                        <a:t>CH</a:t>
                      </a:r>
                      <a:r>
                        <a:rPr lang="en-GB" baseline="-25000" dirty="0"/>
                        <a:t>3</a:t>
                      </a:r>
                      <a:r>
                        <a:rPr lang="en-GB" baseline="30000" dirty="0"/>
                        <a:t>+</a:t>
                      </a:r>
                    </a:p>
                  </a:txBody>
                  <a:tcPr/>
                </a:tc>
                <a:tc>
                  <a:txBody>
                    <a:bodyPr/>
                    <a:lstStyle/>
                    <a:p>
                      <a:r>
                        <a:rPr lang="en-GB" dirty="0"/>
                        <a:t>CH</a:t>
                      </a:r>
                      <a:r>
                        <a:rPr lang="en-GB" baseline="-25000" dirty="0"/>
                        <a:t>4</a:t>
                      </a:r>
                    </a:p>
                  </a:txBody>
                  <a:tcPr/>
                </a:tc>
                <a:extLst>
                  <a:ext uri="{0D108BD9-81ED-4DB2-BD59-A6C34878D82A}">
                    <a16:rowId xmlns:a16="http://schemas.microsoft.com/office/drawing/2014/main" val="10002"/>
                  </a:ext>
                </a:extLst>
              </a:tr>
              <a:tr h="370840">
                <a:tc>
                  <a:txBody>
                    <a:bodyPr/>
                    <a:lstStyle/>
                    <a:p>
                      <a:r>
                        <a:rPr lang="en-GB" dirty="0"/>
                        <a:t>28</a:t>
                      </a:r>
                    </a:p>
                  </a:txBody>
                  <a:tcPr/>
                </a:tc>
                <a:tc>
                  <a:txBody>
                    <a:bodyPr/>
                    <a:lstStyle/>
                    <a:p>
                      <a:r>
                        <a:rPr lang="en-GB" dirty="0"/>
                        <a:t>CO</a:t>
                      </a:r>
                      <a:r>
                        <a:rPr lang="en-GB" baseline="30000" dirty="0"/>
                        <a:t>+</a:t>
                      </a:r>
                    </a:p>
                  </a:txBody>
                  <a:tcPr/>
                </a:tc>
                <a:tc>
                  <a:txBody>
                    <a:bodyPr/>
                    <a:lstStyle/>
                    <a:p>
                      <a:r>
                        <a:rPr lang="en-GB" dirty="0"/>
                        <a:t>CO</a:t>
                      </a:r>
                    </a:p>
                  </a:txBody>
                  <a:tcPr/>
                </a:tc>
                <a:extLst>
                  <a:ext uri="{0D108BD9-81ED-4DB2-BD59-A6C34878D82A}">
                    <a16:rowId xmlns:a16="http://schemas.microsoft.com/office/drawing/2014/main" val="10003"/>
                  </a:ext>
                </a:extLst>
              </a:tr>
              <a:tr h="370840">
                <a:tc>
                  <a:txBody>
                    <a:bodyPr/>
                    <a:lstStyle/>
                    <a:p>
                      <a:r>
                        <a:rPr lang="en-GB" dirty="0"/>
                        <a:t>40</a:t>
                      </a:r>
                    </a:p>
                  </a:txBody>
                  <a:tcPr/>
                </a:tc>
                <a:tc>
                  <a:txBody>
                    <a:bodyPr/>
                    <a:lstStyle/>
                    <a:p>
                      <a:r>
                        <a:rPr lang="en-GB" dirty="0" err="1"/>
                        <a:t>Ar</a:t>
                      </a:r>
                      <a:r>
                        <a:rPr lang="en-GB" baseline="30000" dirty="0"/>
                        <a:t>+</a:t>
                      </a:r>
                    </a:p>
                  </a:txBody>
                  <a:tcPr/>
                </a:tc>
                <a:tc>
                  <a:txBody>
                    <a:bodyPr/>
                    <a:lstStyle/>
                    <a:p>
                      <a:r>
                        <a:rPr lang="en-GB" dirty="0" err="1"/>
                        <a:t>Ar</a:t>
                      </a:r>
                      <a:endParaRPr lang="en-GB" dirty="0"/>
                    </a:p>
                  </a:txBody>
                  <a:tcPr/>
                </a:tc>
                <a:extLst>
                  <a:ext uri="{0D108BD9-81ED-4DB2-BD59-A6C34878D82A}">
                    <a16:rowId xmlns:a16="http://schemas.microsoft.com/office/drawing/2014/main" val="10004"/>
                  </a:ext>
                </a:extLst>
              </a:tr>
              <a:tr h="370840">
                <a:tc>
                  <a:txBody>
                    <a:bodyPr/>
                    <a:lstStyle/>
                    <a:p>
                      <a:r>
                        <a:rPr lang="en-GB" dirty="0"/>
                        <a:t>44</a:t>
                      </a:r>
                    </a:p>
                  </a:txBody>
                  <a:tcPr/>
                </a:tc>
                <a:tc>
                  <a:txBody>
                    <a:bodyPr/>
                    <a:lstStyle/>
                    <a:p>
                      <a:r>
                        <a:rPr lang="en-GB" dirty="0"/>
                        <a:t>CO</a:t>
                      </a:r>
                      <a:r>
                        <a:rPr lang="en-GB" baseline="-25000" dirty="0"/>
                        <a:t>2</a:t>
                      </a:r>
                      <a:r>
                        <a:rPr lang="en-GB" baseline="30000" dirty="0"/>
                        <a:t>+</a:t>
                      </a:r>
                    </a:p>
                  </a:txBody>
                  <a:tcPr/>
                </a:tc>
                <a:tc>
                  <a:txBody>
                    <a:bodyPr/>
                    <a:lstStyle/>
                    <a:p>
                      <a:r>
                        <a:rPr lang="en-GB" baseline="0" dirty="0"/>
                        <a:t>CO</a:t>
                      </a:r>
                      <a:r>
                        <a:rPr lang="en-GB" baseline="-25000" dirty="0"/>
                        <a:t>2</a:t>
                      </a:r>
                    </a:p>
                  </a:txBody>
                  <a:tcPr/>
                </a:tc>
                <a:extLst>
                  <a:ext uri="{0D108BD9-81ED-4DB2-BD59-A6C34878D82A}">
                    <a16:rowId xmlns:a16="http://schemas.microsoft.com/office/drawing/2014/main" val="10005"/>
                  </a:ext>
                </a:extLst>
              </a:tr>
              <a:tr h="370840">
                <a:tc>
                  <a:txBody>
                    <a:bodyPr/>
                    <a:lstStyle/>
                    <a:p>
                      <a:r>
                        <a:rPr lang="en-GB" dirty="0"/>
                        <a:t>12</a:t>
                      </a:r>
                    </a:p>
                  </a:txBody>
                  <a:tcPr/>
                </a:tc>
                <a:tc>
                  <a:txBody>
                    <a:bodyPr/>
                    <a:lstStyle/>
                    <a:p>
                      <a:r>
                        <a:rPr lang="en-GB" dirty="0"/>
                        <a:t>C</a:t>
                      </a:r>
                      <a:r>
                        <a:rPr lang="en-GB" baseline="30000" dirty="0"/>
                        <a:t>+</a:t>
                      </a:r>
                    </a:p>
                  </a:txBody>
                  <a:tcPr/>
                </a:tc>
                <a:tc>
                  <a:txBody>
                    <a:bodyPr/>
                    <a:lstStyle/>
                    <a:p>
                      <a:r>
                        <a:rPr lang="en-GB" dirty="0"/>
                        <a:t>CO+CO</a:t>
                      </a:r>
                      <a:r>
                        <a:rPr lang="en-GB" baseline="-25000" dirty="0"/>
                        <a:t>2</a:t>
                      </a:r>
                    </a:p>
                  </a:txBody>
                  <a:tcPr/>
                </a:tc>
                <a:extLst>
                  <a:ext uri="{0D108BD9-81ED-4DB2-BD59-A6C34878D82A}">
                    <a16:rowId xmlns:a16="http://schemas.microsoft.com/office/drawing/2014/main" val="10006"/>
                  </a:ext>
                </a:extLst>
              </a:tr>
              <a:tr h="370840">
                <a:tc>
                  <a:txBody>
                    <a:bodyPr/>
                    <a:lstStyle/>
                    <a:p>
                      <a:r>
                        <a:rPr lang="en-GB" dirty="0"/>
                        <a:t>16</a:t>
                      </a:r>
                    </a:p>
                  </a:txBody>
                  <a:tcPr/>
                </a:tc>
                <a:tc>
                  <a:txBody>
                    <a:bodyPr/>
                    <a:lstStyle/>
                    <a:p>
                      <a:r>
                        <a:rPr lang="en-GB" dirty="0"/>
                        <a:t>O</a:t>
                      </a:r>
                      <a:r>
                        <a:rPr lang="en-GB" baseline="30000" dirty="0"/>
                        <a:t>+</a:t>
                      </a:r>
                    </a:p>
                  </a:txBody>
                  <a:tcPr/>
                </a:tc>
                <a:tc rowSpan="2">
                  <a:txBody>
                    <a:bodyPr/>
                    <a:lstStyle/>
                    <a:p>
                      <a:r>
                        <a:rPr lang="en-GB" dirty="0"/>
                        <a:t>Filament</a:t>
                      </a:r>
                    </a:p>
                    <a:p>
                      <a:r>
                        <a:rPr lang="en-GB" dirty="0"/>
                        <a:t>artefacts</a:t>
                      </a:r>
                    </a:p>
                  </a:txBody>
                  <a:tcPr/>
                </a:tc>
                <a:extLst>
                  <a:ext uri="{0D108BD9-81ED-4DB2-BD59-A6C34878D82A}">
                    <a16:rowId xmlns:a16="http://schemas.microsoft.com/office/drawing/2014/main" val="10007"/>
                  </a:ext>
                </a:extLst>
              </a:tr>
              <a:tr h="370840">
                <a:tc>
                  <a:txBody>
                    <a:bodyPr/>
                    <a:lstStyle/>
                    <a:p>
                      <a:r>
                        <a:rPr lang="en-GB" dirty="0"/>
                        <a:t>19</a:t>
                      </a:r>
                    </a:p>
                  </a:txBody>
                  <a:tcPr/>
                </a:tc>
                <a:tc>
                  <a:txBody>
                    <a:bodyPr/>
                    <a:lstStyle/>
                    <a:p>
                      <a:r>
                        <a:rPr lang="en-GB" dirty="0"/>
                        <a:t>F</a:t>
                      </a:r>
                      <a:r>
                        <a:rPr lang="en-GB" baseline="30000" dirty="0"/>
                        <a:t>+</a:t>
                      </a:r>
                    </a:p>
                  </a:txBody>
                  <a:tcPr/>
                </a:tc>
                <a:tc vMerge="1">
                  <a:txBody>
                    <a:bodyPr/>
                    <a:lstStyle/>
                    <a:p>
                      <a:endParaRPr lang="en-GB" dirty="0"/>
                    </a:p>
                  </a:txBody>
                  <a:tcPr/>
                </a:tc>
                <a:extLst>
                  <a:ext uri="{0D108BD9-81ED-4DB2-BD59-A6C34878D82A}">
                    <a16:rowId xmlns:a16="http://schemas.microsoft.com/office/drawing/2014/main" val="10008"/>
                  </a:ext>
                </a:extLst>
              </a:tr>
            </a:tbl>
          </a:graphicData>
        </a:graphic>
      </p:graphicFrame>
      <p:sp>
        <p:nvSpPr>
          <p:cNvPr id="9" name="TextBox 8">
            <a:extLst>
              <a:ext uri="{FF2B5EF4-FFF2-40B4-BE49-F238E27FC236}">
                <a16:creationId xmlns:a16="http://schemas.microsoft.com/office/drawing/2014/main" id="{E244056C-AE82-4BB2-9B2E-8973028A9D3E}"/>
              </a:ext>
            </a:extLst>
          </p:cNvPr>
          <p:cNvSpPr txBox="1"/>
          <p:nvPr/>
        </p:nvSpPr>
        <p:spPr>
          <a:xfrm>
            <a:off x="75399" y="4853836"/>
            <a:ext cx="1189748" cy="769441"/>
          </a:xfrm>
          <a:prstGeom prst="rect">
            <a:avLst/>
          </a:prstGeom>
          <a:noFill/>
        </p:spPr>
        <p:txBody>
          <a:bodyPr wrap="none" rtlCol="0">
            <a:spAutoFit/>
          </a:bodyPr>
          <a:lstStyle/>
          <a:p>
            <a:pPr algn="ctr"/>
            <a:r>
              <a:rPr lang="en-US" sz="1600" dirty="0"/>
              <a:t>H</a:t>
            </a:r>
            <a:r>
              <a:rPr lang="en-US" sz="1600" baseline="-25000" dirty="0"/>
              <a:t>2</a:t>
            </a:r>
          </a:p>
          <a:p>
            <a:pPr algn="ctr"/>
            <a:r>
              <a:rPr lang="en-US" sz="1400" dirty="0"/>
              <a:t>Di-Hydrogen</a:t>
            </a:r>
          </a:p>
          <a:p>
            <a:pPr algn="ctr"/>
            <a:r>
              <a:rPr lang="en-US" sz="1400" dirty="0"/>
              <a:t>M/e=2;1</a:t>
            </a:r>
            <a:endParaRPr lang="en-GB" sz="1400" dirty="0"/>
          </a:p>
        </p:txBody>
      </p:sp>
      <p:pic>
        <p:nvPicPr>
          <p:cNvPr id="11" name="Picture 10">
            <a:extLst>
              <a:ext uri="{FF2B5EF4-FFF2-40B4-BE49-F238E27FC236}">
                <a16:creationId xmlns:a16="http://schemas.microsoft.com/office/drawing/2014/main" id="{1343B065-FA6D-4457-B9F2-942FA70E839F}"/>
              </a:ext>
            </a:extLst>
          </p:cNvPr>
          <p:cNvPicPr>
            <a:picLocks noChangeAspect="1"/>
          </p:cNvPicPr>
          <p:nvPr/>
        </p:nvPicPr>
        <p:blipFill>
          <a:blip r:embed="rId3"/>
          <a:stretch>
            <a:fillRect/>
          </a:stretch>
        </p:blipFill>
        <p:spPr>
          <a:xfrm>
            <a:off x="1577850" y="5646343"/>
            <a:ext cx="403365" cy="477249"/>
          </a:xfrm>
          <a:prstGeom prst="rect">
            <a:avLst/>
          </a:prstGeom>
        </p:spPr>
      </p:pic>
      <p:sp>
        <p:nvSpPr>
          <p:cNvPr id="24" name="TextBox 23">
            <a:extLst>
              <a:ext uri="{FF2B5EF4-FFF2-40B4-BE49-F238E27FC236}">
                <a16:creationId xmlns:a16="http://schemas.microsoft.com/office/drawing/2014/main" id="{863CC294-F2A2-4E76-91E1-B2055140314A}"/>
              </a:ext>
            </a:extLst>
          </p:cNvPr>
          <p:cNvSpPr txBox="1"/>
          <p:nvPr/>
        </p:nvSpPr>
        <p:spPr>
          <a:xfrm>
            <a:off x="1183419" y="4879272"/>
            <a:ext cx="1152880" cy="769441"/>
          </a:xfrm>
          <a:prstGeom prst="rect">
            <a:avLst/>
          </a:prstGeom>
          <a:noFill/>
        </p:spPr>
        <p:txBody>
          <a:bodyPr wrap="none" rtlCol="0">
            <a:spAutoFit/>
          </a:bodyPr>
          <a:lstStyle/>
          <a:p>
            <a:pPr algn="ctr"/>
            <a:r>
              <a:rPr lang="en-US" sz="1600" dirty="0"/>
              <a:t>CH</a:t>
            </a:r>
            <a:r>
              <a:rPr lang="en-US" sz="1600" baseline="-25000" dirty="0"/>
              <a:t>4</a:t>
            </a:r>
          </a:p>
          <a:p>
            <a:pPr algn="ctr"/>
            <a:r>
              <a:rPr lang="en-US" sz="1400" dirty="0"/>
              <a:t>Methane</a:t>
            </a:r>
          </a:p>
          <a:p>
            <a:pPr algn="ctr"/>
            <a:r>
              <a:rPr lang="en-US" sz="1400" dirty="0"/>
              <a:t>M/e=15;(16)</a:t>
            </a:r>
            <a:endParaRPr lang="en-GB" sz="1400" dirty="0"/>
          </a:p>
        </p:txBody>
      </p:sp>
      <p:pic>
        <p:nvPicPr>
          <p:cNvPr id="26" name="Picture 25">
            <a:extLst>
              <a:ext uri="{FF2B5EF4-FFF2-40B4-BE49-F238E27FC236}">
                <a16:creationId xmlns:a16="http://schemas.microsoft.com/office/drawing/2014/main" id="{0BADD3F1-88CD-42B0-8B89-DBCA17BAF011}"/>
              </a:ext>
            </a:extLst>
          </p:cNvPr>
          <p:cNvPicPr>
            <a:picLocks noChangeAspect="1"/>
          </p:cNvPicPr>
          <p:nvPr/>
        </p:nvPicPr>
        <p:blipFill>
          <a:blip r:embed="rId4"/>
          <a:stretch>
            <a:fillRect/>
          </a:stretch>
        </p:blipFill>
        <p:spPr>
          <a:xfrm>
            <a:off x="7433858" y="5620614"/>
            <a:ext cx="646031" cy="496289"/>
          </a:xfrm>
          <a:prstGeom prst="rect">
            <a:avLst/>
          </a:prstGeom>
        </p:spPr>
      </p:pic>
      <p:sp>
        <p:nvSpPr>
          <p:cNvPr id="27" name="TextBox 26">
            <a:extLst>
              <a:ext uri="{FF2B5EF4-FFF2-40B4-BE49-F238E27FC236}">
                <a16:creationId xmlns:a16="http://schemas.microsoft.com/office/drawing/2014/main" id="{C328F726-E397-4468-A5A7-06E4E4A4AEF2}"/>
              </a:ext>
            </a:extLst>
          </p:cNvPr>
          <p:cNvSpPr txBox="1"/>
          <p:nvPr/>
        </p:nvSpPr>
        <p:spPr>
          <a:xfrm>
            <a:off x="2204810" y="4871254"/>
            <a:ext cx="1282722" cy="769441"/>
          </a:xfrm>
          <a:prstGeom prst="rect">
            <a:avLst/>
          </a:prstGeom>
          <a:noFill/>
        </p:spPr>
        <p:txBody>
          <a:bodyPr wrap="none" rtlCol="0">
            <a:spAutoFit/>
          </a:bodyPr>
          <a:lstStyle/>
          <a:p>
            <a:pPr algn="ctr"/>
            <a:r>
              <a:rPr lang="en-US" sz="1600" dirty="0"/>
              <a:t>H</a:t>
            </a:r>
            <a:r>
              <a:rPr lang="en-US" sz="1600" baseline="-25000" dirty="0"/>
              <a:t>2</a:t>
            </a:r>
            <a:r>
              <a:rPr lang="en-US" sz="1600" dirty="0"/>
              <a:t>O</a:t>
            </a:r>
          </a:p>
          <a:p>
            <a:pPr algn="ctr"/>
            <a:r>
              <a:rPr lang="en-US" sz="1400" dirty="0"/>
              <a:t>Water</a:t>
            </a:r>
          </a:p>
          <a:p>
            <a:pPr algn="ctr"/>
            <a:r>
              <a:rPr lang="en-US" sz="1400" dirty="0"/>
              <a:t>M/e=18;17;16</a:t>
            </a:r>
            <a:endParaRPr lang="en-GB" sz="1400" dirty="0"/>
          </a:p>
        </p:txBody>
      </p:sp>
      <p:sp>
        <p:nvSpPr>
          <p:cNvPr id="28" name="TextBox 27">
            <a:extLst>
              <a:ext uri="{FF2B5EF4-FFF2-40B4-BE49-F238E27FC236}">
                <a16:creationId xmlns:a16="http://schemas.microsoft.com/office/drawing/2014/main" id="{A21556CF-A5D8-4277-9FB5-8B7C30AE084A}"/>
              </a:ext>
            </a:extLst>
          </p:cNvPr>
          <p:cNvSpPr txBox="1"/>
          <p:nvPr/>
        </p:nvSpPr>
        <p:spPr>
          <a:xfrm>
            <a:off x="3429154" y="4902859"/>
            <a:ext cx="1596912" cy="769441"/>
          </a:xfrm>
          <a:prstGeom prst="rect">
            <a:avLst/>
          </a:prstGeom>
          <a:noFill/>
        </p:spPr>
        <p:txBody>
          <a:bodyPr wrap="none" rtlCol="0">
            <a:spAutoFit/>
          </a:bodyPr>
          <a:lstStyle/>
          <a:p>
            <a:pPr algn="ctr"/>
            <a:r>
              <a:rPr lang="en-US" sz="1600" dirty="0"/>
              <a:t>CO</a:t>
            </a:r>
          </a:p>
          <a:p>
            <a:pPr algn="ctr"/>
            <a:r>
              <a:rPr lang="en-US" sz="1400" dirty="0"/>
              <a:t>Carbon monoxide</a:t>
            </a:r>
          </a:p>
          <a:p>
            <a:pPr algn="ctr"/>
            <a:r>
              <a:rPr lang="en-US" sz="1400" dirty="0"/>
              <a:t>M/e=28;12</a:t>
            </a:r>
            <a:endParaRPr lang="en-GB" sz="1400" dirty="0"/>
          </a:p>
        </p:txBody>
      </p:sp>
      <p:pic>
        <p:nvPicPr>
          <p:cNvPr id="29" name="Picture 28">
            <a:extLst>
              <a:ext uri="{FF2B5EF4-FFF2-40B4-BE49-F238E27FC236}">
                <a16:creationId xmlns:a16="http://schemas.microsoft.com/office/drawing/2014/main" id="{27013881-8F92-40C5-A644-ADF1EBCA5401}"/>
              </a:ext>
            </a:extLst>
          </p:cNvPr>
          <p:cNvPicPr>
            <a:picLocks noChangeAspect="1"/>
          </p:cNvPicPr>
          <p:nvPr/>
        </p:nvPicPr>
        <p:blipFill>
          <a:blip r:embed="rId5"/>
          <a:stretch>
            <a:fillRect/>
          </a:stretch>
        </p:blipFill>
        <p:spPr>
          <a:xfrm>
            <a:off x="3840602" y="5736878"/>
            <a:ext cx="594646" cy="363395"/>
          </a:xfrm>
          <a:prstGeom prst="rect">
            <a:avLst/>
          </a:prstGeom>
        </p:spPr>
      </p:pic>
      <p:sp>
        <p:nvSpPr>
          <p:cNvPr id="30" name="TextBox 29">
            <a:extLst>
              <a:ext uri="{FF2B5EF4-FFF2-40B4-BE49-F238E27FC236}">
                <a16:creationId xmlns:a16="http://schemas.microsoft.com/office/drawing/2014/main" id="{3A427BC4-056A-4563-9B9D-5A0F59E33228}"/>
              </a:ext>
            </a:extLst>
          </p:cNvPr>
          <p:cNvSpPr txBox="1"/>
          <p:nvPr/>
        </p:nvSpPr>
        <p:spPr>
          <a:xfrm>
            <a:off x="5656545" y="4914391"/>
            <a:ext cx="1531189" cy="769441"/>
          </a:xfrm>
          <a:prstGeom prst="rect">
            <a:avLst/>
          </a:prstGeom>
          <a:noFill/>
        </p:spPr>
        <p:txBody>
          <a:bodyPr wrap="none" rtlCol="0">
            <a:spAutoFit/>
          </a:bodyPr>
          <a:lstStyle/>
          <a:p>
            <a:pPr algn="ctr"/>
            <a:r>
              <a:rPr lang="en-US" sz="1600" dirty="0"/>
              <a:t>CO</a:t>
            </a:r>
            <a:r>
              <a:rPr lang="en-US" sz="1600" baseline="-25000" dirty="0"/>
              <a:t>2</a:t>
            </a:r>
          </a:p>
          <a:p>
            <a:pPr algn="ctr"/>
            <a:r>
              <a:rPr lang="en-US" sz="1400" dirty="0"/>
              <a:t>Carbon dioxide</a:t>
            </a:r>
          </a:p>
          <a:p>
            <a:pPr algn="ctr"/>
            <a:r>
              <a:rPr lang="en-US" sz="1400" dirty="0"/>
              <a:t>M/e=44;16;28;12</a:t>
            </a:r>
            <a:endParaRPr lang="en-GB" sz="1400" dirty="0"/>
          </a:p>
        </p:txBody>
      </p:sp>
      <p:pic>
        <p:nvPicPr>
          <p:cNvPr id="31" name="Picture 30">
            <a:extLst>
              <a:ext uri="{FF2B5EF4-FFF2-40B4-BE49-F238E27FC236}">
                <a16:creationId xmlns:a16="http://schemas.microsoft.com/office/drawing/2014/main" id="{F2A5A2C0-EA74-4C97-BAA3-B492F5D791E2}"/>
              </a:ext>
            </a:extLst>
          </p:cNvPr>
          <p:cNvPicPr>
            <a:picLocks noChangeAspect="1"/>
          </p:cNvPicPr>
          <p:nvPr/>
        </p:nvPicPr>
        <p:blipFill>
          <a:blip r:embed="rId6"/>
          <a:stretch>
            <a:fillRect/>
          </a:stretch>
        </p:blipFill>
        <p:spPr>
          <a:xfrm>
            <a:off x="2358491" y="5497368"/>
            <a:ext cx="888189" cy="726700"/>
          </a:xfrm>
          <a:prstGeom prst="rect">
            <a:avLst/>
          </a:prstGeom>
        </p:spPr>
      </p:pic>
      <p:pic>
        <p:nvPicPr>
          <p:cNvPr id="32" name="Picture 31">
            <a:extLst>
              <a:ext uri="{FF2B5EF4-FFF2-40B4-BE49-F238E27FC236}">
                <a16:creationId xmlns:a16="http://schemas.microsoft.com/office/drawing/2014/main" id="{C0628F3C-B387-4CC8-8640-986E64DEC8FF}"/>
              </a:ext>
            </a:extLst>
          </p:cNvPr>
          <p:cNvPicPr>
            <a:picLocks noChangeAspect="1"/>
          </p:cNvPicPr>
          <p:nvPr/>
        </p:nvPicPr>
        <p:blipFill>
          <a:blip r:embed="rId7"/>
          <a:stretch>
            <a:fillRect/>
          </a:stretch>
        </p:blipFill>
        <p:spPr>
          <a:xfrm>
            <a:off x="216980" y="5623277"/>
            <a:ext cx="773322" cy="535942"/>
          </a:xfrm>
          <a:prstGeom prst="rect">
            <a:avLst/>
          </a:prstGeom>
        </p:spPr>
      </p:pic>
      <p:pic>
        <p:nvPicPr>
          <p:cNvPr id="34" name="Picture 33">
            <a:extLst>
              <a:ext uri="{FF2B5EF4-FFF2-40B4-BE49-F238E27FC236}">
                <a16:creationId xmlns:a16="http://schemas.microsoft.com/office/drawing/2014/main" id="{3743261E-060C-402B-AF5F-9EA9ABC95999}"/>
              </a:ext>
            </a:extLst>
          </p:cNvPr>
          <p:cNvPicPr>
            <a:picLocks noChangeAspect="1"/>
          </p:cNvPicPr>
          <p:nvPr/>
        </p:nvPicPr>
        <p:blipFill>
          <a:blip r:embed="rId8"/>
          <a:stretch>
            <a:fillRect/>
          </a:stretch>
        </p:blipFill>
        <p:spPr>
          <a:xfrm>
            <a:off x="6030118" y="5684051"/>
            <a:ext cx="699891" cy="426395"/>
          </a:xfrm>
          <a:prstGeom prst="rect">
            <a:avLst/>
          </a:prstGeom>
        </p:spPr>
      </p:pic>
      <p:sp>
        <p:nvSpPr>
          <p:cNvPr id="35" name="TextBox 34">
            <a:extLst>
              <a:ext uri="{FF2B5EF4-FFF2-40B4-BE49-F238E27FC236}">
                <a16:creationId xmlns:a16="http://schemas.microsoft.com/office/drawing/2014/main" id="{31361F4E-FEF3-412F-9517-86FE4D2A5DE7}"/>
              </a:ext>
            </a:extLst>
          </p:cNvPr>
          <p:cNvSpPr txBox="1"/>
          <p:nvPr/>
        </p:nvSpPr>
        <p:spPr>
          <a:xfrm>
            <a:off x="7284248" y="4871254"/>
            <a:ext cx="1034257" cy="769441"/>
          </a:xfrm>
          <a:prstGeom prst="rect">
            <a:avLst/>
          </a:prstGeom>
          <a:noFill/>
        </p:spPr>
        <p:txBody>
          <a:bodyPr wrap="none" rtlCol="0">
            <a:spAutoFit/>
          </a:bodyPr>
          <a:lstStyle/>
          <a:p>
            <a:pPr algn="ctr"/>
            <a:r>
              <a:rPr lang="en-US" sz="1600" dirty="0"/>
              <a:t>N</a:t>
            </a:r>
            <a:r>
              <a:rPr lang="en-US" sz="1600" baseline="-25000" dirty="0"/>
              <a:t>2</a:t>
            </a:r>
          </a:p>
          <a:p>
            <a:pPr algn="ctr"/>
            <a:r>
              <a:rPr lang="en-US" sz="1400" dirty="0"/>
              <a:t>Nitrogen</a:t>
            </a:r>
          </a:p>
          <a:p>
            <a:pPr algn="ctr"/>
            <a:r>
              <a:rPr lang="en-US" sz="1400" dirty="0"/>
              <a:t>M/e=28;14</a:t>
            </a:r>
            <a:endParaRPr lang="en-GB" sz="1400" dirty="0"/>
          </a:p>
        </p:txBody>
      </p:sp>
      <p:pic>
        <p:nvPicPr>
          <p:cNvPr id="36" name="Picture 35">
            <a:extLst>
              <a:ext uri="{FF2B5EF4-FFF2-40B4-BE49-F238E27FC236}">
                <a16:creationId xmlns:a16="http://schemas.microsoft.com/office/drawing/2014/main" id="{577D0535-3A6C-411F-9723-F7FD3BF7EAF4}"/>
              </a:ext>
            </a:extLst>
          </p:cNvPr>
          <p:cNvPicPr>
            <a:picLocks noChangeAspect="1"/>
          </p:cNvPicPr>
          <p:nvPr/>
        </p:nvPicPr>
        <p:blipFill>
          <a:blip r:embed="rId9"/>
          <a:stretch>
            <a:fillRect/>
          </a:stretch>
        </p:blipFill>
        <p:spPr>
          <a:xfrm>
            <a:off x="5188914" y="5687062"/>
            <a:ext cx="383252" cy="365125"/>
          </a:xfrm>
          <a:prstGeom prst="rect">
            <a:avLst/>
          </a:prstGeom>
        </p:spPr>
      </p:pic>
      <p:sp>
        <p:nvSpPr>
          <p:cNvPr id="37" name="TextBox 36">
            <a:extLst>
              <a:ext uri="{FF2B5EF4-FFF2-40B4-BE49-F238E27FC236}">
                <a16:creationId xmlns:a16="http://schemas.microsoft.com/office/drawing/2014/main" id="{B4BCCB85-8F08-45B6-8924-F6B10B1FBAF7}"/>
              </a:ext>
            </a:extLst>
          </p:cNvPr>
          <p:cNvSpPr txBox="1"/>
          <p:nvPr/>
        </p:nvSpPr>
        <p:spPr>
          <a:xfrm>
            <a:off x="4769260" y="4912323"/>
            <a:ext cx="1034257" cy="769441"/>
          </a:xfrm>
          <a:prstGeom prst="rect">
            <a:avLst/>
          </a:prstGeom>
          <a:noFill/>
        </p:spPr>
        <p:txBody>
          <a:bodyPr wrap="none" rtlCol="0">
            <a:spAutoFit/>
          </a:bodyPr>
          <a:lstStyle/>
          <a:p>
            <a:pPr algn="ctr"/>
            <a:r>
              <a:rPr lang="en-US" sz="1600" dirty="0"/>
              <a:t>Ar</a:t>
            </a:r>
            <a:endParaRPr lang="en-US" sz="1600" baseline="-25000" dirty="0"/>
          </a:p>
          <a:p>
            <a:pPr algn="ctr"/>
            <a:r>
              <a:rPr lang="en-US" sz="1400" dirty="0"/>
              <a:t>Argon</a:t>
            </a:r>
          </a:p>
          <a:p>
            <a:pPr algn="ctr"/>
            <a:r>
              <a:rPr lang="en-US" sz="1400" dirty="0"/>
              <a:t>M/e=40;20</a:t>
            </a:r>
            <a:endParaRPr lang="en-GB" sz="1400" dirty="0"/>
          </a:p>
        </p:txBody>
      </p:sp>
      <p:sp>
        <p:nvSpPr>
          <p:cNvPr id="39" name="TextBox 38">
            <a:extLst>
              <a:ext uri="{FF2B5EF4-FFF2-40B4-BE49-F238E27FC236}">
                <a16:creationId xmlns:a16="http://schemas.microsoft.com/office/drawing/2014/main" id="{AF7DACA7-9C03-4B5B-A5BB-3F54182F29A6}"/>
              </a:ext>
            </a:extLst>
          </p:cNvPr>
          <p:cNvSpPr txBox="1"/>
          <p:nvPr/>
        </p:nvSpPr>
        <p:spPr>
          <a:xfrm>
            <a:off x="8230963" y="4873917"/>
            <a:ext cx="1034257" cy="769441"/>
          </a:xfrm>
          <a:prstGeom prst="rect">
            <a:avLst/>
          </a:prstGeom>
          <a:noFill/>
        </p:spPr>
        <p:txBody>
          <a:bodyPr wrap="none" rtlCol="0">
            <a:spAutoFit/>
          </a:bodyPr>
          <a:lstStyle/>
          <a:p>
            <a:pPr algn="ctr"/>
            <a:r>
              <a:rPr lang="en-US" sz="1600" dirty="0"/>
              <a:t>O</a:t>
            </a:r>
            <a:r>
              <a:rPr lang="en-US" sz="1600" baseline="-25000" dirty="0"/>
              <a:t>2</a:t>
            </a:r>
          </a:p>
          <a:p>
            <a:pPr algn="ctr"/>
            <a:r>
              <a:rPr lang="en-US" sz="1400" dirty="0"/>
              <a:t>Oxygen</a:t>
            </a:r>
          </a:p>
          <a:p>
            <a:pPr algn="ctr"/>
            <a:r>
              <a:rPr lang="en-US" sz="1400" dirty="0"/>
              <a:t>M/e=32;16</a:t>
            </a:r>
            <a:endParaRPr lang="en-GB" sz="1400" dirty="0"/>
          </a:p>
        </p:txBody>
      </p:sp>
      <p:pic>
        <p:nvPicPr>
          <p:cNvPr id="40" name="Picture 39">
            <a:extLst>
              <a:ext uri="{FF2B5EF4-FFF2-40B4-BE49-F238E27FC236}">
                <a16:creationId xmlns:a16="http://schemas.microsoft.com/office/drawing/2014/main" id="{320D8BBD-ECE2-430A-A165-468BDCE16818}"/>
              </a:ext>
            </a:extLst>
          </p:cNvPr>
          <p:cNvPicPr>
            <a:picLocks noChangeAspect="1"/>
          </p:cNvPicPr>
          <p:nvPr/>
        </p:nvPicPr>
        <p:blipFill>
          <a:blip r:embed="rId10"/>
          <a:stretch>
            <a:fillRect/>
          </a:stretch>
        </p:blipFill>
        <p:spPr>
          <a:xfrm>
            <a:off x="8234124" y="5592375"/>
            <a:ext cx="774612" cy="500433"/>
          </a:xfrm>
          <a:prstGeom prst="rect">
            <a:avLst/>
          </a:prstGeom>
        </p:spPr>
      </p:pic>
    </p:spTree>
    <p:extLst>
      <p:ext uri="{BB962C8B-B14F-4D97-AF65-F5344CB8AC3E}">
        <p14:creationId xmlns:p14="http://schemas.microsoft.com/office/powerpoint/2010/main" val="42375604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56</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RGA: Partial Pressure</a:t>
            </a:r>
          </a:p>
        </p:txBody>
      </p:sp>
      <p:sp>
        <p:nvSpPr>
          <p:cNvPr id="13"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6" name="Rectangle 5"/>
          <p:cNvSpPr/>
          <p:nvPr/>
        </p:nvSpPr>
        <p:spPr>
          <a:xfrm>
            <a:off x="0" y="495657"/>
            <a:ext cx="9023230" cy="830997"/>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The RGA needs to be </a:t>
            </a:r>
            <a:r>
              <a:rPr lang="en-US" sz="1600" dirty="0">
                <a:solidFill>
                  <a:srgbClr val="FF3399"/>
                </a:solidFill>
              </a:rPr>
              <a:t>calibrated against a total pressure gauge </a:t>
            </a:r>
            <a:r>
              <a:rPr lang="en-US" sz="1600" dirty="0"/>
              <a:t>for standard gases.</a:t>
            </a:r>
          </a:p>
          <a:p>
            <a:pPr eaLnBrk="0" fontAlgn="base" hangingPunct="0">
              <a:spcBef>
                <a:spcPct val="0"/>
              </a:spcBef>
              <a:spcAft>
                <a:spcPct val="0"/>
              </a:spcAft>
              <a:buClr>
                <a:srgbClr val="00CC99"/>
              </a:buClr>
              <a:buFontTx/>
              <a:buChar char="•"/>
            </a:pPr>
            <a:r>
              <a:rPr lang="en-US" sz="1600" dirty="0"/>
              <a:t> To consider the RGA ageing, </a:t>
            </a:r>
            <a:r>
              <a:rPr lang="en-US" sz="1600" dirty="0">
                <a:solidFill>
                  <a:srgbClr val="00CC99"/>
                </a:solidFill>
              </a:rPr>
              <a:t>relatives sensitives </a:t>
            </a:r>
            <a:r>
              <a:rPr lang="en-US" sz="1600" dirty="0"/>
              <a:t>are used and a normalization factor, K, is introduced</a:t>
            </a:r>
          </a:p>
        </p:txBody>
      </p:sp>
      <mc:AlternateContent xmlns:mc="http://schemas.openxmlformats.org/markup-compatibility/2006" xmlns:a14="http://schemas.microsoft.com/office/drawing/2010/main">
        <mc:Choice Requires="a14">
          <p:sp>
            <p:nvSpPr>
              <p:cNvPr id="3" name="TextBox 2"/>
              <p:cNvSpPr txBox="1"/>
              <p:nvPr/>
            </p:nvSpPr>
            <p:spPr>
              <a:xfrm>
                <a:off x="1100279" y="3470504"/>
                <a:ext cx="6943439" cy="755848"/>
              </a:xfrm>
              <a:prstGeom prst="rect">
                <a:avLst/>
              </a:prstGeom>
              <a:noFill/>
              <a:ln>
                <a:solidFill>
                  <a:srgbClr val="FF3399"/>
                </a:solidFill>
              </a:ln>
            </p:spPr>
            <p:txBody>
              <a:bodyPr wrap="none" lIns="0" tIns="0" rIns="0" bIns="0" rtlCol="0">
                <a:spAutoFit/>
              </a:bodyPr>
              <a:lstStyle/>
              <a:p>
                <a14:m>
                  <m:oMath xmlns:m="http://schemas.openxmlformats.org/officeDocument/2006/math">
                    <m:sSub>
                      <m:sSubPr>
                        <m:ctrlPr>
                          <a:rPr lang="en-GB" sz="2800" i="1" smtClean="0">
                            <a:latin typeface="Cambria Math" panose="02040503050406030204" pitchFamily="18" charset="0"/>
                          </a:rPr>
                        </m:ctrlPr>
                      </m:sSubPr>
                      <m:e>
                        <m:r>
                          <a:rPr lang="en-GB" sz="2800" b="0" i="1" smtClean="0">
                            <a:latin typeface="Cambria Math" panose="02040503050406030204" pitchFamily="18" charset="0"/>
                          </a:rPr>
                          <m:t>𝑃</m:t>
                        </m:r>
                      </m:e>
                      <m:sub>
                        <m:r>
                          <a:rPr lang="en-GB" sz="2800" b="0" i="1" smtClean="0">
                            <a:solidFill>
                              <a:srgbClr val="FF0066"/>
                            </a:solidFill>
                            <a:latin typeface="Cambria Math" panose="02040503050406030204" pitchFamily="18" charset="0"/>
                          </a:rPr>
                          <m:t>𝑖</m:t>
                        </m:r>
                      </m:sub>
                    </m:sSub>
                    <m:r>
                      <a:rPr lang="en-GB" sz="2800" i="1" smtClean="0">
                        <a:latin typeface="Cambria Math" panose="02040503050406030204" pitchFamily="18" charset="0"/>
                      </a:rPr>
                      <m:t>=</m:t>
                    </m:r>
                    <m:sSub>
                      <m:sSubPr>
                        <m:ctrlPr>
                          <a:rPr lang="en-GB" sz="2800" i="1" smtClean="0">
                            <a:solidFill>
                              <a:schemeClr val="tx1"/>
                            </a:solidFill>
                            <a:latin typeface="Cambria Math" panose="02040503050406030204" pitchFamily="18" charset="0"/>
                          </a:rPr>
                        </m:ctrlPr>
                      </m:sSubPr>
                      <m:e>
                        <m:r>
                          <a:rPr lang="en-GB" sz="2800" i="1">
                            <a:solidFill>
                              <a:schemeClr val="tx1"/>
                            </a:solidFill>
                            <a:latin typeface="Cambria Math" panose="02040503050406030204" pitchFamily="18" charset="0"/>
                          </a:rPr>
                          <m:t>𝑆</m:t>
                        </m:r>
                      </m:e>
                      <m:sub>
                        <m:r>
                          <a:rPr lang="en-GB" sz="2800" i="1">
                            <a:solidFill>
                              <a:schemeClr val="tx1"/>
                            </a:solidFill>
                            <a:latin typeface="Cambria Math" panose="02040503050406030204" pitchFamily="18" charset="0"/>
                          </a:rPr>
                          <m:t>𝑟𝑒𝑙</m:t>
                        </m:r>
                        <m:r>
                          <a:rPr lang="en-GB" sz="2800" i="1">
                            <a:solidFill>
                              <a:schemeClr val="tx1"/>
                            </a:solidFill>
                            <a:latin typeface="Cambria Math" panose="02040503050406030204" pitchFamily="18" charset="0"/>
                          </a:rPr>
                          <m:t>,</m:t>
                        </m:r>
                        <m:r>
                          <a:rPr lang="en-GB" sz="2800" i="1">
                            <a:solidFill>
                              <a:schemeClr val="tx1"/>
                            </a:solidFill>
                            <a:latin typeface="Cambria Math" panose="02040503050406030204" pitchFamily="18" charset="0"/>
                          </a:rPr>
                          <m:t>𝑖</m:t>
                        </m:r>
                      </m:sub>
                    </m:sSub>
                    <m:r>
                      <a:rPr lang="en-GB" sz="2800" b="0" i="1" smtClean="0">
                        <a:solidFill>
                          <a:schemeClr val="tx1"/>
                        </a:solidFill>
                        <a:latin typeface="Cambria Math" panose="02040503050406030204" pitchFamily="18" charset="0"/>
                      </a:rPr>
                      <m:t> </m:t>
                    </m:r>
                    <m:sSub>
                      <m:sSubPr>
                        <m:ctrlPr>
                          <a:rPr lang="en-GB" sz="2800" b="0" i="1" smtClean="0">
                            <a:solidFill>
                              <a:schemeClr val="tx1"/>
                            </a:solidFill>
                            <a:latin typeface="Cambria Math" panose="02040503050406030204" pitchFamily="18" charset="0"/>
                          </a:rPr>
                        </m:ctrlPr>
                      </m:sSubPr>
                      <m:e>
                        <m:sSub>
                          <m:sSubPr>
                            <m:ctrlPr>
                              <a:rPr lang="en-GB" sz="2800" i="1">
                                <a:solidFill>
                                  <a:schemeClr val="tx1"/>
                                </a:solidFill>
                                <a:latin typeface="Cambria Math" panose="02040503050406030204" pitchFamily="18" charset="0"/>
                              </a:rPr>
                            </m:ctrlPr>
                          </m:sSubPr>
                          <m:e>
                            <m:r>
                              <a:rPr lang="en-GB" sz="2800" i="1">
                                <a:solidFill>
                                  <a:schemeClr val="tx1"/>
                                </a:solidFill>
                                <a:latin typeface="Cambria Math" panose="02040503050406030204" pitchFamily="18" charset="0"/>
                              </a:rPr>
                              <m:t>𝑃</m:t>
                            </m:r>
                          </m:e>
                          <m:sub>
                            <m:r>
                              <a:rPr lang="en-GB" sz="2800" i="1">
                                <a:solidFill>
                                  <a:schemeClr val="tx1"/>
                                </a:solidFill>
                                <a:latin typeface="Cambria Math" panose="02040503050406030204" pitchFamily="18" charset="0"/>
                              </a:rPr>
                              <m:t>𝑖</m:t>
                            </m:r>
                            <m:r>
                              <a:rPr lang="en-GB" sz="2800" i="1">
                                <a:solidFill>
                                  <a:schemeClr val="tx1"/>
                                </a:solidFill>
                                <a:latin typeface="Cambria Math" panose="02040503050406030204" pitchFamily="18" charset="0"/>
                              </a:rPr>
                              <m:t>, </m:t>
                            </m:r>
                            <m:r>
                              <a:rPr lang="en-GB" sz="2800" i="1">
                                <a:solidFill>
                                  <a:schemeClr val="tx1"/>
                                </a:solidFill>
                                <a:latin typeface="Cambria Math" panose="02040503050406030204" pitchFamily="18" charset="0"/>
                              </a:rPr>
                              <m:t>𝑁</m:t>
                            </m:r>
                            <m:r>
                              <a:rPr lang="en-GB" sz="2800" i="1">
                                <a:solidFill>
                                  <a:schemeClr val="tx1"/>
                                </a:solidFill>
                                <a:latin typeface="Cambria Math" panose="02040503050406030204" pitchFamily="18" charset="0"/>
                              </a:rPr>
                              <m:t>2</m:t>
                            </m:r>
                          </m:sub>
                        </m:sSub>
                        <m:r>
                          <a:rPr lang="en-GB" sz="2800" b="0" i="1" smtClean="0">
                            <a:solidFill>
                              <a:schemeClr val="tx1"/>
                            </a:solidFill>
                            <a:latin typeface="Cambria Math" panose="02040503050406030204" pitchFamily="18" charset="0"/>
                          </a:rPr>
                          <m:t>= </m:t>
                        </m:r>
                        <m:r>
                          <a:rPr lang="en-GB" sz="2800" b="0" i="1" smtClean="0">
                            <a:solidFill>
                              <a:schemeClr val="tx1"/>
                            </a:solidFill>
                            <a:latin typeface="Cambria Math" panose="02040503050406030204" pitchFamily="18" charset="0"/>
                          </a:rPr>
                          <m:t>𝑆</m:t>
                        </m:r>
                      </m:e>
                      <m:sub>
                        <m:r>
                          <a:rPr lang="en-GB" sz="2800" b="0" i="1" smtClean="0">
                            <a:solidFill>
                              <a:schemeClr val="tx1"/>
                            </a:solidFill>
                            <a:latin typeface="Cambria Math" panose="02040503050406030204" pitchFamily="18" charset="0"/>
                          </a:rPr>
                          <m:t>𝑟𝑒𝑙</m:t>
                        </m:r>
                        <m:r>
                          <a:rPr lang="en-GB" sz="2800" b="0" i="1" smtClean="0">
                            <a:solidFill>
                              <a:schemeClr val="tx1"/>
                            </a:solidFill>
                            <a:latin typeface="Cambria Math" panose="02040503050406030204" pitchFamily="18" charset="0"/>
                          </a:rPr>
                          <m:t>,</m:t>
                        </m:r>
                        <m:r>
                          <a:rPr lang="en-GB" sz="2800" b="0" i="1" smtClean="0">
                            <a:solidFill>
                              <a:schemeClr val="tx1"/>
                            </a:solidFill>
                            <a:latin typeface="Cambria Math" panose="02040503050406030204" pitchFamily="18" charset="0"/>
                          </a:rPr>
                          <m:t>𝑖</m:t>
                        </m:r>
                      </m:sub>
                    </m:sSub>
                    <m:r>
                      <a:rPr lang="en-GB" sz="2800" b="0" i="1" smtClean="0">
                        <a:latin typeface="Cambria Math" panose="02040503050406030204" pitchFamily="18" charset="0"/>
                      </a:rPr>
                      <m:t> </m:t>
                    </m:r>
                    <m:f>
                      <m:fPr>
                        <m:ctrlPr>
                          <a:rPr lang="en-GB" sz="2800" b="0" i="1" smtClean="0">
                            <a:latin typeface="Cambria Math" panose="02040503050406030204" pitchFamily="18" charset="0"/>
                          </a:rPr>
                        </m:ctrlPr>
                      </m:fPr>
                      <m:num>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𝑆</m:t>
                            </m:r>
                          </m:e>
                          <m:sub>
                            <m:r>
                              <a:rPr lang="en-GB" sz="2800" b="0" i="1" smtClean="0">
                                <a:latin typeface="Cambria Math" panose="02040503050406030204" pitchFamily="18" charset="0"/>
                              </a:rPr>
                              <m:t>𝑟𝑒𝑙</m:t>
                            </m:r>
                            <m:r>
                              <a:rPr lang="en-GB" sz="2800" b="0" i="1" smtClean="0">
                                <a:latin typeface="Cambria Math" panose="02040503050406030204" pitchFamily="18" charset="0"/>
                              </a:rPr>
                              <m:t>,</m:t>
                            </m:r>
                            <m:r>
                              <a:rPr lang="en-GB" sz="2800" b="0" i="1" smtClean="0">
                                <a:solidFill>
                                  <a:srgbClr val="FF0066"/>
                                </a:solidFill>
                                <a:latin typeface="Cambria Math" panose="02040503050406030204" pitchFamily="18" charset="0"/>
                              </a:rPr>
                              <m:t>𝑖</m:t>
                            </m:r>
                            <m:r>
                              <a:rPr lang="en-GB" sz="2800" b="0" i="1" smtClean="0">
                                <a:latin typeface="Cambria Math" panose="02040503050406030204" pitchFamily="18" charset="0"/>
                              </a:rPr>
                              <m:t>,</m:t>
                            </m:r>
                            <m:r>
                              <a:rPr lang="en-GB" sz="2800" b="0" i="1" smtClean="0">
                                <a:latin typeface="Cambria Math" panose="02040503050406030204" pitchFamily="18" charset="0"/>
                              </a:rPr>
                              <m:t>𝑅𝐺𝐴</m:t>
                            </m:r>
                          </m:sub>
                        </m:sSub>
                      </m:num>
                      <m:den>
                        <m:nary>
                          <m:naryPr>
                            <m:chr m:val="∑"/>
                            <m:ctrlPr>
                              <a:rPr lang="en-GB" sz="2800" b="0" i="1" smtClean="0">
                                <a:latin typeface="Cambria Math" panose="02040503050406030204" pitchFamily="18" charset="0"/>
                              </a:rPr>
                            </m:ctrlPr>
                          </m:naryPr>
                          <m:sub>
                            <m:r>
                              <m:rPr>
                                <m:brk m:alnAt="23"/>
                              </m:rPr>
                              <a:rPr lang="en-GB" sz="2800" b="0" i="1" smtClean="0">
                                <a:latin typeface="Cambria Math" panose="02040503050406030204" pitchFamily="18" charset="0"/>
                              </a:rPr>
                              <m:t>𝑗</m:t>
                            </m:r>
                            <m:r>
                              <a:rPr lang="en-GB" sz="2800" b="0" i="1" smtClean="0">
                                <a:latin typeface="Cambria Math" panose="02040503050406030204" pitchFamily="18" charset="0"/>
                              </a:rPr>
                              <m:t>=1</m:t>
                            </m:r>
                          </m:sub>
                          <m:sup>
                            <m:r>
                              <a:rPr lang="en-GB" sz="2800" b="0" i="1" smtClean="0">
                                <a:latin typeface="Cambria Math" panose="02040503050406030204" pitchFamily="18" charset="0"/>
                              </a:rPr>
                              <m:t>𝑛</m:t>
                            </m:r>
                          </m:sup>
                          <m:e>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𝑆</m:t>
                                </m:r>
                              </m:e>
                              <m:sub>
                                <m:r>
                                  <a:rPr lang="en-GB" sz="2800" b="0" i="1" smtClean="0">
                                    <a:latin typeface="Cambria Math" panose="02040503050406030204" pitchFamily="18" charset="0"/>
                                  </a:rPr>
                                  <m:t>𝑟𝑒𝑙</m:t>
                                </m:r>
                                <m:r>
                                  <a:rPr lang="en-GB" sz="2800" b="0" i="1" smtClean="0">
                                    <a:latin typeface="Cambria Math" panose="02040503050406030204" pitchFamily="18" charset="0"/>
                                  </a:rPr>
                                  <m:t>,</m:t>
                                </m:r>
                                <m:r>
                                  <a:rPr lang="en-GB" sz="2800" b="0" i="1" smtClean="0">
                                    <a:latin typeface="Cambria Math" panose="02040503050406030204" pitchFamily="18" charset="0"/>
                                  </a:rPr>
                                  <m:t>𝑗</m:t>
                                </m:r>
                                <m:r>
                                  <a:rPr lang="en-GB" sz="2800" b="0" i="1" smtClean="0">
                                    <a:latin typeface="Cambria Math" panose="02040503050406030204" pitchFamily="18" charset="0"/>
                                  </a:rPr>
                                  <m:t>,</m:t>
                                </m:r>
                                <m:r>
                                  <a:rPr lang="en-GB" sz="2800" b="0" i="1" smtClean="0">
                                    <a:latin typeface="Cambria Math" panose="02040503050406030204" pitchFamily="18" charset="0"/>
                                  </a:rPr>
                                  <m:t>𝑅𝐺𝐴</m:t>
                                </m:r>
                              </m:sub>
                            </m:sSub>
                            <m:r>
                              <a:rPr lang="en-GB" sz="2800" b="0" i="1" smtClean="0">
                                <a:latin typeface="Cambria Math" panose="02040503050406030204" pitchFamily="18" charset="0"/>
                              </a:rPr>
                              <m:t> </m:t>
                            </m:r>
                            <m:r>
                              <a:rPr lang="en-GB" sz="2800" b="0" i="1" smtClean="0">
                                <a:latin typeface="Cambria Math" panose="02040503050406030204" pitchFamily="18" charset="0"/>
                                <a:ea typeface="Cambria Math" panose="02040503050406030204" pitchFamily="18" charset="0"/>
                              </a:rPr>
                              <m:t>×</m:t>
                            </m:r>
                            <m:r>
                              <a:rPr lang="en-GB" sz="2800" b="0" i="1" smtClean="0">
                                <a:latin typeface="Cambria Math" panose="02040503050406030204" pitchFamily="18" charset="0"/>
                              </a:rPr>
                              <m:t> </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𝐼</m:t>
                                </m:r>
                              </m:e>
                              <m:sub>
                                <m:r>
                                  <a:rPr lang="en-GB" sz="2800" b="0" i="1" smtClean="0">
                                    <a:latin typeface="Cambria Math" panose="02040503050406030204" pitchFamily="18" charset="0"/>
                                  </a:rPr>
                                  <m:t>𝑗</m:t>
                                </m:r>
                              </m:sub>
                            </m:sSub>
                          </m:e>
                        </m:nary>
                      </m:den>
                    </m:f>
                  </m:oMath>
                </a14:m>
                <a:r>
                  <a:rPr lang="en-GB" sz="2800" dirty="0"/>
                  <a:t> </a:t>
                </a:r>
                <a14:m>
                  <m:oMath xmlns:m="http://schemas.openxmlformats.org/officeDocument/2006/math">
                    <m:sSub>
                      <m:sSubPr>
                        <m:ctrlPr>
                          <a:rPr lang="en-GB" sz="2800" i="1">
                            <a:latin typeface="Cambria Math" panose="02040503050406030204" pitchFamily="18" charset="0"/>
                          </a:rPr>
                        </m:ctrlPr>
                      </m:sSubPr>
                      <m:e>
                        <m:r>
                          <a:rPr lang="en-GB" sz="2800" b="0" i="1" smtClean="0">
                            <a:latin typeface="Cambria Math" panose="02040503050406030204" pitchFamily="18" charset="0"/>
                          </a:rPr>
                          <m:t>𝑃</m:t>
                        </m:r>
                      </m:e>
                      <m:sub>
                        <m:r>
                          <a:rPr lang="en-GB" sz="2800" b="0" i="1" smtClean="0">
                            <a:latin typeface="Cambria Math" panose="02040503050406030204" pitchFamily="18" charset="0"/>
                          </a:rPr>
                          <m:t>𝑁</m:t>
                        </m:r>
                        <m:r>
                          <a:rPr lang="en-GB" sz="2800" b="0" i="1" smtClean="0">
                            <a:latin typeface="Cambria Math" panose="02040503050406030204" pitchFamily="18" charset="0"/>
                          </a:rPr>
                          <m:t>2 </m:t>
                        </m:r>
                      </m:sub>
                    </m:sSub>
                    <m:sSub>
                      <m:sSubPr>
                        <m:ctrlPr>
                          <a:rPr lang="en-GB" sz="2800" i="1" smtClean="0">
                            <a:solidFill>
                              <a:srgbClr val="FF0066"/>
                            </a:solidFill>
                            <a:latin typeface="Cambria Math" panose="02040503050406030204" pitchFamily="18" charset="0"/>
                          </a:rPr>
                        </m:ctrlPr>
                      </m:sSubPr>
                      <m:e>
                        <m:r>
                          <a:rPr lang="en-GB" sz="2800" b="0" i="1" smtClean="0">
                            <a:solidFill>
                              <a:srgbClr val="FF0066"/>
                            </a:solidFill>
                            <a:latin typeface="Cambria Math" panose="02040503050406030204" pitchFamily="18" charset="0"/>
                          </a:rPr>
                          <m:t>𝐼</m:t>
                        </m:r>
                      </m:e>
                      <m:sub>
                        <m:r>
                          <a:rPr lang="en-GB" sz="2800" b="0" i="1" smtClean="0">
                            <a:solidFill>
                              <a:srgbClr val="FF0066"/>
                            </a:solidFill>
                            <a:latin typeface="Cambria Math" panose="02040503050406030204" pitchFamily="18" charset="0"/>
                          </a:rPr>
                          <m:t>𝑖</m:t>
                        </m:r>
                      </m:sub>
                    </m:sSub>
                  </m:oMath>
                </a14:m>
                <a:endParaRPr lang="en-GB" sz="2800" dirty="0"/>
              </a:p>
            </p:txBody>
          </p:sp>
        </mc:Choice>
        <mc:Fallback xmlns="">
          <p:sp>
            <p:nvSpPr>
              <p:cNvPr id="3" name="TextBox 2"/>
              <p:cNvSpPr txBox="1">
                <a:spLocks noRot="1" noChangeAspect="1" noMove="1" noResize="1" noEditPoints="1" noAdjustHandles="1" noChangeArrowheads="1" noChangeShapeType="1" noTextEdit="1"/>
              </p:cNvSpPr>
              <p:nvPr/>
            </p:nvSpPr>
            <p:spPr>
              <a:xfrm>
                <a:off x="1100279" y="3470504"/>
                <a:ext cx="6943439" cy="755848"/>
              </a:xfrm>
              <a:prstGeom prst="rect">
                <a:avLst/>
              </a:prstGeom>
              <a:blipFill>
                <a:blip r:embed="rId2"/>
                <a:stretch>
                  <a:fillRect/>
                </a:stretch>
              </a:blipFill>
              <a:ln>
                <a:solidFill>
                  <a:srgbClr val="FF3399"/>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228227" y="2112876"/>
                <a:ext cx="5282152" cy="329064"/>
              </a:xfrm>
              <a:prstGeom prst="rect">
                <a:avLst/>
              </a:prstGeom>
              <a:noFill/>
            </p:spPr>
            <p:txBody>
              <a:bodyPr wrap="none" lIns="0" tIns="0" rIns="0" bIns="0" rtlCol="0">
                <a:spAutoFit/>
              </a:bodyPr>
              <a:lstStyle/>
              <a:p>
                <a14:m>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𝑃</m:t>
                        </m:r>
                      </m:e>
                      <m:sub>
                        <m:r>
                          <a:rPr lang="en-GB" i="1">
                            <a:latin typeface="Cambria Math" panose="02040503050406030204" pitchFamily="18" charset="0"/>
                          </a:rPr>
                          <m:t>𝑁</m:t>
                        </m:r>
                        <m:r>
                          <a:rPr lang="en-GB" i="1">
                            <a:latin typeface="Cambria Math" panose="02040503050406030204" pitchFamily="18" charset="0"/>
                          </a:rPr>
                          <m:t>2 </m:t>
                        </m:r>
                      </m:sub>
                    </m:sSub>
                    <m:r>
                      <a:rPr lang="en-GB" i="1" smtClean="0">
                        <a:latin typeface="Cambria Math" panose="02040503050406030204" pitchFamily="18" charset="0"/>
                      </a:rPr>
                      <m:t>=</m:t>
                    </m:r>
                  </m:oMath>
                </a14:m>
                <a:r>
                  <a:rPr lang="en-GB" dirty="0"/>
                  <a:t> </a:t>
                </a:r>
                <a14:m>
                  <m:oMath xmlns:m="http://schemas.openxmlformats.org/officeDocument/2006/math">
                    <m:nary>
                      <m:naryPr>
                        <m:chr m:val="∑"/>
                        <m:ctrlPr>
                          <a:rPr lang="en-GB" i="1">
                            <a:latin typeface="Cambria Math" panose="02040503050406030204" pitchFamily="18" charset="0"/>
                          </a:rPr>
                        </m:ctrlPr>
                      </m:naryPr>
                      <m:sub>
                        <m:r>
                          <a:rPr lang="en-GB" b="0" i="1" smtClean="0">
                            <a:latin typeface="Cambria Math" panose="02040503050406030204" pitchFamily="18" charset="0"/>
                          </a:rPr>
                          <m:t>𝑗</m:t>
                        </m:r>
                        <m:r>
                          <a:rPr lang="en-GB" i="1">
                            <a:latin typeface="Cambria Math" panose="02040503050406030204" pitchFamily="18" charset="0"/>
                          </a:rPr>
                          <m:t>=1</m:t>
                        </m:r>
                      </m:sub>
                      <m:sup>
                        <m:r>
                          <a:rPr lang="en-GB" i="1">
                            <a:latin typeface="Cambria Math" panose="02040503050406030204" pitchFamily="18" charset="0"/>
                          </a:rPr>
                          <m:t>𝑛</m:t>
                        </m:r>
                      </m:sup>
                      <m:e>
                        <m:sSub>
                          <m:sSubPr>
                            <m:ctrlPr>
                              <a:rPr lang="en-GB" i="1">
                                <a:latin typeface="Cambria Math" panose="02040503050406030204" pitchFamily="18" charset="0"/>
                              </a:rPr>
                            </m:ctrlPr>
                          </m:sSubPr>
                          <m:e>
                            <m:r>
                              <a:rPr lang="en-GB" i="1">
                                <a:latin typeface="Cambria Math" panose="02040503050406030204" pitchFamily="18" charset="0"/>
                              </a:rPr>
                              <m:t>𝑃</m:t>
                            </m:r>
                          </m:e>
                          <m:sub>
                            <m:r>
                              <a:rPr lang="en-GB" b="0" i="1" smtClean="0">
                                <a:latin typeface="Cambria Math" panose="02040503050406030204" pitchFamily="18" charset="0"/>
                              </a:rPr>
                              <m:t>𝑗</m:t>
                            </m:r>
                            <m:r>
                              <a:rPr lang="en-GB" i="1">
                                <a:latin typeface="Cambria Math" panose="02040503050406030204" pitchFamily="18" charset="0"/>
                              </a:rPr>
                              <m:t>, </m:t>
                            </m:r>
                            <m:r>
                              <a:rPr lang="en-GB" i="1">
                                <a:latin typeface="Cambria Math" panose="02040503050406030204" pitchFamily="18" charset="0"/>
                              </a:rPr>
                              <m:t>𝑁</m:t>
                            </m:r>
                            <m:r>
                              <a:rPr lang="en-GB" i="1">
                                <a:latin typeface="Cambria Math" panose="02040503050406030204" pitchFamily="18" charset="0"/>
                              </a:rPr>
                              <m:t>2</m:t>
                            </m:r>
                          </m:sub>
                        </m:sSub>
                        <m:r>
                          <a:rPr lang="en-GB" b="0" i="1" smtClean="0">
                            <a:latin typeface="Cambria Math" panose="02040503050406030204" pitchFamily="18" charset="0"/>
                          </a:rPr>
                          <m:t>=</m:t>
                        </m:r>
                        <m:r>
                          <a:rPr lang="en-GB" b="0" i="1" smtClean="0">
                            <a:latin typeface="Cambria Math" panose="02040503050406030204" pitchFamily="18" charset="0"/>
                          </a:rPr>
                          <m:t>𝐾</m:t>
                        </m:r>
                        <m:r>
                          <a:rPr lang="en-GB" b="0" i="1" smtClean="0">
                            <a:latin typeface="Cambria Math" panose="02040503050406030204" pitchFamily="18" charset="0"/>
                          </a:rPr>
                          <m:t> </m:t>
                        </m:r>
                        <m:sSub>
                          <m:sSubPr>
                            <m:ctrlPr>
                              <a:rPr lang="en-GB" i="1">
                                <a:latin typeface="Cambria Math" panose="02040503050406030204" pitchFamily="18" charset="0"/>
                              </a:rPr>
                            </m:ctrlPr>
                          </m:sSubPr>
                          <m:e>
                            <m:r>
                              <a:rPr lang="en-GB" i="1">
                                <a:latin typeface="Cambria Math" panose="02040503050406030204" pitchFamily="18" charset="0"/>
                              </a:rPr>
                              <m:t>𝑆</m:t>
                            </m:r>
                          </m:e>
                          <m:sub>
                            <m:r>
                              <a:rPr lang="en-GB" b="0" i="1" smtClean="0">
                                <a:latin typeface="Cambria Math" panose="02040503050406030204" pitchFamily="18" charset="0"/>
                              </a:rPr>
                              <m:t>𝑎𝑏𝑠</m:t>
                            </m:r>
                            <m:r>
                              <a:rPr lang="en-GB" i="1">
                                <a:latin typeface="Cambria Math" panose="02040503050406030204" pitchFamily="18" charset="0"/>
                              </a:rPr>
                              <m:t>,</m:t>
                            </m:r>
                            <m:r>
                              <a:rPr lang="en-GB" b="0" i="1" smtClean="0">
                                <a:latin typeface="Cambria Math" panose="02040503050406030204" pitchFamily="18" charset="0"/>
                              </a:rPr>
                              <m:t>𝐶𝑂</m:t>
                            </m:r>
                            <m:r>
                              <a:rPr lang="en-GB" i="1">
                                <a:latin typeface="Cambria Math" panose="02040503050406030204" pitchFamily="18" charset="0"/>
                              </a:rPr>
                              <m:t>,</m:t>
                            </m:r>
                            <m:r>
                              <a:rPr lang="en-GB" i="1" smtClean="0">
                                <a:latin typeface="Cambria Math" panose="02040503050406030204" pitchFamily="18" charset="0"/>
                              </a:rPr>
                              <m:t>𝑅𝐺𝐴</m:t>
                            </m:r>
                          </m:sub>
                        </m:sSub>
                        <m:r>
                          <a:rPr lang="en-GB" b="0" i="1" smtClean="0">
                            <a:latin typeface="Cambria Math" panose="02040503050406030204" pitchFamily="18" charset="0"/>
                          </a:rPr>
                          <m:t> </m:t>
                        </m:r>
                        <m:nary>
                          <m:naryPr>
                            <m:chr m:val="∑"/>
                            <m:ctrlPr>
                              <a:rPr lang="en-GB" i="1">
                                <a:latin typeface="Cambria Math" panose="02040503050406030204" pitchFamily="18" charset="0"/>
                              </a:rPr>
                            </m:ctrlPr>
                          </m:naryPr>
                          <m:sub>
                            <m:r>
                              <a:rPr lang="en-GB" b="0" i="1" smtClean="0">
                                <a:latin typeface="Cambria Math" panose="02040503050406030204" pitchFamily="18" charset="0"/>
                              </a:rPr>
                              <m:t>𝑗</m:t>
                            </m:r>
                            <m:r>
                              <a:rPr lang="en-GB" i="1">
                                <a:latin typeface="Cambria Math" panose="02040503050406030204" pitchFamily="18" charset="0"/>
                              </a:rPr>
                              <m:t>=1</m:t>
                            </m:r>
                          </m:sub>
                          <m:sup>
                            <m:r>
                              <a:rPr lang="en-GB" i="1">
                                <a:latin typeface="Cambria Math" panose="02040503050406030204" pitchFamily="18" charset="0"/>
                              </a:rPr>
                              <m:t>𝑛</m:t>
                            </m:r>
                          </m:sup>
                          <m:e>
                            <m:d>
                              <m:dPr>
                                <m:ctrlPr>
                                  <a:rPr lang="en-GB" i="1" smtClean="0">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𝑆</m:t>
                                    </m:r>
                                  </m:e>
                                  <m:sub>
                                    <m:r>
                                      <a:rPr lang="en-GB" i="1">
                                        <a:latin typeface="Cambria Math" panose="02040503050406030204" pitchFamily="18" charset="0"/>
                                      </a:rPr>
                                      <m:t>𝑟𝑒𝑙</m:t>
                                    </m:r>
                                    <m:r>
                                      <a:rPr lang="en-GB" i="1">
                                        <a:latin typeface="Cambria Math" panose="02040503050406030204" pitchFamily="18" charset="0"/>
                                      </a:rPr>
                                      <m:t>,</m:t>
                                    </m:r>
                                    <m:r>
                                      <a:rPr lang="en-GB" i="1">
                                        <a:latin typeface="Cambria Math" panose="02040503050406030204" pitchFamily="18" charset="0"/>
                                      </a:rPr>
                                      <m:t>𝑗</m:t>
                                    </m:r>
                                    <m:r>
                                      <a:rPr lang="en-GB" i="1">
                                        <a:latin typeface="Cambria Math" panose="02040503050406030204" pitchFamily="18" charset="0"/>
                                      </a:rPr>
                                      <m:t>,</m:t>
                                    </m:r>
                                    <m:r>
                                      <a:rPr lang="en-GB" i="1">
                                        <a:latin typeface="Cambria Math" panose="02040503050406030204" pitchFamily="18" charset="0"/>
                                      </a:rPr>
                                      <m:t>𝑅𝐺𝐴</m:t>
                                    </m:r>
                                  </m:sub>
                                </m:sSub>
                                <m:r>
                                  <a:rPr lang="en-GB" i="1" smtClean="0">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𝐼</m:t>
                                    </m:r>
                                  </m:e>
                                  <m:sub>
                                    <m:r>
                                      <a:rPr lang="en-GB" b="0" i="1" smtClean="0">
                                        <a:latin typeface="Cambria Math" panose="02040503050406030204" pitchFamily="18" charset="0"/>
                                      </a:rPr>
                                      <m:t>𝑗</m:t>
                                    </m:r>
                                  </m:sub>
                                </m:sSub>
                              </m:e>
                            </m:d>
                            <m:r>
                              <a:rPr lang="en-GB" i="1">
                                <a:latin typeface="Cambria Math" panose="02040503050406030204" pitchFamily="18" charset="0"/>
                              </a:rPr>
                              <m:t> </m:t>
                            </m:r>
                          </m:e>
                        </m:nary>
                      </m:e>
                    </m:nary>
                  </m:oMath>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1228227" y="2112876"/>
                <a:ext cx="5282152" cy="329064"/>
              </a:xfrm>
              <a:prstGeom prst="rect">
                <a:avLst/>
              </a:prstGeom>
              <a:blipFill rotWithShape="0">
                <a:blip r:embed="rId3" cstate="print"/>
                <a:stretch>
                  <a:fillRect l="-1499" t="-142593" b="-212963"/>
                </a:stretch>
              </a:blipFill>
            </p:spPr>
            <p:txBody>
              <a:bodyPr/>
              <a:lstStyle/>
              <a:p>
                <a:r>
                  <a:rPr lang="en-GB">
                    <a:noFill/>
                  </a:rPr>
                  <a:t> </a:t>
                </a:r>
              </a:p>
            </p:txBody>
          </p:sp>
        </mc:Fallback>
      </mc:AlternateContent>
      <p:graphicFrame>
        <p:nvGraphicFramePr>
          <p:cNvPr id="9" name="Table 8"/>
          <p:cNvGraphicFramePr>
            <a:graphicFrameLocks noGrp="1"/>
          </p:cNvGraphicFramePr>
          <p:nvPr>
            <p:extLst>
              <p:ext uri="{D42A27DB-BD31-4B8C-83A1-F6EECF244321}">
                <p14:modId xmlns:p14="http://schemas.microsoft.com/office/powerpoint/2010/main" val="1750366679"/>
              </p:ext>
            </p:extLst>
          </p:nvPr>
        </p:nvGraphicFramePr>
        <p:xfrm>
          <a:off x="2003835" y="4711091"/>
          <a:ext cx="5136325" cy="741680"/>
        </p:xfrm>
        <a:graphic>
          <a:graphicData uri="http://schemas.openxmlformats.org/drawingml/2006/table">
            <a:tbl>
              <a:tblPr firstRow="1" bandRow="1">
                <a:tableStyleId>{073A0DAA-6AF3-43AB-8588-CEC1D06C72B9}</a:tableStyleId>
              </a:tblPr>
              <a:tblGrid>
                <a:gridCol w="1881632">
                  <a:extLst>
                    <a:ext uri="{9D8B030D-6E8A-4147-A177-3AD203B41FA5}">
                      <a16:colId xmlns:a16="http://schemas.microsoft.com/office/drawing/2014/main" val="20000"/>
                    </a:ext>
                  </a:extLst>
                </a:gridCol>
                <a:gridCol w="551180">
                  <a:extLst>
                    <a:ext uri="{9D8B030D-6E8A-4147-A177-3AD203B41FA5}">
                      <a16:colId xmlns:a16="http://schemas.microsoft.com/office/drawing/2014/main" val="20001"/>
                    </a:ext>
                  </a:extLst>
                </a:gridCol>
                <a:gridCol w="551180">
                  <a:extLst>
                    <a:ext uri="{9D8B030D-6E8A-4147-A177-3AD203B41FA5}">
                      <a16:colId xmlns:a16="http://schemas.microsoft.com/office/drawing/2014/main" val="20002"/>
                    </a:ext>
                  </a:extLst>
                </a:gridCol>
                <a:gridCol w="551180">
                  <a:extLst>
                    <a:ext uri="{9D8B030D-6E8A-4147-A177-3AD203B41FA5}">
                      <a16:colId xmlns:a16="http://schemas.microsoft.com/office/drawing/2014/main" val="20003"/>
                    </a:ext>
                  </a:extLst>
                </a:gridCol>
                <a:gridCol w="498793">
                  <a:extLst>
                    <a:ext uri="{9D8B030D-6E8A-4147-A177-3AD203B41FA5}">
                      <a16:colId xmlns:a16="http://schemas.microsoft.com/office/drawing/2014/main" val="20004"/>
                    </a:ext>
                  </a:extLst>
                </a:gridCol>
                <a:gridCol w="551180">
                  <a:extLst>
                    <a:ext uri="{9D8B030D-6E8A-4147-A177-3AD203B41FA5}">
                      <a16:colId xmlns:a16="http://schemas.microsoft.com/office/drawing/2014/main" val="20005"/>
                    </a:ext>
                  </a:extLst>
                </a:gridCol>
                <a:gridCol w="551180">
                  <a:extLst>
                    <a:ext uri="{9D8B030D-6E8A-4147-A177-3AD203B41FA5}">
                      <a16:colId xmlns:a16="http://schemas.microsoft.com/office/drawing/2014/main" val="20006"/>
                    </a:ext>
                  </a:extLst>
                </a:gridCol>
              </a:tblGrid>
              <a:tr h="370840">
                <a:tc>
                  <a:txBody>
                    <a:bodyPr/>
                    <a:lstStyle/>
                    <a:p>
                      <a:endParaRPr lang="en-GB" sz="1400" baseline="-25000" dirty="0">
                        <a:latin typeface="+mn-lt"/>
                      </a:endParaRPr>
                    </a:p>
                  </a:txBody>
                  <a:tcPr/>
                </a:tc>
                <a:tc>
                  <a:txBody>
                    <a:bodyPr/>
                    <a:lstStyle/>
                    <a:p>
                      <a:pPr algn="ctr"/>
                      <a:r>
                        <a:rPr lang="en-GB" sz="1400" dirty="0"/>
                        <a:t>H</a:t>
                      </a:r>
                      <a:r>
                        <a:rPr lang="en-GB" sz="1400" baseline="-25000" dirty="0"/>
                        <a:t>2</a:t>
                      </a:r>
                    </a:p>
                  </a:txBody>
                  <a:tcPr/>
                </a:tc>
                <a:tc>
                  <a:txBody>
                    <a:bodyPr/>
                    <a:lstStyle/>
                    <a:p>
                      <a:pPr algn="ctr"/>
                      <a:r>
                        <a:rPr lang="en-GB" sz="1400" dirty="0"/>
                        <a:t>CH</a:t>
                      </a:r>
                      <a:r>
                        <a:rPr lang="en-GB" sz="1400" baseline="-25000" dirty="0"/>
                        <a:t>4</a:t>
                      </a:r>
                    </a:p>
                  </a:txBody>
                  <a:tcPr/>
                </a:tc>
                <a:tc>
                  <a:txBody>
                    <a:bodyPr/>
                    <a:lstStyle/>
                    <a:p>
                      <a:pPr algn="ctr"/>
                      <a:r>
                        <a:rPr lang="en-GB" sz="1400" dirty="0"/>
                        <a:t>N</a:t>
                      </a:r>
                      <a:r>
                        <a:rPr lang="en-GB" sz="1400" baseline="-25000" dirty="0"/>
                        <a:t>2</a:t>
                      </a:r>
                    </a:p>
                  </a:txBody>
                  <a:tcPr/>
                </a:tc>
                <a:tc>
                  <a:txBody>
                    <a:bodyPr/>
                    <a:lstStyle/>
                    <a:p>
                      <a:pPr algn="ctr"/>
                      <a:r>
                        <a:rPr lang="en-GB" sz="1400" dirty="0"/>
                        <a:t>CO</a:t>
                      </a:r>
                    </a:p>
                  </a:txBody>
                  <a:tcPr/>
                </a:tc>
                <a:tc>
                  <a:txBody>
                    <a:bodyPr/>
                    <a:lstStyle/>
                    <a:p>
                      <a:pPr algn="ctr"/>
                      <a:r>
                        <a:rPr lang="en-GB" sz="1400" dirty="0" err="1"/>
                        <a:t>Ar</a:t>
                      </a:r>
                      <a:endParaRPr lang="en-GB" sz="1400" dirty="0"/>
                    </a:p>
                  </a:txBody>
                  <a:tcPr/>
                </a:tc>
                <a:tc>
                  <a:txBody>
                    <a:bodyPr/>
                    <a:lstStyle/>
                    <a:p>
                      <a:pPr algn="ctr"/>
                      <a:r>
                        <a:rPr lang="en-GB" sz="1400" dirty="0"/>
                        <a:t>CO</a:t>
                      </a:r>
                      <a:r>
                        <a:rPr lang="en-GB" sz="1400" baseline="-25000" dirty="0"/>
                        <a:t>2</a:t>
                      </a:r>
                    </a:p>
                  </a:txBody>
                  <a:tcPr/>
                </a:tc>
                <a:extLst>
                  <a:ext uri="{0D108BD9-81ED-4DB2-BD59-A6C34878D82A}">
                    <a16:rowId xmlns:a16="http://schemas.microsoft.com/office/drawing/2014/main" val="10000"/>
                  </a:ext>
                </a:extLst>
              </a:tr>
              <a:tr h="370840">
                <a:tc>
                  <a:txBody>
                    <a:bodyPr/>
                    <a:lstStyle/>
                    <a:p>
                      <a:r>
                        <a:rPr lang="en-GB" sz="1400" dirty="0" err="1"/>
                        <a:t>S</a:t>
                      </a:r>
                      <a:r>
                        <a:rPr lang="en-GB" sz="1400" baseline="-25000" dirty="0" err="1"/>
                        <a:t>rel,i,RGA</a:t>
                      </a:r>
                      <a:r>
                        <a:rPr lang="en-GB" sz="1400" baseline="-25000" dirty="0"/>
                        <a:t> </a:t>
                      </a:r>
                      <a:r>
                        <a:rPr lang="en-GB" sz="1400" baseline="0" dirty="0"/>
                        <a:t>(Torr N</a:t>
                      </a:r>
                      <a:r>
                        <a:rPr lang="en-GB" sz="1400" baseline="-25000" dirty="0"/>
                        <a:t>2</a:t>
                      </a:r>
                      <a:r>
                        <a:rPr lang="en-GB" sz="1400" baseline="0" dirty="0"/>
                        <a:t>/Torr)</a:t>
                      </a:r>
                    </a:p>
                  </a:txBody>
                  <a:tcPr/>
                </a:tc>
                <a:tc>
                  <a:txBody>
                    <a:bodyPr/>
                    <a:lstStyle/>
                    <a:p>
                      <a:pPr algn="ctr"/>
                      <a:r>
                        <a:rPr lang="en-GB" sz="1300" dirty="0"/>
                        <a:t>1.09</a:t>
                      </a:r>
                    </a:p>
                  </a:txBody>
                  <a:tcPr/>
                </a:tc>
                <a:tc>
                  <a:txBody>
                    <a:bodyPr/>
                    <a:lstStyle/>
                    <a:p>
                      <a:pPr algn="ctr"/>
                      <a:r>
                        <a:rPr lang="en-GB" sz="1300" dirty="0"/>
                        <a:t>0.93</a:t>
                      </a:r>
                    </a:p>
                  </a:txBody>
                  <a:tcPr/>
                </a:tc>
                <a:tc>
                  <a:txBody>
                    <a:bodyPr/>
                    <a:lstStyle/>
                    <a:p>
                      <a:pPr algn="ctr"/>
                      <a:r>
                        <a:rPr lang="en-GB" sz="1300" dirty="0"/>
                        <a:t>0.99</a:t>
                      </a:r>
                    </a:p>
                  </a:txBody>
                  <a:tcPr/>
                </a:tc>
                <a:tc>
                  <a:txBody>
                    <a:bodyPr/>
                    <a:lstStyle/>
                    <a:p>
                      <a:pPr algn="ctr"/>
                      <a:r>
                        <a:rPr lang="en-GB" sz="1300" dirty="0"/>
                        <a:t>1</a:t>
                      </a:r>
                    </a:p>
                  </a:txBody>
                  <a:tcPr/>
                </a:tc>
                <a:tc>
                  <a:txBody>
                    <a:bodyPr/>
                    <a:lstStyle/>
                    <a:p>
                      <a:pPr algn="ctr"/>
                      <a:r>
                        <a:rPr lang="en-GB" sz="1300" dirty="0"/>
                        <a:t>1.18</a:t>
                      </a:r>
                    </a:p>
                  </a:txBody>
                  <a:tcPr/>
                </a:tc>
                <a:tc>
                  <a:txBody>
                    <a:bodyPr/>
                    <a:lstStyle/>
                    <a:p>
                      <a:pPr algn="ctr"/>
                      <a:r>
                        <a:rPr lang="en-GB" sz="1300" dirty="0"/>
                        <a:t>1.96</a:t>
                      </a:r>
                    </a:p>
                  </a:txBody>
                  <a:tcPr/>
                </a:tc>
                <a:extLst>
                  <a:ext uri="{0D108BD9-81ED-4DB2-BD59-A6C34878D82A}">
                    <a16:rowId xmlns:a16="http://schemas.microsoft.com/office/drawing/2014/main" val="10001"/>
                  </a:ext>
                </a:extLst>
              </a:tr>
            </a:tbl>
          </a:graphicData>
        </a:graphic>
      </p:graphicFrame>
      <p:sp>
        <p:nvSpPr>
          <p:cNvPr id="11" name="Rectangle 10"/>
          <p:cNvSpPr/>
          <p:nvPr/>
        </p:nvSpPr>
        <p:spPr>
          <a:xfrm>
            <a:off x="0" y="1549319"/>
            <a:ext cx="9023230" cy="584775"/>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According to the </a:t>
            </a:r>
            <a:r>
              <a:rPr lang="en-US" sz="1600" dirty="0">
                <a:solidFill>
                  <a:srgbClr val="00CC99"/>
                </a:solidFill>
              </a:rPr>
              <a:t>Dalton’s law</a:t>
            </a:r>
            <a:r>
              <a:rPr lang="en-US" sz="1600" dirty="0"/>
              <a:t>, the reading given by the total pressure gauge shall equal the sum of the partial pressure, expressed in nitrogen equivalent:</a:t>
            </a:r>
          </a:p>
        </p:txBody>
      </p:sp>
      <mc:AlternateContent xmlns:mc="http://schemas.openxmlformats.org/markup-compatibility/2006" xmlns:a14="http://schemas.microsoft.com/office/drawing/2010/main">
        <mc:Choice Requires="a14">
          <p:sp>
            <p:nvSpPr>
              <p:cNvPr id="12" name="TextBox 11"/>
              <p:cNvSpPr txBox="1"/>
              <p:nvPr/>
            </p:nvSpPr>
            <p:spPr>
              <a:xfrm>
                <a:off x="2513909" y="1192016"/>
                <a:ext cx="3603294" cy="2891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solidFill>
                                <a:srgbClr val="FF0066"/>
                              </a:solidFill>
                              <a:latin typeface="Cambria Math" panose="02040503050406030204" pitchFamily="18" charset="0"/>
                            </a:rPr>
                            <m:t>𝑖</m:t>
                          </m:r>
                          <m:r>
                            <a:rPr lang="en-GB" b="0" i="1" smtClean="0">
                              <a:solidFill>
                                <a:srgbClr val="FF0066"/>
                              </a:solidFill>
                              <a:latin typeface="Cambria Math" panose="02040503050406030204" pitchFamily="18" charset="0"/>
                            </a:rPr>
                            <m:t>, </m:t>
                          </m:r>
                          <m:r>
                            <a:rPr lang="en-GB" b="0" i="1" smtClean="0">
                              <a:solidFill>
                                <a:srgbClr val="FF0066"/>
                              </a:solidFill>
                              <a:latin typeface="Cambria Math" panose="02040503050406030204" pitchFamily="18" charset="0"/>
                            </a:rPr>
                            <m:t>𝑁</m:t>
                          </m:r>
                          <m:r>
                            <a:rPr lang="en-GB" b="0" i="1" smtClean="0">
                              <a:solidFill>
                                <a:srgbClr val="FF0066"/>
                              </a:solidFill>
                              <a:latin typeface="Cambria Math" panose="02040503050406030204" pitchFamily="18" charset="0"/>
                            </a:rPr>
                            <m:t>2</m:t>
                          </m:r>
                        </m:sub>
                      </m:sSub>
                      <m:r>
                        <a:rPr lang="en-GB" i="1" smtClean="0">
                          <a:latin typeface="Cambria Math" panose="02040503050406030204" pitchFamily="18" charset="0"/>
                        </a:rPr>
                        <m:t>=</m:t>
                      </m:r>
                      <m:r>
                        <a:rPr lang="en-GB" i="1">
                          <a:latin typeface="Cambria Math" panose="02040503050406030204" pitchFamily="18" charset="0"/>
                        </a:rPr>
                        <m:t>𝐾</m:t>
                      </m:r>
                      <m:r>
                        <a:rPr lang="en-GB" i="1">
                          <a:latin typeface="Cambria Math" panose="02040503050406030204" pitchFamily="18" charset="0"/>
                        </a:rPr>
                        <m:t> </m:t>
                      </m:r>
                      <m:sSub>
                        <m:sSubPr>
                          <m:ctrlPr>
                            <a:rPr lang="en-GB" i="1">
                              <a:latin typeface="Cambria Math" panose="02040503050406030204" pitchFamily="18" charset="0"/>
                            </a:rPr>
                          </m:ctrlPr>
                        </m:sSubPr>
                        <m:e>
                          <m:r>
                            <a:rPr lang="en-GB" i="1">
                              <a:latin typeface="Cambria Math" panose="02040503050406030204" pitchFamily="18" charset="0"/>
                            </a:rPr>
                            <m:t>𝑆</m:t>
                          </m:r>
                        </m:e>
                        <m:sub>
                          <m:r>
                            <a:rPr lang="en-GB" i="1">
                              <a:latin typeface="Cambria Math" panose="02040503050406030204" pitchFamily="18" charset="0"/>
                            </a:rPr>
                            <m:t>𝑎𝑏𝑠</m:t>
                          </m:r>
                          <m:r>
                            <a:rPr lang="en-GB" i="1">
                              <a:latin typeface="Cambria Math" panose="02040503050406030204" pitchFamily="18" charset="0"/>
                            </a:rPr>
                            <m:t>,</m:t>
                          </m:r>
                          <m:r>
                            <a:rPr lang="en-GB" i="1">
                              <a:latin typeface="Cambria Math" panose="02040503050406030204" pitchFamily="18" charset="0"/>
                            </a:rPr>
                            <m:t>𝐶𝑂</m:t>
                          </m:r>
                          <m:r>
                            <a:rPr lang="en-GB" i="1">
                              <a:latin typeface="Cambria Math" panose="02040503050406030204" pitchFamily="18" charset="0"/>
                            </a:rPr>
                            <m:t>,</m:t>
                          </m:r>
                          <m:r>
                            <a:rPr lang="en-GB" i="1">
                              <a:latin typeface="Cambria Math" panose="02040503050406030204" pitchFamily="18" charset="0"/>
                            </a:rPr>
                            <m:t>𝑅𝐺𝐴</m:t>
                          </m:r>
                        </m:sub>
                      </m:sSub>
                      <m:sSub>
                        <m:sSubPr>
                          <m:ctrlPr>
                            <a:rPr lang="en-GB" i="1">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m:t>
                          </m:r>
                          <m:r>
                            <a:rPr lang="en-GB" i="1">
                              <a:latin typeface="Cambria Math" panose="02040503050406030204" pitchFamily="18" charset="0"/>
                            </a:rPr>
                            <m:t>𝑆</m:t>
                          </m:r>
                        </m:e>
                        <m:sub>
                          <m:r>
                            <a:rPr lang="en-GB" i="1">
                              <a:latin typeface="Cambria Math" panose="02040503050406030204" pitchFamily="18" charset="0"/>
                            </a:rPr>
                            <m:t>𝑟𝑒𝑙</m:t>
                          </m:r>
                          <m:r>
                            <a:rPr lang="en-GB" i="1">
                              <a:latin typeface="Cambria Math" panose="02040503050406030204" pitchFamily="18" charset="0"/>
                            </a:rPr>
                            <m:t>,</m:t>
                          </m:r>
                          <m:r>
                            <a:rPr lang="en-GB" i="1">
                              <a:solidFill>
                                <a:srgbClr val="FF0066"/>
                              </a:solidFill>
                              <a:latin typeface="Cambria Math" panose="02040503050406030204" pitchFamily="18" charset="0"/>
                            </a:rPr>
                            <m:t>𝑖</m:t>
                          </m:r>
                          <m:r>
                            <a:rPr lang="en-GB" i="1">
                              <a:latin typeface="Cambria Math" panose="02040503050406030204" pitchFamily="18" charset="0"/>
                            </a:rPr>
                            <m:t>,</m:t>
                          </m:r>
                          <m:r>
                            <a:rPr lang="en-GB" i="1">
                              <a:latin typeface="Cambria Math" panose="02040503050406030204" pitchFamily="18" charset="0"/>
                            </a:rPr>
                            <m:t>𝑅𝐺𝐴</m:t>
                          </m:r>
                        </m:sub>
                      </m:sSub>
                      <m:r>
                        <a:rPr lang="en-GB" b="0" i="1" smtClean="0">
                          <a:latin typeface="Cambria Math" panose="02040503050406030204" pitchFamily="18" charset="0"/>
                        </a:rPr>
                        <m:t> </m:t>
                      </m:r>
                      <m:r>
                        <a:rPr lang="en-GB" b="0" i="1" smtClean="0">
                          <a:latin typeface="Cambria Math" panose="02040503050406030204" pitchFamily="18" charset="0"/>
                          <a:ea typeface="Cambria Math" panose="02040503050406030204" pitchFamily="18" charset="0"/>
                        </a:rPr>
                        <m:t>×</m:t>
                      </m:r>
                      <m:sSub>
                        <m:sSubPr>
                          <m:ctrlPr>
                            <a:rPr lang="en-GB" i="1" smtClean="0">
                              <a:solidFill>
                                <a:srgbClr val="FF0066"/>
                              </a:solidFill>
                              <a:latin typeface="Cambria Math" panose="02040503050406030204" pitchFamily="18" charset="0"/>
                            </a:rPr>
                          </m:ctrlPr>
                        </m:sSubPr>
                        <m:e>
                          <m:r>
                            <a:rPr lang="en-GB" b="0" i="1" smtClean="0">
                              <a:solidFill>
                                <a:srgbClr val="FF0066"/>
                              </a:solidFill>
                              <a:latin typeface="Cambria Math" panose="02040503050406030204" pitchFamily="18" charset="0"/>
                            </a:rPr>
                            <m:t>𝐼</m:t>
                          </m:r>
                        </m:e>
                        <m:sub>
                          <m:r>
                            <a:rPr lang="en-GB" b="0" i="1" smtClean="0">
                              <a:solidFill>
                                <a:srgbClr val="FF0066"/>
                              </a:solidFill>
                              <a:latin typeface="Cambria Math" panose="02040503050406030204" pitchFamily="18" charset="0"/>
                            </a:rPr>
                            <m:t>𝑖</m:t>
                          </m:r>
                        </m:sub>
                      </m:sSub>
                    </m:oMath>
                  </m:oMathPara>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2513909" y="1192016"/>
                <a:ext cx="3603294" cy="289182"/>
              </a:xfrm>
              <a:prstGeom prst="rect">
                <a:avLst/>
              </a:prstGeom>
              <a:blipFill rotWithShape="0">
                <a:blip r:embed="rId4" cstate="print"/>
                <a:stretch>
                  <a:fillRect l="-846" r="-169" b="-14894"/>
                </a:stretch>
              </a:blipFill>
            </p:spPr>
            <p:txBody>
              <a:bodyPr/>
              <a:lstStyle/>
              <a:p>
                <a:r>
                  <a:rPr lang="en-GB">
                    <a:noFill/>
                  </a:rPr>
                  <a:t> </a:t>
                </a:r>
              </a:p>
            </p:txBody>
          </p:sp>
        </mc:Fallback>
      </mc:AlternateContent>
      <p:sp>
        <p:nvSpPr>
          <p:cNvPr id="14" name="Rectangle 13"/>
          <p:cNvSpPr/>
          <p:nvPr/>
        </p:nvSpPr>
        <p:spPr>
          <a:xfrm>
            <a:off x="60384" y="3159075"/>
            <a:ext cx="9023230"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So:</a:t>
            </a:r>
          </a:p>
        </p:txBody>
      </p:sp>
      <p:sp>
        <p:nvSpPr>
          <p:cNvPr id="16" name="Rectangle 15"/>
          <p:cNvSpPr/>
          <p:nvPr/>
        </p:nvSpPr>
        <p:spPr>
          <a:xfrm>
            <a:off x="60384" y="2418264"/>
            <a:ext cx="9023230"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Therefore:</a:t>
            </a:r>
          </a:p>
        </p:txBody>
      </p:sp>
      <mc:AlternateContent xmlns:mc="http://schemas.openxmlformats.org/markup-compatibility/2006" xmlns:a14="http://schemas.microsoft.com/office/drawing/2010/main">
        <mc:Choice Requires="a14">
          <p:sp>
            <p:nvSpPr>
              <p:cNvPr id="17" name="TextBox 16"/>
              <p:cNvSpPr txBox="1"/>
              <p:nvPr/>
            </p:nvSpPr>
            <p:spPr>
              <a:xfrm>
                <a:off x="2036301" y="2562359"/>
                <a:ext cx="3666004" cy="6360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𝐾</m:t>
                      </m:r>
                      <m:r>
                        <a:rPr lang="en-GB" b="0" i="1" smtClean="0">
                          <a:latin typeface="Cambria Math" panose="02040503050406030204" pitchFamily="18" charset="0"/>
                        </a:rPr>
                        <m:t>=</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𝑃</m:t>
                              </m:r>
                            </m:e>
                            <m:sub>
                              <m:r>
                                <a:rPr lang="en-GB" i="1">
                                  <a:latin typeface="Cambria Math" panose="02040503050406030204" pitchFamily="18" charset="0"/>
                                </a:rPr>
                                <m:t>𝑁</m:t>
                              </m:r>
                              <m:r>
                                <a:rPr lang="en-GB" i="1">
                                  <a:latin typeface="Cambria Math" panose="02040503050406030204" pitchFamily="18" charset="0"/>
                                </a:rPr>
                                <m:t>2 </m:t>
                              </m:r>
                            </m:sub>
                          </m:sSub>
                        </m:num>
                        <m:den>
                          <m:sSub>
                            <m:sSubPr>
                              <m:ctrlPr>
                                <a:rPr lang="en-GB" i="1">
                                  <a:latin typeface="Cambria Math" panose="02040503050406030204" pitchFamily="18" charset="0"/>
                                </a:rPr>
                              </m:ctrlPr>
                            </m:sSubPr>
                            <m:e>
                              <m:r>
                                <a:rPr lang="en-GB" i="1">
                                  <a:latin typeface="Cambria Math" panose="02040503050406030204" pitchFamily="18" charset="0"/>
                                </a:rPr>
                                <m:t>𝑆</m:t>
                              </m:r>
                            </m:e>
                            <m:sub>
                              <m:r>
                                <a:rPr lang="en-GB" i="1">
                                  <a:latin typeface="Cambria Math" panose="02040503050406030204" pitchFamily="18" charset="0"/>
                                </a:rPr>
                                <m:t>𝑎𝑏𝑠</m:t>
                              </m:r>
                              <m:r>
                                <a:rPr lang="en-GB" i="1">
                                  <a:latin typeface="Cambria Math" panose="02040503050406030204" pitchFamily="18" charset="0"/>
                                </a:rPr>
                                <m:t>,</m:t>
                              </m:r>
                              <m:r>
                                <a:rPr lang="en-GB" i="1">
                                  <a:latin typeface="Cambria Math" panose="02040503050406030204" pitchFamily="18" charset="0"/>
                                </a:rPr>
                                <m:t>𝐶𝑂</m:t>
                              </m:r>
                              <m:r>
                                <a:rPr lang="en-GB" i="1">
                                  <a:latin typeface="Cambria Math" panose="02040503050406030204" pitchFamily="18" charset="0"/>
                                </a:rPr>
                                <m:t>,</m:t>
                              </m:r>
                              <m:r>
                                <a:rPr lang="en-GB" i="1">
                                  <a:latin typeface="Cambria Math" panose="02040503050406030204" pitchFamily="18" charset="0"/>
                                </a:rPr>
                                <m:t>𝑅𝐺𝐴</m:t>
                              </m:r>
                            </m:sub>
                          </m:sSub>
                          <m:r>
                            <a:rPr lang="en-GB" i="1">
                              <a:latin typeface="Cambria Math" panose="02040503050406030204" pitchFamily="18" charset="0"/>
                            </a:rPr>
                            <m:t> </m:t>
                          </m:r>
                          <m:nary>
                            <m:naryPr>
                              <m:chr m:val="∑"/>
                              <m:ctrlPr>
                                <a:rPr lang="en-GB" i="1">
                                  <a:latin typeface="Cambria Math" panose="02040503050406030204" pitchFamily="18" charset="0"/>
                                </a:rPr>
                              </m:ctrlPr>
                            </m:naryPr>
                            <m:sub>
                              <m:r>
                                <m:rPr>
                                  <m:brk m:alnAt="23"/>
                                </m:rPr>
                                <a:rPr lang="en-GB" i="1">
                                  <a:latin typeface="Cambria Math" panose="02040503050406030204" pitchFamily="18" charset="0"/>
                                </a:rPr>
                                <m:t>𝑗</m:t>
                              </m:r>
                              <m:r>
                                <a:rPr lang="en-GB" i="1">
                                  <a:latin typeface="Cambria Math" panose="02040503050406030204" pitchFamily="18" charset="0"/>
                                </a:rPr>
                                <m:t>=1</m:t>
                              </m:r>
                            </m:sub>
                            <m:sup>
                              <m:r>
                                <a:rPr lang="en-GB" i="1">
                                  <a:latin typeface="Cambria Math" panose="02040503050406030204" pitchFamily="18" charset="0"/>
                                </a:rPr>
                                <m:t>𝑛</m:t>
                              </m:r>
                            </m:sup>
                            <m:e>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𝑆</m:t>
                                      </m:r>
                                    </m:e>
                                    <m:sub>
                                      <m:r>
                                        <a:rPr lang="en-GB" i="1">
                                          <a:latin typeface="Cambria Math" panose="02040503050406030204" pitchFamily="18" charset="0"/>
                                        </a:rPr>
                                        <m:t>𝑟𝑒𝑙</m:t>
                                      </m:r>
                                      <m:r>
                                        <a:rPr lang="en-GB" i="1">
                                          <a:latin typeface="Cambria Math" panose="02040503050406030204" pitchFamily="18" charset="0"/>
                                        </a:rPr>
                                        <m:t>,</m:t>
                                      </m:r>
                                      <m:r>
                                        <a:rPr lang="en-GB" i="1">
                                          <a:latin typeface="Cambria Math" panose="02040503050406030204" pitchFamily="18" charset="0"/>
                                        </a:rPr>
                                        <m:t>𝑗</m:t>
                                      </m:r>
                                      <m:r>
                                        <a:rPr lang="en-GB" i="1">
                                          <a:latin typeface="Cambria Math" panose="02040503050406030204" pitchFamily="18" charset="0"/>
                                        </a:rPr>
                                        <m:t>,</m:t>
                                      </m:r>
                                      <m:r>
                                        <a:rPr lang="en-GB" i="1">
                                          <a:latin typeface="Cambria Math" panose="02040503050406030204" pitchFamily="18" charset="0"/>
                                        </a:rPr>
                                        <m:t>𝑅𝐺𝐴</m:t>
                                      </m:r>
                                    </m:sub>
                                  </m:sSub>
                                  <m:r>
                                    <a:rPr lang="en-GB" i="1">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𝐼</m:t>
                                      </m:r>
                                    </m:e>
                                    <m:sub>
                                      <m:r>
                                        <a:rPr lang="en-GB" i="1">
                                          <a:latin typeface="Cambria Math" panose="02040503050406030204" pitchFamily="18" charset="0"/>
                                        </a:rPr>
                                        <m:t>𝑗</m:t>
                                      </m:r>
                                    </m:sub>
                                  </m:sSub>
                                </m:e>
                              </m:d>
                              <m:r>
                                <a:rPr lang="en-GB" i="1">
                                  <a:latin typeface="Cambria Math" panose="02040503050406030204" pitchFamily="18" charset="0"/>
                                </a:rPr>
                                <m:t> </m:t>
                              </m:r>
                            </m:e>
                          </m:nary>
                        </m:den>
                      </m:f>
                    </m:oMath>
                  </m:oMathPara>
                </a14:m>
                <a:endParaRPr lang="en-GB" dirty="0"/>
              </a:p>
            </p:txBody>
          </p:sp>
        </mc:Choice>
        <mc:Fallback xmlns="">
          <p:sp>
            <p:nvSpPr>
              <p:cNvPr id="17" name="TextBox 16"/>
              <p:cNvSpPr txBox="1">
                <a:spLocks noRot="1" noChangeAspect="1" noMove="1" noResize="1" noEditPoints="1" noAdjustHandles="1" noChangeArrowheads="1" noChangeShapeType="1" noTextEdit="1"/>
              </p:cNvSpPr>
              <p:nvPr/>
            </p:nvSpPr>
            <p:spPr>
              <a:xfrm>
                <a:off x="2036301" y="2562359"/>
                <a:ext cx="3666004" cy="636072"/>
              </a:xfrm>
              <a:prstGeom prst="rect">
                <a:avLst/>
              </a:prstGeom>
              <a:blipFill rotWithShape="0">
                <a:blip r:embed="rId5" cstate="print"/>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11753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12" grpId="0"/>
      <p:bldP spid="14" grpId="0"/>
      <p:bldP spid="16" grpId="0"/>
      <p:bldP spid="1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57</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Typical spectrum of a baked vacuum system</a:t>
            </a:r>
          </a:p>
        </p:txBody>
      </p:sp>
      <p:sp>
        <p:nvSpPr>
          <p:cNvPr id="13"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6" name="Rectangle 5"/>
          <p:cNvSpPr/>
          <p:nvPr/>
        </p:nvSpPr>
        <p:spPr>
          <a:xfrm>
            <a:off x="0" y="495657"/>
            <a:ext cx="9023230" cy="584775"/>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Baked system with P= 10</a:t>
            </a:r>
            <a:r>
              <a:rPr lang="en-US" sz="1600" baseline="30000" dirty="0"/>
              <a:t>-10</a:t>
            </a:r>
            <a:r>
              <a:rPr lang="en-US" sz="1600" dirty="0"/>
              <a:t> mbar N</a:t>
            </a:r>
            <a:r>
              <a:rPr lang="en-US" sz="1600" baseline="-25000" dirty="0"/>
              <a:t>2</a:t>
            </a:r>
            <a:r>
              <a:rPr lang="en-US" sz="1600" dirty="0"/>
              <a:t> eq</a:t>
            </a:r>
          </a:p>
          <a:p>
            <a:pPr eaLnBrk="0" fontAlgn="base" hangingPunct="0">
              <a:spcBef>
                <a:spcPct val="0"/>
              </a:spcBef>
              <a:spcAft>
                <a:spcPct val="0"/>
              </a:spcAft>
              <a:buClr>
                <a:srgbClr val="00CC99"/>
              </a:buClr>
            </a:pPr>
            <a:endParaRPr lang="en-US" sz="1600" dirty="0"/>
          </a:p>
        </p:txBody>
      </p:sp>
      <p:graphicFrame>
        <p:nvGraphicFramePr>
          <p:cNvPr id="9" name="Table 8"/>
          <p:cNvGraphicFramePr>
            <a:graphicFrameLocks noGrp="1"/>
          </p:cNvGraphicFramePr>
          <p:nvPr>
            <p:extLst>
              <p:ext uri="{D42A27DB-BD31-4B8C-83A1-F6EECF244321}">
                <p14:modId xmlns:p14="http://schemas.microsoft.com/office/powerpoint/2010/main" val="2249196760"/>
              </p:ext>
            </p:extLst>
          </p:nvPr>
        </p:nvGraphicFramePr>
        <p:xfrm>
          <a:off x="2030356" y="3797916"/>
          <a:ext cx="5276218" cy="1483360"/>
        </p:xfrm>
        <a:graphic>
          <a:graphicData uri="http://schemas.openxmlformats.org/drawingml/2006/table">
            <a:tbl>
              <a:tblPr firstRow="1" bandRow="1">
                <a:tableStyleId>{073A0DAA-6AF3-43AB-8588-CEC1D06C72B9}</a:tableStyleId>
              </a:tblPr>
              <a:tblGrid>
                <a:gridCol w="1131253">
                  <a:extLst>
                    <a:ext uri="{9D8B030D-6E8A-4147-A177-3AD203B41FA5}">
                      <a16:colId xmlns:a16="http://schemas.microsoft.com/office/drawing/2014/main" val="20000"/>
                    </a:ext>
                  </a:extLst>
                </a:gridCol>
                <a:gridCol w="828993">
                  <a:extLst>
                    <a:ext uri="{9D8B030D-6E8A-4147-A177-3AD203B41FA5}">
                      <a16:colId xmlns:a16="http://schemas.microsoft.com/office/drawing/2014/main" val="20001"/>
                    </a:ext>
                  </a:extLst>
                </a:gridCol>
                <a:gridCol w="828993">
                  <a:extLst>
                    <a:ext uri="{9D8B030D-6E8A-4147-A177-3AD203B41FA5}">
                      <a16:colId xmlns:a16="http://schemas.microsoft.com/office/drawing/2014/main" val="20002"/>
                    </a:ext>
                  </a:extLst>
                </a:gridCol>
                <a:gridCol w="828993">
                  <a:extLst>
                    <a:ext uri="{9D8B030D-6E8A-4147-A177-3AD203B41FA5}">
                      <a16:colId xmlns:a16="http://schemas.microsoft.com/office/drawing/2014/main" val="20003"/>
                    </a:ext>
                  </a:extLst>
                </a:gridCol>
                <a:gridCol w="828993">
                  <a:extLst>
                    <a:ext uri="{9D8B030D-6E8A-4147-A177-3AD203B41FA5}">
                      <a16:colId xmlns:a16="http://schemas.microsoft.com/office/drawing/2014/main" val="20004"/>
                    </a:ext>
                  </a:extLst>
                </a:gridCol>
                <a:gridCol w="828993">
                  <a:extLst>
                    <a:ext uri="{9D8B030D-6E8A-4147-A177-3AD203B41FA5}">
                      <a16:colId xmlns:a16="http://schemas.microsoft.com/office/drawing/2014/main" val="20005"/>
                    </a:ext>
                  </a:extLst>
                </a:gridCol>
              </a:tblGrid>
              <a:tr h="370840">
                <a:tc>
                  <a:txBody>
                    <a:bodyPr/>
                    <a:lstStyle/>
                    <a:p>
                      <a:endParaRPr lang="en-GB" sz="1800" baseline="-25000" dirty="0">
                        <a:latin typeface="+mn-lt"/>
                      </a:endParaRPr>
                    </a:p>
                  </a:txBody>
                  <a:tcPr/>
                </a:tc>
                <a:tc>
                  <a:txBody>
                    <a:bodyPr/>
                    <a:lstStyle/>
                    <a:p>
                      <a:pPr algn="ctr"/>
                      <a:r>
                        <a:rPr lang="en-GB" sz="1800" dirty="0"/>
                        <a:t>H</a:t>
                      </a:r>
                      <a:r>
                        <a:rPr lang="en-GB" sz="1800" baseline="-25000" dirty="0"/>
                        <a:t>2</a:t>
                      </a:r>
                    </a:p>
                  </a:txBody>
                  <a:tcPr/>
                </a:tc>
                <a:tc>
                  <a:txBody>
                    <a:bodyPr/>
                    <a:lstStyle/>
                    <a:p>
                      <a:pPr algn="ctr"/>
                      <a:r>
                        <a:rPr lang="en-GB" sz="1800" dirty="0"/>
                        <a:t>CH</a:t>
                      </a:r>
                      <a:r>
                        <a:rPr lang="en-GB" sz="1800" baseline="-25000" dirty="0"/>
                        <a:t>4</a:t>
                      </a:r>
                    </a:p>
                  </a:txBody>
                  <a:tcPr/>
                </a:tc>
                <a:tc>
                  <a:txBody>
                    <a:bodyPr/>
                    <a:lstStyle/>
                    <a:p>
                      <a:pPr algn="ctr"/>
                      <a:r>
                        <a:rPr lang="en-GB" sz="1800" dirty="0"/>
                        <a:t>CO</a:t>
                      </a:r>
                    </a:p>
                  </a:txBody>
                  <a:tcPr/>
                </a:tc>
                <a:tc>
                  <a:txBody>
                    <a:bodyPr/>
                    <a:lstStyle/>
                    <a:p>
                      <a:pPr algn="ctr"/>
                      <a:r>
                        <a:rPr lang="en-GB" sz="1800" dirty="0" err="1"/>
                        <a:t>Ar</a:t>
                      </a:r>
                      <a:endParaRPr lang="en-GB" sz="1800" dirty="0"/>
                    </a:p>
                  </a:txBody>
                  <a:tcPr/>
                </a:tc>
                <a:tc>
                  <a:txBody>
                    <a:bodyPr/>
                    <a:lstStyle/>
                    <a:p>
                      <a:pPr algn="ctr"/>
                      <a:r>
                        <a:rPr lang="en-GB" sz="1800" dirty="0"/>
                        <a:t>CO</a:t>
                      </a:r>
                      <a:r>
                        <a:rPr lang="en-GB" sz="1800" baseline="-25000" dirty="0"/>
                        <a:t>2</a:t>
                      </a:r>
                    </a:p>
                  </a:txBody>
                  <a:tcPr/>
                </a:tc>
                <a:extLst>
                  <a:ext uri="{0D108BD9-81ED-4DB2-BD59-A6C34878D82A}">
                    <a16:rowId xmlns:a16="http://schemas.microsoft.com/office/drawing/2014/main" val="10000"/>
                  </a:ext>
                </a:extLst>
              </a:tr>
              <a:tr h="370840">
                <a:tc>
                  <a:txBody>
                    <a:bodyPr/>
                    <a:lstStyle/>
                    <a:p>
                      <a:r>
                        <a:rPr lang="en-GB" sz="1800" dirty="0"/>
                        <a:t>I (A)</a:t>
                      </a:r>
                      <a:endParaRPr lang="en-GB" sz="1800" baseline="0" dirty="0"/>
                    </a:p>
                  </a:txBody>
                  <a:tcPr/>
                </a:tc>
                <a:tc>
                  <a:txBody>
                    <a:bodyPr/>
                    <a:lstStyle/>
                    <a:p>
                      <a:pPr algn="ctr"/>
                      <a:r>
                        <a:rPr lang="en-GB" sz="1600" dirty="0"/>
                        <a:t>1 10</a:t>
                      </a:r>
                      <a:r>
                        <a:rPr lang="en-GB" sz="1600" baseline="30000" dirty="0"/>
                        <a:t>-9</a:t>
                      </a:r>
                      <a:endParaRPr lang="en-GB" sz="1600" dirty="0"/>
                    </a:p>
                  </a:txBody>
                  <a:tcPr/>
                </a:tc>
                <a:tc>
                  <a:txBody>
                    <a:bodyPr/>
                    <a:lstStyle/>
                    <a:p>
                      <a:pPr algn="ctr"/>
                      <a:r>
                        <a:rPr lang="en-GB" sz="1600" dirty="0"/>
                        <a:t>2 10</a:t>
                      </a:r>
                      <a:r>
                        <a:rPr lang="en-GB" sz="1600" baseline="30000" dirty="0"/>
                        <a:t>-12</a:t>
                      </a:r>
                      <a:endParaRPr lang="en-GB" sz="1600" dirty="0"/>
                    </a:p>
                  </a:txBody>
                  <a:tcPr/>
                </a:tc>
                <a:tc>
                  <a:txBody>
                    <a:bodyPr/>
                    <a:lstStyle/>
                    <a:p>
                      <a:pPr algn="ctr"/>
                      <a:r>
                        <a:rPr lang="en-GB" sz="1600" dirty="0"/>
                        <a:t>7 10</a:t>
                      </a:r>
                      <a:r>
                        <a:rPr lang="en-GB" sz="1600" baseline="30000" dirty="0"/>
                        <a:t>-11</a:t>
                      </a:r>
                      <a:endParaRPr lang="en-GB" sz="1600" dirty="0"/>
                    </a:p>
                  </a:txBody>
                  <a:tcPr/>
                </a:tc>
                <a:tc>
                  <a:txBody>
                    <a:bodyPr/>
                    <a:lstStyle/>
                    <a:p>
                      <a:pPr algn="ctr"/>
                      <a:r>
                        <a:rPr lang="en-GB" sz="1600" dirty="0"/>
                        <a:t>5 10</a:t>
                      </a:r>
                      <a:r>
                        <a:rPr lang="en-GB" sz="1600" baseline="30000" dirty="0"/>
                        <a:t>-13</a:t>
                      </a:r>
                      <a:endParaRPr lang="en-GB" sz="1600" dirty="0"/>
                    </a:p>
                  </a:txBody>
                  <a:tcPr/>
                </a:tc>
                <a:tc>
                  <a:txBody>
                    <a:bodyPr/>
                    <a:lstStyle/>
                    <a:p>
                      <a:pPr algn="ctr"/>
                      <a:r>
                        <a:rPr lang="en-GB" sz="1600" dirty="0"/>
                        <a:t>2 10</a:t>
                      </a:r>
                      <a:r>
                        <a:rPr lang="en-GB" sz="1600" baseline="30000" dirty="0"/>
                        <a:t>-11</a:t>
                      </a:r>
                      <a:endParaRPr lang="en-GB" sz="1600" dirty="0"/>
                    </a:p>
                  </a:txBody>
                  <a:tcPr/>
                </a:tc>
                <a:extLst>
                  <a:ext uri="{0D108BD9-81ED-4DB2-BD59-A6C34878D82A}">
                    <a16:rowId xmlns:a16="http://schemas.microsoft.com/office/drawing/2014/main" val="10001"/>
                  </a:ext>
                </a:extLst>
              </a:tr>
              <a:tr h="370840">
                <a:tc>
                  <a:txBody>
                    <a:bodyPr/>
                    <a:lstStyle/>
                    <a:p>
                      <a:r>
                        <a:rPr lang="en-GB" sz="1800" baseline="0" dirty="0"/>
                        <a:t>P (mbar)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FF0066"/>
                          </a:solidFill>
                        </a:rPr>
                        <a:t>2 10</a:t>
                      </a:r>
                      <a:r>
                        <a:rPr lang="en-GB" sz="1600" baseline="30000" dirty="0">
                          <a:solidFill>
                            <a:srgbClr val="FF0066"/>
                          </a:solidFill>
                        </a:rPr>
                        <a:t>-10</a:t>
                      </a:r>
                      <a:endParaRPr lang="en-GB" sz="1600" dirty="0">
                        <a:solidFill>
                          <a:srgbClr val="FF0066"/>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1 10</a:t>
                      </a:r>
                      <a:r>
                        <a:rPr lang="en-GB" sz="1600" baseline="30000" dirty="0"/>
                        <a:t>-13</a:t>
                      </a:r>
                      <a:endParaRPr lang="en-GB"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FF0066"/>
                          </a:solidFill>
                        </a:rPr>
                        <a:t>6 10</a:t>
                      </a:r>
                      <a:r>
                        <a:rPr lang="en-GB" sz="1600" baseline="30000" dirty="0">
                          <a:solidFill>
                            <a:srgbClr val="FF0066"/>
                          </a:solidFill>
                        </a:rPr>
                        <a:t>-12</a:t>
                      </a:r>
                      <a:endParaRPr lang="en-GB" sz="1600" dirty="0">
                        <a:solidFill>
                          <a:srgbClr val="FF0066"/>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4 10</a:t>
                      </a:r>
                      <a:r>
                        <a:rPr lang="en-GB" sz="1600" baseline="30000" dirty="0"/>
                        <a:t>-14</a:t>
                      </a:r>
                      <a:endParaRPr lang="en-GB"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FF0066"/>
                          </a:solidFill>
                        </a:rPr>
                        <a:t>3 10</a:t>
                      </a:r>
                      <a:r>
                        <a:rPr lang="en-GB" sz="1600" baseline="30000" dirty="0">
                          <a:solidFill>
                            <a:srgbClr val="FF0066"/>
                          </a:solidFill>
                        </a:rPr>
                        <a:t>-12</a:t>
                      </a:r>
                      <a:endParaRPr lang="en-GB" sz="1600" dirty="0">
                        <a:solidFill>
                          <a:srgbClr val="FF0066"/>
                        </a:solidFill>
                      </a:endParaRPr>
                    </a:p>
                  </a:txBody>
                  <a:tcPr/>
                </a:tc>
                <a:extLst>
                  <a:ext uri="{0D108BD9-81ED-4DB2-BD59-A6C34878D82A}">
                    <a16:rowId xmlns:a16="http://schemas.microsoft.com/office/drawing/2014/main" val="10002"/>
                  </a:ext>
                </a:extLst>
              </a:tr>
              <a:tr h="370840">
                <a:tc>
                  <a:txBody>
                    <a:bodyPr/>
                    <a:lstStyle/>
                    <a:p>
                      <a:r>
                        <a:rPr lang="en-GB" sz="1800" baseline="0" dirty="0"/>
                        <a:t>% Pi</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96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3</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1</a:t>
                      </a:r>
                    </a:p>
                  </a:txBody>
                  <a:tcPr/>
                </a:tc>
                <a:extLst>
                  <a:ext uri="{0D108BD9-81ED-4DB2-BD59-A6C34878D82A}">
                    <a16:rowId xmlns:a16="http://schemas.microsoft.com/office/drawing/2014/main" val="10003"/>
                  </a:ext>
                </a:extLst>
              </a:tr>
            </a:tbl>
          </a:graphicData>
        </a:graphic>
      </p:graphicFrame>
      <p:grpSp>
        <p:nvGrpSpPr>
          <p:cNvPr id="18" name="Group 17"/>
          <p:cNvGrpSpPr/>
          <p:nvPr/>
        </p:nvGrpSpPr>
        <p:grpSpPr>
          <a:xfrm>
            <a:off x="2347945" y="834866"/>
            <a:ext cx="4125426" cy="2955313"/>
            <a:chOff x="1188357" y="410885"/>
            <a:chExt cx="6765472" cy="5068083"/>
          </a:xfrm>
        </p:grpSpPr>
        <p:pic>
          <p:nvPicPr>
            <p:cNvPr id="19" name="Picture 18"/>
            <p:cNvPicPr>
              <a:picLocks noChangeAspect="1"/>
            </p:cNvPicPr>
            <p:nvPr/>
          </p:nvPicPr>
          <p:blipFill>
            <a:blip r:embed="rId2" cstate="print"/>
            <a:stretch>
              <a:fillRect/>
            </a:stretch>
          </p:blipFill>
          <p:spPr>
            <a:xfrm>
              <a:off x="1188357" y="834211"/>
              <a:ext cx="6765472" cy="4644757"/>
            </a:xfrm>
            <a:prstGeom prst="rect">
              <a:avLst/>
            </a:prstGeom>
          </p:spPr>
        </p:pic>
        <p:sp>
          <p:nvSpPr>
            <p:cNvPr id="20" name="TextBox 19"/>
            <p:cNvSpPr txBox="1"/>
            <p:nvPr/>
          </p:nvSpPr>
          <p:spPr>
            <a:xfrm>
              <a:off x="3151891" y="2108590"/>
              <a:ext cx="441145" cy="369332"/>
            </a:xfrm>
            <a:prstGeom prst="rect">
              <a:avLst/>
            </a:prstGeom>
            <a:noFill/>
          </p:spPr>
          <p:txBody>
            <a:bodyPr wrap="none" rtlCol="0">
              <a:spAutoFit/>
            </a:bodyPr>
            <a:lstStyle/>
            <a:p>
              <a:r>
                <a:rPr lang="en-GB" dirty="0">
                  <a:solidFill>
                    <a:srgbClr val="FF0066"/>
                  </a:solidFill>
                </a:rPr>
                <a:t>28</a:t>
              </a:r>
            </a:p>
          </p:txBody>
        </p:sp>
        <p:sp>
          <p:nvSpPr>
            <p:cNvPr id="21" name="TextBox 20"/>
            <p:cNvSpPr txBox="1"/>
            <p:nvPr/>
          </p:nvSpPr>
          <p:spPr>
            <a:xfrm>
              <a:off x="4199779" y="2771960"/>
              <a:ext cx="441146" cy="369332"/>
            </a:xfrm>
            <a:prstGeom prst="rect">
              <a:avLst/>
            </a:prstGeom>
            <a:noFill/>
          </p:spPr>
          <p:txBody>
            <a:bodyPr wrap="none" rtlCol="0">
              <a:spAutoFit/>
            </a:bodyPr>
            <a:lstStyle/>
            <a:p>
              <a:r>
                <a:rPr lang="en-GB" dirty="0">
                  <a:solidFill>
                    <a:srgbClr val="FF0066"/>
                  </a:solidFill>
                </a:rPr>
                <a:t>44</a:t>
              </a:r>
            </a:p>
          </p:txBody>
        </p:sp>
        <p:sp>
          <p:nvSpPr>
            <p:cNvPr id="23" name="TextBox 22"/>
            <p:cNvSpPr txBox="1"/>
            <p:nvPr/>
          </p:nvSpPr>
          <p:spPr>
            <a:xfrm>
              <a:off x="2079434" y="410885"/>
              <a:ext cx="312906" cy="633370"/>
            </a:xfrm>
            <a:prstGeom prst="rect">
              <a:avLst/>
            </a:prstGeom>
            <a:noFill/>
          </p:spPr>
          <p:txBody>
            <a:bodyPr wrap="square" rtlCol="0">
              <a:spAutoFit/>
            </a:bodyPr>
            <a:lstStyle/>
            <a:p>
              <a:r>
                <a:rPr lang="en-GB" dirty="0">
                  <a:solidFill>
                    <a:srgbClr val="FF0066"/>
                  </a:solidFill>
                </a:rPr>
                <a:t>2</a:t>
              </a:r>
            </a:p>
          </p:txBody>
        </p:sp>
      </p:grpSp>
      <p:sp>
        <p:nvSpPr>
          <p:cNvPr id="28" name="Rectangle 27"/>
          <p:cNvSpPr/>
          <p:nvPr/>
        </p:nvSpPr>
        <p:spPr>
          <a:xfrm>
            <a:off x="0" y="5488925"/>
            <a:ext cx="9023230"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Note: a simple estimation from the total pressure measurement would give P= 2.2 10</a:t>
            </a:r>
            <a:r>
              <a:rPr lang="en-US" sz="1600" baseline="30000" dirty="0"/>
              <a:t>-10</a:t>
            </a:r>
            <a:r>
              <a:rPr lang="en-US" sz="1600" dirty="0"/>
              <a:t> mbar!</a:t>
            </a:r>
          </a:p>
        </p:txBody>
      </p:sp>
    </p:spTree>
    <p:extLst>
      <p:ext uri="{BB962C8B-B14F-4D97-AF65-F5344CB8AC3E}">
        <p14:creationId xmlns:p14="http://schemas.microsoft.com/office/powerpoint/2010/main" val="354427108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1740898" y="618033"/>
            <a:ext cx="4427831" cy="1296541"/>
            <a:chOff x="2661879" y="449448"/>
            <a:chExt cx="6115422" cy="1790700"/>
          </a:xfrm>
        </p:grpSpPr>
        <p:pic>
          <p:nvPicPr>
            <p:cNvPr id="11" name="Picture 5"/>
            <p:cNvPicPr>
              <a:picLocks noChangeAspect="1" noChangeArrowheads="1"/>
            </p:cNvPicPr>
            <p:nvPr/>
          </p:nvPicPr>
          <p:blipFill>
            <a:blip r:embed="rId2" cstate="print"/>
            <a:srcRect/>
            <a:stretch>
              <a:fillRect/>
            </a:stretch>
          </p:blipFill>
          <p:spPr bwMode="auto">
            <a:xfrm>
              <a:off x="3309951" y="449448"/>
              <a:ext cx="5467350" cy="1790700"/>
            </a:xfrm>
            <a:prstGeom prst="rect">
              <a:avLst/>
            </a:prstGeom>
            <a:noFill/>
            <a:ln w="9525">
              <a:noFill/>
              <a:miter lim="800000"/>
              <a:headEnd/>
              <a:tailEnd/>
            </a:ln>
          </p:spPr>
        </p:pic>
        <p:sp>
          <p:nvSpPr>
            <p:cNvPr id="12" name="Right Arrow 11"/>
            <p:cNvSpPr/>
            <p:nvPr/>
          </p:nvSpPr>
          <p:spPr bwMode="auto">
            <a:xfrm>
              <a:off x="2661879" y="1169769"/>
              <a:ext cx="648072" cy="144016"/>
            </a:xfrm>
            <a:prstGeom prst="rightArrow">
              <a:avLst/>
            </a:prstGeom>
            <a:solidFill>
              <a:srgbClr val="00CC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2300" b="0" i="0" u="none" strike="noStrike" kern="0" cap="none" spc="0" normalizeH="0" baseline="0" noProof="0">
                <a:ln>
                  <a:noFill/>
                </a:ln>
                <a:solidFill>
                  <a:srgbClr val="000000"/>
                </a:solidFill>
                <a:effectLst/>
                <a:uLnTx/>
                <a:uFillTx/>
                <a:latin typeface="Times New Roman" pitchFamily="1" charset="0"/>
              </a:endParaRPr>
            </a:p>
          </p:txBody>
        </p:sp>
        <p:sp>
          <p:nvSpPr>
            <p:cNvPr id="14" name="Right Arrow 13"/>
            <p:cNvSpPr/>
            <p:nvPr/>
          </p:nvSpPr>
          <p:spPr bwMode="auto">
            <a:xfrm>
              <a:off x="2661879" y="1417331"/>
              <a:ext cx="648072" cy="144016"/>
            </a:xfrm>
            <a:prstGeom prst="rightArrow">
              <a:avLst/>
            </a:prstGeom>
            <a:solidFill>
              <a:srgbClr val="00CC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2300" b="0" i="0" u="none" strike="noStrike" kern="0" cap="none" spc="0" normalizeH="0" baseline="0" noProof="0">
                <a:ln>
                  <a:noFill/>
                </a:ln>
                <a:solidFill>
                  <a:srgbClr val="000000"/>
                </a:solidFill>
                <a:effectLst/>
                <a:uLnTx/>
                <a:uFillTx/>
                <a:latin typeface="Times New Roman" pitchFamily="1" charset="0"/>
              </a:endParaRPr>
            </a:p>
          </p:txBody>
        </p:sp>
        <p:sp>
          <p:nvSpPr>
            <p:cNvPr id="16" name="Right Arrow 15"/>
            <p:cNvSpPr/>
            <p:nvPr/>
          </p:nvSpPr>
          <p:spPr bwMode="auto">
            <a:xfrm>
              <a:off x="2661879" y="954150"/>
              <a:ext cx="648072" cy="144016"/>
            </a:xfrm>
            <a:prstGeom prst="rightArrow">
              <a:avLst/>
            </a:prstGeom>
            <a:solidFill>
              <a:srgbClr val="00CC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2300" b="0" i="0" u="none" strike="noStrike" kern="0" cap="none" spc="0" normalizeH="0" baseline="0" noProof="0">
                <a:ln>
                  <a:noFill/>
                </a:ln>
                <a:solidFill>
                  <a:srgbClr val="000000"/>
                </a:solidFill>
                <a:effectLst/>
                <a:uLnTx/>
                <a:uFillTx/>
                <a:latin typeface="Times New Roman" pitchFamily="1" charset="0"/>
              </a:endParaRPr>
            </a:p>
          </p:txBody>
        </p:sp>
      </p:grpSp>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58</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Typical spectrum in the presence of an air leak</a:t>
            </a:r>
          </a:p>
        </p:txBody>
      </p:sp>
      <p:sp>
        <p:nvSpPr>
          <p:cNvPr id="3" name="Rectangle 2"/>
          <p:cNvSpPr/>
          <p:nvPr/>
        </p:nvSpPr>
        <p:spPr>
          <a:xfrm>
            <a:off x="0" y="377845"/>
            <a:ext cx="9023230"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RGA are also useful to </a:t>
            </a:r>
            <a:r>
              <a:rPr lang="en-US" sz="1600" dirty="0">
                <a:solidFill>
                  <a:srgbClr val="FF3399"/>
                </a:solidFill>
              </a:rPr>
              <a:t>identify, trace and estimate </a:t>
            </a:r>
            <a:r>
              <a:rPr lang="en-US" sz="1600" dirty="0"/>
              <a:t>air leaks</a:t>
            </a:r>
          </a:p>
        </p:txBody>
      </p:sp>
      <p:grpSp>
        <p:nvGrpSpPr>
          <p:cNvPr id="27" name="Group 15"/>
          <p:cNvGrpSpPr>
            <a:grpSpLocks noChangeAspect="1"/>
          </p:cNvGrpSpPr>
          <p:nvPr/>
        </p:nvGrpSpPr>
        <p:grpSpPr>
          <a:xfrm>
            <a:off x="4945644" y="1914574"/>
            <a:ext cx="2446169" cy="2854078"/>
            <a:chOff x="6789032" y="2238364"/>
            <a:chExt cx="3248025" cy="4505325"/>
          </a:xfrm>
        </p:grpSpPr>
        <p:pic>
          <p:nvPicPr>
            <p:cNvPr id="28" name="Picture 5"/>
            <p:cNvPicPr>
              <a:picLocks noChangeAspect="1" noChangeArrowheads="1"/>
            </p:cNvPicPr>
            <p:nvPr/>
          </p:nvPicPr>
          <p:blipFill>
            <a:blip r:embed="rId3" cstate="print"/>
            <a:srcRect/>
            <a:stretch>
              <a:fillRect/>
            </a:stretch>
          </p:blipFill>
          <p:spPr bwMode="auto">
            <a:xfrm>
              <a:off x="6789032" y="2238364"/>
              <a:ext cx="3248025" cy="4505325"/>
            </a:xfrm>
            <a:prstGeom prst="rect">
              <a:avLst/>
            </a:prstGeom>
            <a:noFill/>
            <a:ln w="9525">
              <a:noFill/>
              <a:miter lim="800000"/>
              <a:headEnd/>
              <a:tailEnd/>
            </a:ln>
            <a:effectLst/>
          </p:spPr>
        </p:pic>
        <p:sp>
          <p:nvSpPr>
            <p:cNvPr id="29" name="Text Box 31"/>
            <p:cNvSpPr txBox="1">
              <a:spLocks noChangeArrowheads="1"/>
            </p:cNvSpPr>
            <p:nvPr/>
          </p:nvSpPr>
          <p:spPr bwMode="auto">
            <a:xfrm>
              <a:off x="7431974" y="2452678"/>
              <a:ext cx="894274" cy="338548"/>
            </a:xfrm>
            <a:prstGeom prst="rect">
              <a:avLst/>
            </a:prstGeom>
            <a:noFill/>
            <a:ln w="9525">
              <a:noFill/>
              <a:miter lim="800000"/>
              <a:headEnd/>
              <a:tailEnd/>
            </a:ln>
          </p:spPr>
          <p:txBody>
            <a:bodyPr wrap="none" lIns="91435" tIns="45717" rIns="91435" bIns="45717">
              <a:spAutoFit/>
            </a:bodyPr>
            <a:lstStyle/>
            <a:p>
              <a:pPr algn="ctr" eaLnBrk="0" fontAlgn="base" hangingPunct="0">
                <a:spcBef>
                  <a:spcPct val="0"/>
                </a:spcBef>
                <a:spcAft>
                  <a:spcPct val="0"/>
                </a:spcAft>
              </a:pPr>
              <a:r>
                <a:rPr lang="en-GB" sz="1600" b="1" dirty="0">
                  <a:solidFill>
                    <a:srgbClr val="00CC99"/>
                  </a:solidFill>
                  <a:latin typeface="Times New Roman" pitchFamily="18" charset="0"/>
                  <a:cs typeface="Times New Roman" pitchFamily="18" charset="0"/>
                </a:rPr>
                <a:t>Air leak</a:t>
              </a:r>
              <a:endParaRPr lang="en-US" sz="1600" b="1" dirty="0">
                <a:solidFill>
                  <a:srgbClr val="00CC99"/>
                </a:solidFill>
                <a:latin typeface="Times New Roman" pitchFamily="18" charset="0"/>
              </a:endParaRPr>
            </a:p>
          </p:txBody>
        </p:sp>
      </p:grpSp>
      <p:sp>
        <p:nvSpPr>
          <p:cNvPr id="13"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1138879414"/>
              </p:ext>
            </p:extLst>
          </p:nvPr>
        </p:nvGraphicFramePr>
        <p:xfrm>
          <a:off x="2053210" y="2493687"/>
          <a:ext cx="2555240" cy="1854200"/>
        </p:xfrm>
        <a:graphic>
          <a:graphicData uri="http://schemas.openxmlformats.org/drawingml/2006/table">
            <a:tbl>
              <a:tblPr firstRow="1" bandRow="1">
                <a:tableStyleId>{073A0DAA-6AF3-43AB-8588-CEC1D06C72B9}</a:tableStyleId>
              </a:tblPr>
              <a:tblGrid>
                <a:gridCol w="627380">
                  <a:extLst>
                    <a:ext uri="{9D8B030D-6E8A-4147-A177-3AD203B41FA5}">
                      <a16:colId xmlns:a16="http://schemas.microsoft.com/office/drawing/2014/main" val="20000"/>
                    </a:ext>
                  </a:extLst>
                </a:gridCol>
                <a:gridCol w="703580">
                  <a:extLst>
                    <a:ext uri="{9D8B030D-6E8A-4147-A177-3AD203B41FA5}">
                      <a16:colId xmlns:a16="http://schemas.microsoft.com/office/drawing/2014/main" val="20001"/>
                    </a:ext>
                  </a:extLst>
                </a:gridCol>
                <a:gridCol w="1224280">
                  <a:extLst>
                    <a:ext uri="{9D8B030D-6E8A-4147-A177-3AD203B41FA5}">
                      <a16:colId xmlns:a16="http://schemas.microsoft.com/office/drawing/2014/main" val="20002"/>
                    </a:ext>
                  </a:extLst>
                </a:gridCol>
              </a:tblGrid>
              <a:tr h="370840">
                <a:tc>
                  <a:txBody>
                    <a:bodyPr/>
                    <a:lstStyle/>
                    <a:p>
                      <a:pPr algn="ctr"/>
                      <a:r>
                        <a:rPr lang="en-GB" dirty="0"/>
                        <a:t>M/e</a:t>
                      </a:r>
                    </a:p>
                  </a:txBody>
                  <a:tcPr/>
                </a:tc>
                <a:tc>
                  <a:txBody>
                    <a:bodyPr/>
                    <a:lstStyle/>
                    <a:p>
                      <a:pPr algn="ctr"/>
                      <a:r>
                        <a:rPr lang="en-GB" dirty="0"/>
                        <a:t>Ion</a:t>
                      </a:r>
                    </a:p>
                  </a:txBody>
                  <a:tcPr/>
                </a:tc>
                <a:tc>
                  <a:txBody>
                    <a:bodyPr/>
                    <a:lstStyle/>
                    <a:p>
                      <a:pPr algn="ctr"/>
                      <a:r>
                        <a:rPr lang="en-GB" dirty="0"/>
                        <a:t>Molecule</a:t>
                      </a:r>
                    </a:p>
                  </a:txBody>
                  <a:tcPr/>
                </a:tc>
                <a:extLst>
                  <a:ext uri="{0D108BD9-81ED-4DB2-BD59-A6C34878D82A}">
                    <a16:rowId xmlns:a16="http://schemas.microsoft.com/office/drawing/2014/main" val="10000"/>
                  </a:ext>
                </a:extLst>
              </a:tr>
              <a:tr h="370840">
                <a:tc>
                  <a:txBody>
                    <a:bodyPr/>
                    <a:lstStyle/>
                    <a:p>
                      <a:pPr algn="ctr"/>
                      <a:r>
                        <a:rPr lang="en-GB" dirty="0"/>
                        <a:t>14</a:t>
                      </a:r>
                    </a:p>
                  </a:txBody>
                  <a:tcPr/>
                </a:tc>
                <a:tc>
                  <a:txBody>
                    <a:bodyPr/>
                    <a:lstStyle/>
                    <a:p>
                      <a:pPr algn="ctr"/>
                      <a:r>
                        <a:rPr lang="en-GB" dirty="0"/>
                        <a:t>N</a:t>
                      </a:r>
                      <a:r>
                        <a:rPr lang="en-GB" baseline="30000" dirty="0"/>
                        <a:t>+</a:t>
                      </a:r>
                    </a:p>
                  </a:txBody>
                  <a:tcPr/>
                </a:tc>
                <a:tc>
                  <a:txBody>
                    <a:bodyPr/>
                    <a:lstStyle/>
                    <a:p>
                      <a:pPr algn="ctr"/>
                      <a:r>
                        <a:rPr lang="en-GB" dirty="0"/>
                        <a:t>N</a:t>
                      </a:r>
                      <a:r>
                        <a:rPr lang="en-GB" baseline="-25000" dirty="0"/>
                        <a:t>2</a:t>
                      </a:r>
                    </a:p>
                  </a:txBody>
                  <a:tcPr/>
                </a:tc>
                <a:extLst>
                  <a:ext uri="{0D108BD9-81ED-4DB2-BD59-A6C34878D82A}">
                    <a16:rowId xmlns:a16="http://schemas.microsoft.com/office/drawing/2014/main" val="10001"/>
                  </a:ext>
                </a:extLst>
              </a:tr>
              <a:tr h="370840">
                <a:tc>
                  <a:txBody>
                    <a:bodyPr/>
                    <a:lstStyle/>
                    <a:p>
                      <a:pPr algn="ctr"/>
                      <a:r>
                        <a:rPr lang="en-GB" dirty="0"/>
                        <a:t>28</a:t>
                      </a:r>
                    </a:p>
                  </a:txBody>
                  <a:tcPr/>
                </a:tc>
                <a:tc>
                  <a:txBody>
                    <a:bodyPr/>
                    <a:lstStyle/>
                    <a:p>
                      <a:pPr algn="ctr"/>
                      <a:r>
                        <a:rPr lang="en-GB" dirty="0"/>
                        <a:t>N</a:t>
                      </a:r>
                      <a:r>
                        <a:rPr lang="en-GB" baseline="-25000" dirty="0"/>
                        <a:t>2</a:t>
                      </a:r>
                      <a:r>
                        <a:rPr lang="en-GB" baseline="30000" dirty="0"/>
                        <a:t>+</a:t>
                      </a:r>
                    </a:p>
                  </a:txBody>
                  <a:tcPr/>
                </a:tc>
                <a:tc>
                  <a:txBody>
                    <a:bodyPr/>
                    <a:lstStyle/>
                    <a:p>
                      <a:pPr algn="ctr"/>
                      <a:r>
                        <a:rPr lang="en-GB" dirty="0"/>
                        <a:t>N</a:t>
                      </a:r>
                      <a:r>
                        <a:rPr lang="en-GB" baseline="-25000" dirty="0"/>
                        <a:t>2</a:t>
                      </a:r>
                    </a:p>
                  </a:txBody>
                  <a:tcPr/>
                </a:tc>
                <a:extLst>
                  <a:ext uri="{0D108BD9-81ED-4DB2-BD59-A6C34878D82A}">
                    <a16:rowId xmlns:a16="http://schemas.microsoft.com/office/drawing/2014/main" val="10002"/>
                  </a:ext>
                </a:extLst>
              </a:tr>
              <a:tr h="370840">
                <a:tc>
                  <a:txBody>
                    <a:bodyPr/>
                    <a:lstStyle/>
                    <a:p>
                      <a:pPr algn="ctr"/>
                      <a:r>
                        <a:rPr lang="en-GB" dirty="0"/>
                        <a:t>32</a:t>
                      </a:r>
                    </a:p>
                  </a:txBody>
                  <a:tcPr/>
                </a:tc>
                <a:tc>
                  <a:txBody>
                    <a:bodyPr/>
                    <a:lstStyle/>
                    <a:p>
                      <a:pPr algn="ctr"/>
                      <a:r>
                        <a:rPr lang="en-GB" baseline="0" dirty="0"/>
                        <a:t>O</a:t>
                      </a:r>
                      <a:r>
                        <a:rPr lang="en-GB" baseline="-25000" dirty="0"/>
                        <a:t>2</a:t>
                      </a:r>
                      <a:r>
                        <a:rPr lang="en-GB" baseline="30000" dirty="0"/>
                        <a:t>+</a:t>
                      </a:r>
                    </a:p>
                  </a:txBody>
                  <a:tcPr/>
                </a:tc>
                <a:tc>
                  <a:txBody>
                    <a:bodyPr/>
                    <a:lstStyle/>
                    <a:p>
                      <a:pPr algn="ctr"/>
                      <a:r>
                        <a:rPr lang="en-GB" baseline="0" dirty="0"/>
                        <a:t>O</a:t>
                      </a:r>
                      <a:r>
                        <a:rPr lang="en-GB" baseline="-25000" dirty="0"/>
                        <a:t>2</a:t>
                      </a:r>
                    </a:p>
                  </a:txBody>
                  <a:tcPr/>
                </a:tc>
                <a:extLst>
                  <a:ext uri="{0D108BD9-81ED-4DB2-BD59-A6C34878D82A}">
                    <a16:rowId xmlns:a16="http://schemas.microsoft.com/office/drawing/2014/main" val="10003"/>
                  </a:ext>
                </a:extLst>
              </a:tr>
              <a:tr h="370840">
                <a:tc>
                  <a:txBody>
                    <a:bodyPr/>
                    <a:lstStyle/>
                    <a:p>
                      <a:pPr algn="ctr"/>
                      <a:r>
                        <a:rPr lang="en-GB" dirty="0"/>
                        <a:t>40</a:t>
                      </a:r>
                    </a:p>
                  </a:txBody>
                  <a:tcPr/>
                </a:tc>
                <a:tc>
                  <a:txBody>
                    <a:bodyPr/>
                    <a:lstStyle/>
                    <a:p>
                      <a:pPr algn="ctr"/>
                      <a:r>
                        <a:rPr lang="en-GB" dirty="0" err="1"/>
                        <a:t>Ar</a:t>
                      </a:r>
                      <a:r>
                        <a:rPr lang="en-GB" baseline="30000" dirty="0"/>
                        <a:t>+</a:t>
                      </a:r>
                    </a:p>
                  </a:txBody>
                  <a:tcPr/>
                </a:tc>
                <a:tc>
                  <a:txBody>
                    <a:bodyPr/>
                    <a:lstStyle/>
                    <a:p>
                      <a:pPr algn="ctr"/>
                      <a:r>
                        <a:rPr lang="en-GB" dirty="0" err="1"/>
                        <a:t>Ar</a:t>
                      </a:r>
                      <a:endParaRPr lang="en-GB" dirty="0"/>
                    </a:p>
                  </a:txBody>
                  <a:tcPr/>
                </a:tc>
                <a:extLst>
                  <a:ext uri="{0D108BD9-81ED-4DB2-BD59-A6C34878D82A}">
                    <a16:rowId xmlns:a16="http://schemas.microsoft.com/office/drawing/2014/main" val="10004"/>
                  </a:ext>
                </a:extLst>
              </a:tr>
            </a:tbl>
          </a:graphicData>
        </a:graphic>
      </p:graphicFrame>
      <p:sp>
        <p:nvSpPr>
          <p:cNvPr id="17" name="Rectangle 16"/>
          <p:cNvSpPr/>
          <p:nvPr/>
        </p:nvSpPr>
        <p:spPr>
          <a:xfrm>
            <a:off x="0" y="4706990"/>
            <a:ext cx="9202723" cy="1731243"/>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Assume a 8 cm diam. tube with specific conductance ~ 60 ℓ.</a:t>
            </a:r>
            <a:r>
              <a:rPr lang="en-US" sz="1600" dirty="0" err="1"/>
              <a:t>s.m</a:t>
            </a:r>
            <a:r>
              <a:rPr lang="en-US" sz="1600" dirty="0"/>
              <a:t>:</a:t>
            </a:r>
          </a:p>
          <a:p>
            <a:pPr lvl="1" eaLnBrk="0" fontAlgn="base" hangingPunct="0">
              <a:spcBef>
                <a:spcPct val="0"/>
              </a:spcBef>
              <a:spcAft>
                <a:spcPct val="0"/>
              </a:spcAft>
              <a:buClr>
                <a:srgbClr val="00CC99"/>
              </a:buClr>
              <a:buFontTx/>
              <a:buChar char="•"/>
            </a:pPr>
            <a:r>
              <a:rPr lang="en-US" sz="1600" dirty="0"/>
              <a:t> a leak detected 10 m away from the gauge (at P= 8 10</a:t>
            </a:r>
            <a:r>
              <a:rPr lang="en-US" sz="1600" baseline="30000" dirty="0"/>
              <a:t>-7</a:t>
            </a:r>
            <a:r>
              <a:rPr lang="en-US" sz="1600" dirty="0"/>
              <a:t> mbar)</a:t>
            </a:r>
          </a:p>
          <a:p>
            <a:pPr lvl="1" eaLnBrk="0" fontAlgn="base" hangingPunct="0">
              <a:spcBef>
                <a:spcPct val="0"/>
              </a:spcBef>
              <a:spcAft>
                <a:spcPct val="0"/>
              </a:spcAft>
              <a:buClr>
                <a:srgbClr val="00CC99"/>
              </a:buClr>
              <a:buFontTx/>
              <a:buChar char="•"/>
            </a:pPr>
            <a:r>
              <a:rPr lang="en-US" sz="1600" dirty="0"/>
              <a:t> Hence, a pumping speed of 6 ℓ/s at the level of the leak gives a leak rate of:</a:t>
            </a:r>
          </a:p>
          <a:p>
            <a:pPr lvl="2" eaLnBrk="0" fontAlgn="base" hangingPunct="0">
              <a:spcBef>
                <a:spcPct val="0"/>
              </a:spcBef>
              <a:spcAft>
                <a:spcPct val="0"/>
              </a:spcAft>
              <a:buClr>
                <a:srgbClr val="00CC99"/>
              </a:buClr>
            </a:pPr>
            <a:r>
              <a:rPr lang="en-US" sz="1600" dirty="0"/>
              <a:t>6 x 8 10</a:t>
            </a:r>
            <a:r>
              <a:rPr lang="en-US" sz="1600" baseline="30000" dirty="0"/>
              <a:t>-7 </a:t>
            </a:r>
            <a:r>
              <a:rPr lang="en-US" sz="1600" dirty="0"/>
              <a:t>= 5 10</a:t>
            </a:r>
            <a:r>
              <a:rPr lang="en-US" sz="1600" baseline="30000" dirty="0"/>
              <a:t>-6</a:t>
            </a:r>
            <a:r>
              <a:rPr lang="en-US" sz="1600" dirty="0"/>
              <a:t> mbar.ℓ/s  (i.e.)</a:t>
            </a:r>
          </a:p>
          <a:p>
            <a:pPr lvl="1" eaLnBrk="0" fontAlgn="base" hangingPunct="0">
              <a:spcBef>
                <a:spcPct val="0"/>
              </a:spcBef>
              <a:spcAft>
                <a:spcPct val="0"/>
              </a:spcAft>
              <a:buClr>
                <a:srgbClr val="00CC99"/>
              </a:buClr>
              <a:buFontTx/>
              <a:buChar char="•"/>
            </a:pPr>
            <a:endParaRPr lang="en-US" sz="1050" dirty="0"/>
          </a:p>
          <a:p>
            <a:pPr lvl="0" eaLnBrk="0" fontAlgn="base" hangingPunct="0">
              <a:spcBef>
                <a:spcPct val="0"/>
              </a:spcBef>
              <a:spcAft>
                <a:spcPct val="0"/>
              </a:spcAft>
              <a:buClr>
                <a:srgbClr val="00CC99"/>
              </a:buClr>
              <a:buFontTx/>
              <a:buChar char="•"/>
            </a:pPr>
            <a:r>
              <a:rPr lang="en-US" sz="1600" dirty="0"/>
              <a:t> Beware, oxygen being highly chemically reactive, its mass is not always present in the spectrum!</a:t>
            </a:r>
          </a:p>
          <a:p>
            <a:pPr lvl="0" eaLnBrk="0" fontAlgn="base" hangingPunct="0">
              <a:spcBef>
                <a:spcPct val="0"/>
              </a:spcBef>
              <a:spcAft>
                <a:spcPct val="0"/>
              </a:spcAft>
              <a:buClr>
                <a:srgbClr val="00CC99"/>
              </a:buClr>
              <a:buFontTx/>
              <a:buChar char="•"/>
            </a:pPr>
            <a:endParaRPr lang="en-US" sz="1600" dirty="0"/>
          </a:p>
        </p:txBody>
      </p:sp>
    </p:spTree>
    <p:extLst>
      <p:ext uri="{BB962C8B-B14F-4D97-AF65-F5344CB8AC3E}">
        <p14:creationId xmlns:p14="http://schemas.microsoft.com/office/powerpoint/2010/main" val="375918404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2"/>
          <p:cNvSpPr>
            <a:spLocks noGrp="1"/>
          </p:cNvSpPr>
          <p:nvPr>
            <p:ph type="sldNum" sz="quarter" idx="4294967295"/>
          </p:nvPr>
        </p:nvSpPr>
        <p:spPr>
          <a:xfrm>
            <a:off x="6747933" y="6382227"/>
            <a:ext cx="2133600" cy="475773"/>
          </a:xfrm>
          <a:prstGeom prst="rect">
            <a:avLst/>
          </a:prstGeom>
          <a:noFill/>
        </p:spPr>
        <p:txBody>
          <a:bodyPr lIns="81711" tIns="40855" rIns="81711" bIns="40855"/>
          <a:lstStyle/>
          <a:p>
            <a:fld id="{0DC8869C-294B-494B-B083-C0A2E396D3F5}" type="slidenum">
              <a:rPr lang="en-US" smtClean="0"/>
              <a:pPr/>
              <a:t>59</a:t>
            </a:fld>
            <a:endParaRPr lang="en-US"/>
          </a:p>
        </p:txBody>
      </p:sp>
      <p:sp>
        <p:nvSpPr>
          <p:cNvPr id="25604" name="Rectangle 2"/>
          <p:cNvSpPr>
            <a:spLocks noChangeArrowheads="1"/>
          </p:cNvSpPr>
          <p:nvPr/>
        </p:nvSpPr>
        <p:spPr bwMode="auto">
          <a:xfrm>
            <a:off x="0" y="2133125"/>
            <a:ext cx="8940800" cy="959667"/>
          </a:xfrm>
          <a:prstGeom prst="rect">
            <a:avLst/>
          </a:prstGeom>
          <a:noFill/>
          <a:ln w="9525">
            <a:noFill/>
            <a:miter lim="800000"/>
            <a:headEnd/>
            <a:tailEnd/>
          </a:ln>
        </p:spPr>
        <p:txBody>
          <a:bodyPr lIns="81706" tIns="40853" rIns="81706" bIns="40853">
            <a:spAutoFit/>
          </a:bodyPr>
          <a:lstStyle/>
          <a:p>
            <a:pPr algn="ctr">
              <a:spcBef>
                <a:spcPct val="50000"/>
              </a:spcBef>
              <a:buClr>
                <a:schemeClr val="accent1"/>
              </a:buClr>
            </a:pPr>
            <a:r>
              <a:rPr lang="en-US" sz="3900" dirty="0">
                <a:solidFill>
                  <a:srgbClr val="00CC99"/>
                </a:solidFill>
              </a:rPr>
              <a:t>3.3 Vacuum pumps</a:t>
            </a:r>
            <a:endParaRPr lang="en-US" dirty="0">
              <a:solidFill>
                <a:srgbClr val="00CC99"/>
              </a:solidFill>
            </a:endParaRPr>
          </a:p>
          <a:p>
            <a:pPr algn="ctr">
              <a:buClr>
                <a:schemeClr val="accent1"/>
              </a:buClr>
            </a:pPr>
            <a:endParaRPr lang="en-US" dirty="0"/>
          </a:p>
        </p:txBody>
      </p:sp>
      <p:sp>
        <p:nvSpPr>
          <p:cNvPr id="6"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722892969"/>
      </p:ext>
    </p:extLst>
  </p:cSld>
  <p:clrMapOvr>
    <a:masterClrMapping/>
  </p:clrMapOvr>
  <p:transition spd="med">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6</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Vacuum</a:t>
            </a:r>
          </a:p>
        </p:txBody>
      </p:sp>
      <p:sp>
        <p:nvSpPr>
          <p:cNvPr id="2" name="Rectangle 1"/>
          <p:cNvSpPr/>
          <p:nvPr/>
        </p:nvSpPr>
        <p:spPr>
          <a:xfrm>
            <a:off x="152947" y="588964"/>
            <a:ext cx="9049110" cy="2616101"/>
          </a:xfrm>
          <a:prstGeom prst="rect">
            <a:avLst/>
          </a:prstGeom>
        </p:spPr>
        <p:txBody>
          <a:bodyPr wrap="square">
            <a:spAutoFit/>
          </a:bodyPr>
          <a:lstStyle/>
          <a:p>
            <a:pPr marL="342900" indent="-342900">
              <a:buClr>
                <a:srgbClr val="00CC99"/>
              </a:buClr>
              <a:buFont typeface="Arial" panose="020B0604020202020204" pitchFamily="34" charset="0"/>
              <a:buChar char="•"/>
            </a:pPr>
            <a:r>
              <a:rPr lang="en-US" sz="2000" dirty="0"/>
              <a:t>“</a:t>
            </a:r>
            <a:r>
              <a:rPr lang="en-US" dirty="0"/>
              <a:t>Perfect vacuum” does not exist on earth nor in space!</a:t>
            </a:r>
          </a:p>
          <a:p>
            <a:pPr marL="342900" indent="-342900">
              <a:buClr>
                <a:srgbClr val="00CC99"/>
              </a:buClr>
              <a:buFont typeface="Arial" panose="020B0604020202020204" pitchFamily="34" charset="0"/>
              <a:buChar char="•"/>
            </a:pPr>
            <a:r>
              <a:rPr lang="en-US" dirty="0"/>
              <a:t>Interstellar medium in a galaxy such as the Milky Way:</a:t>
            </a:r>
          </a:p>
          <a:p>
            <a:pPr marL="800100" lvl="1" indent="-342900">
              <a:buClr>
                <a:srgbClr val="00CC99"/>
              </a:buClr>
              <a:buFont typeface="Arial" panose="020B0604020202020204" pitchFamily="34" charset="0"/>
              <a:buChar char="•"/>
            </a:pPr>
            <a:r>
              <a:rPr lang="en-US" dirty="0"/>
              <a:t>Composed of molecules, ions atoms, cosmic rays &amp; dust (size 0.1 micron)</a:t>
            </a:r>
          </a:p>
          <a:p>
            <a:pPr marL="800100" lvl="1" indent="-342900">
              <a:buClr>
                <a:srgbClr val="00CC99"/>
              </a:buClr>
              <a:buFont typeface="Arial" panose="020B0604020202020204" pitchFamily="34" charset="0"/>
              <a:buChar char="•"/>
            </a:pPr>
            <a:r>
              <a:rPr lang="en-US" dirty="0"/>
              <a:t>In molecular clouds, which are cold (&gt;10 k) and dense region n ~ 10</a:t>
            </a:r>
            <a:r>
              <a:rPr lang="en-US" baseline="30000" dirty="0"/>
              <a:t>4</a:t>
            </a:r>
            <a:r>
              <a:rPr lang="en-US" dirty="0"/>
              <a:t> molecules/cm</a:t>
            </a:r>
            <a:r>
              <a:rPr lang="en-US" baseline="30000" dirty="0"/>
              <a:t>3</a:t>
            </a:r>
          </a:p>
          <a:p>
            <a:pPr marL="800100" lvl="1" indent="-342900">
              <a:buClr>
                <a:srgbClr val="00CC99"/>
              </a:buClr>
              <a:buFont typeface="Arial" panose="020B0604020202020204" pitchFamily="34" charset="0"/>
              <a:buChar char="•"/>
            </a:pPr>
            <a:r>
              <a:rPr lang="en-US" dirty="0"/>
              <a:t>Atoms density: </a:t>
            </a:r>
          </a:p>
          <a:p>
            <a:pPr marL="1257300" lvl="2" indent="-342900">
              <a:buClr>
                <a:srgbClr val="00CC99"/>
              </a:buClr>
              <a:buFont typeface="Arial" panose="020B0604020202020204" pitchFamily="34" charset="0"/>
              <a:buChar char="•"/>
            </a:pPr>
            <a:r>
              <a:rPr lang="en-US" dirty="0"/>
              <a:t>50 H/cm</a:t>
            </a:r>
            <a:r>
              <a:rPr lang="en-US" baseline="30000" dirty="0"/>
              <a:t>3</a:t>
            </a:r>
            <a:r>
              <a:rPr lang="en-US" dirty="0"/>
              <a:t> at 100 K (~10</a:t>
            </a:r>
            <a:r>
              <a:rPr lang="en-US" baseline="30000" dirty="0"/>
              <a:t>-13</a:t>
            </a:r>
            <a:r>
              <a:rPr lang="en-US" dirty="0"/>
              <a:t> Pa)</a:t>
            </a:r>
          </a:p>
          <a:p>
            <a:pPr marL="1257300" lvl="2" indent="-342900">
              <a:buClr>
                <a:srgbClr val="00CC99"/>
              </a:buClr>
              <a:buFont typeface="Arial" panose="020B0604020202020204" pitchFamily="34" charset="0"/>
              <a:buChar char="•"/>
            </a:pPr>
            <a:r>
              <a:rPr lang="en-US" dirty="0"/>
              <a:t>1 H/cm</a:t>
            </a:r>
            <a:r>
              <a:rPr lang="en-US" baseline="30000" dirty="0"/>
              <a:t>3</a:t>
            </a:r>
            <a:r>
              <a:rPr lang="en-US" dirty="0"/>
              <a:t> at 10 000 K (~10</a:t>
            </a:r>
            <a:r>
              <a:rPr lang="en-US" baseline="30000" dirty="0"/>
              <a:t>-13</a:t>
            </a:r>
            <a:r>
              <a:rPr lang="en-US" dirty="0"/>
              <a:t> Pa)</a:t>
            </a:r>
          </a:p>
          <a:p>
            <a:pPr marL="800100" lvl="1" indent="-342900">
              <a:buClr>
                <a:srgbClr val="00CC99"/>
              </a:buClr>
              <a:buFont typeface="Arial" panose="020B0604020202020204" pitchFamily="34" charset="0"/>
              <a:buChar char="•"/>
            </a:pPr>
            <a:endParaRPr lang="fr-FR" dirty="0"/>
          </a:p>
        </p:txBody>
      </p:sp>
      <p:sp>
        <p:nvSpPr>
          <p:cNvPr id="18"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9" name="Text Box 2"/>
          <p:cNvSpPr txBox="1">
            <a:spLocks noChangeArrowheads="1"/>
          </p:cNvSpPr>
          <p:nvPr/>
        </p:nvSpPr>
        <p:spPr bwMode="auto">
          <a:xfrm>
            <a:off x="2133599" y="5464629"/>
            <a:ext cx="4991211" cy="400103"/>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000" dirty="0">
                <a:solidFill>
                  <a:schemeClr val="bg1"/>
                </a:solidFill>
                <a:latin typeface="Arial" pitchFamily="34" charset="0"/>
                <a:ea typeface="+mj-ea"/>
                <a:cs typeface="Arial" pitchFamily="34" charset="0"/>
              </a:rPr>
              <a:t>Herschel: molecules in the Orion nebula</a:t>
            </a:r>
          </a:p>
        </p:txBody>
      </p:sp>
      <p:pic>
        <p:nvPicPr>
          <p:cNvPr id="10" name="Picture 9"/>
          <p:cNvPicPr>
            <a:picLocks noChangeAspect="1"/>
          </p:cNvPicPr>
          <p:nvPr/>
        </p:nvPicPr>
        <p:blipFill>
          <a:blip r:embed="rId2" cstate="print"/>
          <a:stretch>
            <a:fillRect/>
          </a:stretch>
        </p:blipFill>
        <p:spPr>
          <a:xfrm>
            <a:off x="4944501" y="2997354"/>
            <a:ext cx="2727603" cy="2867378"/>
          </a:xfrm>
          <a:prstGeom prst="rect">
            <a:avLst/>
          </a:prstGeom>
        </p:spPr>
      </p:pic>
      <p:sp>
        <p:nvSpPr>
          <p:cNvPr id="3" name="TextBox 2"/>
          <p:cNvSpPr txBox="1"/>
          <p:nvPr/>
        </p:nvSpPr>
        <p:spPr>
          <a:xfrm>
            <a:off x="1721590" y="4074975"/>
            <a:ext cx="2403222" cy="954107"/>
          </a:xfrm>
          <a:prstGeom prst="rect">
            <a:avLst/>
          </a:prstGeom>
          <a:noFill/>
        </p:spPr>
        <p:txBody>
          <a:bodyPr wrap="none" rtlCol="0">
            <a:spAutoFit/>
          </a:bodyPr>
          <a:lstStyle/>
          <a:p>
            <a:pPr algn="ctr"/>
            <a:r>
              <a:rPr lang="en-GB" sz="2000" dirty="0" err="1"/>
              <a:t>Pilar</a:t>
            </a:r>
            <a:r>
              <a:rPr lang="en-GB" sz="2000" dirty="0"/>
              <a:t> of the creation</a:t>
            </a:r>
          </a:p>
          <a:p>
            <a:pPr algn="ctr"/>
            <a:endParaRPr lang="en-GB" dirty="0"/>
          </a:p>
          <a:p>
            <a:pPr algn="ctr"/>
            <a:r>
              <a:rPr lang="en-GB" sz="1600" dirty="0"/>
              <a:t>Nasa-ESA Hubble</a:t>
            </a:r>
          </a:p>
        </p:txBody>
      </p:sp>
    </p:spTree>
    <p:extLst>
      <p:ext uri="{BB962C8B-B14F-4D97-AF65-F5344CB8AC3E}">
        <p14:creationId xmlns:p14="http://schemas.microsoft.com/office/powerpoint/2010/main" val="42502553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60</a:t>
            </a:fld>
            <a:endParaRPr lang="en-US" dirty="0"/>
          </a:p>
        </p:txBody>
      </p:sp>
      <p:sp>
        <p:nvSpPr>
          <p:cNvPr id="4" name="Title 3"/>
          <p:cNvSpPr>
            <a:spLocks noGrp="1"/>
          </p:cNvSpPr>
          <p:nvPr>
            <p:ph type="title"/>
          </p:nvPr>
        </p:nvSpPr>
        <p:spPr/>
        <p:txBody>
          <a:bodyPr/>
          <a:lstStyle/>
          <a:p>
            <a:r>
              <a:rPr lang="en-GB" dirty="0"/>
              <a:t>Vacuum pumps pressure range</a:t>
            </a:r>
          </a:p>
        </p:txBody>
      </p:sp>
      <p:graphicFrame>
        <p:nvGraphicFramePr>
          <p:cNvPr id="5" name="Table 4"/>
          <p:cNvGraphicFramePr>
            <a:graphicFrameLocks noGrp="1"/>
          </p:cNvGraphicFramePr>
          <p:nvPr/>
        </p:nvGraphicFramePr>
        <p:xfrm>
          <a:off x="713875" y="1092200"/>
          <a:ext cx="7928689" cy="4450080"/>
        </p:xfrm>
        <a:graphic>
          <a:graphicData uri="http://schemas.openxmlformats.org/drawingml/2006/table">
            <a:tbl>
              <a:tblPr firstRow="1" bandRow="1">
                <a:tableStyleId>{5C22544A-7EE6-4342-B048-85BDC9FD1C3A}</a:tableStyleId>
              </a:tblPr>
              <a:tblGrid>
                <a:gridCol w="794083">
                  <a:extLst>
                    <a:ext uri="{9D8B030D-6E8A-4147-A177-3AD203B41FA5}">
                      <a16:colId xmlns:a16="http://schemas.microsoft.com/office/drawing/2014/main" val="20000"/>
                    </a:ext>
                  </a:extLst>
                </a:gridCol>
                <a:gridCol w="396367">
                  <a:extLst>
                    <a:ext uri="{9D8B030D-6E8A-4147-A177-3AD203B41FA5}">
                      <a16:colId xmlns:a16="http://schemas.microsoft.com/office/drawing/2014/main" val="20001"/>
                    </a:ext>
                  </a:extLst>
                </a:gridCol>
                <a:gridCol w="396367">
                  <a:extLst>
                    <a:ext uri="{9D8B030D-6E8A-4147-A177-3AD203B41FA5}">
                      <a16:colId xmlns:a16="http://schemas.microsoft.com/office/drawing/2014/main" val="20002"/>
                    </a:ext>
                  </a:extLst>
                </a:gridCol>
                <a:gridCol w="396367">
                  <a:extLst>
                    <a:ext uri="{9D8B030D-6E8A-4147-A177-3AD203B41FA5}">
                      <a16:colId xmlns:a16="http://schemas.microsoft.com/office/drawing/2014/main" val="20003"/>
                    </a:ext>
                  </a:extLst>
                </a:gridCol>
                <a:gridCol w="396367">
                  <a:extLst>
                    <a:ext uri="{9D8B030D-6E8A-4147-A177-3AD203B41FA5}">
                      <a16:colId xmlns:a16="http://schemas.microsoft.com/office/drawing/2014/main" val="20004"/>
                    </a:ext>
                  </a:extLst>
                </a:gridCol>
                <a:gridCol w="396367">
                  <a:extLst>
                    <a:ext uri="{9D8B030D-6E8A-4147-A177-3AD203B41FA5}">
                      <a16:colId xmlns:a16="http://schemas.microsoft.com/office/drawing/2014/main" val="20005"/>
                    </a:ext>
                  </a:extLst>
                </a:gridCol>
                <a:gridCol w="396367">
                  <a:extLst>
                    <a:ext uri="{9D8B030D-6E8A-4147-A177-3AD203B41FA5}">
                      <a16:colId xmlns:a16="http://schemas.microsoft.com/office/drawing/2014/main" val="20006"/>
                    </a:ext>
                  </a:extLst>
                </a:gridCol>
                <a:gridCol w="396367">
                  <a:extLst>
                    <a:ext uri="{9D8B030D-6E8A-4147-A177-3AD203B41FA5}">
                      <a16:colId xmlns:a16="http://schemas.microsoft.com/office/drawing/2014/main" val="20007"/>
                    </a:ext>
                  </a:extLst>
                </a:gridCol>
                <a:gridCol w="396367">
                  <a:extLst>
                    <a:ext uri="{9D8B030D-6E8A-4147-A177-3AD203B41FA5}">
                      <a16:colId xmlns:a16="http://schemas.microsoft.com/office/drawing/2014/main" val="20008"/>
                    </a:ext>
                  </a:extLst>
                </a:gridCol>
                <a:gridCol w="396367">
                  <a:extLst>
                    <a:ext uri="{9D8B030D-6E8A-4147-A177-3AD203B41FA5}">
                      <a16:colId xmlns:a16="http://schemas.microsoft.com/office/drawing/2014/main" val="20009"/>
                    </a:ext>
                  </a:extLst>
                </a:gridCol>
                <a:gridCol w="396367">
                  <a:extLst>
                    <a:ext uri="{9D8B030D-6E8A-4147-A177-3AD203B41FA5}">
                      <a16:colId xmlns:a16="http://schemas.microsoft.com/office/drawing/2014/main" val="20010"/>
                    </a:ext>
                  </a:extLst>
                </a:gridCol>
                <a:gridCol w="396367">
                  <a:extLst>
                    <a:ext uri="{9D8B030D-6E8A-4147-A177-3AD203B41FA5}">
                      <a16:colId xmlns:a16="http://schemas.microsoft.com/office/drawing/2014/main" val="20011"/>
                    </a:ext>
                  </a:extLst>
                </a:gridCol>
                <a:gridCol w="396367">
                  <a:extLst>
                    <a:ext uri="{9D8B030D-6E8A-4147-A177-3AD203B41FA5}">
                      <a16:colId xmlns:a16="http://schemas.microsoft.com/office/drawing/2014/main" val="20012"/>
                    </a:ext>
                  </a:extLst>
                </a:gridCol>
                <a:gridCol w="396367">
                  <a:extLst>
                    <a:ext uri="{9D8B030D-6E8A-4147-A177-3AD203B41FA5}">
                      <a16:colId xmlns:a16="http://schemas.microsoft.com/office/drawing/2014/main" val="20013"/>
                    </a:ext>
                  </a:extLst>
                </a:gridCol>
                <a:gridCol w="396367">
                  <a:extLst>
                    <a:ext uri="{9D8B030D-6E8A-4147-A177-3AD203B41FA5}">
                      <a16:colId xmlns:a16="http://schemas.microsoft.com/office/drawing/2014/main" val="20014"/>
                    </a:ext>
                  </a:extLst>
                </a:gridCol>
                <a:gridCol w="396367">
                  <a:extLst>
                    <a:ext uri="{9D8B030D-6E8A-4147-A177-3AD203B41FA5}">
                      <a16:colId xmlns:a16="http://schemas.microsoft.com/office/drawing/2014/main" val="20015"/>
                    </a:ext>
                  </a:extLst>
                </a:gridCol>
                <a:gridCol w="396367">
                  <a:extLst>
                    <a:ext uri="{9D8B030D-6E8A-4147-A177-3AD203B41FA5}">
                      <a16:colId xmlns:a16="http://schemas.microsoft.com/office/drawing/2014/main" val="20016"/>
                    </a:ext>
                  </a:extLst>
                </a:gridCol>
                <a:gridCol w="396367">
                  <a:extLst>
                    <a:ext uri="{9D8B030D-6E8A-4147-A177-3AD203B41FA5}">
                      <a16:colId xmlns:a16="http://schemas.microsoft.com/office/drawing/2014/main" val="20017"/>
                    </a:ext>
                  </a:extLst>
                </a:gridCol>
                <a:gridCol w="396367">
                  <a:extLst>
                    <a:ext uri="{9D8B030D-6E8A-4147-A177-3AD203B41FA5}">
                      <a16:colId xmlns:a16="http://schemas.microsoft.com/office/drawing/2014/main" val="20018"/>
                    </a:ext>
                  </a:extLst>
                </a:gridCol>
              </a:tblGrid>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3"/>
                  </a:ext>
                </a:extLst>
              </a:tr>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4"/>
                  </a:ext>
                </a:extLst>
              </a:tr>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5"/>
                  </a:ext>
                </a:extLst>
              </a:tr>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6"/>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7"/>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8"/>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9"/>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grpSp>
        <p:nvGrpSpPr>
          <p:cNvPr id="17" name="Group 16"/>
          <p:cNvGrpSpPr/>
          <p:nvPr/>
        </p:nvGrpSpPr>
        <p:grpSpPr>
          <a:xfrm>
            <a:off x="922421" y="1076637"/>
            <a:ext cx="7592653" cy="369332"/>
            <a:chOff x="922421" y="1060595"/>
            <a:chExt cx="7592653" cy="369332"/>
          </a:xfrm>
        </p:grpSpPr>
        <p:sp>
          <p:nvSpPr>
            <p:cNvPr id="6" name="TextBox 5"/>
            <p:cNvSpPr txBox="1"/>
            <p:nvPr/>
          </p:nvSpPr>
          <p:spPr>
            <a:xfrm>
              <a:off x="922421" y="1060595"/>
              <a:ext cx="466794" cy="369332"/>
            </a:xfrm>
            <a:prstGeom prst="rect">
              <a:avLst/>
            </a:prstGeom>
            <a:noFill/>
          </p:spPr>
          <p:txBody>
            <a:bodyPr wrap="none" rtlCol="0">
              <a:spAutoFit/>
            </a:bodyPr>
            <a:lstStyle/>
            <a:p>
              <a:r>
                <a:rPr lang="en-GB" dirty="0"/>
                <a:t>Pa</a:t>
              </a:r>
            </a:p>
          </p:txBody>
        </p:sp>
        <p:sp>
          <p:nvSpPr>
            <p:cNvPr id="8" name="TextBox 7"/>
            <p:cNvSpPr txBox="1"/>
            <p:nvPr/>
          </p:nvSpPr>
          <p:spPr>
            <a:xfrm>
              <a:off x="7988968" y="1060595"/>
              <a:ext cx="526106" cy="369332"/>
            </a:xfrm>
            <a:prstGeom prst="rect">
              <a:avLst/>
            </a:prstGeom>
            <a:noFill/>
          </p:spPr>
          <p:txBody>
            <a:bodyPr wrap="none" rtlCol="0" anchor="ctr">
              <a:spAutoFit/>
            </a:bodyPr>
            <a:lstStyle/>
            <a:p>
              <a:r>
                <a:rPr lang="en-GB" dirty="0"/>
                <a:t>10</a:t>
              </a:r>
              <a:r>
                <a:rPr lang="en-GB" baseline="30000" dirty="0"/>
                <a:t>4</a:t>
              </a:r>
            </a:p>
          </p:txBody>
        </p:sp>
        <p:sp>
          <p:nvSpPr>
            <p:cNvPr id="9" name="TextBox 8"/>
            <p:cNvSpPr txBox="1"/>
            <p:nvPr/>
          </p:nvSpPr>
          <p:spPr>
            <a:xfrm>
              <a:off x="7210932" y="1060595"/>
              <a:ext cx="526106" cy="369332"/>
            </a:xfrm>
            <a:prstGeom prst="rect">
              <a:avLst/>
            </a:prstGeom>
            <a:noFill/>
          </p:spPr>
          <p:txBody>
            <a:bodyPr wrap="none" rtlCol="0" anchor="ctr">
              <a:spAutoFit/>
            </a:bodyPr>
            <a:lstStyle/>
            <a:p>
              <a:r>
                <a:rPr lang="en-GB" dirty="0"/>
                <a:t>10</a:t>
              </a:r>
              <a:r>
                <a:rPr lang="en-GB" baseline="30000" dirty="0"/>
                <a:t>2</a:t>
              </a:r>
            </a:p>
          </p:txBody>
        </p:sp>
        <p:sp>
          <p:nvSpPr>
            <p:cNvPr id="10" name="TextBox 9"/>
            <p:cNvSpPr txBox="1"/>
            <p:nvPr/>
          </p:nvSpPr>
          <p:spPr>
            <a:xfrm>
              <a:off x="6416854" y="1060595"/>
              <a:ext cx="441146" cy="369332"/>
            </a:xfrm>
            <a:prstGeom prst="rect">
              <a:avLst/>
            </a:prstGeom>
            <a:noFill/>
          </p:spPr>
          <p:txBody>
            <a:bodyPr wrap="none" rtlCol="0" anchor="ctr">
              <a:spAutoFit/>
            </a:bodyPr>
            <a:lstStyle/>
            <a:p>
              <a:r>
                <a:rPr lang="en-GB" dirty="0"/>
                <a:t>10</a:t>
              </a:r>
              <a:endParaRPr lang="en-GB" baseline="30000" dirty="0"/>
            </a:p>
          </p:txBody>
        </p:sp>
        <p:sp>
          <p:nvSpPr>
            <p:cNvPr id="11" name="TextBox 10"/>
            <p:cNvSpPr txBox="1"/>
            <p:nvPr/>
          </p:nvSpPr>
          <p:spPr>
            <a:xfrm>
              <a:off x="5630788" y="1060595"/>
              <a:ext cx="577402" cy="369332"/>
            </a:xfrm>
            <a:prstGeom prst="rect">
              <a:avLst/>
            </a:prstGeom>
            <a:noFill/>
          </p:spPr>
          <p:txBody>
            <a:bodyPr wrap="none" rtlCol="0" anchor="ctr">
              <a:spAutoFit/>
            </a:bodyPr>
            <a:lstStyle/>
            <a:p>
              <a:r>
                <a:rPr lang="en-GB" dirty="0"/>
                <a:t>10</a:t>
              </a:r>
              <a:r>
                <a:rPr lang="en-GB" baseline="30000" dirty="0"/>
                <a:t>-2</a:t>
              </a:r>
            </a:p>
          </p:txBody>
        </p:sp>
        <p:sp>
          <p:nvSpPr>
            <p:cNvPr id="12" name="TextBox 11"/>
            <p:cNvSpPr txBox="1"/>
            <p:nvPr/>
          </p:nvSpPr>
          <p:spPr>
            <a:xfrm>
              <a:off x="4844722" y="1060595"/>
              <a:ext cx="577402" cy="369332"/>
            </a:xfrm>
            <a:prstGeom prst="rect">
              <a:avLst/>
            </a:prstGeom>
            <a:noFill/>
          </p:spPr>
          <p:txBody>
            <a:bodyPr wrap="none" rtlCol="0" anchor="ctr">
              <a:spAutoFit/>
            </a:bodyPr>
            <a:lstStyle/>
            <a:p>
              <a:r>
                <a:rPr lang="en-GB" dirty="0"/>
                <a:t>10</a:t>
              </a:r>
              <a:r>
                <a:rPr lang="en-GB" baseline="30000" dirty="0"/>
                <a:t>-4</a:t>
              </a:r>
            </a:p>
          </p:txBody>
        </p:sp>
        <p:sp>
          <p:nvSpPr>
            <p:cNvPr id="13" name="TextBox 12"/>
            <p:cNvSpPr txBox="1"/>
            <p:nvPr/>
          </p:nvSpPr>
          <p:spPr>
            <a:xfrm>
              <a:off x="4051369" y="1060595"/>
              <a:ext cx="577402" cy="369332"/>
            </a:xfrm>
            <a:prstGeom prst="rect">
              <a:avLst/>
            </a:prstGeom>
            <a:noFill/>
          </p:spPr>
          <p:txBody>
            <a:bodyPr wrap="none" rtlCol="0" anchor="ctr">
              <a:spAutoFit/>
            </a:bodyPr>
            <a:lstStyle/>
            <a:p>
              <a:r>
                <a:rPr lang="en-GB" dirty="0"/>
                <a:t>10</a:t>
              </a:r>
              <a:r>
                <a:rPr lang="en-GB" baseline="30000" dirty="0"/>
                <a:t>-6</a:t>
              </a:r>
            </a:p>
          </p:txBody>
        </p:sp>
        <p:sp>
          <p:nvSpPr>
            <p:cNvPr id="14" name="TextBox 13"/>
            <p:cNvSpPr txBox="1"/>
            <p:nvPr/>
          </p:nvSpPr>
          <p:spPr>
            <a:xfrm>
              <a:off x="3257282" y="1060595"/>
              <a:ext cx="577402" cy="369332"/>
            </a:xfrm>
            <a:prstGeom prst="rect">
              <a:avLst/>
            </a:prstGeom>
            <a:noFill/>
          </p:spPr>
          <p:txBody>
            <a:bodyPr wrap="none" rtlCol="0" anchor="ctr">
              <a:spAutoFit/>
            </a:bodyPr>
            <a:lstStyle/>
            <a:p>
              <a:r>
                <a:rPr lang="en-GB" dirty="0"/>
                <a:t>10</a:t>
              </a:r>
              <a:r>
                <a:rPr lang="en-GB" baseline="30000" dirty="0"/>
                <a:t>-8</a:t>
              </a:r>
            </a:p>
          </p:txBody>
        </p:sp>
        <p:sp>
          <p:nvSpPr>
            <p:cNvPr id="15" name="TextBox 14"/>
            <p:cNvSpPr txBox="1"/>
            <p:nvPr/>
          </p:nvSpPr>
          <p:spPr>
            <a:xfrm>
              <a:off x="2467948" y="1060595"/>
              <a:ext cx="662361" cy="369332"/>
            </a:xfrm>
            <a:prstGeom prst="rect">
              <a:avLst/>
            </a:prstGeom>
            <a:noFill/>
          </p:spPr>
          <p:txBody>
            <a:bodyPr wrap="none" rtlCol="0" anchor="ctr">
              <a:spAutoFit/>
            </a:bodyPr>
            <a:lstStyle/>
            <a:p>
              <a:r>
                <a:rPr lang="en-GB" dirty="0"/>
                <a:t>10</a:t>
              </a:r>
              <a:r>
                <a:rPr lang="en-GB" baseline="30000" dirty="0"/>
                <a:t>-10</a:t>
              </a:r>
            </a:p>
          </p:txBody>
        </p:sp>
        <p:sp>
          <p:nvSpPr>
            <p:cNvPr id="16" name="TextBox 15"/>
            <p:cNvSpPr txBox="1"/>
            <p:nvPr/>
          </p:nvSpPr>
          <p:spPr>
            <a:xfrm>
              <a:off x="1677139" y="1060595"/>
              <a:ext cx="662361" cy="369332"/>
            </a:xfrm>
            <a:prstGeom prst="rect">
              <a:avLst/>
            </a:prstGeom>
            <a:noFill/>
          </p:spPr>
          <p:txBody>
            <a:bodyPr wrap="none" rtlCol="0" anchor="ctr">
              <a:spAutoFit/>
            </a:bodyPr>
            <a:lstStyle/>
            <a:p>
              <a:r>
                <a:rPr lang="en-GB" dirty="0"/>
                <a:t>10</a:t>
              </a:r>
              <a:r>
                <a:rPr lang="en-GB" baseline="30000" dirty="0"/>
                <a:t>-12</a:t>
              </a:r>
            </a:p>
          </p:txBody>
        </p:sp>
      </p:grpSp>
      <p:grpSp>
        <p:nvGrpSpPr>
          <p:cNvPr id="18" name="Group 17"/>
          <p:cNvGrpSpPr/>
          <p:nvPr/>
        </p:nvGrpSpPr>
        <p:grpSpPr>
          <a:xfrm>
            <a:off x="922421" y="5172948"/>
            <a:ext cx="7592653" cy="369332"/>
            <a:chOff x="922421" y="1060595"/>
            <a:chExt cx="7592653" cy="369332"/>
          </a:xfrm>
        </p:grpSpPr>
        <p:sp>
          <p:nvSpPr>
            <p:cNvPr id="19" name="TextBox 18"/>
            <p:cNvSpPr txBox="1"/>
            <p:nvPr/>
          </p:nvSpPr>
          <p:spPr>
            <a:xfrm>
              <a:off x="922421" y="1060595"/>
              <a:ext cx="710451" cy="369332"/>
            </a:xfrm>
            <a:prstGeom prst="rect">
              <a:avLst/>
            </a:prstGeom>
            <a:noFill/>
          </p:spPr>
          <p:txBody>
            <a:bodyPr wrap="none" rtlCol="0">
              <a:spAutoFit/>
            </a:bodyPr>
            <a:lstStyle/>
            <a:p>
              <a:r>
                <a:rPr lang="en-GB" dirty="0"/>
                <a:t>mbar</a:t>
              </a:r>
            </a:p>
          </p:txBody>
        </p:sp>
        <p:sp>
          <p:nvSpPr>
            <p:cNvPr id="20" name="TextBox 19"/>
            <p:cNvSpPr txBox="1"/>
            <p:nvPr/>
          </p:nvSpPr>
          <p:spPr>
            <a:xfrm>
              <a:off x="7988968" y="1060595"/>
              <a:ext cx="526106" cy="369332"/>
            </a:xfrm>
            <a:prstGeom prst="rect">
              <a:avLst/>
            </a:prstGeom>
            <a:noFill/>
          </p:spPr>
          <p:txBody>
            <a:bodyPr wrap="none" rtlCol="0" anchor="ctr">
              <a:spAutoFit/>
            </a:bodyPr>
            <a:lstStyle/>
            <a:p>
              <a:r>
                <a:rPr lang="en-GB" dirty="0"/>
                <a:t>10</a:t>
              </a:r>
              <a:r>
                <a:rPr lang="en-GB" baseline="30000" dirty="0"/>
                <a:t>2</a:t>
              </a:r>
            </a:p>
          </p:txBody>
        </p:sp>
        <p:sp>
          <p:nvSpPr>
            <p:cNvPr id="21" name="TextBox 20"/>
            <p:cNvSpPr txBox="1"/>
            <p:nvPr/>
          </p:nvSpPr>
          <p:spPr>
            <a:xfrm>
              <a:off x="7210932" y="1060595"/>
              <a:ext cx="441146" cy="369332"/>
            </a:xfrm>
            <a:prstGeom prst="rect">
              <a:avLst/>
            </a:prstGeom>
            <a:noFill/>
          </p:spPr>
          <p:txBody>
            <a:bodyPr wrap="none" rtlCol="0" anchor="ctr">
              <a:spAutoFit/>
            </a:bodyPr>
            <a:lstStyle/>
            <a:p>
              <a:r>
                <a:rPr lang="en-GB" dirty="0"/>
                <a:t>10</a:t>
              </a:r>
              <a:endParaRPr lang="en-GB" baseline="30000" dirty="0"/>
            </a:p>
          </p:txBody>
        </p:sp>
        <p:sp>
          <p:nvSpPr>
            <p:cNvPr id="22" name="TextBox 21"/>
            <p:cNvSpPr txBox="1"/>
            <p:nvPr/>
          </p:nvSpPr>
          <p:spPr>
            <a:xfrm>
              <a:off x="6416854" y="1060595"/>
              <a:ext cx="577402" cy="369332"/>
            </a:xfrm>
            <a:prstGeom prst="rect">
              <a:avLst/>
            </a:prstGeom>
            <a:noFill/>
          </p:spPr>
          <p:txBody>
            <a:bodyPr wrap="none" rtlCol="0" anchor="ctr">
              <a:spAutoFit/>
            </a:bodyPr>
            <a:lstStyle/>
            <a:p>
              <a:r>
                <a:rPr lang="en-GB" dirty="0"/>
                <a:t>10</a:t>
              </a:r>
              <a:r>
                <a:rPr lang="en-GB" baseline="30000" dirty="0"/>
                <a:t>-2</a:t>
              </a:r>
            </a:p>
          </p:txBody>
        </p:sp>
        <p:sp>
          <p:nvSpPr>
            <p:cNvPr id="23" name="TextBox 22"/>
            <p:cNvSpPr txBox="1"/>
            <p:nvPr/>
          </p:nvSpPr>
          <p:spPr>
            <a:xfrm>
              <a:off x="5630788" y="1060595"/>
              <a:ext cx="577402" cy="369332"/>
            </a:xfrm>
            <a:prstGeom prst="rect">
              <a:avLst/>
            </a:prstGeom>
            <a:noFill/>
          </p:spPr>
          <p:txBody>
            <a:bodyPr wrap="none" rtlCol="0" anchor="ctr">
              <a:spAutoFit/>
            </a:bodyPr>
            <a:lstStyle/>
            <a:p>
              <a:r>
                <a:rPr lang="en-GB" dirty="0"/>
                <a:t>10</a:t>
              </a:r>
              <a:r>
                <a:rPr lang="en-GB" baseline="30000" dirty="0"/>
                <a:t>-4</a:t>
              </a:r>
            </a:p>
          </p:txBody>
        </p:sp>
        <p:sp>
          <p:nvSpPr>
            <p:cNvPr id="24" name="TextBox 23"/>
            <p:cNvSpPr txBox="1"/>
            <p:nvPr/>
          </p:nvSpPr>
          <p:spPr>
            <a:xfrm>
              <a:off x="4844722" y="1060595"/>
              <a:ext cx="577402" cy="369332"/>
            </a:xfrm>
            <a:prstGeom prst="rect">
              <a:avLst/>
            </a:prstGeom>
            <a:noFill/>
          </p:spPr>
          <p:txBody>
            <a:bodyPr wrap="none" rtlCol="0" anchor="ctr">
              <a:spAutoFit/>
            </a:bodyPr>
            <a:lstStyle/>
            <a:p>
              <a:r>
                <a:rPr lang="en-GB" dirty="0"/>
                <a:t>10</a:t>
              </a:r>
              <a:r>
                <a:rPr lang="en-GB" baseline="30000" dirty="0"/>
                <a:t>-6</a:t>
              </a:r>
            </a:p>
          </p:txBody>
        </p:sp>
        <p:sp>
          <p:nvSpPr>
            <p:cNvPr id="25" name="TextBox 24"/>
            <p:cNvSpPr txBox="1"/>
            <p:nvPr/>
          </p:nvSpPr>
          <p:spPr>
            <a:xfrm>
              <a:off x="4051369" y="1060595"/>
              <a:ext cx="577402" cy="369332"/>
            </a:xfrm>
            <a:prstGeom prst="rect">
              <a:avLst/>
            </a:prstGeom>
            <a:noFill/>
          </p:spPr>
          <p:txBody>
            <a:bodyPr wrap="none" rtlCol="0" anchor="ctr">
              <a:spAutoFit/>
            </a:bodyPr>
            <a:lstStyle/>
            <a:p>
              <a:r>
                <a:rPr lang="en-GB" dirty="0"/>
                <a:t>10</a:t>
              </a:r>
              <a:r>
                <a:rPr lang="en-GB" baseline="30000" dirty="0"/>
                <a:t>-8</a:t>
              </a:r>
            </a:p>
          </p:txBody>
        </p:sp>
        <p:sp>
          <p:nvSpPr>
            <p:cNvPr id="26" name="TextBox 25"/>
            <p:cNvSpPr txBox="1"/>
            <p:nvPr/>
          </p:nvSpPr>
          <p:spPr>
            <a:xfrm>
              <a:off x="3257282" y="1060595"/>
              <a:ext cx="662361" cy="369332"/>
            </a:xfrm>
            <a:prstGeom prst="rect">
              <a:avLst/>
            </a:prstGeom>
            <a:noFill/>
          </p:spPr>
          <p:txBody>
            <a:bodyPr wrap="none" rtlCol="0" anchor="ctr">
              <a:spAutoFit/>
            </a:bodyPr>
            <a:lstStyle/>
            <a:p>
              <a:r>
                <a:rPr lang="en-GB" dirty="0"/>
                <a:t>10</a:t>
              </a:r>
              <a:r>
                <a:rPr lang="en-GB" baseline="30000" dirty="0"/>
                <a:t>-10</a:t>
              </a:r>
            </a:p>
          </p:txBody>
        </p:sp>
        <p:sp>
          <p:nvSpPr>
            <p:cNvPr id="27" name="TextBox 26"/>
            <p:cNvSpPr txBox="1"/>
            <p:nvPr/>
          </p:nvSpPr>
          <p:spPr>
            <a:xfrm>
              <a:off x="2467948" y="1060595"/>
              <a:ext cx="662361" cy="369332"/>
            </a:xfrm>
            <a:prstGeom prst="rect">
              <a:avLst/>
            </a:prstGeom>
            <a:noFill/>
          </p:spPr>
          <p:txBody>
            <a:bodyPr wrap="none" rtlCol="0" anchor="ctr">
              <a:spAutoFit/>
            </a:bodyPr>
            <a:lstStyle/>
            <a:p>
              <a:r>
                <a:rPr lang="en-GB" dirty="0"/>
                <a:t>10</a:t>
              </a:r>
              <a:r>
                <a:rPr lang="en-GB" baseline="30000" dirty="0"/>
                <a:t>-12</a:t>
              </a:r>
            </a:p>
          </p:txBody>
        </p:sp>
        <p:sp>
          <p:nvSpPr>
            <p:cNvPr id="28" name="TextBox 27"/>
            <p:cNvSpPr txBox="1"/>
            <p:nvPr/>
          </p:nvSpPr>
          <p:spPr>
            <a:xfrm>
              <a:off x="1677139" y="1060595"/>
              <a:ext cx="662361" cy="369332"/>
            </a:xfrm>
            <a:prstGeom prst="rect">
              <a:avLst/>
            </a:prstGeom>
            <a:noFill/>
          </p:spPr>
          <p:txBody>
            <a:bodyPr wrap="none" rtlCol="0" anchor="ctr">
              <a:spAutoFit/>
            </a:bodyPr>
            <a:lstStyle/>
            <a:p>
              <a:r>
                <a:rPr lang="en-GB" dirty="0"/>
                <a:t>10</a:t>
              </a:r>
              <a:r>
                <a:rPr lang="en-GB" baseline="30000" dirty="0"/>
                <a:t>-14</a:t>
              </a:r>
            </a:p>
          </p:txBody>
        </p:sp>
      </p:grpSp>
      <p:sp>
        <p:nvSpPr>
          <p:cNvPr id="29" name="TextBox 28"/>
          <p:cNvSpPr txBox="1"/>
          <p:nvPr/>
        </p:nvSpPr>
        <p:spPr>
          <a:xfrm>
            <a:off x="5919489" y="1586929"/>
            <a:ext cx="2723075" cy="369332"/>
          </a:xfrm>
          <a:prstGeom prst="rect">
            <a:avLst/>
          </a:prstGeom>
          <a:solidFill>
            <a:schemeClr val="tx2">
              <a:lumMod val="20000"/>
              <a:lumOff val="80000"/>
            </a:schemeClr>
          </a:solidFill>
        </p:spPr>
        <p:txBody>
          <a:bodyPr wrap="square" rtlCol="0">
            <a:spAutoFit/>
          </a:bodyPr>
          <a:lstStyle/>
          <a:p>
            <a:pPr algn="ctr"/>
            <a:r>
              <a:rPr lang="en-GB" dirty="0"/>
              <a:t>Oil sealed mech. pump</a:t>
            </a:r>
          </a:p>
        </p:txBody>
      </p:sp>
      <p:sp>
        <p:nvSpPr>
          <p:cNvPr id="30" name="TextBox 29"/>
          <p:cNvSpPr txBox="1"/>
          <p:nvPr/>
        </p:nvSpPr>
        <p:spPr>
          <a:xfrm>
            <a:off x="3130309" y="2075824"/>
            <a:ext cx="3928217" cy="369332"/>
          </a:xfrm>
          <a:prstGeom prst="rect">
            <a:avLst/>
          </a:prstGeom>
          <a:solidFill>
            <a:schemeClr val="tx2">
              <a:lumMod val="20000"/>
              <a:lumOff val="80000"/>
            </a:schemeClr>
          </a:solidFill>
        </p:spPr>
        <p:txBody>
          <a:bodyPr wrap="square" rtlCol="0">
            <a:spAutoFit/>
          </a:bodyPr>
          <a:lstStyle/>
          <a:p>
            <a:pPr algn="ctr"/>
            <a:r>
              <a:rPr lang="en-GB" dirty="0"/>
              <a:t>Turbo molecular pump</a:t>
            </a:r>
          </a:p>
        </p:txBody>
      </p:sp>
      <p:sp>
        <p:nvSpPr>
          <p:cNvPr id="31" name="TextBox 30"/>
          <p:cNvSpPr txBox="1"/>
          <p:nvPr/>
        </p:nvSpPr>
        <p:spPr>
          <a:xfrm>
            <a:off x="2710651" y="2635199"/>
            <a:ext cx="2342611" cy="369332"/>
          </a:xfrm>
          <a:prstGeom prst="rect">
            <a:avLst/>
          </a:prstGeom>
          <a:solidFill>
            <a:schemeClr val="tx2">
              <a:lumMod val="20000"/>
              <a:lumOff val="80000"/>
            </a:schemeClr>
          </a:solidFill>
        </p:spPr>
        <p:txBody>
          <a:bodyPr wrap="square" rtlCol="0">
            <a:spAutoFit/>
          </a:bodyPr>
          <a:lstStyle/>
          <a:p>
            <a:pPr algn="ctr"/>
            <a:r>
              <a:rPr lang="en-GB" dirty="0"/>
              <a:t>Sputter ion pump</a:t>
            </a:r>
          </a:p>
        </p:txBody>
      </p:sp>
      <p:sp>
        <p:nvSpPr>
          <p:cNvPr id="32" name="TextBox 31"/>
          <p:cNvSpPr txBox="1"/>
          <p:nvPr/>
        </p:nvSpPr>
        <p:spPr>
          <a:xfrm>
            <a:off x="2008319" y="3148290"/>
            <a:ext cx="2636549" cy="369332"/>
          </a:xfrm>
          <a:prstGeom prst="rect">
            <a:avLst/>
          </a:prstGeom>
          <a:solidFill>
            <a:schemeClr val="tx2">
              <a:lumMod val="20000"/>
              <a:lumOff val="80000"/>
            </a:schemeClr>
          </a:solidFill>
        </p:spPr>
        <p:txBody>
          <a:bodyPr wrap="square" rtlCol="0">
            <a:spAutoFit/>
          </a:bodyPr>
          <a:lstStyle/>
          <a:p>
            <a:pPr algn="ctr"/>
            <a:r>
              <a:rPr lang="en-GB" dirty="0" err="1"/>
              <a:t>Cryopumps</a:t>
            </a:r>
            <a:endParaRPr lang="en-GB" dirty="0"/>
          </a:p>
        </p:txBody>
      </p:sp>
      <p:sp>
        <p:nvSpPr>
          <p:cNvPr id="33" name="TextBox 32"/>
          <p:cNvSpPr txBox="1"/>
          <p:nvPr/>
        </p:nvSpPr>
        <p:spPr>
          <a:xfrm>
            <a:off x="2392279" y="3615388"/>
            <a:ext cx="2236492" cy="369332"/>
          </a:xfrm>
          <a:prstGeom prst="rect">
            <a:avLst/>
          </a:prstGeom>
          <a:solidFill>
            <a:schemeClr val="tx2">
              <a:lumMod val="20000"/>
              <a:lumOff val="80000"/>
            </a:schemeClr>
          </a:solidFill>
        </p:spPr>
        <p:txBody>
          <a:bodyPr wrap="square" rtlCol="0">
            <a:spAutoFit/>
          </a:bodyPr>
          <a:lstStyle/>
          <a:p>
            <a:pPr algn="ctr"/>
            <a:r>
              <a:rPr lang="en-GB" dirty="0" err="1"/>
              <a:t>Ti</a:t>
            </a:r>
            <a:r>
              <a:rPr lang="en-GB" dirty="0"/>
              <a:t> sublimation pump</a:t>
            </a:r>
          </a:p>
        </p:txBody>
      </p:sp>
      <p:sp>
        <p:nvSpPr>
          <p:cNvPr id="34" name="TextBox 33"/>
          <p:cNvSpPr txBox="1"/>
          <p:nvPr/>
        </p:nvSpPr>
        <p:spPr>
          <a:xfrm>
            <a:off x="1884946" y="4305256"/>
            <a:ext cx="2855495" cy="369332"/>
          </a:xfrm>
          <a:prstGeom prst="rect">
            <a:avLst/>
          </a:prstGeom>
          <a:solidFill>
            <a:schemeClr val="tx2">
              <a:lumMod val="20000"/>
              <a:lumOff val="80000"/>
            </a:schemeClr>
          </a:solidFill>
        </p:spPr>
        <p:txBody>
          <a:bodyPr wrap="square" rtlCol="0">
            <a:spAutoFit/>
          </a:bodyPr>
          <a:lstStyle/>
          <a:p>
            <a:pPr algn="ctr"/>
            <a:r>
              <a:rPr lang="en-GB" dirty="0"/>
              <a:t>NEG &amp; cryogenics pumps</a:t>
            </a:r>
          </a:p>
        </p:txBody>
      </p:sp>
      <p:sp>
        <p:nvSpPr>
          <p:cNvPr id="36" name="TextBox 35"/>
          <p:cNvSpPr txBox="1"/>
          <p:nvPr/>
        </p:nvSpPr>
        <p:spPr>
          <a:xfrm>
            <a:off x="3588462" y="530421"/>
            <a:ext cx="2685351" cy="369332"/>
          </a:xfrm>
          <a:prstGeom prst="rect">
            <a:avLst/>
          </a:prstGeom>
          <a:noFill/>
        </p:spPr>
        <p:txBody>
          <a:bodyPr wrap="none" rtlCol="0">
            <a:spAutoFit/>
          </a:bodyPr>
          <a:lstStyle/>
          <a:p>
            <a:r>
              <a:rPr lang="en-GB" dirty="0"/>
              <a:t>16 orders of magnitude !</a:t>
            </a:r>
          </a:p>
        </p:txBody>
      </p:sp>
      <p:sp>
        <p:nvSpPr>
          <p:cNvPr id="35" name="Rounded Rectangle 34"/>
          <p:cNvSpPr/>
          <p:nvPr/>
        </p:nvSpPr>
        <p:spPr>
          <a:xfrm>
            <a:off x="2596433" y="1524990"/>
            <a:ext cx="6068709" cy="1490457"/>
          </a:xfrm>
          <a:prstGeom prst="roundRect">
            <a:avLst/>
          </a:prstGeom>
          <a:noFill/>
          <a:ln>
            <a:solidFill>
              <a:srgbClr val="FF339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720194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61</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Turbomolecular pumping group</a:t>
            </a:r>
          </a:p>
        </p:txBody>
      </p:sp>
      <p:sp>
        <p:nvSpPr>
          <p:cNvPr id="3" name="Rectangle 2"/>
          <p:cNvSpPr/>
          <p:nvPr/>
        </p:nvSpPr>
        <p:spPr>
          <a:xfrm>
            <a:off x="2" y="519953"/>
            <a:ext cx="9143998" cy="1323439"/>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Used to pump down from atmosphere and commission vacuum sectors down to 10</a:t>
            </a:r>
            <a:r>
              <a:rPr lang="en-US" sz="1600" baseline="30000" dirty="0"/>
              <a:t>-11</a:t>
            </a:r>
            <a:r>
              <a:rPr lang="en-US" sz="1600" dirty="0"/>
              <a:t> mbar</a:t>
            </a:r>
            <a:endParaRPr lang="en-US" sz="1600" dirty="0">
              <a:solidFill>
                <a:srgbClr val="000000"/>
              </a:solidFill>
            </a:endParaRPr>
          </a:p>
          <a:p>
            <a:pPr lvl="0" eaLnBrk="0" fontAlgn="base" hangingPunct="0">
              <a:spcBef>
                <a:spcPct val="0"/>
              </a:spcBef>
              <a:spcAft>
                <a:spcPct val="0"/>
              </a:spcAft>
              <a:buClr>
                <a:srgbClr val="00CC99"/>
              </a:buClr>
              <a:buFontTx/>
              <a:buChar char="•"/>
            </a:pPr>
            <a:endParaRPr lang="en-US" sz="1600" dirty="0">
              <a:solidFill>
                <a:srgbClr val="000000"/>
              </a:solidFill>
            </a:endParaRPr>
          </a:p>
          <a:p>
            <a:pPr lvl="0" eaLnBrk="0" fontAlgn="base" hangingPunct="0">
              <a:spcBef>
                <a:spcPct val="0"/>
              </a:spcBef>
              <a:spcAft>
                <a:spcPct val="0"/>
              </a:spcAft>
              <a:buClr>
                <a:srgbClr val="00CC99"/>
              </a:buClr>
              <a:buFontTx/>
              <a:buChar char="•"/>
            </a:pPr>
            <a:r>
              <a:rPr lang="en-US" sz="1600" dirty="0"/>
              <a:t> Mobile system based on rotary vane primary pump and turbomolecular pump</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endParaRPr lang="en-US" sz="1600" dirty="0"/>
          </a:p>
        </p:txBody>
      </p:sp>
      <p:sp>
        <p:nvSpPr>
          <p:cNvPr id="11"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2" name="Picture 1">
            <a:extLst>
              <a:ext uri="{FF2B5EF4-FFF2-40B4-BE49-F238E27FC236}">
                <a16:creationId xmlns:a16="http://schemas.microsoft.com/office/drawing/2014/main" id="{7B8F21E8-45BD-4652-8786-3EF5CBAB2961}"/>
              </a:ext>
            </a:extLst>
          </p:cNvPr>
          <p:cNvPicPr>
            <a:picLocks noChangeAspect="1"/>
          </p:cNvPicPr>
          <p:nvPr/>
        </p:nvPicPr>
        <p:blipFill rotWithShape="1">
          <a:blip r:embed="rId2"/>
          <a:srcRect l="30092" r="29449" b="12538"/>
          <a:stretch/>
        </p:blipFill>
        <p:spPr>
          <a:xfrm>
            <a:off x="966388" y="1611221"/>
            <a:ext cx="2683604" cy="4350967"/>
          </a:xfrm>
          <a:prstGeom prst="rect">
            <a:avLst/>
          </a:prstGeom>
        </p:spPr>
      </p:pic>
      <p:cxnSp>
        <p:nvCxnSpPr>
          <p:cNvPr id="10" name="Straight Arrow Connector 9">
            <a:extLst>
              <a:ext uri="{FF2B5EF4-FFF2-40B4-BE49-F238E27FC236}">
                <a16:creationId xmlns:a16="http://schemas.microsoft.com/office/drawing/2014/main" id="{FE04D07B-AD58-4C42-8152-89347A2D3107}"/>
              </a:ext>
            </a:extLst>
          </p:cNvPr>
          <p:cNvCxnSpPr>
            <a:cxnSpLocks/>
            <a:stCxn id="20" idx="2"/>
          </p:cNvCxnSpPr>
          <p:nvPr/>
        </p:nvCxnSpPr>
        <p:spPr>
          <a:xfrm flipH="1">
            <a:off x="2525868" y="3242436"/>
            <a:ext cx="194394" cy="242834"/>
          </a:xfrm>
          <a:prstGeom prst="straightConnector1">
            <a:avLst/>
          </a:prstGeom>
          <a:ln w="19050">
            <a:solidFill>
              <a:schemeClr val="bg1"/>
            </a:solidFill>
            <a:tailEnd type="triangle"/>
          </a:ln>
        </p:spPr>
        <p:style>
          <a:lnRef idx="1">
            <a:schemeClr val="accent6"/>
          </a:lnRef>
          <a:fillRef idx="0">
            <a:schemeClr val="accent6"/>
          </a:fillRef>
          <a:effectRef idx="0">
            <a:schemeClr val="accent6"/>
          </a:effectRef>
          <a:fontRef idx="minor">
            <a:schemeClr val="tx1"/>
          </a:fontRef>
        </p:style>
      </p:cxnSp>
      <p:sp>
        <p:nvSpPr>
          <p:cNvPr id="20" name="TextBox 19">
            <a:extLst>
              <a:ext uri="{FF2B5EF4-FFF2-40B4-BE49-F238E27FC236}">
                <a16:creationId xmlns:a16="http://schemas.microsoft.com/office/drawing/2014/main" id="{E030EAAF-3C59-4158-ABF3-88C835467E22}"/>
              </a:ext>
            </a:extLst>
          </p:cNvPr>
          <p:cNvSpPr txBox="1"/>
          <p:nvPr/>
        </p:nvSpPr>
        <p:spPr>
          <a:xfrm>
            <a:off x="2360301" y="2903882"/>
            <a:ext cx="719922" cy="338554"/>
          </a:xfrm>
          <a:prstGeom prst="rect">
            <a:avLst/>
          </a:prstGeom>
          <a:noFill/>
        </p:spPr>
        <p:txBody>
          <a:bodyPr wrap="square" rtlCol="0">
            <a:spAutoFit/>
          </a:bodyPr>
          <a:lstStyle/>
          <a:p>
            <a:r>
              <a:rPr lang="en-GB" sz="1600" dirty="0">
                <a:solidFill>
                  <a:schemeClr val="bg1"/>
                </a:solidFill>
              </a:rPr>
              <a:t>Valve</a:t>
            </a:r>
          </a:p>
        </p:txBody>
      </p:sp>
      <p:sp>
        <p:nvSpPr>
          <p:cNvPr id="21" name="TextBox 20">
            <a:extLst>
              <a:ext uri="{FF2B5EF4-FFF2-40B4-BE49-F238E27FC236}">
                <a16:creationId xmlns:a16="http://schemas.microsoft.com/office/drawing/2014/main" id="{F151DAB3-AA09-4C3F-BFA0-B1C3A6AD8E23}"/>
              </a:ext>
            </a:extLst>
          </p:cNvPr>
          <p:cNvSpPr txBox="1"/>
          <p:nvPr/>
        </p:nvSpPr>
        <p:spPr>
          <a:xfrm>
            <a:off x="1146824" y="5558600"/>
            <a:ext cx="2225640" cy="338554"/>
          </a:xfrm>
          <a:prstGeom prst="rect">
            <a:avLst/>
          </a:prstGeom>
          <a:noFill/>
        </p:spPr>
        <p:txBody>
          <a:bodyPr wrap="square" rtlCol="0">
            <a:spAutoFit/>
          </a:bodyPr>
          <a:lstStyle/>
          <a:p>
            <a:r>
              <a:rPr lang="en-GB" sz="1600" dirty="0">
                <a:solidFill>
                  <a:schemeClr val="bg1"/>
                </a:solidFill>
              </a:rPr>
              <a:t>Turbomolecular pump</a:t>
            </a:r>
          </a:p>
        </p:txBody>
      </p:sp>
      <p:cxnSp>
        <p:nvCxnSpPr>
          <p:cNvPr id="22" name="Straight Arrow Connector 21">
            <a:extLst>
              <a:ext uri="{FF2B5EF4-FFF2-40B4-BE49-F238E27FC236}">
                <a16:creationId xmlns:a16="http://schemas.microsoft.com/office/drawing/2014/main" id="{C1911317-F746-4B0B-991C-14D19FDC959A}"/>
              </a:ext>
            </a:extLst>
          </p:cNvPr>
          <p:cNvCxnSpPr>
            <a:cxnSpLocks/>
          </p:cNvCxnSpPr>
          <p:nvPr/>
        </p:nvCxnSpPr>
        <p:spPr>
          <a:xfrm flipV="1">
            <a:off x="2197916" y="5155024"/>
            <a:ext cx="159233" cy="307765"/>
          </a:xfrm>
          <a:prstGeom prst="straightConnector1">
            <a:avLst/>
          </a:prstGeom>
          <a:ln w="19050">
            <a:solidFill>
              <a:schemeClr val="bg1"/>
            </a:solidFill>
            <a:tailEnd type="triangle"/>
          </a:ln>
        </p:spPr>
        <p:style>
          <a:lnRef idx="1">
            <a:schemeClr val="accent6"/>
          </a:lnRef>
          <a:fillRef idx="0">
            <a:schemeClr val="accent6"/>
          </a:fillRef>
          <a:effectRef idx="0">
            <a:schemeClr val="accent6"/>
          </a:effectRef>
          <a:fontRef idx="minor">
            <a:schemeClr val="tx1"/>
          </a:fontRef>
        </p:style>
      </p:cxnSp>
      <p:sp>
        <p:nvSpPr>
          <p:cNvPr id="28" name="TextBox 27">
            <a:extLst>
              <a:ext uri="{FF2B5EF4-FFF2-40B4-BE49-F238E27FC236}">
                <a16:creationId xmlns:a16="http://schemas.microsoft.com/office/drawing/2014/main" id="{8054B7A9-C4CA-44B7-885F-0D534D9C64C2}"/>
              </a:ext>
            </a:extLst>
          </p:cNvPr>
          <p:cNvSpPr txBox="1"/>
          <p:nvPr/>
        </p:nvSpPr>
        <p:spPr>
          <a:xfrm>
            <a:off x="916721" y="2672590"/>
            <a:ext cx="1507653" cy="338554"/>
          </a:xfrm>
          <a:prstGeom prst="rect">
            <a:avLst/>
          </a:prstGeom>
          <a:noFill/>
        </p:spPr>
        <p:txBody>
          <a:bodyPr wrap="square" rtlCol="0">
            <a:spAutoFit/>
          </a:bodyPr>
          <a:lstStyle/>
          <a:p>
            <a:r>
              <a:rPr lang="en-GB" sz="1600" dirty="0">
                <a:solidFill>
                  <a:schemeClr val="bg1"/>
                </a:solidFill>
              </a:rPr>
              <a:t>Primary pump</a:t>
            </a:r>
          </a:p>
        </p:txBody>
      </p:sp>
      <p:cxnSp>
        <p:nvCxnSpPr>
          <p:cNvPr id="29" name="Straight Arrow Connector 28">
            <a:extLst>
              <a:ext uri="{FF2B5EF4-FFF2-40B4-BE49-F238E27FC236}">
                <a16:creationId xmlns:a16="http://schemas.microsoft.com/office/drawing/2014/main" id="{87BD8252-E05F-432A-A0D6-A805687C5C71}"/>
              </a:ext>
            </a:extLst>
          </p:cNvPr>
          <p:cNvCxnSpPr>
            <a:cxnSpLocks/>
          </p:cNvCxnSpPr>
          <p:nvPr/>
        </p:nvCxnSpPr>
        <p:spPr>
          <a:xfrm>
            <a:off x="1452077" y="2980367"/>
            <a:ext cx="132360" cy="708931"/>
          </a:xfrm>
          <a:prstGeom prst="straightConnector1">
            <a:avLst/>
          </a:prstGeom>
          <a:ln w="19050">
            <a:solidFill>
              <a:schemeClr val="bg1"/>
            </a:solidFill>
            <a:tailEnd type="triangle"/>
          </a:ln>
        </p:spPr>
        <p:style>
          <a:lnRef idx="1">
            <a:schemeClr val="accent6"/>
          </a:lnRef>
          <a:fillRef idx="0">
            <a:schemeClr val="accent6"/>
          </a:fillRef>
          <a:effectRef idx="0">
            <a:schemeClr val="accent6"/>
          </a:effectRef>
          <a:fontRef idx="minor">
            <a:schemeClr val="tx1"/>
          </a:fontRef>
        </p:style>
      </p:cxnSp>
      <p:sp>
        <p:nvSpPr>
          <p:cNvPr id="32" name="TextBox 31">
            <a:extLst>
              <a:ext uri="{FF2B5EF4-FFF2-40B4-BE49-F238E27FC236}">
                <a16:creationId xmlns:a16="http://schemas.microsoft.com/office/drawing/2014/main" id="{85F329A6-03F3-4ABB-AF8A-C129E845038C}"/>
              </a:ext>
            </a:extLst>
          </p:cNvPr>
          <p:cNvSpPr txBox="1"/>
          <p:nvPr/>
        </p:nvSpPr>
        <p:spPr>
          <a:xfrm>
            <a:off x="5875232" y="4947874"/>
            <a:ext cx="1298753" cy="307777"/>
          </a:xfrm>
          <a:prstGeom prst="rect">
            <a:avLst/>
          </a:prstGeom>
          <a:noFill/>
        </p:spPr>
        <p:txBody>
          <a:bodyPr wrap="none" rtlCol="0">
            <a:spAutoFit/>
          </a:bodyPr>
          <a:lstStyle/>
          <a:p>
            <a:r>
              <a:rPr lang="en-GB" sz="1400" dirty="0">
                <a:solidFill>
                  <a:schemeClr val="bg1"/>
                </a:solidFill>
              </a:rPr>
              <a:t>Primary pump</a:t>
            </a:r>
          </a:p>
        </p:txBody>
      </p:sp>
      <p:pic>
        <p:nvPicPr>
          <p:cNvPr id="33" name="Picture 2">
            <a:extLst>
              <a:ext uri="{FF2B5EF4-FFF2-40B4-BE49-F238E27FC236}">
                <a16:creationId xmlns:a16="http://schemas.microsoft.com/office/drawing/2014/main" id="{2EB2093E-5F88-4A84-A791-A8066D75BE91}"/>
              </a:ext>
            </a:extLst>
          </p:cNvPr>
          <p:cNvPicPr>
            <a:picLocks noChangeAspect="1" noChangeArrowheads="1"/>
          </p:cNvPicPr>
          <p:nvPr/>
        </p:nvPicPr>
        <p:blipFill>
          <a:blip r:embed="rId3" cstate="print"/>
          <a:srcRect/>
          <a:stretch>
            <a:fillRect/>
          </a:stretch>
        </p:blipFill>
        <p:spPr bwMode="auto">
          <a:xfrm>
            <a:off x="5228458" y="1921638"/>
            <a:ext cx="1235864" cy="1711196"/>
          </a:xfrm>
          <a:prstGeom prst="rect">
            <a:avLst/>
          </a:prstGeom>
          <a:noFill/>
          <a:ln w="9525">
            <a:noFill/>
            <a:miter lim="800000"/>
            <a:headEnd/>
            <a:tailEnd/>
          </a:ln>
          <a:effectLst/>
        </p:spPr>
      </p:pic>
      <p:pic>
        <p:nvPicPr>
          <p:cNvPr id="34" name="Picture 3">
            <a:extLst>
              <a:ext uri="{FF2B5EF4-FFF2-40B4-BE49-F238E27FC236}">
                <a16:creationId xmlns:a16="http://schemas.microsoft.com/office/drawing/2014/main" id="{0BAEDDC0-97F1-451D-8532-A24F1F00221C}"/>
              </a:ext>
            </a:extLst>
          </p:cNvPr>
          <p:cNvPicPr>
            <a:picLocks noChangeAspect="1" noChangeArrowheads="1"/>
          </p:cNvPicPr>
          <p:nvPr/>
        </p:nvPicPr>
        <p:blipFill>
          <a:blip r:embed="rId4" cstate="print"/>
          <a:srcRect/>
          <a:stretch>
            <a:fillRect/>
          </a:stretch>
        </p:blipFill>
        <p:spPr bwMode="auto">
          <a:xfrm>
            <a:off x="4802678" y="3906213"/>
            <a:ext cx="2472067" cy="1689306"/>
          </a:xfrm>
          <a:prstGeom prst="rect">
            <a:avLst/>
          </a:prstGeom>
          <a:noFill/>
          <a:ln w="9525">
            <a:noFill/>
            <a:miter lim="800000"/>
            <a:headEnd/>
            <a:tailEnd/>
          </a:ln>
          <a:effectLst/>
        </p:spPr>
      </p:pic>
      <p:sp>
        <p:nvSpPr>
          <p:cNvPr id="38" name="TextBox 37">
            <a:extLst>
              <a:ext uri="{FF2B5EF4-FFF2-40B4-BE49-F238E27FC236}">
                <a16:creationId xmlns:a16="http://schemas.microsoft.com/office/drawing/2014/main" id="{6CA04CF8-A341-42BB-91E6-A96FAA8B81D6}"/>
              </a:ext>
            </a:extLst>
          </p:cNvPr>
          <p:cNvSpPr txBox="1"/>
          <p:nvPr/>
        </p:nvSpPr>
        <p:spPr>
          <a:xfrm>
            <a:off x="4925891" y="3600247"/>
            <a:ext cx="2225640" cy="338554"/>
          </a:xfrm>
          <a:prstGeom prst="rect">
            <a:avLst/>
          </a:prstGeom>
          <a:noFill/>
        </p:spPr>
        <p:txBody>
          <a:bodyPr wrap="square" rtlCol="0">
            <a:spAutoFit/>
          </a:bodyPr>
          <a:lstStyle/>
          <a:p>
            <a:r>
              <a:rPr lang="en-GB" sz="1600" dirty="0"/>
              <a:t>Turbomolecular pump</a:t>
            </a:r>
          </a:p>
        </p:txBody>
      </p:sp>
      <p:sp>
        <p:nvSpPr>
          <p:cNvPr id="39" name="TextBox 38">
            <a:extLst>
              <a:ext uri="{FF2B5EF4-FFF2-40B4-BE49-F238E27FC236}">
                <a16:creationId xmlns:a16="http://schemas.microsoft.com/office/drawing/2014/main" id="{B380FF4C-4D10-4D2F-ACD4-F8CCECC08EB1}"/>
              </a:ext>
            </a:extLst>
          </p:cNvPr>
          <p:cNvSpPr txBox="1"/>
          <p:nvPr/>
        </p:nvSpPr>
        <p:spPr>
          <a:xfrm>
            <a:off x="5339519" y="5646047"/>
            <a:ext cx="1507653" cy="338554"/>
          </a:xfrm>
          <a:prstGeom prst="rect">
            <a:avLst/>
          </a:prstGeom>
          <a:noFill/>
        </p:spPr>
        <p:txBody>
          <a:bodyPr wrap="square" rtlCol="0">
            <a:spAutoFit/>
          </a:bodyPr>
          <a:lstStyle/>
          <a:p>
            <a:r>
              <a:rPr lang="en-GB" sz="1600" dirty="0"/>
              <a:t>Primary pump</a:t>
            </a:r>
          </a:p>
        </p:txBody>
      </p:sp>
    </p:spTree>
    <p:extLst>
      <p:ext uri="{BB962C8B-B14F-4D97-AF65-F5344CB8AC3E}">
        <p14:creationId xmlns:p14="http://schemas.microsoft.com/office/powerpoint/2010/main" val="172673696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62</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Sputter Ion Pump</a:t>
            </a:r>
          </a:p>
        </p:txBody>
      </p:sp>
      <p:sp>
        <p:nvSpPr>
          <p:cNvPr id="3" name="Rectangle 2"/>
          <p:cNvSpPr/>
          <p:nvPr/>
        </p:nvSpPr>
        <p:spPr>
          <a:xfrm>
            <a:off x="0" y="373212"/>
            <a:ext cx="9278224" cy="1477328"/>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dirty="0"/>
              <a:t>This pump operate in the range 10</a:t>
            </a:r>
            <a:r>
              <a:rPr lang="en-US" baseline="30000" dirty="0"/>
              <a:t>-5 </a:t>
            </a:r>
            <a:r>
              <a:rPr lang="en-US" dirty="0"/>
              <a:t>-10</a:t>
            </a:r>
            <a:r>
              <a:rPr lang="en-US" baseline="30000" dirty="0"/>
              <a:t>-11</a:t>
            </a:r>
            <a:r>
              <a:rPr lang="en-US" dirty="0"/>
              <a:t> mbar. It is used to </a:t>
            </a:r>
            <a:r>
              <a:rPr lang="en-US" dirty="0">
                <a:solidFill>
                  <a:srgbClr val="00CC99"/>
                </a:solidFill>
              </a:rPr>
              <a:t>maintain the pressure </a:t>
            </a:r>
            <a:r>
              <a:rPr lang="en-US" dirty="0"/>
              <a:t>in the vacuum chamber of an accelerator.</a:t>
            </a:r>
          </a:p>
          <a:p>
            <a:pPr lvl="0" eaLnBrk="0" fontAlgn="base" hangingPunct="0">
              <a:spcBef>
                <a:spcPct val="0"/>
              </a:spcBef>
              <a:spcAft>
                <a:spcPct val="0"/>
              </a:spcAft>
              <a:buClr>
                <a:srgbClr val="00CC99"/>
              </a:buClr>
              <a:buFontTx/>
              <a:buChar char="•"/>
            </a:pPr>
            <a:r>
              <a:rPr lang="en-US" dirty="0"/>
              <a:t> Pumping speed range from 1 to 500 l/s.</a:t>
            </a:r>
            <a:endParaRPr lang="en-US" dirty="0">
              <a:solidFill>
                <a:srgbClr val="000000"/>
              </a:solidFill>
              <a:latin typeface="Times New Roman" pitchFamily="18" charset="0"/>
            </a:endParaRPr>
          </a:p>
          <a:p>
            <a:pPr lvl="0" eaLnBrk="0" fontAlgn="base" hangingPunct="0">
              <a:spcBef>
                <a:spcPct val="0"/>
              </a:spcBef>
              <a:spcAft>
                <a:spcPct val="0"/>
              </a:spcAft>
              <a:buClr>
                <a:srgbClr val="00CC99"/>
              </a:buClr>
              <a:buFontTx/>
              <a:buChar char="•"/>
            </a:pPr>
            <a:r>
              <a:rPr lang="en-US" dirty="0">
                <a:solidFill>
                  <a:srgbClr val="000000"/>
                </a:solidFill>
                <a:latin typeface="Times New Roman" pitchFamily="18" charset="0"/>
              </a:rPr>
              <a:t> </a:t>
            </a:r>
            <a:r>
              <a:rPr lang="en-US" dirty="0">
                <a:solidFill>
                  <a:srgbClr val="FF3399"/>
                </a:solidFill>
              </a:rPr>
              <a:t>Titanium sputtered </a:t>
            </a:r>
            <a:r>
              <a:rPr lang="en-US" dirty="0"/>
              <a:t>from the cathode bombarded by accelerated ions provides pumping. </a:t>
            </a:r>
          </a:p>
          <a:p>
            <a:pPr lvl="0" eaLnBrk="0" fontAlgn="base" hangingPunct="0">
              <a:spcBef>
                <a:spcPct val="0"/>
              </a:spcBef>
              <a:spcAft>
                <a:spcPct val="0"/>
              </a:spcAft>
              <a:buClr>
                <a:srgbClr val="00CC99"/>
              </a:buClr>
              <a:buFontTx/>
              <a:buChar char="•"/>
            </a:pPr>
            <a:r>
              <a:rPr lang="en-US" dirty="0"/>
              <a:t> The ion current is proportional to pressure, hence these pumps are used for </a:t>
            </a:r>
            <a:r>
              <a:rPr lang="en-US" dirty="0">
                <a:solidFill>
                  <a:srgbClr val="00CC99"/>
                </a:solidFill>
              </a:rPr>
              <a:t>interlocks</a:t>
            </a:r>
          </a:p>
        </p:txBody>
      </p:sp>
      <p:pic>
        <p:nvPicPr>
          <p:cNvPr id="19" name="Picture 1"/>
          <p:cNvPicPr>
            <a:picLocks noChangeAspect="1" noChangeArrowheads="1"/>
          </p:cNvPicPr>
          <p:nvPr/>
        </p:nvPicPr>
        <p:blipFill>
          <a:blip r:embed="rId2" cstate="print"/>
          <a:srcRect/>
          <a:stretch>
            <a:fillRect/>
          </a:stretch>
        </p:blipFill>
        <p:spPr bwMode="auto">
          <a:xfrm>
            <a:off x="7174899" y="3429000"/>
            <a:ext cx="1435812" cy="1500198"/>
          </a:xfrm>
          <a:prstGeom prst="rect">
            <a:avLst/>
          </a:prstGeom>
          <a:noFill/>
          <a:ln w="9525">
            <a:noFill/>
            <a:miter lim="800000"/>
            <a:headEnd/>
            <a:tailEnd/>
          </a:ln>
          <a:effectLst/>
        </p:spPr>
      </p:pic>
      <p:sp>
        <p:nvSpPr>
          <p:cNvPr id="16"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17" name="Rectangle 16"/>
          <p:cNvSpPr/>
          <p:nvPr/>
        </p:nvSpPr>
        <p:spPr>
          <a:xfrm>
            <a:off x="3587449" y="5766008"/>
            <a:ext cx="1969100" cy="307777"/>
          </a:xfrm>
          <a:prstGeom prst="rect">
            <a:avLst/>
          </a:prstGeom>
        </p:spPr>
        <p:txBody>
          <a:bodyPr wrap="square">
            <a:spAutoFit/>
          </a:bodyPr>
          <a:lstStyle/>
          <a:p>
            <a:pPr lvl="0" eaLnBrk="0" fontAlgn="base" hangingPunct="0">
              <a:spcBef>
                <a:spcPct val="0"/>
              </a:spcBef>
              <a:spcAft>
                <a:spcPct val="0"/>
              </a:spcAft>
              <a:buClr>
                <a:srgbClr val="00CC99"/>
              </a:buClr>
            </a:pPr>
            <a:r>
              <a:rPr lang="en-US" sz="1400" dirty="0"/>
              <a:t>Picture Agilent, Varian</a:t>
            </a:r>
          </a:p>
        </p:txBody>
      </p:sp>
      <p:pic>
        <p:nvPicPr>
          <p:cNvPr id="8" name="Picture 7">
            <a:extLst>
              <a:ext uri="{FF2B5EF4-FFF2-40B4-BE49-F238E27FC236}">
                <a16:creationId xmlns:a16="http://schemas.microsoft.com/office/drawing/2014/main" id="{5888F2B1-E662-4D29-AAFF-9E2CEE081F7F}"/>
              </a:ext>
            </a:extLst>
          </p:cNvPr>
          <p:cNvPicPr>
            <a:picLocks noChangeAspect="1"/>
          </p:cNvPicPr>
          <p:nvPr/>
        </p:nvPicPr>
        <p:blipFill>
          <a:blip r:embed="rId3"/>
          <a:stretch>
            <a:fillRect/>
          </a:stretch>
        </p:blipFill>
        <p:spPr>
          <a:xfrm>
            <a:off x="2209207" y="2068706"/>
            <a:ext cx="4392929" cy="3697302"/>
          </a:xfrm>
          <a:prstGeom prst="rect">
            <a:avLst/>
          </a:prstGeom>
        </p:spPr>
      </p:pic>
    </p:spTree>
    <p:extLst>
      <p:ext uri="{BB962C8B-B14F-4D97-AF65-F5344CB8AC3E}">
        <p14:creationId xmlns:p14="http://schemas.microsoft.com/office/powerpoint/2010/main" val="2899170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63</a:t>
            </a:fld>
            <a:endParaRPr lang="en-US" dirty="0"/>
          </a:p>
        </p:txBody>
      </p:sp>
      <p:sp>
        <p:nvSpPr>
          <p:cNvPr id="4" name="Title 3"/>
          <p:cNvSpPr>
            <a:spLocks noGrp="1"/>
          </p:cNvSpPr>
          <p:nvPr>
            <p:ph type="title"/>
          </p:nvPr>
        </p:nvSpPr>
        <p:spPr/>
        <p:txBody>
          <a:bodyPr/>
          <a:lstStyle/>
          <a:p>
            <a:r>
              <a:rPr lang="en-GB" dirty="0"/>
              <a:t>Lecture 1 summary</a:t>
            </a:r>
          </a:p>
        </p:txBody>
      </p:sp>
      <p:sp>
        <p:nvSpPr>
          <p:cNvPr id="5" name="Rectangle 4"/>
          <p:cNvSpPr/>
          <p:nvPr/>
        </p:nvSpPr>
        <p:spPr>
          <a:xfrm>
            <a:off x="0" y="547200"/>
            <a:ext cx="9144000" cy="480131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GB" dirty="0"/>
              <a:t> The kinetics of gas molecules is described by a </a:t>
            </a:r>
            <a:r>
              <a:rPr lang="en-GB" dirty="0">
                <a:solidFill>
                  <a:srgbClr val="FF3399"/>
                </a:solidFill>
              </a:rPr>
              <a:t>Maxwell-Boltzmann distribution</a:t>
            </a:r>
            <a:r>
              <a:rPr lang="en-GB" dirty="0"/>
              <a:t>.</a:t>
            </a:r>
          </a:p>
          <a:p>
            <a:pPr lvl="0" eaLnBrk="0" fontAlgn="base" hangingPunct="0">
              <a:spcBef>
                <a:spcPct val="0"/>
              </a:spcBef>
              <a:spcAft>
                <a:spcPct val="0"/>
              </a:spcAft>
              <a:buClr>
                <a:srgbClr val="00CC99"/>
              </a:buClr>
              <a:buFontTx/>
              <a:buChar char="•"/>
            </a:pPr>
            <a:endParaRPr lang="en-GB" dirty="0"/>
          </a:p>
          <a:p>
            <a:pPr lvl="0" eaLnBrk="0" fontAlgn="base" hangingPunct="0">
              <a:spcBef>
                <a:spcPct val="0"/>
              </a:spcBef>
              <a:spcAft>
                <a:spcPct val="0"/>
              </a:spcAft>
              <a:buClr>
                <a:srgbClr val="00CC99"/>
              </a:buClr>
              <a:buFontTx/>
              <a:buChar char="•"/>
            </a:pPr>
            <a:r>
              <a:rPr lang="en-GB" dirty="0"/>
              <a:t> The pressure is defined by the </a:t>
            </a:r>
            <a:r>
              <a:rPr lang="en-GB" dirty="0">
                <a:solidFill>
                  <a:srgbClr val="FF3399"/>
                </a:solidFill>
              </a:rPr>
              <a:t>ideal gas law</a:t>
            </a:r>
            <a:r>
              <a:rPr lang="en-GB" dirty="0"/>
              <a:t>.</a:t>
            </a:r>
          </a:p>
          <a:p>
            <a:pPr lvl="0" eaLnBrk="0" fontAlgn="base" hangingPunct="0">
              <a:spcBef>
                <a:spcPct val="0"/>
              </a:spcBef>
              <a:spcAft>
                <a:spcPct val="0"/>
              </a:spcAft>
              <a:buClr>
                <a:srgbClr val="00CC99"/>
              </a:buClr>
              <a:buFontTx/>
              <a:buChar char="•"/>
            </a:pPr>
            <a:endParaRPr lang="en-GB" dirty="0"/>
          </a:p>
          <a:p>
            <a:pPr lvl="0" eaLnBrk="0" fontAlgn="base" hangingPunct="0">
              <a:spcBef>
                <a:spcPct val="0"/>
              </a:spcBef>
              <a:spcAft>
                <a:spcPct val="0"/>
              </a:spcAft>
              <a:buClr>
                <a:srgbClr val="00CC99"/>
              </a:buClr>
              <a:buFontTx/>
              <a:buChar char="•"/>
            </a:pPr>
            <a:r>
              <a:rPr lang="en-GB" dirty="0"/>
              <a:t> As a function of </a:t>
            </a:r>
            <a:r>
              <a:rPr lang="en-GB" dirty="0">
                <a:solidFill>
                  <a:srgbClr val="FF3399"/>
                </a:solidFill>
              </a:rPr>
              <a:t>mean free path</a:t>
            </a:r>
            <a:r>
              <a:rPr lang="en-GB" dirty="0"/>
              <a:t>, several regime of flow exits.</a:t>
            </a:r>
          </a:p>
          <a:p>
            <a:pPr lvl="0" eaLnBrk="0" fontAlgn="base" hangingPunct="0">
              <a:spcBef>
                <a:spcPct val="0"/>
              </a:spcBef>
              <a:spcAft>
                <a:spcPct val="0"/>
              </a:spcAft>
              <a:buClr>
                <a:srgbClr val="00CC99"/>
              </a:buClr>
              <a:buFontTx/>
              <a:buChar char="•"/>
            </a:pPr>
            <a:endParaRPr lang="en-GB" dirty="0"/>
          </a:p>
          <a:p>
            <a:pPr lvl="0" eaLnBrk="0" fontAlgn="base" hangingPunct="0">
              <a:spcBef>
                <a:spcPct val="0"/>
              </a:spcBef>
              <a:spcAft>
                <a:spcPct val="0"/>
              </a:spcAft>
              <a:buClr>
                <a:srgbClr val="00CC99"/>
              </a:buClr>
              <a:buFontTx/>
              <a:buChar char="•"/>
            </a:pPr>
            <a:r>
              <a:rPr lang="en-GB" dirty="0"/>
              <a:t> The </a:t>
            </a:r>
            <a:r>
              <a:rPr lang="en-GB" dirty="0">
                <a:solidFill>
                  <a:srgbClr val="FF3399"/>
                </a:solidFill>
              </a:rPr>
              <a:t>molecular flow </a:t>
            </a:r>
            <a:r>
              <a:rPr lang="en-GB" dirty="0"/>
              <a:t>is the regime of vacuum systems: the molecules interact </a:t>
            </a:r>
            <a:r>
              <a:rPr lang="en-GB" dirty="0">
                <a:solidFill>
                  <a:srgbClr val="FF3399"/>
                </a:solidFill>
              </a:rPr>
              <a:t>only</a:t>
            </a:r>
            <a:r>
              <a:rPr lang="en-GB" dirty="0"/>
              <a:t> with the vacuum chamber wall.</a:t>
            </a:r>
          </a:p>
          <a:p>
            <a:pPr lvl="0" eaLnBrk="0" fontAlgn="base" hangingPunct="0">
              <a:spcBef>
                <a:spcPct val="0"/>
              </a:spcBef>
              <a:spcAft>
                <a:spcPct val="0"/>
              </a:spcAft>
              <a:buClr>
                <a:srgbClr val="00CC99"/>
              </a:buClr>
              <a:buFontTx/>
              <a:buChar char="•"/>
            </a:pPr>
            <a:endParaRPr lang="en-GB" dirty="0"/>
          </a:p>
          <a:p>
            <a:pPr lvl="0" eaLnBrk="0" fontAlgn="base" hangingPunct="0">
              <a:spcBef>
                <a:spcPct val="0"/>
              </a:spcBef>
              <a:spcAft>
                <a:spcPct val="0"/>
              </a:spcAft>
              <a:buClr>
                <a:srgbClr val="00CC99"/>
              </a:buClr>
              <a:buFontTx/>
              <a:buChar char="•"/>
            </a:pPr>
            <a:r>
              <a:rPr lang="en-GB" dirty="0"/>
              <a:t> The </a:t>
            </a:r>
            <a:r>
              <a:rPr lang="en-GB" dirty="0">
                <a:solidFill>
                  <a:srgbClr val="FF3399"/>
                </a:solidFill>
              </a:rPr>
              <a:t>conductance</a:t>
            </a:r>
            <a:r>
              <a:rPr lang="en-GB" dirty="0"/>
              <a:t> characterise the pressure drop along a vacuum component</a:t>
            </a:r>
          </a:p>
          <a:p>
            <a:pPr lvl="0" eaLnBrk="0" fontAlgn="base" hangingPunct="0">
              <a:spcBef>
                <a:spcPct val="0"/>
              </a:spcBef>
              <a:spcAft>
                <a:spcPct val="0"/>
              </a:spcAft>
              <a:buClr>
                <a:srgbClr val="00CC99"/>
              </a:buClr>
              <a:buFontTx/>
              <a:buChar char="•"/>
            </a:pPr>
            <a:endParaRPr lang="en-GB" dirty="0"/>
          </a:p>
          <a:p>
            <a:pPr lvl="0" eaLnBrk="0" fontAlgn="base" hangingPunct="0">
              <a:spcBef>
                <a:spcPct val="0"/>
              </a:spcBef>
              <a:spcAft>
                <a:spcPct val="0"/>
              </a:spcAft>
              <a:buClr>
                <a:srgbClr val="00CC99"/>
              </a:buClr>
              <a:buFontTx/>
              <a:buChar char="•"/>
            </a:pPr>
            <a:r>
              <a:rPr lang="en-GB" dirty="0"/>
              <a:t> The pressure in a vessel is defined by the ratio of the </a:t>
            </a:r>
            <a:r>
              <a:rPr lang="en-GB" dirty="0">
                <a:solidFill>
                  <a:srgbClr val="FF3399"/>
                </a:solidFill>
              </a:rPr>
              <a:t>gas flow </a:t>
            </a:r>
            <a:r>
              <a:rPr lang="en-GB" dirty="0"/>
              <a:t>to the </a:t>
            </a:r>
            <a:r>
              <a:rPr lang="en-GB" dirty="0">
                <a:solidFill>
                  <a:srgbClr val="FF3399"/>
                </a:solidFill>
              </a:rPr>
              <a:t>pumping speed</a:t>
            </a:r>
          </a:p>
          <a:p>
            <a:pPr lvl="0" eaLnBrk="0" fontAlgn="base" hangingPunct="0">
              <a:spcBef>
                <a:spcPct val="0"/>
              </a:spcBef>
              <a:spcAft>
                <a:spcPct val="0"/>
              </a:spcAft>
              <a:buClr>
                <a:srgbClr val="00CC99"/>
              </a:buClr>
              <a:buFontTx/>
              <a:buChar char="•"/>
            </a:pPr>
            <a:endParaRPr lang="en-GB" dirty="0"/>
          </a:p>
          <a:p>
            <a:pPr lvl="0" eaLnBrk="0" fontAlgn="base" hangingPunct="0">
              <a:spcBef>
                <a:spcPct val="0"/>
              </a:spcBef>
              <a:spcAft>
                <a:spcPct val="0"/>
              </a:spcAft>
              <a:buClr>
                <a:srgbClr val="00CC99"/>
              </a:buClr>
              <a:buFontTx/>
              <a:buChar char="•"/>
            </a:pPr>
            <a:r>
              <a:rPr lang="en-GB" dirty="0"/>
              <a:t> Main instruments for </a:t>
            </a:r>
            <a:r>
              <a:rPr lang="en-GB" dirty="0">
                <a:solidFill>
                  <a:srgbClr val="FF3399"/>
                </a:solidFill>
              </a:rPr>
              <a:t>vacuum measurement </a:t>
            </a:r>
            <a:r>
              <a:rPr lang="en-GB" dirty="0"/>
              <a:t>are: Pirani, Penning, </a:t>
            </a:r>
            <a:r>
              <a:rPr lang="en-GB" dirty="0" err="1"/>
              <a:t>Bayart</a:t>
            </a:r>
            <a:r>
              <a:rPr lang="en-GB" dirty="0"/>
              <a:t>-Alpert gauges and residual gas analysers</a:t>
            </a:r>
          </a:p>
          <a:p>
            <a:pPr lvl="0" eaLnBrk="0" fontAlgn="base" hangingPunct="0">
              <a:spcBef>
                <a:spcPct val="0"/>
              </a:spcBef>
              <a:spcAft>
                <a:spcPct val="0"/>
              </a:spcAft>
              <a:buClr>
                <a:srgbClr val="00CC99"/>
              </a:buClr>
              <a:buFontTx/>
              <a:buChar char="•"/>
            </a:pPr>
            <a:endParaRPr lang="en-GB" dirty="0"/>
          </a:p>
          <a:p>
            <a:pPr lvl="0" eaLnBrk="0" fontAlgn="base" hangingPunct="0">
              <a:spcBef>
                <a:spcPct val="0"/>
              </a:spcBef>
              <a:spcAft>
                <a:spcPct val="0"/>
              </a:spcAft>
              <a:buClr>
                <a:srgbClr val="00CC99"/>
              </a:buClr>
              <a:buFontTx/>
              <a:buChar char="•"/>
            </a:pPr>
            <a:r>
              <a:rPr lang="en-GB" dirty="0"/>
              <a:t> Main devices for </a:t>
            </a:r>
            <a:r>
              <a:rPr lang="en-GB" dirty="0">
                <a:solidFill>
                  <a:srgbClr val="FF3399"/>
                </a:solidFill>
              </a:rPr>
              <a:t>vacuum pumping </a:t>
            </a:r>
            <a:r>
              <a:rPr lang="en-GB" dirty="0"/>
              <a:t>are: primary, </a:t>
            </a:r>
            <a:r>
              <a:rPr lang="en-GB" dirty="0" err="1"/>
              <a:t>turbomolecular</a:t>
            </a:r>
            <a:r>
              <a:rPr lang="en-GB" dirty="0"/>
              <a:t> and ion pumps. </a:t>
            </a:r>
          </a:p>
        </p:txBody>
      </p:sp>
    </p:spTree>
    <p:extLst>
      <p:ext uri="{BB962C8B-B14F-4D97-AF65-F5344CB8AC3E}">
        <p14:creationId xmlns:p14="http://schemas.microsoft.com/office/powerpoint/2010/main" val="163119406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64</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Some References</a:t>
            </a:r>
          </a:p>
        </p:txBody>
      </p:sp>
      <p:sp>
        <p:nvSpPr>
          <p:cNvPr id="3" name="Rectangle 2"/>
          <p:cNvSpPr/>
          <p:nvPr/>
        </p:nvSpPr>
        <p:spPr>
          <a:xfrm>
            <a:off x="0" y="443134"/>
            <a:ext cx="9144000" cy="3170099"/>
          </a:xfrm>
          <a:prstGeom prst="rect">
            <a:avLst/>
          </a:prstGeom>
        </p:spPr>
        <p:txBody>
          <a:bodyPr wrap="square">
            <a:spAutoFit/>
          </a:bodyPr>
          <a:lstStyle/>
          <a:p>
            <a:pPr marL="0" marR="0" lvl="0" indent="0" defTabSz="914400" eaLnBrk="0" fontAlgn="base" latinLnBrk="0" hangingPunct="0">
              <a:lnSpc>
                <a:spcPct val="100000"/>
              </a:lnSpc>
              <a:spcBef>
                <a:spcPct val="0"/>
              </a:spcBef>
              <a:spcAft>
                <a:spcPct val="0"/>
              </a:spcAft>
              <a:buClr>
                <a:srgbClr val="00CC99"/>
              </a:buClr>
              <a:buSzTx/>
              <a:buFontTx/>
              <a:buChar char="•"/>
              <a:tabLst/>
              <a:defRPr/>
            </a:pPr>
            <a:r>
              <a:rPr kumimoji="0" lang="en-US" sz="2000" b="0" i="0" u="none" strike="noStrike" kern="0" cap="none" spc="0" normalizeH="0" baseline="0" noProof="0" dirty="0">
                <a:ln>
                  <a:noFill/>
                </a:ln>
                <a:solidFill>
                  <a:srgbClr val="000000"/>
                </a:solidFill>
                <a:effectLst/>
                <a:uLnTx/>
                <a:uFillTx/>
                <a:latin typeface="Times New Roman" pitchFamily="18" charset="0"/>
              </a:rPr>
              <a:t> </a:t>
            </a:r>
            <a:r>
              <a:rPr kumimoji="0" lang="en-US" sz="1800" b="0" i="0" u="none" strike="noStrike" kern="0" cap="none" spc="0" normalizeH="0" baseline="0" noProof="0" dirty="0" err="1">
                <a:ln>
                  <a:noFill/>
                </a:ln>
                <a:effectLst/>
                <a:uLnTx/>
                <a:uFillTx/>
              </a:rPr>
              <a:t>Cern</a:t>
            </a:r>
            <a:r>
              <a:rPr kumimoji="0" lang="en-US" sz="1800" b="0" i="0" u="none" strike="noStrike" kern="0" cap="none" spc="0" normalizeH="0" baseline="0" noProof="0" dirty="0">
                <a:ln>
                  <a:noFill/>
                </a:ln>
                <a:effectLst/>
                <a:uLnTx/>
                <a:uFillTx/>
              </a:rPr>
              <a:t> Accelerator School,  Vacuum technology, CERN 99-05</a:t>
            </a:r>
          </a:p>
          <a:p>
            <a:pPr eaLnBrk="0" fontAlgn="base" hangingPunct="0">
              <a:spcBef>
                <a:spcPct val="0"/>
              </a:spcBef>
              <a:spcAft>
                <a:spcPct val="0"/>
              </a:spcAft>
              <a:buClr>
                <a:srgbClr val="00CC99"/>
              </a:buClr>
              <a:buFontTx/>
              <a:buChar char="•"/>
              <a:defRPr/>
            </a:pPr>
            <a:r>
              <a:rPr lang="en-US" kern="0" dirty="0"/>
              <a:t> </a:t>
            </a:r>
            <a:r>
              <a:rPr lang="en-US" kern="0" dirty="0" err="1"/>
              <a:t>Cern</a:t>
            </a:r>
            <a:r>
              <a:rPr lang="en-US" kern="0" dirty="0"/>
              <a:t> Accelerator School,  Vacuum in accelerators, CERN 2007-03</a:t>
            </a:r>
            <a:endParaRPr kumimoji="0" lang="en-US" sz="1800" b="0" i="0" u="none" strike="noStrike" kern="0" cap="none" spc="0" normalizeH="0" baseline="0" noProof="0" dirty="0">
              <a:ln>
                <a:noFill/>
              </a:ln>
              <a:effectLst/>
              <a:uLnTx/>
              <a:uFillTx/>
            </a:endParaRPr>
          </a:p>
          <a:p>
            <a:pPr marL="0" marR="0" lvl="0" indent="0" defTabSz="914400" eaLnBrk="0" fontAlgn="base" latinLnBrk="0" hangingPunct="0">
              <a:lnSpc>
                <a:spcPct val="100000"/>
              </a:lnSpc>
              <a:spcBef>
                <a:spcPct val="0"/>
              </a:spcBef>
              <a:spcAft>
                <a:spcPct val="0"/>
              </a:spcAft>
              <a:buClr>
                <a:srgbClr val="00CC99"/>
              </a:buClr>
              <a:buSzTx/>
              <a:buFontTx/>
              <a:buChar char="•"/>
              <a:tabLst/>
              <a:defRPr/>
            </a:pPr>
            <a:r>
              <a:rPr kumimoji="0" lang="en-US" sz="1800" b="0" i="0" u="none" strike="noStrike" kern="0" cap="none" spc="0" normalizeH="0" baseline="0" noProof="0" dirty="0">
                <a:ln>
                  <a:noFill/>
                </a:ln>
                <a:effectLst/>
                <a:uLnTx/>
                <a:uFillTx/>
              </a:rPr>
              <a:t> </a:t>
            </a:r>
            <a:r>
              <a:rPr kumimoji="0" lang="en-US" sz="1800" b="0" i="0" u="none" strike="noStrike" kern="0" cap="none" spc="0" normalizeH="0" baseline="0" noProof="0" dirty="0" err="1">
                <a:ln>
                  <a:noFill/>
                </a:ln>
                <a:effectLst/>
                <a:uLnTx/>
                <a:uFillTx/>
              </a:rPr>
              <a:t>Cern</a:t>
            </a:r>
            <a:r>
              <a:rPr kumimoji="0" lang="en-US" sz="1800" b="0" i="0" u="none" strike="noStrike" kern="0" cap="none" spc="0" normalizeH="0" baseline="0" noProof="0" dirty="0">
                <a:ln>
                  <a:noFill/>
                </a:ln>
                <a:effectLst/>
                <a:uLnTx/>
                <a:uFillTx/>
              </a:rPr>
              <a:t> Accelerator School,  Vacuum for particle accelerators, CERN-ACC-2020-0009</a:t>
            </a:r>
          </a:p>
          <a:p>
            <a:pPr marL="0" marR="0" lvl="0" indent="0" defTabSz="914400" eaLnBrk="0" fontAlgn="base" latinLnBrk="0" hangingPunct="0">
              <a:lnSpc>
                <a:spcPct val="100000"/>
              </a:lnSpc>
              <a:spcBef>
                <a:spcPct val="0"/>
              </a:spcBef>
              <a:spcAft>
                <a:spcPct val="0"/>
              </a:spcAft>
              <a:buClr>
                <a:srgbClr val="00CC99"/>
              </a:buClr>
              <a:buSzTx/>
              <a:buFontTx/>
              <a:buChar char="•"/>
              <a:tabLst/>
              <a:defRPr/>
            </a:pPr>
            <a:endParaRPr kumimoji="0" lang="en-US" sz="1800" b="0" i="0" u="none" strike="noStrike" kern="0" cap="none" spc="0" normalizeH="0" baseline="0" noProof="0" dirty="0">
              <a:ln>
                <a:noFill/>
              </a:ln>
              <a:effectLst/>
              <a:uLnTx/>
              <a:uFillTx/>
            </a:endParaRPr>
          </a:p>
          <a:p>
            <a:pPr marL="0" marR="0" lvl="0" indent="0" defTabSz="914400" eaLnBrk="0" fontAlgn="base" latinLnBrk="0" hangingPunct="0">
              <a:lnSpc>
                <a:spcPct val="100000"/>
              </a:lnSpc>
              <a:spcBef>
                <a:spcPct val="0"/>
              </a:spcBef>
              <a:spcAft>
                <a:spcPct val="0"/>
              </a:spcAft>
              <a:buClr>
                <a:srgbClr val="00CC99"/>
              </a:buClr>
              <a:buSzTx/>
              <a:buFontTx/>
              <a:buChar char="•"/>
              <a:tabLst/>
              <a:defRPr/>
            </a:pPr>
            <a:endParaRPr kumimoji="0" lang="en-US" sz="1800" b="0" i="0" u="none" strike="noStrike" kern="0" cap="none" spc="0" normalizeH="0" baseline="0" noProof="0" dirty="0">
              <a:ln>
                <a:noFill/>
              </a:ln>
              <a:effectLst/>
              <a:uLnTx/>
              <a:uFillTx/>
            </a:endParaRPr>
          </a:p>
          <a:p>
            <a:pPr marL="0" marR="0" lvl="0" indent="0" defTabSz="914400" eaLnBrk="0" fontAlgn="base" latinLnBrk="0" hangingPunct="0">
              <a:lnSpc>
                <a:spcPct val="100000"/>
              </a:lnSpc>
              <a:spcBef>
                <a:spcPct val="0"/>
              </a:spcBef>
              <a:spcAft>
                <a:spcPct val="0"/>
              </a:spcAft>
              <a:buClr>
                <a:srgbClr val="00CC99"/>
              </a:buClr>
              <a:buSzTx/>
              <a:buFontTx/>
              <a:buChar char="•"/>
              <a:tabLst/>
              <a:defRPr/>
            </a:pPr>
            <a:r>
              <a:rPr kumimoji="0" lang="en-US" sz="1800" b="0" i="0" u="none" strike="noStrike" kern="0" cap="none" spc="0" normalizeH="0" baseline="0" noProof="0" dirty="0">
                <a:ln>
                  <a:noFill/>
                </a:ln>
                <a:effectLst/>
                <a:uLnTx/>
                <a:uFillTx/>
              </a:rPr>
              <a:t> The physical basis of ultra-high vacuum, P.A. Redhead, J.P. Hobson, E.V. </a:t>
            </a:r>
            <a:r>
              <a:rPr kumimoji="0" lang="en-US" sz="1800" b="0" i="0" u="none" strike="noStrike" kern="0" cap="none" spc="0" normalizeH="0" baseline="0" noProof="0" dirty="0" err="1">
                <a:ln>
                  <a:noFill/>
                </a:ln>
                <a:effectLst/>
                <a:uLnTx/>
                <a:uFillTx/>
              </a:rPr>
              <a:t>Kornelsen</a:t>
            </a:r>
            <a:r>
              <a:rPr kumimoji="0" lang="en-US" sz="1800" b="0" i="0" u="none" strike="noStrike" kern="0" cap="none" spc="0" normalizeH="0" baseline="0" noProof="0" dirty="0">
                <a:ln>
                  <a:noFill/>
                </a:ln>
                <a:effectLst/>
                <a:uLnTx/>
                <a:uFillTx/>
              </a:rPr>
              <a:t>. AVS.</a:t>
            </a:r>
          </a:p>
          <a:p>
            <a:pPr marL="0" marR="0" lvl="0" indent="0" defTabSz="914400" eaLnBrk="0" fontAlgn="base" latinLnBrk="0" hangingPunct="0">
              <a:lnSpc>
                <a:spcPct val="100000"/>
              </a:lnSpc>
              <a:spcBef>
                <a:spcPct val="0"/>
              </a:spcBef>
              <a:spcAft>
                <a:spcPct val="0"/>
              </a:spcAft>
              <a:buClr>
                <a:srgbClr val="00CC99"/>
              </a:buClr>
              <a:buSzTx/>
              <a:buFontTx/>
              <a:buChar char="•"/>
              <a:tabLst/>
              <a:defRPr/>
            </a:pPr>
            <a:r>
              <a:rPr kumimoji="0" lang="en-US" sz="1800" b="0" i="0" u="none" strike="noStrike" kern="0" cap="none" spc="0" normalizeH="0" baseline="0" noProof="0" dirty="0">
                <a:ln>
                  <a:noFill/>
                </a:ln>
                <a:effectLst/>
                <a:uLnTx/>
                <a:uFillTx/>
              </a:rPr>
              <a:t> Scientific foundations of vacuum technique, S. </a:t>
            </a:r>
            <a:r>
              <a:rPr kumimoji="0" lang="en-US" sz="1800" b="0" i="0" u="none" strike="noStrike" kern="0" cap="none" spc="0" normalizeH="0" baseline="0" noProof="0" dirty="0" err="1">
                <a:ln>
                  <a:noFill/>
                </a:ln>
                <a:effectLst/>
                <a:uLnTx/>
                <a:uFillTx/>
              </a:rPr>
              <a:t>Dushman</a:t>
            </a:r>
            <a:r>
              <a:rPr kumimoji="0" lang="en-US" sz="1800" b="0" i="0" u="none" strike="noStrike" kern="0" cap="none" spc="0" normalizeH="0" baseline="0" noProof="0" dirty="0">
                <a:ln>
                  <a:noFill/>
                </a:ln>
                <a:effectLst/>
                <a:uLnTx/>
                <a:uFillTx/>
              </a:rPr>
              <a:t>, J.M Lafferty. J. Wiley &amp; sons.</a:t>
            </a:r>
          </a:p>
          <a:p>
            <a:pPr marL="0" marR="0" lvl="0" indent="0" defTabSz="914400" eaLnBrk="0" fontAlgn="base" latinLnBrk="0" hangingPunct="0">
              <a:lnSpc>
                <a:spcPct val="100000"/>
              </a:lnSpc>
              <a:spcBef>
                <a:spcPct val="0"/>
              </a:spcBef>
              <a:spcAft>
                <a:spcPct val="0"/>
              </a:spcAft>
              <a:buClr>
                <a:srgbClr val="00CC99"/>
              </a:buClr>
              <a:buSzTx/>
              <a:buFontTx/>
              <a:buChar char="•"/>
              <a:tabLst/>
              <a:defRPr/>
            </a:pPr>
            <a:r>
              <a:rPr lang="en-US" kern="0" dirty="0"/>
              <a:t> </a:t>
            </a:r>
            <a:r>
              <a:rPr kumimoji="0" lang="en-US" sz="1800" b="0" i="0" u="none" strike="noStrike" kern="0" cap="none" spc="0" normalizeH="0" baseline="0" noProof="0" dirty="0">
                <a:ln>
                  <a:noFill/>
                </a:ln>
                <a:effectLst/>
                <a:uLnTx/>
                <a:uFillTx/>
              </a:rPr>
              <a:t>Les </a:t>
            </a:r>
            <a:r>
              <a:rPr kumimoji="0" lang="en-US" sz="1800" b="0" i="0" u="none" strike="noStrike" kern="0" cap="none" spc="0" normalizeH="0" baseline="0" noProof="0" dirty="0" err="1">
                <a:ln>
                  <a:noFill/>
                </a:ln>
                <a:effectLst/>
                <a:uLnTx/>
                <a:uFillTx/>
              </a:rPr>
              <a:t>calculs</a:t>
            </a:r>
            <a:r>
              <a:rPr kumimoji="0" lang="en-US" sz="1800" b="0" i="0" u="none" strike="noStrike" kern="0" cap="none" spc="0" normalizeH="0" baseline="0" noProof="0" dirty="0">
                <a:ln>
                  <a:noFill/>
                </a:ln>
                <a:effectLst/>
                <a:uLnTx/>
                <a:uFillTx/>
              </a:rPr>
              <a:t> de la technique du vide, J. </a:t>
            </a:r>
            <a:r>
              <a:rPr kumimoji="0" lang="en-US" sz="1800" b="0" i="0" u="none" strike="noStrike" kern="0" cap="none" spc="0" normalizeH="0" baseline="0" noProof="0" dirty="0" err="1">
                <a:ln>
                  <a:noFill/>
                </a:ln>
                <a:effectLst/>
                <a:uLnTx/>
                <a:uFillTx/>
              </a:rPr>
              <a:t>Delafosse</a:t>
            </a:r>
            <a:r>
              <a:rPr kumimoji="0" lang="en-US" sz="1800" b="0" i="0" u="none" strike="noStrike" kern="0" cap="none" spc="0" normalizeH="0" baseline="0" noProof="0" dirty="0">
                <a:ln>
                  <a:noFill/>
                </a:ln>
                <a:effectLst/>
                <a:uLnTx/>
                <a:uFillTx/>
              </a:rPr>
              <a:t>, G. </a:t>
            </a:r>
            <a:r>
              <a:rPr kumimoji="0" lang="en-US" sz="1800" b="0" i="0" u="none" strike="noStrike" kern="0" cap="none" spc="0" normalizeH="0" baseline="0" noProof="0" dirty="0" err="1">
                <a:ln>
                  <a:noFill/>
                </a:ln>
                <a:effectLst/>
                <a:uLnTx/>
                <a:uFillTx/>
              </a:rPr>
              <a:t>Mongodin</a:t>
            </a:r>
            <a:r>
              <a:rPr kumimoji="0" lang="en-US" sz="1800" b="0" i="0" u="none" strike="noStrike" kern="0" cap="none" spc="0" normalizeH="0" baseline="0" noProof="0" dirty="0">
                <a:ln>
                  <a:noFill/>
                </a:ln>
                <a:effectLst/>
                <a:uLnTx/>
                <a:uFillTx/>
              </a:rPr>
              <a:t>, G.A. </a:t>
            </a:r>
            <a:r>
              <a:rPr kumimoji="0" lang="en-US" sz="1800" b="0" i="0" u="none" strike="noStrike" kern="0" cap="none" spc="0" normalizeH="0" baseline="0" noProof="0" dirty="0" err="1">
                <a:ln>
                  <a:noFill/>
                </a:ln>
                <a:effectLst/>
                <a:uLnTx/>
                <a:uFillTx/>
              </a:rPr>
              <a:t>Boutry</a:t>
            </a:r>
            <a:r>
              <a:rPr kumimoji="0" lang="en-US" sz="1800" b="0" i="0" u="none" strike="noStrike" kern="0" cap="none" spc="0" normalizeH="0" baseline="0" noProof="0" dirty="0">
                <a:ln>
                  <a:noFill/>
                </a:ln>
                <a:effectLst/>
                <a:uLnTx/>
                <a:uFillTx/>
              </a:rPr>
              <a:t>. Le vide.</a:t>
            </a:r>
          </a:p>
          <a:p>
            <a:pPr marL="0" marR="0" lvl="0" indent="0" defTabSz="914400" eaLnBrk="0" fontAlgn="base" latinLnBrk="0" hangingPunct="0">
              <a:lnSpc>
                <a:spcPct val="100000"/>
              </a:lnSpc>
              <a:spcBef>
                <a:spcPct val="0"/>
              </a:spcBef>
              <a:spcAft>
                <a:spcPct val="0"/>
              </a:spcAft>
              <a:buClr>
                <a:srgbClr val="00CC99"/>
              </a:buClr>
              <a:buSzTx/>
              <a:buFontTx/>
              <a:buChar char="•"/>
              <a:tabLst/>
              <a:defRPr/>
            </a:pPr>
            <a:r>
              <a:rPr kumimoji="0" lang="en-US" sz="1800" b="0" i="0" u="none" strike="noStrike" kern="0" cap="none" spc="0" normalizeH="0" baseline="0" noProof="0" dirty="0">
                <a:ln>
                  <a:noFill/>
                </a:ln>
                <a:effectLst/>
                <a:uLnTx/>
                <a:uFillTx/>
              </a:rPr>
              <a:t> Vacuum Technology, A. Roth. Elsevier Science</a:t>
            </a:r>
          </a:p>
          <a:p>
            <a:pPr lvl="0" eaLnBrk="0" fontAlgn="base" hangingPunct="0">
              <a:spcBef>
                <a:spcPct val="0"/>
              </a:spcBef>
              <a:spcAft>
                <a:spcPct val="0"/>
              </a:spcAft>
              <a:buClr>
                <a:srgbClr val="00CC99"/>
              </a:buClr>
              <a:buFontTx/>
              <a:buChar char="•"/>
              <a:defRPr/>
            </a:pPr>
            <a:r>
              <a:rPr lang="en-US" kern="0" dirty="0"/>
              <a:t> Foundations of vacuum science and technology, Ed by J.M. Lafferty. J. Wiley &amp; sons. </a:t>
            </a:r>
            <a:endParaRPr kumimoji="0" lang="fr-FR" sz="1800" b="0" i="0" u="none" strike="noStrike" kern="0" cap="none" spc="0" normalizeH="0" baseline="0" noProof="0" dirty="0">
              <a:ln>
                <a:noFill/>
              </a:ln>
              <a:effectLst/>
              <a:uLnTx/>
              <a:uFillTx/>
            </a:endParaRPr>
          </a:p>
        </p:txBody>
      </p:sp>
      <p:sp>
        <p:nvSpPr>
          <p:cNvPr id="7" name="Text Box 2"/>
          <p:cNvSpPr txBox="1">
            <a:spLocks noChangeArrowheads="1"/>
          </p:cNvSpPr>
          <p:nvPr/>
        </p:nvSpPr>
        <p:spPr bwMode="auto">
          <a:xfrm>
            <a:off x="-87463" y="462858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Some Journals Related to Vacuum Technology</a:t>
            </a:r>
          </a:p>
        </p:txBody>
      </p:sp>
      <p:sp>
        <p:nvSpPr>
          <p:cNvPr id="6" name="Rectangle 5"/>
          <p:cNvSpPr/>
          <p:nvPr/>
        </p:nvSpPr>
        <p:spPr>
          <a:xfrm>
            <a:off x="-2" y="5308936"/>
            <a:ext cx="7306574" cy="646331"/>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dirty="0">
                <a:solidFill>
                  <a:srgbClr val="000000"/>
                </a:solidFill>
                <a:latin typeface="Times New Roman" pitchFamily="18" charset="0"/>
              </a:rPr>
              <a:t> </a:t>
            </a:r>
            <a:r>
              <a:rPr lang="en-US" dirty="0"/>
              <a:t>Journal of vacuum science and technology</a:t>
            </a:r>
          </a:p>
          <a:p>
            <a:pPr lvl="0" eaLnBrk="0" fontAlgn="base" hangingPunct="0">
              <a:spcBef>
                <a:spcPct val="0"/>
              </a:spcBef>
              <a:spcAft>
                <a:spcPct val="0"/>
              </a:spcAft>
              <a:buClr>
                <a:srgbClr val="00CC99"/>
              </a:buClr>
              <a:buFontTx/>
              <a:buChar char="•"/>
            </a:pPr>
            <a:r>
              <a:rPr lang="en-US" dirty="0"/>
              <a:t> Vacuum</a:t>
            </a:r>
          </a:p>
        </p:txBody>
      </p:sp>
      <p:sp>
        <p:nvSpPr>
          <p:cNvPr id="8"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367982126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65</a:t>
            </a:fld>
            <a:endParaRPr lang="en-US" sz="1200" dirty="0">
              <a:solidFill>
                <a:schemeClr val="bg1"/>
              </a:solidFill>
            </a:endParaRPr>
          </a:p>
        </p:txBody>
      </p:sp>
      <p:sp>
        <p:nvSpPr>
          <p:cNvPr id="6" name="Rectangle 9"/>
          <p:cNvSpPr>
            <a:spLocks noChangeArrowheads="1"/>
          </p:cNvSpPr>
          <p:nvPr/>
        </p:nvSpPr>
        <p:spPr bwMode="auto">
          <a:xfrm>
            <a:off x="4315971" y="3429000"/>
            <a:ext cx="4461329" cy="359503"/>
          </a:xfrm>
          <a:prstGeom prst="rect">
            <a:avLst/>
          </a:prstGeom>
          <a:noFill/>
          <a:ln w="9525">
            <a:noFill/>
            <a:miter lim="800000"/>
            <a:headEnd/>
            <a:tailEnd/>
          </a:ln>
        </p:spPr>
        <p:txBody>
          <a:bodyPr wrap="square" lIns="81706" tIns="40853" rIns="81706" bIns="40853">
            <a:spAutoFit/>
          </a:bodyPr>
          <a:lstStyle/>
          <a:p>
            <a:r>
              <a:rPr lang="en-US" b="1" dirty="0">
                <a:solidFill>
                  <a:srgbClr val="FF0066"/>
                </a:solidFill>
              </a:rPr>
              <a:t>Thank you for your attention !!!</a:t>
            </a:r>
            <a:endParaRPr lang="en-US" b="1" dirty="0"/>
          </a:p>
        </p:txBody>
      </p:sp>
      <p:sp>
        <p:nvSpPr>
          <p:cNvPr id="5"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3466706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4294967295"/>
          </p:nvPr>
        </p:nvSpPr>
        <p:spPr>
          <a:xfrm>
            <a:off x="6248400" y="6519863"/>
            <a:ext cx="2895600" cy="338137"/>
          </a:xfrm>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294967295"/>
          </p:nvPr>
        </p:nvSpPr>
        <p:spPr>
          <a:xfrm>
            <a:off x="8642350" y="6519863"/>
            <a:ext cx="501650" cy="338137"/>
          </a:xfrm>
        </p:spPr>
        <p:txBody>
          <a:bodyPr/>
          <a:lstStyle/>
          <a:p>
            <a:fld id="{17918391-D411-FE40-AAD7-861AE5233E0E}" type="slidenum">
              <a:rPr lang="en-US" smtClean="0"/>
              <a:pPr/>
              <a:t>66</a:t>
            </a:fld>
            <a:endParaRPr lang="en-US" dirty="0"/>
          </a:p>
        </p:txBody>
      </p:sp>
    </p:spTree>
    <p:extLst>
      <p:ext uri="{BB962C8B-B14F-4D97-AF65-F5344CB8AC3E}">
        <p14:creationId xmlns:p14="http://schemas.microsoft.com/office/powerpoint/2010/main" val="32043387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67</a:t>
            </a:fld>
            <a:endParaRPr lang="en-US" sz="1200" dirty="0">
              <a:solidFill>
                <a:schemeClr val="bg1"/>
              </a:solidFill>
            </a:endParaRPr>
          </a:p>
        </p:txBody>
      </p:sp>
      <p:sp>
        <p:nvSpPr>
          <p:cNvPr id="8" name="Rectangle 7"/>
          <p:cNvSpPr/>
          <p:nvPr/>
        </p:nvSpPr>
        <p:spPr>
          <a:xfrm>
            <a:off x="69011" y="1956196"/>
            <a:ext cx="9074989" cy="1323439"/>
          </a:xfrm>
          <a:prstGeom prst="rect">
            <a:avLst/>
          </a:prstGeom>
        </p:spPr>
        <p:txBody>
          <a:bodyPr wrap="square">
            <a:spAutoFit/>
          </a:bodyPr>
          <a:lstStyle/>
          <a:p>
            <a:pPr algn="ctr"/>
            <a:r>
              <a:rPr lang="en-GB" sz="4000" dirty="0">
                <a:solidFill>
                  <a:srgbClr val="FF0066"/>
                </a:solidFill>
              </a:rPr>
              <a:t>Complementary </a:t>
            </a:r>
          </a:p>
          <a:p>
            <a:pPr algn="ctr"/>
            <a:r>
              <a:rPr lang="en-GB" sz="4000" dirty="0" err="1">
                <a:solidFill>
                  <a:srgbClr val="FF0066"/>
                </a:solidFill>
              </a:rPr>
              <a:t>informations</a:t>
            </a:r>
            <a:endParaRPr lang="en-GB" sz="4000" dirty="0">
              <a:solidFill>
                <a:srgbClr val="FF0066"/>
              </a:solidFill>
            </a:endParaRPr>
          </a:p>
        </p:txBody>
      </p:sp>
      <p:sp>
        <p:nvSpPr>
          <p:cNvPr id="5"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3228590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2"/>
          <p:cNvSpPr>
            <a:spLocks noGrp="1"/>
          </p:cNvSpPr>
          <p:nvPr>
            <p:ph type="sldNum" sz="quarter" idx="4294967295"/>
          </p:nvPr>
        </p:nvSpPr>
        <p:spPr>
          <a:xfrm>
            <a:off x="6747933" y="6382227"/>
            <a:ext cx="2133600" cy="475773"/>
          </a:xfrm>
          <a:prstGeom prst="rect">
            <a:avLst/>
          </a:prstGeom>
          <a:noFill/>
        </p:spPr>
        <p:txBody>
          <a:bodyPr lIns="81711" tIns="40855" rIns="81711" bIns="40855"/>
          <a:lstStyle/>
          <a:p>
            <a:fld id="{0DC8869C-294B-494B-B083-C0A2E396D3F5}" type="slidenum">
              <a:rPr lang="en-US" smtClean="0"/>
              <a:pPr/>
              <a:t>68</a:t>
            </a:fld>
            <a:endParaRPr lang="en-US"/>
          </a:p>
        </p:txBody>
      </p:sp>
      <p:sp>
        <p:nvSpPr>
          <p:cNvPr id="25604" name="Rectangle 2"/>
          <p:cNvSpPr>
            <a:spLocks noChangeArrowheads="1"/>
          </p:cNvSpPr>
          <p:nvPr/>
        </p:nvSpPr>
        <p:spPr bwMode="auto">
          <a:xfrm>
            <a:off x="0" y="2133125"/>
            <a:ext cx="8940800" cy="959667"/>
          </a:xfrm>
          <a:prstGeom prst="rect">
            <a:avLst/>
          </a:prstGeom>
          <a:noFill/>
          <a:ln w="9525">
            <a:noFill/>
            <a:miter lim="800000"/>
            <a:headEnd/>
            <a:tailEnd/>
          </a:ln>
        </p:spPr>
        <p:txBody>
          <a:bodyPr lIns="81706" tIns="40853" rIns="81706" bIns="40853">
            <a:spAutoFit/>
          </a:bodyPr>
          <a:lstStyle/>
          <a:p>
            <a:pPr algn="ctr">
              <a:spcBef>
                <a:spcPct val="50000"/>
              </a:spcBef>
              <a:buClr>
                <a:schemeClr val="accent1"/>
              </a:buClr>
            </a:pPr>
            <a:r>
              <a:rPr lang="en-US" sz="3900" dirty="0">
                <a:solidFill>
                  <a:srgbClr val="00CC99"/>
                </a:solidFill>
              </a:rPr>
              <a:t>2.1 Gas kinetic theory</a:t>
            </a:r>
            <a:endParaRPr lang="en-US" dirty="0">
              <a:solidFill>
                <a:srgbClr val="00CC99"/>
              </a:solidFill>
            </a:endParaRPr>
          </a:p>
          <a:p>
            <a:pPr algn="ctr">
              <a:buClr>
                <a:schemeClr val="accent1"/>
              </a:buClr>
            </a:pPr>
            <a:endParaRPr lang="en-US" dirty="0"/>
          </a:p>
        </p:txBody>
      </p:sp>
      <p:sp>
        <p:nvSpPr>
          <p:cNvPr id="6"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3894453351"/>
      </p:ext>
    </p:extLst>
  </p:cSld>
  <p:clrMapOvr>
    <a:masterClrMapping/>
  </p:clrMapOvr>
  <p:transition spd="med">
    <p:dissolv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4370516" y="1827315"/>
            <a:ext cx="4584589" cy="4596782"/>
          </a:xfrm>
          <a:prstGeom prst="rect">
            <a:avLst/>
          </a:prstGeom>
        </p:spPr>
      </p:pic>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69</a:t>
            </a:fld>
            <a:endParaRPr lang="en-US" dirty="0"/>
          </a:p>
        </p:txBody>
      </p:sp>
      <p:sp>
        <p:nvSpPr>
          <p:cNvPr id="4" name="Title 3"/>
          <p:cNvSpPr>
            <a:spLocks noGrp="1"/>
          </p:cNvSpPr>
          <p:nvPr>
            <p:ph type="title"/>
          </p:nvPr>
        </p:nvSpPr>
        <p:spPr/>
        <p:txBody>
          <a:bodyPr/>
          <a:lstStyle/>
          <a:p>
            <a:r>
              <a:rPr lang="en-GB" dirty="0"/>
              <a:t>Collision on the wall</a:t>
            </a:r>
          </a:p>
        </p:txBody>
      </p:sp>
      <p:sp>
        <p:nvSpPr>
          <p:cNvPr id="13" name="Rectangle 24"/>
          <p:cNvSpPr>
            <a:spLocks noChangeArrowheads="1"/>
          </p:cNvSpPr>
          <p:nvPr/>
        </p:nvSpPr>
        <p:spPr bwMode="auto">
          <a:xfrm>
            <a:off x="33862" y="493088"/>
            <a:ext cx="9110138" cy="584775"/>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The molecular collision rate on the wall (</a:t>
            </a:r>
            <a:r>
              <a:rPr lang="en-US" sz="1600" dirty="0">
                <a:solidFill>
                  <a:srgbClr val="FF3399"/>
                </a:solidFill>
              </a:rPr>
              <a:t>the incidence rate</a:t>
            </a:r>
            <a:r>
              <a:rPr lang="en-US" sz="1600" dirty="0"/>
              <a:t>), </a:t>
            </a:r>
            <a:r>
              <a:rPr lang="en-US" sz="1600" dirty="0">
                <a:sym typeface="Symbol" panose="05050102010706020507" pitchFamily="18" charset="2"/>
              </a:rPr>
              <a:t>,</a:t>
            </a:r>
            <a:r>
              <a:rPr lang="en-US" sz="1600" dirty="0"/>
              <a:t> can be derived from the Maxwell Boltzmann distribution</a:t>
            </a:r>
          </a:p>
        </p:txBody>
      </p:sp>
      <mc:AlternateContent xmlns:mc="http://schemas.openxmlformats.org/markup-compatibility/2006" xmlns:a14="http://schemas.microsoft.com/office/drawing/2010/main">
        <mc:Choice Requires="a14">
          <p:sp>
            <p:nvSpPr>
              <p:cNvPr id="14" name="TextBox 13"/>
              <p:cNvSpPr txBox="1"/>
              <p:nvPr/>
            </p:nvSpPr>
            <p:spPr>
              <a:xfrm>
                <a:off x="2357847" y="1052494"/>
                <a:ext cx="5239861" cy="575157"/>
              </a:xfrm>
              <a:prstGeom prst="rect">
                <a:avLst/>
              </a:prstGeom>
              <a:noFill/>
              <a:ln>
                <a:solidFill>
                  <a:srgbClr val="FF0066"/>
                </a:solidFill>
              </a:ln>
            </p:spPr>
            <p:txBody>
              <a:bodyPr wrap="square" lIns="0" tIns="0" rIns="0" bIns="0" rtlCol="0">
                <a:spAutoFit/>
              </a:bodyPr>
              <a:lstStyle/>
              <a:p>
                <a:pPr algn="ct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𝜈</m:t>
                      </m:r>
                      <m:r>
                        <a:rPr lang="en-GB" i="1" smtClean="0">
                          <a:latin typeface="Cambria Math" panose="02040503050406030204" pitchFamily="18" charset="0"/>
                        </a:rPr>
                        <m:t>=</m:t>
                      </m:r>
                      <m:f>
                        <m:fPr>
                          <m:ctrlPr>
                            <a:rPr lang="en-GB" i="1" smtClean="0">
                              <a:latin typeface="Cambria Math" panose="02040503050406030204" pitchFamily="18" charset="0"/>
                            </a:rPr>
                          </m:ctrlPr>
                        </m:fPr>
                        <m:num>
                          <m:r>
                            <a:rPr lang="en-GB" b="0" i="1" smtClean="0">
                              <a:latin typeface="Cambria Math" panose="02040503050406030204" pitchFamily="18" charset="0"/>
                            </a:rPr>
                            <m:t>𝑛𝑢𝑚𝑏𝑒𝑟</m:t>
                          </m:r>
                          <m:r>
                            <a:rPr lang="en-GB" b="0" i="1" smtClean="0">
                              <a:latin typeface="Cambria Math" panose="02040503050406030204" pitchFamily="18" charset="0"/>
                            </a:rPr>
                            <m:t> </m:t>
                          </m:r>
                          <m:r>
                            <a:rPr lang="en-GB" b="0" i="1" smtClean="0">
                              <a:latin typeface="Cambria Math" panose="02040503050406030204" pitchFamily="18" charset="0"/>
                            </a:rPr>
                            <m:t>𝑜𝑓</m:t>
                          </m:r>
                          <m:r>
                            <a:rPr lang="en-GB" b="0" i="1" smtClean="0">
                              <a:latin typeface="Cambria Math" panose="02040503050406030204" pitchFamily="18" charset="0"/>
                            </a:rPr>
                            <m:t> </m:t>
                          </m:r>
                          <m:r>
                            <a:rPr lang="en-GB" b="0" i="1" smtClean="0">
                              <a:latin typeface="Cambria Math" panose="02040503050406030204" pitchFamily="18" charset="0"/>
                            </a:rPr>
                            <m:t>𝑐𝑜𝑙𝑙𝑖𝑠𝑖𝑜𝑛</m:t>
                          </m:r>
                          <m:r>
                            <a:rPr lang="en-GB" b="0" i="1" smtClean="0">
                              <a:latin typeface="Cambria Math" panose="02040503050406030204" pitchFamily="18" charset="0"/>
                            </a:rPr>
                            <m:t> </m:t>
                          </m:r>
                          <m:r>
                            <a:rPr lang="en-GB" b="0" i="1" smtClean="0">
                              <a:latin typeface="Cambria Math" panose="02040503050406030204" pitchFamily="18" charset="0"/>
                            </a:rPr>
                            <m:t>𝑤𝑖𝑡h</m:t>
                          </m:r>
                          <m:r>
                            <a:rPr lang="en-GB" b="0" i="1" smtClean="0">
                              <a:latin typeface="Cambria Math" panose="02040503050406030204" pitchFamily="18" charset="0"/>
                            </a:rPr>
                            <m:t> </m:t>
                          </m:r>
                          <m:r>
                            <a:rPr lang="en-GB" b="0" i="1" smtClean="0">
                              <a:latin typeface="Cambria Math" panose="02040503050406030204" pitchFamily="18" charset="0"/>
                            </a:rPr>
                            <m:t>𝑡h𝑒</m:t>
                          </m:r>
                          <m:r>
                            <a:rPr lang="en-GB" b="0" i="1" smtClean="0">
                              <a:latin typeface="Cambria Math" panose="02040503050406030204" pitchFamily="18" charset="0"/>
                            </a:rPr>
                            <m:t> </m:t>
                          </m:r>
                          <m:r>
                            <a:rPr lang="en-GB" b="0" i="1" smtClean="0">
                              <a:latin typeface="Cambria Math" panose="02040503050406030204" pitchFamily="18" charset="0"/>
                            </a:rPr>
                            <m:t>𝑤𝑎𝑙𝑙</m:t>
                          </m:r>
                        </m:num>
                        <m:den>
                          <m:r>
                            <a:rPr lang="en-GB" b="0" i="1" smtClean="0">
                              <a:latin typeface="Cambria Math" panose="02040503050406030204" pitchFamily="18" charset="0"/>
                            </a:rPr>
                            <m:t>𝑎𝑟𝑒𝑎</m:t>
                          </m:r>
                          <m:r>
                            <a:rPr lang="en-GB" b="0" i="1" smtClean="0">
                              <a:latin typeface="Cambria Math" panose="02040503050406030204" pitchFamily="18" charset="0"/>
                            </a:rPr>
                            <m:t> </m:t>
                          </m:r>
                          <m:r>
                            <a:rPr lang="en-GB" b="0" i="1" smtClean="0">
                              <a:latin typeface="Cambria Math" panose="02040503050406030204" pitchFamily="18" charset="0"/>
                            </a:rPr>
                            <m:t>𝑜𝑓</m:t>
                          </m:r>
                          <m:r>
                            <a:rPr lang="en-GB" b="0" i="1" smtClean="0">
                              <a:latin typeface="Cambria Math" panose="02040503050406030204" pitchFamily="18" charset="0"/>
                            </a:rPr>
                            <m:t> </m:t>
                          </m:r>
                          <m:r>
                            <a:rPr lang="en-GB" b="0" i="1" smtClean="0">
                              <a:latin typeface="Cambria Math" panose="02040503050406030204" pitchFamily="18" charset="0"/>
                            </a:rPr>
                            <m:t>𝑤𝑎𝑙𝑙</m:t>
                          </m:r>
                          <m:r>
                            <a:rPr lang="en-GB" b="0" i="1" smtClean="0">
                              <a:latin typeface="Cambria Math" panose="02040503050406030204" pitchFamily="18" charset="0"/>
                            </a:rPr>
                            <m:t> </m:t>
                          </m:r>
                          <m:r>
                            <a:rPr lang="en-GB" b="0" i="1" smtClean="0">
                              <a:latin typeface="Cambria Math" panose="02040503050406030204" pitchFamily="18" charset="0"/>
                            </a:rPr>
                            <m:t>𝑥</m:t>
                          </m:r>
                          <m:r>
                            <a:rPr lang="en-GB" b="0" i="1" smtClean="0">
                              <a:latin typeface="Cambria Math" panose="02040503050406030204" pitchFamily="18" charset="0"/>
                            </a:rPr>
                            <m:t> </m:t>
                          </m:r>
                          <m:r>
                            <a:rPr lang="en-GB" b="0" i="1" smtClean="0">
                              <a:latin typeface="Cambria Math" panose="02040503050406030204" pitchFamily="18" charset="0"/>
                            </a:rPr>
                            <m:t>𝑡𝑖𝑚𝑒</m:t>
                          </m:r>
                        </m:den>
                      </m:f>
                      <m:r>
                        <a:rPr lang="en-GB" b="0" i="1" smtClean="0">
                          <a:latin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4</m:t>
                          </m:r>
                        </m:den>
                      </m:f>
                      <m:r>
                        <a:rPr lang="en-GB" b="0" i="1" smtClean="0">
                          <a:latin typeface="Cambria Math" panose="02040503050406030204" pitchFamily="18" charset="0"/>
                        </a:rPr>
                        <m:t> </m:t>
                      </m:r>
                      <m:r>
                        <a:rPr lang="en-GB" b="0" i="1" smtClean="0">
                          <a:latin typeface="Cambria Math" panose="02040503050406030204" pitchFamily="18" charset="0"/>
                        </a:rPr>
                        <m:t>𝑛</m:t>
                      </m:r>
                      <m:r>
                        <a:rPr lang="en-GB" b="0" i="1" smtClean="0">
                          <a:latin typeface="Cambria Math" panose="02040503050406030204" pitchFamily="18" charset="0"/>
                        </a:rPr>
                        <m:t> </m:t>
                      </m:r>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𝑣</m:t>
                          </m:r>
                        </m:e>
                      </m:acc>
                    </m:oMath>
                  </m:oMathPara>
                </a14:m>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2357847" y="1052494"/>
                <a:ext cx="5239861" cy="575157"/>
              </a:xfrm>
              <a:prstGeom prst="rect">
                <a:avLst/>
              </a:prstGeom>
              <a:blipFill rotWithShape="0">
                <a:blip r:embed="rId3" cstate="print"/>
                <a:stretch>
                  <a:fillRect/>
                </a:stretch>
              </a:blipFill>
              <a:ln>
                <a:solidFill>
                  <a:srgbClr val="FF0066"/>
                </a:solidFill>
              </a:ln>
            </p:spPr>
            <p:txBody>
              <a:bodyPr/>
              <a:lstStyle/>
              <a:p>
                <a:r>
                  <a:rPr lang="en-GB">
                    <a:noFill/>
                  </a:rPr>
                  <a:t> </a:t>
                </a:r>
              </a:p>
            </p:txBody>
          </p:sp>
        </mc:Fallback>
      </mc:AlternateContent>
      <p:sp>
        <p:nvSpPr>
          <p:cNvPr id="17" name="Rectangle 24"/>
          <p:cNvSpPr>
            <a:spLocks noChangeArrowheads="1"/>
          </p:cNvSpPr>
          <p:nvPr/>
        </p:nvSpPr>
        <p:spPr bwMode="auto">
          <a:xfrm>
            <a:off x="33862" y="1686290"/>
            <a:ext cx="9110138" cy="338554"/>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a:t>
            </a:r>
            <a:r>
              <a:rPr lang="en-US" sz="1600" dirty="0">
                <a:solidFill>
                  <a:srgbClr val="FF3399"/>
                </a:solidFill>
              </a:rPr>
              <a:t>Monolayer</a:t>
            </a:r>
            <a:r>
              <a:rPr lang="en-US" sz="1600" dirty="0"/>
              <a:t> formation time</a:t>
            </a:r>
          </a:p>
        </p:txBody>
      </p:sp>
      <p:sp>
        <p:nvSpPr>
          <p:cNvPr id="19" name="TextBox 18"/>
          <p:cNvSpPr txBox="1"/>
          <p:nvPr/>
        </p:nvSpPr>
        <p:spPr>
          <a:xfrm>
            <a:off x="4370516" y="6054765"/>
            <a:ext cx="1402948" cy="369332"/>
          </a:xfrm>
          <a:prstGeom prst="rect">
            <a:avLst/>
          </a:prstGeom>
          <a:noFill/>
        </p:spPr>
        <p:txBody>
          <a:bodyPr wrap="none" rtlCol="0">
            <a:spAutoFit/>
          </a:bodyPr>
          <a:lstStyle/>
          <a:p>
            <a:r>
              <a:rPr lang="en-GB" dirty="0"/>
              <a:t>H</a:t>
            </a:r>
            <a:r>
              <a:rPr lang="en-GB" baseline="-25000" dirty="0"/>
              <a:t>2</a:t>
            </a:r>
            <a:r>
              <a:rPr lang="en-GB" dirty="0"/>
              <a:t> at 300 K</a:t>
            </a:r>
          </a:p>
        </p:txBody>
      </p:sp>
      <p:sp>
        <p:nvSpPr>
          <p:cNvPr id="23" name="Rectangle 24"/>
          <p:cNvSpPr>
            <a:spLocks noChangeArrowheads="1"/>
          </p:cNvSpPr>
          <p:nvPr/>
        </p:nvSpPr>
        <p:spPr bwMode="auto">
          <a:xfrm>
            <a:off x="0" y="2872481"/>
            <a:ext cx="3556850" cy="2062103"/>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At room temperature, a monolayer is formed in 1 s at 10</a:t>
            </a:r>
            <a:r>
              <a:rPr lang="en-US" sz="1600" baseline="30000" dirty="0"/>
              <a:t>-6</a:t>
            </a:r>
            <a:r>
              <a:rPr lang="en-US" sz="1600" dirty="0"/>
              <a:t> Torr :      </a:t>
            </a:r>
            <a:r>
              <a:rPr lang="en-US" sz="1600" dirty="0">
                <a:solidFill>
                  <a:srgbClr val="FF3399"/>
                </a:solidFill>
              </a:rPr>
              <a:t>Langmuir formation time</a:t>
            </a:r>
          </a:p>
          <a:p>
            <a:pPr eaLnBrk="0" fontAlgn="base" hangingPunct="0">
              <a:spcBef>
                <a:spcPct val="0"/>
              </a:spcBef>
              <a:spcAft>
                <a:spcPct val="0"/>
              </a:spcAft>
              <a:buClr>
                <a:srgbClr val="00CC99"/>
              </a:buClr>
              <a:buFontTx/>
              <a:buChar char="•"/>
            </a:pPr>
            <a:endParaRPr lang="en-US" sz="1600" dirty="0"/>
          </a:p>
          <a:p>
            <a:pPr eaLnBrk="0" fontAlgn="base" hangingPunct="0">
              <a:spcBef>
                <a:spcPct val="0"/>
              </a:spcBef>
              <a:spcAft>
                <a:spcPct val="0"/>
              </a:spcAft>
              <a:buClr>
                <a:srgbClr val="00CC99"/>
              </a:buClr>
              <a:buFontTx/>
              <a:buChar char="•"/>
            </a:pPr>
            <a:r>
              <a:rPr lang="en-US" sz="1600" dirty="0"/>
              <a:t> 1 L = 1 </a:t>
            </a:r>
            <a:r>
              <a:rPr lang="en-US" sz="1600" dirty="0" err="1"/>
              <a:t>monolayer.s</a:t>
            </a:r>
            <a:endParaRPr lang="en-US" sz="1600" dirty="0"/>
          </a:p>
          <a:p>
            <a:pPr eaLnBrk="0" fontAlgn="base" hangingPunct="0">
              <a:spcBef>
                <a:spcPct val="0"/>
              </a:spcBef>
              <a:spcAft>
                <a:spcPct val="0"/>
              </a:spcAft>
              <a:buClr>
                <a:srgbClr val="00CC99"/>
              </a:buClr>
              <a:buFontTx/>
              <a:buChar char="•"/>
            </a:pPr>
            <a:endParaRPr lang="en-US" sz="1600" dirty="0"/>
          </a:p>
          <a:p>
            <a:pPr eaLnBrk="0" fontAlgn="base" hangingPunct="0">
              <a:spcBef>
                <a:spcPct val="0"/>
              </a:spcBef>
              <a:spcAft>
                <a:spcPct val="0"/>
              </a:spcAft>
              <a:buClr>
                <a:srgbClr val="00CC99"/>
              </a:buClr>
              <a:buFontTx/>
              <a:buChar char="•"/>
            </a:pPr>
            <a:r>
              <a:rPr lang="en-US" sz="1600" dirty="0"/>
              <a:t> Very low pressure is preferred to </a:t>
            </a:r>
            <a:r>
              <a:rPr lang="en-US" sz="1600" dirty="0">
                <a:solidFill>
                  <a:srgbClr val="FF0066"/>
                </a:solidFill>
              </a:rPr>
              <a:t>minimize</a:t>
            </a:r>
            <a:r>
              <a:rPr lang="en-US" sz="1600" dirty="0"/>
              <a:t> surface contamination:</a:t>
            </a:r>
          </a:p>
        </p:txBody>
      </p:sp>
      <p:sp>
        <p:nvSpPr>
          <p:cNvPr id="25" name="TextBox 24"/>
          <p:cNvSpPr txBox="1"/>
          <p:nvPr/>
        </p:nvSpPr>
        <p:spPr>
          <a:xfrm>
            <a:off x="1004795" y="5046054"/>
            <a:ext cx="2143023" cy="830997"/>
          </a:xfrm>
          <a:prstGeom prst="rect">
            <a:avLst/>
          </a:prstGeom>
          <a:noFill/>
        </p:spPr>
        <p:txBody>
          <a:bodyPr wrap="none" rtlCol="0">
            <a:spAutoFit/>
          </a:bodyPr>
          <a:lstStyle/>
          <a:p>
            <a:r>
              <a:rPr lang="en-GB" sz="1600" dirty="0"/>
              <a:t>1 ns at 1 </a:t>
            </a:r>
            <a:r>
              <a:rPr lang="en-GB" sz="1600" dirty="0" err="1"/>
              <a:t>atm</a:t>
            </a:r>
            <a:endParaRPr lang="en-GB" sz="1600" dirty="0"/>
          </a:p>
          <a:p>
            <a:r>
              <a:rPr lang="en-GB" sz="1600" dirty="0"/>
              <a:t>1 s at 10</a:t>
            </a:r>
            <a:r>
              <a:rPr lang="en-GB" sz="1600" baseline="30000" dirty="0"/>
              <a:t>-6</a:t>
            </a:r>
            <a:r>
              <a:rPr lang="en-GB" sz="1600" dirty="0"/>
              <a:t> mbar</a:t>
            </a:r>
          </a:p>
          <a:p>
            <a:r>
              <a:rPr lang="en-GB" sz="1600" dirty="0"/>
              <a:t>1 day at 10</a:t>
            </a:r>
            <a:r>
              <a:rPr lang="en-GB" sz="1600" baseline="30000" dirty="0"/>
              <a:t>-11</a:t>
            </a:r>
            <a:r>
              <a:rPr lang="en-GB" sz="1600" dirty="0"/>
              <a:t> mbar !!!</a:t>
            </a:r>
          </a:p>
        </p:txBody>
      </p:sp>
      <p:pic>
        <p:nvPicPr>
          <p:cNvPr id="140289" name="Picture 1"/>
          <p:cNvPicPr>
            <a:picLocks noChangeAspect="1" noChangeArrowheads="1"/>
          </p:cNvPicPr>
          <p:nvPr/>
        </p:nvPicPr>
        <p:blipFill>
          <a:blip r:embed="rId4" cstate="print"/>
          <a:srcRect/>
          <a:stretch>
            <a:fillRect/>
          </a:stretch>
        </p:blipFill>
        <p:spPr bwMode="auto">
          <a:xfrm>
            <a:off x="719547" y="2147697"/>
            <a:ext cx="1638300" cy="514350"/>
          </a:xfrm>
          <a:prstGeom prst="rect">
            <a:avLst/>
          </a:prstGeom>
          <a:noFill/>
          <a:ln w="9525">
            <a:noFill/>
            <a:miter lim="800000"/>
            <a:headEnd/>
            <a:tailEnd/>
          </a:ln>
        </p:spPr>
      </p:pic>
      <p:cxnSp>
        <p:nvCxnSpPr>
          <p:cNvPr id="8" name="Straight Arrow Connector 7"/>
          <p:cNvCxnSpPr/>
          <p:nvPr/>
        </p:nvCxnSpPr>
        <p:spPr>
          <a:xfrm flipV="1">
            <a:off x="6257677" y="3780423"/>
            <a:ext cx="1" cy="2103542"/>
          </a:xfrm>
          <a:prstGeom prst="straightConnector1">
            <a:avLst/>
          </a:prstGeom>
          <a:ln w="25400">
            <a:solidFill>
              <a:srgbClr val="FF3399"/>
            </a:solidFill>
            <a:prstDash val="dash"/>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p:cNvCxnSpPr/>
          <p:nvPr/>
        </p:nvCxnSpPr>
        <p:spPr>
          <a:xfrm>
            <a:off x="6289482" y="3780422"/>
            <a:ext cx="1669774" cy="1"/>
          </a:xfrm>
          <a:prstGeom prst="straightConnector1">
            <a:avLst/>
          </a:prstGeom>
          <a:ln w="25400">
            <a:solidFill>
              <a:srgbClr val="FF3399"/>
            </a:solidFill>
            <a:prstDash val="dash"/>
            <a:tailEnd type="triangle"/>
          </a:ln>
        </p:spPr>
        <p:style>
          <a:lnRef idx="1">
            <a:schemeClr val="dk1"/>
          </a:lnRef>
          <a:fillRef idx="0">
            <a:schemeClr val="dk1"/>
          </a:fillRef>
          <a:effectRef idx="0">
            <a:schemeClr val="dk1"/>
          </a:effectRef>
          <a:fontRef idx="minor">
            <a:schemeClr val="tx1"/>
          </a:fontRef>
        </p:style>
      </p:cxnSp>
      <p:sp>
        <p:nvSpPr>
          <p:cNvPr id="5" name="TextBox 4"/>
          <p:cNvSpPr txBox="1"/>
          <p:nvPr/>
        </p:nvSpPr>
        <p:spPr>
          <a:xfrm>
            <a:off x="2357847" y="2235278"/>
            <a:ext cx="1729961" cy="307777"/>
          </a:xfrm>
          <a:prstGeom prst="rect">
            <a:avLst/>
          </a:prstGeom>
          <a:noFill/>
        </p:spPr>
        <p:txBody>
          <a:bodyPr wrap="none" rtlCol="0">
            <a:spAutoFit/>
          </a:bodyPr>
          <a:lstStyle/>
          <a:p>
            <a:r>
              <a:rPr lang="en-GB" sz="1400" dirty="0"/>
              <a:t>10</a:t>
            </a:r>
            <a:r>
              <a:rPr lang="en-GB" sz="1400" baseline="30000" dirty="0"/>
              <a:t>15</a:t>
            </a:r>
            <a:r>
              <a:rPr lang="en-GB" sz="1400" dirty="0"/>
              <a:t> molecules/cm</a:t>
            </a:r>
            <a:r>
              <a:rPr lang="en-GB" sz="1400" baseline="30000" dirty="0"/>
              <a:t>2</a:t>
            </a:r>
          </a:p>
        </p:txBody>
      </p:sp>
      <p:sp>
        <p:nvSpPr>
          <p:cNvPr id="16" name="Rounded Rectangle 3">
            <a:extLst>
              <a:ext uri="{FF2B5EF4-FFF2-40B4-BE49-F238E27FC236}">
                <a16:creationId xmlns:a16="http://schemas.microsoft.com/office/drawing/2014/main" id="{EA4F70D6-7056-457D-B07C-A523D55654E2}"/>
              </a:ext>
            </a:extLst>
          </p:cNvPr>
          <p:cNvSpPr/>
          <p:nvPr/>
        </p:nvSpPr>
        <p:spPr>
          <a:xfrm>
            <a:off x="7509939" y="1616"/>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3329385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7</a:t>
            </a:fld>
            <a:endParaRPr lang="en-US" sz="1200" dirty="0">
              <a:solidFill>
                <a:schemeClr val="bg1"/>
              </a:solidFill>
            </a:endParaRPr>
          </a:p>
        </p:txBody>
      </p:sp>
      <p:sp>
        <p:nvSpPr>
          <p:cNvPr id="5" name="Text Box 2"/>
          <p:cNvSpPr txBox="1">
            <a:spLocks noChangeArrowheads="1"/>
          </p:cNvSpPr>
          <p:nvPr/>
        </p:nvSpPr>
        <p:spPr bwMode="auto">
          <a:xfrm>
            <a:off x="457842" y="0"/>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Vacuum Systems on Earth</a:t>
            </a:r>
          </a:p>
        </p:txBody>
      </p:sp>
      <p:sp>
        <p:nvSpPr>
          <p:cNvPr id="18"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3" name="Picture 2"/>
          <p:cNvPicPr>
            <a:picLocks noChangeAspect="1"/>
          </p:cNvPicPr>
          <p:nvPr/>
        </p:nvPicPr>
        <p:blipFill>
          <a:blip r:embed="rId2" cstate="print"/>
          <a:stretch>
            <a:fillRect/>
          </a:stretch>
        </p:blipFill>
        <p:spPr>
          <a:xfrm>
            <a:off x="2047641" y="805110"/>
            <a:ext cx="818992" cy="1354239"/>
          </a:xfrm>
          <a:prstGeom prst="rect">
            <a:avLst/>
          </a:prstGeom>
        </p:spPr>
      </p:pic>
      <p:sp>
        <p:nvSpPr>
          <p:cNvPr id="8" name="Rectangle 7"/>
          <p:cNvSpPr/>
          <p:nvPr/>
        </p:nvSpPr>
        <p:spPr>
          <a:xfrm>
            <a:off x="94890" y="380307"/>
            <a:ext cx="9049110" cy="584775"/>
          </a:xfrm>
          <a:prstGeom prst="rect">
            <a:avLst/>
          </a:prstGeom>
        </p:spPr>
        <p:txBody>
          <a:bodyPr wrap="square">
            <a:spAutoFit/>
          </a:bodyPr>
          <a:lstStyle/>
          <a:p>
            <a:pPr marL="342900" indent="-342900">
              <a:buClr>
                <a:srgbClr val="00CC99"/>
              </a:buClr>
              <a:buFont typeface="Arial" panose="020B0604020202020204" pitchFamily="34" charset="0"/>
              <a:buChar char="•"/>
            </a:pPr>
            <a:r>
              <a:rPr lang="en-US" sz="1600" dirty="0"/>
              <a:t>Vacuum technology  is present in many devices/ systems </a:t>
            </a:r>
          </a:p>
          <a:p>
            <a:pPr marL="800100" lvl="1" indent="-342900">
              <a:buClr>
                <a:srgbClr val="00CC99"/>
              </a:buClr>
              <a:buFont typeface="Arial" panose="020B0604020202020204" pitchFamily="34" charset="0"/>
              <a:buChar char="•"/>
            </a:pPr>
            <a:endParaRPr lang="fr-FR" sz="1600" dirty="0"/>
          </a:p>
        </p:txBody>
      </p:sp>
      <p:sp>
        <p:nvSpPr>
          <p:cNvPr id="4" name="TextBox 3"/>
          <p:cNvSpPr txBox="1"/>
          <p:nvPr/>
        </p:nvSpPr>
        <p:spPr>
          <a:xfrm>
            <a:off x="1963751" y="2346509"/>
            <a:ext cx="987771" cy="430887"/>
          </a:xfrm>
          <a:prstGeom prst="rect">
            <a:avLst/>
          </a:prstGeom>
          <a:noFill/>
        </p:spPr>
        <p:txBody>
          <a:bodyPr wrap="none" rtlCol="0">
            <a:spAutoFit/>
          </a:bodyPr>
          <a:lstStyle/>
          <a:p>
            <a:pPr algn="ctr"/>
            <a:r>
              <a:rPr lang="en-GB" sz="1100" dirty="0"/>
              <a:t>Light bulb</a:t>
            </a:r>
          </a:p>
          <a:p>
            <a:pPr algn="ctr"/>
            <a:r>
              <a:rPr lang="en-GB" sz="1100" dirty="0"/>
              <a:t>0.7 </a:t>
            </a:r>
            <a:r>
              <a:rPr lang="en-GB" sz="1100" dirty="0" err="1"/>
              <a:t>atm</a:t>
            </a:r>
            <a:r>
              <a:rPr lang="en-GB" sz="1100" dirty="0"/>
              <a:t> of Ar</a:t>
            </a:r>
          </a:p>
        </p:txBody>
      </p:sp>
      <p:pic>
        <p:nvPicPr>
          <p:cNvPr id="7" name="Picture 6"/>
          <p:cNvPicPr>
            <a:picLocks noChangeAspect="1"/>
          </p:cNvPicPr>
          <p:nvPr/>
        </p:nvPicPr>
        <p:blipFill>
          <a:blip r:embed="rId3" cstate="print"/>
          <a:stretch>
            <a:fillRect/>
          </a:stretch>
        </p:blipFill>
        <p:spPr>
          <a:xfrm>
            <a:off x="784275" y="776535"/>
            <a:ext cx="806073" cy="1435202"/>
          </a:xfrm>
          <a:prstGeom prst="rect">
            <a:avLst/>
          </a:prstGeom>
        </p:spPr>
      </p:pic>
      <p:sp>
        <p:nvSpPr>
          <p:cNvPr id="11" name="TextBox 10"/>
          <p:cNvSpPr txBox="1"/>
          <p:nvPr/>
        </p:nvSpPr>
        <p:spPr>
          <a:xfrm>
            <a:off x="667060" y="2297647"/>
            <a:ext cx="1093569" cy="430887"/>
          </a:xfrm>
          <a:prstGeom prst="rect">
            <a:avLst/>
          </a:prstGeom>
          <a:noFill/>
        </p:spPr>
        <p:txBody>
          <a:bodyPr wrap="none" rtlCol="0">
            <a:spAutoFit/>
          </a:bodyPr>
          <a:lstStyle/>
          <a:p>
            <a:pPr algn="ctr"/>
            <a:r>
              <a:rPr lang="en-GB" sz="1100" dirty="0"/>
              <a:t>Vacuum pump</a:t>
            </a:r>
          </a:p>
          <a:p>
            <a:pPr algn="ctr"/>
            <a:r>
              <a:rPr lang="en-GB" sz="1100" dirty="0"/>
              <a:t>For wine</a:t>
            </a:r>
          </a:p>
        </p:txBody>
      </p:sp>
      <p:pic>
        <p:nvPicPr>
          <p:cNvPr id="9" name="Picture 8"/>
          <p:cNvPicPr>
            <a:picLocks noChangeAspect="1"/>
          </p:cNvPicPr>
          <p:nvPr/>
        </p:nvPicPr>
        <p:blipFill>
          <a:blip r:embed="rId4" cstate="print"/>
          <a:stretch>
            <a:fillRect/>
          </a:stretch>
        </p:blipFill>
        <p:spPr>
          <a:xfrm>
            <a:off x="3639908" y="748623"/>
            <a:ext cx="2194066" cy="1549024"/>
          </a:xfrm>
          <a:prstGeom prst="rect">
            <a:avLst/>
          </a:prstGeom>
        </p:spPr>
      </p:pic>
      <p:sp>
        <p:nvSpPr>
          <p:cNvPr id="13" name="TextBox 12"/>
          <p:cNvSpPr txBox="1"/>
          <p:nvPr/>
        </p:nvSpPr>
        <p:spPr>
          <a:xfrm>
            <a:off x="3648760" y="2289271"/>
            <a:ext cx="2185214" cy="430887"/>
          </a:xfrm>
          <a:prstGeom prst="rect">
            <a:avLst/>
          </a:prstGeom>
          <a:noFill/>
        </p:spPr>
        <p:txBody>
          <a:bodyPr wrap="none" rtlCol="0">
            <a:spAutoFit/>
          </a:bodyPr>
          <a:lstStyle/>
          <a:p>
            <a:pPr algn="ctr"/>
            <a:r>
              <a:rPr lang="en-GB" sz="1100" dirty="0"/>
              <a:t>Electron beam welding machine</a:t>
            </a:r>
          </a:p>
          <a:p>
            <a:pPr algn="ctr"/>
            <a:r>
              <a:rPr lang="en-GB" sz="1100" dirty="0"/>
              <a:t>10</a:t>
            </a:r>
            <a:r>
              <a:rPr lang="en-GB" sz="1100" baseline="30000" dirty="0"/>
              <a:t>-5</a:t>
            </a:r>
            <a:r>
              <a:rPr lang="en-GB" sz="1100" dirty="0"/>
              <a:t> – 10</a:t>
            </a:r>
            <a:r>
              <a:rPr lang="en-GB" sz="1100" baseline="30000" dirty="0"/>
              <a:t>-2</a:t>
            </a:r>
            <a:r>
              <a:rPr lang="en-GB" sz="1100" dirty="0"/>
              <a:t> mbar</a:t>
            </a:r>
          </a:p>
        </p:txBody>
      </p:sp>
      <p:pic>
        <p:nvPicPr>
          <p:cNvPr id="10" name="Picture 9"/>
          <p:cNvPicPr>
            <a:picLocks noChangeAspect="1"/>
          </p:cNvPicPr>
          <p:nvPr/>
        </p:nvPicPr>
        <p:blipFill>
          <a:blip r:embed="rId5" cstate="print"/>
          <a:stretch>
            <a:fillRect/>
          </a:stretch>
        </p:blipFill>
        <p:spPr>
          <a:xfrm>
            <a:off x="6620316" y="718966"/>
            <a:ext cx="1705151" cy="1578682"/>
          </a:xfrm>
          <a:prstGeom prst="rect">
            <a:avLst/>
          </a:prstGeom>
        </p:spPr>
      </p:pic>
      <p:sp>
        <p:nvSpPr>
          <p:cNvPr id="16" name="TextBox 15"/>
          <p:cNvSpPr txBox="1"/>
          <p:nvPr/>
        </p:nvSpPr>
        <p:spPr>
          <a:xfrm>
            <a:off x="6242686" y="2297648"/>
            <a:ext cx="2610010" cy="600164"/>
          </a:xfrm>
          <a:prstGeom prst="rect">
            <a:avLst/>
          </a:prstGeom>
          <a:noFill/>
        </p:spPr>
        <p:txBody>
          <a:bodyPr wrap="none" rtlCol="0">
            <a:spAutoFit/>
          </a:bodyPr>
          <a:lstStyle/>
          <a:p>
            <a:pPr algn="ctr"/>
            <a:r>
              <a:rPr lang="en-GB" sz="1100" dirty="0"/>
              <a:t>Semiconductor industry</a:t>
            </a:r>
          </a:p>
          <a:p>
            <a:pPr algn="ctr"/>
            <a:r>
              <a:rPr lang="en-GB" sz="1100" dirty="0"/>
              <a:t>10</a:t>
            </a:r>
            <a:r>
              <a:rPr lang="en-GB" sz="1100" baseline="30000" dirty="0"/>
              <a:t>-6</a:t>
            </a:r>
            <a:r>
              <a:rPr lang="en-GB" sz="1100" dirty="0"/>
              <a:t> – 10</a:t>
            </a:r>
            <a:r>
              <a:rPr lang="en-GB" sz="1100" baseline="30000" dirty="0"/>
              <a:t>-2</a:t>
            </a:r>
            <a:r>
              <a:rPr lang="en-GB" sz="1100" dirty="0"/>
              <a:t> mbar depending on process</a:t>
            </a:r>
          </a:p>
          <a:p>
            <a:pPr algn="ctr"/>
            <a:endParaRPr lang="en-GB" sz="1100" dirty="0"/>
          </a:p>
        </p:txBody>
      </p:sp>
      <p:pic>
        <p:nvPicPr>
          <p:cNvPr id="12" name="Picture 11"/>
          <p:cNvPicPr>
            <a:picLocks noChangeAspect="1"/>
          </p:cNvPicPr>
          <p:nvPr/>
        </p:nvPicPr>
        <p:blipFill>
          <a:blip r:embed="rId6" cstate="print"/>
          <a:stretch>
            <a:fillRect/>
          </a:stretch>
        </p:blipFill>
        <p:spPr>
          <a:xfrm>
            <a:off x="690766" y="2895947"/>
            <a:ext cx="2123061" cy="1440205"/>
          </a:xfrm>
          <a:prstGeom prst="rect">
            <a:avLst/>
          </a:prstGeom>
        </p:spPr>
      </p:pic>
      <p:sp>
        <p:nvSpPr>
          <p:cNvPr id="17" name="TextBox 16"/>
          <p:cNvSpPr txBox="1"/>
          <p:nvPr/>
        </p:nvSpPr>
        <p:spPr>
          <a:xfrm>
            <a:off x="740642" y="4493827"/>
            <a:ext cx="2023311" cy="430887"/>
          </a:xfrm>
          <a:prstGeom prst="rect">
            <a:avLst/>
          </a:prstGeom>
          <a:noFill/>
        </p:spPr>
        <p:txBody>
          <a:bodyPr wrap="none" rtlCol="0">
            <a:spAutoFit/>
          </a:bodyPr>
          <a:lstStyle/>
          <a:p>
            <a:pPr algn="ctr"/>
            <a:r>
              <a:rPr lang="en-GB" sz="1100" dirty="0"/>
              <a:t>Under vacuum brazing</a:t>
            </a:r>
          </a:p>
          <a:p>
            <a:pPr algn="ctr"/>
            <a:r>
              <a:rPr lang="en-GB" sz="1100" dirty="0"/>
              <a:t>10</a:t>
            </a:r>
            <a:r>
              <a:rPr lang="en-GB" sz="1100" baseline="30000" dirty="0"/>
              <a:t>-7</a:t>
            </a:r>
            <a:r>
              <a:rPr lang="en-GB" sz="1100" dirty="0"/>
              <a:t>-10</a:t>
            </a:r>
            <a:r>
              <a:rPr lang="en-GB" sz="1100" baseline="30000" dirty="0"/>
              <a:t>-6</a:t>
            </a:r>
            <a:r>
              <a:rPr lang="en-GB" sz="1100" dirty="0"/>
              <a:t> mbar at 200-1300°C</a:t>
            </a:r>
          </a:p>
        </p:txBody>
      </p:sp>
      <p:pic>
        <p:nvPicPr>
          <p:cNvPr id="14" name="Picture 13"/>
          <p:cNvPicPr>
            <a:picLocks noChangeAspect="1"/>
          </p:cNvPicPr>
          <p:nvPr/>
        </p:nvPicPr>
        <p:blipFill>
          <a:blip r:embed="rId7" cstate="print"/>
          <a:stretch>
            <a:fillRect/>
          </a:stretch>
        </p:blipFill>
        <p:spPr>
          <a:xfrm>
            <a:off x="3196264" y="2715263"/>
            <a:ext cx="3606872" cy="2406151"/>
          </a:xfrm>
          <a:prstGeom prst="rect">
            <a:avLst/>
          </a:prstGeom>
        </p:spPr>
      </p:pic>
      <p:sp>
        <p:nvSpPr>
          <p:cNvPr id="19" name="TextBox 18"/>
          <p:cNvSpPr txBox="1"/>
          <p:nvPr/>
        </p:nvSpPr>
        <p:spPr>
          <a:xfrm>
            <a:off x="4227866" y="5050046"/>
            <a:ext cx="1481496" cy="400110"/>
          </a:xfrm>
          <a:prstGeom prst="rect">
            <a:avLst/>
          </a:prstGeom>
          <a:noFill/>
        </p:spPr>
        <p:txBody>
          <a:bodyPr wrap="none" rtlCol="0">
            <a:spAutoFit/>
          </a:bodyPr>
          <a:lstStyle/>
          <a:p>
            <a:pPr algn="ctr"/>
            <a:r>
              <a:rPr lang="en-GB" sz="2000" dirty="0"/>
              <a:t>Accelerator</a:t>
            </a:r>
          </a:p>
        </p:txBody>
      </p:sp>
      <p:sp>
        <p:nvSpPr>
          <p:cNvPr id="20" name="TextBox 21"/>
          <p:cNvSpPr txBox="1">
            <a:spLocks noChangeArrowheads="1"/>
          </p:cNvSpPr>
          <p:nvPr/>
        </p:nvSpPr>
        <p:spPr bwMode="auto">
          <a:xfrm>
            <a:off x="182426" y="5345978"/>
            <a:ext cx="9049110" cy="830997"/>
          </a:xfrm>
          <a:prstGeom prst="rect">
            <a:avLst/>
          </a:prstGeom>
          <a:noFill/>
          <a:ln w="9525">
            <a:noFill/>
            <a:miter lim="800000"/>
            <a:headEnd/>
            <a:tailEnd/>
          </a:ln>
        </p:spPr>
        <p:txBody>
          <a:bodyPr wrap="square">
            <a:spAutoFit/>
          </a:bodyPr>
          <a:lstStyle/>
          <a:p>
            <a:pPr algn="ctr" eaLnBrk="0" fontAlgn="base" hangingPunct="0">
              <a:spcBef>
                <a:spcPct val="0"/>
              </a:spcBef>
              <a:spcAft>
                <a:spcPct val="0"/>
              </a:spcAft>
            </a:pPr>
            <a:r>
              <a:rPr lang="en-GB" sz="2400" b="1" dirty="0">
                <a:solidFill>
                  <a:srgbClr val="FF0066"/>
                </a:solidFill>
                <a:latin typeface="Times New Roman" pitchFamily="18" charset="0"/>
              </a:rPr>
              <a:t>The objective of Vacuum is to reduce the collision of molecules on the surrounding environment to preserve the quality of the process</a:t>
            </a:r>
          </a:p>
        </p:txBody>
      </p:sp>
      <p:sp>
        <p:nvSpPr>
          <p:cNvPr id="21" name="Rectangle 20"/>
          <p:cNvSpPr/>
          <p:nvPr/>
        </p:nvSpPr>
        <p:spPr>
          <a:xfrm>
            <a:off x="3196264" y="4626050"/>
            <a:ext cx="3606872" cy="523220"/>
          </a:xfrm>
          <a:prstGeom prst="rect">
            <a:avLst/>
          </a:prstGeom>
        </p:spPr>
        <p:txBody>
          <a:bodyPr wrap="square">
            <a:spAutoFit/>
          </a:bodyPr>
          <a:lstStyle/>
          <a:p>
            <a:pPr marL="342900" indent="-342900">
              <a:buClr>
                <a:srgbClr val="00CC99"/>
              </a:buClr>
            </a:pPr>
            <a:r>
              <a:rPr lang="en-US" sz="1400" dirty="0">
                <a:solidFill>
                  <a:schemeClr val="bg1"/>
                </a:solidFill>
              </a:rPr>
              <a:t>Design: 10</a:t>
            </a:r>
            <a:r>
              <a:rPr lang="en-US" sz="1400" baseline="30000" dirty="0">
                <a:solidFill>
                  <a:schemeClr val="bg1"/>
                </a:solidFill>
              </a:rPr>
              <a:t>15</a:t>
            </a:r>
            <a:r>
              <a:rPr lang="en-US" sz="1400" dirty="0">
                <a:solidFill>
                  <a:schemeClr val="bg1"/>
                </a:solidFill>
              </a:rPr>
              <a:t> H</a:t>
            </a:r>
            <a:r>
              <a:rPr lang="en-US" sz="1400" baseline="-25000" dirty="0">
                <a:solidFill>
                  <a:schemeClr val="bg1"/>
                </a:solidFill>
              </a:rPr>
              <a:t>2</a:t>
            </a:r>
            <a:r>
              <a:rPr lang="en-US" sz="1400" dirty="0">
                <a:solidFill>
                  <a:schemeClr val="bg1"/>
                </a:solidFill>
              </a:rPr>
              <a:t>/m</a:t>
            </a:r>
            <a:r>
              <a:rPr lang="en-US" sz="1400" baseline="30000" dirty="0">
                <a:solidFill>
                  <a:schemeClr val="bg1"/>
                </a:solidFill>
              </a:rPr>
              <a:t>3</a:t>
            </a:r>
            <a:r>
              <a:rPr lang="en-US" sz="1400" dirty="0">
                <a:solidFill>
                  <a:schemeClr val="bg1"/>
                </a:solidFill>
              </a:rPr>
              <a:t> i.e. 2 10</a:t>
            </a:r>
            <a:r>
              <a:rPr lang="en-US" sz="1400" baseline="30000" dirty="0">
                <a:solidFill>
                  <a:schemeClr val="bg1"/>
                </a:solidFill>
              </a:rPr>
              <a:t>-9</a:t>
            </a:r>
            <a:r>
              <a:rPr lang="en-US" sz="1400" dirty="0">
                <a:solidFill>
                  <a:schemeClr val="bg1"/>
                </a:solidFill>
              </a:rPr>
              <a:t> mbar at 15 K </a:t>
            </a:r>
          </a:p>
          <a:p>
            <a:pPr marL="342900" indent="-342900">
              <a:buClr>
                <a:srgbClr val="00CC99"/>
              </a:buClr>
            </a:pPr>
            <a:r>
              <a:rPr lang="en-US" sz="1400" dirty="0">
                <a:solidFill>
                  <a:schemeClr val="bg1"/>
                </a:solidFill>
              </a:rPr>
              <a:t>(~10</a:t>
            </a:r>
            <a:r>
              <a:rPr lang="en-US" sz="1400" baseline="30000" dirty="0">
                <a:solidFill>
                  <a:schemeClr val="bg1"/>
                </a:solidFill>
              </a:rPr>
              <a:t>-8</a:t>
            </a:r>
            <a:r>
              <a:rPr lang="en-US" sz="1400" dirty="0">
                <a:solidFill>
                  <a:schemeClr val="bg1"/>
                </a:solidFill>
              </a:rPr>
              <a:t> mbar at 300 K)</a:t>
            </a:r>
          </a:p>
        </p:txBody>
      </p:sp>
    </p:spTree>
    <p:extLst>
      <p:ext uri="{BB962C8B-B14F-4D97-AF65-F5344CB8AC3E}">
        <p14:creationId xmlns:p14="http://schemas.microsoft.com/office/powerpoint/2010/main" val="138607457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70</a:t>
            </a:fld>
            <a:endParaRPr lang="en-US" dirty="0"/>
          </a:p>
        </p:txBody>
      </p:sp>
      <p:sp>
        <p:nvSpPr>
          <p:cNvPr id="4" name="Title 3"/>
          <p:cNvSpPr>
            <a:spLocks noGrp="1"/>
          </p:cNvSpPr>
          <p:nvPr>
            <p:ph type="title"/>
          </p:nvPr>
        </p:nvSpPr>
        <p:spPr/>
        <p:txBody>
          <a:bodyPr/>
          <a:lstStyle/>
          <a:p>
            <a:r>
              <a:rPr lang="en-GB" dirty="0"/>
              <a:t>Collision on the wall: cryogenic temperature</a:t>
            </a:r>
          </a:p>
        </p:txBody>
      </p:sp>
      <p:sp>
        <p:nvSpPr>
          <p:cNvPr id="13" name="Rectangle 24"/>
          <p:cNvSpPr>
            <a:spLocks noChangeArrowheads="1"/>
          </p:cNvSpPr>
          <p:nvPr/>
        </p:nvSpPr>
        <p:spPr bwMode="auto">
          <a:xfrm>
            <a:off x="33862" y="493088"/>
            <a:ext cx="6306072" cy="584775"/>
          </a:xfrm>
          <a:prstGeom prst="rect">
            <a:avLst/>
          </a:prstGeom>
          <a:noFill/>
          <a:ln w="9525">
            <a:noFill/>
            <a:miter lim="800000"/>
            <a:headEnd/>
            <a:tailEnd/>
          </a:ln>
        </p:spPr>
        <p:txBody>
          <a:bodyPr wrap="square">
            <a:spAutoFit/>
          </a:bodyPr>
          <a:lstStyle/>
          <a:p>
            <a:pPr eaLnBrk="0" fontAlgn="base" hangingPunct="0">
              <a:spcBef>
                <a:spcPct val="0"/>
              </a:spcBef>
              <a:spcAft>
                <a:spcPct val="0"/>
              </a:spcAft>
              <a:buClr>
                <a:srgbClr val="00CC99"/>
              </a:buClr>
              <a:buFontTx/>
              <a:buChar char="•"/>
            </a:pPr>
            <a:r>
              <a:rPr lang="en-US" sz="1600" dirty="0"/>
              <a:t> The molecular collision rate on the wall (</a:t>
            </a:r>
            <a:r>
              <a:rPr lang="en-US" sz="1600" dirty="0">
                <a:solidFill>
                  <a:srgbClr val="FF3399"/>
                </a:solidFill>
              </a:rPr>
              <a:t>the incidence rate</a:t>
            </a:r>
            <a:r>
              <a:rPr lang="en-US" sz="1600" dirty="0"/>
              <a:t>), </a:t>
            </a:r>
            <a:r>
              <a:rPr lang="en-US" sz="1600" dirty="0">
                <a:sym typeface="Symbol" panose="05050102010706020507" pitchFamily="18" charset="2"/>
              </a:rPr>
              <a:t>,</a:t>
            </a:r>
            <a:r>
              <a:rPr lang="en-US" sz="1600" dirty="0"/>
              <a:t> can be derived from the Maxwell Boltzmann distribution</a:t>
            </a:r>
          </a:p>
        </p:txBody>
      </p:sp>
      <p:sp>
        <p:nvSpPr>
          <p:cNvPr id="20" name="TextBox 19"/>
          <p:cNvSpPr txBox="1"/>
          <p:nvPr/>
        </p:nvSpPr>
        <p:spPr>
          <a:xfrm>
            <a:off x="598418" y="5057695"/>
            <a:ext cx="1338828" cy="369332"/>
          </a:xfrm>
          <a:prstGeom prst="rect">
            <a:avLst/>
          </a:prstGeom>
          <a:noFill/>
        </p:spPr>
        <p:txBody>
          <a:bodyPr wrap="none" rtlCol="0">
            <a:spAutoFit/>
          </a:bodyPr>
          <a:lstStyle/>
          <a:p>
            <a:r>
              <a:rPr lang="en-GB" dirty="0"/>
              <a:t>H2 at 4.2 K</a:t>
            </a:r>
          </a:p>
        </p:txBody>
      </p:sp>
      <p:graphicFrame>
        <p:nvGraphicFramePr>
          <p:cNvPr id="22" name="Table 21"/>
          <p:cNvGraphicFramePr>
            <a:graphicFrameLocks noGrp="1"/>
          </p:cNvGraphicFramePr>
          <p:nvPr/>
        </p:nvGraphicFramePr>
        <p:xfrm>
          <a:off x="33862" y="2104284"/>
          <a:ext cx="2681287" cy="2590800"/>
        </p:xfrm>
        <a:graphic>
          <a:graphicData uri="http://schemas.openxmlformats.org/drawingml/2006/table">
            <a:tbl>
              <a:tblPr firstRow="1" bandRow="1"/>
              <a:tblGrid>
                <a:gridCol w="819467">
                  <a:extLst>
                    <a:ext uri="{9D8B030D-6E8A-4147-A177-3AD203B41FA5}">
                      <a16:colId xmlns:a16="http://schemas.microsoft.com/office/drawing/2014/main" val="20000"/>
                    </a:ext>
                  </a:extLst>
                </a:gridCol>
                <a:gridCol w="1065530">
                  <a:extLst>
                    <a:ext uri="{9D8B030D-6E8A-4147-A177-3AD203B41FA5}">
                      <a16:colId xmlns:a16="http://schemas.microsoft.com/office/drawing/2014/main" val="20001"/>
                    </a:ext>
                  </a:extLst>
                </a:gridCol>
                <a:gridCol w="796290">
                  <a:extLst>
                    <a:ext uri="{9D8B030D-6E8A-4147-A177-3AD203B41FA5}">
                      <a16:colId xmlns:a16="http://schemas.microsoft.com/office/drawing/2014/main" val="20002"/>
                    </a:ext>
                  </a:extLst>
                </a:gridCol>
              </a:tblGrid>
              <a:tr h="392901">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r>
                        <a:rPr lang="fr-FR" dirty="0">
                          <a:latin typeface="+mn-lt"/>
                        </a:rPr>
                        <a:t>n</a:t>
                      </a:r>
                    </a:p>
                    <a:p>
                      <a:pPr algn="ctr"/>
                      <a:r>
                        <a:rPr lang="fr-FR" sz="1400" dirty="0">
                          <a:latin typeface="+mn-lt"/>
                        </a:rPr>
                        <a:t>(H</a:t>
                      </a:r>
                      <a:r>
                        <a:rPr lang="fr-FR" sz="1400" baseline="-25000" dirty="0">
                          <a:latin typeface="+mn-lt"/>
                        </a:rPr>
                        <a:t>2</a:t>
                      </a:r>
                      <a:r>
                        <a:rPr lang="fr-FR" sz="1400" dirty="0">
                          <a:latin typeface="+mn-lt"/>
                        </a:rPr>
                        <a:t>/m</a:t>
                      </a:r>
                      <a:r>
                        <a:rPr lang="fr-FR" sz="1400" baseline="30000" dirty="0">
                          <a:latin typeface="+mn-lt"/>
                        </a:rPr>
                        <a:t>3</a:t>
                      </a:r>
                      <a:r>
                        <a:rPr lang="fr-FR" sz="1400" dirty="0">
                          <a:latin typeface="+mn-lt"/>
                        </a:rPr>
                        <a:t>)</a:t>
                      </a:r>
                    </a:p>
                  </a:txBody>
                  <a:tcP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r>
                        <a:rPr lang="en-GB" dirty="0">
                          <a:latin typeface="+mn-lt"/>
                        </a:rPr>
                        <a:t>V</a:t>
                      </a:r>
                    </a:p>
                    <a:p>
                      <a:pPr algn="ctr"/>
                      <a:r>
                        <a:rPr lang="en-GB" sz="1400" dirty="0">
                          <a:latin typeface="+mn-lt"/>
                        </a:rPr>
                        <a:t>(H</a:t>
                      </a:r>
                      <a:r>
                        <a:rPr lang="en-GB" sz="1400" baseline="-25000" dirty="0">
                          <a:latin typeface="+mn-lt"/>
                        </a:rPr>
                        <a:t>2</a:t>
                      </a:r>
                      <a:r>
                        <a:rPr lang="en-GB" sz="1400" dirty="0">
                          <a:latin typeface="+mn-lt"/>
                        </a:rPr>
                        <a:t>/cm</a:t>
                      </a:r>
                      <a:r>
                        <a:rPr lang="en-GB" sz="1400" baseline="30000" dirty="0">
                          <a:latin typeface="+mn-lt"/>
                        </a:rPr>
                        <a:t>2</a:t>
                      </a:r>
                      <a:r>
                        <a:rPr lang="en-GB" sz="1400" dirty="0">
                          <a:latin typeface="+mn-lt"/>
                        </a:rPr>
                        <a:t>/s)</a:t>
                      </a:r>
                      <a:endParaRPr lang="fr-FR" sz="1400" dirty="0">
                        <a:latin typeface="+mn-lt"/>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rtl="0" eaLnBrk="1" latinLnBrk="0" hangingPunct="1">
                        <a:defRPr kumimoji="0" b="1" kern="1200">
                          <a:solidFill>
                            <a:schemeClr val="lt1"/>
                          </a:solidFill>
                          <a:latin typeface="Times New Roman"/>
                          <a:ea typeface=""/>
                          <a:cs typeface=""/>
                        </a:defRPr>
                      </a:lvl1pPr>
                      <a:lvl2pPr marL="457200" algn="l" rtl="0" eaLnBrk="1" latinLnBrk="0" hangingPunct="1">
                        <a:defRPr kumimoji="0" b="1" kern="1200">
                          <a:solidFill>
                            <a:schemeClr val="lt1"/>
                          </a:solidFill>
                          <a:latin typeface="Times New Roman"/>
                          <a:ea typeface=""/>
                          <a:cs typeface=""/>
                        </a:defRPr>
                      </a:lvl2pPr>
                      <a:lvl3pPr marL="914400" algn="l" rtl="0" eaLnBrk="1" latinLnBrk="0" hangingPunct="1">
                        <a:defRPr kumimoji="0" b="1" kern="1200">
                          <a:solidFill>
                            <a:schemeClr val="lt1"/>
                          </a:solidFill>
                          <a:latin typeface="Times New Roman"/>
                          <a:ea typeface=""/>
                          <a:cs typeface=""/>
                        </a:defRPr>
                      </a:lvl3pPr>
                      <a:lvl4pPr marL="1371600" algn="l" rtl="0" eaLnBrk="1" latinLnBrk="0" hangingPunct="1">
                        <a:defRPr kumimoji="0" b="1" kern="1200">
                          <a:solidFill>
                            <a:schemeClr val="lt1"/>
                          </a:solidFill>
                          <a:latin typeface="Times New Roman"/>
                          <a:ea typeface=""/>
                          <a:cs typeface=""/>
                        </a:defRPr>
                      </a:lvl4pPr>
                      <a:lvl5pPr marL="1828800" algn="l" rtl="0" eaLnBrk="1" latinLnBrk="0" hangingPunct="1">
                        <a:defRPr kumimoji="0" b="1" kern="1200">
                          <a:solidFill>
                            <a:schemeClr val="lt1"/>
                          </a:solidFill>
                          <a:latin typeface="Times New Roman"/>
                          <a:ea typeface=""/>
                          <a:cs typeface=""/>
                        </a:defRPr>
                      </a:lvl5pPr>
                      <a:lvl6pPr marL="2286000" algn="l" rtl="0" eaLnBrk="1" latinLnBrk="0" hangingPunct="1">
                        <a:defRPr kumimoji="0" b="1" kern="1200">
                          <a:solidFill>
                            <a:schemeClr val="lt1"/>
                          </a:solidFill>
                          <a:latin typeface="Times New Roman"/>
                          <a:ea typeface=""/>
                          <a:cs typeface=""/>
                        </a:defRPr>
                      </a:lvl6pPr>
                      <a:lvl7pPr marL="2743200" algn="l" rtl="0" eaLnBrk="1" latinLnBrk="0" hangingPunct="1">
                        <a:defRPr kumimoji="0" b="1" kern="1200">
                          <a:solidFill>
                            <a:schemeClr val="lt1"/>
                          </a:solidFill>
                          <a:latin typeface="Times New Roman"/>
                          <a:ea typeface=""/>
                          <a:cs typeface=""/>
                        </a:defRPr>
                      </a:lvl7pPr>
                      <a:lvl8pPr marL="3200400" algn="l" rtl="0" eaLnBrk="1" latinLnBrk="0" hangingPunct="1">
                        <a:defRPr kumimoji="0" b="1" kern="1200">
                          <a:solidFill>
                            <a:schemeClr val="lt1"/>
                          </a:solidFill>
                          <a:latin typeface="Times New Roman"/>
                          <a:ea typeface=""/>
                          <a:cs typeface=""/>
                        </a:defRPr>
                      </a:lvl8pPr>
                      <a:lvl9pPr marL="3657600" algn="l" rtl="0" eaLnBrk="1" latinLnBrk="0" hangingPunct="1">
                        <a:defRPr kumimoji="0" b="1" kern="1200">
                          <a:solidFill>
                            <a:schemeClr val="lt1"/>
                          </a:solidFill>
                          <a:latin typeface="Times New Roman"/>
                          <a:ea typeface=""/>
                          <a:cs typeface=""/>
                        </a:defRPr>
                      </a:lvl9pPr>
                    </a:lstStyle>
                    <a:p>
                      <a:pPr algn="ctr"/>
                      <a:r>
                        <a:rPr lang="fr-FR" dirty="0">
                          <a:latin typeface="+mn-lt"/>
                        </a:rPr>
                        <a:t>Time</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extLst>
                  <a:ext uri="{0D108BD9-81ED-4DB2-BD59-A6C34878D82A}">
                    <a16:rowId xmlns:a16="http://schemas.microsoft.com/office/drawing/2014/main" val="10000"/>
                  </a:ext>
                </a:extLst>
              </a:tr>
              <a:tr h="310215">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10</a:t>
                      </a:r>
                      <a:r>
                        <a:rPr lang="fr-FR" sz="1600" baseline="30000" dirty="0">
                          <a:latin typeface="+mn-lt"/>
                        </a:rPr>
                        <a:t>10</a:t>
                      </a: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kumimoji="0" lang="fr-FR" sz="1600" kern="1200" dirty="0">
                          <a:solidFill>
                            <a:schemeClr val="dk1"/>
                          </a:solidFill>
                          <a:latin typeface="Times New Roman"/>
                          <a:ea typeface=""/>
                          <a:cs typeface=""/>
                        </a:rPr>
                        <a:t>5 10</a:t>
                      </a:r>
                      <a:r>
                        <a:rPr kumimoji="0" lang="fr-FR" sz="1600" kern="1200" baseline="30000" dirty="0">
                          <a:solidFill>
                            <a:schemeClr val="dk1"/>
                          </a:solidFill>
                          <a:latin typeface="Times New Roman"/>
                          <a:ea typeface=""/>
                          <a:cs typeface=""/>
                        </a:rPr>
                        <a:t>7</a:t>
                      </a:r>
                    </a:p>
                  </a:txBody>
                  <a:tcPr>
                    <a:lnL w="12700" cmpd="sng">
                      <a:solidFill>
                        <a:srgbClr val="FFFFFF"/>
                      </a:solidFill>
                    </a:lnL>
                    <a:lnR w="12700" cmpd="sng">
                      <a:solidFill>
                        <a:srgbClr val="FFFFFF"/>
                      </a:solidFill>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220 d</a:t>
                      </a:r>
                    </a:p>
                  </a:txBody>
                  <a:tcPr>
                    <a:lnL w="12700" cmpd="sng">
                      <a:solidFill>
                        <a:srgbClr val="FFFFFF"/>
                      </a:solidFill>
                    </a:lnL>
                    <a:lnR w="12700" cmpd="sng">
                      <a:solidFill>
                        <a:srgbClr val="FFFFFF"/>
                      </a:solidFill>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1"/>
                  </a:ext>
                </a:extLst>
              </a:tr>
              <a:tr h="294975">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10</a:t>
                      </a:r>
                      <a:r>
                        <a:rPr lang="fr-FR" sz="1600" baseline="30000" dirty="0">
                          <a:latin typeface="+mn-lt"/>
                        </a:rPr>
                        <a:t>11</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kumimoji="0" lang="fr-FR" sz="1600" kern="1200" dirty="0">
                          <a:solidFill>
                            <a:schemeClr val="dk1"/>
                          </a:solidFill>
                          <a:latin typeface="Times New Roman"/>
                          <a:ea typeface=""/>
                          <a:cs typeface=""/>
                        </a:rPr>
                        <a:t>5 10</a:t>
                      </a:r>
                      <a:r>
                        <a:rPr kumimoji="0" lang="fr-FR" sz="1600" kern="1200" baseline="30000" dirty="0">
                          <a:solidFill>
                            <a:schemeClr val="dk1"/>
                          </a:solidFill>
                          <a:latin typeface="Times New Roman"/>
                          <a:ea typeface=""/>
                          <a:cs typeface=""/>
                        </a:rPr>
                        <a:t>8</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22 d</a:t>
                      </a:r>
                    </a:p>
                  </a:txBody>
                  <a:tcPr>
                    <a:lnL w="12700" cap="flat" cmpd="sng" algn="ctr">
                      <a:solidFill>
                        <a:srgbClr val="FFFFFF"/>
                      </a:solidFill>
                      <a:prstDash val="solid"/>
                      <a:round/>
                      <a:headEnd type="none" w="med" len="med"/>
                      <a:tailEnd type="none" w="med" len="med"/>
                    </a:lnL>
                    <a:lnR w="12700" cmpd="sng">
                      <a:solidFill>
                        <a:srgbClr val="FFFFFF"/>
                      </a:solidFill>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2"/>
                  </a:ext>
                </a:extLst>
              </a:tr>
              <a:tr h="294975">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10</a:t>
                      </a:r>
                      <a:r>
                        <a:rPr lang="fr-FR" sz="1600" baseline="30000" dirty="0">
                          <a:latin typeface="+mn-lt"/>
                        </a:rPr>
                        <a:t>12</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kumimoji="0" lang="fr-FR" sz="1600" kern="1200" dirty="0">
                          <a:solidFill>
                            <a:schemeClr val="dk1"/>
                          </a:solidFill>
                          <a:latin typeface="Times New Roman"/>
                          <a:ea typeface=""/>
                          <a:cs typeface=""/>
                        </a:rPr>
                        <a:t>5 10</a:t>
                      </a:r>
                      <a:r>
                        <a:rPr kumimoji="0" lang="fr-FR" sz="1600" kern="1200" baseline="30000" dirty="0">
                          <a:solidFill>
                            <a:schemeClr val="dk1"/>
                          </a:solidFill>
                          <a:latin typeface="Times New Roman"/>
                          <a:ea typeface=""/>
                          <a:cs typeface=""/>
                        </a:rPr>
                        <a:t>9</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lvl1pPr marL="0" algn="l" rtl="0" eaLnBrk="1" latinLnBrk="0" hangingPunct="1">
                        <a:defRPr kumimoji="0" kern="1200">
                          <a:solidFill>
                            <a:schemeClr val="dk1"/>
                          </a:solidFill>
                          <a:latin typeface="Times New Roman"/>
                          <a:ea typeface=""/>
                          <a:cs typeface=""/>
                        </a:defRPr>
                      </a:lvl1pPr>
                      <a:lvl2pPr marL="457200" algn="l" rtl="0" eaLnBrk="1" latinLnBrk="0" hangingPunct="1">
                        <a:defRPr kumimoji="0" kern="1200">
                          <a:solidFill>
                            <a:schemeClr val="dk1"/>
                          </a:solidFill>
                          <a:latin typeface="Times New Roman"/>
                          <a:ea typeface=""/>
                          <a:cs typeface=""/>
                        </a:defRPr>
                      </a:lvl2pPr>
                      <a:lvl3pPr marL="914400" algn="l" rtl="0" eaLnBrk="1" latinLnBrk="0" hangingPunct="1">
                        <a:defRPr kumimoji="0" kern="1200">
                          <a:solidFill>
                            <a:schemeClr val="dk1"/>
                          </a:solidFill>
                          <a:latin typeface="Times New Roman"/>
                          <a:ea typeface=""/>
                          <a:cs typeface=""/>
                        </a:defRPr>
                      </a:lvl3pPr>
                      <a:lvl4pPr marL="1371600" algn="l" rtl="0" eaLnBrk="1" latinLnBrk="0" hangingPunct="1">
                        <a:defRPr kumimoji="0" kern="1200">
                          <a:solidFill>
                            <a:schemeClr val="dk1"/>
                          </a:solidFill>
                          <a:latin typeface="Times New Roman"/>
                          <a:ea typeface=""/>
                          <a:cs typeface=""/>
                        </a:defRPr>
                      </a:lvl4pPr>
                      <a:lvl5pPr marL="1828800" algn="l" rtl="0" eaLnBrk="1" latinLnBrk="0" hangingPunct="1">
                        <a:defRPr kumimoji="0" kern="1200">
                          <a:solidFill>
                            <a:schemeClr val="dk1"/>
                          </a:solidFill>
                          <a:latin typeface="Times New Roman"/>
                          <a:ea typeface=""/>
                          <a:cs typeface=""/>
                        </a:defRPr>
                      </a:lvl5pPr>
                      <a:lvl6pPr marL="2286000" algn="l" rtl="0" eaLnBrk="1" latinLnBrk="0" hangingPunct="1">
                        <a:defRPr kumimoji="0" kern="1200">
                          <a:solidFill>
                            <a:schemeClr val="dk1"/>
                          </a:solidFill>
                          <a:latin typeface="Times New Roman"/>
                          <a:ea typeface=""/>
                          <a:cs typeface=""/>
                        </a:defRPr>
                      </a:lvl6pPr>
                      <a:lvl7pPr marL="2743200" algn="l" rtl="0" eaLnBrk="1" latinLnBrk="0" hangingPunct="1">
                        <a:defRPr kumimoji="0" kern="1200">
                          <a:solidFill>
                            <a:schemeClr val="dk1"/>
                          </a:solidFill>
                          <a:latin typeface="Times New Roman"/>
                          <a:ea typeface=""/>
                          <a:cs typeface=""/>
                        </a:defRPr>
                      </a:lvl7pPr>
                      <a:lvl8pPr marL="3200400" algn="l" rtl="0" eaLnBrk="1" latinLnBrk="0" hangingPunct="1">
                        <a:defRPr kumimoji="0" kern="1200">
                          <a:solidFill>
                            <a:schemeClr val="dk1"/>
                          </a:solidFill>
                          <a:latin typeface="Times New Roman"/>
                          <a:ea typeface=""/>
                          <a:cs typeface=""/>
                        </a:defRPr>
                      </a:lvl8pPr>
                      <a:lvl9pPr marL="3657600" algn="l" rtl="0" eaLnBrk="1" latinLnBrk="0" hangingPunct="1">
                        <a:defRPr kumimoji="0" kern="1200">
                          <a:solidFill>
                            <a:schemeClr val="dk1"/>
                          </a:solidFill>
                          <a:latin typeface="Times New Roman"/>
                          <a:ea typeface=""/>
                          <a:cs typeface=""/>
                        </a:defRPr>
                      </a:lvl9pPr>
                    </a:lstStyle>
                    <a:p>
                      <a:pPr algn="ctr"/>
                      <a:r>
                        <a:rPr lang="fr-FR" sz="1600" dirty="0">
                          <a:latin typeface="+mn-lt"/>
                        </a:rPr>
                        <a:t>2</a:t>
                      </a: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3"/>
                  </a:ext>
                </a:extLst>
              </a:tr>
              <a:tr h="27973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latin typeface="+mn-lt"/>
                        </a:rPr>
                        <a:t>10</a:t>
                      </a:r>
                      <a:r>
                        <a:rPr lang="fr-FR" sz="1600" baseline="30000" dirty="0">
                          <a:latin typeface="+mn-lt"/>
                        </a:rPr>
                        <a:t>13</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kern="1200" dirty="0">
                          <a:solidFill>
                            <a:schemeClr val="dk1"/>
                          </a:solidFill>
                          <a:latin typeface="Times New Roman"/>
                          <a:ea typeface=""/>
                          <a:cs typeface=""/>
                        </a:rPr>
                        <a:t>5 10</a:t>
                      </a:r>
                      <a:r>
                        <a:rPr kumimoji="0" lang="fr-FR" sz="1600" kern="1200" baseline="30000" dirty="0">
                          <a:solidFill>
                            <a:schemeClr val="dk1"/>
                          </a:solidFill>
                          <a:latin typeface="Times New Roman"/>
                          <a:ea typeface=""/>
                          <a:cs typeface=""/>
                        </a:rPr>
                        <a:t>10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p>
                      <a:pPr algn="ctr"/>
                      <a:r>
                        <a:rPr lang="fr-FR" sz="1600" dirty="0">
                          <a:latin typeface="+mn-lt"/>
                        </a:rPr>
                        <a:t>5 h</a:t>
                      </a: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4"/>
                  </a:ext>
                </a:extLst>
              </a:tr>
              <a:tr h="28735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latin typeface="+mn-lt"/>
                        </a:rPr>
                        <a:t>10</a:t>
                      </a:r>
                      <a:r>
                        <a:rPr lang="fr-FR" sz="1600" baseline="30000" dirty="0">
                          <a:latin typeface="+mn-lt"/>
                        </a:rPr>
                        <a:t>14</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kern="1200" dirty="0">
                          <a:solidFill>
                            <a:schemeClr val="dk1"/>
                          </a:solidFill>
                          <a:latin typeface="Times New Roman"/>
                          <a:ea typeface=""/>
                          <a:cs typeface=""/>
                        </a:rPr>
                        <a:t>510</a:t>
                      </a:r>
                      <a:r>
                        <a:rPr kumimoji="0" lang="fr-FR" sz="1600" kern="1200" baseline="30000" dirty="0">
                          <a:solidFill>
                            <a:schemeClr val="dk1"/>
                          </a:solidFill>
                          <a:latin typeface="Times New Roman"/>
                          <a:ea typeface=""/>
                          <a:cs typeface=""/>
                        </a:rPr>
                        <a:t>11</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p>
                      <a:pPr algn="ctr"/>
                      <a:r>
                        <a:rPr lang="fr-FR" sz="1600" dirty="0">
                          <a:latin typeface="+mn-lt"/>
                        </a:rPr>
                        <a:t>30 min</a:t>
                      </a: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5"/>
                  </a:ext>
                </a:extLst>
              </a:tr>
              <a:tr h="30259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latin typeface="+mn-lt"/>
                        </a:rPr>
                        <a:t>10</a:t>
                      </a:r>
                      <a:r>
                        <a:rPr lang="fr-FR" sz="1600" baseline="30000" dirty="0">
                          <a:latin typeface="+mn-lt"/>
                        </a:rPr>
                        <a:t>15</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kern="1200" dirty="0">
                          <a:solidFill>
                            <a:schemeClr val="dk1"/>
                          </a:solidFill>
                          <a:latin typeface="Times New Roman"/>
                          <a:ea typeface=""/>
                          <a:cs typeface=""/>
                        </a:rPr>
                        <a:t>5 10</a:t>
                      </a:r>
                      <a:r>
                        <a:rPr kumimoji="0" lang="fr-FR" sz="1600" kern="1200" baseline="30000" dirty="0">
                          <a:solidFill>
                            <a:schemeClr val="dk1"/>
                          </a:solidFill>
                          <a:latin typeface="Times New Roman"/>
                          <a:ea typeface=""/>
                          <a:cs typeface=""/>
                        </a:rPr>
                        <a:t>12</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tc>
                  <a:txBody>
                    <a:bodyPr/>
                    <a:lstStyle/>
                    <a:p>
                      <a:pPr algn="ctr"/>
                      <a:r>
                        <a:rPr lang="fr-FR" sz="1600" dirty="0">
                          <a:latin typeface="+mn-lt"/>
                        </a:rPr>
                        <a:t>3 min</a:t>
                      </a: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6"/>
                  </a:ext>
                </a:extLst>
              </a:tr>
            </a:tbl>
          </a:graphicData>
        </a:graphic>
      </p:graphicFrame>
      <p:sp>
        <p:nvSpPr>
          <p:cNvPr id="26" name="Rounded Rectangle 3"/>
          <p:cNvSpPr/>
          <p:nvPr/>
        </p:nvSpPr>
        <p:spPr>
          <a:xfrm>
            <a:off x="7418445" y="521408"/>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pic>
        <p:nvPicPr>
          <p:cNvPr id="6" name="Picture 5"/>
          <p:cNvPicPr>
            <a:picLocks noChangeAspect="1"/>
          </p:cNvPicPr>
          <p:nvPr/>
        </p:nvPicPr>
        <p:blipFill>
          <a:blip r:embed="rId2"/>
          <a:stretch>
            <a:fillRect/>
          </a:stretch>
        </p:blipFill>
        <p:spPr>
          <a:xfrm>
            <a:off x="3313375" y="1325742"/>
            <a:ext cx="4584589" cy="4590686"/>
          </a:xfrm>
          <a:prstGeom prst="rect">
            <a:avLst/>
          </a:prstGeom>
        </p:spPr>
      </p:pic>
    </p:spTree>
    <p:extLst>
      <p:ext uri="{BB962C8B-B14F-4D97-AF65-F5344CB8AC3E}">
        <p14:creationId xmlns:p14="http://schemas.microsoft.com/office/powerpoint/2010/main" val="403001160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2"/>
          <p:cNvSpPr>
            <a:spLocks noGrp="1"/>
          </p:cNvSpPr>
          <p:nvPr>
            <p:ph type="sldNum" sz="quarter" idx="4294967295"/>
          </p:nvPr>
        </p:nvSpPr>
        <p:spPr>
          <a:xfrm>
            <a:off x="6747933" y="6382227"/>
            <a:ext cx="2133600" cy="475773"/>
          </a:xfrm>
          <a:prstGeom prst="rect">
            <a:avLst/>
          </a:prstGeom>
          <a:noFill/>
        </p:spPr>
        <p:txBody>
          <a:bodyPr lIns="81711" tIns="40855" rIns="81711" bIns="40855"/>
          <a:lstStyle/>
          <a:p>
            <a:fld id="{0DC8869C-294B-494B-B083-C0A2E396D3F5}" type="slidenum">
              <a:rPr lang="en-US" smtClean="0"/>
              <a:pPr/>
              <a:t>71</a:t>
            </a:fld>
            <a:endParaRPr lang="en-US"/>
          </a:p>
        </p:txBody>
      </p:sp>
      <p:sp>
        <p:nvSpPr>
          <p:cNvPr id="25604" name="Rectangle 2"/>
          <p:cNvSpPr>
            <a:spLocks noChangeArrowheads="1"/>
          </p:cNvSpPr>
          <p:nvPr/>
        </p:nvSpPr>
        <p:spPr bwMode="auto">
          <a:xfrm>
            <a:off x="0" y="2133125"/>
            <a:ext cx="8940800" cy="959667"/>
          </a:xfrm>
          <a:prstGeom prst="rect">
            <a:avLst/>
          </a:prstGeom>
          <a:noFill/>
          <a:ln w="9525">
            <a:noFill/>
            <a:miter lim="800000"/>
            <a:headEnd/>
            <a:tailEnd/>
          </a:ln>
        </p:spPr>
        <p:txBody>
          <a:bodyPr lIns="81706" tIns="40853" rIns="81706" bIns="40853">
            <a:spAutoFit/>
          </a:bodyPr>
          <a:lstStyle/>
          <a:p>
            <a:pPr algn="ctr">
              <a:spcBef>
                <a:spcPct val="50000"/>
              </a:spcBef>
              <a:buClr>
                <a:schemeClr val="accent1"/>
              </a:buClr>
            </a:pPr>
            <a:r>
              <a:rPr lang="en-US" sz="3900" dirty="0">
                <a:solidFill>
                  <a:srgbClr val="00CC99"/>
                </a:solidFill>
              </a:rPr>
              <a:t>2.2 Gas flow</a:t>
            </a:r>
            <a:endParaRPr lang="en-US" dirty="0">
              <a:solidFill>
                <a:srgbClr val="00CC99"/>
              </a:solidFill>
            </a:endParaRPr>
          </a:p>
          <a:p>
            <a:pPr algn="ctr">
              <a:buClr>
                <a:schemeClr val="accent1"/>
              </a:buClr>
            </a:pPr>
            <a:endParaRPr lang="en-US" dirty="0"/>
          </a:p>
        </p:txBody>
      </p:sp>
      <p:sp>
        <p:nvSpPr>
          <p:cNvPr id="6"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2863629676"/>
      </p:ext>
    </p:extLst>
  </p:cSld>
  <p:clrMapOvr>
    <a:masterClrMapping/>
  </p:clrMapOvr>
  <p:transition spd="med">
    <p:dissolv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72</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Turbulent and Viscous Flows</a:t>
            </a:r>
          </a:p>
        </p:txBody>
      </p:sp>
      <p:sp>
        <p:nvSpPr>
          <p:cNvPr id="3" name="Rectangle 2"/>
          <p:cNvSpPr/>
          <p:nvPr/>
        </p:nvSpPr>
        <p:spPr>
          <a:xfrm>
            <a:off x="138022" y="718360"/>
            <a:ext cx="9005977" cy="427809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2000" dirty="0">
                <a:solidFill>
                  <a:srgbClr val="000000"/>
                </a:solidFill>
              </a:rPr>
              <a:t> </a:t>
            </a:r>
            <a:r>
              <a:rPr lang="en-US" dirty="0"/>
              <a:t>When pumping down from atmospheric pressure, the physics is </a:t>
            </a:r>
            <a:r>
              <a:rPr lang="en-US" dirty="0" err="1"/>
              <a:t>characterised</a:t>
            </a:r>
            <a:r>
              <a:rPr lang="en-US" dirty="0"/>
              <a:t> by different flow regimes. It is a function of the pressure, of the mean free path and of the components dimensions.</a:t>
            </a:r>
          </a:p>
          <a:p>
            <a:pPr lvl="0" eaLnBrk="0" fontAlgn="base" hangingPunct="0">
              <a:spcBef>
                <a:spcPct val="0"/>
              </a:spcBef>
              <a:spcAft>
                <a:spcPct val="0"/>
              </a:spcAft>
              <a:buClr>
                <a:srgbClr val="00CC99"/>
              </a:buClr>
            </a:pPr>
            <a:endParaRPr lang="en-US" dirty="0"/>
          </a:p>
          <a:p>
            <a:pPr lvl="0" eaLnBrk="0" fontAlgn="base" hangingPunct="0">
              <a:spcBef>
                <a:spcPct val="0"/>
              </a:spcBef>
              <a:spcAft>
                <a:spcPct val="0"/>
              </a:spcAft>
              <a:buClr>
                <a:srgbClr val="00CC99"/>
              </a:buClr>
              <a:buFontTx/>
              <a:buChar char="•"/>
            </a:pPr>
            <a:r>
              <a:rPr lang="en-US" dirty="0"/>
              <a:t> Reynolds number, Re :</a:t>
            </a:r>
          </a:p>
          <a:p>
            <a:pPr lvl="1" eaLnBrk="0" fontAlgn="base" hangingPunct="0">
              <a:spcBef>
                <a:spcPct val="0"/>
              </a:spcBef>
              <a:spcAft>
                <a:spcPct val="0"/>
              </a:spcAft>
              <a:buClr>
                <a:srgbClr val="00CC99"/>
              </a:buClr>
              <a:buFontTx/>
              <a:buChar char="•"/>
            </a:pPr>
            <a:r>
              <a:rPr lang="en-US" dirty="0"/>
              <a:t> if Re &gt; 2000  the flow is turbulent</a:t>
            </a:r>
          </a:p>
          <a:p>
            <a:pPr lvl="1" eaLnBrk="0" fontAlgn="base" hangingPunct="0">
              <a:spcBef>
                <a:spcPct val="0"/>
              </a:spcBef>
              <a:spcAft>
                <a:spcPct val="0"/>
              </a:spcAft>
              <a:buClr>
                <a:srgbClr val="00CC99"/>
              </a:buClr>
              <a:buFontTx/>
              <a:buChar char="•"/>
            </a:pPr>
            <a:r>
              <a:rPr lang="en-US" dirty="0"/>
              <a:t> it is viscous if Re &lt; 1000</a:t>
            </a:r>
          </a:p>
          <a:p>
            <a:pPr lvl="1" eaLnBrk="0" fontAlgn="base" hangingPunct="0">
              <a:spcBef>
                <a:spcPct val="0"/>
              </a:spcBef>
              <a:spcAft>
                <a:spcPct val="0"/>
              </a:spcAft>
              <a:buClr>
                <a:srgbClr val="00CC99"/>
              </a:buClr>
            </a:pPr>
            <a:endParaRPr lang="en-US" dirty="0"/>
          </a:p>
          <a:p>
            <a:pPr lvl="0" eaLnBrk="0" fontAlgn="base" hangingPunct="0">
              <a:spcBef>
                <a:spcPct val="0"/>
              </a:spcBef>
              <a:spcAft>
                <a:spcPct val="0"/>
              </a:spcAft>
              <a:buClr>
                <a:srgbClr val="00CC99"/>
              </a:buClr>
              <a:buFontTx/>
              <a:buChar char="•"/>
            </a:pPr>
            <a:r>
              <a:rPr lang="en-US" dirty="0"/>
              <a:t> The </a:t>
            </a:r>
            <a:r>
              <a:rPr lang="en-US" dirty="0">
                <a:solidFill>
                  <a:srgbClr val="00CC99"/>
                </a:solidFill>
              </a:rPr>
              <a:t>turbulent </a:t>
            </a:r>
            <a:r>
              <a:rPr lang="en-US" dirty="0"/>
              <a:t>flow is established around the </a:t>
            </a:r>
            <a:r>
              <a:rPr lang="en-US" dirty="0">
                <a:solidFill>
                  <a:srgbClr val="FF0066"/>
                </a:solidFill>
              </a:rPr>
              <a:t>atmospheric pressure</a:t>
            </a:r>
          </a:p>
          <a:p>
            <a:pPr lvl="0" eaLnBrk="0" fontAlgn="base" hangingPunct="0">
              <a:spcBef>
                <a:spcPct val="0"/>
              </a:spcBef>
              <a:spcAft>
                <a:spcPct val="0"/>
              </a:spcAft>
              <a:buClr>
                <a:srgbClr val="00CC99"/>
              </a:buClr>
              <a:buFontTx/>
              <a:buChar char="•"/>
            </a:pPr>
            <a:endParaRPr lang="en-US" dirty="0">
              <a:solidFill>
                <a:srgbClr val="000000"/>
              </a:solidFill>
            </a:endParaRPr>
          </a:p>
          <a:p>
            <a:pPr lvl="0" eaLnBrk="0" fontAlgn="base" hangingPunct="0">
              <a:spcBef>
                <a:spcPct val="0"/>
              </a:spcBef>
              <a:spcAft>
                <a:spcPct val="0"/>
              </a:spcAft>
              <a:buClr>
                <a:srgbClr val="00CC99"/>
              </a:buClr>
              <a:buFontTx/>
              <a:buChar char="•"/>
            </a:pPr>
            <a:endParaRPr lang="en-US" dirty="0">
              <a:solidFill>
                <a:srgbClr val="000000"/>
              </a:solidFill>
            </a:endParaRPr>
          </a:p>
          <a:p>
            <a:pPr lvl="0" eaLnBrk="0" fontAlgn="base" hangingPunct="0">
              <a:spcBef>
                <a:spcPct val="0"/>
              </a:spcBef>
              <a:spcAft>
                <a:spcPct val="0"/>
              </a:spcAft>
              <a:buClr>
                <a:srgbClr val="00CC99"/>
              </a:buClr>
              <a:buFontTx/>
              <a:buChar char="•"/>
            </a:pPr>
            <a:endParaRPr lang="en-US" dirty="0">
              <a:solidFill>
                <a:srgbClr val="000000"/>
              </a:solidFill>
            </a:endParaRPr>
          </a:p>
          <a:p>
            <a:pPr lvl="0" eaLnBrk="0" fontAlgn="base" hangingPunct="0">
              <a:spcBef>
                <a:spcPct val="0"/>
              </a:spcBef>
              <a:spcAft>
                <a:spcPct val="0"/>
              </a:spcAft>
              <a:buClr>
                <a:srgbClr val="00CC99"/>
              </a:buClr>
              <a:buFontTx/>
              <a:buChar char="•"/>
            </a:pPr>
            <a:r>
              <a:rPr lang="en-US" dirty="0">
                <a:solidFill>
                  <a:srgbClr val="000000"/>
                </a:solidFill>
              </a:rPr>
              <a:t> </a:t>
            </a:r>
            <a:r>
              <a:rPr lang="en-US" dirty="0"/>
              <a:t>In the </a:t>
            </a:r>
            <a:r>
              <a:rPr lang="en-US" dirty="0">
                <a:solidFill>
                  <a:srgbClr val="FF0066"/>
                </a:solidFill>
              </a:rPr>
              <a:t>low vacuum </a:t>
            </a:r>
            <a:r>
              <a:rPr lang="en-US" dirty="0"/>
              <a:t>(10</a:t>
            </a:r>
            <a:r>
              <a:rPr lang="en-US" baseline="30000" dirty="0"/>
              <a:t>3</a:t>
            </a:r>
            <a:r>
              <a:rPr lang="en-US" dirty="0"/>
              <a:t>-1 mbar), the flow is </a:t>
            </a:r>
            <a:r>
              <a:rPr lang="en-US" dirty="0">
                <a:solidFill>
                  <a:srgbClr val="00CC99"/>
                </a:solidFill>
              </a:rPr>
              <a:t>viscous</a:t>
            </a:r>
            <a:r>
              <a:rPr lang="en-US" dirty="0">
                <a:solidFill>
                  <a:srgbClr val="000000"/>
                </a:solidFill>
              </a:rPr>
              <a:t>. </a:t>
            </a:r>
            <a:r>
              <a:rPr lang="en-US" dirty="0"/>
              <a:t>The flow is determined by the interaction between the molecules themselves. The flow is </a:t>
            </a:r>
            <a:r>
              <a:rPr lang="en-US" dirty="0">
                <a:solidFill>
                  <a:srgbClr val="00CC99"/>
                </a:solidFill>
              </a:rPr>
              <a:t>laminar</a:t>
            </a:r>
            <a:r>
              <a:rPr lang="en-US" dirty="0"/>
              <a:t>. The mean free path of the molecules is </a:t>
            </a:r>
            <a:r>
              <a:rPr lang="en-US" dirty="0">
                <a:solidFill>
                  <a:srgbClr val="00CC99"/>
                </a:solidFill>
              </a:rPr>
              <a:t>small</a:t>
            </a:r>
            <a:r>
              <a:rPr lang="en-US" dirty="0">
                <a:solidFill>
                  <a:srgbClr val="000000"/>
                </a:solidFill>
              </a:rPr>
              <a:t> </a:t>
            </a:r>
            <a:r>
              <a:rPr lang="en-US" dirty="0"/>
              <a:t>compared to the diameter of the vacuum chamber</a:t>
            </a:r>
          </a:p>
        </p:txBody>
      </p:sp>
      <p:graphicFrame>
        <p:nvGraphicFramePr>
          <p:cNvPr id="4" name="Object 3"/>
          <p:cNvGraphicFramePr>
            <a:graphicFrameLocks noChangeAspect="1"/>
          </p:cNvGraphicFramePr>
          <p:nvPr/>
        </p:nvGraphicFramePr>
        <p:xfrm>
          <a:off x="5715000" y="2166938"/>
          <a:ext cx="1714500" cy="642937"/>
        </p:xfrm>
        <a:graphic>
          <a:graphicData uri="http://schemas.openxmlformats.org/presentationml/2006/ole">
            <mc:AlternateContent xmlns:mc="http://schemas.openxmlformats.org/markup-compatibility/2006">
              <mc:Choice xmlns:v="urn:schemas-microsoft-com:vml" Requires="v">
                <p:oleObj name="Equation" r:id="rId2" imgW="1117600" imgH="419100" progId="Equation.3">
                  <p:embed/>
                </p:oleObj>
              </mc:Choice>
              <mc:Fallback>
                <p:oleObj name="Equation" r:id="rId2" imgW="1117600" imgH="419100" progId="Equation.3">
                  <p:embed/>
                  <p:pic>
                    <p:nvPicPr>
                      <p:cNvPr id="4"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2166938"/>
                        <a:ext cx="1714500" cy="642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821532" y="5382007"/>
          <a:ext cx="3929062" cy="449262"/>
        </p:xfrm>
        <a:graphic>
          <a:graphicData uri="http://schemas.openxmlformats.org/presentationml/2006/ole">
            <mc:AlternateContent xmlns:mc="http://schemas.openxmlformats.org/markup-compatibility/2006">
              <mc:Choice xmlns:v="urn:schemas-microsoft-com:vml" Requires="v">
                <p:oleObj name="Equation" r:id="rId4" imgW="2108200" imgH="241300" progId="Equation.3">
                  <p:embed/>
                </p:oleObj>
              </mc:Choice>
              <mc:Fallback>
                <p:oleObj name="Equation" r:id="rId4" imgW="2108200" imgH="241300" progId="Equation.3">
                  <p:embed/>
                  <p:pic>
                    <p:nvPicPr>
                      <p:cNvPr id="6"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1532" y="5382007"/>
                        <a:ext cx="3929062" cy="449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103948" name="Picture 524"/>
          <p:cNvPicPr>
            <a:picLocks noChangeAspect="1" noChangeArrowheads="1"/>
          </p:cNvPicPr>
          <p:nvPr/>
        </p:nvPicPr>
        <p:blipFill>
          <a:blip r:embed="rId6" cstate="print"/>
          <a:srcRect/>
          <a:stretch>
            <a:fillRect/>
          </a:stretch>
        </p:blipFill>
        <p:spPr bwMode="auto">
          <a:xfrm>
            <a:off x="2786063" y="3270846"/>
            <a:ext cx="2033587" cy="774115"/>
          </a:xfrm>
          <a:prstGeom prst="rect">
            <a:avLst/>
          </a:prstGeom>
          <a:noFill/>
          <a:ln w="9525">
            <a:noFill/>
            <a:miter lim="800000"/>
            <a:headEnd/>
            <a:tailEnd/>
          </a:ln>
        </p:spPr>
      </p:pic>
      <p:pic>
        <p:nvPicPr>
          <p:cNvPr id="103949" name="Picture 525"/>
          <p:cNvPicPr>
            <a:picLocks noChangeAspect="1" noChangeArrowheads="1"/>
          </p:cNvPicPr>
          <p:nvPr/>
        </p:nvPicPr>
        <p:blipFill>
          <a:blip r:embed="rId7" cstate="print"/>
          <a:srcRect/>
          <a:stretch>
            <a:fillRect/>
          </a:stretch>
        </p:blipFill>
        <p:spPr bwMode="auto">
          <a:xfrm>
            <a:off x="5482971" y="5008625"/>
            <a:ext cx="2202561" cy="822644"/>
          </a:xfrm>
          <a:prstGeom prst="rect">
            <a:avLst/>
          </a:prstGeom>
          <a:noFill/>
          <a:ln w="9525">
            <a:noFill/>
            <a:miter lim="800000"/>
            <a:headEnd/>
            <a:tailEnd/>
          </a:ln>
        </p:spPr>
      </p:pic>
      <p:sp>
        <p:nvSpPr>
          <p:cNvPr id="10" name="Rounded Rectangle 3">
            <a:extLst>
              <a:ext uri="{FF2B5EF4-FFF2-40B4-BE49-F238E27FC236}">
                <a16:creationId xmlns:a16="http://schemas.microsoft.com/office/drawing/2014/main" id="{2C43EBBB-0A69-4CCE-8346-13E71C069E6A}"/>
              </a:ext>
            </a:extLst>
          </p:cNvPr>
          <p:cNvSpPr/>
          <p:nvPr/>
        </p:nvSpPr>
        <p:spPr>
          <a:xfrm>
            <a:off x="7418445" y="-14625"/>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71854206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73</a:t>
            </a:fld>
            <a:endParaRPr lang="en-US" sz="1200" dirty="0">
              <a:solidFill>
                <a:schemeClr val="bg1"/>
              </a:solidFill>
            </a:endParaRPr>
          </a:p>
        </p:txBody>
      </p:sp>
      <p:sp>
        <p:nvSpPr>
          <p:cNvPr id="5" name="Text Box 2"/>
          <p:cNvSpPr txBox="1">
            <a:spLocks noChangeArrowheads="1"/>
          </p:cNvSpPr>
          <p:nvPr/>
        </p:nvSpPr>
        <p:spPr bwMode="auto">
          <a:xfrm>
            <a:off x="517525" y="65089"/>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Transition and Molecular Flows</a:t>
            </a:r>
          </a:p>
        </p:txBody>
      </p:sp>
      <p:sp>
        <p:nvSpPr>
          <p:cNvPr id="2" name="Rectangle 1"/>
          <p:cNvSpPr/>
          <p:nvPr/>
        </p:nvSpPr>
        <p:spPr>
          <a:xfrm>
            <a:off x="94232" y="760924"/>
            <a:ext cx="8911086" cy="2862322"/>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dirty="0">
                <a:solidFill>
                  <a:srgbClr val="000000"/>
                </a:solidFill>
              </a:rPr>
              <a:t> </a:t>
            </a:r>
            <a:r>
              <a:rPr lang="en-US" dirty="0"/>
              <a:t>In the </a:t>
            </a:r>
            <a:r>
              <a:rPr lang="en-US" dirty="0">
                <a:solidFill>
                  <a:srgbClr val="FF0066"/>
                </a:solidFill>
              </a:rPr>
              <a:t>medium vacuum </a:t>
            </a:r>
            <a:r>
              <a:rPr lang="en-US" dirty="0"/>
              <a:t>(1-10</a:t>
            </a:r>
            <a:r>
              <a:rPr lang="en-US" baseline="30000" dirty="0"/>
              <a:t>-3</a:t>
            </a:r>
            <a:r>
              <a:rPr lang="en-US" dirty="0"/>
              <a:t> mbar), the flow is </a:t>
            </a:r>
            <a:r>
              <a:rPr lang="en-US" dirty="0">
                <a:solidFill>
                  <a:srgbClr val="00CC99"/>
                </a:solidFill>
              </a:rPr>
              <a:t>transitional</a:t>
            </a:r>
            <a:r>
              <a:rPr lang="en-US" dirty="0">
                <a:solidFill>
                  <a:srgbClr val="000000"/>
                </a:solidFill>
              </a:rPr>
              <a:t>. </a:t>
            </a:r>
            <a:r>
              <a:rPr lang="en-US" dirty="0"/>
              <a:t>In every day work, this range is </a:t>
            </a:r>
            <a:r>
              <a:rPr lang="en-US" u="sng" dirty="0"/>
              <a:t>quickly crossed </a:t>
            </a:r>
            <a:r>
              <a:rPr lang="en-US" dirty="0"/>
              <a:t>when pumping down vacuum chambers. In this regime, the calculation of the conductance is complex. A simple estimation is obtained by adding laminar and molecular </a:t>
            </a:r>
            <a:r>
              <a:rPr lang="en-US" dirty="0" err="1"/>
              <a:t>conductances</a:t>
            </a:r>
            <a:r>
              <a:rPr lang="en-US" dirty="0"/>
              <a:t>.</a:t>
            </a:r>
          </a:p>
          <a:p>
            <a:pPr lvl="0" eaLnBrk="0" fontAlgn="base" hangingPunct="0">
              <a:spcBef>
                <a:spcPct val="0"/>
              </a:spcBef>
              <a:spcAft>
                <a:spcPct val="0"/>
              </a:spcAft>
              <a:buClr>
                <a:srgbClr val="00CC99"/>
              </a:buClr>
              <a:buFontTx/>
              <a:buChar char="•"/>
            </a:pPr>
            <a:endParaRPr lang="en-US" dirty="0">
              <a:solidFill>
                <a:srgbClr val="000000"/>
              </a:solidFill>
            </a:endParaRPr>
          </a:p>
          <a:p>
            <a:pPr lvl="0" eaLnBrk="0" fontAlgn="base" hangingPunct="0">
              <a:spcBef>
                <a:spcPct val="0"/>
              </a:spcBef>
              <a:spcAft>
                <a:spcPct val="0"/>
              </a:spcAft>
              <a:buClr>
                <a:srgbClr val="00CC99"/>
              </a:buClr>
              <a:buFontTx/>
              <a:buChar char="•"/>
            </a:pPr>
            <a:endParaRPr lang="en-US" dirty="0">
              <a:solidFill>
                <a:srgbClr val="000000"/>
              </a:solidFill>
            </a:endParaRPr>
          </a:p>
          <a:p>
            <a:pPr lvl="0" eaLnBrk="0" fontAlgn="base" hangingPunct="0">
              <a:spcBef>
                <a:spcPct val="0"/>
              </a:spcBef>
              <a:spcAft>
                <a:spcPct val="0"/>
              </a:spcAft>
              <a:buClr>
                <a:srgbClr val="00CC99"/>
              </a:buClr>
              <a:buFontTx/>
              <a:buChar char="•"/>
            </a:pPr>
            <a:r>
              <a:rPr lang="en-US" dirty="0">
                <a:solidFill>
                  <a:srgbClr val="000000"/>
                </a:solidFill>
              </a:rPr>
              <a:t> </a:t>
            </a:r>
            <a:r>
              <a:rPr lang="en-US" dirty="0"/>
              <a:t>In the </a:t>
            </a:r>
            <a:r>
              <a:rPr lang="en-US" dirty="0">
                <a:solidFill>
                  <a:srgbClr val="FF0066"/>
                </a:solidFill>
              </a:rPr>
              <a:t>high vacuum</a:t>
            </a:r>
            <a:r>
              <a:rPr lang="en-US" dirty="0"/>
              <a:t> (10</a:t>
            </a:r>
            <a:r>
              <a:rPr lang="en-US" baseline="30000" dirty="0"/>
              <a:t>-3</a:t>
            </a:r>
            <a:r>
              <a:rPr lang="en-US" dirty="0"/>
              <a:t> – 10</a:t>
            </a:r>
            <a:r>
              <a:rPr lang="en-US" baseline="30000" dirty="0"/>
              <a:t>-7</a:t>
            </a:r>
            <a:r>
              <a:rPr lang="en-US" dirty="0"/>
              <a:t> mbar) and </a:t>
            </a:r>
            <a:r>
              <a:rPr lang="en-US" dirty="0">
                <a:solidFill>
                  <a:srgbClr val="FF0066"/>
                </a:solidFill>
              </a:rPr>
              <a:t>ultra-high vacuum </a:t>
            </a:r>
            <a:r>
              <a:rPr lang="en-US" dirty="0"/>
              <a:t>(10</a:t>
            </a:r>
            <a:r>
              <a:rPr lang="en-US" baseline="30000" dirty="0"/>
              <a:t>-7</a:t>
            </a:r>
            <a:r>
              <a:rPr lang="en-US" dirty="0"/>
              <a:t>–10</a:t>
            </a:r>
            <a:r>
              <a:rPr lang="en-US" baseline="30000" dirty="0"/>
              <a:t>-12 </a:t>
            </a:r>
            <a:r>
              <a:rPr lang="en-US" dirty="0"/>
              <a:t>mbar), the flow is </a:t>
            </a:r>
            <a:r>
              <a:rPr lang="en-US" dirty="0">
                <a:solidFill>
                  <a:srgbClr val="00CC99"/>
                </a:solidFill>
              </a:rPr>
              <a:t>molecular</a:t>
            </a:r>
            <a:r>
              <a:rPr lang="en-US" dirty="0"/>
              <a:t>. The mean free path is </a:t>
            </a:r>
            <a:r>
              <a:rPr lang="en-US" dirty="0">
                <a:solidFill>
                  <a:srgbClr val="00CC99"/>
                </a:solidFill>
              </a:rPr>
              <a:t>much larger </a:t>
            </a:r>
            <a:r>
              <a:rPr lang="en-US" dirty="0"/>
              <a:t>than the vacuum chamber diameter. The molecular interactions do not longer occurs.  Molecules interact </a:t>
            </a:r>
            <a:r>
              <a:rPr lang="en-US" dirty="0">
                <a:solidFill>
                  <a:srgbClr val="00CC99"/>
                </a:solidFill>
              </a:rPr>
              <a:t>only</a:t>
            </a:r>
            <a:r>
              <a:rPr lang="en-US" dirty="0">
                <a:solidFill>
                  <a:srgbClr val="000000"/>
                </a:solidFill>
              </a:rPr>
              <a:t> </a:t>
            </a:r>
            <a:r>
              <a:rPr lang="en-US" dirty="0"/>
              <a:t>with the vacuum chamber walls</a:t>
            </a:r>
          </a:p>
        </p:txBody>
      </p:sp>
      <p:graphicFrame>
        <p:nvGraphicFramePr>
          <p:cNvPr id="3" name="Object 2"/>
          <p:cNvGraphicFramePr>
            <a:graphicFrameLocks noChangeAspect="1"/>
          </p:cNvGraphicFramePr>
          <p:nvPr/>
        </p:nvGraphicFramePr>
        <p:xfrm>
          <a:off x="2428875" y="3524250"/>
          <a:ext cx="4614863" cy="449263"/>
        </p:xfrm>
        <a:graphic>
          <a:graphicData uri="http://schemas.openxmlformats.org/presentationml/2006/ole">
            <mc:AlternateContent xmlns:mc="http://schemas.openxmlformats.org/markup-compatibility/2006">
              <mc:Choice xmlns:v="urn:schemas-microsoft-com:vml" Requires="v">
                <p:oleObj name="Equation" r:id="rId2" imgW="2476500" imgH="241300" progId="Equation.3">
                  <p:embed/>
                </p:oleObj>
              </mc:Choice>
              <mc:Fallback>
                <p:oleObj name="Equation" r:id="rId2" imgW="2476500" imgH="241300" progId="Equation.3">
                  <p:embed/>
                  <p:pic>
                    <p:nvPicPr>
                      <p:cNvPr id="3"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75" y="3524250"/>
                        <a:ext cx="4614863" cy="449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6"/>
          <p:cNvSpPr>
            <a:spLocks noChangeArrowheads="1"/>
          </p:cNvSpPr>
          <p:nvPr/>
        </p:nvSpPr>
        <p:spPr bwMode="auto">
          <a:xfrm>
            <a:off x="215660" y="4556439"/>
            <a:ext cx="8789658" cy="1323439"/>
          </a:xfrm>
          <a:prstGeom prst="rect">
            <a:avLst/>
          </a:prstGeom>
          <a:noFill/>
          <a:ln w="9525">
            <a:solidFill>
              <a:srgbClr val="FF0066"/>
            </a:solidFill>
            <a:miter lim="800000"/>
            <a:headEnd/>
            <a:tailEnd/>
          </a:ln>
        </p:spPr>
        <p:txBody>
          <a:bodyPr wrap="square">
            <a:spAutoFit/>
          </a:bodyPr>
          <a:lstStyle/>
          <a:p>
            <a:pPr algn="ctr" eaLnBrk="0" fontAlgn="base" hangingPunct="0">
              <a:spcBef>
                <a:spcPct val="0"/>
              </a:spcBef>
              <a:spcAft>
                <a:spcPct val="0"/>
              </a:spcAft>
              <a:buClr>
                <a:srgbClr val="00CC99"/>
              </a:buClr>
            </a:pPr>
            <a:r>
              <a:rPr lang="en-US" sz="2000" dirty="0">
                <a:solidFill>
                  <a:srgbClr val="FF0066"/>
                </a:solidFill>
              </a:rPr>
              <a:t>Molecular flow is the main regime of flow to be used in vacuum technology</a:t>
            </a:r>
          </a:p>
          <a:p>
            <a:pPr algn="ctr" eaLnBrk="0" fontAlgn="base" hangingPunct="0">
              <a:spcBef>
                <a:spcPct val="0"/>
              </a:spcBef>
              <a:spcAft>
                <a:spcPct val="0"/>
              </a:spcAft>
              <a:buClr>
                <a:srgbClr val="00CC99"/>
              </a:buClr>
            </a:pPr>
            <a:endParaRPr lang="en-US" sz="2000" dirty="0">
              <a:solidFill>
                <a:srgbClr val="FF0066"/>
              </a:solidFill>
            </a:endParaRPr>
          </a:p>
          <a:p>
            <a:pPr algn="ctr" eaLnBrk="0" fontAlgn="base" hangingPunct="0">
              <a:spcBef>
                <a:spcPct val="0"/>
              </a:spcBef>
              <a:spcAft>
                <a:spcPct val="0"/>
              </a:spcAft>
              <a:buClr>
                <a:srgbClr val="00CC99"/>
              </a:buClr>
            </a:pPr>
            <a:r>
              <a:rPr lang="en-US" sz="2000" dirty="0">
                <a:solidFill>
                  <a:srgbClr val="FF0066"/>
                </a:solidFill>
              </a:rPr>
              <a:t> In this regime, the vacuum vessel has been evacuated from its volume. </a:t>
            </a:r>
          </a:p>
          <a:p>
            <a:pPr algn="ctr" eaLnBrk="0" fontAlgn="base" hangingPunct="0">
              <a:spcBef>
                <a:spcPct val="0"/>
              </a:spcBef>
              <a:spcAft>
                <a:spcPct val="0"/>
              </a:spcAft>
              <a:buClr>
                <a:srgbClr val="00CC99"/>
              </a:buClr>
            </a:pPr>
            <a:r>
              <a:rPr lang="en-US" sz="2000" dirty="0">
                <a:solidFill>
                  <a:srgbClr val="FF0066"/>
                </a:solidFill>
              </a:rPr>
              <a:t>The pressure inside the vessel is dominated by the nature of </a:t>
            </a:r>
            <a:r>
              <a:rPr lang="en-US" sz="2000" b="1" u="sng" dirty="0">
                <a:solidFill>
                  <a:srgbClr val="FF0066"/>
                </a:solidFill>
              </a:rPr>
              <a:t>the surface</a:t>
            </a:r>
            <a:r>
              <a:rPr lang="en-US" sz="2000" b="1" dirty="0">
                <a:solidFill>
                  <a:srgbClr val="FF0066"/>
                </a:solidFill>
              </a:rPr>
              <a:t>.  </a:t>
            </a:r>
          </a:p>
        </p:txBody>
      </p:sp>
      <p:sp>
        <p:nvSpPr>
          <p:cNvPr id="9"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10" name="Rounded Rectangle 3">
            <a:extLst>
              <a:ext uri="{FF2B5EF4-FFF2-40B4-BE49-F238E27FC236}">
                <a16:creationId xmlns:a16="http://schemas.microsoft.com/office/drawing/2014/main" id="{C0BD251F-A928-49B9-8936-F8E897F069C3}"/>
              </a:ext>
            </a:extLst>
          </p:cNvPr>
          <p:cNvSpPr/>
          <p:nvPr/>
        </p:nvSpPr>
        <p:spPr>
          <a:xfrm>
            <a:off x="7495884" y="25448"/>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40450605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74</a:t>
            </a:fld>
            <a:endParaRPr lang="en-US" dirty="0"/>
          </a:p>
        </p:txBody>
      </p:sp>
      <p:sp>
        <p:nvSpPr>
          <p:cNvPr id="4" name="Title 3"/>
          <p:cNvSpPr>
            <a:spLocks noGrp="1"/>
          </p:cNvSpPr>
          <p:nvPr>
            <p:ph type="title"/>
          </p:nvPr>
        </p:nvSpPr>
        <p:spPr/>
        <p:txBody>
          <a:bodyPr/>
          <a:lstStyle/>
          <a:p>
            <a:r>
              <a:rPr lang="en-GB" dirty="0"/>
              <a:t>As a function of pressure</a:t>
            </a:r>
          </a:p>
        </p:txBody>
      </p:sp>
      <p:graphicFrame>
        <p:nvGraphicFramePr>
          <p:cNvPr id="6" name="Table 5"/>
          <p:cNvGraphicFramePr>
            <a:graphicFrameLocks noGrp="1"/>
          </p:cNvGraphicFramePr>
          <p:nvPr/>
        </p:nvGraphicFramePr>
        <p:xfrm>
          <a:off x="496538" y="1934328"/>
          <a:ext cx="8039018" cy="3139440"/>
        </p:xfrm>
        <a:graphic>
          <a:graphicData uri="http://schemas.openxmlformats.org/drawingml/2006/table">
            <a:tbl>
              <a:tblPr firstRow="1" bandRow="1">
                <a:tableStyleId>{073A0DAA-6AF3-43AB-8588-CEC1D06C72B9}</a:tableStyleId>
              </a:tblPr>
              <a:tblGrid>
                <a:gridCol w="957580">
                  <a:extLst>
                    <a:ext uri="{9D8B030D-6E8A-4147-A177-3AD203B41FA5}">
                      <a16:colId xmlns:a16="http://schemas.microsoft.com/office/drawing/2014/main" val="20000"/>
                    </a:ext>
                  </a:extLst>
                </a:gridCol>
                <a:gridCol w="1530527">
                  <a:extLst>
                    <a:ext uri="{9D8B030D-6E8A-4147-A177-3AD203B41FA5}">
                      <a16:colId xmlns:a16="http://schemas.microsoft.com/office/drawing/2014/main" val="20001"/>
                    </a:ext>
                  </a:extLst>
                </a:gridCol>
                <a:gridCol w="1677278">
                  <a:extLst>
                    <a:ext uri="{9D8B030D-6E8A-4147-A177-3AD203B41FA5}">
                      <a16:colId xmlns:a16="http://schemas.microsoft.com/office/drawing/2014/main" val="20002"/>
                    </a:ext>
                  </a:extLst>
                </a:gridCol>
                <a:gridCol w="988602">
                  <a:extLst>
                    <a:ext uri="{9D8B030D-6E8A-4147-A177-3AD203B41FA5}">
                      <a16:colId xmlns:a16="http://schemas.microsoft.com/office/drawing/2014/main" val="20003"/>
                    </a:ext>
                  </a:extLst>
                </a:gridCol>
                <a:gridCol w="1132183">
                  <a:extLst>
                    <a:ext uri="{9D8B030D-6E8A-4147-A177-3AD203B41FA5}">
                      <a16:colId xmlns:a16="http://schemas.microsoft.com/office/drawing/2014/main" val="20004"/>
                    </a:ext>
                  </a:extLst>
                </a:gridCol>
                <a:gridCol w="1752848">
                  <a:extLst>
                    <a:ext uri="{9D8B030D-6E8A-4147-A177-3AD203B41FA5}">
                      <a16:colId xmlns:a16="http://schemas.microsoft.com/office/drawing/2014/main" val="20005"/>
                    </a:ext>
                  </a:extLst>
                </a:gridCol>
              </a:tblGrid>
              <a:tr h="370840">
                <a:tc>
                  <a:txBody>
                    <a:bodyPr/>
                    <a:lstStyle/>
                    <a:p>
                      <a:pPr algn="ctr"/>
                      <a:r>
                        <a:rPr lang="en-GB" dirty="0"/>
                        <a:t>P</a:t>
                      </a:r>
                    </a:p>
                    <a:p>
                      <a:pPr algn="ctr"/>
                      <a:r>
                        <a:rPr lang="en-GB" dirty="0"/>
                        <a:t>(mbar)</a:t>
                      </a:r>
                    </a:p>
                  </a:txBody>
                  <a:tcPr/>
                </a:tc>
                <a:tc>
                  <a:txBody>
                    <a:bodyPr/>
                    <a:lstStyle/>
                    <a:p>
                      <a:pPr algn="ctr"/>
                      <a:r>
                        <a:rPr lang="en-GB" dirty="0"/>
                        <a:t>Force per unit surface</a:t>
                      </a:r>
                    </a:p>
                  </a:txBody>
                  <a:tcPr/>
                </a:tc>
                <a:tc>
                  <a:txBody>
                    <a:bodyPr/>
                    <a:lstStyle/>
                    <a:p>
                      <a:pPr algn="ctr"/>
                      <a:r>
                        <a:rPr lang="en-GB" dirty="0"/>
                        <a:t>Density</a:t>
                      </a:r>
                    </a:p>
                    <a:p>
                      <a:pPr algn="ctr"/>
                      <a:r>
                        <a:rPr lang="en-GB" dirty="0"/>
                        <a:t>(molec.cm</a:t>
                      </a:r>
                      <a:r>
                        <a:rPr lang="en-GB" baseline="30000" dirty="0"/>
                        <a:t>-3</a:t>
                      </a:r>
                      <a:r>
                        <a:rPr lang="en-GB" dirty="0"/>
                        <a:t>)</a:t>
                      </a:r>
                    </a:p>
                  </a:txBody>
                  <a:tcPr/>
                </a:tc>
                <a:tc>
                  <a:txBody>
                    <a:bodyPr/>
                    <a:lstStyle/>
                    <a:p>
                      <a:pPr algn="ctr"/>
                      <a:r>
                        <a:rPr lang="en-GB" dirty="0"/>
                        <a:t>Mean free path</a:t>
                      </a:r>
                    </a:p>
                  </a:txBody>
                  <a:tcPr/>
                </a:tc>
                <a:tc>
                  <a:txBody>
                    <a:bodyPr/>
                    <a:lstStyle/>
                    <a:p>
                      <a:pPr algn="ctr"/>
                      <a:r>
                        <a:rPr lang="en-GB" dirty="0"/>
                        <a:t>Incidence</a:t>
                      </a:r>
                      <a:r>
                        <a:rPr lang="en-GB" baseline="0" dirty="0"/>
                        <a:t> rate</a:t>
                      </a:r>
                    </a:p>
                    <a:p>
                      <a:pPr algn="ctr"/>
                      <a:r>
                        <a:rPr lang="en-GB" dirty="0"/>
                        <a:t>(cm</a:t>
                      </a:r>
                      <a:r>
                        <a:rPr lang="en-GB" baseline="30000" dirty="0"/>
                        <a:t>-2</a:t>
                      </a:r>
                      <a:r>
                        <a:rPr lang="en-GB" dirty="0"/>
                        <a:t>.s</a:t>
                      </a:r>
                      <a:r>
                        <a:rPr lang="en-GB" baseline="30000" dirty="0"/>
                        <a:t>-1</a:t>
                      </a:r>
                      <a:r>
                        <a:rPr lang="en-GB" dirty="0"/>
                        <a:t>)</a:t>
                      </a:r>
                    </a:p>
                  </a:txBody>
                  <a:tcPr/>
                </a:tc>
                <a:tc>
                  <a:txBody>
                    <a:bodyPr/>
                    <a:lstStyle/>
                    <a:p>
                      <a:pPr algn="ctr"/>
                      <a:r>
                        <a:rPr lang="en-GB" dirty="0"/>
                        <a:t>Monolayer formation time</a:t>
                      </a:r>
                    </a:p>
                  </a:txBody>
                  <a:tcPr/>
                </a:tc>
                <a:extLst>
                  <a:ext uri="{0D108BD9-81ED-4DB2-BD59-A6C34878D82A}">
                    <a16:rowId xmlns:a16="http://schemas.microsoft.com/office/drawing/2014/main" val="10000"/>
                  </a:ext>
                </a:extLst>
              </a:tr>
              <a:tr h="370840">
                <a:tc>
                  <a:txBody>
                    <a:bodyPr/>
                    <a:lstStyle/>
                    <a:p>
                      <a:pPr algn="ctr"/>
                      <a:r>
                        <a:rPr lang="en-GB" dirty="0"/>
                        <a:t>1013</a:t>
                      </a:r>
                    </a:p>
                  </a:txBody>
                  <a:tcPr/>
                </a:tc>
                <a:tc>
                  <a:txBody>
                    <a:bodyPr/>
                    <a:lstStyle/>
                    <a:p>
                      <a:pPr algn="ctr"/>
                      <a:r>
                        <a:rPr lang="en-GB" dirty="0"/>
                        <a:t>1 kg/cm</a:t>
                      </a:r>
                      <a:r>
                        <a:rPr lang="en-GB" baseline="30000" dirty="0"/>
                        <a:t>2</a:t>
                      </a:r>
                    </a:p>
                  </a:txBody>
                  <a:tcPr/>
                </a:tc>
                <a:tc>
                  <a:txBody>
                    <a:bodyPr/>
                    <a:lstStyle/>
                    <a:p>
                      <a:pPr algn="ctr"/>
                      <a:r>
                        <a:rPr lang="en-GB" dirty="0"/>
                        <a:t>2.5 10</a:t>
                      </a:r>
                      <a:r>
                        <a:rPr lang="en-GB" baseline="30000" dirty="0"/>
                        <a:t>19</a:t>
                      </a:r>
                    </a:p>
                  </a:txBody>
                  <a:tcPr/>
                </a:tc>
                <a:tc>
                  <a:txBody>
                    <a:bodyPr/>
                    <a:lstStyle/>
                    <a:p>
                      <a:pPr algn="ctr"/>
                      <a:r>
                        <a:rPr lang="en-GB" dirty="0"/>
                        <a:t>0.1 </a:t>
                      </a:r>
                      <a:r>
                        <a:rPr lang="el-GR" dirty="0"/>
                        <a:t>μ</a:t>
                      </a:r>
                      <a:r>
                        <a:rPr lang="en-GB" dirty="0"/>
                        <a:t>m</a:t>
                      </a:r>
                    </a:p>
                  </a:txBody>
                  <a:tcPr/>
                </a:tc>
                <a:tc>
                  <a:txBody>
                    <a:bodyPr/>
                    <a:lstStyle/>
                    <a:p>
                      <a:pPr algn="ctr"/>
                      <a:r>
                        <a:rPr lang="en-GB" dirty="0"/>
                        <a:t>2.9 10</a:t>
                      </a:r>
                      <a:r>
                        <a:rPr lang="en-GB" baseline="30000" dirty="0"/>
                        <a:t>23</a:t>
                      </a:r>
                    </a:p>
                  </a:txBody>
                  <a:tcPr/>
                </a:tc>
                <a:tc>
                  <a:txBody>
                    <a:bodyPr/>
                    <a:lstStyle/>
                    <a:p>
                      <a:pPr algn="ctr"/>
                      <a:r>
                        <a:rPr lang="en-GB" dirty="0"/>
                        <a:t>3.4 ns</a:t>
                      </a:r>
                    </a:p>
                  </a:txBody>
                  <a:tcPr/>
                </a:tc>
                <a:extLst>
                  <a:ext uri="{0D108BD9-81ED-4DB2-BD59-A6C34878D82A}">
                    <a16:rowId xmlns:a16="http://schemas.microsoft.com/office/drawing/2014/main" val="10001"/>
                  </a:ext>
                </a:extLst>
              </a:tr>
              <a:tr h="370840">
                <a:tc>
                  <a:txBody>
                    <a:bodyPr/>
                    <a:lstStyle/>
                    <a:p>
                      <a:pPr algn="ctr"/>
                      <a:r>
                        <a:rPr lang="en-GB" dirty="0"/>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1 g/cm</a:t>
                      </a:r>
                      <a:r>
                        <a:rPr lang="en-GB" baseline="30000" dirty="0"/>
                        <a:t>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2.5 10</a:t>
                      </a:r>
                      <a:r>
                        <a:rPr lang="en-GB" baseline="30000" dirty="0"/>
                        <a:t>16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0.1 mm</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2.9 10</a:t>
                      </a:r>
                      <a:r>
                        <a:rPr lang="en-GB" baseline="30000" dirty="0"/>
                        <a:t>20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3.4</a:t>
                      </a:r>
                      <a:r>
                        <a:rPr lang="en-GB" baseline="0" dirty="0"/>
                        <a:t> </a:t>
                      </a:r>
                      <a:r>
                        <a:rPr lang="el-GR" dirty="0"/>
                        <a:t>μ</a:t>
                      </a:r>
                      <a:r>
                        <a:rPr lang="en-GB" dirty="0"/>
                        <a:t>s</a:t>
                      </a:r>
                    </a:p>
                  </a:txBody>
                  <a:tcPr/>
                </a:tc>
                <a:extLst>
                  <a:ext uri="{0D108BD9-81ED-4DB2-BD59-A6C34878D82A}">
                    <a16:rowId xmlns:a16="http://schemas.microsoft.com/office/drawing/2014/main" val="10002"/>
                  </a:ext>
                </a:extLst>
              </a:tr>
              <a:tr h="370840">
                <a:tc>
                  <a:txBody>
                    <a:bodyPr/>
                    <a:lstStyle/>
                    <a:p>
                      <a:pPr algn="ctr"/>
                      <a:r>
                        <a:rPr lang="en-GB" dirty="0"/>
                        <a:t>10</a:t>
                      </a:r>
                      <a:r>
                        <a:rPr lang="en-GB" baseline="30000" dirty="0"/>
                        <a:t>-3</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1 mg/cm</a:t>
                      </a:r>
                      <a:r>
                        <a:rPr lang="en-GB" baseline="30000" dirty="0"/>
                        <a:t>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2.5 10</a:t>
                      </a:r>
                      <a:r>
                        <a:rPr lang="en-GB" baseline="30000" dirty="0"/>
                        <a:t>13</a:t>
                      </a:r>
                    </a:p>
                  </a:txBody>
                  <a:tcPr/>
                </a:tc>
                <a:tc>
                  <a:txBody>
                    <a:bodyPr/>
                    <a:lstStyle/>
                    <a:p>
                      <a:pPr algn="ctr"/>
                      <a:r>
                        <a:rPr lang="en-GB" dirty="0"/>
                        <a:t>10 cm</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2.9 10</a:t>
                      </a:r>
                      <a:r>
                        <a:rPr lang="en-GB" baseline="30000" dirty="0"/>
                        <a:t>17</a:t>
                      </a:r>
                    </a:p>
                  </a:txBody>
                  <a:tcPr/>
                </a:tc>
                <a:tc>
                  <a:txBody>
                    <a:bodyPr/>
                    <a:lstStyle/>
                    <a:p>
                      <a:pPr algn="ctr"/>
                      <a:r>
                        <a:rPr lang="en-GB" dirty="0"/>
                        <a:t>3.4 </a:t>
                      </a:r>
                      <a:r>
                        <a:rPr lang="en-GB" dirty="0" err="1"/>
                        <a:t>ms</a:t>
                      </a:r>
                      <a:endParaRPr lang="en-GB" dirty="0"/>
                    </a:p>
                  </a:txBody>
                  <a:tcPr/>
                </a:tc>
                <a:extLst>
                  <a:ext uri="{0D108BD9-81ED-4DB2-BD59-A6C34878D82A}">
                    <a16:rowId xmlns:a16="http://schemas.microsoft.com/office/drawing/2014/main" val="1000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10</a:t>
                      </a:r>
                      <a:r>
                        <a:rPr lang="en-GB" baseline="30000" dirty="0"/>
                        <a:t>-6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1 </a:t>
                      </a:r>
                      <a:r>
                        <a:rPr lang="el-GR" dirty="0"/>
                        <a:t>μ</a:t>
                      </a:r>
                      <a:r>
                        <a:rPr lang="en-GB" dirty="0"/>
                        <a:t>g/cm</a:t>
                      </a:r>
                      <a:r>
                        <a:rPr lang="en-GB" baseline="30000" dirty="0"/>
                        <a:t>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2.5 10</a:t>
                      </a:r>
                      <a:r>
                        <a:rPr lang="en-GB" baseline="30000" dirty="0"/>
                        <a:t>10</a:t>
                      </a:r>
                    </a:p>
                  </a:txBody>
                  <a:tcPr/>
                </a:tc>
                <a:tc>
                  <a:txBody>
                    <a:bodyPr/>
                    <a:lstStyle/>
                    <a:p>
                      <a:pPr algn="ctr"/>
                      <a:r>
                        <a:rPr lang="en-GB" dirty="0"/>
                        <a:t>100 m</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2.9 10</a:t>
                      </a:r>
                      <a:r>
                        <a:rPr lang="en-GB" baseline="30000" dirty="0"/>
                        <a:t>14</a:t>
                      </a:r>
                    </a:p>
                  </a:txBody>
                  <a:tcPr/>
                </a:tc>
                <a:tc>
                  <a:txBody>
                    <a:bodyPr/>
                    <a:lstStyle/>
                    <a:p>
                      <a:pPr algn="ctr"/>
                      <a:r>
                        <a:rPr lang="en-GB" dirty="0"/>
                        <a:t>3.4</a:t>
                      </a:r>
                    </a:p>
                  </a:txBody>
                  <a:tcPr/>
                </a:tc>
                <a:extLst>
                  <a:ext uri="{0D108BD9-81ED-4DB2-BD59-A6C34878D82A}">
                    <a16:rowId xmlns:a16="http://schemas.microsoft.com/office/drawing/2014/main" val="1000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10</a:t>
                      </a:r>
                      <a:r>
                        <a:rPr lang="en-GB" baseline="30000" dirty="0"/>
                        <a:t>-9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10 </a:t>
                      </a:r>
                      <a:r>
                        <a:rPr lang="el-GR" dirty="0"/>
                        <a:t>μ</a:t>
                      </a:r>
                      <a:r>
                        <a:rPr lang="en-GB" dirty="0"/>
                        <a:t>g/m</a:t>
                      </a:r>
                      <a:r>
                        <a:rPr lang="en-GB" baseline="30000" dirty="0"/>
                        <a:t>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2.5 10</a:t>
                      </a:r>
                      <a:r>
                        <a:rPr lang="en-GB" baseline="30000" dirty="0"/>
                        <a:t>7</a:t>
                      </a:r>
                    </a:p>
                  </a:txBody>
                  <a:tcPr/>
                </a:tc>
                <a:tc>
                  <a:txBody>
                    <a:bodyPr/>
                    <a:lstStyle/>
                    <a:p>
                      <a:pPr algn="ctr"/>
                      <a:r>
                        <a:rPr lang="en-GB" dirty="0"/>
                        <a:t>100 km</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2.9 10</a:t>
                      </a:r>
                      <a:r>
                        <a:rPr lang="en-GB" baseline="30000" dirty="0"/>
                        <a:t>11</a:t>
                      </a:r>
                    </a:p>
                  </a:txBody>
                  <a:tcPr/>
                </a:tc>
                <a:tc>
                  <a:txBody>
                    <a:bodyPr/>
                    <a:lstStyle/>
                    <a:p>
                      <a:pPr algn="ctr"/>
                      <a:r>
                        <a:rPr lang="en-GB" dirty="0"/>
                        <a:t>1 h</a:t>
                      </a:r>
                    </a:p>
                  </a:txBody>
                  <a:tcPr/>
                </a:tc>
                <a:extLst>
                  <a:ext uri="{0D108BD9-81ED-4DB2-BD59-A6C34878D82A}">
                    <a16:rowId xmlns:a16="http://schemas.microsoft.com/office/drawing/2014/main" val="1000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10</a:t>
                      </a:r>
                      <a:r>
                        <a:rPr lang="en-GB" baseline="30000" dirty="0"/>
                        <a:t>-12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10 ng/m</a:t>
                      </a:r>
                      <a:r>
                        <a:rPr lang="en-GB" baseline="30000" dirty="0"/>
                        <a:t>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2.5 10</a:t>
                      </a:r>
                      <a:r>
                        <a:rPr lang="en-GB" baseline="30000" dirty="0"/>
                        <a:t>4</a:t>
                      </a:r>
                    </a:p>
                  </a:txBody>
                  <a:tcPr/>
                </a:tc>
                <a:tc>
                  <a:txBody>
                    <a:bodyPr/>
                    <a:lstStyle/>
                    <a:p>
                      <a:pPr algn="ctr"/>
                      <a:r>
                        <a:rPr lang="en-GB" dirty="0"/>
                        <a:t>10</a:t>
                      </a:r>
                      <a:r>
                        <a:rPr lang="en-GB" baseline="30000" dirty="0"/>
                        <a:t>5</a:t>
                      </a:r>
                      <a:r>
                        <a:rPr lang="en-GB" dirty="0"/>
                        <a:t> km</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2.9 10</a:t>
                      </a:r>
                      <a:r>
                        <a:rPr lang="en-GB" baseline="30000" dirty="0"/>
                        <a:t>9</a:t>
                      </a:r>
                    </a:p>
                  </a:txBody>
                  <a:tcPr/>
                </a:tc>
                <a:tc>
                  <a:txBody>
                    <a:bodyPr/>
                    <a:lstStyle/>
                    <a:p>
                      <a:pPr algn="ctr"/>
                      <a:r>
                        <a:rPr lang="en-GB" dirty="0"/>
                        <a:t>40 days</a:t>
                      </a:r>
                    </a:p>
                  </a:txBody>
                  <a:tcPr/>
                </a:tc>
                <a:extLst>
                  <a:ext uri="{0D108BD9-81ED-4DB2-BD59-A6C34878D82A}">
                    <a16:rowId xmlns:a16="http://schemas.microsoft.com/office/drawing/2014/main" val="10006"/>
                  </a:ext>
                </a:extLst>
              </a:tr>
            </a:tbl>
          </a:graphicData>
        </a:graphic>
      </p:graphicFrame>
      <p:sp>
        <p:nvSpPr>
          <p:cNvPr id="8" name="Rounded Rectangle 3"/>
          <p:cNvSpPr/>
          <p:nvPr/>
        </p:nvSpPr>
        <p:spPr>
          <a:xfrm>
            <a:off x="7418445" y="521408"/>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178840920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0770" y="575935"/>
            <a:ext cx="8893834" cy="427809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The flux, Q, correspond to the current, I</a:t>
            </a:r>
          </a:p>
          <a:p>
            <a:pPr lvl="0" eaLnBrk="0" fontAlgn="base" hangingPunct="0">
              <a:spcBef>
                <a:spcPct val="0"/>
              </a:spcBef>
              <a:spcAft>
                <a:spcPct val="0"/>
              </a:spcAft>
              <a:buClr>
                <a:srgbClr val="00CC99"/>
              </a:buClr>
              <a:buFontTx/>
              <a:buChar char="•"/>
            </a:pPr>
            <a:r>
              <a:rPr lang="en-US" sz="1600" dirty="0"/>
              <a:t> The pressure, P, corresponds to the voltage, V</a:t>
            </a:r>
          </a:p>
          <a:p>
            <a:pPr lvl="0" eaLnBrk="0" fontAlgn="base" hangingPunct="0">
              <a:spcBef>
                <a:spcPct val="0"/>
              </a:spcBef>
              <a:spcAft>
                <a:spcPct val="0"/>
              </a:spcAft>
              <a:buClr>
                <a:srgbClr val="00CC99"/>
              </a:buClr>
              <a:buFontTx/>
              <a:buChar char="•"/>
            </a:pPr>
            <a:r>
              <a:rPr lang="en-US" sz="1600" dirty="0"/>
              <a:t> The </a:t>
            </a:r>
            <a:r>
              <a:rPr lang="en-US" sz="1600" dirty="0">
                <a:solidFill>
                  <a:srgbClr val="FF3399"/>
                </a:solidFill>
              </a:rPr>
              <a:t>inverse</a:t>
            </a:r>
            <a:r>
              <a:rPr lang="en-US" sz="1600" dirty="0"/>
              <a:t> of the conductance, C, corresponds to the resistance, R </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pPr>
            <a:endParaRPr lang="en-US" sz="1600" dirty="0"/>
          </a:p>
          <a:p>
            <a:pPr lvl="0" eaLnBrk="0" fontAlgn="base" hangingPunct="0">
              <a:spcBef>
                <a:spcPct val="0"/>
              </a:spcBef>
              <a:spcAft>
                <a:spcPct val="0"/>
              </a:spcAft>
              <a:buClr>
                <a:srgbClr val="00CC99"/>
              </a:buClr>
              <a:buFontTx/>
              <a:buChar char="•"/>
            </a:pPr>
            <a:r>
              <a:rPr lang="en-US" sz="1600" dirty="0"/>
              <a:t> Adding resistances in parallel</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pPr>
            <a:endParaRPr lang="en-US" sz="1600" dirty="0"/>
          </a:p>
          <a:p>
            <a:pPr lvl="0" eaLnBrk="0" fontAlgn="base" hangingPunct="0">
              <a:spcBef>
                <a:spcPct val="0"/>
              </a:spcBef>
              <a:spcAft>
                <a:spcPct val="0"/>
              </a:spcAft>
              <a:buClr>
                <a:srgbClr val="00CC99"/>
              </a:buClr>
            </a:pPr>
            <a:endParaRPr lang="en-US" sz="1600" dirty="0"/>
          </a:p>
          <a:p>
            <a:pPr lvl="0" eaLnBrk="0" fontAlgn="base" hangingPunct="0">
              <a:spcBef>
                <a:spcPct val="0"/>
              </a:spcBef>
              <a:spcAft>
                <a:spcPct val="0"/>
              </a:spcAft>
              <a:buClr>
                <a:srgbClr val="00CC99"/>
              </a:buClr>
            </a:pPr>
            <a:endParaRPr lang="en-US" sz="1600" dirty="0"/>
          </a:p>
          <a:p>
            <a:pPr lvl="0" eaLnBrk="0" fontAlgn="base" hangingPunct="0">
              <a:spcBef>
                <a:spcPct val="0"/>
              </a:spcBef>
              <a:spcAft>
                <a:spcPct val="0"/>
              </a:spcAft>
              <a:buClr>
                <a:srgbClr val="00CC99"/>
              </a:buClr>
            </a:pPr>
            <a:endParaRPr lang="en-US" sz="1600" dirty="0"/>
          </a:p>
          <a:p>
            <a:pPr lvl="0" eaLnBrk="0" fontAlgn="base" hangingPunct="0">
              <a:spcBef>
                <a:spcPct val="0"/>
              </a:spcBef>
              <a:spcAft>
                <a:spcPct val="0"/>
              </a:spcAft>
              <a:buClr>
                <a:srgbClr val="00CC99"/>
              </a:buClr>
              <a:buFontTx/>
              <a:buChar char="•"/>
            </a:pPr>
            <a:r>
              <a:rPr lang="en-US" sz="1600" dirty="0"/>
              <a:t> Adding resistances in series </a:t>
            </a:r>
          </a:p>
        </p:txBody>
      </p:sp>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75</a:t>
            </a:fld>
            <a:endParaRPr lang="en-US" sz="1200" dirty="0">
              <a:solidFill>
                <a:schemeClr val="bg1"/>
              </a:solidFill>
            </a:endParaRPr>
          </a:p>
        </p:txBody>
      </p:sp>
      <p:sp>
        <p:nvSpPr>
          <p:cNvPr id="5" name="Text Box 2"/>
          <p:cNvSpPr txBox="1">
            <a:spLocks noChangeArrowheads="1"/>
          </p:cNvSpPr>
          <p:nvPr/>
        </p:nvSpPr>
        <p:spPr bwMode="auto">
          <a:xfrm>
            <a:off x="-173758" y="49457"/>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Conductance: Analogy to electricity</a:t>
            </a:r>
          </a:p>
        </p:txBody>
      </p:sp>
      <p:sp>
        <p:nvSpPr>
          <p:cNvPr id="69"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grpSp>
        <p:nvGrpSpPr>
          <p:cNvPr id="10" name="Group 9"/>
          <p:cNvGrpSpPr/>
          <p:nvPr/>
        </p:nvGrpSpPr>
        <p:grpSpPr>
          <a:xfrm>
            <a:off x="992791" y="1459804"/>
            <a:ext cx="1732528" cy="707583"/>
            <a:chOff x="1179384" y="1517015"/>
            <a:chExt cx="1732528" cy="707583"/>
          </a:xfrm>
        </p:grpSpPr>
        <p:sp>
          <p:nvSpPr>
            <p:cNvPr id="14" name="TextBox 10"/>
            <p:cNvSpPr txBox="1">
              <a:spLocks noChangeArrowheads="1"/>
            </p:cNvSpPr>
            <p:nvPr/>
          </p:nvSpPr>
          <p:spPr bwMode="auto">
            <a:xfrm>
              <a:off x="2488398" y="1855266"/>
              <a:ext cx="423514" cy="369332"/>
            </a:xfrm>
            <a:prstGeom prst="rect">
              <a:avLst/>
            </a:prstGeom>
            <a:noFill/>
            <a:ln w="9525">
              <a:noFill/>
              <a:miter lim="800000"/>
              <a:headEnd/>
              <a:tailEnd/>
            </a:ln>
          </p:spPr>
          <p:txBody>
            <a:bodyPr wrap="none">
              <a:spAutoFit/>
            </a:bodyPr>
            <a:lstStyle/>
            <a:p>
              <a:r>
                <a:rPr lang="fr-FR" dirty="0"/>
                <a:t>V</a:t>
              </a:r>
              <a:r>
                <a:rPr lang="fr-FR" baseline="-25000" dirty="0"/>
                <a:t>2</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2898" y="1720092"/>
              <a:ext cx="857250" cy="428625"/>
            </a:xfrm>
            <a:prstGeom prst="rect">
              <a:avLst/>
            </a:prstGeom>
          </p:spPr>
        </p:pic>
        <p:sp>
          <p:nvSpPr>
            <p:cNvPr id="71" name="TextBox 10"/>
            <p:cNvSpPr txBox="1">
              <a:spLocks noChangeArrowheads="1"/>
            </p:cNvSpPr>
            <p:nvPr/>
          </p:nvSpPr>
          <p:spPr bwMode="auto">
            <a:xfrm>
              <a:off x="1179384" y="1855266"/>
              <a:ext cx="423514" cy="369332"/>
            </a:xfrm>
            <a:prstGeom prst="rect">
              <a:avLst/>
            </a:prstGeom>
            <a:noFill/>
            <a:ln w="9525">
              <a:noFill/>
              <a:miter lim="800000"/>
              <a:headEnd/>
              <a:tailEnd/>
            </a:ln>
          </p:spPr>
          <p:txBody>
            <a:bodyPr wrap="none">
              <a:spAutoFit/>
            </a:bodyPr>
            <a:lstStyle/>
            <a:p>
              <a:r>
                <a:rPr lang="fr-FR" dirty="0"/>
                <a:t>V</a:t>
              </a:r>
              <a:r>
                <a:rPr lang="fr-FR" baseline="-25000" dirty="0"/>
                <a:t>1</a:t>
              </a:r>
            </a:p>
          </p:txBody>
        </p:sp>
        <p:sp>
          <p:nvSpPr>
            <p:cNvPr id="72" name="TextBox 10"/>
            <p:cNvSpPr txBox="1">
              <a:spLocks noChangeArrowheads="1"/>
            </p:cNvSpPr>
            <p:nvPr/>
          </p:nvSpPr>
          <p:spPr bwMode="auto">
            <a:xfrm>
              <a:off x="1859055" y="1517015"/>
              <a:ext cx="543739" cy="369332"/>
            </a:xfrm>
            <a:prstGeom prst="rect">
              <a:avLst/>
            </a:prstGeom>
            <a:noFill/>
            <a:ln w="9525">
              <a:noFill/>
              <a:miter lim="800000"/>
              <a:headEnd/>
              <a:tailEnd/>
            </a:ln>
          </p:spPr>
          <p:txBody>
            <a:bodyPr wrap="none">
              <a:spAutoFit/>
            </a:bodyPr>
            <a:lstStyle/>
            <a:p>
              <a:r>
                <a:rPr lang="fr-FR" dirty="0"/>
                <a:t>R, I</a:t>
              </a:r>
              <a:endParaRPr lang="fr-FR" baseline="-25000" dirty="0"/>
            </a:p>
          </p:txBody>
        </p:sp>
      </p:grpSp>
      <p:sp>
        <p:nvSpPr>
          <p:cNvPr id="4" name="Rectangle 3"/>
          <p:cNvSpPr/>
          <p:nvPr/>
        </p:nvSpPr>
        <p:spPr>
          <a:xfrm>
            <a:off x="3197574" y="1589718"/>
            <a:ext cx="1321837" cy="369332"/>
          </a:xfrm>
          <a:prstGeom prst="rect">
            <a:avLst/>
          </a:prstGeom>
        </p:spPr>
        <p:txBody>
          <a:bodyPr wrap="none">
            <a:spAutoFit/>
          </a:bodyPr>
          <a:lstStyle/>
          <a:p>
            <a:r>
              <a:rPr lang="en-US" dirty="0"/>
              <a:t>Ohm’s law:</a:t>
            </a:r>
            <a:endParaRPr lang="en-GB" dirty="0"/>
          </a:p>
        </p:txBody>
      </p:sp>
      <mc:AlternateContent xmlns:mc="http://schemas.openxmlformats.org/markup-compatibility/2006" xmlns:a14="http://schemas.microsoft.com/office/drawing/2010/main">
        <mc:Choice Requires="a14">
          <p:sp>
            <p:nvSpPr>
              <p:cNvPr id="6" name="TextBox 5"/>
              <p:cNvSpPr txBox="1"/>
              <p:nvPr/>
            </p:nvSpPr>
            <p:spPr>
              <a:xfrm>
                <a:off x="2911609" y="1953844"/>
                <a:ext cx="3381888" cy="5657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GB" i="1" smtClean="0">
                              <a:latin typeface="Cambria Math" panose="02040503050406030204" pitchFamily="18" charset="0"/>
                            </a:rPr>
                          </m:ctrlPr>
                        </m:dPr>
                        <m:e>
                          <m:sSub>
                            <m:sSubPr>
                              <m:ctrlPr>
                                <a:rPr lang="en-GB"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1</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2</m:t>
                              </m:r>
                            </m:sub>
                          </m:sSub>
                        </m:e>
                      </m:d>
                      <m:r>
                        <a:rPr lang="en-GB" i="1" smtClean="0">
                          <a:latin typeface="Cambria Math" panose="02040503050406030204" pitchFamily="18" charset="0"/>
                        </a:rPr>
                        <m:t>=</m:t>
                      </m:r>
                      <m:r>
                        <a:rPr lang="en-GB" b="0" i="1" smtClean="0">
                          <a:latin typeface="Cambria Math" panose="02040503050406030204" pitchFamily="18" charset="0"/>
                        </a:rPr>
                        <m:t>𝑅</m:t>
                      </m:r>
                      <m:r>
                        <a:rPr lang="en-GB" b="0" i="1" smtClean="0">
                          <a:latin typeface="Cambria Math" panose="02040503050406030204" pitchFamily="18" charset="0"/>
                        </a:rPr>
                        <m:t> </m:t>
                      </m:r>
                      <m:r>
                        <a:rPr lang="en-GB" b="0" i="1" smtClean="0">
                          <a:latin typeface="Cambria Math" panose="02040503050406030204" pitchFamily="18" charset="0"/>
                        </a:rPr>
                        <m:t>𝐼</m:t>
                      </m:r>
                      <m:r>
                        <a:rPr lang="en-GB" b="0" i="1" smtClean="0">
                          <a:latin typeface="Cambria Math" panose="02040503050406030204" pitchFamily="18" charset="0"/>
                        </a:rPr>
                        <m:t> ⟺</m:t>
                      </m:r>
                      <m:f>
                        <m:fPr>
                          <m:ctrlPr>
                            <a:rPr lang="en-GB" i="1">
                              <a:latin typeface="Cambria Math" panose="02040503050406030204" pitchFamily="18" charset="0"/>
                            </a:rPr>
                          </m:ctrlPr>
                        </m:fPr>
                        <m:num>
                          <m:r>
                            <a:rPr lang="en-GB" i="1">
                              <a:latin typeface="Cambria Math" panose="02040503050406030204" pitchFamily="18" charset="0"/>
                            </a:rPr>
                            <m:t>1</m:t>
                          </m:r>
                        </m:num>
                        <m:den>
                          <m:r>
                            <a:rPr lang="en-GB" i="1">
                              <a:latin typeface="Cambria Math" panose="02040503050406030204" pitchFamily="18" charset="0"/>
                            </a:rPr>
                            <m:t>𝑅</m:t>
                          </m:r>
                        </m:den>
                      </m:f>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𝐼</m:t>
                          </m:r>
                        </m:num>
                        <m:den>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𝑉</m:t>
                                  </m:r>
                                </m:e>
                                <m:sub>
                                  <m:r>
                                    <a:rPr lang="en-GB" i="1">
                                      <a:latin typeface="Cambria Math" panose="02040503050406030204" pitchFamily="18" charset="0"/>
                                    </a:rPr>
                                    <m:t>1</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𝑉</m:t>
                                  </m:r>
                                </m:e>
                                <m:sub>
                                  <m:r>
                                    <a:rPr lang="en-GB" i="1">
                                      <a:latin typeface="Cambria Math" panose="02040503050406030204" pitchFamily="18" charset="0"/>
                                    </a:rPr>
                                    <m:t>2</m:t>
                                  </m:r>
                                </m:sub>
                              </m:sSub>
                            </m:e>
                          </m:d>
                        </m:den>
                      </m:f>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2911609" y="1953844"/>
                <a:ext cx="3381888" cy="565732"/>
              </a:xfrm>
              <a:prstGeom prst="rect">
                <a:avLst/>
              </a:prstGeom>
              <a:blipFill>
                <a:blip r:embed="rId3"/>
                <a:stretch>
                  <a:fillRect/>
                </a:stretch>
              </a:blipFill>
            </p:spPr>
            <p:txBody>
              <a:bodyPr/>
              <a:lstStyle/>
              <a:p>
                <a:r>
                  <a:rPr lang="en-GB">
                    <a:noFill/>
                  </a:rPr>
                  <a:t> </a:t>
                </a:r>
              </a:p>
            </p:txBody>
          </p:sp>
        </mc:Fallback>
      </mc:AlternateContent>
      <p:cxnSp>
        <p:nvCxnSpPr>
          <p:cNvPr id="73" name="Straight Arrow Connector 12"/>
          <p:cNvCxnSpPr>
            <a:cxnSpLocks noChangeShapeType="1"/>
          </p:cNvCxnSpPr>
          <p:nvPr/>
        </p:nvCxnSpPr>
        <p:spPr bwMode="auto">
          <a:xfrm>
            <a:off x="6565752" y="2264000"/>
            <a:ext cx="571500" cy="1587"/>
          </a:xfrm>
          <a:prstGeom prst="straightConnector1">
            <a:avLst/>
          </a:prstGeom>
          <a:noFill/>
          <a:ln w="34925" algn="ctr">
            <a:solidFill>
              <a:schemeClr val="tx1"/>
            </a:solidFill>
            <a:round/>
            <a:headEnd/>
            <a:tailEnd type="arrow" w="med" len="med"/>
          </a:ln>
        </p:spPr>
      </p:cxnSp>
      <mc:AlternateContent xmlns:mc="http://schemas.openxmlformats.org/markup-compatibility/2006" xmlns:a14="http://schemas.microsoft.com/office/drawing/2010/main">
        <mc:Choice Requires="a14">
          <p:sp>
            <p:nvSpPr>
              <p:cNvPr id="74" name="TextBox 73"/>
              <p:cNvSpPr txBox="1"/>
              <p:nvPr/>
            </p:nvSpPr>
            <p:spPr>
              <a:xfrm>
                <a:off x="7409507" y="1982721"/>
                <a:ext cx="1425840" cy="565732"/>
              </a:xfrm>
              <a:prstGeom prst="rect">
                <a:avLst/>
              </a:prstGeom>
              <a:noFill/>
              <a:ln>
                <a:solidFill>
                  <a:srgbClr val="FF3399"/>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𝐶</m:t>
                      </m:r>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𝑄</m:t>
                          </m:r>
                        </m:num>
                        <m:den>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i="1">
                                      <a:latin typeface="Cambria Math" panose="02040503050406030204" pitchFamily="18" charset="0"/>
                                    </a:rPr>
                                    <m:t>1</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i="1">
                                      <a:latin typeface="Cambria Math" panose="02040503050406030204" pitchFamily="18" charset="0"/>
                                    </a:rPr>
                                    <m:t>2</m:t>
                                  </m:r>
                                </m:sub>
                              </m:sSub>
                            </m:e>
                          </m:d>
                        </m:den>
                      </m:f>
                    </m:oMath>
                  </m:oMathPara>
                </a14:m>
                <a:endParaRPr lang="en-GB" dirty="0"/>
              </a:p>
            </p:txBody>
          </p:sp>
        </mc:Choice>
        <mc:Fallback xmlns="">
          <p:sp>
            <p:nvSpPr>
              <p:cNvPr id="74" name="TextBox 73"/>
              <p:cNvSpPr txBox="1">
                <a:spLocks noRot="1" noChangeAspect="1" noMove="1" noResize="1" noEditPoints="1" noAdjustHandles="1" noChangeArrowheads="1" noChangeShapeType="1" noTextEdit="1"/>
              </p:cNvSpPr>
              <p:nvPr/>
            </p:nvSpPr>
            <p:spPr>
              <a:xfrm>
                <a:off x="7409507" y="1982721"/>
                <a:ext cx="1425840" cy="565732"/>
              </a:xfrm>
              <a:prstGeom prst="rect">
                <a:avLst/>
              </a:prstGeom>
              <a:blipFill>
                <a:blip r:embed="rId4"/>
                <a:stretch>
                  <a:fillRect/>
                </a:stretch>
              </a:blipFill>
              <a:ln>
                <a:solidFill>
                  <a:srgbClr val="FF3399"/>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5" name="TextBox 74"/>
              <p:cNvSpPr txBox="1"/>
              <p:nvPr/>
            </p:nvSpPr>
            <p:spPr>
              <a:xfrm>
                <a:off x="3351911" y="3627049"/>
                <a:ext cx="1291764" cy="565732"/>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𝑅</m:t>
                          </m:r>
                        </m:den>
                      </m:f>
                      <m:r>
                        <a:rPr lang="en-GB" i="1" smtClean="0">
                          <a:latin typeface="Cambria Math" panose="02040503050406030204" pitchFamily="18" charset="0"/>
                        </a:rPr>
                        <m:t>=</m:t>
                      </m:r>
                      <m:f>
                        <m:fPr>
                          <m:ctrlPr>
                            <a:rPr lang="en-GB"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i="1">
                                  <a:latin typeface="Cambria Math" panose="02040503050406030204" pitchFamily="18" charset="0"/>
                                </a:rPr>
                              </m:ctrlPr>
                            </m:sSubPr>
                            <m:e>
                              <m:r>
                                <a:rPr lang="en-GB" b="0" i="1" smtClean="0">
                                  <a:latin typeface="Cambria Math" panose="02040503050406030204" pitchFamily="18" charset="0"/>
                                </a:rPr>
                                <m:t>𝑅</m:t>
                              </m:r>
                            </m:e>
                            <m:sub>
                              <m:r>
                                <a:rPr lang="en-GB" i="1">
                                  <a:latin typeface="Cambria Math" panose="02040503050406030204" pitchFamily="18" charset="0"/>
                                </a:rPr>
                                <m:t>1</m:t>
                              </m:r>
                            </m:sub>
                          </m:sSub>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i="1">
                                  <a:latin typeface="Cambria Math" panose="02040503050406030204" pitchFamily="18" charset="0"/>
                                </a:rPr>
                              </m:ctrlPr>
                            </m:sSubPr>
                            <m:e>
                              <m:r>
                                <a:rPr lang="en-GB" b="0" i="1" smtClean="0">
                                  <a:latin typeface="Cambria Math" panose="02040503050406030204" pitchFamily="18" charset="0"/>
                                </a:rPr>
                                <m:t>𝑅</m:t>
                              </m:r>
                            </m:e>
                            <m:sub>
                              <m:r>
                                <a:rPr lang="en-GB" i="1">
                                  <a:latin typeface="Cambria Math" panose="02040503050406030204" pitchFamily="18" charset="0"/>
                                </a:rPr>
                                <m:t>2</m:t>
                              </m:r>
                            </m:sub>
                          </m:sSub>
                        </m:den>
                      </m:f>
                    </m:oMath>
                  </m:oMathPara>
                </a14:m>
                <a:endParaRPr lang="en-GB" dirty="0"/>
              </a:p>
            </p:txBody>
          </p:sp>
        </mc:Choice>
        <mc:Fallback xmlns="">
          <p:sp>
            <p:nvSpPr>
              <p:cNvPr id="75" name="TextBox 74"/>
              <p:cNvSpPr txBox="1">
                <a:spLocks noRot="1" noChangeAspect="1" noMove="1" noResize="1" noEditPoints="1" noAdjustHandles="1" noChangeArrowheads="1" noChangeShapeType="1" noTextEdit="1"/>
              </p:cNvSpPr>
              <p:nvPr/>
            </p:nvSpPr>
            <p:spPr>
              <a:xfrm>
                <a:off x="3351911" y="3627049"/>
                <a:ext cx="1291764" cy="565732"/>
              </a:xfrm>
              <a:prstGeom prst="rect">
                <a:avLst/>
              </a:prstGeom>
              <a:blipFill>
                <a:blip r:embed="rId5"/>
                <a:stretch>
                  <a:fillRect/>
                </a:stretch>
              </a:blipFill>
              <a:ln>
                <a:noFill/>
              </a:ln>
            </p:spPr>
            <p:txBody>
              <a:bodyPr/>
              <a:lstStyle/>
              <a:p>
                <a:r>
                  <a:rPr lang="en-GB">
                    <a:noFill/>
                  </a:rPr>
                  <a:t> </a:t>
                </a:r>
              </a:p>
            </p:txBody>
          </p:sp>
        </mc:Fallback>
      </mc:AlternateContent>
      <p:grpSp>
        <p:nvGrpSpPr>
          <p:cNvPr id="83" name="Group 82"/>
          <p:cNvGrpSpPr/>
          <p:nvPr/>
        </p:nvGrpSpPr>
        <p:grpSpPr>
          <a:xfrm>
            <a:off x="1089650" y="5057106"/>
            <a:ext cx="1651169" cy="613291"/>
            <a:chOff x="1501581" y="5181497"/>
            <a:chExt cx="1651169" cy="613291"/>
          </a:xfrm>
        </p:grpSpPr>
        <p:grpSp>
          <p:nvGrpSpPr>
            <p:cNvPr id="76" name="Group 75"/>
            <p:cNvGrpSpPr/>
            <p:nvPr/>
          </p:nvGrpSpPr>
          <p:grpSpPr>
            <a:xfrm>
              <a:off x="1501581" y="5181497"/>
              <a:ext cx="857250" cy="613291"/>
              <a:chOff x="1602898" y="1720092"/>
              <a:chExt cx="857250" cy="613291"/>
            </a:xfrm>
          </p:grpSpPr>
          <p:pic>
            <p:nvPicPr>
              <p:cNvPr id="78" name="Picture 7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2898" y="1720092"/>
                <a:ext cx="857250" cy="428625"/>
              </a:xfrm>
              <a:prstGeom prst="rect">
                <a:avLst/>
              </a:prstGeom>
            </p:spPr>
          </p:pic>
          <p:sp>
            <p:nvSpPr>
              <p:cNvPr id="80" name="TextBox 10"/>
              <p:cNvSpPr txBox="1">
                <a:spLocks noChangeArrowheads="1"/>
              </p:cNvSpPr>
              <p:nvPr/>
            </p:nvSpPr>
            <p:spPr bwMode="auto">
              <a:xfrm>
                <a:off x="1859055" y="1964051"/>
                <a:ext cx="436338" cy="369332"/>
              </a:xfrm>
              <a:prstGeom prst="rect">
                <a:avLst/>
              </a:prstGeom>
              <a:noFill/>
              <a:ln w="9525">
                <a:noFill/>
                <a:miter lim="800000"/>
                <a:headEnd/>
                <a:tailEnd/>
              </a:ln>
            </p:spPr>
            <p:txBody>
              <a:bodyPr wrap="none">
                <a:spAutoFit/>
              </a:bodyPr>
              <a:lstStyle/>
              <a:p>
                <a:r>
                  <a:rPr lang="fr-FR" dirty="0"/>
                  <a:t>R</a:t>
                </a:r>
                <a:r>
                  <a:rPr lang="fr-FR" baseline="-25000" dirty="0"/>
                  <a:t>1</a:t>
                </a:r>
              </a:p>
            </p:txBody>
          </p:sp>
        </p:grpSp>
        <p:pic>
          <p:nvPicPr>
            <p:cNvPr id="81" name="Picture 8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5500" y="5181497"/>
              <a:ext cx="857250" cy="428625"/>
            </a:xfrm>
            <a:prstGeom prst="rect">
              <a:avLst/>
            </a:prstGeom>
          </p:spPr>
        </p:pic>
        <p:sp>
          <p:nvSpPr>
            <p:cNvPr id="82" name="TextBox 10"/>
            <p:cNvSpPr txBox="1">
              <a:spLocks noChangeArrowheads="1"/>
            </p:cNvSpPr>
            <p:nvPr/>
          </p:nvSpPr>
          <p:spPr bwMode="auto">
            <a:xfrm>
              <a:off x="2436831" y="5425456"/>
              <a:ext cx="436338" cy="369332"/>
            </a:xfrm>
            <a:prstGeom prst="rect">
              <a:avLst/>
            </a:prstGeom>
            <a:noFill/>
            <a:ln w="9525">
              <a:noFill/>
              <a:miter lim="800000"/>
              <a:headEnd/>
              <a:tailEnd/>
            </a:ln>
          </p:spPr>
          <p:txBody>
            <a:bodyPr wrap="none">
              <a:spAutoFit/>
            </a:bodyPr>
            <a:lstStyle/>
            <a:p>
              <a:r>
                <a:rPr lang="fr-FR" dirty="0"/>
                <a:t>R</a:t>
              </a:r>
              <a:r>
                <a:rPr lang="fr-FR" baseline="-25000" dirty="0"/>
                <a:t>2</a:t>
              </a:r>
            </a:p>
          </p:txBody>
        </p:sp>
      </p:grpSp>
      <p:grpSp>
        <p:nvGrpSpPr>
          <p:cNvPr id="97" name="Group 96"/>
          <p:cNvGrpSpPr/>
          <p:nvPr/>
        </p:nvGrpSpPr>
        <p:grpSpPr>
          <a:xfrm>
            <a:off x="981205" y="3374185"/>
            <a:ext cx="1601880" cy="1127112"/>
            <a:chOff x="4491275" y="4532244"/>
            <a:chExt cx="1601880" cy="1127112"/>
          </a:xfrm>
        </p:grpSpPr>
        <p:grpSp>
          <p:nvGrpSpPr>
            <p:cNvPr id="84" name="Group 83"/>
            <p:cNvGrpSpPr/>
            <p:nvPr/>
          </p:nvGrpSpPr>
          <p:grpSpPr>
            <a:xfrm>
              <a:off x="4860551" y="4532244"/>
              <a:ext cx="857250" cy="1127112"/>
              <a:chOff x="1501581" y="4958281"/>
              <a:chExt cx="857250" cy="1127112"/>
            </a:xfrm>
          </p:grpSpPr>
          <p:grpSp>
            <p:nvGrpSpPr>
              <p:cNvPr id="85" name="Group 84"/>
              <p:cNvGrpSpPr/>
              <p:nvPr/>
            </p:nvGrpSpPr>
            <p:grpSpPr>
              <a:xfrm>
                <a:off x="1501581" y="4958281"/>
                <a:ext cx="857250" cy="651841"/>
                <a:chOff x="1602898" y="1496876"/>
                <a:chExt cx="857250" cy="651841"/>
              </a:xfrm>
            </p:grpSpPr>
            <p:pic>
              <p:nvPicPr>
                <p:cNvPr id="88" name="Picture 8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2898" y="1720092"/>
                  <a:ext cx="857250" cy="428625"/>
                </a:xfrm>
                <a:prstGeom prst="rect">
                  <a:avLst/>
                </a:prstGeom>
              </p:spPr>
            </p:pic>
            <p:sp>
              <p:nvSpPr>
                <p:cNvPr id="89" name="TextBox 10"/>
                <p:cNvSpPr txBox="1">
                  <a:spLocks noChangeArrowheads="1"/>
                </p:cNvSpPr>
                <p:nvPr/>
              </p:nvSpPr>
              <p:spPr bwMode="auto">
                <a:xfrm>
                  <a:off x="1813354" y="1496876"/>
                  <a:ext cx="436338" cy="369332"/>
                </a:xfrm>
                <a:prstGeom prst="rect">
                  <a:avLst/>
                </a:prstGeom>
                <a:noFill/>
                <a:ln w="9525">
                  <a:noFill/>
                  <a:miter lim="800000"/>
                  <a:headEnd/>
                  <a:tailEnd/>
                </a:ln>
              </p:spPr>
              <p:txBody>
                <a:bodyPr wrap="none">
                  <a:spAutoFit/>
                </a:bodyPr>
                <a:lstStyle/>
                <a:p>
                  <a:r>
                    <a:rPr lang="fr-FR" dirty="0"/>
                    <a:t>R</a:t>
                  </a:r>
                  <a:r>
                    <a:rPr lang="fr-FR" baseline="-25000" dirty="0"/>
                    <a:t>1</a:t>
                  </a:r>
                </a:p>
              </p:txBody>
            </p:sp>
          </p:grpSp>
          <p:pic>
            <p:nvPicPr>
              <p:cNvPr id="86" name="Picture 8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1581" y="5481359"/>
                <a:ext cx="857250" cy="428625"/>
              </a:xfrm>
              <a:prstGeom prst="rect">
                <a:avLst/>
              </a:prstGeom>
            </p:spPr>
          </p:pic>
          <p:sp>
            <p:nvSpPr>
              <p:cNvPr id="87" name="TextBox 10"/>
              <p:cNvSpPr txBox="1">
                <a:spLocks noChangeArrowheads="1"/>
              </p:cNvSpPr>
              <p:nvPr/>
            </p:nvSpPr>
            <p:spPr bwMode="auto">
              <a:xfrm>
                <a:off x="1750754" y="5716061"/>
                <a:ext cx="436338" cy="369332"/>
              </a:xfrm>
              <a:prstGeom prst="rect">
                <a:avLst/>
              </a:prstGeom>
              <a:noFill/>
              <a:ln w="9525">
                <a:noFill/>
                <a:miter lim="800000"/>
                <a:headEnd/>
                <a:tailEnd/>
              </a:ln>
            </p:spPr>
            <p:txBody>
              <a:bodyPr wrap="none">
                <a:spAutoFit/>
              </a:bodyPr>
              <a:lstStyle/>
              <a:p>
                <a:r>
                  <a:rPr lang="fr-FR" dirty="0"/>
                  <a:t>R</a:t>
                </a:r>
                <a:r>
                  <a:rPr lang="fr-FR" baseline="-25000" dirty="0"/>
                  <a:t>2</a:t>
                </a:r>
              </a:p>
            </p:txBody>
          </p:sp>
        </p:grpSp>
        <p:cxnSp>
          <p:nvCxnSpPr>
            <p:cNvPr id="91" name="Straight Connector 90"/>
            <p:cNvCxnSpPr>
              <a:stCxn id="88" idx="1"/>
              <a:endCxn id="86" idx="1"/>
            </p:cNvCxnSpPr>
            <p:nvPr/>
          </p:nvCxnSpPr>
          <p:spPr>
            <a:xfrm>
              <a:off x="4860551" y="4969773"/>
              <a:ext cx="0" cy="299862"/>
            </a:xfrm>
            <a:prstGeom prst="line">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cxnSp>
          <p:nvCxnSpPr>
            <p:cNvPr id="92" name="Straight Connector 91"/>
            <p:cNvCxnSpPr/>
            <p:nvPr/>
          </p:nvCxnSpPr>
          <p:spPr>
            <a:xfrm>
              <a:off x="5731409" y="4976475"/>
              <a:ext cx="0" cy="299862"/>
            </a:xfrm>
            <a:prstGeom prst="line">
              <a:avLst/>
            </a:prstGeom>
            <a:ln cap="sq">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flipH="1">
              <a:off x="4491275" y="5114662"/>
              <a:ext cx="369276" cy="0"/>
            </a:xfrm>
            <a:prstGeom prst="line">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cxnSp>
          <p:nvCxnSpPr>
            <p:cNvPr id="95" name="Straight Connector 94"/>
            <p:cNvCxnSpPr/>
            <p:nvPr/>
          </p:nvCxnSpPr>
          <p:spPr>
            <a:xfrm flipH="1">
              <a:off x="5723879" y="5116338"/>
              <a:ext cx="369276" cy="0"/>
            </a:xfrm>
            <a:prstGeom prst="line">
              <a:avLst/>
            </a:prstGeom>
            <a:ln cap="sq">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xmlns:a14="http://schemas.microsoft.com/office/drawing/2010/main">
        <mc:Choice Requires="a14">
          <p:sp>
            <p:nvSpPr>
              <p:cNvPr id="98" name="TextBox 97"/>
              <p:cNvSpPr txBox="1"/>
              <p:nvPr/>
            </p:nvSpPr>
            <p:spPr>
              <a:xfrm>
                <a:off x="6014810" y="4988551"/>
                <a:ext cx="1291764" cy="565732"/>
              </a:xfrm>
              <a:prstGeom prst="rect">
                <a:avLst/>
              </a:prstGeom>
              <a:noFill/>
              <a:ln>
                <a:solidFill>
                  <a:srgbClr val="FF3399"/>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𝐶</m:t>
                          </m:r>
                        </m:den>
                      </m:f>
                      <m:r>
                        <a:rPr lang="en-GB" i="1" smtClean="0">
                          <a:latin typeface="Cambria Math" panose="02040503050406030204" pitchFamily="18" charset="0"/>
                        </a:rPr>
                        <m:t>=</m:t>
                      </m:r>
                      <m:f>
                        <m:fPr>
                          <m:ctrlPr>
                            <a:rPr lang="en-GB"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i="1">
                                  <a:latin typeface="Cambria Math" panose="02040503050406030204" pitchFamily="18" charset="0"/>
                                </a:rPr>
                              </m:ctrlPr>
                            </m:sSubPr>
                            <m:e>
                              <m:r>
                                <a:rPr lang="en-GB" b="0" i="1" smtClean="0">
                                  <a:latin typeface="Cambria Math" panose="02040503050406030204" pitchFamily="18" charset="0"/>
                                </a:rPr>
                                <m:t>𝐶</m:t>
                              </m:r>
                            </m:e>
                            <m:sub>
                              <m:r>
                                <a:rPr lang="en-GB" i="1">
                                  <a:latin typeface="Cambria Math" panose="02040503050406030204" pitchFamily="18" charset="0"/>
                                </a:rPr>
                                <m:t>1</m:t>
                              </m:r>
                            </m:sub>
                          </m:sSub>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i="1">
                                  <a:latin typeface="Cambria Math" panose="02040503050406030204" pitchFamily="18" charset="0"/>
                                </a:rPr>
                              </m:ctrlPr>
                            </m:sSubPr>
                            <m:e>
                              <m:r>
                                <a:rPr lang="en-GB" b="0" i="1" smtClean="0">
                                  <a:latin typeface="Cambria Math" panose="02040503050406030204" pitchFamily="18" charset="0"/>
                                </a:rPr>
                                <m:t>𝐶</m:t>
                              </m:r>
                            </m:e>
                            <m:sub>
                              <m:r>
                                <a:rPr lang="en-GB" i="1">
                                  <a:latin typeface="Cambria Math" panose="02040503050406030204" pitchFamily="18" charset="0"/>
                                </a:rPr>
                                <m:t>2</m:t>
                              </m:r>
                            </m:sub>
                          </m:sSub>
                        </m:den>
                      </m:f>
                    </m:oMath>
                  </m:oMathPara>
                </a14:m>
                <a:endParaRPr lang="en-GB" dirty="0"/>
              </a:p>
            </p:txBody>
          </p:sp>
        </mc:Choice>
        <mc:Fallback xmlns="">
          <p:sp>
            <p:nvSpPr>
              <p:cNvPr id="98" name="TextBox 97"/>
              <p:cNvSpPr txBox="1">
                <a:spLocks noRot="1" noChangeAspect="1" noMove="1" noResize="1" noEditPoints="1" noAdjustHandles="1" noChangeArrowheads="1" noChangeShapeType="1" noTextEdit="1"/>
              </p:cNvSpPr>
              <p:nvPr/>
            </p:nvSpPr>
            <p:spPr>
              <a:xfrm>
                <a:off x="6014810" y="4988551"/>
                <a:ext cx="1291764" cy="565732"/>
              </a:xfrm>
              <a:prstGeom prst="rect">
                <a:avLst/>
              </a:prstGeom>
              <a:blipFill>
                <a:blip r:embed="rId6"/>
                <a:stretch>
                  <a:fillRect/>
                </a:stretch>
              </a:blipFill>
              <a:ln>
                <a:solidFill>
                  <a:srgbClr val="FF3399"/>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9" name="TextBox 98"/>
              <p:cNvSpPr txBox="1"/>
              <p:nvPr/>
            </p:nvSpPr>
            <p:spPr>
              <a:xfrm>
                <a:off x="3372464" y="5132918"/>
                <a:ext cx="1291764" cy="27699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𝑅</m:t>
                      </m:r>
                      <m:r>
                        <a:rPr lang="en-GB" i="1" smtClean="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1</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b="0" i="1" smtClean="0">
                              <a:latin typeface="Cambria Math" panose="02040503050406030204" pitchFamily="18" charset="0"/>
                            </a:rPr>
                            <m:t>2</m:t>
                          </m:r>
                        </m:sub>
                      </m:sSub>
                    </m:oMath>
                  </m:oMathPara>
                </a14:m>
                <a:endParaRPr lang="en-GB" dirty="0"/>
              </a:p>
            </p:txBody>
          </p:sp>
        </mc:Choice>
        <mc:Fallback xmlns="">
          <p:sp>
            <p:nvSpPr>
              <p:cNvPr id="99" name="TextBox 98"/>
              <p:cNvSpPr txBox="1">
                <a:spLocks noRot="1" noChangeAspect="1" noMove="1" noResize="1" noEditPoints="1" noAdjustHandles="1" noChangeArrowheads="1" noChangeShapeType="1" noTextEdit="1"/>
              </p:cNvSpPr>
              <p:nvPr/>
            </p:nvSpPr>
            <p:spPr>
              <a:xfrm>
                <a:off x="3372464" y="5132918"/>
                <a:ext cx="1291764" cy="276999"/>
              </a:xfrm>
              <a:prstGeom prst="rect">
                <a:avLst/>
              </a:prstGeom>
              <a:blipFill>
                <a:blip r:embed="rId7"/>
                <a:stretch>
                  <a:fillRect l="-3302" r="-943" b="-20000"/>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0" name="TextBox 99"/>
              <p:cNvSpPr txBox="1"/>
              <p:nvPr/>
            </p:nvSpPr>
            <p:spPr>
              <a:xfrm>
                <a:off x="5907365" y="3749027"/>
                <a:ext cx="1291764" cy="276999"/>
              </a:xfrm>
              <a:prstGeom prst="rect">
                <a:avLst/>
              </a:prstGeom>
              <a:noFill/>
              <a:ln>
                <a:solidFill>
                  <a:srgbClr val="FF3399"/>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𝐶</m:t>
                      </m:r>
                      <m:r>
                        <a:rPr lang="en-GB"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𝐶</m:t>
                          </m:r>
                        </m:e>
                        <m:sub>
                          <m:r>
                            <a:rPr lang="en-GB" i="1">
                              <a:latin typeface="Cambria Math" panose="02040503050406030204" pitchFamily="18" charset="0"/>
                            </a:rPr>
                            <m:t>1</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2</m:t>
                          </m:r>
                        </m:sub>
                      </m:sSub>
                    </m:oMath>
                  </m:oMathPara>
                </a14:m>
                <a:endParaRPr lang="en-GB" dirty="0"/>
              </a:p>
            </p:txBody>
          </p:sp>
        </mc:Choice>
        <mc:Fallback xmlns="">
          <p:sp>
            <p:nvSpPr>
              <p:cNvPr id="100" name="TextBox 99"/>
              <p:cNvSpPr txBox="1">
                <a:spLocks noRot="1" noChangeAspect="1" noMove="1" noResize="1" noEditPoints="1" noAdjustHandles="1" noChangeArrowheads="1" noChangeShapeType="1" noTextEdit="1"/>
              </p:cNvSpPr>
              <p:nvPr/>
            </p:nvSpPr>
            <p:spPr>
              <a:xfrm>
                <a:off x="5907365" y="3749027"/>
                <a:ext cx="1291764" cy="276999"/>
              </a:xfrm>
              <a:prstGeom prst="rect">
                <a:avLst/>
              </a:prstGeom>
              <a:blipFill>
                <a:blip r:embed="rId8"/>
                <a:stretch>
                  <a:fillRect l="-935" b="-14894"/>
                </a:stretch>
              </a:blipFill>
              <a:ln>
                <a:solidFill>
                  <a:srgbClr val="FF3399"/>
                </a:solidFill>
              </a:ln>
            </p:spPr>
            <p:txBody>
              <a:bodyPr/>
              <a:lstStyle/>
              <a:p>
                <a:r>
                  <a:rPr lang="en-GB">
                    <a:noFill/>
                  </a:rPr>
                  <a:t> </a:t>
                </a:r>
              </a:p>
            </p:txBody>
          </p:sp>
        </mc:Fallback>
      </mc:AlternateContent>
      <p:cxnSp>
        <p:nvCxnSpPr>
          <p:cNvPr id="101" name="Straight Arrow Connector 12"/>
          <p:cNvCxnSpPr>
            <a:cxnSpLocks noChangeShapeType="1"/>
          </p:cNvCxnSpPr>
          <p:nvPr/>
        </p:nvCxnSpPr>
        <p:spPr bwMode="auto">
          <a:xfrm>
            <a:off x="5001915" y="3869395"/>
            <a:ext cx="571500" cy="1587"/>
          </a:xfrm>
          <a:prstGeom prst="straightConnector1">
            <a:avLst/>
          </a:prstGeom>
          <a:noFill/>
          <a:ln w="34925" algn="ctr">
            <a:solidFill>
              <a:schemeClr val="tx1"/>
            </a:solidFill>
            <a:round/>
            <a:headEnd/>
            <a:tailEnd type="arrow" w="med" len="med"/>
          </a:ln>
        </p:spPr>
      </p:cxnSp>
      <p:cxnSp>
        <p:nvCxnSpPr>
          <p:cNvPr id="102" name="Straight Arrow Connector 12"/>
          <p:cNvCxnSpPr>
            <a:cxnSpLocks noChangeShapeType="1"/>
          </p:cNvCxnSpPr>
          <p:nvPr/>
        </p:nvCxnSpPr>
        <p:spPr bwMode="auto">
          <a:xfrm>
            <a:off x="5144069" y="5310725"/>
            <a:ext cx="571500" cy="1587"/>
          </a:xfrm>
          <a:prstGeom prst="straightConnector1">
            <a:avLst/>
          </a:prstGeom>
          <a:noFill/>
          <a:ln w="34925" algn="ctr">
            <a:solidFill>
              <a:schemeClr val="tx1"/>
            </a:solidFill>
            <a:round/>
            <a:headEnd/>
            <a:tailEnd type="arrow" w="med" len="med"/>
          </a:ln>
        </p:spPr>
      </p:cxnSp>
      <p:sp>
        <p:nvSpPr>
          <p:cNvPr id="38" name="Rounded Rectangle 3">
            <a:extLst>
              <a:ext uri="{FF2B5EF4-FFF2-40B4-BE49-F238E27FC236}">
                <a16:creationId xmlns:a16="http://schemas.microsoft.com/office/drawing/2014/main" id="{AE29994C-97EB-4D31-8BD7-C6F04CABB351}"/>
              </a:ext>
            </a:extLst>
          </p:cNvPr>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
        <p:nvSpPr>
          <p:cNvPr id="7" name="TextBox 6">
            <a:extLst>
              <a:ext uri="{FF2B5EF4-FFF2-40B4-BE49-F238E27FC236}">
                <a16:creationId xmlns:a16="http://schemas.microsoft.com/office/drawing/2014/main" id="{47D42DF1-BF6F-4B7A-AE46-A5D460675CE0}"/>
              </a:ext>
            </a:extLst>
          </p:cNvPr>
          <p:cNvSpPr txBox="1"/>
          <p:nvPr/>
        </p:nvSpPr>
        <p:spPr>
          <a:xfrm>
            <a:off x="103553" y="5707134"/>
            <a:ext cx="9080243" cy="369332"/>
          </a:xfrm>
          <a:prstGeom prst="rect">
            <a:avLst/>
          </a:prstGeom>
          <a:noFill/>
        </p:spPr>
        <p:txBody>
          <a:bodyPr wrap="none" rtlCol="0">
            <a:spAutoFit/>
          </a:bodyPr>
          <a:lstStyle/>
          <a:p>
            <a:r>
              <a:rPr lang="en-US" dirty="0">
                <a:solidFill>
                  <a:srgbClr val="FF0066"/>
                </a:solidFill>
              </a:rPr>
              <a:t>Vacuum systems can be computed using software developed for electrical engineering! </a:t>
            </a:r>
            <a:endParaRPr lang="en-GB" dirty="0">
              <a:solidFill>
                <a:srgbClr val="FF0066"/>
              </a:solidFill>
            </a:endParaRPr>
          </a:p>
        </p:txBody>
      </p:sp>
    </p:spTree>
    <p:extLst>
      <p:ext uri="{BB962C8B-B14F-4D97-AF65-F5344CB8AC3E}">
        <p14:creationId xmlns:p14="http://schemas.microsoft.com/office/powerpoint/2010/main" val="71420694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76</a:t>
            </a:fld>
            <a:endParaRPr lang="en-US" dirty="0"/>
          </a:p>
        </p:txBody>
      </p:sp>
      <p:sp>
        <p:nvSpPr>
          <p:cNvPr id="4" name="Title 3"/>
          <p:cNvSpPr>
            <a:spLocks noGrp="1"/>
          </p:cNvSpPr>
          <p:nvPr>
            <p:ph type="title"/>
          </p:nvPr>
        </p:nvSpPr>
        <p:spPr/>
        <p:txBody>
          <a:bodyPr/>
          <a:lstStyle/>
          <a:p>
            <a:r>
              <a:rPr lang="en-GB"/>
              <a:t>More conductances</a:t>
            </a:r>
          </a:p>
        </p:txBody>
      </p:sp>
      <p:sp>
        <p:nvSpPr>
          <p:cNvPr id="5"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
        <p:nvSpPr>
          <p:cNvPr id="6" name="Rectangle 5"/>
          <p:cNvSpPr/>
          <p:nvPr/>
        </p:nvSpPr>
        <p:spPr>
          <a:xfrm>
            <a:off x="124810" y="847137"/>
            <a:ext cx="8893834" cy="584775"/>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Short tube: the conductance of an orifice multiplied by the </a:t>
            </a:r>
            <a:r>
              <a:rPr lang="en-US" sz="1600" dirty="0" err="1"/>
              <a:t>Clausing</a:t>
            </a:r>
            <a:r>
              <a:rPr lang="en-US" sz="1600" dirty="0"/>
              <a:t> factor </a:t>
            </a:r>
            <a:r>
              <a:rPr lang="en-US" sz="1600" i="1" dirty="0"/>
              <a:t>i.e. </a:t>
            </a:r>
            <a:r>
              <a:rPr lang="en-US" sz="1600" dirty="0"/>
              <a:t>the transmission probability trough the “short tube”</a:t>
            </a:r>
          </a:p>
        </p:txBody>
      </p:sp>
      <p:pic>
        <p:nvPicPr>
          <p:cNvPr id="148481" name="Picture 1"/>
          <p:cNvPicPr>
            <a:picLocks noChangeAspect="1" noChangeArrowheads="1"/>
          </p:cNvPicPr>
          <p:nvPr/>
        </p:nvPicPr>
        <p:blipFill>
          <a:blip r:embed="rId3" cstate="print"/>
          <a:srcRect/>
          <a:stretch>
            <a:fillRect/>
          </a:stretch>
        </p:blipFill>
        <p:spPr bwMode="auto">
          <a:xfrm>
            <a:off x="1191753" y="1704213"/>
            <a:ext cx="2812923" cy="856107"/>
          </a:xfrm>
          <a:prstGeom prst="rect">
            <a:avLst/>
          </a:prstGeom>
          <a:noFill/>
          <a:ln w="9525">
            <a:noFill/>
            <a:miter lim="800000"/>
            <a:headEnd/>
            <a:tailEnd/>
          </a:ln>
        </p:spPr>
      </p:pic>
      <p:sp>
        <p:nvSpPr>
          <p:cNvPr id="8" name="Rectangle 7"/>
          <p:cNvSpPr/>
          <p:nvPr/>
        </p:nvSpPr>
        <p:spPr>
          <a:xfrm>
            <a:off x="250166" y="3446779"/>
            <a:ext cx="8893834"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For long circular tube, the transmission probability equals:</a:t>
            </a:r>
          </a:p>
        </p:txBody>
      </p:sp>
      <p:pic>
        <p:nvPicPr>
          <p:cNvPr id="148482" name="Picture 2"/>
          <p:cNvPicPr>
            <a:picLocks noChangeAspect="1" noChangeArrowheads="1"/>
          </p:cNvPicPr>
          <p:nvPr/>
        </p:nvPicPr>
        <p:blipFill>
          <a:blip r:embed="rId4" cstate="print"/>
          <a:srcRect/>
          <a:stretch>
            <a:fillRect/>
          </a:stretch>
        </p:blipFill>
        <p:spPr bwMode="auto">
          <a:xfrm>
            <a:off x="1398922" y="3785333"/>
            <a:ext cx="2398585" cy="777523"/>
          </a:xfrm>
          <a:prstGeom prst="rect">
            <a:avLst/>
          </a:prstGeom>
          <a:noFill/>
          <a:ln w="9525">
            <a:noFill/>
            <a:miter lim="800000"/>
            <a:headEnd/>
            <a:tailEnd/>
          </a:ln>
        </p:spPr>
      </p:pic>
      <p:pic>
        <p:nvPicPr>
          <p:cNvPr id="148483" name="Picture 3"/>
          <p:cNvPicPr>
            <a:picLocks noChangeAspect="1" noChangeArrowheads="1"/>
          </p:cNvPicPr>
          <p:nvPr/>
        </p:nvPicPr>
        <p:blipFill>
          <a:blip r:embed="rId5" cstate="print"/>
          <a:srcRect/>
          <a:stretch>
            <a:fillRect/>
          </a:stretch>
        </p:blipFill>
        <p:spPr bwMode="auto">
          <a:xfrm>
            <a:off x="5045405" y="1252645"/>
            <a:ext cx="3490151" cy="2194134"/>
          </a:xfrm>
          <a:prstGeom prst="rect">
            <a:avLst/>
          </a:prstGeom>
          <a:noFill/>
          <a:ln w="9525">
            <a:noFill/>
            <a:miter lim="800000"/>
            <a:headEnd/>
            <a:tailEnd/>
          </a:ln>
        </p:spPr>
      </p:pic>
      <p:pic>
        <p:nvPicPr>
          <p:cNvPr id="148484" name="Picture 4"/>
          <p:cNvPicPr>
            <a:picLocks noChangeAspect="1" noChangeArrowheads="1"/>
          </p:cNvPicPr>
          <p:nvPr/>
        </p:nvPicPr>
        <p:blipFill>
          <a:blip r:embed="rId6" cstate="print"/>
          <a:srcRect/>
          <a:stretch>
            <a:fillRect/>
          </a:stretch>
        </p:blipFill>
        <p:spPr bwMode="auto">
          <a:xfrm>
            <a:off x="5045405" y="3785333"/>
            <a:ext cx="3710736" cy="2242317"/>
          </a:xfrm>
          <a:prstGeom prst="rect">
            <a:avLst/>
          </a:prstGeom>
          <a:noFill/>
          <a:ln w="9525">
            <a:noFill/>
            <a:miter lim="800000"/>
            <a:headEnd/>
            <a:tailEnd/>
          </a:ln>
        </p:spPr>
      </p:pic>
      <p:sp>
        <p:nvSpPr>
          <p:cNvPr id="13" name="ZoneTexte 12"/>
          <p:cNvSpPr txBox="1"/>
          <p:nvPr/>
        </p:nvSpPr>
        <p:spPr>
          <a:xfrm>
            <a:off x="250166" y="5245977"/>
            <a:ext cx="4766048" cy="646331"/>
          </a:xfrm>
          <a:prstGeom prst="rect">
            <a:avLst/>
          </a:prstGeom>
          <a:noFill/>
        </p:spPr>
        <p:txBody>
          <a:bodyPr wrap="none" rtlCol="0">
            <a:spAutoFit/>
          </a:bodyPr>
          <a:lstStyle/>
          <a:p>
            <a:r>
              <a:rPr lang="en-US" sz="1200" dirty="0"/>
              <a:t>Table &amp; plot courtesy of Y. Li and X. Liu</a:t>
            </a:r>
          </a:p>
          <a:p>
            <a:r>
              <a:rPr lang="en-US" sz="1200" dirty="0">
                <a:hlinkClick r:id="rId7"/>
              </a:rPr>
              <a:t>http://uspas.fnal.gov/materials/15ODU/Session1_Fundamentals.pdf</a:t>
            </a:r>
            <a:endParaRPr lang="en-US" sz="1200" dirty="0"/>
          </a:p>
          <a:p>
            <a:r>
              <a:rPr lang="en-US" sz="1200" dirty="0"/>
              <a:t>  </a:t>
            </a:r>
          </a:p>
        </p:txBody>
      </p:sp>
    </p:spTree>
    <p:extLst>
      <p:ext uri="{BB962C8B-B14F-4D97-AF65-F5344CB8AC3E}">
        <p14:creationId xmlns:p14="http://schemas.microsoft.com/office/powerpoint/2010/main" val="173564906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714" name="Picture 2"/>
          <p:cNvPicPr>
            <a:picLocks noChangeAspect="1" noChangeArrowheads="1"/>
          </p:cNvPicPr>
          <p:nvPr/>
        </p:nvPicPr>
        <p:blipFill>
          <a:blip r:embed="rId2" cstate="print"/>
          <a:srcRect/>
          <a:stretch>
            <a:fillRect/>
          </a:stretch>
        </p:blipFill>
        <p:spPr bwMode="auto">
          <a:xfrm>
            <a:off x="1683069" y="1231203"/>
            <a:ext cx="5394387" cy="2005371"/>
          </a:xfrm>
          <a:prstGeom prst="rect">
            <a:avLst/>
          </a:prstGeom>
          <a:noFill/>
          <a:ln w="9525">
            <a:noFill/>
            <a:miter lim="800000"/>
            <a:headEnd/>
            <a:tailEnd/>
          </a:ln>
        </p:spPr>
      </p:pic>
      <p:sp>
        <p:nvSpPr>
          <p:cNvPr id="2" name="Espace réservé du pied de page 1"/>
          <p:cNvSpPr>
            <a:spLocks noGrp="1"/>
          </p:cNvSpPr>
          <p:nvPr>
            <p:ph type="ftr" sz="quarter" idx="3"/>
          </p:nvPr>
        </p:nvSpPr>
        <p:spPr/>
        <p:txBody>
          <a:bodyPr/>
          <a:lstStyle/>
          <a:p>
            <a:r>
              <a:rPr lang="en-GB"/>
              <a:t>Joint Universities Accelerator School, Archamps, February, 2021</a:t>
            </a:r>
            <a:endParaRPr lang="en-US" dirty="0"/>
          </a:p>
        </p:txBody>
      </p:sp>
      <p:sp>
        <p:nvSpPr>
          <p:cNvPr id="3" name="Espace réservé du numéro de diapositive 2"/>
          <p:cNvSpPr>
            <a:spLocks noGrp="1"/>
          </p:cNvSpPr>
          <p:nvPr>
            <p:ph type="sldNum" sz="quarter" idx="4"/>
          </p:nvPr>
        </p:nvSpPr>
        <p:spPr/>
        <p:txBody>
          <a:bodyPr/>
          <a:lstStyle/>
          <a:p>
            <a:fld id="{17918391-D411-FE40-AAD7-861AE5233E0E}" type="slidenum">
              <a:rPr lang="en-US" smtClean="0"/>
              <a:pPr/>
              <a:t>77</a:t>
            </a:fld>
            <a:endParaRPr lang="en-US" dirty="0"/>
          </a:p>
        </p:txBody>
      </p:sp>
      <p:sp>
        <p:nvSpPr>
          <p:cNvPr id="4" name="Titre 3"/>
          <p:cNvSpPr>
            <a:spLocks noGrp="1"/>
          </p:cNvSpPr>
          <p:nvPr>
            <p:ph type="title"/>
          </p:nvPr>
        </p:nvSpPr>
        <p:spPr>
          <a:xfrm>
            <a:off x="0" y="0"/>
            <a:ext cx="7418445" cy="547200"/>
          </a:xfrm>
        </p:spPr>
        <p:txBody>
          <a:bodyPr/>
          <a:lstStyle/>
          <a:p>
            <a:r>
              <a:rPr lang="en-US" dirty="0"/>
              <a:t>Calculating </a:t>
            </a:r>
            <a:r>
              <a:rPr lang="en-GB" dirty="0" err="1"/>
              <a:t>conductances</a:t>
            </a:r>
            <a:r>
              <a:rPr lang="en-US" dirty="0"/>
              <a:t> with </a:t>
            </a:r>
            <a:r>
              <a:rPr lang="en-US" dirty="0" err="1"/>
              <a:t>Molflow</a:t>
            </a:r>
            <a:r>
              <a:rPr lang="en-US" dirty="0"/>
              <a:t>+</a:t>
            </a:r>
          </a:p>
        </p:txBody>
      </p:sp>
      <p:sp>
        <p:nvSpPr>
          <p:cNvPr id="5"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
        <p:nvSpPr>
          <p:cNvPr id="6" name="Rectangle 5"/>
          <p:cNvSpPr/>
          <p:nvPr/>
        </p:nvSpPr>
        <p:spPr>
          <a:xfrm>
            <a:off x="124810" y="547200"/>
            <a:ext cx="8893834" cy="1077218"/>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A test particle Monte-Carlo code for molecular flow</a:t>
            </a:r>
          </a:p>
          <a:p>
            <a:pPr lvl="0" eaLnBrk="0" fontAlgn="base" hangingPunct="0">
              <a:spcBef>
                <a:spcPct val="0"/>
              </a:spcBef>
              <a:spcAft>
                <a:spcPct val="0"/>
              </a:spcAft>
              <a:buClr>
                <a:srgbClr val="00CC99"/>
              </a:buClr>
              <a:buFontTx/>
              <a:buChar char="•"/>
            </a:pPr>
            <a:r>
              <a:rPr lang="en-US" sz="1600" dirty="0"/>
              <a:t> </a:t>
            </a:r>
            <a:r>
              <a:rPr lang="en-US" sz="1600" dirty="0">
                <a:hlinkClick r:id="rId3"/>
              </a:rPr>
              <a:t>http://molflow.web.cern.ch/</a:t>
            </a:r>
            <a:endParaRPr lang="en-US" sz="1600" dirty="0"/>
          </a:p>
          <a:p>
            <a:pPr lvl="0" eaLnBrk="0" fontAlgn="base" hangingPunct="0">
              <a:spcBef>
                <a:spcPct val="0"/>
              </a:spcBef>
              <a:spcAft>
                <a:spcPct val="0"/>
              </a:spcAft>
              <a:buClr>
                <a:srgbClr val="00CC99"/>
              </a:buClr>
              <a:buFontTx/>
              <a:buChar char="•"/>
            </a:pPr>
            <a:r>
              <a:rPr lang="en-US" sz="1600" dirty="0"/>
              <a:t> R. </a:t>
            </a:r>
            <a:r>
              <a:rPr lang="en-US" sz="1600" dirty="0" err="1"/>
              <a:t>Kersevan</a:t>
            </a:r>
            <a:r>
              <a:rPr lang="en-US" sz="1600" dirty="0"/>
              <a:t> – M. </a:t>
            </a:r>
            <a:r>
              <a:rPr lang="en-US" sz="1600" dirty="0" err="1"/>
              <a:t>Ady</a:t>
            </a:r>
            <a:endParaRPr lang="en-US" sz="1600" dirty="0"/>
          </a:p>
          <a:p>
            <a:pPr lvl="0" eaLnBrk="0" fontAlgn="base" hangingPunct="0">
              <a:spcBef>
                <a:spcPct val="0"/>
              </a:spcBef>
              <a:spcAft>
                <a:spcPct val="0"/>
              </a:spcAft>
              <a:buClr>
                <a:srgbClr val="00CC99"/>
              </a:buClr>
              <a:buFontTx/>
              <a:buChar char="•"/>
            </a:pPr>
            <a:endParaRPr lang="en-US" sz="1600" dirty="0"/>
          </a:p>
        </p:txBody>
      </p:sp>
      <p:pic>
        <p:nvPicPr>
          <p:cNvPr id="243715" name="Picture 3"/>
          <p:cNvPicPr>
            <a:picLocks noChangeAspect="1" noChangeArrowheads="1"/>
          </p:cNvPicPr>
          <p:nvPr/>
        </p:nvPicPr>
        <p:blipFill>
          <a:blip r:embed="rId4" cstate="print"/>
          <a:srcRect/>
          <a:stretch>
            <a:fillRect/>
          </a:stretch>
        </p:blipFill>
        <p:spPr bwMode="auto">
          <a:xfrm>
            <a:off x="258916" y="3344906"/>
            <a:ext cx="4055986" cy="2508813"/>
          </a:xfrm>
          <a:prstGeom prst="rect">
            <a:avLst/>
          </a:prstGeom>
          <a:noFill/>
          <a:ln w="9525">
            <a:noFill/>
            <a:miter lim="800000"/>
            <a:headEnd/>
            <a:tailEnd/>
          </a:ln>
        </p:spPr>
      </p:pic>
      <p:sp>
        <p:nvSpPr>
          <p:cNvPr id="9" name="Rectangle 8"/>
          <p:cNvSpPr/>
          <p:nvPr/>
        </p:nvSpPr>
        <p:spPr>
          <a:xfrm>
            <a:off x="1115508" y="5853719"/>
            <a:ext cx="2298258" cy="307777"/>
          </a:xfrm>
          <a:prstGeom prst="rect">
            <a:avLst/>
          </a:prstGeom>
        </p:spPr>
        <p:txBody>
          <a:bodyPr wrap="none">
            <a:spAutoFit/>
          </a:bodyPr>
          <a:lstStyle/>
          <a:p>
            <a:r>
              <a:rPr lang="en-US" sz="1400" dirty="0"/>
              <a:t>courtesy of Y. Li and X. Liu</a:t>
            </a:r>
          </a:p>
        </p:txBody>
      </p:sp>
      <p:pic>
        <p:nvPicPr>
          <p:cNvPr id="243716" name="Picture 4"/>
          <p:cNvPicPr>
            <a:picLocks noChangeAspect="1" noChangeArrowheads="1"/>
          </p:cNvPicPr>
          <p:nvPr/>
        </p:nvPicPr>
        <p:blipFill>
          <a:blip r:embed="rId5" cstate="print"/>
          <a:srcRect/>
          <a:stretch>
            <a:fillRect/>
          </a:stretch>
        </p:blipFill>
        <p:spPr bwMode="auto">
          <a:xfrm>
            <a:off x="5336435" y="3353787"/>
            <a:ext cx="3199121" cy="2499932"/>
          </a:xfrm>
          <a:prstGeom prst="rect">
            <a:avLst/>
          </a:prstGeom>
          <a:noFill/>
          <a:ln w="9525">
            <a:noFill/>
            <a:miter lim="800000"/>
            <a:headEnd/>
            <a:tailEnd/>
          </a:ln>
        </p:spPr>
      </p:pic>
    </p:spTree>
    <p:extLst>
      <p:ext uri="{BB962C8B-B14F-4D97-AF65-F5344CB8AC3E}">
        <p14:creationId xmlns:p14="http://schemas.microsoft.com/office/powerpoint/2010/main" val="305720278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2"/>
          <p:cNvSpPr>
            <a:spLocks noGrp="1"/>
          </p:cNvSpPr>
          <p:nvPr>
            <p:ph type="sldNum" sz="quarter" idx="4294967295"/>
          </p:nvPr>
        </p:nvSpPr>
        <p:spPr>
          <a:xfrm>
            <a:off x="6747933" y="6382227"/>
            <a:ext cx="2133600" cy="475773"/>
          </a:xfrm>
          <a:prstGeom prst="rect">
            <a:avLst/>
          </a:prstGeom>
          <a:noFill/>
        </p:spPr>
        <p:txBody>
          <a:bodyPr lIns="81711" tIns="40855" rIns="81711" bIns="40855"/>
          <a:lstStyle/>
          <a:p>
            <a:fld id="{0DC8869C-294B-494B-B083-C0A2E396D3F5}" type="slidenum">
              <a:rPr lang="en-US" smtClean="0"/>
              <a:pPr/>
              <a:t>78</a:t>
            </a:fld>
            <a:endParaRPr lang="en-US"/>
          </a:p>
        </p:txBody>
      </p:sp>
      <p:sp>
        <p:nvSpPr>
          <p:cNvPr id="25604" name="Rectangle 2"/>
          <p:cNvSpPr>
            <a:spLocks noChangeArrowheads="1"/>
          </p:cNvSpPr>
          <p:nvPr/>
        </p:nvSpPr>
        <p:spPr bwMode="auto">
          <a:xfrm>
            <a:off x="0" y="2133125"/>
            <a:ext cx="8940800" cy="959667"/>
          </a:xfrm>
          <a:prstGeom prst="rect">
            <a:avLst/>
          </a:prstGeom>
          <a:noFill/>
          <a:ln w="9525">
            <a:noFill/>
            <a:miter lim="800000"/>
            <a:headEnd/>
            <a:tailEnd/>
          </a:ln>
        </p:spPr>
        <p:txBody>
          <a:bodyPr lIns="81706" tIns="40853" rIns="81706" bIns="40853">
            <a:spAutoFit/>
          </a:bodyPr>
          <a:lstStyle/>
          <a:p>
            <a:pPr algn="ctr">
              <a:spcBef>
                <a:spcPct val="50000"/>
              </a:spcBef>
              <a:buClr>
                <a:schemeClr val="accent1"/>
              </a:buClr>
            </a:pPr>
            <a:r>
              <a:rPr lang="en-US" sz="3900" dirty="0">
                <a:solidFill>
                  <a:srgbClr val="00CC99"/>
                </a:solidFill>
              </a:rPr>
              <a:t>3.1 Vacuum gauges</a:t>
            </a:r>
            <a:endParaRPr lang="en-US" dirty="0">
              <a:solidFill>
                <a:srgbClr val="00CC99"/>
              </a:solidFill>
            </a:endParaRPr>
          </a:p>
          <a:p>
            <a:pPr algn="ctr">
              <a:buClr>
                <a:schemeClr val="accent1"/>
              </a:buClr>
            </a:pPr>
            <a:endParaRPr lang="en-US" dirty="0"/>
          </a:p>
        </p:txBody>
      </p:sp>
      <p:sp>
        <p:nvSpPr>
          <p:cNvPr id="6"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3616983096"/>
      </p:ext>
    </p:extLst>
  </p:cSld>
  <p:clrMapOvr>
    <a:masterClrMapping/>
  </p:clrMapOvr>
  <p:transition spd="med">
    <p:dissolv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79</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err="1">
                <a:solidFill>
                  <a:srgbClr val="3366FF"/>
                </a:solidFill>
                <a:latin typeface="Arial" pitchFamily="34" charset="0"/>
                <a:ea typeface="+mj-ea"/>
                <a:cs typeface="Arial" pitchFamily="34" charset="0"/>
              </a:rPr>
              <a:t>Pirani</a:t>
            </a:r>
            <a:r>
              <a:rPr lang="en-US" sz="2800" b="1" dirty="0">
                <a:solidFill>
                  <a:srgbClr val="3366FF"/>
                </a:solidFill>
                <a:latin typeface="Arial" pitchFamily="34" charset="0"/>
                <a:ea typeface="+mj-ea"/>
                <a:cs typeface="Arial" pitchFamily="34" charset="0"/>
              </a:rPr>
              <a:t> Gauge</a:t>
            </a:r>
          </a:p>
        </p:txBody>
      </p:sp>
      <p:sp>
        <p:nvSpPr>
          <p:cNvPr id="3" name="Rectangle 2"/>
          <p:cNvSpPr/>
          <p:nvPr/>
        </p:nvSpPr>
        <p:spPr>
          <a:xfrm>
            <a:off x="1" y="496361"/>
            <a:ext cx="9143998" cy="2062103"/>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a:t>
            </a:r>
            <a:r>
              <a:rPr lang="en-US" sz="1600" dirty="0" err="1"/>
              <a:t>Pirani</a:t>
            </a:r>
            <a:r>
              <a:rPr lang="en-US" sz="1600" dirty="0"/>
              <a:t> gauges are </a:t>
            </a:r>
            <a:r>
              <a:rPr lang="en-US" sz="1600" dirty="0">
                <a:solidFill>
                  <a:srgbClr val="00CC99"/>
                </a:solidFill>
              </a:rPr>
              <a:t>commonly used </a:t>
            </a:r>
            <a:r>
              <a:rPr lang="en-US" sz="1600" dirty="0"/>
              <a:t>in the range 1 </a:t>
            </a:r>
            <a:r>
              <a:rPr lang="en-US" sz="1600" dirty="0" err="1"/>
              <a:t>atm</a:t>
            </a:r>
            <a:r>
              <a:rPr lang="en-US" sz="1600" dirty="0"/>
              <a:t> -10</a:t>
            </a:r>
            <a:r>
              <a:rPr lang="en-US" sz="1600" baseline="30000" dirty="0"/>
              <a:t>-4</a:t>
            </a:r>
            <a:r>
              <a:rPr lang="en-US" sz="1600" dirty="0"/>
              <a:t> mbar. </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The operating principle is based on the </a:t>
            </a:r>
            <a:r>
              <a:rPr lang="en-US" sz="1600" dirty="0">
                <a:solidFill>
                  <a:srgbClr val="00CC99"/>
                </a:solidFill>
              </a:rPr>
              <a:t>variation of the thermal conductivity </a:t>
            </a:r>
            <a:r>
              <a:rPr lang="en-US" sz="1600" dirty="0"/>
              <a:t>of the gases as a function of pressure.  A resistor under vacuum is heated at a constant temperature (~ 120°C). The heating current required to keep the temperature constant is a measure of the pressure.</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In the viscous regime, the thermal conductivity is independent of the pressure. Therefore pressure readings given </a:t>
            </a:r>
            <a:r>
              <a:rPr lang="en-US" sz="1600" u="sng" dirty="0"/>
              <a:t>above</a:t>
            </a:r>
            <a:r>
              <a:rPr lang="en-US" sz="1600" dirty="0"/>
              <a:t> 1 mbar are wrong !</a:t>
            </a:r>
          </a:p>
        </p:txBody>
      </p:sp>
      <p:pic>
        <p:nvPicPr>
          <p:cNvPr id="7" name="Picture 5"/>
          <p:cNvPicPr>
            <a:picLocks noChangeAspect="1" noChangeArrowheads="1"/>
          </p:cNvPicPr>
          <p:nvPr/>
        </p:nvPicPr>
        <p:blipFill>
          <a:blip r:embed="rId2" cstate="print"/>
          <a:srcRect/>
          <a:stretch>
            <a:fillRect/>
          </a:stretch>
        </p:blipFill>
        <p:spPr bwMode="auto">
          <a:xfrm>
            <a:off x="313814" y="3293087"/>
            <a:ext cx="4228538" cy="2519365"/>
          </a:xfrm>
          <a:prstGeom prst="rect">
            <a:avLst/>
          </a:prstGeom>
          <a:noFill/>
          <a:ln w="9525">
            <a:noFill/>
            <a:miter lim="800000"/>
            <a:headEnd/>
            <a:tailEnd/>
          </a:ln>
          <a:effectLst/>
        </p:spPr>
      </p:pic>
      <p:grpSp>
        <p:nvGrpSpPr>
          <p:cNvPr id="13" name="Group 12"/>
          <p:cNvGrpSpPr/>
          <p:nvPr/>
        </p:nvGrpSpPr>
        <p:grpSpPr>
          <a:xfrm>
            <a:off x="4277376" y="2562053"/>
            <a:ext cx="4478431" cy="3576151"/>
            <a:chOff x="5214938" y="3595686"/>
            <a:chExt cx="3876680" cy="2915364"/>
          </a:xfrm>
        </p:grpSpPr>
        <p:pic>
          <p:nvPicPr>
            <p:cNvPr id="14" name="Picture 6"/>
            <p:cNvPicPr>
              <a:picLocks noChangeAspect="1" noChangeArrowheads="1"/>
            </p:cNvPicPr>
            <p:nvPr/>
          </p:nvPicPr>
          <p:blipFill>
            <a:blip r:embed="rId3" cstate="print"/>
            <a:srcRect/>
            <a:stretch>
              <a:fillRect/>
            </a:stretch>
          </p:blipFill>
          <p:spPr bwMode="auto">
            <a:xfrm>
              <a:off x="5214938" y="3810000"/>
              <a:ext cx="3876680" cy="2520738"/>
            </a:xfrm>
            <a:prstGeom prst="rect">
              <a:avLst/>
            </a:prstGeom>
            <a:noFill/>
            <a:ln w="9525">
              <a:noFill/>
              <a:miter lim="800000"/>
              <a:headEnd/>
              <a:tailEnd/>
            </a:ln>
            <a:effectLst/>
          </p:spPr>
        </p:pic>
        <p:sp>
          <p:nvSpPr>
            <p:cNvPr id="16" name="Text Box 31"/>
            <p:cNvSpPr txBox="1">
              <a:spLocks noChangeArrowheads="1"/>
            </p:cNvSpPr>
            <p:nvPr/>
          </p:nvSpPr>
          <p:spPr bwMode="auto">
            <a:xfrm>
              <a:off x="6000756" y="3595686"/>
              <a:ext cx="2495930" cy="338548"/>
            </a:xfrm>
            <a:prstGeom prst="rect">
              <a:avLst/>
            </a:prstGeom>
            <a:noFill/>
            <a:ln w="9525">
              <a:noFill/>
              <a:miter lim="800000"/>
              <a:headEnd/>
              <a:tailEnd/>
            </a:ln>
          </p:spPr>
          <p:txBody>
            <a:bodyPr wrap="none" lIns="91435" tIns="45717" rIns="91435" bIns="45717">
              <a:spAutoFit/>
            </a:bodyPr>
            <a:lstStyle/>
            <a:p>
              <a:pPr algn="ctr" eaLnBrk="0" fontAlgn="base" hangingPunct="0">
                <a:spcBef>
                  <a:spcPct val="0"/>
                </a:spcBef>
                <a:spcAft>
                  <a:spcPct val="0"/>
                </a:spcAft>
              </a:pPr>
              <a:r>
                <a:rPr lang="en-GB" sz="1600" b="1">
                  <a:solidFill>
                    <a:srgbClr val="00CC99"/>
                  </a:solidFill>
                  <a:latin typeface="Times New Roman" pitchFamily="18" charset="0"/>
                  <a:cs typeface="Times New Roman" pitchFamily="18" charset="0"/>
                </a:rPr>
                <a:t>True vs indicated pressure</a:t>
              </a:r>
              <a:endParaRPr lang="en-US" sz="1600" b="1">
                <a:solidFill>
                  <a:srgbClr val="00CC99"/>
                </a:solidFill>
                <a:latin typeface="Times New Roman" pitchFamily="18" charset="0"/>
              </a:endParaRPr>
            </a:p>
          </p:txBody>
        </p:sp>
        <p:sp>
          <p:nvSpPr>
            <p:cNvPr id="17" name="Text Box 31"/>
            <p:cNvSpPr txBox="1">
              <a:spLocks noChangeArrowheads="1"/>
            </p:cNvSpPr>
            <p:nvPr/>
          </p:nvSpPr>
          <p:spPr bwMode="auto">
            <a:xfrm>
              <a:off x="5643566" y="6310330"/>
              <a:ext cx="3357586" cy="200720"/>
            </a:xfrm>
            <a:prstGeom prst="rect">
              <a:avLst/>
            </a:prstGeom>
            <a:noFill/>
            <a:ln w="9525">
              <a:noFill/>
              <a:miter lim="800000"/>
              <a:headEnd/>
              <a:tailEnd/>
            </a:ln>
          </p:spPr>
          <p:txBody>
            <a:bodyPr wrap="square" lIns="91435" tIns="45717" rIns="91435" bIns="45717">
              <a:spAutoFit/>
            </a:bodyPr>
            <a:lstStyle/>
            <a:p>
              <a:pPr algn="ctr" eaLnBrk="0" fontAlgn="base" hangingPunct="0">
                <a:spcBef>
                  <a:spcPct val="0"/>
                </a:spcBef>
                <a:spcAft>
                  <a:spcPct val="0"/>
                </a:spcAft>
              </a:pPr>
              <a:r>
                <a:rPr lang="en-GB" sz="1000" dirty="0">
                  <a:latin typeface="Times New Roman" pitchFamily="18" charset="0"/>
                  <a:cs typeface="Times New Roman" pitchFamily="18" charset="0"/>
                </a:rPr>
                <a:t>K. </a:t>
              </a:r>
              <a:r>
                <a:rPr lang="en-GB" sz="1000" dirty="0" err="1">
                  <a:latin typeface="Times New Roman" pitchFamily="18" charset="0"/>
                  <a:cs typeface="Times New Roman" pitchFamily="18" charset="0"/>
                </a:rPr>
                <a:t>Jousten</a:t>
              </a:r>
              <a:r>
                <a:rPr lang="en-GB" sz="1000" dirty="0">
                  <a:latin typeface="Times New Roman" pitchFamily="18" charset="0"/>
                  <a:cs typeface="Times New Roman" pitchFamily="18" charset="0"/>
                </a:rPr>
                <a:t>. </a:t>
              </a:r>
              <a:r>
                <a:rPr lang="en-GB" sz="1000" dirty="0" err="1">
                  <a:latin typeface="Times New Roman" pitchFamily="18" charset="0"/>
                  <a:cs typeface="Times New Roman" pitchFamily="18" charset="0"/>
                </a:rPr>
                <a:t>J.Vac.Sci</a:t>
              </a:r>
              <a:r>
                <a:rPr lang="en-GB" sz="1000" dirty="0">
                  <a:latin typeface="Times New Roman" pitchFamily="18" charset="0"/>
                  <a:cs typeface="Times New Roman" pitchFamily="18" charset="0"/>
                </a:rPr>
                <a:t>. Technol. 26(3), May/Jun 2008, 352-359</a:t>
              </a:r>
              <a:endParaRPr lang="en-US" sz="1000" dirty="0">
                <a:latin typeface="Times New Roman" pitchFamily="18" charset="0"/>
              </a:endParaRPr>
            </a:p>
          </p:txBody>
        </p:sp>
      </p:grpSp>
      <p:sp>
        <p:nvSpPr>
          <p:cNvPr id="11"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12" name="Rounded Rectangle 3">
            <a:extLst>
              <a:ext uri="{FF2B5EF4-FFF2-40B4-BE49-F238E27FC236}">
                <a16:creationId xmlns:a16="http://schemas.microsoft.com/office/drawing/2014/main" id="{44A00228-1712-49CF-8985-AF7FB5A12122}"/>
              </a:ext>
            </a:extLst>
          </p:cNvPr>
          <p:cNvSpPr/>
          <p:nvPr/>
        </p:nvSpPr>
        <p:spPr>
          <a:xfrm>
            <a:off x="7549073"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387355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943E653-7FA7-4BB8-9A9E-7B597B7C4E8D}"/>
              </a:ext>
            </a:extLst>
          </p:cNvPr>
          <p:cNvPicPr>
            <a:picLocks noChangeAspect="1"/>
          </p:cNvPicPr>
          <p:nvPr/>
        </p:nvPicPr>
        <p:blipFill>
          <a:blip r:embed="rId2"/>
          <a:stretch>
            <a:fillRect/>
          </a:stretch>
        </p:blipFill>
        <p:spPr>
          <a:xfrm>
            <a:off x="2730055" y="705534"/>
            <a:ext cx="3683889" cy="4834319"/>
          </a:xfrm>
          <a:prstGeom prst="rect">
            <a:avLst/>
          </a:prstGeom>
        </p:spPr>
      </p:pic>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8</a:t>
            </a:fld>
            <a:endParaRPr lang="en-US" sz="1200" dirty="0">
              <a:solidFill>
                <a:schemeClr val="bg1"/>
              </a:solidFill>
            </a:endParaRPr>
          </a:p>
        </p:txBody>
      </p:sp>
      <p:sp>
        <p:nvSpPr>
          <p:cNvPr id="5" name="Text Box 2"/>
          <p:cNvSpPr txBox="1">
            <a:spLocks noChangeArrowheads="1"/>
          </p:cNvSpPr>
          <p:nvPr/>
        </p:nvSpPr>
        <p:spPr bwMode="auto">
          <a:xfrm>
            <a:off x="457842" y="0"/>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Vacuum gauges &amp; (capture) pumps</a:t>
            </a:r>
          </a:p>
        </p:txBody>
      </p:sp>
      <p:sp>
        <p:nvSpPr>
          <p:cNvPr id="18"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19" name="TextBox 18">
            <a:extLst>
              <a:ext uri="{FF2B5EF4-FFF2-40B4-BE49-F238E27FC236}">
                <a16:creationId xmlns:a16="http://schemas.microsoft.com/office/drawing/2014/main" id="{2C39BF49-F14F-41C5-A3FC-8850238CF345}"/>
              </a:ext>
            </a:extLst>
          </p:cNvPr>
          <p:cNvSpPr txBox="1"/>
          <p:nvPr/>
        </p:nvSpPr>
        <p:spPr>
          <a:xfrm>
            <a:off x="2763211" y="5484001"/>
            <a:ext cx="4169329" cy="338554"/>
          </a:xfrm>
          <a:prstGeom prst="rect">
            <a:avLst/>
          </a:prstGeom>
          <a:noFill/>
        </p:spPr>
        <p:txBody>
          <a:bodyPr wrap="square">
            <a:spAutoFit/>
          </a:bodyPr>
          <a:lstStyle/>
          <a:p>
            <a:pPr algn="ctr"/>
            <a:r>
              <a:rPr lang="en-GB" sz="1600" dirty="0"/>
              <a:t>P. A. Redhead, Vacuum 53 (1999) 137-149</a:t>
            </a:r>
          </a:p>
        </p:txBody>
      </p:sp>
      <p:sp>
        <p:nvSpPr>
          <p:cNvPr id="6" name="TextBox 5">
            <a:extLst>
              <a:ext uri="{FF2B5EF4-FFF2-40B4-BE49-F238E27FC236}">
                <a16:creationId xmlns:a16="http://schemas.microsoft.com/office/drawing/2014/main" id="{AF0F0D32-DA67-49CD-9EBA-0BE3C132D95E}"/>
              </a:ext>
            </a:extLst>
          </p:cNvPr>
          <p:cNvSpPr txBox="1"/>
          <p:nvPr/>
        </p:nvSpPr>
        <p:spPr>
          <a:xfrm>
            <a:off x="109549" y="487560"/>
            <a:ext cx="2822255" cy="984885"/>
          </a:xfrm>
          <a:prstGeom prst="rect">
            <a:avLst/>
          </a:prstGeom>
          <a:noFill/>
        </p:spPr>
        <p:txBody>
          <a:bodyPr wrap="square" rtlCol="0">
            <a:spAutoFit/>
          </a:bodyPr>
          <a:lstStyle/>
          <a:p>
            <a:r>
              <a:rPr lang="en-GB" sz="1600" dirty="0"/>
              <a:t>1964: 7 10</a:t>
            </a:r>
            <a:r>
              <a:rPr lang="en-GB" sz="1600" baseline="30000" dirty="0"/>
              <a:t>-15</a:t>
            </a:r>
            <a:r>
              <a:rPr lang="en-GB" sz="1600" dirty="0"/>
              <a:t> Torr</a:t>
            </a:r>
          </a:p>
          <a:p>
            <a:r>
              <a:rPr lang="en-GB" sz="1400" dirty="0"/>
              <a:t>obtained with a multi-baked Aluminosilicate glass finger immersed in liquid helium </a:t>
            </a:r>
          </a:p>
        </p:txBody>
      </p:sp>
      <p:pic>
        <p:nvPicPr>
          <p:cNvPr id="9" name="Picture 8">
            <a:extLst>
              <a:ext uri="{FF2B5EF4-FFF2-40B4-BE49-F238E27FC236}">
                <a16:creationId xmlns:a16="http://schemas.microsoft.com/office/drawing/2014/main" id="{C587F425-00EC-4A26-ADF4-8981F144E76B}"/>
              </a:ext>
            </a:extLst>
          </p:cNvPr>
          <p:cNvPicPr>
            <a:picLocks noChangeAspect="1"/>
          </p:cNvPicPr>
          <p:nvPr/>
        </p:nvPicPr>
        <p:blipFill>
          <a:blip r:embed="rId3"/>
          <a:stretch>
            <a:fillRect/>
          </a:stretch>
        </p:blipFill>
        <p:spPr>
          <a:xfrm>
            <a:off x="140946" y="1741147"/>
            <a:ext cx="2622265" cy="1940742"/>
          </a:xfrm>
          <a:prstGeom prst="rect">
            <a:avLst/>
          </a:prstGeom>
        </p:spPr>
      </p:pic>
      <p:sp>
        <p:nvSpPr>
          <p:cNvPr id="10" name="TextBox 9">
            <a:extLst>
              <a:ext uri="{FF2B5EF4-FFF2-40B4-BE49-F238E27FC236}">
                <a16:creationId xmlns:a16="http://schemas.microsoft.com/office/drawing/2014/main" id="{0366152D-479B-4666-8313-9605E8E3429A}"/>
              </a:ext>
            </a:extLst>
          </p:cNvPr>
          <p:cNvSpPr txBox="1"/>
          <p:nvPr/>
        </p:nvSpPr>
        <p:spPr>
          <a:xfrm>
            <a:off x="597314" y="3681889"/>
            <a:ext cx="1607684" cy="461665"/>
          </a:xfrm>
          <a:prstGeom prst="rect">
            <a:avLst/>
          </a:prstGeom>
          <a:noFill/>
        </p:spPr>
        <p:txBody>
          <a:bodyPr wrap="none" rtlCol="0">
            <a:spAutoFit/>
          </a:bodyPr>
          <a:lstStyle/>
          <a:p>
            <a:r>
              <a:rPr lang="en-GB" sz="1200" dirty="0"/>
              <a:t>Modulated BA gauge</a:t>
            </a:r>
          </a:p>
          <a:p>
            <a:endParaRPr lang="en-GB" sz="1200" dirty="0"/>
          </a:p>
        </p:txBody>
      </p:sp>
      <p:sp>
        <p:nvSpPr>
          <p:cNvPr id="25" name="TextBox 24">
            <a:extLst>
              <a:ext uri="{FF2B5EF4-FFF2-40B4-BE49-F238E27FC236}">
                <a16:creationId xmlns:a16="http://schemas.microsoft.com/office/drawing/2014/main" id="{B005C617-2F2B-4293-89E2-391CA43854D7}"/>
              </a:ext>
            </a:extLst>
          </p:cNvPr>
          <p:cNvSpPr txBox="1"/>
          <p:nvPr/>
        </p:nvSpPr>
        <p:spPr>
          <a:xfrm>
            <a:off x="0" y="3943499"/>
            <a:ext cx="2822255" cy="230832"/>
          </a:xfrm>
          <a:prstGeom prst="rect">
            <a:avLst/>
          </a:prstGeom>
          <a:noFill/>
        </p:spPr>
        <p:txBody>
          <a:bodyPr wrap="square">
            <a:spAutoFit/>
          </a:bodyPr>
          <a:lstStyle/>
          <a:p>
            <a:pPr algn="ctr"/>
            <a:r>
              <a:rPr lang="en-GB" sz="900" dirty="0"/>
              <a:t>P. A. Redhead et al, Can. J. Phys. 40,1814 (1962)</a:t>
            </a:r>
          </a:p>
        </p:txBody>
      </p:sp>
      <p:pic>
        <p:nvPicPr>
          <p:cNvPr id="12" name="Picture 11">
            <a:extLst>
              <a:ext uri="{FF2B5EF4-FFF2-40B4-BE49-F238E27FC236}">
                <a16:creationId xmlns:a16="http://schemas.microsoft.com/office/drawing/2014/main" id="{EDB4F4EA-3032-451F-BDA7-BAF20AF9B22C}"/>
              </a:ext>
            </a:extLst>
          </p:cNvPr>
          <p:cNvPicPr>
            <a:picLocks noChangeAspect="1"/>
          </p:cNvPicPr>
          <p:nvPr/>
        </p:nvPicPr>
        <p:blipFill>
          <a:blip r:embed="rId4"/>
          <a:stretch>
            <a:fillRect/>
          </a:stretch>
        </p:blipFill>
        <p:spPr>
          <a:xfrm>
            <a:off x="381298" y="4362700"/>
            <a:ext cx="1070781" cy="1432665"/>
          </a:xfrm>
          <a:prstGeom prst="rect">
            <a:avLst/>
          </a:prstGeom>
        </p:spPr>
      </p:pic>
      <p:sp>
        <p:nvSpPr>
          <p:cNvPr id="27" name="TextBox 26">
            <a:extLst>
              <a:ext uri="{FF2B5EF4-FFF2-40B4-BE49-F238E27FC236}">
                <a16:creationId xmlns:a16="http://schemas.microsoft.com/office/drawing/2014/main" id="{6E1A5036-8E85-44F1-9E3D-4261B3D50C3A}"/>
              </a:ext>
            </a:extLst>
          </p:cNvPr>
          <p:cNvSpPr txBox="1"/>
          <p:nvPr/>
        </p:nvSpPr>
        <p:spPr>
          <a:xfrm>
            <a:off x="301371" y="5822555"/>
            <a:ext cx="1226209" cy="307777"/>
          </a:xfrm>
          <a:prstGeom prst="rect">
            <a:avLst/>
          </a:prstGeom>
          <a:noFill/>
        </p:spPr>
        <p:txBody>
          <a:bodyPr wrap="square">
            <a:spAutoFit/>
          </a:bodyPr>
          <a:lstStyle/>
          <a:p>
            <a:pPr algn="ctr"/>
            <a:r>
              <a:rPr lang="en-GB" sz="1400" dirty="0"/>
              <a:t>J.P Hobson </a:t>
            </a:r>
          </a:p>
        </p:txBody>
      </p:sp>
      <p:sp>
        <p:nvSpPr>
          <p:cNvPr id="33" name="TextBox 32">
            <a:extLst>
              <a:ext uri="{FF2B5EF4-FFF2-40B4-BE49-F238E27FC236}">
                <a16:creationId xmlns:a16="http://schemas.microsoft.com/office/drawing/2014/main" id="{494C5308-FC0B-4C2B-BEB8-23AE6DEBFC24}"/>
              </a:ext>
            </a:extLst>
          </p:cNvPr>
          <p:cNvSpPr txBox="1"/>
          <p:nvPr/>
        </p:nvSpPr>
        <p:spPr>
          <a:xfrm>
            <a:off x="1524263" y="5824580"/>
            <a:ext cx="1296548" cy="307777"/>
          </a:xfrm>
          <a:prstGeom prst="rect">
            <a:avLst/>
          </a:prstGeom>
          <a:noFill/>
        </p:spPr>
        <p:txBody>
          <a:bodyPr wrap="square">
            <a:spAutoFit/>
          </a:bodyPr>
          <a:lstStyle/>
          <a:p>
            <a:pPr algn="ctr"/>
            <a:r>
              <a:rPr lang="en-GB" sz="1400" dirty="0"/>
              <a:t>P.A  Redhead </a:t>
            </a:r>
          </a:p>
        </p:txBody>
      </p:sp>
      <p:pic>
        <p:nvPicPr>
          <p:cNvPr id="35" name="Picture 34">
            <a:extLst>
              <a:ext uri="{FF2B5EF4-FFF2-40B4-BE49-F238E27FC236}">
                <a16:creationId xmlns:a16="http://schemas.microsoft.com/office/drawing/2014/main" id="{3EA82B51-1FE7-457F-AF36-46B621DE5926}"/>
              </a:ext>
            </a:extLst>
          </p:cNvPr>
          <p:cNvPicPr>
            <a:picLocks noChangeAspect="1"/>
          </p:cNvPicPr>
          <p:nvPr/>
        </p:nvPicPr>
        <p:blipFill rotWithShape="1">
          <a:blip r:embed="rId5"/>
          <a:srcRect l="33189" r="17739" b="48360"/>
          <a:stretch/>
        </p:blipFill>
        <p:spPr>
          <a:xfrm>
            <a:off x="1636867" y="4362699"/>
            <a:ext cx="1071340" cy="1432665"/>
          </a:xfrm>
          <a:prstGeom prst="rect">
            <a:avLst/>
          </a:prstGeom>
        </p:spPr>
      </p:pic>
      <p:pic>
        <p:nvPicPr>
          <p:cNvPr id="2" name="Picture 1">
            <a:extLst>
              <a:ext uri="{FF2B5EF4-FFF2-40B4-BE49-F238E27FC236}">
                <a16:creationId xmlns:a16="http://schemas.microsoft.com/office/drawing/2014/main" id="{3919B1D7-5311-43F1-ACA7-42F391BF103E}"/>
              </a:ext>
            </a:extLst>
          </p:cNvPr>
          <p:cNvPicPr>
            <a:picLocks noChangeAspect="1"/>
          </p:cNvPicPr>
          <p:nvPr/>
        </p:nvPicPr>
        <p:blipFill>
          <a:blip r:embed="rId6"/>
          <a:stretch>
            <a:fillRect/>
          </a:stretch>
        </p:blipFill>
        <p:spPr>
          <a:xfrm>
            <a:off x="6842943" y="1833545"/>
            <a:ext cx="2020449" cy="1551540"/>
          </a:xfrm>
          <a:prstGeom prst="rect">
            <a:avLst/>
          </a:prstGeom>
        </p:spPr>
      </p:pic>
      <p:pic>
        <p:nvPicPr>
          <p:cNvPr id="4" name="Picture 3">
            <a:extLst>
              <a:ext uri="{FF2B5EF4-FFF2-40B4-BE49-F238E27FC236}">
                <a16:creationId xmlns:a16="http://schemas.microsoft.com/office/drawing/2014/main" id="{27F6A14E-8438-4E65-B9E9-1CF353A678F7}"/>
              </a:ext>
            </a:extLst>
          </p:cNvPr>
          <p:cNvPicPr>
            <a:picLocks noChangeAspect="1"/>
          </p:cNvPicPr>
          <p:nvPr/>
        </p:nvPicPr>
        <p:blipFill rotWithShape="1">
          <a:blip r:embed="rId7"/>
          <a:srcRect l="14581" t="1561" r="14581" b="31414"/>
          <a:stretch/>
        </p:blipFill>
        <p:spPr>
          <a:xfrm>
            <a:off x="7306574" y="4243824"/>
            <a:ext cx="1093188" cy="1551540"/>
          </a:xfrm>
          <a:prstGeom prst="rect">
            <a:avLst/>
          </a:prstGeom>
        </p:spPr>
      </p:pic>
      <p:sp>
        <p:nvSpPr>
          <p:cNvPr id="17" name="TextBox 16">
            <a:extLst>
              <a:ext uri="{FF2B5EF4-FFF2-40B4-BE49-F238E27FC236}">
                <a16:creationId xmlns:a16="http://schemas.microsoft.com/office/drawing/2014/main" id="{03CB407A-DC7E-4D30-86F7-B1D9F14EE33C}"/>
              </a:ext>
            </a:extLst>
          </p:cNvPr>
          <p:cNvSpPr txBox="1"/>
          <p:nvPr/>
        </p:nvSpPr>
        <p:spPr>
          <a:xfrm>
            <a:off x="7136188" y="5805156"/>
            <a:ext cx="1296548" cy="307777"/>
          </a:xfrm>
          <a:prstGeom prst="rect">
            <a:avLst/>
          </a:prstGeom>
          <a:noFill/>
        </p:spPr>
        <p:txBody>
          <a:bodyPr wrap="square">
            <a:spAutoFit/>
          </a:bodyPr>
          <a:lstStyle/>
          <a:p>
            <a:pPr algn="ctr"/>
            <a:r>
              <a:rPr lang="en-GB" sz="1400" dirty="0"/>
              <a:t>C. Benvenuti</a:t>
            </a:r>
          </a:p>
        </p:txBody>
      </p:sp>
      <p:sp>
        <p:nvSpPr>
          <p:cNvPr id="20" name="TextBox 19">
            <a:extLst>
              <a:ext uri="{FF2B5EF4-FFF2-40B4-BE49-F238E27FC236}">
                <a16:creationId xmlns:a16="http://schemas.microsoft.com/office/drawing/2014/main" id="{5168DB0B-DFF6-4E46-B29E-8CE0E169DE3A}"/>
              </a:ext>
            </a:extLst>
          </p:cNvPr>
          <p:cNvSpPr txBox="1"/>
          <p:nvPr/>
        </p:nvSpPr>
        <p:spPr>
          <a:xfrm>
            <a:off x="6603756" y="595281"/>
            <a:ext cx="2336800" cy="769441"/>
          </a:xfrm>
          <a:prstGeom prst="rect">
            <a:avLst/>
          </a:prstGeom>
          <a:noFill/>
        </p:spPr>
        <p:txBody>
          <a:bodyPr wrap="square" rtlCol="0">
            <a:spAutoFit/>
          </a:bodyPr>
          <a:lstStyle/>
          <a:p>
            <a:r>
              <a:rPr lang="en-GB" sz="1600" dirty="0"/>
              <a:t>1993: ~ 10</a:t>
            </a:r>
            <a:r>
              <a:rPr lang="en-GB" sz="1600" baseline="30000" dirty="0"/>
              <a:t>-14</a:t>
            </a:r>
            <a:r>
              <a:rPr lang="en-GB" sz="1600" dirty="0"/>
              <a:t> Torr</a:t>
            </a:r>
          </a:p>
          <a:p>
            <a:r>
              <a:rPr lang="en-GB" sz="1400" dirty="0"/>
              <a:t>Passively activated NEG at 350 °C</a:t>
            </a:r>
          </a:p>
        </p:txBody>
      </p:sp>
      <p:sp>
        <p:nvSpPr>
          <p:cNvPr id="21" name="TextBox 20">
            <a:extLst>
              <a:ext uri="{FF2B5EF4-FFF2-40B4-BE49-F238E27FC236}">
                <a16:creationId xmlns:a16="http://schemas.microsoft.com/office/drawing/2014/main" id="{A55E19AA-F02D-4A74-A946-5A15F879D980}"/>
              </a:ext>
            </a:extLst>
          </p:cNvPr>
          <p:cNvSpPr txBox="1"/>
          <p:nvPr/>
        </p:nvSpPr>
        <p:spPr>
          <a:xfrm>
            <a:off x="6464312" y="3883228"/>
            <a:ext cx="2822255" cy="230832"/>
          </a:xfrm>
          <a:prstGeom prst="rect">
            <a:avLst/>
          </a:prstGeom>
          <a:noFill/>
        </p:spPr>
        <p:txBody>
          <a:bodyPr wrap="square">
            <a:spAutoFit/>
          </a:bodyPr>
          <a:lstStyle/>
          <a:p>
            <a:pPr algn="ctr"/>
            <a:r>
              <a:rPr lang="en-GB" sz="900" dirty="0"/>
              <a:t>C. Benvenuti et al, Vacuum 44,511-13 (1993)</a:t>
            </a:r>
          </a:p>
        </p:txBody>
      </p:sp>
      <p:sp>
        <p:nvSpPr>
          <p:cNvPr id="22" name="TextBox 21">
            <a:extLst>
              <a:ext uri="{FF2B5EF4-FFF2-40B4-BE49-F238E27FC236}">
                <a16:creationId xmlns:a16="http://schemas.microsoft.com/office/drawing/2014/main" id="{D89A95BF-A559-433F-AB52-185901AACFC6}"/>
              </a:ext>
            </a:extLst>
          </p:cNvPr>
          <p:cNvSpPr txBox="1"/>
          <p:nvPr/>
        </p:nvSpPr>
        <p:spPr>
          <a:xfrm>
            <a:off x="6972161" y="3440548"/>
            <a:ext cx="1891231" cy="646331"/>
          </a:xfrm>
          <a:prstGeom prst="rect">
            <a:avLst/>
          </a:prstGeom>
          <a:noFill/>
        </p:spPr>
        <p:txBody>
          <a:bodyPr wrap="square" rtlCol="0">
            <a:spAutoFit/>
          </a:bodyPr>
          <a:lstStyle/>
          <a:p>
            <a:pPr algn="ctr"/>
            <a:r>
              <a:rPr lang="en-GB" sz="1200" dirty="0"/>
              <a:t>ST707 NEG mounted on a frame &amp; Helmer gauge</a:t>
            </a:r>
          </a:p>
          <a:p>
            <a:pPr algn="ctr"/>
            <a:endParaRPr lang="en-GB" sz="1200" dirty="0"/>
          </a:p>
        </p:txBody>
      </p:sp>
    </p:spTree>
    <p:extLst>
      <p:ext uri="{BB962C8B-B14F-4D97-AF65-F5344CB8AC3E}">
        <p14:creationId xmlns:p14="http://schemas.microsoft.com/office/powerpoint/2010/main" val="17754428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4836685" y="2542046"/>
            <a:ext cx="4229678" cy="3313982"/>
            <a:chOff x="5286376" y="2809868"/>
            <a:chExt cx="4610675" cy="3889553"/>
          </a:xfrm>
        </p:grpSpPr>
        <p:sp>
          <p:nvSpPr>
            <p:cNvPr id="16" name="Text Box 31"/>
            <p:cNvSpPr txBox="1">
              <a:spLocks noChangeArrowheads="1"/>
            </p:cNvSpPr>
            <p:nvPr/>
          </p:nvSpPr>
          <p:spPr bwMode="auto">
            <a:xfrm>
              <a:off x="6072194" y="6453206"/>
              <a:ext cx="3357586" cy="246215"/>
            </a:xfrm>
            <a:prstGeom prst="rect">
              <a:avLst/>
            </a:prstGeom>
            <a:noFill/>
            <a:ln w="9525">
              <a:noFill/>
              <a:miter lim="800000"/>
              <a:headEnd/>
              <a:tailEnd/>
            </a:ln>
          </p:spPr>
          <p:txBody>
            <a:bodyPr wrap="square" lIns="91435" tIns="45717" rIns="91435" bIns="45717">
              <a:spAutoFit/>
            </a:bodyPr>
            <a:lstStyle/>
            <a:p>
              <a:pPr algn="ctr" eaLnBrk="0" fontAlgn="base" hangingPunct="0">
                <a:spcBef>
                  <a:spcPct val="0"/>
                </a:spcBef>
                <a:spcAft>
                  <a:spcPct val="0"/>
                </a:spcAft>
              </a:pPr>
              <a:r>
                <a:rPr lang="en-GB" sz="1000">
                  <a:solidFill>
                    <a:srgbClr val="000000"/>
                  </a:solidFill>
                  <a:latin typeface="Times New Roman" pitchFamily="18" charset="0"/>
                  <a:cs typeface="Times New Roman" pitchFamily="18" charset="0"/>
                </a:rPr>
                <a:t>P. Redhead. J.Vac.Sci. 21(5), Sept/Oct 2003, S1-S5</a:t>
              </a:r>
              <a:endParaRPr lang="en-US" sz="1000">
                <a:solidFill>
                  <a:srgbClr val="000000"/>
                </a:solidFill>
                <a:latin typeface="Times New Roman" pitchFamily="18" charset="0"/>
              </a:endParaRPr>
            </a:p>
          </p:txBody>
        </p:sp>
        <p:pic>
          <p:nvPicPr>
            <p:cNvPr id="17" name="Picture 2"/>
            <p:cNvPicPr>
              <a:picLocks noChangeAspect="1" noChangeArrowheads="1"/>
            </p:cNvPicPr>
            <p:nvPr/>
          </p:nvPicPr>
          <p:blipFill>
            <a:blip r:embed="rId2" cstate="print"/>
            <a:srcRect/>
            <a:stretch>
              <a:fillRect/>
            </a:stretch>
          </p:blipFill>
          <p:spPr bwMode="auto">
            <a:xfrm>
              <a:off x="5286376" y="2809868"/>
              <a:ext cx="4610675" cy="3643338"/>
            </a:xfrm>
            <a:prstGeom prst="rect">
              <a:avLst/>
            </a:prstGeom>
            <a:noFill/>
            <a:ln w="9525">
              <a:noFill/>
              <a:miter lim="800000"/>
              <a:headEnd/>
              <a:tailEnd/>
            </a:ln>
            <a:effectLst/>
          </p:spPr>
        </p:pic>
        <p:sp>
          <p:nvSpPr>
            <p:cNvPr id="18" name="Rectangle 17"/>
            <p:cNvSpPr/>
            <p:nvPr/>
          </p:nvSpPr>
          <p:spPr>
            <a:xfrm>
              <a:off x="8929714" y="4452942"/>
              <a:ext cx="862737" cy="307777"/>
            </a:xfrm>
            <a:prstGeom prst="rect">
              <a:avLst/>
            </a:prstGeom>
          </p:spPr>
          <p:txBody>
            <a:bodyPr wrap="none">
              <a:spAutoFit/>
            </a:bodyPr>
            <a:lstStyle/>
            <a:p>
              <a:pPr eaLnBrk="0" fontAlgn="base" hangingPunct="0">
                <a:spcBef>
                  <a:spcPct val="0"/>
                </a:spcBef>
                <a:spcAft>
                  <a:spcPct val="0"/>
                </a:spcAft>
              </a:pPr>
              <a:r>
                <a:rPr lang="en-US" sz="1400">
                  <a:solidFill>
                    <a:srgbClr val="FF0066"/>
                  </a:solidFill>
                  <a:latin typeface="Times New Roman" pitchFamily="18" charset="0"/>
                </a:rPr>
                <a:t>(cathode)</a:t>
              </a:r>
              <a:endParaRPr lang="fr-FR" sz="1400">
                <a:solidFill>
                  <a:srgbClr val="FF0066"/>
                </a:solidFill>
                <a:latin typeface="Times New Roman" pitchFamily="18" charset="0"/>
              </a:endParaRPr>
            </a:p>
          </p:txBody>
        </p:sp>
      </p:grpSp>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80</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Penning Gauge</a:t>
            </a:r>
          </a:p>
        </p:txBody>
      </p:sp>
      <p:sp>
        <p:nvSpPr>
          <p:cNvPr id="3" name="Rectangle 2"/>
          <p:cNvSpPr/>
          <p:nvPr/>
        </p:nvSpPr>
        <p:spPr>
          <a:xfrm>
            <a:off x="1" y="496432"/>
            <a:ext cx="8919712" cy="1815882"/>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Penning gauges are </a:t>
            </a:r>
            <a:r>
              <a:rPr lang="en-US" sz="1600" dirty="0">
                <a:solidFill>
                  <a:srgbClr val="00CC99"/>
                </a:solidFill>
              </a:rPr>
              <a:t>commonly used </a:t>
            </a:r>
            <a:r>
              <a:rPr lang="en-US" sz="1600" dirty="0"/>
              <a:t>in the range 10</a:t>
            </a:r>
            <a:r>
              <a:rPr lang="en-US" sz="1600" baseline="30000" dirty="0"/>
              <a:t>-5 </a:t>
            </a:r>
            <a:r>
              <a:rPr lang="en-US" sz="1600" dirty="0"/>
              <a:t>-10</a:t>
            </a:r>
            <a:r>
              <a:rPr lang="en-US" sz="1600" baseline="30000" dirty="0"/>
              <a:t>-10</a:t>
            </a:r>
            <a:r>
              <a:rPr lang="en-US" sz="1600" dirty="0"/>
              <a:t> mbar.  They are use for </a:t>
            </a:r>
            <a:r>
              <a:rPr lang="en-US" sz="1600" dirty="0">
                <a:solidFill>
                  <a:srgbClr val="FF0066"/>
                </a:solidFill>
              </a:rPr>
              <a:t>interlocking</a:t>
            </a:r>
            <a:r>
              <a:rPr lang="en-US" sz="1600" dirty="0">
                <a:solidFill>
                  <a:srgbClr val="000000"/>
                </a:solidFill>
              </a:rPr>
              <a:t> </a:t>
            </a:r>
            <a:r>
              <a:rPr lang="en-US" sz="1600" dirty="0"/>
              <a:t>purposes</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It is a cold cathode </a:t>
            </a:r>
            <a:r>
              <a:rPr lang="en-US" sz="1600" dirty="0" err="1"/>
              <a:t>ionisation</a:t>
            </a:r>
            <a:r>
              <a:rPr lang="en-US" sz="1600" dirty="0"/>
              <a:t> gauge </a:t>
            </a:r>
            <a:r>
              <a:rPr lang="en-US" sz="1600" i="1" dirty="0"/>
              <a:t>i.e. </a:t>
            </a:r>
            <a:r>
              <a:rPr lang="en-US" sz="1600" dirty="0"/>
              <a:t>there are no hot filament</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The operating principle is based on the </a:t>
            </a:r>
            <a:r>
              <a:rPr lang="en-US" sz="1600" dirty="0">
                <a:solidFill>
                  <a:srgbClr val="00CC99"/>
                </a:solidFill>
              </a:rPr>
              <a:t>measurement of a discharge current </a:t>
            </a:r>
            <a:r>
              <a:rPr lang="en-US" sz="1600" dirty="0"/>
              <a:t>in a Penning cell which is a function of pressure : </a:t>
            </a:r>
            <a:r>
              <a:rPr lang="en-US" sz="1600" dirty="0">
                <a:solidFill>
                  <a:srgbClr val="FF3399"/>
                </a:solidFill>
              </a:rPr>
              <a:t>I</a:t>
            </a:r>
            <a:r>
              <a:rPr lang="en-US" sz="1600" baseline="30000" dirty="0">
                <a:solidFill>
                  <a:srgbClr val="FF3399"/>
                </a:solidFill>
              </a:rPr>
              <a:t>+</a:t>
            </a:r>
            <a:r>
              <a:rPr lang="en-US" sz="1600" dirty="0">
                <a:solidFill>
                  <a:srgbClr val="FF3399"/>
                </a:solidFill>
              </a:rPr>
              <a:t> = </a:t>
            </a:r>
            <a:r>
              <a:rPr lang="en-US" sz="1600" dirty="0" err="1">
                <a:solidFill>
                  <a:srgbClr val="FF3399"/>
                </a:solidFill>
              </a:rPr>
              <a:t>P</a:t>
            </a:r>
            <a:r>
              <a:rPr lang="en-US" sz="1600" baseline="30000" dirty="0" err="1">
                <a:solidFill>
                  <a:srgbClr val="FF3399"/>
                </a:solidFill>
              </a:rPr>
              <a:t>n</a:t>
            </a:r>
            <a:r>
              <a:rPr lang="en-US" sz="1600" dirty="0"/>
              <a:t>, n is close to 1</a:t>
            </a:r>
          </a:p>
        </p:txBody>
      </p:sp>
      <p:sp>
        <p:nvSpPr>
          <p:cNvPr id="8" name="Rectangle 7"/>
          <p:cNvSpPr/>
          <p:nvPr/>
        </p:nvSpPr>
        <p:spPr>
          <a:xfrm>
            <a:off x="15875" y="2527757"/>
            <a:ext cx="5143500" cy="3293209"/>
          </a:xfrm>
          <a:prstGeom prst="rect">
            <a:avLst/>
          </a:prstGeom>
        </p:spPr>
        <p:txBody>
          <a:bodyPr>
            <a:spAutoFit/>
          </a:bodyPr>
          <a:lstStyle/>
          <a:p>
            <a:pPr eaLnBrk="0" fontAlgn="base" hangingPunct="0">
              <a:spcBef>
                <a:spcPct val="0"/>
              </a:spcBef>
              <a:spcAft>
                <a:spcPct val="0"/>
              </a:spcAft>
              <a:buClr>
                <a:srgbClr val="00CC99"/>
              </a:buClr>
              <a:buFontTx/>
              <a:buChar char="•"/>
            </a:pPr>
            <a:r>
              <a:rPr lang="en-US" sz="1600" dirty="0"/>
              <a:t>At high pressure the discharge is unstable due to arcing.</a:t>
            </a:r>
          </a:p>
          <a:p>
            <a:pPr eaLnBrk="0" fontAlgn="base" hangingPunct="0">
              <a:spcBef>
                <a:spcPct val="0"/>
              </a:spcBef>
              <a:spcAft>
                <a:spcPct val="0"/>
              </a:spcAft>
              <a:buClr>
                <a:srgbClr val="00CC99"/>
              </a:buClr>
              <a:buFontTx/>
              <a:buChar char="•"/>
            </a:pPr>
            <a:r>
              <a:rPr lang="en-US" sz="1600" dirty="0"/>
              <a:t> At low pressure, the discharge extinguishes which means zero pressure </a:t>
            </a:r>
            <a:r>
              <a:rPr lang="en-US" sz="1600" u="sng" dirty="0"/>
              <a:t>reading</a:t>
            </a:r>
            <a:r>
              <a:rPr lang="en-US" sz="1600" dirty="0"/>
              <a:t> …</a:t>
            </a:r>
          </a:p>
          <a:p>
            <a:pPr eaLnBrk="0" fontAlgn="base" hangingPunct="0">
              <a:spcBef>
                <a:spcPct val="0"/>
              </a:spcBef>
              <a:spcAft>
                <a:spcPct val="0"/>
              </a:spcAft>
              <a:buClr>
                <a:srgbClr val="00CC99"/>
              </a:buClr>
              <a:buFontTx/>
              <a:buChar char="•"/>
            </a:pPr>
            <a:endParaRPr lang="en-US" sz="1600" dirty="0"/>
          </a:p>
          <a:p>
            <a:pPr eaLnBrk="0" fontAlgn="base" hangingPunct="0">
              <a:spcBef>
                <a:spcPct val="0"/>
              </a:spcBef>
              <a:spcAft>
                <a:spcPct val="0"/>
              </a:spcAft>
              <a:buClr>
                <a:srgbClr val="00CC99"/>
              </a:buClr>
              <a:buFontTx/>
              <a:buChar char="•"/>
            </a:pPr>
            <a:r>
              <a:rPr lang="en-US" sz="1600" dirty="0"/>
              <a:t> Electrons are produced by field emission and perform oscillations due to the magnetic field</a:t>
            </a:r>
          </a:p>
          <a:p>
            <a:pPr eaLnBrk="0" fontAlgn="base" hangingPunct="0">
              <a:spcBef>
                <a:spcPct val="0"/>
              </a:spcBef>
              <a:spcAft>
                <a:spcPct val="0"/>
              </a:spcAft>
              <a:buClr>
                <a:srgbClr val="00CC99"/>
              </a:buClr>
              <a:buFontTx/>
              <a:buChar char="•"/>
            </a:pPr>
            <a:endParaRPr lang="en-US" sz="1600" dirty="0"/>
          </a:p>
          <a:p>
            <a:pPr eaLnBrk="0" fontAlgn="base" hangingPunct="0">
              <a:spcBef>
                <a:spcPct val="0"/>
              </a:spcBef>
              <a:spcAft>
                <a:spcPct val="0"/>
              </a:spcAft>
              <a:buClr>
                <a:srgbClr val="00CC99"/>
              </a:buClr>
              <a:buFontTx/>
              <a:buChar char="•"/>
            </a:pPr>
            <a:r>
              <a:rPr lang="en-US" sz="1600" dirty="0"/>
              <a:t> Along the path length, molecules are </a:t>
            </a:r>
            <a:r>
              <a:rPr lang="en-US" sz="1600" dirty="0" err="1"/>
              <a:t>ionised</a:t>
            </a:r>
            <a:r>
              <a:rPr lang="en-US" sz="1600" dirty="0"/>
              <a:t> and ions are collected onto the </a:t>
            </a:r>
            <a:r>
              <a:rPr lang="en-US" sz="1600" dirty="0">
                <a:solidFill>
                  <a:srgbClr val="FF0066"/>
                </a:solidFill>
              </a:rPr>
              <a:t>cathode</a:t>
            </a:r>
          </a:p>
          <a:p>
            <a:pPr eaLnBrk="0" fontAlgn="base" hangingPunct="0">
              <a:spcBef>
                <a:spcPct val="0"/>
              </a:spcBef>
              <a:spcAft>
                <a:spcPct val="0"/>
              </a:spcAft>
              <a:buClr>
                <a:srgbClr val="00CC99"/>
              </a:buClr>
              <a:buFontTx/>
              <a:buChar char="•"/>
            </a:pPr>
            <a:endParaRPr lang="en-US" sz="1600" dirty="0">
              <a:solidFill>
                <a:srgbClr val="000000"/>
              </a:solidFill>
            </a:endParaRPr>
          </a:p>
          <a:p>
            <a:pPr eaLnBrk="0" fontAlgn="base" hangingPunct="0">
              <a:spcBef>
                <a:spcPct val="0"/>
              </a:spcBef>
              <a:spcAft>
                <a:spcPct val="0"/>
              </a:spcAft>
              <a:buClr>
                <a:srgbClr val="00CC99"/>
              </a:buClr>
              <a:buFontTx/>
              <a:buChar char="•"/>
            </a:pPr>
            <a:r>
              <a:rPr lang="en-US" sz="1600" dirty="0">
                <a:solidFill>
                  <a:srgbClr val="000000"/>
                </a:solidFill>
              </a:rPr>
              <a:t> </a:t>
            </a:r>
            <a:r>
              <a:rPr lang="en-US" sz="1600" dirty="0">
                <a:solidFill>
                  <a:srgbClr val="FF0066"/>
                </a:solidFill>
              </a:rPr>
              <a:t>WARNING</a:t>
            </a:r>
            <a:r>
              <a:rPr lang="en-US" sz="1600" dirty="0">
                <a:solidFill>
                  <a:srgbClr val="000000"/>
                </a:solidFill>
              </a:rPr>
              <a:t> </a:t>
            </a:r>
            <a:r>
              <a:rPr lang="en-US" sz="1600" dirty="0"/>
              <a:t>:  leakage current on the HV cables simulates a higher pressure  </a:t>
            </a:r>
          </a:p>
        </p:txBody>
      </p:sp>
      <p:sp>
        <p:nvSpPr>
          <p:cNvPr id="11"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12" name="Rounded Rectangle 3">
            <a:extLst>
              <a:ext uri="{FF2B5EF4-FFF2-40B4-BE49-F238E27FC236}">
                <a16:creationId xmlns:a16="http://schemas.microsoft.com/office/drawing/2014/main" id="{4C8224B9-4E52-43A2-B5BC-F2B52DAB79EE}"/>
              </a:ext>
            </a:extLst>
          </p:cNvPr>
          <p:cNvSpPr/>
          <p:nvPr/>
        </p:nvSpPr>
        <p:spPr>
          <a:xfrm>
            <a:off x="7516193" y="838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679903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81</a:t>
            </a:fld>
            <a:endParaRPr lang="en-US" dirty="0"/>
          </a:p>
        </p:txBody>
      </p:sp>
      <p:sp>
        <p:nvSpPr>
          <p:cNvPr id="4" name="Title 3"/>
          <p:cNvSpPr>
            <a:spLocks noGrp="1"/>
          </p:cNvSpPr>
          <p:nvPr>
            <p:ph type="title"/>
          </p:nvPr>
        </p:nvSpPr>
        <p:spPr/>
        <p:txBody>
          <a:bodyPr/>
          <a:lstStyle/>
          <a:p>
            <a:r>
              <a:rPr lang="en-GB" dirty="0"/>
              <a:t>Spinning rotor gauge</a:t>
            </a:r>
          </a:p>
        </p:txBody>
      </p:sp>
      <p:sp>
        <p:nvSpPr>
          <p:cNvPr id="5" name="Rectangle 4"/>
          <p:cNvSpPr/>
          <p:nvPr/>
        </p:nvSpPr>
        <p:spPr>
          <a:xfrm>
            <a:off x="1" y="496361"/>
            <a:ext cx="9143998" cy="2554545"/>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It is a reference standard which allows an absolute measurement of the pressure</a:t>
            </a:r>
          </a:p>
          <a:p>
            <a:pPr lvl="0" eaLnBrk="0" fontAlgn="base" hangingPunct="0">
              <a:spcBef>
                <a:spcPct val="0"/>
              </a:spcBef>
              <a:spcAft>
                <a:spcPct val="0"/>
              </a:spcAft>
              <a:buClr>
                <a:srgbClr val="00CC99"/>
              </a:buClr>
              <a:buFontTx/>
              <a:buChar char="•"/>
            </a:pPr>
            <a:r>
              <a:rPr lang="en-US" sz="1600" dirty="0"/>
              <a:t> It is fully  bake able up to 450 </a:t>
            </a:r>
            <a:r>
              <a:rPr lang="en-US" sz="1600" dirty="0" err="1"/>
              <a:t>deg</a:t>
            </a:r>
            <a:r>
              <a:rPr lang="en-US" sz="1600" dirty="0"/>
              <a:t> (so low outgassing rate)</a:t>
            </a:r>
          </a:p>
          <a:p>
            <a:pPr lvl="0" eaLnBrk="0" fontAlgn="base" hangingPunct="0">
              <a:spcBef>
                <a:spcPct val="0"/>
              </a:spcBef>
              <a:spcAft>
                <a:spcPct val="0"/>
              </a:spcAft>
              <a:buClr>
                <a:srgbClr val="00CC99"/>
              </a:buClr>
              <a:buFontTx/>
              <a:buChar char="•"/>
            </a:pPr>
            <a:r>
              <a:rPr lang="en-US" sz="1600" dirty="0"/>
              <a:t> SRG gauges are used in the range 5 10</a:t>
            </a:r>
            <a:r>
              <a:rPr lang="en-US" sz="1600" baseline="30000" dirty="0"/>
              <a:t>-7 </a:t>
            </a:r>
            <a:r>
              <a:rPr lang="en-US" sz="1600" dirty="0"/>
              <a:t>-10</a:t>
            </a:r>
            <a:r>
              <a:rPr lang="en-US" sz="1600" baseline="30000" dirty="0"/>
              <a:t>-2</a:t>
            </a:r>
            <a:r>
              <a:rPr lang="en-US" sz="1600" dirty="0"/>
              <a:t> mbar, accuracy ~ 2 %, uncertainty ~0.5 %. </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A stainless steel ball is magnetically levitated and rotated by a drive assembly</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Collisions of the gas molecules with the surface of the ball decelerates the ball: the principle of measurement is mechanical</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The viscosity of the gas shall be entered into the power supply for pressure measurement</a:t>
            </a:r>
          </a:p>
        </p:txBody>
      </p:sp>
      <p:pic>
        <p:nvPicPr>
          <p:cNvPr id="6" name="Picture 5"/>
          <p:cNvPicPr>
            <a:picLocks noChangeAspect="1"/>
          </p:cNvPicPr>
          <p:nvPr/>
        </p:nvPicPr>
        <p:blipFill>
          <a:blip r:embed="rId2" cstate="print"/>
          <a:stretch>
            <a:fillRect/>
          </a:stretch>
        </p:blipFill>
        <p:spPr>
          <a:xfrm>
            <a:off x="975811" y="3050906"/>
            <a:ext cx="2802105" cy="1394240"/>
          </a:xfrm>
          <a:prstGeom prst="rect">
            <a:avLst/>
          </a:prstGeom>
        </p:spPr>
      </p:pic>
      <p:graphicFrame>
        <p:nvGraphicFramePr>
          <p:cNvPr id="9" name="Table 8"/>
          <p:cNvGraphicFramePr>
            <a:graphicFrameLocks noGrp="1"/>
          </p:cNvGraphicFramePr>
          <p:nvPr/>
        </p:nvGraphicFramePr>
        <p:xfrm>
          <a:off x="2701289" y="5050225"/>
          <a:ext cx="6191999" cy="741680"/>
        </p:xfrm>
        <a:graphic>
          <a:graphicData uri="http://schemas.openxmlformats.org/drawingml/2006/table">
            <a:tbl>
              <a:tblPr firstRow="1" bandRow="1">
                <a:tableStyleId>{5C22544A-7EE6-4342-B048-85BDC9FD1C3A}</a:tableStyleId>
              </a:tblPr>
              <a:tblGrid>
                <a:gridCol w="1428596">
                  <a:extLst>
                    <a:ext uri="{9D8B030D-6E8A-4147-A177-3AD203B41FA5}">
                      <a16:colId xmlns:a16="http://schemas.microsoft.com/office/drawing/2014/main" val="20000"/>
                    </a:ext>
                  </a:extLst>
                </a:gridCol>
                <a:gridCol w="529267">
                  <a:extLst>
                    <a:ext uri="{9D8B030D-6E8A-4147-A177-3AD203B41FA5}">
                      <a16:colId xmlns:a16="http://schemas.microsoft.com/office/drawing/2014/main" val="20001"/>
                    </a:ext>
                  </a:extLst>
                </a:gridCol>
                <a:gridCol w="529267">
                  <a:extLst>
                    <a:ext uri="{9D8B030D-6E8A-4147-A177-3AD203B41FA5}">
                      <a16:colId xmlns:a16="http://schemas.microsoft.com/office/drawing/2014/main" val="20002"/>
                    </a:ext>
                  </a:extLst>
                </a:gridCol>
                <a:gridCol w="529267">
                  <a:extLst>
                    <a:ext uri="{9D8B030D-6E8A-4147-A177-3AD203B41FA5}">
                      <a16:colId xmlns:a16="http://schemas.microsoft.com/office/drawing/2014/main" val="20003"/>
                    </a:ext>
                  </a:extLst>
                </a:gridCol>
                <a:gridCol w="529267">
                  <a:extLst>
                    <a:ext uri="{9D8B030D-6E8A-4147-A177-3AD203B41FA5}">
                      <a16:colId xmlns:a16="http://schemas.microsoft.com/office/drawing/2014/main" val="20004"/>
                    </a:ext>
                  </a:extLst>
                </a:gridCol>
                <a:gridCol w="529267">
                  <a:extLst>
                    <a:ext uri="{9D8B030D-6E8A-4147-A177-3AD203B41FA5}">
                      <a16:colId xmlns:a16="http://schemas.microsoft.com/office/drawing/2014/main" val="20005"/>
                    </a:ext>
                  </a:extLst>
                </a:gridCol>
                <a:gridCol w="529267">
                  <a:extLst>
                    <a:ext uri="{9D8B030D-6E8A-4147-A177-3AD203B41FA5}">
                      <a16:colId xmlns:a16="http://schemas.microsoft.com/office/drawing/2014/main" val="20006"/>
                    </a:ext>
                  </a:extLst>
                </a:gridCol>
                <a:gridCol w="529267">
                  <a:extLst>
                    <a:ext uri="{9D8B030D-6E8A-4147-A177-3AD203B41FA5}">
                      <a16:colId xmlns:a16="http://schemas.microsoft.com/office/drawing/2014/main" val="20007"/>
                    </a:ext>
                  </a:extLst>
                </a:gridCol>
                <a:gridCol w="529267">
                  <a:extLst>
                    <a:ext uri="{9D8B030D-6E8A-4147-A177-3AD203B41FA5}">
                      <a16:colId xmlns:a16="http://schemas.microsoft.com/office/drawing/2014/main" val="20008"/>
                    </a:ext>
                  </a:extLst>
                </a:gridCol>
                <a:gridCol w="529267">
                  <a:extLst>
                    <a:ext uri="{9D8B030D-6E8A-4147-A177-3AD203B41FA5}">
                      <a16:colId xmlns:a16="http://schemas.microsoft.com/office/drawing/2014/main" val="20009"/>
                    </a:ext>
                  </a:extLst>
                </a:gridCol>
              </a:tblGrid>
              <a:tr h="370840">
                <a:tc>
                  <a:txBody>
                    <a:bodyPr/>
                    <a:lstStyle/>
                    <a:p>
                      <a:r>
                        <a:rPr lang="en-GB" sz="1400" dirty="0"/>
                        <a:t>Viscosity, </a:t>
                      </a:r>
                      <a:r>
                        <a:rPr lang="en-GB" sz="1400" dirty="0">
                          <a:latin typeface="GreekC" panose="00000400000000000000" pitchFamily="2" charset="0"/>
                          <a:cs typeface="GreekC" panose="00000400000000000000" pitchFamily="2" charset="0"/>
                        </a:rPr>
                        <a:t>s</a:t>
                      </a:r>
                      <a:r>
                        <a:rPr lang="en-GB" sz="1400" baseline="-25000" dirty="0">
                          <a:latin typeface="+mn-lt"/>
                          <a:cs typeface="GreekC" panose="00000400000000000000" pitchFamily="2" charset="0"/>
                        </a:rPr>
                        <a:t>gaz</a:t>
                      </a:r>
                      <a:endParaRPr lang="en-GB" sz="1400" baseline="-25000" dirty="0">
                        <a:latin typeface="+mn-lt"/>
                      </a:endParaRPr>
                    </a:p>
                  </a:txBody>
                  <a:tcPr>
                    <a:solidFill>
                      <a:srgbClr val="00CC99"/>
                    </a:solidFill>
                  </a:tcPr>
                </a:tc>
                <a:tc>
                  <a:txBody>
                    <a:bodyPr/>
                    <a:lstStyle/>
                    <a:p>
                      <a:pPr algn="ctr"/>
                      <a:r>
                        <a:rPr lang="en-GB" sz="1400" dirty="0"/>
                        <a:t>H</a:t>
                      </a:r>
                      <a:r>
                        <a:rPr lang="en-GB" sz="1400" baseline="-25000" dirty="0"/>
                        <a:t>2</a:t>
                      </a:r>
                    </a:p>
                  </a:txBody>
                  <a:tcPr>
                    <a:solidFill>
                      <a:srgbClr val="00CC99"/>
                    </a:solidFill>
                  </a:tcPr>
                </a:tc>
                <a:tc>
                  <a:txBody>
                    <a:bodyPr/>
                    <a:lstStyle/>
                    <a:p>
                      <a:pPr algn="ctr"/>
                      <a:r>
                        <a:rPr lang="en-GB" sz="1400" dirty="0"/>
                        <a:t>He</a:t>
                      </a:r>
                    </a:p>
                  </a:txBody>
                  <a:tcPr>
                    <a:solidFill>
                      <a:srgbClr val="00CC99"/>
                    </a:solidFill>
                  </a:tcPr>
                </a:tc>
                <a:tc>
                  <a:txBody>
                    <a:bodyPr/>
                    <a:lstStyle/>
                    <a:p>
                      <a:pPr algn="ctr"/>
                      <a:r>
                        <a:rPr lang="en-GB" sz="1400" dirty="0"/>
                        <a:t>CH</a:t>
                      </a:r>
                      <a:r>
                        <a:rPr lang="en-GB" sz="1400" baseline="-25000" dirty="0"/>
                        <a:t>4</a:t>
                      </a:r>
                    </a:p>
                  </a:txBody>
                  <a:tcPr>
                    <a:solidFill>
                      <a:srgbClr val="00CC99"/>
                    </a:solidFill>
                  </a:tcPr>
                </a:tc>
                <a:tc>
                  <a:txBody>
                    <a:bodyPr/>
                    <a:lstStyle/>
                    <a:p>
                      <a:pPr algn="ctr"/>
                      <a:r>
                        <a:rPr lang="en-GB" sz="1400" dirty="0"/>
                        <a:t>H</a:t>
                      </a:r>
                      <a:r>
                        <a:rPr lang="en-GB" sz="1400" baseline="-25000" dirty="0"/>
                        <a:t>2</a:t>
                      </a:r>
                      <a:r>
                        <a:rPr lang="en-GB" sz="1400" dirty="0"/>
                        <a:t>O</a:t>
                      </a:r>
                    </a:p>
                  </a:txBody>
                  <a:tcPr>
                    <a:solidFill>
                      <a:srgbClr val="00CC99"/>
                    </a:solidFill>
                  </a:tcPr>
                </a:tc>
                <a:tc>
                  <a:txBody>
                    <a:bodyPr/>
                    <a:lstStyle/>
                    <a:p>
                      <a:pPr algn="ctr"/>
                      <a:r>
                        <a:rPr lang="en-GB" sz="1400" dirty="0"/>
                        <a:t>N</a:t>
                      </a:r>
                      <a:r>
                        <a:rPr lang="en-GB" sz="1400" baseline="-25000" dirty="0"/>
                        <a:t>2</a:t>
                      </a:r>
                    </a:p>
                  </a:txBody>
                  <a:tcPr>
                    <a:solidFill>
                      <a:srgbClr val="00CC99"/>
                    </a:solidFill>
                  </a:tcPr>
                </a:tc>
                <a:tc>
                  <a:txBody>
                    <a:bodyPr/>
                    <a:lstStyle/>
                    <a:p>
                      <a:pPr algn="ctr"/>
                      <a:r>
                        <a:rPr lang="en-GB" sz="1400" dirty="0"/>
                        <a:t>CO</a:t>
                      </a:r>
                    </a:p>
                  </a:txBody>
                  <a:tcPr>
                    <a:solidFill>
                      <a:srgbClr val="00CC99"/>
                    </a:solidFill>
                  </a:tcPr>
                </a:tc>
                <a:tc>
                  <a:txBody>
                    <a:bodyPr/>
                    <a:lstStyle/>
                    <a:p>
                      <a:pPr algn="ctr"/>
                      <a:r>
                        <a:rPr lang="en-GB" sz="1400" dirty="0" err="1"/>
                        <a:t>Ar</a:t>
                      </a:r>
                      <a:endParaRPr lang="en-GB" sz="1400" dirty="0"/>
                    </a:p>
                  </a:txBody>
                  <a:tcPr>
                    <a:solidFill>
                      <a:srgbClr val="00CC99"/>
                    </a:solidFill>
                  </a:tcPr>
                </a:tc>
                <a:tc>
                  <a:txBody>
                    <a:bodyPr/>
                    <a:lstStyle/>
                    <a:p>
                      <a:pPr algn="ctr"/>
                      <a:r>
                        <a:rPr lang="en-GB" sz="1400" dirty="0"/>
                        <a:t>CO</a:t>
                      </a:r>
                      <a:r>
                        <a:rPr lang="en-GB" sz="1400" baseline="-25000" dirty="0"/>
                        <a:t>2</a:t>
                      </a:r>
                    </a:p>
                  </a:txBody>
                  <a:tcPr>
                    <a:solidFill>
                      <a:srgbClr val="00CC99"/>
                    </a:solidFill>
                  </a:tcPr>
                </a:tc>
                <a:tc>
                  <a:txBody>
                    <a:bodyPr/>
                    <a:lstStyle/>
                    <a:p>
                      <a:pPr algn="ctr"/>
                      <a:r>
                        <a:rPr lang="en-GB" sz="1400" dirty="0" err="1"/>
                        <a:t>Xe</a:t>
                      </a:r>
                      <a:endParaRPr lang="en-GB" sz="1400" dirty="0"/>
                    </a:p>
                  </a:txBody>
                  <a:tcPr>
                    <a:solidFill>
                      <a:srgbClr val="00CC99"/>
                    </a:solidFill>
                  </a:tcPr>
                </a:tc>
                <a:extLst>
                  <a:ext uri="{0D108BD9-81ED-4DB2-BD59-A6C34878D82A}">
                    <a16:rowId xmlns:a16="http://schemas.microsoft.com/office/drawing/2014/main" val="10000"/>
                  </a:ext>
                </a:extLst>
              </a:tr>
              <a:tr h="370840">
                <a:tc>
                  <a:txBody>
                    <a:bodyPr/>
                    <a:lstStyle/>
                    <a:p>
                      <a:r>
                        <a:rPr lang="en-GB" sz="1400" dirty="0"/>
                        <a:t>10</a:t>
                      </a:r>
                      <a:r>
                        <a:rPr lang="en-GB" sz="1400" baseline="30000" dirty="0"/>
                        <a:t>-6</a:t>
                      </a:r>
                      <a:r>
                        <a:rPr lang="en-GB" sz="1400" dirty="0"/>
                        <a:t> </a:t>
                      </a:r>
                      <a:r>
                        <a:rPr lang="en-GB" sz="1400" dirty="0" err="1"/>
                        <a:t>Pa.s</a:t>
                      </a:r>
                      <a:endParaRPr lang="en-GB" sz="1400" dirty="0"/>
                    </a:p>
                  </a:txBody>
                  <a:tcPr>
                    <a:solidFill>
                      <a:schemeClr val="bg1">
                        <a:lumMod val="85000"/>
                      </a:schemeClr>
                    </a:solidFill>
                  </a:tcPr>
                </a:tc>
                <a:tc>
                  <a:txBody>
                    <a:bodyPr/>
                    <a:lstStyle/>
                    <a:p>
                      <a:pPr algn="ctr"/>
                      <a:r>
                        <a:rPr lang="en-GB" sz="1400" dirty="0"/>
                        <a:t>8.8</a:t>
                      </a:r>
                    </a:p>
                  </a:txBody>
                  <a:tcPr>
                    <a:solidFill>
                      <a:schemeClr val="bg1">
                        <a:lumMod val="85000"/>
                      </a:schemeClr>
                    </a:solidFill>
                  </a:tcPr>
                </a:tc>
                <a:tc>
                  <a:txBody>
                    <a:bodyPr/>
                    <a:lstStyle/>
                    <a:p>
                      <a:pPr algn="ctr"/>
                      <a:r>
                        <a:rPr lang="en-GB" sz="1400" dirty="0"/>
                        <a:t>19.6</a:t>
                      </a:r>
                    </a:p>
                  </a:txBody>
                  <a:tcPr>
                    <a:solidFill>
                      <a:schemeClr val="bg1">
                        <a:lumMod val="85000"/>
                      </a:schemeClr>
                    </a:solidFill>
                  </a:tcPr>
                </a:tc>
                <a:tc>
                  <a:txBody>
                    <a:bodyPr/>
                    <a:lstStyle/>
                    <a:p>
                      <a:pPr algn="ctr"/>
                      <a:r>
                        <a:rPr lang="en-GB" sz="1400" dirty="0"/>
                        <a:t>10.8</a:t>
                      </a:r>
                    </a:p>
                  </a:txBody>
                  <a:tcPr>
                    <a:solidFill>
                      <a:schemeClr val="bg1">
                        <a:lumMod val="85000"/>
                      </a:schemeClr>
                    </a:solidFill>
                  </a:tcPr>
                </a:tc>
                <a:tc>
                  <a:txBody>
                    <a:bodyPr/>
                    <a:lstStyle/>
                    <a:p>
                      <a:pPr algn="ctr"/>
                      <a:r>
                        <a:rPr lang="en-GB" sz="1400" dirty="0"/>
                        <a:t>9</a:t>
                      </a:r>
                    </a:p>
                  </a:txBody>
                  <a:tcPr>
                    <a:solidFill>
                      <a:schemeClr val="bg1">
                        <a:lumMod val="85000"/>
                      </a:schemeClr>
                    </a:solidFill>
                  </a:tcPr>
                </a:tc>
                <a:tc>
                  <a:txBody>
                    <a:bodyPr/>
                    <a:lstStyle/>
                    <a:p>
                      <a:pPr algn="ctr"/>
                      <a:r>
                        <a:rPr lang="en-GB" sz="1400" dirty="0"/>
                        <a:t>17.5</a:t>
                      </a:r>
                    </a:p>
                  </a:txBody>
                  <a:tcPr>
                    <a:solidFill>
                      <a:schemeClr val="bg1">
                        <a:lumMod val="85000"/>
                      </a:schemeClr>
                    </a:solidFill>
                  </a:tcPr>
                </a:tc>
                <a:tc>
                  <a:txBody>
                    <a:bodyPr/>
                    <a:lstStyle/>
                    <a:p>
                      <a:pPr algn="ctr"/>
                      <a:r>
                        <a:rPr lang="en-GB" sz="1400" dirty="0"/>
                        <a:t>17.6</a:t>
                      </a:r>
                    </a:p>
                  </a:txBody>
                  <a:tcPr>
                    <a:solidFill>
                      <a:schemeClr val="bg1">
                        <a:lumMod val="85000"/>
                      </a:schemeClr>
                    </a:solidFill>
                  </a:tcPr>
                </a:tc>
                <a:tc>
                  <a:txBody>
                    <a:bodyPr/>
                    <a:lstStyle/>
                    <a:p>
                      <a:pPr algn="ctr"/>
                      <a:r>
                        <a:rPr lang="en-GB" sz="1400" dirty="0"/>
                        <a:t>22.1</a:t>
                      </a:r>
                    </a:p>
                  </a:txBody>
                  <a:tcPr>
                    <a:solidFill>
                      <a:schemeClr val="bg1">
                        <a:lumMod val="85000"/>
                      </a:schemeClr>
                    </a:solidFill>
                  </a:tcPr>
                </a:tc>
                <a:tc>
                  <a:txBody>
                    <a:bodyPr/>
                    <a:lstStyle/>
                    <a:p>
                      <a:pPr algn="ctr"/>
                      <a:r>
                        <a:rPr lang="en-GB" sz="1400" dirty="0"/>
                        <a:t>14.6</a:t>
                      </a:r>
                    </a:p>
                  </a:txBody>
                  <a:tcPr>
                    <a:solidFill>
                      <a:schemeClr val="bg1">
                        <a:lumMod val="85000"/>
                      </a:schemeClr>
                    </a:solidFill>
                  </a:tcPr>
                </a:tc>
                <a:tc>
                  <a:txBody>
                    <a:bodyPr/>
                    <a:lstStyle/>
                    <a:p>
                      <a:pPr algn="ctr"/>
                      <a:r>
                        <a:rPr lang="en-GB" sz="1400" dirty="0"/>
                        <a:t>21.9</a:t>
                      </a:r>
                    </a:p>
                  </a:txBody>
                  <a:tcPr>
                    <a:solidFill>
                      <a:schemeClr val="bg1">
                        <a:lumMod val="85000"/>
                      </a:schemeClr>
                    </a:solidFill>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sp>
            <p:nvSpPr>
              <p:cNvPr id="10" name="TextBox 9"/>
              <p:cNvSpPr txBox="1"/>
              <p:nvPr/>
            </p:nvSpPr>
            <p:spPr>
              <a:xfrm>
                <a:off x="4996800" y="3422404"/>
                <a:ext cx="3659784" cy="7275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600" b="0" i="1" smtClean="0">
                          <a:solidFill>
                            <a:srgbClr val="FF0000"/>
                          </a:solidFill>
                          <a:latin typeface="Cambria Math" panose="02040503050406030204" pitchFamily="18" charset="0"/>
                        </a:rPr>
                        <m:t>𝑃</m:t>
                      </m:r>
                      <m:r>
                        <a:rPr lang="en-GB" sz="1600" i="1" smtClean="0">
                          <a:latin typeface="Cambria Math" panose="02040503050406030204" pitchFamily="18" charset="0"/>
                        </a:rPr>
                        <m:t>=</m:t>
                      </m:r>
                      <m:f>
                        <m:fPr>
                          <m:ctrlPr>
                            <a:rPr lang="en-GB" sz="1600" i="1" smtClean="0">
                              <a:latin typeface="Cambria Math" panose="02040503050406030204" pitchFamily="18" charset="0"/>
                            </a:rPr>
                          </m:ctrlPr>
                        </m:fPr>
                        <m:num>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𝑑</m:t>
                              </m:r>
                            </m:e>
                            <m:sub>
                              <m:r>
                                <a:rPr lang="en-GB" sz="1600" b="0" i="1" smtClean="0">
                                  <a:latin typeface="Cambria Math" panose="02040503050406030204" pitchFamily="18" charset="0"/>
                                </a:rPr>
                                <m:t>𝐵𝑎𝑙𝑙</m:t>
                              </m:r>
                            </m:sub>
                          </m:sSub>
                        </m:num>
                        <m:den>
                          <m:r>
                            <a:rPr lang="en-GB" sz="1600" b="0" i="1" smtClean="0">
                              <a:latin typeface="Cambria Math" panose="02040503050406030204" pitchFamily="18" charset="0"/>
                            </a:rPr>
                            <m:t>10</m:t>
                          </m:r>
                        </m:den>
                      </m:f>
                      <m:f>
                        <m:fPr>
                          <m:ctrlPr>
                            <a:rPr lang="en-GB" sz="1600" i="1" smtClean="0">
                              <a:latin typeface="Cambria Math" panose="02040503050406030204" pitchFamily="18" charset="0"/>
                            </a:rPr>
                          </m:ctrlPr>
                        </m:fPr>
                        <m:num>
                          <m:sSub>
                            <m:sSubPr>
                              <m:ctrlPr>
                                <a:rPr lang="en-GB" sz="1600" i="1" smtClean="0">
                                  <a:latin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𝜌</m:t>
                              </m:r>
                            </m:e>
                            <m:sub>
                              <m:r>
                                <a:rPr lang="en-GB" sz="1600" b="0" i="1" smtClean="0">
                                  <a:latin typeface="Cambria Math" panose="02040503050406030204" pitchFamily="18" charset="0"/>
                                </a:rPr>
                                <m:t>𝐵𝑎𝑙𝑙</m:t>
                              </m:r>
                            </m:sub>
                          </m:sSub>
                        </m:num>
                        <m:den>
                          <m:sSub>
                            <m:sSubPr>
                              <m:ctrlPr>
                                <a:rPr lang="en-GB" sz="1600" i="1" smtClean="0">
                                  <a:latin typeface="Cambria Math" panose="02040503050406030204" pitchFamily="18" charset="0"/>
                                </a:rPr>
                              </m:ctrlPr>
                            </m:sSubPr>
                            <m:e>
                              <m:r>
                                <a:rPr lang="en-GB" sz="1600" i="1" smtClean="0">
                                  <a:solidFill>
                                    <a:srgbClr val="FF0000"/>
                                  </a:solidFill>
                                  <a:latin typeface="Cambria Math" panose="02040503050406030204" pitchFamily="18" charset="0"/>
                                  <a:ea typeface="Cambria Math" panose="02040503050406030204" pitchFamily="18" charset="0"/>
                                </a:rPr>
                                <m:t>𝜎</m:t>
                              </m:r>
                            </m:e>
                            <m:sub>
                              <m:r>
                                <a:rPr lang="en-GB" sz="1600" b="0" i="1" smtClean="0">
                                  <a:solidFill>
                                    <a:srgbClr val="FF0000"/>
                                  </a:solidFill>
                                  <a:latin typeface="Cambria Math" panose="02040503050406030204" pitchFamily="18" charset="0"/>
                                </a:rPr>
                                <m:t>𝑔𝑎𝑧</m:t>
                              </m:r>
                            </m:sub>
                          </m:sSub>
                        </m:den>
                      </m:f>
                      <m:rad>
                        <m:radPr>
                          <m:degHide m:val="on"/>
                          <m:ctrlPr>
                            <a:rPr lang="en-GB" sz="1600" i="1" smtClean="0">
                              <a:latin typeface="Cambria Math" panose="02040503050406030204" pitchFamily="18" charset="0"/>
                            </a:rPr>
                          </m:ctrlPr>
                        </m:radPr>
                        <m:deg/>
                        <m:e>
                          <m:f>
                            <m:fPr>
                              <m:ctrlPr>
                                <a:rPr lang="en-GB" sz="1600" i="1" smtClean="0">
                                  <a:latin typeface="Cambria Math" panose="02040503050406030204" pitchFamily="18" charset="0"/>
                                </a:rPr>
                              </m:ctrlPr>
                            </m:fPr>
                            <m:num>
                              <m:r>
                                <a:rPr lang="en-GB" sz="1600" b="0" i="1" smtClean="0">
                                  <a:latin typeface="Cambria Math" panose="02040503050406030204" pitchFamily="18" charset="0"/>
                                </a:rPr>
                                <m:t>2</m:t>
                              </m:r>
                              <m:r>
                                <a:rPr lang="en-GB" sz="1600" b="0" i="1" smtClean="0">
                                  <a:latin typeface="Cambria Math" panose="02040503050406030204" pitchFamily="18" charset="0"/>
                                  <a:ea typeface="Cambria Math" panose="02040503050406030204" pitchFamily="18" charset="0"/>
                                </a:rPr>
                                <m:t>𝜋</m:t>
                              </m:r>
                              <m:r>
                                <a:rPr lang="en-GB" sz="1600" b="0" i="1" smtClean="0">
                                  <a:latin typeface="Cambria Math" panose="02040503050406030204" pitchFamily="18" charset="0"/>
                                  <a:ea typeface="Cambria Math" panose="02040503050406030204" pitchFamily="18" charset="0"/>
                                </a:rPr>
                                <m:t>𝑅𝑇</m:t>
                              </m:r>
                            </m:num>
                            <m:den>
                              <m:r>
                                <a:rPr lang="en-GB" sz="1600" b="0" i="1" smtClean="0">
                                  <a:latin typeface="Cambria Math" panose="02040503050406030204" pitchFamily="18" charset="0"/>
                                </a:rPr>
                                <m:t>𝑀</m:t>
                              </m:r>
                            </m:den>
                          </m:f>
                        </m:e>
                      </m:rad>
                      <m:f>
                        <m:fPr>
                          <m:ctrlPr>
                            <a:rPr lang="en-GB" sz="1600" i="1" smtClean="0">
                              <a:latin typeface="Cambria Math" panose="02040503050406030204" pitchFamily="18" charset="0"/>
                            </a:rPr>
                          </m:ctrlPr>
                        </m:fPr>
                        <m:num>
                          <m:d>
                            <m:dPr>
                              <m:ctrlPr>
                                <a:rPr lang="en-GB" sz="1600" i="1" smtClean="0">
                                  <a:latin typeface="Cambria Math" panose="02040503050406030204" pitchFamily="18" charset="0"/>
                                </a:rPr>
                              </m:ctrlPr>
                            </m:dPr>
                            <m:e>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𝑇</m:t>
                                  </m:r>
                                </m:e>
                                <m:sub>
                                  <m:r>
                                    <a:rPr lang="en-GB" sz="1600" b="0" i="1" smtClean="0">
                                      <a:latin typeface="Cambria Math" panose="02040503050406030204" pitchFamily="18" charset="0"/>
                                    </a:rPr>
                                    <m:t>𝑟𝑒𝑣</m:t>
                                  </m:r>
                                  <m:r>
                                    <a:rPr lang="en-GB" sz="1600" b="0" i="1" smtClean="0">
                                      <a:latin typeface="Cambria Math" panose="02040503050406030204" pitchFamily="18" charset="0"/>
                                    </a:rPr>
                                    <m:t>, </m:t>
                                  </m:r>
                                  <m:r>
                                    <a:rPr lang="en-GB" sz="1600" b="0" i="1" smtClean="0">
                                      <a:latin typeface="Cambria Math" panose="02040503050406030204" pitchFamily="18" charset="0"/>
                                    </a:rPr>
                                    <m:t>𝑛</m:t>
                                  </m:r>
                                  <m:r>
                                    <a:rPr lang="en-GB" sz="1600" b="0" i="1" smtClean="0">
                                      <a:latin typeface="Cambria Math" panose="02040503050406030204" pitchFamily="18" charset="0"/>
                                    </a:rPr>
                                    <m:t>+1</m:t>
                                  </m:r>
                                </m:sub>
                              </m:sSub>
                              <m:r>
                                <a:rPr lang="en-GB" sz="1600" b="0" i="1" smtClean="0">
                                  <a:latin typeface="Cambria Math" panose="02040503050406030204" pitchFamily="18" charset="0"/>
                                </a:rPr>
                                <m:t>−</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𝑇</m:t>
                                  </m:r>
                                </m:e>
                                <m:sub>
                                  <m:r>
                                    <a:rPr lang="en-GB" sz="1600" b="0" i="1" smtClean="0">
                                      <a:latin typeface="Cambria Math" panose="02040503050406030204" pitchFamily="18" charset="0"/>
                                    </a:rPr>
                                    <m:t>𝑟𝑒𝑣</m:t>
                                  </m:r>
                                  <m:r>
                                    <a:rPr lang="en-GB" sz="1600" b="0" i="1" smtClean="0">
                                      <a:latin typeface="Cambria Math" panose="02040503050406030204" pitchFamily="18" charset="0"/>
                                    </a:rPr>
                                    <m:t>, </m:t>
                                  </m:r>
                                  <m:r>
                                    <a:rPr lang="en-GB" sz="1600" b="0" i="1" smtClean="0">
                                      <a:latin typeface="Cambria Math" panose="02040503050406030204" pitchFamily="18" charset="0"/>
                                    </a:rPr>
                                    <m:t>𝑛</m:t>
                                  </m:r>
                                </m:sub>
                              </m:sSub>
                            </m:e>
                          </m:d>
                        </m:num>
                        <m:den>
                          <m:sSup>
                            <m:sSupPr>
                              <m:ctrlPr>
                                <a:rPr lang="en-GB" sz="1600" i="1">
                                  <a:latin typeface="Cambria Math" panose="02040503050406030204" pitchFamily="18" charset="0"/>
                                </a:rPr>
                              </m:ctrlPr>
                            </m:sSupPr>
                            <m:e>
                              <m:acc>
                                <m:accPr>
                                  <m:chr m:val="̅"/>
                                  <m:ctrlPr>
                                    <a:rPr lang="en-GB" sz="1600" i="1">
                                      <a:latin typeface="Cambria Math" panose="02040503050406030204" pitchFamily="18" charset="0"/>
                                    </a:rPr>
                                  </m:ctrlPr>
                                </m:accPr>
                                <m:e>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𝑇</m:t>
                                      </m:r>
                                    </m:e>
                                    <m:sub>
                                      <m:r>
                                        <a:rPr lang="en-GB" sz="1600" b="0" i="1" smtClean="0">
                                          <a:latin typeface="Cambria Math" panose="02040503050406030204" pitchFamily="18" charset="0"/>
                                        </a:rPr>
                                        <m:t>𝑟𝑒𝑣</m:t>
                                      </m:r>
                                    </m:sub>
                                  </m:sSub>
                                </m:e>
                              </m:acc>
                            </m:e>
                            <m:sup>
                              <m:r>
                                <a:rPr lang="en-GB" sz="1600" b="0" i="1" smtClean="0">
                                  <a:latin typeface="Cambria Math" panose="02040503050406030204" pitchFamily="18" charset="0"/>
                                </a:rPr>
                                <m:t>2</m:t>
                              </m:r>
                            </m:sup>
                          </m:sSup>
                        </m:den>
                      </m:f>
                    </m:oMath>
                  </m:oMathPara>
                </a14:m>
                <a:endParaRPr lang="en-GB" sz="1600" dirty="0"/>
              </a:p>
            </p:txBody>
          </p:sp>
        </mc:Choice>
        <mc:Fallback xmlns="">
          <p:sp>
            <p:nvSpPr>
              <p:cNvPr id="10" name="TextBox 9"/>
              <p:cNvSpPr txBox="1">
                <a:spLocks noRot="1" noChangeAspect="1" noMove="1" noResize="1" noEditPoints="1" noAdjustHandles="1" noChangeArrowheads="1" noChangeShapeType="1" noTextEdit="1"/>
              </p:cNvSpPr>
              <p:nvPr/>
            </p:nvSpPr>
            <p:spPr>
              <a:xfrm>
                <a:off x="4996800" y="3422404"/>
                <a:ext cx="3659784" cy="727507"/>
              </a:xfrm>
              <a:prstGeom prst="rect">
                <a:avLst/>
              </a:prstGeom>
              <a:blipFill rotWithShape="0">
                <a:blip r:embed="rId3" cstate="print"/>
                <a:stretch>
                  <a:fillRect/>
                </a:stretch>
              </a:blipFill>
            </p:spPr>
            <p:txBody>
              <a:bodyPr/>
              <a:lstStyle/>
              <a:p>
                <a:r>
                  <a:rPr lang="en-GB">
                    <a:noFill/>
                  </a:rPr>
                  <a:t> </a:t>
                </a:r>
              </a:p>
            </p:txBody>
          </p:sp>
        </mc:Fallback>
      </mc:AlternateContent>
      <p:pic>
        <p:nvPicPr>
          <p:cNvPr id="210945" name="Picture 1"/>
          <p:cNvPicPr>
            <a:picLocks noChangeAspect="1" noChangeArrowheads="1"/>
          </p:cNvPicPr>
          <p:nvPr/>
        </p:nvPicPr>
        <p:blipFill>
          <a:blip r:embed="rId4" cstate="print"/>
          <a:srcRect/>
          <a:stretch>
            <a:fillRect/>
          </a:stretch>
        </p:blipFill>
        <p:spPr bwMode="auto">
          <a:xfrm>
            <a:off x="501708" y="4445146"/>
            <a:ext cx="948205" cy="1303782"/>
          </a:xfrm>
          <a:prstGeom prst="rect">
            <a:avLst/>
          </a:prstGeom>
          <a:noFill/>
          <a:ln w="9525">
            <a:noFill/>
            <a:miter lim="800000"/>
            <a:headEnd/>
            <a:tailEnd/>
          </a:ln>
        </p:spPr>
      </p:pic>
      <p:sp>
        <p:nvSpPr>
          <p:cNvPr id="11" name="Rounded Rectangle 3"/>
          <p:cNvSpPr/>
          <p:nvPr/>
        </p:nvSpPr>
        <p:spPr>
          <a:xfrm>
            <a:off x="7549073"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229473749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82</a:t>
            </a:fld>
            <a:endParaRPr lang="en-US" dirty="0"/>
          </a:p>
        </p:txBody>
      </p:sp>
      <p:sp>
        <p:nvSpPr>
          <p:cNvPr id="4" name="Title 3"/>
          <p:cNvSpPr>
            <a:spLocks noGrp="1"/>
          </p:cNvSpPr>
          <p:nvPr>
            <p:ph type="title"/>
          </p:nvPr>
        </p:nvSpPr>
        <p:spPr/>
        <p:txBody>
          <a:bodyPr/>
          <a:lstStyle/>
          <a:p>
            <a:r>
              <a:rPr lang="en-GB" dirty="0"/>
              <a:t>Capacitance diaphragm gauge</a:t>
            </a:r>
          </a:p>
        </p:txBody>
      </p:sp>
      <p:sp>
        <p:nvSpPr>
          <p:cNvPr id="5" name="Rectangle 4"/>
          <p:cNvSpPr/>
          <p:nvPr/>
        </p:nvSpPr>
        <p:spPr>
          <a:xfrm>
            <a:off x="1" y="496361"/>
            <a:ext cx="9143998" cy="230832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It allows an absolute direct measurement of the pressure: the reading is </a:t>
            </a:r>
          </a:p>
          <a:p>
            <a:pPr lvl="0" eaLnBrk="0" fontAlgn="base" hangingPunct="0">
              <a:spcBef>
                <a:spcPct val="0"/>
              </a:spcBef>
              <a:spcAft>
                <a:spcPct val="0"/>
              </a:spcAft>
              <a:buClr>
                <a:srgbClr val="00CC99"/>
              </a:buClr>
            </a:pPr>
            <a:r>
              <a:rPr lang="en-US" sz="1600" dirty="0"/>
              <a:t>independent of the gas species!</a:t>
            </a:r>
          </a:p>
          <a:p>
            <a:pPr lvl="0" eaLnBrk="0" fontAlgn="base" hangingPunct="0">
              <a:spcBef>
                <a:spcPct val="0"/>
              </a:spcBef>
              <a:spcAft>
                <a:spcPct val="0"/>
              </a:spcAft>
              <a:buClr>
                <a:srgbClr val="00CC99"/>
              </a:buClr>
              <a:buFontTx/>
              <a:buChar char="•"/>
            </a:pPr>
            <a:r>
              <a:rPr lang="en-US" sz="1600" dirty="0"/>
              <a:t> It operates in the range 10</a:t>
            </a:r>
            <a:r>
              <a:rPr lang="en-US" sz="1600" baseline="30000" dirty="0"/>
              <a:t>-5</a:t>
            </a:r>
            <a:r>
              <a:rPr lang="en-US" sz="1600" dirty="0"/>
              <a:t> – 10</a:t>
            </a:r>
            <a:r>
              <a:rPr lang="en-US" sz="1600" baseline="30000" dirty="0"/>
              <a:t>4</a:t>
            </a:r>
            <a:r>
              <a:rPr lang="en-US" sz="1600" dirty="0"/>
              <a:t> mbar</a:t>
            </a:r>
          </a:p>
          <a:p>
            <a:pPr lvl="0" eaLnBrk="0" fontAlgn="base" hangingPunct="0">
              <a:spcBef>
                <a:spcPct val="0"/>
              </a:spcBef>
              <a:spcAft>
                <a:spcPct val="0"/>
              </a:spcAft>
              <a:buClr>
                <a:srgbClr val="00CC99"/>
              </a:buClr>
              <a:buFontTx/>
              <a:buChar char="•"/>
            </a:pPr>
            <a:r>
              <a:rPr lang="en-US" sz="1600" dirty="0"/>
              <a:t> Electrodes are placed in a vacuum of ~ 10</a:t>
            </a:r>
            <a:r>
              <a:rPr lang="en-US" sz="1600" baseline="30000" dirty="0"/>
              <a:t>-7 </a:t>
            </a:r>
            <a:r>
              <a:rPr lang="en-US" sz="1600" dirty="0"/>
              <a:t>mbar maintained by a getter. </a:t>
            </a:r>
          </a:p>
          <a:p>
            <a:pPr lvl="0" eaLnBrk="0" fontAlgn="base" hangingPunct="0">
              <a:spcBef>
                <a:spcPct val="0"/>
              </a:spcBef>
              <a:spcAft>
                <a:spcPct val="0"/>
              </a:spcAft>
              <a:buClr>
                <a:srgbClr val="00CC99"/>
              </a:buClr>
              <a:buFontTx/>
              <a:buChar char="•"/>
            </a:pPr>
            <a:r>
              <a:rPr lang="en-US" sz="1600" dirty="0"/>
              <a:t> The capacitance varies under the deflection of a 25 micron thick diaphragm due to the vacuum force (the pressure in the vacuum system)</a:t>
            </a:r>
          </a:p>
          <a:p>
            <a:pPr lvl="0" eaLnBrk="0" fontAlgn="base" hangingPunct="0">
              <a:spcBef>
                <a:spcPct val="0"/>
              </a:spcBef>
              <a:spcAft>
                <a:spcPct val="0"/>
              </a:spcAft>
              <a:buClr>
                <a:srgbClr val="00CC99"/>
              </a:buClr>
              <a:buFontTx/>
              <a:buChar char="•"/>
            </a:pPr>
            <a:r>
              <a:rPr lang="en-US" sz="1600" dirty="0"/>
              <a:t> The sensitivity of the diaphragm deflection is 0.4 nm (10</a:t>
            </a:r>
            <a:r>
              <a:rPr lang="en-US" sz="1600" baseline="30000" dirty="0"/>
              <a:t>-4</a:t>
            </a:r>
            <a:r>
              <a:rPr lang="en-US" sz="1600" dirty="0"/>
              <a:t> pF) !</a:t>
            </a:r>
          </a:p>
          <a:p>
            <a:pPr lvl="0" eaLnBrk="0" fontAlgn="base" hangingPunct="0">
              <a:spcBef>
                <a:spcPct val="0"/>
              </a:spcBef>
              <a:spcAft>
                <a:spcPct val="0"/>
              </a:spcAft>
              <a:buClr>
                <a:srgbClr val="00CC99"/>
              </a:buClr>
              <a:buFontTx/>
              <a:buChar char="•"/>
            </a:pPr>
            <a:r>
              <a:rPr lang="en-US" sz="1600" dirty="0"/>
              <a:t> It is sensitive to thermal fluctuations: a </a:t>
            </a:r>
            <a:r>
              <a:rPr lang="en-US" sz="1600" dirty="0" err="1"/>
              <a:t>thermostated</a:t>
            </a:r>
            <a:r>
              <a:rPr lang="en-US" sz="1600" dirty="0"/>
              <a:t> housing is used (45 +/0.02 </a:t>
            </a:r>
            <a:r>
              <a:rPr lang="en-US" sz="1600" dirty="0" err="1"/>
              <a:t>degres</a:t>
            </a:r>
            <a:r>
              <a:rPr lang="en-US" sz="1600" dirty="0"/>
              <a:t> C)</a:t>
            </a:r>
          </a:p>
          <a:p>
            <a:pPr lvl="0" eaLnBrk="0" fontAlgn="base" hangingPunct="0">
              <a:spcBef>
                <a:spcPct val="0"/>
              </a:spcBef>
              <a:spcAft>
                <a:spcPct val="0"/>
              </a:spcAft>
              <a:buClr>
                <a:srgbClr val="00CC99"/>
              </a:buClr>
              <a:buFontTx/>
              <a:buChar char="•"/>
            </a:pPr>
            <a:r>
              <a:rPr lang="en-US" sz="1600" dirty="0"/>
              <a:t> Uncertainty : 0.3 to 10 % - Accuracy: 0.15 %</a:t>
            </a:r>
          </a:p>
        </p:txBody>
      </p:sp>
      <p:pic>
        <p:nvPicPr>
          <p:cNvPr id="7" name="Picture 6"/>
          <p:cNvPicPr>
            <a:picLocks noChangeAspect="1"/>
          </p:cNvPicPr>
          <p:nvPr/>
        </p:nvPicPr>
        <p:blipFill>
          <a:blip r:embed="rId2" cstate="print"/>
          <a:stretch>
            <a:fillRect/>
          </a:stretch>
        </p:blipFill>
        <p:spPr>
          <a:xfrm>
            <a:off x="357689" y="2866971"/>
            <a:ext cx="4214311" cy="2791225"/>
          </a:xfrm>
          <a:prstGeom prst="rect">
            <a:avLst/>
          </a:prstGeom>
        </p:spPr>
      </p:pic>
      <p:sp>
        <p:nvSpPr>
          <p:cNvPr id="8" name="TextBox 7"/>
          <p:cNvSpPr txBox="1"/>
          <p:nvPr/>
        </p:nvSpPr>
        <p:spPr>
          <a:xfrm>
            <a:off x="213310" y="5658196"/>
            <a:ext cx="4624984" cy="253916"/>
          </a:xfrm>
          <a:prstGeom prst="rect">
            <a:avLst/>
          </a:prstGeom>
          <a:noFill/>
        </p:spPr>
        <p:txBody>
          <a:bodyPr wrap="none" rtlCol="0">
            <a:spAutoFit/>
          </a:bodyPr>
          <a:lstStyle/>
          <a:p>
            <a:r>
              <a:rPr lang="en-GB" sz="1050" dirty="0"/>
              <a:t>K. </a:t>
            </a:r>
            <a:r>
              <a:rPr lang="en-GB" sz="1050" dirty="0" err="1"/>
              <a:t>Jousten</a:t>
            </a:r>
            <a:r>
              <a:rPr lang="en-GB" sz="1050" dirty="0"/>
              <a:t>, S. </a:t>
            </a:r>
            <a:r>
              <a:rPr lang="en-GB" sz="1050" dirty="0" err="1"/>
              <a:t>Nael</a:t>
            </a:r>
            <a:r>
              <a:rPr lang="en-GB" sz="1050" dirty="0"/>
              <a:t>, </a:t>
            </a:r>
            <a:r>
              <a:rPr lang="en-GB" sz="1050" dirty="0" err="1"/>
              <a:t>J.Vac</a:t>
            </a:r>
            <a:r>
              <a:rPr lang="en-GB" sz="1050" dirty="0"/>
              <a:t>. </a:t>
            </a:r>
            <a:r>
              <a:rPr lang="en-GB" sz="1050" dirty="0" err="1"/>
              <a:t>Sci.Technol</a:t>
            </a:r>
            <a:r>
              <a:rPr lang="en-GB" sz="1050" dirty="0"/>
              <a:t>.  A 29(1), Jan/Feb 2011, 011011-1</a:t>
            </a:r>
          </a:p>
        </p:txBody>
      </p:sp>
      <p:sp>
        <p:nvSpPr>
          <p:cNvPr id="9" name="TextBox 8"/>
          <p:cNvSpPr txBox="1"/>
          <p:nvPr/>
        </p:nvSpPr>
        <p:spPr>
          <a:xfrm>
            <a:off x="3624693" y="2996373"/>
            <a:ext cx="479618" cy="369332"/>
          </a:xfrm>
          <a:prstGeom prst="rect">
            <a:avLst/>
          </a:prstGeom>
          <a:solidFill>
            <a:schemeClr val="bg1"/>
          </a:solidFill>
        </p:spPr>
        <p:txBody>
          <a:bodyPr wrap="none" rtlCol="0">
            <a:spAutoFit/>
          </a:bodyPr>
          <a:lstStyle/>
          <a:p>
            <a:r>
              <a:rPr lang="en-GB" dirty="0"/>
              <a:t>N2</a:t>
            </a:r>
          </a:p>
        </p:txBody>
      </p:sp>
      <p:pic>
        <p:nvPicPr>
          <p:cNvPr id="6" name="Picture 5"/>
          <p:cNvPicPr>
            <a:picLocks noChangeAspect="1"/>
          </p:cNvPicPr>
          <p:nvPr/>
        </p:nvPicPr>
        <p:blipFill>
          <a:blip r:embed="rId3" cstate="print"/>
          <a:stretch>
            <a:fillRect/>
          </a:stretch>
        </p:blipFill>
        <p:spPr>
          <a:xfrm>
            <a:off x="4572000" y="2516640"/>
            <a:ext cx="4505325" cy="2552700"/>
          </a:xfrm>
          <a:prstGeom prst="rect">
            <a:avLst/>
          </a:prstGeom>
        </p:spPr>
      </p:pic>
      <p:pic>
        <p:nvPicPr>
          <p:cNvPr id="209921" name="Picture 1"/>
          <p:cNvPicPr>
            <a:picLocks noChangeAspect="1" noChangeArrowheads="1"/>
          </p:cNvPicPr>
          <p:nvPr/>
        </p:nvPicPr>
        <p:blipFill>
          <a:blip r:embed="rId4" cstate="print"/>
          <a:srcRect/>
          <a:stretch>
            <a:fillRect/>
          </a:stretch>
        </p:blipFill>
        <p:spPr bwMode="auto">
          <a:xfrm>
            <a:off x="7082411" y="4483419"/>
            <a:ext cx="968763" cy="1652206"/>
          </a:xfrm>
          <a:prstGeom prst="rect">
            <a:avLst/>
          </a:prstGeom>
          <a:noFill/>
          <a:ln w="9525">
            <a:noFill/>
            <a:miter lim="800000"/>
            <a:headEnd/>
            <a:tailEnd/>
          </a:ln>
        </p:spPr>
      </p:pic>
      <p:sp>
        <p:nvSpPr>
          <p:cNvPr id="11" name="Rectangle 10"/>
          <p:cNvSpPr/>
          <p:nvPr/>
        </p:nvSpPr>
        <p:spPr>
          <a:xfrm rot="16200000">
            <a:off x="7395819" y="5138774"/>
            <a:ext cx="1618487" cy="307777"/>
          </a:xfrm>
          <a:prstGeom prst="rect">
            <a:avLst/>
          </a:prstGeom>
        </p:spPr>
        <p:txBody>
          <a:bodyPr wrap="square">
            <a:spAutoFit/>
          </a:bodyPr>
          <a:lstStyle/>
          <a:p>
            <a:pPr lvl="0" algn="ctr" eaLnBrk="0" fontAlgn="base" hangingPunct="0">
              <a:spcBef>
                <a:spcPct val="0"/>
              </a:spcBef>
              <a:spcAft>
                <a:spcPct val="0"/>
              </a:spcAft>
              <a:buClr>
                <a:srgbClr val="00CC99"/>
              </a:buClr>
            </a:pPr>
            <a:r>
              <a:rPr lang="en-US" sz="1400" dirty="0"/>
              <a:t>Courtesy </a:t>
            </a:r>
            <a:r>
              <a:rPr lang="en-US" sz="1400" dirty="0" err="1"/>
              <a:t>Vacom</a:t>
            </a:r>
            <a:endParaRPr lang="en-US" sz="1400" dirty="0"/>
          </a:p>
        </p:txBody>
      </p:sp>
      <p:sp>
        <p:nvSpPr>
          <p:cNvPr id="12" name="Rounded Rectangle 3"/>
          <p:cNvSpPr/>
          <p:nvPr/>
        </p:nvSpPr>
        <p:spPr>
          <a:xfrm>
            <a:off x="7566792" y="0"/>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6458060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83</a:t>
            </a:fld>
            <a:endParaRPr lang="en-US" dirty="0"/>
          </a:p>
        </p:txBody>
      </p:sp>
      <p:sp>
        <p:nvSpPr>
          <p:cNvPr id="4" name="Title 3"/>
          <p:cNvSpPr>
            <a:spLocks noGrp="1"/>
          </p:cNvSpPr>
          <p:nvPr>
            <p:ph type="title"/>
          </p:nvPr>
        </p:nvSpPr>
        <p:spPr/>
        <p:txBody>
          <a:bodyPr/>
          <a:lstStyle/>
          <a:p>
            <a:r>
              <a:rPr lang="en-GB" dirty="0"/>
              <a:t>Strain gauge</a:t>
            </a:r>
          </a:p>
        </p:txBody>
      </p:sp>
      <p:sp>
        <p:nvSpPr>
          <p:cNvPr id="5" name="Rectangle 4"/>
          <p:cNvSpPr/>
          <p:nvPr/>
        </p:nvSpPr>
        <p:spPr>
          <a:xfrm>
            <a:off x="0" y="847137"/>
            <a:ext cx="9143998" cy="2062103"/>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It allows a direct measurement of the pressure: the reading is </a:t>
            </a:r>
            <a:r>
              <a:rPr lang="en-US" sz="1600" dirty="0">
                <a:solidFill>
                  <a:srgbClr val="FF3399"/>
                </a:solidFill>
              </a:rPr>
              <a:t>independen</a:t>
            </a:r>
            <a:r>
              <a:rPr lang="en-US" sz="1600" dirty="0"/>
              <a:t>t of the gas species!</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A strain sensor is placed in a sealed volume </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The change of the pressure causes a diaphragm to move against the </a:t>
            </a:r>
            <a:r>
              <a:rPr lang="en-US" sz="1600" dirty="0">
                <a:solidFill>
                  <a:srgbClr val="FF3399"/>
                </a:solidFill>
              </a:rPr>
              <a:t>piezo</a:t>
            </a:r>
            <a:r>
              <a:rPr lang="en-US" sz="1600" dirty="0"/>
              <a:t> sensitive plate of the strain sensor.</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This induce the change of the resistance of the piezoelectric transducer part of a bridge network</a:t>
            </a:r>
          </a:p>
        </p:txBody>
      </p:sp>
      <p:sp>
        <p:nvSpPr>
          <p:cNvPr id="6"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pic>
        <p:nvPicPr>
          <p:cNvPr id="208897" name="Picture 1"/>
          <p:cNvPicPr>
            <a:picLocks noChangeAspect="1" noChangeArrowheads="1"/>
          </p:cNvPicPr>
          <p:nvPr/>
        </p:nvPicPr>
        <p:blipFill>
          <a:blip r:embed="rId2" cstate="print"/>
          <a:srcRect/>
          <a:stretch>
            <a:fillRect/>
          </a:stretch>
        </p:blipFill>
        <p:spPr bwMode="auto">
          <a:xfrm>
            <a:off x="826770" y="2968752"/>
            <a:ext cx="1895266" cy="2974848"/>
          </a:xfrm>
          <a:prstGeom prst="rect">
            <a:avLst/>
          </a:prstGeom>
          <a:noFill/>
          <a:ln w="9525">
            <a:noFill/>
            <a:miter lim="800000"/>
            <a:headEnd/>
            <a:tailEnd/>
          </a:ln>
        </p:spPr>
      </p:pic>
    </p:spTree>
    <p:extLst>
      <p:ext uri="{BB962C8B-B14F-4D97-AF65-F5344CB8AC3E}">
        <p14:creationId xmlns:p14="http://schemas.microsoft.com/office/powerpoint/2010/main" val="147397988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84</a:t>
            </a:fld>
            <a:endParaRPr lang="en-US" sz="1200" dirty="0">
              <a:solidFill>
                <a:schemeClr val="bg1"/>
              </a:solidFill>
            </a:endParaRPr>
          </a:p>
        </p:txBody>
      </p:sp>
      <p:sp>
        <p:nvSpPr>
          <p:cNvPr id="5" name="Text Box 2"/>
          <p:cNvSpPr txBox="1">
            <a:spLocks noChangeArrowheads="1"/>
          </p:cNvSpPr>
          <p:nvPr/>
        </p:nvSpPr>
        <p:spPr bwMode="auto">
          <a:xfrm>
            <a:off x="0" y="-3922"/>
            <a:ext cx="7418445"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Bayard-Alpert Gauge: CERN construction</a:t>
            </a:r>
          </a:p>
        </p:txBody>
      </p:sp>
      <p:sp>
        <p:nvSpPr>
          <p:cNvPr id="3" name="Rectangle 2"/>
          <p:cNvSpPr/>
          <p:nvPr/>
        </p:nvSpPr>
        <p:spPr>
          <a:xfrm>
            <a:off x="-22609" y="840139"/>
            <a:ext cx="9041253" cy="1815882"/>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Large electron path length are needed to increase the vacuum gauge sensitivity: L ~ 7 cm </a:t>
            </a:r>
          </a:p>
          <a:p>
            <a:pPr lvl="0" eaLnBrk="0" fontAlgn="base" hangingPunct="0">
              <a:spcBef>
                <a:spcPct val="0"/>
              </a:spcBef>
              <a:spcAft>
                <a:spcPct val="0"/>
              </a:spcAft>
              <a:buClr>
                <a:srgbClr val="00CC99"/>
              </a:buClr>
              <a:buFontTx/>
              <a:buChar char="•"/>
            </a:pPr>
            <a:r>
              <a:rPr lang="en-US" sz="1600" dirty="0"/>
              <a:t> The ionization volume (grid volume) must be large</a:t>
            </a:r>
          </a:p>
          <a:p>
            <a:pPr lvl="0" eaLnBrk="0" fontAlgn="base" hangingPunct="0">
              <a:spcBef>
                <a:spcPct val="0"/>
              </a:spcBef>
              <a:spcAft>
                <a:spcPct val="0"/>
              </a:spcAft>
              <a:buClr>
                <a:srgbClr val="00CC99"/>
              </a:buClr>
              <a:buFontTx/>
              <a:buChar char="•"/>
            </a:pPr>
            <a:r>
              <a:rPr lang="en-US" sz="1600" dirty="0"/>
              <a:t> The gauge is mounted on a DN63 flange</a:t>
            </a:r>
          </a:p>
          <a:p>
            <a:pPr lvl="0" eaLnBrk="0" fontAlgn="base" hangingPunct="0">
              <a:spcBef>
                <a:spcPct val="0"/>
              </a:spcBef>
              <a:spcAft>
                <a:spcPct val="0"/>
              </a:spcAft>
              <a:buClr>
                <a:srgbClr val="00CC99"/>
              </a:buClr>
              <a:buFontTx/>
              <a:buChar char="•"/>
            </a:pPr>
            <a:r>
              <a:rPr lang="en-US" sz="1600" dirty="0"/>
              <a:t> It is bake able to 400°C</a:t>
            </a:r>
          </a:p>
          <a:p>
            <a:pPr lvl="0" eaLnBrk="0" fontAlgn="base" hangingPunct="0">
              <a:spcBef>
                <a:spcPct val="0"/>
              </a:spcBef>
              <a:spcAft>
                <a:spcPct val="0"/>
              </a:spcAft>
              <a:buClr>
                <a:srgbClr val="00CC99"/>
              </a:buClr>
              <a:buFontTx/>
              <a:buChar char="•"/>
            </a:pPr>
            <a:r>
              <a:rPr lang="en-US" sz="1600" dirty="0"/>
              <a:t> Low outgassing rate (~ 5 10</a:t>
            </a:r>
            <a:r>
              <a:rPr lang="en-US" sz="1600" baseline="30000" dirty="0"/>
              <a:t>-10</a:t>
            </a:r>
            <a:r>
              <a:rPr lang="en-US" sz="1600" dirty="0"/>
              <a:t> </a:t>
            </a:r>
            <a:r>
              <a:rPr lang="en-US" sz="1600" dirty="0" err="1"/>
              <a:t>mbar.l</a:t>
            </a:r>
            <a:r>
              <a:rPr lang="en-US" sz="1600" dirty="0"/>
              <a:t>/s) </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Large sensitivity ~ 40 mbar</a:t>
            </a:r>
            <a:r>
              <a:rPr lang="en-US" sz="1600" baseline="30000" dirty="0"/>
              <a:t>-1</a:t>
            </a:r>
            <a:r>
              <a:rPr lang="en-US" sz="1600" dirty="0"/>
              <a:t> for N</a:t>
            </a:r>
            <a:r>
              <a:rPr lang="en-US" sz="1600" baseline="-25000" dirty="0"/>
              <a:t>2</a:t>
            </a:r>
          </a:p>
        </p:txBody>
      </p:sp>
      <p:sp>
        <p:nvSpPr>
          <p:cNvPr id="17"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10" name="TextBox 9"/>
          <p:cNvSpPr txBox="1"/>
          <p:nvPr/>
        </p:nvSpPr>
        <p:spPr>
          <a:xfrm>
            <a:off x="188321" y="2860590"/>
            <a:ext cx="3153427" cy="2062103"/>
          </a:xfrm>
          <a:prstGeom prst="rect">
            <a:avLst/>
          </a:prstGeom>
          <a:noFill/>
        </p:spPr>
        <p:txBody>
          <a:bodyPr wrap="none" rtlCol="0">
            <a:spAutoFit/>
          </a:bodyPr>
          <a:lstStyle/>
          <a:p>
            <a:r>
              <a:rPr lang="en-GB" sz="1600" dirty="0"/>
              <a:t>a. W Filament: Ø0.18, height 30</a:t>
            </a:r>
          </a:p>
          <a:p>
            <a:endParaRPr lang="en-GB" sz="1600" dirty="0"/>
          </a:p>
          <a:p>
            <a:r>
              <a:rPr lang="en-GB" sz="1600" dirty="0"/>
              <a:t>b. Closed grid: Ø35 x 45, pitch 2</a:t>
            </a:r>
          </a:p>
          <a:p>
            <a:r>
              <a:rPr lang="en-GB" sz="1600" dirty="0" err="1"/>
              <a:t>Platinium</a:t>
            </a:r>
            <a:r>
              <a:rPr lang="en-GB" sz="1600" dirty="0"/>
              <a:t>-iridium wire: Ø0.13</a:t>
            </a:r>
          </a:p>
          <a:p>
            <a:endParaRPr lang="en-GB" sz="1600" dirty="0"/>
          </a:p>
          <a:p>
            <a:r>
              <a:rPr lang="en-GB" sz="1600" dirty="0"/>
              <a:t>c. W Collector:  Ø0.05, length 42</a:t>
            </a:r>
          </a:p>
          <a:p>
            <a:endParaRPr lang="en-GB" sz="1600" dirty="0"/>
          </a:p>
          <a:p>
            <a:r>
              <a:rPr lang="en-GB" sz="1600" dirty="0"/>
              <a:t>d. Modulator: Ø0.7, length 42</a:t>
            </a:r>
          </a:p>
        </p:txBody>
      </p:sp>
      <p:pic>
        <p:nvPicPr>
          <p:cNvPr id="6" name="Picture 5"/>
          <p:cNvPicPr>
            <a:picLocks noChangeAspect="1"/>
          </p:cNvPicPr>
          <p:nvPr/>
        </p:nvPicPr>
        <p:blipFill>
          <a:blip r:embed="rId2" cstate="print"/>
          <a:stretch>
            <a:fillRect/>
          </a:stretch>
        </p:blipFill>
        <p:spPr>
          <a:xfrm>
            <a:off x="3487919" y="2086900"/>
            <a:ext cx="3286140" cy="3831852"/>
          </a:xfrm>
          <a:prstGeom prst="rect">
            <a:avLst/>
          </a:prstGeom>
        </p:spPr>
      </p:pic>
      <p:pic>
        <p:nvPicPr>
          <p:cNvPr id="8" name="Picture 7"/>
          <p:cNvPicPr>
            <a:picLocks noChangeAspect="1"/>
          </p:cNvPicPr>
          <p:nvPr/>
        </p:nvPicPr>
        <p:blipFill>
          <a:blip r:embed="rId3" cstate="print"/>
          <a:stretch>
            <a:fillRect/>
          </a:stretch>
        </p:blipFill>
        <p:spPr>
          <a:xfrm>
            <a:off x="6881862" y="2612657"/>
            <a:ext cx="2159390" cy="2844358"/>
          </a:xfrm>
          <a:prstGeom prst="rect">
            <a:avLst/>
          </a:prstGeom>
        </p:spPr>
      </p:pic>
      <p:sp>
        <p:nvSpPr>
          <p:cNvPr id="9" name="ZoneTexte 8"/>
          <p:cNvSpPr txBox="1"/>
          <p:nvPr/>
        </p:nvSpPr>
        <p:spPr>
          <a:xfrm>
            <a:off x="804672" y="5272349"/>
            <a:ext cx="1569660" cy="369332"/>
          </a:xfrm>
          <a:prstGeom prst="rect">
            <a:avLst/>
          </a:prstGeom>
          <a:noFill/>
        </p:spPr>
        <p:txBody>
          <a:bodyPr wrap="none" rtlCol="0">
            <a:spAutoFit/>
          </a:bodyPr>
          <a:lstStyle/>
          <a:p>
            <a:r>
              <a:rPr lang="en-US" dirty="0"/>
              <a:t>V</a:t>
            </a:r>
            <a:r>
              <a:rPr lang="en-US" baseline="-25000" dirty="0"/>
              <a:t>grid</a:t>
            </a:r>
            <a:r>
              <a:rPr lang="en-US" dirty="0"/>
              <a:t> = 50 cm</a:t>
            </a:r>
            <a:r>
              <a:rPr lang="en-US" baseline="30000" dirty="0"/>
              <a:t>3</a:t>
            </a:r>
          </a:p>
        </p:txBody>
      </p:sp>
      <p:sp>
        <p:nvSpPr>
          <p:cNvPr id="11"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243164530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85</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Bayard-Alpert Gauge: Filament</a:t>
            </a:r>
          </a:p>
        </p:txBody>
      </p:sp>
      <p:sp>
        <p:nvSpPr>
          <p:cNvPr id="3" name="Rectangle 2"/>
          <p:cNvSpPr/>
          <p:nvPr/>
        </p:nvSpPr>
        <p:spPr>
          <a:xfrm>
            <a:off x="0" y="429148"/>
            <a:ext cx="9144000" cy="1077218"/>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Electron are produced at the W filament by thermo-electronic emission</a:t>
            </a:r>
          </a:p>
          <a:p>
            <a:pPr lvl="0" eaLnBrk="0" fontAlgn="base" hangingPunct="0">
              <a:spcBef>
                <a:spcPct val="0"/>
              </a:spcBef>
              <a:spcAft>
                <a:spcPct val="0"/>
              </a:spcAft>
              <a:buClr>
                <a:srgbClr val="00CC99"/>
              </a:buClr>
              <a:buFontTx/>
              <a:buChar char="•"/>
            </a:pPr>
            <a:r>
              <a:rPr lang="en-US" sz="1600" dirty="0"/>
              <a:t> The emission is a function of the work function, </a:t>
            </a:r>
            <a:r>
              <a:rPr lang="el-GR" sz="1600" dirty="0"/>
              <a:t>Φ</a:t>
            </a:r>
            <a:r>
              <a:rPr lang="en-US" sz="1600" dirty="0"/>
              <a:t>, of the material</a:t>
            </a:r>
          </a:p>
          <a:p>
            <a:pPr lvl="0" eaLnBrk="0" fontAlgn="base" hangingPunct="0">
              <a:spcBef>
                <a:spcPct val="0"/>
              </a:spcBef>
              <a:spcAft>
                <a:spcPct val="0"/>
              </a:spcAft>
              <a:buClr>
                <a:srgbClr val="00CC99"/>
              </a:buClr>
              <a:buFontTx/>
              <a:buChar char="•"/>
            </a:pPr>
            <a:r>
              <a:rPr lang="en-US" sz="1600" dirty="0"/>
              <a:t> Filaments are made of Iridium/</a:t>
            </a:r>
            <a:r>
              <a:rPr lang="en-US" sz="1600" dirty="0" err="1"/>
              <a:t>Ytrium</a:t>
            </a:r>
            <a:r>
              <a:rPr lang="en-US" sz="1600" dirty="0"/>
              <a:t>, W/Thorium coated to reduce the work function, thereby reducing the operating temperature, T,  (thus gas load into the system)</a:t>
            </a:r>
          </a:p>
        </p:txBody>
      </p:sp>
      <p:sp>
        <p:nvSpPr>
          <p:cNvPr id="11" name="Rectangle 10"/>
          <p:cNvSpPr/>
          <p:nvPr/>
        </p:nvSpPr>
        <p:spPr>
          <a:xfrm>
            <a:off x="142839" y="4377237"/>
            <a:ext cx="7300698" cy="1815882"/>
          </a:xfrm>
          <a:prstGeom prst="rect">
            <a:avLst/>
          </a:prstGeom>
        </p:spPr>
        <p:txBody>
          <a:bodyPr wrap="square">
            <a:spAutoFit/>
          </a:bodyPr>
          <a:lstStyle/>
          <a:p>
            <a:pPr eaLnBrk="0" fontAlgn="base" hangingPunct="0">
              <a:spcBef>
                <a:spcPct val="0"/>
              </a:spcBef>
              <a:spcAft>
                <a:spcPct val="0"/>
              </a:spcAft>
              <a:buClr>
                <a:srgbClr val="00CC99"/>
              </a:buClr>
              <a:buFontTx/>
              <a:buChar char="•"/>
            </a:pPr>
            <a:r>
              <a:rPr lang="en-US" sz="1600" dirty="0"/>
              <a:t> Some electrons can bombard the grid with ~ 150 eV: they can desorb gas molecules  and produce an artificial increase of the pressure.</a:t>
            </a:r>
          </a:p>
          <a:p>
            <a:pPr eaLnBrk="0" fontAlgn="base" hangingPunct="0">
              <a:spcBef>
                <a:spcPct val="0"/>
              </a:spcBef>
              <a:spcAft>
                <a:spcPct val="0"/>
              </a:spcAft>
              <a:buClr>
                <a:srgbClr val="00CC99"/>
              </a:buClr>
              <a:buFontTx/>
              <a:buChar char="•"/>
            </a:pPr>
            <a:endParaRPr lang="en-US" sz="1600" dirty="0"/>
          </a:p>
          <a:p>
            <a:pPr eaLnBrk="0" fontAlgn="base" hangingPunct="0">
              <a:spcBef>
                <a:spcPct val="0"/>
              </a:spcBef>
              <a:spcAft>
                <a:spcPct val="0"/>
              </a:spcAft>
              <a:buClr>
                <a:srgbClr val="00CC99"/>
              </a:buClr>
              <a:buFontTx/>
              <a:buChar char="•"/>
            </a:pPr>
            <a:r>
              <a:rPr lang="en-US" sz="1600" dirty="0"/>
              <a:t> The vacuum gauges are therefore “</a:t>
            </a:r>
            <a:r>
              <a:rPr lang="en-US" sz="1600" dirty="0">
                <a:solidFill>
                  <a:srgbClr val="FF0066"/>
                </a:solidFill>
              </a:rPr>
              <a:t>degassed</a:t>
            </a:r>
            <a:r>
              <a:rPr lang="en-US" sz="1600" dirty="0"/>
              <a:t>” by electron bombardment at large current (~ 10 mA) and energy () of the grid and electrodes</a:t>
            </a:r>
          </a:p>
          <a:p>
            <a:pPr eaLnBrk="0" fontAlgn="base" hangingPunct="0">
              <a:spcBef>
                <a:spcPct val="0"/>
              </a:spcBef>
              <a:spcAft>
                <a:spcPct val="0"/>
              </a:spcAft>
              <a:buClr>
                <a:srgbClr val="00CC99"/>
              </a:buClr>
              <a:buFontTx/>
              <a:buChar char="•"/>
            </a:pPr>
            <a:endParaRPr lang="en-US" sz="1600" dirty="0"/>
          </a:p>
          <a:p>
            <a:pPr eaLnBrk="0" fontAlgn="base" hangingPunct="0">
              <a:spcBef>
                <a:spcPct val="0"/>
              </a:spcBef>
              <a:spcAft>
                <a:spcPct val="0"/>
              </a:spcAft>
              <a:buClr>
                <a:srgbClr val="00CC99"/>
              </a:buClr>
              <a:buFontTx/>
              <a:buChar char="•"/>
            </a:pPr>
            <a:r>
              <a:rPr lang="en-US" sz="1600" dirty="0"/>
              <a:t> Filaments have pumping speed: 0.1 – 1 l/s</a:t>
            </a:r>
            <a:endParaRPr lang="en-US" sz="2000" dirty="0">
              <a:solidFill>
                <a:srgbClr val="000000"/>
              </a:solidFill>
              <a:latin typeface="Times New Roman" pitchFamily="18" charset="0"/>
            </a:endParaRPr>
          </a:p>
        </p:txBody>
      </p:sp>
      <p:pic>
        <p:nvPicPr>
          <p:cNvPr id="13" name="Picture 2"/>
          <p:cNvPicPr>
            <a:picLocks noChangeAspect="1" noChangeArrowheads="1"/>
          </p:cNvPicPr>
          <p:nvPr/>
        </p:nvPicPr>
        <p:blipFill>
          <a:blip r:embed="rId2" cstate="print"/>
          <a:srcRect/>
          <a:stretch>
            <a:fillRect/>
          </a:stretch>
        </p:blipFill>
        <p:spPr bwMode="auto">
          <a:xfrm rot="5400000">
            <a:off x="6991750" y="4611676"/>
            <a:ext cx="2088896" cy="948278"/>
          </a:xfrm>
          <a:prstGeom prst="rect">
            <a:avLst/>
          </a:prstGeom>
          <a:noFill/>
          <a:ln w="9525">
            <a:noFill/>
            <a:miter lim="800000"/>
            <a:headEnd/>
            <a:tailEnd/>
          </a:ln>
          <a:effectLst/>
        </p:spPr>
      </p:pic>
      <p:sp>
        <p:nvSpPr>
          <p:cNvPr id="17"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1054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835789" y="2012654"/>
            <a:ext cx="1941512"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31"/>
          <p:cNvSpPr txBox="1">
            <a:spLocks noChangeArrowheads="1"/>
          </p:cNvSpPr>
          <p:nvPr/>
        </p:nvSpPr>
        <p:spPr bwMode="auto">
          <a:xfrm>
            <a:off x="6835789" y="3712907"/>
            <a:ext cx="1964154" cy="246215"/>
          </a:xfrm>
          <a:prstGeom prst="rect">
            <a:avLst/>
          </a:prstGeom>
          <a:noFill/>
          <a:ln w="9525">
            <a:noFill/>
            <a:miter lim="800000"/>
            <a:headEnd/>
            <a:tailEnd/>
          </a:ln>
        </p:spPr>
        <p:txBody>
          <a:bodyPr wrap="square" lIns="91435" tIns="45717" rIns="91435" bIns="45717">
            <a:spAutoFit/>
          </a:bodyPr>
          <a:lstStyle/>
          <a:p>
            <a:pPr algn="ctr" eaLnBrk="0" fontAlgn="base" hangingPunct="0">
              <a:spcBef>
                <a:spcPct val="0"/>
              </a:spcBef>
              <a:spcAft>
                <a:spcPct val="0"/>
              </a:spcAft>
            </a:pPr>
            <a:r>
              <a:rPr lang="en-GB" sz="1000" dirty="0">
                <a:latin typeface="Times New Roman" pitchFamily="18" charset="0"/>
                <a:cs typeface="Times New Roman" pitchFamily="18" charset="0"/>
              </a:rPr>
              <a:t>D. Alpert, Le Vide 17 (1962),19</a:t>
            </a:r>
            <a:endParaRPr lang="en-US" sz="1000" dirty="0">
              <a:latin typeface="Times New Roman" pitchFamily="18" charset="0"/>
            </a:endParaRPr>
          </a:p>
        </p:txBody>
      </p:sp>
      <p:sp>
        <p:nvSpPr>
          <p:cNvPr id="10" name="Rectangle 9"/>
          <p:cNvSpPr/>
          <p:nvPr/>
        </p:nvSpPr>
        <p:spPr>
          <a:xfrm>
            <a:off x="6327727" y="1516049"/>
            <a:ext cx="2472216" cy="461665"/>
          </a:xfrm>
          <a:prstGeom prst="rect">
            <a:avLst/>
          </a:prstGeom>
        </p:spPr>
        <p:txBody>
          <a:bodyPr wrap="square">
            <a:spAutoFit/>
          </a:bodyPr>
          <a:lstStyle/>
          <a:p>
            <a:pPr algn="ctr" eaLnBrk="0" fontAlgn="base" hangingPunct="0">
              <a:spcBef>
                <a:spcPct val="0"/>
              </a:spcBef>
              <a:spcAft>
                <a:spcPct val="0"/>
              </a:spcAft>
              <a:buClr>
                <a:srgbClr val="00CC99"/>
              </a:buClr>
            </a:pPr>
            <a:r>
              <a:rPr lang="en-US" sz="1200" dirty="0">
                <a:solidFill>
                  <a:srgbClr val="FF0066"/>
                </a:solidFill>
              </a:rPr>
              <a:t>Typical chemical reactions at the filament </a:t>
            </a:r>
          </a:p>
        </p:txBody>
      </p:sp>
      <mc:AlternateContent xmlns:mc="http://schemas.openxmlformats.org/markup-compatibility/2006" xmlns:a14="http://schemas.microsoft.com/office/drawing/2010/main">
        <mc:Choice Requires="a14">
          <p:sp>
            <p:nvSpPr>
              <p:cNvPr id="2" name="TextBox 1"/>
              <p:cNvSpPr txBox="1"/>
              <p:nvPr/>
            </p:nvSpPr>
            <p:spPr>
              <a:xfrm>
                <a:off x="467601" y="1713508"/>
                <a:ext cx="1798441" cy="40979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𝐽</m:t>
                      </m:r>
                      <m:r>
                        <a:rPr lang="en-GB" i="1" smtClean="0">
                          <a:latin typeface="Cambria Math" panose="02040503050406030204" pitchFamily="18" charset="0"/>
                        </a:rPr>
                        <m:t>=</m:t>
                      </m:r>
                      <m:r>
                        <a:rPr lang="en-GB" b="0" i="1" smtClean="0">
                          <a:latin typeface="Cambria Math" panose="02040503050406030204" pitchFamily="18" charset="0"/>
                        </a:rPr>
                        <m:t>𝐴</m:t>
                      </m:r>
                      <m:r>
                        <a:rPr lang="en-GB" b="0" i="1" smtClean="0">
                          <a:latin typeface="Cambria Math" panose="02040503050406030204" pitchFamily="18" charset="0"/>
                        </a:rPr>
                        <m:t> </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𝑇</m:t>
                          </m:r>
                        </m:e>
                        <m:sup>
                          <m:r>
                            <a:rPr lang="en-GB" b="0" i="1" smtClean="0">
                              <a:latin typeface="Cambria Math" panose="02040503050406030204" pitchFamily="18" charset="0"/>
                            </a:rPr>
                            <m:t>2</m:t>
                          </m:r>
                        </m:sup>
                      </m:sSup>
                      <m:r>
                        <a:rPr lang="en-GB" b="0" i="1" smtClean="0">
                          <a:latin typeface="Cambria Math" panose="02040503050406030204" pitchFamily="18" charset="0"/>
                        </a:rPr>
                        <m:t> </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𝑒</m:t>
                          </m:r>
                        </m:e>
                        <m:sup>
                          <m:r>
                            <a:rPr lang="en-GB" b="0" i="1" smtClean="0">
                              <a:latin typeface="Cambria Math" panose="02040503050406030204" pitchFamily="18" charset="0"/>
                            </a:rPr>
                            <m:t>−</m:t>
                          </m:r>
                          <m:d>
                            <m:dPr>
                              <m:ctrlPr>
                                <a:rPr lang="en-GB" b="0" i="1" smtClean="0">
                                  <a:latin typeface="Cambria Math" panose="02040503050406030204" pitchFamily="18" charset="0"/>
                                </a:rPr>
                              </m:ctrlPr>
                            </m:dPr>
                            <m:e>
                              <m:f>
                                <m:fPr>
                                  <m:type m:val="skw"/>
                                  <m:ctrlPr>
                                    <a:rPr lang="en-GB" b="0" i="1" smtClean="0">
                                      <a:latin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𝜙</m:t>
                                  </m:r>
                                </m:num>
                                <m:den>
                                  <m:r>
                                    <a:rPr lang="en-GB" b="0" i="1" smtClean="0">
                                      <a:latin typeface="Cambria Math" panose="02040503050406030204" pitchFamily="18" charset="0"/>
                                    </a:rPr>
                                    <m:t>𝑘𝑇</m:t>
                                  </m:r>
                                </m:den>
                              </m:f>
                            </m:e>
                          </m:d>
                        </m:sup>
                      </m:sSup>
                    </m:oMath>
                  </m:oMathPara>
                </a14:m>
                <a:endParaRPr lang="en-GB" dirty="0"/>
              </a:p>
            </p:txBody>
          </p:sp>
        </mc:Choice>
        <mc:Fallback xmlns="">
          <p:sp>
            <p:nvSpPr>
              <p:cNvPr id="2" name="TextBox 1"/>
              <p:cNvSpPr txBox="1">
                <a:spLocks noRot="1" noChangeAspect="1" noMove="1" noResize="1" noEditPoints="1" noAdjustHandles="1" noChangeArrowheads="1" noChangeShapeType="1" noTextEdit="1"/>
              </p:cNvSpPr>
              <p:nvPr/>
            </p:nvSpPr>
            <p:spPr>
              <a:xfrm>
                <a:off x="467601" y="1713508"/>
                <a:ext cx="1798441" cy="409792"/>
              </a:xfrm>
              <a:prstGeom prst="rect">
                <a:avLst/>
              </a:prstGeom>
              <a:blipFill rotWithShape="0">
                <a:blip r:embed="rId4" cstate="print"/>
                <a:stretch>
                  <a:fillRect/>
                </a:stretch>
              </a:blipFill>
            </p:spPr>
            <p:txBody>
              <a:bodyPr/>
              <a:lstStyle/>
              <a:p>
                <a:r>
                  <a:rPr lang="en-GB">
                    <a:noFill/>
                  </a:rPr>
                  <a:t> </a:t>
                </a:r>
              </a:p>
            </p:txBody>
          </p:sp>
        </mc:Fallback>
      </mc:AlternateContent>
      <p:sp>
        <p:nvSpPr>
          <p:cNvPr id="12" name="Rectangle 11"/>
          <p:cNvSpPr/>
          <p:nvPr/>
        </p:nvSpPr>
        <p:spPr>
          <a:xfrm>
            <a:off x="310499" y="1454830"/>
            <a:ext cx="2472216" cy="276999"/>
          </a:xfrm>
          <a:prstGeom prst="rect">
            <a:avLst/>
          </a:prstGeom>
        </p:spPr>
        <p:txBody>
          <a:bodyPr wrap="square">
            <a:spAutoFit/>
          </a:bodyPr>
          <a:lstStyle/>
          <a:p>
            <a:pPr algn="ctr" eaLnBrk="0" fontAlgn="base" hangingPunct="0">
              <a:spcBef>
                <a:spcPct val="0"/>
              </a:spcBef>
              <a:spcAft>
                <a:spcPct val="0"/>
              </a:spcAft>
              <a:buClr>
                <a:srgbClr val="00CC99"/>
              </a:buClr>
            </a:pPr>
            <a:r>
              <a:rPr lang="en-US" sz="1200" dirty="0">
                <a:solidFill>
                  <a:srgbClr val="FF0066"/>
                </a:solidFill>
              </a:rPr>
              <a:t>Richardson-</a:t>
            </a:r>
            <a:r>
              <a:rPr lang="en-US" sz="1200" dirty="0" err="1">
                <a:solidFill>
                  <a:srgbClr val="FF0066"/>
                </a:solidFill>
              </a:rPr>
              <a:t>Dushman</a:t>
            </a:r>
            <a:r>
              <a:rPr lang="en-US" sz="1200" dirty="0">
                <a:solidFill>
                  <a:srgbClr val="FF0066"/>
                </a:solidFill>
              </a:rPr>
              <a:t> equation</a:t>
            </a:r>
          </a:p>
        </p:txBody>
      </p:sp>
      <p:sp>
        <p:nvSpPr>
          <p:cNvPr id="14" name="Rectangle 13"/>
          <p:cNvSpPr/>
          <p:nvPr/>
        </p:nvSpPr>
        <p:spPr>
          <a:xfrm>
            <a:off x="527472" y="2285841"/>
            <a:ext cx="1678700" cy="461665"/>
          </a:xfrm>
          <a:prstGeom prst="rect">
            <a:avLst/>
          </a:prstGeom>
        </p:spPr>
        <p:txBody>
          <a:bodyPr wrap="square">
            <a:spAutoFit/>
          </a:bodyPr>
          <a:lstStyle/>
          <a:p>
            <a:pPr eaLnBrk="0" fontAlgn="base" hangingPunct="0">
              <a:spcBef>
                <a:spcPct val="0"/>
              </a:spcBef>
              <a:spcAft>
                <a:spcPct val="0"/>
              </a:spcAft>
              <a:buClr>
                <a:srgbClr val="00CC99"/>
              </a:buClr>
            </a:pPr>
            <a:r>
              <a:rPr lang="en-US" sz="1200" dirty="0"/>
              <a:t>A = (1-r) A</a:t>
            </a:r>
            <a:r>
              <a:rPr lang="en-US" sz="1200" baseline="-25000" dirty="0"/>
              <a:t>o</a:t>
            </a:r>
          </a:p>
          <a:p>
            <a:pPr eaLnBrk="0" fontAlgn="base" hangingPunct="0">
              <a:spcBef>
                <a:spcPct val="0"/>
              </a:spcBef>
              <a:spcAft>
                <a:spcPct val="0"/>
              </a:spcAft>
              <a:buClr>
                <a:srgbClr val="00CC99"/>
              </a:buClr>
            </a:pPr>
            <a:r>
              <a:rPr lang="en-US" sz="1200" dirty="0"/>
              <a:t>A</a:t>
            </a:r>
            <a:r>
              <a:rPr lang="en-US" sz="1200" baseline="-25000" dirty="0"/>
              <a:t>0</a:t>
            </a:r>
            <a:r>
              <a:rPr lang="en-US" sz="1200" dirty="0"/>
              <a:t> = 120 A/(cm</a:t>
            </a:r>
            <a:r>
              <a:rPr lang="en-US" sz="1200" baseline="30000" dirty="0"/>
              <a:t>2</a:t>
            </a:r>
            <a:r>
              <a:rPr lang="en-US" sz="1200" dirty="0"/>
              <a:t>K</a:t>
            </a:r>
            <a:r>
              <a:rPr lang="en-US" sz="1200" baseline="30000" dirty="0"/>
              <a:t>2</a:t>
            </a:r>
            <a:r>
              <a:rPr lang="en-US" sz="1200" dirty="0"/>
              <a:t>)</a:t>
            </a:r>
          </a:p>
        </p:txBody>
      </p:sp>
      <p:graphicFrame>
        <p:nvGraphicFramePr>
          <p:cNvPr id="16" name="Table 15"/>
          <p:cNvGraphicFramePr>
            <a:graphicFrameLocks noGrp="1"/>
          </p:cNvGraphicFramePr>
          <p:nvPr/>
        </p:nvGraphicFramePr>
        <p:xfrm>
          <a:off x="563757" y="2844921"/>
          <a:ext cx="1706443" cy="1463040"/>
        </p:xfrm>
        <a:graphic>
          <a:graphicData uri="http://schemas.openxmlformats.org/drawingml/2006/table">
            <a:tbl>
              <a:tblPr firstRow="1" bandRow="1">
                <a:tableStyleId>{073A0DAA-6AF3-43AB-8588-CEC1D06C72B9}</a:tableStyleId>
              </a:tblPr>
              <a:tblGrid>
                <a:gridCol w="746443">
                  <a:extLst>
                    <a:ext uri="{9D8B030D-6E8A-4147-A177-3AD203B41FA5}">
                      <a16:colId xmlns:a16="http://schemas.microsoft.com/office/drawing/2014/main" val="20000"/>
                    </a:ext>
                  </a:extLst>
                </a:gridCol>
                <a:gridCol w="480000">
                  <a:extLst>
                    <a:ext uri="{9D8B030D-6E8A-4147-A177-3AD203B41FA5}">
                      <a16:colId xmlns:a16="http://schemas.microsoft.com/office/drawing/2014/main" val="20001"/>
                    </a:ext>
                  </a:extLst>
                </a:gridCol>
                <a:gridCol w="480000">
                  <a:extLst>
                    <a:ext uri="{9D8B030D-6E8A-4147-A177-3AD203B41FA5}">
                      <a16:colId xmlns:a16="http://schemas.microsoft.com/office/drawing/2014/main" val="20002"/>
                    </a:ext>
                  </a:extLst>
                </a:gridCol>
              </a:tblGrid>
              <a:tr h="252043">
                <a:tc>
                  <a:txBody>
                    <a:bodyPr/>
                    <a:lstStyle/>
                    <a:p>
                      <a:pPr algn="ctr"/>
                      <a:r>
                        <a:rPr lang="en-GB" sz="1100" dirty="0"/>
                        <a:t>Material</a:t>
                      </a:r>
                    </a:p>
                  </a:txBody>
                  <a:tcPr/>
                </a:tc>
                <a:tc>
                  <a:txBody>
                    <a:bodyPr/>
                    <a:lstStyle/>
                    <a:p>
                      <a:pPr algn="ctr"/>
                      <a:r>
                        <a:rPr lang="en-GB" sz="1100" dirty="0"/>
                        <a:t>A</a:t>
                      </a:r>
                    </a:p>
                  </a:txBody>
                  <a:tcPr/>
                </a:tc>
                <a:tc>
                  <a:txBody>
                    <a:bodyPr/>
                    <a:lstStyle/>
                    <a:p>
                      <a:pPr algn="ctr"/>
                      <a:r>
                        <a:rPr lang="el-GR" sz="1100" dirty="0"/>
                        <a:t>Φ</a:t>
                      </a:r>
                      <a:r>
                        <a:rPr lang="en-GB" sz="1100" dirty="0"/>
                        <a:t> (eV)</a:t>
                      </a:r>
                    </a:p>
                  </a:txBody>
                  <a:tcPr/>
                </a:tc>
                <a:extLst>
                  <a:ext uri="{0D108BD9-81ED-4DB2-BD59-A6C34878D82A}">
                    <a16:rowId xmlns:a16="http://schemas.microsoft.com/office/drawing/2014/main" val="10000"/>
                  </a:ext>
                </a:extLst>
              </a:tr>
              <a:tr h="251827">
                <a:tc>
                  <a:txBody>
                    <a:bodyPr/>
                    <a:lstStyle/>
                    <a:p>
                      <a:pPr algn="ctr"/>
                      <a:r>
                        <a:rPr lang="en-GB" sz="1100" dirty="0"/>
                        <a:t>W</a:t>
                      </a:r>
                    </a:p>
                  </a:txBody>
                  <a:tcPr/>
                </a:tc>
                <a:tc>
                  <a:txBody>
                    <a:bodyPr/>
                    <a:lstStyle/>
                    <a:p>
                      <a:pPr algn="ctr"/>
                      <a:r>
                        <a:rPr lang="en-GB" sz="1100" baseline="0" dirty="0"/>
                        <a:t>60</a:t>
                      </a:r>
                    </a:p>
                  </a:txBody>
                  <a:tcPr/>
                </a:tc>
                <a:tc>
                  <a:txBody>
                    <a:bodyPr/>
                    <a:lstStyle/>
                    <a:p>
                      <a:pPr algn="ctr"/>
                      <a:r>
                        <a:rPr lang="en-GB" sz="1100" dirty="0"/>
                        <a:t>4.54</a:t>
                      </a:r>
                      <a:endParaRPr lang="en-GB" sz="1100" baseline="30000" dirty="0"/>
                    </a:p>
                  </a:txBody>
                  <a:tcPr/>
                </a:tc>
                <a:extLst>
                  <a:ext uri="{0D108BD9-81ED-4DB2-BD59-A6C34878D82A}">
                    <a16:rowId xmlns:a16="http://schemas.microsoft.com/office/drawing/2014/main" val="10001"/>
                  </a:ext>
                </a:extLst>
              </a:tr>
              <a:tr h="252043">
                <a:tc>
                  <a:txBody>
                    <a:bodyPr/>
                    <a:lstStyle/>
                    <a:p>
                      <a:pPr algn="ctr"/>
                      <a:r>
                        <a:rPr lang="en-GB" sz="1100" dirty="0"/>
                        <a:t>W-</a:t>
                      </a:r>
                      <a:r>
                        <a:rPr lang="en-GB" sz="1100" dirty="0" err="1"/>
                        <a:t>Th</a:t>
                      </a:r>
                      <a:endParaRPr lang="en-GB" sz="1100" dirty="0"/>
                    </a:p>
                  </a:txBody>
                  <a:tcPr/>
                </a:tc>
                <a:tc>
                  <a:txBody>
                    <a:bodyPr/>
                    <a:lstStyle/>
                    <a:p>
                      <a:pPr algn="ctr"/>
                      <a:r>
                        <a:rPr lang="en-GB" sz="1100" baseline="0" dirty="0"/>
                        <a:t>3</a:t>
                      </a:r>
                    </a:p>
                  </a:txBody>
                  <a:tcPr/>
                </a:tc>
                <a:tc>
                  <a:txBody>
                    <a:bodyPr/>
                    <a:lstStyle/>
                    <a:p>
                      <a:pPr algn="ctr"/>
                      <a:r>
                        <a:rPr lang="en-GB" sz="1100" dirty="0"/>
                        <a:t>2.63</a:t>
                      </a:r>
                      <a:endParaRPr lang="en-GB" sz="1100" baseline="30000" dirty="0"/>
                    </a:p>
                  </a:txBody>
                  <a:tcPr/>
                </a:tc>
                <a:extLst>
                  <a:ext uri="{0D108BD9-81ED-4DB2-BD59-A6C34878D82A}">
                    <a16:rowId xmlns:a16="http://schemas.microsoft.com/office/drawing/2014/main" val="10002"/>
                  </a:ext>
                </a:extLst>
              </a:tr>
              <a:tr h="252043">
                <a:tc>
                  <a:txBody>
                    <a:bodyPr/>
                    <a:lstStyle/>
                    <a:p>
                      <a:pPr algn="ctr"/>
                      <a:r>
                        <a:rPr lang="en-GB" sz="1100" dirty="0" err="1"/>
                        <a:t>Ir</a:t>
                      </a:r>
                      <a:endParaRPr lang="en-GB" sz="11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aseline="0" dirty="0"/>
                        <a:t>60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t>5.3</a:t>
                      </a:r>
                      <a:endParaRPr lang="en-GB" sz="1100" baseline="30000" dirty="0"/>
                    </a:p>
                  </a:txBody>
                  <a:tcPr/>
                </a:tc>
                <a:extLst>
                  <a:ext uri="{0D108BD9-81ED-4DB2-BD59-A6C34878D82A}">
                    <a16:rowId xmlns:a16="http://schemas.microsoft.com/office/drawing/2014/main" val="10003"/>
                  </a:ext>
                </a:extLst>
              </a:tr>
              <a:tr h="252043">
                <a:tc>
                  <a:txBody>
                    <a:bodyPr/>
                    <a:lstStyle/>
                    <a:p>
                      <a:pPr algn="ctr"/>
                      <a:r>
                        <a:rPr lang="en-GB" sz="1100" dirty="0" err="1"/>
                        <a:t>Ir</a:t>
                      </a:r>
                      <a:r>
                        <a:rPr lang="en-GB" sz="1100" dirty="0"/>
                        <a:t>-Y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baseline="0" dirty="0"/>
                        <a:t>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t>2.6</a:t>
                      </a:r>
                      <a:endParaRPr lang="en-GB" sz="1100" baseline="30000" dirty="0"/>
                    </a:p>
                  </a:txBody>
                  <a:tcPr/>
                </a:tc>
                <a:extLst>
                  <a:ext uri="{0D108BD9-81ED-4DB2-BD59-A6C34878D82A}">
                    <a16:rowId xmlns:a16="http://schemas.microsoft.com/office/drawing/2014/main" val="10004"/>
                  </a:ext>
                </a:extLst>
              </a:tr>
            </a:tbl>
          </a:graphicData>
        </a:graphic>
      </p:graphicFrame>
      <p:pic>
        <p:nvPicPr>
          <p:cNvPr id="7" name="Picture 6"/>
          <p:cNvPicPr>
            <a:picLocks noChangeAspect="1"/>
          </p:cNvPicPr>
          <p:nvPr/>
        </p:nvPicPr>
        <p:blipFill>
          <a:blip r:embed="rId5" cstate="print"/>
          <a:stretch>
            <a:fillRect/>
          </a:stretch>
        </p:blipFill>
        <p:spPr>
          <a:xfrm>
            <a:off x="2644270" y="1681237"/>
            <a:ext cx="3873161" cy="2694228"/>
          </a:xfrm>
          <a:prstGeom prst="rect">
            <a:avLst/>
          </a:prstGeom>
        </p:spPr>
      </p:pic>
      <p:sp>
        <p:nvSpPr>
          <p:cNvPr id="18"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383341965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86</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Bayard-Alpert Gauge: X-rays</a:t>
            </a:r>
          </a:p>
        </p:txBody>
      </p:sp>
      <p:sp>
        <p:nvSpPr>
          <p:cNvPr id="3" name="Rectangle 2"/>
          <p:cNvSpPr/>
          <p:nvPr/>
        </p:nvSpPr>
        <p:spPr>
          <a:xfrm>
            <a:off x="0" y="554798"/>
            <a:ext cx="9144000" cy="1077218"/>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Electrons which are bombarding the grid, creates photons by bremsstrahlung</a:t>
            </a:r>
          </a:p>
          <a:p>
            <a:pPr lvl="0" eaLnBrk="0" fontAlgn="base" hangingPunct="0">
              <a:spcBef>
                <a:spcPct val="0"/>
              </a:spcBef>
              <a:spcAft>
                <a:spcPct val="0"/>
              </a:spcAft>
              <a:buClr>
                <a:srgbClr val="00CC99"/>
              </a:buClr>
              <a:buFontTx/>
              <a:buChar char="•"/>
            </a:pPr>
            <a:r>
              <a:rPr lang="en-US" sz="1600" dirty="0"/>
              <a:t> A fraction of those photons irradiated the collector producing a photoelectron</a:t>
            </a:r>
          </a:p>
          <a:p>
            <a:pPr lvl="0" eaLnBrk="0" fontAlgn="base" hangingPunct="0">
              <a:spcBef>
                <a:spcPct val="0"/>
              </a:spcBef>
              <a:spcAft>
                <a:spcPct val="0"/>
              </a:spcAft>
              <a:buClr>
                <a:srgbClr val="00CC99"/>
              </a:buClr>
              <a:buFontTx/>
              <a:buChar char="•"/>
            </a:pPr>
            <a:r>
              <a:rPr lang="en-US" sz="1600" dirty="0"/>
              <a:t> The photoelectron production is interpreted by the electronic system as a positive charge </a:t>
            </a:r>
            <a:r>
              <a:rPr lang="en-US" sz="1600" i="1" dirty="0"/>
              <a:t>i.e. </a:t>
            </a:r>
            <a:r>
              <a:rPr lang="en-US" sz="1600" dirty="0"/>
              <a:t>as a constant pressure, P</a:t>
            </a:r>
            <a:r>
              <a:rPr lang="en-US" sz="1600" baseline="-25000" dirty="0"/>
              <a:t>x-ray</a:t>
            </a:r>
            <a:r>
              <a:rPr lang="en-US" sz="1600" dirty="0"/>
              <a:t> </a:t>
            </a:r>
          </a:p>
        </p:txBody>
      </p:sp>
      <p:sp>
        <p:nvSpPr>
          <p:cNvPr id="11" name="Rectangle 10"/>
          <p:cNvSpPr/>
          <p:nvPr/>
        </p:nvSpPr>
        <p:spPr>
          <a:xfrm>
            <a:off x="142840" y="5479132"/>
            <a:ext cx="5143500" cy="338554"/>
          </a:xfrm>
          <a:prstGeom prst="rect">
            <a:avLst/>
          </a:prstGeom>
        </p:spPr>
        <p:txBody>
          <a:bodyPr>
            <a:spAutoFit/>
          </a:bodyPr>
          <a:lstStyle/>
          <a:p>
            <a:pPr eaLnBrk="0" fontAlgn="base" hangingPunct="0">
              <a:spcBef>
                <a:spcPct val="0"/>
              </a:spcBef>
              <a:spcAft>
                <a:spcPct val="0"/>
              </a:spcAft>
              <a:buClr>
                <a:srgbClr val="00CC99"/>
              </a:buClr>
              <a:buFontTx/>
              <a:buChar char="•"/>
            </a:pPr>
            <a:r>
              <a:rPr lang="en-US" sz="1600" dirty="0"/>
              <a:t> X-ray limit of P</a:t>
            </a:r>
            <a:r>
              <a:rPr lang="en-US" sz="1600" baseline="-25000" dirty="0"/>
              <a:t>xray</a:t>
            </a:r>
            <a:r>
              <a:rPr lang="en-US" sz="1600" dirty="0"/>
              <a:t> ~ 2 10</a:t>
            </a:r>
            <a:r>
              <a:rPr lang="en-US" sz="1600" baseline="30000" dirty="0"/>
              <a:t>-12</a:t>
            </a:r>
            <a:r>
              <a:rPr lang="en-US" sz="1600" dirty="0"/>
              <a:t> mbar</a:t>
            </a:r>
          </a:p>
        </p:txBody>
      </p:sp>
      <p:sp>
        <p:nvSpPr>
          <p:cNvPr id="17"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8" name="Picture 7"/>
          <p:cNvPicPr>
            <a:picLocks noChangeAspect="1"/>
          </p:cNvPicPr>
          <p:nvPr/>
        </p:nvPicPr>
        <p:blipFill>
          <a:blip r:embed="rId2" cstate="print"/>
          <a:stretch>
            <a:fillRect/>
          </a:stretch>
        </p:blipFill>
        <p:spPr>
          <a:xfrm>
            <a:off x="220782" y="1969661"/>
            <a:ext cx="4171950" cy="3171825"/>
          </a:xfrm>
          <a:prstGeom prst="rect">
            <a:avLst/>
          </a:prstGeom>
        </p:spPr>
      </p:pic>
      <p:pic>
        <p:nvPicPr>
          <p:cNvPr id="4" name="Picture 3"/>
          <p:cNvPicPr>
            <a:picLocks noChangeAspect="1"/>
          </p:cNvPicPr>
          <p:nvPr/>
        </p:nvPicPr>
        <p:blipFill>
          <a:blip r:embed="rId3" cstate="print"/>
          <a:stretch>
            <a:fillRect/>
          </a:stretch>
        </p:blipFill>
        <p:spPr>
          <a:xfrm>
            <a:off x="4531816" y="2328420"/>
            <a:ext cx="4518558" cy="2923773"/>
          </a:xfrm>
          <a:prstGeom prst="rect">
            <a:avLst/>
          </a:prstGeom>
        </p:spPr>
      </p:pic>
      <p:sp>
        <p:nvSpPr>
          <p:cNvPr id="9"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419768168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87</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Bayard-Alpert Gauge: Modulation</a:t>
            </a:r>
          </a:p>
        </p:txBody>
      </p:sp>
      <p:sp>
        <p:nvSpPr>
          <p:cNvPr id="3" name="Rectangle 2"/>
          <p:cNvSpPr/>
          <p:nvPr/>
        </p:nvSpPr>
        <p:spPr>
          <a:xfrm>
            <a:off x="0" y="554798"/>
            <a:ext cx="7306574" cy="584775"/>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A correction of the residual pressure due to the x-ray can by applied by the “modulation” technique</a:t>
            </a:r>
          </a:p>
        </p:txBody>
      </p:sp>
      <p:sp>
        <p:nvSpPr>
          <p:cNvPr id="11" name="Rectangle 10"/>
          <p:cNvSpPr/>
          <p:nvPr/>
        </p:nvSpPr>
        <p:spPr>
          <a:xfrm>
            <a:off x="142840" y="5479132"/>
            <a:ext cx="5143500" cy="338554"/>
          </a:xfrm>
          <a:prstGeom prst="rect">
            <a:avLst/>
          </a:prstGeom>
        </p:spPr>
        <p:txBody>
          <a:bodyPr>
            <a:spAutoFit/>
          </a:bodyPr>
          <a:lstStyle/>
          <a:p>
            <a:pPr eaLnBrk="0" fontAlgn="base" hangingPunct="0">
              <a:spcBef>
                <a:spcPct val="0"/>
              </a:spcBef>
              <a:spcAft>
                <a:spcPct val="0"/>
              </a:spcAft>
              <a:buClr>
                <a:srgbClr val="00CC99"/>
              </a:buClr>
              <a:buFontTx/>
              <a:buChar char="•"/>
            </a:pPr>
            <a:r>
              <a:rPr lang="en-US" sz="1600" dirty="0"/>
              <a:t> X-ray limit of P</a:t>
            </a:r>
            <a:r>
              <a:rPr lang="en-US" sz="1600" baseline="-25000" dirty="0"/>
              <a:t>xray</a:t>
            </a:r>
            <a:r>
              <a:rPr lang="en-US" sz="1600" dirty="0"/>
              <a:t> ~ 2 10</a:t>
            </a:r>
            <a:r>
              <a:rPr lang="en-US" sz="1600" baseline="30000" dirty="0"/>
              <a:t>-12</a:t>
            </a:r>
            <a:r>
              <a:rPr lang="en-US" sz="1600" dirty="0"/>
              <a:t> mbar</a:t>
            </a:r>
          </a:p>
        </p:txBody>
      </p:sp>
      <p:pic>
        <p:nvPicPr>
          <p:cNvPr id="13" name="Picture 2"/>
          <p:cNvPicPr>
            <a:picLocks noChangeAspect="1" noChangeArrowheads="1"/>
          </p:cNvPicPr>
          <p:nvPr/>
        </p:nvPicPr>
        <p:blipFill>
          <a:blip r:embed="rId2" cstate="print"/>
          <a:srcRect/>
          <a:stretch>
            <a:fillRect/>
          </a:stretch>
        </p:blipFill>
        <p:spPr bwMode="auto">
          <a:xfrm rot="5400000">
            <a:off x="5713608" y="2797911"/>
            <a:ext cx="4439384" cy="2015309"/>
          </a:xfrm>
          <a:prstGeom prst="rect">
            <a:avLst/>
          </a:prstGeom>
          <a:noFill/>
          <a:ln w="9525">
            <a:noFill/>
            <a:miter lim="800000"/>
            <a:headEnd/>
            <a:tailEnd/>
          </a:ln>
          <a:effectLst/>
        </p:spPr>
      </p:pic>
      <p:sp>
        <p:nvSpPr>
          <p:cNvPr id="16" name="Rectangle 15"/>
          <p:cNvSpPr/>
          <p:nvPr/>
        </p:nvSpPr>
        <p:spPr bwMode="auto">
          <a:xfrm>
            <a:off x="8181474" y="1552963"/>
            <a:ext cx="232610" cy="785818"/>
          </a:xfrm>
          <a:prstGeom prst="rect">
            <a:avLst/>
          </a:prstGeom>
          <a:noFill/>
          <a:ln w="9525" cap="flat" cmpd="sng" algn="ctr">
            <a:solidFill>
              <a:srgbClr val="FF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300" b="0" i="0" u="none" strike="noStrike" cap="none" normalizeH="0" baseline="0">
              <a:ln>
                <a:noFill/>
              </a:ln>
              <a:solidFill>
                <a:schemeClr val="tx1"/>
              </a:solidFill>
              <a:effectLst/>
              <a:latin typeface="Times New Roman" pitchFamily="1" charset="0"/>
            </a:endParaRPr>
          </a:p>
        </p:txBody>
      </p:sp>
      <p:sp>
        <p:nvSpPr>
          <p:cNvPr id="17"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graphicFrame>
        <p:nvGraphicFramePr>
          <p:cNvPr id="12" name="Table 11"/>
          <p:cNvGraphicFramePr>
            <a:graphicFrameLocks noGrp="1"/>
          </p:cNvGraphicFramePr>
          <p:nvPr/>
        </p:nvGraphicFramePr>
        <p:xfrm>
          <a:off x="1319997" y="4470274"/>
          <a:ext cx="4785995" cy="741680"/>
        </p:xfrm>
        <a:graphic>
          <a:graphicData uri="http://schemas.openxmlformats.org/drawingml/2006/table">
            <a:tbl>
              <a:tblPr firstRow="1" bandRow="1">
                <a:tableStyleId>{073A0DAA-6AF3-43AB-8588-CEC1D06C72B9}</a:tableStyleId>
              </a:tblPr>
              <a:tblGrid>
                <a:gridCol w="320993">
                  <a:extLst>
                    <a:ext uri="{9D8B030D-6E8A-4147-A177-3AD203B41FA5}">
                      <a16:colId xmlns:a16="http://schemas.microsoft.com/office/drawing/2014/main" val="20000"/>
                    </a:ext>
                  </a:extLst>
                </a:gridCol>
                <a:gridCol w="551180">
                  <a:extLst>
                    <a:ext uri="{9D8B030D-6E8A-4147-A177-3AD203B41FA5}">
                      <a16:colId xmlns:a16="http://schemas.microsoft.com/office/drawing/2014/main" val="20001"/>
                    </a:ext>
                  </a:extLst>
                </a:gridCol>
                <a:gridCol w="551180">
                  <a:extLst>
                    <a:ext uri="{9D8B030D-6E8A-4147-A177-3AD203B41FA5}">
                      <a16:colId xmlns:a16="http://schemas.microsoft.com/office/drawing/2014/main" val="20002"/>
                    </a:ext>
                  </a:extLst>
                </a:gridCol>
                <a:gridCol w="551180">
                  <a:extLst>
                    <a:ext uri="{9D8B030D-6E8A-4147-A177-3AD203B41FA5}">
                      <a16:colId xmlns:a16="http://schemas.microsoft.com/office/drawing/2014/main" val="20003"/>
                    </a:ext>
                  </a:extLst>
                </a:gridCol>
                <a:gridCol w="551180">
                  <a:extLst>
                    <a:ext uri="{9D8B030D-6E8A-4147-A177-3AD203B41FA5}">
                      <a16:colId xmlns:a16="http://schemas.microsoft.com/office/drawing/2014/main" val="20004"/>
                    </a:ext>
                  </a:extLst>
                </a:gridCol>
                <a:gridCol w="551180">
                  <a:extLst>
                    <a:ext uri="{9D8B030D-6E8A-4147-A177-3AD203B41FA5}">
                      <a16:colId xmlns:a16="http://schemas.microsoft.com/office/drawing/2014/main" val="20005"/>
                    </a:ext>
                  </a:extLst>
                </a:gridCol>
                <a:gridCol w="606742">
                  <a:extLst>
                    <a:ext uri="{9D8B030D-6E8A-4147-A177-3AD203B41FA5}">
                      <a16:colId xmlns:a16="http://schemas.microsoft.com/office/drawing/2014/main" val="20006"/>
                    </a:ext>
                  </a:extLst>
                </a:gridCol>
                <a:gridCol w="551180">
                  <a:extLst>
                    <a:ext uri="{9D8B030D-6E8A-4147-A177-3AD203B41FA5}">
                      <a16:colId xmlns:a16="http://schemas.microsoft.com/office/drawing/2014/main" val="20007"/>
                    </a:ext>
                  </a:extLst>
                </a:gridCol>
                <a:gridCol w="551180">
                  <a:extLst>
                    <a:ext uri="{9D8B030D-6E8A-4147-A177-3AD203B41FA5}">
                      <a16:colId xmlns:a16="http://schemas.microsoft.com/office/drawing/2014/main" val="20008"/>
                    </a:ext>
                  </a:extLst>
                </a:gridCol>
              </a:tblGrid>
              <a:tr h="370840">
                <a:tc>
                  <a:txBody>
                    <a:bodyPr/>
                    <a:lstStyle/>
                    <a:p>
                      <a:endParaRPr lang="en-GB" sz="1400" baseline="-25000" dirty="0">
                        <a:latin typeface="+mn-lt"/>
                      </a:endParaRPr>
                    </a:p>
                  </a:txBody>
                  <a:tcPr/>
                </a:tc>
                <a:tc>
                  <a:txBody>
                    <a:bodyPr/>
                    <a:lstStyle/>
                    <a:p>
                      <a:pPr algn="ctr"/>
                      <a:r>
                        <a:rPr lang="en-GB" sz="1400" dirty="0"/>
                        <a:t>H</a:t>
                      </a:r>
                      <a:r>
                        <a:rPr lang="en-GB" sz="1400" baseline="-25000" dirty="0"/>
                        <a:t>2</a:t>
                      </a:r>
                    </a:p>
                  </a:txBody>
                  <a:tcPr/>
                </a:tc>
                <a:tc>
                  <a:txBody>
                    <a:bodyPr/>
                    <a:lstStyle/>
                    <a:p>
                      <a:pPr algn="ctr"/>
                      <a:r>
                        <a:rPr lang="en-GB" sz="1400" dirty="0"/>
                        <a:t>He</a:t>
                      </a:r>
                    </a:p>
                  </a:txBody>
                  <a:tcPr/>
                </a:tc>
                <a:tc>
                  <a:txBody>
                    <a:bodyPr/>
                    <a:lstStyle/>
                    <a:p>
                      <a:pPr algn="ctr"/>
                      <a:r>
                        <a:rPr lang="en-GB" sz="1400" dirty="0"/>
                        <a:t>CH</a:t>
                      </a:r>
                      <a:r>
                        <a:rPr lang="en-GB" sz="1400" baseline="-25000" dirty="0"/>
                        <a:t>4</a:t>
                      </a:r>
                    </a:p>
                  </a:txBody>
                  <a:tcPr/>
                </a:tc>
                <a:tc>
                  <a:txBody>
                    <a:bodyPr/>
                    <a:lstStyle/>
                    <a:p>
                      <a:pPr algn="ctr"/>
                      <a:r>
                        <a:rPr lang="en-GB" sz="1400" dirty="0"/>
                        <a:t>N</a:t>
                      </a:r>
                      <a:r>
                        <a:rPr lang="en-GB" sz="1400" baseline="-25000" dirty="0"/>
                        <a:t>2</a:t>
                      </a:r>
                    </a:p>
                  </a:txBody>
                  <a:tcPr/>
                </a:tc>
                <a:tc>
                  <a:txBody>
                    <a:bodyPr/>
                    <a:lstStyle/>
                    <a:p>
                      <a:pPr algn="ctr"/>
                      <a:r>
                        <a:rPr lang="en-GB" sz="1400" dirty="0"/>
                        <a:t>CO</a:t>
                      </a:r>
                    </a:p>
                  </a:txBody>
                  <a:tcPr/>
                </a:tc>
                <a:tc>
                  <a:txBody>
                    <a:bodyPr/>
                    <a:lstStyle/>
                    <a:p>
                      <a:pPr algn="ctr"/>
                      <a:r>
                        <a:rPr lang="en-GB" sz="1400" dirty="0"/>
                        <a:t>C</a:t>
                      </a:r>
                      <a:r>
                        <a:rPr lang="en-GB" sz="1400" baseline="-25000" dirty="0"/>
                        <a:t>2</a:t>
                      </a:r>
                      <a:r>
                        <a:rPr lang="en-GB" sz="1400" dirty="0"/>
                        <a:t>H</a:t>
                      </a:r>
                      <a:r>
                        <a:rPr lang="en-GB" sz="1400" baseline="-25000" dirty="0"/>
                        <a:t>6</a:t>
                      </a:r>
                    </a:p>
                  </a:txBody>
                  <a:tcPr/>
                </a:tc>
                <a:tc>
                  <a:txBody>
                    <a:bodyPr/>
                    <a:lstStyle/>
                    <a:p>
                      <a:pPr algn="ctr"/>
                      <a:r>
                        <a:rPr lang="en-GB" sz="1400" dirty="0" err="1"/>
                        <a:t>Ar</a:t>
                      </a:r>
                      <a:endParaRPr lang="en-GB" sz="1400" dirty="0"/>
                    </a:p>
                  </a:txBody>
                  <a:tcPr/>
                </a:tc>
                <a:tc>
                  <a:txBody>
                    <a:bodyPr/>
                    <a:lstStyle/>
                    <a:p>
                      <a:pPr algn="ctr"/>
                      <a:r>
                        <a:rPr lang="en-GB" sz="1400" dirty="0"/>
                        <a:t>CO</a:t>
                      </a:r>
                      <a:r>
                        <a:rPr lang="en-GB" sz="1400" baseline="-25000" dirty="0"/>
                        <a:t>2</a:t>
                      </a:r>
                    </a:p>
                  </a:txBody>
                  <a:tcPr/>
                </a:tc>
                <a:extLst>
                  <a:ext uri="{0D108BD9-81ED-4DB2-BD59-A6C34878D82A}">
                    <a16:rowId xmlns:a16="http://schemas.microsoft.com/office/drawing/2014/main" val="10000"/>
                  </a:ext>
                </a:extLst>
              </a:tr>
              <a:tr h="370840">
                <a:tc>
                  <a:txBody>
                    <a:bodyPr/>
                    <a:lstStyle/>
                    <a:p>
                      <a:r>
                        <a:rPr lang="en-GB" sz="1400" dirty="0"/>
                        <a:t>k</a:t>
                      </a:r>
                    </a:p>
                  </a:txBody>
                  <a:tcPr/>
                </a:tc>
                <a:tc>
                  <a:txBody>
                    <a:bodyPr/>
                    <a:lstStyle/>
                    <a:p>
                      <a:pPr algn="ctr"/>
                      <a:r>
                        <a:rPr lang="en-GB" sz="1300" dirty="0"/>
                        <a:t>0.86</a:t>
                      </a:r>
                    </a:p>
                  </a:txBody>
                  <a:tcPr/>
                </a:tc>
                <a:tc>
                  <a:txBody>
                    <a:bodyPr/>
                    <a:lstStyle/>
                    <a:p>
                      <a:pPr algn="ctr"/>
                      <a:r>
                        <a:rPr lang="en-GB" sz="1300" dirty="0"/>
                        <a:t>0.91</a:t>
                      </a:r>
                    </a:p>
                  </a:txBody>
                  <a:tcPr/>
                </a:tc>
                <a:tc>
                  <a:txBody>
                    <a:bodyPr/>
                    <a:lstStyle/>
                    <a:p>
                      <a:pPr algn="ctr"/>
                      <a:r>
                        <a:rPr lang="en-GB" sz="1300" dirty="0"/>
                        <a:t>0.89</a:t>
                      </a:r>
                    </a:p>
                  </a:txBody>
                  <a:tcPr/>
                </a:tc>
                <a:tc>
                  <a:txBody>
                    <a:bodyPr/>
                    <a:lstStyle/>
                    <a:p>
                      <a:pPr algn="ctr"/>
                      <a:r>
                        <a:rPr lang="en-GB" sz="1300" dirty="0"/>
                        <a:t>0.89</a:t>
                      </a:r>
                    </a:p>
                  </a:txBody>
                  <a:tcPr/>
                </a:tc>
                <a:tc>
                  <a:txBody>
                    <a:bodyPr/>
                    <a:lstStyle/>
                    <a:p>
                      <a:pPr algn="ctr"/>
                      <a:r>
                        <a:rPr lang="en-GB" sz="1300" dirty="0"/>
                        <a:t>0.89</a:t>
                      </a:r>
                    </a:p>
                  </a:txBody>
                  <a:tcPr/>
                </a:tc>
                <a:tc>
                  <a:txBody>
                    <a:bodyPr/>
                    <a:lstStyle/>
                    <a:p>
                      <a:pPr algn="ctr"/>
                      <a:r>
                        <a:rPr lang="en-GB" sz="1300" dirty="0"/>
                        <a:t>0.89</a:t>
                      </a:r>
                    </a:p>
                  </a:txBody>
                  <a:tcPr/>
                </a:tc>
                <a:tc>
                  <a:txBody>
                    <a:bodyPr/>
                    <a:lstStyle/>
                    <a:p>
                      <a:pPr algn="ctr"/>
                      <a:r>
                        <a:rPr lang="en-GB" sz="1300" dirty="0"/>
                        <a:t>0.89</a:t>
                      </a:r>
                    </a:p>
                  </a:txBody>
                  <a:tcPr/>
                </a:tc>
                <a:tc>
                  <a:txBody>
                    <a:bodyPr/>
                    <a:lstStyle/>
                    <a:p>
                      <a:pPr algn="ctr"/>
                      <a:r>
                        <a:rPr lang="en-GB" sz="1300" dirty="0"/>
                        <a:t>0.89</a:t>
                      </a:r>
                    </a:p>
                  </a:txBody>
                  <a:tcPr/>
                </a:tc>
                <a:extLst>
                  <a:ext uri="{0D108BD9-81ED-4DB2-BD59-A6C34878D82A}">
                    <a16:rowId xmlns:a16="http://schemas.microsoft.com/office/drawing/2014/main" val="10001"/>
                  </a:ext>
                </a:extLst>
              </a:tr>
            </a:tbl>
          </a:graphicData>
        </a:graphic>
      </p:graphicFrame>
      <p:graphicFrame>
        <p:nvGraphicFramePr>
          <p:cNvPr id="6" name="Table 5"/>
          <p:cNvGraphicFramePr>
            <a:graphicFrameLocks noGrp="1"/>
          </p:cNvGraphicFramePr>
          <p:nvPr/>
        </p:nvGraphicFramePr>
        <p:xfrm>
          <a:off x="980018" y="1179179"/>
          <a:ext cx="3707766" cy="1112520"/>
        </p:xfrm>
        <a:graphic>
          <a:graphicData uri="http://schemas.openxmlformats.org/drawingml/2006/table">
            <a:tbl>
              <a:tblPr firstRow="1" bandRow="1">
                <a:tableStyleId>{073A0DAA-6AF3-43AB-8588-CEC1D06C72B9}</a:tableStyleId>
              </a:tblPr>
              <a:tblGrid>
                <a:gridCol w="1222693">
                  <a:extLst>
                    <a:ext uri="{9D8B030D-6E8A-4147-A177-3AD203B41FA5}">
                      <a16:colId xmlns:a16="http://schemas.microsoft.com/office/drawing/2014/main" val="20000"/>
                    </a:ext>
                  </a:extLst>
                </a:gridCol>
                <a:gridCol w="1244918">
                  <a:extLst>
                    <a:ext uri="{9D8B030D-6E8A-4147-A177-3AD203B41FA5}">
                      <a16:colId xmlns:a16="http://schemas.microsoft.com/office/drawing/2014/main" val="20001"/>
                    </a:ext>
                  </a:extLst>
                </a:gridCol>
                <a:gridCol w="1240155">
                  <a:extLst>
                    <a:ext uri="{9D8B030D-6E8A-4147-A177-3AD203B41FA5}">
                      <a16:colId xmlns:a16="http://schemas.microsoft.com/office/drawing/2014/main" val="20002"/>
                    </a:ext>
                  </a:extLst>
                </a:gridCol>
              </a:tblGrid>
              <a:tr h="370840">
                <a:tc>
                  <a:txBody>
                    <a:bodyPr/>
                    <a:lstStyle/>
                    <a:p>
                      <a:r>
                        <a:rPr lang="en-GB" sz="1600" dirty="0"/>
                        <a:t>Modulator</a:t>
                      </a:r>
                    </a:p>
                  </a:txBody>
                  <a:tcPr/>
                </a:tc>
                <a:tc>
                  <a:txBody>
                    <a:bodyPr/>
                    <a:lstStyle/>
                    <a:p>
                      <a:r>
                        <a:rPr lang="en-GB" sz="1600" dirty="0"/>
                        <a:t>High Pres.</a:t>
                      </a:r>
                    </a:p>
                  </a:txBody>
                  <a:tcPr/>
                </a:tc>
                <a:tc>
                  <a:txBody>
                    <a:bodyPr/>
                    <a:lstStyle/>
                    <a:p>
                      <a:r>
                        <a:rPr lang="en-GB" sz="1600" dirty="0"/>
                        <a:t>Low Pres.</a:t>
                      </a:r>
                    </a:p>
                  </a:txBody>
                  <a:tcPr/>
                </a:tc>
                <a:extLst>
                  <a:ext uri="{0D108BD9-81ED-4DB2-BD59-A6C34878D82A}">
                    <a16:rowId xmlns:a16="http://schemas.microsoft.com/office/drawing/2014/main" val="10000"/>
                  </a:ext>
                </a:extLst>
              </a:tr>
              <a:tr h="370840">
                <a:tc>
                  <a:txBody>
                    <a:bodyPr/>
                    <a:lstStyle/>
                    <a:p>
                      <a:pPr algn="ctr"/>
                      <a:r>
                        <a:rPr lang="en-GB" sz="1600" dirty="0"/>
                        <a:t>0 V</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I’</a:t>
                      </a:r>
                      <a:r>
                        <a:rPr lang="en-GB" sz="1600" baseline="-25000" dirty="0"/>
                        <a:t>1</a:t>
                      </a:r>
                      <a:r>
                        <a:rPr lang="en-GB" sz="1600" dirty="0"/>
                        <a:t> = I’</a:t>
                      </a:r>
                      <a:r>
                        <a:rPr lang="en-GB" sz="1600" baseline="30000" dirty="0"/>
                        <a:t>+</a:t>
                      </a:r>
                      <a:endParaRPr lang="en-GB" sz="1600" baseline="-25000" dirty="0"/>
                    </a:p>
                  </a:txBody>
                  <a:tcPr/>
                </a:tc>
                <a:tc>
                  <a:txBody>
                    <a:bodyPr/>
                    <a:lstStyle/>
                    <a:p>
                      <a:pPr algn="ctr"/>
                      <a:r>
                        <a:rPr lang="en-GB" sz="1600" dirty="0"/>
                        <a:t>I</a:t>
                      </a:r>
                      <a:r>
                        <a:rPr lang="en-GB" sz="1600" baseline="-25000" dirty="0"/>
                        <a:t>1</a:t>
                      </a:r>
                      <a:r>
                        <a:rPr lang="en-GB" sz="1600" dirty="0"/>
                        <a:t> = I</a:t>
                      </a:r>
                      <a:r>
                        <a:rPr lang="en-GB" sz="1600" baseline="30000" dirty="0"/>
                        <a:t>+</a:t>
                      </a:r>
                      <a:r>
                        <a:rPr lang="en-GB" sz="1600" dirty="0"/>
                        <a:t> + I</a:t>
                      </a:r>
                      <a:r>
                        <a:rPr lang="en-GB" sz="1600" baseline="-25000" dirty="0"/>
                        <a:t>x</a:t>
                      </a:r>
                    </a:p>
                  </a:txBody>
                  <a:tcPr/>
                </a:tc>
                <a:extLst>
                  <a:ext uri="{0D108BD9-81ED-4DB2-BD59-A6C34878D82A}">
                    <a16:rowId xmlns:a16="http://schemas.microsoft.com/office/drawing/2014/main" val="10001"/>
                  </a:ext>
                </a:extLst>
              </a:tr>
              <a:tr h="370840">
                <a:tc>
                  <a:txBody>
                    <a:bodyPr/>
                    <a:lstStyle/>
                    <a:p>
                      <a:pPr algn="ctr"/>
                      <a:r>
                        <a:rPr lang="en-GB" sz="1600" dirty="0"/>
                        <a:t>+ grid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I’</a:t>
                      </a:r>
                      <a:r>
                        <a:rPr lang="en-GB" sz="1600" baseline="-25000" dirty="0"/>
                        <a:t>2</a:t>
                      </a:r>
                      <a:r>
                        <a:rPr lang="en-GB" sz="1600" dirty="0"/>
                        <a:t> = k I’</a:t>
                      </a:r>
                      <a:r>
                        <a:rPr lang="en-GB" sz="1600" baseline="30000" dirty="0"/>
                        <a:t>+</a:t>
                      </a:r>
                      <a:endParaRPr lang="en-GB" sz="1600" baseline="-25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I</a:t>
                      </a:r>
                      <a:r>
                        <a:rPr lang="en-GB" sz="1600" baseline="-25000" dirty="0"/>
                        <a:t>2</a:t>
                      </a:r>
                      <a:r>
                        <a:rPr lang="en-GB" sz="1600" dirty="0"/>
                        <a:t> = k I</a:t>
                      </a:r>
                      <a:r>
                        <a:rPr lang="en-GB" sz="1600" baseline="30000" dirty="0"/>
                        <a:t>+</a:t>
                      </a:r>
                      <a:r>
                        <a:rPr lang="en-GB" sz="1600" dirty="0"/>
                        <a:t> + I</a:t>
                      </a:r>
                      <a:r>
                        <a:rPr lang="en-GB" sz="1600" baseline="-25000" dirty="0"/>
                        <a:t>x</a:t>
                      </a:r>
                    </a:p>
                  </a:txBody>
                  <a:tcPr/>
                </a:tc>
                <a:extLst>
                  <a:ext uri="{0D108BD9-81ED-4DB2-BD59-A6C34878D82A}">
                    <a16:rowId xmlns:a16="http://schemas.microsoft.com/office/drawing/2014/main" val="10002"/>
                  </a:ext>
                </a:extLst>
              </a:tr>
            </a:tbl>
          </a:graphicData>
        </a:graphic>
      </p:graphicFrame>
      <mc:AlternateContent xmlns:mc="http://schemas.openxmlformats.org/markup-compatibility/2006" xmlns:a14="http://schemas.microsoft.com/office/drawing/2010/main">
        <mc:Choice Requires="a14">
          <p:sp>
            <p:nvSpPr>
              <p:cNvPr id="14" name="Rectangle 13"/>
              <p:cNvSpPr/>
              <p:nvPr/>
            </p:nvSpPr>
            <p:spPr>
              <a:xfrm>
                <a:off x="3562331" y="2936715"/>
                <a:ext cx="2019335" cy="668516"/>
              </a:xfrm>
              <a:prstGeom prst="rect">
                <a:avLst/>
              </a:prstGeom>
              <a:ln>
                <a:solidFill>
                  <a:srgbClr val="FF0066"/>
                </a:solidFill>
              </a:ln>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solidFill>
                            <a:schemeClr val="tx1"/>
                          </a:solidFill>
                          <a:latin typeface="Cambria Math" panose="02040503050406030204" pitchFamily="18" charset="0"/>
                        </a:rPr>
                        <m:t>⇒</m:t>
                      </m:r>
                      <m:r>
                        <a:rPr lang="en-GB" sz="2000" b="0" i="1" smtClean="0">
                          <a:solidFill>
                            <a:schemeClr val="tx1"/>
                          </a:solidFill>
                          <a:latin typeface="Cambria Math" panose="02040503050406030204" pitchFamily="18" charset="0"/>
                        </a:rPr>
                        <m:t>𝑃</m:t>
                      </m:r>
                      <m:r>
                        <a:rPr lang="en-GB" sz="2000" i="1" smtClean="0">
                          <a:solidFill>
                            <a:schemeClr val="tx1"/>
                          </a:solidFill>
                          <a:latin typeface="Cambria Math" panose="02040503050406030204" pitchFamily="18" charset="0"/>
                        </a:rPr>
                        <m:t>= </m:t>
                      </m:r>
                      <m:f>
                        <m:fPr>
                          <m:ctrlPr>
                            <a:rPr lang="en-GB" sz="2000" i="1">
                              <a:solidFill>
                                <a:schemeClr val="tx1"/>
                              </a:solidFill>
                              <a:latin typeface="Cambria Math" panose="02040503050406030204" pitchFamily="18" charset="0"/>
                            </a:rPr>
                          </m:ctrlPr>
                        </m:fPr>
                        <m:num>
                          <m:sSub>
                            <m:sSubPr>
                              <m:ctrlPr>
                                <a:rPr lang="en-GB" sz="2000" i="1" smtClean="0">
                                  <a:solidFill>
                                    <a:schemeClr val="tx1"/>
                                  </a:solidFill>
                                  <a:latin typeface="Cambria Math" panose="02040503050406030204" pitchFamily="18" charset="0"/>
                                </a:rPr>
                              </m:ctrlPr>
                            </m:sSubPr>
                            <m:e>
                              <m:r>
                                <a:rPr lang="en-GB" sz="2000" b="0" i="1" smtClean="0">
                                  <a:solidFill>
                                    <a:schemeClr val="tx1"/>
                                  </a:solidFill>
                                  <a:latin typeface="Cambria Math" panose="02040503050406030204" pitchFamily="18" charset="0"/>
                                </a:rPr>
                                <m:t>𝑃</m:t>
                              </m:r>
                            </m:e>
                            <m:sub>
                              <m:r>
                                <a:rPr lang="en-GB" sz="2000" b="0" i="1" smtClean="0">
                                  <a:solidFill>
                                    <a:schemeClr val="tx1"/>
                                  </a:solidFill>
                                  <a:latin typeface="Cambria Math" panose="02040503050406030204" pitchFamily="18" charset="0"/>
                                </a:rPr>
                                <m:t>1</m:t>
                              </m:r>
                            </m:sub>
                          </m:sSub>
                          <m:r>
                            <a:rPr lang="en-GB" sz="2000" b="0" i="1" smtClean="0">
                              <a:solidFill>
                                <a:schemeClr val="tx1"/>
                              </a:solidFill>
                              <a:latin typeface="Cambria Math" panose="02040503050406030204" pitchFamily="18" charset="0"/>
                            </a:rPr>
                            <m:t> − </m:t>
                          </m:r>
                          <m:sSub>
                            <m:sSubPr>
                              <m:ctrlPr>
                                <a:rPr lang="en-GB" sz="2000" b="0" i="1" smtClean="0">
                                  <a:solidFill>
                                    <a:schemeClr val="tx1"/>
                                  </a:solidFill>
                                  <a:latin typeface="Cambria Math" panose="02040503050406030204" pitchFamily="18" charset="0"/>
                                </a:rPr>
                              </m:ctrlPr>
                            </m:sSubPr>
                            <m:e>
                              <m:r>
                                <a:rPr lang="en-GB" sz="2000" b="0" i="1" smtClean="0">
                                  <a:solidFill>
                                    <a:schemeClr val="tx1"/>
                                  </a:solidFill>
                                  <a:latin typeface="Cambria Math" panose="02040503050406030204" pitchFamily="18" charset="0"/>
                                </a:rPr>
                                <m:t>𝑃</m:t>
                              </m:r>
                            </m:e>
                            <m:sub>
                              <m:r>
                                <a:rPr lang="en-GB" sz="2000" b="0" i="1" smtClean="0">
                                  <a:solidFill>
                                    <a:schemeClr val="tx1"/>
                                  </a:solidFill>
                                  <a:latin typeface="Cambria Math" panose="02040503050406030204" pitchFamily="18" charset="0"/>
                                </a:rPr>
                                <m:t>2</m:t>
                              </m:r>
                            </m:sub>
                          </m:sSub>
                        </m:num>
                        <m:den>
                          <m:r>
                            <a:rPr lang="en-GB" sz="2000" b="0" i="1" smtClean="0">
                              <a:solidFill>
                                <a:schemeClr val="tx1"/>
                              </a:solidFill>
                              <a:latin typeface="Cambria Math" panose="02040503050406030204" pitchFamily="18" charset="0"/>
                            </a:rPr>
                            <m:t>1−</m:t>
                          </m:r>
                          <m:r>
                            <a:rPr lang="en-GB" sz="2000" b="0" i="1" smtClean="0">
                              <a:solidFill>
                                <a:schemeClr val="tx1"/>
                              </a:solidFill>
                              <a:latin typeface="Cambria Math" panose="02040503050406030204" pitchFamily="18" charset="0"/>
                            </a:rPr>
                            <m:t>𝑘</m:t>
                          </m:r>
                        </m:den>
                      </m:f>
                    </m:oMath>
                  </m:oMathPara>
                </a14:m>
                <a:endParaRPr lang="en-GB" sz="2000" dirty="0">
                  <a:solidFill>
                    <a:schemeClr val="tx1"/>
                  </a:solidFill>
                </a:endParaRPr>
              </a:p>
            </p:txBody>
          </p:sp>
        </mc:Choice>
        <mc:Fallback xmlns="">
          <p:sp>
            <p:nvSpPr>
              <p:cNvPr id="14" name="Rectangle 13"/>
              <p:cNvSpPr>
                <a:spLocks noRot="1" noChangeAspect="1" noMove="1" noResize="1" noEditPoints="1" noAdjustHandles="1" noChangeArrowheads="1" noChangeShapeType="1" noTextEdit="1"/>
              </p:cNvSpPr>
              <p:nvPr/>
            </p:nvSpPr>
            <p:spPr>
              <a:xfrm>
                <a:off x="3562331" y="2936715"/>
                <a:ext cx="2019335" cy="668516"/>
              </a:xfrm>
              <a:prstGeom prst="rect">
                <a:avLst/>
              </a:prstGeom>
              <a:blipFill rotWithShape="0">
                <a:blip r:embed="rId3" cstate="print"/>
                <a:stretch>
                  <a:fillRect/>
                </a:stretch>
              </a:blipFill>
              <a:ln>
                <a:solidFill>
                  <a:srgbClr val="FF0066"/>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315694" y="3404713"/>
                <a:ext cx="1716432" cy="6685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GB" sz="2000" b="0" i="1" smtClean="0">
                              <a:solidFill>
                                <a:schemeClr val="tx1"/>
                              </a:solidFill>
                              <a:latin typeface="Cambria Math" panose="02040503050406030204" pitchFamily="18" charset="0"/>
                            </a:rPr>
                          </m:ctrlPr>
                        </m:sSupPr>
                        <m:e>
                          <m:r>
                            <a:rPr lang="en-GB" sz="2000" b="0" i="1" smtClean="0">
                              <a:solidFill>
                                <a:schemeClr val="tx1"/>
                              </a:solidFill>
                              <a:latin typeface="Cambria Math" panose="02040503050406030204" pitchFamily="18" charset="0"/>
                            </a:rPr>
                            <m:t>𝐼</m:t>
                          </m:r>
                        </m:e>
                        <m:sup>
                          <m:r>
                            <a:rPr lang="en-GB" sz="2000" b="0" i="1" smtClean="0">
                              <a:solidFill>
                                <a:schemeClr val="tx1"/>
                              </a:solidFill>
                              <a:latin typeface="Cambria Math" panose="02040503050406030204" pitchFamily="18" charset="0"/>
                            </a:rPr>
                            <m:t>+</m:t>
                          </m:r>
                        </m:sup>
                      </m:sSup>
                      <m:r>
                        <a:rPr lang="en-GB" sz="2000" i="1" smtClean="0">
                          <a:solidFill>
                            <a:schemeClr val="tx1"/>
                          </a:solidFill>
                          <a:latin typeface="Cambria Math" panose="02040503050406030204" pitchFamily="18" charset="0"/>
                        </a:rPr>
                        <m:t>= </m:t>
                      </m:r>
                      <m:f>
                        <m:fPr>
                          <m:ctrlPr>
                            <a:rPr lang="en-GB" sz="2000" i="1">
                              <a:solidFill>
                                <a:schemeClr val="tx1"/>
                              </a:solidFill>
                              <a:latin typeface="Cambria Math" panose="02040503050406030204" pitchFamily="18" charset="0"/>
                            </a:rPr>
                          </m:ctrlPr>
                        </m:fPr>
                        <m:num>
                          <m:sSub>
                            <m:sSubPr>
                              <m:ctrlPr>
                                <a:rPr lang="en-GB" sz="2000" i="1" smtClean="0">
                                  <a:solidFill>
                                    <a:schemeClr val="tx1"/>
                                  </a:solidFill>
                                  <a:latin typeface="Cambria Math" panose="02040503050406030204" pitchFamily="18" charset="0"/>
                                </a:rPr>
                              </m:ctrlPr>
                            </m:sSubPr>
                            <m:e>
                              <m:r>
                                <a:rPr lang="en-GB" sz="2000" b="0" i="1" smtClean="0">
                                  <a:solidFill>
                                    <a:schemeClr val="tx1"/>
                                  </a:solidFill>
                                  <a:latin typeface="Cambria Math" panose="02040503050406030204" pitchFamily="18" charset="0"/>
                                </a:rPr>
                                <m:t>𝐼</m:t>
                              </m:r>
                            </m:e>
                            <m:sub>
                              <m:r>
                                <a:rPr lang="en-GB" sz="2000" b="0" i="1" smtClean="0">
                                  <a:solidFill>
                                    <a:schemeClr val="tx1"/>
                                  </a:solidFill>
                                  <a:latin typeface="Cambria Math" panose="02040503050406030204" pitchFamily="18" charset="0"/>
                                </a:rPr>
                                <m:t>1</m:t>
                              </m:r>
                            </m:sub>
                          </m:sSub>
                          <m:r>
                            <a:rPr lang="en-GB" sz="2000" b="0" i="1" smtClean="0">
                              <a:solidFill>
                                <a:schemeClr val="tx1"/>
                              </a:solidFill>
                              <a:latin typeface="Cambria Math" panose="02040503050406030204" pitchFamily="18" charset="0"/>
                            </a:rPr>
                            <m:t> − </m:t>
                          </m:r>
                          <m:sSub>
                            <m:sSubPr>
                              <m:ctrlPr>
                                <a:rPr lang="en-GB" sz="2000" b="0" i="1" smtClean="0">
                                  <a:solidFill>
                                    <a:schemeClr val="tx1"/>
                                  </a:solidFill>
                                  <a:latin typeface="Cambria Math" panose="02040503050406030204" pitchFamily="18" charset="0"/>
                                </a:rPr>
                              </m:ctrlPr>
                            </m:sSubPr>
                            <m:e>
                              <m:r>
                                <a:rPr lang="en-GB" sz="2000" b="0" i="1" smtClean="0">
                                  <a:solidFill>
                                    <a:schemeClr val="tx1"/>
                                  </a:solidFill>
                                  <a:latin typeface="Cambria Math" panose="02040503050406030204" pitchFamily="18" charset="0"/>
                                </a:rPr>
                                <m:t>𝐼</m:t>
                              </m:r>
                            </m:e>
                            <m:sub>
                              <m:r>
                                <a:rPr lang="en-GB" sz="2000" b="0" i="1" smtClean="0">
                                  <a:solidFill>
                                    <a:schemeClr val="tx1"/>
                                  </a:solidFill>
                                  <a:latin typeface="Cambria Math" panose="02040503050406030204" pitchFamily="18" charset="0"/>
                                </a:rPr>
                                <m:t>2</m:t>
                              </m:r>
                            </m:sub>
                          </m:sSub>
                        </m:num>
                        <m:den>
                          <m:r>
                            <a:rPr lang="en-GB" sz="2000" b="0" i="1" smtClean="0">
                              <a:solidFill>
                                <a:schemeClr val="tx1"/>
                              </a:solidFill>
                              <a:latin typeface="Cambria Math" panose="02040503050406030204" pitchFamily="18" charset="0"/>
                            </a:rPr>
                            <m:t>1−</m:t>
                          </m:r>
                          <m:r>
                            <a:rPr lang="en-GB" sz="2000" b="0" i="1" smtClean="0">
                              <a:solidFill>
                                <a:schemeClr val="tx1"/>
                              </a:solidFill>
                              <a:latin typeface="Cambria Math" panose="02040503050406030204" pitchFamily="18" charset="0"/>
                            </a:rPr>
                            <m:t>𝑘</m:t>
                          </m:r>
                        </m:den>
                      </m:f>
                    </m:oMath>
                  </m:oMathPara>
                </a14:m>
                <a:endParaRPr lang="en-GB" sz="2000" dirty="0">
                  <a:solidFill>
                    <a:schemeClr val="tx1"/>
                  </a:solidFill>
                </a:endParaRPr>
              </a:p>
            </p:txBody>
          </p:sp>
        </mc:Choice>
        <mc:Fallback xmlns="">
          <p:sp>
            <p:nvSpPr>
              <p:cNvPr id="18" name="Rectangle 17"/>
              <p:cNvSpPr>
                <a:spLocks noRot="1" noChangeAspect="1" noMove="1" noResize="1" noEditPoints="1" noAdjustHandles="1" noChangeArrowheads="1" noChangeShapeType="1" noTextEdit="1"/>
              </p:cNvSpPr>
              <p:nvPr/>
            </p:nvSpPr>
            <p:spPr>
              <a:xfrm>
                <a:off x="315694" y="3404713"/>
                <a:ext cx="1716432" cy="668516"/>
              </a:xfrm>
              <a:prstGeom prst="rect">
                <a:avLst/>
              </a:prstGeom>
              <a:blipFill rotWithShape="0">
                <a:blip r:embed="rId4" cstate="print"/>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501754" y="2540277"/>
                <a:ext cx="1377493" cy="628314"/>
              </a:xfrm>
              <a:prstGeom prst="rect">
                <a:avLst/>
              </a:prstGeom>
            </p:spPr>
            <p:txBody>
              <a:bodyPr wrap="none">
                <a:spAutoFit/>
              </a:bodyPr>
              <a:lstStyle/>
              <a:p>
                <a14:m>
                  <m:oMath xmlns:m="http://schemas.openxmlformats.org/officeDocument/2006/math">
                    <m:r>
                      <a:rPr lang="en-GB" sz="2000" b="0" i="1" smtClean="0">
                        <a:solidFill>
                          <a:schemeClr val="tx1"/>
                        </a:solidFill>
                        <a:latin typeface="Cambria Math" panose="02040503050406030204" pitchFamily="18" charset="0"/>
                      </a:rPr>
                      <m:t>𝑘</m:t>
                    </m:r>
                    <m:r>
                      <a:rPr lang="en-GB" sz="2000" i="1" smtClean="0">
                        <a:solidFill>
                          <a:schemeClr val="tx1"/>
                        </a:solidFill>
                        <a:latin typeface="Cambria Math" panose="02040503050406030204" pitchFamily="18" charset="0"/>
                      </a:rPr>
                      <m:t>= </m:t>
                    </m:r>
                    <m:f>
                      <m:fPr>
                        <m:ctrlPr>
                          <a:rPr lang="en-GB" sz="2000" i="1">
                            <a:solidFill>
                              <a:schemeClr val="tx1"/>
                            </a:solidFill>
                            <a:latin typeface="Cambria Math" panose="02040503050406030204" pitchFamily="18" charset="0"/>
                          </a:rPr>
                        </m:ctrlPr>
                      </m:fPr>
                      <m:num>
                        <m:sSubSup>
                          <m:sSubSupPr>
                            <m:ctrlPr>
                              <a:rPr lang="en-GB" sz="2000" i="1" smtClean="0">
                                <a:solidFill>
                                  <a:schemeClr val="tx1"/>
                                </a:solidFill>
                                <a:latin typeface="Cambria Math" panose="02040503050406030204" pitchFamily="18" charset="0"/>
                              </a:rPr>
                            </m:ctrlPr>
                          </m:sSubSupPr>
                          <m:e>
                            <m:r>
                              <a:rPr lang="en-GB" sz="2000" b="0" i="1" smtClean="0">
                                <a:solidFill>
                                  <a:schemeClr val="tx1"/>
                                </a:solidFill>
                                <a:latin typeface="Cambria Math" panose="02040503050406030204" pitchFamily="18" charset="0"/>
                              </a:rPr>
                              <m:t>𝐼</m:t>
                            </m:r>
                          </m:e>
                          <m:sub>
                            <m:r>
                              <a:rPr lang="en-GB" sz="2000" b="0" i="1" smtClean="0">
                                <a:solidFill>
                                  <a:schemeClr val="tx1"/>
                                </a:solidFill>
                                <a:latin typeface="Cambria Math" panose="02040503050406030204" pitchFamily="18" charset="0"/>
                              </a:rPr>
                              <m:t>2</m:t>
                            </m:r>
                          </m:sub>
                          <m:sup>
                            <m:r>
                              <a:rPr lang="en-GB" sz="2000" b="0" i="1" smtClean="0">
                                <a:solidFill>
                                  <a:schemeClr val="tx1"/>
                                </a:solidFill>
                                <a:latin typeface="Cambria Math" panose="02040503050406030204" pitchFamily="18" charset="0"/>
                              </a:rPr>
                              <m:t>′</m:t>
                            </m:r>
                          </m:sup>
                        </m:sSubSup>
                      </m:num>
                      <m:den>
                        <m:sSubSup>
                          <m:sSubSupPr>
                            <m:ctrlPr>
                              <a:rPr lang="en-GB" sz="2000" i="1">
                                <a:latin typeface="Cambria Math" panose="02040503050406030204" pitchFamily="18" charset="0"/>
                              </a:rPr>
                            </m:ctrlPr>
                          </m:sSubSupPr>
                          <m:e>
                            <m:r>
                              <a:rPr lang="en-GB" sz="2000" i="1">
                                <a:latin typeface="Cambria Math" panose="02040503050406030204" pitchFamily="18" charset="0"/>
                              </a:rPr>
                              <m:t>𝐼</m:t>
                            </m:r>
                          </m:e>
                          <m:sub>
                            <m:r>
                              <a:rPr lang="en-GB" sz="2000" b="0" i="1" smtClean="0">
                                <a:latin typeface="Cambria Math" panose="02040503050406030204" pitchFamily="18" charset="0"/>
                              </a:rPr>
                              <m:t>1</m:t>
                            </m:r>
                          </m:sub>
                          <m:sup>
                            <m:r>
                              <a:rPr lang="en-GB" sz="2000" i="1">
                                <a:latin typeface="Cambria Math" panose="02040503050406030204" pitchFamily="18" charset="0"/>
                              </a:rPr>
                              <m:t>′</m:t>
                            </m:r>
                          </m:sup>
                        </m:sSubSup>
                      </m:den>
                    </m:f>
                  </m:oMath>
                </a14:m>
                <a:r>
                  <a:rPr lang="en-GB" sz="2000" dirty="0">
                    <a:solidFill>
                      <a:schemeClr val="tx1"/>
                    </a:solidFill>
                  </a:rPr>
                  <a:t> = </a:t>
                </a:r>
                <a14:m>
                  <m:oMath xmlns:m="http://schemas.openxmlformats.org/officeDocument/2006/math">
                    <m:f>
                      <m:fPr>
                        <m:ctrlPr>
                          <a:rPr lang="en-GB" sz="2000" i="1">
                            <a:latin typeface="Cambria Math" panose="02040503050406030204" pitchFamily="18" charset="0"/>
                          </a:rPr>
                        </m:ctrlPr>
                      </m:fPr>
                      <m:num>
                        <m:sSubSup>
                          <m:sSubSupPr>
                            <m:ctrlPr>
                              <a:rPr lang="en-GB" sz="2000" i="1">
                                <a:latin typeface="Cambria Math" panose="02040503050406030204" pitchFamily="18" charset="0"/>
                              </a:rPr>
                            </m:ctrlPr>
                          </m:sSubSupPr>
                          <m:e>
                            <m:r>
                              <a:rPr lang="en-GB" sz="2000" b="0" i="1" smtClean="0">
                                <a:latin typeface="Cambria Math" panose="02040503050406030204" pitchFamily="18" charset="0"/>
                              </a:rPr>
                              <m:t>𝑃</m:t>
                            </m:r>
                          </m:e>
                          <m:sub>
                            <m:r>
                              <a:rPr lang="en-GB" sz="2000" i="1">
                                <a:latin typeface="Cambria Math" panose="02040503050406030204" pitchFamily="18" charset="0"/>
                              </a:rPr>
                              <m:t>2</m:t>
                            </m:r>
                          </m:sub>
                          <m:sup>
                            <m:r>
                              <a:rPr lang="en-GB" sz="2000" i="1">
                                <a:latin typeface="Cambria Math" panose="02040503050406030204" pitchFamily="18" charset="0"/>
                              </a:rPr>
                              <m:t>′</m:t>
                            </m:r>
                          </m:sup>
                        </m:sSubSup>
                      </m:num>
                      <m:den>
                        <m:sSubSup>
                          <m:sSubSupPr>
                            <m:ctrlPr>
                              <a:rPr lang="en-GB" sz="2000" i="1">
                                <a:latin typeface="Cambria Math" panose="02040503050406030204" pitchFamily="18" charset="0"/>
                              </a:rPr>
                            </m:ctrlPr>
                          </m:sSubSupPr>
                          <m:e>
                            <m:r>
                              <a:rPr lang="en-GB" sz="2000" b="0" i="1" smtClean="0">
                                <a:latin typeface="Cambria Math" panose="02040503050406030204" pitchFamily="18" charset="0"/>
                              </a:rPr>
                              <m:t>𝑃</m:t>
                            </m:r>
                          </m:e>
                          <m:sub>
                            <m:r>
                              <a:rPr lang="en-GB" sz="2000" i="1">
                                <a:latin typeface="Cambria Math" panose="02040503050406030204" pitchFamily="18" charset="0"/>
                              </a:rPr>
                              <m:t>1</m:t>
                            </m:r>
                          </m:sub>
                          <m:sup>
                            <m:r>
                              <a:rPr lang="en-GB" sz="2000" i="1">
                                <a:latin typeface="Cambria Math" panose="02040503050406030204" pitchFamily="18" charset="0"/>
                              </a:rPr>
                              <m:t>′</m:t>
                            </m:r>
                          </m:sup>
                        </m:sSubSup>
                      </m:den>
                    </m:f>
                  </m:oMath>
                </a14:m>
                <a:endParaRPr lang="en-GB" sz="2000" dirty="0">
                  <a:solidFill>
                    <a:schemeClr val="tx1"/>
                  </a:solidFill>
                </a:endParaRPr>
              </a:p>
            </p:txBody>
          </p:sp>
        </mc:Choice>
        <mc:Fallback xmlns="">
          <p:sp>
            <p:nvSpPr>
              <p:cNvPr id="19" name="Rectangle 18"/>
              <p:cNvSpPr>
                <a:spLocks noRot="1" noChangeAspect="1" noMove="1" noResize="1" noEditPoints="1" noAdjustHandles="1" noChangeArrowheads="1" noChangeShapeType="1" noTextEdit="1"/>
              </p:cNvSpPr>
              <p:nvPr/>
            </p:nvSpPr>
            <p:spPr>
              <a:xfrm>
                <a:off x="501754" y="2540277"/>
                <a:ext cx="1377493" cy="628314"/>
              </a:xfrm>
              <a:prstGeom prst="rect">
                <a:avLst/>
              </a:prstGeom>
              <a:blipFill rotWithShape="0">
                <a:blip r:embed="rId5" cstate="print"/>
                <a:stretch>
                  <a:fillRect/>
                </a:stretch>
              </a:blipFill>
            </p:spPr>
            <p:txBody>
              <a:bodyPr/>
              <a:lstStyle/>
              <a:p>
                <a:r>
                  <a:rPr lang="en-GB">
                    <a:noFill/>
                  </a:rPr>
                  <a:t> </a:t>
                </a:r>
              </a:p>
            </p:txBody>
          </p:sp>
        </mc:Fallback>
      </mc:AlternateContent>
      <p:sp>
        <p:nvSpPr>
          <p:cNvPr id="20" name="Rounded Rectangle 3"/>
          <p:cNvSpPr/>
          <p:nvPr/>
        </p:nvSpPr>
        <p:spPr>
          <a:xfrm>
            <a:off x="7507693" y="156222"/>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233813107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stretch>
            <a:fillRect/>
          </a:stretch>
        </p:blipFill>
        <p:spPr>
          <a:xfrm>
            <a:off x="3153946" y="1966011"/>
            <a:ext cx="5912530" cy="4106811"/>
          </a:xfrm>
          <a:prstGeom prst="rect">
            <a:avLst/>
          </a:prstGeom>
        </p:spPr>
      </p:pic>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88</a:t>
            </a:fld>
            <a:endParaRPr lang="en-US" dirty="0"/>
          </a:p>
        </p:txBody>
      </p:sp>
      <p:sp>
        <p:nvSpPr>
          <p:cNvPr id="4" name="Title 3"/>
          <p:cNvSpPr>
            <a:spLocks noGrp="1"/>
          </p:cNvSpPr>
          <p:nvPr>
            <p:ph type="title"/>
          </p:nvPr>
        </p:nvSpPr>
        <p:spPr/>
        <p:txBody>
          <a:bodyPr/>
          <a:lstStyle/>
          <a:p>
            <a:r>
              <a:rPr lang="en-GB" dirty="0"/>
              <a:t>Helmer gauge</a:t>
            </a:r>
          </a:p>
        </p:txBody>
      </p:sp>
      <p:pic>
        <p:nvPicPr>
          <p:cNvPr id="5" name="Picture 4"/>
          <p:cNvPicPr>
            <a:picLocks noChangeAspect="1"/>
          </p:cNvPicPr>
          <p:nvPr/>
        </p:nvPicPr>
        <p:blipFill>
          <a:blip r:embed="rId3" cstate="print"/>
          <a:stretch>
            <a:fillRect/>
          </a:stretch>
        </p:blipFill>
        <p:spPr>
          <a:xfrm>
            <a:off x="94268" y="2263830"/>
            <a:ext cx="3059678" cy="2961243"/>
          </a:xfrm>
          <a:prstGeom prst="rect">
            <a:avLst/>
          </a:prstGeom>
        </p:spPr>
      </p:pic>
      <p:sp>
        <p:nvSpPr>
          <p:cNvPr id="7" name="Rectangle 6"/>
          <p:cNvSpPr/>
          <p:nvPr/>
        </p:nvSpPr>
        <p:spPr>
          <a:xfrm>
            <a:off x="0" y="401587"/>
            <a:ext cx="9144000" cy="1569660"/>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Electrostatically-deflected ion beam with an electron suppressor grid</a:t>
            </a:r>
          </a:p>
          <a:p>
            <a:pPr lvl="0" eaLnBrk="0" fontAlgn="base" hangingPunct="0">
              <a:spcBef>
                <a:spcPct val="0"/>
              </a:spcBef>
              <a:spcAft>
                <a:spcPct val="0"/>
              </a:spcAft>
              <a:buClr>
                <a:srgbClr val="00CC99"/>
              </a:buClr>
              <a:buFontTx/>
              <a:buChar char="•"/>
            </a:pPr>
            <a:r>
              <a:rPr lang="en-US" sz="1600" dirty="0"/>
              <a:t> Very low x-ray value ~ 5 10</a:t>
            </a:r>
            <a:r>
              <a:rPr lang="en-US" sz="1600" baseline="30000" dirty="0"/>
              <a:t>-14</a:t>
            </a:r>
            <a:r>
              <a:rPr lang="en-US" sz="1600" dirty="0"/>
              <a:t> mbar</a:t>
            </a:r>
          </a:p>
          <a:p>
            <a:pPr lvl="0" eaLnBrk="0" fontAlgn="base" hangingPunct="0">
              <a:spcBef>
                <a:spcPct val="0"/>
              </a:spcBef>
              <a:spcAft>
                <a:spcPct val="0"/>
              </a:spcAft>
              <a:buClr>
                <a:srgbClr val="00CC99"/>
              </a:buClr>
              <a:buFontTx/>
              <a:buChar char="•"/>
            </a:pPr>
            <a:r>
              <a:rPr lang="en-US" sz="1600" dirty="0"/>
              <a:t> 10</a:t>
            </a:r>
            <a:r>
              <a:rPr lang="en-US" sz="1600" baseline="30000" dirty="0"/>
              <a:t>-13</a:t>
            </a:r>
            <a:r>
              <a:rPr lang="en-US" sz="1600" dirty="0"/>
              <a:t> to 10</a:t>
            </a:r>
            <a:r>
              <a:rPr lang="en-US" sz="1600" baseline="30000" dirty="0"/>
              <a:t>-6</a:t>
            </a:r>
            <a:r>
              <a:rPr lang="en-US" sz="1600" dirty="0"/>
              <a:t> mbar with Ie ~ 10 mA</a:t>
            </a:r>
          </a:p>
          <a:p>
            <a:pPr lvl="0" eaLnBrk="0" fontAlgn="base" hangingPunct="0">
              <a:spcBef>
                <a:spcPct val="0"/>
              </a:spcBef>
              <a:spcAft>
                <a:spcPct val="0"/>
              </a:spcAft>
              <a:buClr>
                <a:srgbClr val="00CC99"/>
              </a:buClr>
              <a:buFontTx/>
              <a:buChar char="•"/>
            </a:pPr>
            <a:r>
              <a:rPr lang="en-US" sz="1600" dirty="0"/>
              <a:t> 10</a:t>
            </a:r>
            <a:r>
              <a:rPr lang="en-US" sz="1600" baseline="30000" dirty="0"/>
              <a:t>-6</a:t>
            </a:r>
            <a:r>
              <a:rPr lang="en-US" sz="1600" dirty="0"/>
              <a:t> to 10</a:t>
            </a:r>
            <a:r>
              <a:rPr lang="en-US" sz="1600" baseline="30000" dirty="0"/>
              <a:t>-4</a:t>
            </a:r>
            <a:r>
              <a:rPr lang="en-US" sz="1600" dirty="0"/>
              <a:t> mbar with Ie ~ 0.18 mA</a:t>
            </a:r>
          </a:p>
          <a:p>
            <a:pPr lvl="0" eaLnBrk="0" fontAlgn="base" hangingPunct="0">
              <a:spcBef>
                <a:spcPct val="0"/>
              </a:spcBef>
              <a:spcAft>
                <a:spcPct val="0"/>
              </a:spcAft>
              <a:buClr>
                <a:srgbClr val="00CC99"/>
              </a:buClr>
              <a:buFontTx/>
              <a:buChar char="•"/>
            </a:pPr>
            <a:r>
              <a:rPr lang="en-US" sz="1600" dirty="0"/>
              <a:t> Sensitivity: 20 mbar</a:t>
            </a:r>
            <a:r>
              <a:rPr lang="en-US" sz="1600" baseline="30000" dirty="0"/>
              <a:t>-1</a:t>
            </a:r>
            <a:r>
              <a:rPr lang="en-US" sz="1600" dirty="0"/>
              <a:t> for N</a:t>
            </a:r>
            <a:r>
              <a:rPr lang="en-US" sz="1600" baseline="-25000" dirty="0"/>
              <a:t>2</a:t>
            </a:r>
          </a:p>
          <a:p>
            <a:pPr lvl="0" eaLnBrk="0" fontAlgn="base" hangingPunct="0">
              <a:spcBef>
                <a:spcPct val="0"/>
              </a:spcBef>
              <a:spcAft>
                <a:spcPct val="0"/>
              </a:spcAft>
              <a:buClr>
                <a:srgbClr val="00CC99"/>
              </a:buClr>
              <a:buFontTx/>
              <a:buChar char="•"/>
            </a:pPr>
            <a:r>
              <a:rPr lang="en-US" sz="1600" dirty="0"/>
              <a:t> </a:t>
            </a:r>
            <a:r>
              <a:rPr lang="en-US" sz="1600" dirty="0" err="1"/>
              <a:t>Bakeable</a:t>
            </a:r>
            <a:r>
              <a:rPr lang="en-US" sz="1600" dirty="0"/>
              <a:t> to 450 </a:t>
            </a:r>
            <a:r>
              <a:rPr lang="en-US" sz="1600" dirty="0" err="1"/>
              <a:t>deg</a:t>
            </a:r>
            <a:r>
              <a:rPr lang="en-US" sz="1600" dirty="0"/>
              <a:t> C, degassing current at 100 mA with + 500 V on the grid</a:t>
            </a:r>
          </a:p>
        </p:txBody>
      </p:sp>
      <p:sp>
        <p:nvSpPr>
          <p:cNvPr id="8"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61170833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89</a:t>
            </a:fld>
            <a:endParaRPr lang="en-US" dirty="0"/>
          </a:p>
        </p:txBody>
      </p:sp>
      <p:sp>
        <p:nvSpPr>
          <p:cNvPr id="4" name="Title 3"/>
          <p:cNvSpPr>
            <a:spLocks noGrp="1"/>
          </p:cNvSpPr>
          <p:nvPr>
            <p:ph type="title"/>
          </p:nvPr>
        </p:nvSpPr>
        <p:spPr/>
        <p:txBody>
          <a:bodyPr/>
          <a:lstStyle/>
          <a:p>
            <a:r>
              <a:rPr lang="en-GB" dirty="0"/>
              <a:t>Helmer gauge and XHV</a:t>
            </a:r>
          </a:p>
        </p:txBody>
      </p:sp>
      <p:sp>
        <p:nvSpPr>
          <p:cNvPr id="7" name="Rectangle 6"/>
          <p:cNvSpPr/>
          <p:nvPr/>
        </p:nvSpPr>
        <p:spPr>
          <a:xfrm>
            <a:off x="0" y="618404"/>
            <a:ext cx="9144000"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Recently measured pressure is ~ 5  10</a:t>
            </a:r>
            <a:r>
              <a:rPr lang="en-US" sz="1600" baseline="30000" dirty="0"/>
              <a:t>-14</a:t>
            </a:r>
            <a:r>
              <a:rPr lang="en-US" sz="1600" dirty="0"/>
              <a:t> mbar in a dedicated set up</a:t>
            </a:r>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05972" y="1615594"/>
            <a:ext cx="1948472" cy="2597962"/>
          </a:xfrm>
          <a:prstGeom prst="rect">
            <a:avLst/>
          </a:prstGeom>
        </p:spPr>
      </p:pic>
      <p:pic>
        <p:nvPicPr>
          <p:cNvPr id="15" name="Picture 14"/>
          <p:cNvPicPr>
            <a:picLocks noChangeAspect="1"/>
          </p:cNvPicPr>
          <p:nvPr/>
        </p:nvPicPr>
        <p:blipFill>
          <a:blip r:embed="rId3" cstate="print"/>
          <a:stretch>
            <a:fillRect/>
          </a:stretch>
        </p:blipFill>
        <p:spPr>
          <a:xfrm>
            <a:off x="2989943" y="1143703"/>
            <a:ext cx="5054270" cy="3643345"/>
          </a:xfrm>
          <a:prstGeom prst="rect">
            <a:avLst/>
          </a:prstGeom>
        </p:spPr>
      </p:pic>
      <p:sp>
        <p:nvSpPr>
          <p:cNvPr id="16" name="Text Box 31"/>
          <p:cNvSpPr txBox="1">
            <a:spLocks noChangeArrowheads="1"/>
          </p:cNvSpPr>
          <p:nvPr/>
        </p:nvSpPr>
        <p:spPr bwMode="auto">
          <a:xfrm>
            <a:off x="3942364" y="4850685"/>
            <a:ext cx="3878762" cy="246215"/>
          </a:xfrm>
          <a:prstGeom prst="rect">
            <a:avLst/>
          </a:prstGeom>
          <a:noFill/>
          <a:ln w="9525">
            <a:noFill/>
            <a:miter lim="800000"/>
            <a:headEnd/>
            <a:tailEnd/>
          </a:ln>
        </p:spPr>
        <p:txBody>
          <a:bodyPr wrap="square" lIns="91435" tIns="45717" rIns="91435" bIns="45717">
            <a:spAutoFit/>
          </a:bodyPr>
          <a:lstStyle/>
          <a:p>
            <a:pPr algn="ctr" eaLnBrk="0" fontAlgn="base" hangingPunct="0">
              <a:spcBef>
                <a:spcPct val="0"/>
              </a:spcBef>
              <a:spcAft>
                <a:spcPct val="0"/>
              </a:spcAft>
            </a:pPr>
            <a:r>
              <a:rPr lang="en-GB" sz="1000" dirty="0">
                <a:latin typeface="Times New Roman" pitchFamily="18" charset="0"/>
                <a:cs typeface="Times New Roman" pitchFamily="18" charset="0"/>
              </a:rPr>
              <a:t>Courtesy B. Jenninger</a:t>
            </a:r>
            <a:endParaRPr lang="en-US" sz="1000" dirty="0">
              <a:latin typeface="Times New Roman" pitchFamily="18" charset="0"/>
            </a:endParaRPr>
          </a:p>
        </p:txBody>
      </p:sp>
      <p:sp>
        <p:nvSpPr>
          <p:cNvPr id="9"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773740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9</a:t>
            </a:fld>
            <a:endParaRPr lang="en-US" sz="1200" dirty="0">
              <a:solidFill>
                <a:schemeClr val="bg1"/>
              </a:solidFill>
            </a:endParaRPr>
          </a:p>
        </p:txBody>
      </p:sp>
      <p:sp>
        <p:nvSpPr>
          <p:cNvPr id="5" name="Text Box 2"/>
          <p:cNvSpPr txBox="1">
            <a:spLocks noChangeArrowheads="1"/>
          </p:cNvSpPr>
          <p:nvPr/>
        </p:nvSpPr>
        <p:spPr bwMode="auto">
          <a:xfrm>
            <a:off x="457842" y="0"/>
            <a:ext cx="8064500" cy="523875"/>
          </a:xfrm>
          <a:prstGeom prst="rect">
            <a:avLst/>
          </a:prstGeom>
          <a:noFill/>
          <a:ln w="9525">
            <a:noFill/>
            <a:miter lim="800000"/>
            <a:headEnd/>
            <a:tailEnd/>
          </a:ln>
        </p:spPr>
        <p:txBody>
          <a:bodyPr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Lowest (measured) pressure</a:t>
            </a:r>
          </a:p>
        </p:txBody>
      </p:sp>
      <p:sp>
        <p:nvSpPr>
          <p:cNvPr id="18"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8" name="Rectangle 7"/>
          <p:cNvSpPr/>
          <p:nvPr/>
        </p:nvSpPr>
        <p:spPr>
          <a:xfrm>
            <a:off x="94890" y="613867"/>
            <a:ext cx="9049110" cy="5016758"/>
          </a:xfrm>
          <a:prstGeom prst="rect">
            <a:avLst/>
          </a:prstGeom>
        </p:spPr>
        <p:txBody>
          <a:bodyPr wrap="square">
            <a:spAutoFit/>
          </a:bodyPr>
          <a:lstStyle/>
          <a:p>
            <a:pPr marL="342900" indent="-342900">
              <a:buClr>
                <a:srgbClr val="00CC99"/>
              </a:buClr>
              <a:buFont typeface="Arial" panose="020B0604020202020204" pitchFamily="34" charset="0"/>
              <a:buChar char="•"/>
            </a:pPr>
            <a:r>
              <a:rPr lang="en-US" sz="1600" dirty="0"/>
              <a:t>Recently obtained at the BASE experiment (the Baryon-Antibaryon Symmetry Experiment) </a:t>
            </a:r>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endParaRPr lang="en-US" sz="1600" dirty="0"/>
          </a:p>
          <a:p>
            <a:pPr marL="342900" indent="-342900">
              <a:buClr>
                <a:srgbClr val="00CC99"/>
              </a:buClr>
              <a:buFont typeface="Arial" panose="020B0604020202020204" pitchFamily="34" charset="0"/>
              <a:buChar char="•"/>
            </a:pPr>
            <a:r>
              <a:rPr lang="en-US" sz="1600" dirty="0"/>
              <a:t>By measuring the decay of anti-protons due to beam-gas scattering, the estimated pressure in the cryogenic Penning trap is ~ 10</a:t>
            </a:r>
            <a:r>
              <a:rPr lang="en-US" sz="1600" baseline="30000" dirty="0"/>
              <a:t>-19</a:t>
            </a:r>
            <a:r>
              <a:rPr lang="en-US" sz="1600" dirty="0"/>
              <a:t> mbar i.e. 2 400 molecules/m</a:t>
            </a:r>
            <a:r>
              <a:rPr lang="en-US" sz="1600" baseline="30000" dirty="0"/>
              <a:t>3</a:t>
            </a:r>
          </a:p>
          <a:p>
            <a:pPr marL="800100" lvl="1" indent="-342900">
              <a:buClr>
                <a:srgbClr val="00CC99"/>
              </a:buClr>
              <a:buFont typeface="Arial" panose="020B0604020202020204" pitchFamily="34" charset="0"/>
              <a:buChar char="•"/>
            </a:pPr>
            <a:endParaRPr lang="fr-FR" sz="1600" dirty="0"/>
          </a:p>
        </p:txBody>
      </p:sp>
      <p:pic>
        <p:nvPicPr>
          <p:cNvPr id="2" name="Picture 1">
            <a:extLst>
              <a:ext uri="{FF2B5EF4-FFF2-40B4-BE49-F238E27FC236}">
                <a16:creationId xmlns:a16="http://schemas.microsoft.com/office/drawing/2014/main" id="{192EC1B7-1CE4-4D2C-AD27-B66404183F7D}"/>
              </a:ext>
            </a:extLst>
          </p:cNvPr>
          <p:cNvPicPr>
            <a:picLocks noChangeAspect="1"/>
          </p:cNvPicPr>
          <p:nvPr/>
        </p:nvPicPr>
        <p:blipFill>
          <a:blip r:embed="rId2"/>
          <a:stretch>
            <a:fillRect/>
          </a:stretch>
        </p:blipFill>
        <p:spPr>
          <a:xfrm>
            <a:off x="2114025" y="1109377"/>
            <a:ext cx="4635031" cy="2674057"/>
          </a:xfrm>
          <a:prstGeom prst="rect">
            <a:avLst/>
          </a:prstGeom>
        </p:spPr>
      </p:pic>
      <p:sp>
        <p:nvSpPr>
          <p:cNvPr id="6" name="TextBox 5">
            <a:extLst>
              <a:ext uri="{FF2B5EF4-FFF2-40B4-BE49-F238E27FC236}">
                <a16:creationId xmlns:a16="http://schemas.microsoft.com/office/drawing/2014/main" id="{75FAE1F5-E1BB-4075-881C-AD5ACA51FE2D}"/>
              </a:ext>
            </a:extLst>
          </p:cNvPr>
          <p:cNvSpPr txBox="1"/>
          <p:nvPr/>
        </p:nvSpPr>
        <p:spPr>
          <a:xfrm>
            <a:off x="2348795" y="3915746"/>
            <a:ext cx="5288691" cy="584775"/>
          </a:xfrm>
          <a:prstGeom prst="rect">
            <a:avLst/>
          </a:prstGeom>
          <a:noFill/>
        </p:spPr>
        <p:txBody>
          <a:bodyPr wrap="none" rtlCol="0">
            <a:spAutoFit/>
          </a:bodyPr>
          <a:lstStyle/>
          <a:p>
            <a:pPr algn="ctr"/>
            <a:r>
              <a:rPr lang="en-GB" dirty="0"/>
              <a:t>BASE experiment implemented into the AD facility</a:t>
            </a:r>
          </a:p>
          <a:p>
            <a:pPr algn="ctr"/>
            <a:r>
              <a:rPr lang="en-GB" sz="1400" dirty="0"/>
              <a:t>BASE, Eur. Phys. J. Special Topics 224, 3055-3108 (2015)</a:t>
            </a:r>
          </a:p>
        </p:txBody>
      </p:sp>
    </p:spTree>
    <p:extLst>
      <p:ext uri="{BB962C8B-B14F-4D97-AF65-F5344CB8AC3E}">
        <p14:creationId xmlns:p14="http://schemas.microsoft.com/office/powerpoint/2010/main" val="318290895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90</a:t>
            </a:fld>
            <a:endParaRPr lang="en-US" dirty="0"/>
          </a:p>
        </p:txBody>
      </p:sp>
      <p:sp>
        <p:nvSpPr>
          <p:cNvPr id="4" name="Title 3"/>
          <p:cNvSpPr>
            <a:spLocks noGrp="1"/>
          </p:cNvSpPr>
          <p:nvPr>
            <p:ph type="title"/>
          </p:nvPr>
        </p:nvSpPr>
        <p:spPr/>
        <p:txBody>
          <a:bodyPr/>
          <a:lstStyle/>
          <a:p>
            <a:r>
              <a:rPr lang="en-GB" dirty="0"/>
              <a:t>Extractor gauge</a:t>
            </a:r>
          </a:p>
        </p:txBody>
      </p:sp>
      <p:pic>
        <p:nvPicPr>
          <p:cNvPr id="5" name="Picture 4"/>
          <p:cNvPicPr>
            <a:picLocks noChangeAspect="1"/>
          </p:cNvPicPr>
          <p:nvPr/>
        </p:nvPicPr>
        <p:blipFill>
          <a:blip r:embed="rId2" cstate="print"/>
          <a:stretch>
            <a:fillRect/>
          </a:stretch>
        </p:blipFill>
        <p:spPr>
          <a:xfrm>
            <a:off x="3673532" y="2519263"/>
            <a:ext cx="2646535" cy="3328084"/>
          </a:xfrm>
          <a:prstGeom prst="rect">
            <a:avLst/>
          </a:prstGeom>
        </p:spPr>
      </p:pic>
      <p:sp>
        <p:nvSpPr>
          <p:cNvPr id="8" name="TextBox 7"/>
          <p:cNvSpPr txBox="1"/>
          <p:nvPr/>
        </p:nvSpPr>
        <p:spPr>
          <a:xfrm>
            <a:off x="320560" y="2651928"/>
            <a:ext cx="2614818" cy="1815882"/>
          </a:xfrm>
          <a:prstGeom prst="rect">
            <a:avLst/>
          </a:prstGeom>
          <a:noFill/>
        </p:spPr>
        <p:txBody>
          <a:bodyPr wrap="none" rtlCol="0">
            <a:spAutoFit/>
          </a:bodyPr>
          <a:lstStyle/>
          <a:p>
            <a:r>
              <a:rPr lang="en-GB" sz="1600" dirty="0"/>
              <a:t>Anode: grid at 220 V</a:t>
            </a:r>
          </a:p>
          <a:p>
            <a:endParaRPr lang="en-GB" sz="1600" dirty="0"/>
          </a:p>
          <a:p>
            <a:r>
              <a:rPr lang="en-GB" sz="1600" dirty="0"/>
              <a:t>Cathode: filament at 100 V</a:t>
            </a:r>
          </a:p>
          <a:p>
            <a:endParaRPr lang="en-GB" sz="1600" dirty="0"/>
          </a:p>
          <a:p>
            <a:r>
              <a:rPr lang="en-GB" sz="1600" dirty="0"/>
              <a:t>Reflector at 205 V</a:t>
            </a:r>
          </a:p>
          <a:p>
            <a:endParaRPr lang="en-GB" sz="1600" dirty="0"/>
          </a:p>
          <a:p>
            <a:r>
              <a:rPr lang="en-GB" sz="1600" dirty="0"/>
              <a:t>Ion collector at 0 V</a:t>
            </a:r>
          </a:p>
        </p:txBody>
      </p:sp>
      <p:sp>
        <p:nvSpPr>
          <p:cNvPr id="9" name="Rectangle 8"/>
          <p:cNvSpPr/>
          <p:nvPr/>
        </p:nvSpPr>
        <p:spPr>
          <a:xfrm>
            <a:off x="0" y="547200"/>
            <a:ext cx="9144000" cy="1846659"/>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The ion collection (collector) is </a:t>
            </a:r>
            <a:r>
              <a:rPr lang="en-US" sz="1600" dirty="0">
                <a:solidFill>
                  <a:srgbClr val="FF3399"/>
                </a:solidFill>
              </a:rPr>
              <a:t>located outside </a:t>
            </a:r>
            <a:r>
              <a:rPr lang="en-US" sz="1600" dirty="0"/>
              <a:t>the ionization region (grid)</a:t>
            </a:r>
          </a:p>
          <a:p>
            <a:pPr lvl="0" eaLnBrk="0" fontAlgn="base" hangingPunct="0">
              <a:spcBef>
                <a:spcPct val="0"/>
              </a:spcBef>
              <a:spcAft>
                <a:spcPct val="0"/>
              </a:spcAft>
              <a:buClr>
                <a:srgbClr val="00CC99"/>
              </a:buClr>
              <a:buFontTx/>
              <a:buChar char="•"/>
            </a:pPr>
            <a:r>
              <a:rPr lang="en-US" sz="1600" dirty="0"/>
              <a:t> The reflector used to reflect the ions on the collector tip for </a:t>
            </a:r>
            <a:r>
              <a:rPr lang="en-GB" sz="1600" dirty="0" err="1"/>
              <a:t>sensitivy</a:t>
            </a:r>
            <a:r>
              <a:rPr lang="en-US" sz="1600" dirty="0"/>
              <a:t> enhancement</a:t>
            </a:r>
          </a:p>
          <a:p>
            <a:pPr lvl="0" eaLnBrk="0" fontAlgn="base" hangingPunct="0">
              <a:spcBef>
                <a:spcPct val="0"/>
              </a:spcBef>
              <a:spcAft>
                <a:spcPct val="0"/>
              </a:spcAft>
              <a:buClr>
                <a:srgbClr val="00CC99"/>
              </a:buClr>
              <a:buFontTx/>
              <a:buChar char="•"/>
            </a:pPr>
            <a:r>
              <a:rPr lang="en-US" sz="1600" dirty="0"/>
              <a:t> Low x-ray value ~ 10</a:t>
            </a:r>
            <a:r>
              <a:rPr lang="en-US" sz="1600" baseline="30000" dirty="0"/>
              <a:t>-12</a:t>
            </a:r>
            <a:r>
              <a:rPr lang="en-US" sz="1600" dirty="0"/>
              <a:t> mbar</a:t>
            </a:r>
          </a:p>
          <a:p>
            <a:pPr lvl="0" eaLnBrk="0" fontAlgn="base" hangingPunct="0">
              <a:spcBef>
                <a:spcPct val="0"/>
              </a:spcBef>
              <a:spcAft>
                <a:spcPct val="0"/>
              </a:spcAft>
              <a:buClr>
                <a:srgbClr val="00CC99"/>
              </a:buClr>
              <a:buFontTx/>
              <a:buChar char="•"/>
            </a:pPr>
            <a:r>
              <a:rPr lang="en-US" sz="1600" dirty="0"/>
              <a:t> 10</a:t>
            </a:r>
            <a:r>
              <a:rPr lang="en-US" sz="1600" baseline="30000" dirty="0"/>
              <a:t>-12</a:t>
            </a:r>
            <a:r>
              <a:rPr lang="en-US" sz="1600" dirty="0"/>
              <a:t> to 10</a:t>
            </a:r>
            <a:r>
              <a:rPr lang="en-US" sz="1600" baseline="30000" dirty="0"/>
              <a:t>-4</a:t>
            </a:r>
            <a:r>
              <a:rPr lang="en-US" sz="1600" dirty="0"/>
              <a:t> mbar </a:t>
            </a:r>
          </a:p>
          <a:p>
            <a:pPr lvl="0" eaLnBrk="0" fontAlgn="base" hangingPunct="0">
              <a:spcBef>
                <a:spcPct val="0"/>
              </a:spcBef>
              <a:spcAft>
                <a:spcPct val="0"/>
              </a:spcAft>
              <a:buClr>
                <a:srgbClr val="00CC99"/>
              </a:buClr>
              <a:buFontTx/>
              <a:buChar char="•"/>
            </a:pPr>
            <a:r>
              <a:rPr lang="en-US" sz="1600" dirty="0"/>
              <a:t> Operating current: 1.6 </a:t>
            </a:r>
            <a:r>
              <a:rPr lang="en-US" sz="1600" dirty="0" err="1"/>
              <a:t>mA</a:t>
            </a:r>
            <a:r>
              <a:rPr lang="en-US" sz="1600" dirty="0"/>
              <a:t>, filament in Iridium with </a:t>
            </a:r>
            <a:r>
              <a:rPr lang="en-US" sz="1600" dirty="0" err="1"/>
              <a:t>yttric</a:t>
            </a:r>
            <a:r>
              <a:rPr lang="en-US" sz="1600" dirty="0"/>
              <a:t> </a:t>
            </a:r>
            <a:r>
              <a:rPr lang="en-US" sz="1600" dirty="0" err="1"/>
              <a:t>oxid</a:t>
            </a:r>
            <a:r>
              <a:rPr lang="en-US" sz="1600" dirty="0"/>
              <a:t> coating </a:t>
            </a:r>
          </a:p>
          <a:p>
            <a:pPr lvl="0" eaLnBrk="0" fontAlgn="base" hangingPunct="0">
              <a:spcBef>
                <a:spcPct val="0"/>
              </a:spcBef>
              <a:spcAft>
                <a:spcPct val="0"/>
              </a:spcAft>
              <a:buClr>
                <a:srgbClr val="00CC99"/>
              </a:buClr>
              <a:buFontTx/>
              <a:buChar char="•"/>
            </a:pPr>
            <a:r>
              <a:rPr lang="en-US" sz="1600" dirty="0"/>
              <a:t> Sensitivity: 5 mbar</a:t>
            </a:r>
            <a:r>
              <a:rPr lang="en-US" sz="1600" baseline="30000" dirty="0"/>
              <a:t>-1</a:t>
            </a:r>
            <a:r>
              <a:rPr lang="en-US" sz="1600" dirty="0"/>
              <a:t> for N</a:t>
            </a:r>
            <a:r>
              <a:rPr lang="en-US" sz="1600" baseline="-25000" dirty="0"/>
              <a:t>2</a:t>
            </a:r>
            <a:r>
              <a:rPr lang="en-US" sz="1600" dirty="0"/>
              <a:t> (due to the small grid volume Ø12 x 25)</a:t>
            </a:r>
          </a:p>
          <a:p>
            <a:pPr lvl="0" eaLnBrk="0" fontAlgn="base" hangingPunct="0">
              <a:spcBef>
                <a:spcPct val="0"/>
              </a:spcBef>
              <a:spcAft>
                <a:spcPct val="0"/>
              </a:spcAft>
              <a:buClr>
                <a:srgbClr val="00CC99"/>
              </a:buClr>
              <a:buFontTx/>
              <a:buChar char="•"/>
            </a:pPr>
            <a:r>
              <a:rPr lang="en-US" sz="1600" dirty="0"/>
              <a:t> </a:t>
            </a:r>
            <a:r>
              <a:rPr lang="en-US" sz="1600" dirty="0" err="1"/>
              <a:t>Bakeable</a:t>
            </a:r>
            <a:r>
              <a:rPr lang="en-US" sz="1600" dirty="0"/>
              <a:t> up to 350°C</a:t>
            </a:r>
          </a:p>
        </p:txBody>
      </p:sp>
      <p:pic>
        <p:nvPicPr>
          <p:cNvPr id="10" name="Picture 9"/>
          <p:cNvPicPr>
            <a:picLocks noChangeAspect="1"/>
          </p:cNvPicPr>
          <p:nvPr/>
        </p:nvPicPr>
        <p:blipFill>
          <a:blip r:embed="rId3" cstate="print"/>
          <a:stretch>
            <a:fillRect/>
          </a:stretch>
        </p:blipFill>
        <p:spPr>
          <a:xfrm flipH="1">
            <a:off x="6901542" y="2651928"/>
            <a:ext cx="1926431" cy="2757661"/>
          </a:xfrm>
          <a:prstGeom prst="rect">
            <a:avLst/>
          </a:prstGeom>
        </p:spPr>
      </p:pic>
      <p:sp>
        <p:nvSpPr>
          <p:cNvPr id="14" name="ZoneTexte 13"/>
          <p:cNvSpPr txBox="1"/>
          <p:nvPr/>
        </p:nvSpPr>
        <p:spPr>
          <a:xfrm>
            <a:off x="804672" y="4903017"/>
            <a:ext cx="1569660" cy="369332"/>
          </a:xfrm>
          <a:prstGeom prst="rect">
            <a:avLst/>
          </a:prstGeom>
          <a:noFill/>
        </p:spPr>
        <p:txBody>
          <a:bodyPr wrap="none" rtlCol="0">
            <a:spAutoFit/>
          </a:bodyPr>
          <a:lstStyle/>
          <a:p>
            <a:r>
              <a:rPr lang="en-US" dirty="0"/>
              <a:t>V</a:t>
            </a:r>
            <a:r>
              <a:rPr lang="en-US" baseline="-25000" dirty="0"/>
              <a:t>grid</a:t>
            </a:r>
            <a:r>
              <a:rPr lang="en-US" dirty="0"/>
              <a:t> = 10 cm</a:t>
            </a:r>
            <a:r>
              <a:rPr lang="en-US" baseline="30000" dirty="0"/>
              <a:t>3</a:t>
            </a:r>
          </a:p>
        </p:txBody>
      </p:sp>
      <p:sp>
        <p:nvSpPr>
          <p:cNvPr id="11"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188452500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2"/>
          <p:cNvSpPr>
            <a:spLocks noGrp="1"/>
          </p:cNvSpPr>
          <p:nvPr>
            <p:ph type="sldNum" sz="quarter" idx="4294967295"/>
          </p:nvPr>
        </p:nvSpPr>
        <p:spPr>
          <a:xfrm>
            <a:off x="6747933" y="6382227"/>
            <a:ext cx="2133600" cy="475773"/>
          </a:xfrm>
          <a:prstGeom prst="rect">
            <a:avLst/>
          </a:prstGeom>
          <a:noFill/>
        </p:spPr>
        <p:txBody>
          <a:bodyPr lIns="81711" tIns="40855" rIns="81711" bIns="40855"/>
          <a:lstStyle/>
          <a:p>
            <a:fld id="{0DC8869C-294B-494B-B083-C0A2E396D3F5}" type="slidenum">
              <a:rPr lang="en-US" smtClean="0"/>
              <a:pPr/>
              <a:t>91</a:t>
            </a:fld>
            <a:endParaRPr lang="en-US"/>
          </a:p>
        </p:txBody>
      </p:sp>
      <p:sp>
        <p:nvSpPr>
          <p:cNvPr id="25604" name="Rectangle 2"/>
          <p:cNvSpPr>
            <a:spLocks noChangeArrowheads="1"/>
          </p:cNvSpPr>
          <p:nvPr/>
        </p:nvSpPr>
        <p:spPr bwMode="auto">
          <a:xfrm>
            <a:off x="0" y="2133125"/>
            <a:ext cx="8940800" cy="959667"/>
          </a:xfrm>
          <a:prstGeom prst="rect">
            <a:avLst/>
          </a:prstGeom>
          <a:noFill/>
          <a:ln w="9525">
            <a:noFill/>
            <a:miter lim="800000"/>
            <a:headEnd/>
            <a:tailEnd/>
          </a:ln>
        </p:spPr>
        <p:txBody>
          <a:bodyPr lIns="81706" tIns="40853" rIns="81706" bIns="40853">
            <a:spAutoFit/>
          </a:bodyPr>
          <a:lstStyle/>
          <a:p>
            <a:pPr algn="ctr">
              <a:spcBef>
                <a:spcPct val="50000"/>
              </a:spcBef>
              <a:buClr>
                <a:schemeClr val="accent1"/>
              </a:buClr>
            </a:pPr>
            <a:r>
              <a:rPr lang="en-US" sz="3900" dirty="0">
                <a:solidFill>
                  <a:srgbClr val="00CC99"/>
                </a:solidFill>
              </a:rPr>
              <a:t>3.2 Gas analysis</a:t>
            </a:r>
            <a:endParaRPr lang="en-US" dirty="0">
              <a:solidFill>
                <a:srgbClr val="00CC99"/>
              </a:solidFill>
            </a:endParaRPr>
          </a:p>
          <a:p>
            <a:pPr algn="ctr">
              <a:buClr>
                <a:schemeClr val="accent1"/>
              </a:buClr>
            </a:pPr>
            <a:endParaRPr lang="en-US" dirty="0"/>
          </a:p>
        </p:txBody>
      </p:sp>
      <p:sp>
        <p:nvSpPr>
          <p:cNvPr id="6"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2718957037"/>
      </p:ext>
    </p:extLst>
  </p:cSld>
  <p:clrMapOvr>
    <a:masterClrMapping/>
  </p:clrMapOvr>
  <p:transition spd="med">
    <p:dissolv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92</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RGA: Unbaked system</a:t>
            </a:r>
          </a:p>
        </p:txBody>
      </p:sp>
      <p:sp>
        <p:nvSpPr>
          <p:cNvPr id="3" name="Rectangle 2"/>
          <p:cNvSpPr/>
          <p:nvPr/>
        </p:nvSpPr>
        <p:spPr>
          <a:xfrm>
            <a:off x="60384" y="505548"/>
            <a:ext cx="9023230" cy="33855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A typical spectrum of an </a:t>
            </a:r>
            <a:r>
              <a:rPr lang="en-US" sz="1600" dirty="0">
                <a:solidFill>
                  <a:srgbClr val="FF0066"/>
                </a:solidFill>
              </a:rPr>
              <a:t>unbaked</a:t>
            </a:r>
            <a:r>
              <a:rPr lang="en-US" sz="1600" dirty="0"/>
              <a:t> vacuum system</a:t>
            </a:r>
          </a:p>
        </p:txBody>
      </p:sp>
      <p:sp>
        <p:nvSpPr>
          <p:cNvPr id="13"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graphicFrame>
        <p:nvGraphicFramePr>
          <p:cNvPr id="10" name="Table 9"/>
          <p:cNvGraphicFramePr>
            <a:graphicFrameLocks noGrp="1"/>
          </p:cNvGraphicFramePr>
          <p:nvPr/>
        </p:nvGraphicFramePr>
        <p:xfrm>
          <a:off x="267788" y="2597154"/>
          <a:ext cx="2555240" cy="1112520"/>
        </p:xfrm>
        <a:graphic>
          <a:graphicData uri="http://schemas.openxmlformats.org/drawingml/2006/table">
            <a:tbl>
              <a:tblPr firstRow="1" bandRow="1">
                <a:tableStyleId>{073A0DAA-6AF3-43AB-8588-CEC1D06C72B9}</a:tableStyleId>
              </a:tblPr>
              <a:tblGrid>
                <a:gridCol w="627380">
                  <a:extLst>
                    <a:ext uri="{9D8B030D-6E8A-4147-A177-3AD203B41FA5}">
                      <a16:colId xmlns:a16="http://schemas.microsoft.com/office/drawing/2014/main" val="20000"/>
                    </a:ext>
                  </a:extLst>
                </a:gridCol>
                <a:gridCol w="703580">
                  <a:extLst>
                    <a:ext uri="{9D8B030D-6E8A-4147-A177-3AD203B41FA5}">
                      <a16:colId xmlns:a16="http://schemas.microsoft.com/office/drawing/2014/main" val="20001"/>
                    </a:ext>
                  </a:extLst>
                </a:gridCol>
                <a:gridCol w="1224280">
                  <a:extLst>
                    <a:ext uri="{9D8B030D-6E8A-4147-A177-3AD203B41FA5}">
                      <a16:colId xmlns:a16="http://schemas.microsoft.com/office/drawing/2014/main" val="20002"/>
                    </a:ext>
                  </a:extLst>
                </a:gridCol>
              </a:tblGrid>
              <a:tr h="370840">
                <a:tc>
                  <a:txBody>
                    <a:bodyPr/>
                    <a:lstStyle/>
                    <a:p>
                      <a:r>
                        <a:rPr lang="en-GB" dirty="0"/>
                        <a:t>M/e</a:t>
                      </a:r>
                    </a:p>
                  </a:txBody>
                  <a:tcPr/>
                </a:tc>
                <a:tc>
                  <a:txBody>
                    <a:bodyPr/>
                    <a:lstStyle/>
                    <a:p>
                      <a:r>
                        <a:rPr lang="en-GB" dirty="0"/>
                        <a:t>Ion</a:t>
                      </a:r>
                    </a:p>
                  </a:txBody>
                  <a:tcPr/>
                </a:tc>
                <a:tc>
                  <a:txBody>
                    <a:bodyPr/>
                    <a:lstStyle/>
                    <a:p>
                      <a:r>
                        <a:rPr lang="en-GB" dirty="0"/>
                        <a:t>Molecule</a:t>
                      </a:r>
                    </a:p>
                  </a:txBody>
                  <a:tcPr/>
                </a:tc>
                <a:extLst>
                  <a:ext uri="{0D108BD9-81ED-4DB2-BD59-A6C34878D82A}">
                    <a16:rowId xmlns:a16="http://schemas.microsoft.com/office/drawing/2014/main" val="10000"/>
                  </a:ext>
                </a:extLst>
              </a:tr>
              <a:tr h="370840">
                <a:tc>
                  <a:txBody>
                    <a:bodyPr/>
                    <a:lstStyle/>
                    <a:p>
                      <a:r>
                        <a:rPr lang="en-GB" dirty="0"/>
                        <a:t>2</a:t>
                      </a:r>
                    </a:p>
                  </a:txBody>
                  <a:tcPr/>
                </a:tc>
                <a:tc>
                  <a:txBody>
                    <a:bodyPr/>
                    <a:lstStyle/>
                    <a:p>
                      <a:r>
                        <a:rPr lang="en-GB" baseline="0" dirty="0"/>
                        <a:t>H</a:t>
                      </a:r>
                      <a:r>
                        <a:rPr lang="en-GB" baseline="-25000" dirty="0"/>
                        <a:t>2</a:t>
                      </a:r>
                      <a:r>
                        <a:rPr lang="en-GB" baseline="30000" dirty="0"/>
                        <a:t>+</a:t>
                      </a:r>
                    </a:p>
                  </a:txBody>
                  <a:tcPr/>
                </a:tc>
                <a:tc>
                  <a:txBody>
                    <a:bodyPr/>
                    <a:lstStyle/>
                    <a:p>
                      <a:r>
                        <a:rPr lang="en-GB" baseline="0" dirty="0"/>
                        <a:t>H</a:t>
                      </a:r>
                      <a:r>
                        <a:rPr lang="en-GB" baseline="-25000" dirty="0"/>
                        <a:t>2</a:t>
                      </a:r>
                      <a:endParaRPr lang="en-GB" baseline="0" dirty="0"/>
                    </a:p>
                  </a:txBody>
                  <a:tcPr/>
                </a:tc>
                <a:extLst>
                  <a:ext uri="{0D108BD9-81ED-4DB2-BD59-A6C34878D82A}">
                    <a16:rowId xmlns:a16="http://schemas.microsoft.com/office/drawing/2014/main" val="10001"/>
                  </a:ext>
                </a:extLst>
              </a:tr>
              <a:tr h="370840">
                <a:tc>
                  <a:txBody>
                    <a:bodyPr/>
                    <a:lstStyle/>
                    <a:p>
                      <a:r>
                        <a:rPr lang="en-GB" dirty="0"/>
                        <a:t>18</a:t>
                      </a:r>
                    </a:p>
                  </a:txBody>
                  <a:tcPr/>
                </a:tc>
                <a:tc>
                  <a:txBody>
                    <a:bodyPr/>
                    <a:lstStyle/>
                    <a:p>
                      <a:r>
                        <a:rPr lang="en-GB" baseline="0" dirty="0"/>
                        <a:t>H</a:t>
                      </a:r>
                      <a:r>
                        <a:rPr lang="en-GB" baseline="-25000" dirty="0"/>
                        <a:t>2</a:t>
                      </a:r>
                      <a:r>
                        <a:rPr lang="en-GB" baseline="0" dirty="0"/>
                        <a:t>O</a:t>
                      </a:r>
                      <a:r>
                        <a:rPr lang="en-GB" baseline="30000" dirty="0"/>
                        <a:t>+</a:t>
                      </a:r>
                    </a:p>
                  </a:txBody>
                  <a:tcPr/>
                </a:tc>
                <a:tc>
                  <a:txBody>
                    <a:bodyPr/>
                    <a:lstStyle/>
                    <a:p>
                      <a:r>
                        <a:rPr lang="en-GB" baseline="0" dirty="0"/>
                        <a:t>H</a:t>
                      </a:r>
                      <a:r>
                        <a:rPr lang="en-GB" baseline="-25000" dirty="0"/>
                        <a:t>2</a:t>
                      </a:r>
                      <a:r>
                        <a:rPr lang="en-GB" baseline="0" dirty="0"/>
                        <a:t>O</a:t>
                      </a:r>
                    </a:p>
                  </a:txBody>
                  <a:tcPr/>
                </a:tc>
                <a:extLst>
                  <a:ext uri="{0D108BD9-81ED-4DB2-BD59-A6C34878D82A}">
                    <a16:rowId xmlns:a16="http://schemas.microsoft.com/office/drawing/2014/main" val="10002"/>
                  </a:ext>
                </a:extLst>
              </a:tr>
            </a:tbl>
          </a:graphicData>
        </a:graphic>
      </p:graphicFrame>
      <p:pic>
        <p:nvPicPr>
          <p:cNvPr id="7" name="Picture 12"/>
          <p:cNvPicPr>
            <a:picLocks noChangeAspect="1"/>
          </p:cNvPicPr>
          <p:nvPr/>
        </p:nvPicPr>
        <p:blipFill>
          <a:blip r:embed="rId2" cstate="print"/>
          <a:stretch>
            <a:fillRect/>
          </a:stretch>
        </p:blipFill>
        <p:spPr>
          <a:xfrm>
            <a:off x="2990102" y="844102"/>
            <a:ext cx="5908380" cy="3862874"/>
          </a:xfrm>
          <a:prstGeom prst="rect">
            <a:avLst/>
          </a:prstGeom>
        </p:spPr>
      </p:pic>
      <p:graphicFrame>
        <p:nvGraphicFramePr>
          <p:cNvPr id="8" name="Table 8"/>
          <p:cNvGraphicFramePr>
            <a:graphicFrameLocks noGrp="1"/>
          </p:cNvGraphicFramePr>
          <p:nvPr/>
        </p:nvGraphicFramePr>
        <p:xfrm>
          <a:off x="1813368" y="4539596"/>
          <a:ext cx="5276218" cy="1483360"/>
        </p:xfrm>
        <a:graphic>
          <a:graphicData uri="http://schemas.openxmlformats.org/drawingml/2006/table">
            <a:tbl>
              <a:tblPr firstRow="1" bandRow="1">
                <a:tableStyleId>{073A0DAA-6AF3-43AB-8588-CEC1D06C72B9}</a:tableStyleId>
              </a:tblPr>
              <a:tblGrid>
                <a:gridCol w="1131253">
                  <a:extLst>
                    <a:ext uri="{9D8B030D-6E8A-4147-A177-3AD203B41FA5}">
                      <a16:colId xmlns:a16="http://schemas.microsoft.com/office/drawing/2014/main" val="20000"/>
                    </a:ext>
                  </a:extLst>
                </a:gridCol>
                <a:gridCol w="828993">
                  <a:extLst>
                    <a:ext uri="{9D8B030D-6E8A-4147-A177-3AD203B41FA5}">
                      <a16:colId xmlns:a16="http://schemas.microsoft.com/office/drawing/2014/main" val="20001"/>
                    </a:ext>
                  </a:extLst>
                </a:gridCol>
                <a:gridCol w="828993">
                  <a:extLst>
                    <a:ext uri="{9D8B030D-6E8A-4147-A177-3AD203B41FA5}">
                      <a16:colId xmlns:a16="http://schemas.microsoft.com/office/drawing/2014/main" val="20002"/>
                    </a:ext>
                  </a:extLst>
                </a:gridCol>
                <a:gridCol w="828993">
                  <a:extLst>
                    <a:ext uri="{9D8B030D-6E8A-4147-A177-3AD203B41FA5}">
                      <a16:colId xmlns:a16="http://schemas.microsoft.com/office/drawing/2014/main" val="20003"/>
                    </a:ext>
                  </a:extLst>
                </a:gridCol>
                <a:gridCol w="828993">
                  <a:extLst>
                    <a:ext uri="{9D8B030D-6E8A-4147-A177-3AD203B41FA5}">
                      <a16:colId xmlns:a16="http://schemas.microsoft.com/office/drawing/2014/main" val="20004"/>
                    </a:ext>
                  </a:extLst>
                </a:gridCol>
                <a:gridCol w="828993">
                  <a:extLst>
                    <a:ext uri="{9D8B030D-6E8A-4147-A177-3AD203B41FA5}">
                      <a16:colId xmlns:a16="http://schemas.microsoft.com/office/drawing/2014/main" val="20005"/>
                    </a:ext>
                  </a:extLst>
                </a:gridCol>
              </a:tblGrid>
              <a:tr h="370840">
                <a:tc>
                  <a:txBody>
                    <a:bodyPr/>
                    <a:lstStyle/>
                    <a:p>
                      <a:endParaRPr lang="en-GB" sz="1800" baseline="-25000" dirty="0">
                        <a:latin typeface="+mn-lt"/>
                      </a:endParaRPr>
                    </a:p>
                  </a:txBody>
                  <a:tcPr/>
                </a:tc>
                <a:tc>
                  <a:txBody>
                    <a:bodyPr/>
                    <a:lstStyle/>
                    <a:p>
                      <a:pPr algn="ctr"/>
                      <a:r>
                        <a:rPr lang="en-GB" sz="1800" dirty="0"/>
                        <a:t>H</a:t>
                      </a:r>
                      <a:r>
                        <a:rPr lang="en-GB" sz="1800" baseline="-25000" dirty="0"/>
                        <a:t>2</a:t>
                      </a:r>
                    </a:p>
                  </a:txBody>
                  <a:tcPr/>
                </a:tc>
                <a:tc>
                  <a:txBody>
                    <a:bodyPr/>
                    <a:lstStyle/>
                    <a:p>
                      <a:pPr algn="ctr"/>
                      <a:r>
                        <a:rPr lang="en-GB" sz="1800" dirty="0"/>
                        <a:t>CH</a:t>
                      </a:r>
                      <a:r>
                        <a:rPr lang="en-GB" sz="1800" baseline="-25000" dirty="0"/>
                        <a:t>4</a:t>
                      </a:r>
                    </a:p>
                  </a:txBody>
                  <a:tcPr/>
                </a:tc>
                <a:tc>
                  <a:txBody>
                    <a:bodyPr/>
                    <a:lstStyle/>
                    <a:p>
                      <a:pPr algn="ctr"/>
                      <a:r>
                        <a:rPr lang="en-GB" sz="1800" dirty="0"/>
                        <a:t>H</a:t>
                      </a:r>
                      <a:r>
                        <a:rPr lang="en-GB" sz="1800" baseline="-25000" dirty="0"/>
                        <a:t>2</a:t>
                      </a:r>
                      <a:r>
                        <a:rPr lang="en-GB" sz="1800" dirty="0"/>
                        <a:t>O</a:t>
                      </a:r>
                    </a:p>
                  </a:txBody>
                  <a:tcPr/>
                </a:tc>
                <a:tc>
                  <a:txBody>
                    <a:bodyPr/>
                    <a:lstStyle/>
                    <a:p>
                      <a:pPr algn="ctr"/>
                      <a:r>
                        <a:rPr lang="en-GB" sz="1800" dirty="0"/>
                        <a:t>CO</a:t>
                      </a:r>
                    </a:p>
                  </a:txBody>
                  <a:tcPr/>
                </a:tc>
                <a:tc>
                  <a:txBody>
                    <a:bodyPr/>
                    <a:lstStyle/>
                    <a:p>
                      <a:pPr algn="ctr"/>
                      <a:r>
                        <a:rPr lang="en-GB" sz="1800" dirty="0"/>
                        <a:t>CO</a:t>
                      </a:r>
                      <a:r>
                        <a:rPr lang="en-GB" sz="1800" baseline="-25000" dirty="0"/>
                        <a:t>2</a:t>
                      </a:r>
                    </a:p>
                  </a:txBody>
                  <a:tcPr/>
                </a:tc>
                <a:extLst>
                  <a:ext uri="{0D108BD9-81ED-4DB2-BD59-A6C34878D82A}">
                    <a16:rowId xmlns:a16="http://schemas.microsoft.com/office/drawing/2014/main" val="10000"/>
                  </a:ext>
                </a:extLst>
              </a:tr>
              <a:tr h="370840">
                <a:tc>
                  <a:txBody>
                    <a:bodyPr/>
                    <a:lstStyle/>
                    <a:p>
                      <a:r>
                        <a:rPr lang="en-GB" sz="1800" dirty="0"/>
                        <a:t>I (A)</a:t>
                      </a:r>
                      <a:endParaRPr lang="en-GB" sz="1800" baseline="0" dirty="0"/>
                    </a:p>
                  </a:txBody>
                  <a:tcPr/>
                </a:tc>
                <a:tc>
                  <a:txBody>
                    <a:bodyPr/>
                    <a:lstStyle/>
                    <a:p>
                      <a:pPr algn="ctr"/>
                      <a:r>
                        <a:rPr lang="en-GB" sz="1600" dirty="0">
                          <a:solidFill>
                            <a:srgbClr val="FF3399"/>
                          </a:solidFill>
                        </a:rPr>
                        <a:t>1 10</a:t>
                      </a:r>
                      <a:r>
                        <a:rPr lang="en-GB" sz="1600" baseline="30000" dirty="0">
                          <a:solidFill>
                            <a:srgbClr val="FF3399"/>
                          </a:solidFill>
                        </a:rPr>
                        <a:t>-9</a:t>
                      </a:r>
                      <a:endParaRPr lang="en-GB" sz="1600" dirty="0">
                        <a:solidFill>
                          <a:srgbClr val="FF3399"/>
                        </a:solidFill>
                      </a:endParaRPr>
                    </a:p>
                  </a:txBody>
                  <a:tcPr/>
                </a:tc>
                <a:tc>
                  <a:txBody>
                    <a:bodyPr/>
                    <a:lstStyle/>
                    <a:p>
                      <a:pPr algn="ctr"/>
                      <a:r>
                        <a:rPr lang="en-GB" sz="1600" dirty="0"/>
                        <a:t>1 10</a:t>
                      </a:r>
                      <a:r>
                        <a:rPr lang="en-GB" sz="1600" baseline="30000" dirty="0"/>
                        <a:t>-10</a:t>
                      </a:r>
                      <a:endParaRPr lang="en-GB" sz="1600" dirty="0"/>
                    </a:p>
                  </a:txBody>
                  <a:tcPr/>
                </a:tc>
                <a:tc>
                  <a:txBody>
                    <a:bodyPr/>
                    <a:lstStyle/>
                    <a:p>
                      <a:pPr algn="ctr"/>
                      <a:r>
                        <a:rPr lang="en-GB" sz="1600" dirty="0">
                          <a:solidFill>
                            <a:srgbClr val="FF3399"/>
                          </a:solidFill>
                        </a:rPr>
                        <a:t>2 10</a:t>
                      </a:r>
                      <a:r>
                        <a:rPr lang="en-GB" sz="1600" baseline="30000" dirty="0">
                          <a:solidFill>
                            <a:srgbClr val="FF3399"/>
                          </a:solidFill>
                        </a:rPr>
                        <a:t>-8</a:t>
                      </a:r>
                      <a:endParaRPr lang="en-GB" sz="1600" dirty="0">
                        <a:solidFill>
                          <a:srgbClr val="FF3399"/>
                        </a:solidFill>
                      </a:endParaRPr>
                    </a:p>
                  </a:txBody>
                  <a:tcPr/>
                </a:tc>
                <a:tc>
                  <a:txBody>
                    <a:bodyPr/>
                    <a:lstStyle/>
                    <a:p>
                      <a:pPr algn="ctr"/>
                      <a:r>
                        <a:rPr lang="en-GB" sz="1600" dirty="0"/>
                        <a:t>7 10</a:t>
                      </a:r>
                      <a:r>
                        <a:rPr lang="en-GB" sz="1600" baseline="30000" dirty="0"/>
                        <a:t>-10</a:t>
                      </a:r>
                      <a:endParaRPr lang="en-GB" sz="1600" dirty="0"/>
                    </a:p>
                  </a:txBody>
                  <a:tcPr/>
                </a:tc>
                <a:tc>
                  <a:txBody>
                    <a:bodyPr/>
                    <a:lstStyle/>
                    <a:p>
                      <a:pPr algn="ctr"/>
                      <a:r>
                        <a:rPr lang="en-GB" sz="1600" dirty="0"/>
                        <a:t>2 10</a:t>
                      </a:r>
                      <a:r>
                        <a:rPr lang="en-GB" sz="1600" baseline="30000" dirty="0"/>
                        <a:t>-10</a:t>
                      </a:r>
                      <a:endParaRPr lang="en-GB" sz="1600" dirty="0"/>
                    </a:p>
                  </a:txBody>
                  <a:tcPr/>
                </a:tc>
                <a:extLst>
                  <a:ext uri="{0D108BD9-81ED-4DB2-BD59-A6C34878D82A}">
                    <a16:rowId xmlns:a16="http://schemas.microsoft.com/office/drawing/2014/main" val="10001"/>
                  </a:ext>
                </a:extLst>
              </a:tr>
              <a:tr h="370840">
                <a:tc>
                  <a:txBody>
                    <a:bodyPr/>
                    <a:lstStyle/>
                    <a:p>
                      <a:r>
                        <a:rPr lang="en-GB" sz="1800" baseline="0" dirty="0"/>
                        <a:t>P (mbar)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1 10</a:t>
                      </a:r>
                      <a:r>
                        <a:rPr lang="en-GB" sz="1600" baseline="30000" dirty="0">
                          <a:solidFill>
                            <a:schemeClr val="tx2"/>
                          </a:solidFill>
                        </a:rPr>
                        <a:t>-9</a:t>
                      </a:r>
                      <a:endParaRPr lang="en-GB" sz="1600" dirty="0">
                        <a:solidFill>
                          <a:schemeClr val="tx2"/>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3 10</a:t>
                      </a:r>
                      <a:r>
                        <a:rPr lang="en-GB" sz="1600" baseline="30000" dirty="0">
                          <a:solidFill>
                            <a:schemeClr val="tx2"/>
                          </a:solidFill>
                        </a:rPr>
                        <a:t>-11</a:t>
                      </a:r>
                      <a:endParaRPr lang="en-GB" sz="1600" dirty="0">
                        <a:solidFill>
                          <a:schemeClr val="tx2"/>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1 10</a:t>
                      </a:r>
                      <a:r>
                        <a:rPr lang="en-GB" sz="1600" baseline="30000" dirty="0">
                          <a:solidFill>
                            <a:schemeClr val="tx2"/>
                          </a:solidFill>
                        </a:rPr>
                        <a:t>-8</a:t>
                      </a:r>
                      <a:endParaRPr lang="en-GB" sz="1600" dirty="0">
                        <a:solidFill>
                          <a:schemeClr val="tx2"/>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4 10</a:t>
                      </a:r>
                      <a:r>
                        <a:rPr lang="en-GB" sz="1600" baseline="30000" dirty="0">
                          <a:solidFill>
                            <a:schemeClr val="tx2"/>
                          </a:solidFill>
                        </a:rPr>
                        <a:t>-10</a:t>
                      </a:r>
                      <a:endParaRPr lang="en-GB" sz="1600" dirty="0">
                        <a:solidFill>
                          <a:schemeClr val="tx2"/>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2 10</a:t>
                      </a:r>
                      <a:r>
                        <a:rPr lang="en-GB" sz="1600" baseline="30000" dirty="0">
                          <a:solidFill>
                            <a:schemeClr val="tx2"/>
                          </a:solidFill>
                        </a:rPr>
                        <a:t>-10</a:t>
                      </a:r>
                      <a:endParaRPr lang="en-GB" sz="1600" dirty="0">
                        <a:solidFill>
                          <a:schemeClr val="tx2"/>
                        </a:solidFill>
                      </a:endParaRPr>
                    </a:p>
                  </a:txBody>
                  <a:tcPr/>
                </a:tc>
                <a:extLst>
                  <a:ext uri="{0D108BD9-81ED-4DB2-BD59-A6C34878D82A}">
                    <a16:rowId xmlns:a16="http://schemas.microsoft.com/office/drawing/2014/main" val="10002"/>
                  </a:ext>
                </a:extLst>
              </a:tr>
              <a:tr h="370840">
                <a:tc>
                  <a:txBody>
                    <a:bodyPr/>
                    <a:lstStyle/>
                    <a:p>
                      <a:r>
                        <a:rPr lang="en-GB" sz="1800" baseline="0" dirty="0"/>
                        <a:t>% Pi</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FF3399"/>
                          </a:solidFill>
                        </a:rPr>
                        <a:t>10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FF3399"/>
                          </a:solidFill>
                        </a:rPr>
                        <a:t>85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3</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1</a:t>
                      </a:r>
                    </a:p>
                  </a:txBody>
                  <a:tcPr/>
                </a:tc>
                <a:extLst>
                  <a:ext uri="{0D108BD9-81ED-4DB2-BD59-A6C34878D82A}">
                    <a16:rowId xmlns:a16="http://schemas.microsoft.com/office/drawing/2014/main" val="10003"/>
                  </a:ext>
                </a:extLst>
              </a:tr>
            </a:tbl>
          </a:graphicData>
        </a:graphic>
      </p:graphicFrame>
      <p:sp>
        <p:nvSpPr>
          <p:cNvPr id="9"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97015295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93</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RGA: Contamination</a:t>
            </a:r>
          </a:p>
        </p:txBody>
      </p:sp>
      <p:sp>
        <p:nvSpPr>
          <p:cNvPr id="3" name="Rectangle 2"/>
          <p:cNvSpPr/>
          <p:nvPr/>
        </p:nvSpPr>
        <p:spPr>
          <a:xfrm>
            <a:off x="0" y="519953"/>
            <a:ext cx="9023230" cy="1077218"/>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RGA spectra are used to qualify the cleanliness of a vacuum system</a:t>
            </a:r>
          </a:p>
          <a:p>
            <a:pPr lvl="0" eaLnBrk="0" fontAlgn="base" hangingPunct="0">
              <a:spcBef>
                <a:spcPct val="0"/>
              </a:spcBef>
              <a:spcAft>
                <a:spcPct val="0"/>
              </a:spcAft>
              <a:buClr>
                <a:srgbClr val="00CC99"/>
              </a:buClr>
              <a:buFontTx/>
              <a:buChar char="•"/>
            </a:pPr>
            <a:r>
              <a:rPr lang="en-US" sz="1600" dirty="0"/>
              <a:t> A typical spectrum of a hydrocarbons contaminated system</a:t>
            </a:r>
          </a:p>
          <a:p>
            <a:pPr lvl="0" eaLnBrk="0" fontAlgn="base" hangingPunct="0">
              <a:spcBef>
                <a:spcPct val="0"/>
              </a:spcBef>
              <a:spcAft>
                <a:spcPct val="0"/>
              </a:spcAft>
              <a:buClr>
                <a:srgbClr val="00CC99"/>
              </a:buClr>
              <a:buFontTx/>
              <a:buChar char="•"/>
            </a:pPr>
            <a:r>
              <a:rPr lang="en-US" sz="1600" dirty="0"/>
              <a:t> Peaks are separated by 14 units corresponding to one or more CH</a:t>
            </a:r>
            <a:r>
              <a:rPr lang="en-US" sz="1600" baseline="-25000" dirty="0"/>
              <a:t>2</a:t>
            </a:r>
            <a:r>
              <a:rPr lang="en-US" sz="1600" dirty="0"/>
              <a:t> groups (C</a:t>
            </a:r>
            <a:r>
              <a:rPr lang="en-US" sz="1600" baseline="-25000" dirty="0"/>
              <a:t>n</a:t>
            </a:r>
            <a:r>
              <a:rPr lang="en-US" sz="1600" dirty="0"/>
              <a:t>H</a:t>
            </a:r>
            <a:r>
              <a:rPr lang="en-US" sz="1600" baseline="-25000" dirty="0"/>
              <a:t>2n+2</a:t>
            </a:r>
            <a:r>
              <a:rPr lang="en-US" sz="1600" dirty="0"/>
              <a:t>)</a:t>
            </a:r>
          </a:p>
          <a:p>
            <a:pPr lvl="0" eaLnBrk="0" fontAlgn="base" hangingPunct="0">
              <a:spcBef>
                <a:spcPct val="0"/>
              </a:spcBef>
              <a:spcAft>
                <a:spcPct val="0"/>
              </a:spcAft>
              <a:buClr>
                <a:srgbClr val="00CC99"/>
              </a:buClr>
              <a:buFontTx/>
              <a:buChar char="•"/>
            </a:pPr>
            <a:r>
              <a:rPr lang="en-US" sz="1600" dirty="0"/>
              <a:t> Acceptance limits are defined for validation tests</a:t>
            </a:r>
          </a:p>
        </p:txBody>
      </p:sp>
      <p:sp>
        <p:nvSpPr>
          <p:cNvPr id="13"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pic>
        <p:nvPicPr>
          <p:cNvPr id="4" name="Picture 3"/>
          <p:cNvPicPr>
            <a:picLocks noChangeAspect="1"/>
          </p:cNvPicPr>
          <p:nvPr/>
        </p:nvPicPr>
        <p:blipFill>
          <a:blip r:embed="rId2" cstate="print"/>
          <a:stretch>
            <a:fillRect/>
          </a:stretch>
        </p:blipFill>
        <p:spPr>
          <a:xfrm>
            <a:off x="0" y="1847663"/>
            <a:ext cx="4684407" cy="2734502"/>
          </a:xfrm>
          <a:prstGeom prst="rect">
            <a:avLst/>
          </a:prstGeom>
        </p:spPr>
      </p:pic>
      <p:pic>
        <p:nvPicPr>
          <p:cNvPr id="6" name="Picture 5"/>
          <p:cNvPicPr>
            <a:picLocks noChangeAspect="1"/>
          </p:cNvPicPr>
          <p:nvPr/>
        </p:nvPicPr>
        <p:blipFill>
          <a:blip r:embed="rId3" cstate="print"/>
          <a:stretch>
            <a:fillRect/>
          </a:stretch>
        </p:blipFill>
        <p:spPr>
          <a:xfrm>
            <a:off x="4684406" y="1899079"/>
            <a:ext cx="4459593" cy="2683086"/>
          </a:xfrm>
          <a:prstGeom prst="rect">
            <a:avLst/>
          </a:prstGeom>
        </p:spPr>
      </p:pic>
      <p:sp>
        <p:nvSpPr>
          <p:cNvPr id="8"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12992338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2"/>
          <p:cNvSpPr>
            <a:spLocks noGrp="1"/>
          </p:cNvSpPr>
          <p:nvPr>
            <p:ph type="sldNum" sz="quarter" idx="4294967295"/>
          </p:nvPr>
        </p:nvSpPr>
        <p:spPr>
          <a:xfrm>
            <a:off x="6747933" y="6382227"/>
            <a:ext cx="2133600" cy="475773"/>
          </a:xfrm>
          <a:prstGeom prst="rect">
            <a:avLst/>
          </a:prstGeom>
          <a:noFill/>
        </p:spPr>
        <p:txBody>
          <a:bodyPr lIns="81711" tIns="40855" rIns="81711" bIns="40855"/>
          <a:lstStyle/>
          <a:p>
            <a:fld id="{0DC8869C-294B-494B-B083-C0A2E396D3F5}" type="slidenum">
              <a:rPr lang="en-US" smtClean="0"/>
              <a:pPr/>
              <a:t>94</a:t>
            </a:fld>
            <a:endParaRPr lang="en-US"/>
          </a:p>
        </p:txBody>
      </p:sp>
      <p:sp>
        <p:nvSpPr>
          <p:cNvPr id="25604" name="Rectangle 2"/>
          <p:cNvSpPr>
            <a:spLocks noChangeArrowheads="1"/>
          </p:cNvSpPr>
          <p:nvPr/>
        </p:nvSpPr>
        <p:spPr bwMode="auto">
          <a:xfrm>
            <a:off x="0" y="2133125"/>
            <a:ext cx="8940800" cy="959667"/>
          </a:xfrm>
          <a:prstGeom prst="rect">
            <a:avLst/>
          </a:prstGeom>
          <a:noFill/>
          <a:ln w="9525">
            <a:noFill/>
            <a:miter lim="800000"/>
            <a:headEnd/>
            <a:tailEnd/>
          </a:ln>
        </p:spPr>
        <p:txBody>
          <a:bodyPr lIns="81706" tIns="40853" rIns="81706" bIns="40853">
            <a:spAutoFit/>
          </a:bodyPr>
          <a:lstStyle/>
          <a:p>
            <a:pPr algn="ctr">
              <a:spcBef>
                <a:spcPct val="50000"/>
              </a:spcBef>
              <a:buClr>
                <a:schemeClr val="accent1"/>
              </a:buClr>
            </a:pPr>
            <a:r>
              <a:rPr lang="en-US" sz="3900" dirty="0">
                <a:solidFill>
                  <a:srgbClr val="00CC99"/>
                </a:solidFill>
              </a:rPr>
              <a:t>3.3 Vacuum pumps</a:t>
            </a:r>
            <a:endParaRPr lang="en-US" dirty="0">
              <a:solidFill>
                <a:srgbClr val="00CC99"/>
              </a:solidFill>
            </a:endParaRPr>
          </a:p>
          <a:p>
            <a:pPr algn="ctr">
              <a:buClr>
                <a:schemeClr val="accent1"/>
              </a:buClr>
            </a:pPr>
            <a:endParaRPr lang="en-US" dirty="0"/>
          </a:p>
        </p:txBody>
      </p:sp>
      <p:sp>
        <p:nvSpPr>
          <p:cNvPr id="6"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Tree>
    <p:extLst>
      <p:ext uri="{BB962C8B-B14F-4D97-AF65-F5344CB8AC3E}">
        <p14:creationId xmlns:p14="http://schemas.microsoft.com/office/powerpoint/2010/main" val="3289248752"/>
      </p:ext>
    </p:extLst>
  </p:cSld>
  <p:clrMapOvr>
    <a:masterClrMapping/>
  </p:clrMapOvr>
  <p:transition spd="med">
    <p:dissolv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95</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Primary Pumps</a:t>
            </a:r>
          </a:p>
        </p:txBody>
      </p:sp>
      <p:sp>
        <p:nvSpPr>
          <p:cNvPr id="3" name="Rectangle 2"/>
          <p:cNvSpPr/>
          <p:nvPr/>
        </p:nvSpPr>
        <p:spPr>
          <a:xfrm>
            <a:off x="2" y="392144"/>
            <a:ext cx="9143998" cy="2554545"/>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Are used to pump down from atmosphere down to 10</a:t>
            </a:r>
            <a:r>
              <a:rPr lang="en-US" sz="1600" baseline="30000" dirty="0"/>
              <a:t>-2</a:t>
            </a:r>
            <a:r>
              <a:rPr lang="en-US" sz="1600" dirty="0"/>
              <a:t> mbar with a speed of a few m</a:t>
            </a:r>
            <a:r>
              <a:rPr lang="en-US" sz="1600" baseline="30000" dirty="0"/>
              <a:t>3</a:t>
            </a:r>
            <a:r>
              <a:rPr lang="en-US" sz="1600" dirty="0"/>
              <a:t>/h</a:t>
            </a:r>
          </a:p>
          <a:p>
            <a:pPr lvl="0" eaLnBrk="0" fontAlgn="base" hangingPunct="0">
              <a:spcBef>
                <a:spcPct val="0"/>
              </a:spcBef>
              <a:spcAft>
                <a:spcPct val="0"/>
              </a:spcAft>
              <a:buClr>
                <a:srgbClr val="00CC99"/>
              </a:buClr>
              <a:buFontTx/>
              <a:buChar char="•"/>
            </a:pPr>
            <a:endParaRPr lang="en-US" sz="1600" dirty="0">
              <a:solidFill>
                <a:srgbClr val="000000"/>
              </a:solidFill>
            </a:endParaRPr>
          </a:p>
          <a:p>
            <a:pPr lvl="0" eaLnBrk="0" fontAlgn="base" hangingPunct="0">
              <a:spcBef>
                <a:spcPct val="0"/>
              </a:spcBef>
              <a:spcAft>
                <a:spcPct val="0"/>
              </a:spcAft>
              <a:buClr>
                <a:srgbClr val="00CC99"/>
              </a:buClr>
              <a:buFontTx/>
              <a:buChar char="•"/>
            </a:pPr>
            <a:r>
              <a:rPr lang="en-US" sz="1600" dirty="0"/>
              <a:t> They are usually used as a </a:t>
            </a:r>
            <a:r>
              <a:rPr lang="en-US" sz="1600" dirty="0">
                <a:solidFill>
                  <a:srgbClr val="00CC99"/>
                </a:solidFill>
              </a:rPr>
              <a:t>backing pump </a:t>
            </a:r>
            <a:r>
              <a:rPr lang="en-US" sz="1600" dirty="0"/>
              <a:t>of </a:t>
            </a:r>
            <a:r>
              <a:rPr lang="en-US" sz="1600" dirty="0" err="1"/>
              <a:t>turbomolecular</a:t>
            </a:r>
            <a:r>
              <a:rPr lang="en-US" sz="1600" dirty="0"/>
              <a:t> pumps</a:t>
            </a:r>
          </a:p>
          <a:p>
            <a:pPr lvl="0" eaLnBrk="0" fontAlgn="base" hangingPunct="0">
              <a:spcBef>
                <a:spcPct val="0"/>
              </a:spcBef>
              <a:spcAft>
                <a:spcPct val="0"/>
              </a:spcAft>
              <a:buClr>
                <a:srgbClr val="00CC99"/>
              </a:buClr>
              <a:buFontTx/>
              <a:buChar char="•"/>
            </a:pPr>
            <a:endParaRPr lang="en-US" sz="1600" dirty="0">
              <a:solidFill>
                <a:srgbClr val="000000"/>
              </a:solidFill>
            </a:endParaRPr>
          </a:p>
          <a:p>
            <a:pPr lvl="0" eaLnBrk="0" fontAlgn="base" hangingPunct="0">
              <a:spcBef>
                <a:spcPct val="0"/>
              </a:spcBef>
              <a:spcAft>
                <a:spcPct val="0"/>
              </a:spcAft>
              <a:buClr>
                <a:srgbClr val="00CC99"/>
              </a:buClr>
              <a:buFontTx/>
              <a:buChar char="•"/>
            </a:pPr>
            <a:r>
              <a:rPr lang="en-US" sz="1600" dirty="0"/>
              <a:t> Two categories : dry and wet pumps.</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Dry pumps are expensive and need additional cooling (water)</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Wet pumps are operating with oil which acts as a sealing, a lubricant, a heat exchanger and protects parts from rust and corrosion</a:t>
            </a:r>
          </a:p>
        </p:txBody>
      </p:sp>
      <p:pic>
        <p:nvPicPr>
          <p:cNvPr id="13" name="Picture 3"/>
          <p:cNvPicPr>
            <a:picLocks noChangeAspect="1" noChangeArrowheads="1"/>
          </p:cNvPicPr>
          <p:nvPr/>
        </p:nvPicPr>
        <p:blipFill>
          <a:blip r:embed="rId2" cstate="print"/>
          <a:srcRect/>
          <a:stretch>
            <a:fillRect/>
          </a:stretch>
        </p:blipFill>
        <p:spPr bwMode="auto">
          <a:xfrm>
            <a:off x="4490795" y="3354269"/>
            <a:ext cx="3937213" cy="2690525"/>
          </a:xfrm>
          <a:prstGeom prst="rect">
            <a:avLst/>
          </a:prstGeom>
          <a:noFill/>
          <a:ln w="9525">
            <a:noFill/>
            <a:miter lim="800000"/>
            <a:headEnd/>
            <a:tailEnd/>
          </a:ln>
          <a:effectLst/>
        </p:spPr>
      </p:pic>
      <p:grpSp>
        <p:nvGrpSpPr>
          <p:cNvPr id="14" name="Group 13"/>
          <p:cNvGrpSpPr/>
          <p:nvPr/>
        </p:nvGrpSpPr>
        <p:grpSpPr>
          <a:xfrm>
            <a:off x="309674" y="3232058"/>
            <a:ext cx="4002357" cy="2919358"/>
            <a:chOff x="853112" y="3810000"/>
            <a:chExt cx="4647578" cy="3249449"/>
          </a:xfrm>
        </p:grpSpPr>
        <p:sp>
          <p:nvSpPr>
            <p:cNvPr id="16" name="Text Box 31"/>
            <p:cNvSpPr txBox="1">
              <a:spLocks noChangeArrowheads="1"/>
            </p:cNvSpPr>
            <p:nvPr/>
          </p:nvSpPr>
          <p:spPr bwMode="auto">
            <a:xfrm>
              <a:off x="950639" y="6785395"/>
              <a:ext cx="4550051" cy="274054"/>
            </a:xfrm>
            <a:prstGeom prst="rect">
              <a:avLst/>
            </a:prstGeom>
            <a:noFill/>
            <a:ln w="9525">
              <a:noFill/>
              <a:miter lim="800000"/>
              <a:headEnd/>
              <a:tailEnd/>
            </a:ln>
          </p:spPr>
          <p:txBody>
            <a:bodyPr wrap="square" lIns="91435" tIns="45717" rIns="91435" bIns="45717">
              <a:spAutoFit/>
            </a:bodyPr>
            <a:lstStyle/>
            <a:p>
              <a:pPr algn="ctr" eaLnBrk="0" fontAlgn="base" hangingPunct="0">
                <a:spcBef>
                  <a:spcPct val="0"/>
                </a:spcBef>
                <a:spcAft>
                  <a:spcPct val="0"/>
                </a:spcAft>
              </a:pPr>
              <a:r>
                <a:rPr lang="en-GB" sz="1000" dirty="0">
                  <a:latin typeface="Times New Roman" pitchFamily="18" charset="0"/>
                  <a:cs typeface="Times New Roman" pitchFamily="18" charset="0"/>
                </a:rPr>
                <a:t>A.D. Chew. CAS Vacuum in accelerators CERN 2007-003</a:t>
              </a:r>
              <a:endParaRPr lang="en-US" sz="1000" dirty="0">
                <a:latin typeface="Times New Roman" pitchFamily="18" charset="0"/>
              </a:endParaRPr>
            </a:p>
          </p:txBody>
        </p:sp>
        <p:sp>
          <p:nvSpPr>
            <p:cNvPr id="17" name="Text Box 31"/>
            <p:cNvSpPr txBox="1">
              <a:spLocks noChangeArrowheads="1"/>
            </p:cNvSpPr>
            <p:nvPr/>
          </p:nvSpPr>
          <p:spPr bwMode="auto">
            <a:xfrm>
              <a:off x="1049553" y="3810000"/>
              <a:ext cx="4253309" cy="427289"/>
            </a:xfrm>
            <a:prstGeom prst="rect">
              <a:avLst/>
            </a:prstGeom>
            <a:noFill/>
            <a:ln w="9525">
              <a:noFill/>
              <a:miter lim="800000"/>
              <a:headEnd/>
              <a:tailEnd/>
            </a:ln>
          </p:spPr>
          <p:txBody>
            <a:bodyPr wrap="square" lIns="91435" tIns="45717" rIns="91435" bIns="45717">
              <a:spAutoFit/>
            </a:bodyPr>
            <a:lstStyle/>
            <a:p>
              <a:pPr algn="ctr" eaLnBrk="0" fontAlgn="base" hangingPunct="0">
                <a:spcBef>
                  <a:spcPct val="0"/>
                </a:spcBef>
                <a:spcAft>
                  <a:spcPct val="0"/>
                </a:spcAft>
              </a:pPr>
              <a:r>
                <a:rPr lang="en-GB" sz="1600" b="1" dirty="0">
                  <a:solidFill>
                    <a:srgbClr val="00CC99"/>
                  </a:solidFill>
                  <a:latin typeface="Times New Roman" pitchFamily="18" charset="0"/>
                  <a:cs typeface="Times New Roman" pitchFamily="18" charset="0"/>
                </a:rPr>
                <a:t>Oil  Sealed Rotary Vane Pump</a:t>
              </a:r>
              <a:endParaRPr lang="en-US" sz="1600" b="1" dirty="0">
                <a:solidFill>
                  <a:srgbClr val="00CC99"/>
                </a:solidFill>
                <a:latin typeface="Times New Roman" pitchFamily="18" charset="0"/>
              </a:endParaRPr>
            </a:p>
          </p:txBody>
        </p:sp>
        <p:pic>
          <p:nvPicPr>
            <p:cNvPr id="18" name="Picture 3"/>
            <p:cNvPicPr>
              <a:picLocks noChangeAspect="1" noChangeArrowheads="1"/>
            </p:cNvPicPr>
            <p:nvPr/>
          </p:nvPicPr>
          <p:blipFill>
            <a:blip r:embed="rId3" cstate="print"/>
            <a:srcRect/>
            <a:stretch>
              <a:fillRect/>
            </a:stretch>
          </p:blipFill>
          <p:spPr bwMode="auto">
            <a:xfrm>
              <a:off x="853112" y="4170040"/>
              <a:ext cx="4002357" cy="2592289"/>
            </a:xfrm>
            <a:prstGeom prst="rect">
              <a:avLst/>
            </a:prstGeom>
            <a:noFill/>
            <a:ln w="9525">
              <a:noFill/>
              <a:miter lim="800000"/>
              <a:headEnd/>
              <a:tailEnd/>
            </a:ln>
          </p:spPr>
        </p:pic>
      </p:grpSp>
      <p:sp>
        <p:nvSpPr>
          <p:cNvPr id="11"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12" name="Rounded Rectangle 3">
            <a:extLst>
              <a:ext uri="{FF2B5EF4-FFF2-40B4-BE49-F238E27FC236}">
                <a16:creationId xmlns:a16="http://schemas.microsoft.com/office/drawing/2014/main" id="{5E461D70-BBE6-4F80-A5F0-53CED5B836B0}"/>
              </a:ext>
            </a:extLst>
          </p:cNvPr>
          <p:cNvSpPr/>
          <p:nvPr/>
        </p:nvSpPr>
        <p:spPr>
          <a:xfrm>
            <a:off x="7418445" y="792557"/>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7221309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96</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err="1">
                <a:solidFill>
                  <a:srgbClr val="3366FF"/>
                </a:solidFill>
                <a:latin typeface="Arial" pitchFamily="34" charset="0"/>
                <a:ea typeface="+mj-ea"/>
                <a:cs typeface="Arial" pitchFamily="34" charset="0"/>
              </a:rPr>
              <a:t>Turbomolecular</a:t>
            </a:r>
            <a:r>
              <a:rPr lang="en-US" sz="2800" b="1" dirty="0">
                <a:solidFill>
                  <a:srgbClr val="3366FF"/>
                </a:solidFill>
                <a:latin typeface="Arial" pitchFamily="34" charset="0"/>
                <a:ea typeface="+mj-ea"/>
                <a:cs typeface="Arial" pitchFamily="34" charset="0"/>
              </a:rPr>
              <a:t> Pump</a:t>
            </a:r>
          </a:p>
        </p:txBody>
      </p:sp>
      <p:sp>
        <p:nvSpPr>
          <p:cNvPr id="3" name="Rectangle 2"/>
          <p:cNvSpPr/>
          <p:nvPr/>
        </p:nvSpPr>
        <p:spPr>
          <a:xfrm>
            <a:off x="7254" y="425067"/>
            <a:ext cx="9136746" cy="1015663"/>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500" dirty="0">
                <a:solidFill>
                  <a:srgbClr val="000000"/>
                </a:solidFill>
              </a:rPr>
              <a:t> </a:t>
            </a:r>
            <a:r>
              <a:rPr lang="en-US" sz="1500" dirty="0"/>
              <a:t>This pump operates in the molecular regime and is used to </a:t>
            </a:r>
            <a:r>
              <a:rPr lang="en-US" sz="1500" dirty="0">
                <a:solidFill>
                  <a:srgbClr val="00CC99"/>
                </a:solidFill>
              </a:rPr>
              <a:t>pump down </a:t>
            </a:r>
            <a:r>
              <a:rPr lang="en-US" sz="1500" dirty="0"/>
              <a:t>an accelerator vacuum system. Usually, it is installed with its primary pump on a mobile trolley : it can be removed after </a:t>
            </a:r>
            <a:r>
              <a:rPr lang="en-US" sz="1500" dirty="0" err="1"/>
              <a:t>valving</a:t>
            </a:r>
            <a:r>
              <a:rPr lang="en-US" sz="1500" dirty="0"/>
              <a:t> off</a:t>
            </a:r>
          </a:p>
          <a:p>
            <a:pPr lvl="0" eaLnBrk="0" fontAlgn="base" hangingPunct="0">
              <a:spcBef>
                <a:spcPct val="0"/>
              </a:spcBef>
              <a:spcAft>
                <a:spcPct val="0"/>
              </a:spcAft>
              <a:buClr>
                <a:srgbClr val="00CC99"/>
              </a:buClr>
              <a:buFontTx/>
              <a:buChar char="•"/>
            </a:pPr>
            <a:r>
              <a:rPr lang="en-US" sz="1500" dirty="0"/>
              <a:t> Its ultimate pressure can be very low : 10</a:t>
            </a:r>
            <a:r>
              <a:rPr lang="en-US" sz="1500" baseline="30000" dirty="0"/>
              <a:t>-11</a:t>
            </a:r>
            <a:r>
              <a:rPr lang="en-US" sz="1500" dirty="0"/>
              <a:t> mbar</a:t>
            </a:r>
          </a:p>
          <a:p>
            <a:pPr lvl="0" eaLnBrk="0" fontAlgn="base" hangingPunct="0">
              <a:spcBef>
                <a:spcPct val="0"/>
              </a:spcBef>
              <a:spcAft>
                <a:spcPct val="0"/>
              </a:spcAft>
              <a:buClr>
                <a:srgbClr val="00CC99"/>
              </a:buClr>
              <a:buFontTx/>
              <a:buChar char="•"/>
            </a:pPr>
            <a:r>
              <a:rPr lang="en-US" sz="1500" dirty="0"/>
              <a:t> Its pumping speed range from 10 to 3 000 l/s</a:t>
            </a:r>
          </a:p>
        </p:txBody>
      </p:sp>
      <p:sp>
        <p:nvSpPr>
          <p:cNvPr id="9" name="Rectangle 8"/>
          <p:cNvSpPr/>
          <p:nvPr/>
        </p:nvSpPr>
        <p:spPr>
          <a:xfrm>
            <a:off x="-10382" y="5376763"/>
            <a:ext cx="5786478" cy="784830"/>
          </a:xfrm>
          <a:prstGeom prst="rect">
            <a:avLst/>
          </a:prstGeom>
        </p:spPr>
        <p:txBody>
          <a:bodyPr wrap="square">
            <a:spAutoFit/>
          </a:bodyPr>
          <a:lstStyle/>
          <a:p>
            <a:pPr eaLnBrk="0" fontAlgn="base" hangingPunct="0">
              <a:spcBef>
                <a:spcPct val="0"/>
              </a:spcBef>
              <a:spcAft>
                <a:spcPct val="0"/>
              </a:spcAft>
              <a:buClr>
                <a:srgbClr val="00CC99"/>
              </a:buClr>
              <a:buFontTx/>
              <a:buChar char="•"/>
            </a:pPr>
            <a:r>
              <a:rPr lang="en-US" sz="1500" dirty="0">
                <a:solidFill>
                  <a:srgbClr val="000000"/>
                </a:solidFill>
              </a:rPr>
              <a:t> </a:t>
            </a:r>
            <a:r>
              <a:rPr lang="en-US" sz="1500" dirty="0"/>
              <a:t>The compression ratio (</a:t>
            </a:r>
            <a:r>
              <a:rPr lang="en-US" sz="1500" dirty="0" err="1"/>
              <a:t>P</a:t>
            </a:r>
            <a:r>
              <a:rPr lang="en-US" sz="1500" baseline="-25000" dirty="0" err="1"/>
              <a:t>inlet</a:t>
            </a:r>
            <a:r>
              <a:rPr lang="en-US" sz="1500" dirty="0"/>
              <a:t>/</a:t>
            </a:r>
            <a:r>
              <a:rPr lang="en-US" sz="1500" dirty="0" err="1"/>
              <a:t>P</a:t>
            </a:r>
            <a:r>
              <a:rPr lang="en-US" sz="1500" baseline="-25000" dirty="0" err="1"/>
              <a:t>outlet</a:t>
            </a:r>
            <a:r>
              <a:rPr lang="en-US" sz="1500" dirty="0"/>
              <a:t>) increase exponentially with √M : </a:t>
            </a:r>
            <a:r>
              <a:rPr lang="en-US" sz="1500" dirty="0">
                <a:solidFill>
                  <a:srgbClr val="FF0066"/>
                </a:solidFill>
              </a:rPr>
              <a:t>“clean” vacuum without hydrocarbons</a:t>
            </a:r>
            <a:r>
              <a:rPr lang="en-US" sz="1500" dirty="0"/>
              <a:t>. So, the oil contamination from the primary pump is avoided</a:t>
            </a:r>
          </a:p>
        </p:txBody>
      </p:sp>
      <p:sp>
        <p:nvSpPr>
          <p:cNvPr id="11" name="Rectangle 10"/>
          <p:cNvSpPr/>
          <p:nvPr/>
        </p:nvSpPr>
        <p:spPr>
          <a:xfrm>
            <a:off x="0" y="3700065"/>
            <a:ext cx="5776096" cy="1492716"/>
          </a:xfrm>
          <a:prstGeom prst="rect">
            <a:avLst/>
          </a:prstGeom>
        </p:spPr>
        <p:txBody>
          <a:bodyPr wrap="square">
            <a:spAutoFit/>
          </a:bodyPr>
          <a:lstStyle/>
          <a:p>
            <a:pPr eaLnBrk="0" fontAlgn="base" hangingPunct="0">
              <a:spcBef>
                <a:spcPct val="0"/>
              </a:spcBef>
              <a:spcAft>
                <a:spcPct val="0"/>
              </a:spcAft>
              <a:buClr>
                <a:srgbClr val="00CC99"/>
              </a:buClr>
              <a:buFontTx/>
              <a:buChar char="•"/>
            </a:pPr>
            <a:r>
              <a:rPr lang="en-US" sz="1600" dirty="0"/>
              <a:t> </a:t>
            </a:r>
            <a:r>
              <a:rPr lang="en-US" sz="1500" dirty="0"/>
              <a:t>The pumping mechanism is based on the </a:t>
            </a:r>
            <a:r>
              <a:rPr lang="en-US" sz="1500" dirty="0">
                <a:solidFill>
                  <a:srgbClr val="00CC99"/>
                </a:solidFill>
              </a:rPr>
              <a:t>transfer of impulse</a:t>
            </a:r>
            <a:r>
              <a:rPr lang="en-US" sz="1500" dirty="0"/>
              <a:t>. When a molecule collide a blade, it is adsorbed for a certain </a:t>
            </a:r>
            <a:r>
              <a:rPr lang="en-US" sz="1500" dirty="0" err="1"/>
              <a:t>lenght</a:t>
            </a:r>
            <a:r>
              <a:rPr lang="en-US" sz="1500" dirty="0"/>
              <a:t> of time. After re-emission, the blade speed is added to the thermal speed of the molecules. To be significant, the blade speed must be comparable to the thermal speed hence it requires fast moving surfaces (~ 40 000 turns/min)</a:t>
            </a:r>
          </a:p>
        </p:txBody>
      </p:sp>
      <p:grpSp>
        <p:nvGrpSpPr>
          <p:cNvPr id="17" name="Group 16"/>
          <p:cNvGrpSpPr/>
          <p:nvPr/>
        </p:nvGrpSpPr>
        <p:grpSpPr>
          <a:xfrm>
            <a:off x="1272258" y="1456053"/>
            <a:ext cx="4238164" cy="2330272"/>
            <a:chOff x="714344" y="4595818"/>
            <a:chExt cx="4429125" cy="2333640"/>
          </a:xfrm>
        </p:grpSpPr>
        <p:pic>
          <p:nvPicPr>
            <p:cNvPr id="18" name="Picture 2"/>
            <p:cNvPicPr>
              <a:picLocks noChangeAspect="1" noChangeArrowheads="1"/>
            </p:cNvPicPr>
            <p:nvPr/>
          </p:nvPicPr>
          <p:blipFill>
            <a:blip r:embed="rId2" cstate="print"/>
            <a:srcRect/>
            <a:stretch>
              <a:fillRect/>
            </a:stretch>
          </p:blipFill>
          <p:spPr bwMode="auto">
            <a:xfrm>
              <a:off x="714344" y="4595818"/>
              <a:ext cx="4429125" cy="2133600"/>
            </a:xfrm>
            <a:prstGeom prst="rect">
              <a:avLst/>
            </a:prstGeom>
            <a:noFill/>
            <a:ln w="9525">
              <a:noFill/>
              <a:miter lim="800000"/>
              <a:headEnd/>
              <a:tailEnd/>
            </a:ln>
            <a:effectLst/>
          </p:spPr>
        </p:pic>
        <p:pic>
          <p:nvPicPr>
            <p:cNvPr id="19" name="Picture 3"/>
            <p:cNvPicPr>
              <a:picLocks noChangeAspect="1" noChangeArrowheads="1"/>
            </p:cNvPicPr>
            <p:nvPr/>
          </p:nvPicPr>
          <p:blipFill>
            <a:blip r:embed="rId3" cstate="print"/>
            <a:srcRect/>
            <a:stretch>
              <a:fillRect/>
            </a:stretch>
          </p:blipFill>
          <p:spPr bwMode="auto">
            <a:xfrm>
              <a:off x="2643170" y="6738958"/>
              <a:ext cx="876300" cy="190500"/>
            </a:xfrm>
            <a:prstGeom prst="rect">
              <a:avLst/>
            </a:prstGeom>
            <a:noFill/>
            <a:ln w="9525">
              <a:noFill/>
              <a:miter lim="800000"/>
              <a:headEnd/>
              <a:tailEnd/>
            </a:ln>
            <a:effectLst/>
          </p:spPr>
        </p:pic>
        <p:pic>
          <p:nvPicPr>
            <p:cNvPr id="20" name="Picture 4"/>
            <p:cNvPicPr>
              <a:picLocks noChangeAspect="1" noChangeArrowheads="1"/>
            </p:cNvPicPr>
            <p:nvPr/>
          </p:nvPicPr>
          <p:blipFill>
            <a:blip r:embed="rId4" cstate="print"/>
            <a:srcRect/>
            <a:stretch>
              <a:fillRect/>
            </a:stretch>
          </p:blipFill>
          <p:spPr bwMode="auto">
            <a:xfrm>
              <a:off x="2000228" y="5595950"/>
              <a:ext cx="885825" cy="704850"/>
            </a:xfrm>
            <a:prstGeom prst="rect">
              <a:avLst/>
            </a:prstGeom>
            <a:noFill/>
            <a:ln w="9525">
              <a:noFill/>
              <a:miter lim="800000"/>
              <a:headEnd/>
              <a:tailEnd/>
            </a:ln>
            <a:effectLst/>
          </p:spPr>
        </p:pic>
      </p:grpSp>
      <p:pic>
        <p:nvPicPr>
          <p:cNvPr id="21" name="Picture 2"/>
          <p:cNvPicPr>
            <a:picLocks noChangeAspect="1" noChangeArrowheads="1"/>
          </p:cNvPicPr>
          <p:nvPr/>
        </p:nvPicPr>
        <p:blipFill>
          <a:blip r:embed="rId5" cstate="print"/>
          <a:srcRect/>
          <a:stretch>
            <a:fillRect/>
          </a:stretch>
        </p:blipFill>
        <p:spPr bwMode="auto">
          <a:xfrm>
            <a:off x="6303511" y="1060091"/>
            <a:ext cx="1900255" cy="2631121"/>
          </a:xfrm>
          <a:prstGeom prst="rect">
            <a:avLst/>
          </a:prstGeom>
          <a:noFill/>
          <a:ln w="9525">
            <a:noFill/>
            <a:miter lim="800000"/>
            <a:headEnd/>
            <a:tailEnd/>
          </a:ln>
          <a:effectLst/>
        </p:spPr>
      </p:pic>
      <p:grpSp>
        <p:nvGrpSpPr>
          <p:cNvPr id="49" name="Group 48"/>
          <p:cNvGrpSpPr/>
          <p:nvPr/>
        </p:nvGrpSpPr>
        <p:grpSpPr>
          <a:xfrm>
            <a:off x="5668641" y="3786325"/>
            <a:ext cx="3462342" cy="2184216"/>
            <a:chOff x="6572260" y="4667256"/>
            <a:chExt cx="3462342" cy="2184216"/>
          </a:xfrm>
        </p:grpSpPr>
        <p:grpSp>
          <p:nvGrpSpPr>
            <p:cNvPr id="50" name="Group 49"/>
            <p:cNvGrpSpPr/>
            <p:nvPr/>
          </p:nvGrpSpPr>
          <p:grpSpPr>
            <a:xfrm>
              <a:off x="6572260" y="4667256"/>
              <a:ext cx="3462342" cy="2184216"/>
              <a:chOff x="6572260" y="4667256"/>
              <a:chExt cx="3462342" cy="2184216"/>
            </a:xfrm>
          </p:grpSpPr>
          <p:grpSp>
            <p:nvGrpSpPr>
              <p:cNvPr id="52" name="Group 51"/>
              <p:cNvGrpSpPr/>
              <p:nvPr/>
            </p:nvGrpSpPr>
            <p:grpSpPr>
              <a:xfrm>
                <a:off x="6572260" y="4667256"/>
                <a:ext cx="3462342" cy="2184216"/>
                <a:chOff x="6572260" y="2697354"/>
                <a:chExt cx="3462342" cy="2184216"/>
              </a:xfrm>
            </p:grpSpPr>
            <p:pic>
              <p:nvPicPr>
                <p:cNvPr id="58" name="Picture 5"/>
                <p:cNvPicPr>
                  <a:picLocks noChangeAspect="1" noChangeArrowheads="1"/>
                </p:cNvPicPr>
                <p:nvPr/>
              </p:nvPicPr>
              <p:blipFill>
                <a:blip r:embed="rId6" cstate="print"/>
                <a:srcRect/>
                <a:stretch>
                  <a:fillRect/>
                </a:stretch>
              </p:blipFill>
              <p:spPr bwMode="auto">
                <a:xfrm>
                  <a:off x="6572260" y="2697354"/>
                  <a:ext cx="3462342" cy="2184216"/>
                </a:xfrm>
                <a:prstGeom prst="rect">
                  <a:avLst/>
                </a:prstGeom>
                <a:noFill/>
                <a:ln w="9525">
                  <a:noFill/>
                  <a:miter lim="800000"/>
                  <a:headEnd/>
                  <a:tailEnd/>
                </a:ln>
                <a:effectLst/>
              </p:spPr>
            </p:pic>
            <p:cxnSp>
              <p:nvCxnSpPr>
                <p:cNvPr id="59" name="Straight Arrow Connector 58"/>
                <p:cNvCxnSpPr/>
                <p:nvPr/>
              </p:nvCxnSpPr>
              <p:spPr bwMode="auto">
                <a:xfrm rot="10800000">
                  <a:off x="7500954" y="2879718"/>
                  <a:ext cx="500066" cy="1588"/>
                </a:xfrm>
                <a:prstGeom prst="straightConnector1">
                  <a:avLst/>
                </a:prstGeom>
                <a:solidFill>
                  <a:srgbClr val="00CC99"/>
                </a:solidFill>
                <a:ln w="28575" cap="flat" cmpd="sng" algn="ctr">
                  <a:solidFill>
                    <a:srgbClr val="FF0066"/>
                  </a:solidFill>
                  <a:prstDash val="solid"/>
                  <a:round/>
                  <a:headEnd type="none" w="med" len="med"/>
                  <a:tailEnd type="arrow"/>
                </a:ln>
                <a:effectLst/>
              </p:spPr>
            </p:cxnSp>
            <p:cxnSp>
              <p:nvCxnSpPr>
                <p:cNvPr id="60" name="Straight Arrow Connector 59"/>
                <p:cNvCxnSpPr/>
                <p:nvPr/>
              </p:nvCxnSpPr>
              <p:spPr bwMode="auto">
                <a:xfrm>
                  <a:off x="9286904" y="4810132"/>
                  <a:ext cx="419104" cy="1588"/>
                </a:xfrm>
                <a:prstGeom prst="straightConnector1">
                  <a:avLst/>
                </a:prstGeom>
                <a:solidFill>
                  <a:srgbClr val="00CC99"/>
                </a:solidFill>
                <a:ln w="28575" cap="flat" cmpd="sng" algn="ctr">
                  <a:solidFill>
                    <a:srgbClr val="FF0066"/>
                  </a:solidFill>
                  <a:prstDash val="solid"/>
                  <a:round/>
                  <a:headEnd type="none" w="med" len="med"/>
                  <a:tailEnd type="arrow"/>
                </a:ln>
                <a:effectLst/>
              </p:spPr>
            </p:cxnSp>
          </p:grpSp>
          <p:grpSp>
            <p:nvGrpSpPr>
              <p:cNvPr id="53" name="Group 52"/>
              <p:cNvGrpSpPr/>
              <p:nvPr/>
            </p:nvGrpSpPr>
            <p:grpSpPr>
              <a:xfrm>
                <a:off x="7572392" y="4881570"/>
                <a:ext cx="928694" cy="500066"/>
                <a:chOff x="7572392" y="4881570"/>
                <a:chExt cx="928694" cy="500066"/>
              </a:xfrm>
            </p:grpSpPr>
            <p:cxnSp>
              <p:nvCxnSpPr>
                <p:cNvPr id="54" name="Straight Arrow Connector 53"/>
                <p:cNvCxnSpPr/>
                <p:nvPr/>
              </p:nvCxnSpPr>
              <p:spPr bwMode="auto">
                <a:xfrm rot="10800000" flipV="1">
                  <a:off x="7572392" y="4881570"/>
                  <a:ext cx="928694" cy="214314"/>
                </a:xfrm>
                <a:prstGeom prst="straightConnector1">
                  <a:avLst/>
                </a:prstGeom>
                <a:solidFill>
                  <a:srgbClr val="00CC99"/>
                </a:solidFill>
                <a:ln w="28575" cap="flat" cmpd="sng" algn="ctr">
                  <a:solidFill>
                    <a:srgbClr val="00CC99"/>
                  </a:solidFill>
                  <a:prstDash val="solid"/>
                  <a:round/>
                  <a:headEnd type="none" w="med" len="med"/>
                  <a:tailEnd type="arrow"/>
                </a:ln>
                <a:effectLst/>
              </p:spPr>
            </p:cxnSp>
            <p:cxnSp>
              <p:nvCxnSpPr>
                <p:cNvPr id="55" name="Straight Arrow Connector 54"/>
                <p:cNvCxnSpPr/>
                <p:nvPr/>
              </p:nvCxnSpPr>
              <p:spPr bwMode="auto">
                <a:xfrm rot="10800000" flipV="1">
                  <a:off x="7715268" y="4881570"/>
                  <a:ext cx="785818" cy="428628"/>
                </a:xfrm>
                <a:prstGeom prst="straightConnector1">
                  <a:avLst/>
                </a:prstGeom>
                <a:solidFill>
                  <a:srgbClr val="00CC99"/>
                </a:solidFill>
                <a:ln w="28575" cap="flat" cmpd="sng" algn="ctr">
                  <a:solidFill>
                    <a:srgbClr val="00CC99"/>
                  </a:solidFill>
                  <a:prstDash val="solid"/>
                  <a:round/>
                  <a:headEnd type="none" w="med" len="med"/>
                  <a:tailEnd type="arrow"/>
                </a:ln>
                <a:effectLst/>
              </p:spPr>
            </p:cxnSp>
            <p:cxnSp>
              <p:nvCxnSpPr>
                <p:cNvPr id="56" name="Straight Arrow Connector 55"/>
                <p:cNvCxnSpPr/>
                <p:nvPr/>
              </p:nvCxnSpPr>
              <p:spPr bwMode="auto">
                <a:xfrm rot="5400000">
                  <a:off x="8001020" y="4881570"/>
                  <a:ext cx="500066" cy="500066"/>
                </a:xfrm>
                <a:prstGeom prst="straightConnector1">
                  <a:avLst/>
                </a:prstGeom>
                <a:solidFill>
                  <a:srgbClr val="00CC99"/>
                </a:solidFill>
                <a:ln w="28575" cap="flat" cmpd="sng" algn="ctr">
                  <a:solidFill>
                    <a:srgbClr val="00CC99"/>
                  </a:solidFill>
                  <a:prstDash val="solid"/>
                  <a:round/>
                  <a:headEnd type="none" w="med" len="med"/>
                  <a:tailEnd type="arrow"/>
                </a:ln>
                <a:effectLst/>
              </p:spPr>
            </p:cxnSp>
            <p:cxnSp>
              <p:nvCxnSpPr>
                <p:cNvPr id="57" name="Straight Arrow Connector 56"/>
                <p:cNvCxnSpPr/>
                <p:nvPr/>
              </p:nvCxnSpPr>
              <p:spPr bwMode="auto">
                <a:xfrm rot="5400000">
                  <a:off x="8179615" y="4988727"/>
                  <a:ext cx="428628" cy="214314"/>
                </a:xfrm>
                <a:prstGeom prst="straightConnector1">
                  <a:avLst/>
                </a:prstGeom>
                <a:solidFill>
                  <a:srgbClr val="00CC99"/>
                </a:solidFill>
                <a:ln w="28575" cap="flat" cmpd="sng" algn="ctr">
                  <a:solidFill>
                    <a:srgbClr val="00CC99"/>
                  </a:solidFill>
                  <a:prstDash val="solid"/>
                  <a:round/>
                  <a:headEnd type="none" w="med" len="med"/>
                  <a:tailEnd type="arrow"/>
                </a:ln>
                <a:effectLst/>
              </p:spPr>
            </p:cxnSp>
          </p:grpSp>
        </p:grpSp>
        <p:cxnSp>
          <p:nvCxnSpPr>
            <p:cNvPr id="51" name="Straight Arrow Connector 50"/>
            <p:cNvCxnSpPr/>
            <p:nvPr/>
          </p:nvCxnSpPr>
          <p:spPr bwMode="auto">
            <a:xfrm rot="10800000">
              <a:off x="7500954" y="4881570"/>
              <a:ext cx="1000132" cy="1588"/>
            </a:xfrm>
            <a:prstGeom prst="straightConnector1">
              <a:avLst/>
            </a:prstGeom>
            <a:solidFill>
              <a:srgbClr val="00CC99"/>
            </a:solidFill>
            <a:ln w="28575" cap="flat" cmpd="sng" algn="ctr">
              <a:solidFill>
                <a:srgbClr val="00CC99"/>
              </a:solidFill>
              <a:prstDash val="solid"/>
              <a:round/>
              <a:headEnd type="none" w="med" len="med"/>
              <a:tailEnd type="arrow"/>
            </a:ln>
            <a:effectLst/>
          </p:spPr>
        </p:cxnSp>
      </p:grpSp>
      <p:sp>
        <p:nvSpPr>
          <p:cNvPr id="25"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26" name="Rectangle 25"/>
          <p:cNvSpPr/>
          <p:nvPr/>
        </p:nvSpPr>
        <p:spPr>
          <a:xfrm rot="16200000">
            <a:off x="7629253" y="2300853"/>
            <a:ext cx="1584039" cy="307777"/>
          </a:xfrm>
          <a:prstGeom prst="rect">
            <a:avLst/>
          </a:prstGeom>
        </p:spPr>
        <p:txBody>
          <a:bodyPr wrap="square">
            <a:spAutoFit/>
          </a:bodyPr>
          <a:lstStyle/>
          <a:p>
            <a:pPr lvl="0" eaLnBrk="0" fontAlgn="base" hangingPunct="0">
              <a:spcBef>
                <a:spcPct val="0"/>
              </a:spcBef>
              <a:spcAft>
                <a:spcPct val="0"/>
              </a:spcAft>
              <a:buClr>
                <a:srgbClr val="00CC99"/>
              </a:buClr>
            </a:pPr>
            <a:r>
              <a:rPr lang="en-US" sz="1400" dirty="0"/>
              <a:t>Picture Pfeiffer</a:t>
            </a:r>
          </a:p>
        </p:txBody>
      </p:sp>
      <p:pic>
        <p:nvPicPr>
          <p:cNvPr id="183297" name="Picture 1" descr="C:\Documents and Settings\VB\Bureau\photos 11 fev\turbo3.jpg"/>
          <p:cNvPicPr>
            <a:picLocks noChangeAspect="1" noChangeArrowheads="1"/>
          </p:cNvPicPr>
          <p:nvPr/>
        </p:nvPicPr>
        <p:blipFill>
          <a:blip r:embed="rId7" cstate="print"/>
          <a:srcRect/>
          <a:stretch>
            <a:fillRect/>
          </a:stretch>
        </p:blipFill>
        <p:spPr bwMode="auto">
          <a:xfrm>
            <a:off x="61797" y="1662722"/>
            <a:ext cx="1137309" cy="1516001"/>
          </a:xfrm>
          <a:prstGeom prst="rect">
            <a:avLst/>
          </a:prstGeom>
          <a:noFill/>
        </p:spPr>
      </p:pic>
      <p:sp>
        <p:nvSpPr>
          <p:cNvPr id="27" name="Rounded Rectangle 3">
            <a:extLst>
              <a:ext uri="{FF2B5EF4-FFF2-40B4-BE49-F238E27FC236}">
                <a16:creationId xmlns:a16="http://schemas.microsoft.com/office/drawing/2014/main" id="{F9FFA811-A8C9-437E-9D96-7C1C46E662D3}"/>
              </a:ext>
            </a:extLst>
          </p:cNvPr>
          <p:cNvSpPr/>
          <p:nvPr/>
        </p:nvSpPr>
        <p:spPr>
          <a:xfrm>
            <a:off x="7396656" y="980114"/>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659309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6"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4"/>
          <p:cNvSpPr>
            <a:spLocks noGrp="1"/>
          </p:cNvSpPr>
          <p:nvPr>
            <p:ph type="sldNum" sz="quarter" idx="4294967295"/>
          </p:nvPr>
        </p:nvSpPr>
        <p:spPr>
          <a:xfrm>
            <a:off x="8267384" y="6357958"/>
            <a:ext cx="509917" cy="365125"/>
          </a:xfrm>
          <a:prstGeom prst="rect">
            <a:avLst/>
          </a:prstGeom>
        </p:spPr>
        <p:txBody>
          <a:bodyPr/>
          <a:lstStyle/>
          <a:p>
            <a:pPr algn="r"/>
            <a:fld id="{F382CD8A-0A5B-4AE2-89AE-374FC8E42C3C}" type="slidenum">
              <a:rPr lang="en-US" sz="1200" smtClean="0">
                <a:solidFill>
                  <a:schemeClr val="bg1"/>
                </a:solidFill>
              </a:rPr>
              <a:pPr algn="r"/>
              <a:t>97</a:t>
            </a:fld>
            <a:endParaRPr lang="en-US" sz="1200" dirty="0">
              <a:solidFill>
                <a:schemeClr val="bg1"/>
              </a:solidFill>
            </a:endParaRPr>
          </a:p>
        </p:txBody>
      </p:sp>
      <p:sp>
        <p:nvSpPr>
          <p:cNvPr id="5" name="Text Box 2"/>
          <p:cNvSpPr txBox="1">
            <a:spLocks noChangeArrowheads="1"/>
          </p:cNvSpPr>
          <p:nvPr/>
        </p:nvSpPr>
        <p:spPr bwMode="auto">
          <a:xfrm>
            <a:off x="0" y="-3922"/>
            <a:ext cx="9143999" cy="523875"/>
          </a:xfrm>
          <a:prstGeom prst="rect">
            <a:avLst/>
          </a:prstGeom>
          <a:noFill/>
          <a:ln w="9525">
            <a:noFill/>
            <a:miter lim="800000"/>
            <a:headEnd/>
            <a:tailEnd/>
          </a:ln>
        </p:spPr>
        <p:txBody>
          <a:bodyPr wrap="square" lIns="91434" tIns="45717" rIns="91434" bIns="45717">
            <a:spAutoFit/>
          </a:bodyPr>
          <a:lstStyle/>
          <a:p>
            <a:pPr algn="ctr" eaLnBrk="0" hangingPunct="0">
              <a:spcBef>
                <a:spcPct val="50000"/>
              </a:spcBef>
              <a:defRPr/>
            </a:pPr>
            <a:r>
              <a:rPr lang="en-US" sz="2800" b="1" dirty="0">
                <a:solidFill>
                  <a:srgbClr val="3366FF"/>
                </a:solidFill>
                <a:latin typeface="Arial" pitchFamily="34" charset="0"/>
                <a:ea typeface="+mj-ea"/>
                <a:cs typeface="Arial" pitchFamily="34" charset="0"/>
              </a:rPr>
              <a:t>Sputter Ion Pump</a:t>
            </a:r>
          </a:p>
        </p:txBody>
      </p:sp>
      <p:sp>
        <p:nvSpPr>
          <p:cNvPr id="3" name="Rectangle 2"/>
          <p:cNvSpPr/>
          <p:nvPr/>
        </p:nvSpPr>
        <p:spPr>
          <a:xfrm>
            <a:off x="0" y="373212"/>
            <a:ext cx="9144000" cy="2862322"/>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dirty="0"/>
              <a:t>This pump operate in the range 10</a:t>
            </a:r>
            <a:r>
              <a:rPr lang="en-US" baseline="30000" dirty="0"/>
              <a:t>-5 </a:t>
            </a:r>
            <a:r>
              <a:rPr lang="en-US" dirty="0"/>
              <a:t>-10</a:t>
            </a:r>
            <a:r>
              <a:rPr lang="en-US" baseline="30000" dirty="0"/>
              <a:t>-11</a:t>
            </a:r>
            <a:r>
              <a:rPr lang="en-US" dirty="0"/>
              <a:t> mbar. It is used to </a:t>
            </a:r>
            <a:r>
              <a:rPr lang="en-US" dirty="0">
                <a:solidFill>
                  <a:srgbClr val="00CC99"/>
                </a:solidFill>
              </a:rPr>
              <a:t>maintain the pressure </a:t>
            </a:r>
            <a:r>
              <a:rPr lang="en-US" dirty="0"/>
              <a:t>in the vacuum chamber of an accelerator.</a:t>
            </a:r>
          </a:p>
          <a:p>
            <a:pPr lvl="0" eaLnBrk="0" fontAlgn="base" hangingPunct="0">
              <a:spcBef>
                <a:spcPct val="0"/>
              </a:spcBef>
              <a:spcAft>
                <a:spcPct val="0"/>
              </a:spcAft>
              <a:buClr>
                <a:srgbClr val="00CC99"/>
              </a:buClr>
              <a:buFontTx/>
              <a:buChar char="•"/>
            </a:pPr>
            <a:r>
              <a:rPr lang="en-US" dirty="0"/>
              <a:t> Their pumping speed range from 1 to 500 l/s.</a:t>
            </a:r>
          </a:p>
          <a:p>
            <a:pPr lvl="0" eaLnBrk="0" fontAlgn="base" hangingPunct="0">
              <a:spcBef>
                <a:spcPct val="0"/>
              </a:spcBef>
              <a:spcAft>
                <a:spcPct val="0"/>
              </a:spcAft>
              <a:buClr>
                <a:srgbClr val="00CC99"/>
              </a:buClr>
              <a:buFontTx/>
              <a:buChar char="•"/>
            </a:pPr>
            <a:endParaRPr lang="en-US" dirty="0">
              <a:solidFill>
                <a:srgbClr val="000000"/>
              </a:solidFill>
              <a:latin typeface="Times New Roman" pitchFamily="18" charset="0"/>
            </a:endParaRPr>
          </a:p>
          <a:p>
            <a:pPr lvl="0" eaLnBrk="0" fontAlgn="base" hangingPunct="0">
              <a:spcBef>
                <a:spcPct val="0"/>
              </a:spcBef>
              <a:spcAft>
                <a:spcPct val="0"/>
              </a:spcAft>
              <a:buClr>
                <a:srgbClr val="00CC99"/>
              </a:buClr>
              <a:buFontTx/>
              <a:buChar char="•"/>
            </a:pPr>
            <a:r>
              <a:rPr lang="en-US" dirty="0">
                <a:solidFill>
                  <a:srgbClr val="000000"/>
                </a:solidFill>
                <a:latin typeface="Times New Roman" pitchFamily="18" charset="0"/>
              </a:rPr>
              <a:t> </a:t>
            </a:r>
            <a:r>
              <a:rPr lang="en-US" dirty="0"/>
              <a:t>When electrons spiral in the Penning cell, they </a:t>
            </a:r>
            <a:r>
              <a:rPr lang="en-US" dirty="0" err="1"/>
              <a:t>ionised</a:t>
            </a:r>
            <a:r>
              <a:rPr lang="en-US" dirty="0"/>
              <a:t> molecules. </a:t>
            </a:r>
            <a:r>
              <a:rPr lang="en-US" dirty="0">
                <a:solidFill>
                  <a:srgbClr val="FF3399"/>
                </a:solidFill>
              </a:rPr>
              <a:t>Ions</a:t>
            </a:r>
            <a:r>
              <a:rPr lang="en-US" dirty="0"/>
              <a:t> are accelerated towards the cathode (few kV) and </a:t>
            </a:r>
            <a:r>
              <a:rPr lang="en-US" dirty="0">
                <a:solidFill>
                  <a:srgbClr val="FF3399"/>
                </a:solidFill>
              </a:rPr>
              <a:t>sputter Ti</a:t>
            </a:r>
            <a:r>
              <a:rPr lang="en-US" dirty="0"/>
              <a:t>. Ti, which is deposited onto the surfaces, forms a chemical bounding with molecules of the residual gas. Noble gases and hydrocarbons ,which does not react with Ti, are buried or implanted onto the cathode.</a:t>
            </a:r>
          </a:p>
          <a:p>
            <a:pPr lvl="0" eaLnBrk="0" fontAlgn="base" hangingPunct="0">
              <a:spcBef>
                <a:spcPct val="0"/>
              </a:spcBef>
              <a:spcAft>
                <a:spcPct val="0"/>
              </a:spcAft>
              <a:buClr>
                <a:srgbClr val="00CC99"/>
              </a:buClr>
              <a:buFontTx/>
              <a:buChar char="•"/>
            </a:pPr>
            <a:r>
              <a:rPr lang="en-US" dirty="0"/>
              <a:t> </a:t>
            </a:r>
            <a:r>
              <a:rPr lang="en-US" dirty="0">
                <a:solidFill>
                  <a:srgbClr val="FF0066"/>
                </a:solidFill>
              </a:rPr>
              <a:t>Advantage</a:t>
            </a:r>
            <a:r>
              <a:rPr lang="en-US" dirty="0"/>
              <a:t> : like for a Penning gauge, the collected current is proportional to the pressure. It is also used for </a:t>
            </a:r>
            <a:r>
              <a:rPr lang="en-US" dirty="0">
                <a:solidFill>
                  <a:srgbClr val="00CC99"/>
                </a:solidFill>
              </a:rPr>
              <a:t>interlock</a:t>
            </a:r>
            <a:r>
              <a:rPr lang="en-US" dirty="0"/>
              <a:t>.</a:t>
            </a:r>
          </a:p>
        </p:txBody>
      </p:sp>
      <p:pic>
        <p:nvPicPr>
          <p:cNvPr id="19" name="Picture 1"/>
          <p:cNvPicPr>
            <a:picLocks noChangeAspect="1" noChangeArrowheads="1"/>
          </p:cNvPicPr>
          <p:nvPr/>
        </p:nvPicPr>
        <p:blipFill>
          <a:blip r:embed="rId2" cstate="print"/>
          <a:srcRect/>
          <a:stretch>
            <a:fillRect/>
          </a:stretch>
        </p:blipFill>
        <p:spPr bwMode="auto">
          <a:xfrm>
            <a:off x="7489759" y="3694788"/>
            <a:ext cx="1435812" cy="1500198"/>
          </a:xfrm>
          <a:prstGeom prst="rect">
            <a:avLst/>
          </a:prstGeom>
          <a:noFill/>
          <a:ln w="9525">
            <a:noFill/>
            <a:miter lim="800000"/>
            <a:headEnd/>
            <a:tailEnd/>
          </a:ln>
          <a:effectLst/>
        </p:spPr>
      </p:pic>
      <p:pic>
        <p:nvPicPr>
          <p:cNvPr id="21" name="Picture 3"/>
          <p:cNvPicPr>
            <a:picLocks noChangeAspect="1" noChangeArrowheads="1"/>
          </p:cNvPicPr>
          <p:nvPr/>
        </p:nvPicPr>
        <p:blipFill>
          <a:blip r:embed="rId3" cstate="print"/>
          <a:srcRect/>
          <a:stretch>
            <a:fillRect/>
          </a:stretch>
        </p:blipFill>
        <p:spPr bwMode="auto">
          <a:xfrm>
            <a:off x="256031" y="3273311"/>
            <a:ext cx="2143127" cy="2343152"/>
          </a:xfrm>
          <a:prstGeom prst="rect">
            <a:avLst/>
          </a:prstGeom>
          <a:noFill/>
          <a:ln w="9525">
            <a:noFill/>
            <a:miter lim="800000"/>
            <a:headEnd/>
            <a:tailEnd/>
          </a:ln>
          <a:effectLst/>
        </p:spPr>
      </p:pic>
      <p:grpSp>
        <p:nvGrpSpPr>
          <p:cNvPr id="2" name="Group 1"/>
          <p:cNvGrpSpPr/>
          <p:nvPr/>
        </p:nvGrpSpPr>
        <p:grpSpPr>
          <a:xfrm>
            <a:off x="2931195" y="3196203"/>
            <a:ext cx="2318349" cy="2771780"/>
            <a:chOff x="6738064" y="3158896"/>
            <a:chExt cx="2318349" cy="2771780"/>
          </a:xfrm>
        </p:grpSpPr>
        <p:pic>
          <p:nvPicPr>
            <p:cNvPr id="20" name="Picture 2"/>
            <p:cNvPicPr>
              <a:picLocks noChangeAspect="1" noChangeArrowheads="1"/>
            </p:cNvPicPr>
            <p:nvPr/>
          </p:nvPicPr>
          <p:blipFill>
            <a:blip r:embed="rId4" cstate="print"/>
            <a:srcRect/>
            <a:stretch>
              <a:fillRect/>
            </a:stretch>
          </p:blipFill>
          <p:spPr bwMode="auto">
            <a:xfrm>
              <a:off x="6738064" y="3158896"/>
              <a:ext cx="2318349" cy="2771780"/>
            </a:xfrm>
            <a:prstGeom prst="rect">
              <a:avLst/>
            </a:prstGeom>
            <a:noFill/>
            <a:ln w="9525">
              <a:noFill/>
              <a:miter lim="800000"/>
              <a:headEnd/>
              <a:tailEnd/>
            </a:ln>
            <a:effectLst/>
          </p:spPr>
        </p:pic>
        <p:sp>
          <p:nvSpPr>
            <p:cNvPr id="28" name="Rectangle 27"/>
            <p:cNvSpPr/>
            <p:nvPr/>
          </p:nvSpPr>
          <p:spPr bwMode="auto">
            <a:xfrm>
              <a:off x="7145710" y="3164386"/>
              <a:ext cx="857256" cy="500066"/>
            </a:xfrm>
            <a:prstGeom prst="rect">
              <a:avLst/>
            </a:prstGeom>
            <a:noFill/>
            <a:ln w="9525" cap="flat" cmpd="sng" algn="ctr">
              <a:solidFill>
                <a:srgbClr val="FF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fr-FR" sz="2300">
                <a:solidFill>
                  <a:srgbClr val="000000"/>
                </a:solidFill>
                <a:latin typeface="Times New Roman" pitchFamily="1" charset="0"/>
              </a:endParaRPr>
            </a:p>
          </p:txBody>
        </p:sp>
      </p:grpSp>
      <p:sp>
        <p:nvSpPr>
          <p:cNvPr id="16" name="Footer Placeholder 9"/>
          <p:cNvSpPr>
            <a:spLocks noGrp="1"/>
          </p:cNvSpPr>
          <p:nvPr>
            <p:ph type="ftr" sz="quarter" idx="4294967295"/>
          </p:nvPr>
        </p:nvSpPr>
        <p:spPr>
          <a:xfrm>
            <a:off x="3372464" y="6373683"/>
            <a:ext cx="3934110" cy="365125"/>
          </a:xfrm>
          <a:prstGeom prst="rect">
            <a:avLst/>
          </a:prstGeom>
        </p:spPr>
        <p:txBody>
          <a:bodyPr/>
          <a:lstStyle/>
          <a:p>
            <a:pPr algn="ctr"/>
            <a:r>
              <a:rPr lang="en-GB">
                <a:solidFill>
                  <a:schemeClr val="bg1"/>
                </a:solidFill>
              </a:rPr>
              <a:t>Joint Universities Accelerator School, Archamps, February, 2021</a:t>
            </a:r>
            <a:endParaRPr lang="en-US" dirty="0">
              <a:solidFill>
                <a:schemeClr val="bg1"/>
              </a:solidFill>
            </a:endParaRPr>
          </a:p>
        </p:txBody>
      </p:sp>
      <p:sp>
        <p:nvSpPr>
          <p:cNvPr id="17" name="Rectangle 16"/>
          <p:cNvSpPr/>
          <p:nvPr/>
        </p:nvSpPr>
        <p:spPr>
          <a:xfrm>
            <a:off x="7174899" y="5766008"/>
            <a:ext cx="1969100" cy="307777"/>
          </a:xfrm>
          <a:prstGeom prst="rect">
            <a:avLst/>
          </a:prstGeom>
        </p:spPr>
        <p:txBody>
          <a:bodyPr wrap="square">
            <a:spAutoFit/>
          </a:bodyPr>
          <a:lstStyle/>
          <a:p>
            <a:pPr lvl="0" eaLnBrk="0" fontAlgn="base" hangingPunct="0">
              <a:spcBef>
                <a:spcPct val="0"/>
              </a:spcBef>
              <a:spcAft>
                <a:spcPct val="0"/>
              </a:spcAft>
              <a:buClr>
                <a:srgbClr val="00CC99"/>
              </a:buClr>
            </a:pPr>
            <a:r>
              <a:rPr lang="en-US" sz="1400" dirty="0"/>
              <a:t>Picture Agilent, Varian</a:t>
            </a:r>
          </a:p>
        </p:txBody>
      </p:sp>
      <p:pic>
        <p:nvPicPr>
          <p:cNvPr id="4" name="Picture 3"/>
          <p:cNvPicPr>
            <a:picLocks noChangeAspect="1"/>
          </p:cNvPicPr>
          <p:nvPr/>
        </p:nvPicPr>
        <p:blipFill>
          <a:blip r:embed="rId5"/>
          <a:stretch>
            <a:fillRect/>
          </a:stretch>
        </p:blipFill>
        <p:spPr>
          <a:xfrm>
            <a:off x="5330353" y="3313791"/>
            <a:ext cx="1940977" cy="2302268"/>
          </a:xfrm>
          <a:prstGeom prst="rect">
            <a:avLst/>
          </a:prstGeom>
        </p:spPr>
      </p:pic>
      <p:sp>
        <p:nvSpPr>
          <p:cNvPr id="6" name="TextBox 5"/>
          <p:cNvSpPr txBox="1"/>
          <p:nvPr/>
        </p:nvSpPr>
        <p:spPr>
          <a:xfrm>
            <a:off x="5781581" y="5558259"/>
            <a:ext cx="861133" cy="415498"/>
          </a:xfrm>
          <a:prstGeom prst="rect">
            <a:avLst/>
          </a:prstGeom>
          <a:noFill/>
        </p:spPr>
        <p:txBody>
          <a:bodyPr wrap="none" rtlCol="0">
            <a:spAutoFit/>
          </a:bodyPr>
          <a:lstStyle/>
          <a:p>
            <a:pPr algn="ctr"/>
            <a:r>
              <a:rPr lang="en-US" sz="1050" dirty="0">
                <a:solidFill>
                  <a:srgbClr val="002060"/>
                </a:solidFill>
              </a:rPr>
              <a:t>Triode</a:t>
            </a:r>
          </a:p>
          <a:p>
            <a:pPr algn="ctr"/>
            <a:r>
              <a:rPr lang="en-US" sz="1050" dirty="0">
                <a:solidFill>
                  <a:srgbClr val="002060"/>
                </a:solidFill>
              </a:rPr>
              <a:t>(noble gas)</a:t>
            </a:r>
            <a:endParaRPr lang="en-GB" sz="1050" dirty="0">
              <a:solidFill>
                <a:srgbClr val="002060"/>
              </a:solidFill>
            </a:endParaRPr>
          </a:p>
        </p:txBody>
      </p:sp>
      <p:sp>
        <p:nvSpPr>
          <p:cNvPr id="14" name="Rounded Rectangle 3">
            <a:extLst>
              <a:ext uri="{FF2B5EF4-FFF2-40B4-BE49-F238E27FC236}">
                <a16:creationId xmlns:a16="http://schemas.microsoft.com/office/drawing/2014/main" id="{2D03C084-AD96-4DC6-BF5E-22735DAE67D9}"/>
              </a:ext>
            </a:extLst>
          </p:cNvPr>
          <p:cNvSpPr/>
          <p:nvPr/>
        </p:nvSpPr>
        <p:spPr>
          <a:xfrm>
            <a:off x="7271330" y="704692"/>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2008931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98</a:t>
            </a:fld>
            <a:endParaRPr lang="en-US" dirty="0"/>
          </a:p>
        </p:txBody>
      </p:sp>
      <p:sp>
        <p:nvSpPr>
          <p:cNvPr id="4" name="Title 3"/>
          <p:cNvSpPr>
            <a:spLocks noGrp="1"/>
          </p:cNvSpPr>
          <p:nvPr>
            <p:ph type="title"/>
          </p:nvPr>
        </p:nvSpPr>
        <p:spPr/>
        <p:txBody>
          <a:bodyPr/>
          <a:lstStyle/>
          <a:p>
            <a:r>
              <a:rPr lang="en-GB" dirty="0"/>
              <a:t>Sublimation pump</a:t>
            </a:r>
          </a:p>
        </p:txBody>
      </p:sp>
      <p:sp>
        <p:nvSpPr>
          <p:cNvPr id="5" name="Rectangle 4"/>
          <p:cNvSpPr/>
          <p:nvPr/>
        </p:nvSpPr>
        <p:spPr>
          <a:xfrm>
            <a:off x="0" y="547200"/>
            <a:ext cx="9144000" cy="2862322"/>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dirty="0"/>
              <a:t> This pumps operates in the UHV regime in a range &lt;&lt; 10</a:t>
            </a:r>
            <a:r>
              <a:rPr lang="en-US" baseline="30000" dirty="0"/>
              <a:t>-9</a:t>
            </a:r>
            <a:r>
              <a:rPr lang="en-US" dirty="0"/>
              <a:t> mbar</a:t>
            </a:r>
          </a:p>
          <a:p>
            <a:pPr lvl="0" eaLnBrk="0" fontAlgn="base" hangingPunct="0">
              <a:spcBef>
                <a:spcPct val="0"/>
              </a:spcBef>
              <a:spcAft>
                <a:spcPct val="0"/>
              </a:spcAft>
              <a:buClr>
                <a:srgbClr val="00CC99"/>
              </a:buClr>
              <a:buFontTx/>
              <a:buChar char="•"/>
            </a:pPr>
            <a:r>
              <a:rPr lang="en-US" dirty="0"/>
              <a:t> It is used as a </a:t>
            </a:r>
            <a:r>
              <a:rPr lang="en-US" dirty="0">
                <a:solidFill>
                  <a:srgbClr val="00CC99"/>
                </a:solidFill>
              </a:rPr>
              <a:t>complementary</a:t>
            </a:r>
            <a:r>
              <a:rPr lang="en-US" dirty="0"/>
              <a:t> pumping system to </a:t>
            </a:r>
            <a:r>
              <a:rPr lang="en-US" i="1" dirty="0"/>
              <a:t>e.g.</a:t>
            </a:r>
            <a:r>
              <a:rPr lang="en-US" dirty="0"/>
              <a:t> ion pumps. </a:t>
            </a:r>
          </a:p>
          <a:p>
            <a:pPr lvl="0" eaLnBrk="0" fontAlgn="base" hangingPunct="0">
              <a:spcBef>
                <a:spcPct val="0"/>
              </a:spcBef>
              <a:spcAft>
                <a:spcPct val="0"/>
              </a:spcAft>
              <a:buClr>
                <a:srgbClr val="00CC99"/>
              </a:buClr>
              <a:buFontTx/>
              <a:buChar char="•"/>
            </a:pPr>
            <a:r>
              <a:rPr lang="en-US" dirty="0"/>
              <a:t> Their pumping speed is very large : ~5 000 l/s, typical surface ~ 1000 cm</a:t>
            </a:r>
            <a:r>
              <a:rPr lang="en-US" baseline="30000" dirty="0"/>
              <a:t>2</a:t>
            </a:r>
          </a:p>
          <a:p>
            <a:pPr lvl="0" eaLnBrk="0" fontAlgn="base" hangingPunct="0">
              <a:spcBef>
                <a:spcPct val="0"/>
              </a:spcBef>
              <a:spcAft>
                <a:spcPct val="0"/>
              </a:spcAft>
              <a:buClr>
                <a:srgbClr val="00CC99"/>
              </a:buClr>
              <a:buFontTx/>
              <a:buChar char="•"/>
            </a:pPr>
            <a:endParaRPr lang="en-US" dirty="0">
              <a:solidFill>
                <a:srgbClr val="000000"/>
              </a:solidFill>
              <a:latin typeface="Times New Roman" pitchFamily="18" charset="0"/>
            </a:endParaRPr>
          </a:p>
          <a:p>
            <a:pPr lvl="0" eaLnBrk="0" fontAlgn="base" hangingPunct="0">
              <a:spcBef>
                <a:spcPct val="0"/>
              </a:spcBef>
              <a:spcAft>
                <a:spcPct val="0"/>
              </a:spcAft>
              <a:buClr>
                <a:srgbClr val="00CC99"/>
              </a:buClr>
              <a:buFontTx/>
              <a:buChar char="•"/>
            </a:pPr>
            <a:r>
              <a:rPr lang="en-US" dirty="0">
                <a:solidFill>
                  <a:srgbClr val="000000"/>
                </a:solidFill>
                <a:latin typeface="Times New Roman" pitchFamily="18" charset="0"/>
              </a:rPr>
              <a:t> </a:t>
            </a:r>
            <a:r>
              <a:rPr lang="en-US" dirty="0"/>
              <a:t>A </a:t>
            </a:r>
            <a:r>
              <a:rPr lang="en-US" dirty="0" err="1"/>
              <a:t>Ti</a:t>
            </a:r>
            <a:r>
              <a:rPr lang="en-US" dirty="0"/>
              <a:t> filament is sublimated by Joule effect. </a:t>
            </a:r>
            <a:r>
              <a:rPr lang="en-US" dirty="0" err="1"/>
              <a:t>Ti</a:t>
            </a:r>
            <a:r>
              <a:rPr lang="en-US" dirty="0"/>
              <a:t> is adsorbed on the vacuum chamber wall and provides molecular pumping by a “</a:t>
            </a:r>
            <a:r>
              <a:rPr lang="en-US" dirty="0" err="1"/>
              <a:t>gettering</a:t>
            </a:r>
            <a:r>
              <a:rPr lang="en-US" dirty="0"/>
              <a:t>” effect.</a:t>
            </a:r>
          </a:p>
          <a:p>
            <a:pPr lvl="0" eaLnBrk="0" fontAlgn="base" hangingPunct="0">
              <a:spcBef>
                <a:spcPct val="0"/>
              </a:spcBef>
              <a:spcAft>
                <a:spcPct val="0"/>
              </a:spcAft>
              <a:buClr>
                <a:srgbClr val="00CC99"/>
              </a:buClr>
              <a:buFontTx/>
              <a:buChar char="•"/>
            </a:pPr>
            <a:r>
              <a:rPr lang="en-US" dirty="0"/>
              <a:t> </a:t>
            </a:r>
            <a:r>
              <a:rPr lang="en-US" dirty="0" err="1"/>
              <a:t>Getterable</a:t>
            </a:r>
            <a:r>
              <a:rPr lang="en-US" dirty="0"/>
              <a:t> gases are H</a:t>
            </a:r>
            <a:r>
              <a:rPr lang="en-US" baseline="-25000" dirty="0"/>
              <a:t>2</a:t>
            </a:r>
            <a:r>
              <a:rPr lang="en-US" dirty="0"/>
              <a:t>, H</a:t>
            </a:r>
            <a:r>
              <a:rPr lang="en-US" baseline="-25000" dirty="0"/>
              <a:t>2</a:t>
            </a:r>
            <a:r>
              <a:rPr lang="en-US" dirty="0"/>
              <a:t>O, O</a:t>
            </a:r>
            <a:r>
              <a:rPr lang="en-US" baseline="-25000" dirty="0"/>
              <a:t>2</a:t>
            </a:r>
            <a:r>
              <a:rPr lang="en-US" dirty="0"/>
              <a:t>, CO, O</a:t>
            </a:r>
            <a:r>
              <a:rPr lang="en-US" baseline="-25000" dirty="0"/>
              <a:t>2 </a:t>
            </a:r>
            <a:r>
              <a:rPr lang="en-US" dirty="0"/>
              <a:t>, CO</a:t>
            </a:r>
            <a:r>
              <a:rPr lang="en-US" baseline="-25000" dirty="0"/>
              <a:t>2</a:t>
            </a:r>
            <a:r>
              <a:rPr lang="en-US" dirty="0"/>
              <a:t> and, </a:t>
            </a:r>
          </a:p>
          <a:p>
            <a:pPr lvl="0" eaLnBrk="0" fontAlgn="base" hangingPunct="0">
              <a:spcBef>
                <a:spcPct val="0"/>
              </a:spcBef>
              <a:spcAft>
                <a:spcPct val="0"/>
              </a:spcAft>
              <a:buClr>
                <a:srgbClr val="00CC99"/>
              </a:buClr>
              <a:buFontTx/>
              <a:buChar char="•"/>
            </a:pPr>
            <a:r>
              <a:rPr lang="en-US" dirty="0"/>
              <a:t> When assisted with liquid N</a:t>
            </a:r>
            <a:r>
              <a:rPr lang="en-US" baseline="-25000" dirty="0"/>
              <a:t>2</a:t>
            </a:r>
            <a:r>
              <a:rPr lang="en-US" dirty="0"/>
              <a:t> cooling H</a:t>
            </a:r>
            <a:r>
              <a:rPr lang="en-US" baseline="-25000" dirty="0"/>
              <a:t>2</a:t>
            </a:r>
            <a:r>
              <a:rPr lang="en-US" dirty="0"/>
              <a:t> pumping speed is boosted</a:t>
            </a:r>
          </a:p>
          <a:p>
            <a:pPr lvl="0" eaLnBrk="0" fontAlgn="base" hangingPunct="0">
              <a:spcBef>
                <a:spcPct val="0"/>
              </a:spcBef>
              <a:spcAft>
                <a:spcPct val="0"/>
              </a:spcAft>
              <a:buClr>
                <a:srgbClr val="00CC99"/>
              </a:buClr>
              <a:buFontTx/>
              <a:buChar char="•"/>
            </a:pPr>
            <a:endParaRPr lang="en-US" dirty="0"/>
          </a:p>
          <a:p>
            <a:pPr lvl="0" eaLnBrk="0" fontAlgn="base" hangingPunct="0">
              <a:spcBef>
                <a:spcPct val="0"/>
              </a:spcBef>
              <a:spcAft>
                <a:spcPct val="0"/>
              </a:spcAft>
              <a:buClr>
                <a:srgbClr val="00CC99"/>
              </a:buClr>
              <a:buFontTx/>
              <a:buChar char="•"/>
            </a:pPr>
            <a:r>
              <a:rPr lang="en-US" dirty="0"/>
              <a:t> Sublimation at regular intervals is needed.</a:t>
            </a:r>
          </a:p>
        </p:txBody>
      </p:sp>
      <p:pic>
        <p:nvPicPr>
          <p:cNvPr id="6" name="Picture 5"/>
          <p:cNvPicPr>
            <a:picLocks noChangeAspect="1"/>
          </p:cNvPicPr>
          <p:nvPr/>
        </p:nvPicPr>
        <p:blipFill>
          <a:blip r:embed="rId2" cstate="print"/>
          <a:stretch>
            <a:fillRect/>
          </a:stretch>
        </p:blipFill>
        <p:spPr>
          <a:xfrm>
            <a:off x="5502919" y="4557059"/>
            <a:ext cx="2651927" cy="1362728"/>
          </a:xfrm>
          <a:prstGeom prst="rect">
            <a:avLst/>
          </a:prstGeom>
        </p:spPr>
      </p:pic>
      <p:graphicFrame>
        <p:nvGraphicFramePr>
          <p:cNvPr id="8" name="Table 7"/>
          <p:cNvGraphicFramePr>
            <a:graphicFrameLocks noGrp="1"/>
          </p:cNvGraphicFramePr>
          <p:nvPr/>
        </p:nvGraphicFramePr>
        <p:xfrm>
          <a:off x="4750560" y="3456036"/>
          <a:ext cx="4156647" cy="822960"/>
        </p:xfrm>
        <a:graphic>
          <a:graphicData uri="http://schemas.openxmlformats.org/drawingml/2006/table">
            <a:tbl>
              <a:tblPr firstRow="1" bandRow="1">
                <a:tableStyleId>{073A0DAA-6AF3-43AB-8588-CEC1D06C72B9}</a:tableStyleId>
              </a:tblPr>
              <a:tblGrid>
                <a:gridCol w="733742">
                  <a:extLst>
                    <a:ext uri="{9D8B030D-6E8A-4147-A177-3AD203B41FA5}">
                      <a16:colId xmlns:a16="http://schemas.microsoft.com/office/drawing/2014/main" val="20000"/>
                    </a:ext>
                  </a:extLst>
                </a:gridCol>
                <a:gridCol w="521017">
                  <a:extLst>
                    <a:ext uri="{9D8B030D-6E8A-4147-A177-3AD203B41FA5}">
                      <a16:colId xmlns:a16="http://schemas.microsoft.com/office/drawing/2014/main" val="20001"/>
                    </a:ext>
                  </a:extLst>
                </a:gridCol>
                <a:gridCol w="436880">
                  <a:extLst>
                    <a:ext uri="{9D8B030D-6E8A-4147-A177-3AD203B41FA5}">
                      <a16:colId xmlns:a16="http://schemas.microsoft.com/office/drawing/2014/main" val="20002"/>
                    </a:ext>
                  </a:extLst>
                </a:gridCol>
                <a:gridCol w="511493">
                  <a:extLst>
                    <a:ext uri="{9D8B030D-6E8A-4147-A177-3AD203B41FA5}">
                      <a16:colId xmlns:a16="http://schemas.microsoft.com/office/drawing/2014/main" val="20003"/>
                    </a:ext>
                  </a:extLst>
                </a:gridCol>
                <a:gridCol w="509715">
                  <a:extLst>
                    <a:ext uri="{9D8B030D-6E8A-4147-A177-3AD203B41FA5}">
                      <a16:colId xmlns:a16="http://schemas.microsoft.com/office/drawing/2014/main" val="20004"/>
                    </a:ext>
                  </a:extLst>
                </a:gridCol>
                <a:gridCol w="436880">
                  <a:extLst>
                    <a:ext uri="{9D8B030D-6E8A-4147-A177-3AD203B41FA5}">
                      <a16:colId xmlns:a16="http://schemas.microsoft.com/office/drawing/2014/main" val="20005"/>
                    </a:ext>
                  </a:extLst>
                </a:gridCol>
                <a:gridCol w="509715">
                  <a:extLst>
                    <a:ext uri="{9D8B030D-6E8A-4147-A177-3AD203B41FA5}">
                      <a16:colId xmlns:a16="http://schemas.microsoft.com/office/drawing/2014/main" val="20006"/>
                    </a:ext>
                  </a:extLst>
                </a:gridCol>
                <a:gridCol w="497205">
                  <a:extLst>
                    <a:ext uri="{9D8B030D-6E8A-4147-A177-3AD203B41FA5}">
                      <a16:colId xmlns:a16="http://schemas.microsoft.com/office/drawing/2014/main" val="20007"/>
                    </a:ext>
                  </a:extLst>
                </a:gridCol>
              </a:tblGrid>
              <a:tr h="270000">
                <a:tc>
                  <a:txBody>
                    <a:bodyPr/>
                    <a:lstStyle/>
                    <a:p>
                      <a:pPr algn="ctr"/>
                      <a:r>
                        <a:rPr lang="en-GB" sz="1200" dirty="0"/>
                        <a:t>l/s cm</a:t>
                      </a:r>
                      <a:r>
                        <a:rPr lang="en-GB" sz="1200" baseline="30000" dirty="0"/>
                        <a:t>-2</a:t>
                      </a:r>
                    </a:p>
                  </a:txBody>
                  <a:tcPr/>
                </a:tc>
                <a:tc>
                  <a:txBody>
                    <a:bodyPr/>
                    <a:lstStyle/>
                    <a:p>
                      <a:pPr algn="ctr"/>
                      <a:r>
                        <a:rPr lang="en-GB" sz="1200" dirty="0"/>
                        <a:t>H</a:t>
                      </a:r>
                      <a:r>
                        <a:rPr lang="en-GB" sz="1200" baseline="-25000" dirty="0"/>
                        <a:t>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D</a:t>
                      </a:r>
                      <a:r>
                        <a:rPr lang="en-GB" sz="1200" baseline="-25000" dirty="0"/>
                        <a:t>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H</a:t>
                      </a:r>
                      <a:r>
                        <a:rPr lang="en-GB" sz="1200" baseline="-25000" dirty="0"/>
                        <a:t>2</a:t>
                      </a:r>
                      <a:r>
                        <a:rPr lang="en-GB" sz="1200" baseline="0" dirty="0"/>
                        <a:t>O</a:t>
                      </a:r>
                    </a:p>
                  </a:txBody>
                  <a:tcPr/>
                </a:tc>
                <a:tc>
                  <a:txBody>
                    <a:bodyPr/>
                    <a:lstStyle/>
                    <a:p>
                      <a:pPr algn="ctr"/>
                      <a:r>
                        <a:rPr lang="en-GB" sz="1200" dirty="0"/>
                        <a:t>CO</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N</a:t>
                      </a:r>
                      <a:r>
                        <a:rPr lang="en-GB" sz="1200" baseline="-25000" dirty="0"/>
                        <a:t>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O</a:t>
                      </a:r>
                      <a:r>
                        <a:rPr lang="en-GB" sz="1200" baseline="-25000" dirty="0"/>
                        <a:t>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CO</a:t>
                      </a:r>
                      <a:r>
                        <a:rPr lang="en-GB" sz="1200" baseline="-25000" dirty="0"/>
                        <a:t>2</a:t>
                      </a:r>
                    </a:p>
                  </a:txBody>
                  <a:tcPr/>
                </a:tc>
                <a:extLst>
                  <a:ext uri="{0D108BD9-81ED-4DB2-BD59-A6C34878D82A}">
                    <a16:rowId xmlns:a16="http://schemas.microsoft.com/office/drawing/2014/main" val="10000"/>
                  </a:ext>
                </a:extLst>
              </a:tr>
              <a:tr h="270000">
                <a:tc>
                  <a:txBody>
                    <a:bodyPr/>
                    <a:lstStyle/>
                    <a:p>
                      <a:pPr algn="ctr"/>
                      <a:r>
                        <a:rPr lang="en-GB" sz="1200" dirty="0"/>
                        <a:t>300 K</a:t>
                      </a:r>
                      <a:endParaRPr lang="en-GB" sz="1200" baseline="-25000" dirty="0"/>
                    </a:p>
                  </a:txBody>
                  <a:tcPr/>
                </a:tc>
                <a:tc>
                  <a:txBody>
                    <a:bodyPr/>
                    <a:lstStyle/>
                    <a:p>
                      <a:pPr algn="ctr"/>
                      <a:r>
                        <a:rPr lang="en-GB" sz="1200" dirty="0"/>
                        <a:t>2.6</a:t>
                      </a:r>
                    </a:p>
                  </a:txBody>
                  <a:tcPr/>
                </a:tc>
                <a:tc>
                  <a:txBody>
                    <a:bodyPr/>
                    <a:lstStyle/>
                    <a:p>
                      <a:pPr algn="ctr"/>
                      <a:r>
                        <a:rPr lang="en-GB" sz="1200" dirty="0"/>
                        <a:t>3.1</a:t>
                      </a:r>
                    </a:p>
                  </a:txBody>
                  <a:tcPr/>
                </a:tc>
                <a:tc>
                  <a:txBody>
                    <a:bodyPr/>
                    <a:lstStyle/>
                    <a:p>
                      <a:pPr algn="ctr"/>
                      <a:r>
                        <a:rPr lang="en-GB" sz="1200" dirty="0"/>
                        <a:t>7.3</a:t>
                      </a:r>
                    </a:p>
                  </a:txBody>
                  <a:tcPr/>
                </a:tc>
                <a:tc>
                  <a:txBody>
                    <a:bodyPr/>
                    <a:lstStyle/>
                    <a:p>
                      <a:pPr algn="ctr"/>
                      <a:r>
                        <a:rPr lang="en-GB" sz="1200" dirty="0"/>
                        <a:t>8.2</a:t>
                      </a:r>
                    </a:p>
                  </a:txBody>
                  <a:tcPr/>
                </a:tc>
                <a:tc>
                  <a:txBody>
                    <a:bodyPr/>
                    <a:lstStyle/>
                    <a:p>
                      <a:pPr algn="ctr"/>
                      <a:r>
                        <a:rPr lang="en-GB" sz="1200" dirty="0"/>
                        <a:t>3.5</a:t>
                      </a:r>
                    </a:p>
                  </a:txBody>
                  <a:tcPr/>
                </a:tc>
                <a:tc>
                  <a:txBody>
                    <a:bodyPr/>
                    <a:lstStyle/>
                    <a:p>
                      <a:pPr algn="ctr"/>
                      <a:r>
                        <a:rPr lang="en-GB" sz="1200" dirty="0"/>
                        <a:t>8.7</a:t>
                      </a:r>
                    </a:p>
                  </a:txBody>
                  <a:tcPr/>
                </a:tc>
                <a:tc>
                  <a:txBody>
                    <a:bodyPr/>
                    <a:lstStyle/>
                    <a:p>
                      <a:pPr algn="ctr"/>
                      <a:r>
                        <a:rPr lang="en-GB" sz="1200" dirty="0"/>
                        <a:t>4.7</a:t>
                      </a:r>
                    </a:p>
                  </a:txBody>
                  <a:tcPr/>
                </a:tc>
                <a:extLst>
                  <a:ext uri="{0D108BD9-81ED-4DB2-BD59-A6C34878D82A}">
                    <a16:rowId xmlns:a16="http://schemas.microsoft.com/office/drawing/2014/main" val="10001"/>
                  </a:ext>
                </a:extLst>
              </a:tr>
              <a:tr h="270000">
                <a:tc>
                  <a:txBody>
                    <a:bodyPr/>
                    <a:lstStyle/>
                    <a:p>
                      <a:pPr algn="ctr"/>
                      <a:r>
                        <a:rPr lang="en-GB" sz="1200" dirty="0"/>
                        <a:t>77 K</a:t>
                      </a:r>
                    </a:p>
                  </a:txBody>
                  <a:tcPr/>
                </a:tc>
                <a:tc>
                  <a:txBody>
                    <a:bodyPr/>
                    <a:lstStyle/>
                    <a:p>
                      <a:pPr algn="ctr"/>
                      <a:r>
                        <a:rPr lang="en-GB" sz="1200" dirty="0"/>
                        <a:t>17.0</a:t>
                      </a:r>
                    </a:p>
                  </a:txBody>
                  <a:tcPr/>
                </a:tc>
                <a:tc>
                  <a:txBody>
                    <a:bodyPr/>
                    <a:lstStyle/>
                    <a:p>
                      <a:pPr algn="ctr"/>
                      <a:r>
                        <a:rPr lang="en-GB" sz="1200" dirty="0"/>
                        <a:t>6.2</a:t>
                      </a:r>
                    </a:p>
                  </a:txBody>
                  <a:tcPr/>
                </a:tc>
                <a:tc>
                  <a:txBody>
                    <a:bodyPr/>
                    <a:lstStyle/>
                    <a:p>
                      <a:pPr algn="ctr"/>
                      <a:r>
                        <a:rPr lang="en-GB" sz="1200" dirty="0"/>
                        <a:t>14.6</a:t>
                      </a:r>
                    </a:p>
                  </a:txBody>
                  <a:tcPr/>
                </a:tc>
                <a:tc>
                  <a:txBody>
                    <a:bodyPr/>
                    <a:lstStyle/>
                    <a:p>
                      <a:pPr algn="ctr"/>
                      <a:r>
                        <a:rPr lang="en-GB" sz="1200" dirty="0"/>
                        <a:t>11.0</a:t>
                      </a:r>
                    </a:p>
                  </a:txBody>
                  <a:tcPr/>
                </a:tc>
                <a:tc>
                  <a:txBody>
                    <a:bodyPr/>
                    <a:lstStyle/>
                    <a:p>
                      <a:pPr algn="ctr"/>
                      <a:r>
                        <a:rPr lang="en-GB" sz="1200" dirty="0"/>
                        <a:t>8.2</a:t>
                      </a:r>
                    </a:p>
                  </a:txBody>
                  <a:tcPr/>
                </a:tc>
                <a:tc>
                  <a:txBody>
                    <a:bodyPr/>
                    <a:lstStyle/>
                    <a:p>
                      <a:pPr algn="ctr"/>
                      <a:r>
                        <a:rPr lang="en-GB" sz="1200" dirty="0"/>
                        <a:t>11.0</a:t>
                      </a:r>
                    </a:p>
                  </a:txBody>
                  <a:tcPr/>
                </a:tc>
                <a:tc>
                  <a:txBody>
                    <a:bodyPr/>
                    <a:lstStyle/>
                    <a:p>
                      <a:pPr algn="ctr"/>
                      <a:r>
                        <a:rPr lang="en-GB" sz="1200" dirty="0"/>
                        <a:t>9.3</a:t>
                      </a:r>
                    </a:p>
                  </a:txBody>
                  <a:tcPr/>
                </a:tc>
                <a:extLst>
                  <a:ext uri="{0D108BD9-81ED-4DB2-BD59-A6C34878D82A}">
                    <a16:rowId xmlns:a16="http://schemas.microsoft.com/office/drawing/2014/main" val="10002"/>
                  </a:ext>
                </a:extLst>
              </a:tr>
            </a:tbl>
          </a:graphicData>
        </a:graphic>
      </p:graphicFrame>
      <p:sp>
        <p:nvSpPr>
          <p:cNvPr id="9" name="Text Box 31"/>
          <p:cNvSpPr txBox="1">
            <a:spLocks noChangeArrowheads="1"/>
          </p:cNvSpPr>
          <p:nvPr/>
        </p:nvSpPr>
        <p:spPr bwMode="auto">
          <a:xfrm>
            <a:off x="4889502" y="4283843"/>
            <a:ext cx="3878762" cy="246215"/>
          </a:xfrm>
          <a:prstGeom prst="rect">
            <a:avLst/>
          </a:prstGeom>
          <a:noFill/>
          <a:ln w="9525">
            <a:noFill/>
            <a:miter lim="800000"/>
            <a:headEnd/>
            <a:tailEnd/>
          </a:ln>
        </p:spPr>
        <p:txBody>
          <a:bodyPr wrap="square" lIns="91435" tIns="45717" rIns="91435" bIns="45717">
            <a:spAutoFit/>
          </a:bodyPr>
          <a:lstStyle/>
          <a:p>
            <a:pPr algn="ctr" eaLnBrk="0" fontAlgn="base" hangingPunct="0">
              <a:spcBef>
                <a:spcPct val="0"/>
              </a:spcBef>
              <a:spcAft>
                <a:spcPct val="0"/>
              </a:spcAft>
            </a:pPr>
            <a:r>
              <a:rPr lang="en-GB" sz="1000" dirty="0">
                <a:latin typeface="Times New Roman" pitchFamily="18" charset="0"/>
                <a:cs typeface="Times New Roman" pitchFamily="18" charset="0"/>
              </a:rPr>
              <a:t>K. Welch, Capture pumping technology, </a:t>
            </a:r>
            <a:r>
              <a:rPr lang="en-GB" sz="1000" dirty="0" err="1">
                <a:latin typeface="Times New Roman" pitchFamily="18" charset="0"/>
                <a:cs typeface="Times New Roman" pitchFamily="18" charset="0"/>
              </a:rPr>
              <a:t>Pergamon</a:t>
            </a:r>
            <a:r>
              <a:rPr lang="en-GB" sz="1000" dirty="0">
                <a:latin typeface="Times New Roman" pitchFamily="18" charset="0"/>
                <a:cs typeface="Times New Roman" pitchFamily="18" charset="0"/>
              </a:rPr>
              <a:t> press, 1991</a:t>
            </a:r>
            <a:endParaRPr lang="en-US" sz="1000" dirty="0">
              <a:latin typeface="Times New Roman" pitchFamily="18" charset="0"/>
            </a:endParaRPr>
          </a:p>
        </p:txBody>
      </p:sp>
      <p:pic>
        <p:nvPicPr>
          <p:cNvPr id="10" name="Picture 9"/>
          <p:cNvPicPr>
            <a:picLocks noChangeAspect="1"/>
          </p:cNvPicPr>
          <p:nvPr/>
        </p:nvPicPr>
        <p:blipFill>
          <a:blip r:embed="rId3" cstate="print"/>
          <a:stretch>
            <a:fillRect/>
          </a:stretch>
        </p:blipFill>
        <p:spPr>
          <a:xfrm>
            <a:off x="214312" y="3544478"/>
            <a:ext cx="4155655" cy="2375309"/>
          </a:xfrm>
          <a:prstGeom prst="rect">
            <a:avLst/>
          </a:prstGeom>
        </p:spPr>
      </p:pic>
      <p:sp>
        <p:nvSpPr>
          <p:cNvPr id="11"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2265582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stretch>
            <a:fillRect/>
          </a:stretch>
        </p:blipFill>
        <p:spPr>
          <a:xfrm>
            <a:off x="4287294" y="2761116"/>
            <a:ext cx="4755805" cy="3232054"/>
          </a:xfrm>
          <a:prstGeom prst="rect">
            <a:avLst/>
          </a:prstGeom>
        </p:spPr>
      </p:pic>
      <p:pic>
        <p:nvPicPr>
          <p:cNvPr id="8" name="Picture 7"/>
          <p:cNvPicPr>
            <a:picLocks noChangeAspect="1"/>
          </p:cNvPicPr>
          <p:nvPr/>
        </p:nvPicPr>
        <p:blipFill>
          <a:blip r:embed="rId3" cstate="print"/>
          <a:stretch>
            <a:fillRect/>
          </a:stretch>
        </p:blipFill>
        <p:spPr>
          <a:xfrm>
            <a:off x="198059" y="3129698"/>
            <a:ext cx="1370982" cy="2915141"/>
          </a:xfrm>
          <a:prstGeom prst="rect">
            <a:avLst/>
          </a:prstGeom>
        </p:spPr>
      </p:pic>
      <p:sp>
        <p:nvSpPr>
          <p:cNvPr id="2" name="Footer Placeholder 1"/>
          <p:cNvSpPr>
            <a:spLocks noGrp="1"/>
          </p:cNvSpPr>
          <p:nvPr>
            <p:ph type="ftr" sz="quarter" idx="3"/>
          </p:nvPr>
        </p:nvSpPr>
        <p:spPr/>
        <p:txBody>
          <a:bodyPr/>
          <a:lstStyle/>
          <a:p>
            <a:r>
              <a:rPr lang="en-GB"/>
              <a:t>Joint Universities Accelerator School, Archamps, February, 2021</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99</a:t>
            </a:fld>
            <a:endParaRPr lang="en-US" dirty="0"/>
          </a:p>
        </p:txBody>
      </p:sp>
      <p:sp>
        <p:nvSpPr>
          <p:cNvPr id="4" name="Title 3"/>
          <p:cNvSpPr>
            <a:spLocks noGrp="1"/>
          </p:cNvSpPr>
          <p:nvPr>
            <p:ph type="title"/>
          </p:nvPr>
        </p:nvSpPr>
        <p:spPr/>
        <p:txBody>
          <a:bodyPr/>
          <a:lstStyle/>
          <a:p>
            <a:r>
              <a:rPr lang="en-GB" dirty="0"/>
              <a:t>NEG cartridge</a:t>
            </a:r>
          </a:p>
        </p:txBody>
      </p:sp>
      <p:sp>
        <p:nvSpPr>
          <p:cNvPr id="6" name="Rectangle 5"/>
          <p:cNvSpPr/>
          <p:nvPr/>
        </p:nvSpPr>
        <p:spPr>
          <a:xfrm>
            <a:off x="0" y="445652"/>
            <a:ext cx="9144000" cy="2308324"/>
          </a:xfrm>
          <a:prstGeom prst="rect">
            <a:avLst/>
          </a:prstGeom>
        </p:spPr>
        <p:txBody>
          <a:bodyPr wrap="square">
            <a:spAutoFit/>
          </a:bodyPr>
          <a:lstStyle/>
          <a:p>
            <a:pPr lvl="0" eaLnBrk="0" fontAlgn="base" hangingPunct="0">
              <a:spcBef>
                <a:spcPct val="0"/>
              </a:spcBef>
              <a:spcAft>
                <a:spcPct val="0"/>
              </a:spcAft>
              <a:buClr>
                <a:srgbClr val="00CC99"/>
              </a:buClr>
              <a:buFontTx/>
              <a:buChar char="•"/>
            </a:pPr>
            <a:r>
              <a:rPr lang="en-US" sz="1600" dirty="0"/>
              <a:t> This pumps operates in the UHV regime in a range &lt; 10</a:t>
            </a:r>
            <a:r>
              <a:rPr lang="en-US" sz="1600" baseline="30000" dirty="0"/>
              <a:t>-8</a:t>
            </a:r>
            <a:r>
              <a:rPr lang="en-US" sz="1600" dirty="0"/>
              <a:t> mbar</a:t>
            </a:r>
          </a:p>
          <a:p>
            <a:pPr lvl="0" eaLnBrk="0" fontAlgn="base" hangingPunct="0">
              <a:spcBef>
                <a:spcPct val="0"/>
              </a:spcBef>
              <a:spcAft>
                <a:spcPct val="0"/>
              </a:spcAft>
              <a:buClr>
                <a:srgbClr val="00CC99"/>
              </a:buClr>
              <a:buFontTx/>
              <a:buChar char="•"/>
            </a:pPr>
            <a:r>
              <a:rPr lang="en-US" sz="1600" dirty="0"/>
              <a:t> It is used as a </a:t>
            </a:r>
            <a:r>
              <a:rPr lang="en-US" sz="1600" dirty="0">
                <a:solidFill>
                  <a:srgbClr val="00CC99"/>
                </a:solidFill>
              </a:rPr>
              <a:t>complementary</a:t>
            </a:r>
            <a:r>
              <a:rPr lang="en-US" sz="1600" dirty="0"/>
              <a:t> pumping system to </a:t>
            </a:r>
            <a:r>
              <a:rPr lang="en-US" sz="1600" i="1" dirty="0"/>
              <a:t>e.g.</a:t>
            </a:r>
            <a:r>
              <a:rPr lang="en-US" sz="1600" dirty="0"/>
              <a:t> ion pumps. </a:t>
            </a:r>
          </a:p>
          <a:p>
            <a:pPr lvl="0" eaLnBrk="0" fontAlgn="base" hangingPunct="0">
              <a:spcBef>
                <a:spcPct val="0"/>
              </a:spcBef>
              <a:spcAft>
                <a:spcPct val="0"/>
              </a:spcAft>
              <a:buClr>
                <a:srgbClr val="00CC99"/>
              </a:buClr>
              <a:buFontTx/>
              <a:buChar char="•"/>
            </a:pPr>
            <a:endParaRPr lang="en-US" sz="1600" dirty="0"/>
          </a:p>
          <a:p>
            <a:pPr lvl="0" eaLnBrk="0" fontAlgn="base" hangingPunct="0">
              <a:spcBef>
                <a:spcPct val="0"/>
              </a:spcBef>
              <a:spcAft>
                <a:spcPct val="0"/>
              </a:spcAft>
              <a:buClr>
                <a:srgbClr val="00CC99"/>
              </a:buClr>
              <a:buFontTx/>
              <a:buChar char="•"/>
            </a:pPr>
            <a:r>
              <a:rPr lang="en-US" sz="1600" dirty="0"/>
              <a:t> </a:t>
            </a:r>
            <a:r>
              <a:rPr lang="en-US" sz="1600" dirty="0" err="1"/>
              <a:t>Zr</a:t>
            </a:r>
            <a:r>
              <a:rPr lang="en-US" sz="1600" dirty="0"/>
              <a:t> based </a:t>
            </a:r>
            <a:r>
              <a:rPr lang="en-US" sz="1600" dirty="0">
                <a:solidFill>
                  <a:srgbClr val="00CC99"/>
                </a:solidFill>
              </a:rPr>
              <a:t>getter materials </a:t>
            </a:r>
            <a:r>
              <a:rPr lang="en-US" sz="1600" dirty="0"/>
              <a:t>are sintered into porous disks.</a:t>
            </a:r>
          </a:p>
          <a:p>
            <a:pPr lvl="0" eaLnBrk="0" fontAlgn="base" hangingPunct="0">
              <a:spcBef>
                <a:spcPct val="0"/>
              </a:spcBef>
              <a:spcAft>
                <a:spcPct val="0"/>
              </a:spcAft>
              <a:buClr>
                <a:srgbClr val="00CC99"/>
              </a:buClr>
              <a:buFontTx/>
              <a:buChar char="•"/>
            </a:pPr>
            <a:r>
              <a:rPr lang="en-US" sz="1600" dirty="0"/>
              <a:t> After activation at ~ 500ºC for 1h, the pumping speed can be large: 100 – 2 000 l/s</a:t>
            </a:r>
          </a:p>
          <a:p>
            <a:pPr lvl="0" eaLnBrk="0" fontAlgn="base" hangingPunct="0">
              <a:spcBef>
                <a:spcPct val="0"/>
              </a:spcBef>
              <a:spcAft>
                <a:spcPct val="0"/>
              </a:spcAft>
              <a:buClr>
                <a:srgbClr val="00CC99"/>
              </a:buClr>
              <a:buFontTx/>
              <a:buChar char="•"/>
            </a:pPr>
            <a:r>
              <a:rPr lang="en-US" sz="1600" dirty="0"/>
              <a:t> Large sorption capacity: &gt;0.1 – 10 </a:t>
            </a:r>
            <a:r>
              <a:rPr lang="en-US" sz="1600" dirty="0" err="1"/>
              <a:t>mbar.l</a:t>
            </a:r>
            <a:r>
              <a:rPr lang="en-US" sz="1600" dirty="0"/>
              <a:t> for N</a:t>
            </a:r>
            <a:r>
              <a:rPr lang="en-US" sz="1600" baseline="-25000" dirty="0"/>
              <a:t>2</a:t>
            </a:r>
            <a:r>
              <a:rPr lang="en-US" sz="1600" dirty="0"/>
              <a:t>, CO and &gt; 10 </a:t>
            </a:r>
            <a:r>
              <a:rPr lang="en-US" sz="1600" dirty="0" err="1"/>
              <a:t>mbar.l</a:t>
            </a:r>
            <a:r>
              <a:rPr lang="en-US" sz="1600" dirty="0"/>
              <a:t> for H</a:t>
            </a:r>
            <a:r>
              <a:rPr lang="en-US" sz="1600" baseline="-25000" dirty="0"/>
              <a:t>2</a:t>
            </a:r>
            <a:r>
              <a:rPr lang="en-US" sz="1600" dirty="0"/>
              <a:t>!</a:t>
            </a:r>
          </a:p>
          <a:p>
            <a:pPr lvl="0" eaLnBrk="0" fontAlgn="base" hangingPunct="0">
              <a:spcBef>
                <a:spcPct val="0"/>
              </a:spcBef>
              <a:spcAft>
                <a:spcPct val="0"/>
              </a:spcAft>
              <a:buClr>
                <a:srgbClr val="00CC99"/>
              </a:buClr>
              <a:buFontTx/>
              <a:buChar char="•"/>
            </a:pPr>
            <a:r>
              <a:rPr lang="en-US" sz="1600" dirty="0"/>
              <a:t> Reminder: 1 </a:t>
            </a:r>
            <a:r>
              <a:rPr lang="en-US" sz="1600" dirty="0" err="1"/>
              <a:t>mbar.l</a:t>
            </a:r>
            <a:r>
              <a:rPr lang="en-US" sz="1600" dirty="0"/>
              <a:t> = 4.3 10</a:t>
            </a:r>
            <a:r>
              <a:rPr lang="en-US" sz="1600" baseline="30000" dirty="0"/>
              <a:t>19</a:t>
            </a:r>
            <a:r>
              <a:rPr lang="en-US" sz="1600" dirty="0"/>
              <a:t> molecules, ~ 1 monolayers of a 10m long,Ø10 tube</a:t>
            </a:r>
          </a:p>
          <a:p>
            <a:pPr lvl="0" eaLnBrk="0" fontAlgn="base" hangingPunct="0">
              <a:spcBef>
                <a:spcPct val="0"/>
              </a:spcBef>
              <a:spcAft>
                <a:spcPct val="0"/>
              </a:spcAft>
              <a:buClr>
                <a:srgbClr val="00CC99"/>
              </a:buClr>
              <a:buFontTx/>
              <a:buChar char="•"/>
            </a:pPr>
            <a:r>
              <a:rPr lang="en-US" sz="1600" dirty="0"/>
              <a:t> H</a:t>
            </a:r>
            <a:r>
              <a:rPr lang="en-US" sz="1600" baseline="-25000" dirty="0"/>
              <a:t>2</a:t>
            </a:r>
            <a:r>
              <a:rPr lang="en-US" sz="1600" dirty="0"/>
              <a:t> diffuse into the bulk, CO is adsorbed in 1 active site whereas N2 requires 6.</a:t>
            </a:r>
          </a:p>
          <a:p>
            <a:pPr lvl="0" eaLnBrk="0" fontAlgn="base" hangingPunct="0">
              <a:spcBef>
                <a:spcPct val="0"/>
              </a:spcBef>
              <a:spcAft>
                <a:spcPct val="0"/>
              </a:spcAft>
              <a:buClr>
                <a:srgbClr val="00CC99"/>
              </a:buClr>
              <a:buFontTx/>
              <a:buChar char="•"/>
            </a:pPr>
            <a:r>
              <a:rPr lang="en-US" sz="1600" dirty="0"/>
              <a:t> Gas mixture: CO adsorption inhibit H</a:t>
            </a:r>
            <a:r>
              <a:rPr lang="en-US" sz="1600" baseline="-25000" dirty="0"/>
              <a:t>2</a:t>
            </a:r>
            <a:r>
              <a:rPr lang="en-US" sz="1600" dirty="0"/>
              <a:t> and N</a:t>
            </a:r>
            <a:r>
              <a:rPr lang="en-US" sz="1600" baseline="-25000" dirty="0"/>
              <a:t>2</a:t>
            </a:r>
            <a:r>
              <a:rPr lang="en-US" sz="1600" dirty="0"/>
              <a:t> pumping</a:t>
            </a:r>
          </a:p>
        </p:txBody>
      </p:sp>
      <p:pic>
        <p:nvPicPr>
          <p:cNvPr id="9" name="Picture 8"/>
          <p:cNvPicPr>
            <a:picLocks noChangeAspect="1"/>
          </p:cNvPicPr>
          <p:nvPr/>
        </p:nvPicPr>
        <p:blipFill>
          <a:blip r:embed="rId4" cstate="print"/>
          <a:stretch>
            <a:fillRect/>
          </a:stretch>
        </p:blipFill>
        <p:spPr>
          <a:xfrm>
            <a:off x="1890054" y="3109051"/>
            <a:ext cx="2359532" cy="1724551"/>
          </a:xfrm>
          <a:prstGeom prst="rect">
            <a:avLst/>
          </a:prstGeom>
        </p:spPr>
      </p:pic>
      <p:sp>
        <p:nvSpPr>
          <p:cNvPr id="10" name="Oval 9"/>
          <p:cNvSpPr/>
          <p:nvPr/>
        </p:nvSpPr>
        <p:spPr>
          <a:xfrm>
            <a:off x="662020" y="4496585"/>
            <a:ext cx="443060" cy="433633"/>
          </a:xfrm>
          <a:prstGeom prst="ellipse">
            <a:avLst/>
          </a:prstGeom>
          <a:noFill/>
          <a:ln w="38100" cmpd="sng">
            <a:solidFill>
              <a:srgbClr val="FF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 name="Straight Arrow Connector 12"/>
          <p:cNvCxnSpPr/>
          <p:nvPr/>
        </p:nvCxnSpPr>
        <p:spPr>
          <a:xfrm flipV="1">
            <a:off x="1105080" y="4251489"/>
            <a:ext cx="695438" cy="335779"/>
          </a:xfrm>
          <a:prstGeom prst="straightConnector1">
            <a:avLst/>
          </a:prstGeom>
          <a:ln w="38100">
            <a:solidFill>
              <a:srgbClr val="FF0066"/>
            </a:solidFill>
            <a:tailEnd type="triangle"/>
          </a:ln>
        </p:spPr>
        <p:style>
          <a:lnRef idx="2">
            <a:schemeClr val="accent1"/>
          </a:lnRef>
          <a:fillRef idx="0">
            <a:schemeClr val="accent1"/>
          </a:fillRef>
          <a:effectRef idx="1">
            <a:schemeClr val="accent1"/>
          </a:effectRef>
          <a:fontRef idx="minor">
            <a:schemeClr val="tx1"/>
          </a:fontRef>
        </p:style>
      </p:cxnSp>
      <p:sp>
        <p:nvSpPr>
          <p:cNvPr id="15" name="Text Box 31"/>
          <p:cNvSpPr txBox="1">
            <a:spLocks noChangeArrowheads="1"/>
          </p:cNvSpPr>
          <p:nvPr/>
        </p:nvSpPr>
        <p:spPr bwMode="auto">
          <a:xfrm>
            <a:off x="4889502" y="5921731"/>
            <a:ext cx="3878762" cy="246215"/>
          </a:xfrm>
          <a:prstGeom prst="rect">
            <a:avLst/>
          </a:prstGeom>
          <a:noFill/>
          <a:ln w="9525">
            <a:noFill/>
            <a:miter lim="800000"/>
            <a:headEnd/>
            <a:tailEnd/>
          </a:ln>
        </p:spPr>
        <p:txBody>
          <a:bodyPr wrap="square" lIns="91435" tIns="45717" rIns="91435" bIns="45717">
            <a:spAutoFit/>
          </a:bodyPr>
          <a:lstStyle/>
          <a:p>
            <a:pPr algn="ctr" eaLnBrk="0" fontAlgn="base" hangingPunct="0">
              <a:spcBef>
                <a:spcPct val="0"/>
              </a:spcBef>
              <a:spcAft>
                <a:spcPct val="0"/>
              </a:spcAft>
            </a:pPr>
            <a:r>
              <a:rPr lang="en-GB" sz="1000" dirty="0">
                <a:latin typeface="Times New Roman" pitchFamily="18" charset="0"/>
                <a:cs typeface="Times New Roman" pitchFamily="18" charset="0"/>
              </a:rPr>
              <a:t>Courtesy G. </a:t>
            </a:r>
            <a:r>
              <a:rPr lang="en-GB" sz="1000" dirty="0" err="1">
                <a:latin typeface="Times New Roman" pitchFamily="18" charset="0"/>
                <a:cs typeface="Times New Roman" pitchFamily="18" charset="0"/>
              </a:rPr>
              <a:t>Bregliozzi</a:t>
            </a:r>
            <a:r>
              <a:rPr lang="en-GB" sz="1000" dirty="0">
                <a:latin typeface="Times New Roman" pitchFamily="18" charset="0"/>
                <a:cs typeface="Times New Roman" pitchFamily="18" charset="0"/>
              </a:rPr>
              <a:t>, J. </a:t>
            </a:r>
            <a:r>
              <a:rPr lang="en-GB" sz="1000" dirty="0" err="1">
                <a:latin typeface="Times New Roman" pitchFamily="18" charset="0"/>
                <a:cs typeface="Times New Roman" pitchFamily="18" charset="0"/>
              </a:rPr>
              <a:t>Callagher</a:t>
            </a:r>
            <a:r>
              <a:rPr lang="en-GB" sz="1000" dirty="0">
                <a:latin typeface="Times New Roman" pitchFamily="18" charset="0"/>
                <a:cs typeface="Times New Roman" pitchFamily="18" charset="0"/>
              </a:rPr>
              <a:t>, 2012</a:t>
            </a:r>
            <a:endParaRPr lang="en-US" sz="1000" dirty="0">
              <a:latin typeface="Times New Roman" pitchFamily="18" charset="0"/>
            </a:endParaRPr>
          </a:p>
        </p:txBody>
      </p:sp>
      <p:sp>
        <p:nvSpPr>
          <p:cNvPr id="12" name="Rounded Rectangle 3"/>
          <p:cNvSpPr/>
          <p:nvPr/>
        </p:nvSpPr>
        <p:spPr>
          <a:xfrm>
            <a:off x="7418445" y="42803"/>
            <a:ext cx="1600199" cy="804334"/>
          </a:xfrm>
          <a:prstGeom prst="roundRect">
            <a:avLst/>
          </a:prstGeom>
          <a:solidFill>
            <a:srgbClr val="FFC000"/>
          </a:solidFill>
          <a:ln>
            <a:solidFill>
              <a:srgbClr val="FFC000"/>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1400" dirty="0"/>
              <a:t>Complementary information</a:t>
            </a:r>
          </a:p>
        </p:txBody>
      </p:sp>
    </p:spTree>
    <p:extLst>
      <p:ext uri="{BB962C8B-B14F-4D97-AF65-F5344CB8AC3E}">
        <p14:creationId xmlns:p14="http://schemas.microsoft.com/office/powerpoint/2010/main" val="2376438583"/>
      </p:ext>
    </p:extLst>
  </p:cSld>
  <p:clrMapOvr>
    <a:masterClrMapping/>
  </p:clrMapOvr>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38199</TotalTime>
  <Words>8781</Words>
  <Application>Microsoft Office PowerPoint</Application>
  <PresentationFormat>On-screen Show (4:3)</PresentationFormat>
  <Paragraphs>1659</Paragraphs>
  <Slides>100</Slides>
  <Notes>13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100</vt:i4>
      </vt:variant>
    </vt:vector>
  </HeadingPairs>
  <TitlesOfParts>
    <vt:vector size="108" baseType="lpstr">
      <vt:lpstr>Arial</vt:lpstr>
      <vt:lpstr>Calibri</vt:lpstr>
      <vt:lpstr>Cambria Math</vt:lpstr>
      <vt:lpstr>GreekC</vt:lpstr>
      <vt:lpstr>Times New Roman</vt:lpstr>
      <vt:lpstr>Wingdings</vt:lpstr>
      <vt:lpstr>CERN(4-3)</vt:lpstr>
      <vt:lpstr>Equation</vt:lpstr>
      <vt:lpstr>PowerPoint Presentation</vt:lpstr>
      <vt:lpstr>PowerPoint Presentation</vt:lpstr>
      <vt:lpstr>Vacuum?  A transverse field across several engineering and scientific disciplines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Introduction</vt:lpstr>
      <vt:lpstr>Maxwell Boltzmann Distribution</vt:lpstr>
      <vt:lpstr>Maxwell Boltzmann Distribution</vt:lpstr>
      <vt:lpstr>Maxwell Boltzmann Distribution</vt:lpstr>
      <vt:lpstr>Average velocity</vt:lpstr>
      <vt:lpstr>Collision on the wall</vt:lpstr>
      <vt:lpstr>Pressure &amp; Ideal gas law</vt:lpstr>
      <vt:lpstr>Ideal gas law: illustration</vt:lpstr>
      <vt:lpstr>PowerPoint Presentation</vt:lpstr>
      <vt:lpstr>PowerPoint Presentation</vt:lpstr>
      <vt:lpstr>PowerPoint Presentation</vt:lpstr>
      <vt:lpstr>PowerPoint Presentation</vt:lpstr>
      <vt:lpstr>Typical accidents with UHV!</vt:lpstr>
      <vt:lpstr>Even in modern times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Molecule interaction with the wall</vt:lpstr>
      <vt:lpstr>PowerPoint Presentation</vt:lpstr>
      <vt:lpstr>PowerPoint Presentation</vt:lpstr>
      <vt:lpstr>PowerPoint Presentation</vt:lpstr>
      <vt:lpstr>PowerPoint Presentation</vt:lpstr>
      <vt:lpstr>Effective pumping speed</vt:lpstr>
      <vt:lpstr>Effective pumping speed</vt:lpstr>
      <vt:lpstr>Differential pumping system</vt:lpstr>
      <vt:lpstr>PowerPoint Presentation</vt:lpstr>
      <vt:lpstr>PowerPoint Presentation</vt:lpstr>
      <vt:lpstr>Vacuum gauges pressure range</vt:lpstr>
      <vt:lpstr>PowerPoint Presentation</vt:lpstr>
      <vt:lpstr>PowerPoint Presentation</vt:lpstr>
      <vt:lpstr>A discharge in a Penning gauge</vt:lpstr>
      <vt:lpstr>PowerPoint Presentation</vt:lpstr>
      <vt:lpstr>A burned filament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Vacuum pumps pressure range</vt:lpstr>
      <vt:lpstr>PowerPoint Presentation</vt:lpstr>
      <vt:lpstr>PowerPoint Presentation</vt:lpstr>
      <vt:lpstr>Lecture 1 summary</vt:lpstr>
      <vt:lpstr>PowerPoint Presentation</vt:lpstr>
      <vt:lpstr>PowerPoint Presentation</vt:lpstr>
      <vt:lpstr>PowerPoint Presentation</vt:lpstr>
      <vt:lpstr>PowerPoint Presentation</vt:lpstr>
      <vt:lpstr>PowerPoint Presentation</vt:lpstr>
      <vt:lpstr>Collision on the wall</vt:lpstr>
      <vt:lpstr>Collision on the wall: cryogenic temperature</vt:lpstr>
      <vt:lpstr>PowerPoint Presentation</vt:lpstr>
      <vt:lpstr>PowerPoint Presentation</vt:lpstr>
      <vt:lpstr>PowerPoint Presentation</vt:lpstr>
      <vt:lpstr>As a function of pressure</vt:lpstr>
      <vt:lpstr>PowerPoint Presentation</vt:lpstr>
      <vt:lpstr>More conductances</vt:lpstr>
      <vt:lpstr>Calculating conductances with Molflow+</vt:lpstr>
      <vt:lpstr>PowerPoint Presentation</vt:lpstr>
      <vt:lpstr>PowerPoint Presentation</vt:lpstr>
      <vt:lpstr>PowerPoint Presentation</vt:lpstr>
      <vt:lpstr>Spinning rotor gauge</vt:lpstr>
      <vt:lpstr>Capacitance diaphragm gauge</vt:lpstr>
      <vt:lpstr>Strain gauge</vt:lpstr>
      <vt:lpstr>PowerPoint Presentation</vt:lpstr>
      <vt:lpstr>PowerPoint Presentation</vt:lpstr>
      <vt:lpstr>PowerPoint Presentation</vt:lpstr>
      <vt:lpstr>PowerPoint Presentation</vt:lpstr>
      <vt:lpstr>Helmer gauge</vt:lpstr>
      <vt:lpstr>Helmer gauge and XHV</vt:lpstr>
      <vt:lpstr>Extractor gauge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Sublimation pump</vt:lpstr>
      <vt:lpstr>NEG cartridge</vt:lpstr>
      <vt:lpstr>NEG coated chamber</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Vincent Baglin</cp:lastModifiedBy>
  <cp:revision>1503</cp:revision>
  <cp:lastPrinted>2019-02-12T13:58:59Z</cp:lastPrinted>
  <dcterms:created xsi:type="dcterms:W3CDTF">2012-11-30T11:04:26Z</dcterms:created>
  <dcterms:modified xsi:type="dcterms:W3CDTF">2021-02-16T16:18:28Z</dcterms:modified>
</cp:coreProperties>
</file>