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comments/comment4.xml" ContentType="application/vnd.openxmlformats-officedocument.presentationml.comments+xml"/>
  <Override PartName="/ppt/notesSlides/notesSlide7.xml" ContentType="application/vnd.openxmlformats-officedocument.presentationml.notesSlide+xml"/>
  <Override PartName="/ppt/comments/comment5.xml" ContentType="application/vnd.openxmlformats-officedocument.presentationml.comments+xml"/>
  <Override PartName="/ppt/notesSlides/notesSlide8.xml" ContentType="application/vnd.openxmlformats-officedocument.presentationml.notesSlide+xml"/>
  <Override PartName="/ppt/comments/comment6.xml" ContentType="application/vnd.openxmlformats-officedocument.presentationml.comments+xml"/>
  <Override PartName="/ppt/notesSlides/notesSlide9.xml" ContentType="application/vnd.openxmlformats-officedocument.presentationml.notesSlide+xml"/>
  <Override PartName="/ppt/comments/comment7.xml" ContentType="application/vnd.openxmlformats-officedocument.presentationml.comments+xml"/>
  <Override PartName="/ppt/notesSlides/notesSlide10.xml" ContentType="application/vnd.openxmlformats-officedocument.presentationml.notesSlide+xml"/>
  <Override PartName="/ppt/comments/comment8.xml" ContentType="application/vnd.openxmlformats-officedocument.presentationml.comments+xml"/>
  <Override PartName="/ppt/notesSlides/notesSlide11.xml" ContentType="application/vnd.openxmlformats-officedocument.presentationml.notesSlide+xml"/>
  <Override PartName="/ppt/comments/comment9.xml" ContentType="application/vnd.openxmlformats-officedocument.presentationml.comments+xml"/>
  <Override PartName="/ppt/notesSlides/notesSlide12.xml" ContentType="application/vnd.openxmlformats-officedocument.presentationml.notesSlide+xml"/>
  <Override PartName="/ppt/comments/comment10.xml" ContentType="application/vnd.openxmlformats-officedocument.presentationml.comments+xml"/>
  <Override PartName="/ppt/notesSlides/notesSlide13.xml" ContentType="application/vnd.openxmlformats-officedocument.presentationml.notesSlide+xml"/>
  <Override PartName="/ppt/comments/comment11.xml" ContentType="application/vnd.openxmlformats-officedocument.presentationml.comments+xml"/>
  <Override PartName="/ppt/notesSlides/notesSlide14.xml" ContentType="application/vnd.openxmlformats-officedocument.presentationml.notesSlide+xml"/>
  <Override PartName="/ppt/comments/comment12.xml" ContentType="application/vnd.openxmlformats-officedocument.presentationml.comments+xml"/>
  <Override PartName="/ppt/notesSlides/notesSlide15.xml" ContentType="application/vnd.openxmlformats-officedocument.presentationml.notesSlide+xml"/>
  <Override PartName="/ppt/comments/comment13.xml" ContentType="application/vnd.openxmlformats-officedocument.presentationml.comments+xml"/>
  <Override PartName="/ppt/notesSlides/notesSlide16.xml" ContentType="application/vnd.openxmlformats-officedocument.presentationml.notesSlide+xml"/>
  <Override PartName="/ppt/comments/comment14.xml" ContentType="application/vnd.openxmlformats-officedocument.presentationml.comments+xml"/>
  <Override PartName="/ppt/notesSlides/notesSlide17.xml" ContentType="application/vnd.openxmlformats-officedocument.presentationml.notesSlide+xml"/>
  <Override PartName="/ppt/comments/comment15.xml" ContentType="application/vnd.openxmlformats-officedocument.presentationml.comments+xml"/>
  <Override PartName="/ppt/notesSlides/notesSlide18.xml" ContentType="application/vnd.openxmlformats-officedocument.presentationml.notesSlide+xml"/>
  <Override PartName="/ppt/comments/comment16.xml" ContentType="application/vnd.openxmlformats-officedocument.presentationml.comments+xml"/>
  <Override PartName="/ppt/notesSlides/notesSlide19.xml" ContentType="application/vnd.openxmlformats-officedocument.presentationml.notesSlide+xml"/>
  <Override PartName="/ppt/comments/comment17.xml" ContentType="application/vnd.openxmlformats-officedocument.presentationml.comments+xml"/>
  <Override PartName="/ppt/notesSlides/notesSlide20.xml" ContentType="application/vnd.openxmlformats-officedocument.presentationml.notesSlide+xml"/>
  <Override PartName="/ppt/comments/comment18.xml" ContentType="application/vnd.openxmlformats-officedocument.presentationml.comments+xml"/>
  <Override PartName="/ppt/notesSlides/notesSlide21.xml" ContentType="application/vnd.openxmlformats-officedocument.presentationml.notesSlide+xml"/>
  <Override PartName="/ppt/comments/comment19.xml" ContentType="application/vnd.openxmlformats-officedocument.presentationml.comments+xml"/>
  <Override PartName="/ppt/notesSlides/notesSlide22.xml" ContentType="application/vnd.openxmlformats-officedocument.presentationml.notesSlide+xml"/>
  <Override PartName="/ppt/comments/comment20.xml" ContentType="application/vnd.openxmlformats-officedocument.presentationml.comments+xml"/>
  <Override PartName="/ppt/notesSlides/notesSlide23.xml" ContentType="application/vnd.openxmlformats-officedocument.presentationml.notesSlide+xml"/>
  <Override PartName="/ppt/comments/comment21.xml" ContentType="application/vnd.openxmlformats-officedocument.presentationml.comments+xml"/>
  <Override PartName="/ppt/notesSlides/notesSlide24.xml" ContentType="application/vnd.openxmlformats-officedocument.presentationml.notesSlide+xml"/>
  <Override PartName="/ppt/comments/comment22.xml" ContentType="application/vnd.openxmlformats-officedocument.presentationml.comments+xml"/>
  <Override PartName="/ppt/notesSlides/notesSlide25.xml" ContentType="application/vnd.openxmlformats-officedocument.presentationml.notesSlide+xml"/>
  <Override PartName="/ppt/comments/comment23.xml" ContentType="application/vnd.openxmlformats-officedocument.presentationml.comments+xml"/>
  <Override PartName="/ppt/notesSlides/notesSlide26.xml" ContentType="application/vnd.openxmlformats-officedocument.presentationml.notesSlide+xml"/>
  <Override PartName="/ppt/comments/comment24.xml" ContentType="application/vnd.openxmlformats-officedocument.presentationml.comments+xml"/>
  <Override PartName="/ppt/notesSlides/notesSlide27.xml" ContentType="application/vnd.openxmlformats-officedocument.presentationml.notesSlide+xml"/>
  <Override PartName="/ppt/comments/comment25.xml" ContentType="application/vnd.openxmlformats-officedocument.presentationml.comments+xml"/>
  <Override PartName="/ppt/notesSlides/notesSlide28.xml" ContentType="application/vnd.openxmlformats-officedocument.presentationml.notesSlide+xml"/>
  <Override PartName="/ppt/comments/comment26.xml" ContentType="application/vnd.openxmlformats-officedocument.presentationml.comments+xml"/>
  <Override PartName="/ppt/notesSlides/notesSlide29.xml" ContentType="application/vnd.openxmlformats-officedocument.presentationml.notesSlide+xml"/>
  <Override PartName="/ppt/comments/comment27.xml" ContentType="application/vnd.openxmlformats-officedocument.presentationml.comments+xml"/>
  <Override PartName="/ppt/notesSlides/notesSlide30.xml" ContentType="application/vnd.openxmlformats-officedocument.presentationml.notesSlide+xml"/>
  <Override PartName="/ppt/comments/comment28.xml" ContentType="application/vnd.openxmlformats-officedocument.presentationml.comments+xml"/>
  <Override PartName="/ppt/notesSlides/notesSlide31.xml" ContentType="application/vnd.openxmlformats-officedocument.presentationml.notesSlide+xml"/>
  <Override PartName="/ppt/comments/comment29.xml" ContentType="application/vnd.openxmlformats-officedocument.presentationml.comments+xml"/>
  <Override PartName="/ppt/notesSlides/notesSlide32.xml" ContentType="application/vnd.openxmlformats-officedocument.presentationml.notesSlide+xml"/>
  <Override PartName="/ppt/comments/comment30.xml" ContentType="application/vnd.openxmlformats-officedocument.presentationml.comments+xml"/>
  <Override PartName="/ppt/notesSlides/notesSlide33.xml" ContentType="application/vnd.openxmlformats-officedocument.presentationml.notesSlide+xml"/>
  <Override PartName="/ppt/comments/comment31.xml" ContentType="application/vnd.openxmlformats-officedocument.presentationml.comments+xml"/>
  <Override PartName="/ppt/notesSlides/notesSlide34.xml" ContentType="application/vnd.openxmlformats-officedocument.presentationml.notesSlide+xml"/>
  <Override PartName="/ppt/comments/comment32.xml" ContentType="application/vnd.openxmlformats-officedocument.presentationml.comments+xml"/>
  <Override PartName="/ppt/notesSlides/notesSlide35.xml" ContentType="application/vnd.openxmlformats-officedocument.presentationml.notesSlide+xml"/>
  <Override PartName="/ppt/comments/comment33.xml" ContentType="application/vnd.openxmlformats-officedocument.presentationml.comment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34.xml" ContentType="application/vnd.openxmlformats-officedocument.presentationml.comments+xml"/>
  <Override PartName="/ppt/notesSlides/notesSlide38.xml" ContentType="application/vnd.openxmlformats-officedocument.presentationml.notesSlide+xml"/>
  <Override PartName="/ppt/comments/comment35.xml" ContentType="application/vnd.openxmlformats-officedocument.presentationml.comments+xml"/>
  <Override PartName="/ppt/notesSlides/notesSlide39.xml" ContentType="application/vnd.openxmlformats-officedocument.presentationml.notesSlide+xml"/>
  <Override PartName="/ppt/comments/comment36.xml" ContentType="application/vnd.openxmlformats-officedocument.presentationml.comments+xml"/>
  <Override PartName="/ppt/notesSlides/notesSlide40.xml" ContentType="application/vnd.openxmlformats-officedocument.presentationml.notesSlide+xml"/>
  <Override PartName="/ppt/comments/comment37.xml" ContentType="application/vnd.openxmlformats-officedocument.presentationml.comments+xml"/>
  <Override PartName="/ppt/notesSlides/notesSlide41.xml" ContentType="application/vnd.openxmlformats-officedocument.presentationml.notesSlide+xml"/>
  <Override PartName="/ppt/comments/comment38.xml" ContentType="application/vnd.openxmlformats-officedocument.presentationml.comments+xml"/>
  <Override PartName="/ppt/notesSlides/notesSlide42.xml" ContentType="application/vnd.openxmlformats-officedocument.presentationml.notesSlide+xml"/>
  <Override PartName="/ppt/comments/comment39.xml" ContentType="application/vnd.openxmlformats-officedocument.presentationml.comments+xml"/>
  <Override PartName="/ppt/notesSlides/notesSlide43.xml" ContentType="application/vnd.openxmlformats-officedocument.presentationml.notesSlide+xml"/>
  <Override PartName="/ppt/comments/comment40.xml" ContentType="application/vnd.openxmlformats-officedocument.presentationml.comments+xml"/>
  <Override PartName="/ppt/notesSlides/notesSlide44.xml" ContentType="application/vnd.openxmlformats-officedocument.presentationml.notesSlide+xml"/>
  <Override PartName="/ppt/comments/comment41.xml" ContentType="application/vnd.openxmlformats-officedocument.presentationml.comments+xml"/>
  <Override PartName="/ppt/notesSlides/notesSlide45.xml" ContentType="application/vnd.openxmlformats-officedocument.presentationml.notesSlide+xml"/>
  <Override PartName="/ppt/comments/comment42.xml" ContentType="application/vnd.openxmlformats-officedocument.presentationml.comments+xml"/>
  <Override PartName="/ppt/notesSlides/notesSlide46.xml" ContentType="application/vnd.openxmlformats-officedocument.presentationml.notesSlide+xml"/>
  <Override PartName="/ppt/comments/comment43.xml" ContentType="application/vnd.openxmlformats-officedocument.presentationml.comments+xml"/>
  <Override PartName="/ppt/notesSlides/notesSlide47.xml" ContentType="application/vnd.openxmlformats-officedocument.presentationml.notesSlide+xml"/>
  <Override PartName="/ppt/comments/comment44.xml" ContentType="application/vnd.openxmlformats-officedocument.presentationml.comments+xml"/>
  <Override PartName="/ppt/notesSlides/notesSlide48.xml" ContentType="application/vnd.openxmlformats-officedocument.presentationml.notesSlide+xml"/>
  <Override PartName="/ppt/comments/comment45.xml" ContentType="application/vnd.openxmlformats-officedocument.presentationml.comments+xml"/>
  <Override PartName="/ppt/notesSlides/notesSlide49.xml" ContentType="application/vnd.openxmlformats-officedocument.presentationml.notesSlide+xml"/>
  <Override PartName="/ppt/comments/comment46.xml" ContentType="application/vnd.openxmlformats-officedocument.presentationml.comments+xml"/>
  <Override PartName="/ppt/notesSlides/notesSlide50.xml" ContentType="application/vnd.openxmlformats-officedocument.presentationml.notesSlide+xml"/>
  <Override PartName="/ppt/comments/comment47.xml" ContentType="application/vnd.openxmlformats-officedocument.presentationml.comments+xml"/>
  <Override PartName="/ppt/notesSlides/notesSlide51.xml" ContentType="application/vnd.openxmlformats-officedocument.presentationml.notesSlide+xml"/>
  <Override PartName="/ppt/comments/comment48.xml" ContentType="application/vnd.openxmlformats-officedocument.presentationml.comment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12.xml" ContentType="application/vnd.openxmlformats-officedocument.presentationml.notesSlide+xml"/>
  <Override PartName="/ppt/notesSlides/notesSlide213.xml" ContentType="application/vnd.openxmlformats-officedocument.presentationml.notesSlide+xml"/>
  <Override PartName="/ppt/notesSlides/notesSlide214.xml" ContentType="application/vnd.openxmlformats-officedocument.presentationml.notesSlide+xml"/>
  <Override PartName="/ppt/notesSlides/notesSlide215.xml" ContentType="application/vnd.openxmlformats-officedocument.presentationml.notesSlide+xml"/>
  <Override PartName="/ppt/notesSlides/notesSlide216.xml" ContentType="application/vnd.openxmlformats-officedocument.presentationml.notesSlide+xml"/>
  <Override PartName="/ppt/notesSlides/notesSlide217.xml" ContentType="application/vnd.openxmlformats-officedocument.presentationml.notesSlide+xml"/>
  <Override PartName="/ppt/notesSlides/notesSlide218.xml" ContentType="application/vnd.openxmlformats-officedocument.presentationml.notesSlide+xml"/>
  <Override PartName="/ppt/notesSlides/notesSlide219.xml" ContentType="application/vnd.openxmlformats-officedocument.presentationml.notesSlide+xml"/>
  <Override PartName="/ppt/notesSlides/notesSlide220.xml" ContentType="application/vnd.openxmlformats-officedocument.presentationml.notesSlide+xml"/>
  <Override PartName="/ppt/notesSlides/notesSlide221.xml" ContentType="application/vnd.openxmlformats-officedocument.presentationml.notesSlide+xml"/>
  <Override PartName="/ppt/notesSlides/notesSlide222.xml" ContentType="application/vnd.openxmlformats-officedocument.presentationml.notesSlide+xml"/>
  <Override PartName="/ppt/notesSlides/notesSlide223.xml" ContentType="application/vnd.openxmlformats-officedocument.presentationml.notesSlide+xml"/>
  <Override PartName="/ppt/notesSlides/notesSlide224.xml" ContentType="application/vnd.openxmlformats-officedocument.presentationml.notesSlide+xml"/>
  <Override PartName="/ppt/notesSlides/notesSlide2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27"/>
  </p:notesMasterIdLst>
  <p:handoutMasterIdLst>
    <p:handoutMasterId r:id="rId228"/>
  </p:handoutMasterIdLst>
  <p:sldIdLst>
    <p:sldId id="256" r:id="rId2"/>
    <p:sldId id="395" r:id="rId3"/>
    <p:sldId id="451" r:id="rId4"/>
    <p:sldId id="647" r:id="rId5"/>
    <p:sldId id="259" r:id="rId6"/>
    <p:sldId id="410" r:id="rId7"/>
    <p:sldId id="646" r:id="rId8"/>
    <p:sldId id="648" r:id="rId9"/>
    <p:sldId id="746" r:id="rId10"/>
    <p:sldId id="630" r:id="rId11"/>
    <p:sldId id="631" r:id="rId12"/>
    <p:sldId id="855" r:id="rId13"/>
    <p:sldId id="632" r:id="rId14"/>
    <p:sldId id="634" r:id="rId15"/>
    <p:sldId id="635" r:id="rId16"/>
    <p:sldId id="636" r:id="rId17"/>
    <p:sldId id="863" r:id="rId18"/>
    <p:sldId id="864" r:id="rId19"/>
    <p:sldId id="633" r:id="rId20"/>
    <p:sldId id="637" r:id="rId21"/>
    <p:sldId id="638" r:id="rId22"/>
    <p:sldId id="639" r:id="rId23"/>
    <p:sldId id="640" r:id="rId24"/>
    <p:sldId id="641" r:id="rId25"/>
    <p:sldId id="642" r:id="rId26"/>
    <p:sldId id="643" r:id="rId27"/>
    <p:sldId id="644" r:id="rId28"/>
    <p:sldId id="603" r:id="rId29"/>
    <p:sldId id="621" r:id="rId30"/>
    <p:sldId id="605" r:id="rId31"/>
    <p:sldId id="624" r:id="rId32"/>
    <p:sldId id="607" r:id="rId33"/>
    <p:sldId id="614" r:id="rId34"/>
    <p:sldId id="608" r:id="rId35"/>
    <p:sldId id="615" r:id="rId36"/>
    <p:sldId id="597" r:id="rId37"/>
    <p:sldId id="625" r:id="rId38"/>
    <p:sldId id="602" r:id="rId39"/>
    <p:sldId id="866" r:id="rId40"/>
    <p:sldId id="616" r:id="rId41"/>
    <p:sldId id="617" r:id="rId42"/>
    <p:sldId id="618" r:id="rId43"/>
    <p:sldId id="495" r:id="rId44"/>
    <p:sldId id="496" r:id="rId45"/>
    <p:sldId id="460" r:id="rId46"/>
    <p:sldId id="517" r:id="rId47"/>
    <p:sldId id="600" r:id="rId48"/>
    <p:sldId id="505" r:id="rId49"/>
    <p:sldId id="459" r:id="rId50"/>
    <p:sldId id="266" r:id="rId51"/>
    <p:sldId id="499" r:id="rId52"/>
    <p:sldId id="265" r:id="rId53"/>
    <p:sldId id="498" r:id="rId54"/>
    <p:sldId id="455" r:id="rId55"/>
    <p:sldId id="872" r:id="rId56"/>
    <p:sldId id="873" r:id="rId57"/>
    <p:sldId id="874" r:id="rId58"/>
    <p:sldId id="871" r:id="rId59"/>
    <p:sldId id="875" r:id="rId60"/>
    <p:sldId id="876" r:id="rId61"/>
    <p:sldId id="877" r:id="rId62"/>
    <p:sldId id="878" r:id="rId63"/>
    <p:sldId id="268" r:id="rId64"/>
    <p:sldId id="604" r:id="rId65"/>
    <p:sldId id="402" r:id="rId66"/>
    <p:sldId id="506" r:id="rId67"/>
    <p:sldId id="514" r:id="rId68"/>
    <p:sldId id="870" r:id="rId69"/>
    <p:sldId id="290" r:id="rId70"/>
    <p:sldId id="463" r:id="rId71"/>
    <p:sldId id="291" r:id="rId72"/>
    <p:sldId id="462" r:id="rId73"/>
    <p:sldId id="271" r:id="rId74"/>
    <p:sldId id="453" r:id="rId75"/>
    <p:sldId id="272" r:id="rId76"/>
    <p:sldId id="465" r:id="rId77"/>
    <p:sldId id="466" r:id="rId78"/>
    <p:sldId id="464" r:id="rId79"/>
    <p:sldId id="519" r:id="rId80"/>
    <p:sldId id="852" r:id="rId81"/>
    <p:sldId id="853" r:id="rId82"/>
    <p:sldId id="433" r:id="rId83"/>
    <p:sldId id="292" r:id="rId84"/>
    <p:sldId id="293" r:id="rId85"/>
    <p:sldId id="294" r:id="rId86"/>
    <p:sldId id="404" r:id="rId87"/>
    <p:sldId id="627" r:id="rId88"/>
    <p:sldId id="854" r:id="rId89"/>
    <p:sldId id="281" r:id="rId90"/>
    <p:sldId id="452" r:id="rId91"/>
    <p:sldId id="434" r:id="rId92"/>
    <p:sldId id="525" r:id="rId93"/>
    <p:sldId id="527" r:id="rId94"/>
    <p:sldId id="626" r:id="rId95"/>
    <p:sldId id="528" r:id="rId96"/>
    <p:sldId id="619" r:id="rId97"/>
    <p:sldId id="398" r:id="rId98"/>
    <p:sldId id="400" r:id="rId99"/>
    <p:sldId id="401" r:id="rId100"/>
    <p:sldId id="399" r:id="rId101"/>
    <p:sldId id="436" r:id="rId102"/>
    <p:sldId id="441" r:id="rId103"/>
    <p:sldId id="438" r:id="rId104"/>
    <p:sldId id="447" r:id="rId105"/>
    <p:sldId id="413" r:id="rId106"/>
    <p:sldId id="497" r:id="rId107"/>
    <p:sldId id="311" r:id="rId108"/>
    <p:sldId id="442" r:id="rId109"/>
    <p:sldId id="443" r:id="rId110"/>
    <p:sldId id="306" r:id="rId111"/>
    <p:sldId id="412" r:id="rId112"/>
    <p:sldId id="444" r:id="rId113"/>
    <p:sldId id="867" r:id="rId114"/>
    <p:sldId id="309" r:id="rId115"/>
    <p:sldId id="868" r:id="rId116"/>
    <p:sldId id="748" r:id="rId117"/>
    <p:sldId id="749" r:id="rId118"/>
    <p:sldId id="750" r:id="rId119"/>
    <p:sldId id="518" r:id="rId120"/>
    <p:sldId id="857" r:id="rId121"/>
    <p:sldId id="751" r:id="rId122"/>
    <p:sldId id="752" r:id="rId123"/>
    <p:sldId id="753" r:id="rId124"/>
    <p:sldId id="754" r:id="rId125"/>
    <p:sldId id="755" r:id="rId126"/>
    <p:sldId id="756" r:id="rId127"/>
    <p:sldId id="757" r:id="rId128"/>
    <p:sldId id="758" r:id="rId129"/>
    <p:sldId id="759" r:id="rId130"/>
    <p:sldId id="760" r:id="rId131"/>
    <p:sldId id="761" r:id="rId132"/>
    <p:sldId id="762" r:id="rId133"/>
    <p:sldId id="763" r:id="rId134"/>
    <p:sldId id="764" r:id="rId135"/>
    <p:sldId id="765" r:id="rId136"/>
    <p:sldId id="766" r:id="rId137"/>
    <p:sldId id="767" r:id="rId138"/>
    <p:sldId id="768" r:id="rId139"/>
    <p:sldId id="769" r:id="rId140"/>
    <p:sldId id="770" r:id="rId141"/>
    <p:sldId id="771" r:id="rId142"/>
    <p:sldId id="772" r:id="rId143"/>
    <p:sldId id="773" r:id="rId144"/>
    <p:sldId id="774" r:id="rId145"/>
    <p:sldId id="775" r:id="rId146"/>
    <p:sldId id="776" r:id="rId147"/>
    <p:sldId id="777" r:id="rId148"/>
    <p:sldId id="778" r:id="rId149"/>
    <p:sldId id="779" r:id="rId150"/>
    <p:sldId id="780" r:id="rId151"/>
    <p:sldId id="781" r:id="rId152"/>
    <p:sldId id="782" r:id="rId153"/>
    <p:sldId id="783" r:id="rId154"/>
    <p:sldId id="784" r:id="rId155"/>
    <p:sldId id="785" r:id="rId156"/>
    <p:sldId id="786" r:id="rId157"/>
    <p:sldId id="787" r:id="rId158"/>
    <p:sldId id="788" r:id="rId159"/>
    <p:sldId id="789" r:id="rId160"/>
    <p:sldId id="792" r:id="rId161"/>
    <p:sldId id="791" r:id="rId162"/>
    <p:sldId id="858" r:id="rId163"/>
    <p:sldId id="859" r:id="rId164"/>
    <p:sldId id="793" r:id="rId165"/>
    <p:sldId id="794" r:id="rId166"/>
    <p:sldId id="795" r:id="rId167"/>
    <p:sldId id="796" r:id="rId168"/>
    <p:sldId id="797" r:id="rId169"/>
    <p:sldId id="798" r:id="rId170"/>
    <p:sldId id="799" r:id="rId171"/>
    <p:sldId id="800" r:id="rId172"/>
    <p:sldId id="801" r:id="rId173"/>
    <p:sldId id="802" r:id="rId174"/>
    <p:sldId id="803" r:id="rId175"/>
    <p:sldId id="804" r:id="rId176"/>
    <p:sldId id="805" r:id="rId177"/>
    <p:sldId id="806" r:id="rId178"/>
    <p:sldId id="807" r:id="rId179"/>
    <p:sldId id="808" r:id="rId180"/>
    <p:sldId id="809" r:id="rId181"/>
    <p:sldId id="810" r:id="rId182"/>
    <p:sldId id="811" r:id="rId183"/>
    <p:sldId id="812" r:id="rId184"/>
    <p:sldId id="813" r:id="rId185"/>
    <p:sldId id="814" r:id="rId186"/>
    <p:sldId id="815" r:id="rId187"/>
    <p:sldId id="816" r:id="rId188"/>
    <p:sldId id="817" r:id="rId189"/>
    <p:sldId id="860" r:id="rId190"/>
    <p:sldId id="818" r:id="rId191"/>
    <p:sldId id="819" r:id="rId192"/>
    <p:sldId id="820" r:id="rId193"/>
    <p:sldId id="821" r:id="rId194"/>
    <p:sldId id="823" r:id="rId195"/>
    <p:sldId id="824" r:id="rId196"/>
    <p:sldId id="825" r:id="rId197"/>
    <p:sldId id="826" r:id="rId198"/>
    <p:sldId id="862" r:id="rId199"/>
    <p:sldId id="827" r:id="rId200"/>
    <p:sldId id="828" r:id="rId201"/>
    <p:sldId id="829" r:id="rId202"/>
    <p:sldId id="830" r:id="rId203"/>
    <p:sldId id="831" r:id="rId204"/>
    <p:sldId id="832" r:id="rId205"/>
    <p:sldId id="865" r:id="rId206"/>
    <p:sldId id="833" r:id="rId207"/>
    <p:sldId id="834" r:id="rId208"/>
    <p:sldId id="835" r:id="rId209"/>
    <p:sldId id="836" r:id="rId210"/>
    <p:sldId id="837" r:id="rId211"/>
    <p:sldId id="838" r:id="rId212"/>
    <p:sldId id="861" r:id="rId213"/>
    <p:sldId id="839" r:id="rId214"/>
    <p:sldId id="840" r:id="rId215"/>
    <p:sldId id="841" r:id="rId216"/>
    <p:sldId id="842" r:id="rId217"/>
    <p:sldId id="843" r:id="rId218"/>
    <p:sldId id="844" r:id="rId219"/>
    <p:sldId id="845" r:id="rId220"/>
    <p:sldId id="846" r:id="rId221"/>
    <p:sldId id="847" r:id="rId222"/>
    <p:sldId id="848" r:id="rId223"/>
    <p:sldId id="849" r:id="rId224"/>
    <p:sldId id="850" r:id="rId225"/>
    <p:sldId id="851" r:id="rId226"/>
  </p:sldIdLst>
  <p:sldSz cx="9144000" cy="6858000" type="screen4x3"/>
  <p:notesSz cx="6797675" cy="9928225"/>
  <p:custDataLst>
    <p:tags r:id="rId229"/>
  </p:custDataLst>
  <p:defaultTextStyle>
    <a:defPPr>
      <a:defRPr lang="en-US"/>
    </a:defPPr>
    <a:lvl1pPr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1pPr>
    <a:lvl2pPr marL="4572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2pPr>
    <a:lvl3pPr marL="9144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3pPr>
    <a:lvl4pPr marL="13716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4pPr>
    <a:lvl5pPr marL="1828800" algn="l" rtl="0" eaLnBrk="0" fontAlgn="base" hangingPunct="0">
      <a:lnSpc>
        <a:spcPct val="90000"/>
      </a:lnSpc>
      <a:spcBef>
        <a:spcPct val="30000"/>
      </a:spcBef>
      <a:spcAft>
        <a:spcPct val="0"/>
      </a:spcAft>
      <a:buClr>
        <a:schemeClr val="hlink"/>
      </a:buClr>
      <a:buSzPct val="70000"/>
      <a:buFont typeface="Wingdings" pitchFamily="2" charset="2"/>
      <a:buChar char="u"/>
      <a:defRPr sz="2400" b="1" kern="1200">
        <a:solidFill>
          <a:srgbClr val="0000FF"/>
        </a:solidFill>
        <a:latin typeface="Arial" charset="0"/>
        <a:ea typeface="+mn-ea"/>
        <a:cs typeface="+mn-cs"/>
      </a:defRPr>
    </a:lvl5pPr>
    <a:lvl6pPr marL="2286000" algn="l" defTabSz="914400" rtl="0" eaLnBrk="1" latinLnBrk="0" hangingPunct="1">
      <a:defRPr sz="2400" b="1" kern="1200">
        <a:solidFill>
          <a:srgbClr val="0000FF"/>
        </a:solidFill>
        <a:latin typeface="Arial" charset="0"/>
        <a:ea typeface="+mn-ea"/>
        <a:cs typeface="+mn-cs"/>
      </a:defRPr>
    </a:lvl6pPr>
    <a:lvl7pPr marL="2743200" algn="l" defTabSz="914400" rtl="0" eaLnBrk="1" latinLnBrk="0" hangingPunct="1">
      <a:defRPr sz="2400" b="1" kern="1200">
        <a:solidFill>
          <a:srgbClr val="0000FF"/>
        </a:solidFill>
        <a:latin typeface="Arial" charset="0"/>
        <a:ea typeface="+mn-ea"/>
        <a:cs typeface="+mn-cs"/>
      </a:defRPr>
    </a:lvl7pPr>
    <a:lvl8pPr marL="3200400" algn="l" defTabSz="914400" rtl="0" eaLnBrk="1" latinLnBrk="0" hangingPunct="1">
      <a:defRPr sz="2400" b="1" kern="1200">
        <a:solidFill>
          <a:srgbClr val="0000FF"/>
        </a:solidFill>
        <a:latin typeface="Arial" charset="0"/>
        <a:ea typeface="+mn-ea"/>
        <a:cs typeface="+mn-cs"/>
      </a:defRPr>
    </a:lvl8pPr>
    <a:lvl9pPr marL="3657600" algn="l" defTabSz="914400" rtl="0" eaLnBrk="1" latinLnBrk="0" hangingPunct="1">
      <a:defRPr sz="2400" b="1"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spers" initials="FC" lastIdx="48" clrIdx="0">
    <p:extLst>
      <p:ext uri="{19B8F6BF-5375-455C-9EA6-DF929625EA0E}">
        <p15:presenceInfo xmlns:p15="http://schemas.microsoft.com/office/powerpoint/2012/main" userId="Casper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66"/>
    <a:srgbClr val="0000FF"/>
    <a:srgbClr val="00CC00"/>
    <a:srgbClr val="008000"/>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09" autoAdjust="0"/>
    <p:restoredTop sz="93851" autoAdjust="0"/>
  </p:normalViewPr>
  <p:slideViewPr>
    <p:cSldViewPr snapToGrid="0">
      <p:cViewPr varScale="1">
        <p:scale>
          <a:sx n="122" d="100"/>
          <a:sy n="122" d="100"/>
        </p:scale>
        <p:origin x="312" y="-54"/>
      </p:cViewPr>
      <p:guideLst>
        <p:guide orient="horz" pos="2160"/>
        <p:guide pos="2880"/>
      </p:guideLst>
    </p:cSldViewPr>
  </p:slideViewPr>
  <p:outlineViewPr>
    <p:cViewPr>
      <p:scale>
        <a:sx n="33" d="100"/>
        <a:sy n="33" d="100"/>
      </p:scale>
      <p:origin x="0" y="864"/>
    </p:cViewPr>
  </p:outlin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notesMaster" Target="notesMasters/notesMaster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217" Type="http://schemas.openxmlformats.org/officeDocument/2006/relationships/slide" Target="slides/slide216.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slide" Target="slides/slide192.xml"/><Relationship Id="rId207" Type="http://schemas.openxmlformats.org/officeDocument/2006/relationships/slide" Target="slides/slide206.xml"/><Relationship Id="rId228" Type="http://schemas.openxmlformats.org/officeDocument/2006/relationships/handoutMaster" Target="handoutMasters/handoutMaster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18" Type="http://schemas.openxmlformats.org/officeDocument/2006/relationships/slide" Target="slides/slide217.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208" Type="http://schemas.openxmlformats.org/officeDocument/2006/relationships/slide" Target="slides/slide207.xml"/><Relationship Id="rId229" Type="http://schemas.openxmlformats.org/officeDocument/2006/relationships/tags" Target="tags/tag1.xml"/><Relationship Id="rId14" Type="http://schemas.openxmlformats.org/officeDocument/2006/relationships/slide" Target="slides/slide13.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219" Type="http://schemas.openxmlformats.org/officeDocument/2006/relationships/slide" Target="slides/slide218.xml"/><Relationship Id="rId230" Type="http://schemas.openxmlformats.org/officeDocument/2006/relationships/commentAuthors" Target="commentAuthors.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6" Type="http://schemas.openxmlformats.org/officeDocument/2006/relationships/slide" Target="slides/slide25.xml"/><Relationship Id="rId231" Type="http://schemas.openxmlformats.org/officeDocument/2006/relationships/presProps" Target="presProps.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viewProps" Target="viewProps.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12" Type="http://schemas.openxmlformats.org/officeDocument/2006/relationships/slide" Target="slides/slide211.xml"/><Relationship Id="rId233" Type="http://schemas.openxmlformats.org/officeDocument/2006/relationships/theme" Target="theme/theme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202" Type="http://schemas.openxmlformats.org/officeDocument/2006/relationships/slide" Target="slides/slide201.xml"/><Relationship Id="rId223" Type="http://schemas.openxmlformats.org/officeDocument/2006/relationships/slide" Target="slides/slide222.xml"/><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13" Type="http://schemas.openxmlformats.org/officeDocument/2006/relationships/slide" Target="slides/slide212.xml"/><Relationship Id="rId234"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99" Type="http://schemas.openxmlformats.org/officeDocument/2006/relationships/slide" Target="slides/slide198.xml"/><Relationship Id="rId203" Type="http://schemas.openxmlformats.org/officeDocument/2006/relationships/slide" Target="slides/slide202.xml"/><Relationship Id="rId19" Type="http://schemas.openxmlformats.org/officeDocument/2006/relationships/slide" Target="slides/slide18.xml"/><Relationship Id="rId224" Type="http://schemas.openxmlformats.org/officeDocument/2006/relationships/slide" Target="slides/slide223.xml"/><Relationship Id="rId30" Type="http://schemas.openxmlformats.org/officeDocument/2006/relationships/slide" Target="slides/slide2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189" Type="http://schemas.openxmlformats.org/officeDocument/2006/relationships/slide" Target="slides/slide188.xml"/><Relationship Id="rId3" Type="http://schemas.openxmlformats.org/officeDocument/2006/relationships/slide" Target="slides/slide2.xml"/><Relationship Id="rId214" Type="http://schemas.openxmlformats.org/officeDocument/2006/relationships/slide" Target="slides/slide213.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0-12-14T17:02:38.523" idx="1">
    <p:pos x="10" y="10"/>
    <p:text>Here we start ..trying to do the entire field of RF engeneering ina few hours, which is completely impossible; thus please do not be shocked...when you retain (as a newcomer to RF) 5 %  of what is shown in the coming 200 +slides ..its already great..and for those of you whoc are already biased..another 5..10%.. the aim is really that you become familiar with some notations and basics concepts in this field.</p:text>
    <p:extLst>
      <p:ext uri="{C676402C-5697-4E1C-873F-D02D1690AC5C}">
        <p15:threadingInfo xmlns:p15="http://schemas.microsoft.com/office/powerpoint/2012/main" timeZoneBias="-6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0-12-14T17:28:20.811" idx="10">
    <p:pos x="10" y="10"/>
    <p:text>Here is an introduction to NEPER  its really importnat to know that notation since is directly related to the exponential decay (due to losses) of a signal alonng the line..and then we also show the relation to the more frequency used db (deci BEL)</p:text>
    <p:extLst>
      <p:ext uri="{C676402C-5697-4E1C-873F-D02D1690AC5C}">
        <p15:threadingInfo xmlns:p15="http://schemas.microsoft.com/office/powerpoint/2012/main" timeZoneBias="-6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0-12-14T17:30:18.300" idx="11">
    <p:pos x="10" y="10"/>
    <p:text>Some examples what you can find in the RF lab...of course if the dielectric is air..the inner conductor has to be supported in one way or another ...</p:text>
    <p:extLst>
      <p:ext uri="{C676402C-5697-4E1C-873F-D02D1690AC5C}">
        <p15:threadingInfo xmlns:p15="http://schemas.microsoft.com/office/powerpoint/2012/main" timeZoneBias="-6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0-12-14T17:31:29.307" idx="12">
    <p:pos x="10" y="10"/>
    <p:text>A table with some practical data of frequency used Rf cables</p:text>
    <p:extLst>
      <p:ext uri="{C676402C-5697-4E1C-873F-D02D1690AC5C}">
        <p15:threadingInfo xmlns:p15="http://schemas.microsoft.com/office/powerpoint/2012/main" timeZoneBias="-6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0-12-14T17:32:11.162" idx="13">
    <p:pos x="10" y="10"/>
    <p:text>A very well known cable in the Rf lab is the RG 58 (often called BNC cable but BNC is a connector norm) and the N-cable (N is also a connector) is frequency the RG 213..and the biiger the diamter of the cable the smaller the attuation  obviously ..but why exactly?</p:text>
    <p:extLst>
      <p:ext uri="{C676402C-5697-4E1C-873F-D02D1690AC5C}">
        <p15:threadingInfo xmlns:p15="http://schemas.microsoft.com/office/powerpoint/2012/main" timeZoneBias="-6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20-12-14T17:34:20.035" idx="14">
    <p:pos x="10" y="10"/>
    <p:text>And since the attuation increases with frequency we can transmit more power (HEATING!) in a region of low attenuation that for high atteuation (i.e. towards higher frequencies) where the cable diamter is a parameter..the bigger the cable diameter the more power can pass..with acceptable heating  adn some safety margin</p:text>
    <p:extLst>
      <p:ext uri="{C676402C-5697-4E1C-873F-D02D1690AC5C}">
        <p15:threadingInfo xmlns:p15="http://schemas.microsoft.com/office/powerpoint/2012/main" timeZoneBias="-6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20-12-14T17:36:11.274" idx="15">
    <p:pos x="10" y="10"/>
    <p:text>And in some cases one like to use REAL BIG diamter cables up to 30 cm diameter  for Mega Watts..but there is a limit...the arrival of higher order coaxial cable modes..better stay away there..</p:text>
    <p:extLst>
      <p:ext uri="{C676402C-5697-4E1C-873F-D02D1690AC5C}">
        <p15:threadingInfo xmlns:p15="http://schemas.microsoft.com/office/powerpoint/2012/main" timeZoneBias="-6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20-12-14T17:37:43.641" idx="16">
    <p:pos x="10" y="10"/>
    <p:text>to get a feeling on attenuation numbers of REAL BIG cables..(or COAX lines) ..this is HEAVY stuff ! You can see it at CERN in the SPS power plant at BA3</p:text>
    <p:extLst>
      <p:ext uri="{C676402C-5697-4E1C-873F-D02D1690AC5C}">
        <p15:threadingInfo xmlns:p15="http://schemas.microsoft.com/office/powerpoint/2012/main" timeZoneBias="-6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20-12-14T17:39:28.872" idx="17">
    <p:pos x="10" y="10"/>
    <p:text>Coax transmission lines are not the entire story ..there is a number of others..most important from the non TEM family: Waveguides</p:text>
    <p:extLst>
      <p:ext uri="{C676402C-5697-4E1C-873F-D02D1690AC5C}">
        <p15:threadingInfo xmlns:p15="http://schemas.microsoft.com/office/powerpoint/2012/main" timeZoneBias="-60"/>
      </p:ext>
    </p:extLst>
  </p:cm>
</p:cmLst>
</file>

<file path=ppt/comments/comment18.xml><?xml version="1.0" encoding="utf-8"?>
<p:cmLst xmlns:a="http://schemas.openxmlformats.org/drawingml/2006/main" xmlns:r="http://schemas.openxmlformats.org/officeDocument/2006/relationships" xmlns:p="http://schemas.openxmlformats.org/presentationml/2006/main">
  <p:cm authorId="1" dt="2020-12-14T17:41:06.663" idx="18">
    <p:pos x="10" y="10"/>
    <p:text>A stripline is a sandwhich..with bottom and top cover..and some strip in between  (and the microprocessor of your computer is full of them ..in many layers)</p:text>
    <p:extLst>
      <p:ext uri="{C676402C-5697-4E1C-873F-D02D1690AC5C}">
        <p15:threadingInfo xmlns:p15="http://schemas.microsoft.com/office/powerpoint/2012/main" timeZoneBias="-60"/>
      </p:ext>
    </p:extLst>
  </p:cm>
</p:cmLst>
</file>

<file path=ppt/comments/comment19.xml><?xml version="1.0" encoding="utf-8"?>
<p:cmLst xmlns:a="http://schemas.openxmlformats.org/drawingml/2006/main" xmlns:r="http://schemas.openxmlformats.org/officeDocument/2006/relationships" xmlns:p="http://schemas.openxmlformats.org/presentationml/2006/main">
  <p:cm authorId="1" dt="2020-12-14T17:42:40.110" idx="19">
    <p:pos x="10" y="10"/>
    <p:text>sometimes the strip of the stripline is not in the center..and here you see a quasi analytical way how to calculate the char. impedance  ;these days most likely you woudl do it anyhow on a computer with some numerical cdoe or look it up in a table</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2-14T17:05:29.537" idx="2">
    <p:pos x="10" y="10"/>
    <p:text>The pillbox cavity is the mother of most RF resonators used for particle accelerators..and its essentially a transformer to bring the power availabe from the generator to a very high voltage level. And since operating in vacuum we somewhere a vacuum barrier  and often there is some sort of feedback circuit to stabilize the Rf voltage and alo to fullfill other requirements</p:text>
    <p:extLst>
      <p:ext uri="{C676402C-5697-4E1C-873F-D02D1690AC5C}">
        <p15:threadingInfo xmlns:p15="http://schemas.microsoft.com/office/powerpoint/2012/main" timeZoneBias="-60"/>
      </p:ext>
    </p:extLst>
  </p:cm>
</p:cmLst>
</file>

<file path=ppt/comments/comment20.xml><?xml version="1.0" encoding="utf-8"?>
<p:cmLst xmlns:a="http://schemas.openxmlformats.org/drawingml/2006/main" xmlns:r="http://schemas.openxmlformats.org/officeDocument/2006/relationships" xmlns:p="http://schemas.openxmlformats.org/presentationml/2006/main">
  <p:cm authorId="1" dt="2020-12-14T17:44:15.924" idx="20">
    <p:pos x="10" y="10"/>
    <p:text>There may be more than one strip inside the sandwich..and if the strips are close enough to each other they talk to each other and this is a kind of coupler  and interesting enough its nearly always directional because we have two coupling mechnisms  an electric and a magnetic one. Directive means that an incident wave on one line of the coupler excitres (theoretically only , inpractise mainly) a wave in the coupled line into a particular direction..for this type of coupler usually backwards.</p:text>
    <p:extLst>
      <p:ext uri="{C676402C-5697-4E1C-873F-D02D1690AC5C}">
        <p15:threadingInfo xmlns:p15="http://schemas.microsoft.com/office/powerpoint/2012/main" timeZoneBias="-60"/>
      </p:ext>
    </p:extLst>
  </p:cm>
</p:cmLst>
</file>

<file path=ppt/comments/comment21.xml><?xml version="1.0" encoding="utf-8"?>
<p:cmLst xmlns:a="http://schemas.openxmlformats.org/drawingml/2006/main" xmlns:r="http://schemas.openxmlformats.org/officeDocument/2006/relationships" xmlns:p="http://schemas.openxmlformats.org/presentationml/2006/main">
  <p:cm authorId="1" dt="2020-12-17T16:55:30.975" idx="21">
    <p:pos x="10" y="10"/>
    <p:text>The microstrip line is something assymmetric and open to one side thus accessible to attach certain components...and it not always 'MICRO"</p:text>
    <p:extLst>
      <p:ext uri="{C676402C-5697-4E1C-873F-D02D1690AC5C}">
        <p15:threadingInfo xmlns:p15="http://schemas.microsoft.com/office/powerpoint/2012/main" timeZoneBias="-60"/>
      </p:ext>
    </p:extLst>
  </p:cm>
</p:cmLst>
</file>

<file path=ppt/comments/comment22.xml><?xml version="1.0" encoding="utf-8"?>
<p:cmLst xmlns:a="http://schemas.openxmlformats.org/drawingml/2006/main" xmlns:r="http://schemas.openxmlformats.org/officeDocument/2006/relationships" xmlns:p="http://schemas.openxmlformats.org/presentationml/2006/main">
  <p:cm authorId="1" dt="2020-12-17T16:58:00.389" idx="22">
    <p:pos x="10" y="10"/>
    <p:text>in contrast to the normal TEM lines (coax, stripline) the microstrip has a frequency dependent char. impedance and also a frequency dependent velocity of propagation as seen by the effective epsilon vs frequency. In a simplified manner one can say the the fraction of field which is at low frequencies in air , is getting "pulled in" towards the dielectric when moving to higher frequencies.Note that the frequency in the abszissa is hidden in the wavelangth lamda.</p:text>
    <p:extLst>
      <p:ext uri="{C676402C-5697-4E1C-873F-D02D1690AC5C}">
        <p15:threadingInfo xmlns:p15="http://schemas.microsoft.com/office/powerpoint/2012/main" timeZoneBias="-60"/>
      </p:ext>
    </p:extLst>
  </p:cm>
</p:cmLst>
</file>

<file path=ppt/comments/comment23.xml><?xml version="1.0" encoding="utf-8"?>
<p:cmLst xmlns:a="http://schemas.openxmlformats.org/drawingml/2006/main" xmlns:r="http://schemas.openxmlformats.org/officeDocument/2006/relationships" xmlns:p="http://schemas.openxmlformats.org/presentationml/2006/main">
  <p:cm authorId="1" dt="2020-12-17T17:05:30.873" idx="23">
    <p:pos x="10" y="10"/>
    <p:text>and there is an etire "Zoo" of related line structures including lines which are kind of printed optical fibers (dielectric waveguides with metallic ground planes)</p:text>
    <p:extLst>
      <p:ext uri="{C676402C-5697-4E1C-873F-D02D1690AC5C}">
        <p15:threadingInfo xmlns:p15="http://schemas.microsoft.com/office/powerpoint/2012/main" timeZoneBias="-60"/>
      </p:ext>
    </p:extLst>
  </p:cm>
</p:cmLst>
</file>

<file path=ppt/comments/comment24.xml><?xml version="1.0" encoding="utf-8"?>
<p:cmLst xmlns:a="http://schemas.openxmlformats.org/drawingml/2006/main" xmlns:r="http://schemas.openxmlformats.org/officeDocument/2006/relationships" xmlns:p="http://schemas.openxmlformats.org/presentationml/2006/main">
  <p:cm authorId="1" dt="2020-12-17T17:07:32.616" idx="24">
    <p:pos x="10" y="10"/>
    <p:text>A really interesting element although not very often used is the slotline derived via Babinets principle. Thus in short the slot carries a "magnetic current" which is ab abstraction to apply duality concepts.</p:text>
    <p:extLst>
      <p:ext uri="{C676402C-5697-4E1C-873F-D02D1690AC5C}">
        <p15:threadingInfo xmlns:p15="http://schemas.microsoft.com/office/powerpoint/2012/main" timeZoneBias="-60"/>
      </p:ext>
    </p:extLst>
  </p:cm>
</p:cmLst>
</file>

<file path=ppt/comments/comment25.xml><?xml version="1.0" encoding="utf-8"?>
<p:cmLst xmlns:a="http://schemas.openxmlformats.org/drawingml/2006/main" xmlns:r="http://schemas.openxmlformats.org/officeDocument/2006/relationships" xmlns:p="http://schemas.openxmlformats.org/presentationml/2006/main">
  <p:cm authorId="1" dt="2020-12-17T17:10:33.829" idx="25">
    <p:pos x="10" y="10"/>
    <p:text>with a combination of microstrip and slotline one can make very interesting circuits....</p:text>
    <p:extLst>
      <p:ext uri="{C676402C-5697-4E1C-873F-D02D1690AC5C}">
        <p15:threadingInfo xmlns:p15="http://schemas.microsoft.com/office/powerpoint/2012/main" timeZoneBias="-60"/>
      </p:ext>
    </p:extLst>
  </p:cm>
</p:cmLst>
</file>

<file path=ppt/comments/comment26.xml><?xml version="1.0" encoding="utf-8"?>
<p:cmLst xmlns:a="http://schemas.openxmlformats.org/drawingml/2006/main" xmlns:r="http://schemas.openxmlformats.org/officeDocument/2006/relationships" xmlns:p="http://schemas.openxmlformats.org/presentationml/2006/main">
  <p:cm authorId="1" dt="2020-12-17T17:11:11.134" idx="26">
    <p:pos x="10" y="10"/>
    <p:text>and now we are again more : back to earth...the well known rectangular cross- section waveguide..</p:text>
    <p:extLst>
      <p:ext uri="{C676402C-5697-4E1C-873F-D02D1690AC5C}">
        <p15:threadingInfo xmlns:p15="http://schemas.microsoft.com/office/powerpoint/2012/main" timeZoneBias="-60"/>
      </p:ext>
    </p:extLst>
  </p:cm>
</p:cmLst>
</file>

<file path=ppt/comments/comment27.xml><?xml version="1.0" encoding="utf-8"?>
<p:cmLst xmlns:a="http://schemas.openxmlformats.org/drawingml/2006/main" xmlns:r="http://schemas.openxmlformats.org/officeDocument/2006/relationships" xmlns:p="http://schemas.openxmlformats.org/presentationml/2006/main">
  <p:cm authorId="1" dt="2020-12-17T17:12:14.777" idx="27">
    <p:pos x="10" y="10"/>
    <p:text>and the very importan bounday conditions: No tangential electric field on the surface of an ideal conductor; and also no normal (RF) field ...The electric field is obvious..but the magnetic field?any time dependent normal magnetic field would induce some tangential E -field and then we back to square 1.</p:text>
    <p:extLst>
      <p:ext uri="{C676402C-5697-4E1C-873F-D02D1690AC5C}">
        <p15:threadingInfo xmlns:p15="http://schemas.microsoft.com/office/powerpoint/2012/main" timeZoneBias="-60"/>
      </p:ext>
    </p:extLst>
  </p:cm>
</p:cmLst>
</file>

<file path=ppt/comments/comment28.xml><?xml version="1.0" encoding="utf-8"?>
<p:cmLst xmlns:a="http://schemas.openxmlformats.org/drawingml/2006/main" xmlns:r="http://schemas.openxmlformats.org/officeDocument/2006/relationships" xmlns:p="http://schemas.openxmlformats.org/presentationml/2006/main">
  <p:cm authorId="1" dt="2020-12-17T17:17:10.676" idx="28">
    <p:pos x="10" y="10"/>
    <p:text>When you see those movies the first time..take your time , and visualize this quietly, asking yourself what it all means..</p:text>
    <p:extLst>
      <p:ext uri="{C676402C-5697-4E1C-873F-D02D1690AC5C}">
        <p15:threadingInfo xmlns:p15="http://schemas.microsoft.com/office/powerpoint/2012/main" timeZoneBias="-60"/>
      </p:ext>
    </p:extLst>
  </p:cm>
</p:cmLst>
</file>

<file path=ppt/comments/comment29.xml><?xml version="1.0" encoding="utf-8"?>
<p:cmLst xmlns:a="http://schemas.openxmlformats.org/drawingml/2006/main" xmlns:r="http://schemas.openxmlformats.org/officeDocument/2006/relationships" xmlns:p="http://schemas.openxmlformats.org/presentationml/2006/main">
  <p:cm authorId="1" dt="2020-12-17T17:18:52.524" idx="29">
    <p:pos x="10" y="10"/>
    <p:text>and of course there are waveguide with circular cross section  often made on purpose as waveguide but sometimes accidentially (the beampipe)..and you realize already the first problem..for the  fundamental mode there are two polarisations   in contrast to the rectangular waveguide which has a single mode there.Thats why you find in practical engineering more frequently rectangular waveguides...</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2-14T17:08:02.103" idx="3">
    <p:pos x="10" y="10"/>
    <p:text>Maxwells equations will get you..all over the place..but its important to develop a kind of feeling or intuition for them  sort of training for your protein computer to "feel "Maxwells equations  and to visualize</p:text>
    <p:extLst>
      <p:ext uri="{C676402C-5697-4E1C-873F-D02D1690AC5C}">
        <p15:threadingInfo xmlns:p15="http://schemas.microsoft.com/office/powerpoint/2012/main" timeZoneBias="-60"/>
      </p:ext>
    </p:extLst>
  </p:cm>
</p:cmLst>
</file>

<file path=ppt/comments/comment30.xml><?xml version="1.0" encoding="utf-8"?>
<p:cmLst xmlns:a="http://schemas.openxmlformats.org/drawingml/2006/main" xmlns:r="http://schemas.openxmlformats.org/officeDocument/2006/relationships" xmlns:p="http://schemas.openxmlformats.org/presentationml/2006/main">
  <p:cm authorId="1" dt="2020-12-17T17:22:06.438" idx="30">
    <p:pos x="10" y="10"/>
    <p:text>but also reactangular waveguide have higher oder modes...and th you can see from the mode plots the relation to the indices..first index..number of maxima along the horizontal axis , second indes number of maxima along the vertical axis.</p:text>
    <p:extLst>
      <p:ext uri="{C676402C-5697-4E1C-873F-D02D1690AC5C}">
        <p15:threadingInfo xmlns:p15="http://schemas.microsoft.com/office/powerpoint/2012/main" timeZoneBias="-60"/>
      </p:ext>
    </p:extLst>
  </p:cm>
</p:cmLst>
</file>

<file path=ppt/comments/comment31.xml><?xml version="1.0" encoding="utf-8"?>
<p:cmLst xmlns:a="http://schemas.openxmlformats.org/drawingml/2006/main" xmlns:r="http://schemas.openxmlformats.org/officeDocument/2006/relationships" xmlns:p="http://schemas.openxmlformats.org/presentationml/2006/main">
  <p:cm authorId="1" dt="2020-12-17T17:25:00.671" idx="31">
    <p:pos x="10" y="10"/>
    <p:text>here we have another view on what happens in a rectangular waveguide..start with the plots in the upper right corner..and just remember..the surface current continue as displacement currents..and for a H- mode there are no longitudinal E-field components and vice verrsa for the E mode...</p:text>
    <p:extLst>
      <p:ext uri="{C676402C-5697-4E1C-873F-D02D1690AC5C}">
        <p15:threadingInfo xmlns:p15="http://schemas.microsoft.com/office/powerpoint/2012/main" timeZoneBias="-60"/>
      </p:ext>
    </p:extLst>
  </p:cm>
</p:cmLst>
</file>

<file path=ppt/comments/comment32.xml><?xml version="1.0" encoding="utf-8"?>
<p:cmLst xmlns:a="http://schemas.openxmlformats.org/drawingml/2006/main" xmlns:r="http://schemas.openxmlformats.org/officeDocument/2006/relationships" xmlns:p="http://schemas.openxmlformats.org/presentationml/2006/main">
  <p:cm authorId="1" dt="2020-12-17T17:29:12.319" idx="32">
    <p:pos x="10" y="10"/>
    <p:text>For the round = circular cross section waveguide the meaning of the indices is similar as for the rectagular one..however here we talk for the first index about PAIRS of maxima along the cicumferenceand radiall we count the number of maxima (not pairs)</p:text>
    <p:extLst>
      <p:ext uri="{C676402C-5697-4E1C-873F-D02D1690AC5C}">
        <p15:threadingInfo xmlns:p15="http://schemas.microsoft.com/office/powerpoint/2012/main" timeZoneBias="-60"/>
      </p:ext>
    </p:extLst>
  </p:cm>
</p:cmLst>
</file>

<file path=ppt/comments/comment33.xml><?xml version="1.0" encoding="utf-8"?>
<p:cmLst xmlns:a="http://schemas.openxmlformats.org/drawingml/2006/main" xmlns:r="http://schemas.openxmlformats.org/officeDocument/2006/relationships" xmlns:p="http://schemas.openxmlformats.org/presentationml/2006/main">
  <p:cm authorId="1" dt="2020-12-17T17:32:02.418" idx="33">
    <p:pos x="10" y="10"/>
    <p:text>and again ..in this projection ..fields and surface currents for the circular cross section waveguide</p:text>
    <p:extLst>
      <p:ext uri="{C676402C-5697-4E1C-873F-D02D1690AC5C}">
        <p15:threadingInfo xmlns:p15="http://schemas.microsoft.com/office/powerpoint/2012/main" timeZoneBias="-60"/>
      </p:ext>
    </p:extLst>
  </p:cm>
</p:cmLst>
</file>

<file path=ppt/comments/comment34.xml><?xml version="1.0" encoding="utf-8"?>
<p:cmLst xmlns:a="http://schemas.openxmlformats.org/drawingml/2006/main" xmlns:r="http://schemas.openxmlformats.org/officeDocument/2006/relationships" xmlns:p="http://schemas.openxmlformats.org/presentationml/2006/main">
  <p:cm authorId="1" dt="2020-12-17T17:34:30.761" idx="34">
    <p:pos x="10" y="10"/>
    <p:text>Hopefull this chart is not too confusing..lots of modes..let first focus the H10 ..the vertical axis shows a normalized frequency staring at cutoff on top (upper left corner ) and then increasing when going down.The red line on top of the diagram symbolizes the cuoff frequency for the H10 mode (any aspect ratio of b/a thus also for very "flat" waveguides.and the more we increase the frequency (lower part of the plot) the modes come it..</p:text>
    <p:extLst>
      <p:ext uri="{C676402C-5697-4E1C-873F-D02D1690AC5C}">
        <p15:threadingInfo xmlns:p15="http://schemas.microsoft.com/office/powerpoint/2012/main" timeZoneBias="-60"/>
      </p:ext>
    </p:extLst>
  </p:cm>
</p:cmLst>
</file>

<file path=ppt/comments/comment35.xml><?xml version="1.0" encoding="utf-8"?>
<p:cmLst xmlns:a="http://schemas.openxmlformats.org/drawingml/2006/main" xmlns:r="http://schemas.openxmlformats.org/officeDocument/2006/relationships" xmlns:p="http://schemas.openxmlformats.org/presentationml/2006/main">
  <p:cm authorId="1" dt="2020-12-17T17:40:42.179" idx="35">
    <p:pos x="10" y="10"/>
    <p:text>for the "round"waveguide we see clearly that the first mode (the H11) has a much smaller range to "life alone"compared to the rectangular waveguide..and in addition this mode already has two polarisations..and the next one ..the E01 has a nice electric field component with a maximum on axis and this can talk quite easily to the beam</p:text>
    <p:extLst>
      <p:ext uri="{C676402C-5697-4E1C-873F-D02D1690AC5C}">
        <p15:threadingInfo xmlns:p15="http://schemas.microsoft.com/office/powerpoint/2012/main" timeZoneBias="-60"/>
      </p:ext>
    </p:extLst>
  </p:cm>
</p:cmLst>
</file>

<file path=ppt/comments/comment36.xml><?xml version="1.0" encoding="utf-8"?>
<p:cmLst xmlns:a="http://schemas.openxmlformats.org/drawingml/2006/main" xmlns:r="http://schemas.openxmlformats.org/officeDocument/2006/relationships" xmlns:p="http://schemas.openxmlformats.org/presentationml/2006/main">
  <p:cm authorId="1" dt="2020-12-17T17:44:10.930" idx="36">
    <p:pos x="10" y="10"/>
    <p:text>there is a general relation for all waveguide modes in homogenoous (metallic, hollow) waveguides; at cutoff the phase velocity is infinite ( YES IT IS) but no problem with Einstein and passing faster than light..take the time and work through the example..shown here</p:text>
    <p:extLst>
      <p:ext uri="{C676402C-5697-4E1C-873F-D02D1690AC5C}">
        <p15:threadingInfo xmlns:p15="http://schemas.microsoft.com/office/powerpoint/2012/main" timeZoneBias="-60"/>
      </p:ext>
    </p:extLst>
  </p:cm>
</p:cmLst>
</file>

<file path=ppt/comments/comment37.xml><?xml version="1.0" encoding="utf-8"?>
<p:cmLst xmlns:a="http://schemas.openxmlformats.org/drawingml/2006/main" xmlns:r="http://schemas.openxmlformats.org/officeDocument/2006/relationships" xmlns:p="http://schemas.openxmlformats.org/presentationml/2006/main">
  <p:cm authorId="1" dt="2020-12-17T17:47:30.376" idx="37">
    <p:pos x="10" y="10"/>
    <p:text>rectangular waveguides are not so easy to install  (waveguide plumming) thus there is a compromise between round and rectangular ones..the elliptic waveguide (and also in certain accelerators the beampipe has an elliptic cross section)</p:text>
    <p:extLst>
      <p:ext uri="{C676402C-5697-4E1C-873F-D02D1690AC5C}">
        <p15:threadingInfo xmlns:p15="http://schemas.microsoft.com/office/powerpoint/2012/main" timeZoneBias="-60"/>
      </p:ext>
    </p:extLst>
  </p:cm>
</p:cmLst>
</file>

<file path=ppt/comments/comment38.xml><?xml version="1.0" encoding="utf-8"?>
<p:cmLst xmlns:a="http://schemas.openxmlformats.org/drawingml/2006/main" xmlns:r="http://schemas.openxmlformats.org/officeDocument/2006/relationships" xmlns:p="http://schemas.openxmlformats.org/presentationml/2006/main">
  <p:cm authorId="1" dt="2020-12-17T17:50:09.957" idx="38">
    <p:pos x="10" y="10"/>
    <p:text>Elliptical waveguide typically have a ondulated metallc wall in oder to be able to bend them ..thus in way ..an kind of LONG bellows..and nomen est omen..the name of the company "Flexwell"..and thos waveguide come coiled up on big drums..</p:text>
    <p:extLst>
      <p:ext uri="{C676402C-5697-4E1C-873F-D02D1690AC5C}">
        <p15:threadingInfo xmlns:p15="http://schemas.microsoft.com/office/powerpoint/2012/main" timeZoneBias="-60"/>
      </p:ext>
    </p:extLst>
  </p:cm>
</p:cmLst>
</file>

<file path=ppt/comments/comment39.xml><?xml version="1.0" encoding="utf-8"?>
<p:cmLst xmlns:a="http://schemas.openxmlformats.org/drawingml/2006/main" xmlns:r="http://schemas.openxmlformats.org/officeDocument/2006/relationships" xmlns:p="http://schemas.openxmlformats.org/presentationml/2006/main">
  <p:cm authorId="1" dt="2020-12-17T17:55:07.362" idx="39">
    <p:pos x="10" y="10"/>
    <p:text>A boring table to give an overview.. also to see max power levels , group velocities (never bigger than c) and practical frequency ranges..</p:text>
    <p:extLst>
      <p:ext uri="{C676402C-5697-4E1C-873F-D02D1690AC5C}">
        <p15:threadingInfo xmlns:p15="http://schemas.microsoft.com/office/powerpoint/2012/main" timeZoneBias="-6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2-14T17:09:48.282" idx="4">
    <p:pos x="10" y="10"/>
    <p:text>we need a bit of mathemantics..sometimes..</p:text>
    <p:extLst>
      <p:ext uri="{C676402C-5697-4E1C-873F-D02D1690AC5C}">
        <p15:threadingInfo xmlns:p15="http://schemas.microsoft.com/office/powerpoint/2012/main" timeZoneBias="-60"/>
      </p:ext>
    </p:extLst>
  </p:cm>
</p:cmLst>
</file>

<file path=ppt/comments/comment40.xml><?xml version="1.0" encoding="utf-8"?>
<p:cmLst xmlns:a="http://schemas.openxmlformats.org/drawingml/2006/main" xmlns:r="http://schemas.openxmlformats.org/officeDocument/2006/relationships" xmlns:p="http://schemas.openxmlformats.org/presentationml/2006/main">
  <p:cm authorId="1" dt="2020-12-17T17:56:31.443" idx="40">
    <p:pos x="10" y="10"/>
    <p:text>Yes we do need from time to time a bit of theory with therrible math..40 years ago this was the standard introduction for Rf student and part of the exam..now its more of academic interest since the computer does everything and all problems which can be solved analytically (by real artists) are already done.</p:text>
    <p:extLst>
      <p:ext uri="{C676402C-5697-4E1C-873F-D02D1690AC5C}">
        <p15:threadingInfo xmlns:p15="http://schemas.microsoft.com/office/powerpoint/2012/main" timeZoneBias="-60"/>
      </p:ext>
    </p:extLst>
  </p:cm>
</p:cmLst>
</file>

<file path=ppt/comments/comment41.xml><?xml version="1.0" encoding="utf-8"?>
<p:cmLst xmlns:a="http://schemas.openxmlformats.org/drawingml/2006/main" xmlns:r="http://schemas.openxmlformats.org/officeDocument/2006/relationships" xmlns:p="http://schemas.openxmlformats.org/presentationml/2006/main">
  <p:cm authorId="1" dt="2020-12-17T17:58:48.814" idx="41">
    <p:pos x="10" y="10"/>
    <p:text/>
    <p:extLst>
      <p:ext uri="{C676402C-5697-4E1C-873F-D02D1690AC5C}">
        <p15:threadingInfo xmlns:p15="http://schemas.microsoft.com/office/powerpoint/2012/main" timeZoneBias="-60"/>
      </p:ext>
    </p:extLst>
  </p:cm>
</p:cmLst>
</file>

<file path=ppt/comments/comment42.xml><?xml version="1.0" encoding="utf-8"?>
<p:cmLst xmlns:a="http://schemas.openxmlformats.org/drawingml/2006/main" xmlns:r="http://schemas.openxmlformats.org/officeDocument/2006/relationships" xmlns:p="http://schemas.openxmlformats.org/presentationml/2006/main">
  <p:cm authorId="1" dt="2020-12-17T17:59:54.795" idx="42">
    <p:pos x="10" y="10"/>
    <p:text>IFor cylindrical bounday value problems it good to have an ideal about bessel functions..they look a bit like an attenuated sinewave vs higher values of the abszissa.And only the Bessel function of 0 order has a value of 1 for th argument  zero.</p:text>
    <p:extLst>
      <p:ext uri="{C676402C-5697-4E1C-873F-D02D1690AC5C}">
        <p15:threadingInfo xmlns:p15="http://schemas.microsoft.com/office/powerpoint/2012/main" timeZoneBias="-60"/>
      </p:ext>
    </p:extLst>
  </p:cm>
</p:cmLst>
</file>

<file path=ppt/comments/comment43.xml><?xml version="1.0" encoding="utf-8"?>
<p:cmLst xmlns:a="http://schemas.openxmlformats.org/drawingml/2006/main" xmlns:r="http://schemas.openxmlformats.org/officeDocument/2006/relationships" xmlns:p="http://schemas.openxmlformats.org/presentationml/2006/main">
  <p:cm authorId="1" dt="2020-12-17T18:02:29.292" idx="43">
    <p:pos x="10" y="10"/>
    <p:text>Graphics is nice..but sometimes tabulated values are also very helpful ..in particular when solving exam problems..We need both...maybe..</p:text>
    <p:extLst>
      <p:ext uri="{C676402C-5697-4E1C-873F-D02D1690AC5C}">
        <p15:threadingInfo xmlns:p15="http://schemas.microsoft.com/office/powerpoint/2012/main" timeZoneBias="-60"/>
      </p:ext>
    </p:extLst>
  </p:cm>
</p:cmLst>
</file>

<file path=ppt/comments/comment44.xml><?xml version="1.0" encoding="utf-8"?>
<p:cmLst xmlns:a="http://schemas.openxmlformats.org/drawingml/2006/main" xmlns:r="http://schemas.openxmlformats.org/officeDocument/2006/relationships" xmlns:p="http://schemas.openxmlformats.org/presentationml/2006/main">
  <p:cm authorId="1" dt="2020-12-17T18:03:32.320" idx="44">
    <p:pos x="10" y="10"/>
    <p:text>And this way we arrive very quicly at prtical numbers to determine the cutoff frquencies of different modes in a "round"waveguide.</p:text>
    <p:extLst>
      <p:ext uri="{C676402C-5697-4E1C-873F-D02D1690AC5C}">
        <p15:threadingInfo xmlns:p15="http://schemas.microsoft.com/office/powerpoint/2012/main" timeZoneBias="-60"/>
      </p:ext>
    </p:extLst>
  </p:cm>
</p:cmLst>
</file>

<file path=ppt/comments/comment45.xml><?xml version="1.0" encoding="utf-8"?>
<p:cmLst xmlns:a="http://schemas.openxmlformats.org/drawingml/2006/main" xmlns:r="http://schemas.openxmlformats.org/officeDocument/2006/relationships" xmlns:p="http://schemas.openxmlformats.org/presentationml/2006/main">
  <p:cm authorId="1" dt="2020-12-17T18:04:22.409" idx="45">
    <p:pos x="10" y="10"/>
    <p:text>An there are also Neumann functions  (import for higher order modes in coax cables.) they all have a pole at Zero  thus irrelavant for a circular waveguide since the energy  density there would become infinite..</p:text>
    <p:extLst>
      <p:ext uri="{C676402C-5697-4E1C-873F-D02D1690AC5C}">
        <p15:threadingInfo xmlns:p15="http://schemas.microsoft.com/office/powerpoint/2012/main" timeZoneBias="-60"/>
      </p:ext>
    </p:extLst>
  </p:cm>
</p:cmLst>
</file>

<file path=ppt/comments/comment46.xml><?xml version="1.0" encoding="utf-8"?>
<p:cmLst xmlns:a="http://schemas.openxmlformats.org/drawingml/2006/main" xmlns:r="http://schemas.openxmlformats.org/officeDocument/2006/relationships" xmlns:p="http://schemas.openxmlformats.org/presentationml/2006/main">
  <p:cm authorId="1" dt="2020-12-17T18:06:09.020" idx="46">
    <p:pos x="10" y="10"/>
    <p:text>A recap what we had discussed already ..just using a differnt phrasing..</p:text>
    <p:extLst>
      <p:ext uri="{C676402C-5697-4E1C-873F-D02D1690AC5C}">
        <p15:threadingInfo xmlns:p15="http://schemas.microsoft.com/office/powerpoint/2012/main" timeZoneBias="-60"/>
      </p:ext>
    </p:extLst>
  </p:cm>
</p:cmLst>
</file>

<file path=ppt/comments/comment47.xml><?xml version="1.0" encoding="utf-8"?>
<p:cmLst xmlns:a="http://schemas.openxmlformats.org/drawingml/2006/main" xmlns:r="http://schemas.openxmlformats.org/officeDocument/2006/relationships" xmlns:p="http://schemas.openxmlformats.org/presentationml/2006/main">
  <p:cm authorId="1" dt="2020-12-17T18:07:13.143" idx="47">
    <p:pos x="10" y="10"/>
    <p:text>And from the infinitely long transmission line we arrive at the resonator when we ad endplates  and the we also get now 3 indices..in cartesian coodinates = number of half waves along therespective axis.</p:text>
    <p:extLst>
      <p:ext uri="{C676402C-5697-4E1C-873F-D02D1690AC5C}">
        <p15:threadingInfo xmlns:p15="http://schemas.microsoft.com/office/powerpoint/2012/main" timeZoneBias="-60"/>
      </p:ext>
    </p:extLst>
  </p:cm>
</p:cmLst>
</file>

<file path=ppt/comments/comment48.xml><?xml version="1.0" encoding="utf-8"?>
<p:cmLst xmlns:a="http://schemas.openxmlformats.org/drawingml/2006/main" xmlns:r="http://schemas.openxmlformats.org/officeDocument/2006/relationships" xmlns:p="http://schemas.openxmlformats.org/presentationml/2006/main">
  <p:cm authorId="1" dt="2020-12-17T18:09:01.793" idx="48">
    <p:pos x="10" y="10"/>
    <p:text>Here we are at the mother of all accelerator acvities..the pillbox..and with some intuition the mode indices become evident and self explaining</p:text>
    <p:extLst>
      <p:ext uri="{C676402C-5697-4E1C-873F-D02D1690AC5C}">
        <p15:threadingInfo xmlns:p15="http://schemas.microsoft.com/office/powerpoint/2012/main" timeZoneBias="-6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2-14T17:10:13.099" idx="5">
    <p:pos x="10" y="10"/>
    <p:text>The message here is very simple: The conduction current on the wire continues as displacement current through the capacitor.Thus can happen intentionally and also quite often in a non intended manner ..the origin of MANY EMI EMC problems</p:text>
    <p:extLst>
      <p:ext uri="{C676402C-5697-4E1C-873F-D02D1690AC5C}">
        <p15:threadingInfo xmlns:p15="http://schemas.microsoft.com/office/powerpoint/2012/main" timeZoneBias="-6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2-14T17:16:28.168" idx="6">
    <p:pos x="10" y="10"/>
    <p:text>And just doing one little further step we arrive at the pillbox..and please not that DC wise the pillbox is on ground everywhere  but inside very BIG electric and magnetic field can be excited.Thus for DC (direct current) everything is on a equipotenital surface.</p:text>
    <p:extLst>
      <p:ext uri="{C676402C-5697-4E1C-873F-D02D1690AC5C}">
        <p15:threadingInfo xmlns:p15="http://schemas.microsoft.com/office/powerpoint/2012/main" timeZoneBias="-6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0-12-14T17:18:46.013" idx="7">
    <p:pos x="10" y="10"/>
    <p:text>Somehow we have to bring the power from the  generator to the load..and the most common way is the TEM transmission line which is avaiable in MANY different versions. Here we focus however on the coaxial line (cable) for good reasons..</p:text>
    <p:extLst>
      <p:ext uri="{C676402C-5697-4E1C-873F-D02D1690AC5C}">
        <p15:threadingInfo xmlns:p15="http://schemas.microsoft.com/office/powerpoint/2012/main" timeZoneBias="-6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0-12-14T17:21:54.507" idx="8">
    <p:pos x="10" y="10"/>
    <p:text>Those 2 simple equations contain a LOT of Physics..and we like to use them in examinations..  they permit to calculate the "charcterstic" impedance of some TEM where this charcterstic impedance is the ratio of "voltage"and "current"(both defined via integrals over the field) for a wave travelling either forward or backward along this transmission line of cable.</p:text>
    <p:extLst>
      <p:ext uri="{C676402C-5697-4E1C-873F-D02D1690AC5C}">
        <p15:threadingInfo xmlns:p15="http://schemas.microsoft.com/office/powerpoint/2012/main" timeZoneBias="-6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0-12-14T17:25:23.887" idx="9">
    <p:pos x="10" y="10"/>
    <p:text>The slide contains a lot of compressed information..take your time to read it quietly..but you may retain already that for an emty coax cable to optimum impedance is around 77 Ohm (in terms of losses) ..but most cables are not empty but rather filled with some dielectric material which has epsilon values between 2..3 and this way we arrive at 50 Ohm which is used all over the world.</p:text>
    <p:extLst>
      <p:ext uri="{C676402C-5697-4E1C-873F-D02D1690AC5C}">
        <p15:threadingInfo xmlns:p15="http://schemas.microsoft.com/office/powerpoint/2012/main" timeZoneBias="-6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Grp="1" noChangeArrowheads="1"/>
          </p:cNvSpPr>
          <p:nvPr>
            <p:ph type="hdr" sz="quarter"/>
          </p:nvPr>
        </p:nvSpPr>
        <p:spPr bwMode="auto">
          <a:xfrm>
            <a:off x="0" y="1"/>
            <a:ext cx="2945862" cy="495872"/>
          </a:xfrm>
          <a:prstGeom prst="rect">
            <a:avLst/>
          </a:prstGeom>
          <a:noFill/>
          <a:ln w="9525">
            <a:noFill/>
            <a:miter lim="800000"/>
            <a:headEnd/>
            <a:tailEnd/>
          </a:ln>
          <a:effectLst/>
        </p:spPr>
        <p:txBody>
          <a:bodyPr vert="horz" wrap="square" lIns="92161" tIns="46081" rIns="92161" bIns="46081" numCol="1" anchor="t" anchorCtr="0" compatLnSpc="1">
            <a:prstTxWarp prst="textNoShape">
              <a:avLst/>
            </a:prstTxWarp>
          </a:bodyPr>
          <a:lstStyle>
            <a:lvl1pPr>
              <a:lnSpc>
                <a:spcPct val="100000"/>
              </a:lnSpc>
              <a:spcBef>
                <a:spcPct val="0"/>
              </a:spcBef>
              <a:buClrTx/>
              <a:buSzTx/>
              <a:buFontTx/>
              <a:buNone/>
              <a:defRPr sz="1300" b="0">
                <a:solidFill>
                  <a:schemeClr val="tx1"/>
                </a:solidFill>
                <a:effectLst/>
                <a:latin typeface="Times New Roman" pitchFamily="18" charset="0"/>
              </a:defRPr>
            </a:lvl1pPr>
          </a:lstStyle>
          <a:p>
            <a:pPr>
              <a:defRPr/>
            </a:pPr>
            <a:endParaRPr lang="en-GB" dirty="0"/>
          </a:p>
        </p:txBody>
      </p:sp>
      <p:sp>
        <p:nvSpPr>
          <p:cNvPr id="310275" name="Rectangle 3"/>
          <p:cNvSpPr>
            <a:spLocks noGrp="1" noChangeArrowheads="1"/>
          </p:cNvSpPr>
          <p:nvPr>
            <p:ph type="dt" sz="quarter" idx="1"/>
          </p:nvPr>
        </p:nvSpPr>
        <p:spPr bwMode="auto">
          <a:xfrm>
            <a:off x="3850294" y="1"/>
            <a:ext cx="2945862" cy="495872"/>
          </a:xfrm>
          <a:prstGeom prst="rect">
            <a:avLst/>
          </a:prstGeom>
          <a:noFill/>
          <a:ln w="9525">
            <a:noFill/>
            <a:miter lim="800000"/>
            <a:headEnd/>
            <a:tailEnd/>
          </a:ln>
          <a:effectLst/>
        </p:spPr>
        <p:txBody>
          <a:bodyPr vert="horz" wrap="square" lIns="92161" tIns="46081" rIns="92161" bIns="46081" numCol="1" anchor="t" anchorCtr="0" compatLnSpc="1">
            <a:prstTxWarp prst="textNoShape">
              <a:avLst/>
            </a:prstTxWarp>
          </a:bodyPr>
          <a:lstStyle>
            <a:lvl1pPr algn="r">
              <a:lnSpc>
                <a:spcPct val="100000"/>
              </a:lnSpc>
              <a:spcBef>
                <a:spcPct val="0"/>
              </a:spcBef>
              <a:buClrTx/>
              <a:buSzTx/>
              <a:buFontTx/>
              <a:buNone/>
              <a:defRPr sz="1300" b="0">
                <a:solidFill>
                  <a:schemeClr val="tx1"/>
                </a:solidFill>
                <a:effectLst/>
                <a:latin typeface="Times New Roman" pitchFamily="18" charset="0"/>
              </a:defRPr>
            </a:lvl1pPr>
          </a:lstStyle>
          <a:p>
            <a:pPr>
              <a:defRPr/>
            </a:pPr>
            <a:endParaRPr lang="en-GB" dirty="0"/>
          </a:p>
        </p:txBody>
      </p:sp>
      <p:sp>
        <p:nvSpPr>
          <p:cNvPr id="310276" name="Rectangle 4"/>
          <p:cNvSpPr>
            <a:spLocks noGrp="1" noChangeArrowheads="1"/>
          </p:cNvSpPr>
          <p:nvPr>
            <p:ph type="ftr" sz="quarter" idx="2"/>
          </p:nvPr>
        </p:nvSpPr>
        <p:spPr bwMode="auto">
          <a:xfrm>
            <a:off x="0" y="9430813"/>
            <a:ext cx="2945862" cy="495872"/>
          </a:xfrm>
          <a:prstGeom prst="rect">
            <a:avLst/>
          </a:prstGeom>
          <a:noFill/>
          <a:ln w="9525">
            <a:noFill/>
            <a:miter lim="800000"/>
            <a:headEnd/>
            <a:tailEnd/>
          </a:ln>
          <a:effectLst/>
        </p:spPr>
        <p:txBody>
          <a:bodyPr vert="horz" wrap="square" lIns="92161" tIns="46081" rIns="92161" bIns="46081" numCol="1" anchor="b" anchorCtr="0" compatLnSpc="1">
            <a:prstTxWarp prst="textNoShape">
              <a:avLst/>
            </a:prstTxWarp>
          </a:bodyPr>
          <a:lstStyle>
            <a:lvl1pPr>
              <a:lnSpc>
                <a:spcPct val="100000"/>
              </a:lnSpc>
              <a:spcBef>
                <a:spcPct val="0"/>
              </a:spcBef>
              <a:buClrTx/>
              <a:buSzTx/>
              <a:buFontTx/>
              <a:buNone/>
              <a:defRPr sz="1300" b="0">
                <a:solidFill>
                  <a:schemeClr val="tx1"/>
                </a:solidFill>
                <a:effectLst/>
                <a:latin typeface="Times New Roman" pitchFamily="18" charset="0"/>
              </a:defRPr>
            </a:lvl1pPr>
          </a:lstStyle>
          <a:p>
            <a:pPr>
              <a:defRPr/>
            </a:pPr>
            <a:endParaRPr lang="en-GB" dirty="0"/>
          </a:p>
        </p:txBody>
      </p:sp>
      <p:sp>
        <p:nvSpPr>
          <p:cNvPr id="310277" name="Rectangle 5"/>
          <p:cNvSpPr>
            <a:spLocks noGrp="1" noChangeArrowheads="1"/>
          </p:cNvSpPr>
          <p:nvPr>
            <p:ph type="sldNum" sz="quarter" idx="3"/>
          </p:nvPr>
        </p:nvSpPr>
        <p:spPr bwMode="auto">
          <a:xfrm>
            <a:off x="3850294" y="9430813"/>
            <a:ext cx="2945862" cy="495872"/>
          </a:xfrm>
          <a:prstGeom prst="rect">
            <a:avLst/>
          </a:prstGeom>
          <a:noFill/>
          <a:ln w="9525">
            <a:noFill/>
            <a:miter lim="800000"/>
            <a:headEnd/>
            <a:tailEnd/>
          </a:ln>
          <a:effectLst/>
        </p:spPr>
        <p:txBody>
          <a:bodyPr vert="horz" wrap="square" lIns="92161" tIns="46081" rIns="92161" bIns="46081" numCol="1" anchor="b" anchorCtr="0" compatLnSpc="1">
            <a:prstTxWarp prst="textNoShape">
              <a:avLst/>
            </a:prstTxWarp>
          </a:bodyPr>
          <a:lstStyle>
            <a:lvl1pPr algn="r">
              <a:lnSpc>
                <a:spcPct val="100000"/>
              </a:lnSpc>
              <a:spcBef>
                <a:spcPct val="0"/>
              </a:spcBef>
              <a:buClrTx/>
              <a:buSzTx/>
              <a:buFontTx/>
              <a:buNone/>
              <a:defRPr sz="1300" b="0">
                <a:solidFill>
                  <a:schemeClr val="tx1"/>
                </a:solidFill>
                <a:effectLst/>
                <a:latin typeface="Times New Roman" pitchFamily="18" charset="0"/>
              </a:defRPr>
            </a:lvl1pPr>
          </a:lstStyle>
          <a:p>
            <a:pPr>
              <a:defRPr/>
            </a:pPr>
            <a:fld id="{FB45FC9A-F085-426E-9A62-3611BE1FFBB5}" type="slidenum">
              <a:rPr lang="en-GB"/>
              <a:pPr>
                <a:defRPr/>
              </a:pPr>
              <a:t>‹#›</a:t>
            </a:fld>
            <a:endParaRPr lang="en-GB" dirty="0"/>
          </a:p>
        </p:txBody>
      </p:sp>
    </p:spTree>
    <p:extLst>
      <p:ext uri="{BB962C8B-B14F-4D97-AF65-F5344CB8AC3E}">
        <p14:creationId xmlns:p14="http://schemas.microsoft.com/office/powerpoint/2010/main" val="13452500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744239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89.xml.rels><?xml version="1.0" encoding="UTF-8" standalone="yes"?>
<Relationships xmlns="http://schemas.openxmlformats.org/package/2006/relationships"><Relationship Id="rId2" Type="http://schemas.openxmlformats.org/officeDocument/2006/relationships/slide" Target="../slides/slide18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0.xml.rels><?xml version="1.0" encoding="UTF-8" standalone="yes"?>
<Relationships xmlns="http://schemas.openxmlformats.org/package/2006/relationships"><Relationship Id="rId2" Type="http://schemas.openxmlformats.org/officeDocument/2006/relationships/slide" Target="../slides/slide190.xml"/><Relationship Id="rId1" Type="http://schemas.openxmlformats.org/officeDocument/2006/relationships/notesMaster" Target="../notesMasters/notesMaster1.xml"/></Relationships>
</file>

<file path=ppt/notesSlides/_rels/notesSlide191.xml.rels><?xml version="1.0" encoding="UTF-8" standalone="yes"?>
<Relationships xmlns="http://schemas.openxmlformats.org/package/2006/relationships"><Relationship Id="rId2" Type="http://schemas.openxmlformats.org/officeDocument/2006/relationships/slide" Target="../slides/slide191.xml"/><Relationship Id="rId1" Type="http://schemas.openxmlformats.org/officeDocument/2006/relationships/notesMaster" Target="../notesMasters/notesMaster1.xml"/></Relationships>
</file>

<file path=ppt/notesSlides/_rels/notesSlide192.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193.xml.rels><?xml version="1.0" encoding="UTF-8" standalone="yes"?>
<Relationships xmlns="http://schemas.openxmlformats.org/package/2006/relationships"><Relationship Id="rId2" Type="http://schemas.openxmlformats.org/officeDocument/2006/relationships/slide" Target="../slides/slide193.xml"/><Relationship Id="rId1" Type="http://schemas.openxmlformats.org/officeDocument/2006/relationships/notesMaster" Target="../notesMasters/notesMaster1.xml"/></Relationships>
</file>

<file path=ppt/notesSlides/_rels/notesSlide194.xml.rels><?xml version="1.0" encoding="UTF-8" standalone="yes"?>
<Relationships xmlns="http://schemas.openxmlformats.org/package/2006/relationships"><Relationship Id="rId2" Type="http://schemas.openxmlformats.org/officeDocument/2006/relationships/slide" Target="../slides/slide194.xml"/><Relationship Id="rId1" Type="http://schemas.openxmlformats.org/officeDocument/2006/relationships/notesMaster" Target="../notesMasters/notesMaster1.xml"/></Relationships>
</file>

<file path=ppt/notesSlides/_rels/notesSlide195.xml.rels><?xml version="1.0" encoding="UTF-8" standalone="yes"?>
<Relationships xmlns="http://schemas.openxmlformats.org/package/2006/relationships"><Relationship Id="rId2" Type="http://schemas.openxmlformats.org/officeDocument/2006/relationships/slide" Target="../slides/slide195.xml"/><Relationship Id="rId1" Type="http://schemas.openxmlformats.org/officeDocument/2006/relationships/notesMaster" Target="../notesMasters/notesMaster1.xml"/></Relationships>
</file>

<file path=ppt/notesSlides/_rels/notesSlide196.xml.rels><?xml version="1.0" encoding="UTF-8" standalone="yes"?>
<Relationships xmlns="http://schemas.openxmlformats.org/package/2006/relationships"><Relationship Id="rId2" Type="http://schemas.openxmlformats.org/officeDocument/2006/relationships/slide" Target="../slides/slide196.xml"/><Relationship Id="rId1" Type="http://schemas.openxmlformats.org/officeDocument/2006/relationships/notesMaster" Target="../notesMasters/notesMaster1.xml"/></Relationships>
</file>

<file path=ppt/notesSlides/_rels/notesSlide197.xml.rels><?xml version="1.0" encoding="UTF-8" standalone="yes"?>
<Relationships xmlns="http://schemas.openxmlformats.org/package/2006/relationships"><Relationship Id="rId2" Type="http://schemas.openxmlformats.org/officeDocument/2006/relationships/slide" Target="../slides/slide197.xml"/><Relationship Id="rId1" Type="http://schemas.openxmlformats.org/officeDocument/2006/relationships/notesMaster" Target="../notesMasters/notesMaster1.xml"/></Relationships>
</file>

<file path=ppt/notesSlides/_rels/notesSlide198.xml.rels><?xml version="1.0" encoding="UTF-8" standalone="yes"?>
<Relationships xmlns="http://schemas.openxmlformats.org/package/2006/relationships"><Relationship Id="rId2" Type="http://schemas.openxmlformats.org/officeDocument/2006/relationships/slide" Target="../slides/slide198.xml"/><Relationship Id="rId1" Type="http://schemas.openxmlformats.org/officeDocument/2006/relationships/notesMaster" Target="../notesMasters/notesMaster1.xml"/></Relationships>
</file>

<file path=ppt/notesSlides/_rels/notesSlide199.xml.rels><?xml version="1.0" encoding="UTF-8" standalone="yes"?>
<Relationships xmlns="http://schemas.openxmlformats.org/package/2006/relationships"><Relationship Id="rId2" Type="http://schemas.openxmlformats.org/officeDocument/2006/relationships/slide" Target="../slides/slide19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0.xml.rels><?xml version="1.0" encoding="UTF-8" standalone="yes"?>
<Relationships xmlns="http://schemas.openxmlformats.org/package/2006/relationships"><Relationship Id="rId2" Type="http://schemas.openxmlformats.org/officeDocument/2006/relationships/slide" Target="../slides/slide200.xml"/><Relationship Id="rId1" Type="http://schemas.openxmlformats.org/officeDocument/2006/relationships/notesMaster" Target="../notesMasters/notesMaster1.xml"/></Relationships>
</file>

<file path=ppt/notesSlides/_rels/notesSlide201.xml.rels><?xml version="1.0" encoding="UTF-8" standalone="yes"?>
<Relationships xmlns="http://schemas.openxmlformats.org/package/2006/relationships"><Relationship Id="rId2" Type="http://schemas.openxmlformats.org/officeDocument/2006/relationships/slide" Target="../slides/slide201.xml"/><Relationship Id="rId1" Type="http://schemas.openxmlformats.org/officeDocument/2006/relationships/notesMaster" Target="../notesMasters/notesMaster1.xml"/></Relationships>
</file>

<file path=ppt/notesSlides/_rels/notesSlide202.xml.rels><?xml version="1.0" encoding="UTF-8" standalone="yes"?>
<Relationships xmlns="http://schemas.openxmlformats.org/package/2006/relationships"><Relationship Id="rId2" Type="http://schemas.openxmlformats.org/officeDocument/2006/relationships/slide" Target="../slides/slide202.xml"/><Relationship Id="rId1" Type="http://schemas.openxmlformats.org/officeDocument/2006/relationships/notesMaster" Target="../notesMasters/notesMaster1.xml"/></Relationships>
</file>

<file path=ppt/notesSlides/_rels/notesSlide203.xml.rels><?xml version="1.0" encoding="UTF-8" standalone="yes"?>
<Relationships xmlns="http://schemas.openxmlformats.org/package/2006/relationships"><Relationship Id="rId2" Type="http://schemas.openxmlformats.org/officeDocument/2006/relationships/slide" Target="../slides/slide203.xml"/><Relationship Id="rId1" Type="http://schemas.openxmlformats.org/officeDocument/2006/relationships/notesMaster" Target="../notesMasters/notesMaster1.xml"/></Relationships>
</file>

<file path=ppt/notesSlides/_rels/notesSlide204.xml.rels><?xml version="1.0" encoding="UTF-8" standalone="yes"?>
<Relationships xmlns="http://schemas.openxmlformats.org/package/2006/relationships"><Relationship Id="rId2" Type="http://schemas.openxmlformats.org/officeDocument/2006/relationships/slide" Target="../slides/slide204.xml"/><Relationship Id="rId1" Type="http://schemas.openxmlformats.org/officeDocument/2006/relationships/notesMaster" Target="../notesMasters/notesMaster1.xml"/></Relationships>
</file>

<file path=ppt/notesSlides/_rels/notesSlide205.xml.rels><?xml version="1.0" encoding="UTF-8" standalone="yes"?>
<Relationships xmlns="http://schemas.openxmlformats.org/package/2006/relationships"><Relationship Id="rId2" Type="http://schemas.openxmlformats.org/officeDocument/2006/relationships/slide" Target="../slides/slide205.xml"/><Relationship Id="rId1" Type="http://schemas.openxmlformats.org/officeDocument/2006/relationships/notesMaster" Target="../notesMasters/notesMaster1.xml"/></Relationships>
</file>

<file path=ppt/notesSlides/_rels/notesSlide206.xml.rels><?xml version="1.0" encoding="UTF-8" standalone="yes"?>
<Relationships xmlns="http://schemas.openxmlformats.org/package/2006/relationships"><Relationship Id="rId2" Type="http://schemas.openxmlformats.org/officeDocument/2006/relationships/slide" Target="../slides/slide206.xml"/><Relationship Id="rId1" Type="http://schemas.openxmlformats.org/officeDocument/2006/relationships/notesMaster" Target="../notesMasters/notesMaster1.xml"/></Relationships>
</file>

<file path=ppt/notesSlides/_rels/notesSlide207.xml.rels><?xml version="1.0" encoding="UTF-8" standalone="yes"?>
<Relationships xmlns="http://schemas.openxmlformats.org/package/2006/relationships"><Relationship Id="rId2" Type="http://schemas.openxmlformats.org/officeDocument/2006/relationships/slide" Target="../slides/slide207.xml"/><Relationship Id="rId1" Type="http://schemas.openxmlformats.org/officeDocument/2006/relationships/notesMaster" Target="../notesMasters/notesMaster1.xml"/></Relationships>
</file>

<file path=ppt/notesSlides/_rels/notesSlide208.xml.rels><?xml version="1.0" encoding="UTF-8" standalone="yes"?>
<Relationships xmlns="http://schemas.openxmlformats.org/package/2006/relationships"><Relationship Id="rId2" Type="http://schemas.openxmlformats.org/officeDocument/2006/relationships/slide" Target="../slides/slide208.xml"/><Relationship Id="rId1" Type="http://schemas.openxmlformats.org/officeDocument/2006/relationships/notesMaster" Target="../notesMasters/notesMaster1.xml"/></Relationships>
</file>

<file path=ppt/notesSlides/_rels/notesSlide209.xml.rels><?xml version="1.0" encoding="UTF-8" standalone="yes"?>
<Relationships xmlns="http://schemas.openxmlformats.org/package/2006/relationships"><Relationship Id="rId2" Type="http://schemas.openxmlformats.org/officeDocument/2006/relationships/slide" Target="../slides/slide20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0.xml.rels><?xml version="1.0" encoding="UTF-8" standalone="yes"?>
<Relationships xmlns="http://schemas.openxmlformats.org/package/2006/relationships"><Relationship Id="rId2" Type="http://schemas.openxmlformats.org/officeDocument/2006/relationships/slide" Target="../slides/slide210.xml"/><Relationship Id="rId1" Type="http://schemas.openxmlformats.org/officeDocument/2006/relationships/notesMaster" Target="../notesMasters/notesMaster1.xml"/></Relationships>
</file>

<file path=ppt/notesSlides/_rels/notesSlide211.xml.rels><?xml version="1.0" encoding="UTF-8" standalone="yes"?>
<Relationships xmlns="http://schemas.openxmlformats.org/package/2006/relationships"><Relationship Id="rId2" Type="http://schemas.openxmlformats.org/officeDocument/2006/relationships/slide" Target="../slides/slide211.xml"/><Relationship Id="rId1" Type="http://schemas.openxmlformats.org/officeDocument/2006/relationships/notesMaster" Target="../notesMasters/notesMaster1.xml"/></Relationships>
</file>

<file path=ppt/notesSlides/_rels/notesSlide212.xml.rels><?xml version="1.0" encoding="UTF-8" standalone="yes"?>
<Relationships xmlns="http://schemas.openxmlformats.org/package/2006/relationships"><Relationship Id="rId2" Type="http://schemas.openxmlformats.org/officeDocument/2006/relationships/slide" Target="../slides/slide212.xml"/><Relationship Id="rId1" Type="http://schemas.openxmlformats.org/officeDocument/2006/relationships/notesMaster" Target="../notesMasters/notesMaster1.xml"/></Relationships>
</file>

<file path=ppt/notesSlides/_rels/notesSlide213.xml.rels><?xml version="1.0" encoding="UTF-8" standalone="yes"?>
<Relationships xmlns="http://schemas.openxmlformats.org/package/2006/relationships"><Relationship Id="rId2" Type="http://schemas.openxmlformats.org/officeDocument/2006/relationships/slide" Target="../slides/slide213.xml"/><Relationship Id="rId1" Type="http://schemas.openxmlformats.org/officeDocument/2006/relationships/notesMaster" Target="../notesMasters/notesMaster1.xml"/></Relationships>
</file>

<file path=ppt/notesSlides/_rels/notesSlide214.xml.rels><?xml version="1.0" encoding="UTF-8" standalone="yes"?>
<Relationships xmlns="http://schemas.openxmlformats.org/package/2006/relationships"><Relationship Id="rId2" Type="http://schemas.openxmlformats.org/officeDocument/2006/relationships/slide" Target="../slides/slide214.xml"/><Relationship Id="rId1" Type="http://schemas.openxmlformats.org/officeDocument/2006/relationships/notesMaster" Target="../notesMasters/notesMaster1.xml"/></Relationships>
</file>

<file path=ppt/notesSlides/_rels/notesSlide215.xml.rels><?xml version="1.0" encoding="UTF-8" standalone="yes"?>
<Relationships xmlns="http://schemas.openxmlformats.org/package/2006/relationships"><Relationship Id="rId2" Type="http://schemas.openxmlformats.org/officeDocument/2006/relationships/slide" Target="../slides/slide215.xml"/><Relationship Id="rId1" Type="http://schemas.openxmlformats.org/officeDocument/2006/relationships/notesMaster" Target="../notesMasters/notesMaster1.xml"/></Relationships>
</file>

<file path=ppt/notesSlides/_rels/notesSlide216.xml.rels><?xml version="1.0" encoding="UTF-8" standalone="yes"?>
<Relationships xmlns="http://schemas.openxmlformats.org/package/2006/relationships"><Relationship Id="rId2" Type="http://schemas.openxmlformats.org/officeDocument/2006/relationships/slide" Target="../slides/slide216.xml"/><Relationship Id="rId1" Type="http://schemas.openxmlformats.org/officeDocument/2006/relationships/notesMaster" Target="../notesMasters/notesMaster1.xml"/></Relationships>
</file>

<file path=ppt/notesSlides/_rels/notesSlide217.xml.rels><?xml version="1.0" encoding="UTF-8" standalone="yes"?>
<Relationships xmlns="http://schemas.openxmlformats.org/package/2006/relationships"><Relationship Id="rId2" Type="http://schemas.openxmlformats.org/officeDocument/2006/relationships/slide" Target="../slides/slide217.xml"/><Relationship Id="rId1" Type="http://schemas.openxmlformats.org/officeDocument/2006/relationships/notesMaster" Target="../notesMasters/notesMaster1.xml"/></Relationships>
</file>

<file path=ppt/notesSlides/_rels/notesSlide218.xml.rels><?xml version="1.0" encoding="UTF-8" standalone="yes"?>
<Relationships xmlns="http://schemas.openxmlformats.org/package/2006/relationships"><Relationship Id="rId2" Type="http://schemas.openxmlformats.org/officeDocument/2006/relationships/slide" Target="../slides/slide218.xml"/><Relationship Id="rId1" Type="http://schemas.openxmlformats.org/officeDocument/2006/relationships/notesMaster" Target="../notesMasters/notesMaster1.xml"/></Relationships>
</file>

<file path=ppt/notesSlides/_rels/notesSlide219.xml.rels><?xml version="1.0" encoding="UTF-8" standalone="yes"?>
<Relationships xmlns="http://schemas.openxmlformats.org/package/2006/relationships"><Relationship Id="rId2" Type="http://schemas.openxmlformats.org/officeDocument/2006/relationships/slide" Target="../slides/slide21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0.xml.rels><?xml version="1.0" encoding="UTF-8" standalone="yes"?>
<Relationships xmlns="http://schemas.openxmlformats.org/package/2006/relationships"><Relationship Id="rId2" Type="http://schemas.openxmlformats.org/officeDocument/2006/relationships/slide" Target="../slides/slide220.xml"/><Relationship Id="rId1" Type="http://schemas.openxmlformats.org/officeDocument/2006/relationships/notesMaster" Target="../notesMasters/notesMaster1.xml"/></Relationships>
</file>

<file path=ppt/notesSlides/_rels/notesSlide221.xml.rels><?xml version="1.0" encoding="UTF-8" standalone="yes"?>
<Relationships xmlns="http://schemas.openxmlformats.org/package/2006/relationships"><Relationship Id="rId2" Type="http://schemas.openxmlformats.org/officeDocument/2006/relationships/slide" Target="../slides/slide221.xml"/><Relationship Id="rId1" Type="http://schemas.openxmlformats.org/officeDocument/2006/relationships/notesMaster" Target="../notesMasters/notesMaster1.xml"/></Relationships>
</file>

<file path=ppt/notesSlides/_rels/notesSlide222.xml.rels><?xml version="1.0" encoding="UTF-8" standalone="yes"?>
<Relationships xmlns="http://schemas.openxmlformats.org/package/2006/relationships"><Relationship Id="rId2" Type="http://schemas.openxmlformats.org/officeDocument/2006/relationships/slide" Target="../slides/slide222.xml"/><Relationship Id="rId1" Type="http://schemas.openxmlformats.org/officeDocument/2006/relationships/notesMaster" Target="../notesMasters/notesMaster1.xml"/></Relationships>
</file>

<file path=ppt/notesSlides/_rels/notesSlide223.xml.rels><?xml version="1.0" encoding="UTF-8" standalone="yes"?>
<Relationships xmlns="http://schemas.openxmlformats.org/package/2006/relationships"><Relationship Id="rId2" Type="http://schemas.openxmlformats.org/officeDocument/2006/relationships/slide" Target="../slides/slide223.xml"/><Relationship Id="rId1" Type="http://schemas.openxmlformats.org/officeDocument/2006/relationships/notesMaster" Target="../notesMasters/notesMaster1.xml"/></Relationships>
</file>

<file path=ppt/notesSlides/_rels/notesSlide224.xml.rels><?xml version="1.0" encoding="UTF-8" standalone="yes"?>
<Relationships xmlns="http://schemas.openxmlformats.org/package/2006/relationships"><Relationship Id="rId2" Type="http://schemas.openxmlformats.org/officeDocument/2006/relationships/slide" Target="../slides/slide224.xml"/><Relationship Id="rId1" Type="http://schemas.openxmlformats.org/officeDocument/2006/relationships/notesMaster" Target="../notesMasters/notesMaster1.xml"/></Relationships>
</file>

<file path=ppt/notesSlides/_rels/notesSlide225.xml.rels><?xml version="1.0" encoding="UTF-8" standalone="yes"?>
<Relationships xmlns="http://schemas.openxmlformats.org/package/2006/relationships"><Relationship Id="rId2" Type="http://schemas.openxmlformats.org/officeDocument/2006/relationships/slide" Target="../slides/slide2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a:t>Welcome everybody</a:t>
            </a:r>
            <a:endParaRPr lang="en-GB" dirty="0"/>
          </a:p>
        </p:txBody>
      </p:sp>
    </p:spTree>
    <p:extLst>
      <p:ext uri="{BB962C8B-B14F-4D97-AF65-F5344CB8AC3E}">
        <p14:creationId xmlns:p14="http://schemas.microsoft.com/office/powerpoint/2010/main" val="4114066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Those 2 simple equations contain a LOT of </a:t>
            </a:r>
            <a:r>
              <a:rPr lang="en-GB" sz="1800" dirty="0" err="1">
                <a:effectLst/>
                <a:latin typeface="Segoe UI" panose="020B0502040204020203" pitchFamily="34" charset="0"/>
              </a:rPr>
              <a:t>Physics..and</a:t>
            </a:r>
            <a:r>
              <a:rPr lang="en-GB" sz="1800" dirty="0">
                <a:effectLst/>
                <a:latin typeface="Segoe UI" panose="020B0502040204020203" pitchFamily="34" charset="0"/>
              </a:rPr>
              <a:t> we like to use them in examinations.. they permit to calculate the "characteristic" impedance of some TEM where this characteristic impedance is the ratio of "voltage“ and "current"(both defined via integrals over the field) for a wave travelling either forward or backward along this transmission line of cable.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609678820"/>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 practical example…</a:t>
            </a:r>
            <a:endParaRPr lang="en-GB" dirty="0"/>
          </a:p>
        </p:txBody>
      </p:sp>
    </p:spTree>
    <p:extLst>
      <p:ext uri="{BB962C8B-B14F-4D97-AF65-F5344CB8AC3E}">
        <p14:creationId xmlns:p14="http://schemas.microsoft.com/office/powerpoint/2010/main" val="2367520765"/>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Numerical  field simulations were done already more than 40 years ago…requiring hours and hours of computer time and all this is done today in a few seconds on a PC or laptop</a:t>
            </a:r>
            <a:endParaRPr lang="en-GB" dirty="0"/>
          </a:p>
        </p:txBody>
      </p:sp>
    </p:spTree>
    <p:extLst>
      <p:ext uri="{BB962C8B-B14F-4D97-AF65-F5344CB8AC3E}">
        <p14:creationId xmlns:p14="http://schemas.microsoft.com/office/powerpoint/2010/main" val="406084574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More mesh cell density required in regions of inhomogeneities..</a:t>
            </a:r>
            <a:endParaRPr lang="en-GB" dirty="0"/>
          </a:p>
        </p:txBody>
      </p:sp>
    </p:spTree>
    <p:extLst>
      <p:ext uri="{BB962C8B-B14F-4D97-AF65-F5344CB8AC3E}">
        <p14:creationId xmlns:p14="http://schemas.microsoft.com/office/powerpoint/2010/main" val="524153554"/>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examples of higher order mode simulations in cavities built 40 years ago</a:t>
            </a:r>
            <a:endParaRPr lang="en-GB" dirty="0"/>
          </a:p>
        </p:txBody>
      </p:sp>
    </p:spTree>
    <p:extLst>
      <p:ext uri="{BB962C8B-B14F-4D97-AF65-F5344CB8AC3E}">
        <p14:creationId xmlns:p14="http://schemas.microsoft.com/office/powerpoint/2010/main" val="1414213440"/>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a:prstGeom prst="rect">
            <a:avLst/>
          </a:prstGeom>
          <a:noFill/>
          <a:ln w="12700">
            <a:solidFill>
              <a:prstClr val="black"/>
            </a:solidFill>
          </a:ln>
        </p:spPr>
      </p:sp>
      <p:sp>
        <p:nvSpPr>
          <p:cNvPr id="3" name="Notes Placeholder 2"/>
          <p:cNvSpPr>
            <a:spLocks noGrp="1"/>
          </p:cNvSpPr>
          <p:nvPr>
            <p:ph type="body" idx="1"/>
          </p:nvPr>
        </p:nvSpPr>
        <p:spPr>
          <a:xfrm>
            <a:off x="709613" y="4926013"/>
            <a:ext cx="5680075" cy="4029075"/>
          </a:xfrm>
          <a:prstGeom prst="rect">
            <a:avLst/>
          </a:prstGeom>
        </p:spPr>
        <p:txBody>
          <a:bodyPr/>
          <a:lstStyle/>
          <a:p>
            <a:endParaRPr lang="en-GB"/>
          </a:p>
        </p:txBody>
      </p:sp>
    </p:spTree>
    <p:extLst>
      <p:ext uri="{BB962C8B-B14F-4D97-AF65-F5344CB8AC3E}">
        <p14:creationId xmlns:p14="http://schemas.microsoft.com/office/powerpoint/2010/main" val="16071377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a:prstGeom prst="rect">
            <a:avLst/>
          </a:prstGeom>
          <a:noFill/>
          <a:ln w="12700">
            <a:solidFill>
              <a:prstClr val="black"/>
            </a:solidFill>
          </a:ln>
        </p:spPr>
      </p:sp>
      <p:sp>
        <p:nvSpPr>
          <p:cNvPr id="3" name="Notes Placeholder 2"/>
          <p:cNvSpPr>
            <a:spLocks noGrp="1"/>
          </p:cNvSpPr>
          <p:nvPr>
            <p:ph type="body" idx="1"/>
          </p:nvPr>
        </p:nvSpPr>
        <p:spPr>
          <a:xfrm>
            <a:off x="709613" y="4926013"/>
            <a:ext cx="5680075" cy="4029075"/>
          </a:xfrm>
          <a:prstGeom prst="rect">
            <a:avLst/>
          </a:prstGeom>
        </p:spPr>
        <p:txBody>
          <a:bodyPr/>
          <a:lstStyle/>
          <a:p>
            <a:endParaRPr lang="en-GB"/>
          </a:p>
        </p:txBody>
      </p:sp>
    </p:spTree>
    <p:extLst>
      <p:ext uri="{BB962C8B-B14F-4D97-AF65-F5344CB8AC3E}">
        <p14:creationId xmlns:p14="http://schemas.microsoft.com/office/powerpoint/2010/main" val="1073489347"/>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a:prstGeom prst="rect">
            <a:avLst/>
          </a:prstGeom>
          <a:noFill/>
          <a:ln w="12700">
            <a:solidFill>
              <a:prstClr val="black"/>
            </a:solidFill>
          </a:ln>
        </p:spPr>
      </p:sp>
      <p:sp>
        <p:nvSpPr>
          <p:cNvPr id="3" name="Notes Placeholder 2"/>
          <p:cNvSpPr>
            <a:spLocks noGrp="1"/>
          </p:cNvSpPr>
          <p:nvPr>
            <p:ph type="body" idx="1"/>
          </p:nvPr>
        </p:nvSpPr>
        <p:spPr>
          <a:xfrm>
            <a:off x="709613" y="4926013"/>
            <a:ext cx="5680075" cy="4029075"/>
          </a:xfrm>
          <a:prstGeom prst="rect">
            <a:avLst/>
          </a:prstGeom>
        </p:spPr>
        <p:txBody>
          <a:bodyPr/>
          <a:lstStyle/>
          <a:p>
            <a:endParaRPr lang="en-GB"/>
          </a:p>
        </p:txBody>
      </p:sp>
    </p:spTree>
    <p:extLst>
      <p:ext uri="{BB962C8B-B14F-4D97-AF65-F5344CB8AC3E}">
        <p14:creationId xmlns:p14="http://schemas.microsoft.com/office/powerpoint/2010/main" val="1257537473"/>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a:prstGeom prst="rect">
            <a:avLst/>
          </a:prstGeom>
          <a:noFill/>
          <a:ln w="12700">
            <a:solidFill>
              <a:prstClr val="black"/>
            </a:solidFill>
          </a:ln>
        </p:spPr>
      </p:sp>
      <p:sp>
        <p:nvSpPr>
          <p:cNvPr id="3" name="Notes Placeholder 2"/>
          <p:cNvSpPr>
            <a:spLocks noGrp="1"/>
          </p:cNvSpPr>
          <p:nvPr>
            <p:ph type="body" idx="1"/>
          </p:nvPr>
        </p:nvSpPr>
        <p:spPr>
          <a:xfrm>
            <a:off x="709613" y="4926013"/>
            <a:ext cx="5680075" cy="4029075"/>
          </a:xfrm>
          <a:prstGeom prst="rect">
            <a:avLst/>
          </a:prstGeom>
        </p:spPr>
        <p:txBody>
          <a:bodyPr/>
          <a:lstStyle/>
          <a:p>
            <a:endParaRPr lang="en-GB"/>
          </a:p>
        </p:txBody>
      </p:sp>
    </p:spTree>
    <p:extLst>
      <p:ext uri="{BB962C8B-B14F-4D97-AF65-F5344CB8AC3E}">
        <p14:creationId xmlns:p14="http://schemas.microsoft.com/office/powerpoint/2010/main" val="421516962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Tuning and or detuning can have many reasons…variation in air pressure on an evacuated </a:t>
            </a:r>
            <a:r>
              <a:rPr lang="en-US" dirty="0" err="1"/>
              <a:t>cavity..someone</a:t>
            </a:r>
            <a:r>
              <a:rPr lang="en-US" dirty="0"/>
              <a:t> does a perturbation measurement in the lab ..moving a perturbing object through the cavity…..the need to follow with the cavity the revolution frequency of the beam ..and others..</a:t>
            </a:r>
            <a:endParaRPr lang="en-GB" dirty="0"/>
          </a:p>
        </p:txBody>
      </p:sp>
    </p:spTree>
    <p:extLst>
      <p:ext uri="{BB962C8B-B14F-4D97-AF65-F5344CB8AC3E}">
        <p14:creationId xmlns:p14="http://schemas.microsoft.com/office/powerpoint/2010/main" val="3793157543"/>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have to discriminate between static e.g. to compensate for manufacturing tolerance and dynamic tuning (air pressure variations ..beam cycle)</a:t>
            </a:r>
            <a:endParaRPr lang="en-GB" dirty="0"/>
          </a:p>
        </p:txBody>
      </p:sp>
    </p:spTree>
    <p:extLst>
      <p:ext uri="{BB962C8B-B14F-4D97-AF65-F5344CB8AC3E}">
        <p14:creationId xmlns:p14="http://schemas.microsoft.com/office/powerpoint/2010/main" val="8653598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slide contains a lot of compressed </a:t>
            </a:r>
            <a:r>
              <a:rPr lang="en-GB" sz="1800" dirty="0" err="1">
                <a:effectLst/>
                <a:latin typeface="Segoe UI" panose="020B0502040204020203" pitchFamily="34" charset="0"/>
              </a:rPr>
              <a:t>information..take</a:t>
            </a:r>
            <a:r>
              <a:rPr lang="en-GB" sz="1800" dirty="0">
                <a:effectLst/>
                <a:latin typeface="Segoe UI" panose="020B0502040204020203" pitchFamily="34" charset="0"/>
              </a:rPr>
              <a:t> your time to read it </a:t>
            </a:r>
            <a:r>
              <a:rPr lang="en-GB" sz="1800" dirty="0" err="1">
                <a:effectLst/>
                <a:latin typeface="Segoe UI" panose="020B0502040204020203" pitchFamily="34" charset="0"/>
              </a:rPr>
              <a:t>quietly..but</a:t>
            </a:r>
            <a:r>
              <a:rPr lang="en-GB" sz="1800" dirty="0">
                <a:effectLst/>
                <a:latin typeface="Segoe UI" panose="020B0502040204020203" pitchFamily="34" charset="0"/>
              </a:rPr>
              <a:t> you may retain already that for an empty coax cable to optimum impedance is around 77 Ohm (in terms of losses) ..but most cables are not empty but rather filled with some dielectric material which has epsilon values between 2..3 and this way we arrive at 50 Ohm which is used all over the world.</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991550623"/>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get a practical application of the resonant coax line  as accelerating </a:t>
            </a:r>
            <a:r>
              <a:rPr lang="en-US" dirty="0" err="1"/>
              <a:t>structure..and</a:t>
            </a:r>
            <a:r>
              <a:rPr lang="en-US" dirty="0"/>
              <a:t> in the old days the vacuum tube was sitting directly on the cavity  (radiation hard device)</a:t>
            </a:r>
            <a:endParaRPr lang="en-GB" dirty="0"/>
          </a:p>
        </p:txBody>
      </p:sp>
    </p:spTree>
    <p:extLst>
      <p:ext uri="{BB962C8B-B14F-4D97-AF65-F5344CB8AC3E}">
        <p14:creationId xmlns:p14="http://schemas.microsoft.com/office/powerpoint/2010/main" val="1856637608"/>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Other applications of resonant coax lines in a vacuum vessel   ..notice that when the gap is gap is short we get a good transit time factor also for slow particles..</a:t>
            </a:r>
            <a:endParaRPr lang="en-GB" dirty="0"/>
          </a:p>
        </p:txBody>
      </p:sp>
    </p:spTree>
    <p:extLst>
      <p:ext uri="{BB962C8B-B14F-4D97-AF65-F5344CB8AC3E}">
        <p14:creationId xmlns:p14="http://schemas.microsoft.com/office/powerpoint/2010/main" val="216287628"/>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have a more modern (well not really.. around 1985) normal conducting cavity for relativistic beams ..with nice nose cones  and lots of higher order mode </a:t>
            </a:r>
            <a:r>
              <a:rPr lang="en-US" dirty="0" err="1"/>
              <a:t>couplers..but</a:t>
            </a:r>
            <a:r>
              <a:rPr lang="en-US" dirty="0"/>
              <a:t> where is the coupler for the fundamental? Lets have a look at the next slide..</a:t>
            </a:r>
            <a:endParaRPr lang="en-GB" dirty="0"/>
          </a:p>
        </p:txBody>
      </p:sp>
    </p:spTree>
    <p:extLst>
      <p:ext uri="{BB962C8B-B14F-4D97-AF65-F5344CB8AC3E}">
        <p14:creationId xmlns:p14="http://schemas.microsoft.com/office/powerpoint/2010/main" val="2239978585"/>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you see that virtually every spot on the surface of this cavity is used for some coupler , window , damper </a:t>
            </a:r>
            <a:r>
              <a:rPr lang="en-US" dirty="0" err="1"/>
              <a:t>etc</a:t>
            </a:r>
            <a:r>
              <a:rPr lang="en-US" dirty="0"/>
              <a:t>….the RF power feed is in the lower left corner (cable to amp)..interesting enough is the mechanically movable short “S” </a:t>
            </a:r>
            <a:r>
              <a:rPr lang="en-US"/>
              <a:t>to short-circuit </a:t>
            </a:r>
            <a:r>
              <a:rPr lang="en-US" dirty="0"/>
              <a:t>the gap</a:t>
            </a:r>
            <a:endParaRPr lang="en-GB" dirty="0"/>
          </a:p>
        </p:txBody>
      </p:sp>
    </p:spTree>
    <p:extLst>
      <p:ext uri="{BB962C8B-B14F-4D97-AF65-F5344CB8AC3E}">
        <p14:creationId xmlns:p14="http://schemas.microsoft.com/office/powerpoint/2010/main" val="2639916965"/>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Rf windows exist in MANY </a:t>
            </a:r>
            <a:r>
              <a:rPr lang="en-US" dirty="0" err="1"/>
              <a:t>versions..here</a:t>
            </a:r>
            <a:r>
              <a:rPr lang="en-US" dirty="0"/>
              <a:t> is one </a:t>
            </a:r>
            <a:r>
              <a:rPr lang="en-US" dirty="0" err="1"/>
              <a:t>example..sometimes</a:t>
            </a:r>
            <a:r>
              <a:rPr lang="en-US" dirty="0"/>
              <a:t> they are NOT 50 Ohm in order to keep the voltage (field strength) on the ceramic </a:t>
            </a:r>
            <a:r>
              <a:rPr lang="en-US" dirty="0" err="1"/>
              <a:t>low..and</a:t>
            </a:r>
            <a:r>
              <a:rPr lang="en-US" dirty="0"/>
              <a:t> frequently they require water cooling..</a:t>
            </a:r>
            <a:r>
              <a:rPr lang="en-US" dirty="0" err="1"/>
              <a:t>multipactor</a:t>
            </a:r>
            <a:r>
              <a:rPr lang="en-US" dirty="0"/>
              <a:t> on the vacuum side and sparking on the air side can be an issue.</a:t>
            </a:r>
            <a:endParaRPr lang="en-GB" dirty="0"/>
          </a:p>
        </p:txBody>
      </p:sp>
    </p:spTree>
    <p:extLst>
      <p:ext uri="{BB962C8B-B14F-4D97-AF65-F5344CB8AC3E}">
        <p14:creationId xmlns:p14="http://schemas.microsoft.com/office/powerpoint/2010/main" val="3825671722"/>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At some level of the Rf field in high power structure , vacuum breakdown may occur; for higher frequencies than 10 </a:t>
            </a:r>
            <a:r>
              <a:rPr lang="en-US" dirty="0" err="1"/>
              <a:t>Mhz</a:t>
            </a:r>
            <a:r>
              <a:rPr lang="en-US" dirty="0"/>
              <a:t> normally vacuum is a much better insulator than air. </a:t>
            </a:r>
            <a:r>
              <a:rPr lang="en-US"/>
              <a:t>Just </a:t>
            </a:r>
            <a:r>
              <a:rPr lang="en-US" dirty="0"/>
              <a:t>keep in  mind that’s important to know the term Kilpatrick limit and to remember that in the meantime its just a rough </a:t>
            </a:r>
            <a:r>
              <a:rPr lang="en-US" dirty="0" err="1"/>
              <a:t>guideline..there</a:t>
            </a:r>
            <a:r>
              <a:rPr lang="en-US" dirty="0"/>
              <a:t> were many structures reported which (due to good surface treatment) could stand field strength of several Kilpatrick “limits”</a:t>
            </a:r>
            <a:endParaRPr lang="en-GB" dirty="0"/>
          </a:p>
        </p:txBody>
      </p:sp>
    </p:spTree>
    <p:extLst>
      <p:ext uri="{BB962C8B-B14F-4D97-AF65-F5344CB8AC3E}">
        <p14:creationId xmlns:p14="http://schemas.microsoft.com/office/powerpoint/2010/main" val="3834315555"/>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see that its good to go to high frequencies in order to allow for high gradients in </a:t>
            </a:r>
            <a:r>
              <a:rPr lang="en-US" dirty="0" err="1"/>
              <a:t>vacuo..and</a:t>
            </a:r>
            <a:r>
              <a:rPr lang="en-US" dirty="0"/>
              <a:t> we get a ballpark for design</a:t>
            </a:r>
            <a:endParaRPr lang="en-GB" dirty="0"/>
          </a:p>
        </p:txBody>
      </p:sp>
    </p:spTree>
    <p:extLst>
      <p:ext uri="{BB962C8B-B14F-4D97-AF65-F5344CB8AC3E}">
        <p14:creationId xmlns:p14="http://schemas.microsoft.com/office/powerpoint/2010/main" val="41267821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In contrast to breakdown , </a:t>
            </a:r>
            <a:r>
              <a:rPr lang="en-US" dirty="0" err="1"/>
              <a:t>multipactor</a:t>
            </a:r>
            <a:r>
              <a:rPr lang="en-US" dirty="0"/>
              <a:t> is just </a:t>
            </a:r>
            <a:r>
              <a:rPr lang="en-US" dirty="0" err="1"/>
              <a:t>nasty..thus</a:t>
            </a:r>
            <a:r>
              <a:rPr lang="en-US" dirty="0"/>
              <a:t> why should we care…?..its nasty enough to require mitigation (like “</a:t>
            </a:r>
            <a:r>
              <a:rPr lang="en-US" dirty="0" err="1"/>
              <a:t>training”or</a:t>
            </a:r>
            <a:r>
              <a:rPr lang="en-US" dirty="0"/>
              <a:t> “formation” of </a:t>
            </a:r>
            <a:r>
              <a:rPr lang="en-US" dirty="0" err="1"/>
              <a:t>cavities..and</a:t>
            </a:r>
            <a:r>
              <a:rPr lang="en-US" dirty="0"/>
              <a:t> we also have beam induced </a:t>
            </a:r>
            <a:r>
              <a:rPr lang="en-US" dirty="0" err="1"/>
              <a:t>multipactor</a:t>
            </a:r>
            <a:r>
              <a:rPr lang="en-US" dirty="0"/>
              <a:t> or electron could in the beampipe</a:t>
            </a:r>
            <a:endParaRPr lang="en-GB" dirty="0"/>
          </a:p>
        </p:txBody>
      </p:sp>
    </p:spTree>
    <p:extLst>
      <p:ext uri="{BB962C8B-B14F-4D97-AF65-F5344CB8AC3E}">
        <p14:creationId xmlns:p14="http://schemas.microsoft.com/office/powerpoint/2010/main" val="196228062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se nicely that </a:t>
            </a:r>
            <a:r>
              <a:rPr lang="en-US" dirty="0" err="1"/>
              <a:t>multipactor</a:t>
            </a:r>
            <a:r>
              <a:rPr lang="en-US" dirty="0"/>
              <a:t> occurs in frequency </a:t>
            </a:r>
            <a:r>
              <a:rPr lang="en-US" dirty="0" err="1"/>
              <a:t>bands..and</a:t>
            </a:r>
            <a:r>
              <a:rPr lang="en-US" dirty="0"/>
              <a:t> the worst region is for a frequency- </a:t>
            </a:r>
            <a:r>
              <a:rPr lang="en-US" dirty="0" err="1"/>
              <a:t>gapwidth</a:t>
            </a:r>
            <a:r>
              <a:rPr lang="en-US" dirty="0"/>
              <a:t> product between 0.1 and 1..it all a bit like a reflex klystron (but what the hell is this?)</a:t>
            </a:r>
            <a:endParaRPr lang="en-GB" dirty="0"/>
          </a:p>
        </p:txBody>
      </p:sp>
    </p:spTree>
    <p:extLst>
      <p:ext uri="{BB962C8B-B14F-4D97-AF65-F5344CB8AC3E}">
        <p14:creationId xmlns:p14="http://schemas.microsoft.com/office/powerpoint/2010/main" val="773047545"/>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On the left hand side a cavity with few electrons and on the right hand side ..lots of electrons (big violet trace) signal) ; maybe caused by not very well treated surfaces in the second case..</a:t>
            </a:r>
            <a:endParaRPr lang="en-GB" dirty="0"/>
          </a:p>
        </p:txBody>
      </p:sp>
    </p:spTree>
    <p:extLst>
      <p:ext uri="{BB962C8B-B14F-4D97-AF65-F5344CB8AC3E}">
        <p14:creationId xmlns:p14="http://schemas.microsoft.com/office/powerpoint/2010/main" val="11156726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is an introduction to NEPER its really important to know that notation since is directly related to the exponential decay (due to losses) of a signal along the </a:t>
            </a:r>
            <a:r>
              <a:rPr lang="en-GB" sz="1800" dirty="0" err="1">
                <a:effectLst/>
                <a:latin typeface="Segoe UI" panose="020B0502040204020203" pitchFamily="34" charset="0"/>
              </a:rPr>
              <a:t>line..and</a:t>
            </a:r>
            <a:r>
              <a:rPr lang="en-GB" sz="1800" dirty="0">
                <a:effectLst/>
                <a:latin typeface="Segoe UI" panose="020B0502040204020203" pitchFamily="34" charset="0"/>
              </a:rPr>
              <a:t> then we also show the relation to the more frequently used </a:t>
            </a:r>
            <a:r>
              <a:rPr lang="en-GB" sz="1800" dirty="0" err="1">
                <a:effectLst/>
                <a:latin typeface="Segoe UI" panose="020B0502040204020203" pitchFamily="34" charset="0"/>
              </a:rPr>
              <a:t>db</a:t>
            </a:r>
            <a:r>
              <a:rPr lang="en-GB" sz="1800" dirty="0">
                <a:effectLst/>
                <a:latin typeface="Segoe UI" panose="020B0502040204020203" pitchFamily="34" charset="0"/>
              </a:rPr>
              <a:t> (</a:t>
            </a:r>
            <a:r>
              <a:rPr lang="en-GB" sz="1800" dirty="0" err="1">
                <a:effectLst/>
                <a:latin typeface="Segoe UI" panose="020B0502040204020203" pitchFamily="34" charset="0"/>
              </a:rPr>
              <a:t>deci</a:t>
            </a:r>
            <a:r>
              <a:rPr lang="en-GB" sz="1800" dirty="0">
                <a:effectLst/>
                <a:latin typeface="Segoe UI" panose="020B0502040204020203" pitchFamily="34" charset="0"/>
              </a:rPr>
              <a:t> -BEL)</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972696815"/>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To give you some feedback where you are…and maybe which slides you should read again</a:t>
            </a:r>
            <a:endParaRPr lang="en-GB" dirty="0"/>
          </a:p>
        </p:txBody>
      </p:sp>
    </p:spTree>
    <p:extLst>
      <p:ext uri="{BB962C8B-B14F-4D97-AF65-F5344CB8AC3E}">
        <p14:creationId xmlns:p14="http://schemas.microsoft.com/office/powerpoint/2010/main" val="3202706777"/>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are MANY ways to implement an RF </a:t>
            </a:r>
            <a:r>
              <a:rPr lang="en-US" dirty="0" err="1"/>
              <a:t>system..it</a:t>
            </a:r>
            <a:r>
              <a:rPr lang="en-US" dirty="0"/>
              <a:t> first good to know what we have in our toolbox and then select the best tool for the job to be </a:t>
            </a:r>
            <a:r>
              <a:rPr lang="en-US" dirty="0" err="1"/>
              <a:t>done..what</a:t>
            </a:r>
            <a:r>
              <a:rPr lang="en-US" dirty="0"/>
              <a:t> is beam loading? in short:  how much energy stored in the cavity is taken out by the </a:t>
            </a:r>
            <a:r>
              <a:rPr lang="en-US" dirty="0" err="1"/>
              <a:t>beam..per</a:t>
            </a:r>
            <a:r>
              <a:rPr lang="en-US" dirty="0"/>
              <a:t> passage..</a:t>
            </a:r>
            <a:endParaRPr lang="en-GB" dirty="0"/>
          </a:p>
        </p:txBody>
      </p:sp>
    </p:spTree>
    <p:extLst>
      <p:ext uri="{BB962C8B-B14F-4D97-AF65-F5344CB8AC3E}">
        <p14:creationId xmlns:p14="http://schemas.microsoft.com/office/powerpoint/2010/main" val="3269099972"/>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Standing wave cavities are like coupled </a:t>
            </a:r>
            <a:r>
              <a:rPr lang="en-US" dirty="0" err="1"/>
              <a:t>pendulum..the</a:t>
            </a:r>
            <a:r>
              <a:rPr lang="en-US" dirty="0"/>
              <a:t> may oscillate in phase (all in the same direction) or against each </a:t>
            </a:r>
            <a:r>
              <a:rPr lang="en-US" dirty="0" err="1"/>
              <a:t>other..it</a:t>
            </a:r>
            <a:r>
              <a:rPr lang="en-US" dirty="0"/>
              <a:t> mainly depends on the transit time factor which mode we select for operation</a:t>
            </a:r>
            <a:endParaRPr lang="en-GB" dirty="0"/>
          </a:p>
        </p:txBody>
      </p:sp>
    </p:spTree>
    <p:extLst>
      <p:ext uri="{BB962C8B-B14F-4D97-AF65-F5344CB8AC3E}">
        <p14:creationId xmlns:p14="http://schemas.microsoft.com/office/powerpoint/2010/main" val="3517453735"/>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Our toolbox is filled with nice </a:t>
            </a:r>
            <a:r>
              <a:rPr lang="en-US" dirty="0" err="1"/>
              <a:t>elements..but</a:t>
            </a:r>
            <a:r>
              <a:rPr lang="en-US" dirty="0"/>
              <a:t> which one to select? Depends on their advantages and disadvantages for a given task</a:t>
            </a:r>
            <a:endParaRPr lang="en-GB" dirty="0"/>
          </a:p>
        </p:txBody>
      </p:sp>
    </p:spTree>
    <p:extLst>
      <p:ext uri="{BB962C8B-B14F-4D97-AF65-F5344CB8AC3E}">
        <p14:creationId xmlns:p14="http://schemas.microsoft.com/office/powerpoint/2010/main" val="2495979909"/>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will see this kind of structure again the </a:t>
            </a:r>
            <a:r>
              <a:rPr lang="en-US" dirty="0" err="1"/>
              <a:t>the</a:t>
            </a:r>
            <a:r>
              <a:rPr lang="en-US" dirty="0"/>
              <a:t> SC Rf </a:t>
            </a:r>
            <a:r>
              <a:rPr lang="en-US" dirty="0" err="1"/>
              <a:t>lecture..the</a:t>
            </a:r>
            <a:r>
              <a:rPr lang="en-US" dirty="0"/>
              <a:t> main purpose for </a:t>
            </a:r>
            <a:r>
              <a:rPr lang="en-US" dirty="0" err="1"/>
              <a:t>Lep</a:t>
            </a:r>
            <a:r>
              <a:rPr lang="en-US" dirty="0"/>
              <a:t>..store the energy when there is no bunch passing by. (instead of using the NC spheric resonator (the copper ball in the open air CERN museum) .</a:t>
            </a:r>
            <a:endParaRPr lang="en-GB" dirty="0"/>
          </a:p>
        </p:txBody>
      </p:sp>
    </p:spTree>
    <p:extLst>
      <p:ext uri="{BB962C8B-B14F-4D97-AF65-F5344CB8AC3E}">
        <p14:creationId xmlns:p14="http://schemas.microsoft.com/office/powerpoint/2010/main" val="4225549639"/>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Moderate  or small beam </a:t>
            </a:r>
            <a:r>
              <a:rPr lang="en-US" dirty="0" err="1"/>
              <a:t>loading..thus</a:t>
            </a:r>
            <a:r>
              <a:rPr lang="en-US" dirty="0"/>
              <a:t> standing wave operation and one can literally see how the beam becomes faster from left to right</a:t>
            </a:r>
            <a:endParaRPr lang="en-GB" dirty="0"/>
          </a:p>
        </p:txBody>
      </p:sp>
    </p:spTree>
    <p:extLst>
      <p:ext uri="{BB962C8B-B14F-4D97-AF65-F5344CB8AC3E}">
        <p14:creationId xmlns:p14="http://schemas.microsoft.com/office/powerpoint/2010/main" val="677722607"/>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have TW structures for VERY high frequencies (CLIC) and strong beam loading  (why very high frequencies? they allow us to have very strong </a:t>
            </a:r>
            <a:r>
              <a:rPr lang="en-US" dirty="0" err="1"/>
              <a:t>gradients..up</a:t>
            </a:r>
            <a:r>
              <a:rPr lang="en-US" dirty="0"/>
              <a:t> to 200 MV/meter for this kind of </a:t>
            </a:r>
            <a:r>
              <a:rPr lang="en-US" dirty="0" err="1"/>
              <a:t>structure..and</a:t>
            </a:r>
            <a:r>
              <a:rPr lang="en-US" dirty="0"/>
              <a:t> why strong beam </a:t>
            </a:r>
            <a:r>
              <a:rPr lang="en-US" dirty="0" err="1"/>
              <a:t>loading?..we</a:t>
            </a:r>
            <a:r>
              <a:rPr lang="en-US" dirty="0"/>
              <a:t> need a good wall plug </a:t>
            </a:r>
            <a:r>
              <a:rPr lang="en-US" dirty="0" err="1"/>
              <a:t>efficiency..and</a:t>
            </a:r>
            <a:r>
              <a:rPr lang="en-US" dirty="0"/>
              <a:t> you can literally see how the beam takes out then power from the cavity when passing through (middle right)</a:t>
            </a:r>
            <a:endParaRPr lang="en-GB" dirty="0"/>
          </a:p>
        </p:txBody>
      </p:sp>
    </p:spTree>
    <p:extLst>
      <p:ext uri="{BB962C8B-B14F-4D97-AF65-F5344CB8AC3E}">
        <p14:creationId xmlns:p14="http://schemas.microsoft.com/office/powerpoint/2010/main" val="3615889871"/>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Side coupled structure allow fast “recharging” of the cavity ..sort of “parallel ”feeding compared to series. one(from the end)</a:t>
            </a:r>
            <a:endParaRPr lang="en-GB" dirty="0"/>
          </a:p>
        </p:txBody>
      </p:sp>
    </p:spTree>
    <p:extLst>
      <p:ext uri="{BB962C8B-B14F-4D97-AF65-F5344CB8AC3E}">
        <p14:creationId xmlns:p14="http://schemas.microsoft.com/office/powerpoint/2010/main" val="4003877043"/>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had learned that H modes don’t accelerate? Yes for a homogenous wall or </a:t>
            </a:r>
            <a:r>
              <a:rPr lang="en-US" dirty="0" err="1"/>
              <a:t>beampipe..but</a:t>
            </a:r>
            <a:r>
              <a:rPr lang="en-US" dirty="0"/>
              <a:t> here we add “</a:t>
            </a:r>
            <a:r>
              <a:rPr lang="en-US" dirty="0" err="1"/>
              <a:t>teeths”and</a:t>
            </a:r>
            <a:r>
              <a:rPr lang="en-US" dirty="0"/>
              <a:t> thus bend the field </a:t>
            </a:r>
            <a:r>
              <a:rPr lang="en-US" dirty="0" err="1"/>
              <a:t>theway</a:t>
            </a:r>
            <a:r>
              <a:rPr lang="en-US" dirty="0"/>
              <a:t> we like </a:t>
            </a:r>
            <a:r>
              <a:rPr lang="en-US" dirty="0" err="1"/>
              <a:t>it..and</a:t>
            </a:r>
            <a:r>
              <a:rPr lang="en-US" dirty="0"/>
              <a:t> then it does what we </a:t>
            </a:r>
            <a:r>
              <a:rPr lang="en-US" dirty="0" err="1"/>
              <a:t>want..this</a:t>
            </a:r>
            <a:r>
              <a:rPr lang="en-US" dirty="0"/>
              <a:t> structure us typically for rather slow beams which need focusing (space charge forces)</a:t>
            </a:r>
            <a:endParaRPr lang="en-GB" dirty="0"/>
          </a:p>
        </p:txBody>
      </p:sp>
    </p:spTree>
    <p:extLst>
      <p:ext uri="{BB962C8B-B14F-4D97-AF65-F5344CB8AC3E}">
        <p14:creationId xmlns:p14="http://schemas.microsoft.com/office/powerpoint/2010/main" val="269925050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Another version of the </a:t>
            </a:r>
            <a:r>
              <a:rPr lang="en-US" dirty="0" err="1"/>
              <a:t>travellig</a:t>
            </a:r>
            <a:r>
              <a:rPr lang="en-US" dirty="0"/>
              <a:t> wave cavity (fed at the left end)  for  a LINAC (</a:t>
            </a:r>
            <a:r>
              <a:rPr lang="en-US" dirty="0" err="1"/>
              <a:t>beamloading</a:t>
            </a:r>
            <a:r>
              <a:rPr lang="en-US" dirty="0"/>
              <a:t>) ..but after production we still need fine tuning of the cells..</a:t>
            </a:r>
            <a:endParaRPr lang="en-GB" dirty="0"/>
          </a:p>
        </p:txBody>
      </p:sp>
    </p:spTree>
    <p:extLst>
      <p:ext uri="{BB962C8B-B14F-4D97-AF65-F5344CB8AC3E}">
        <p14:creationId xmlns:p14="http://schemas.microsoft.com/office/powerpoint/2010/main" val="22439017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Some examples what you can find in the RF lab...of course if the dielectric is </a:t>
            </a:r>
            <a:r>
              <a:rPr lang="en-GB" sz="1800" dirty="0" err="1">
                <a:effectLst/>
                <a:latin typeface="Segoe UI" panose="020B0502040204020203" pitchFamily="34" charset="0"/>
              </a:rPr>
              <a:t>air..the</a:t>
            </a:r>
            <a:r>
              <a:rPr lang="en-GB" sz="1800" dirty="0">
                <a:effectLst/>
                <a:latin typeface="Segoe UI" panose="020B0502040204020203" pitchFamily="34" charset="0"/>
              </a:rPr>
              <a:t> inner conductor has to be supported in one way or another ...</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49677090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t>
            </a:r>
            <a:r>
              <a:rPr lang="en-US" dirty="0" err="1"/>
              <a:t>now..back</a:t>
            </a:r>
            <a:r>
              <a:rPr lang="en-US" dirty="0"/>
              <a:t> to basics…to the very old days of RF </a:t>
            </a:r>
            <a:r>
              <a:rPr lang="en-US" dirty="0" err="1"/>
              <a:t>engennering</a:t>
            </a:r>
            <a:r>
              <a:rPr lang="en-US" dirty="0"/>
              <a:t>..you will see later; why</a:t>
            </a:r>
            <a:endParaRPr lang="en-GB" dirty="0"/>
          </a:p>
        </p:txBody>
      </p:sp>
    </p:spTree>
    <p:extLst>
      <p:ext uri="{BB962C8B-B14F-4D97-AF65-F5344CB8AC3E}">
        <p14:creationId xmlns:p14="http://schemas.microsoft.com/office/powerpoint/2010/main" val="355572043"/>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term VSWR gets you soon or later when you work with </a:t>
            </a:r>
            <a:r>
              <a:rPr lang="en-US" dirty="0" err="1"/>
              <a:t>RF..thus</a:t>
            </a:r>
            <a:r>
              <a:rPr lang="en-US" dirty="0"/>
              <a:t> its good to know what we are talking about</a:t>
            </a:r>
            <a:endParaRPr lang="en-GB" dirty="0"/>
          </a:p>
        </p:txBody>
      </p:sp>
    </p:spTree>
    <p:extLst>
      <p:ext uri="{BB962C8B-B14F-4D97-AF65-F5344CB8AC3E}">
        <p14:creationId xmlns:p14="http://schemas.microsoft.com/office/powerpoint/2010/main" val="378190893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When we have a standing wave pattern on some transmission line we can derive the reflection factor from the end via the ratio Maximum to </a:t>
            </a:r>
            <a:r>
              <a:rPr lang="en-US" dirty="0" err="1"/>
              <a:t>minimum..and</a:t>
            </a:r>
            <a:r>
              <a:rPr lang="en-US" dirty="0"/>
              <a:t> DO remember there is a phase jump of 180 deg between adjacent “nodes” (in particular important for coax resonators)</a:t>
            </a:r>
            <a:endParaRPr lang="en-GB" dirty="0"/>
          </a:p>
        </p:txBody>
      </p:sp>
    </p:spTree>
    <p:extLst>
      <p:ext uri="{BB962C8B-B14F-4D97-AF65-F5344CB8AC3E}">
        <p14:creationId xmlns:p14="http://schemas.microsoft.com/office/powerpoint/2010/main" val="3415049631"/>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also the Smith Chart is </a:t>
            </a:r>
            <a:r>
              <a:rPr lang="en-US" dirty="0" err="1"/>
              <a:t>unavoidable..lets</a:t>
            </a:r>
            <a:r>
              <a:rPr lang="en-US" dirty="0"/>
              <a:t> see how we can understand it </a:t>
            </a:r>
            <a:r>
              <a:rPr lang="en-US" dirty="0" err="1"/>
              <a:t>intuitively..it</a:t>
            </a:r>
            <a:r>
              <a:rPr lang="en-US" dirty="0"/>
              <a:t> just a kind of conformal mapping</a:t>
            </a:r>
            <a:endParaRPr lang="en-GB" dirty="0"/>
          </a:p>
        </p:txBody>
      </p:sp>
    </p:spTree>
    <p:extLst>
      <p:ext uri="{BB962C8B-B14F-4D97-AF65-F5344CB8AC3E}">
        <p14:creationId xmlns:p14="http://schemas.microsoft.com/office/powerpoint/2010/main" val="1752506228"/>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rules for the conformal </a:t>
            </a:r>
            <a:r>
              <a:rPr lang="en-US" dirty="0" err="1"/>
              <a:t>mapping..from</a:t>
            </a:r>
            <a:r>
              <a:rPr lang="en-US" dirty="0"/>
              <a:t> the plane of complex impedance (which is very familiar to all of us) to the plane of complex refection coefficient (which looks a bit </a:t>
            </a:r>
            <a:r>
              <a:rPr lang="en-US" dirty="0" err="1"/>
              <a:t>odd..in</a:t>
            </a:r>
            <a:r>
              <a:rPr lang="en-US" dirty="0"/>
              <a:t> the beginning)</a:t>
            </a:r>
            <a:endParaRPr lang="en-GB" dirty="0"/>
          </a:p>
        </p:txBody>
      </p:sp>
    </p:spTree>
    <p:extLst>
      <p:ext uri="{BB962C8B-B14F-4D97-AF65-F5344CB8AC3E}">
        <p14:creationId xmlns:p14="http://schemas.microsoft.com/office/powerpoint/2010/main" val="3159934075"/>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Not much more to add…</a:t>
            </a:r>
            <a:endParaRPr lang="en-GB" dirty="0"/>
          </a:p>
        </p:txBody>
      </p:sp>
    </p:spTree>
    <p:extLst>
      <p:ext uri="{BB962C8B-B14F-4D97-AF65-F5344CB8AC3E}">
        <p14:creationId xmlns:p14="http://schemas.microsoft.com/office/powerpoint/2010/main" val="817830150"/>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Thus we have this funny and confusing mesh of bent lines (for the impedance)..but with a polar coordinate system ((see vector in blue) </a:t>
            </a:r>
            <a:r>
              <a:rPr lang="en-US" dirty="0" err="1"/>
              <a:t>underlayed</a:t>
            </a:r>
            <a:r>
              <a:rPr lang="en-US" dirty="0"/>
              <a:t>..for the complex reflection coefficient</a:t>
            </a:r>
            <a:endParaRPr lang="en-GB" dirty="0"/>
          </a:p>
        </p:txBody>
      </p:sp>
    </p:spTree>
    <p:extLst>
      <p:ext uri="{BB962C8B-B14F-4D97-AF65-F5344CB8AC3E}">
        <p14:creationId xmlns:p14="http://schemas.microsoft.com/office/powerpoint/2010/main" val="184018477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Lets just jump into the cold water…with a sort of example..</a:t>
            </a:r>
            <a:endParaRPr lang="en-GB" dirty="0"/>
          </a:p>
        </p:txBody>
      </p:sp>
    </p:spTree>
    <p:extLst>
      <p:ext uri="{BB962C8B-B14F-4D97-AF65-F5344CB8AC3E}">
        <p14:creationId xmlns:p14="http://schemas.microsoft.com/office/powerpoint/2010/main" val="573203026"/>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continue with another example…</a:t>
            </a:r>
            <a:endParaRPr lang="en-GB" dirty="0"/>
          </a:p>
        </p:txBody>
      </p:sp>
    </p:spTree>
    <p:extLst>
      <p:ext uri="{BB962C8B-B14F-4D97-AF65-F5344CB8AC3E}">
        <p14:creationId xmlns:p14="http://schemas.microsoft.com/office/powerpoint/2010/main" val="3554901476"/>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comes a nice twist…we can easily swap from the impedance coordinates in the Smith Chart to admittance coordinates by using the “</a:t>
            </a:r>
            <a:r>
              <a:rPr lang="en-US" dirty="0" err="1"/>
              <a:t>mirror”point</a:t>
            </a:r>
            <a:r>
              <a:rPr lang="en-US" dirty="0"/>
              <a:t> (180 deg phase change); but why </a:t>
            </a:r>
            <a:r>
              <a:rPr lang="en-US" dirty="0" err="1"/>
              <a:t>this..in</a:t>
            </a:r>
            <a:r>
              <a:rPr lang="en-US" dirty="0"/>
              <a:t> case we are adding (complex) impedances its good to use the (bent) impedance coordinate </a:t>
            </a:r>
            <a:r>
              <a:rPr lang="en-US" dirty="0" err="1"/>
              <a:t>system..but</a:t>
            </a:r>
            <a:r>
              <a:rPr lang="en-US" dirty="0"/>
              <a:t> when we have something in parallel it better to add admittances…or we have already both in color on a combined Smith Chart (red vs blue  circles)</a:t>
            </a:r>
            <a:endParaRPr lang="en-GB" dirty="0"/>
          </a:p>
        </p:txBody>
      </p:sp>
    </p:spTree>
    <p:extLst>
      <p:ext uri="{BB962C8B-B14F-4D97-AF65-F5344CB8AC3E}">
        <p14:creationId xmlns:p14="http://schemas.microsoft.com/office/powerpoint/2010/main" val="2955434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table with some practical data of frequently used RF cables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222791264"/>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Adding a series L (pos </a:t>
            </a:r>
            <a:r>
              <a:rPr lang="en-US" dirty="0" err="1"/>
              <a:t>imag</a:t>
            </a:r>
            <a:r>
              <a:rPr lang="en-US" dirty="0"/>
              <a:t>) or a series C (neg </a:t>
            </a:r>
            <a:r>
              <a:rPr lang="en-US" dirty="0" err="1"/>
              <a:t>Imag</a:t>
            </a:r>
            <a:r>
              <a:rPr lang="en-US" dirty="0"/>
              <a:t> impedance) means moving along the locus of constant real part of the (red) impedance coordinate; and the same way when connecting elements in parallel  just adding admittances…take the blue course..</a:t>
            </a:r>
            <a:endParaRPr lang="en-GB" dirty="0"/>
          </a:p>
        </p:txBody>
      </p:sp>
    </p:spTree>
    <p:extLst>
      <p:ext uri="{BB962C8B-B14F-4D97-AF65-F5344CB8AC3E}">
        <p14:creationId xmlns:p14="http://schemas.microsoft.com/office/powerpoint/2010/main" val="2788630612"/>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Great.. more confusion..</a:t>
            </a:r>
            <a:r>
              <a:rPr lang="en-US" dirty="0" err="1"/>
              <a:t>whats</a:t>
            </a:r>
            <a:r>
              <a:rPr lang="en-US" dirty="0"/>
              <a:t> </a:t>
            </a:r>
            <a:r>
              <a:rPr lang="en-US" dirty="0" err="1"/>
              <a:t>that?we</a:t>
            </a:r>
            <a:r>
              <a:rPr lang="en-US" dirty="0"/>
              <a:t> have a given impedance which we can transform into another one by adding a length of transmission line…imagine we start at the short circuit </a:t>
            </a:r>
            <a:r>
              <a:rPr lang="en-US" dirty="0" err="1"/>
              <a:t>point..and</a:t>
            </a:r>
            <a:r>
              <a:rPr lang="en-US" dirty="0"/>
              <a:t> then we add some short length of transmission line(we would move along the outer boundary of the Smith Chart) then we know it will be something </a:t>
            </a:r>
            <a:r>
              <a:rPr lang="en-US" dirty="0" err="1"/>
              <a:t>inductive..or</a:t>
            </a:r>
            <a:r>
              <a:rPr lang="en-US" dirty="0"/>
              <a:t> we can look at it from another point of </a:t>
            </a:r>
            <a:r>
              <a:rPr lang="en-US" dirty="0" err="1"/>
              <a:t>view..we</a:t>
            </a:r>
            <a:r>
              <a:rPr lang="en-US" dirty="0"/>
              <a:t> have a generator, some transmission line and at the end some (complex ) </a:t>
            </a:r>
            <a:r>
              <a:rPr lang="en-US" dirty="0" err="1"/>
              <a:t>load..and</a:t>
            </a:r>
            <a:r>
              <a:rPr lang="en-US" dirty="0"/>
              <a:t> at any position </a:t>
            </a:r>
            <a:r>
              <a:rPr lang="en-US" dirty="0" err="1"/>
              <a:t>fo</a:t>
            </a:r>
            <a:r>
              <a:rPr lang="en-US" dirty="0"/>
              <a:t> the line we can define a complex impedance; or just keep in mind for the moment moving to the generator =clockwise (it does not matter if the generator is left or right in the equivalent circuit)</a:t>
            </a:r>
            <a:endParaRPr lang="en-GB" dirty="0"/>
          </a:p>
        </p:txBody>
      </p:sp>
    </p:spTree>
    <p:extLst>
      <p:ext uri="{BB962C8B-B14F-4D97-AF65-F5344CB8AC3E}">
        <p14:creationId xmlns:p14="http://schemas.microsoft.com/office/powerpoint/2010/main" val="3518496717"/>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explain this rule from the previous slide with a bit more mathematics..</a:t>
            </a:r>
            <a:endParaRPr lang="en-GB" dirty="0"/>
          </a:p>
        </p:txBody>
      </p:sp>
    </p:spTree>
    <p:extLst>
      <p:ext uri="{BB962C8B-B14F-4D97-AF65-F5344CB8AC3E}">
        <p14:creationId xmlns:p14="http://schemas.microsoft.com/office/powerpoint/2010/main" val="1424472123"/>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Arriving at the famous </a:t>
            </a:r>
            <a:r>
              <a:rPr lang="en-US" dirty="0" err="1"/>
              <a:t>lamda</a:t>
            </a:r>
            <a:r>
              <a:rPr lang="en-US" dirty="0"/>
              <a:t>/4 transformation…which has many applications..(e.g. to adapt impedance ) in an extreme case you can go from a short to open..</a:t>
            </a:r>
            <a:endParaRPr lang="en-GB" dirty="0"/>
          </a:p>
        </p:txBody>
      </p:sp>
    </p:spTree>
    <p:extLst>
      <p:ext uri="{BB962C8B-B14F-4D97-AF65-F5344CB8AC3E}">
        <p14:creationId xmlns:p14="http://schemas.microsoft.com/office/powerpoint/2010/main" val="1780815941"/>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example shows us that we need “power  waves”[ next chapter ] to work easily in a consistent </a:t>
            </a:r>
            <a:r>
              <a:rPr lang="en-US" dirty="0" err="1"/>
              <a:t>manner..since</a:t>
            </a:r>
            <a:r>
              <a:rPr lang="en-US" dirty="0"/>
              <a:t> so far we just talked about “voltage and current “waves</a:t>
            </a:r>
            <a:endParaRPr lang="en-GB" dirty="0"/>
          </a:p>
        </p:txBody>
      </p:sp>
    </p:spTree>
    <p:extLst>
      <p:ext uri="{BB962C8B-B14F-4D97-AF65-F5344CB8AC3E}">
        <p14:creationId xmlns:p14="http://schemas.microsoft.com/office/powerpoint/2010/main" val="100124038"/>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Normalizing to SQRT (Z0) make s life MUCH easier and permits also to connect cables with different characteristic impedance</a:t>
            </a:r>
            <a:endParaRPr lang="en-GB" dirty="0"/>
          </a:p>
        </p:txBody>
      </p:sp>
    </p:spTree>
    <p:extLst>
      <p:ext uri="{BB962C8B-B14F-4D97-AF65-F5344CB8AC3E}">
        <p14:creationId xmlns:p14="http://schemas.microsoft.com/office/powerpoint/2010/main" val="4185010569"/>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in this example we see Why and how..</a:t>
            </a:r>
            <a:endParaRPr lang="en-GB" dirty="0"/>
          </a:p>
        </p:txBody>
      </p:sp>
    </p:spTree>
    <p:extLst>
      <p:ext uri="{BB962C8B-B14F-4D97-AF65-F5344CB8AC3E}">
        <p14:creationId xmlns:p14="http://schemas.microsoft.com/office/powerpoint/2010/main" val="1335366421"/>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Such power waves can also be visualized in the Smith Chart where usually the incident wave coming from the generator has the value “1”and the related vector has a phase of 0 deg. (BUT starting from the short circuit point in the Smith Chart for graphical representation.[the green arrow]; why not from the center of the Smith chart as we had learned just a moment ago? This vector is NOT a complex reflection </a:t>
            </a:r>
            <a:r>
              <a:rPr lang="en-US" dirty="0" err="1"/>
              <a:t>factor..it</a:t>
            </a:r>
            <a:r>
              <a:rPr lang="en-US" dirty="0"/>
              <a:t> stands for a voltage </a:t>
            </a:r>
            <a:r>
              <a:rPr lang="en-US" dirty="0" err="1"/>
              <a:t>wave..and</a:t>
            </a:r>
            <a:r>
              <a:rPr lang="en-US" dirty="0"/>
              <a:t> the yellow arrow is the current </a:t>
            </a:r>
            <a:r>
              <a:rPr lang="en-US" dirty="0" err="1"/>
              <a:t>waveThe</a:t>
            </a:r>
            <a:r>
              <a:rPr lang="en-US" dirty="0"/>
              <a:t> red vector is the transmitted voltage wave on the right hand side of the boundary between both cables (bigger than the incident one) ; the blue vector the reflected voltage wave and the black one the reflected current wave</a:t>
            </a:r>
            <a:endParaRPr lang="en-GB" dirty="0"/>
          </a:p>
        </p:txBody>
      </p:sp>
    </p:spTree>
    <p:extLst>
      <p:ext uri="{BB962C8B-B14F-4D97-AF65-F5344CB8AC3E}">
        <p14:creationId xmlns:p14="http://schemas.microsoft.com/office/powerpoint/2010/main" val="2860315235"/>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after the introduction from the previous slide now everything fits nicely together also for a complex load (hopefully)</a:t>
            </a:r>
            <a:endParaRPr lang="en-GB" dirty="0"/>
          </a:p>
        </p:txBody>
      </p:sp>
    </p:spTree>
    <p:extLst>
      <p:ext uri="{BB962C8B-B14F-4D97-AF65-F5344CB8AC3E}">
        <p14:creationId xmlns:p14="http://schemas.microsoft.com/office/powerpoint/2010/main" val="3097937645"/>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locus of impedance or rather complex reflection coefficient in the Smith Chart (remember what we had for the impedance in the complex impedance plane); here the circle is in the “detuned short </a:t>
            </a:r>
            <a:r>
              <a:rPr lang="en-US" dirty="0" err="1"/>
              <a:t>position”..why</a:t>
            </a:r>
            <a:r>
              <a:rPr lang="en-US" dirty="0"/>
              <a:t> is this called detuned </a:t>
            </a:r>
            <a:r>
              <a:rPr lang="en-US" dirty="0" err="1"/>
              <a:t>short..because</a:t>
            </a:r>
            <a:r>
              <a:rPr lang="en-US" dirty="0"/>
              <a:t> when the cavity is out of resonance (detuned) it looks like a short (we are at 9 o clock then)</a:t>
            </a:r>
            <a:endParaRPr lang="en-GB" dirty="0"/>
          </a:p>
        </p:txBody>
      </p:sp>
    </p:spTree>
    <p:extLst>
      <p:ext uri="{BB962C8B-B14F-4D97-AF65-F5344CB8AC3E}">
        <p14:creationId xmlns:p14="http://schemas.microsoft.com/office/powerpoint/2010/main" val="28441391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very well known cable in the RF lab is the RG 58 (often called BNC cable but BNC is a connector norm) and the N-cable (N is also a connector) is </a:t>
            </a:r>
            <a:r>
              <a:rPr lang="en-GB" sz="1800" dirty="0" err="1">
                <a:effectLst/>
                <a:latin typeface="Segoe UI" panose="020B0502040204020203" pitchFamily="34" charset="0"/>
              </a:rPr>
              <a:t>frequenly</a:t>
            </a:r>
            <a:r>
              <a:rPr lang="en-GB" sz="1800" dirty="0">
                <a:effectLst/>
                <a:latin typeface="Segoe UI" panose="020B0502040204020203" pitchFamily="34" charset="0"/>
              </a:rPr>
              <a:t> the RG 213..and the bigger the diameter of the cable the smaller the attenuation; obviously ..but why exactly?</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624315141"/>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Yes there are MANY ways the measure the Q (which one ..loaded </a:t>
            </a:r>
            <a:r>
              <a:rPr lang="en-US" dirty="0" err="1"/>
              <a:t>unloaded..will</a:t>
            </a:r>
            <a:r>
              <a:rPr lang="en-US" dirty="0"/>
              <a:t> see) in reflection  and the usual classical mistake done by every newcomer..(shown here)</a:t>
            </a:r>
            <a:endParaRPr lang="en-GB" dirty="0"/>
          </a:p>
        </p:txBody>
      </p:sp>
    </p:spTree>
    <p:extLst>
      <p:ext uri="{BB962C8B-B14F-4D97-AF65-F5344CB8AC3E}">
        <p14:creationId xmlns:p14="http://schemas.microsoft.com/office/powerpoint/2010/main" val="2667140467"/>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good rules what to do and what not to do..</a:t>
            </a:r>
            <a:endParaRPr lang="en-GB" dirty="0"/>
          </a:p>
        </p:txBody>
      </p:sp>
    </p:spTree>
    <p:extLst>
      <p:ext uri="{BB962C8B-B14F-4D97-AF65-F5344CB8AC3E}">
        <p14:creationId xmlns:p14="http://schemas.microsoft.com/office/powerpoint/2010/main" val="4024545509"/>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this is the practical “recipe”  </a:t>
            </a:r>
            <a:endParaRPr lang="en-GB" dirty="0"/>
          </a:p>
        </p:txBody>
      </p:sp>
    </p:spTree>
    <p:extLst>
      <p:ext uri="{BB962C8B-B14F-4D97-AF65-F5344CB8AC3E}">
        <p14:creationId xmlns:p14="http://schemas.microsoft.com/office/powerpoint/2010/main" val="3574191613"/>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once </a:t>
            </a:r>
            <a:r>
              <a:rPr lang="en-US" dirty="0" err="1"/>
              <a:t>again..in</a:t>
            </a:r>
            <a:r>
              <a:rPr lang="en-US" dirty="0"/>
              <a:t> more detail..</a:t>
            </a:r>
            <a:endParaRPr lang="en-GB" dirty="0"/>
          </a:p>
        </p:txBody>
      </p:sp>
    </p:spTree>
    <p:extLst>
      <p:ext uri="{BB962C8B-B14F-4D97-AF65-F5344CB8AC3E}">
        <p14:creationId xmlns:p14="http://schemas.microsoft.com/office/powerpoint/2010/main" val="3931298356"/>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Relating loaded unloaded and external Q</a:t>
            </a:r>
            <a:endParaRPr lang="en-GB" dirty="0"/>
          </a:p>
        </p:txBody>
      </p:sp>
    </p:spTree>
    <p:extLst>
      <p:ext uri="{BB962C8B-B14F-4D97-AF65-F5344CB8AC3E}">
        <p14:creationId xmlns:p14="http://schemas.microsoft.com/office/powerpoint/2010/main" val="834313681"/>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Again a practical recipe and take the time to understand </a:t>
            </a:r>
            <a:r>
              <a:rPr lang="en-US" dirty="0" err="1"/>
              <a:t>it..it</a:t>
            </a:r>
            <a:r>
              <a:rPr lang="en-US" dirty="0"/>
              <a:t> works VERY well for reasonably strong (i.e. near critical ) coupling which means that the circle of the locus of </a:t>
            </a:r>
            <a:r>
              <a:rPr lang="en-US" dirty="0" err="1"/>
              <a:t>refl</a:t>
            </a:r>
            <a:r>
              <a:rPr lang="en-US" dirty="0"/>
              <a:t> coefficient is about half the diameter of the S.C. For very weak) small circle and very strong coupling (big circle) we may have to apply other display options (in the cartesian mode) for proper use of </a:t>
            </a:r>
            <a:r>
              <a:rPr lang="en-US"/>
              <a:t>the markers</a:t>
            </a:r>
            <a:endParaRPr lang="en-US" dirty="0"/>
          </a:p>
        </p:txBody>
      </p:sp>
    </p:spTree>
    <p:extLst>
      <p:ext uri="{BB962C8B-B14F-4D97-AF65-F5344CB8AC3E}">
        <p14:creationId xmlns:p14="http://schemas.microsoft.com/office/powerpoint/2010/main" val="1715214373"/>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These graphical rulers are very practical in case you are using the paper version of the Smith </a:t>
            </a:r>
            <a:r>
              <a:rPr lang="en-US" dirty="0" err="1"/>
              <a:t>Chart..if</a:t>
            </a:r>
            <a:r>
              <a:rPr lang="en-US" dirty="0"/>
              <a:t> you have an electronic version or if you look at the Smith Chart on the screen of your VNA; its still good to know the practical meaning and the </a:t>
            </a:r>
            <a:r>
              <a:rPr lang="en-US" dirty="0" err="1"/>
              <a:t>mututal</a:t>
            </a:r>
            <a:r>
              <a:rPr lang="en-US" dirty="0"/>
              <a:t> </a:t>
            </a:r>
            <a:r>
              <a:rPr lang="en-US" dirty="0" err="1"/>
              <a:t>relatiions</a:t>
            </a:r>
            <a:r>
              <a:rPr lang="en-US" dirty="0"/>
              <a:t> between the different notations  </a:t>
            </a:r>
            <a:endParaRPr lang="en-GB" dirty="0"/>
          </a:p>
        </p:txBody>
      </p:sp>
    </p:spTree>
    <p:extLst>
      <p:ext uri="{BB962C8B-B14F-4D97-AF65-F5344CB8AC3E}">
        <p14:creationId xmlns:p14="http://schemas.microsoft.com/office/powerpoint/2010/main" val="1972310958"/>
      </p:ext>
    </p:extLst>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Lets start with the SWR or VSWR  which can also be expressed in </a:t>
            </a:r>
            <a:r>
              <a:rPr lang="en-US" dirty="0" err="1"/>
              <a:t>dBS</a:t>
            </a:r>
            <a:r>
              <a:rPr lang="en-US" dirty="0"/>
              <a:t>   (a factor 10 on voltage is 20 dB)</a:t>
            </a:r>
            <a:endParaRPr lang="en-GB" dirty="0"/>
          </a:p>
        </p:txBody>
      </p:sp>
    </p:spTree>
    <p:extLst>
      <p:ext uri="{BB962C8B-B14F-4D97-AF65-F5344CB8AC3E}">
        <p14:creationId xmlns:p14="http://schemas.microsoft.com/office/powerpoint/2010/main" val="3477392753"/>
      </p:ext>
    </p:extLst>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terms return loss is often used in publications and </a:t>
            </a:r>
            <a:r>
              <a:rPr lang="en-US" dirty="0" err="1"/>
              <a:t>discussions..this</a:t>
            </a:r>
            <a:r>
              <a:rPr lang="en-US" dirty="0"/>
              <a:t> is a way to visualize it..</a:t>
            </a:r>
            <a:endParaRPr lang="en-GB" dirty="0"/>
          </a:p>
        </p:txBody>
      </p:sp>
    </p:spTree>
    <p:extLst>
      <p:ext uri="{BB962C8B-B14F-4D97-AF65-F5344CB8AC3E}">
        <p14:creationId xmlns:p14="http://schemas.microsoft.com/office/powerpoint/2010/main" val="295414730"/>
      </p:ext>
    </p:extLst>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Remember for the reflection coefficient its by definition the ratio of voltage of the reflected vs incident wave ..simply because it was simpler in the old days to measure the electric field (via probe) than the magnetic one  and the litter  “I” is related to the magnetic field ratio (via current)</a:t>
            </a:r>
            <a:endParaRPr lang="en-GB" dirty="0"/>
          </a:p>
        </p:txBody>
      </p:sp>
    </p:spTree>
    <p:extLst>
      <p:ext uri="{BB962C8B-B14F-4D97-AF65-F5344CB8AC3E}">
        <p14:creationId xmlns:p14="http://schemas.microsoft.com/office/powerpoint/2010/main" val="247188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since the attenuation increases with frequency we can transmit more power (HEATING!) in a region of low attenuation that for high attenuation (i.e. towards higher frequencies) where the cable diameter is a </a:t>
            </a:r>
            <a:r>
              <a:rPr lang="en-GB" sz="1800" dirty="0" err="1">
                <a:effectLst/>
                <a:latin typeface="Segoe UI" panose="020B0502040204020203" pitchFamily="34" charset="0"/>
              </a:rPr>
              <a:t>parameter..the</a:t>
            </a:r>
            <a:r>
              <a:rPr lang="en-GB" sz="1800" dirty="0">
                <a:effectLst/>
                <a:latin typeface="Segoe UI" panose="020B0502040204020203" pitchFamily="34" charset="0"/>
              </a:rPr>
              <a:t> bigger the cable diameter the more power can </a:t>
            </a:r>
            <a:r>
              <a:rPr lang="en-GB" sz="1800" dirty="0" err="1">
                <a:effectLst/>
                <a:latin typeface="Segoe UI" panose="020B0502040204020203" pitchFamily="34" charset="0"/>
              </a:rPr>
              <a:t>pass..with</a:t>
            </a:r>
            <a:r>
              <a:rPr lang="en-GB" sz="1800" dirty="0">
                <a:effectLst/>
                <a:latin typeface="Segoe UI" panose="020B0502040204020203" pitchFamily="34" charset="0"/>
              </a:rPr>
              <a:t> acceptable heating and some safety margin</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151530482"/>
      </p:ext>
    </p:extLst>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a:t>
            </a:r>
            <a:r>
              <a:rPr lang="en-US" dirty="0" err="1"/>
              <a:t>attuation</a:t>
            </a:r>
            <a:r>
              <a:rPr lang="en-US" dirty="0"/>
              <a:t> (first line right hand side) is rarely used these days but you find it still on many paper version of the S.C   and its often hard to get an explanation of its </a:t>
            </a:r>
            <a:r>
              <a:rPr lang="en-US" dirty="0" err="1"/>
              <a:t>meaning..always</a:t>
            </a:r>
            <a:r>
              <a:rPr lang="en-US" dirty="0"/>
              <a:t> remember here that </a:t>
            </a:r>
            <a:r>
              <a:rPr lang="en-US" dirty="0" err="1"/>
              <a:t>whe</a:t>
            </a:r>
            <a:r>
              <a:rPr lang="en-US" dirty="0"/>
              <a:t> you do it graphically , you have to place the needle of the compass at the center after having taken the length of the vector for </a:t>
            </a:r>
            <a:r>
              <a:rPr lang="en-US" sz="1200" b="0" dirty="0">
                <a:sym typeface="Symbol" pitchFamily="18" charset="2"/>
              </a:rPr>
              <a:t></a:t>
            </a:r>
            <a:r>
              <a:rPr lang="en-US" dirty="0"/>
              <a:t> into the compass</a:t>
            </a:r>
            <a:endParaRPr lang="en-GB" dirty="0"/>
          </a:p>
        </p:txBody>
      </p:sp>
    </p:spTree>
    <p:extLst>
      <p:ext uri="{BB962C8B-B14F-4D97-AF65-F5344CB8AC3E}">
        <p14:creationId xmlns:p14="http://schemas.microsoft.com/office/powerpoint/2010/main" val="785125023"/>
      </p:ext>
    </p:extLst>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Caveat for </a:t>
            </a:r>
            <a:r>
              <a:rPr lang="en-US" dirty="0" err="1"/>
              <a:t>confusion..return</a:t>
            </a:r>
            <a:r>
              <a:rPr lang="en-US" dirty="0"/>
              <a:t> loss  and reflection loss ! </a:t>
            </a:r>
            <a:r>
              <a:rPr lang="en-US" dirty="0" err="1"/>
              <a:t>Retunr</a:t>
            </a:r>
            <a:r>
              <a:rPr lang="en-US" dirty="0"/>
              <a:t> loss is much more common these days..</a:t>
            </a:r>
            <a:endParaRPr lang="en-GB" dirty="0"/>
          </a:p>
        </p:txBody>
      </p:sp>
    </p:spTree>
    <p:extLst>
      <p:ext uri="{BB962C8B-B14F-4D97-AF65-F5344CB8AC3E}">
        <p14:creationId xmlns:p14="http://schemas.microsoft.com/office/powerpoint/2010/main" val="2261566126"/>
      </p:ext>
    </p:extLst>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power transmission  coefficient MUST always be below one  (otherwise perpetuum mobile) on a </a:t>
            </a:r>
            <a:r>
              <a:rPr lang="en-US" dirty="0" err="1"/>
              <a:t>boundary..however</a:t>
            </a:r>
            <a:r>
              <a:rPr lang="en-US" dirty="0"/>
              <a:t> in an active medium it may be bigger than unity  but then ones need an external power </a:t>
            </a:r>
            <a:r>
              <a:rPr lang="en-US" dirty="0" err="1"/>
              <a:t>source..the</a:t>
            </a:r>
            <a:r>
              <a:rPr lang="en-US" dirty="0"/>
              <a:t> voltage of the transmitted wave can be bigger than the voltage of the incoming wave provided that the char impedance on the “ </a:t>
            </a:r>
            <a:r>
              <a:rPr lang="en-US" dirty="0" err="1"/>
              <a:t>other”side</a:t>
            </a:r>
            <a:r>
              <a:rPr lang="en-US" dirty="0"/>
              <a:t> of the boundary is higher than on the side of the incoming wave</a:t>
            </a:r>
            <a:endParaRPr lang="en-GB" dirty="0"/>
          </a:p>
        </p:txBody>
      </p:sp>
    </p:spTree>
    <p:extLst>
      <p:ext uri="{BB962C8B-B14F-4D97-AF65-F5344CB8AC3E}">
        <p14:creationId xmlns:p14="http://schemas.microsoft.com/office/powerpoint/2010/main" val="93585983"/>
      </p:ext>
    </p:extLst>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Now you have a good idea of what is in your toolbox …the properties of your tools  ..and practice in order to become familiar in using </a:t>
            </a:r>
            <a:r>
              <a:rPr lang="en-US" dirty="0" err="1"/>
              <a:t>them..some</a:t>
            </a:r>
            <a:r>
              <a:rPr lang="en-US" dirty="0"/>
              <a:t> are sophisticated..</a:t>
            </a:r>
            <a:endParaRPr lang="en-GB" dirty="0"/>
          </a:p>
        </p:txBody>
      </p:sp>
    </p:spTree>
    <p:extLst>
      <p:ext uri="{BB962C8B-B14F-4D97-AF65-F5344CB8AC3E}">
        <p14:creationId xmlns:p14="http://schemas.microsoft.com/office/powerpoint/2010/main" val="3265777454"/>
      </p:ext>
    </p:extLst>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Introduction of POWER waves…since using voltage and current wave only may  lead to problems</a:t>
            </a:r>
            <a:endParaRPr lang="en-GB" dirty="0"/>
          </a:p>
        </p:txBody>
      </p:sp>
    </p:spTree>
    <p:extLst>
      <p:ext uri="{BB962C8B-B14F-4D97-AF65-F5344CB8AC3E}">
        <p14:creationId xmlns:p14="http://schemas.microsoft.com/office/powerpoint/2010/main" val="2282804724"/>
      </p:ext>
    </p:extLst>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do the transition from the well known lumped circuit voltage divider i.e. a generator with source impedance and some external load into the RF language using waves and scattering parameters</a:t>
            </a:r>
            <a:endParaRPr lang="en-GB" dirty="0"/>
          </a:p>
        </p:txBody>
      </p:sp>
    </p:spTree>
    <p:extLst>
      <p:ext uri="{BB962C8B-B14F-4D97-AF65-F5344CB8AC3E}">
        <p14:creationId xmlns:p14="http://schemas.microsoft.com/office/powerpoint/2010/main" val="3914574539"/>
      </p:ext>
    </p:extLst>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practice how to determine the waves  “</a:t>
            </a:r>
            <a:r>
              <a:rPr lang="en-US" dirty="0" err="1"/>
              <a:t>a”and</a:t>
            </a:r>
            <a:r>
              <a:rPr lang="en-US" dirty="0"/>
              <a:t> “b”  keeping in mind that we use POWER waves i.e. normalized to the Square root  of the char. </a:t>
            </a:r>
            <a:r>
              <a:rPr lang="en-US" dirty="0" err="1"/>
              <a:t>Impedance..just</a:t>
            </a:r>
            <a:r>
              <a:rPr lang="en-US" dirty="0"/>
              <a:t> use the definitions for the moment and you will later what its good for..</a:t>
            </a:r>
            <a:endParaRPr lang="en-GB" dirty="0"/>
          </a:p>
        </p:txBody>
      </p:sp>
    </p:spTree>
    <p:extLst>
      <p:ext uri="{BB962C8B-B14F-4D97-AF65-F5344CB8AC3E}">
        <p14:creationId xmlns:p14="http://schemas.microsoft.com/office/powerpoint/2010/main" val="448482957"/>
      </p:ext>
    </p:extLst>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Relating power waves and voltage waves..</a:t>
            </a:r>
            <a:endParaRPr lang="en-GB" dirty="0"/>
          </a:p>
        </p:txBody>
      </p:sp>
    </p:spTree>
    <p:extLst>
      <p:ext uri="{BB962C8B-B14F-4D97-AF65-F5344CB8AC3E}">
        <p14:creationId xmlns:p14="http://schemas.microsoft.com/office/powerpoint/2010/main" val="2201354545"/>
      </p:ext>
    </p:extLst>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 more complex example…calculated as normal complex voltage divider and then translated into </a:t>
            </a:r>
            <a:r>
              <a:rPr lang="en-US" dirty="0" err="1"/>
              <a:t>powerwaves</a:t>
            </a:r>
            <a:r>
              <a:rPr lang="en-US" dirty="0"/>
              <a:t>  and S-parameters. (S-parameters come on the next slide)</a:t>
            </a:r>
            <a:endParaRPr lang="en-GB" dirty="0"/>
          </a:p>
        </p:txBody>
      </p:sp>
    </p:spTree>
    <p:extLst>
      <p:ext uri="{BB962C8B-B14F-4D97-AF65-F5344CB8AC3E}">
        <p14:creationId xmlns:p14="http://schemas.microsoft.com/office/powerpoint/2010/main" val="2273234142"/>
      </p:ext>
    </p:extLst>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Power waves and S-parameters  pretty much the same which we have seen already at the first slide of Section D</a:t>
            </a:r>
            <a:endParaRPr lang="en-GB" dirty="0"/>
          </a:p>
        </p:txBody>
      </p:sp>
    </p:spTree>
    <p:extLst>
      <p:ext uri="{BB962C8B-B14F-4D97-AF65-F5344CB8AC3E}">
        <p14:creationId xmlns:p14="http://schemas.microsoft.com/office/powerpoint/2010/main" val="3278075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in some cases one like to use REAL BIG diameter cables up to 30 cm diameter for Mega </a:t>
            </a:r>
            <a:r>
              <a:rPr lang="en-GB" sz="1800" dirty="0" err="1">
                <a:effectLst/>
                <a:latin typeface="Segoe UI" panose="020B0502040204020203" pitchFamily="34" charset="0"/>
              </a:rPr>
              <a:t>Watts..but</a:t>
            </a:r>
            <a:r>
              <a:rPr lang="en-GB" sz="1800" dirty="0">
                <a:effectLst/>
                <a:latin typeface="Segoe UI" panose="020B0502040204020203" pitchFamily="34" charset="0"/>
              </a:rPr>
              <a:t> there is a limit...the arrival of higher order coaxial cable </a:t>
            </a:r>
            <a:r>
              <a:rPr lang="en-GB" sz="1800" dirty="0" err="1">
                <a:effectLst/>
                <a:latin typeface="Segoe UI" panose="020B0502040204020203" pitchFamily="34" charset="0"/>
              </a:rPr>
              <a:t>modes..better</a:t>
            </a:r>
            <a:r>
              <a:rPr lang="en-GB" sz="1800" dirty="0">
                <a:effectLst/>
                <a:latin typeface="Segoe UI" panose="020B0502040204020203" pitchFamily="34" charset="0"/>
              </a:rPr>
              <a:t> stay away there..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045389251"/>
      </p:ext>
    </p:extLst>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same message as we discussed already a few slides </a:t>
            </a:r>
            <a:r>
              <a:rPr lang="en-US" dirty="0" err="1"/>
              <a:t>earlier..just</a:t>
            </a:r>
            <a:r>
              <a:rPr lang="en-US" dirty="0"/>
              <a:t> in a different phrasing</a:t>
            </a:r>
            <a:endParaRPr lang="en-GB" dirty="0"/>
          </a:p>
        </p:txBody>
      </p:sp>
    </p:spTree>
    <p:extLst>
      <p:ext uri="{BB962C8B-B14F-4D97-AF65-F5344CB8AC3E}">
        <p14:creationId xmlns:p14="http://schemas.microsoft.com/office/powerpoint/2010/main" val="3783852661"/>
      </p:ext>
    </p:extLst>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Just a reminder on what we had a few slides ago.</a:t>
            </a:r>
            <a:endParaRPr lang="en-GB" dirty="0"/>
          </a:p>
        </p:txBody>
      </p:sp>
    </p:spTree>
    <p:extLst>
      <p:ext uri="{BB962C8B-B14F-4D97-AF65-F5344CB8AC3E}">
        <p14:creationId xmlns:p14="http://schemas.microsoft.com/office/powerpoint/2010/main" val="3778554206"/>
      </p:ext>
    </p:extLst>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have a nice definition of S-parameters for a two port</a:t>
            </a:r>
            <a:endParaRPr lang="en-GB" dirty="0"/>
          </a:p>
        </p:txBody>
      </p:sp>
    </p:spTree>
    <p:extLst>
      <p:ext uri="{BB962C8B-B14F-4D97-AF65-F5344CB8AC3E}">
        <p14:creationId xmlns:p14="http://schemas.microsoft.com/office/powerpoint/2010/main" val="3176113567"/>
      </p:ext>
    </p:extLst>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relations between S11  and input impedance </a:t>
            </a:r>
            <a:endParaRPr lang="en-GB" dirty="0"/>
          </a:p>
        </p:txBody>
      </p:sp>
    </p:spTree>
    <p:extLst>
      <p:ext uri="{BB962C8B-B14F-4D97-AF65-F5344CB8AC3E}">
        <p14:creationId xmlns:p14="http://schemas.microsoft.com/office/powerpoint/2010/main" val="3714931647"/>
      </p:ext>
    </p:extLst>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 reminder on the power waves…</a:t>
            </a:r>
            <a:endParaRPr lang="en-GB" dirty="0"/>
          </a:p>
        </p:txBody>
      </p:sp>
    </p:spTree>
    <p:extLst>
      <p:ext uri="{BB962C8B-B14F-4D97-AF65-F5344CB8AC3E}">
        <p14:creationId xmlns:p14="http://schemas.microsoft.com/office/powerpoint/2010/main" val="759244596"/>
      </p:ext>
    </p:extLst>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meaning of the S-parameters expressed in words..</a:t>
            </a:r>
            <a:endParaRPr lang="en-GB" dirty="0"/>
          </a:p>
        </p:txBody>
      </p:sp>
    </p:spTree>
    <p:extLst>
      <p:ext uri="{BB962C8B-B14F-4D97-AF65-F5344CB8AC3E}">
        <p14:creationId xmlns:p14="http://schemas.microsoft.com/office/powerpoint/2010/main" val="3089264678"/>
      </p:ext>
    </p:extLst>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make the transition from a one port to a 4 port device and really use the S-matrix</a:t>
            </a:r>
            <a:endParaRPr lang="en-GB" dirty="0"/>
          </a:p>
        </p:txBody>
      </p:sp>
    </p:spTree>
    <p:extLst>
      <p:ext uri="{BB962C8B-B14F-4D97-AF65-F5344CB8AC3E}">
        <p14:creationId xmlns:p14="http://schemas.microsoft.com/office/powerpoint/2010/main" val="595532445"/>
      </p:ext>
    </p:extLst>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input reflection coefficient of a two-port terminated by some arbitrary load impedance; Very important to remember: that </a:t>
            </a:r>
            <a:r>
              <a:rPr lang="en-US" dirty="0" err="1"/>
              <a:t>ALLthe</a:t>
            </a:r>
            <a:r>
              <a:rPr lang="en-US" dirty="0"/>
              <a:t> </a:t>
            </a:r>
            <a:r>
              <a:rPr lang="en-US" dirty="0" err="1"/>
              <a:t>S_Matrix</a:t>
            </a:r>
            <a:r>
              <a:rPr lang="en-US" dirty="0"/>
              <a:t> is </a:t>
            </a:r>
            <a:r>
              <a:rPr lang="en-US" dirty="0" err="1"/>
              <a:t>definded</a:t>
            </a:r>
            <a:r>
              <a:rPr lang="en-US" dirty="0"/>
              <a:t> under the condition that ALL ports including the generator port are terminated  with the their respective char. Impedance which may not always be 50 Ohm. If you try to measure S11 of some two port and port 2 is open or shorted you don’t measure S11.</a:t>
            </a:r>
            <a:endParaRPr lang="en-GB" dirty="0"/>
          </a:p>
        </p:txBody>
      </p:sp>
    </p:spTree>
    <p:extLst>
      <p:ext uri="{BB962C8B-B14F-4D97-AF65-F5344CB8AC3E}">
        <p14:creationId xmlns:p14="http://schemas.microsoft.com/office/powerpoint/2010/main" val="63596639"/>
      </p:ext>
    </p:extLst>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examples of passive and active two ports..</a:t>
            </a:r>
            <a:endParaRPr lang="en-GB" dirty="0"/>
          </a:p>
        </p:txBody>
      </p:sp>
    </p:spTree>
    <p:extLst>
      <p:ext uri="{BB962C8B-B14F-4D97-AF65-F5344CB8AC3E}">
        <p14:creationId xmlns:p14="http://schemas.microsoft.com/office/powerpoint/2010/main" val="2613534831"/>
      </p:ext>
    </p:extLst>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 non reciprocal device </a:t>
            </a:r>
            <a:endParaRPr lang="en-GB" dirty="0"/>
          </a:p>
        </p:txBody>
      </p:sp>
    </p:spTree>
    <p:extLst>
      <p:ext uri="{BB962C8B-B14F-4D97-AF65-F5344CB8AC3E}">
        <p14:creationId xmlns:p14="http://schemas.microsoft.com/office/powerpoint/2010/main" val="18764248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to get a feeling on attenuation numbers of REAL BIG cables..(or COAX lines) ..this is HEAVY stuff ! You can see it at CERN in the SPS power plant at BA3</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085531112"/>
      </p:ext>
    </p:extLst>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How does the isolator really works? Maybe this example is one of the best ways without using heavy mathematics.</a:t>
            </a:r>
            <a:endParaRPr lang="en-GB" dirty="0"/>
          </a:p>
        </p:txBody>
      </p:sp>
    </p:spTree>
    <p:extLst>
      <p:ext uri="{BB962C8B-B14F-4D97-AF65-F5344CB8AC3E}">
        <p14:creationId xmlns:p14="http://schemas.microsoft.com/office/powerpoint/2010/main" val="99739323"/>
      </p:ext>
    </p:extLst>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Our Rf toolbox has MANY objects… </a:t>
            </a:r>
            <a:endParaRPr lang="en-GB" dirty="0"/>
          </a:p>
        </p:txBody>
      </p:sp>
    </p:spTree>
    <p:extLst>
      <p:ext uri="{BB962C8B-B14F-4D97-AF65-F5344CB8AC3E}">
        <p14:creationId xmlns:p14="http://schemas.microsoft.com/office/powerpoint/2010/main" val="262670269"/>
      </p:ext>
    </p:extLst>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are small and really BIG circulators….(Megawatt range)</a:t>
            </a:r>
            <a:endParaRPr lang="en-GB" dirty="0"/>
          </a:p>
        </p:txBody>
      </p:sp>
    </p:spTree>
    <p:extLst>
      <p:ext uri="{BB962C8B-B14F-4D97-AF65-F5344CB8AC3E}">
        <p14:creationId xmlns:p14="http://schemas.microsoft.com/office/powerpoint/2010/main" val="3868699486"/>
      </p:ext>
    </p:extLst>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8" name="Rectangle 2"/>
          <p:cNvSpPr>
            <a:spLocks noGrp="1" noRot="1" noChangeAspect="1" noChangeArrowheads="1" noTextEdit="1"/>
          </p:cNvSpPr>
          <p:nvPr>
            <p:ph type="sldImg"/>
          </p:nvPr>
        </p:nvSpPr>
        <p:spPr bwMode="auto">
          <a:xfrm>
            <a:off x="973138" y="782638"/>
            <a:ext cx="4914900" cy="3686175"/>
          </a:xfrm>
          <a:prstGeom prst="rect">
            <a:avLst/>
          </a:prstGeom>
          <a:noFill/>
          <a:ln>
            <a:solidFill>
              <a:srgbClr val="000000"/>
            </a:solidFill>
            <a:miter lim="800000"/>
            <a:headEnd/>
            <a:tailEnd/>
          </a:ln>
        </p:spPr>
      </p:sp>
      <p:sp>
        <p:nvSpPr>
          <p:cNvPr id="726019" name="Rectangle 3"/>
          <p:cNvSpPr>
            <a:spLocks noGrp="1" noChangeArrowheads="1"/>
          </p:cNvSpPr>
          <p:nvPr>
            <p:ph type="body" idx="1"/>
          </p:nvPr>
        </p:nvSpPr>
        <p:spPr bwMode="auto">
          <a:xfrm>
            <a:off x="939393" y="4704627"/>
            <a:ext cx="4990333" cy="4465930"/>
          </a:xfrm>
          <a:prstGeom prst="rect">
            <a:avLst/>
          </a:prstGeom>
          <a:noFill/>
          <a:ln>
            <a:miter lim="800000"/>
            <a:headEnd/>
            <a:tailEnd/>
          </a:ln>
        </p:spPr>
        <p:txBody>
          <a:bodyPr lIns="96067" tIns="48033" rIns="96067" bIns="48033"/>
          <a:lstStyle/>
          <a:p>
            <a:r>
              <a:rPr lang="en-US" dirty="0"/>
              <a:t>An interesting splitter  please have a close look at the electric fields </a:t>
            </a:r>
            <a:r>
              <a:rPr lang="en-US" dirty="0" err="1"/>
              <a:t>kines</a:t>
            </a:r>
            <a:r>
              <a:rPr lang="en-US" dirty="0"/>
              <a:t> of the E-plane </a:t>
            </a:r>
            <a:r>
              <a:rPr lang="en-US" dirty="0" err="1"/>
              <a:t>spliter</a:t>
            </a:r>
            <a:r>
              <a:rPr lang="en-US" dirty="0"/>
              <a:t> in order to visualize the 180 deg phase change between the left and right </a:t>
            </a:r>
            <a:r>
              <a:rPr lang="en-US" dirty="0" err="1"/>
              <a:t>arm..in</a:t>
            </a:r>
            <a:r>
              <a:rPr lang="en-US" dirty="0"/>
              <a:t> contrast to the H-plane splitter which is in phase..</a:t>
            </a:r>
            <a:endParaRPr lang="en-GB" dirty="0"/>
          </a:p>
        </p:txBody>
      </p:sp>
    </p:spTree>
    <p:extLst>
      <p:ext uri="{BB962C8B-B14F-4D97-AF65-F5344CB8AC3E}">
        <p14:creationId xmlns:p14="http://schemas.microsoft.com/office/powerpoint/2010/main" val="3858201309"/>
      </p:ext>
    </p:extLst>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Why is a directional coupler directional? Because it has two coupling </a:t>
            </a:r>
            <a:r>
              <a:rPr lang="en-US" dirty="0" err="1"/>
              <a:t>mechanism..typically</a:t>
            </a:r>
            <a:r>
              <a:rPr lang="en-US" dirty="0"/>
              <a:t> electric and magnetic (would also be possible with two independent electric ones or magnetic but that’s very unusual). This permits building directional couplers (old telephone system) with lumped elements for frequencies down to a few Hz. Using only , say an electric one you get a probe with no </a:t>
            </a:r>
            <a:r>
              <a:rPr lang="en-US" dirty="0" err="1"/>
              <a:t>directivity.Do</a:t>
            </a:r>
            <a:r>
              <a:rPr lang="en-US" dirty="0"/>
              <a:t> not mix up directivity and reciprocity.</a:t>
            </a:r>
            <a:endParaRPr lang="en-GB" dirty="0"/>
          </a:p>
        </p:txBody>
      </p:sp>
    </p:spTree>
    <p:extLst>
      <p:ext uri="{BB962C8B-B14F-4D97-AF65-F5344CB8AC3E}">
        <p14:creationId xmlns:p14="http://schemas.microsoft.com/office/powerpoint/2010/main" val="3724771879"/>
      </p:ext>
    </p:extLst>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magic T in waveguide implementation ..you can find it also as Sum and delta mode `0/180 deg Coupler and it exists in MANV versions, apart from </a:t>
            </a:r>
            <a:r>
              <a:rPr lang="en-US" dirty="0" err="1"/>
              <a:t>waveguide..it</a:t>
            </a:r>
            <a:r>
              <a:rPr lang="en-US" dirty="0"/>
              <a:t> can be made in </a:t>
            </a:r>
            <a:r>
              <a:rPr lang="en-US" dirty="0" err="1"/>
              <a:t>stripline</a:t>
            </a:r>
            <a:r>
              <a:rPr lang="en-US" dirty="0"/>
              <a:t> technology , lumped element technology , using special versions of a coax line </a:t>
            </a:r>
            <a:r>
              <a:rPr lang="en-US" dirty="0" err="1"/>
              <a:t>transforemer</a:t>
            </a:r>
            <a:r>
              <a:rPr lang="en-US" dirty="0"/>
              <a:t> </a:t>
            </a:r>
            <a:r>
              <a:rPr lang="en-US" dirty="0" err="1"/>
              <a:t>etc</a:t>
            </a:r>
            <a:r>
              <a:rPr lang="en-US" dirty="0"/>
              <a:t> </a:t>
            </a:r>
            <a:r>
              <a:rPr lang="en-US" dirty="0" err="1"/>
              <a:t>etc</a:t>
            </a:r>
            <a:endParaRPr lang="en-GB" dirty="0"/>
          </a:p>
        </p:txBody>
      </p:sp>
    </p:spTree>
    <p:extLst>
      <p:ext uri="{BB962C8B-B14F-4D97-AF65-F5344CB8AC3E}">
        <p14:creationId xmlns:p14="http://schemas.microsoft.com/office/powerpoint/2010/main" val="4173706172"/>
      </p:ext>
    </p:extLst>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Now as we found in our tool box the directional coupler we can quickly build a simple </a:t>
            </a:r>
            <a:r>
              <a:rPr lang="en-US" dirty="0" err="1"/>
              <a:t>networkanalzyer</a:t>
            </a:r>
            <a:r>
              <a:rPr lang="en-US" dirty="0"/>
              <a:t>..and in fact that the way how VERY cheap </a:t>
            </a:r>
            <a:r>
              <a:rPr lang="en-US" dirty="0" err="1"/>
              <a:t>networkanalzyers</a:t>
            </a:r>
            <a:r>
              <a:rPr lang="en-US" dirty="0"/>
              <a:t> are made these days…just a directional </a:t>
            </a:r>
            <a:r>
              <a:rPr lang="en-US" dirty="0" err="1"/>
              <a:t>coupler..some</a:t>
            </a:r>
            <a:r>
              <a:rPr lang="en-US" dirty="0"/>
              <a:t> detectors ..a cheap frequency synthesizer as signal source and lots of software in an external laptop</a:t>
            </a:r>
            <a:endParaRPr lang="en-GB" dirty="0"/>
          </a:p>
        </p:txBody>
      </p:sp>
    </p:spTree>
    <p:extLst>
      <p:ext uri="{BB962C8B-B14F-4D97-AF65-F5344CB8AC3E}">
        <p14:creationId xmlns:p14="http://schemas.microsoft.com/office/powerpoint/2010/main" val="1285805925"/>
      </p:ext>
    </p:extLst>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Doing practical measurements</a:t>
            </a:r>
            <a:endParaRPr lang="en-GB" dirty="0"/>
          </a:p>
        </p:txBody>
      </p:sp>
    </p:spTree>
    <p:extLst>
      <p:ext uri="{BB962C8B-B14F-4D97-AF65-F5344CB8AC3E}">
        <p14:creationId xmlns:p14="http://schemas.microsoft.com/office/powerpoint/2010/main" val="519343577"/>
      </p:ext>
    </p:extLst>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When a chain of elements (e.g. amplifier , directional coupler </a:t>
            </a:r>
            <a:r>
              <a:rPr lang="en-US" dirty="0" err="1"/>
              <a:t>etc</a:t>
            </a:r>
            <a:r>
              <a:rPr lang="en-US" dirty="0"/>
              <a:t>) its very tedious to carry out a calculation via S-</a:t>
            </a:r>
            <a:r>
              <a:rPr lang="en-US" dirty="0" err="1"/>
              <a:t>parameters..they</a:t>
            </a:r>
            <a:r>
              <a:rPr lang="en-US" dirty="0"/>
              <a:t> should first be transformed into T parameters (T-matrix) and then  we give the job to a computer  ..but its important to know that we have this in our toolbox….</a:t>
            </a:r>
            <a:endParaRPr lang="en-GB" dirty="0"/>
          </a:p>
        </p:txBody>
      </p:sp>
    </p:spTree>
    <p:extLst>
      <p:ext uri="{BB962C8B-B14F-4D97-AF65-F5344CB8AC3E}">
        <p14:creationId xmlns:p14="http://schemas.microsoft.com/office/powerpoint/2010/main" val="1966146976"/>
      </p:ext>
    </p:extLst>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Check what has found a good place in your protein computer</a:t>
            </a:r>
            <a:endParaRPr lang="en-GB" dirty="0"/>
          </a:p>
        </p:txBody>
      </p:sp>
    </p:spTree>
    <p:extLst>
      <p:ext uri="{BB962C8B-B14F-4D97-AF65-F5344CB8AC3E}">
        <p14:creationId xmlns:p14="http://schemas.microsoft.com/office/powerpoint/2010/main" val="3043470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Coax transmission lines are not the entire story ..there is a number of </a:t>
            </a:r>
            <a:r>
              <a:rPr lang="en-GB" sz="1800" dirty="0" err="1">
                <a:effectLst/>
                <a:latin typeface="Segoe UI" panose="020B0502040204020203" pitchFamily="34" charset="0"/>
              </a:rPr>
              <a:t>others..most</a:t>
            </a:r>
            <a:r>
              <a:rPr lang="en-GB" sz="1800" dirty="0">
                <a:effectLst/>
                <a:latin typeface="Segoe UI" panose="020B0502040204020203" pitchFamily="34" charset="0"/>
              </a:rPr>
              <a:t> important from the non TEM family: Waveguides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986824850"/>
      </p:ext>
    </p:extLst>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more items in our </a:t>
            </a:r>
            <a:r>
              <a:rPr lang="en-US" dirty="0" err="1"/>
              <a:t>toolbox..everyone</a:t>
            </a:r>
            <a:r>
              <a:rPr lang="en-US" dirty="0"/>
              <a:t> has to use amplifiers..</a:t>
            </a:r>
            <a:endParaRPr lang="en-GB" dirty="0"/>
          </a:p>
        </p:txBody>
      </p:sp>
    </p:spTree>
    <p:extLst>
      <p:ext uri="{BB962C8B-B14F-4D97-AF65-F5344CB8AC3E}">
        <p14:creationId xmlns:p14="http://schemas.microsoft.com/office/powerpoint/2010/main" val="1669186489"/>
      </p:ext>
    </p:extLst>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there are MANY versions of amplifiers and for particle accelerators vacuum tubes are still in use..</a:t>
            </a:r>
            <a:endParaRPr lang="en-GB" dirty="0"/>
          </a:p>
        </p:txBody>
      </p:sp>
    </p:spTree>
    <p:extLst>
      <p:ext uri="{BB962C8B-B14F-4D97-AF65-F5344CB8AC3E}">
        <p14:creationId xmlns:p14="http://schemas.microsoft.com/office/powerpoint/2010/main" val="446782669"/>
      </p:ext>
    </p:extLst>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For high microwave </a:t>
            </a:r>
            <a:r>
              <a:rPr lang="en-US" dirty="0" err="1"/>
              <a:t>power..we</a:t>
            </a:r>
            <a:r>
              <a:rPr lang="en-US" dirty="0"/>
              <a:t> need vacuum </a:t>
            </a:r>
            <a:r>
              <a:rPr lang="en-US" dirty="0" err="1"/>
              <a:t>tubes..which</a:t>
            </a:r>
            <a:r>
              <a:rPr lang="en-US" dirty="0"/>
              <a:t> are themselves small particle (electron) accelerators</a:t>
            </a:r>
            <a:endParaRPr lang="en-GB" dirty="0"/>
          </a:p>
        </p:txBody>
      </p:sp>
    </p:spTree>
    <p:extLst>
      <p:ext uri="{BB962C8B-B14F-4D97-AF65-F5344CB8AC3E}">
        <p14:creationId xmlns:p14="http://schemas.microsoft.com/office/powerpoint/2010/main" val="1213538984"/>
      </p:ext>
    </p:extLst>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In </a:t>
            </a:r>
            <a:r>
              <a:rPr lang="en-US" dirty="0" err="1"/>
              <a:t>transitors</a:t>
            </a:r>
            <a:r>
              <a:rPr lang="en-US" dirty="0"/>
              <a:t> and integrated circuits you find many layer of </a:t>
            </a:r>
            <a:r>
              <a:rPr lang="en-US" dirty="0" err="1"/>
              <a:t>striplines</a:t>
            </a:r>
            <a:r>
              <a:rPr lang="en-US" dirty="0"/>
              <a:t>..the CPU of any computer is a complicated  and compact </a:t>
            </a:r>
            <a:r>
              <a:rPr lang="en-US" dirty="0" err="1"/>
              <a:t>stripline</a:t>
            </a:r>
            <a:r>
              <a:rPr lang="en-US" dirty="0"/>
              <a:t> network operating with clock rates of several GHz</a:t>
            </a:r>
            <a:endParaRPr lang="en-GB" dirty="0"/>
          </a:p>
        </p:txBody>
      </p:sp>
    </p:spTree>
    <p:extLst>
      <p:ext uri="{BB962C8B-B14F-4D97-AF65-F5344CB8AC3E}">
        <p14:creationId xmlns:p14="http://schemas.microsoft.com/office/powerpoint/2010/main" val="1868545424"/>
      </p:ext>
    </p:extLst>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 example of the locus of S-parameters of a transistor in the Smith Chart</a:t>
            </a:r>
            <a:endParaRPr lang="en-GB" dirty="0"/>
          </a:p>
        </p:txBody>
      </p:sp>
    </p:spTree>
    <p:extLst>
      <p:ext uri="{BB962C8B-B14F-4D97-AF65-F5344CB8AC3E}">
        <p14:creationId xmlns:p14="http://schemas.microsoft.com/office/powerpoint/2010/main" val="2499556263"/>
      </p:ext>
    </p:extLst>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123907" name="Rectangle 3"/>
          <p:cNvSpPr>
            <a:spLocks noGrp="1" noChangeArrowheads="1"/>
          </p:cNvSpPr>
          <p:nvPr>
            <p:ph type="body" idx="1"/>
          </p:nvPr>
        </p:nvSpPr>
        <p:spPr bwMode="auto">
          <a:xfrm>
            <a:off x="679464" y="4715407"/>
            <a:ext cx="5438748" cy="4469010"/>
          </a:xfrm>
          <a:prstGeom prst="rect">
            <a:avLst/>
          </a:prstGeom>
          <a:noFill/>
          <a:ln>
            <a:miter lim="800000"/>
            <a:headEnd/>
            <a:tailEnd/>
          </a:ln>
        </p:spPr>
        <p:txBody>
          <a:bodyPr lIns="95701" tIns="47849" rIns="95701" bIns="47849"/>
          <a:lstStyle/>
          <a:p>
            <a:r>
              <a:rPr lang="en-US" dirty="0"/>
              <a:t> Note that the wires for “THE” grid are really thin and </a:t>
            </a:r>
            <a:r>
              <a:rPr lang="en-US" dirty="0" err="1"/>
              <a:t>fragile..why</a:t>
            </a:r>
            <a:r>
              <a:rPr lang="en-US" dirty="0"/>
              <a:t>? To let the electrons pass though to the anode…BUT DO make sure that the bias of the grid is </a:t>
            </a:r>
            <a:r>
              <a:rPr lang="en-US" dirty="0" err="1"/>
              <a:t>right..otherwise</a:t>
            </a:r>
            <a:r>
              <a:rPr lang="en-US" dirty="0"/>
              <a:t> the electrons may go to the grid and destroy it in milliseconds.</a:t>
            </a:r>
          </a:p>
        </p:txBody>
      </p:sp>
    </p:spTree>
    <p:extLst>
      <p:ext uri="{BB962C8B-B14F-4D97-AF65-F5344CB8AC3E}">
        <p14:creationId xmlns:p14="http://schemas.microsoft.com/office/powerpoint/2010/main" val="2924228703"/>
      </p:ext>
    </p:extLst>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124931" name="Rectangle 3"/>
          <p:cNvSpPr>
            <a:spLocks noGrp="1" noChangeArrowheads="1"/>
          </p:cNvSpPr>
          <p:nvPr>
            <p:ph type="body" idx="1"/>
          </p:nvPr>
        </p:nvSpPr>
        <p:spPr bwMode="auto">
          <a:xfrm>
            <a:off x="679464" y="4715407"/>
            <a:ext cx="5438748" cy="4469010"/>
          </a:xfrm>
          <a:prstGeom prst="rect">
            <a:avLst/>
          </a:prstGeom>
          <a:noFill/>
          <a:ln>
            <a:miter lim="800000"/>
            <a:headEnd/>
            <a:tailEnd/>
          </a:ln>
        </p:spPr>
        <p:txBody>
          <a:bodyPr lIns="95701" tIns="47849" rIns="95701" bIns="47849"/>
          <a:lstStyle/>
          <a:p>
            <a:r>
              <a:rPr lang="en-US" dirty="0"/>
              <a:t> www-bd.fnal.gov/public/ triode_klystron.html…….a table top electron accelerator</a:t>
            </a:r>
          </a:p>
        </p:txBody>
      </p:sp>
    </p:spTree>
    <p:extLst>
      <p:ext uri="{BB962C8B-B14F-4D97-AF65-F5344CB8AC3E}">
        <p14:creationId xmlns:p14="http://schemas.microsoft.com/office/powerpoint/2010/main" val="1365268348"/>
      </p:ext>
    </p:extLst>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125955" name="Rectangle 3"/>
          <p:cNvSpPr>
            <a:spLocks noGrp="1" noChangeArrowheads="1"/>
          </p:cNvSpPr>
          <p:nvPr>
            <p:ph type="body" idx="1"/>
          </p:nvPr>
        </p:nvSpPr>
        <p:spPr bwMode="auto">
          <a:xfrm>
            <a:off x="679464" y="4715407"/>
            <a:ext cx="5438748" cy="4469010"/>
          </a:xfrm>
          <a:prstGeom prst="rect">
            <a:avLst/>
          </a:prstGeom>
          <a:noFill/>
          <a:ln>
            <a:miter lim="800000"/>
            <a:headEnd/>
            <a:tailEnd/>
          </a:ln>
        </p:spPr>
        <p:txBody>
          <a:bodyPr lIns="95701" tIns="47849" rIns="95701" bIns="47849"/>
          <a:lstStyle/>
          <a:p>
            <a:r>
              <a:rPr lang="en-US" dirty="0"/>
              <a:t> www-bd.fnal.gov/public/ triode_klystron.html</a:t>
            </a:r>
          </a:p>
        </p:txBody>
      </p:sp>
    </p:spTree>
    <p:extLst>
      <p:ext uri="{BB962C8B-B14F-4D97-AF65-F5344CB8AC3E}">
        <p14:creationId xmlns:p14="http://schemas.microsoft.com/office/powerpoint/2010/main" val="242234321"/>
      </p:ext>
    </p:extLst>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125955" name="Rectangle 3"/>
          <p:cNvSpPr>
            <a:spLocks noGrp="1" noChangeArrowheads="1"/>
          </p:cNvSpPr>
          <p:nvPr>
            <p:ph type="body" idx="1"/>
          </p:nvPr>
        </p:nvSpPr>
        <p:spPr bwMode="auto">
          <a:xfrm>
            <a:off x="679464" y="4715407"/>
            <a:ext cx="5438748" cy="4469010"/>
          </a:xfrm>
          <a:prstGeom prst="rect">
            <a:avLst/>
          </a:prstGeom>
          <a:noFill/>
          <a:ln>
            <a:miter lim="800000"/>
            <a:headEnd/>
            <a:tailEnd/>
          </a:ln>
        </p:spPr>
        <p:txBody>
          <a:bodyPr lIns="95701" tIns="47849" rIns="95701" bIns="47849"/>
          <a:lstStyle/>
          <a:p>
            <a:r>
              <a:rPr lang="en-US" dirty="0"/>
              <a:t> www-bd.fnal.gov/public/ triode_klystron.html</a:t>
            </a:r>
          </a:p>
        </p:txBody>
      </p:sp>
    </p:spTree>
    <p:extLst>
      <p:ext uri="{BB962C8B-B14F-4D97-AF65-F5344CB8AC3E}">
        <p14:creationId xmlns:p14="http://schemas.microsoft.com/office/powerpoint/2010/main" val="2988226782"/>
      </p:ext>
    </p:extLst>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have recently replaced the old klystrons for the 800 </a:t>
            </a:r>
            <a:r>
              <a:rPr lang="en-US" dirty="0" err="1"/>
              <a:t>Mhz</a:t>
            </a:r>
            <a:r>
              <a:rPr lang="en-US" dirty="0"/>
              <a:t> SPS Rf power plant by IOTs…</a:t>
            </a:r>
            <a:endParaRPr lang="en-GB" dirty="0"/>
          </a:p>
        </p:txBody>
      </p:sp>
    </p:spTree>
    <p:extLst>
      <p:ext uri="{BB962C8B-B14F-4D97-AF65-F5344CB8AC3E}">
        <p14:creationId xmlns:p14="http://schemas.microsoft.com/office/powerpoint/2010/main" val="34487882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bwMode="auto">
          <a:xfrm>
            <a:off x="917575" y="744538"/>
            <a:ext cx="4962525" cy="3722687"/>
          </a:xfrm>
          <a:prstGeom prst="rect">
            <a:avLst/>
          </a:prstGeom>
          <a:noFill/>
          <a:ln>
            <a:solidFill>
              <a:srgbClr val="000000"/>
            </a:solidFill>
            <a:miter lim="800000"/>
            <a:headEnd/>
            <a:tailEnd/>
          </a:ln>
        </p:spPr>
      </p:sp>
      <p:sp>
        <p:nvSpPr>
          <p:cNvPr id="121859" name="Rectangle 3"/>
          <p:cNvSpPr>
            <a:spLocks noGrp="1" noChangeArrowheads="1"/>
          </p:cNvSpPr>
          <p:nvPr>
            <p:ph type="body" idx="1"/>
          </p:nvPr>
        </p:nvSpPr>
        <p:spPr bwMode="auto">
          <a:xfrm>
            <a:off x="679464" y="4716947"/>
            <a:ext cx="5438748" cy="4467470"/>
          </a:xfrm>
          <a:prstGeom prst="rect">
            <a:avLst/>
          </a:prstGeom>
          <a:noFill/>
          <a:ln>
            <a:miter lim="800000"/>
            <a:headEnd/>
            <a:tailEnd/>
          </a:ln>
        </p:spPr>
        <p:txBody>
          <a:bodyPr lIns="96143" tIns="48070" rIns="96143" bIns="48070"/>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we start ..trying to do the entire field of RF engineering in a few hours, which is completely impossible; thus please do not be shocked...when you retain (as a newcomer to RF) 5 % of what is shown in the coming 200 +slides ..its already </a:t>
            </a:r>
            <a:r>
              <a:rPr lang="en-GB" sz="1800" dirty="0" err="1">
                <a:effectLst/>
                <a:latin typeface="Segoe UI" panose="020B0502040204020203" pitchFamily="34" charset="0"/>
              </a:rPr>
              <a:t>great..and</a:t>
            </a:r>
            <a:r>
              <a:rPr lang="en-GB" sz="1800" dirty="0">
                <a:effectLst/>
                <a:latin typeface="Segoe UI" panose="020B0502040204020203" pitchFamily="34" charset="0"/>
              </a:rPr>
              <a:t> for those of you who are already </a:t>
            </a:r>
            <a:r>
              <a:rPr lang="en-GB" sz="1800" dirty="0" err="1">
                <a:effectLst/>
                <a:latin typeface="Segoe UI" panose="020B0502040204020203" pitchFamily="34" charset="0"/>
              </a:rPr>
              <a:t>biased..another</a:t>
            </a:r>
            <a:r>
              <a:rPr lang="en-GB" sz="1800" dirty="0">
                <a:effectLst/>
                <a:latin typeface="Segoe UI" panose="020B0502040204020203" pitchFamily="34" charset="0"/>
              </a:rPr>
              <a:t> 5..10%.. the aim is really that you become familiar with some notations and basics concepts in this field. Thus here is the </a:t>
            </a:r>
            <a:r>
              <a:rPr lang="en-GB" sz="1800" dirty="0" err="1">
                <a:effectLst/>
                <a:latin typeface="Segoe UI" panose="020B0502040204020203" pitchFamily="34" charset="0"/>
              </a:rPr>
              <a:t>menu..appetizer</a:t>
            </a:r>
            <a:r>
              <a:rPr lang="en-GB" sz="1800" dirty="0">
                <a:effectLst/>
                <a:latin typeface="Segoe UI" panose="020B0502040204020203" pitchFamily="34" charset="0"/>
              </a:rPr>
              <a:t> (greetings from the kitchen) and main course..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9865106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a:t>
            </a:r>
            <a:r>
              <a:rPr lang="en-GB" sz="1800" dirty="0" err="1">
                <a:effectLst/>
                <a:latin typeface="Segoe UI" panose="020B0502040204020203" pitchFamily="34" charset="0"/>
              </a:rPr>
              <a:t>stripline</a:t>
            </a:r>
            <a:r>
              <a:rPr lang="en-GB" sz="1800" dirty="0">
                <a:effectLst/>
                <a:latin typeface="Segoe UI" panose="020B0502040204020203" pitchFamily="34" charset="0"/>
              </a:rPr>
              <a:t> is a </a:t>
            </a:r>
            <a:r>
              <a:rPr lang="en-GB" sz="1800" dirty="0" err="1">
                <a:effectLst/>
                <a:latin typeface="Segoe UI" panose="020B0502040204020203" pitchFamily="34" charset="0"/>
              </a:rPr>
              <a:t>sandwich..with</a:t>
            </a:r>
            <a:r>
              <a:rPr lang="en-GB" sz="1800" dirty="0">
                <a:effectLst/>
                <a:latin typeface="Segoe UI" panose="020B0502040204020203" pitchFamily="34" charset="0"/>
              </a:rPr>
              <a:t> bottom and top </a:t>
            </a:r>
            <a:r>
              <a:rPr lang="en-GB" sz="1800" dirty="0" err="1">
                <a:effectLst/>
                <a:latin typeface="Segoe UI" panose="020B0502040204020203" pitchFamily="34" charset="0"/>
              </a:rPr>
              <a:t>cover..and</a:t>
            </a:r>
            <a:r>
              <a:rPr lang="en-GB" sz="1800" dirty="0">
                <a:effectLst/>
                <a:latin typeface="Segoe UI" panose="020B0502040204020203" pitchFamily="34" charset="0"/>
              </a:rPr>
              <a:t> some strip in between (and the microprocessor of your computer is full of them ..in many layers)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736658133"/>
      </p:ext>
    </p:extLst>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One of the main advantages of the IOT is the fact that its rather robust and easier to control compared to other high power tubes in the frequency range</a:t>
            </a:r>
            <a:endParaRPr lang="en-GB" dirty="0"/>
          </a:p>
        </p:txBody>
      </p:sp>
    </p:spTree>
    <p:extLst>
      <p:ext uri="{BB962C8B-B14F-4D97-AF65-F5344CB8AC3E}">
        <p14:creationId xmlns:p14="http://schemas.microsoft.com/office/powerpoint/2010/main" val="4149066657"/>
      </p:ext>
    </p:extLst>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These days all those  electron trajectories and be nicely calculated via numerical codes ..in the old days there was a lot of extrapolation and guess work involved as well as very complicated analytical formulae; question: why do we have 3 collectors? Basically 2 reasons ..to distribute the heat load more or less evenly and to avoid reflected electrons..</a:t>
            </a:r>
            <a:endParaRPr lang="en-GB" dirty="0"/>
          </a:p>
        </p:txBody>
      </p:sp>
    </p:spTree>
    <p:extLst>
      <p:ext uri="{BB962C8B-B14F-4D97-AF65-F5344CB8AC3E}">
        <p14:creationId xmlns:p14="http://schemas.microsoft.com/office/powerpoint/2010/main" val="3156500594"/>
      </p:ext>
    </p:extLst>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see Why the IOT is much nice  to </a:t>
            </a:r>
            <a:r>
              <a:rPr lang="en-US" dirty="0" err="1"/>
              <a:t>control..more</a:t>
            </a:r>
            <a:r>
              <a:rPr lang="en-US" dirty="0"/>
              <a:t> or linear all over the range</a:t>
            </a:r>
            <a:endParaRPr lang="en-GB" dirty="0"/>
          </a:p>
        </p:txBody>
      </p:sp>
    </p:spTree>
    <p:extLst>
      <p:ext uri="{BB962C8B-B14F-4D97-AF65-F5344CB8AC3E}">
        <p14:creationId xmlns:p14="http://schemas.microsoft.com/office/powerpoint/2010/main" val="3420419323"/>
      </p:ext>
    </p:extLst>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342063039"/>
      </p:ext>
    </p:extLst>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897164002"/>
      </p:ext>
    </p:extLst>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development of Rf power amplifiers is slowly but steady evolving  mainly with new solid state elements and new technology there..</a:t>
            </a:r>
            <a:endParaRPr lang="en-GB" dirty="0"/>
          </a:p>
        </p:txBody>
      </p:sp>
    </p:spTree>
    <p:extLst>
      <p:ext uri="{BB962C8B-B14F-4D97-AF65-F5344CB8AC3E}">
        <p14:creationId xmlns:p14="http://schemas.microsoft.com/office/powerpoint/2010/main" val="1332586977"/>
      </p:ext>
    </p:extLst>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Its important to know the basic functionality of all these </a:t>
            </a:r>
            <a:r>
              <a:rPr lang="en-US" dirty="0" err="1"/>
              <a:t>devices..nowadays</a:t>
            </a:r>
            <a:r>
              <a:rPr lang="en-US" dirty="0"/>
              <a:t> they come usually in rather small boxes (compared to the old days) often portable (and not only transportable) and LOTS of soft buttons on the screen..</a:t>
            </a:r>
            <a:endParaRPr lang="en-GB" dirty="0"/>
          </a:p>
        </p:txBody>
      </p:sp>
    </p:spTree>
    <p:extLst>
      <p:ext uri="{BB962C8B-B14F-4D97-AF65-F5344CB8AC3E}">
        <p14:creationId xmlns:p14="http://schemas.microsoft.com/office/powerpoint/2010/main" val="2147457701"/>
      </p:ext>
    </p:extLst>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It takes some time to become familiar (for the first go) with those complex devices…and just reading the short version of the manual which is 500 pages on paper is not always fun</a:t>
            </a:r>
            <a:endParaRPr lang="en-GB" dirty="0"/>
          </a:p>
        </p:txBody>
      </p:sp>
    </p:spTree>
    <p:extLst>
      <p:ext uri="{BB962C8B-B14F-4D97-AF65-F5344CB8AC3E}">
        <p14:creationId xmlns:p14="http://schemas.microsoft.com/office/powerpoint/2010/main" val="1166707078"/>
      </p:ext>
    </p:extLst>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basic circuit should always be kept in mind when operating a </a:t>
            </a:r>
            <a:r>
              <a:rPr lang="en-US" dirty="0" err="1"/>
              <a:t>spectrumanalzyer</a:t>
            </a:r>
            <a:endParaRPr lang="en-GB" dirty="0"/>
          </a:p>
        </p:txBody>
      </p:sp>
    </p:spTree>
    <p:extLst>
      <p:ext uri="{BB962C8B-B14F-4D97-AF65-F5344CB8AC3E}">
        <p14:creationId xmlns:p14="http://schemas.microsoft.com/office/powerpoint/2010/main" val="730282510"/>
      </p:ext>
    </p:extLst>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way how the good old radio was </a:t>
            </a:r>
            <a:r>
              <a:rPr lang="en-US" dirty="0" err="1"/>
              <a:t>buit</a:t>
            </a:r>
            <a:r>
              <a:rPr lang="en-US" dirty="0"/>
              <a:t> (now it all DSP (digital  signal processing but with the same functionality)</a:t>
            </a:r>
            <a:endParaRPr lang="en-GB" dirty="0"/>
          </a:p>
        </p:txBody>
      </p:sp>
    </p:spTree>
    <p:extLst>
      <p:ext uri="{BB962C8B-B14F-4D97-AF65-F5344CB8AC3E}">
        <p14:creationId xmlns:p14="http://schemas.microsoft.com/office/powerpoint/2010/main" val="39051015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sometimes the strip of the </a:t>
            </a:r>
            <a:r>
              <a:rPr lang="en-GB" sz="1800" dirty="0" err="1">
                <a:effectLst/>
                <a:latin typeface="Segoe UI" panose="020B0502040204020203" pitchFamily="34" charset="0"/>
              </a:rPr>
              <a:t>stripline</a:t>
            </a:r>
            <a:r>
              <a:rPr lang="en-GB" sz="1800" dirty="0">
                <a:effectLst/>
                <a:latin typeface="Segoe UI" panose="020B0502040204020203" pitchFamily="34" charset="0"/>
              </a:rPr>
              <a:t> is not in the </a:t>
            </a:r>
            <a:r>
              <a:rPr lang="en-GB" sz="1800" dirty="0" err="1">
                <a:effectLst/>
                <a:latin typeface="Segoe UI" panose="020B0502040204020203" pitchFamily="34" charset="0"/>
              </a:rPr>
              <a:t>centre..and</a:t>
            </a:r>
            <a:r>
              <a:rPr lang="en-GB" sz="1800" dirty="0">
                <a:effectLst/>
                <a:latin typeface="Segoe UI" panose="020B0502040204020203" pitchFamily="34" charset="0"/>
              </a:rPr>
              <a:t> here you see a quasi analytical way how to calculate the char. impedance ;these days most likely you would do it anyhow on a computer with some numerical code or look it up in a table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188237637"/>
      </p:ext>
    </p:extLst>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With this simplified equivalent circuit in mind you can operate a modern </a:t>
            </a:r>
            <a:r>
              <a:rPr lang="en-US" dirty="0" err="1"/>
              <a:t>spectrumananalyzer</a:t>
            </a:r>
            <a:r>
              <a:rPr lang="en-US" dirty="0"/>
              <a:t> without reading he manual..</a:t>
            </a:r>
            <a:endParaRPr lang="en-GB" dirty="0"/>
          </a:p>
        </p:txBody>
      </p:sp>
    </p:spTree>
    <p:extLst>
      <p:ext uri="{BB962C8B-B14F-4D97-AF65-F5344CB8AC3E}">
        <p14:creationId xmlns:p14="http://schemas.microsoft.com/office/powerpoint/2010/main" val="4057928123"/>
      </p:ext>
    </p:extLst>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MANY thanks for your patience…</a:t>
            </a:r>
            <a:endParaRPr lang="en-GB" dirty="0"/>
          </a:p>
        </p:txBody>
      </p:sp>
    </p:spTree>
    <p:extLst>
      <p:ext uri="{BB962C8B-B14F-4D97-AF65-F5344CB8AC3E}">
        <p14:creationId xmlns:p14="http://schemas.microsoft.com/office/powerpoint/2010/main" val="3334062144"/>
      </p:ext>
    </p:extLst>
  </p:cSld>
  <p:clrMapOvr>
    <a:masterClrMapping/>
  </p:clrMapOvr>
</p:notes>
</file>

<file path=ppt/notesSlides/notesSlide2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is not the end…also not the beginning of the </a:t>
            </a:r>
            <a:r>
              <a:rPr lang="en-US" dirty="0" err="1"/>
              <a:t>end..but</a:t>
            </a:r>
            <a:r>
              <a:rPr lang="en-US"/>
              <a:t> maybe </a:t>
            </a:r>
            <a:r>
              <a:rPr lang="en-US" dirty="0"/>
              <a:t>the end of the beginning (Churchill at </a:t>
            </a:r>
            <a:r>
              <a:rPr lang="en-US"/>
              <a:t>D- day 1944  </a:t>
            </a:r>
            <a:r>
              <a:rPr lang="en-US" dirty="0"/>
              <a:t>in </a:t>
            </a:r>
            <a:r>
              <a:rPr lang="en-US"/>
              <a:t>the Normandie)</a:t>
            </a:r>
            <a:endParaRPr lang="en-GB" dirty="0"/>
          </a:p>
        </p:txBody>
      </p:sp>
    </p:spTree>
    <p:extLst>
      <p:ext uri="{BB962C8B-B14F-4D97-AF65-F5344CB8AC3E}">
        <p14:creationId xmlns:p14="http://schemas.microsoft.com/office/powerpoint/2010/main" val="38046216"/>
      </p:ext>
    </p:extLst>
  </p:cSld>
  <p:clrMapOvr>
    <a:masterClrMapping/>
  </p:clrMapOvr>
</p:notes>
</file>

<file path=ppt/notesSlides/notesSlide2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705990423"/>
      </p:ext>
    </p:extLst>
  </p:cSld>
  <p:clrMapOvr>
    <a:masterClrMapping/>
  </p:clrMapOvr>
</p:notes>
</file>

<file path=ppt/notesSlides/notesSlide2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321793161"/>
      </p:ext>
    </p:extLst>
  </p:cSld>
  <p:clrMapOvr>
    <a:masterClrMapping/>
  </p:clrMapOvr>
</p:notes>
</file>

<file path=ppt/notesSlides/notesSlide2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1198403896"/>
      </p:ext>
    </p:extLst>
  </p:cSld>
  <p:clrMapOvr>
    <a:masterClrMapping/>
  </p:clrMapOvr>
</p:notes>
</file>

<file path=ppt/notesSlides/notesSlide2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761121843"/>
      </p:ext>
    </p:extLst>
  </p:cSld>
  <p:clrMapOvr>
    <a:masterClrMapping/>
  </p:clrMapOvr>
</p:notes>
</file>

<file path=ppt/notesSlides/notesSlide2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4290737270"/>
      </p:ext>
    </p:extLst>
  </p:cSld>
  <p:clrMapOvr>
    <a:masterClrMapping/>
  </p:clrMapOvr>
</p:notes>
</file>

<file path=ppt/notesSlides/notesSlide2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2431577659"/>
      </p:ext>
    </p:extLst>
  </p:cSld>
  <p:clrMapOvr>
    <a:masterClrMapping/>
  </p:clrMapOvr>
</p:notes>
</file>

<file path=ppt/notesSlides/notesSlide2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1500667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There may be more than one strip inside the </a:t>
            </a:r>
            <a:r>
              <a:rPr lang="en-GB" sz="1800" dirty="0" err="1">
                <a:effectLst/>
                <a:latin typeface="Segoe UI" panose="020B0502040204020203" pitchFamily="34" charset="0"/>
              </a:rPr>
              <a:t>sandwich..and</a:t>
            </a:r>
            <a:r>
              <a:rPr lang="en-GB" sz="1800" dirty="0">
                <a:effectLst/>
                <a:latin typeface="Segoe UI" panose="020B0502040204020203" pitchFamily="34" charset="0"/>
              </a:rPr>
              <a:t> if the strips are close enough to each other they talk to each other and this is a kind of coupler and interesting enough its nearly always directional because we have two coupling mechanisms an electric and a magnetic one. Directive means that an incident wave on one line of the coupler excites (theoretically only , in practise mainly) a wave in the coupled line into a particular </a:t>
            </a:r>
            <a:r>
              <a:rPr lang="en-GB" sz="1800" dirty="0" err="1">
                <a:effectLst/>
                <a:latin typeface="Segoe UI" panose="020B0502040204020203" pitchFamily="34" charset="0"/>
              </a:rPr>
              <a:t>direction..for</a:t>
            </a:r>
            <a:r>
              <a:rPr lang="en-GB" sz="1800" dirty="0">
                <a:effectLst/>
                <a:latin typeface="Segoe UI" panose="020B0502040204020203" pitchFamily="34" charset="0"/>
              </a:rPr>
              <a:t> this type of coupler usually backwards.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534289108"/>
      </p:ext>
    </p:extLst>
  </p:cSld>
  <p:clrMapOvr>
    <a:masterClrMapping/>
  </p:clrMapOvr>
</p:notes>
</file>

<file path=ppt/notesSlides/notesSlide2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200765285"/>
      </p:ext>
    </p:extLst>
  </p:cSld>
  <p:clrMapOvr>
    <a:masterClrMapping/>
  </p:clrMapOvr>
</p:notes>
</file>

<file path=ppt/notesSlides/notesSlide2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2084772472"/>
      </p:ext>
    </p:extLst>
  </p:cSld>
  <p:clrMapOvr>
    <a:masterClrMapping/>
  </p:clrMapOvr>
</p:notes>
</file>

<file path=ppt/notesSlides/notesSlide2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876131609"/>
      </p:ext>
    </p:extLst>
  </p:cSld>
  <p:clrMapOvr>
    <a:masterClrMapping/>
  </p:clrMapOvr>
</p:notes>
</file>

<file path=ppt/notesSlides/notesSlide2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2407604883"/>
      </p:ext>
    </p:extLst>
  </p:cSld>
  <p:clrMapOvr>
    <a:masterClrMapping/>
  </p:clrMapOvr>
</p:notes>
</file>

<file path=ppt/notesSlides/notesSlide2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384504603"/>
      </p:ext>
    </p:extLst>
  </p:cSld>
  <p:clrMapOvr>
    <a:masterClrMapping/>
  </p:clrMapOvr>
</p:notes>
</file>

<file path=ppt/notesSlides/notesSlide2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4545253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microstrip line is something asymmetric and open to one side thus accessible to attach certain components...and it not always 'MICRO"</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1648683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in contrast to the normal TEM lines (coax, </a:t>
            </a:r>
            <a:r>
              <a:rPr lang="en-GB" sz="1800" dirty="0" err="1">
                <a:effectLst/>
                <a:latin typeface="Segoe UI" panose="020B0502040204020203" pitchFamily="34" charset="0"/>
              </a:rPr>
              <a:t>stripline</a:t>
            </a:r>
            <a:r>
              <a:rPr lang="en-GB" sz="1800" dirty="0">
                <a:effectLst/>
                <a:latin typeface="Segoe UI" panose="020B0502040204020203" pitchFamily="34" charset="0"/>
              </a:rPr>
              <a:t>) the microstrip has a frequency dependent char. impedance and also a frequency dependent velocity of propagation as seen by the effective epsilon vs frequency. In a simplified manner one can say the fraction of field which is at low frequencies in air , is getting "pulled in" towards the dielectric when moving to higher frequencies. Note that the frequency in the abscissa is hidden in the wavelength </a:t>
            </a:r>
            <a:r>
              <a:rPr lang="en-GB" sz="1800" dirty="0" err="1">
                <a:effectLst/>
                <a:latin typeface="Segoe UI" panose="020B0502040204020203" pitchFamily="34" charset="0"/>
              </a:rPr>
              <a:t>lamda</a:t>
            </a:r>
            <a:r>
              <a:rPr lang="en-GB" sz="1800" dirty="0">
                <a:effectLst/>
                <a:latin typeface="Segoe UI" panose="020B0502040204020203" pitchFamily="34" charset="0"/>
              </a:rPr>
              <a:t>.</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8958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there is an </a:t>
            </a:r>
            <a:r>
              <a:rPr lang="en-GB" sz="1800" dirty="0" err="1">
                <a:effectLst/>
                <a:latin typeface="Segoe UI" panose="020B0502040204020203" pitchFamily="34" charset="0"/>
              </a:rPr>
              <a:t>etire</a:t>
            </a:r>
            <a:r>
              <a:rPr lang="en-GB" sz="1800" dirty="0">
                <a:effectLst/>
                <a:latin typeface="Segoe UI" panose="020B0502040204020203" pitchFamily="34" charset="0"/>
              </a:rPr>
              <a:t> "Zoo" of related line structures including lines which are kind of printed optical </a:t>
            </a:r>
            <a:r>
              <a:rPr lang="en-GB" sz="1800" dirty="0" err="1">
                <a:effectLst/>
                <a:latin typeface="Segoe UI" panose="020B0502040204020203" pitchFamily="34" charset="0"/>
              </a:rPr>
              <a:t>fibers</a:t>
            </a:r>
            <a:r>
              <a:rPr lang="en-GB" sz="1800" dirty="0">
                <a:effectLst/>
                <a:latin typeface="Segoe UI" panose="020B0502040204020203" pitchFamily="34" charset="0"/>
              </a:rPr>
              <a:t> (dielectric waveguides with metallic ground planes)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0225562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really interesting element although not very often used is the </a:t>
            </a:r>
            <a:r>
              <a:rPr lang="en-GB" sz="1800" dirty="0" err="1">
                <a:effectLst/>
                <a:latin typeface="Segoe UI" panose="020B0502040204020203" pitchFamily="34" charset="0"/>
              </a:rPr>
              <a:t>slotline</a:t>
            </a:r>
            <a:r>
              <a:rPr lang="en-GB" sz="1800" dirty="0">
                <a:effectLst/>
                <a:latin typeface="Segoe UI" panose="020B0502040204020203" pitchFamily="34" charset="0"/>
              </a:rPr>
              <a:t> derived via </a:t>
            </a:r>
            <a:r>
              <a:rPr lang="en-GB" sz="1800" dirty="0" err="1">
                <a:effectLst/>
                <a:latin typeface="Segoe UI" panose="020B0502040204020203" pitchFamily="34" charset="0"/>
              </a:rPr>
              <a:t>Babinets</a:t>
            </a:r>
            <a:r>
              <a:rPr lang="en-GB" sz="1800" dirty="0">
                <a:effectLst/>
                <a:latin typeface="Segoe UI" panose="020B0502040204020203" pitchFamily="34" charset="0"/>
              </a:rPr>
              <a:t> principle. Thus in short the slot carries a "magnetic current" which is ab abstraction to apply duality concepts.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8867506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with a combination of microstrip and </a:t>
            </a:r>
            <a:r>
              <a:rPr lang="en-GB" sz="1800" dirty="0" err="1">
                <a:effectLst/>
                <a:latin typeface="Segoe UI" panose="020B0502040204020203" pitchFamily="34" charset="0"/>
              </a:rPr>
              <a:t>slotline</a:t>
            </a:r>
            <a:r>
              <a:rPr lang="en-GB" sz="1800" dirty="0">
                <a:effectLst/>
                <a:latin typeface="Segoe UI" panose="020B0502040204020203" pitchFamily="34" charset="0"/>
              </a:rPr>
              <a:t> one can make very interesting circuits....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0624999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now we are again more back to earth...the well known rectangular cross- section waveguide..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5405531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the very important boundary conditions: No tangential electric field on the surface of an ideal conductor; and also no normal (RF) field ...The electric field is obvious. But the magnetic field?  any time dependent normal magnetic field would induce some tangential E -field and then we back to square 1.</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80677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a:t>
            </a:r>
            <a:r>
              <a:rPr lang="en-US" dirty="0" err="1"/>
              <a:t>menu..second</a:t>
            </a:r>
            <a:r>
              <a:rPr lang="en-US" dirty="0"/>
              <a:t> </a:t>
            </a:r>
            <a:r>
              <a:rPr lang="en-US" dirty="0" err="1"/>
              <a:t>course..and</a:t>
            </a:r>
            <a:r>
              <a:rPr lang="en-US" dirty="0"/>
              <a:t> dessert..</a:t>
            </a:r>
            <a:endParaRPr lang="en-GB" dirty="0"/>
          </a:p>
        </p:txBody>
      </p:sp>
    </p:spTree>
    <p:extLst>
      <p:ext uri="{BB962C8B-B14F-4D97-AF65-F5344CB8AC3E}">
        <p14:creationId xmlns:p14="http://schemas.microsoft.com/office/powerpoint/2010/main" val="4995977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When you see those movies the first </a:t>
            </a:r>
            <a:r>
              <a:rPr lang="en-GB" sz="1800" dirty="0" err="1">
                <a:effectLst/>
                <a:latin typeface="Segoe UI" panose="020B0502040204020203" pitchFamily="34" charset="0"/>
              </a:rPr>
              <a:t>time..take</a:t>
            </a:r>
            <a:r>
              <a:rPr lang="en-GB" sz="1800" dirty="0">
                <a:effectLst/>
                <a:latin typeface="Segoe UI" panose="020B0502040204020203" pitchFamily="34" charset="0"/>
              </a:rPr>
              <a:t> your time , and visualize this quietly, asking yourself what it all means..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4809880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of course there are waveguides with circular cross section often made on purpose as waveguide but sometimes accidentally (the beampipe)..and you realize already the first </a:t>
            </a:r>
            <a:r>
              <a:rPr lang="en-GB" sz="1800" dirty="0" err="1">
                <a:effectLst/>
                <a:latin typeface="Segoe UI" panose="020B0502040204020203" pitchFamily="34" charset="0"/>
              </a:rPr>
              <a:t>problem..for</a:t>
            </a:r>
            <a:r>
              <a:rPr lang="en-GB" sz="1800" dirty="0">
                <a:effectLst/>
                <a:latin typeface="Segoe UI" panose="020B0502040204020203" pitchFamily="34" charset="0"/>
              </a:rPr>
              <a:t> the fundamental mode there are two polarisations in contrast to the rectangular waveguide which has a single mode there. </a:t>
            </a:r>
            <a:r>
              <a:rPr lang="en-GB" sz="1800" dirty="0" err="1">
                <a:effectLst/>
                <a:latin typeface="Segoe UI" panose="020B0502040204020203" pitchFamily="34" charset="0"/>
              </a:rPr>
              <a:t>Thats</a:t>
            </a:r>
            <a:r>
              <a:rPr lang="en-GB" sz="1800" dirty="0">
                <a:effectLst/>
                <a:latin typeface="Segoe UI" panose="020B0502040204020203" pitchFamily="34" charset="0"/>
              </a:rPr>
              <a:t> why you find in practical engineering more frequently rectangular waveguides...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1403173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but also rectangular waveguide have higher order modes...and </a:t>
            </a:r>
            <a:r>
              <a:rPr lang="en-GB" sz="1800" dirty="0" err="1">
                <a:effectLst/>
                <a:latin typeface="Segoe UI" panose="020B0502040204020203" pitchFamily="34" charset="0"/>
              </a:rPr>
              <a:t>theree</a:t>
            </a:r>
            <a:r>
              <a:rPr lang="en-GB" sz="1800" dirty="0">
                <a:effectLst/>
                <a:latin typeface="Segoe UI" panose="020B0502040204020203" pitchFamily="34" charset="0"/>
              </a:rPr>
              <a:t> you can see from the mode plots the relation to the </a:t>
            </a:r>
            <a:r>
              <a:rPr lang="en-GB" sz="1800" dirty="0" err="1">
                <a:effectLst/>
                <a:latin typeface="Segoe UI" panose="020B0502040204020203" pitchFamily="34" charset="0"/>
              </a:rPr>
              <a:t>indices..first</a:t>
            </a:r>
            <a:r>
              <a:rPr lang="en-GB" sz="1800" dirty="0">
                <a:effectLst/>
                <a:latin typeface="Segoe UI" panose="020B0502040204020203" pitchFamily="34" charset="0"/>
              </a:rPr>
              <a:t> </a:t>
            </a:r>
            <a:r>
              <a:rPr lang="en-GB" sz="1800" dirty="0" err="1">
                <a:effectLst/>
                <a:latin typeface="Segoe UI" panose="020B0502040204020203" pitchFamily="34" charset="0"/>
              </a:rPr>
              <a:t>index..number</a:t>
            </a:r>
            <a:r>
              <a:rPr lang="en-GB" sz="1800" dirty="0">
                <a:effectLst/>
                <a:latin typeface="Segoe UI" panose="020B0502040204020203" pitchFamily="34" charset="0"/>
              </a:rPr>
              <a:t> of maxima along the horizontal axis , second index number of maxima along the vertical axis.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0249793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we have another view on what happens in a rectangular </a:t>
            </a:r>
            <a:r>
              <a:rPr lang="en-GB" sz="1800" dirty="0" err="1">
                <a:effectLst/>
                <a:latin typeface="Segoe UI" panose="020B0502040204020203" pitchFamily="34" charset="0"/>
              </a:rPr>
              <a:t>waveguide..start</a:t>
            </a:r>
            <a:r>
              <a:rPr lang="en-GB" sz="1800" dirty="0">
                <a:effectLst/>
                <a:latin typeface="Segoe UI" panose="020B0502040204020203" pitchFamily="34" charset="0"/>
              </a:rPr>
              <a:t> with the plots in the upper right </a:t>
            </a:r>
            <a:r>
              <a:rPr lang="en-GB" sz="1800" dirty="0" err="1">
                <a:effectLst/>
                <a:latin typeface="Segoe UI" panose="020B0502040204020203" pitchFamily="34" charset="0"/>
              </a:rPr>
              <a:t>corner..and</a:t>
            </a:r>
            <a:r>
              <a:rPr lang="en-GB" sz="1800" dirty="0">
                <a:effectLst/>
                <a:latin typeface="Segoe UI" panose="020B0502040204020203" pitchFamily="34" charset="0"/>
              </a:rPr>
              <a:t> just </a:t>
            </a:r>
            <a:r>
              <a:rPr lang="en-GB" sz="1800" dirty="0" err="1">
                <a:effectLst/>
                <a:latin typeface="Segoe UI" panose="020B0502040204020203" pitchFamily="34" charset="0"/>
              </a:rPr>
              <a:t>remember..the</a:t>
            </a:r>
            <a:r>
              <a:rPr lang="en-GB" sz="1800" dirty="0">
                <a:effectLst/>
                <a:latin typeface="Segoe UI" panose="020B0502040204020203" pitchFamily="34" charset="0"/>
              </a:rPr>
              <a:t> surface current continue as displacement </a:t>
            </a:r>
            <a:r>
              <a:rPr lang="en-GB" sz="1800" dirty="0" err="1">
                <a:effectLst/>
                <a:latin typeface="Segoe UI" panose="020B0502040204020203" pitchFamily="34" charset="0"/>
              </a:rPr>
              <a:t>currents..and</a:t>
            </a:r>
            <a:r>
              <a:rPr lang="en-GB" sz="1800" dirty="0">
                <a:effectLst/>
                <a:latin typeface="Segoe UI" panose="020B0502040204020203" pitchFamily="34" charset="0"/>
              </a:rPr>
              <a:t> for a H- mode there are no longitudinal E-field components and vice versa for the E mode...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0839375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For the round = circular cross section waveguide the meaning of the indices is similar as for the rectangular </a:t>
            </a:r>
            <a:r>
              <a:rPr lang="en-GB" sz="1800" dirty="0" err="1">
                <a:effectLst/>
                <a:latin typeface="Segoe UI" panose="020B0502040204020203" pitchFamily="34" charset="0"/>
              </a:rPr>
              <a:t>one..however</a:t>
            </a:r>
            <a:r>
              <a:rPr lang="en-GB" sz="1800" dirty="0">
                <a:effectLst/>
                <a:latin typeface="Segoe UI" panose="020B0502040204020203" pitchFamily="34" charset="0"/>
              </a:rPr>
              <a:t> here we talk for the first index about PAIRS of maxima along the circumference and radially we count the number of maxima (not pairs)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1591448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again ..in this projection ..fields and surface currents for the circular cross section waveguide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3767247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Also coaxial lines have higher order </a:t>
            </a:r>
            <a:r>
              <a:rPr lang="en-US" dirty="0" err="1"/>
              <a:t>modes..and</a:t>
            </a:r>
            <a:r>
              <a:rPr lang="en-US" dirty="0"/>
              <a:t> that’s the end of their normal range of operation ..and better stay 20..30% below that critical frequency </a:t>
            </a:r>
            <a:endParaRPr lang="en-GB" dirty="0"/>
          </a:p>
        </p:txBody>
      </p:sp>
    </p:spTree>
    <p:extLst>
      <p:ext uri="{BB962C8B-B14F-4D97-AF65-F5344CB8AC3E}">
        <p14:creationId xmlns:p14="http://schemas.microsoft.com/office/powerpoint/2010/main" val="23802987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Hopefully this chart is not too </a:t>
            </a:r>
            <a:r>
              <a:rPr lang="en-GB" sz="1800" dirty="0" err="1">
                <a:effectLst/>
                <a:latin typeface="Segoe UI" panose="020B0502040204020203" pitchFamily="34" charset="0"/>
              </a:rPr>
              <a:t>confusing..lots</a:t>
            </a:r>
            <a:r>
              <a:rPr lang="en-GB" sz="1800" dirty="0">
                <a:effectLst/>
                <a:latin typeface="Segoe UI" panose="020B0502040204020203" pitchFamily="34" charset="0"/>
              </a:rPr>
              <a:t> of </a:t>
            </a:r>
            <a:r>
              <a:rPr lang="en-GB" sz="1800" dirty="0" err="1">
                <a:effectLst/>
                <a:latin typeface="Segoe UI" panose="020B0502040204020203" pitchFamily="34" charset="0"/>
              </a:rPr>
              <a:t>modes..let</a:t>
            </a:r>
            <a:r>
              <a:rPr lang="en-GB" sz="1800" dirty="0">
                <a:effectLst/>
                <a:latin typeface="Segoe UI" panose="020B0502040204020203" pitchFamily="34" charset="0"/>
              </a:rPr>
              <a:t> first focus the H10 ..the vertical axis shows a normalized frequency staring at </a:t>
            </a:r>
            <a:r>
              <a:rPr lang="en-GB" sz="1800" dirty="0" err="1">
                <a:effectLst/>
                <a:latin typeface="Segoe UI" panose="020B0502040204020203" pitchFamily="34" charset="0"/>
              </a:rPr>
              <a:t>cutoff</a:t>
            </a:r>
            <a:r>
              <a:rPr lang="en-GB" sz="1800" dirty="0">
                <a:effectLst/>
                <a:latin typeface="Segoe UI" panose="020B0502040204020203" pitchFamily="34" charset="0"/>
              </a:rPr>
              <a:t> on top (upper left corner ) and then increasing when going down. The red line on top of the diagram symbolizes the </a:t>
            </a:r>
            <a:r>
              <a:rPr lang="en-GB" sz="1800" dirty="0" err="1">
                <a:effectLst/>
                <a:latin typeface="Segoe UI" panose="020B0502040204020203" pitchFamily="34" charset="0"/>
              </a:rPr>
              <a:t>cutoff</a:t>
            </a:r>
            <a:r>
              <a:rPr lang="en-GB" sz="1800" dirty="0">
                <a:effectLst/>
                <a:latin typeface="Segoe UI" panose="020B0502040204020203" pitchFamily="34" charset="0"/>
              </a:rPr>
              <a:t> frequency for the H10 mode (any aspect ratio of b/a thus also for very "flat" waveguides and the more we increase the frequency (lower part of the plot) the modes come it..</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880868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for the "</a:t>
            </a:r>
            <a:r>
              <a:rPr lang="en-GB" sz="1800" dirty="0" err="1">
                <a:effectLst/>
                <a:latin typeface="Segoe UI" panose="020B0502040204020203" pitchFamily="34" charset="0"/>
              </a:rPr>
              <a:t>round"waveguide</a:t>
            </a:r>
            <a:r>
              <a:rPr lang="en-GB" sz="1800" dirty="0">
                <a:effectLst/>
                <a:latin typeface="Segoe UI" panose="020B0502040204020203" pitchFamily="34" charset="0"/>
              </a:rPr>
              <a:t> we see clearly that the first mode (the H11) has a much smaller range to "life </a:t>
            </a:r>
            <a:r>
              <a:rPr lang="en-GB" sz="1800" dirty="0" err="1">
                <a:effectLst/>
                <a:latin typeface="Segoe UI" panose="020B0502040204020203" pitchFamily="34" charset="0"/>
              </a:rPr>
              <a:t>alone"compared</a:t>
            </a:r>
            <a:r>
              <a:rPr lang="en-GB" sz="1800" dirty="0">
                <a:effectLst/>
                <a:latin typeface="Segoe UI" panose="020B0502040204020203" pitchFamily="34" charset="0"/>
              </a:rPr>
              <a:t> to the rectangular </a:t>
            </a:r>
            <a:r>
              <a:rPr lang="en-GB" sz="1800" dirty="0" err="1">
                <a:effectLst/>
                <a:latin typeface="Segoe UI" panose="020B0502040204020203" pitchFamily="34" charset="0"/>
              </a:rPr>
              <a:t>waveguide..and</a:t>
            </a:r>
            <a:r>
              <a:rPr lang="en-GB" sz="1800" dirty="0">
                <a:effectLst/>
                <a:latin typeface="Segoe UI" panose="020B0502040204020203" pitchFamily="34" charset="0"/>
              </a:rPr>
              <a:t> in addition this mode already has two </a:t>
            </a:r>
            <a:r>
              <a:rPr lang="en-GB" sz="1800" dirty="0" err="1">
                <a:effectLst/>
                <a:latin typeface="Segoe UI" panose="020B0502040204020203" pitchFamily="34" charset="0"/>
              </a:rPr>
              <a:t>polarisations..and</a:t>
            </a:r>
            <a:r>
              <a:rPr lang="en-GB" sz="1800" dirty="0">
                <a:effectLst/>
                <a:latin typeface="Segoe UI" panose="020B0502040204020203" pitchFamily="34" charset="0"/>
              </a:rPr>
              <a:t> the next one ..the E01 has a nice electric field component with a maximum on axis and this can talk quite easily to the beam</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1645022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there is a general relation valid for all waveguide modes in homogenous (metallic, hollow) waveguides; at </a:t>
            </a:r>
            <a:r>
              <a:rPr lang="en-GB" sz="1800" dirty="0" err="1">
                <a:effectLst/>
                <a:latin typeface="Segoe UI" panose="020B0502040204020203" pitchFamily="34" charset="0"/>
              </a:rPr>
              <a:t>cutoff</a:t>
            </a:r>
            <a:r>
              <a:rPr lang="en-GB" sz="1800" dirty="0">
                <a:effectLst/>
                <a:latin typeface="Segoe UI" panose="020B0502040204020203" pitchFamily="34" charset="0"/>
              </a:rPr>
              <a:t> the phase velocity is infinite ( YES IT IS) but no problem with Einstein and passing faster than </a:t>
            </a:r>
            <a:r>
              <a:rPr lang="en-GB" sz="1800" dirty="0" err="1">
                <a:effectLst/>
                <a:latin typeface="Segoe UI" panose="020B0502040204020203" pitchFamily="34" charset="0"/>
              </a:rPr>
              <a:t>light..take</a:t>
            </a:r>
            <a:r>
              <a:rPr lang="en-GB" sz="1800" dirty="0">
                <a:effectLst/>
                <a:latin typeface="Segoe UI" panose="020B0502040204020203" pitchFamily="34" charset="0"/>
              </a:rPr>
              <a:t> the time and work through the </a:t>
            </a:r>
            <a:r>
              <a:rPr lang="en-GB" sz="1800" dirty="0" err="1">
                <a:effectLst/>
                <a:latin typeface="Segoe UI" panose="020B0502040204020203" pitchFamily="34" charset="0"/>
              </a:rPr>
              <a:t>example..shown</a:t>
            </a:r>
            <a:r>
              <a:rPr lang="en-GB" sz="1800" dirty="0">
                <a:effectLst/>
                <a:latin typeface="Segoe UI" panose="020B0502040204020203" pitchFamily="34" charset="0"/>
              </a:rPr>
              <a:t> here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711794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pillbox cavity is the mother of most RF resonators used for particle </a:t>
            </a:r>
            <a:r>
              <a:rPr lang="en-GB" sz="1800" dirty="0" err="1">
                <a:effectLst/>
                <a:latin typeface="Segoe UI" panose="020B0502040204020203" pitchFamily="34" charset="0"/>
              </a:rPr>
              <a:t>accelerators..and</a:t>
            </a:r>
            <a:r>
              <a:rPr lang="en-GB" sz="1800" dirty="0">
                <a:effectLst/>
                <a:latin typeface="Segoe UI" panose="020B0502040204020203" pitchFamily="34" charset="0"/>
              </a:rPr>
              <a:t> its essentially a transformer to bring the power available from the generator to a very high voltage level. And since operating in vacuum we somewhere a vacuum barrier and often there is some sort of feedback circuit to stabilize the Rf voltage and also to meet other requirements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24954938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rectangular waveguides are not so easy to install (waveguide </a:t>
            </a:r>
            <a:r>
              <a:rPr lang="en-GB" sz="1800" dirty="0" err="1">
                <a:effectLst/>
                <a:latin typeface="Segoe UI" panose="020B0502040204020203" pitchFamily="34" charset="0"/>
              </a:rPr>
              <a:t>plumming</a:t>
            </a:r>
            <a:r>
              <a:rPr lang="en-GB" sz="1800" dirty="0">
                <a:effectLst/>
                <a:latin typeface="Segoe UI" panose="020B0502040204020203" pitchFamily="34" charset="0"/>
              </a:rPr>
              <a:t>) thus there is a compromise between round and rectangular </a:t>
            </a:r>
            <a:r>
              <a:rPr lang="en-GB" sz="1800" dirty="0" err="1">
                <a:effectLst/>
                <a:latin typeface="Segoe UI" panose="020B0502040204020203" pitchFamily="34" charset="0"/>
              </a:rPr>
              <a:t>ones..the</a:t>
            </a:r>
            <a:r>
              <a:rPr lang="en-GB" sz="1800" dirty="0">
                <a:effectLst/>
                <a:latin typeface="Segoe UI" panose="020B0502040204020203" pitchFamily="34" charset="0"/>
              </a:rPr>
              <a:t> elliptic waveguide (and also in certain accelerators the beampipe has an elliptic cross section)</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0503854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Elliptical waveguide typically have a undulated metallic wall in order to be able to bend them ..thus in way ..an kind of LONG </a:t>
            </a:r>
            <a:r>
              <a:rPr lang="en-GB" sz="1800" dirty="0" err="1">
                <a:effectLst/>
                <a:latin typeface="Segoe UI" panose="020B0502040204020203" pitchFamily="34" charset="0"/>
              </a:rPr>
              <a:t>bellows..and</a:t>
            </a:r>
            <a:r>
              <a:rPr lang="en-GB" sz="1800" dirty="0">
                <a:effectLst/>
                <a:latin typeface="Segoe UI" panose="020B0502040204020203" pitchFamily="34" charset="0"/>
              </a:rPr>
              <a:t> </a:t>
            </a:r>
            <a:r>
              <a:rPr lang="en-GB" sz="1800" dirty="0" err="1">
                <a:effectLst/>
                <a:latin typeface="Segoe UI" panose="020B0502040204020203" pitchFamily="34" charset="0"/>
              </a:rPr>
              <a:t>nomen</a:t>
            </a:r>
            <a:r>
              <a:rPr lang="en-GB" sz="1800" dirty="0">
                <a:effectLst/>
                <a:latin typeface="Segoe UI" panose="020B0502040204020203" pitchFamily="34" charset="0"/>
              </a:rPr>
              <a:t> </a:t>
            </a:r>
            <a:r>
              <a:rPr lang="en-GB" sz="1800" dirty="0" err="1">
                <a:effectLst/>
                <a:latin typeface="Segoe UI" panose="020B0502040204020203" pitchFamily="34" charset="0"/>
              </a:rPr>
              <a:t>est</a:t>
            </a:r>
            <a:r>
              <a:rPr lang="en-GB" sz="1800" dirty="0">
                <a:effectLst/>
                <a:latin typeface="Segoe UI" panose="020B0502040204020203" pitchFamily="34" charset="0"/>
              </a:rPr>
              <a:t> </a:t>
            </a:r>
            <a:r>
              <a:rPr lang="en-GB" sz="1800" dirty="0" err="1">
                <a:effectLst/>
                <a:latin typeface="Segoe UI" panose="020B0502040204020203" pitchFamily="34" charset="0"/>
              </a:rPr>
              <a:t>omen..the</a:t>
            </a:r>
            <a:r>
              <a:rPr lang="en-GB" sz="1800" dirty="0">
                <a:effectLst/>
                <a:latin typeface="Segoe UI" panose="020B0502040204020203" pitchFamily="34" charset="0"/>
              </a:rPr>
              <a:t> name of the company "</a:t>
            </a:r>
            <a:r>
              <a:rPr lang="en-GB" sz="1800" dirty="0" err="1">
                <a:effectLst/>
                <a:latin typeface="Segoe UI" panose="020B0502040204020203" pitchFamily="34" charset="0"/>
              </a:rPr>
              <a:t>Flexwell</a:t>
            </a:r>
            <a:r>
              <a:rPr lang="en-GB" sz="1800" dirty="0">
                <a:effectLst/>
                <a:latin typeface="Segoe UI" panose="020B0502040204020203" pitchFamily="34" charset="0"/>
              </a:rPr>
              <a:t>"..and those waveguides come coiled up on big drums..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7940237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boring table to give an overview.. also to see max power levels , group velocities (never bigger than c) and practical frequency ranges..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1988090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Yes we do need from time to time a bit of theory with terrible math…..40 years ago this was the standard introduction for RF students and part of the </a:t>
            </a:r>
            <a:r>
              <a:rPr lang="en-GB" sz="1800" dirty="0" err="1">
                <a:effectLst/>
                <a:latin typeface="Segoe UI" panose="020B0502040204020203" pitchFamily="34" charset="0"/>
              </a:rPr>
              <a:t>exam..now</a:t>
            </a:r>
            <a:r>
              <a:rPr lang="en-GB" sz="1800" dirty="0">
                <a:effectLst/>
                <a:latin typeface="Segoe UI" panose="020B0502040204020203" pitchFamily="34" charset="0"/>
              </a:rPr>
              <a:t> its more of academic interest since the computer does everything and all problems which can be solved analytically (by real artists) are already done.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5628474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8693861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For cylindrical boundary value problems it good to have an idea about Bessel </a:t>
            </a:r>
            <a:r>
              <a:rPr lang="en-GB" sz="1800" dirty="0" err="1">
                <a:effectLst/>
                <a:latin typeface="Segoe UI" panose="020B0502040204020203" pitchFamily="34" charset="0"/>
              </a:rPr>
              <a:t>functions..they</a:t>
            </a:r>
            <a:r>
              <a:rPr lang="en-GB" sz="1800" dirty="0">
                <a:effectLst/>
                <a:latin typeface="Segoe UI" panose="020B0502040204020203" pitchFamily="34" charset="0"/>
              </a:rPr>
              <a:t> look a bit like an attenuated sinewave vs higher values of the abscissa. And only the Bessel function of 0th order has a value of 1 for the argument zero.</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2468061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Graphics is </a:t>
            </a:r>
            <a:r>
              <a:rPr lang="en-GB" sz="1800" dirty="0" err="1">
                <a:effectLst/>
                <a:latin typeface="Segoe UI" panose="020B0502040204020203" pitchFamily="34" charset="0"/>
              </a:rPr>
              <a:t>nice..but</a:t>
            </a:r>
            <a:r>
              <a:rPr lang="en-GB" sz="1800" dirty="0">
                <a:effectLst/>
                <a:latin typeface="Segoe UI" panose="020B0502040204020203" pitchFamily="34" charset="0"/>
              </a:rPr>
              <a:t> sometimes tabulated values are also very helpful ..in particular when solving exam </a:t>
            </a:r>
            <a:r>
              <a:rPr lang="en-GB" sz="1800" dirty="0" err="1">
                <a:effectLst/>
                <a:latin typeface="Segoe UI" panose="020B0502040204020203" pitchFamily="34" charset="0"/>
              </a:rPr>
              <a:t>problems..we</a:t>
            </a:r>
            <a:r>
              <a:rPr lang="en-GB" sz="1800" dirty="0">
                <a:effectLst/>
                <a:latin typeface="Segoe UI" panose="020B0502040204020203" pitchFamily="34" charset="0"/>
              </a:rPr>
              <a:t> need both...maybe..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5479009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this way we arrive very quickly at practical numbers to determine the </a:t>
            </a:r>
            <a:r>
              <a:rPr lang="en-GB" sz="1800" dirty="0" err="1">
                <a:effectLst/>
                <a:latin typeface="Segoe UI" panose="020B0502040204020203" pitchFamily="34" charset="0"/>
              </a:rPr>
              <a:t>cutoff</a:t>
            </a:r>
            <a:r>
              <a:rPr lang="en-GB" sz="1800" dirty="0">
                <a:effectLst/>
                <a:latin typeface="Segoe UI" panose="020B0502040204020203" pitchFamily="34" charset="0"/>
              </a:rPr>
              <a:t> frequencies of different modes in a "round“ waveguide.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38714299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there are also Neumann functions (import for higher order modes in coax cables.) they all have a pole at Zero thus irrelevant for a circular waveguide since the energy density there would become infinite..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2161616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 recap what we had discussed already ..just using a </a:t>
            </a:r>
            <a:r>
              <a:rPr lang="en-GB" sz="1800" dirty="0" err="1">
                <a:effectLst/>
                <a:latin typeface="Segoe UI" panose="020B0502040204020203" pitchFamily="34" charset="0"/>
              </a:rPr>
              <a:t>differnt</a:t>
            </a:r>
            <a:r>
              <a:rPr lang="en-GB" sz="1800" dirty="0">
                <a:effectLst/>
                <a:latin typeface="Segoe UI" panose="020B0502040204020203" pitchFamily="34" charset="0"/>
              </a:rPr>
              <a:t> phrasing..</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664654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Maxwells equations will get </a:t>
            </a:r>
            <a:r>
              <a:rPr lang="en-GB" sz="1800" dirty="0" err="1">
                <a:effectLst/>
                <a:latin typeface="Segoe UI" panose="020B0502040204020203" pitchFamily="34" charset="0"/>
              </a:rPr>
              <a:t>you..all</a:t>
            </a:r>
            <a:r>
              <a:rPr lang="en-GB" sz="1800" dirty="0">
                <a:effectLst/>
                <a:latin typeface="Segoe UI" panose="020B0502040204020203" pitchFamily="34" charset="0"/>
              </a:rPr>
              <a:t> over the </a:t>
            </a:r>
            <a:r>
              <a:rPr lang="en-GB" sz="1800" dirty="0" err="1">
                <a:effectLst/>
                <a:latin typeface="Segoe UI" panose="020B0502040204020203" pitchFamily="34" charset="0"/>
              </a:rPr>
              <a:t>place..but</a:t>
            </a:r>
            <a:r>
              <a:rPr lang="en-GB" sz="1800" dirty="0">
                <a:effectLst/>
                <a:latin typeface="Segoe UI" panose="020B0502040204020203" pitchFamily="34" charset="0"/>
              </a:rPr>
              <a:t> its important to develop a kind of feeling or intuition for them…a sort of training for your protein computer to "feel "Maxwells equations and to visualize them</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94540664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from the infinitely long transmission line we arrive at the resonator when we ad endplates and the we also get now 3 indices. In cartesian coordinates = number of half waves along the respective axis.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607587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Here we are at the mother of all accelerator </a:t>
            </a:r>
            <a:r>
              <a:rPr lang="en-GB" sz="1800" dirty="0" err="1">
                <a:effectLst/>
                <a:latin typeface="Segoe UI" panose="020B0502040204020203" pitchFamily="34" charset="0"/>
              </a:rPr>
              <a:t>cavities..the</a:t>
            </a:r>
            <a:r>
              <a:rPr lang="en-GB" sz="1800" dirty="0">
                <a:effectLst/>
                <a:latin typeface="Segoe UI" panose="020B0502040204020203" pitchFamily="34" charset="0"/>
              </a:rPr>
              <a:t> </a:t>
            </a:r>
            <a:r>
              <a:rPr lang="en-GB" sz="1800" dirty="0" err="1">
                <a:effectLst/>
                <a:latin typeface="Segoe UI" panose="020B0502040204020203" pitchFamily="34" charset="0"/>
              </a:rPr>
              <a:t>pillbox..and</a:t>
            </a:r>
            <a:r>
              <a:rPr lang="en-GB" sz="1800" dirty="0">
                <a:effectLst/>
                <a:latin typeface="Segoe UI" panose="020B0502040204020203" pitchFamily="34" charset="0"/>
              </a:rPr>
              <a:t> with some intuition the mode indices become evident and self explaining</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52043530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endParaRPr lang="en-GB"/>
          </a:p>
        </p:txBody>
      </p:sp>
    </p:spTree>
    <p:extLst>
      <p:ext uri="{BB962C8B-B14F-4D97-AF65-F5344CB8AC3E}">
        <p14:creationId xmlns:p14="http://schemas.microsoft.com/office/powerpoint/2010/main" val="24133063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is a nice brick shaped </a:t>
            </a:r>
            <a:r>
              <a:rPr lang="en-US" dirty="0" err="1"/>
              <a:t>cavity..why</a:t>
            </a:r>
            <a:r>
              <a:rPr lang="en-US" dirty="0"/>
              <a:t> do we find this rarely in particle accelerators?</a:t>
            </a:r>
            <a:endParaRPr lang="en-GB" dirty="0"/>
          </a:p>
        </p:txBody>
      </p:sp>
    </p:spTree>
    <p:extLst>
      <p:ext uri="{BB962C8B-B14F-4D97-AF65-F5344CB8AC3E}">
        <p14:creationId xmlns:p14="http://schemas.microsoft.com/office/powerpoint/2010/main" val="112192491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mother of all cavities for particle </a:t>
            </a:r>
            <a:r>
              <a:rPr lang="en-US" dirty="0" err="1"/>
              <a:t>accelerator..the</a:t>
            </a:r>
            <a:r>
              <a:rPr lang="en-US" dirty="0"/>
              <a:t> </a:t>
            </a:r>
            <a:r>
              <a:rPr lang="en-US" dirty="0" err="1"/>
              <a:t>pillbox..in</a:t>
            </a:r>
            <a:r>
              <a:rPr lang="en-US" dirty="0"/>
              <a:t> practice for a back of an envelope estimate and for the exam you may take the </a:t>
            </a:r>
            <a:r>
              <a:rPr lang="en-US" dirty="0" err="1"/>
              <a:t>skindepth</a:t>
            </a:r>
            <a:r>
              <a:rPr lang="en-US" dirty="0"/>
              <a:t> from the plot some slides earlier</a:t>
            </a:r>
            <a:endParaRPr lang="en-GB" dirty="0"/>
          </a:p>
        </p:txBody>
      </p:sp>
    </p:spTree>
    <p:extLst>
      <p:ext uri="{BB962C8B-B14F-4D97-AF65-F5344CB8AC3E}">
        <p14:creationId xmlns:p14="http://schemas.microsoft.com/office/powerpoint/2010/main" val="255194790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Pillbox shaped cavities (round cylinders) may also support other modes  depending on the aspect ratio above or below the E010 mode. </a:t>
            </a:r>
            <a:endParaRPr lang="en-GB" dirty="0"/>
          </a:p>
        </p:txBody>
      </p:sp>
    </p:spTree>
    <p:extLst>
      <p:ext uri="{BB962C8B-B14F-4D97-AF65-F5344CB8AC3E}">
        <p14:creationId xmlns:p14="http://schemas.microsoft.com/office/powerpoint/2010/main" val="27833447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With coaxial lines one can build very nice </a:t>
            </a:r>
            <a:r>
              <a:rPr lang="en-US" dirty="0" err="1"/>
              <a:t>resonators..they</a:t>
            </a:r>
            <a:r>
              <a:rPr lang="en-US" dirty="0"/>
              <a:t> have advantages and disadvantages </a:t>
            </a:r>
            <a:r>
              <a:rPr lang="en-US" dirty="0" err="1"/>
              <a:t>wrt</a:t>
            </a:r>
            <a:r>
              <a:rPr lang="en-US" dirty="0"/>
              <a:t> the pillbox..</a:t>
            </a:r>
            <a:endParaRPr lang="en-GB" dirty="0"/>
          </a:p>
        </p:txBody>
      </p:sp>
    </p:spTree>
    <p:extLst>
      <p:ext uri="{BB962C8B-B14F-4D97-AF65-F5344CB8AC3E}">
        <p14:creationId xmlns:p14="http://schemas.microsoft.com/office/powerpoint/2010/main" val="16807155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Our old energy storage cavity  the </a:t>
            </a:r>
            <a:r>
              <a:rPr lang="en-US" dirty="0" err="1"/>
              <a:t>sphere..because</a:t>
            </a:r>
            <a:r>
              <a:rPr lang="en-US" dirty="0"/>
              <a:t> the </a:t>
            </a:r>
            <a:r>
              <a:rPr lang="en-US" dirty="0" err="1"/>
              <a:t>the</a:t>
            </a:r>
            <a:r>
              <a:rPr lang="en-US" dirty="0"/>
              <a:t> </a:t>
            </a:r>
            <a:r>
              <a:rPr lang="en-US" dirty="0" err="1"/>
              <a:t>shere</a:t>
            </a:r>
            <a:r>
              <a:rPr lang="en-US" dirty="0"/>
              <a:t> has the best Q values since the ratio of surface to volume is </a:t>
            </a:r>
            <a:r>
              <a:rPr lang="en-US" dirty="0" err="1"/>
              <a:t>optimum..BUT</a:t>
            </a:r>
            <a:r>
              <a:rPr lang="en-US" dirty="0"/>
              <a:t> MANY modes </a:t>
            </a:r>
            <a:endParaRPr lang="en-GB" dirty="0"/>
          </a:p>
        </p:txBody>
      </p:sp>
    </p:spTree>
    <p:extLst>
      <p:ext uri="{BB962C8B-B14F-4D97-AF65-F5344CB8AC3E}">
        <p14:creationId xmlns:p14="http://schemas.microsoft.com/office/powerpoint/2010/main" val="296229238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 bit of theory to calculate the R/Q     and in the end a nice and easy  approximation ( good for exams)</a:t>
            </a:r>
            <a:endParaRPr lang="en-GB" dirty="0"/>
          </a:p>
        </p:txBody>
      </p:sp>
    </p:spTree>
    <p:extLst>
      <p:ext uri="{BB962C8B-B14F-4D97-AF65-F5344CB8AC3E}">
        <p14:creationId xmlns:p14="http://schemas.microsoft.com/office/powerpoint/2010/main" val="37500416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Wherever lines are crossing we have a mode degeneration i.e. two modes at the same frequency   this should be avoided in </a:t>
            </a:r>
            <a:r>
              <a:rPr lang="en-US" dirty="0" err="1"/>
              <a:t>practice..to</a:t>
            </a:r>
            <a:r>
              <a:rPr lang="en-US" dirty="0"/>
              <a:t> operate the cavity there.</a:t>
            </a:r>
            <a:endParaRPr lang="en-GB" dirty="0"/>
          </a:p>
        </p:txBody>
      </p:sp>
    </p:spTree>
    <p:extLst>
      <p:ext uri="{BB962C8B-B14F-4D97-AF65-F5344CB8AC3E}">
        <p14:creationId xmlns:p14="http://schemas.microsoft.com/office/powerpoint/2010/main" val="2477003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we need a bit of </a:t>
            </a:r>
            <a:r>
              <a:rPr lang="en-GB" sz="1800" dirty="0" err="1">
                <a:effectLst/>
                <a:latin typeface="Segoe UI" panose="020B0502040204020203" pitchFamily="34" charset="0"/>
              </a:rPr>
              <a:t>mathematics..sometimes</a:t>
            </a:r>
            <a:r>
              <a:rPr lang="en-GB" sz="1800" dirty="0">
                <a:effectLst/>
                <a:latin typeface="Segoe UI" panose="020B0502040204020203" pitchFamily="34" charset="0"/>
              </a:rPr>
              <a:t>..</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60489025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More important for “</a:t>
            </a:r>
            <a:r>
              <a:rPr lang="en-US" dirty="0" err="1"/>
              <a:t>round”accelerator</a:t>
            </a:r>
            <a:r>
              <a:rPr lang="en-US" dirty="0"/>
              <a:t> cavities is the mode crossing for the E010 mode (or TM 010) the  yellow-brown vertical </a:t>
            </a:r>
            <a:r>
              <a:rPr lang="en-US" dirty="0" err="1"/>
              <a:t>line..if</a:t>
            </a:r>
            <a:r>
              <a:rPr lang="en-US" dirty="0"/>
              <a:t> the high is rather small one is in a safe region..</a:t>
            </a:r>
            <a:endParaRPr lang="en-GB" dirty="0"/>
          </a:p>
        </p:txBody>
      </p:sp>
    </p:spTree>
    <p:extLst>
      <p:ext uri="{BB962C8B-B14F-4D97-AF65-F5344CB8AC3E}">
        <p14:creationId xmlns:p14="http://schemas.microsoft.com/office/powerpoint/2010/main" val="124933124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Another version of the mode chart for the pillbox…up to your taste which one you prefer..</a:t>
            </a:r>
            <a:endParaRPr lang="en-GB" dirty="0"/>
          </a:p>
        </p:txBody>
      </p:sp>
    </p:spTree>
    <p:extLst>
      <p:ext uri="{BB962C8B-B14F-4D97-AF65-F5344CB8AC3E}">
        <p14:creationId xmlns:p14="http://schemas.microsoft.com/office/powerpoint/2010/main" val="138987264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one more  </a:t>
            </a:r>
            <a:r>
              <a:rPr lang="en-US" dirty="0" err="1"/>
              <a:t>modechart</a:t>
            </a:r>
            <a:r>
              <a:rPr lang="en-US" dirty="0"/>
              <a:t>…</a:t>
            </a:r>
            <a:endParaRPr lang="en-GB" dirty="0"/>
          </a:p>
        </p:txBody>
      </p:sp>
    </p:spTree>
    <p:extLst>
      <p:ext uri="{BB962C8B-B14F-4D97-AF65-F5344CB8AC3E}">
        <p14:creationId xmlns:p14="http://schemas.microsoft.com/office/powerpoint/2010/main" val="37570935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are basically two ways to make an equivalent circuit for some power source; the IDEAL voltage source ( source  impedance by definition =0) with some resistor added in series; or the IDEAL current source ( source impedance=infinite) with some admittance in parallel. Both methods are equivalent as seen from the terminals of the (DC or AC) source; however, an ideal Voltage source or generator should never be short circuited since it would  theoretically generate an infinite current and a current source should never be left open as it would generate (without load) and infinite high output voltage.</a:t>
            </a:r>
            <a:endParaRPr lang="en-GB" dirty="0"/>
          </a:p>
        </p:txBody>
      </p:sp>
    </p:spTree>
    <p:extLst>
      <p:ext uri="{BB962C8B-B14F-4D97-AF65-F5344CB8AC3E}">
        <p14:creationId xmlns:p14="http://schemas.microsoft.com/office/powerpoint/2010/main" val="300670574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see the basic equivalent circuit for an accelerator cavity using the parallel RLC circuit; since one can find in the literature also the series resonant circuit , lets discuss why the parallel one has certain advantages: Well, the answer it that at resonance the cavity represents a large impedance seen by the </a:t>
            </a:r>
            <a:r>
              <a:rPr lang="en-US" dirty="0" err="1"/>
              <a:t>beam..and</a:t>
            </a:r>
            <a:r>
              <a:rPr lang="en-US" dirty="0"/>
              <a:t> the functionality of the cavity is basically a transformer which transforms the power available from the generator to a very high voltage or field strength seen by the beam.</a:t>
            </a:r>
            <a:endParaRPr lang="en-GB" dirty="0"/>
          </a:p>
        </p:txBody>
      </p:sp>
    </p:spTree>
    <p:extLst>
      <p:ext uri="{BB962C8B-B14F-4D97-AF65-F5344CB8AC3E}">
        <p14:creationId xmlns:p14="http://schemas.microsoft.com/office/powerpoint/2010/main" val="397165479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slide is maybe rather important for examinations. … it contains a  few simple </a:t>
            </a:r>
            <a:r>
              <a:rPr lang="en-US" dirty="0" err="1"/>
              <a:t>formulae..please</a:t>
            </a:r>
            <a:r>
              <a:rPr lang="en-US" dirty="0"/>
              <a:t> take the time to understand those formulae and avoid just using them “</a:t>
            </a:r>
            <a:r>
              <a:rPr lang="en-US" dirty="0" err="1"/>
              <a:t>blindly”..prepare</a:t>
            </a:r>
            <a:r>
              <a:rPr lang="en-US" dirty="0"/>
              <a:t> your self a few simple numerical examples ..to get a feeling for the numbers</a:t>
            </a:r>
            <a:endParaRPr lang="en-GB" dirty="0"/>
          </a:p>
        </p:txBody>
      </p:sp>
    </p:spTree>
    <p:extLst>
      <p:ext uri="{BB962C8B-B14F-4D97-AF65-F5344CB8AC3E}">
        <p14:creationId xmlns:p14="http://schemas.microsoft.com/office/powerpoint/2010/main" val="116961651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We need some definition of the Q </a:t>
            </a:r>
            <a:r>
              <a:rPr lang="en-US" dirty="0" err="1"/>
              <a:t>factor..and</a:t>
            </a:r>
            <a:r>
              <a:rPr lang="en-US" dirty="0"/>
              <a:t> the mutual relation between them (loaded unloaded , external)</a:t>
            </a:r>
            <a:endParaRPr lang="en-GB" dirty="0"/>
          </a:p>
        </p:txBody>
      </p:sp>
    </p:spTree>
    <p:extLst>
      <p:ext uri="{BB962C8B-B14F-4D97-AF65-F5344CB8AC3E}">
        <p14:creationId xmlns:p14="http://schemas.microsoft.com/office/powerpoint/2010/main" val="26007471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as usual  there are several definitions possible…which all make sense and have their justification..</a:t>
            </a:r>
            <a:endParaRPr lang="en-GB" dirty="0"/>
          </a:p>
        </p:txBody>
      </p:sp>
    </p:spTree>
    <p:extLst>
      <p:ext uri="{BB962C8B-B14F-4D97-AF65-F5344CB8AC3E}">
        <p14:creationId xmlns:p14="http://schemas.microsoft.com/office/powerpoint/2010/main" val="13818158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Another element in </a:t>
            </a:r>
            <a:r>
              <a:rPr lang="en-US"/>
              <a:t>our toolbox…</a:t>
            </a:r>
            <a:endParaRPr lang="en-GB" dirty="0"/>
          </a:p>
        </p:txBody>
      </p:sp>
    </p:spTree>
    <p:extLst>
      <p:ext uri="{BB962C8B-B14F-4D97-AF65-F5344CB8AC3E}">
        <p14:creationId xmlns:p14="http://schemas.microsoft.com/office/powerpoint/2010/main" val="2582128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How can we visualize the transit time </a:t>
            </a:r>
            <a:r>
              <a:rPr lang="en-US" dirty="0" err="1"/>
              <a:t>factor..we</a:t>
            </a:r>
            <a:r>
              <a:rPr lang="en-US" dirty="0"/>
              <a:t> just compare the Integral of the electric field seen by a charged particle passing through the cavity WITH INFINITE VELOCITY at the moment when the field is  maximum with the same Integral EDS for a particle with finite velocity (e.g. c or less) and also crossing the cavity in the center when the field has it peak value,.</a:t>
            </a:r>
            <a:endParaRPr lang="en-GB" dirty="0"/>
          </a:p>
        </p:txBody>
      </p:sp>
    </p:spTree>
    <p:extLst>
      <p:ext uri="{BB962C8B-B14F-4D97-AF65-F5344CB8AC3E}">
        <p14:creationId xmlns:p14="http://schemas.microsoft.com/office/powerpoint/2010/main" val="125918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The message here is very simple: The conduction current on the wire continues as displacement current through the capacitor. This can happen intentionally and also quite often in a non intended manner ..the origin of MANY EMI EMC problems..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1467068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all this with a few formulae</a:t>
            </a:r>
            <a:endParaRPr lang="en-GB" dirty="0"/>
          </a:p>
        </p:txBody>
      </p:sp>
    </p:spTree>
    <p:extLst>
      <p:ext uri="{BB962C8B-B14F-4D97-AF65-F5344CB8AC3E}">
        <p14:creationId xmlns:p14="http://schemas.microsoft.com/office/powerpoint/2010/main" val="364074127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p:cNvSpPr>
          <p:nvPr>
            <p:ph type="sldImg"/>
          </p:nvPr>
        </p:nvSpPr>
        <p:spPr bwMode="auto">
          <a:xfrm>
            <a:off x="917575" y="746125"/>
            <a:ext cx="4962525" cy="3722688"/>
          </a:xfrm>
          <a:prstGeom prst="rect">
            <a:avLst/>
          </a:prstGeom>
          <a:noFill/>
          <a:ln w="12700">
            <a:solidFill>
              <a:srgbClr val="000000"/>
            </a:solidFill>
            <a:miter lim="800000"/>
            <a:headEnd/>
            <a:tailEnd/>
          </a:ln>
        </p:spPr>
      </p:sp>
      <p:sp>
        <p:nvSpPr>
          <p:cNvPr id="122883" name="Notes Placeholder 2"/>
          <p:cNvSpPr>
            <a:spLocks noGrp="1"/>
          </p:cNvSpPr>
          <p:nvPr>
            <p:ph type="body" idx="1"/>
          </p:nvPr>
        </p:nvSpPr>
        <p:spPr bwMode="auto">
          <a:xfrm>
            <a:off x="679464" y="4716947"/>
            <a:ext cx="5438748" cy="4465930"/>
          </a:xfrm>
          <a:prstGeom prst="rect">
            <a:avLst/>
          </a:prstGeom>
          <a:noFill/>
          <a:ln>
            <a:miter lim="800000"/>
            <a:headEnd/>
            <a:tailEnd/>
          </a:ln>
        </p:spPr>
        <p:txBody>
          <a:bodyPr lIns="92161" tIns="46081" rIns="92161" bIns="46081"/>
          <a:lstStyle/>
          <a:p>
            <a:r>
              <a:rPr lang="en-US" dirty="0"/>
              <a:t>Some examples…</a:t>
            </a:r>
            <a:endParaRPr lang="en-GB" dirty="0"/>
          </a:p>
        </p:txBody>
      </p:sp>
    </p:spTree>
    <p:extLst>
      <p:ext uri="{BB962C8B-B14F-4D97-AF65-F5344CB8AC3E}">
        <p14:creationId xmlns:p14="http://schemas.microsoft.com/office/powerpoint/2010/main" val="2081269330"/>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Requirements for cavities…</a:t>
            </a:r>
            <a:endParaRPr lang="en-GB" dirty="0"/>
          </a:p>
        </p:txBody>
      </p:sp>
    </p:spTree>
    <p:extLst>
      <p:ext uri="{BB962C8B-B14F-4D97-AF65-F5344CB8AC3E}">
        <p14:creationId xmlns:p14="http://schemas.microsoft.com/office/powerpoint/2010/main" val="94584815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have the famous and well known locus if impedance of a parallel RLC resonator in the complex impedance </a:t>
            </a:r>
            <a:r>
              <a:rPr lang="en-US" dirty="0" err="1"/>
              <a:t>plane..we</a:t>
            </a:r>
            <a:r>
              <a:rPr lang="en-US" dirty="0"/>
              <a:t> need it over and over gain..</a:t>
            </a:r>
            <a:endParaRPr lang="en-GB" dirty="0"/>
          </a:p>
        </p:txBody>
      </p:sp>
    </p:spTree>
    <p:extLst>
      <p:ext uri="{BB962C8B-B14F-4D97-AF65-F5344CB8AC3E}">
        <p14:creationId xmlns:p14="http://schemas.microsoft.com/office/powerpoint/2010/main" val="164749065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of course we may also look into the Y plane and there the circle from the impedance plane transforms also into a circle (but in this case with infinite radius) ..thus a straight line</a:t>
            </a:r>
            <a:endParaRPr lang="en-GB" dirty="0"/>
          </a:p>
        </p:txBody>
      </p:sp>
    </p:spTree>
    <p:extLst>
      <p:ext uri="{BB962C8B-B14F-4D97-AF65-F5344CB8AC3E}">
        <p14:creationId xmlns:p14="http://schemas.microsoft.com/office/powerpoint/2010/main" val="383404617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there are several equivalent ways and definitions to express or describe the “bandwidth”  of that resonant circuit</a:t>
            </a:r>
            <a:endParaRPr lang="en-GB" dirty="0"/>
          </a:p>
        </p:txBody>
      </p:sp>
    </p:spTree>
    <p:extLst>
      <p:ext uri="{BB962C8B-B14F-4D97-AF65-F5344CB8AC3E}">
        <p14:creationId xmlns:p14="http://schemas.microsoft.com/office/powerpoint/2010/main" val="51452917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at some moment in time we must switch on our </a:t>
            </a:r>
            <a:r>
              <a:rPr lang="en-US" dirty="0" err="1"/>
              <a:t>generator..we</a:t>
            </a:r>
            <a:r>
              <a:rPr lang="en-US" dirty="0"/>
              <a:t> have a </a:t>
            </a:r>
            <a:r>
              <a:rPr lang="en-US" dirty="0" err="1"/>
              <a:t>transient..but</a:t>
            </a:r>
            <a:r>
              <a:rPr lang="en-US" dirty="0"/>
              <a:t> what will happen then? Lets looks at the RC element first</a:t>
            </a:r>
            <a:endParaRPr lang="en-GB" dirty="0"/>
          </a:p>
        </p:txBody>
      </p:sp>
    </p:spTree>
    <p:extLst>
      <p:ext uri="{BB962C8B-B14F-4D97-AF65-F5344CB8AC3E}">
        <p14:creationId xmlns:p14="http://schemas.microsoft.com/office/powerpoint/2010/main" val="338427246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From one transient we got to many of </a:t>
            </a:r>
            <a:r>
              <a:rPr lang="en-US" dirty="0" err="1"/>
              <a:t>them..and</a:t>
            </a:r>
            <a:r>
              <a:rPr lang="en-US" dirty="0"/>
              <a:t> there are two </a:t>
            </a:r>
            <a:r>
              <a:rPr lang="en-US" dirty="0" err="1"/>
              <a:t>regions..in</a:t>
            </a:r>
            <a:r>
              <a:rPr lang="en-US" dirty="0"/>
              <a:t> one case the distance of the pulses (small repetition rate) from the generator is rather large compared to the time constant (left side of the slide) and on the right hand side of the slide the repetition rate is rather fast</a:t>
            </a:r>
            <a:endParaRPr lang="en-GB" dirty="0"/>
          </a:p>
        </p:txBody>
      </p:sp>
    </p:spTree>
    <p:extLst>
      <p:ext uri="{BB962C8B-B14F-4D97-AF65-F5344CB8AC3E}">
        <p14:creationId xmlns:p14="http://schemas.microsoft.com/office/powerpoint/2010/main" val="251331130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from the RC element we make the transition to the RLC resonant circuit and we can nicely visualize (nearly without mathematics) what happens….</a:t>
            </a:r>
            <a:endParaRPr lang="en-GB" dirty="0"/>
          </a:p>
        </p:txBody>
      </p:sp>
    </p:spTree>
    <p:extLst>
      <p:ext uri="{BB962C8B-B14F-4D97-AF65-F5344CB8AC3E}">
        <p14:creationId xmlns:p14="http://schemas.microsoft.com/office/powerpoint/2010/main" val="19098179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not surprising ..results measured on a real cavity or obtained by simulation show the same </a:t>
            </a:r>
            <a:r>
              <a:rPr lang="en-US" dirty="0" err="1"/>
              <a:t>signature..as</a:t>
            </a:r>
            <a:r>
              <a:rPr lang="en-US" dirty="0"/>
              <a:t> obtained from our rather simple model</a:t>
            </a:r>
            <a:endParaRPr lang="en-GB" dirty="0"/>
          </a:p>
        </p:txBody>
      </p:sp>
    </p:spTree>
    <p:extLst>
      <p:ext uri="{BB962C8B-B14F-4D97-AF65-F5344CB8AC3E}">
        <p14:creationId xmlns:p14="http://schemas.microsoft.com/office/powerpoint/2010/main" val="2429837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And just doing one little further step we arrive at the </a:t>
            </a:r>
            <a:r>
              <a:rPr lang="en-GB" sz="1800" dirty="0" err="1">
                <a:effectLst/>
                <a:latin typeface="Segoe UI" panose="020B0502040204020203" pitchFamily="34" charset="0"/>
              </a:rPr>
              <a:t>pillbox..and</a:t>
            </a:r>
            <a:r>
              <a:rPr lang="en-GB" sz="1800" dirty="0">
                <a:effectLst/>
                <a:latin typeface="Segoe UI" panose="020B0502040204020203" pitchFamily="34" charset="0"/>
              </a:rPr>
              <a:t> please not that DC wise the pillbox is on ground everywhere but inside very BIG electric and magnetic field can be excited. Thus for DC (direct current) everything is on a equipotential surface.</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76286247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And here we use just a few simple formulae  (nicely suitable for exam questions)</a:t>
            </a:r>
            <a:endParaRPr lang="en-GB" dirty="0"/>
          </a:p>
        </p:txBody>
      </p:sp>
    </p:spTree>
    <p:extLst>
      <p:ext uri="{BB962C8B-B14F-4D97-AF65-F5344CB8AC3E}">
        <p14:creationId xmlns:p14="http://schemas.microsoft.com/office/powerpoint/2010/main" val="152854409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49625"/>
          </a:xfrm>
          <a:prstGeom prst="rect">
            <a:avLst/>
          </a:prstGeom>
          <a:noFill/>
          <a:ln w="12700">
            <a:solidFill>
              <a:prstClr val="black"/>
            </a:solidFill>
          </a:ln>
        </p:spPr>
      </p:sp>
      <p:sp>
        <p:nvSpPr>
          <p:cNvPr id="3" name="Notes Placeholder 2"/>
          <p:cNvSpPr>
            <a:spLocks noGrp="1"/>
          </p:cNvSpPr>
          <p:nvPr>
            <p:ph type="body" idx="1"/>
          </p:nvPr>
        </p:nvSpPr>
        <p:spPr>
          <a:xfrm>
            <a:off x="679450" y="4778375"/>
            <a:ext cx="5438775" cy="3908425"/>
          </a:xfrm>
          <a:prstGeom prst="rect">
            <a:avLst/>
          </a:prstGeom>
        </p:spPr>
        <p:txBody>
          <a:bodyPr/>
          <a:lstStyle/>
          <a:p>
            <a:r>
              <a:rPr lang="en-US" dirty="0"/>
              <a:t>Graphical displays always help intuitive understanding. And when you see this from numerical simulations or on the screen during a measurement in the machine it’s a “</a:t>
            </a:r>
            <a:r>
              <a:rPr lang="en-US" dirty="0" err="1"/>
              <a:t>deja</a:t>
            </a:r>
            <a:r>
              <a:rPr lang="en-US" dirty="0"/>
              <a:t> </a:t>
            </a:r>
            <a:r>
              <a:rPr lang="en-US" dirty="0" err="1"/>
              <a:t>vue</a:t>
            </a:r>
            <a:r>
              <a:rPr lang="en-US" dirty="0"/>
              <a:t>” experience.</a:t>
            </a:r>
            <a:endParaRPr lang="en-GB" dirty="0"/>
          </a:p>
        </p:txBody>
      </p:sp>
    </p:spTree>
    <p:extLst>
      <p:ext uri="{BB962C8B-B14F-4D97-AF65-F5344CB8AC3E}">
        <p14:creationId xmlns:p14="http://schemas.microsoft.com/office/powerpoint/2010/main" val="340699246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a:t>
            </a:r>
            <a:r>
              <a:rPr lang="en-US" dirty="0" err="1"/>
              <a:t>mathemeatics</a:t>
            </a:r>
            <a:r>
              <a:rPr lang="en-US" dirty="0"/>
              <a:t>..and Do remember we usually refer to the FIELD   inside the cavity for the 1/e decay</a:t>
            </a:r>
            <a:endParaRPr lang="en-GB" dirty="0"/>
          </a:p>
        </p:txBody>
      </p:sp>
    </p:spTree>
    <p:extLst>
      <p:ext uri="{BB962C8B-B14F-4D97-AF65-F5344CB8AC3E}">
        <p14:creationId xmlns:p14="http://schemas.microsoft.com/office/powerpoint/2010/main" val="29428597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Its pretty much like hitting a bell and listening to the sound ; However what makes the specific sound of s real </a:t>
            </a:r>
            <a:r>
              <a:rPr lang="en-US" dirty="0" err="1"/>
              <a:t>bell?..its</a:t>
            </a:r>
            <a:r>
              <a:rPr lang="en-US" dirty="0"/>
              <a:t> the higher order (acoustic) modes..</a:t>
            </a:r>
            <a:endParaRPr lang="en-GB" dirty="0"/>
          </a:p>
        </p:txBody>
      </p:sp>
    </p:spTree>
    <p:extLst>
      <p:ext uri="{BB962C8B-B14F-4D97-AF65-F5344CB8AC3E}">
        <p14:creationId xmlns:p14="http://schemas.microsoft.com/office/powerpoint/2010/main" val="257442767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 bunched beam is exciting the cavity (bell) like a “machine gun”</a:t>
            </a:r>
            <a:endParaRPr lang="en-GB" dirty="0"/>
          </a:p>
        </p:txBody>
      </p:sp>
    </p:spTree>
    <p:extLst>
      <p:ext uri="{BB962C8B-B14F-4D97-AF65-F5344CB8AC3E}">
        <p14:creationId xmlns:p14="http://schemas.microsoft.com/office/powerpoint/2010/main" val="333965781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we assume that the spectrum of a single bunch of finite length and gaussian shape rotating in the machine looks like as shown in the first row. And the cavity is a </a:t>
            </a:r>
            <a:r>
              <a:rPr lang="en-US" dirty="0" err="1"/>
              <a:t>filter..depending</a:t>
            </a:r>
            <a:r>
              <a:rPr lang="en-US" dirty="0"/>
              <a:t> on the position of this filter </a:t>
            </a:r>
            <a:r>
              <a:rPr lang="en-US" dirty="0" err="1"/>
              <a:t>wrt</a:t>
            </a:r>
            <a:r>
              <a:rPr lang="en-US" dirty="0"/>
              <a:t> (with respect to) the line spectrum we filter out one or more lines…</a:t>
            </a:r>
            <a:endParaRPr lang="en-GB" dirty="0"/>
          </a:p>
        </p:txBody>
      </p:sp>
    </p:spTree>
    <p:extLst>
      <p:ext uri="{BB962C8B-B14F-4D97-AF65-F5344CB8AC3E}">
        <p14:creationId xmlns:p14="http://schemas.microsoft.com/office/powerpoint/2010/main" val="243877412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Here is a comparison of several basic types of </a:t>
            </a:r>
            <a:r>
              <a:rPr lang="en-US" dirty="0" err="1"/>
              <a:t>cavities..why</a:t>
            </a:r>
            <a:r>
              <a:rPr lang="en-US" dirty="0"/>
              <a:t> is there not just one simple type of cavity?  Different requirements demand different types of cavities</a:t>
            </a:r>
            <a:endParaRPr lang="en-GB" dirty="0"/>
          </a:p>
        </p:txBody>
      </p:sp>
    </p:spTree>
    <p:extLst>
      <p:ext uri="{BB962C8B-B14F-4D97-AF65-F5344CB8AC3E}">
        <p14:creationId xmlns:p14="http://schemas.microsoft.com/office/powerpoint/2010/main" val="417299994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For historical reasons we always have to fight (discriminate) those two basic </a:t>
            </a:r>
            <a:r>
              <a:rPr lang="en-US" dirty="0" err="1"/>
              <a:t>definitions..the</a:t>
            </a:r>
            <a:r>
              <a:rPr lang="en-US" dirty="0"/>
              <a:t> LINAC definition which goes on peak voltage and the CIRCUIT  definition which goes on RMS.</a:t>
            </a:r>
            <a:endParaRPr lang="en-GB" dirty="0"/>
          </a:p>
        </p:txBody>
      </p:sp>
    </p:spTree>
    <p:extLst>
      <p:ext uri="{BB962C8B-B14F-4D97-AF65-F5344CB8AC3E}">
        <p14:creationId xmlns:p14="http://schemas.microsoft.com/office/powerpoint/2010/main" val="363338525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To give you feedback…and motivate looking up some slides again…</a:t>
            </a:r>
            <a:endParaRPr lang="en-GB" dirty="0"/>
          </a:p>
        </p:txBody>
      </p:sp>
    </p:spTree>
    <p:extLst>
      <p:ext uri="{BB962C8B-B14F-4D97-AF65-F5344CB8AC3E}">
        <p14:creationId xmlns:p14="http://schemas.microsoft.com/office/powerpoint/2010/main" val="146676625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Scaling is always VERY useful for crosschecks ..and in the old days ..scale experiments have been conducted on complicated structures ..in both </a:t>
            </a:r>
            <a:r>
              <a:rPr lang="en-US" dirty="0" err="1"/>
              <a:t>directions..scaling</a:t>
            </a:r>
            <a:r>
              <a:rPr lang="en-US" dirty="0"/>
              <a:t> up and scaling down  e.g. a big airplane was scaled down the reasonable size for radar cross section measurements in anechoic </a:t>
            </a:r>
            <a:r>
              <a:rPr lang="en-US" dirty="0" err="1"/>
              <a:t>chamber..or</a:t>
            </a:r>
            <a:r>
              <a:rPr lang="en-US" dirty="0"/>
              <a:t> an optical glass fiber was scaled up to a Teflon rod with 10 mm </a:t>
            </a:r>
            <a:r>
              <a:rPr lang="en-US" dirty="0" err="1"/>
              <a:t>diameter..for</a:t>
            </a:r>
            <a:r>
              <a:rPr lang="en-US" dirty="0"/>
              <a:t> field measurements.</a:t>
            </a:r>
            <a:endParaRPr lang="en-GB" dirty="0"/>
          </a:p>
        </p:txBody>
      </p:sp>
    </p:spTree>
    <p:extLst>
      <p:ext uri="{BB962C8B-B14F-4D97-AF65-F5344CB8AC3E}">
        <p14:creationId xmlns:p14="http://schemas.microsoft.com/office/powerpoint/2010/main" val="19620377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pPr marL="0" marR="0" lvl="0" indent="0" algn="l" defTabSz="762000" rtl="0" eaLnBrk="0" fontAlgn="base" latinLnBrk="0" hangingPunct="0">
              <a:lnSpc>
                <a:spcPct val="100000"/>
              </a:lnSpc>
              <a:spcBef>
                <a:spcPct val="30000"/>
              </a:spcBef>
              <a:spcAft>
                <a:spcPct val="0"/>
              </a:spcAft>
              <a:buClrTx/>
              <a:buSzTx/>
              <a:buFontTx/>
              <a:buNone/>
              <a:tabLst/>
              <a:defRPr/>
            </a:pPr>
            <a:r>
              <a:rPr lang="en-GB" sz="1800" dirty="0">
                <a:effectLst/>
                <a:latin typeface="Segoe UI" panose="020B0502040204020203" pitchFamily="34" charset="0"/>
              </a:rPr>
              <a:t>Somehow we have to bring the power from the generator to the </a:t>
            </a:r>
            <a:r>
              <a:rPr lang="en-GB" sz="1800" dirty="0" err="1">
                <a:effectLst/>
                <a:latin typeface="Segoe UI" panose="020B0502040204020203" pitchFamily="34" charset="0"/>
              </a:rPr>
              <a:t>load..and</a:t>
            </a:r>
            <a:r>
              <a:rPr lang="en-GB" sz="1800" dirty="0">
                <a:effectLst/>
                <a:latin typeface="Segoe UI" panose="020B0502040204020203" pitchFamily="34" charset="0"/>
              </a:rPr>
              <a:t> the most common way is the TEM transmission line which is available in MANY different versions.  Here we focus however on the coaxial line (cable) for good reasons..</a:t>
            </a:r>
            <a:endParaRPr lang="en-GB" sz="1800" dirty="0">
              <a:effectLst/>
              <a:latin typeface="Arial" panose="020B0604020202020204" pitchFamily="34" charset="0"/>
            </a:endParaRPr>
          </a:p>
          <a:p>
            <a:endParaRPr lang="en-GB" dirty="0"/>
          </a:p>
        </p:txBody>
      </p:sp>
    </p:spTree>
    <p:extLst>
      <p:ext uri="{BB962C8B-B14F-4D97-AF65-F5344CB8AC3E}">
        <p14:creationId xmlns:p14="http://schemas.microsoft.com/office/powerpoint/2010/main" val="43170357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This slide can be very useful for exams..</a:t>
            </a:r>
            <a:endParaRPr lang="en-GB" dirty="0"/>
          </a:p>
        </p:txBody>
      </p:sp>
    </p:spTree>
    <p:extLst>
      <p:ext uri="{BB962C8B-B14F-4D97-AF65-F5344CB8AC3E}">
        <p14:creationId xmlns:p14="http://schemas.microsoft.com/office/powerpoint/2010/main" val="3548511531"/>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And here we go from the skin depth scaling to cavities…the frequency ratio between both cavities is about 3.7…the volume ratio a bit more than 50…and the skin depth ratio about 1.93…try to invent your own examples…</a:t>
            </a:r>
            <a:endParaRPr lang="en-GB" dirty="0"/>
          </a:p>
        </p:txBody>
      </p:sp>
    </p:spTree>
    <p:extLst>
      <p:ext uri="{BB962C8B-B14F-4D97-AF65-F5344CB8AC3E}">
        <p14:creationId xmlns:p14="http://schemas.microsoft.com/office/powerpoint/2010/main" val="371729042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is eternal confusion about dB…we try to shed some light there..</a:t>
            </a:r>
            <a:endParaRPr lang="en-GB" dirty="0"/>
          </a:p>
        </p:txBody>
      </p:sp>
    </p:spTree>
    <p:extLst>
      <p:ext uri="{BB962C8B-B14F-4D97-AF65-F5344CB8AC3E}">
        <p14:creationId xmlns:p14="http://schemas.microsoft.com/office/powerpoint/2010/main" val="4292588115"/>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examples to memorize for cross </a:t>
            </a:r>
            <a:r>
              <a:rPr lang="en-US" dirty="0" err="1"/>
              <a:t>checks..and</a:t>
            </a:r>
            <a:r>
              <a:rPr lang="en-US" dirty="0"/>
              <a:t> plausibility checks</a:t>
            </a:r>
            <a:endParaRPr lang="en-GB" dirty="0"/>
          </a:p>
        </p:txBody>
      </p:sp>
    </p:spTree>
    <p:extLst>
      <p:ext uri="{BB962C8B-B14F-4D97-AF65-F5344CB8AC3E}">
        <p14:creationId xmlns:p14="http://schemas.microsoft.com/office/powerpoint/2010/main" val="481747956"/>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dB or not </a:t>
            </a:r>
            <a:r>
              <a:rPr lang="en-US" dirty="0" err="1"/>
              <a:t>db</a:t>
            </a:r>
            <a:r>
              <a:rPr lang="en-US" dirty="0"/>
              <a:t>…</a:t>
            </a:r>
            <a:endParaRPr lang="en-GB" dirty="0"/>
          </a:p>
        </p:txBody>
      </p:sp>
    </p:spTree>
    <p:extLst>
      <p:ext uri="{BB962C8B-B14F-4D97-AF65-F5344CB8AC3E}">
        <p14:creationId xmlns:p14="http://schemas.microsoft.com/office/powerpoint/2010/main" val="370709039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With an additional index dB figures become something absolute..</a:t>
            </a:r>
            <a:endParaRPr lang="en-GB" dirty="0"/>
          </a:p>
        </p:txBody>
      </p:sp>
    </p:spTree>
    <p:extLst>
      <p:ext uri="{BB962C8B-B14F-4D97-AF65-F5344CB8AC3E}">
        <p14:creationId xmlns:p14="http://schemas.microsoft.com/office/powerpoint/2010/main" val="4105235683"/>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Examples can help</a:t>
            </a:r>
            <a:endParaRPr lang="en-GB" dirty="0"/>
          </a:p>
        </p:txBody>
      </p:sp>
    </p:spTree>
    <p:extLst>
      <p:ext uri="{BB962C8B-B14F-4D97-AF65-F5344CB8AC3E}">
        <p14:creationId xmlns:p14="http://schemas.microsoft.com/office/powerpoint/2010/main" val="262522865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These days the use of numerical simulation tools and techniques is absolutely </a:t>
            </a:r>
            <a:r>
              <a:rPr lang="en-US" dirty="0" err="1"/>
              <a:t>mandatory..we</a:t>
            </a:r>
            <a:r>
              <a:rPr lang="en-US" dirty="0"/>
              <a:t> can only do a VERY short introduction here</a:t>
            </a:r>
            <a:endParaRPr lang="en-GB" dirty="0"/>
          </a:p>
        </p:txBody>
      </p:sp>
    </p:spTree>
    <p:extLst>
      <p:ext uri="{BB962C8B-B14F-4D97-AF65-F5344CB8AC3E}">
        <p14:creationId xmlns:p14="http://schemas.microsoft.com/office/powerpoint/2010/main" val="428448442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Some basics…and fundamentals for num simulations</a:t>
            </a:r>
            <a:endParaRPr lang="en-GB" dirty="0"/>
          </a:p>
        </p:txBody>
      </p:sp>
    </p:spTree>
    <p:extLst>
      <p:ext uri="{BB962C8B-B14F-4D97-AF65-F5344CB8AC3E}">
        <p14:creationId xmlns:p14="http://schemas.microsoft.com/office/powerpoint/2010/main" val="2397425238"/>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5225" y="1241425"/>
            <a:ext cx="4467225"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Basic rule :keep the linear dimension of the mesh cell below a tenth of the wavelength at the frequency of interest in you structure  </a:t>
            </a:r>
            <a:endParaRPr lang="en-GB" dirty="0"/>
          </a:p>
        </p:txBody>
      </p:sp>
    </p:spTree>
    <p:extLst>
      <p:ext uri="{BB962C8B-B14F-4D97-AF65-F5344CB8AC3E}">
        <p14:creationId xmlns:p14="http://schemas.microsoft.com/office/powerpoint/2010/main" val="26700406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8305800" y="6400800"/>
            <a:ext cx="650875" cy="225425"/>
            <a:chOff x="4861" y="4030"/>
            <a:chExt cx="410" cy="142"/>
          </a:xfrm>
        </p:grpSpPr>
        <p:sp>
          <p:nvSpPr>
            <p:cNvPr id="5" name="Freeform 8"/>
            <p:cNvSpPr>
              <a:spLocks/>
            </p:cNvSpPr>
            <p:nvPr/>
          </p:nvSpPr>
          <p:spPr bwMode="auto">
            <a:xfrm>
              <a:off x="4880" y="4036"/>
              <a:ext cx="136" cy="133"/>
            </a:xfrm>
            <a:custGeom>
              <a:avLst/>
              <a:gdLst/>
              <a:ahLst/>
              <a:cxnLst>
                <a:cxn ang="0">
                  <a:pos x="433" y="535"/>
                </a:cxn>
                <a:cxn ang="0">
                  <a:pos x="329" y="535"/>
                </a:cxn>
                <a:cxn ang="0">
                  <a:pos x="181" y="175"/>
                </a:cxn>
                <a:cxn ang="0">
                  <a:pos x="103" y="535"/>
                </a:cxn>
                <a:cxn ang="0">
                  <a:pos x="0" y="535"/>
                </a:cxn>
                <a:cxn ang="0">
                  <a:pos x="115" y="0"/>
                </a:cxn>
                <a:cxn ang="0">
                  <a:pos x="216" y="0"/>
                </a:cxn>
                <a:cxn ang="0">
                  <a:pos x="365" y="359"/>
                </a:cxn>
                <a:cxn ang="0">
                  <a:pos x="440" y="0"/>
                </a:cxn>
                <a:cxn ang="0">
                  <a:pos x="545" y="0"/>
                </a:cxn>
                <a:cxn ang="0">
                  <a:pos x="433" y="535"/>
                </a:cxn>
              </a:cxnLst>
              <a:rect l="0" t="0" r="r" b="b"/>
              <a:pathLst>
                <a:path w="545" h="535">
                  <a:moveTo>
                    <a:pt x="433" y="535"/>
                  </a:moveTo>
                  <a:lnTo>
                    <a:pt x="329" y="535"/>
                  </a:lnTo>
                  <a:lnTo>
                    <a:pt x="181" y="175"/>
                  </a:lnTo>
                  <a:lnTo>
                    <a:pt x="103" y="535"/>
                  </a:lnTo>
                  <a:lnTo>
                    <a:pt x="0" y="535"/>
                  </a:lnTo>
                  <a:lnTo>
                    <a:pt x="115" y="0"/>
                  </a:lnTo>
                  <a:lnTo>
                    <a:pt x="216" y="0"/>
                  </a:lnTo>
                  <a:lnTo>
                    <a:pt x="365" y="359"/>
                  </a:lnTo>
                  <a:lnTo>
                    <a:pt x="440" y="0"/>
                  </a:lnTo>
                  <a:lnTo>
                    <a:pt x="545" y="0"/>
                  </a:lnTo>
                  <a:lnTo>
                    <a:pt x="433" y="535"/>
                  </a:lnTo>
                  <a:close/>
                </a:path>
              </a:pathLst>
            </a:custGeom>
            <a:solidFill>
              <a:srgbClr val="000000"/>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6" name="Freeform 9"/>
            <p:cNvSpPr>
              <a:spLocks noEditPoints="1"/>
            </p:cNvSpPr>
            <p:nvPr/>
          </p:nvSpPr>
          <p:spPr bwMode="auto">
            <a:xfrm>
              <a:off x="5016" y="4036"/>
              <a:ext cx="54" cy="133"/>
            </a:xfrm>
            <a:custGeom>
              <a:avLst/>
              <a:gdLst/>
              <a:ahLst/>
              <a:cxnLst>
                <a:cxn ang="0">
                  <a:pos x="114" y="0"/>
                </a:cxn>
                <a:cxn ang="0">
                  <a:pos x="219" y="0"/>
                </a:cxn>
                <a:cxn ang="0">
                  <a:pos x="200" y="94"/>
                </a:cxn>
                <a:cxn ang="0">
                  <a:pos x="93" y="94"/>
                </a:cxn>
                <a:cxn ang="0">
                  <a:pos x="114" y="0"/>
                </a:cxn>
                <a:cxn ang="0">
                  <a:pos x="81" y="148"/>
                </a:cxn>
                <a:cxn ang="0">
                  <a:pos x="189" y="148"/>
                </a:cxn>
                <a:cxn ang="0">
                  <a:pos x="104" y="535"/>
                </a:cxn>
                <a:cxn ang="0">
                  <a:pos x="0" y="535"/>
                </a:cxn>
                <a:cxn ang="0">
                  <a:pos x="81" y="148"/>
                </a:cxn>
              </a:cxnLst>
              <a:rect l="0" t="0" r="r" b="b"/>
              <a:pathLst>
                <a:path w="219" h="535">
                  <a:moveTo>
                    <a:pt x="114" y="0"/>
                  </a:moveTo>
                  <a:lnTo>
                    <a:pt x="219" y="0"/>
                  </a:lnTo>
                  <a:lnTo>
                    <a:pt x="200" y="94"/>
                  </a:lnTo>
                  <a:lnTo>
                    <a:pt x="93" y="94"/>
                  </a:lnTo>
                  <a:lnTo>
                    <a:pt x="114" y="0"/>
                  </a:lnTo>
                  <a:close/>
                  <a:moveTo>
                    <a:pt x="81" y="148"/>
                  </a:moveTo>
                  <a:lnTo>
                    <a:pt x="189" y="148"/>
                  </a:lnTo>
                  <a:lnTo>
                    <a:pt x="104" y="535"/>
                  </a:lnTo>
                  <a:lnTo>
                    <a:pt x="0" y="535"/>
                  </a:lnTo>
                  <a:lnTo>
                    <a:pt x="81" y="148"/>
                  </a:lnTo>
                  <a:close/>
                </a:path>
              </a:pathLst>
            </a:custGeom>
            <a:solidFill>
              <a:srgbClr val="000000"/>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7" name="Freeform 10"/>
            <p:cNvSpPr>
              <a:spLocks/>
            </p:cNvSpPr>
            <p:nvPr/>
          </p:nvSpPr>
          <p:spPr bwMode="auto">
            <a:xfrm>
              <a:off x="5073" y="4070"/>
              <a:ext cx="95" cy="102"/>
            </a:xfrm>
            <a:custGeom>
              <a:avLst/>
              <a:gdLst/>
              <a:ahLst/>
              <a:cxnLst>
                <a:cxn ang="0">
                  <a:pos x="348" y="283"/>
                </a:cxn>
                <a:cxn ang="0">
                  <a:pos x="323" y="327"/>
                </a:cxn>
                <a:cxn ang="0">
                  <a:pos x="290" y="360"/>
                </a:cxn>
                <a:cxn ang="0">
                  <a:pos x="252" y="385"/>
                </a:cxn>
                <a:cxn ang="0">
                  <a:pos x="209" y="401"/>
                </a:cxn>
                <a:cxn ang="0">
                  <a:pos x="161" y="405"/>
                </a:cxn>
                <a:cxn ang="0">
                  <a:pos x="110" y="399"/>
                </a:cxn>
                <a:cxn ang="0">
                  <a:pos x="67" y="381"/>
                </a:cxn>
                <a:cxn ang="0">
                  <a:pos x="33" y="351"/>
                </a:cxn>
                <a:cxn ang="0">
                  <a:pos x="10" y="310"/>
                </a:cxn>
                <a:cxn ang="0">
                  <a:pos x="1" y="258"/>
                </a:cxn>
                <a:cxn ang="0">
                  <a:pos x="1" y="208"/>
                </a:cxn>
                <a:cxn ang="0">
                  <a:pos x="10" y="163"/>
                </a:cxn>
                <a:cxn ang="0">
                  <a:pos x="25" y="121"/>
                </a:cxn>
                <a:cxn ang="0">
                  <a:pos x="49" y="82"/>
                </a:cxn>
                <a:cxn ang="0">
                  <a:pos x="81" y="49"/>
                </a:cxn>
                <a:cxn ang="0">
                  <a:pos x="120" y="25"/>
                </a:cxn>
                <a:cxn ang="0">
                  <a:pos x="162" y="8"/>
                </a:cxn>
                <a:cxn ang="0">
                  <a:pos x="209" y="0"/>
                </a:cxn>
                <a:cxn ang="0">
                  <a:pos x="258" y="2"/>
                </a:cxn>
                <a:cxn ang="0">
                  <a:pos x="300" y="14"/>
                </a:cxn>
                <a:cxn ang="0">
                  <a:pos x="335" y="36"/>
                </a:cxn>
                <a:cxn ang="0">
                  <a:pos x="361" y="66"/>
                </a:cxn>
                <a:cxn ang="0">
                  <a:pos x="377" y="102"/>
                </a:cxn>
                <a:cxn ang="0">
                  <a:pos x="282" y="141"/>
                </a:cxn>
                <a:cxn ang="0">
                  <a:pos x="277" y="120"/>
                </a:cxn>
                <a:cxn ang="0">
                  <a:pos x="269" y="102"/>
                </a:cxn>
                <a:cxn ang="0">
                  <a:pos x="257" y="90"/>
                </a:cxn>
                <a:cxn ang="0">
                  <a:pos x="241" y="82"/>
                </a:cxn>
                <a:cxn ang="0">
                  <a:pos x="223" y="79"/>
                </a:cxn>
                <a:cxn ang="0">
                  <a:pos x="202" y="80"/>
                </a:cxn>
                <a:cxn ang="0">
                  <a:pos x="180" y="87"/>
                </a:cxn>
                <a:cxn ang="0">
                  <a:pos x="159" y="101"/>
                </a:cxn>
                <a:cxn ang="0">
                  <a:pos x="141" y="121"/>
                </a:cxn>
                <a:cxn ang="0">
                  <a:pos x="126" y="147"/>
                </a:cxn>
                <a:cxn ang="0">
                  <a:pos x="114" y="179"/>
                </a:cxn>
                <a:cxn ang="0">
                  <a:pos x="109" y="211"/>
                </a:cxn>
                <a:cxn ang="0">
                  <a:pos x="105" y="242"/>
                </a:cxn>
                <a:cxn ang="0">
                  <a:pos x="106" y="269"/>
                </a:cxn>
                <a:cxn ang="0">
                  <a:pos x="111" y="289"/>
                </a:cxn>
                <a:cxn ang="0">
                  <a:pos x="120" y="304"/>
                </a:cxn>
                <a:cxn ang="0">
                  <a:pos x="135" y="315"/>
                </a:cxn>
                <a:cxn ang="0">
                  <a:pos x="150" y="321"/>
                </a:cxn>
                <a:cxn ang="0">
                  <a:pos x="170" y="322"/>
                </a:cxn>
                <a:cxn ang="0">
                  <a:pos x="189" y="318"/>
                </a:cxn>
                <a:cxn ang="0">
                  <a:pos x="207" y="310"/>
                </a:cxn>
                <a:cxn ang="0">
                  <a:pos x="223" y="296"/>
                </a:cxn>
                <a:cxn ang="0">
                  <a:pos x="239" y="275"/>
                </a:cxn>
                <a:cxn ang="0">
                  <a:pos x="251" y="250"/>
                </a:cxn>
              </a:cxnLst>
              <a:rect l="0" t="0" r="r" b="b"/>
              <a:pathLst>
                <a:path w="383" h="405">
                  <a:moveTo>
                    <a:pt x="251" y="250"/>
                  </a:moveTo>
                  <a:lnTo>
                    <a:pt x="355" y="267"/>
                  </a:lnTo>
                  <a:lnTo>
                    <a:pt x="348" y="283"/>
                  </a:lnTo>
                  <a:lnTo>
                    <a:pt x="341" y="298"/>
                  </a:lnTo>
                  <a:lnTo>
                    <a:pt x="331" y="313"/>
                  </a:lnTo>
                  <a:lnTo>
                    <a:pt x="323" y="327"/>
                  </a:lnTo>
                  <a:lnTo>
                    <a:pt x="312" y="338"/>
                  </a:lnTo>
                  <a:lnTo>
                    <a:pt x="301" y="350"/>
                  </a:lnTo>
                  <a:lnTo>
                    <a:pt x="290" y="360"/>
                  </a:lnTo>
                  <a:lnTo>
                    <a:pt x="277" y="369"/>
                  </a:lnTo>
                  <a:lnTo>
                    <a:pt x="265" y="377"/>
                  </a:lnTo>
                  <a:lnTo>
                    <a:pt x="252" y="385"/>
                  </a:lnTo>
                  <a:lnTo>
                    <a:pt x="238" y="391"/>
                  </a:lnTo>
                  <a:lnTo>
                    <a:pt x="223" y="396"/>
                  </a:lnTo>
                  <a:lnTo>
                    <a:pt x="209" y="401"/>
                  </a:lnTo>
                  <a:lnTo>
                    <a:pt x="193" y="403"/>
                  </a:lnTo>
                  <a:lnTo>
                    <a:pt x="177" y="405"/>
                  </a:lnTo>
                  <a:lnTo>
                    <a:pt x="161" y="405"/>
                  </a:lnTo>
                  <a:lnTo>
                    <a:pt x="143" y="404"/>
                  </a:lnTo>
                  <a:lnTo>
                    <a:pt x="125" y="403"/>
                  </a:lnTo>
                  <a:lnTo>
                    <a:pt x="110" y="399"/>
                  </a:lnTo>
                  <a:lnTo>
                    <a:pt x="94" y="395"/>
                  </a:lnTo>
                  <a:lnTo>
                    <a:pt x="80" y="388"/>
                  </a:lnTo>
                  <a:lnTo>
                    <a:pt x="67" y="381"/>
                  </a:lnTo>
                  <a:lnTo>
                    <a:pt x="55" y="372"/>
                  </a:lnTo>
                  <a:lnTo>
                    <a:pt x="43" y="363"/>
                  </a:lnTo>
                  <a:lnTo>
                    <a:pt x="33" y="351"/>
                  </a:lnTo>
                  <a:lnTo>
                    <a:pt x="25" y="338"/>
                  </a:lnTo>
                  <a:lnTo>
                    <a:pt x="18" y="324"/>
                  </a:lnTo>
                  <a:lnTo>
                    <a:pt x="10" y="310"/>
                  </a:lnTo>
                  <a:lnTo>
                    <a:pt x="6" y="294"/>
                  </a:lnTo>
                  <a:lnTo>
                    <a:pt x="2" y="276"/>
                  </a:lnTo>
                  <a:lnTo>
                    <a:pt x="1" y="258"/>
                  </a:lnTo>
                  <a:lnTo>
                    <a:pt x="0" y="240"/>
                  </a:lnTo>
                  <a:lnTo>
                    <a:pt x="0" y="224"/>
                  </a:lnTo>
                  <a:lnTo>
                    <a:pt x="1" y="208"/>
                  </a:lnTo>
                  <a:lnTo>
                    <a:pt x="3" y="193"/>
                  </a:lnTo>
                  <a:lnTo>
                    <a:pt x="7" y="177"/>
                  </a:lnTo>
                  <a:lnTo>
                    <a:pt x="10" y="163"/>
                  </a:lnTo>
                  <a:lnTo>
                    <a:pt x="14" y="148"/>
                  </a:lnTo>
                  <a:lnTo>
                    <a:pt x="19" y="134"/>
                  </a:lnTo>
                  <a:lnTo>
                    <a:pt x="25" y="121"/>
                  </a:lnTo>
                  <a:lnTo>
                    <a:pt x="32" y="107"/>
                  </a:lnTo>
                  <a:lnTo>
                    <a:pt x="40" y="94"/>
                  </a:lnTo>
                  <a:lnTo>
                    <a:pt x="49" y="82"/>
                  </a:lnTo>
                  <a:lnTo>
                    <a:pt x="59" y="70"/>
                  </a:lnTo>
                  <a:lnTo>
                    <a:pt x="70" y="60"/>
                  </a:lnTo>
                  <a:lnTo>
                    <a:pt x="81" y="49"/>
                  </a:lnTo>
                  <a:lnTo>
                    <a:pt x="94" y="40"/>
                  </a:lnTo>
                  <a:lnTo>
                    <a:pt x="107" y="32"/>
                  </a:lnTo>
                  <a:lnTo>
                    <a:pt x="120" y="25"/>
                  </a:lnTo>
                  <a:lnTo>
                    <a:pt x="134" y="19"/>
                  </a:lnTo>
                  <a:lnTo>
                    <a:pt x="148" y="13"/>
                  </a:lnTo>
                  <a:lnTo>
                    <a:pt x="162" y="8"/>
                  </a:lnTo>
                  <a:lnTo>
                    <a:pt x="178" y="5"/>
                  </a:lnTo>
                  <a:lnTo>
                    <a:pt x="193" y="2"/>
                  </a:lnTo>
                  <a:lnTo>
                    <a:pt x="209" y="0"/>
                  </a:lnTo>
                  <a:lnTo>
                    <a:pt x="226" y="0"/>
                  </a:lnTo>
                  <a:lnTo>
                    <a:pt x="243" y="0"/>
                  </a:lnTo>
                  <a:lnTo>
                    <a:pt x="258" y="2"/>
                  </a:lnTo>
                  <a:lnTo>
                    <a:pt x="272" y="5"/>
                  </a:lnTo>
                  <a:lnTo>
                    <a:pt x="287" y="9"/>
                  </a:lnTo>
                  <a:lnTo>
                    <a:pt x="300" y="14"/>
                  </a:lnTo>
                  <a:lnTo>
                    <a:pt x="312" y="20"/>
                  </a:lnTo>
                  <a:lnTo>
                    <a:pt x="324" y="28"/>
                  </a:lnTo>
                  <a:lnTo>
                    <a:pt x="335" y="36"/>
                  </a:lnTo>
                  <a:lnTo>
                    <a:pt x="344" y="46"/>
                  </a:lnTo>
                  <a:lnTo>
                    <a:pt x="353" y="55"/>
                  </a:lnTo>
                  <a:lnTo>
                    <a:pt x="361" y="66"/>
                  </a:lnTo>
                  <a:lnTo>
                    <a:pt x="367" y="78"/>
                  </a:lnTo>
                  <a:lnTo>
                    <a:pt x="373" y="89"/>
                  </a:lnTo>
                  <a:lnTo>
                    <a:pt x="377" y="102"/>
                  </a:lnTo>
                  <a:lnTo>
                    <a:pt x="380" y="116"/>
                  </a:lnTo>
                  <a:lnTo>
                    <a:pt x="383" y="130"/>
                  </a:lnTo>
                  <a:lnTo>
                    <a:pt x="282" y="141"/>
                  </a:lnTo>
                  <a:lnTo>
                    <a:pt x="281" y="134"/>
                  </a:lnTo>
                  <a:lnTo>
                    <a:pt x="280" y="127"/>
                  </a:lnTo>
                  <a:lnTo>
                    <a:pt x="277" y="120"/>
                  </a:lnTo>
                  <a:lnTo>
                    <a:pt x="275" y="114"/>
                  </a:lnTo>
                  <a:lnTo>
                    <a:pt x="271" y="108"/>
                  </a:lnTo>
                  <a:lnTo>
                    <a:pt x="269" y="102"/>
                  </a:lnTo>
                  <a:lnTo>
                    <a:pt x="265" y="97"/>
                  </a:lnTo>
                  <a:lnTo>
                    <a:pt x="262" y="94"/>
                  </a:lnTo>
                  <a:lnTo>
                    <a:pt x="257" y="90"/>
                  </a:lnTo>
                  <a:lnTo>
                    <a:pt x="252" y="87"/>
                  </a:lnTo>
                  <a:lnTo>
                    <a:pt x="247" y="85"/>
                  </a:lnTo>
                  <a:lnTo>
                    <a:pt x="241" y="82"/>
                  </a:lnTo>
                  <a:lnTo>
                    <a:pt x="235" y="81"/>
                  </a:lnTo>
                  <a:lnTo>
                    <a:pt x="229" y="80"/>
                  </a:lnTo>
                  <a:lnTo>
                    <a:pt x="223" y="79"/>
                  </a:lnTo>
                  <a:lnTo>
                    <a:pt x="216" y="79"/>
                  </a:lnTo>
                  <a:lnTo>
                    <a:pt x="209" y="79"/>
                  </a:lnTo>
                  <a:lnTo>
                    <a:pt x="202" y="80"/>
                  </a:lnTo>
                  <a:lnTo>
                    <a:pt x="195" y="81"/>
                  </a:lnTo>
                  <a:lnTo>
                    <a:pt x="187" y="83"/>
                  </a:lnTo>
                  <a:lnTo>
                    <a:pt x="180" y="87"/>
                  </a:lnTo>
                  <a:lnTo>
                    <a:pt x="173" y="90"/>
                  </a:lnTo>
                  <a:lnTo>
                    <a:pt x="166" y="95"/>
                  </a:lnTo>
                  <a:lnTo>
                    <a:pt x="159" y="101"/>
                  </a:lnTo>
                  <a:lnTo>
                    <a:pt x="153" y="107"/>
                  </a:lnTo>
                  <a:lnTo>
                    <a:pt x="146" y="114"/>
                  </a:lnTo>
                  <a:lnTo>
                    <a:pt x="141" y="121"/>
                  </a:lnTo>
                  <a:lnTo>
                    <a:pt x="135" y="129"/>
                  </a:lnTo>
                  <a:lnTo>
                    <a:pt x="130" y="137"/>
                  </a:lnTo>
                  <a:lnTo>
                    <a:pt x="126" y="147"/>
                  </a:lnTo>
                  <a:lnTo>
                    <a:pt x="122" y="157"/>
                  </a:lnTo>
                  <a:lnTo>
                    <a:pt x="118" y="168"/>
                  </a:lnTo>
                  <a:lnTo>
                    <a:pt x="114" y="179"/>
                  </a:lnTo>
                  <a:lnTo>
                    <a:pt x="112" y="190"/>
                  </a:lnTo>
                  <a:lnTo>
                    <a:pt x="110" y="201"/>
                  </a:lnTo>
                  <a:lnTo>
                    <a:pt x="109" y="211"/>
                  </a:lnTo>
                  <a:lnTo>
                    <a:pt x="106" y="222"/>
                  </a:lnTo>
                  <a:lnTo>
                    <a:pt x="106" y="233"/>
                  </a:lnTo>
                  <a:lnTo>
                    <a:pt x="105" y="242"/>
                  </a:lnTo>
                  <a:lnTo>
                    <a:pt x="105" y="253"/>
                  </a:lnTo>
                  <a:lnTo>
                    <a:pt x="105" y="261"/>
                  </a:lnTo>
                  <a:lnTo>
                    <a:pt x="106" y="269"/>
                  </a:lnTo>
                  <a:lnTo>
                    <a:pt x="107" y="276"/>
                  </a:lnTo>
                  <a:lnTo>
                    <a:pt x="110" y="283"/>
                  </a:lnTo>
                  <a:lnTo>
                    <a:pt x="111" y="289"/>
                  </a:lnTo>
                  <a:lnTo>
                    <a:pt x="114" y="295"/>
                  </a:lnTo>
                  <a:lnTo>
                    <a:pt x="117" y="300"/>
                  </a:lnTo>
                  <a:lnTo>
                    <a:pt x="120" y="304"/>
                  </a:lnTo>
                  <a:lnTo>
                    <a:pt x="125" y="309"/>
                  </a:lnTo>
                  <a:lnTo>
                    <a:pt x="130" y="313"/>
                  </a:lnTo>
                  <a:lnTo>
                    <a:pt x="135" y="315"/>
                  </a:lnTo>
                  <a:lnTo>
                    <a:pt x="140" y="317"/>
                  </a:lnTo>
                  <a:lnTo>
                    <a:pt x="146" y="320"/>
                  </a:lnTo>
                  <a:lnTo>
                    <a:pt x="150" y="321"/>
                  </a:lnTo>
                  <a:lnTo>
                    <a:pt x="158" y="322"/>
                  </a:lnTo>
                  <a:lnTo>
                    <a:pt x="164" y="322"/>
                  </a:lnTo>
                  <a:lnTo>
                    <a:pt x="170" y="322"/>
                  </a:lnTo>
                  <a:lnTo>
                    <a:pt x="177" y="321"/>
                  </a:lnTo>
                  <a:lnTo>
                    <a:pt x="183" y="321"/>
                  </a:lnTo>
                  <a:lnTo>
                    <a:pt x="189" y="318"/>
                  </a:lnTo>
                  <a:lnTo>
                    <a:pt x="195" y="317"/>
                  </a:lnTo>
                  <a:lnTo>
                    <a:pt x="201" y="314"/>
                  </a:lnTo>
                  <a:lnTo>
                    <a:pt x="207" y="310"/>
                  </a:lnTo>
                  <a:lnTo>
                    <a:pt x="211" y="307"/>
                  </a:lnTo>
                  <a:lnTo>
                    <a:pt x="217" y="302"/>
                  </a:lnTo>
                  <a:lnTo>
                    <a:pt x="223" y="296"/>
                  </a:lnTo>
                  <a:lnTo>
                    <a:pt x="228" y="289"/>
                  </a:lnTo>
                  <a:lnTo>
                    <a:pt x="234" y="282"/>
                  </a:lnTo>
                  <a:lnTo>
                    <a:pt x="239" y="275"/>
                  </a:lnTo>
                  <a:lnTo>
                    <a:pt x="243" y="267"/>
                  </a:lnTo>
                  <a:lnTo>
                    <a:pt x="247" y="258"/>
                  </a:lnTo>
                  <a:lnTo>
                    <a:pt x="251" y="250"/>
                  </a:lnTo>
                  <a:close/>
                </a:path>
              </a:pathLst>
            </a:custGeom>
            <a:solidFill>
              <a:srgbClr val="000000"/>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8" name="Freeform 11"/>
            <p:cNvSpPr>
              <a:spLocks noEditPoints="1"/>
            </p:cNvSpPr>
            <p:nvPr/>
          </p:nvSpPr>
          <p:spPr bwMode="auto">
            <a:xfrm>
              <a:off x="5177" y="4070"/>
              <a:ext cx="94" cy="102"/>
            </a:xfrm>
            <a:custGeom>
              <a:avLst/>
              <a:gdLst/>
              <a:ahLst/>
              <a:cxnLst>
                <a:cxn ang="0">
                  <a:pos x="106" y="239"/>
                </a:cxn>
                <a:cxn ang="0">
                  <a:pos x="103" y="247"/>
                </a:cxn>
                <a:cxn ang="0">
                  <a:pos x="106" y="273"/>
                </a:cxn>
                <a:cxn ang="0">
                  <a:pos x="115" y="294"/>
                </a:cxn>
                <a:cxn ang="0">
                  <a:pos x="130" y="313"/>
                </a:cxn>
                <a:cxn ang="0">
                  <a:pos x="150" y="324"/>
                </a:cxn>
                <a:cxn ang="0">
                  <a:pos x="173" y="331"/>
                </a:cxn>
                <a:cxn ang="0">
                  <a:pos x="205" y="328"/>
                </a:cxn>
                <a:cxn ang="0">
                  <a:pos x="236" y="309"/>
                </a:cxn>
                <a:cxn ang="0">
                  <a:pos x="262" y="275"/>
                </a:cxn>
                <a:cxn ang="0">
                  <a:pos x="343" y="318"/>
                </a:cxn>
                <a:cxn ang="0">
                  <a:pos x="314" y="352"/>
                </a:cxn>
                <a:cxn ang="0">
                  <a:pos x="283" y="378"/>
                </a:cxn>
                <a:cxn ang="0">
                  <a:pos x="247" y="395"/>
                </a:cxn>
                <a:cxn ang="0">
                  <a:pos x="209" y="404"/>
                </a:cxn>
                <a:cxn ang="0">
                  <a:pos x="162" y="404"/>
                </a:cxn>
                <a:cxn ang="0">
                  <a:pos x="108" y="394"/>
                </a:cxn>
                <a:cxn ang="0">
                  <a:pos x="64" y="368"/>
                </a:cxn>
                <a:cxn ang="0">
                  <a:pos x="29" y="329"/>
                </a:cxn>
                <a:cxn ang="0">
                  <a:pos x="8" y="282"/>
                </a:cxn>
                <a:cxn ang="0">
                  <a:pos x="0" y="226"/>
                </a:cxn>
                <a:cxn ang="0">
                  <a:pos x="6" y="168"/>
                </a:cxn>
                <a:cxn ang="0">
                  <a:pos x="27" y="116"/>
                </a:cxn>
                <a:cxn ang="0">
                  <a:pos x="61" y="63"/>
                </a:cxn>
                <a:cxn ang="0">
                  <a:pos x="120" y="20"/>
                </a:cxn>
                <a:cxn ang="0">
                  <a:pos x="192" y="1"/>
                </a:cxn>
                <a:cxn ang="0">
                  <a:pos x="253" y="2"/>
                </a:cxn>
                <a:cxn ang="0">
                  <a:pos x="297" y="16"/>
                </a:cxn>
                <a:cxn ang="0">
                  <a:pos x="333" y="45"/>
                </a:cxn>
                <a:cxn ang="0">
                  <a:pos x="359" y="83"/>
                </a:cxn>
                <a:cxn ang="0">
                  <a:pos x="374" y="132"/>
                </a:cxn>
                <a:cxn ang="0">
                  <a:pos x="376" y="177"/>
                </a:cxn>
                <a:cxn ang="0">
                  <a:pos x="375" y="204"/>
                </a:cxn>
                <a:cxn ang="0">
                  <a:pos x="371" y="228"/>
                </a:cxn>
                <a:cxn ang="0">
                  <a:pos x="280" y="173"/>
                </a:cxn>
                <a:cxn ang="0">
                  <a:pos x="280" y="163"/>
                </a:cxn>
                <a:cxn ang="0">
                  <a:pos x="279" y="140"/>
                </a:cxn>
                <a:cxn ang="0">
                  <a:pos x="273" y="115"/>
                </a:cxn>
                <a:cxn ang="0">
                  <a:pos x="260" y="96"/>
                </a:cxn>
                <a:cxn ang="0">
                  <a:pos x="245" y="83"/>
                </a:cxn>
                <a:cxn ang="0">
                  <a:pos x="224" y="75"/>
                </a:cxn>
                <a:cxn ang="0">
                  <a:pos x="200" y="74"/>
                </a:cxn>
                <a:cxn ang="0">
                  <a:pos x="178" y="81"/>
                </a:cxn>
                <a:cxn ang="0">
                  <a:pos x="156" y="93"/>
                </a:cxn>
                <a:cxn ang="0">
                  <a:pos x="138" y="113"/>
                </a:cxn>
                <a:cxn ang="0">
                  <a:pos x="124" y="140"/>
                </a:cxn>
                <a:cxn ang="0">
                  <a:pos x="114" y="173"/>
                </a:cxn>
              </a:cxnLst>
              <a:rect l="0" t="0" r="r" b="b"/>
              <a:pathLst>
                <a:path w="376" h="405">
                  <a:moveTo>
                    <a:pt x="370" y="235"/>
                  </a:moveTo>
                  <a:lnTo>
                    <a:pt x="106" y="235"/>
                  </a:lnTo>
                  <a:lnTo>
                    <a:pt x="106" y="239"/>
                  </a:lnTo>
                  <a:lnTo>
                    <a:pt x="105" y="242"/>
                  </a:lnTo>
                  <a:lnTo>
                    <a:pt x="103" y="244"/>
                  </a:lnTo>
                  <a:lnTo>
                    <a:pt x="103" y="247"/>
                  </a:lnTo>
                  <a:lnTo>
                    <a:pt x="103" y="256"/>
                  </a:lnTo>
                  <a:lnTo>
                    <a:pt x="105" y="264"/>
                  </a:lnTo>
                  <a:lnTo>
                    <a:pt x="106" y="273"/>
                  </a:lnTo>
                  <a:lnTo>
                    <a:pt x="108" y="280"/>
                  </a:lnTo>
                  <a:lnTo>
                    <a:pt x="112" y="288"/>
                  </a:lnTo>
                  <a:lnTo>
                    <a:pt x="115" y="294"/>
                  </a:lnTo>
                  <a:lnTo>
                    <a:pt x="119" y="301"/>
                  </a:lnTo>
                  <a:lnTo>
                    <a:pt x="124" y="307"/>
                  </a:lnTo>
                  <a:lnTo>
                    <a:pt x="130" y="313"/>
                  </a:lnTo>
                  <a:lnTo>
                    <a:pt x="136" y="317"/>
                  </a:lnTo>
                  <a:lnTo>
                    <a:pt x="143" y="321"/>
                  </a:lnTo>
                  <a:lnTo>
                    <a:pt x="150" y="324"/>
                  </a:lnTo>
                  <a:lnTo>
                    <a:pt x="157" y="328"/>
                  </a:lnTo>
                  <a:lnTo>
                    <a:pt x="164" y="330"/>
                  </a:lnTo>
                  <a:lnTo>
                    <a:pt x="173" y="331"/>
                  </a:lnTo>
                  <a:lnTo>
                    <a:pt x="181" y="331"/>
                  </a:lnTo>
                  <a:lnTo>
                    <a:pt x="193" y="330"/>
                  </a:lnTo>
                  <a:lnTo>
                    <a:pt x="205" y="328"/>
                  </a:lnTo>
                  <a:lnTo>
                    <a:pt x="216" y="323"/>
                  </a:lnTo>
                  <a:lnTo>
                    <a:pt x="227" y="317"/>
                  </a:lnTo>
                  <a:lnTo>
                    <a:pt x="236" y="309"/>
                  </a:lnTo>
                  <a:lnTo>
                    <a:pt x="246" y="300"/>
                  </a:lnTo>
                  <a:lnTo>
                    <a:pt x="254" y="288"/>
                  </a:lnTo>
                  <a:lnTo>
                    <a:pt x="262" y="275"/>
                  </a:lnTo>
                  <a:lnTo>
                    <a:pt x="358" y="291"/>
                  </a:lnTo>
                  <a:lnTo>
                    <a:pt x="350" y="305"/>
                  </a:lnTo>
                  <a:lnTo>
                    <a:pt x="343" y="318"/>
                  </a:lnTo>
                  <a:lnTo>
                    <a:pt x="333" y="330"/>
                  </a:lnTo>
                  <a:lnTo>
                    <a:pt x="325" y="342"/>
                  </a:lnTo>
                  <a:lnTo>
                    <a:pt x="314" y="352"/>
                  </a:lnTo>
                  <a:lnTo>
                    <a:pt x="304" y="362"/>
                  </a:lnTo>
                  <a:lnTo>
                    <a:pt x="294" y="370"/>
                  </a:lnTo>
                  <a:lnTo>
                    <a:pt x="283" y="378"/>
                  </a:lnTo>
                  <a:lnTo>
                    <a:pt x="272" y="384"/>
                  </a:lnTo>
                  <a:lnTo>
                    <a:pt x="260" y="390"/>
                  </a:lnTo>
                  <a:lnTo>
                    <a:pt x="247" y="395"/>
                  </a:lnTo>
                  <a:lnTo>
                    <a:pt x="235" y="398"/>
                  </a:lnTo>
                  <a:lnTo>
                    <a:pt x="222" y="402"/>
                  </a:lnTo>
                  <a:lnTo>
                    <a:pt x="209" y="404"/>
                  </a:lnTo>
                  <a:lnTo>
                    <a:pt x="194" y="405"/>
                  </a:lnTo>
                  <a:lnTo>
                    <a:pt x="181" y="405"/>
                  </a:lnTo>
                  <a:lnTo>
                    <a:pt x="162" y="404"/>
                  </a:lnTo>
                  <a:lnTo>
                    <a:pt x="143" y="403"/>
                  </a:lnTo>
                  <a:lnTo>
                    <a:pt x="125" y="398"/>
                  </a:lnTo>
                  <a:lnTo>
                    <a:pt x="108" y="394"/>
                  </a:lnTo>
                  <a:lnTo>
                    <a:pt x="93" y="387"/>
                  </a:lnTo>
                  <a:lnTo>
                    <a:pt x="77" y="378"/>
                  </a:lnTo>
                  <a:lnTo>
                    <a:pt x="64" y="368"/>
                  </a:lnTo>
                  <a:lnTo>
                    <a:pt x="51" y="356"/>
                  </a:lnTo>
                  <a:lnTo>
                    <a:pt x="39" y="343"/>
                  </a:lnTo>
                  <a:lnTo>
                    <a:pt x="29" y="329"/>
                  </a:lnTo>
                  <a:lnTo>
                    <a:pt x="21" y="314"/>
                  </a:lnTo>
                  <a:lnTo>
                    <a:pt x="14" y="298"/>
                  </a:lnTo>
                  <a:lnTo>
                    <a:pt x="8" y="282"/>
                  </a:lnTo>
                  <a:lnTo>
                    <a:pt x="4" y="264"/>
                  </a:lnTo>
                  <a:lnTo>
                    <a:pt x="2" y="246"/>
                  </a:lnTo>
                  <a:lnTo>
                    <a:pt x="0" y="226"/>
                  </a:lnTo>
                  <a:lnTo>
                    <a:pt x="2" y="206"/>
                  </a:lnTo>
                  <a:lnTo>
                    <a:pt x="3" y="187"/>
                  </a:lnTo>
                  <a:lnTo>
                    <a:pt x="6" y="168"/>
                  </a:lnTo>
                  <a:lnTo>
                    <a:pt x="12" y="150"/>
                  </a:lnTo>
                  <a:lnTo>
                    <a:pt x="18" y="133"/>
                  </a:lnTo>
                  <a:lnTo>
                    <a:pt x="27" y="116"/>
                  </a:lnTo>
                  <a:lnTo>
                    <a:pt x="35" y="100"/>
                  </a:lnTo>
                  <a:lnTo>
                    <a:pt x="46" y="83"/>
                  </a:lnTo>
                  <a:lnTo>
                    <a:pt x="61" y="63"/>
                  </a:lnTo>
                  <a:lnTo>
                    <a:pt x="79" y="47"/>
                  </a:lnTo>
                  <a:lnTo>
                    <a:pt x="99" y="32"/>
                  </a:lnTo>
                  <a:lnTo>
                    <a:pt x="120" y="20"/>
                  </a:lnTo>
                  <a:lnTo>
                    <a:pt x="142" y="12"/>
                  </a:lnTo>
                  <a:lnTo>
                    <a:pt x="167" y="5"/>
                  </a:lnTo>
                  <a:lnTo>
                    <a:pt x="192" y="1"/>
                  </a:lnTo>
                  <a:lnTo>
                    <a:pt x="219" y="0"/>
                  </a:lnTo>
                  <a:lnTo>
                    <a:pt x="237" y="1"/>
                  </a:lnTo>
                  <a:lnTo>
                    <a:pt x="253" y="2"/>
                  </a:lnTo>
                  <a:lnTo>
                    <a:pt x="270" y="6"/>
                  </a:lnTo>
                  <a:lnTo>
                    <a:pt x="284" y="11"/>
                  </a:lnTo>
                  <a:lnTo>
                    <a:pt x="297" y="16"/>
                  </a:lnTo>
                  <a:lnTo>
                    <a:pt x="310" y="25"/>
                  </a:lnTo>
                  <a:lnTo>
                    <a:pt x="322" y="34"/>
                  </a:lnTo>
                  <a:lnTo>
                    <a:pt x="333" y="45"/>
                  </a:lnTo>
                  <a:lnTo>
                    <a:pt x="344" y="56"/>
                  </a:lnTo>
                  <a:lnTo>
                    <a:pt x="352" y="69"/>
                  </a:lnTo>
                  <a:lnTo>
                    <a:pt x="359" y="83"/>
                  </a:lnTo>
                  <a:lnTo>
                    <a:pt x="365" y="97"/>
                  </a:lnTo>
                  <a:lnTo>
                    <a:pt x="370" y="114"/>
                  </a:lnTo>
                  <a:lnTo>
                    <a:pt x="374" y="132"/>
                  </a:lnTo>
                  <a:lnTo>
                    <a:pt x="375" y="149"/>
                  </a:lnTo>
                  <a:lnTo>
                    <a:pt x="376" y="168"/>
                  </a:lnTo>
                  <a:lnTo>
                    <a:pt x="376" y="177"/>
                  </a:lnTo>
                  <a:lnTo>
                    <a:pt x="376" y="187"/>
                  </a:lnTo>
                  <a:lnTo>
                    <a:pt x="375" y="195"/>
                  </a:lnTo>
                  <a:lnTo>
                    <a:pt x="375" y="204"/>
                  </a:lnTo>
                  <a:lnTo>
                    <a:pt x="374" y="213"/>
                  </a:lnTo>
                  <a:lnTo>
                    <a:pt x="373" y="221"/>
                  </a:lnTo>
                  <a:lnTo>
                    <a:pt x="371" y="228"/>
                  </a:lnTo>
                  <a:lnTo>
                    <a:pt x="370" y="235"/>
                  </a:lnTo>
                  <a:lnTo>
                    <a:pt x="370" y="235"/>
                  </a:lnTo>
                  <a:close/>
                  <a:moveTo>
                    <a:pt x="280" y="173"/>
                  </a:moveTo>
                  <a:lnTo>
                    <a:pt x="280" y="169"/>
                  </a:lnTo>
                  <a:lnTo>
                    <a:pt x="280" y="166"/>
                  </a:lnTo>
                  <a:lnTo>
                    <a:pt x="280" y="163"/>
                  </a:lnTo>
                  <a:lnTo>
                    <a:pt x="280" y="161"/>
                  </a:lnTo>
                  <a:lnTo>
                    <a:pt x="280" y="150"/>
                  </a:lnTo>
                  <a:lnTo>
                    <a:pt x="279" y="140"/>
                  </a:lnTo>
                  <a:lnTo>
                    <a:pt x="278" y="132"/>
                  </a:lnTo>
                  <a:lnTo>
                    <a:pt x="276" y="122"/>
                  </a:lnTo>
                  <a:lnTo>
                    <a:pt x="273" y="115"/>
                  </a:lnTo>
                  <a:lnTo>
                    <a:pt x="270" y="108"/>
                  </a:lnTo>
                  <a:lnTo>
                    <a:pt x="265" y="101"/>
                  </a:lnTo>
                  <a:lnTo>
                    <a:pt x="260" y="96"/>
                  </a:lnTo>
                  <a:lnTo>
                    <a:pt x="255" y="92"/>
                  </a:lnTo>
                  <a:lnTo>
                    <a:pt x="251" y="87"/>
                  </a:lnTo>
                  <a:lnTo>
                    <a:pt x="245" y="83"/>
                  </a:lnTo>
                  <a:lnTo>
                    <a:pt x="239" y="80"/>
                  </a:lnTo>
                  <a:lnTo>
                    <a:pt x="231" y="78"/>
                  </a:lnTo>
                  <a:lnTo>
                    <a:pt x="224" y="75"/>
                  </a:lnTo>
                  <a:lnTo>
                    <a:pt x="216" y="74"/>
                  </a:lnTo>
                  <a:lnTo>
                    <a:pt x="207" y="74"/>
                  </a:lnTo>
                  <a:lnTo>
                    <a:pt x="200" y="74"/>
                  </a:lnTo>
                  <a:lnTo>
                    <a:pt x="192" y="75"/>
                  </a:lnTo>
                  <a:lnTo>
                    <a:pt x="185" y="78"/>
                  </a:lnTo>
                  <a:lnTo>
                    <a:pt x="178" y="81"/>
                  </a:lnTo>
                  <a:lnTo>
                    <a:pt x="170" y="85"/>
                  </a:lnTo>
                  <a:lnTo>
                    <a:pt x="163" y="88"/>
                  </a:lnTo>
                  <a:lnTo>
                    <a:pt x="156" y="93"/>
                  </a:lnTo>
                  <a:lnTo>
                    <a:pt x="149" y="99"/>
                  </a:lnTo>
                  <a:lnTo>
                    <a:pt x="143" y="106"/>
                  </a:lnTo>
                  <a:lnTo>
                    <a:pt x="138" y="113"/>
                  </a:lnTo>
                  <a:lnTo>
                    <a:pt x="132" y="121"/>
                  </a:lnTo>
                  <a:lnTo>
                    <a:pt x="127" y="130"/>
                  </a:lnTo>
                  <a:lnTo>
                    <a:pt x="124" y="140"/>
                  </a:lnTo>
                  <a:lnTo>
                    <a:pt x="119" y="150"/>
                  </a:lnTo>
                  <a:lnTo>
                    <a:pt x="116" y="161"/>
                  </a:lnTo>
                  <a:lnTo>
                    <a:pt x="114" y="173"/>
                  </a:lnTo>
                  <a:lnTo>
                    <a:pt x="280" y="173"/>
                  </a:lnTo>
                  <a:close/>
                </a:path>
              </a:pathLst>
            </a:custGeom>
            <a:solidFill>
              <a:srgbClr val="000000"/>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9" name="Freeform 12"/>
            <p:cNvSpPr>
              <a:spLocks/>
            </p:cNvSpPr>
            <p:nvPr/>
          </p:nvSpPr>
          <p:spPr bwMode="auto">
            <a:xfrm>
              <a:off x="4861" y="4030"/>
              <a:ext cx="136" cy="134"/>
            </a:xfrm>
            <a:custGeom>
              <a:avLst/>
              <a:gdLst/>
              <a:ahLst/>
              <a:cxnLst>
                <a:cxn ang="0">
                  <a:pos x="434" y="535"/>
                </a:cxn>
                <a:cxn ang="0">
                  <a:pos x="330" y="535"/>
                </a:cxn>
                <a:cxn ang="0">
                  <a:pos x="181" y="175"/>
                </a:cxn>
                <a:cxn ang="0">
                  <a:pos x="103" y="535"/>
                </a:cxn>
                <a:cxn ang="0">
                  <a:pos x="0" y="535"/>
                </a:cxn>
                <a:cxn ang="0">
                  <a:pos x="115" y="0"/>
                </a:cxn>
                <a:cxn ang="0">
                  <a:pos x="217" y="0"/>
                </a:cxn>
                <a:cxn ang="0">
                  <a:pos x="365" y="358"/>
                </a:cxn>
                <a:cxn ang="0">
                  <a:pos x="441" y="0"/>
                </a:cxn>
                <a:cxn ang="0">
                  <a:pos x="546" y="0"/>
                </a:cxn>
                <a:cxn ang="0">
                  <a:pos x="434" y="535"/>
                </a:cxn>
              </a:cxnLst>
              <a:rect l="0" t="0" r="r" b="b"/>
              <a:pathLst>
                <a:path w="546" h="535">
                  <a:moveTo>
                    <a:pt x="434" y="535"/>
                  </a:moveTo>
                  <a:lnTo>
                    <a:pt x="330" y="535"/>
                  </a:lnTo>
                  <a:lnTo>
                    <a:pt x="181" y="175"/>
                  </a:lnTo>
                  <a:lnTo>
                    <a:pt x="103" y="535"/>
                  </a:lnTo>
                  <a:lnTo>
                    <a:pt x="0" y="535"/>
                  </a:lnTo>
                  <a:lnTo>
                    <a:pt x="115" y="0"/>
                  </a:lnTo>
                  <a:lnTo>
                    <a:pt x="217" y="0"/>
                  </a:lnTo>
                  <a:lnTo>
                    <a:pt x="365" y="358"/>
                  </a:lnTo>
                  <a:lnTo>
                    <a:pt x="441" y="0"/>
                  </a:lnTo>
                  <a:lnTo>
                    <a:pt x="546" y="0"/>
                  </a:lnTo>
                  <a:lnTo>
                    <a:pt x="434" y="535"/>
                  </a:lnTo>
                  <a:close/>
                </a:path>
              </a:pathLst>
            </a:custGeom>
            <a:solidFill>
              <a:srgbClr val="999999"/>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0" name="Freeform 13"/>
            <p:cNvSpPr>
              <a:spLocks noEditPoints="1"/>
            </p:cNvSpPr>
            <p:nvPr/>
          </p:nvSpPr>
          <p:spPr bwMode="auto">
            <a:xfrm>
              <a:off x="4997" y="4030"/>
              <a:ext cx="54" cy="134"/>
            </a:xfrm>
            <a:custGeom>
              <a:avLst/>
              <a:gdLst/>
              <a:ahLst/>
              <a:cxnLst>
                <a:cxn ang="0">
                  <a:pos x="113" y="0"/>
                </a:cxn>
                <a:cxn ang="0">
                  <a:pos x="219" y="0"/>
                </a:cxn>
                <a:cxn ang="0">
                  <a:pos x="200" y="94"/>
                </a:cxn>
                <a:cxn ang="0">
                  <a:pos x="93" y="94"/>
                </a:cxn>
                <a:cxn ang="0">
                  <a:pos x="113" y="0"/>
                </a:cxn>
                <a:cxn ang="0">
                  <a:pos x="81" y="148"/>
                </a:cxn>
                <a:cxn ang="0">
                  <a:pos x="189" y="148"/>
                </a:cxn>
                <a:cxn ang="0">
                  <a:pos x="104" y="535"/>
                </a:cxn>
                <a:cxn ang="0">
                  <a:pos x="0" y="535"/>
                </a:cxn>
                <a:cxn ang="0">
                  <a:pos x="81" y="148"/>
                </a:cxn>
              </a:cxnLst>
              <a:rect l="0" t="0" r="r" b="b"/>
              <a:pathLst>
                <a:path w="219" h="535">
                  <a:moveTo>
                    <a:pt x="113" y="0"/>
                  </a:moveTo>
                  <a:lnTo>
                    <a:pt x="219" y="0"/>
                  </a:lnTo>
                  <a:lnTo>
                    <a:pt x="200" y="94"/>
                  </a:lnTo>
                  <a:lnTo>
                    <a:pt x="93" y="94"/>
                  </a:lnTo>
                  <a:lnTo>
                    <a:pt x="113" y="0"/>
                  </a:lnTo>
                  <a:close/>
                  <a:moveTo>
                    <a:pt x="81" y="148"/>
                  </a:moveTo>
                  <a:lnTo>
                    <a:pt x="189" y="148"/>
                  </a:lnTo>
                  <a:lnTo>
                    <a:pt x="104" y="535"/>
                  </a:lnTo>
                  <a:lnTo>
                    <a:pt x="0" y="535"/>
                  </a:lnTo>
                  <a:lnTo>
                    <a:pt x="81" y="148"/>
                  </a:lnTo>
                  <a:close/>
                </a:path>
              </a:pathLst>
            </a:custGeom>
            <a:solidFill>
              <a:srgbClr val="999999"/>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1" name="Freeform 14"/>
            <p:cNvSpPr>
              <a:spLocks/>
            </p:cNvSpPr>
            <p:nvPr/>
          </p:nvSpPr>
          <p:spPr bwMode="auto">
            <a:xfrm>
              <a:off x="5054" y="4065"/>
              <a:ext cx="96" cy="101"/>
            </a:xfrm>
            <a:custGeom>
              <a:avLst/>
              <a:gdLst/>
              <a:ahLst/>
              <a:cxnLst>
                <a:cxn ang="0">
                  <a:pos x="348" y="283"/>
                </a:cxn>
                <a:cxn ang="0">
                  <a:pos x="323" y="326"/>
                </a:cxn>
                <a:cxn ang="0">
                  <a:pos x="291" y="359"/>
                </a:cxn>
                <a:cxn ang="0">
                  <a:pos x="253" y="385"/>
                </a:cxn>
                <a:cxn ang="0">
                  <a:pos x="210" y="400"/>
                </a:cxn>
                <a:cxn ang="0">
                  <a:pos x="162" y="405"/>
                </a:cxn>
                <a:cxn ang="0">
                  <a:pos x="110" y="399"/>
                </a:cxn>
                <a:cxn ang="0">
                  <a:pos x="67" y="380"/>
                </a:cxn>
                <a:cxn ang="0">
                  <a:pos x="34" y="351"/>
                </a:cxn>
                <a:cxn ang="0">
                  <a:pos x="11" y="310"/>
                </a:cxn>
                <a:cxn ang="0">
                  <a:pos x="1" y="258"/>
                </a:cxn>
                <a:cxn ang="0">
                  <a:pos x="1" y="208"/>
                </a:cxn>
                <a:cxn ang="0">
                  <a:pos x="11" y="163"/>
                </a:cxn>
                <a:cxn ang="0">
                  <a:pos x="25" y="121"/>
                </a:cxn>
                <a:cxn ang="0">
                  <a:pos x="49" y="82"/>
                </a:cxn>
                <a:cxn ang="0">
                  <a:pos x="82" y="49"/>
                </a:cxn>
                <a:cxn ang="0">
                  <a:pos x="121" y="24"/>
                </a:cxn>
                <a:cxn ang="0">
                  <a:pos x="163" y="8"/>
                </a:cxn>
                <a:cxn ang="0">
                  <a:pos x="210" y="0"/>
                </a:cxn>
                <a:cxn ang="0">
                  <a:pos x="259" y="2"/>
                </a:cxn>
                <a:cxn ang="0">
                  <a:pos x="301" y="14"/>
                </a:cxn>
                <a:cxn ang="0">
                  <a:pos x="335" y="36"/>
                </a:cxn>
                <a:cxn ang="0">
                  <a:pos x="362" y="65"/>
                </a:cxn>
                <a:cxn ang="0">
                  <a:pos x="377" y="102"/>
                </a:cxn>
                <a:cxn ang="0">
                  <a:pos x="283" y="141"/>
                </a:cxn>
                <a:cxn ang="0">
                  <a:pos x="278" y="119"/>
                </a:cxn>
                <a:cxn ang="0">
                  <a:pos x="269" y="102"/>
                </a:cxn>
                <a:cxn ang="0">
                  <a:pos x="257" y="90"/>
                </a:cxn>
                <a:cxn ang="0">
                  <a:pos x="242" y="82"/>
                </a:cxn>
                <a:cxn ang="0">
                  <a:pos x="224" y="78"/>
                </a:cxn>
                <a:cxn ang="0">
                  <a:pos x="202" y="80"/>
                </a:cxn>
                <a:cxn ang="0">
                  <a:pos x="181" y="87"/>
                </a:cxn>
                <a:cxn ang="0">
                  <a:pos x="159" y="101"/>
                </a:cxn>
                <a:cxn ang="0">
                  <a:pos x="141" y="121"/>
                </a:cxn>
                <a:cxn ang="0">
                  <a:pos x="127" y="147"/>
                </a:cxn>
                <a:cxn ang="0">
                  <a:pos x="115" y="178"/>
                </a:cxn>
                <a:cxn ang="0">
                  <a:pos x="109" y="211"/>
                </a:cxn>
                <a:cxn ang="0">
                  <a:pos x="106" y="242"/>
                </a:cxn>
                <a:cxn ang="0">
                  <a:pos x="107" y="269"/>
                </a:cxn>
                <a:cxn ang="0">
                  <a:pos x="112" y="289"/>
                </a:cxn>
                <a:cxn ang="0">
                  <a:pos x="121" y="304"/>
                </a:cxn>
                <a:cxn ang="0">
                  <a:pos x="135" y="315"/>
                </a:cxn>
                <a:cxn ang="0">
                  <a:pos x="151" y="320"/>
                </a:cxn>
                <a:cxn ang="0">
                  <a:pos x="170" y="322"/>
                </a:cxn>
                <a:cxn ang="0">
                  <a:pos x="189" y="318"/>
                </a:cxn>
                <a:cxn ang="0">
                  <a:pos x="207" y="310"/>
                </a:cxn>
                <a:cxn ang="0">
                  <a:pos x="224" y="296"/>
                </a:cxn>
                <a:cxn ang="0">
                  <a:pos x="240" y="275"/>
                </a:cxn>
                <a:cxn ang="0">
                  <a:pos x="252" y="250"/>
                </a:cxn>
              </a:cxnLst>
              <a:rect l="0" t="0" r="r" b="b"/>
              <a:pathLst>
                <a:path w="383" h="405">
                  <a:moveTo>
                    <a:pt x="252" y="250"/>
                  </a:moveTo>
                  <a:lnTo>
                    <a:pt x="356" y="266"/>
                  </a:lnTo>
                  <a:lnTo>
                    <a:pt x="348" y="283"/>
                  </a:lnTo>
                  <a:lnTo>
                    <a:pt x="341" y="298"/>
                  </a:lnTo>
                  <a:lnTo>
                    <a:pt x="332" y="312"/>
                  </a:lnTo>
                  <a:lnTo>
                    <a:pt x="323" y="326"/>
                  </a:lnTo>
                  <a:lnTo>
                    <a:pt x="313" y="338"/>
                  </a:lnTo>
                  <a:lnTo>
                    <a:pt x="302" y="350"/>
                  </a:lnTo>
                  <a:lnTo>
                    <a:pt x="291" y="359"/>
                  </a:lnTo>
                  <a:lnTo>
                    <a:pt x="278" y="369"/>
                  </a:lnTo>
                  <a:lnTo>
                    <a:pt x="266" y="377"/>
                  </a:lnTo>
                  <a:lnTo>
                    <a:pt x="253" y="385"/>
                  </a:lnTo>
                  <a:lnTo>
                    <a:pt x="238" y="391"/>
                  </a:lnTo>
                  <a:lnTo>
                    <a:pt x="224" y="396"/>
                  </a:lnTo>
                  <a:lnTo>
                    <a:pt x="210" y="400"/>
                  </a:lnTo>
                  <a:lnTo>
                    <a:pt x="194" y="403"/>
                  </a:lnTo>
                  <a:lnTo>
                    <a:pt x="177" y="405"/>
                  </a:lnTo>
                  <a:lnTo>
                    <a:pt x="162" y="405"/>
                  </a:lnTo>
                  <a:lnTo>
                    <a:pt x="144" y="404"/>
                  </a:lnTo>
                  <a:lnTo>
                    <a:pt x="126" y="403"/>
                  </a:lnTo>
                  <a:lnTo>
                    <a:pt x="110" y="399"/>
                  </a:lnTo>
                  <a:lnTo>
                    <a:pt x="95" y="394"/>
                  </a:lnTo>
                  <a:lnTo>
                    <a:pt x="80" y="387"/>
                  </a:lnTo>
                  <a:lnTo>
                    <a:pt x="67" y="380"/>
                  </a:lnTo>
                  <a:lnTo>
                    <a:pt x="55" y="372"/>
                  </a:lnTo>
                  <a:lnTo>
                    <a:pt x="43" y="363"/>
                  </a:lnTo>
                  <a:lnTo>
                    <a:pt x="34" y="351"/>
                  </a:lnTo>
                  <a:lnTo>
                    <a:pt x="25" y="338"/>
                  </a:lnTo>
                  <a:lnTo>
                    <a:pt x="18" y="324"/>
                  </a:lnTo>
                  <a:lnTo>
                    <a:pt x="11" y="310"/>
                  </a:lnTo>
                  <a:lnTo>
                    <a:pt x="6" y="293"/>
                  </a:lnTo>
                  <a:lnTo>
                    <a:pt x="3" y="276"/>
                  </a:lnTo>
                  <a:lnTo>
                    <a:pt x="1" y="258"/>
                  </a:lnTo>
                  <a:lnTo>
                    <a:pt x="0" y="239"/>
                  </a:lnTo>
                  <a:lnTo>
                    <a:pt x="0" y="224"/>
                  </a:lnTo>
                  <a:lnTo>
                    <a:pt x="1" y="208"/>
                  </a:lnTo>
                  <a:lnTo>
                    <a:pt x="4" y="192"/>
                  </a:lnTo>
                  <a:lnTo>
                    <a:pt x="7" y="177"/>
                  </a:lnTo>
                  <a:lnTo>
                    <a:pt x="11" y="163"/>
                  </a:lnTo>
                  <a:lnTo>
                    <a:pt x="15" y="148"/>
                  </a:lnTo>
                  <a:lnTo>
                    <a:pt x="19" y="134"/>
                  </a:lnTo>
                  <a:lnTo>
                    <a:pt x="25" y="121"/>
                  </a:lnTo>
                  <a:lnTo>
                    <a:pt x="33" y="107"/>
                  </a:lnTo>
                  <a:lnTo>
                    <a:pt x="41" y="94"/>
                  </a:lnTo>
                  <a:lnTo>
                    <a:pt x="49" y="82"/>
                  </a:lnTo>
                  <a:lnTo>
                    <a:pt x="60" y="70"/>
                  </a:lnTo>
                  <a:lnTo>
                    <a:pt x="71" y="60"/>
                  </a:lnTo>
                  <a:lnTo>
                    <a:pt x="82" y="49"/>
                  </a:lnTo>
                  <a:lnTo>
                    <a:pt x="95" y="40"/>
                  </a:lnTo>
                  <a:lnTo>
                    <a:pt x="108" y="31"/>
                  </a:lnTo>
                  <a:lnTo>
                    <a:pt x="121" y="24"/>
                  </a:lnTo>
                  <a:lnTo>
                    <a:pt x="134" y="18"/>
                  </a:lnTo>
                  <a:lnTo>
                    <a:pt x="149" y="13"/>
                  </a:lnTo>
                  <a:lnTo>
                    <a:pt x="163" y="8"/>
                  </a:lnTo>
                  <a:lnTo>
                    <a:pt x="179" y="4"/>
                  </a:lnTo>
                  <a:lnTo>
                    <a:pt x="194" y="2"/>
                  </a:lnTo>
                  <a:lnTo>
                    <a:pt x="210" y="0"/>
                  </a:lnTo>
                  <a:lnTo>
                    <a:pt x="226" y="0"/>
                  </a:lnTo>
                  <a:lnTo>
                    <a:pt x="243" y="0"/>
                  </a:lnTo>
                  <a:lnTo>
                    <a:pt x="259" y="2"/>
                  </a:lnTo>
                  <a:lnTo>
                    <a:pt x="273" y="4"/>
                  </a:lnTo>
                  <a:lnTo>
                    <a:pt x="287" y="9"/>
                  </a:lnTo>
                  <a:lnTo>
                    <a:pt x="301" y="14"/>
                  </a:lnTo>
                  <a:lnTo>
                    <a:pt x="313" y="20"/>
                  </a:lnTo>
                  <a:lnTo>
                    <a:pt x="325" y="28"/>
                  </a:lnTo>
                  <a:lnTo>
                    <a:pt x="335" y="36"/>
                  </a:lnTo>
                  <a:lnTo>
                    <a:pt x="345" y="45"/>
                  </a:lnTo>
                  <a:lnTo>
                    <a:pt x="353" y="55"/>
                  </a:lnTo>
                  <a:lnTo>
                    <a:pt x="362" y="65"/>
                  </a:lnTo>
                  <a:lnTo>
                    <a:pt x="368" y="77"/>
                  </a:lnTo>
                  <a:lnTo>
                    <a:pt x="374" y="89"/>
                  </a:lnTo>
                  <a:lnTo>
                    <a:pt x="377" y="102"/>
                  </a:lnTo>
                  <a:lnTo>
                    <a:pt x="381" y="116"/>
                  </a:lnTo>
                  <a:lnTo>
                    <a:pt x="383" y="130"/>
                  </a:lnTo>
                  <a:lnTo>
                    <a:pt x="283" y="141"/>
                  </a:lnTo>
                  <a:lnTo>
                    <a:pt x="281" y="134"/>
                  </a:lnTo>
                  <a:lnTo>
                    <a:pt x="280" y="127"/>
                  </a:lnTo>
                  <a:lnTo>
                    <a:pt x="278" y="119"/>
                  </a:lnTo>
                  <a:lnTo>
                    <a:pt x="275" y="114"/>
                  </a:lnTo>
                  <a:lnTo>
                    <a:pt x="272" y="108"/>
                  </a:lnTo>
                  <a:lnTo>
                    <a:pt x="269" y="102"/>
                  </a:lnTo>
                  <a:lnTo>
                    <a:pt x="266" y="97"/>
                  </a:lnTo>
                  <a:lnTo>
                    <a:pt x="262" y="94"/>
                  </a:lnTo>
                  <a:lnTo>
                    <a:pt x="257" y="90"/>
                  </a:lnTo>
                  <a:lnTo>
                    <a:pt x="253" y="87"/>
                  </a:lnTo>
                  <a:lnTo>
                    <a:pt x="248" y="84"/>
                  </a:lnTo>
                  <a:lnTo>
                    <a:pt x="242" y="82"/>
                  </a:lnTo>
                  <a:lnTo>
                    <a:pt x="236" y="81"/>
                  </a:lnTo>
                  <a:lnTo>
                    <a:pt x="230" y="80"/>
                  </a:lnTo>
                  <a:lnTo>
                    <a:pt x="224" y="78"/>
                  </a:lnTo>
                  <a:lnTo>
                    <a:pt x="217" y="78"/>
                  </a:lnTo>
                  <a:lnTo>
                    <a:pt x="210" y="78"/>
                  </a:lnTo>
                  <a:lnTo>
                    <a:pt x="202" y="80"/>
                  </a:lnTo>
                  <a:lnTo>
                    <a:pt x="195" y="81"/>
                  </a:lnTo>
                  <a:lnTo>
                    <a:pt x="188" y="83"/>
                  </a:lnTo>
                  <a:lnTo>
                    <a:pt x="181" y="87"/>
                  </a:lnTo>
                  <a:lnTo>
                    <a:pt x="174" y="90"/>
                  </a:lnTo>
                  <a:lnTo>
                    <a:pt x="167" y="95"/>
                  </a:lnTo>
                  <a:lnTo>
                    <a:pt x="159" y="101"/>
                  </a:lnTo>
                  <a:lnTo>
                    <a:pt x="153" y="107"/>
                  </a:lnTo>
                  <a:lnTo>
                    <a:pt x="146" y="114"/>
                  </a:lnTo>
                  <a:lnTo>
                    <a:pt x="141" y="121"/>
                  </a:lnTo>
                  <a:lnTo>
                    <a:pt x="135" y="129"/>
                  </a:lnTo>
                  <a:lnTo>
                    <a:pt x="131" y="137"/>
                  </a:lnTo>
                  <a:lnTo>
                    <a:pt x="127" y="147"/>
                  </a:lnTo>
                  <a:lnTo>
                    <a:pt x="122" y="157"/>
                  </a:lnTo>
                  <a:lnTo>
                    <a:pt x="119" y="168"/>
                  </a:lnTo>
                  <a:lnTo>
                    <a:pt x="115" y="178"/>
                  </a:lnTo>
                  <a:lnTo>
                    <a:pt x="113" y="190"/>
                  </a:lnTo>
                  <a:lnTo>
                    <a:pt x="110" y="201"/>
                  </a:lnTo>
                  <a:lnTo>
                    <a:pt x="109" y="211"/>
                  </a:lnTo>
                  <a:lnTo>
                    <a:pt x="107" y="222"/>
                  </a:lnTo>
                  <a:lnTo>
                    <a:pt x="107" y="232"/>
                  </a:lnTo>
                  <a:lnTo>
                    <a:pt x="106" y="242"/>
                  </a:lnTo>
                  <a:lnTo>
                    <a:pt x="106" y="252"/>
                  </a:lnTo>
                  <a:lnTo>
                    <a:pt x="106" y="261"/>
                  </a:lnTo>
                  <a:lnTo>
                    <a:pt x="107" y="269"/>
                  </a:lnTo>
                  <a:lnTo>
                    <a:pt x="108" y="276"/>
                  </a:lnTo>
                  <a:lnTo>
                    <a:pt x="110" y="283"/>
                  </a:lnTo>
                  <a:lnTo>
                    <a:pt x="112" y="289"/>
                  </a:lnTo>
                  <a:lnTo>
                    <a:pt x="115" y="295"/>
                  </a:lnTo>
                  <a:lnTo>
                    <a:pt x="118" y="299"/>
                  </a:lnTo>
                  <a:lnTo>
                    <a:pt x="121" y="304"/>
                  </a:lnTo>
                  <a:lnTo>
                    <a:pt x="126" y="309"/>
                  </a:lnTo>
                  <a:lnTo>
                    <a:pt x="131" y="312"/>
                  </a:lnTo>
                  <a:lnTo>
                    <a:pt x="135" y="315"/>
                  </a:lnTo>
                  <a:lnTo>
                    <a:pt x="140" y="317"/>
                  </a:lnTo>
                  <a:lnTo>
                    <a:pt x="146" y="319"/>
                  </a:lnTo>
                  <a:lnTo>
                    <a:pt x="151" y="320"/>
                  </a:lnTo>
                  <a:lnTo>
                    <a:pt x="158" y="322"/>
                  </a:lnTo>
                  <a:lnTo>
                    <a:pt x="164" y="322"/>
                  </a:lnTo>
                  <a:lnTo>
                    <a:pt x="170" y="322"/>
                  </a:lnTo>
                  <a:lnTo>
                    <a:pt x="177" y="320"/>
                  </a:lnTo>
                  <a:lnTo>
                    <a:pt x="183" y="320"/>
                  </a:lnTo>
                  <a:lnTo>
                    <a:pt x="189" y="318"/>
                  </a:lnTo>
                  <a:lnTo>
                    <a:pt x="195" y="317"/>
                  </a:lnTo>
                  <a:lnTo>
                    <a:pt x="201" y="313"/>
                  </a:lnTo>
                  <a:lnTo>
                    <a:pt x="207" y="310"/>
                  </a:lnTo>
                  <a:lnTo>
                    <a:pt x="212" y="306"/>
                  </a:lnTo>
                  <a:lnTo>
                    <a:pt x="218" y="302"/>
                  </a:lnTo>
                  <a:lnTo>
                    <a:pt x="224" y="296"/>
                  </a:lnTo>
                  <a:lnTo>
                    <a:pt x="229" y="289"/>
                  </a:lnTo>
                  <a:lnTo>
                    <a:pt x="235" y="282"/>
                  </a:lnTo>
                  <a:lnTo>
                    <a:pt x="240" y="275"/>
                  </a:lnTo>
                  <a:lnTo>
                    <a:pt x="243" y="266"/>
                  </a:lnTo>
                  <a:lnTo>
                    <a:pt x="248" y="258"/>
                  </a:lnTo>
                  <a:lnTo>
                    <a:pt x="252" y="250"/>
                  </a:lnTo>
                  <a:close/>
                </a:path>
              </a:pathLst>
            </a:custGeom>
            <a:solidFill>
              <a:srgbClr val="999999"/>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2" name="Freeform 15"/>
            <p:cNvSpPr>
              <a:spLocks noEditPoints="1"/>
            </p:cNvSpPr>
            <p:nvPr/>
          </p:nvSpPr>
          <p:spPr bwMode="auto">
            <a:xfrm>
              <a:off x="5159" y="4065"/>
              <a:ext cx="93" cy="101"/>
            </a:xfrm>
            <a:custGeom>
              <a:avLst/>
              <a:gdLst/>
              <a:ahLst/>
              <a:cxnLst>
                <a:cxn ang="0">
                  <a:pos x="105" y="238"/>
                </a:cxn>
                <a:cxn ang="0">
                  <a:pos x="103" y="246"/>
                </a:cxn>
                <a:cxn ang="0">
                  <a:pos x="105" y="272"/>
                </a:cxn>
                <a:cxn ang="0">
                  <a:pos x="115" y="293"/>
                </a:cxn>
                <a:cxn ang="0">
                  <a:pos x="129" y="312"/>
                </a:cxn>
                <a:cxn ang="0">
                  <a:pos x="150" y="324"/>
                </a:cxn>
                <a:cxn ang="0">
                  <a:pos x="172" y="331"/>
                </a:cxn>
                <a:cxn ang="0">
                  <a:pos x="205" y="327"/>
                </a:cxn>
                <a:cxn ang="0">
                  <a:pos x="236" y="309"/>
                </a:cxn>
                <a:cxn ang="0">
                  <a:pos x="262" y="275"/>
                </a:cxn>
                <a:cxn ang="0">
                  <a:pos x="342" y="318"/>
                </a:cxn>
                <a:cxn ang="0">
                  <a:pos x="314" y="352"/>
                </a:cxn>
                <a:cxn ang="0">
                  <a:pos x="282" y="378"/>
                </a:cxn>
                <a:cxn ang="0">
                  <a:pos x="247" y="394"/>
                </a:cxn>
                <a:cxn ang="0">
                  <a:pos x="208" y="404"/>
                </a:cxn>
                <a:cxn ang="0">
                  <a:pos x="162" y="404"/>
                </a:cxn>
                <a:cxn ang="0">
                  <a:pos x="108" y="393"/>
                </a:cxn>
                <a:cxn ang="0">
                  <a:pos x="63" y="367"/>
                </a:cxn>
                <a:cxn ang="0">
                  <a:pos x="29" y="329"/>
                </a:cxn>
                <a:cxn ang="0">
                  <a:pos x="7" y="282"/>
                </a:cxn>
                <a:cxn ang="0">
                  <a:pos x="0" y="225"/>
                </a:cxn>
                <a:cxn ang="0">
                  <a:pos x="6" y="168"/>
                </a:cxn>
                <a:cxn ang="0">
                  <a:pos x="26" y="116"/>
                </a:cxn>
                <a:cxn ang="0">
                  <a:pos x="61" y="63"/>
                </a:cxn>
                <a:cxn ang="0">
                  <a:pos x="120" y="20"/>
                </a:cxn>
                <a:cxn ang="0">
                  <a:pos x="191" y="1"/>
                </a:cxn>
                <a:cxn ang="0">
                  <a:pos x="253" y="2"/>
                </a:cxn>
                <a:cxn ang="0">
                  <a:pos x="297" y="16"/>
                </a:cxn>
                <a:cxn ang="0">
                  <a:pos x="333" y="44"/>
                </a:cxn>
                <a:cxn ang="0">
                  <a:pos x="359" y="83"/>
                </a:cxn>
                <a:cxn ang="0">
                  <a:pos x="373" y="131"/>
                </a:cxn>
                <a:cxn ang="0">
                  <a:pos x="376" y="177"/>
                </a:cxn>
                <a:cxn ang="0">
                  <a:pos x="375" y="204"/>
                </a:cxn>
                <a:cxn ang="0">
                  <a:pos x="371" y="228"/>
                </a:cxn>
                <a:cxn ang="0">
                  <a:pos x="280" y="172"/>
                </a:cxn>
                <a:cxn ang="0">
                  <a:pos x="280" y="163"/>
                </a:cxn>
                <a:cxn ang="0">
                  <a:pos x="279" y="139"/>
                </a:cxn>
                <a:cxn ang="0">
                  <a:pos x="273" y="115"/>
                </a:cxn>
                <a:cxn ang="0">
                  <a:pos x="260" y="96"/>
                </a:cxn>
                <a:cxn ang="0">
                  <a:pos x="244" y="83"/>
                </a:cxn>
                <a:cxn ang="0">
                  <a:pos x="224" y="75"/>
                </a:cxn>
                <a:cxn ang="0">
                  <a:pos x="200" y="74"/>
                </a:cxn>
                <a:cxn ang="0">
                  <a:pos x="177" y="81"/>
                </a:cxn>
                <a:cxn ang="0">
                  <a:pos x="156" y="92"/>
                </a:cxn>
                <a:cxn ang="0">
                  <a:pos x="138" y="112"/>
                </a:cxn>
                <a:cxn ang="0">
                  <a:pos x="123" y="139"/>
                </a:cxn>
                <a:cxn ang="0">
                  <a:pos x="114" y="172"/>
                </a:cxn>
              </a:cxnLst>
              <a:rect l="0" t="0" r="r" b="b"/>
              <a:pathLst>
                <a:path w="376" h="405">
                  <a:moveTo>
                    <a:pt x="370" y="235"/>
                  </a:moveTo>
                  <a:lnTo>
                    <a:pt x="105" y="235"/>
                  </a:lnTo>
                  <a:lnTo>
                    <a:pt x="105" y="238"/>
                  </a:lnTo>
                  <a:lnTo>
                    <a:pt x="104" y="242"/>
                  </a:lnTo>
                  <a:lnTo>
                    <a:pt x="103" y="244"/>
                  </a:lnTo>
                  <a:lnTo>
                    <a:pt x="103" y="246"/>
                  </a:lnTo>
                  <a:lnTo>
                    <a:pt x="103" y="256"/>
                  </a:lnTo>
                  <a:lnTo>
                    <a:pt x="104" y="264"/>
                  </a:lnTo>
                  <a:lnTo>
                    <a:pt x="105" y="272"/>
                  </a:lnTo>
                  <a:lnTo>
                    <a:pt x="108" y="279"/>
                  </a:lnTo>
                  <a:lnTo>
                    <a:pt x="111" y="288"/>
                  </a:lnTo>
                  <a:lnTo>
                    <a:pt x="115" y="293"/>
                  </a:lnTo>
                  <a:lnTo>
                    <a:pt x="118" y="300"/>
                  </a:lnTo>
                  <a:lnTo>
                    <a:pt x="123" y="306"/>
                  </a:lnTo>
                  <a:lnTo>
                    <a:pt x="129" y="312"/>
                  </a:lnTo>
                  <a:lnTo>
                    <a:pt x="135" y="317"/>
                  </a:lnTo>
                  <a:lnTo>
                    <a:pt x="142" y="320"/>
                  </a:lnTo>
                  <a:lnTo>
                    <a:pt x="150" y="324"/>
                  </a:lnTo>
                  <a:lnTo>
                    <a:pt x="157" y="327"/>
                  </a:lnTo>
                  <a:lnTo>
                    <a:pt x="164" y="330"/>
                  </a:lnTo>
                  <a:lnTo>
                    <a:pt x="172" y="331"/>
                  </a:lnTo>
                  <a:lnTo>
                    <a:pt x="181" y="331"/>
                  </a:lnTo>
                  <a:lnTo>
                    <a:pt x="193" y="330"/>
                  </a:lnTo>
                  <a:lnTo>
                    <a:pt x="205" y="327"/>
                  </a:lnTo>
                  <a:lnTo>
                    <a:pt x="215" y="323"/>
                  </a:lnTo>
                  <a:lnTo>
                    <a:pt x="226" y="317"/>
                  </a:lnTo>
                  <a:lnTo>
                    <a:pt x="236" y="309"/>
                  </a:lnTo>
                  <a:lnTo>
                    <a:pt x="245" y="299"/>
                  </a:lnTo>
                  <a:lnTo>
                    <a:pt x="254" y="288"/>
                  </a:lnTo>
                  <a:lnTo>
                    <a:pt x="262" y="275"/>
                  </a:lnTo>
                  <a:lnTo>
                    <a:pt x="358" y="291"/>
                  </a:lnTo>
                  <a:lnTo>
                    <a:pt x="349" y="305"/>
                  </a:lnTo>
                  <a:lnTo>
                    <a:pt x="342" y="318"/>
                  </a:lnTo>
                  <a:lnTo>
                    <a:pt x="333" y="330"/>
                  </a:lnTo>
                  <a:lnTo>
                    <a:pt x="324" y="342"/>
                  </a:lnTo>
                  <a:lnTo>
                    <a:pt x="314" y="352"/>
                  </a:lnTo>
                  <a:lnTo>
                    <a:pt x="304" y="362"/>
                  </a:lnTo>
                  <a:lnTo>
                    <a:pt x="293" y="370"/>
                  </a:lnTo>
                  <a:lnTo>
                    <a:pt x="282" y="378"/>
                  </a:lnTo>
                  <a:lnTo>
                    <a:pt x="272" y="384"/>
                  </a:lnTo>
                  <a:lnTo>
                    <a:pt x="260" y="390"/>
                  </a:lnTo>
                  <a:lnTo>
                    <a:pt x="247" y="394"/>
                  </a:lnTo>
                  <a:lnTo>
                    <a:pt x="235" y="398"/>
                  </a:lnTo>
                  <a:lnTo>
                    <a:pt x="221" y="402"/>
                  </a:lnTo>
                  <a:lnTo>
                    <a:pt x="208" y="404"/>
                  </a:lnTo>
                  <a:lnTo>
                    <a:pt x="194" y="405"/>
                  </a:lnTo>
                  <a:lnTo>
                    <a:pt x="181" y="405"/>
                  </a:lnTo>
                  <a:lnTo>
                    <a:pt x="162" y="404"/>
                  </a:lnTo>
                  <a:lnTo>
                    <a:pt x="142" y="403"/>
                  </a:lnTo>
                  <a:lnTo>
                    <a:pt x="124" y="398"/>
                  </a:lnTo>
                  <a:lnTo>
                    <a:pt x="108" y="393"/>
                  </a:lnTo>
                  <a:lnTo>
                    <a:pt x="92" y="386"/>
                  </a:lnTo>
                  <a:lnTo>
                    <a:pt x="77" y="378"/>
                  </a:lnTo>
                  <a:lnTo>
                    <a:pt x="63" y="367"/>
                  </a:lnTo>
                  <a:lnTo>
                    <a:pt x="50" y="356"/>
                  </a:lnTo>
                  <a:lnTo>
                    <a:pt x="38" y="343"/>
                  </a:lnTo>
                  <a:lnTo>
                    <a:pt x="29" y="329"/>
                  </a:lnTo>
                  <a:lnTo>
                    <a:pt x="20" y="313"/>
                  </a:lnTo>
                  <a:lnTo>
                    <a:pt x="13" y="298"/>
                  </a:lnTo>
                  <a:lnTo>
                    <a:pt x="7" y="282"/>
                  </a:lnTo>
                  <a:lnTo>
                    <a:pt x="4" y="264"/>
                  </a:lnTo>
                  <a:lnTo>
                    <a:pt x="1" y="245"/>
                  </a:lnTo>
                  <a:lnTo>
                    <a:pt x="0" y="225"/>
                  </a:lnTo>
                  <a:lnTo>
                    <a:pt x="1" y="205"/>
                  </a:lnTo>
                  <a:lnTo>
                    <a:pt x="2" y="186"/>
                  </a:lnTo>
                  <a:lnTo>
                    <a:pt x="6" y="168"/>
                  </a:lnTo>
                  <a:lnTo>
                    <a:pt x="12" y="150"/>
                  </a:lnTo>
                  <a:lnTo>
                    <a:pt x="18" y="132"/>
                  </a:lnTo>
                  <a:lnTo>
                    <a:pt x="26" y="116"/>
                  </a:lnTo>
                  <a:lnTo>
                    <a:pt x="35" y="100"/>
                  </a:lnTo>
                  <a:lnTo>
                    <a:pt x="46" y="83"/>
                  </a:lnTo>
                  <a:lnTo>
                    <a:pt x="61" y="63"/>
                  </a:lnTo>
                  <a:lnTo>
                    <a:pt x="79" y="47"/>
                  </a:lnTo>
                  <a:lnTo>
                    <a:pt x="98" y="31"/>
                  </a:lnTo>
                  <a:lnTo>
                    <a:pt x="120" y="20"/>
                  </a:lnTo>
                  <a:lnTo>
                    <a:pt x="141" y="11"/>
                  </a:lnTo>
                  <a:lnTo>
                    <a:pt x="166" y="4"/>
                  </a:lnTo>
                  <a:lnTo>
                    <a:pt x="191" y="1"/>
                  </a:lnTo>
                  <a:lnTo>
                    <a:pt x="219" y="0"/>
                  </a:lnTo>
                  <a:lnTo>
                    <a:pt x="237" y="1"/>
                  </a:lnTo>
                  <a:lnTo>
                    <a:pt x="253" y="2"/>
                  </a:lnTo>
                  <a:lnTo>
                    <a:pt x="269" y="6"/>
                  </a:lnTo>
                  <a:lnTo>
                    <a:pt x="284" y="10"/>
                  </a:lnTo>
                  <a:lnTo>
                    <a:pt x="297" y="16"/>
                  </a:lnTo>
                  <a:lnTo>
                    <a:pt x="310" y="24"/>
                  </a:lnTo>
                  <a:lnTo>
                    <a:pt x="322" y="34"/>
                  </a:lnTo>
                  <a:lnTo>
                    <a:pt x="333" y="44"/>
                  </a:lnTo>
                  <a:lnTo>
                    <a:pt x="343" y="56"/>
                  </a:lnTo>
                  <a:lnTo>
                    <a:pt x="352" y="69"/>
                  </a:lnTo>
                  <a:lnTo>
                    <a:pt x="359" y="83"/>
                  </a:lnTo>
                  <a:lnTo>
                    <a:pt x="365" y="97"/>
                  </a:lnTo>
                  <a:lnTo>
                    <a:pt x="370" y="114"/>
                  </a:lnTo>
                  <a:lnTo>
                    <a:pt x="373" y="131"/>
                  </a:lnTo>
                  <a:lnTo>
                    <a:pt x="375" y="149"/>
                  </a:lnTo>
                  <a:lnTo>
                    <a:pt x="376" y="168"/>
                  </a:lnTo>
                  <a:lnTo>
                    <a:pt x="376" y="177"/>
                  </a:lnTo>
                  <a:lnTo>
                    <a:pt x="376" y="186"/>
                  </a:lnTo>
                  <a:lnTo>
                    <a:pt x="375" y="195"/>
                  </a:lnTo>
                  <a:lnTo>
                    <a:pt x="375" y="204"/>
                  </a:lnTo>
                  <a:lnTo>
                    <a:pt x="373" y="212"/>
                  </a:lnTo>
                  <a:lnTo>
                    <a:pt x="372" y="221"/>
                  </a:lnTo>
                  <a:lnTo>
                    <a:pt x="371" y="228"/>
                  </a:lnTo>
                  <a:lnTo>
                    <a:pt x="370" y="235"/>
                  </a:lnTo>
                  <a:lnTo>
                    <a:pt x="370" y="235"/>
                  </a:lnTo>
                  <a:close/>
                  <a:moveTo>
                    <a:pt x="280" y="172"/>
                  </a:moveTo>
                  <a:lnTo>
                    <a:pt x="280" y="169"/>
                  </a:lnTo>
                  <a:lnTo>
                    <a:pt x="280" y="165"/>
                  </a:lnTo>
                  <a:lnTo>
                    <a:pt x="280" y="163"/>
                  </a:lnTo>
                  <a:lnTo>
                    <a:pt x="280" y="161"/>
                  </a:lnTo>
                  <a:lnTo>
                    <a:pt x="280" y="150"/>
                  </a:lnTo>
                  <a:lnTo>
                    <a:pt x="279" y="139"/>
                  </a:lnTo>
                  <a:lnTo>
                    <a:pt x="278" y="131"/>
                  </a:lnTo>
                  <a:lnTo>
                    <a:pt x="275" y="122"/>
                  </a:lnTo>
                  <a:lnTo>
                    <a:pt x="273" y="115"/>
                  </a:lnTo>
                  <a:lnTo>
                    <a:pt x="269" y="108"/>
                  </a:lnTo>
                  <a:lnTo>
                    <a:pt x="264" y="101"/>
                  </a:lnTo>
                  <a:lnTo>
                    <a:pt x="260" y="96"/>
                  </a:lnTo>
                  <a:lnTo>
                    <a:pt x="255" y="91"/>
                  </a:lnTo>
                  <a:lnTo>
                    <a:pt x="250" y="87"/>
                  </a:lnTo>
                  <a:lnTo>
                    <a:pt x="244" y="83"/>
                  </a:lnTo>
                  <a:lnTo>
                    <a:pt x="238" y="80"/>
                  </a:lnTo>
                  <a:lnTo>
                    <a:pt x="231" y="77"/>
                  </a:lnTo>
                  <a:lnTo>
                    <a:pt x="224" y="75"/>
                  </a:lnTo>
                  <a:lnTo>
                    <a:pt x="215" y="74"/>
                  </a:lnTo>
                  <a:lnTo>
                    <a:pt x="207" y="74"/>
                  </a:lnTo>
                  <a:lnTo>
                    <a:pt x="200" y="74"/>
                  </a:lnTo>
                  <a:lnTo>
                    <a:pt x="191" y="75"/>
                  </a:lnTo>
                  <a:lnTo>
                    <a:pt x="184" y="77"/>
                  </a:lnTo>
                  <a:lnTo>
                    <a:pt x="177" y="81"/>
                  </a:lnTo>
                  <a:lnTo>
                    <a:pt x="170" y="84"/>
                  </a:lnTo>
                  <a:lnTo>
                    <a:pt x="163" y="88"/>
                  </a:lnTo>
                  <a:lnTo>
                    <a:pt x="156" y="92"/>
                  </a:lnTo>
                  <a:lnTo>
                    <a:pt x="148" y="98"/>
                  </a:lnTo>
                  <a:lnTo>
                    <a:pt x="142" y="105"/>
                  </a:lnTo>
                  <a:lnTo>
                    <a:pt x="138" y="112"/>
                  </a:lnTo>
                  <a:lnTo>
                    <a:pt x="132" y="121"/>
                  </a:lnTo>
                  <a:lnTo>
                    <a:pt x="127" y="130"/>
                  </a:lnTo>
                  <a:lnTo>
                    <a:pt x="123" y="139"/>
                  </a:lnTo>
                  <a:lnTo>
                    <a:pt x="118" y="150"/>
                  </a:lnTo>
                  <a:lnTo>
                    <a:pt x="116" y="161"/>
                  </a:lnTo>
                  <a:lnTo>
                    <a:pt x="114" y="172"/>
                  </a:lnTo>
                  <a:lnTo>
                    <a:pt x="280" y="172"/>
                  </a:lnTo>
                  <a:close/>
                </a:path>
              </a:pathLst>
            </a:custGeom>
            <a:solidFill>
              <a:srgbClr val="999999"/>
            </a:solidFill>
            <a:ln w="9525">
              <a:noFill/>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3" name="Freeform 16"/>
            <p:cNvSpPr>
              <a:spLocks/>
            </p:cNvSpPr>
            <p:nvPr/>
          </p:nvSpPr>
          <p:spPr bwMode="auto">
            <a:xfrm>
              <a:off x="4861" y="4030"/>
              <a:ext cx="136" cy="134"/>
            </a:xfrm>
            <a:custGeom>
              <a:avLst/>
              <a:gdLst/>
              <a:ahLst/>
              <a:cxnLst>
                <a:cxn ang="0">
                  <a:pos x="434" y="535"/>
                </a:cxn>
                <a:cxn ang="0">
                  <a:pos x="330" y="535"/>
                </a:cxn>
                <a:cxn ang="0">
                  <a:pos x="181" y="175"/>
                </a:cxn>
                <a:cxn ang="0">
                  <a:pos x="103" y="535"/>
                </a:cxn>
                <a:cxn ang="0">
                  <a:pos x="0" y="535"/>
                </a:cxn>
                <a:cxn ang="0">
                  <a:pos x="115" y="0"/>
                </a:cxn>
                <a:cxn ang="0">
                  <a:pos x="217" y="0"/>
                </a:cxn>
                <a:cxn ang="0">
                  <a:pos x="365" y="358"/>
                </a:cxn>
                <a:cxn ang="0">
                  <a:pos x="441" y="0"/>
                </a:cxn>
                <a:cxn ang="0">
                  <a:pos x="546" y="0"/>
                </a:cxn>
                <a:cxn ang="0">
                  <a:pos x="434" y="535"/>
                </a:cxn>
              </a:cxnLst>
              <a:rect l="0" t="0" r="r" b="b"/>
              <a:pathLst>
                <a:path w="546" h="535">
                  <a:moveTo>
                    <a:pt x="434" y="535"/>
                  </a:moveTo>
                  <a:lnTo>
                    <a:pt x="330" y="535"/>
                  </a:lnTo>
                  <a:lnTo>
                    <a:pt x="181" y="175"/>
                  </a:lnTo>
                  <a:lnTo>
                    <a:pt x="103" y="535"/>
                  </a:lnTo>
                  <a:lnTo>
                    <a:pt x="0" y="535"/>
                  </a:lnTo>
                  <a:lnTo>
                    <a:pt x="115" y="0"/>
                  </a:lnTo>
                  <a:lnTo>
                    <a:pt x="217" y="0"/>
                  </a:lnTo>
                  <a:lnTo>
                    <a:pt x="365" y="358"/>
                  </a:lnTo>
                  <a:lnTo>
                    <a:pt x="441" y="0"/>
                  </a:lnTo>
                  <a:lnTo>
                    <a:pt x="546" y="0"/>
                  </a:lnTo>
                  <a:lnTo>
                    <a:pt x="434" y="535"/>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4" name="Freeform 17"/>
            <p:cNvSpPr>
              <a:spLocks/>
            </p:cNvSpPr>
            <p:nvPr/>
          </p:nvSpPr>
          <p:spPr bwMode="auto">
            <a:xfrm>
              <a:off x="5020" y="4030"/>
              <a:ext cx="31" cy="23"/>
            </a:xfrm>
            <a:custGeom>
              <a:avLst/>
              <a:gdLst/>
              <a:ahLst/>
              <a:cxnLst>
                <a:cxn ang="0">
                  <a:pos x="20" y="0"/>
                </a:cxn>
                <a:cxn ang="0">
                  <a:pos x="126" y="0"/>
                </a:cxn>
                <a:cxn ang="0">
                  <a:pos x="107" y="94"/>
                </a:cxn>
                <a:cxn ang="0">
                  <a:pos x="0" y="94"/>
                </a:cxn>
                <a:cxn ang="0">
                  <a:pos x="20" y="0"/>
                </a:cxn>
              </a:cxnLst>
              <a:rect l="0" t="0" r="r" b="b"/>
              <a:pathLst>
                <a:path w="126" h="94">
                  <a:moveTo>
                    <a:pt x="20" y="0"/>
                  </a:moveTo>
                  <a:lnTo>
                    <a:pt x="126" y="0"/>
                  </a:lnTo>
                  <a:lnTo>
                    <a:pt x="107" y="94"/>
                  </a:lnTo>
                  <a:lnTo>
                    <a:pt x="0" y="94"/>
                  </a:lnTo>
                  <a:lnTo>
                    <a:pt x="20" y="0"/>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5" name="Freeform 18"/>
            <p:cNvSpPr>
              <a:spLocks/>
            </p:cNvSpPr>
            <p:nvPr/>
          </p:nvSpPr>
          <p:spPr bwMode="auto">
            <a:xfrm>
              <a:off x="4997" y="4067"/>
              <a:ext cx="47" cy="97"/>
            </a:xfrm>
            <a:custGeom>
              <a:avLst/>
              <a:gdLst/>
              <a:ahLst/>
              <a:cxnLst>
                <a:cxn ang="0">
                  <a:pos x="81" y="0"/>
                </a:cxn>
                <a:cxn ang="0">
                  <a:pos x="189" y="0"/>
                </a:cxn>
                <a:cxn ang="0">
                  <a:pos x="104" y="387"/>
                </a:cxn>
                <a:cxn ang="0">
                  <a:pos x="0" y="387"/>
                </a:cxn>
                <a:cxn ang="0">
                  <a:pos x="81" y="0"/>
                </a:cxn>
              </a:cxnLst>
              <a:rect l="0" t="0" r="r" b="b"/>
              <a:pathLst>
                <a:path w="189" h="387">
                  <a:moveTo>
                    <a:pt x="81" y="0"/>
                  </a:moveTo>
                  <a:lnTo>
                    <a:pt x="189" y="0"/>
                  </a:lnTo>
                  <a:lnTo>
                    <a:pt x="104" y="387"/>
                  </a:lnTo>
                  <a:lnTo>
                    <a:pt x="0" y="387"/>
                  </a:lnTo>
                  <a:lnTo>
                    <a:pt x="81" y="0"/>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6" name="Freeform 19"/>
            <p:cNvSpPr>
              <a:spLocks/>
            </p:cNvSpPr>
            <p:nvPr/>
          </p:nvSpPr>
          <p:spPr bwMode="auto">
            <a:xfrm>
              <a:off x="5054" y="4065"/>
              <a:ext cx="96" cy="101"/>
            </a:xfrm>
            <a:custGeom>
              <a:avLst/>
              <a:gdLst/>
              <a:ahLst/>
              <a:cxnLst>
                <a:cxn ang="0">
                  <a:pos x="356" y="266"/>
                </a:cxn>
                <a:cxn ang="0">
                  <a:pos x="332" y="312"/>
                </a:cxn>
                <a:cxn ang="0">
                  <a:pos x="302" y="350"/>
                </a:cxn>
                <a:cxn ang="0">
                  <a:pos x="278" y="369"/>
                </a:cxn>
                <a:cxn ang="0">
                  <a:pos x="238" y="391"/>
                </a:cxn>
                <a:cxn ang="0">
                  <a:pos x="194" y="403"/>
                </a:cxn>
                <a:cxn ang="0">
                  <a:pos x="162" y="405"/>
                </a:cxn>
                <a:cxn ang="0">
                  <a:pos x="110" y="399"/>
                </a:cxn>
                <a:cxn ang="0">
                  <a:pos x="67" y="380"/>
                </a:cxn>
                <a:cxn ang="0">
                  <a:pos x="43" y="363"/>
                </a:cxn>
                <a:cxn ang="0">
                  <a:pos x="18" y="324"/>
                </a:cxn>
                <a:cxn ang="0">
                  <a:pos x="3" y="276"/>
                </a:cxn>
                <a:cxn ang="0">
                  <a:pos x="0" y="239"/>
                </a:cxn>
                <a:cxn ang="0">
                  <a:pos x="4" y="192"/>
                </a:cxn>
                <a:cxn ang="0">
                  <a:pos x="15" y="148"/>
                </a:cxn>
                <a:cxn ang="0">
                  <a:pos x="25" y="121"/>
                </a:cxn>
                <a:cxn ang="0">
                  <a:pos x="49" y="82"/>
                </a:cxn>
                <a:cxn ang="0">
                  <a:pos x="82" y="49"/>
                </a:cxn>
                <a:cxn ang="0">
                  <a:pos x="108" y="31"/>
                </a:cxn>
                <a:cxn ang="0">
                  <a:pos x="149" y="13"/>
                </a:cxn>
                <a:cxn ang="0">
                  <a:pos x="194" y="2"/>
                </a:cxn>
                <a:cxn ang="0">
                  <a:pos x="226" y="0"/>
                </a:cxn>
                <a:cxn ang="0">
                  <a:pos x="273" y="4"/>
                </a:cxn>
                <a:cxn ang="0">
                  <a:pos x="313" y="20"/>
                </a:cxn>
                <a:cxn ang="0">
                  <a:pos x="335" y="36"/>
                </a:cxn>
                <a:cxn ang="0">
                  <a:pos x="362" y="65"/>
                </a:cxn>
                <a:cxn ang="0">
                  <a:pos x="377" y="102"/>
                </a:cxn>
                <a:cxn ang="0">
                  <a:pos x="283" y="141"/>
                </a:cxn>
                <a:cxn ang="0">
                  <a:pos x="280" y="127"/>
                </a:cxn>
                <a:cxn ang="0">
                  <a:pos x="272" y="108"/>
                </a:cxn>
                <a:cxn ang="0">
                  <a:pos x="262" y="94"/>
                </a:cxn>
                <a:cxn ang="0">
                  <a:pos x="253" y="87"/>
                </a:cxn>
                <a:cxn ang="0">
                  <a:pos x="236" y="81"/>
                </a:cxn>
                <a:cxn ang="0">
                  <a:pos x="217" y="78"/>
                </a:cxn>
                <a:cxn ang="0">
                  <a:pos x="202" y="80"/>
                </a:cxn>
                <a:cxn ang="0">
                  <a:pos x="181" y="87"/>
                </a:cxn>
                <a:cxn ang="0">
                  <a:pos x="159" y="101"/>
                </a:cxn>
                <a:cxn ang="0">
                  <a:pos x="146" y="114"/>
                </a:cxn>
                <a:cxn ang="0">
                  <a:pos x="131" y="137"/>
                </a:cxn>
                <a:cxn ang="0">
                  <a:pos x="119" y="168"/>
                </a:cxn>
                <a:cxn ang="0">
                  <a:pos x="113" y="190"/>
                </a:cxn>
                <a:cxn ang="0">
                  <a:pos x="107" y="222"/>
                </a:cxn>
                <a:cxn ang="0">
                  <a:pos x="106" y="252"/>
                </a:cxn>
                <a:cxn ang="0">
                  <a:pos x="107" y="269"/>
                </a:cxn>
                <a:cxn ang="0">
                  <a:pos x="112" y="289"/>
                </a:cxn>
                <a:cxn ang="0">
                  <a:pos x="121" y="304"/>
                </a:cxn>
                <a:cxn ang="0">
                  <a:pos x="131" y="312"/>
                </a:cxn>
                <a:cxn ang="0">
                  <a:pos x="146" y="319"/>
                </a:cxn>
                <a:cxn ang="0">
                  <a:pos x="164" y="322"/>
                </a:cxn>
                <a:cxn ang="0">
                  <a:pos x="177" y="320"/>
                </a:cxn>
                <a:cxn ang="0">
                  <a:pos x="195" y="317"/>
                </a:cxn>
                <a:cxn ang="0">
                  <a:pos x="212" y="306"/>
                </a:cxn>
                <a:cxn ang="0">
                  <a:pos x="224" y="296"/>
                </a:cxn>
                <a:cxn ang="0">
                  <a:pos x="240" y="275"/>
                </a:cxn>
                <a:cxn ang="0">
                  <a:pos x="252" y="250"/>
                </a:cxn>
              </a:cxnLst>
              <a:rect l="0" t="0" r="r" b="b"/>
              <a:pathLst>
                <a:path w="383" h="405">
                  <a:moveTo>
                    <a:pt x="252" y="250"/>
                  </a:moveTo>
                  <a:lnTo>
                    <a:pt x="356" y="266"/>
                  </a:lnTo>
                  <a:lnTo>
                    <a:pt x="356" y="266"/>
                  </a:lnTo>
                  <a:lnTo>
                    <a:pt x="348" y="283"/>
                  </a:lnTo>
                  <a:lnTo>
                    <a:pt x="341" y="298"/>
                  </a:lnTo>
                  <a:lnTo>
                    <a:pt x="332" y="312"/>
                  </a:lnTo>
                  <a:lnTo>
                    <a:pt x="323" y="326"/>
                  </a:lnTo>
                  <a:lnTo>
                    <a:pt x="313" y="338"/>
                  </a:lnTo>
                  <a:lnTo>
                    <a:pt x="302" y="350"/>
                  </a:lnTo>
                  <a:lnTo>
                    <a:pt x="291" y="359"/>
                  </a:lnTo>
                  <a:lnTo>
                    <a:pt x="278" y="369"/>
                  </a:lnTo>
                  <a:lnTo>
                    <a:pt x="278" y="369"/>
                  </a:lnTo>
                  <a:lnTo>
                    <a:pt x="266" y="377"/>
                  </a:lnTo>
                  <a:lnTo>
                    <a:pt x="253" y="385"/>
                  </a:lnTo>
                  <a:lnTo>
                    <a:pt x="238" y="391"/>
                  </a:lnTo>
                  <a:lnTo>
                    <a:pt x="224" y="396"/>
                  </a:lnTo>
                  <a:lnTo>
                    <a:pt x="210" y="400"/>
                  </a:lnTo>
                  <a:lnTo>
                    <a:pt x="194" y="403"/>
                  </a:lnTo>
                  <a:lnTo>
                    <a:pt x="177" y="405"/>
                  </a:lnTo>
                  <a:lnTo>
                    <a:pt x="162" y="405"/>
                  </a:lnTo>
                  <a:lnTo>
                    <a:pt x="162" y="405"/>
                  </a:lnTo>
                  <a:lnTo>
                    <a:pt x="144" y="404"/>
                  </a:lnTo>
                  <a:lnTo>
                    <a:pt x="126" y="403"/>
                  </a:lnTo>
                  <a:lnTo>
                    <a:pt x="110" y="399"/>
                  </a:lnTo>
                  <a:lnTo>
                    <a:pt x="95" y="394"/>
                  </a:lnTo>
                  <a:lnTo>
                    <a:pt x="80" y="387"/>
                  </a:lnTo>
                  <a:lnTo>
                    <a:pt x="67" y="380"/>
                  </a:lnTo>
                  <a:lnTo>
                    <a:pt x="55" y="372"/>
                  </a:lnTo>
                  <a:lnTo>
                    <a:pt x="43" y="363"/>
                  </a:lnTo>
                  <a:lnTo>
                    <a:pt x="43" y="363"/>
                  </a:lnTo>
                  <a:lnTo>
                    <a:pt x="34" y="351"/>
                  </a:lnTo>
                  <a:lnTo>
                    <a:pt x="25" y="338"/>
                  </a:lnTo>
                  <a:lnTo>
                    <a:pt x="18" y="324"/>
                  </a:lnTo>
                  <a:lnTo>
                    <a:pt x="11" y="310"/>
                  </a:lnTo>
                  <a:lnTo>
                    <a:pt x="6" y="293"/>
                  </a:lnTo>
                  <a:lnTo>
                    <a:pt x="3" y="276"/>
                  </a:lnTo>
                  <a:lnTo>
                    <a:pt x="1" y="258"/>
                  </a:lnTo>
                  <a:lnTo>
                    <a:pt x="0" y="239"/>
                  </a:lnTo>
                  <a:lnTo>
                    <a:pt x="0" y="239"/>
                  </a:lnTo>
                  <a:lnTo>
                    <a:pt x="0" y="224"/>
                  </a:lnTo>
                  <a:lnTo>
                    <a:pt x="1" y="208"/>
                  </a:lnTo>
                  <a:lnTo>
                    <a:pt x="4" y="192"/>
                  </a:lnTo>
                  <a:lnTo>
                    <a:pt x="7" y="177"/>
                  </a:lnTo>
                  <a:lnTo>
                    <a:pt x="11" y="163"/>
                  </a:lnTo>
                  <a:lnTo>
                    <a:pt x="15" y="148"/>
                  </a:lnTo>
                  <a:lnTo>
                    <a:pt x="19" y="134"/>
                  </a:lnTo>
                  <a:lnTo>
                    <a:pt x="25" y="121"/>
                  </a:lnTo>
                  <a:lnTo>
                    <a:pt x="25" y="121"/>
                  </a:lnTo>
                  <a:lnTo>
                    <a:pt x="33" y="107"/>
                  </a:lnTo>
                  <a:lnTo>
                    <a:pt x="41" y="94"/>
                  </a:lnTo>
                  <a:lnTo>
                    <a:pt x="49" y="82"/>
                  </a:lnTo>
                  <a:lnTo>
                    <a:pt x="60" y="70"/>
                  </a:lnTo>
                  <a:lnTo>
                    <a:pt x="71" y="60"/>
                  </a:lnTo>
                  <a:lnTo>
                    <a:pt x="82" y="49"/>
                  </a:lnTo>
                  <a:lnTo>
                    <a:pt x="95" y="40"/>
                  </a:lnTo>
                  <a:lnTo>
                    <a:pt x="108" y="31"/>
                  </a:lnTo>
                  <a:lnTo>
                    <a:pt x="108" y="31"/>
                  </a:lnTo>
                  <a:lnTo>
                    <a:pt x="121" y="24"/>
                  </a:lnTo>
                  <a:lnTo>
                    <a:pt x="134" y="18"/>
                  </a:lnTo>
                  <a:lnTo>
                    <a:pt x="149" y="13"/>
                  </a:lnTo>
                  <a:lnTo>
                    <a:pt x="163" y="8"/>
                  </a:lnTo>
                  <a:lnTo>
                    <a:pt x="179" y="4"/>
                  </a:lnTo>
                  <a:lnTo>
                    <a:pt x="194" y="2"/>
                  </a:lnTo>
                  <a:lnTo>
                    <a:pt x="210" y="0"/>
                  </a:lnTo>
                  <a:lnTo>
                    <a:pt x="226" y="0"/>
                  </a:lnTo>
                  <a:lnTo>
                    <a:pt x="226" y="0"/>
                  </a:lnTo>
                  <a:lnTo>
                    <a:pt x="243" y="0"/>
                  </a:lnTo>
                  <a:lnTo>
                    <a:pt x="259" y="2"/>
                  </a:lnTo>
                  <a:lnTo>
                    <a:pt x="273" y="4"/>
                  </a:lnTo>
                  <a:lnTo>
                    <a:pt x="287" y="9"/>
                  </a:lnTo>
                  <a:lnTo>
                    <a:pt x="301" y="14"/>
                  </a:lnTo>
                  <a:lnTo>
                    <a:pt x="313" y="20"/>
                  </a:lnTo>
                  <a:lnTo>
                    <a:pt x="325" y="28"/>
                  </a:lnTo>
                  <a:lnTo>
                    <a:pt x="335" y="36"/>
                  </a:lnTo>
                  <a:lnTo>
                    <a:pt x="335" y="36"/>
                  </a:lnTo>
                  <a:lnTo>
                    <a:pt x="345" y="45"/>
                  </a:lnTo>
                  <a:lnTo>
                    <a:pt x="353" y="55"/>
                  </a:lnTo>
                  <a:lnTo>
                    <a:pt x="362" y="65"/>
                  </a:lnTo>
                  <a:lnTo>
                    <a:pt x="368" y="77"/>
                  </a:lnTo>
                  <a:lnTo>
                    <a:pt x="374" y="89"/>
                  </a:lnTo>
                  <a:lnTo>
                    <a:pt x="377" y="102"/>
                  </a:lnTo>
                  <a:lnTo>
                    <a:pt x="381" y="116"/>
                  </a:lnTo>
                  <a:lnTo>
                    <a:pt x="383" y="130"/>
                  </a:lnTo>
                  <a:lnTo>
                    <a:pt x="283" y="141"/>
                  </a:lnTo>
                  <a:lnTo>
                    <a:pt x="283" y="141"/>
                  </a:lnTo>
                  <a:lnTo>
                    <a:pt x="281" y="134"/>
                  </a:lnTo>
                  <a:lnTo>
                    <a:pt x="280" y="127"/>
                  </a:lnTo>
                  <a:lnTo>
                    <a:pt x="278" y="119"/>
                  </a:lnTo>
                  <a:lnTo>
                    <a:pt x="275" y="114"/>
                  </a:lnTo>
                  <a:lnTo>
                    <a:pt x="272" y="108"/>
                  </a:lnTo>
                  <a:lnTo>
                    <a:pt x="269" y="102"/>
                  </a:lnTo>
                  <a:lnTo>
                    <a:pt x="266" y="97"/>
                  </a:lnTo>
                  <a:lnTo>
                    <a:pt x="262" y="94"/>
                  </a:lnTo>
                  <a:lnTo>
                    <a:pt x="262" y="94"/>
                  </a:lnTo>
                  <a:lnTo>
                    <a:pt x="257" y="90"/>
                  </a:lnTo>
                  <a:lnTo>
                    <a:pt x="253" y="87"/>
                  </a:lnTo>
                  <a:lnTo>
                    <a:pt x="248" y="84"/>
                  </a:lnTo>
                  <a:lnTo>
                    <a:pt x="242" y="82"/>
                  </a:lnTo>
                  <a:lnTo>
                    <a:pt x="236" y="81"/>
                  </a:lnTo>
                  <a:lnTo>
                    <a:pt x="230" y="80"/>
                  </a:lnTo>
                  <a:lnTo>
                    <a:pt x="224" y="78"/>
                  </a:lnTo>
                  <a:lnTo>
                    <a:pt x="217" y="78"/>
                  </a:lnTo>
                  <a:lnTo>
                    <a:pt x="217" y="78"/>
                  </a:lnTo>
                  <a:lnTo>
                    <a:pt x="210" y="78"/>
                  </a:lnTo>
                  <a:lnTo>
                    <a:pt x="202" y="80"/>
                  </a:lnTo>
                  <a:lnTo>
                    <a:pt x="195" y="81"/>
                  </a:lnTo>
                  <a:lnTo>
                    <a:pt x="188" y="83"/>
                  </a:lnTo>
                  <a:lnTo>
                    <a:pt x="181" y="87"/>
                  </a:lnTo>
                  <a:lnTo>
                    <a:pt x="174" y="90"/>
                  </a:lnTo>
                  <a:lnTo>
                    <a:pt x="167" y="95"/>
                  </a:lnTo>
                  <a:lnTo>
                    <a:pt x="159" y="101"/>
                  </a:lnTo>
                  <a:lnTo>
                    <a:pt x="159" y="101"/>
                  </a:lnTo>
                  <a:lnTo>
                    <a:pt x="153" y="107"/>
                  </a:lnTo>
                  <a:lnTo>
                    <a:pt x="146" y="114"/>
                  </a:lnTo>
                  <a:lnTo>
                    <a:pt x="141" y="121"/>
                  </a:lnTo>
                  <a:lnTo>
                    <a:pt x="135" y="129"/>
                  </a:lnTo>
                  <a:lnTo>
                    <a:pt x="131" y="137"/>
                  </a:lnTo>
                  <a:lnTo>
                    <a:pt x="127" y="147"/>
                  </a:lnTo>
                  <a:lnTo>
                    <a:pt x="122" y="157"/>
                  </a:lnTo>
                  <a:lnTo>
                    <a:pt x="119" y="168"/>
                  </a:lnTo>
                  <a:lnTo>
                    <a:pt x="119" y="168"/>
                  </a:lnTo>
                  <a:lnTo>
                    <a:pt x="115" y="178"/>
                  </a:lnTo>
                  <a:lnTo>
                    <a:pt x="113" y="190"/>
                  </a:lnTo>
                  <a:lnTo>
                    <a:pt x="110" y="201"/>
                  </a:lnTo>
                  <a:lnTo>
                    <a:pt x="109" y="211"/>
                  </a:lnTo>
                  <a:lnTo>
                    <a:pt x="107" y="222"/>
                  </a:lnTo>
                  <a:lnTo>
                    <a:pt x="107" y="232"/>
                  </a:lnTo>
                  <a:lnTo>
                    <a:pt x="106" y="242"/>
                  </a:lnTo>
                  <a:lnTo>
                    <a:pt x="106" y="252"/>
                  </a:lnTo>
                  <a:lnTo>
                    <a:pt x="106" y="252"/>
                  </a:lnTo>
                  <a:lnTo>
                    <a:pt x="106" y="261"/>
                  </a:lnTo>
                  <a:lnTo>
                    <a:pt x="107" y="269"/>
                  </a:lnTo>
                  <a:lnTo>
                    <a:pt x="108" y="276"/>
                  </a:lnTo>
                  <a:lnTo>
                    <a:pt x="110" y="283"/>
                  </a:lnTo>
                  <a:lnTo>
                    <a:pt x="112" y="289"/>
                  </a:lnTo>
                  <a:lnTo>
                    <a:pt x="115" y="295"/>
                  </a:lnTo>
                  <a:lnTo>
                    <a:pt x="118" y="299"/>
                  </a:lnTo>
                  <a:lnTo>
                    <a:pt x="121" y="304"/>
                  </a:lnTo>
                  <a:lnTo>
                    <a:pt x="121" y="304"/>
                  </a:lnTo>
                  <a:lnTo>
                    <a:pt x="126" y="309"/>
                  </a:lnTo>
                  <a:lnTo>
                    <a:pt x="131" y="312"/>
                  </a:lnTo>
                  <a:lnTo>
                    <a:pt x="135" y="315"/>
                  </a:lnTo>
                  <a:lnTo>
                    <a:pt x="140" y="317"/>
                  </a:lnTo>
                  <a:lnTo>
                    <a:pt x="146" y="319"/>
                  </a:lnTo>
                  <a:lnTo>
                    <a:pt x="151" y="320"/>
                  </a:lnTo>
                  <a:lnTo>
                    <a:pt x="158" y="322"/>
                  </a:lnTo>
                  <a:lnTo>
                    <a:pt x="164" y="322"/>
                  </a:lnTo>
                  <a:lnTo>
                    <a:pt x="164" y="322"/>
                  </a:lnTo>
                  <a:lnTo>
                    <a:pt x="170" y="322"/>
                  </a:lnTo>
                  <a:lnTo>
                    <a:pt x="177" y="320"/>
                  </a:lnTo>
                  <a:lnTo>
                    <a:pt x="183" y="320"/>
                  </a:lnTo>
                  <a:lnTo>
                    <a:pt x="189" y="318"/>
                  </a:lnTo>
                  <a:lnTo>
                    <a:pt x="195" y="317"/>
                  </a:lnTo>
                  <a:lnTo>
                    <a:pt x="201" y="313"/>
                  </a:lnTo>
                  <a:lnTo>
                    <a:pt x="207" y="310"/>
                  </a:lnTo>
                  <a:lnTo>
                    <a:pt x="212" y="306"/>
                  </a:lnTo>
                  <a:lnTo>
                    <a:pt x="212" y="306"/>
                  </a:lnTo>
                  <a:lnTo>
                    <a:pt x="218" y="302"/>
                  </a:lnTo>
                  <a:lnTo>
                    <a:pt x="224" y="296"/>
                  </a:lnTo>
                  <a:lnTo>
                    <a:pt x="229" y="289"/>
                  </a:lnTo>
                  <a:lnTo>
                    <a:pt x="235" y="282"/>
                  </a:lnTo>
                  <a:lnTo>
                    <a:pt x="240" y="275"/>
                  </a:lnTo>
                  <a:lnTo>
                    <a:pt x="243" y="266"/>
                  </a:lnTo>
                  <a:lnTo>
                    <a:pt x="248" y="258"/>
                  </a:lnTo>
                  <a:lnTo>
                    <a:pt x="252" y="250"/>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7" name="Freeform 20"/>
            <p:cNvSpPr>
              <a:spLocks/>
            </p:cNvSpPr>
            <p:nvPr/>
          </p:nvSpPr>
          <p:spPr bwMode="auto">
            <a:xfrm>
              <a:off x="5159" y="4065"/>
              <a:ext cx="93" cy="101"/>
            </a:xfrm>
            <a:custGeom>
              <a:avLst/>
              <a:gdLst/>
              <a:ahLst/>
              <a:cxnLst>
                <a:cxn ang="0">
                  <a:pos x="105" y="235"/>
                </a:cxn>
                <a:cxn ang="0">
                  <a:pos x="105" y="238"/>
                </a:cxn>
                <a:cxn ang="0">
                  <a:pos x="103" y="244"/>
                </a:cxn>
                <a:cxn ang="0">
                  <a:pos x="103" y="246"/>
                </a:cxn>
                <a:cxn ang="0">
                  <a:pos x="104" y="264"/>
                </a:cxn>
                <a:cxn ang="0">
                  <a:pos x="108" y="279"/>
                </a:cxn>
                <a:cxn ang="0">
                  <a:pos x="115" y="293"/>
                </a:cxn>
                <a:cxn ang="0">
                  <a:pos x="123" y="306"/>
                </a:cxn>
                <a:cxn ang="0">
                  <a:pos x="129" y="312"/>
                </a:cxn>
                <a:cxn ang="0">
                  <a:pos x="142" y="320"/>
                </a:cxn>
                <a:cxn ang="0">
                  <a:pos x="157" y="327"/>
                </a:cxn>
                <a:cxn ang="0">
                  <a:pos x="172" y="331"/>
                </a:cxn>
                <a:cxn ang="0">
                  <a:pos x="181" y="331"/>
                </a:cxn>
                <a:cxn ang="0">
                  <a:pos x="205" y="327"/>
                </a:cxn>
                <a:cxn ang="0">
                  <a:pos x="226" y="317"/>
                </a:cxn>
                <a:cxn ang="0">
                  <a:pos x="245" y="299"/>
                </a:cxn>
                <a:cxn ang="0">
                  <a:pos x="262" y="275"/>
                </a:cxn>
                <a:cxn ang="0">
                  <a:pos x="358" y="291"/>
                </a:cxn>
                <a:cxn ang="0">
                  <a:pos x="342" y="318"/>
                </a:cxn>
                <a:cxn ang="0">
                  <a:pos x="324" y="342"/>
                </a:cxn>
                <a:cxn ang="0">
                  <a:pos x="304" y="362"/>
                </a:cxn>
                <a:cxn ang="0">
                  <a:pos x="282" y="378"/>
                </a:cxn>
                <a:cxn ang="0">
                  <a:pos x="272" y="384"/>
                </a:cxn>
                <a:cxn ang="0">
                  <a:pos x="247" y="394"/>
                </a:cxn>
                <a:cxn ang="0">
                  <a:pos x="221" y="402"/>
                </a:cxn>
                <a:cxn ang="0">
                  <a:pos x="194" y="405"/>
                </a:cxn>
                <a:cxn ang="0">
                  <a:pos x="181" y="405"/>
                </a:cxn>
                <a:cxn ang="0">
                  <a:pos x="142" y="403"/>
                </a:cxn>
                <a:cxn ang="0">
                  <a:pos x="108" y="393"/>
                </a:cxn>
                <a:cxn ang="0">
                  <a:pos x="77" y="378"/>
                </a:cxn>
                <a:cxn ang="0">
                  <a:pos x="50" y="356"/>
                </a:cxn>
                <a:cxn ang="0">
                  <a:pos x="38" y="343"/>
                </a:cxn>
                <a:cxn ang="0">
                  <a:pos x="20" y="313"/>
                </a:cxn>
                <a:cxn ang="0">
                  <a:pos x="7" y="282"/>
                </a:cxn>
                <a:cxn ang="0">
                  <a:pos x="1" y="245"/>
                </a:cxn>
                <a:cxn ang="0">
                  <a:pos x="0" y="225"/>
                </a:cxn>
                <a:cxn ang="0">
                  <a:pos x="2" y="186"/>
                </a:cxn>
                <a:cxn ang="0">
                  <a:pos x="12" y="150"/>
                </a:cxn>
                <a:cxn ang="0">
                  <a:pos x="26" y="116"/>
                </a:cxn>
                <a:cxn ang="0">
                  <a:pos x="46" y="83"/>
                </a:cxn>
                <a:cxn ang="0">
                  <a:pos x="61" y="63"/>
                </a:cxn>
                <a:cxn ang="0">
                  <a:pos x="98" y="31"/>
                </a:cxn>
                <a:cxn ang="0">
                  <a:pos x="141" y="11"/>
                </a:cxn>
                <a:cxn ang="0">
                  <a:pos x="191" y="1"/>
                </a:cxn>
                <a:cxn ang="0">
                  <a:pos x="219" y="0"/>
                </a:cxn>
                <a:cxn ang="0">
                  <a:pos x="253" y="2"/>
                </a:cxn>
                <a:cxn ang="0">
                  <a:pos x="284" y="10"/>
                </a:cxn>
                <a:cxn ang="0">
                  <a:pos x="310" y="24"/>
                </a:cxn>
                <a:cxn ang="0">
                  <a:pos x="333" y="44"/>
                </a:cxn>
                <a:cxn ang="0">
                  <a:pos x="343" y="56"/>
                </a:cxn>
                <a:cxn ang="0">
                  <a:pos x="359" y="83"/>
                </a:cxn>
                <a:cxn ang="0">
                  <a:pos x="370" y="114"/>
                </a:cxn>
                <a:cxn ang="0">
                  <a:pos x="375" y="149"/>
                </a:cxn>
                <a:cxn ang="0">
                  <a:pos x="376" y="168"/>
                </a:cxn>
                <a:cxn ang="0">
                  <a:pos x="376" y="186"/>
                </a:cxn>
                <a:cxn ang="0">
                  <a:pos x="375" y="204"/>
                </a:cxn>
                <a:cxn ang="0">
                  <a:pos x="372" y="221"/>
                </a:cxn>
                <a:cxn ang="0">
                  <a:pos x="370" y="235"/>
                </a:cxn>
              </a:cxnLst>
              <a:rect l="0" t="0" r="r" b="b"/>
              <a:pathLst>
                <a:path w="376" h="405">
                  <a:moveTo>
                    <a:pt x="370" y="235"/>
                  </a:moveTo>
                  <a:lnTo>
                    <a:pt x="105" y="235"/>
                  </a:lnTo>
                  <a:lnTo>
                    <a:pt x="105" y="235"/>
                  </a:lnTo>
                  <a:lnTo>
                    <a:pt x="105" y="238"/>
                  </a:lnTo>
                  <a:lnTo>
                    <a:pt x="104" y="242"/>
                  </a:lnTo>
                  <a:lnTo>
                    <a:pt x="103" y="244"/>
                  </a:lnTo>
                  <a:lnTo>
                    <a:pt x="103" y="246"/>
                  </a:lnTo>
                  <a:lnTo>
                    <a:pt x="103" y="246"/>
                  </a:lnTo>
                  <a:lnTo>
                    <a:pt x="103" y="256"/>
                  </a:lnTo>
                  <a:lnTo>
                    <a:pt x="104" y="264"/>
                  </a:lnTo>
                  <a:lnTo>
                    <a:pt x="105" y="272"/>
                  </a:lnTo>
                  <a:lnTo>
                    <a:pt x="108" y="279"/>
                  </a:lnTo>
                  <a:lnTo>
                    <a:pt x="111" y="288"/>
                  </a:lnTo>
                  <a:lnTo>
                    <a:pt x="115" y="293"/>
                  </a:lnTo>
                  <a:lnTo>
                    <a:pt x="118" y="300"/>
                  </a:lnTo>
                  <a:lnTo>
                    <a:pt x="123" y="306"/>
                  </a:lnTo>
                  <a:lnTo>
                    <a:pt x="123" y="306"/>
                  </a:lnTo>
                  <a:lnTo>
                    <a:pt x="129" y="312"/>
                  </a:lnTo>
                  <a:lnTo>
                    <a:pt x="135" y="317"/>
                  </a:lnTo>
                  <a:lnTo>
                    <a:pt x="142" y="320"/>
                  </a:lnTo>
                  <a:lnTo>
                    <a:pt x="150" y="324"/>
                  </a:lnTo>
                  <a:lnTo>
                    <a:pt x="157" y="327"/>
                  </a:lnTo>
                  <a:lnTo>
                    <a:pt x="164" y="330"/>
                  </a:lnTo>
                  <a:lnTo>
                    <a:pt x="172" y="331"/>
                  </a:lnTo>
                  <a:lnTo>
                    <a:pt x="181" y="331"/>
                  </a:lnTo>
                  <a:lnTo>
                    <a:pt x="181" y="331"/>
                  </a:lnTo>
                  <a:lnTo>
                    <a:pt x="193" y="330"/>
                  </a:lnTo>
                  <a:lnTo>
                    <a:pt x="205" y="327"/>
                  </a:lnTo>
                  <a:lnTo>
                    <a:pt x="215" y="323"/>
                  </a:lnTo>
                  <a:lnTo>
                    <a:pt x="226" y="317"/>
                  </a:lnTo>
                  <a:lnTo>
                    <a:pt x="236" y="309"/>
                  </a:lnTo>
                  <a:lnTo>
                    <a:pt x="245" y="299"/>
                  </a:lnTo>
                  <a:lnTo>
                    <a:pt x="254" y="288"/>
                  </a:lnTo>
                  <a:lnTo>
                    <a:pt x="262" y="275"/>
                  </a:lnTo>
                  <a:lnTo>
                    <a:pt x="358" y="291"/>
                  </a:lnTo>
                  <a:lnTo>
                    <a:pt x="358" y="291"/>
                  </a:lnTo>
                  <a:lnTo>
                    <a:pt x="349" y="305"/>
                  </a:lnTo>
                  <a:lnTo>
                    <a:pt x="342" y="318"/>
                  </a:lnTo>
                  <a:lnTo>
                    <a:pt x="333" y="330"/>
                  </a:lnTo>
                  <a:lnTo>
                    <a:pt x="324" y="342"/>
                  </a:lnTo>
                  <a:lnTo>
                    <a:pt x="314" y="352"/>
                  </a:lnTo>
                  <a:lnTo>
                    <a:pt x="304" y="362"/>
                  </a:lnTo>
                  <a:lnTo>
                    <a:pt x="293" y="370"/>
                  </a:lnTo>
                  <a:lnTo>
                    <a:pt x="282" y="378"/>
                  </a:lnTo>
                  <a:lnTo>
                    <a:pt x="282" y="378"/>
                  </a:lnTo>
                  <a:lnTo>
                    <a:pt x="272" y="384"/>
                  </a:lnTo>
                  <a:lnTo>
                    <a:pt x="260" y="390"/>
                  </a:lnTo>
                  <a:lnTo>
                    <a:pt x="247" y="394"/>
                  </a:lnTo>
                  <a:lnTo>
                    <a:pt x="235" y="398"/>
                  </a:lnTo>
                  <a:lnTo>
                    <a:pt x="221" y="402"/>
                  </a:lnTo>
                  <a:lnTo>
                    <a:pt x="208" y="404"/>
                  </a:lnTo>
                  <a:lnTo>
                    <a:pt x="194" y="405"/>
                  </a:lnTo>
                  <a:lnTo>
                    <a:pt x="181" y="405"/>
                  </a:lnTo>
                  <a:lnTo>
                    <a:pt x="181" y="405"/>
                  </a:lnTo>
                  <a:lnTo>
                    <a:pt x="162" y="404"/>
                  </a:lnTo>
                  <a:lnTo>
                    <a:pt x="142" y="403"/>
                  </a:lnTo>
                  <a:lnTo>
                    <a:pt x="124" y="398"/>
                  </a:lnTo>
                  <a:lnTo>
                    <a:pt x="108" y="393"/>
                  </a:lnTo>
                  <a:lnTo>
                    <a:pt x="92" y="386"/>
                  </a:lnTo>
                  <a:lnTo>
                    <a:pt x="77" y="378"/>
                  </a:lnTo>
                  <a:lnTo>
                    <a:pt x="63" y="367"/>
                  </a:lnTo>
                  <a:lnTo>
                    <a:pt x="50" y="356"/>
                  </a:lnTo>
                  <a:lnTo>
                    <a:pt x="50" y="356"/>
                  </a:lnTo>
                  <a:lnTo>
                    <a:pt x="38" y="343"/>
                  </a:lnTo>
                  <a:lnTo>
                    <a:pt x="29" y="329"/>
                  </a:lnTo>
                  <a:lnTo>
                    <a:pt x="20" y="313"/>
                  </a:lnTo>
                  <a:lnTo>
                    <a:pt x="13" y="298"/>
                  </a:lnTo>
                  <a:lnTo>
                    <a:pt x="7" y="282"/>
                  </a:lnTo>
                  <a:lnTo>
                    <a:pt x="4" y="264"/>
                  </a:lnTo>
                  <a:lnTo>
                    <a:pt x="1" y="245"/>
                  </a:lnTo>
                  <a:lnTo>
                    <a:pt x="0" y="225"/>
                  </a:lnTo>
                  <a:lnTo>
                    <a:pt x="0" y="225"/>
                  </a:lnTo>
                  <a:lnTo>
                    <a:pt x="1" y="205"/>
                  </a:lnTo>
                  <a:lnTo>
                    <a:pt x="2" y="186"/>
                  </a:lnTo>
                  <a:lnTo>
                    <a:pt x="6" y="168"/>
                  </a:lnTo>
                  <a:lnTo>
                    <a:pt x="12" y="150"/>
                  </a:lnTo>
                  <a:lnTo>
                    <a:pt x="18" y="132"/>
                  </a:lnTo>
                  <a:lnTo>
                    <a:pt x="26" y="116"/>
                  </a:lnTo>
                  <a:lnTo>
                    <a:pt x="35" y="100"/>
                  </a:lnTo>
                  <a:lnTo>
                    <a:pt x="46" y="83"/>
                  </a:lnTo>
                  <a:lnTo>
                    <a:pt x="46" y="83"/>
                  </a:lnTo>
                  <a:lnTo>
                    <a:pt x="61" y="63"/>
                  </a:lnTo>
                  <a:lnTo>
                    <a:pt x="79" y="47"/>
                  </a:lnTo>
                  <a:lnTo>
                    <a:pt x="98" y="31"/>
                  </a:lnTo>
                  <a:lnTo>
                    <a:pt x="120" y="20"/>
                  </a:lnTo>
                  <a:lnTo>
                    <a:pt x="141" y="11"/>
                  </a:lnTo>
                  <a:lnTo>
                    <a:pt x="166" y="4"/>
                  </a:lnTo>
                  <a:lnTo>
                    <a:pt x="191" y="1"/>
                  </a:lnTo>
                  <a:lnTo>
                    <a:pt x="219" y="0"/>
                  </a:lnTo>
                  <a:lnTo>
                    <a:pt x="219" y="0"/>
                  </a:lnTo>
                  <a:lnTo>
                    <a:pt x="237" y="1"/>
                  </a:lnTo>
                  <a:lnTo>
                    <a:pt x="253" y="2"/>
                  </a:lnTo>
                  <a:lnTo>
                    <a:pt x="269" y="6"/>
                  </a:lnTo>
                  <a:lnTo>
                    <a:pt x="284" y="10"/>
                  </a:lnTo>
                  <a:lnTo>
                    <a:pt x="297" y="16"/>
                  </a:lnTo>
                  <a:lnTo>
                    <a:pt x="310" y="24"/>
                  </a:lnTo>
                  <a:lnTo>
                    <a:pt x="322" y="34"/>
                  </a:lnTo>
                  <a:lnTo>
                    <a:pt x="333" y="44"/>
                  </a:lnTo>
                  <a:lnTo>
                    <a:pt x="333" y="44"/>
                  </a:lnTo>
                  <a:lnTo>
                    <a:pt x="343" y="56"/>
                  </a:lnTo>
                  <a:lnTo>
                    <a:pt x="352" y="69"/>
                  </a:lnTo>
                  <a:lnTo>
                    <a:pt x="359" y="83"/>
                  </a:lnTo>
                  <a:lnTo>
                    <a:pt x="365" y="97"/>
                  </a:lnTo>
                  <a:lnTo>
                    <a:pt x="370" y="114"/>
                  </a:lnTo>
                  <a:lnTo>
                    <a:pt x="373" y="131"/>
                  </a:lnTo>
                  <a:lnTo>
                    <a:pt x="375" y="149"/>
                  </a:lnTo>
                  <a:lnTo>
                    <a:pt x="376" y="168"/>
                  </a:lnTo>
                  <a:lnTo>
                    <a:pt x="376" y="168"/>
                  </a:lnTo>
                  <a:lnTo>
                    <a:pt x="376" y="177"/>
                  </a:lnTo>
                  <a:lnTo>
                    <a:pt x="376" y="186"/>
                  </a:lnTo>
                  <a:lnTo>
                    <a:pt x="375" y="195"/>
                  </a:lnTo>
                  <a:lnTo>
                    <a:pt x="375" y="204"/>
                  </a:lnTo>
                  <a:lnTo>
                    <a:pt x="373" y="212"/>
                  </a:lnTo>
                  <a:lnTo>
                    <a:pt x="372" y="221"/>
                  </a:lnTo>
                  <a:lnTo>
                    <a:pt x="371" y="228"/>
                  </a:lnTo>
                  <a:lnTo>
                    <a:pt x="370" y="235"/>
                  </a:lnTo>
                  <a:lnTo>
                    <a:pt x="370" y="235"/>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sp>
          <p:nvSpPr>
            <p:cNvPr id="18" name="Freeform 21"/>
            <p:cNvSpPr>
              <a:spLocks/>
            </p:cNvSpPr>
            <p:nvPr/>
          </p:nvSpPr>
          <p:spPr bwMode="auto">
            <a:xfrm>
              <a:off x="5187" y="4083"/>
              <a:ext cx="42" cy="25"/>
            </a:xfrm>
            <a:custGeom>
              <a:avLst/>
              <a:gdLst/>
              <a:ahLst/>
              <a:cxnLst>
                <a:cxn ang="0">
                  <a:pos x="166" y="98"/>
                </a:cxn>
                <a:cxn ang="0">
                  <a:pos x="166" y="98"/>
                </a:cxn>
                <a:cxn ang="0">
                  <a:pos x="166" y="95"/>
                </a:cxn>
                <a:cxn ang="0">
                  <a:pos x="166" y="91"/>
                </a:cxn>
                <a:cxn ang="0">
                  <a:pos x="166" y="89"/>
                </a:cxn>
                <a:cxn ang="0">
                  <a:pos x="166" y="87"/>
                </a:cxn>
                <a:cxn ang="0">
                  <a:pos x="166" y="87"/>
                </a:cxn>
                <a:cxn ang="0">
                  <a:pos x="166" y="76"/>
                </a:cxn>
                <a:cxn ang="0">
                  <a:pos x="165" y="65"/>
                </a:cxn>
                <a:cxn ang="0">
                  <a:pos x="164" y="57"/>
                </a:cxn>
                <a:cxn ang="0">
                  <a:pos x="161" y="48"/>
                </a:cxn>
                <a:cxn ang="0">
                  <a:pos x="159" y="41"/>
                </a:cxn>
                <a:cxn ang="0">
                  <a:pos x="155" y="34"/>
                </a:cxn>
                <a:cxn ang="0">
                  <a:pos x="150" y="27"/>
                </a:cxn>
                <a:cxn ang="0">
                  <a:pos x="146" y="22"/>
                </a:cxn>
                <a:cxn ang="0">
                  <a:pos x="146" y="22"/>
                </a:cxn>
                <a:cxn ang="0">
                  <a:pos x="141" y="17"/>
                </a:cxn>
                <a:cxn ang="0">
                  <a:pos x="136" y="13"/>
                </a:cxn>
                <a:cxn ang="0">
                  <a:pos x="130" y="9"/>
                </a:cxn>
                <a:cxn ang="0">
                  <a:pos x="124" y="6"/>
                </a:cxn>
                <a:cxn ang="0">
                  <a:pos x="117" y="3"/>
                </a:cxn>
                <a:cxn ang="0">
                  <a:pos x="110" y="1"/>
                </a:cxn>
                <a:cxn ang="0">
                  <a:pos x="101" y="0"/>
                </a:cxn>
                <a:cxn ang="0">
                  <a:pos x="93" y="0"/>
                </a:cxn>
                <a:cxn ang="0">
                  <a:pos x="93" y="0"/>
                </a:cxn>
                <a:cxn ang="0">
                  <a:pos x="86" y="0"/>
                </a:cxn>
                <a:cxn ang="0">
                  <a:pos x="77" y="1"/>
                </a:cxn>
                <a:cxn ang="0">
                  <a:pos x="70" y="3"/>
                </a:cxn>
                <a:cxn ang="0">
                  <a:pos x="63" y="7"/>
                </a:cxn>
                <a:cxn ang="0">
                  <a:pos x="56" y="10"/>
                </a:cxn>
                <a:cxn ang="0">
                  <a:pos x="49" y="14"/>
                </a:cxn>
                <a:cxn ang="0">
                  <a:pos x="42" y="18"/>
                </a:cxn>
                <a:cxn ang="0">
                  <a:pos x="34" y="24"/>
                </a:cxn>
                <a:cxn ang="0">
                  <a:pos x="34" y="24"/>
                </a:cxn>
                <a:cxn ang="0">
                  <a:pos x="28" y="31"/>
                </a:cxn>
                <a:cxn ang="0">
                  <a:pos x="24" y="38"/>
                </a:cxn>
                <a:cxn ang="0">
                  <a:pos x="18" y="47"/>
                </a:cxn>
                <a:cxn ang="0">
                  <a:pos x="13" y="56"/>
                </a:cxn>
                <a:cxn ang="0">
                  <a:pos x="9" y="65"/>
                </a:cxn>
                <a:cxn ang="0">
                  <a:pos x="4" y="76"/>
                </a:cxn>
                <a:cxn ang="0">
                  <a:pos x="2" y="87"/>
                </a:cxn>
                <a:cxn ang="0">
                  <a:pos x="0" y="98"/>
                </a:cxn>
                <a:cxn ang="0">
                  <a:pos x="166" y="98"/>
                </a:cxn>
              </a:cxnLst>
              <a:rect l="0" t="0" r="r" b="b"/>
              <a:pathLst>
                <a:path w="166" h="98">
                  <a:moveTo>
                    <a:pt x="166" y="98"/>
                  </a:moveTo>
                  <a:lnTo>
                    <a:pt x="166" y="98"/>
                  </a:lnTo>
                  <a:lnTo>
                    <a:pt x="166" y="95"/>
                  </a:lnTo>
                  <a:lnTo>
                    <a:pt x="166" y="91"/>
                  </a:lnTo>
                  <a:lnTo>
                    <a:pt x="166" y="89"/>
                  </a:lnTo>
                  <a:lnTo>
                    <a:pt x="166" y="87"/>
                  </a:lnTo>
                  <a:lnTo>
                    <a:pt x="166" y="87"/>
                  </a:lnTo>
                  <a:lnTo>
                    <a:pt x="166" y="76"/>
                  </a:lnTo>
                  <a:lnTo>
                    <a:pt x="165" y="65"/>
                  </a:lnTo>
                  <a:lnTo>
                    <a:pt x="164" y="57"/>
                  </a:lnTo>
                  <a:lnTo>
                    <a:pt x="161" y="48"/>
                  </a:lnTo>
                  <a:lnTo>
                    <a:pt x="159" y="41"/>
                  </a:lnTo>
                  <a:lnTo>
                    <a:pt x="155" y="34"/>
                  </a:lnTo>
                  <a:lnTo>
                    <a:pt x="150" y="27"/>
                  </a:lnTo>
                  <a:lnTo>
                    <a:pt x="146" y="22"/>
                  </a:lnTo>
                  <a:lnTo>
                    <a:pt x="146" y="22"/>
                  </a:lnTo>
                  <a:lnTo>
                    <a:pt x="141" y="17"/>
                  </a:lnTo>
                  <a:lnTo>
                    <a:pt x="136" y="13"/>
                  </a:lnTo>
                  <a:lnTo>
                    <a:pt x="130" y="9"/>
                  </a:lnTo>
                  <a:lnTo>
                    <a:pt x="124" y="6"/>
                  </a:lnTo>
                  <a:lnTo>
                    <a:pt x="117" y="3"/>
                  </a:lnTo>
                  <a:lnTo>
                    <a:pt x="110" y="1"/>
                  </a:lnTo>
                  <a:lnTo>
                    <a:pt x="101" y="0"/>
                  </a:lnTo>
                  <a:lnTo>
                    <a:pt x="93" y="0"/>
                  </a:lnTo>
                  <a:lnTo>
                    <a:pt x="93" y="0"/>
                  </a:lnTo>
                  <a:lnTo>
                    <a:pt x="86" y="0"/>
                  </a:lnTo>
                  <a:lnTo>
                    <a:pt x="77" y="1"/>
                  </a:lnTo>
                  <a:lnTo>
                    <a:pt x="70" y="3"/>
                  </a:lnTo>
                  <a:lnTo>
                    <a:pt x="63" y="7"/>
                  </a:lnTo>
                  <a:lnTo>
                    <a:pt x="56" y="10"/>
                  </a:lnTo>
                  <a:lnTo>
                    <a:pt x="49" y="14"/>
                  </a:lnTo>
                  <a:lnTo>
                    <a:pt x="42" y="18"/>
                  </a:lnTo>
                  <a:lnTo>
                    <a:pt x="34" y="24"/>
                  </a:lnTo>
                  <a:lnTo>
                    <a:pt x="34" y="24"/>
                  </a:lnTo>
                  <a:lnTo>
                    <a:pt x="28" y="31"/>
                  </a:lnTo>
                  <a:lnTo>
                    <a:pt x="24" y="38"/>
                  </a:lnTo>
                  <a:lnTo>
                    <a:pt x="18" y="47"/>
                  </a:lnTo>
                  <a:lnTo>
                    <a:pt x="13" y="56"/>
                  </a:lnTo>
                  <a:lnTo>
                    <a:pt x="9" y="65"/>
                  </a:lnTo>
                  <a:lnTo>
                    <a:pt x="4" y="76"/>
                  </a:lnTo>
                  <a:lnTo>
                    <a:pt x="2" y="87"/>
                  </a:lnTo>
                  <a:lnTo>
                    <a:pt x="0" y="98"/>
                  </a:lnTo>
                  <a:lnTo>
                    <a:pt x="166" y="98"/>
                  </a:lnTo>
                </a:path>
              </a:pathLst>
            </a:custGeom>
            <a:noFill/>
            <a:ln w="0">
              <a:solidFill>
                <a:srgbClr val="000000"/>
              </a:solidFill>
              <a:prstDash val="solid"/>
              <a:round/>
              <a:headEnd/>
              <a:tailEnd/>
            </a:ln>
          </p:spPr>
          <p:txBody>
            <a:bodyPr/>
            <a:lstStyle/>
            <a:p>
              <a:pPr>
                <a:defRPr/>
              </a:pPr>
              <a:endParaRPr lang="en-GB" dirty="0">
                <a:effectLst>
                  <a:outerShdw blurRad="38100" dist="38100" dir="2700000" algn="tl">
                    <a:srgbClr val="000000">
                      <a:alpha val="43137"/>
                    </a:srgbClr>
                  </a:outerShdw>
                </a:effectLst>
              </a:endParaRPr>
            </a:p>
          </p:txBody>
        </p:sp>
      </p:grpSp>
      <p:pic>
        <p:nvPicPr>
          <p:cNvPr id="19" name="Picture 22"/>
          <p:cNvPicPr>
            <a:picLocks noChangeArrowheads="1"/>
          </p:cNvPicPr>
          <p:nvPr/>
        </p:nvPicPr>
        <p:blipFill>
          <a:blip r:embed="rId2" cstate="print"/>
          <a:srcRect/>
          <a:stretch>
            <a:fillRect/>
          </a:stretch>
        </p:blipFill>
        <p:spPr bwMode="auto">
          <a:xfrm>
            <a:off x="457200" y="2362200"/>
            <a:ext cx="1066800" cy="1066800"/>
          </a:xfrm>
          <a:prstGeom prst="rect">
            <a:avLst/>
          </a:prstGeom>
          <a:noFill/>
          <a:ln w="9525">
            <a:noFill/>
            <a:miter lim="800000"/>
            <a:headEnd/>
            <a:tailEnd/>
          </a:ln>
        </p:spPr>
      </p:pic>
      <p:sp>
        <p:nvSpPr>
          <p:cNvPr id="4101" name="Rectangle 5"/>
          <p:cNvSpPr>
            <a:spLocks noGrp="1" noChangeArrowheads="1"/>
          </p:cNvSpPr>
          <p:nvPr>
            <p:ph type="ctrTitle"/>
          </p:nvPr>
        </p:nvSpPr>
        <p:spPr>
          <a:xfrm>
            <a:off x="1676400" y="2286000"/>
            <a:ext cx="7162800" cy="1143000"/>
          </a:xfrm>
        </p:spPr>
        <p:txBody>
          <a:bodyPr/>
          <a:lstStyle>
            <a:lvl1pPr>
              <a:defRPr/>
            </a:lvl1pPr>
          </a:lstStyle>
          <a:p>
            <a:r>
              <a:rPr lang="en-US"/>
              <a:t>Click to edit Master title style</a:t>
            </a:r>
          </a:p>
        </p:txBody>
      </p:sp>
      <p:sp>
        <p:nvSpPr>
          <p:cNvPr id="4102" name="Rectangle 6"/>
          <p:cNvSpPr>
            <a:spLocks noGrp="1" noChangeArrowheads="1"/>
          </p:cNvSpPr>
          <p:nvPr>
            <p:ph type="subTitle" idx="1"/>
          </p:nvPr>
        </p:nvSpPr>
        <p:spPr>
          <a:xfrm>
            <a:off x="20574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0" name="Rectangle 2"/>
          <p:cNvSpPr>
            <a:spLocks noGrp="1" noChangeArrowheads="1"/>
          </p:cNvSpPr>
          <p:nvPr>
            <p:ph type="dt" sz="half" idx="10"/>
          </p:nvPr>
        </p:nvSpPr>
        <p:spPr>
          <a:xfrm>
            <a:off x="685800" y="6248400"/>
            <a:ext cx="1905000" cy="457200"/>
          </a:xfrm>
        </p:spPr>
        <p:txBody>
          <a:bodyPr/>
          <a:lstStyle>
            <a:lvl1pPr>
              <a:defRPr sz="1400">
                <a:latin typeface="Times New Roman" pitchFamily="18" charset="0"/>
              </a:defRPr>
            </a:lvl1pPr>
          </a:lstStyle>
          <a:p>
            <a:pPr>
              <a:defRPr/>
            </a:pPr>
            <a:r>
              <a:rPr lang="en-US"/>
              <a:t>F. Caspers, M. Wendt, M. Bozzolan; JUAS 2021 RF Eng.</a:t>
            </a:r>
            <a:endParaRPr lang="en-US" dirty="0"/>
          </a:p>
        </p:txBody>
      </p:sp>
      <p:sp>
        <p:nvSpPr>
          <p:cNvPr id="21" name="Rectangle 3"/>
          <p:cNvSpPr>
            <a:spLocks noGrp="1" noChangeArrowheads="1"/>
          </p:cNvSpPr>
          <p:nvPr>
            <p:ph type="ftr" sz="quarter" idx="11"/>
          </p:nvPr>
        </p:nvSpPr>
        <p:spPr bwMode="auto">
          <a:xfrm>
            <a:off x="3124200" y="6248400"/>
            <a:ext cx="2895600" cy="457200"/>
          </a:xfrm>
          <a:prstGeom prst="rect">
            <a:avLst/>
          </a:prstGeom>
          <a:ln>
            <a:miter lim="800000"/>
            <a:headEnd/>
            <a:tailEnd/>
          </a:ln>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400" b="0">
                <a:solidFill>
                  <a:schemeClr val="tx1"/>
                </a:solidFill>
                <a:effectLst/>
                <a:latin typeface="Times New Roman" pitchFamily="18" charset="0"/>
              </a:defRPr>
            </a:lvl1pPr>
          </a:lstStyle>
          <a:p>
            <a:pPr>
              <a:defRPr/>
            </a:pPr>
            <a:endParaRPr lang="en-US" dirty="0"/>
          </a:p>
        </p:txBody>
      </p:sp>
      <p:sp>
        <p:nvSpPr>
          <p:cNvPr id="22" name="Rectangle 4"/>
          <p:cNvSpPr>
            <a:spLocks noGrp="1" noChangeArrowheads="1"/>
          </p:cNvSpPr>
          <p:nvPr>
            <p:ph type="sldNum" sz="quarter" idx="12"/>
          </p:nvPr>
        </p:nvSpPr>
        <p:spPr>
          <a:xfrm>
            <a:off x="6553200" y="6248400"/>
            <a:ext cx="1905000" cy="457200"/>
          </a:xfrm>
        </p:spPr>
        <p:txBody>
          <a:bodyPr/>
          <a:lstStyle>
            <a:lvl1pPr>
              <a:defRPr>
                <a:latin typeface="Times New Roman" pitchFamily="18" charset="0"/>
              </a:defRPr>
            </a:lvl1pPr>
          </a:lstStyle>
          <a:p>
            <a:pPr>
              <a:defRPr/>
            </a:pPr>
            <a:fld id="{977DBC76-19D2-4C4C-A44A-E8DA3FC6B5B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5" name="Rectangle 4"/>
          <p:cNvSpPr>
            <a:spLocks noGrp="1" noChangeArrowheads="1"/>
          </p:cNvSpPr>
          <p:nvPr>
            <p:ph type="sldNum" sz="quarter" idx="11"/>
          </p:nvPr>
        </p:nvSpPr>
        <p:spPr>
          <a:ln/>
        </p:spPr>
        <p:txBody>
          <a:bodyPr/>
          <a:lstStyle>
            <a:lvl1pPr>
              <a:defRPr/>
            </a:lvl1pPr>
          </a:lstStyle>
          <a:p>
            <a:pPr>
              <a:defRPr/>
            </a:pPr>
            <a:fld id="{EE9C8AC6-B2C9-41AA-B6B7-FDF98661A69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533400"/>
            <a:ext cx="1790700" cy="5562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990600" y="533400"/>
            <a:ext cx="5219700" cy="5562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5" name="Rectangle 4"/>
          <p:cNvSpPr>
            <a:spLocks noGrp="1" noChangeArrowheads="1"/>
          </p:cNvSpPr>
          <p:nvPr>
            <p:ph type="sldNum" sz="quarter" idx="11"/>
          </p:nvPr>
        </p:nvSpPr>
        <p:spPr>
          <a:ln/>
        </p:spPr>
        <p:txBody>
          <a:bodyPr/>
          <a:lstStyle>
            <a:lvl1pPr>
              <a:defRPr/>
            </a:lvl1pPr>
          </a:lstStyle>
          <a:p>
            <a:pPr>
              <a:defRPr/>
            </a:pPr>
            <a:fld id="{50784C5C-1A7B-4170-AE08-BA728970CCD1}"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533400"/>
            <a:ext cx="5943600" cy="1066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90600" y="1981200"/>
            <a:ext cx="35052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9812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41148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7" name="Rectangle 4"/>
          <p:cNvSpPr>
            <a:spLocks noGrp="1" noChangeArrowheads="1"/>
          </p:cNvSpPr>
          <p:nvPr>
            <p:ph type="sldNum" sz="quarter" idx="11"/>
          </p:nvPr>
        </p:nvSpPr>
        <p:spPr>
          <a:ln/>
        </p:spPr>
        <p:txBody>
          <a:bodyPr/>
          <a:lstStyle>
            <a:lvl1pPr>
              <a:defRPr/>
            </a:lvl1pPr>
          </a:lstStyle>
          <a:p>
            <a:pPr>
              <a:defRPr/>
            </a:pPr>
            <a:fld id="{7E4B6C61-ADE3-4D2B-8652-DCAD57CC71F7}"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533400"/>
            <a:ext cx="5943600" cy="10668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990600" y="1981200"/>
            <a:ext cx="35052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5052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6" name="Rectangle 4"/>
          <p:cNvSpPr>
            <a:spLocks noGrp="1" noChangeArrowheads="1"/>
          </p:cNvSpPr>
          <p:nvPr>
            <p:ph type="sldNum" sz="quarter" idx="11"/>
          </p:nvPr>
        </p:nvSpPr>
        <p:spPr>
          <a:ln/>
        </p:spPr>
        <p:txBody>
          <a:bodyPr/>
          <a:lstStyle>
            <a:lvl1pPr>
              <a:defRPr/>
            </a:lvl1pPr>
          </a:lstStyle>
          <a:p>
            <a:pPr>
              <a:defRPr/>
            </a:pPr>
            <a:fld id="{BA84A04B-248C-46E5-B134-FF379BE51EAD}"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90600" y="533400"/>
            <a:ext cx="7162800" cy="556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4" name="Rectangle 4"/>
          <p:cNvSpPr>
            <a:spLocks noGrp="1" noChangeArrowheads="1"/>
          </p:cNvSpPr>
          <p:nvPr>
            <p:ph type="sldNum" sz="quarter" idx="11"/>
          </p:nvPr>
        </p:nvSpPr>
        <p:spPr>
          <a:ln/>
        </p:spPr>
        <p:txBody>
          <a:bodyPr/>
          <a:lstStyle>
            <a:lvl1pPr>
              <a:defRPr/>
            </a:lvl1pPr>
          </a:lstStyle>
          <a:p>
            <a:pPr>
              <a:defRPr/>
            </a:pPr>
            <a:fld id="{DB653AB4-270A-4471-BF70-A07B881A5130}"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209800" y="533400"/>
            <a:ext cx="5943600" cy="1066800"/>
          </a:xfrm>
        </p:spPr>
        <p:txBody>
          <a:bodyPr/>
          <a:lstStyle/>
          <a:p>
            <a:r>
              <a:rPr lang="en-US"/>
              <a:t>Click to edit Master title style</a:t>
            </a:r>
            <a:endParaRPr lang="en-GB"/>
          </a:p>
        </p:txBody>
      </p:sp>
      <p:sp>
        <p:nvSpPr>
          <p:cNvPr id="3" name="Content Placeholder 2"/>
          <p:cNvSpPr>
            <a:spLocks noGrp="1"/>
          </p:cNvSpPr>
          <p:nvPr>
            <p:ph sz="quarter" idx="1"/>
          </p:nvPr>
        </p:nvSpPr>
        <p:spPr>
          <a:xfrm>
            <a:off x="990600" y="19812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9812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990600" y="41148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8200" y="41148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8" name="Rectangle 4"/>
          <p:cNvSpPr>
            <a:spLocks noGrp="1" noChangeArrowheads="1"/>
          </p:cNvSpPr>
          <p:nvPr>
            <p:ph type="sldNum" sz="quarter" idx="11"/>
          </p:nvPr>
        </p:nvSpPr>
        <p:spPr>
          <a:ln/>
        </p:spPr>
        <p:txBody>
          <a:bodyPr/>
          <a:lstStyle>
            <a:lvl1pPr>
              <a:defRPr/>
            </a:lvl1pPr>
          </a:lstStyle>
          <a:p>
            <a:pPr>
              <a:defRPr/>
            </a:pPr>
            <a:fld id="{512F49C2-EDB1-4050-86CB-FAE94D4B3477}"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09800" y="533400"/>
            <a:ext cx="5943600" cy="1066800"/>
          </a:xfrm>
        </p:spPr>
        <p:txBody>
          <a:bodyPr/>
          <a:lstStyle/>
          <a:p>
            <a:r>
              <a:rPr lang="en-US"/>
              <a:t>Click to edit Master title style</a:t>
            </a:r>
            <a:endParaRPr lang="en-GB"/>
          </a:p>
        </p:txBody>
      </p:sp>
      <p:sp>
        <p:nvSpPr>
          <p:cNvPr id="3" name="Content Placeholder 2"/>
          <p:cNvSpPr>
            <a:spLocks noGrp="1"/>
          </p:cNvSpPr>
          <p:nvPr>
            <p:ph sz="half" idx="1"/>
          </p:nvPr>
        </p:nvSpPr>
        <p:spPr>
          <a:xfrm>
            <a:off x="990600" y="1981200"/>
            <a:ext cx="35052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9812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648200" y="4114800"/>
            <a:ext cx="35052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7" name="Rectangle 4"/>
          <p:cNvSpPr>
            <a:spLocks noGrp="1" noChangeArrowheads="1"/>
          </p:cNvSpPr>
          <p:nvPr>
            <p:ph type="sldNum" sz="quarter" idx="11"/>
          </p:nvPr>
        </p:nvSpPr>
        <p:spPr>
          <a:ln/>
        </p:spPr>
        <p:txBody>
          <a:bodyPr/>
          <a:lstStyle>
            <a:lvl1pPr>
              <a:defRPr/>
            </a:lvl1pPr>
          </a:lstStyle>
          <a:p>
            <a:pPr>
              <a:defRPr/>
            </a:pPr>
            <a:fld id="{070F431B-A2B3-4A02-B076-FBC1922AC038}"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162800" cy="1066800"/>
          </a:xfrm>
        </p:spPr>
        <p:txBody>
          <a:bodyPr/>
          <a:lstStyle/>
          <a:p>
            <a:r>
              <a:rPr lang="en-US"/>
              <a:t>Click to edit Master title style</a:t>
            </a:r>
          </a:p>
        </p:txBody>
      </p:sp>
      <p:sp>
        <p:nvSpPr>
          <p:cNvPr id="3" name="Text Placeholder 2"/>
          <p:cNvSpPr>
            <a:spLocks noGrp="1"/>
          </p:cNvSpPr>
          <p:nvPr>
            <p:ph type="body" sz="half" idx="1"/>
          </p:nvPr>
        </p:nvSpPr>
        <p:spPr>
          <a:xfrm>
            <a:off x="990600" y="1981200"/>
            <a:ext cx="7162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990600" y="4114800"/>
            <a:ext cx="7162800" cy="1981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0" y="6550026"/>
            <a:ext cx="1905000" cy="307975"/>
          </a:xfrm>
        </p:spPr>
        <p:txBody>
          <a:bodyPr/>
          <a:lstStyle>
            <a:lvl1pPr>
              <a:defRPr/>
            </a:lvl1pPr>
          </a:lstStyle>
          <a:p>
            <a:r>
              <a:rPr lang="en-US"/>
              <a:t>F. Caspers, M. Wendt, M. Bozzolan; JUAS 2021 RF Eng.</a:t>
            </a:r>
            <a:endParaRPr lang="en-GB" dirty="0"/>
          </a:p>
        </p:txBody>
      </p:sp>
      <p:sp>
        <p:nvSpPr>
          <p:cNvPr id="6" name="Slide Number Placeholder 5"/>
          <p:cNvSpPr>
            <a:spLocks noGrp="1"/>
          </p:cNvSpPr>
          <p:nvPr>
            <p:ph type="sldNum" sz="quarter" idx="11"/>
          </p:nvPr>
        </p:nvSpPr>
        <p:spPr>
          <a:xfrm>
            <a:off x="7239000" y="6550026"/>
            <a:ext cx="1905000" cy="307975"/>
          </a:xfrm>
        </p:spPr>
        <p:txBody>
          <a:bodyPr/>
          <a:lstStyle>
            <a:lvl1pPr>
              <a:defRPr/>
            </a:lvl1pPr>
          </a:lstStyle>
          <a:p>
            <a:fld id="{B2DF9889-D792-467D-81C1-59AA67083A5E}" type="slidenum">
              <a:rPr lang="en-US"/>
              <a:pPr/>
              <a:t>‹#›</a:t>
            </a:fld>
            <a:endParaRPr lang="en-US" dirty="0"/>
          </a:p>
        </p:txBody>
      </p:sp>
    </p:spTree>
    <p:extLst>
      <p:ext uri="{BB962C8B-B14F-4D97-AF65-F5344CB8AC3E}">
        <p14:creationId xmlns:p14="http://schemas.microsoft.com/office/powerpoint/2010/main" val="3636375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5" name="Rectangle 4"/>
          <p:cNvSpPr>
            <a:spLocks noGrp="1" noChangeArrowheads="1"/>
          </p:cNvSpPr>
          <p:nvPr>
            <p:ph type="sldNum" sz="quarter" idx="11"/>
          </p:nvPr>
        </p:nvSpPr>
        <p:spPr>
          <a:ln/>
        </p:spPr>
        <p:txBody>
          <a:bodyPr/>
          <a:lstStyle>
            <a:lvl1pPr>
              <a:defRPr/>
            </a:lvl1pPr>
          </a:lstStyle>
          <a:p>
            <a:pPr>
              <a:defRPr/>
            </a:pPr>
            <a:fld id="{30BF5437-FF38-41B9-B17B-9EC8850EF00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5" name="Rectangle 4"/>
          <p:cNvSpPr>
            <a:spLocks noGrp="1" noChangeArrowheads="1"/>
          </p:cNvSpPr>
          <p:nvPr>
            <p:ph type="sldNum" sz="quarter" idx="11"/>
          </p:nvPr>
        </p:nvSpPr>
        <p:spPr>
          <a:ln/>
        </p:spPr>
        <p:txBody>
          <a:bodyPr/>
          <a:lstStyle>
            <a:lvl1pPr>
              <a:defRPr/>
            </a:lvl1pPr>
          </a:lstStyle>
          <a:p>
            <a:pPr>
              <a:defRPr/>
            </a:pPr>
            <a:fld id="{4DFEF14C-0BD1-4C7D-8F65-4311443E2468}"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9906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981200"/>
            <a:ext cx="3505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6" name="Rectangle 4"/>
          <p:cNvSpPr>
            <a:spLocks noGrp="1" noChangeArrowheads="1"/>
          </p:cNvSpPr>
          <p:nvPr>
            <p:ph type="sldNum" sz="quarter" idx="11"/>
          </p:nvPr>
        </p:nvSpPr>
        <p:spPr>
          <a:ln/>
        </p:spPr>
        <p:txBody>
          <a:bodyPr/>
          <a:lstStyle>
            <a:lvl1pPr>
              <a:defRPr/>
            </a:lvl1pPr>
          </a:lstStyle>
          <a:p>
            <a:pPr>
              <a:defRPr/>
            </a:pPr>
            <a:fld id="{C93039E6-3F36-44CD-A9FA-851B33A8DC5F}"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8" name="Rectangle 4"/>
          <p:cNvSpPr>
            <a:spLocks noGrp="1" noChangeArrowheads="1"/>
          </p:cNvSpPr>
          <p:nvPr>
            <p:ph type="sldNum" sz="quarter" idx="11"/>
          </p:nvPr>
        </p:nvSpPr>
        <p:spPr>
          <a:ln/>
        </p:spPr>
        <p:txBody>
          <a:bodyPr/>
          <a:lstStyle>
            <a:lvl1pPr>
              <a:defRPr/>
            </a:lvl1pPr>
          </a:lstStyle>
          <a:p>
            <a:pPr>
              <a:defRPr/>
            </a:pPr>
            <a:fld id="{A6210158-063C-4098-89C5-F8E5709D2F3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4" name="Rectangle 4"/>
          <p:cNvSpPr>
            <a:spLocks noGrp="1" noChangeArrowheads="1"/>
          </p:cNvSpPr>
          <p:nvPr>
            <p:ph type="sldNum" sz="quarter" idx="11"/>
          </p:nvPr>
        </p:nvSpPr>
        <p:spPr>
          <a:ln/>
        </p:spPr>
        <p:txBody>
          <a:bodyPr/>
          <a:lstStyle>
            <a:lvl1pPr>
              <a:defRPr/>
            </a:lvl1pPr>
          </a:lstStyle>
          <a:p>
            <a:pPr>
              <a:defRPr/>
            </a:pPr>
            <a:fld id="{B1C04AA4-8768-46D0-99DD-8857F2C61218}"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3" name="Rectangle 4"/>
          <p:cNvSpPr>
            <a:spLocks noGrp="1" noChangeArrowheads="1"/>
          </p:cNvSpPr>
          <p:nvPr>
            <p:ph type="sldNum" sz="quarter" idx="11"/>
          </p:nvPr>
        </p:nvSpPr>
        <p:spPr>
          <a:ln/>
        </p:spPr>
        <p:txBody>
          <a:bodyPr/>
          <a:lstStyle>
            <a:lvl1pPr>
              <a:defRPr/>
            </a:lvl1pPr>
          </a:lstStyle>
          <a:p>
            <a:pPr>
              <a:defRPr/>
            </a:pPr>
            <a:fld id="{504297A7-E50D-4FF1-A2ED-A67B555B3DA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6" name="Rectangle 4"/>
          <p:cNvSpPr>
            <a:spLocks noGrp="1" noChangeArrowheads="1"/>
          </p:cNvSpPr>
          <p:nvPr>
            <p:ph type="sldNum" sz="quarter" idx="11"/>
          </p:nvPr>
        </p:nvSpPr>
        <p:spPr>
          <a:ln/>
        </p:spPr>
        <p:txBody>
          <a:bodyPr/>
          <a:lstStyle>
            <a:lvl1pPr>
              <a:defRPr/>
            </a:lvl1pPr>
          </a:lstStyle>
          <a:p>
            <a:pPr>
              <a:defRPr/>
            </a:pPr>
            <a:fld id="{7A1BB010-4504-40D7-9496-F8B465370C9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6" name="Rectangle 4"/>
          <p:cNvSpPr>
            <a:spLocks noGrp="1" noChangeArrowheads="1"/>
          </p:cNvSpPr>
          <p:nvPr>
            <p:ph type="sldNum" sz="quarter" idx="11"/>
          </p:nvPr>
        </p:nvSpPr>
        <p:spPr>
          <a:ln/>
        </p:spPr>
        <p:txBody>
          <a:bodyPr/>
          <a:lstStyle>
            <a:lvl1pPr>
              <a:defRPr/>
            </a:lvl1pPr>
          </a:lstStyle>
          <a:p>
            <a:pPr>
              <a:defRPr/>
            </a:pPr>
            <a:fld id="{C12D98B2-98C2-4DAC-908F-8102EDA952D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0" y="64008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200" b="0">
                <a:solidFill>
                  <a:schemeClr val="tx1"/>
                </a:solidFill>
                <a:effectLst/>
                <a:latin typeface="Arial" charset="0"/>
              </a:defRPr>
            </a:lvl1pPr>
          </a:lstStyle>
          <a:p>
            <a:pPr>
              <a:defRPr/>
            </a:pPr>
            <a:r>
              <a:rPr lang="en-US"/>
              <a:t>F. Caspers, M. Wendt, M. Bozzolan; JUAS 2021 RF Eng.</a:t>
            </a:r>
            <a:endParaRPr lang="en-US" dirty="0"/>
          </a:p>
        </p:txBody>
      </p:sp>
      <p:sp>
        <p:nvSpPr>
          <p:cNvPr id="1028" name="Rectangle 4"/>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400" b="0">
                <a:solidFill>
                  <a:schemeClr val="tx1"/>
                </a:solidFill>
                <a:effectLst/>
                <a:latin typeface="Arial" charset="0"/>
              </a:defRPr>
            </a:lvl1pPr>
          </a:lstStyle>
          <a:p>
            <a:pPr>
              <a:defRPr/>
            </a:pPr>
            <a:fld id="{F601FE8A-CD09-4FDB-AA97-5878B3EB2179}" type="slidenum">
              <a:rPr lang="en-US"/>
              <a:pPr>
                <a:defRPr/>
              </a:pPr>
              <a:t>‹#›</a:t>
            </a:fld>
            <a:endParaRPr lang="en-US" dirty="0"/>
          </a:p>
        </p:txBody>
      </p:sp>
      <p:sp>
        <p:nvSpPr>
          <p:cNvPr id="1029" name="Rectangle 5"/>
          <p:cNvSpPr>
            <a:spLocks noGrp="1" noChangeArrowheads="1"/>
          </p:cNvSpPr>
          <p:nvPr>
            <p:ph type="title"/>
          </p:nvPr>
        </p:nvSpPr>
        <p:spPr bwMode="auto">
          <a:xfrm>
            <a:off x="2209800" y="533400"/>
            <a:ext cx="5943600" cy="1066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Slide Title</a:t>
            </a:r>
          </a:p>
        </p:txBody>
      </p:sp>
      <p:sp>
        <p:nvSpPr>
          <p:cNvPr id="1030" name="Rectangle 6"/>
          <p:cNvSpPr>
            <a:spLocks noGrp="1" noChangeArrowheads="1"/>
          </p:cNvSpPr>
          <p:nvPr>
            <p:ph type="body" idx="1"/>
          </p:nvPr>
        </p:nvSpPr>
        <p:spPr bwMode="auto">
          <a:xfrm>
            <a:off x="990600" y="1981200"/>
            <a:ext cx="71628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4174" r:id="rId1"/>
    <p:sldLayoutId id="2147484159" r:id="rId2"/>
    <p:sldLayoutId id="2147484160" r:id="rId3"/>
    <p:sldLayoutId id="2147484161" r:id="rId4"/>
    <p:sldLayoutId id="2147484162" r:id="rId5"/>
    <p:sldLayoutId id="2147484163" r:id="rId6"/>
    <p:sldLayoutId id="2147484164" r:id="rId7"/>
    <p:sldLayoutId id="2147484165" r:id="rId8"/>
    <p:sldLayoutId id="2147484166" r:id="rId9"/>
    <p:sldLayoutId id="2147484167" r:id="rId10"/>
    <p:sldLayoutId id="2147484168" r:id="rId11"/>
    <p:sldLayoutId id="2147484169" r:id="rId12"/>
    <p:sldLayoutId id="2147484170" r:id="rId13"/>
    <p:sldLayoutId id="2147484171" r:id="rId14"/>
    <p:sldLayoutId id="2147484172" r:id="rId15"/>
    <p:sldLayoutId id="2147484173" r:id="rId16"/>
    <p:sldLayoutId id="2147484175" r:id="rId17"/>
  </p:sldLayoutIdLst>
  <p:hf hdr="0" ftr="0"/>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9.wmf"/><Relationship Id="rId11" Type="http://schemas.openxmlformats.org/officeDocument/2006/relationships/oleObject" Target="../embeddings/oleObject8.bin"/><Relationship Id="rId5" Type="http://schemas.openxmlformats.org/officeDocument/2006/relationships/oleObject" Target="../embeddings/oleObject5.bin"/><Relationship Id="rId15" Type="http://schemas.openxmlformats.org/officeDocument/2006/relationships/comments" Target="../comments/comment8.xml"/><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7.bin"/><Relationship Id="rId14" Type="http://schemas.openxmlformats.org/officeDocument/2006/relationships/image" Target="../media/image300.png"/></Relationships>
</file>

<file path=ppt/slides/_rels/slide100.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100.xml"/><Relationship Id="rId1" Type="http://schemas.openxmlformats.org/officeDocument/2006/relationships/slideLayout" Target="../slideLayouts/slideLayout12.xml"/><Relationship Id="rId6" Type="http://schemas.openxmlformats.org/officeDocument/2006/relationships/image" Target="../media/image234.png"/><Relationship Id="rId5" Type="http://schemas.openxmlformats.org/officeDocument/2006/relationships/image" Target="../media/image233.png"/><Relationship Id="rId4" Type="http://schemas.openxmlformats.org/officeDocument/2006/relationships/image" Target="../media/image232.png"/></Relationships>
</file>

<file path=ppt/slides/_rels/slide101.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oleObject" Target="../embeddings/oleObject150.bin"/><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235.png"/></Relationships>
</file>

<file path=ppt/slides/_rels/slide103.xml.rels><?xml version="1.0" encoding="UTF-8" standalone="yes"?>
<Relationships xmlns="http://schemas.openxmlformats.org/package/2006/relationships"><Relationship Id="rId3" Type="http://schemas.openxmlformats.org/officeDocument/2006/relationships/oleObject" Target="../embeddings/oleObject151.bin"/><Relationship Id="rId2" Type="http://schemas.openxmlformats.org/officeDocument/2006/relationships/notesSlide" Target="../notesSlides/notesSlide103.xml"/><Relationship Id="rId1" Type="http://schemas.openxmlformats.org/officeDocument/2006/relationships/slideLayout" Target="../slideLayouts/slideLayout14.xml"/><Relationship Id="rId4" Type="http://schemas.openxmlformats.org/officeDocument/2006/relationships/image" Target="../media/image236.png"/></Relationships>
</file>

<file path=ppt/slides/_rels/slide104.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notesSlide" Target="../notesSlides/notesSlide104.xml"/><Relationship Id="rId1" Type="http://schemas.openxmlformats.org/officeDocument/2006/relationships/slideLayout" Target="../slideLayouts/slideLayout2.xml"/><Relationship Id="rId4" Type="http://schemas.openxmlformats.org/officeDocument/2006/relationships/image" Target="../media/image238.jpeg"/></Relationships>
</file>

<file path=ppt/slides/_rels/slide105.xml.rels><?xml version="1.0" encoding="UTF-8" standalone="yes"?>
<Relationships xmlns="http://schemas.openxmlformats.org/package/2006/relationships"><Relationship Id="rId3" Type="http://schemas.openxmlformats.org/officeDocument/2006/relationships/image" Target="../media/image239.png"/><Relationship Id="rId2" Type="http://schemas.openxmlformats.org/officeDocument/2006/relationships/notesSlide" Target="../notesSlides/notesSlide105.xml"/><Relationship Id="rId1" Type="http://schemas.openxmlformats.org/officeDocument/2006/relationships/slideLayout" Target="../slideLayouts/slideLayout2.xml"/><Relationship Id="rId4" Type="http://schemas.openxmlformats.org/officeDocument/2006/relationships/image" Target="../media/image240.png"/></Relationships>
</file>

<file path=ppt/slides/_rels/slide106.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notesSlide" Target="../notesSlides/notesSlide106.xml"/><Relationship Id="rId1" Type="http://schemas.openxmlformats.org/officeDocument/2006/relationships/slideLayout" Target="../slideLayouts/slideLayout2.xml"/><Relationship Id="rId4" Type="http://schemas.openxmlformats.org/officeDocument/2006/relationships/image" Target="../media/image242.jpeg"/></Relationships>
</file>

<file path=ppt/slides/_rels/slide107.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8" Type="http://schemas.openxmlformats.org/officeDocument/2006/relationships/image" Target="../media/image246.wmf"/><Relationship Id="rId3" Type="http://schemas.openxmlformats.org/officeDocument/2006/relationships/oleObject" Target="../embeddings/oleObject152.bin"/><Relationship Id="rId7" Type="http://schemas.openxmlformats.org/officeDocument/2006/relationships/oleObject" Target="../embeddings/oleObject154.bin"/><Relationship Id="rId2" Type="http://schemas.openxmlformats.org/officeDocument/2006/relationships/notesSlide" Target="../notesSlides/notesSlide108.xml"/><Relationship Id="rId1" Type="http://schemas.openxmlformats.org/officeDocument/2006/relationships/slideLayout" Target="../slideLayouts/slideLayout2.xml"/><Relationship Id="rId6" Type="http://schemas.openxmlformats.org/officeDocument/2006/relationships/image" Target="../media/image245.wmf"/><Relationship Id="rId5" Type="http://schemas.openxmlformats.org/officeDocument/2006/relationships/oleObject" Target="../embeddings/oleObject153.bin"/><Relationship Id="rId4" Type="http://schemas.openxmlformats.org/officeDocument/2006/relationships/image" Target="../media/image244.wmf"/></Relationships>
</file>

<file path=ppt/slides/_rels/slide109.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notesSlide" Target="../notesSlides/notesSlide109.xml"/><Relationship Id="rId1" Type="http://schemas.openxmlformats.org/officeDocument/2006/relationships/slideLayout" Target="../slideLayouts/slideLayout2.xml"/><Relationship Id="rId4" Type="http://schemas.openxmlformats.org/officeDocument/2006/relationships/image" Target="../media/image248.png"/></Relationships>
</file>

<file path=ppt/slides/_rels/slide11.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image" Target="../media/image32.wmf"/><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oleObject" Target="../embeddings/oleObject13.bin"/><Relationship Id="rId17" Type="http://schemas.openxmlformats.org/officeDocument/2006/relationships/comments" Target="../comments/comment9.xml"/><Relationship Id="rId2" Type="http://schemas.openxmlformats.org/officeDocument/2006/relationships/notesSlide" Target="../notesSlides/notesSlide11.xml"/><Relationship Id="rId16"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22.wmf"/><Relationship Id="rId11" Type="http://schemas.openxmlformats.org/officeDocument/2006/relationships/image" Target="../media/image31.png"/><Relationship Id="rId5" Type="http://schemas.openxmlformats.org/officeDocument/2006/relationships/oleObject" Target="../embeddings/oleObject10.bin"/><Relationship Id="rId15" Type="http://schemas.openxmlformats.org/officeDocument/2006/relationships/image" Target="../media/image35.png"/><Relationship Id="rId10" Type="http://schemas.openxmlformats.org/officeDocument/2006/relationships/image" Target="../media/image21.wmf"/><Relationship Id="rId4" Type="http://schemas.openxmlformats.org/officeDocument/2006/relationships/image" Target="../media/image19.wmf"/><Relationship Id="rId9" Type="http://schemas.openxmlformats.org/officeDocument/2006/relationships/oleObject" Target="../embeddings/oleObject12.bin"/></Relationships>
</file>

<file path=ppt/slides/_rels/slide110.xml.rels><?xml version="1.0" encoding="UTF-8" standalone="yes"?>
<Relationships xmlns="http://schemas.openxmlformats.org/package/2006/relationships"><Relationship Id="rId3" Type="http://schemas.openxmlformats.org/officeDocument/2006/relationships/oleObject" Target="../embeddings/oleObject155.bin"/><Relationship Id="rId2" Type="http://schemas.openxmlformats.org/officeDocument/2006/relationships/notesSlide" Target="../notesSlides/notesSlide110.xml"/><Relationship Id="rId1" Type="http://schemas.openxmlformats.org/officeDocument/2006/relationships/slideLayout" Target="../slideLayouts/slideLayout2.xml"/><Relationship Id="rId4" Type="http://schemas.openxmlformats.org/officeDocument/2006/relationships/image" Target="../media/image249.png"/></Relationships>
</file>

<file path=ppt/slides/_rels/slide111.xml.rels><?xml version="1.0" encoding="UTF-8" standalone="yes"?>
<Relationships xmlns="http://schemas.openxmlformats.org/package/2006/relationships"><Relationship Id="rId8" Type="http://schemas.openxmlformats.org/officeDocument/2006/relationships/image" Target="../media/image252.wmf"/><Relationship Id="rId3" Type="http://schemas.openxmlformats.org/officeDocument/2006/relationships/oleObject" Target="../embeddings/oleObject156.bin"/><Relationship Id="rId7" Type="http://schemas.openxmlformats.org/officeDocument/2006/relationships/oleObject" Target="../embeddings/oleObject158.bin"/><Relationship Id="rId2" Type="http://schemas.openxmlformats.org/officeDocument/2006/relationships/notesSlide" Target="../notesSlides/notesSlide111.xml"/><Relationship Id="rId1" Type="http://schemas.openxmlformats.org/officeDocument/2006/relationships/slideLayout" Target="../slideLayouts/slideLayout2.xml"/><Relationship Id="rId6" Type="http://schemas.openxmlformats.org/officeDocument/2006/relationships/image" Target="../media/image251.png"/><Relationship Id="rId5" Type="http://schemas.openxmlformats.org/officeDocument/2006/relationships/oleObject" Target="../embeddings/oleObject157.bin"/><Relationship Id="rId4" Type="http://schemas.openxmlformats.org/officeDocument/2006/relationships/image" Target="../media/image250.png"/></Relationships>
</file>

<file path=ppt/slides/_rels/slide112.xml.rels><?xml version="1.0" encoding="UTF-8" standalone="yes"?>
<Relationships xmlns="http://schemas.openxmlformats.org/package/2006/relationships"><Relationship Id="rId3" Type="http://schemas.openxmlformats.org/officeDocument/2006/relationships/image" Target="../media/image253.png"/><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54.pn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oleObject" Target="../embeddings/oleObject159.bin"/><Relationship Id="rId2" Type="http://schemas.openxmlformats.org/officeDocument/2006/relationships/notesSlide" Target="../notesSlides/notesSlide115.xml"/><Relationship Id="rId1" Type="http://schemas.openxmlformats.org/officeDocument/2006/relationships/slideLayout" Target="../slideLayouts/slideLayout2.xml"/><Relationship Id="rId6" Type="http://schemas.openxmlformats.org/officeDocument/2006/relationships/image" Target="../media/image257.wmf"/><Relationship Id="rId5" Type="http://schemas.openxmlformats.org/officeDocument/2006/relationships/oleObject" Target="../embeddings/oleObject160.bin"/><Relationship Id="rId4" Type="http://schemas.openxmlformats.org/officeDocument/2006/relationships/image" Target="../media/image256.emf"/></Relationships>
</file>

<file path=ppt/slides/_rels/slide116.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notesSlide" Target="../notesSlides/notesSlide116.xml"/><Relationship Id="rId1" Type="http://schemas.openxmlformats.org/officeDocument/2006/relationships/slideLayout" Target="../slideLayouts/slideLayout2.xml"/><Relationship Id="rId5" Type="http://schemas.openxmlformats.org/officeDocument/2006/relationships/image" Target="../media/image257.wmf"/><Relationship Id="rId4" Type="http://schemas.openxmlformats.org/officeDocument/2006/relationships/oleObject" Target="../embeddings/oleObject161.bin"/></Relationships>
</file>

<file path=ppt/slides/_rels/slide117.xml.rels><?xml version="1.0" encoding="UTF-8" standalone="yes"?>
<Relationships xmlns="http://schemas.openxmlformats.org/package/2006/relationships"><Relationship Id="rId3" Type="http://schemas.openxmlformats.org/officeDocument/2006/relationships/image" Target="../media/image259.png"/><Relationship Id="rId2" Type="http://schemas.openxmlformats.org/officeDocument/2006/relationships/notesSlide" Target="../notesSlides/notesSlide117.xml"/><Relationship Id="rId1" Type="http://schemas.openxmlformats.org/officeDocument/2006/relationships/slideLayout" Target="../slideLayouts/slideLayout2.xml"/><Relationship Id="rId4" Type="http://schemas.openxmlformats.org/officeDocument/2006/relationships/image" Target="../media/image260.png"/></Relationships>
</file>

<file path=ppt/slides/_rels/slide118.xml.rels><?xml version="1.0" encoding="UTF-8" standalone="yes"?>
<Relationships xmlns="http://schemas.openxmlformats.org/package/2006/relationships"><Relationship Id="rId3" Type="http://schemas.openxmlformats.org/officeDocument/2006/relationships/image" Target="../media/image261.png"/><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62.png"/><Relationship Id="rId2" Type="http://schemas.openxmlformats.org/officeDocument/2006/relationships/notesSlide" Target="../notesSlides/notesSlide119.xml"/><Relationship Id="rId1" Type="http://schemas.openxmlformats.org/officeDocument/2006/relationships/slideLayout" Target="../slideLayouts/slideLayout2.xml"/><Relationship Id="rId4" Type="http://schemas.openxmlformats.org/officeDocument/2006/relationships/image" Target="../media/image263.png"/></Relationships>
</file>

<file path=ppt/slides/_rels/slide12.xml.rels><?xml version="1.0" encoding="UTF-8" standalone="yes"?>
<Relationships xmlns="http://schemas.openxmlformats.org/package/2006/relationships"><Relationship Id="rId7" Type="http://schemas.openxmlformats.org/officeDocument/2006/relationships/comments" Target="../comments/comment10.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oleObject" Target="../embeddings/oleObject9.bin"/><Relationship Id="rId4" Type="http://schemas.openxmlformats.org/officeDocument/2006/relationships/image" Target="../media/image320.png"/></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64.png"/><Relationship Id="rId2" Type="http://schemas.openxmlformats.org/officeDocument/2006/relationships/notesSlide" Target="../notesSlides/notesSlide121.xml"/><Relationship Id="rId1" Type="http://schemas.openxmlformats.org/officeDocument/2006/relationships/slideLayout" Target="../slideLayouts/slideLayout14.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265.png"/><Relationship Id="rId2" Type="http://schemas.openxmlformats.org/officeDocument/2006/relationships/notesSlide" Target="../notesSlides/notesSlide124.xml"/><Relationship Id="rId1" Type="http://schemas.openxmlformats.org/officeDocument/2006/relationships/slideLayout" Target="../slideLayouts/slideLayout14.xml"/><Relationship Id="rId4" Type="http://schemas.openxmlformats.org/officeDocument/2006/relationships/image" Target="../media/image266.png"/></Relationships>
</file>

<file path=ppt/slides/_rels/slide125.xml.rels><?xml version="1.0" encoding="UTF-8" standalone="yes"?>
<Relationships xmlns="http://schemas.openxmlformats.org/package/2006/relationships"><Relationship Id="rId3" Type="http://schemas.openxmlformats.org/officeDocument/2006/relationships/image" Target="../media/image267.jpeg"/><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8" Type="http://schemas.openxmlformats.org/officeDocument/2006/relationships/image" Target="../media/image273.png"/><Relationship Id="rId3" Type="http://schemas.openxmlformats.org/officeDocument/2006/relationships/image" Target="../media/image268.jpeg"/><Relationship Id="rId7" Type="http://schemas.openxmlformats.org/officeDocument/2006/relationships/image" Target="../media/image272.png"/><Relationship Id="rId2" Type="http://schemas.openxmlformats.org/officeDocument/2006/relationships/notesSlide" Target="../notesSlides/notesSlide126.xml"/><Relationship Id="rId1" Type="http://schemas.openxmlformats.org/officeDocument/2006/relationships/slideLayout" Target="../slideLayouts/slideLayout2.xml"/><Relationship Id="rId6" Type="http://schemas.openxmlformats.org/officeDocument/2006/relationships/image" Target="../media/image271.jpg"/><Relationship Id="rId5" Type="http://schemas.openxmlformats.org/officeDocument/2006/relationships/image" Target="../media/image270.png"/><Relationship Id="rId4" Type="http://schemas.openxmlformats.org/officeDocument/2006/relationships/image" Target="../media/image269.png"/></Relationships>
</file>

<file path=ppt/slides/_rels/slide127.xml.rels><?xml version="1.0" encoding="UTF-8" standalone="yes"?>
<Relationships xmlns="http://schemas.openxmlformats.org/package/2006/relationships"><Relationship Id="rId3" Type="http://schemas.openxmlformats.org/officeDocument/2006/relationships/image" Target="../media/image274.png"/><Relationship Id="rId2" Type="http://schemas.openxmlformats.org/officeDocument/2006/relationships/notesSlide" Target="../notesSlides/notesSlide127.xml"/><Relationship Id="rId1" Type="http://schemas.openxmlformats.org/officeDocument/2006/relationships/slideLayout" Target="../slideLayouts/slideLayout2.xml"/><Relationship Id="rId4" Type="http://schemas.openxmlformats.org/officeDocument/2006/relationships/image" Target="../media/image275.png"/></Relationships>
</file>

<file path=ppt/slides/_rels/slide128.xml.rels><?xml version="1.0" encoding="UTF-8" standalone="yes"?>
<Relationships xmlns="http://schemas.openxmlformats.org/package/2006/relationships"><Relationship Id="rId3" Type="http://schemas.openxmlformats.org/officeDocument/2006/relationships/image" Target="../media/image276.png"/><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277.png"/><Relationship Id="rId2" Type="http://schemas.openxmlformats.org/officeDocument/2006/relationships/notesSlide" Target="../notesSlides/notesSlide12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comments" Target="../comments/comment11.xml"/></Relationships>
</file>

<file path=ppt/slides/_rels/slide130.xml.rels><?xml version="1.0" encoding="UTF-8" standalone="yes"?>
<Relationships xmlns="http://schemas.openxmlformats.org/package/2006/relationships"><Relationship Id="rId3" Type="http://schemas.openxmlformats.org/officeDocument/2006/relationships/image" Target="../media/image278.png"/><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oleObject" Target="../embeddings/oleObject162.bin"/><Relationship Id="rId2" Type="http://schemas.openxmlformats.org/officeDocument/2006/relationships/notesSlide" Target="../notesSlides/notesSlide131.xml"/><Relationship Id="rId1" Type="http://schemas.openxmlformats.org/officeDocument/2006/relationships/slideLayout" Target="../slideLayouts/slideLayout2.xml"/><Relationship Id="rId6" Type="http://schemas.openxmlformats.org/officeDocument/2006/relationships/image" Target="../media/image280.wmf"/><Relationship Id="rId5" Type="http://schemas.openxmlformats.org/officeDocument/2006/relationships/oleObject" Target="../embeddings/oleObject163.bin"/><Relationship Id="rId4" Type="http://schemas.openxmlformats.org/officeDocument/2006/relationships/image" Target="../media/image279.wmf"/></Relationships>
</file>

<file path=ppt/slides/_rels/slide132.xml.rels><?xml version="1.0" encoding="UTF-8" standalone="yes"?>
<Relationships xmlns="http://schemas.openxmlformats.org/package/2006/relationships"><Relationship Id="rId3" Type="http://schemas.openxmlformats.org/officeDocument/2006/relationships/image" Target="../media/image281.emf"/><Relationship Id="rId7" Type="http://schemas.openxmlformats.org/officeDocument/2006/relationships/image" Target="../media/image283.wmf"/><Relationship Id="rId2" Type="http://schemas.openxmlformats.org/officeDocument/2006/relationships/notesSlide" Target="../notesSlides/notesSlide132.xml"/><Relationship Id="rId1" Type="http://schemas.openxmlformats.org/officeDocument/2006/relationships/slideLayout" Target="../slideLayouts/slideLayout2.xml"/><Relationship Id="rId6" Type="http://schemas.openxmlformats.org/officeDocument/2006/relationships/oleObject" Target="../embeddings/oleObject165.bin"/><Relationship Id="rId5" Type="http://schemas.openxmlformats.org/officeDocument/2006/relationships/image" Target="../media/image282.wmf"/><Relationship Id="rId4" Type="http://schemas.openxmlformats.org/officeDocument/2006/relationships/oleObject" Target="../embeddings/oleObject164.bin"/></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166.bin"/><Relationship Id="rId2" Type="http://schemas.openxmlformats.org/officeDocument/2006/relationships/notesSlide" Target="../notesSlides/notesSlide133.xml"/><Relationship Id="rId1" Type="http://schemas.openxmlformats.org/officeDocument/2006/relationships/slideLayout" Target="../slideLayouts/slideLayout2.xml"/><Relationship Id="rId4" Type="http://schemas.openxmlformats.org/officeDocument/2006/relationships/image" Target="../media/image284.wmf"/></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oleObject" Target="../embeddings/oleObject167.bin"/><Relationship Id="rId2" Type="http://schemas.openxmlformats.org/officeDocument/2006/relationships/notesSlide" Target="../notesSlides/notesSlide135.xml"/><Relationship Id="rId1" Type="http://schemas.openxmlformats.org/officeDocument/2006/relationships/slideLayout" Target="../slideLayouts/slideLayout2.xml"/><Relationship Id="rId6" Type="http://schemas.openxmlformats.org/officeDocument/2006/relationships/image" Target="../media/image286.wmf"/><Relationship Id="rId5" Type="http://schemas.openxmlformats.org/officeDocument/2006/relationships/oleObject" Target="../embeddings/oleObject168.bin"/><Relationship Id="rId4" Type="http://schemas.openxmlformats.org/officeDocument/2006/relationships/image" Target="../media/image285.wmf"/></Relationships>
</file>

<file path=ppt/slides/_rels/slide136.xml.rels><?xml version="1.0" encoding="UTF-8" standalone="yes"?>
<Relationships xmlns="http://schemas.openxmlformats.org/package/2006/relationships"><Relationship Id="rId3" Type="http://schemas.openxmlformats.org/officeDocument/2006/relationships/image" Target="../media/image287.png"/><Relationship Id="rId7" Type="http://schemas.openxmlformats.org/officeDocument/2006/relationships/image" Target="../media/image289.wmf"/><Relationship Id="rId2" Type="http://schemas.openxmlformats.org/officeDocument/2006/relationships/notesSlide" Target="../notesSlides/notesSlide136.xml"/><Relationship Id="rId1" Type="http://schemas.openxmlformats.org/officeDocument/2006/relationships/slideLayout" Target="../slideLayouts/slideLayout2.xml"/><Relationship Id="rId6" Type="http://schemas.openxmlformats.org/officeDocument/2006/relationships/oleObject" Target="../embeddings/oleObject170.bin"/><Relationship Id="rId5" Type="http://schemas.openxmlformats.org/officeDocument/2006/relationships/image" Target="../media/image288.wmf"/><Relationship Id="rId4" Type="http://schemas.openxmlformats.org/officeDocument/2006/relationships/oleObject" Target="../embeddings/oleObject169.bin"/></Relationships>
</file>

<file path=ppt/slides/_rels/slide137.xml.rels><?xml version="1.0" encoding="UTF-8" standalone="yes"?>
<Relationships xmlns="http://schemas.openxmlformats.org/package/2006/relationships"><Relationship Id="rId8" Type="http://schemas.openxmlformats.org/officeDocument/2006/relationships/oleObject" Target="../embeddings/oleObject173.bin"/><Relationship Id="rId3" Type="http://schemas.openxmlformats.org/officeDocument/2006/relationships/image" Target="../media/image287.png"/><Relationship Id="rId7" Type="http://schemas.openxmlformats.org/officeDocument/2006/relationships/image" Target="../media/image291.wmf"/><Relationship Id="rId2" Type="http://schemas.openxmlformats.org/officeDocument/2006/relationships/notesSlide" Target="../notesSlides/notesSlide137.xml"/><Relationship Id="rId1" Type="http://schemas.openxmlformats.org/officeDocument/2006/relationships/slideLayout" Target="../slideLayouts/slideLayout16.xml"/><Relationship Id="rId6" Type="http://schemas.openxmlformats.org/officeDocument/2006/relationships/oleObject" Target="../embeddings/oleObject172.bin"/><Relationship Id="rId5" Type="http://schemas.openxmlformats.org/officeDocument/2006/relationships/image" Target="../media/image290.wmf"/><Relationship Id="rId4" Type="http://schemas.openxmlformats.org/officeDocument/2006/relationships/oleObject" Target="../embeddings/oleObject171.bin"/><Relationship Id="rId9" Type="http://schemas.openxmlformats.org/officeDocument/2006/relationships/image" Target="../media/image292.wmf"/></Relationships>
</file>

<file path=ppt/slides/_rels/slide138.xml.rels><?xml version="1.0" encoding="UTF-8" standalone="yes"?>
<Relationships xmlns="http://schemas.openxmlformats.org/package/2006/relationships"><Relationship Id="rId8" Type="http://schemas.openxmlformats.org/officeDocument/2006/relationships/oleObject" Target="../embeddings/oleObject176.bin"/><Relationship Id="rId13" Type="http://schemas.openxmlformats.org/officeDocument/2006/relationships/image" Target="../media/image297.wmf"/><Relationship Id="rId3" Type="http://schemas.openxmlformats.org/officeDocument/2006/relationships/image" Target="../media/image287.png"/><Relationship Id="rId7" Type="http://schemas.openxmlformats.org/officeDocument/2006/relationships/image" Target="../media/image294.wmf"/><Relationship Id="rId12" Type="http://schemas.openxmlformats.org/officeDocument/2006/relationships/oleObject" Target="../embeddings/oleObject178.bin"/><Relationship Id="rId2" Type="http://schemas.openxmlformats.org/officeDocument/2006/relationships/notesSlide" Target="../notesSlides/notesSlide138.xml"/><Relationship Id="rId1" Type="http://schemas.openxmlformats.org/officeDocument/2006/relationships/slideLayout" Target="../slideLayouts/slideLayout2.xml"/><Relationship Id="rId6" Type="http://schemas.openxmlformats.org/officeDocument/2006/relationships/oleObject" Target="../embeddings/oleObject175.bin"/><Relationship Id="rId11" Type="http://schemas.openxmlformats.org/officeDocument/2006/relationships/image" Target="../media/image296.wmf"/><Relationship Id="rId5" Type="http://schemas.openxmlformats.org/officeDocument/2006/relationships/image" Target="../media/image293.wmf"/><Relationship Id="rId15" Type="http://schemas.openxmlformats.org/officeDocument/2006/relationships/image" Target="../media/image298.wmf"/><Relationship Id="rId10" Type="http://schemas.openxmlformats.org/officeDocument/2006/relationships/oleObject" Target="../embeddings/oleObject177.bin"/><Relationship Id="rId4" Type="http://schemas.openxmlformats.org/officeDocument/2006/relationships/oleObject" Target="../embeddings/oleObject174.bin"/><Relationship Id="rId9" Type="http://schemas.openxmlformats.org/officeDocument/2006/relationships/image" Target="../media/image295.wmf"/><Relationship Id="rId14" Type="http://schemas.openxmlformats.org/officeDocument/2006/relationships/oleObject" Target="../embeddings/oleObject179.bin"/></Relationships>
</file>

<file path=ppt/slides/_rels/slide139.xml.rels><?xml version="1.0" encoding="UTF-8" standalone="yes"?>
<Relationships xmlns="http://schemas.openxmlformats.org/package/2006/relationships"><Relationship Id="rId8" Type="http://schemas.openxmlformats.org/officeDocument/2006/relationships/oleObject" Target="../embeddings/oleObject182.bin"/><Relationship Id="rId3" Type="http://schemas.openxmlformats.org/officeDocument/2006/relationships/image" Target="../media/image287.png"/><Relationship Id="rId7" Type="http://schemas.openxmlformats.org/officeDocument/2006/relationships/image" Target="../media/image300.wmf"/><Relationship Id="rId2" Type="http://schemas.openxmlformats.org/officeDocument/2006/relationships/notesSlide" Target="../notesSlides/notesSlide139.xml"/><Relationship Id="rId1" Type="http://schemas.openxmlformats.org/officeDocument/2006/relationships/slideLayout" Target="../slideLayouts/slideLayout2.xml"/><Relationship Id="rId6" Type="http://schemas.openxmlformats.org/officeDocument/2006/relationships/oleObject" Target="../embeddings/oleObject181.bin"/><Relationship Id="rId11" Type="http://schemas.openxmlformats.org/officeDocument/2006/relationships/image" Target="../media/image302.wmf"/><Relationship Id="rId5" Type="http://schemas.openxmlformats.org/officeDocument/2006/relationships/image" Target="../media/image299.wmf"/><Relationship Id="rId10" Type="http://schemas.openxmlformats.org/officeDocument/2006/relationships/oleObject" Target="../embeddings/oleObject183.bin"/><Relationship Id="rId4" Type="http://schemas.openxmlformats.org/officeDocument/2006/relationships/oleObject" Target="../embeddings/oleObject180.bin"/><Relationship Id="rId9" Type="http://schemas.openxmlformats.org/officeDocument/2006/relationships/image" Target="../media/image301.wmf"/></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omments" Target="../comments/comment12.xml"/></Relationships>
</file>

<file path=ppt/slides/_rels/slide140.xml.rels><?xml version="1.0" encoding="UTF-8" standalone="yes"?>
<Relationships xmlns="http://schemas.openxmlformats.org/package/2006/relationships"><Relationship Id="rId3" Type="http://schemas.openxmlformats.org/officeDocument/2006/relationships/image" Target="../media/image287.png"/><Relationship Id="rId2" Type="http://schemas.openxmlformats.org/officeDocument/2006/relationships/notesSlide" Target="../notesSlides/notesSlide140.xml"/><Relationship Id="rId1" Type="http://schemas.openxmlformats.org/officeDocument/2006/relationships/slideLayout" Target="../slideLayouts/slideLayout16.xml"/></Relationships>
</file>

<file path=ppt/slides/_rels/slide141.xml.rels><?xml version="1.0" encoding="UTF-8" standalone="yes"?>
<Relationships xmlns="http://schemas.openxmlformats.org/package/2006/relationships"><Relationship Id="rId3" Type="http://schemas.openxmlformats.org/officeDocument/2006/relationships/image" Target="../media/image287.png"/><Relationship Id="rId2" Type="http://schemas.openxmlformats.org/officeDocument/2006/relationships/notesSlide" Target="../notesSlides/notesSlide141.xml"/><Relationship Id="rId1" Type="http://schemas.openxmlformats.org/officeDocument/2006/relationships/slideLayout" Target="../slideLayouts/slideLayout16.xml"/></Relationships>
</file>

<file path=ppt/slides/_rels/slide142.xml.rels><?xml version="1.0" encoding="UTF-8" standalone="yes"?>
<Relationships xmlns="http://schemas.openxmlformats.org/package/2006/relationships"><Relationship Id="rId8" Type="http://schemas.openxmlformats.org/officeDocument/2006/relationships/image" Target="../media/image305.wmf"/><Relationship Id="rId13" Type="http://schemas.openxmlformats.org/officeDocument/2006/relationships/oleObject" Target="../embeddings/oleObject188.bin"/><Relationship Id="rId18" Type="http://schemas.openxmlformats.org/officeDocument/2006/relationships/image" Target="../media/image310.wmf"/><Relationship Id="rId3" Type="http://schemas.openxmlformats.org/officeDocument/2006/relationships/oleObject" Target="../embeddings/oleObject184.bin"/><Relationship Id="rId7" Type="http://schemas.openxmlformats.org/officeDocument/2006/relationships/oleObject" Target="../embeddings/oleObject186.bin"/><Relationship Id="rId12" Type="http://schemas.openxmlformats.org/officeDocument/2006/relationships/image" Target="../media/image307.wmf"/><Relationship Id="rId17" Type="http://schemas.openxmlformats.org/officeDocument/2006/relationships/oleObject" Target="../embeddings/oleObject190.bin"/><Relationship Id="rId2" Type="http://schemas.openxmlformats.org/officeDocument/2006/relationships/notesSlide" Target="../notesSlides/notesSlide142.xml"/><Relationship Id="rId16" Type="http://schemas.openxmlformats.org/officeDocument/2006/relationships/image" Target="../media/image309.wmf"/><Relationship Id="rId1" Type="http://schemas.openxmlformats.org/officeDocument/2006/relationships/slideLayout" Target="../slideLayouts/slideLayout14.xml"/><Relationship Id="rId6" Type="http://schemas.openxmlformats.org/officeDocument/2006/relationships/image" Target="../media/image304.wmf"/><Relationship Id="rId11" Type="http://schemas.openxmlformats.org/officeDocument/2006/relationships/oleObject" Target="../embeddings/oleObject187.bin"/><Relationship Id="rId5" Type="http://schemas.openxmlformats.org/officeDocument/2006/relationships/oleObject" Target="../embeddings/oleObject185.bin"/><Relationship Id="rId15" Type="http://schemas.openxmlformats.org/officeDocument/2006/relationships/oleObject" Target="../embeddings/oleObject189.bin"/><Relationship Id="rId10" Type="http://schemas.openxmlformats.org/officeDocument/2006/relationships/image" Target="../media/image287.png"/><Relationship Id="rId4" Type="http://schemas.openxmlformats.org/officeDocument/2006/relationships/image" Target="../media/image303.wmf"/><Relationship Id="rId9" Type="http://schemas.openxmlformats.org/officeDocument/2006/relationships/image" Target="../media/image306.jpeg"/><Relationship Id="rId14" Type="http://schemas.openxmlformats.org/officeDocument/2006/relationships/image" Target="../media/image308.wmf"/></Relationships>
</file>

<file path=ppt/slides/_rels/slide143.xml.rels><?xml version="1.0" encoding="UTF-8" standalone="yes"?>
<Relationships xmlns="http://schemas.openxmlformats.org/package/2006/relationships"><Relationship Id="rId8" Type="http://schemas.openxmlformats.org/officeDocument/2006/relationships/oleObject" Target="../embeddings/oleObject193.bin"/><Relationship Id="rId3" Type="http://schemas.openxmlformats.org/officeDocument/2006/relationships/image" Target="../media/image287.png"/><Relationship Id="rId7" Type="http://schemas.openxmlformats.org/officeDocument/2006/relationships/image" Target="../media/image312.wmf"/><Relationship Id="rId2" Type="http://schemas.openxmlformats.org/officeDocument/2006/relationships/notesSlide" Target="../notesSlides/notesSlide143.xml"/><Relationship Id="rId1" Type="http://schemas.openxmlformats.org/officeDocument/2006/relationships/slideLayout" Target="../slideLayouts/slideLayout2.xml"/><Relationship Id="rId6" Type="http://schemas.openxmlformats.org/officeDocument/2006/relationships/oleObject" Target="../embeddings/oleObject192.bin"/><Relationship Id="rId11" Type="http://schemas.openxmlformats.org/officeDocument/2006/relationships/image" Target="../media/image313.wmf"/><Relationship Id="rId5" Type="http://schemas.openxmlformats.org/officeDocument/2006/relationships/image" Target="../media/image311.wmf"/><Relationship Id="rId10" Type="http://schemas.openxmlformats.org/officeDocument/2006/relationships/oleObject" Target="../embeddings/oleObject194.bin"/><Relationship Id="rId4" Type="http://schemas.openxmlformats.org/officeDocument/2006/relationships/oleObject" Target="../embeddings/oleObject191.bin"/><Relationship Id="rId9" Type="http://schemas.openxmlformats.org/officeDocument/2006/relationships/image" Target="../media/image309.wmf"/></Relationships>
</file>

<file path=ppt/slides/_rels/slide144.xml.rels><?xml version="1.0" encoding="UTF-8" standalone="yes"?>
<Relationships xmlns="http://schemas.openxmlformats.org/package/2006/relationships"><Relationship Id="rId8" Type="http://schemas.openxmlformats.org/officeDocument/2006/relationships/image" Target="../media/image316.wmf"/><Relationship Id="rId13" Type="http://schemas.openxmlformats.org/officeDocument/2006/relationships/image" Target="../media/image319.wmf"/><Relationship Id="rId3" Type="http://schemas.openxmlformats.org/officeDocument/2006/relationships/oleObject" Target="../embeddings/oleObject195.bin"/><Relationship Id="rId7" Type="http://schemas.openxmlformats.org/officeDocument/2006/relationships/oleObject" Target="../embeddings/oleObject197.bin"/><Relationship Id="rId12" Type="http://schemas.openxmlformats.org/officeDocument/2006/relationships/oleObject" Target="../embeddings/oleObject199.bin"/><Relationship Id="rId2" Type="http://schemas.openxmlformats.org/officeDocument/2006/relationships/notesSlide" Target="../notesSlides/notesSlide144.xml"/><Relationship Id="rId1" Type="http://schemas.openxmlformats.org/officeDocument/2006/relationships/slideLayout" Target="../slideLayouts/slideLayout2.xml"/><Relationship Id="rId6" Type="http://schemas.openxmlformats.org/officeDocument/2006/relationships/image" Target="../media/image315.wmf"/><Relationship Id="rId11" Type="http://schemas.openxmlformats.org/officeDocument/2006/relationships/image" Target="../media/image318.wmf"/><Relationship Id="rId5" Type="http://schemas.openxmlformats.org/officeDocument/2006/relationships/oleObject" Target="../embeddings/oleObject196.bin"/><Relationship Id="rId15" Type="http://schemas.openxmlformats.org/officeDocument/2006/relationships/image" Target="../media/image320.wmf"/><Relationship Id="rId10" Type="http://schemas.openxmlformats.org/officeDocument/2006/relationships/oleObject" Target="../embeddings/oleObject198.bin"/><Relationship Id="rId4" Type="http://schemas.openxmlformats.org/officeDocument/2006/relationships/image" Target="../media/image314.wmf"/><Relationship Id="rId9" Type="http://schemas.openxmlformats.org/officeDocument/2006/relationships/image" Target="../media/image317.jpeg"/><Relationship Id="rId14" Type="http://schemas.openxmlformats.org/officeDocument/2006/relationships/oleObject" Target="../embeddings/oleObject200.bin"/></Relationships>
</file>

<file path=ppt/slides/_rels/slide145.xml.rels><?xml version="1.0" encoding="UTF-8" standalone="yes"?>
<Relationships xmlns="http://schemas.openxmlformats.org/package/2006/relationships"><Relationship Id="rId8" Type="http://schemas.openxmlformats.org/officeDocument/2006/relationships/image" Target="../media/image322.wmf"/><Relationship Id="rId13" Type="http://schemas.openxmlformats.org/officeDocument/2006/relationships/image" Target="../media/image324.wmf"/><Relationship Id="rId7" Type="http://schemas.openxmlformats.org/officeDocument/2006/relationships/oleObject" Target="../embeddings/oleObject202.bin"/><Relationship Id="rId12" Type="http://schemas.openxmlformats.org/officeDocument/2006/relationships/oleObject" Target="../embeddings/oleObject204.bin"/><Relationship Id="rId2" Type="http://schemas.openxmlformats.org/officeDocument/2006/relationships/notesSlide" Target="../notesSlides/notesSlide145.xml"/><Relationship Id="rId1" Type="http://schemas.openxmlformats.org/officeDocument/2006/relationships/slideLayout" Target="../slideLayouts/slideLayout2.xml"/><Relationship Id="rId6" Type="http://schemas.openxmlformats.org/officeDocument/2006/relationships/image" Target="../media/image321.wmf"/><Relationship Id="rId11" Type="http://schemas.openxmlformats.org/officeDocument/2006/relationships/image" Target="../media/image315.png"/><Relationship Id="rId5" Type="http://schemas.openxmlformats.org/officeDocument/2006/relationships/oleObject" Target="../embeddings/oleObject201.bin"/><Relationship Id="rId10" Type="http://schemas.openxmlformats.org/officeDocument/2006/relationships/image" Target="../media/image323.wmf"/><Relationship Id="rId4" Type="http://schemas.openxmlformats.org/officeDocument/2006/relationships/image" Target="../media/image314.png"/><Relationship Id="rId9" Type="http://schemas.openxmlformats.org/officeDocument/2006/relationships/oleObject" Target="../embeddings/oleObject203.bin"/></Relationships>
</file>

<file path=ppt/slides/_rels/slide146.xml.rels><?xml version="1.0" encoding="UTF-8" standalone="yes"?>
<Relationships xmlns="http://schemas.openxmlformats.org/package/2006/relationships"><Relationship Id="rId8" Type="http://schemas.openxmlformats.org/officeDocument/2006/relationships/image" Target="../media/image327.wmf"/><Relationship Id="rId3" Type="http://schemas.openxmlformats.org/officeDocument/2006/relationships/oleObject" Target="../embeddings/oleObject205.bin"/><Relationship Id="rId7" Type="http://schemas.openxmlformats.org/officeDocument/2006/relationships/oleObject" Target="../embeddings/oleObject207.bin"/><Relationship Id="rId2" Type="http://schemas.openxmlformats.org/officeDocument/2006/relationships/notesSlide" Target="../notesSlides/notesSlide146.xml"/><Relationship Id="rId1" Type="http://schemas.openxmlformats.org/officeDocument/2006/relationships/slideLayout" Target="../slideLayouts/slideLayout2.xml"/><Relationship Id="rId6" Type="http://schemas.openxmlformats.org/officeDocument/2006/relationships/image" Target="../media/image326.wmf"/><Relationship Id="rId5" Type="http://schemas.openxmlformats.org/officeDocument/2006/relationships/oleObject" Target="../embeddings/oleObject206.bin"/><Relationship Id="rId4" Type="http://schemas.openxmlformats.org/officeDocument/2006/relationships/image" Target="../media/image325.wmf"/></Relationships>
</file>

<file path=ppt/slides/_rels/slide147.xml.rels><?xml version="1.0" encoding="UTF-8" standalone="yes"?>
<Relationships xmlns="http://schemas.openxmlformats.org/package/2006/relationships"><Relationship Id="rId3" Type="http://schemas.openxmlformats.org/officeDocument/2006/relationships/image" Target="../media/image287.png"/><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287.png"/><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8" Type="http://schemas.openxmlformats.org/officeDocument/2006/relationships/oleObject" Target="../embeddings/oleObject210.bin"/><Relationship Id="rId3" Type="http://schemas.openxmlformats.org/officeDocument/2006/relationships/image" Target="../media/image328.png"/><Relationship Id="rId7" Type="http://schemas.openxmlformats.org/officeDocument/2006/relationships/image" Target="../media/image177.wmf"/><Relationship Id="rId12" Type="http://schemas.openxmlformats.org/officeDocument/2006/relationships/oleObject" Target="../embeddings/oleObject213.bin"/><Relationship Id="rId2" Type="http://schemas.openxmlformats.org/officeDocument/2006/relationships/notesSlide" Target="../notesSlides/notesSlide149.xml"/><Relationship Id="rId1" Type="http://schemas.openxmlformats.org/officeDocument/2006/relationships/slideLayout" Target="../slideLayouts/slideLayout14.xml"/><Relationship Id="rId6" Type="http://schemas.openxmlformats.org/officeDocument/2006/relationships/oleObject" Target="../embeddings/oleObject209.bin"/><Relationship Id="rId11" Type="http://schemas.openxmlformats.org/officeDocument/2006/relationships/oleObject" Target="../embeddings/oleObject212.bin"/><Relationship Id="rId5" Type="http://schemas.openxmlformats.org/officeDocument/2006/relationships/image" Target="../media/image176.wmf"/><Relationship Id="rId10" Type="http://schemas.openxmlformats.org/officeDocument/2006/relationships/image" Target="../media/image329.png"/><Relationship Id="rId4" Type="http://schemas.openxmlformats.org/officeDocument/2006/relationships/oleObject" Target="../embeddings/oleObject208.bin"/><Relationship Id="rId9" Type="http://schemas.openxmlformats.org/officeDocument/2006/relationships/oleObject" Target="../embeddings/oleObject211.bin"/></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omments" Target="../comments/comment13.xml"/></Relationships>
</file>

<file path=ppt/slides/_rels/slide150.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notesSlide" Target="../notesSlides/notesSlide150.xml"/><Relationship Id="rId1" Type="http://schemas.openxmlformats.org/officeDocument/2006/relationships/slideLayout" Target="../slideLayouts/slideLayout6.xml"/><Relationship Id="rId5" Type="http://schemas.openxmlformats.org/officeDocument/2006/relationships/image" Target="../media/image332.jpeg"/><Relationship Id="rId4" Type="http://schemas.openxmlformats.org/officeDocument/2006/relationships/image" Target="../media/image331.gif"/></Relationships>
</file>

<file path=ppt/slides/_rels/slide151.xml.rels><?xml version="1.0" encoding="UTF-8" standalone="yes"?>
<Relationships xmlns="http://schemas.openxmlformats.org/package/2006/relationships"><Relationship Id="rId3" Type="http://schemas.openxmlformats.org/officeDocument/2006/relationships/image" Target="../media/image333.png"/><Relationship Id="rId2" Type="http://schemas.openxmlformats.org/officeDocument/2006/relationships/notesSlide" Target="../notesSlides/notesSlide151.xml"/><Relationship Id="rId1" Type="http://schemas.openxmlformats.org/officeDocument/2006/relationships/slideLayout" Target="../slideLayouts/slideLayout6.xml"/></Relationships>
</file>

<file path=ppt/slides/_rels/slide152.xml.rels><?xml version="1.0" encoding="UTF-8" standalone="yes"?>
<Relationships xmlns="http://schemas.openxmlformats.org/package/2006/relationships"><Relationship Id="rId3" Type="http://schemas.openxmlformats.org/officeDocument/2006/relationships/image" Target="../media/image334.gif"/><Relationship Id="rId2" Type="http://schemas.openxmlformats.org/officeDocument/2006/relationships/notesSlide" Target="../notesSlides/notesSlide152.xml"/><Relationship Id="rId1" Type="http://schemas.openxmlformats.org/officeDocument/2006/relationships/slideLayout" Target="../slideLayouts/slideLayout6.xml"/><Relationship Id="rId4" Type="http://schemas.openxmlformats.org/officeDocument/2006/relationships/image" Target="../media/image335.png"/></Relationships>
</file>

<file path=ppt/slides/_rels/slide153.xml.rels><?xml version="1.0" encoding="UTF-8" standalone="yes"?>
<Relationships xmlns="http://schemas.openxmlformats.org/package/2006/relationships"><Relationship Id="rId3" Type="http://schemas.openxmlformats.org/officeDocument/2006/relationships/image" Target="../media/image336.png"/><Relationship Id="rId2" Type="http://schemas.openxmlformats.org/officeDocument/2006/relationships/notesSlide" Target="../notesSlides/notesSlide153.xml"/><Relationship Id="rId1" Type="http://schemas.openxmlformats.org/officeDocument/2006/relationships/slideLayout" Target="../slideLayouts/slideLayout6.xml"/><Relationship Id="rId5" Type="http://schemas.openxmlformats.org/officeDocument/2006/relationships/image" Target="../media/image3150.png"/><Relationship Id="rId4" Type="http://schemas.openxmlformats.org/officeDocument/2006/relationships/image" Target="../media/image337.gif"/></Relationships>
</file>

<file path=ppt/slides/_rels/slide154.xml.rels><?xml version="1.0" encoding="UTF-8" standalone="yes"?>
<Relationships xmlns="http://schemas.openxmlformats.org/package/2006/relationships"><Relationship Id="rId8" Type="http://schemas.openxmlformats.org/officeDocument/2006/relationships/image" Target="../media/image3330.png"/><Relationship Id="rId3" Type="http://schemas.openxmlformats.org/officeDocument/2006/relationships/image" Target="../media/image3160.png"/><Relationship Id="rId7" Type="http://schemas.openxmlformats.org/officeDocument/2006/relationships/image" Target="../media/image332.png"/><Relationship Id="rId2" Type="http://schemas.openxmlformats.org/officeDocument/2006/relationships/notesSlide" Target="../notesSlides/notesSlide154.xml"/><Relationship Id="rId1" Type="http://schemas.openxmlformats.org/officeDocument/2006/relationships/slideLayout" Target="../slideLayouts/slideLayout2.xml"/><Relationship Id="rId6" Type="http://schemas.openxmlformats.org/officeDocument/2006/relationships/image" Target="../media/image3180.png"/><Relationship Id="rId5" Type="http://schemas.openxmlformats.org/officeDocument/2006/relationships/image" Target="../media/image3170.png"/><Relationship Id="rId4" Type="http://schemas.openxmlformats.org/officeDocument/2006/relationships/image" Target="../media/image3290.png"/></Relationships>
</file>

<file path=ppt/slides/_rels/slide155.xml.rels><?xml version="1.0" encoding="UTF-8" standalone="yes"?>
<Relationships xmlns="http://schemas.openxmlformats.org/package/2006/relationships"><Relationship Id="rId3" Type="http://schemas.openxmlformats.org/officeDocument/2006/relationships/image" Target="../media/image338.png"/><Relationship Id="rId2" Type="http://schemas.openxmlformats.org/officeDocument/2006/relationships/notesSlide" Target="../notesSlides/notesSlide155.xml"/><Relationship Id="rId1" Type="http://schemas.openxmlformats.org/officeDocument/2006/relationships/slideLayout" Target="../slideLayouts/slideLayout2.xml"/><Relationship Id="rId5" Type="http://schemas.openxmlformats.org/officeDocument/2006/relationships/image" Target="../media/image3210.png"/><Relationship Id="rId4" Type="http://schemas.openxmlformats.org/officeDocument/2006/relationships/image" Target="../media/image339.png"/></Relationships>
</file>

<file path=ppt/slides/_rels/slide156.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56.xml"/><Relationship Id="rId1" Type="http://schemas.openxmlformats.org/officeDocument/2006/relationships/slideLayout" Target="../slideLayouts/slideLayout2.xml"/><Relationship Id="rId4" Type="http://schemas.openxmlformats.org/officeDocument/2006/relationships/image" Target="../media/image341.png"/></Relationships>
</file>

<file path=ppt/slides/_rels/slide157.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57.xml"/><Relationship Id="rId1" Type="http://schemas.openxmlformats.org/officeDocument/2006/relationships/slideLayout" Target="../slideLayouts/slideLayout2.xml"/><Relationship Id="rId4" Type="http://schemas.openxmlformats.org/officeDocument/2006/relationships/image" Target="../media/image342.png"/></Relationships>
</file>

<file path=ppt/slides/_rels/slide158.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58.xml"/><Relationship Id="rId1" Type="http://schemas.openxmlformats.org/officeDocument/2006/relationships/slideLayout" Target="../slideLayouts/slideLayout2.xml"/><Relationship Id="rId4" Type="http://schemas.openxmlformats.org/officeDocument/2006/relationships/image" Target="../media/image341.png"/></Relationships>
</file>

<file path=ppt/slides/_rels/slide159.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59.xml"/><Relationship Id="rId1" Type="http://schemas.openxmlformats.org/officeDocument/2006/relationships/slideLayout" Target="../slideLayouts/slideLayout2.xml"/><Relationship Id="rId4" Type="http://schemas.openxmlformats.org/officeDocument/2006/relationships/image" Target="../media/image341.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comments" Target="../comments/comment14.xml"/></Relationships>
</file>

<file path=ppt/slides/_rels/slide160.xml.rels><?xml version="1.0" encoding="UTF-8" standalone="yes"?>
<Relationships xmlns="http://schemas.openxmlformats.org/package/2006/relationships"><Relationship Id="rId3" Type="http://schemas.openxmlformats.org/officeDocument/2006/relationships/image" Target="../media/image343.png"/><Relationship Id="rId2" Type="http://schemas.openxmlformats.org/officeDocument/2006/relationships/notesSlide" Target="../notesSlides/notesSlide160.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8" Type="http://schemas.openxmlformats.org/officeDocument/2006/relationships/oleObject" Target="../embeddings/oleObject216.bin"/><Relationship Id="rId3" Type="http://schemas.openxmlformats.org/officeDocument/2006/relationships/image" Target="../media/image343.png"/><Relationship Id="rId7" Type="http://schemas.openxmlformats.org/officeDocument/2006/relationships/image" Target="../media/image345.wmf"/><Relationship Id="rId2" Type="http://schemas.openxmlformats.org/officeDocument/2006/relationships/notesSlide" Target="../notesSlides/notesSlide161.xml"/><Relationship Id="rId1" Type="http://schemas.openxmlformats.org/officeDocument/2006/relationships/slideLayout" Target="../slideLayouts/slideLayout2.xml"/><Relationship Id="rId6" Type="http://schemas.openxmlformats.org/officeDocument/2006/relationships/oleObject" Target="../embeddings/oleObject215.bin"/><Relationship Id="rId5" Type="http://schemas.openxmlformats.org/officeDocument/2006/relationships/image" Target="../media/image344.wmf"/><Relationship Id="rId4" Type="http://schemas.openxmlformats.org/officeDocument/2006/relationships/oleObject" Target="../embeddings/oleObject214.bin"/><Relationship Id="rId9" Type="http://schemas.openxmlformats.org/officeDocument/2006/relationships/image" Target="../media/image346.wmf"/></Relationships>
</file>

<file path=ppt/slides/_rels/slide162.xml.rels><?xml version="1.0" encoding="UTF-8" standalone="yes"?>
<Relationships xmlns="http://schemas.openxmlformats.org/package/2006/relationships"><Relationship Id="rId8" Type="http://schemas.openxmlformats.org/officeDocument/2006/relationships/oleObject" Target="../embeddings/oleObject216.bin"/><Relationship Id="rId3" Type="http://schemas.openxmlformats.org/officeDocument/2006/relationships/image" Target="../media/image343.png"/><Relationship Id="rId7" Type="http://schemas.openxmlformats.org/officeDocument/2006/relationships/image" Target="../media/image345.wmf"/><Relationship Id="rId2" Type="http://schemas.openxmlformats.org/officeDocument/2006/relationships/notesSlide" Target="../notesSlides/notesSlide162.xml"/><Relationship Id="rId1" Type="http://schemas.openxmlformats.org/officeDocument/2006/relationships/slideLayout" Target="../slideLayouts/slideLayout2.xml"/><Relationship Id="rId6" Type="http://schemas.openxmlformats.org/officeDocument/2006/relationships/oleObject" Target="../embeddings/oleObject215.bin"/><Relationship Id="rId5" Type="http://schemas.openxmlformats.org/officeDocument/2006/relationships/image" Target="../media/image344.wmf"/><Relationship Id="rId4" Type="http://schemas.openxmlformats.org/officeDocument/2006/relationships/oleObject" Target="../embeddings/oleObject214.bin"/><Relationship Id="rId9" Type="http://schemas.openxmlformats.org/officeDocument/2006/relationships/image" Target="../media/image346.wmf"/></Relationships>
</file>

<file path=ppt/slides/_rels/slide163.xml.rels><?xml version="1.0" encoding="UTF-8" standalone="yes"?>
<Relationships xmlns="http://schemas.openxmlformats.org/package/2006/relationships"><Relationship Id="rId2" Type="http://schemas.openxmlformats.org/officeDocument/2006/relationships/notesSlide" Target="../notesSlides/notesSlide163.xml"/><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347.png"/><Relationship Id="rId2" Type="http://schemas.openxmlformats.org/officeDocument/2006/relationships/notesSlide" Target="../notesSlides/notesSlide164.xml"/><Relationship Id="rId1" Type="http://schemas.openxmlformats.org/officeDocument/2006/relationships/slideLayout" Target="../slideLayouts/slideLayout4.xml"/><Relationship Id="rId5" Type="http://schemas.openxmlformats.org/officeDocument/2006/relationships/image" Target="../media/image348.wmf"/><Relationship Id="rId4" Type="http://schemas.openxmlformats.org/officeDocument/2006/relationships/oleObject" Target="../embeddings/oleObject217.bin"/></Relationships>
</file>

<file path=ppt/slides/_rels/slide165.xml.rels><?xml version="1.0" encoding="UTF-8" standalone="yes"?>
<Relationships xmlns="http://schemas.openxmlformats.org/package/2006/relationships"><Relationship Id="rId8" Type="http://schemas.openxmlformats.org/officeDocument/2006/relationships/image" Target="../media/image351.wmf"/><Relationship Id="rId3" Type="http://schemas.openxmlformats.org/officeDocument/2006/relationships/oleObject" Target="../embeddings/oleObject218.bin"/><Relationship Id="rId7" Type="http://schemas.openxmlformats.org/officeDocument/2006/relationships/oleObject" Target="../embeddings/oleObject220.bin"/><Relationship Id="rId2" Type="http://schemas.openxmlformats.org/officeDocument/2006/relationships/notesSlide" Target="../notesSlides/notesSlide165.xml"/><Relationship Id="rId1" Type="http://schemas.openxmlformats.org/officeDocument/2006/relationships/slideLayout" Target="../slideLayouts/slideLayout4.xml"/><Relationship Id="rId6" Type="http://schemas.openxmlformats.org/officeDocument/2006/relationships/image" Target="../media/image350.wmf"/><Relationship Id="rId5" Type="http://schemas.openxmlformats.org/officeDocument/2006/relationships/oleObject" Target="../embeddings/oleObject219.bin"/><Relationship Id="rId4" Type="http://schemas.openxmlformats.org/officeDocument/2006/relationships/image" Target="../media/image349.wmf"/></Relationships>
</file>

<file path=ppt/slides/_rels/slide166.xml.rels><?xml version="1.0" encoding="UTF-8" standalone="yes"?>
<Relationships xmlns="http://schemas.openxmlformats.org/package/2006/relationships"><Relationship Id="rId3" Type="http://schemas.openxmlformats.org/officeDocument/2006/relationships/oleObject" Target="../embeddings/oleObject221.bin"/><Relationship Id="rId2" Type="http://schemas.openxmlformats.org/officeDocument/2006/relationships/notesSlide" Target="../notesSlides/notesSlide166.xml"/><Relationship Id="rId1" Type="http://schemas.openxmlformats.org/officeDocument/2006/relationships/slideLayout" Target="../slideLayouts/slideLayout4.xml"/><Relationship Id="rId4" Type="http://schemas.openxmlformats.org/officeDocument/2006/relationships/image" Target="../media/image352.wmf"/></Relationships>
</file>

<file path=ppt/slides/_rels/slide167.xml.rels><?xml version="1.0" encoding="UTF-8" standalone="yes"?>
<Relationships xmlns="http://schemas.openxmlformats.org/package/2006/relationships"><Relationship Id="rId8" Type="http://schemas.openxmlformats.org/officeDocument/2006/relationships/image" Target="../media/image348.png"/><Relationship Id="rId3" Type="http://schemas.openxmlformats.org/officeDocument/2006/relationships/oleObject" Target="../embeddings/oleObject222.bin"/><Relationship Id="rId2" Type="http://schemas.openxmlformats.org/officeDocument/2006/relationships/notesSlide" Target="../notesSlides/notesSlide167.xml"/><Relationship Id="rId1" Type="http://schemas.openxmlformats.org/officeDocument/2006/relationships/slideLayout" Target="../slideLayouts/slideLayout4.xml"/><Relationship Id="rId6" Type="http://schemas.openxmlformats.org/officeDocument/2006/relationships/image" Target="../media/image354.wmf"/><Relationship Id="rId5" Type="http://schemas.openxmlformats.org/officeDocument/2006/relationships/oleObject" Target="../embeddings/oleObject223.bin"/><Relationship Id="rId10" Type="http://schemas.openxmlformats.org/officeDocument/2006/relationships/image" Target="../media/image350.png"/><Relationship Id="rId4" Type="http://schemas.openxmlformats.org/officeDocument/2006/relationships/image" Target="../media/image353.wmf"/><Relationship Id="rId9" Type="http://schemas.openxmlformats.org/officeDocument/2006/relationships/image" Target="../media/image349.png"/></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4.xml"/></Relationships>
</file>

<file path=ppt/slides/_rels/slide169.xml.rels><?xml version="1.0" encoding="UTF-8" standalone="yes"?>
<Relationships xmlns="http://schemas.openxmlformats.org/package/2006/relationships"><Relationship Id="rId3" Type="http://schemas.openxmlformats.org/officeDocument/2006/relationships/image" Target="../media/image355.png"/><Relationship Id="rId2" Type="http://schemas.openxmlformats.org/officeDocument/2006/relationships/notesSlide" Target="../notesSlides/notesSlide16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omments" Target="../comments/comment15.xml"/></Relationships>
</file>

<file path=ppt/slides/_rels/slide170.xml.rels><?xml version="1.0" encoding="UTF-8" standalone="yes"?>
<Relationships xmlns="http://schemas.openxmlformats.org/package/2006/relationships"><Relationship Id="rId3" Type="http://schemas.openxmlformats.org/officeDocument/2006/relationships/image" Target="../media/image356.png"/><Relationship Id="rId2" Type="http://schemas.openxmlformats.org/officeDocument/2006/relationships/notesSlide" Target="../notesSlides/notesSlide170.xml"/><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3" Type="http://schemas.openxmlformats.org/officeDocument/2006/relationships/image" Target="../media/image357.png"/><Relationship Id="rId2" Type="http://schemas.openxmlformats.org/officeDocument/2006/relationships/notesSlide" Target="../notesSlides/notesSlide171.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3" Type="http://schemas.openxmlformats.org/officeDocument/2006/relationships/image" Target="../media/image358.png"/><Relationship Id="rId2" Type="http://schemas.openxmlformats.org/officeDocument/2006/relationships/notesSlide" Target="../notesSlides/notesSlide172.xml"/><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3" Type="http://schemas.openxmlformats.org/officeDocument/2006/relationships/image" Target="../media/image359.png"/><Relationship Id="rId2" Type="http://schemas.openxmlformats.org/officeDocument/2006/relationships/notesSlide" Target="../notesSlides/notesSlide173.xml"/><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3" Type="http://schemas.openxmlformats.org/officeDocument/2006/relationships/image" Target="../media/image360.png"/><Relationship Id="rId2" Type="http://schemas.openxmlformats.org/officeDocument/2006/relationships/notesSlide" Target="../notesSlides/notesSlide174.xml"/><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3" Type="http://schemas.openxmlformats.org/officeDocument/2006/relationships/image" Target="../media/image361.png"/><Relationship Id="rId2" Type="http://schemas.openxmlformats.org/officeDocument/2006/relationships/notesSlide" Target="../notesSlides/notesSlide175.xml"/><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8" Type="http://schemas.openxmlformats.org/officeDocument/2006/relationships/image" Target="../media/image364.wmf"/><Relationship Id="rId3" Type="http://schemas.openxmlformats.org/officeDocument/2006/relationships/oleObject" Target="../embeddings/oleObject224.bin"/><Relationship Id="rId7" Type="http://schemas.openxmlformats.org/officeDocument/2006/relationships/oleObject" Target="../embeddings/oleObject226.bin"/><Relationship Id="rId2" Type="http://schemas.openxmlformats.org/officeDocument/2006/relationships/notesSlide" Target="../notesSlides/notesSlide176.xml"/><Relationship Id="rId1" Type="http://schemas.openxmlformats.org/officeDocument/2006/relationships/slideLayout" Target="../slideLayouts/slideLayout2.xml"/><Relationship Id="rId6" Type="http://schemas.openxmlformats.org/officeDocument/2006/relationships/image" Target="../media/image363.wmf"/><Relationship Id="rId5" Type="http://schemas.openxmlformats.org/officeDocument/2006/relationships/oleObject" Target="../embeddings/oleObject225.bin"/><Relationship Id="rId4" Type="http://schemas.openxmlformats.org/officeDocument/2006/relationships/image" Target="../media/image362.wmf"/></Relationships>
</file>

<file path=ppt/slides/_rels/slide177.xml.rels><?xml version="1.0" encoding="UTF-8" standalone="yes"?>
<Relationships xmlns="http://schemas.openxmlformats.org/package/2006/relationships"><Relationship Id="rId8" Type="http://schemas.openxmlformats.org/officeDocument/2006/relationships/image" Target="../media/image367.wmf"/><Relationship Id="rId3" Type="http://schemas.openxmlformats.org/officeDocument/2006/relationships/oleObject" Target="../embeddings/oleObject227.bin"/><Relationship Id="rId7" Type="http://schemas.openxmlformats.org/officeDocument/2006/relationships/oleObject" Target="../embeddings/oleObject229.bin"/><Relationship Id="rId2" Type="http://schemas.openxmlformats.org/officeDocument/2006/relationships/notesSlide" Target="../notesSlides/notesSlide177.xml"/><Relationship Id="rId1" Type="http://schemas.openxmlformats.org/officeDocument/2006/relationships/slideLayout" Target="../slideLayouts/slideLayout2.xml"/><Relationship Id="rId6" Type="http://schemas.openxmlformats.org/officeDocument/2006/relationships/image" Target="../media/image366.wmf"/><Relationship Id="rId11" Type="http://schemas.openxmlformats.org/officeDocument/2006/relationships/image" Target="../media/image317.jpeg"/><Relationship Id="rId5" Type="http://schemas.openxmlformats.org/officeDocument/2006/relationships/oleObject" Target="../embeddings/oleObject228.bin"/><Relationship Id="rId10" Type="http://schemas.openxmlformats.org/officeDocument/2006/relationships/image" Target="../media/image368.wmf"/><Relationship Id="rId4" Type="http://schemas.openxmlformats.org/officeDocument/2006/relationships/image" Target="../media/image365.wmf"/><Relationship Id="rId9" Type="http://schemas.openxmlformats.org/officeDocument/2006/relationships/oleObject" Target="../embeddings/oleObject230.bin"/></Relationships>
</file>

<file path=ppt/slides/_rels/slide178.xml.rels><?xml version="1.0" encoding="UTF-8" standalone="yes"?>
<Relationships xmlns="http://schemas.openxmlformats.org/package/2006/relationships"><Relationship Id="rId13" Type="http://schemas.openxmlformats.org/officeDocument/2006/relationships/oleObject" Target="../embeddings/oleObject236.bin"/><Relationship Id="rId18" Type="http://schemas.openxmlformats.org/officeDocument/2006/relationships/image" Target="../media/image376.wmf"/><Relationship Id="rId26" Type="http://schemas.openxmlformats.org/officeDocument/2006/relationships/oleObject" Target="../embeddings/oleObject245.bin"/><Relationship Id="rId39" Type="http://schemas.openxmlformats.org/officeDocument/2006/relationships/image" Target="../media/image382.wmf"/><Relationship Id="rId21" Type="http://schemas.openxmlformats.org/officeDocument/2006/relationships/oleObject" Target="../embeddings/oleObject241.bin"/><Relationship Id="rId34" Type="http://schemas.openxmlformats.org/officeDocument/2006/relationships/oleObject" Target="../embeddings/oleObject251.bin"/><Relationship Id="rId7" Type="http://schemas.openxmlformats.org/officeDocument/2006/relationships/oleObject" Target="../embeddings/oleObject233.bin"/><Relationship Id="rId12" Type="http://schemas.openxmlformats.org/officeDocument/2006/relationships/image" Target="../media/image373.wmf"/><Relationship Id="rId17" Type="http://schemas.openxmlformats.org/officeDocument/2006/relationships/oleObject" Target="../embeddings/oleObject238.bin"/><Relationship Id="rId25" Type="http://schemas.openxmlformats.org/officeDocument/2006/relationships/image" Target="../media/image377.wmf"/><Relationship Id="rId33" Type="http://schemas.openxmlformats.org/officeDocument/2006/relationships/image" Target="../media/image379.wmf"/><Relationship Id="rId38" Type="http://schemas.openxmlformats.org/officeDocument/2006/relationships/oleObject" Target="../embeddings/oleObject253.bin"/><Relationship Id="rId2" Type="http://schemas.openxmlformats.org/officeDocument/2006/relationships/notesSlide" Target="../notesSlides/notesSlide178.xml"/><Relationship Id="rId16" Type="http://schemas.openxmlformats.org/officeDocument/2006/relationships/image" Target="../media/image375.wmf"/><Relationship Id="rId20" Type="http://schemas.openxmlformats.org/officeDocument/2006/relationships/oleObject" Target="../embeddings/oleObject240.bin"/><Relationship Id="rId29" Type="http://schemas.openxmlformats.org/officeDocument/2006/relationships/oleObject" Target="../embeddings/oleObject247.bin"/><Relationship Id="rId1" Type="http://schemas.openxmlformats.org/officeDocument/2006/relationships/slideLayout" Target="../slideLayouts/slideLayout2.xml"/><Relationship Id="rId6" Type="http://schemas.openxmlformats.org/officeDocument/2006/relationships/image" Target="../media/image370.wmf"/><Relationship Id="rId11" Type="http://schemas.openxmlformats.org/officeDocument/2006/relationships/oleObject" Target="../embeddings/oleObject235.bin"/><Relationship Id="rId24" Type="http://schemas.openxmlformats.org/officeDocument/2006/relationships/oleObject" Target="../embeddings/oleObject244.bin"/><Relationship Id="rId32" Type="http://schemas.openxmlformats.org/officeDocument/2006/relationships/oleObject" Target="../embeddings/oleObject250.bin"/><Relationship Id="rId37" Type="http://schemas.openxmlformats.org/officeDocument/2006/relationships/image" Target="../media/image381.wmf"/><Relationship Id="rId5" Type="http://schemas.openxmlformats.org/officeDocument/2006/relationships/oleObject" Target="../embeddings/oleObject232.bin"/><Relationship Id="rId15" Type="http://schemas.openxmlformats.org/officeDocument/2006/relationships/oleObject" Target="../embeddings/oleObject237.bin"/><Relationship Id="rId23" Type="http://schemas.openxmlformats.org/officeDocument/2006/relationships/oleObject" Target="../embeddings/oleObject243.bin"/><Relationship Id="rId28" Type="http://schemas.openxmlformats.org/officeDocument/2006/relationships/oleObject" Target="../embeddings/oleObject246.bin"/><Relationship Id="rId36" Type="http://schemas.openxmlformats.org/officeDocument/2006/relationships/oleObject" Target="../embeddings/oleObject252.bin"/><Relationship Id="rId10" Type="http://schemas.openxmlformats.org/officeDocument/2006/relationships/image" Target="../media/image372.wmf"/><Relationship Id="rId19" Type="http://schemas.openxmlformats.org/officeDocument/2006/relationships/oleObject" Target="../embeddings/oleObject239.bin"/><Relationship Id="rId31" Type="http://schemas.openxmlformats.org/officeDocument/2006/relationships/oleObject" Target="../embeddings/oleObject249.bin"/><Relationship Id="rId4" Type="http://schemas.openxmlformats.org/officeDocument/2006/relationships/image" Target="../media/image369.wmf"/><Relationship Id="rId9" Type="http://schemas.openxmlformats.org/officeDocument/2006/relationships/oleObject" Target="../embeddings/oleObject234.bin"/><Relationship Id="rId14" Type="http://schemas.openxmlformats.org/officeDocument/2006/relationships/image" Target="../media/image374.wmf"/><Relationship Id="rId22" Type="http://schemas.openxmlformats.org/officeDocument/2006/relationships/oleObject" Target="../embeddings/oleObject242.bin"/><Relationship Id="rId27" Type="http://schemas.openxmlformats.org/officeDocument/2006/relationships/image" Target="../media/image378.wmf"/><Relationship Id="rId30" Type="http://schemas.openxmlformats.org/officeDocument/2006/relationships/oleObject" Target="../embeddings/oleObject248.bin"/><Relationship Id="rId35" Type="http://schemas.openxmlformats.org/officeDocument/2006/relationships/image" Target="../media/image380.wmf"/><Relationship Id="rId8" Type="http://schemas.openxmlformats.org/officeDocument/2006/relationships/image" Target="../media/image371.wmf"/><Relationship Id="rId3" Type="http://schemas.openxmlformats.org/officeDocument/2006/relationships/oleObject" Target="../embeddings/oleObject231.bin"/></Relationships>
</file>

<file path=ppt/slides/_rels/slide179.xml.rels><?xml version="1.0" encoding="UTF-8" standalone="yes"?>
<Relationships xmlns="http://schemas.openxmlformats.org/package/2006/relationships"><Relationship Id="rId3" Type="http://schemas.openxmlformats.org/officeDocument/2006/relationships/oleObject" Target="../embeddings/oleObject254.bin"/><Relationship Id="rId2" Type="http://schemas.openxmlformats.org/officeDocument/2006/relationships/notesSlide" Target="../notesSlides/notesSlide179.xml"/><Relationship Id="rId1" Type="http://schemas.openxmlformats.org/officeDocument/2006/relationships/slideLayout" Target="../slideLayouts/slideLayout2.xml"/><Relationship Id="rId4" Type="http://schemas.openxmlformats.org/officeDocument/2006/relationships/image" Target="../media/image383.wmf"/></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comments" Target="../comments/comment16.xml"/></Relationships>
</file>

<file path=ppt/slides/_rels/slide180.xml.rels><?xml version="1.0" encoding="UTF-8" standalone="yes"?>
<Relationships xmlns="http://schemas.openxmlformats.org/package/2006/relationships"><Relationship Id="rId3" Type="http://schemas.openxmlformats.org/officeDocument/2006/relationships/image" Target="../media/image384.jpeg"/><Relationship Id="rId2" Type="http://schemas.openxmlformats.org/officeDocument/2006/relationships/notesSlide" Target="../notesSlides/notesSlide180.xml"/><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3" Type="http://schemas.openxmlformats.org/officeDocument/2006/relationships/oleObject" Target="../embeddings/oleObject255.bin"/><Relationship Id="rId7" Type="http://schemas.openxmlformats.org/officeDocument/2006/relationships/image" Target="../media/image387.jpeg"/><Relationship Id="rId2" Type="http://schemas.openxmlformats.org/officeDocument/2006/relationships/notesSlide" Target="../notesSlides/notesSlide181.xml"/><Relationship Id="rId1" Type="http://schemas.openxmlformats.org/officeDocument/2006/relationships/slideLayout" Target="../slideLayouts/slideLayout2.xml"/><Relationship Id="rId6" Type="http://schemas.openxmlformats.org/officeDocument/2006/relationships/image" Target="../media/image386.wmf"/><Relationship Id="rId5" Type="http://schemas.openxmlformats.org/officeDocument/2006/relationships/oleObject" Target="../embeddings/oleObject256.bin"/><Relationship Id="rId4" Type="http://schemas.openxmlformats.org/officeDocument/2006/relationships/image" Target="../media/image385.wmf"/></Relationships>
</file>

<file path=ppt/slides/_rels/slide182.xml.rels><?xml version="1.0" encoding="UTF-8" standalone="yes"?>
<Relationships xmlns="http://schemas.openxmlformats.org/package/2006/relationships"><Relationship Id="rId3" Type="http://schemas.openxmlformats.org/officeDocument/2006/relationships/image" Target="../media/image388.jpeg"/><Relationship Id="rId2" Type="http://schemas.openxmlformats.org/officeDocument/2006/relationships/notesSlide" Target="../notesSlides/notesSlide182.xml"/><Relationship Id="rId1" Type="http://schemas.openxmlformats.org/officeDocument/2006/relationships/slideLayout" Target="../slideLayouts/slideLayout2.xml"/><Relationship Id="rId4" Type="http://schemas.openxmlformats.org/officeDocument/2006/relationships/image" Target="../media/image389.jpeg"/></Relationships>
</file>

<file path=ppt/slides/_rels/slide183.xml.rels><?xml version="1.0" encoding="UTF-8" standalone="yes"?>
<Relationships xmlns="http://schemas.openxmlformats.org/package/2006/relationships"><Relationship Id="rId8" Type="http://schemas.openxmlformats.org/officeDocument/2006/relationships/image" Target="../media/image393.jpeg"/><Relationship Id="rId3" Type="http://schemas.openxmlformats.org/officeDocument/2006/relationships/oleObject" Target="../embeddings/oleObject257.bin"/><Relationship Id="rId7" Type="http://schemas.openxmlformats.org/officeDocument/2006/relationships/image" Target="../media/image392.wmf"/><Relationship Id="rId2" Type="http://schemas.openxmlformats.org/officeDocument/2006/relationships/notesSlide" Target="../notesSlides/notesSlide183.xml"/><Relationship Id="rId1" Type="http://schemas.openxmlformats.org/officeDocument/2006/relationships/slideLayout" Target="../slideLayouts/slideLayout17.xml"/><Relationship Id="rId6" Type="http://schemas.openxmlformats.org/officeDocument/2006/relationships/image" Target="../media/image391.wmf"/><Relationship Id="rId5" Type="http://schemas.openxmlformats.org/officeDocument/2006/relationships/oleObject" Target="../embeddings/oleObject258.bin"/><Relationship Id="rId4" Type="http://schemas.openxmlformats.org/officeDocument/2006/relationships/image" Target="../media/image390.wmf"/></Relationships>
</file>

<file path=ppt/slides/_rels/slide184.xml.rels><?xml version="1.0" encoding="UTF-8" standalone="yes"?>
<Relationships xmlns="http://schemas.openxmlformats.org/package/2006/relationships"><Relationship Id="rId3" Type="http://schemas.openxmlformats.org/officeDocument/2006/relationships/oleObject" Target="../embeddings/oleObject259.bin"/><Relationship Id="rId7" Type="http://schemas.openxmlformats.org/officeDocument/2006/relationships/image" Target="../media/image396.jpeg"/><Relationship Id="rId2" Type="http://schemas.openxmlformats.org/officeDocument/2006/relationships/notesSlide" Target="../notesSlides/notesSlide184.xml"/><Relationship Id="rId1" Type="http://schemas.openxmlformats.org/officeDocument/2006/relationships/slideLayout" Target="../slideLayouts/slideLayout2.xml"/><Relationship Id="rId6" Type="http://schemas.openxmlformats.org/officeDocument/2006/relationships/image" Target="../media/image395.wmf"/><Relationship Id="rId5" Type="http://schemas.openxmlformats.org/officeDocument/2006/relationships/oleObject" Target="../embeddings/oleObject260.bin"/><Relationship Id="rId4" Type="http://schemas.openxmlformats.org/officeDocument/2006/relationships/image" Target="../media/image394.wmf"/></Relationships>
</file>

<file path=ppt/slides/_rels/slide185.xml.rels><?xml version="1.0" encoding="UTF-8" standalone="yes"?>
<Relationships xmlns="http://schemas.openxmlformats.org/package/2006/relationships"><Relationship Id="rId3" Type="http://schemas.openxmlformats.org/officeDocument/2006/relationships/oleObject" Target="../embeddings/oleObject261.bin"/><Relationship Id="rId2" Type="http://schemas.openxmlformats.org/officeDocument/2006/relationships/notesSlide" Target="../notesSlides/notesSlide185.xml"/><Relationship Id="rId1" Type="http://schemas.openxmlformats.org/officeDocument/2006/relationships/slideLayout" Target="../slideLayouts/slideLayout2.xml"/><Relationship Id="rId6" Type="http://schemas.openxmlformats.org/officeDocument/2006/relationships/image" Target="../media/image399.png"/><Relationship Id="rId5" Type="http://schemas.openxmlformats.org/officeDocument/2006/relationships/image" Target="../media/image398.jpeg"/><Relationship Id="rId4" Type="http://schemas.openxmlformats.org/officeDocument/2006/relationships/image" Target="../media/image397.wmf"/></Relationships>
</file>

<file path=ppt/slides/_rels/slide186.xml.rels><?xml version="1.0" encoding="UTF-8" standalone="yes"?>
<Relationships xmlns="http://schemas.openxmlformats.org/package/2006/relationships"><Relationship Id="rId3" Type="http://schemas.openxmlformats.org/officeDocument/2006/relationships/oleObject" Target="../embeddings/oleObject262.bin"/><Relationship Id="rId2" Type="http://schemas.openxmlformats.org/officeDocument/2006/relationships/notesSlide" Target="../notesSlides/notesSlide186.xml"/><Relationship Id="rId1" Type="http://schemas.openxmlformats.org/officeDocument/2006/relationships/slideLayout" Target="../slideLayouts/slideLayout2.xml"/><Relationship Id="rId6" Type="http://schemas.openxmlformats.org/officeDocument/2006/relationships/image" Target="../media/image401.wmf"/><Relationship Id="rId5" Type="http://schemas.openxmlformats.org/officeDocument/2006/relationships/oleObject" Target="../embeddings/oleObject263.bin"/><Relationship Id="rId4" Type="http://schemas.openxmlformats.org/officeDocument/2006/relationships/image" Target="../media/image400.wmf"/></Relationships>
</file>

<file path=ppt/slides/_rels/slide187.xml.rels><?xml version="1.0" encoding="UTF-8" standalone="yes"?>
<Relationships xmlns="http://schemas.openxmlformats.org/package/2006/relationships"><Relationship Id="rId3" Type="http://schemas.openxmlformats.org/officeDocument/2006/relationships/oleObject" Target="../embeddings/oleObject264.bin"/><Relationship Id="rId2" Type="http://schemas.openxmlformats.org/officeDocument/2006/relationships/notesSlide" Target="../notesSlides/notesSlide187.xml"/><Relationship Id="rId1" Type="http://schemas.openxmlformats.org/officeDocument/2006/relationships/slideLayout" Target="../slideLayouts/slideLayout2.xml"/><Relationship Id="rId4" Type="http://schemas.openxmlformats.org/officeDocument/2006/relationships/image" Target="../media/image402.wmf"/></Relationships>
</file>

<file path=ppt/slides/_rels/slide188.xml.rels><?xml version="1.0" encoding="UTF-8" standalone="yes"?>
<Relationships xmlns="http://schemas.openxmlformats.org/package/2006/relationships"><Relationship Id="rId8" Type="http://schemas.openxmlformats.org/officeDocument/2006/relationships/image" Target="../media/image405.wmf"/><Relationship Id="rId3" Type="http://schemas.openxmlformats.org/officeDocument/2006/relationships/oleObject" Target="../embeddings/oleObject265.bin"/><Relationship Id="rId7" Type="http://schemas.openxmlformats.org/officeDocument/2006/relationships/oleObject" Target="../embeddings/oleObject267.bin"/><Relationship Id="rId2" Type="http://schemas.openxmlformats.org/officeDocument/2006/relationships/notesSlide" Target="../notesSlides/notesSlide188.xml"/><Relationship Id="rId1" Type="http://schemas.openxmlformats.org/officeDocument/2006/relationships/slideLayout" Target="../slideLayouts/slideLayout2.xml"/><Relationship Id="rId6" Type="http://schemas.openxmlformats.org/officeDocument/2006/relationships/image" Target="../media/image404.wmf"/><Relationship Id="rId5" Type="http://schemas.openxmlformats.org/officeDocument/2006/relationships/oleObject" Target="../embeddings/oleObject266.bin"/><Relationship Id="rId10" Type="http://schemas.openxmlformats.org/officeDocument/2006/relationships/image" Target="../media/image406.wmf"/><Relationship Id="rId4" Type="http://schemas.openxmlformats.org/officeDocument/2006/relationships/image" Target="../media/image403.wmf"/><Relationship Id="rId9" Type="http://schemas.openxmlformats.org/officeDocument/2006/relationships/oleObject" Target="../embeddings/oleObject268.bin"/></Relationships>
</file>

<file path=ppt/slides/_rels/slide189.xml.rels><?xml version="1.0" encoding="UTF-8" standalone="yes"?>
<Relationships xmlns="http://schemas.openxmlformats.org/package/2006/relationships"><Relationship Id="rId2" Type="http://schemas.openxmlformats.org/officeDocument/2006/relationships/notesSlide" Target="../notesSlides/notesSlide18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omments" Target="../comments/comment17.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2" Type="http://schemas.openxmlformats.org/officeDocument/2006/relationships/notesSlide" Target="../notesSlides/notesSlide190.xml"/><Relationship Id="rId1" Type="http://schemas.openxmlformats.org/officeDocument/2006/relationships/slideLayout" Target="../slideLayouts/slideLayout14.xml"/></Relationships>
</file>

<file path=ppt/slides/_rels/slide191.xml.rels><?xml version="1.0" encoding="UTF-8" standalone="yes"?>
<Relationships xmlns="http://schemas.openxmlformats.org/package/2006/relationships"><Relationship Id="rId2" Type="http://schemas.openxmlformats.org/officeDocument/2006/relationships/notesSlide" Target="../notesSlides/notesSlide191.xml"/><Relationship Id="rId1" Type="http://schemas.openxmlformats.org/officeDocument/2006/relationships/slideLayout" Target="../slideLayouts/slideLayout14.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192.xml"/><Relationship Id="rId1" Type="http://schemas.openxmlformats.org/officeDocument/2006/relationships/slideLayout" Target="../slideLayouts/slideLayout14.xml"/></Relationships>
</file>

<file path=ppt/slides/_rels/slide193.xml.rels><?xml version="1.0" encoding="UTF-8" standalone="yes"?>
<Relationships xmlns="http://schemas.openxmlformats.org/package/2006/relationships"><Relationship Id="rId3" Type="http://schemas.openxmlformats.org/officeDocument/2006/relationships/image" Target="../media/image407.png"/><Relationship Id="rId2" Type="http://schemas.openxmlformats.org/officeDocument/2006/relationships/notesSlide" Target="../notesSlides/notesSlide193.xml"/><Relationship Id="rId1" Type="http://schemas.openxmlformats.org/officeDocument/2006/relationships/slideLayout" Target="../slideLayouts/slideLayout14.xml"/><Relationship Id="rId4" Type="http://schemas.openxmlformats.org/officeDocument/2006/relationships/image" Target="../media/image408.png"/></Relationships>
</file>

<file path=ppt/slides/_rels/slide194.xml.rels><?xml version="1.0" encoding="UTF-8" standalone="yes"?>
<Relationships xmlns="http://schemas.openxmlformats.org/package/2006/relationships"><Relationship Id="rId3" Type="http://schemas.openxmlformats.org/officeDocument/2006/relationships/image" Target="../media/image409.png"/><Relationship Id="rId2" Type="http://schemas.openxmlformats.org/officeDocument/2006/relationships/notesSlide" Target="../notesSlides/notesSlide194.xml"/><Relationship Id="rId1" Type="http://schemas.openxmlformats.org/officeDocument/2006/relationships/slideLayout" Target="../slideLayouts/slideLayout14.xml"/></Relationships>
</file>

<file path=ppt/slides/_rels/slide195.xml.rels><?xml version="1.0" encoding="UTF-8" standalone="yes"?>
<Relationships xmlns="http://schemas.openxmlformats.org/package/2006/relationships"><Relationship Id="rId3" Type="http://schemas.openxmlformats.org/officeDocument/2006/relationships/image" Target="../media/image410.png"/><Relationship Id="rId2" Type="http://schemas.openxmlformats.org/officeDocument/2006/relationships/notesSlide" Target="../notesSlides/notesSlide195.xml"/><Relationship Id="rId1" Type="http://schemas.openxmlformats.org/officeDocument/2006/relationships/slideLayout" Target="../slideLayouts/slideLayout2.xml"/><Relationship Id="rId4" Type="http://schemas.openxmlformats.org/officeDocument/2006/relationships/image" Target="../media/image411.png"/></Relationships>
</file>

<file path=ppt/slides/_rels/slide196.xml.rels><?xml version="1.0" encoding="UTF-8" standalone="yes"?>
<Relationships xmlns="http://schemas.openxmlformats.org/package/2006/relationships"><Relationship Id="rId3" Type="http://schemas.openxmlformats.org/officeDocument/2006/relationships/image" Target="../media/image412.png"/><Relationship Id="rId2" Type="http://schemas.openxmlformats.org/officeDocument/2006/relationships/notesSlide" Target="../notesSlides/notesSlide196.xml"/><Relationship Id="rId1" Type="http://schemas.openxmlformats.org/officeDocument/2006/relationships/slideLayout" Target="../slideLayouts/slideLayout2.xml"/></Relationships>
</file>

<file path=ppt/slides/_rels/slide197.xml.rels><?xml version="1.0" encoding="UTF-8" standalone="yes"?>
<Relationships xmlns="http://schemas.openxmlformats.org/package/2006/relationships"><Relationship Id="rId3" Type="http://schemas.openxmlformats.org/officeDocument/2006/relationships/image" Target="../media/image413.png"/><Relationship Id="rId2" Type="http://schemas.openxmlformats.org/officeDocument/2006/relationships/notesSlide" Target="../notesSlides/notesSlide197.xml"/><Relationship Id="rId1" Type="http://schemas.openxmlformats.org/officeDocument/2006/relationships/slideLayout" Target="../slideLayouts/slideLayout2.xml"/></Relationships>
</file>

<file path=ppt/slides/_rels/slide198.xml.rels><?xml version="1.0" encoding="UTF-8" standalone="yes"?>
<Relationships xmlns="http://schemas.openxmlformats.org/package/2006/relationships"><Relationship Id="rId3" Type="http://schemas.openxmlformats.org/officeDocument/2006/relationships/image" Target="../media/image414.png"/><Relationship Id="rId2" Type="http://schemas.openxmlformats.org/officeDocument/2006/relationships/notesSlide" Target="../notesSlides/notesSlide198.xml"/><Relationship Id="rId1" Type="http://schemas.openxmlformats.org/officeDocument/2006/relationships/slideLayout" Target="../slideLayouts/slideLayout2.xml"/></Relationships>
</file>

<file path=ppt/slides/_rels/slide199.xml.rels><?xml version="1.0" encoding="UTF-8" standalone="yes"?>
<Relationships xmlns="http://schemas.openxmlformats.org/package/2006/relationships"><Relationship Id="rId3" Type="http://schemas.openxmlformats.org/officeDocument/2006/relationships/image" Target="../media/image415.png"/><Relationship Id="rId2" Type="http://schemas.openxmlformats.org/officeDocument/2006/relationships/notesSlide" Target="../notesSlides/notesSlide19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comments" Target="../comments/comment18.xml"/><Relationship Id="rId3" Type="http://schemas.openxmlformats.org/officeDocument/2006/relationships/oleObject" Target="../embeddings/oleObject14.bin"/><Relationship Id="rId7"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wmf"/></Relationships>
</file>

<file path=ppt/slides/_rels/slide200.xml.rels><?xml version="1.0" encoding="UTF-8" standalone="yes"?>
<Relationships xmlns="http://schemas.openxmlformats.org/package/2006/relationships"><Relationship Id="rId3" Type="http://schemas.openxmlformats.org/officeDocument/2006/relationships/image" Target="../media/image416.png"/><Relationship Id="rId2" Type="http://schemas.openxmlformats.org/officeDocument/2006/relationships/notesSlide" Target="../notesSlides/notesSlide200.xml"/><Relationship Id="rId1" Type="http://schemas.openxmlformats.org/officeDocument/2006/relationships/slideLayout" Target="../slideLayouts/slideLayout2.xml"/></Relationships>
</file>

<file path=ppt/slides/_rels/slide201.xml.rels><?xml version="1.0" encoding="UTF-8" standalone="yes"?>
<Relationships xmlns="http://schemas.openxmlformats.org/package/2006/relationships"><Relationship Id="rId3" Type="http://schemas.openxmlformats.org/officeDocument/2006/relationships/image" Target="../media/image417.png"/><Relationship Id="rId2" Type="http://schemas.openxmlformats.org/officeDocument/2006/relationships/notesSlide" Target="../notesSlides/notesSlide201.xml"/><Relationship Id="rId1" Type="http://schemas.openxmlformats.org/officeDocument/2006/relationships/slideLayout" Target="../slideLayouts/slideLayout2.xml"/></Relationships>
</file>

<file path=ppt/slides/_rels/slide202.xml.rels><?xml version="1.0" encoding="UTF-8" standalone="yes"?>
<Relationships xmlns="http://schemas.openxmlformats.org/package/2006/relationships"><Relationship Id="rId3" Type="http://schemas.openxmlformats.org/officeDocument/2006/relationships/image" Target="../media/image418.png"/><Relationship Id="rId2" Type="http://schemas.openxmlformats.org/officeDocument/2006/relationships/notesSlide" Target="../notesSlides/notesSlide202.xml"/><Relationship Id="rId1" Type="http://schemas.openxmlformats.org/officeDocument/2006/relationships/slideLayout" Target="../slideLayouts/slideLayout2.xml"/></Relationships>
</file>

<file path=ppt/slides/_rels/slide203.xml.rels><?xml version="1.0" encoding="UTF-8" standalone="yes"?>
<Relationships xmlns="http://schemas.openxmlformats.org/package/2006/relationships"><Relationship Id="rId3" Type="http://schemas.openxmlformats.org/officeDocument/2006/relationships/image" Target="../media/image419.jpeg"/><Relationship Id="rId2" Type="http://schemas.openxmlformats.org/officeDocument/2006/relationships/notesSlide" Target="../notesSlides/notesSlide203.xml"/><Relationship Id="rId1" Type="http://schemas.openxmlformats.org/officeDocument/2006/relationships/slideLayout" Target="../slideLayouts/slideLayout2.xml"/></Relationships>
</file>

<file path=ppt/slides/_rels/slide204.xml.rels><?xml version="1.0" encoding="UTF-8" standalone="yes"?>
<Relationships xmlns="http://schemas.openxmlformats.org/package/2006/relationships"><Relationship Id="rId3" Type="http://schemas.openxmlformats.org/officeDocument/2006/relationships/image" Target="../media/image420.png"/><Relationship Id="rId2" Type="http://schemas.openxmlformats.org/officeDocument/2006/relationships/notesSlide" Target="../notesSlides/notesSlide204.xml"/><Relationship Id="rId1" Type="http://schemas.openxmlformats.org/officeDocument/2006/relationships/slideLayout" Target="../slideLayouts/slideLayout2.xml"/></Relationships>
</file>

<file path=ppt/slides/_rels/slide205.xml.rels><?xml version="1.0" encoding="UTF-8" standalone="yes"?>
<Relationships xmlns="http://schemas.openxmlformats.org/package/2006/relationships"><Relationship Id="rId2" Type="http://schemas.openxmlformats.org/officeDocument/2006/relationships/notesSlide" Target="../notesSlides/notesSlide205.xml"/><Relationship Id="rId1" Type="http://schemas.openxmlformats.org/officeDocument/2006/relationships/slideLayout" Target="../slideLayouts/slideLayout2.xml"/></Relationships>
</file>

<file path=ppt/slides/_rels/slide206.xml.rels><?xml version="1.0" encoding="UTF-8" standalone="yes"?>
<Relationships xmlns="http://schemas.openxmlformats.org/package/2006/relationships"><Relationship Id="rId2" Type="http://schemas.openxmlformats.org/officeDocument/2006/relationships/notesSlide" Target="../notesSlides/notesSlide206.xml"/><Relationship Id="rId1" Type="http://schemas.openxmlformats.org/officeDocument/2006/relationships/slideLayout" Target="../slideLayouts/slideLayout2.xml"/></Relationships>
</file>

<file path=ppt/slides/_rels/slide207.xml.rels><?xml version="1.0" encoding="UTF-8" standalone="yes"?>
<Relationships xmlns="http://schemas.openxmlformats.org/package/2006/relationships"><Relationship Id="rId2" Type="http://schemas.openxmlformats.org/officeDocument/2006/relationships/notesSlide" Target="../notesSlides/notesSlide207.xml"/><Relationship Id="rId1" Type="http://schemas.openxmlformats.org/officeDocument/2006/relationships/slideLayout" Target="../slideLayouts/slideLayout2.xml"/></Relationships>
</file>

<file path=ppt/slides/_rels/slide208.xml.rels><?xml version="1.0" encoding="UTF-8" standalone="yes"?>
<Relationships xmlns="http://schemas.openxmlformats.org/package/2006/relationships"><Relationship Id="rId3" Type="http://schemas.openxmlformats.org/officeDocument/2006/relationships/hyperlink" Target="http://en.wikipedia.org/wiki/File:Superhet2.png" TargetMode="External"/><Relationship Id="rId2" Type="http://schemas.openxmlformats.org/officeDocument/2006/relationships/notesSlide" Target="../notesSlides/notesSlide208.xml"/><Relationship Id="rId1" Type="http://schemas.openxmlformats.org/officeDocument/2006/relationships/slideLayout" Target="../slideLayouts/slideLayout2.xml"/><Relationship Id="rId4" Type="http://schemas.openxmlformats.org/officeDocument/2006/relationships/image" Target="../media/image421.png"/></Relationships>
</file>

<file path=ppt/slides/_rels/slide209.xml.rels><?xml version="1.0" encoding="UTF-8" standalone="yes"?>
<Relationships xmlns="http://schemas.openxmlformats.org/package/2006/relationships"><Relationship Id="rId3" Type="http://schemas.openxmlformats.org/officeDocument/2006/relationships/hyperlink" Target="http://en.wikipedia.org/wiki/File:Superhet2.png" TargetMode="External"/><Relationship Id="rId2" Type="http://schemas.openxmlformats.org/officeDocument/2006/relationships/notesSlide" Target="../notesSlides/notesSlide209.xml"/><Relationship Id="rId1" Type="http://schemas.openxmlformats.org/officeDocument/2006/relationships/slideLayout" Target="../slideLayouts/slideLayout2.xml"/><Relationship Id="rId4" Type="http://schemas.openxmlformats.org/officeDocument/2006/relationships/image" Target="../media/image421.png"/></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comments" Target="../comments/comment19.xml"/><Relationship Id="rId5" Type="http://schemas.openxmlformats.org/officeDocument/2006/relationships/image" Target="../media/image42.wmf"/><Relationship Id="rId4" Type="http://schemas.openxmlformats.org/officeDocument/2006/relationships/oleObject" Target="../embeddings/oleObject15.bin"/></Relationships>
</file>

<file path=ppt/slides/_rels/slide210.xml.rels><?xml version="1.0" encoding="UTF-8" standalone="yes"?>
<Relationships xmlns="http://schemas.openxmlformats.org/package/2006/relationships"><Relationship Id="rId3" Type="http://schemas.openxmlformats.org/officeDocument/2006/relationships/image" Target="../media/image422.png"/><Relationship Id="rId2" Type="http://schemas.openxmlformats.org/officeDocument/2006/relationships/notesSlide" Target="../notesSlides/notesSlide210.xml"/><Relationship Id="rId1" Type="http://schemas.openxmlformats.org/officeDocument/2006/relationships/slideLayout" Target="../slideLayouts/slideLayout2.xml"/></Relationships>
</file>

<file path=ppt/slides/_rels/slide211.xml.rels><?xml version="1.0" encoding="UTF-8" standalone="yes"?>
<Relationships xmlns="http://schemas.openxmlformats.org/package/2006/relationships"><Relationship Id="rId2" Type="http://schemas.openxmlformats.org/officeDocument/2006/relationships/notesSlide" Target="../notesSlides/notesSlide211.xml"/><Relationship Id="rId1" Type="http://schemas.openxmlformats.org/officeDocument/2006/relationships/slideLayout" Target="../slideLayouts/slideLayout2.xml"/></Relationships>
</file>

<file path=ppt/slides/_rels/slide212.xml.rels><?xml version="1.0" encoding="UTF-8" standalone="yes"?>
<Relationships xmlns="http://schemas.openxmlformats.org/package/2006/relationships"><Relationship Id="rId2" Type="http://schemas.openxmlformats.org/officeDocument/2006/relationships/notesSlide" Target="../notesSlides/notesSlide212.xml"/><Relationship Id="rId1" Type="http://schemas.openxmlformats.org/officeDocument/2006/relationships/slideLayout" Target="../slideLayouts/slideLayout2.xml"/></Relationships>
</file>

<file path=ppt/slides/_rels/slide213.xml.rels><?xml version="1.0" encoding="UTF-8" standalone="yes"?>
<Relationships xmlns="http://schemas.openxmlformats.org/package/2006/relationships"><Relationship Id="rId2" Type="http://schemas.openxmlformats.org/officeDocument/2006/relationships/notesSlide" Target="../notesSlides/notesSlide213.xml"/><Relationship Id="rId1" Type="http://schemas.openxmlformats.org/officeDocument/2006/relationships/slideLayout" Target="../slideLayouts/slideLayout2.xml"/></Relationships>
</file>

<file path=ppt/slides/_rels/slide214.xml.rels><?xml version="1.0" encoding="UTF-8" standalone="yes"?>
<Relationships xmlns="http://schemas.openxmlformats.org/package/2006/relationships"><Relationship Id="rId3" Type="http://schemas.openxmlformats.org/officeDocument/2006/relationships/image" Target="../media/image423.png"/><Relationship Id="rId2" Type="http://schemas.openxmlformats.org/officeDocument/2006/relationships/notesSlide" Target="../notesSlides/notesSlide214.xml"/><Relationship Id="rId1" Type="http://schemas.openxmlformats.org/officeDocument/2006/relationships/slideLayout" Target="../slideLayouts/slideLayout2.xml"/><Relationship Id="rId5" Type="http://schemas.openxmlformats.org/officeDocument/2006/relationships/image" Target="../media/image425.png"/><Relationship Id="rId4" Type="http://schemas.openxmlformats.org/officeDocument/2006/relationships/image" Target="../media/image424.png"/></Relationships>
</file>

<file path=ppt/slides/_rels/slide215.xml.rels><?xml version="1.0" encoding="UTF-8" standalone="yes"?>
<Relationships xmlns="http://schemas.openxmlformats.org/package/2006/relationships"><Relationship Id="rId3" Type="http://schemas.openxmlformats.org/officeDocument/2006/relationships/image" Target="../media/image426.png"/><Relationship Id="rId2" Type="http://schemas.openxmlformats.org/officeDocument/2006/relationships/notesSlide" Target="../notesSlides/notesSlide215.xml"/><Relationship Id="rId1" Type="http://schemas.openxmlformats.org/officeDocument/2006/relationships/slideLayout" Target="../slideLayouts/slideLayout2.xml"/><Relationship Id="rId5" Type="http://schemas.openxmlformats.org/officeDocument/2006/relationships/image" Target="../media/image428.png"/><Relationship Id="rId4" Type="http://schemas.openxmlformats.org/officeDocument/2006/relationships/image" Target="../media/image427.png"/></Relationships>
</file>

<file path=ppt/slides/_rels/slide216.xml.rels><?xml version="1.0" encoding="UTF-8" standalone="yes"?>
<Relationships xmlns="http://schemas.openxmlformats.org/package/2006/relationships"><Relationship Id="rId3" Type="http://schemas.openxmlformats.org/officeDocument/2006/relationships/image" Target="../media/image429.png"/><Relationship Id="rId2" Type="http://schemas.openxmlformats.org/officeDocument/2006/relationships/notesSlide" Target="../notesSlides/notesSlide216.xml"/><Relationship Id="rId1" Type="http://schemas.openxmlformats.org/officeDocument/2006/relationships/slideLayout" Target="../slideLayouts/slideLayout2.xml"/><Relationship Id="rId4" Type="http://schemas.openxmlformats.org/officeDocument/2006/relationships/image" Target="../media/image430.png"/></Relationships>
</file>

<file path=ppt/slides/_rels/slide217.xml.rels><?xml version="1.0" encoding="UTF-8" standalone="yes"?>
<Relationships xmlns="http://schemas.openxmlformats.org/package/2006/relationships"><Relationship Id="rId3" Type="http://schemas.openxmlformats.org/officeDocument/2006/relationships/image" Target="../media/image431.png"/><Relationship Id="rId2" Type="http://schemas.openxmlformats.org/officeDocument/2006/relationships/notesSlide" Target="../notesSlides/notesSlide217.xml"/><Relationship Id="rId1" Type="http://schemas.openxmlformats.org/officeDocument/2006/relationships/slideLayout" Target="../slideLayouts/slideLayout2.xml"/></Relationships>
</file>

<file path=ppt/slides/_rels/slide218.xml.rels><?xml version="1.0" encoding="UTF-8" standalone="yes"?>
<Relationships xmlns="http://schemas.openxmlformats.org/package/2006/relationships"><Relationship Id="rId3" Type="http://schemas.openxmlformats.org/officeDocument/2006/relationships/image" Target="../media/image432.png"/><Relationship Id="rId2" Type="http://schemas.openxmlformats.org/officeDocument/2006/relationships/notesSlide" Target="../notesSlides/notesSlide218.xml"/><Relationship Id="rId1" Type="http://schemas.openxmlformats.org/officeDocument/2006/relationships/slideLayout" Target="../slideLayouts/slideLayout2.xml"/></Relationships>
</file>

<file path=ppt/slides/_rels/slide219.xml.rels><?xml version="1.0" encoding="UTF-8" standalone="yes"?>
<Relationships xmlns="http://schemas.openxmlformats.org/package/2006/relationships"><Relationship Id="rId3" Type="http://schemas.openxmlformats.org/officeDocument/2006/relationships/oleObject" Target="../embeddings/oleObject269.bin"/><Relationship Id="rId2" Type="http://schemas.openxmlformats.org/officeDocument/2006/relationships/notesSlide" Target="../notesSlides/notesSlide219.xml"/><Relationship Id="rId1" Type="http://schemas.openxmlformats.org/officeDocument/2006/relationships/slideLayout" Target="../slideLayouts/slideLayout2.xml"/><Relationship Id="rId4" Type="http://schemas.openxmlformats.org/officeDocument/2006/relationships/image" Target="../media/image433.wmf"/></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comments" Target="../comments/comment2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5.wmf"/><Relationship Id="rId5" Type="http://schemas.openxmlformats.org/officeDocument/2006/relationships/oleObject" Target="../embeddings/oleObject16.bin"/><Relationship Id="rId4" Type="http://schemas.openxmlformats.org/officeDocument/2006/relationships/image" Target="../media/image44.jpeg"/></Relationships>
</file>

<file path=ppt/slides/_rels/slide220.xml.rels><?xml version="1.0" encoding="UTF-8" standalone="yes"?>
<Relationships xmlns="http://schemas.openxmlformats.org/package/2006/relationships"><Relationship Id="rId3" Type="http://schemas.openxmlformats.org/officeDocument/2006/relationships/image" Target="../media/image434.png"/><Relationship Id="rId2" Type="http://schemas.openxmlformats.org/officeDocument/2006/relationships/notesSlide" Target="../notesSlides/notesSlide220.xml"/><Relationship Id="rId1" Type="http://schemas.openxmlformats.org/officeDocument/2006/relationships/slideLayout" Target="../slideLayouts/slideLayout2.xml"/><Relationship Id="rId5" Type="http://schemas.openxmlformats.org/officeDocument/2006/relationships/image" Target="../media/image436.png"/><Relationship Id="rId4" Type="http://schemas.openxmlformats.org/officeDocument/2006/relationships/image" Target="../media/image435.png"/></Relationships>
</file>

<file path=ppt/slides/_rels/slide221.xml.rels><?xml version="1.0" encoding="UTF-8" standalone="yes"?>
<Relationships xmlns="http://schemas.openxmlformats.org/package/2006/relationships"><Relationship Id="rId3" Type="http://schemas.openxmlformats.org/officeDocument/2006/relationships/image" Target="../media/image437.png"/><Relationship Id="rId2" Type="http://schemas.openxmlformats.org/officeDocument/2006/relationships/notesSlide" Target="../notesSlides/notesSlide221.xml"/><Relationship Id="rId1" Type="http://schemas.openxmlformats.org/officeDocument/2006/relationships/slideLayout" Target="../slideLayouts/slideLayout2.xml"/></Relationships>
</file>

<file path=ppt/slides/_rels/slide222.xml.rels><?xml version="1.0" encoding="UTF-8" standalone="yes"?>
<Relationships xmlns="http://schemas.openxmlformats.org/package/2006/relationships"><Relationship Id="rId3" Type="http://schemas.openxmlformats.org/officeDocument/2006/relationships/image" Target="../media/image438.png"/><Relationship Id="rId2" Type="http://schemas.openxmlformats.org/officeDocument/2006/relationships/notesSlide" Target="../notesSlides/notesSlide222.xml"/><Relationship Id="rId1" Type="http://schemas.openxmlformats.org/officeDocument/2006/relationships/slideLayout" Target="../slideLayouts/slideLayout2.xml"/></Relationships>
</file>

<file path=ppt/slides/_rels/slide223.xml.rels><?xml version="1.0" encoding="UTF-8" standalone="yes"?>
<Relationships xmlns="http://schemas.openxmlformats.org/package/2006/relationships"><Relationship Id="rId3" Type="http://schemas.openxmlformats.org/officeDocument/2006/relationships/image" Target="../media/image439.png"/><Relationship Id="rId2" Type="http://schemas.openxmlformats.org/officeDocument/2006/relationships/notesSlide" Target="../notesSlides/notesSlide223.xml"/><Relationship Id="rId1" Type="http://schemas.openxmlformats.org/officeDocument/2006/relationships/slideLayout" Target="../slideLayouts/slideLayout2.xml"/></Relationships>
</file>

<file path=ppt/slides/_rels/slide224.xml.rels><?xml version="1.0" encoding="UTF-8" standalone="yes"?>
<Relationships xmlns="http://schemas.openxmlformats.org/package/2006/relationships"><Relationship Id="rId8" Type="http://schemas.openxmlformats.org/officeDocument/2006/relationships/image" Target="../media/image442.wmf"/><Relationship Id="rId13" Type="http://schemas.openxmlformats.org/officeDocument/2006/relationships/oleObject" Target="../embeddings/oleObject275.bin"/><Relationship Id="rId18" Type="http://schemas.openxmlformats.org/officeDocument/2006/relationships/oleObject" Target="../embeddings/oleObject278.bin"/><Relationship Id="rId3" Type="http://schemas.openxmlformats.org/officeDocument/2006/relationships/oleObject" Target="../embeddings/oleObject270.bin"/><Relationship Id="rId7" Type="http://schemas.openxmlformats.org/officeDocument/2006/relationships/oleObject" Target="../embeddings/oleObject272.bin"/><Relationship Id="rId12" Type="http://schemas.openxmlformats.org/officeDocument/2006/relationships/image" Target="../media/image444.wmf"/><Relationship Id="rId17" Type="http://schemas.openxmlformats.org/officeDocument/2006/relationships/oleObject" Target="../embeddings/oleObject277.bin"/><Relationship Id="rId2" Type="http://schemas.openxmlformats.org/officeDocument/2006/relationships/notesSlide" Target="../notesSlides/notesSlide224.xml"/><Relationship Id="rId16" Type="http://schemas.openxmlformats.org/officeDocument/2006/relationships/image" Target="../media/image446.wmf"/><Relationship Id="rId1" Type="http://schemas.openxmlformats.org/officeDocument/2006/relationships/slideLayout" Target="../slideLayouts/slideLayout2.xml"/><Relationship Id="rId6" Type="http://schemas.openxmlformats.org/officeDocument/2006/relationships/image" Target="../media/image441.wmf"/><Relationship Id="rId11" Type="http://schemas.openxmlformats.org/officeDocument/2006/relationships/oleObject" Target="../embeddings/oleObject274.bin"/><Relationship Id="rId5" Type="http://schemas.openxmlformats.org/officeDocument/2006/relationships/oleObject" Target="../embeddings/oleObject271.bin"/><Relationship Id="rId15" Type="http://schemas.openxmlformats.org/officeDocument/2006/relationships/oleObject" Target="../embeddings/oleObject276.bin"/><Relationship Id="rId10" Type="http://schemas.openxmlformats.org/officeDocument/2006/relationships/image" Target="../media/image443.wmf"/><Relationship Id="rId4" Type="http://schemas.openxmlformats.org/officeDocument/2006/relationships/image" Target="../media/image440.wmf"/><Relationship Id="rId9" Type="http://schemas.openxmlformats.org/officeDocument/2006/relationships/oleObject" Target="../embeddings/oleObject273.bin"/><Relationship Id="rId14" Type="http://schemas.openxmlformats.org/officeDocument/2006/relationships/image" Target="../media/image445.wmf"/></Relationships>
</file>

<file path=ppt/slides/_rels/slide225.xml.rels><?xml version="1.0" encoding="UTF-8" standalone="yes"?>
<Relationships xmlns="http://schemas.openxmlformats.org/package/2006/relationships"><Relationship Id="rId3" Type="http://schemas.openxmlformats.org/officeDocument/2006/relationships/oleObject" Target="../embeddings/oleObject279.bin"/><Relationship Id="rId2" Type="http://schemas.openxmlformats.org/officeDocument/2006/relationships/notesSlide" Target="../notesSlides/notesSlide225.xml"/><Relationship Id="rId1" Type="http://schemas.openxmlformats.org/officeDocument/2006/relationships/slideLayout" Target="../slideLayouts/slideLayout2.xml"/><Relationship Id="rId4" Type="http://schemas.openxmlformats.org/officeDocument/2006/relationships/image" Target="../media/image447.wmf"/></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omments" Target="../comments/comment21.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comments" Target="../comments/comment22.xml"/></Relationships>
</file>

<file path=ppt/slides/_rels/slide2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comments" Target="../comments/comment23.xml"/><Relationship Id="rId4" Type="http://schemas.openxmlformats.org/officeDocument/2006/relationships/image" Target="../media/image49.jpeg"/></Relationships>
</file>

<file path=ppt/slides/_rels/slide2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comments" Target="../comments/comment24.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comments" Target="../comments/comment25.xml"/></Relationships>
</file>

<file path=ppt/slides/_rels/slide28.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28.xml"/><Relationship Id="rId1" Type="http://schemas.openxmlformats.org/officeDocument/2006/relationships/slideLayout" Target="../slideLayouts/slideLayout16.xml"/><Relationship Id="rId4" Type="http://schemas.openxmlformats.org/officeDocument/2006/relationships/comments" Target="../comments/comment26.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27.xml"/><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30.xml"/><Relationship Id="rId1" Type="http://schemas.openxmlformats.org/officeDocument/2006/relationships/slideLayout" Target="../slideLayouts/slideLayout16.xml"/><Relationship Id="rId6" Type="http://schemas.openxmlformats.org/officeDocument/2006/relationships/comments" Target="../comments/comment28.xml"/><Relationship Id="rId5" Type="http://schemas.openxmlformats.org/officeDocument/2006/relationships/image" Target="../media/image55.gif"/><Relationship Id="rId4" Type="http://schemas.openxmlformats.org/officeDocument/2006/relationships/image" Target="../media/image54.gif"/></Relationships>
</file>

<file path=ppt/slides/_rels/slide3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1.xml"/><Relationship Id="rId1" Type="http://schemas.openxmlformats.org/officeDocument/2006/relationships/slideLayout" Target="../slideLayouts/slideLayout16.xml"/><Relationship Id="rId6" Type="http://schemas.openxmlformats.org/officeDocument/2006/relationships/comments" Target="../comments/comment29.xml"/><Relationship Id="rId5" Type="http://schemas.openxmlformats.org/officeDocument/2006/relationships/image" Target="../media/image58.png"/><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59.png"/><Relationship Id="rId7" Type="http://schemas.openxmlformats.org/officeDocument/2006/relationships/image" Target="../media/image64.png"/><Relationship Id="rId2" Type="http://schemas.openxmlformats.org/officeDocument/2006/relationships/notesSlide" Target="../notesSlides/notesSlide32.xml"/><Relationship Id="rId1" Type="http://schemas.openxmlformats.org/officeDocument/2006/relationships/slideLayout" Target="../slideLayouts/slideLayout16.xml"/><Relationship Id="rId6" Type="http://schemas.openxmlformats.org/officeDocument/2006/relationships/image" Target="../media/image63.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comments" Target="../comments/comment30.xml"/></Relationships>
</file>

<file path=ppt/slides/_rels/slide3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comments" Target="../comments/comment31.xml"/><Relationship Id="rId5" Type="http://schemas.openxmlformats.org/officeDocument/2006/relationships/image" Target="../media/image68.png"/><Relationship Id="rId4" Type="http://schemas.openxmlformats.org/officeDocument/2006/relationships/image" Target="../media/image67.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4.xml"/><Relationship Id="rId1" Type="http://schemas.openxmlformats.org/officeDocument/2006/relationships/slideLayout" Target="../slideLayouts/slideLayout16.xml"/><Relationship Id="rId6" Type="http://schemas.openxmlformats.org/officeDocument/2006/relationships/comments" Target="../comments/comment32.xml"/><Relationship Id="rId5" Type="http://schemas.openxmlformats.org/officeDocument/2006/relationships/image" Target="../media/image71.png"/><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3" Type="http://schemas.openxmlformats.org/officeDocument/2006/relationships/image" Target="../media/image72.jpeg"/><Relationship Id="rId7" Type="http://schemas.openxmlformats.org/officeDocument/2006/relationships/comments" Target="../comments/comment33.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3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6.xml"/><Relationship Id="rId1" Type="http://schemas.openxmlformats.org/officeDocument/2006/relationships/slideLayout" Target="../slideLayouts/slideLayout16.xml"/><Relationship Id="rId4" Type="http://schemas.openxmlformats.org/officeDocument/2006/relationships/image" Target="../media/image2180.png"/></Relationships>
</file>

<file path=ppt/slides/_rels/slide3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37.xml"/><Relationship Id="rId1" Type="http://schemas.openxmlformats.org/officeDocument/2006/relationships/slideLayout" Target="../slideLayouts/slideLayout16.xml"/><Relationship Id="rId5" Type="http://schemas.openxmlformats.org/officeDocument/2006/relationships/comments" Target="../comments/comment34.xml"/><Relationship Id="rId4" Type="http://schemas.openxmlformats.org/officeDocument/2006/relationships/image" Target="../media/image710.png"/></Relationships>
</file>

<file path=ppt/slides/_rels/slide3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8.xml"/><Relationship Id="rId1" Type="http://schemas.openxmlformats.org/officeDocument/2006/relationships/slideLayout" Target="../slideLayouts/slideLayout16.xml"/><Relationship Id="rId4" Type="http://schemas.openxmlformats.org/officeDocument/2006/relationships/comments" Target="../comments/comment35.xml"/></Relationships>
</file>

<file path=ppt/slides/_rels/slide3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9.xml"/><Relationship Id="rId1" Type="http://schemas.openxmlformats.org/officeDocument/2006/relationships/slideLayout" Target="../slideLayouts/slideLayout16.xml"/><Relationship Id="rId4" Type="http://schemas.openxmlformats.org/officeDocument/2006/relationships/comments" Target="../comments/comment36.xml"/></Relationships>
</file>

<file path=ppt/slides/_rels/slide4.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comments" Target="../comments/comment37.xml"/><Relationship Id="rId4" Type="http://schemas.openxmlformats.org/officeDocument/2006/relationships/image" Target="../media/image81.png"/></Relationships>
</file>

<file path=ppt/slides/_rels/slide4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comments" Target="../comments/comment38.xml"/></Relationships>
</file>

<file path=ppt/slides/_rels/slide4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comments" Target="../comments/comment39.xml"/></Relationships>
</file>

<file path=ppt/slides/_rels/slide43.xml.rels><?xml version="1.0" encoding="UTF-8" standalone="yes"?>
<Relationships xmlns="http://schemas.openxmlformats.org/package/2006/relationships"><Relationship Id="rId8" Type="http://schemas.openxmlformats.org/officeDocument/2006/relationships/image" Target="../media/image86.wmf"/><Relationship Id="rId13" Type="http://schemas.openxmlformats.org/officeDocument/2006/relationships/oleObject" Target="../embeddings/oleObject22.bin"/><Relationship Id="rId3" Type="http://schemas.openxmlformats.org/officeDocument/2006/relationships/oleObject" Target="../embeddings/oleObject17.bin"/><Relationship Id="rId7" Type="http://schemas.openxmlformats.org/officeDocument/2006/relationships/oleObject" Target="../embeddings/oleObject19.bin"/><Relationship Id="rId12" Type="http://schemas.openxmlformats.org/officeDocument/2006/relationships/image" Target="../media/image88.wmf"/><Relationship Id="rId17" Type="http://schemas.openxmlformats.org/officeDocument/2006/relationships/comments" Target="../comments/comment40.xml"/><Relationship Id="rId2" Type="http://schemas.openxmlformats.org/officeDocument/2006/relationships/notesSlide" Target="../notesSlides/notesSlide43.xml"/><Relationship Id="rId16" Type="http://schemas.openxmlformats.org/officeDocument/2006/relationships/image" Target="../media/image90.wmf"/><Relationship Id="rId1" Type="http://schemas.openxmlformats.org/officeDocument/2006/relationships/slideLayout" Target="../slideLayouts/slideLayout2.xml"/><Relationship Id="rId6" Type="http://schemas.openxmlformats.org/officeDocument/2006/relationships/image" Target="../media/image85.wmf"/><Relationship Id="rId11" Type="http://schemas.openxmlformats.org/officeDocument/2006/relationships/oleObject" Target="../embeddings/oleObject21.bin"/><Relationship Id="rId5" Type="http://schemas.openxmlformats.org/officeDocument/2006/relationships/oleObject" Target="../embeddings/oleObject18.bin"/><Relationship Id="rId15" Type="http://schemas.openxmlformats.org/officeDocument/2006/relationships/oleObject" Target="../embeddings/oleObject23.bin"/><Relationship Id="rId10" Type="http://schemas.openxmlformats.org/officeDocument/2006/relationships/image" Target="../media/image87.wmf"/><Relationship Id="rId4" Type="http://schemas.openxmlformats.org/officeDocument/2006/relationships/image" Target="../media/image84.wmf"/><Relationship Id="rId9" Type="http://schemas.openxmlformats.org/officeDocument/2006/relationships/oleObject" Target="../embeddings/oleObject20.bin"/><Relationship Id="rId14" Type="http://schemas.openxmlformats.org/officeDocument/2006/relationships/image" Target="../media/image89.wmf"/></Relationships>
</file>

<file path=ppt/slides/_rels/slide44.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24.bin"/><Relationship Id="rId7" Type="http://schemas.openxmlformats.org/officeDocument/2006/relationships/oleObject" Target="../embeddings/oleObject26.bin"/><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92.wmf"/><Relationship Id="rId11" Type="http://schemas.openxmlformats.org/officeDocument/2006/relationships/comments" Target="../comments/comment41.xml"/><Relationship Id="rId5" Type="http://schemas.openxmlformats.org/officeDocument/2006/relationships/oleObject" Target="../embeddings/oleObject25.bin"/><Relationship Id="rId10" Type="http://schemas.openxmlformats.org/officeDocument/2006/relationships/image" Target="../media/image94.wmf"/><Relationship Id="rId4" Type="http://schemas.openxmlformats.org/officeDocument/2006/relationships/image" Target="../media/image91.wmf"/><Relationship Id="rId9" Type="http://schemas.openxmlformats.org/officeDocument/2006/relationships/oleObject" Target="../embeddings/oleObject27.bin"/></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comments" Target="../comments/comment42.xml"/></Relationships>
</file>

<file path=ppt/slides/_rels/slide4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comments" Target="../comments/comment43.xml"/></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comments" Target="../comments/comment44.xml"/><Relationship Id="rId4" Type="http://schemas.openxmlformats.org/officeDocument/2006/relationships/image" Target="../media/image98.png"/></Relationships>
</file>

<file path=ppt/slides/_rels/slide4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comments" Target="../comments/comment45.xml"/></Relationships>
</file>

<file path=ppt/slides/_rels/slide49.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omments" Target="../comments/comment46.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comments" Target="../comments/comment3.xml"/><Relationship Id="rId4" Type="http://schemas.openxmlformats.org/officeDocument/2006/relationships/image" Target="../media/image5.png"/><Relationship Id="rId9" Type="http://schemas.openxmlformats.org/officeDocument/2006/relationships/image" Target="../media/image6.png"/></Relationships>
</file>

<file path=ppt/slides/_rels/slide50.xml.rels><?xml version="1.0" encoding="UTF-8" standalone="yes"?>
<Relationships xmlns="http://schemas.openxmlformats.org/package/2006/relationships"><Relationship Id="rId8" Type="http://schemas.openxmlformats.org/officeDocument/2006/relationships/image" Target="../media/image103.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102.wmf"/><Relationship Id="rId5" Type="http://schemas.openxmlformats.org/officeDocument/2006/relationships/oleObject" Target="../embeddings/oleObject29.bin"/><Relationship Id="rId4" Type="http://schemas.openxmlformats.org/officeDocument/2006/relationships/image" Target="../media/image101.wmf"/><Relationship Id="rId9" Type="http://schemas.openxmlformats.org/officeDocument/2006/relationships/comments" Target="../comments/comment47.xml"/></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image" Target="../media/image104.png"/><Relationship Id="rId7" Type="http://schemas.openxmlformats.org/officeDocument/2006/relationships/image" Target="../media/image106.wmf"/><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oleObject" Target="../embeddings/oleObject32.bin"/><Relationship Id="rId5" Type="http://schemas.openxmlformats.org/officeDocument/2006/relationships/image" Target="../media/image105.wmf"/><Relationship Id="rId10" Type="http://schemas.openxmlformats.org/officeDocument/2006/relationships/comments" Target="../comments/comment48.xml"/><Relationship Id="rId4" Type="http://schemas.openxmlformats.org/officeDocument/2006/relationships/oleObject" Target="../embeddings/oleObject31.bin"/><Relationship Id="rId9" Type="http://schemas.openxmlformats.org/officeDocument/2006/relationships/image" Target="../media/image107.wmf"/></Relationships>
</file>

<file path=ppt/slides/_rels/slide52.xml.rels><?xml version="1.0" encoding="UTF-8" standalone="yes"?>
<Relationships xmlns="http://schemas.openxmlformats.org/package/2006/relationships"><Relationship Id="rId8" Type="http://schemas.openxmlformats.org/officeDocument/2006/relationships/image" Target="../media/image106.wmf"/><Relationship Id="rId3" Type="http://schemas.openxmlformats.org/officeDocument/2006/relationships/oleObject" Target="../embeddings/oleObject34.bin"/><Relationship Id="rId7" Type="http://schemas.openxmlformats.org/officeDocument/2006/relationships/oleObject" Target="../embeddings/oleObject36.bin"/><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105.wmf"/><Relationship Id="rId11" Type="http://schemas.openxmlformats.org/officeDocument/2006/relationships/image" Target="../media/image104.png"/><Relationship Id="rId5" Type="http://schemas.openxmlformats.org/officeDocument/2006/relationships/oleObject" Target="../embeddings/oleObject35.bin"/><Relationship Id="rId10" Type="http://schemas.openxmlformats.org/officeDocument/2006/relationships/image" Target="../media/image107.wmf"/><Relationship Id="rId4" Type="http://schemas.openxmlformats.org/officeDocument/2006/relationships/image" Target="../media/image108.wmf"/><Relationship Id="rId9" Type="http://schemas.openxmlformats.org/officeDocument/2006/relationships/oleObject" Target="../embeddings/oleObject37.bin"/></Relationships>
</file>

<file path=ppt/slides/_rels/slide53.xml.rels><?xml version="1.0" encoding="UTF-8" standalone="yes"?>
<Relationships xmlns="http://schemas.openxmlformats.org/package/2006/relationships"><Relationship Id="rId8" Type="http://schemas.openxmlformats.org/officeDocument/2006/relationships/image" Target="../media/image110.wmf"/><Relationship Id="rId3" Type="http://schemas.openxmlformats.org/officeDocument/2006/relationships/oleObject" Target="../embeddings/oleObject38.bin"/><Relationship Id="rId7" Type="http://schemas.openxmlformats.org/officeDocument/2006/relationships/oleObject" Target="../embeddings/oleObject40.bin"/><Relationship Id="rId12" Type="http://schemas.openxmlformats.org/officeDocument/2006/relationships/image" Target="../media/image112.wmf"/><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101.wmf"/><Relationship Id="rId11" Type="http://schemas.openxmlformats.org/officeDocument/2006/relationships/oleObject" Target="../embeddings/oleObject42.bin"/><Relationship Id="rId5" Type="http://schemas.openxmlformats.org/officeDocument/2006/relationships/oleObject" Target="../embeddings/oleObject39.bin"/><Relationship Id="rId10" Type="http://schemas.openxmlformats.org/officeDocument/2006/relationships/image" Target="../media/image111.wmf"/><Relationship Id="rId4" Type="http://schemas.openxmlformats.org/officeDocument/2006/relationships/image" Target="../media/image109.wmf"/><Relationship Id="rId9" Type="http://schemas.openxmlformats.org/officeDocument/2006/relationships/oleObject" Target="../embeddings/oleObject41.bin"/></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113.w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115.wmf"/><Relationship Id="rId5" Type="http://schemas.openxmlformats.org/officeDocument/2006/relationships/oleObject" Target="../embeddings/oleObject45.bin"/><Relationship Id="rId4" Type="http://schemas.openxmlformats.org/officeDocument/2006/relationships/image" Target="../media/image114.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116.wmf"/></Relationships>
</file>

<file path=ppt/slides/_rels/slide57.xml.rels><?xml version="1.0" encoding="UTF-8" standalone="yes"?>
<Relationships xmlns="http://schemas.openxmlformats.org/package/2006/relationships"><Relationship Id="rId8" Type="http://schemas.openxmlformats.org/officeDocument/2006/relationships/image" Target="../media/image119.wmf"/><Relationship Id="rId13" Type="http://schemas.openxmlformats.org/officeDocument/2006/relationships/image" Target="../media/image123.png"/><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122.wmf"/><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118.wmf"/><Relationship Id="rId11" Type="http://schemas.openxmlformats.org/officeDocument/2006/relationships/oleObject" Target="../embeddings/oleObject50.bin"/><Relationship Id="rId5" Type="http://schemas.openxmlformats.org/officeDocument/2006/relationships/oleObject" Target="../embeddings/oleObject48.bin"/><Relationship Id="rId10" Type="http://schemas.openxmlformats.org/officeDocument/2006/relationships/image" Target="../media/image121.jpeg"/><Relationship Id="rId4" Type="http://schemas.openxmlformats.org/officeDocument/2006/relationships/image" Target="../media/image117.wmf"/><Relationship Id="rId9" Type="http://schemas.openxmlformats.org/officeDocument/2006/relationships/image" Target="../media/image120.png"/></Relationships>
</file>

<file path=ppt/slides/_rels/slide58.x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oleObject" Target="../embeddings/oleObject51.bin"/><Relationship Id="rId7" Type="http://schemas.openxmlformats.org/officeDocument/2006/relationships/oleObject" Target="../embeddings/oleObject53.bin"/><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image" Target="../media/image125.wmf"/><Relationship Id="rId5" Type="http://schemas.openxmlformats.org/officeDocument/2006/relationships/oleObject" Target="../embeddings/oleObject52.bin"/><Relationship Id="rId10" Type="http://schemas.openxmlformats.org/officeDocument/2006/relationships/image" Target="../media/image127.wmf"/><Relationship Id="rId4" Type="http://schemas.openxmlformats.org/officeDocument/2006/relationships/image" Target="../media/image124.wmf"/><Relationship Id="rId9" Type="http://schemas.openxmlformats.org/officeDocument/2006/relationships/oleObject" Target="../embeddings/oleObject54.bin"/></Relationships>
</file>

<file path=ppt/slides/_rels/slide59.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oleObject" Target="../embeddings/oleObject55.bin"/><Relationship Id="rId7" Type="http://schemas.openxmlformats.org/officeDocument/2006/relationships/image" Target="../media/image130.wmf"/><Relationship Id="rId2" Type="http://schemas.openxmlformats.org/officeDocument/2006/relationships/notesSlide" Target="../notesSlides/notesSlide59.xml"/><Relationship Id="rId1" Type="http://schemas.openxmlformats.org/officeDocument/2006/relationships/slideLayout" Target="../slideLayouts/slideLayout16.xml"/><Relationship Id="rId6" Type="http://schemas.openxmlformats.org/officeDocument/2006/relationships/oleObject" Target="../embeddings/oleObject56.bin"/><Relationship Id="rId5" Type="http://schemas.openxmlformats.org/officeDocument/2006/relationships/image" Target="../media/image129.png"/><Relationship Id="rId4" Type="http://schemas.openxmlformats.org/officeDocument/2006/relationships/image" Target="../media/image128.wmf"/><Relationship Id="rId9" Type="http://schemas.openxmlformats.org/officeDocument/2006/relationships/image" Target="../media/image131.wmf"/></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8.png"/><Relationship Id="rId9" Type="http://schemas.openxmlformats.org/officeDocument/2006/relationships/comments" Target="../comments/comment4.xml"/></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60.bin"/><Relationship Id="rId3" Type="http://schemas.openxmlformats.org/officeDocument/2006/relationships/image" Target="../media/image132.png"/><Relationship Id="rId7" Type="http://schemas.openxmlformats.org/officeDocument/2006/relationships/image" Target="../media/image134.wmf"/><Relationship Id="rId2" Type="http://schemas.openxmlformats.org/officeDocument/2006/relationships/notesSlide" Target="../notesSlides/notesSlide60.xml"/><Relationship Id="rId1" Type="http://schemas.openxmlformats.org/officeDocument/2006/relationships/slideLayout" Target="../slideLayouts/slideLayout16.xml"/><Relationship Id="rId6" Type="http://schemas.openxmlformats.org/officeDocument/2006/relationships/oleObject" Target="../embeddings/oleObject59.bin"/><Relationship Id="rId11" Type="http://schemas.openxmlformats.org/officeDocument/2006/relationships/image" Target="../media/image136.wmf"/><Relationship Id="rId5" Type="http://schemas.openxmlformats.org/officeDocument/2006/relationships/image" Target="../media/image133.wmf"/><Relationship Id="rId10" Type="http://schemas.openxmlformats.org/officeDocument/2006/relationships/oleObject" Target="../embeddings/oleObject61.bin"/><Relationship Id="rId4" Type="http://schemas.openxmlformats.org/officeDocument/2006/relationships/oleObject" Target="../embeddings/oleObject58.bin"/><Relationship Id="rId9" Type="http://schemas.openxmlformats.org/officeDocument/2006/relationships/image" Target="../media/image135.wmf"/></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62.xml"/><Relationship Id="rId1" Type="http://schemas.openxmlformats.org/officeDocument/2006/relationships/slideLayout" Target="../slideLayouts/slideLayout16.xml"/><Relationship Id="rId4" Type="http://schemas.openxmlformats.org/officeDocument/2006/relationships/image" Target="../media/image950.png"/></Relationships>
</file>

<file path=ppt/slides/_rels/slide63.xml.rels><?xml version="1.0" encoding="UTF-8" standalone="yes"?>
<Relationships xmlns="http://schemas.openxmlformats.org/package/2006/relationships"><Relationship Id="rId3" Type="http://schemas.openxmlformats.org/officeDocument/2006/relationships/image" Target="../media/image1010.pn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8" Type="http://schemas.openxmlformats.org/officeDocument/2006/relationships/image" Target="../media/image140.wmf"/><Relationship Id="rId13" Type="http://schemas.openxmlformats.org/officeDocument/2006/relationships/oleObject" Target="../embeddings/oleObject67.bin"/><Relationship Id="rId18" Type="http://schemas.openxmlformats.org/officeDocument/2006/relationships/image" Target="../media/image145.wmf"/><Relationship Id="rId26" Type="http://schemas.openxmlformats.org/officeDocument/2006/relationships/image" Target="../media/image149.wmf"/><Relationship Id="rId3" Type="http://schemas.openxmlformats.org/officeDocument/2006/relationships/oleObject" Target="../embeddings/oleObject62.bin"/><Relationship Id="rId21" Type="http://schemas.openxmlformats.org/officeDocument/2006/relationships/oleObject" Target="../embeddings/oleObject71.bin"/><Relationship Id="rId7" Type="http://schemas.openxmlformats.org/officeDocument/2006/relationships/oleObject" Target="../embeddings/oleObject64.bin"/><Relationship Id="rId12" Type="http://schemas.openxmlformats.org/officeDocument/2006/relationships/image" Target="../media/image142.wmf"/><Relationship Id="rId17" Type="http://schemas.openxmlformats.org/officeDocument/2006/relationships/oleObject" Target="../embeddings/oleObject69.bin"/><Relationship Id="rId25" Type="http://schemas.openxmlformats.org/officeDocument/2006/relationships/oleObject" Target="../embeddings/oleObject73.bin"/><Relationship Id="rId2" Type="http://schemas.openxmlformats.org/officeDocument/2006/relationships/notesSlide" Target="../notesSlides/notesSlide64.xml"/><Relationship Id="rId16" Type="http://schemas.openxmlformats.org/officeDocument/2006/relationships/image" Target="../media/image144.wmf"/><Relationship Id="rId20" Type="http://schemas.openxmlformats.org/officeDocument/2006/relationships/image" Target="../media/image146.wmf"/><Relationship Id="rId29" Type="http://schemas.openxmlformats.org/officeDocument/2006/relationships/oleObject" Target="../embeddings/oleObject75.bin"/><Relationship Id="rId1" Type="http://schemas.openxmlformats.org/officeDocument/2006/relationships/slideLayout" Target="../slideLayouts/slideLayout4.xml"/><Relationship Id="rId6" Type="http://schemas.openxmlformats.org/officeDocument/2006/relationships/image" Target="../media/image139.wmf"/><Relationship Id="rId11" Type="http://schemas.openxmlformats.org/officeDocument/2006/relationships/oleObject" Target="../embeddings/oleObject66.bin"/><Relationship Id="rId24" Type="http://schemas.openxmlformats.org/officeDocument/2006/relationships/image" Target="../media/image148.wmf"/><Relationship Id="rId5" Type="http://schemas.openxmlformats.org/officeDocument/2006/relationships/oleObject" Target="../embeddings/oleObject63.bin"/><Relationship Id="rId15" Type="http://schemas.openxmlformats.org/officeDocument/2006/relationships/oleObject" Target="../embeddings/oleObject68.bin"/><Relationship Id="rId23" Type="http://schemas.openxmlformats.org/officeDocument/2006/relationships/oleObject" Target="../embeddings/oleObject72.bin"/><Relationship Id="rId28" Type="http://schemas.openxmlformats.org/officeDocument/2006/relationships/image" Target="../media/image150.wmf"/><Relationship Id="rId10" Type="http://schemas.openxmlformats.org/officeDocument/2006/relationships/image" Target="../media/image141.wmf"/><Relationship Id="rId19" Type="http://schemas.openxmlformats.org/officeDocument/2006/relationships/oleObject" Target="../embeddings/oleObject70.bin"/><Relationship Id="rId4" Type="http://schemas.openxmlformats.org/officeDocument/2006/relationships/image" Target="../media/image138.wmf"/><Relationship Id="rId9" Type="http://schemas.openxmlformats.org/officeDocument/2006/relationships/oleObject" Target="../embeddings/oleObject65.bin"/><Relationship Id="rId14" Type="http://schemas.openxmlformats.org/officeDocument/2006/relationships/image" Target="../media/image143.wmf"/><Relationship Id="rId22" Type="http://schemas.openxmlformats.org/officeDocument/2006/relationships/image" Target="../media/image147.wmf"/><Relationship Id="rId27" Type="http://schemas.openxmlformats.org/officeDocument/2006/relationships/oleObject" Target="../embeddings/oleObject74.bin"/><Relationship Id="rId30" Type="http://schemas.openxmlformats.org/officeDocument/2006/relationships/image" Target="../media/image151.wmf"/></Relationships>
</file>

<file path=ppt/slides/_rels/slide65.xml.rels><?xml version="1.0" encoding="UTF-8" standalone="yes"?>
<Relationships xmlns="http://schemas.openxmlformats.org/package/2006/relationships"><Relationship Id="rId8" Type="http://schemas.openxmlformats.org/officeDocument/2006/relationships/image" Target="../media/image1200.png"/><Relationship Id="rId3" Type="http://schemas.openxmlformats.org/officeDocument/2006/relationships/oleObject" Target="../embeddings/oleObject76.bin"/><Relationship Id="rId7" Type="http://schemas.openxmlformats.org/officeDocument/2006/relationships/image" Target="../media/image119.png"/><Relationship Id="rId2" Type="http://schemas.openxmlformats.org/officeDocument/2006/relationships/notesSlide" Target="../notesSlides/notesSlide65.xml"/><Relationship Id="rId1" Type="http://schemas.openxmlformats.org/officeDocument/2006/relationships/slideLayout" Target="../slideLayouts/slideLayout4.xml"/><Relationship Id="rId6" Type="http://schemas.openxmlformats.org/officeDocument/2006/relationships/image" Target="../media/image118.png"/><Relationship Id="rId4" Type="http://schemas.openxmlformats.org/officeDocument/2006/relationships/image" Target="../media/image152.wmf"/></Relationships>
</file>

<file path=ppt/slides/_rels/slide66.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oleObject" Target="../embeddings/oleObject77.bin"/><Relationship Id="rId2" Type="http://schemas.openxmlformats.org/officeDocument/2006/relationships/notesSlide" Target="../notesSlides/notesSlide66.xml"/><Relationship Id="rId1" Type="http://schemas.openxmlformats.org/officeDocument/2006/relationships/slideLayout" Target="../slideLayouts/slideLayout4.xml"/><Relationship Id="rId6" Type="http://schemas.openxmlformats.org/officeDocument/2006/relationships/image" Target="../media/image154.wmf"/><Relationship Id="rId5" Type="http://schemas.openxmlformats.org/officeDocument/2006/relationships/oleObject" Target="../embeddings/oleObject78.bin"/><Relationship Id="rId4" Type="http://schemas.openxmlformats.org/officeDocument/2006/relationships/image" Target="../media/image153.wmf"/></Relationships>
</file>

<file path=ppt/slides/_rels/slide67.xml.rels><?xml version="1.0" encoding="UTF-8" standalone="yes"?>
<Relationships xmlns="http://schemas.openxmlformats.org/package/2006/relationships"><Relationship Id="rId8" Type="http://schemas.openxmlformats.org/officeDocument/2006/relationships/image" Target="../media/image157.wmf"/><Relationship Id="rId3" Type="http://schemas.openxmlformats.org/officeDocument/2006/relationships/oleObject" Target="../embeddings/oleObject79.bin"/><Relationship Id="rId7" Type="http://schemas.openxmlformats.org/officeDocument/2006/relationships/oleObject" Target="../embeddings/oleObject81.bin"/><Relationship Id="rId2" Type="http://schemas.openxmlformats.org/officeDocument/2006/relationships/notesSlide" Target="../notesSlides/notesSlide67.xml"/><Relationship Id="rId1" Type="http://schemas.openxmlformats.org/officeDocument/2006/relationships/slideLayout" Target="../slideLayouts/slideLayout4.xml"/><Relationship Id="rId6" Type="http://schemas.openxmlformats.org/officeDocument/2006/relationships/image" Target="../media/image156.wmf"/><Relationship Id="rId5" Type="http://schemas.openxmlformats.org/officeDocument/2006/relationships/oleObject" Target="../embeddings/oleObject80.bin"/><Relationship Id="rId10" Type="http://schemas.openxmlformats.org/officeDocument/2006/relationships/image" Target="../media/image158.wmf"/><Relationship Id="rId4" Type="http://schemas.openxmlformats.org/officeDocument/2006/relationships/image" Target="../media/image155.wmf"/><Relationship Id="rId9" Type="http://schemas.openxmlformats.org/officeDocument/2006/relationships/oleObject" Target="../embeddings/oleObject82.bin"/></Relationships>
</file>

<file path=ppt/slides/_rels/slide68.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8" Type="http://schemas.openxmlformats.org/officeDocument/2006/relationships/image" Target="../media/image161.wmf"/><Relationship Id="rId3" Type="http://schemas.openxmlformats.org/officeDocument/2006/relationships/oleObject" Target="../embeddings/oleObject83.bin"/><Relationship Id="rId7" Type="http://schemas.openxmlformats.org/officeDocument/2006/relationships/oleObject" Target="../embeddings/oleObject85.bin"/><Relationship Id="rId2" Type="http://schemas.openxmlformats.org/officeDocument/2006/relationships/notesSlide" Target="../notesSlides/notesSlide69.xml"/><Relationship Id="rId1" Type="http://schemas.openxmlformats.org/officeDocument/2006/relationships/slideLayout" Target="../slideLayouts/slideLayout2.xml"/><Relationship Id="rId6" Type="http://schemas.openxmlformats.org/officeDocument/2006/relationships/image" Target="../media/image160.wmf"/><Relationship Id="rId5" Type="http://schemas.openxmlformats.org/officeDocument/2006/relationships/oleObject" Target="../embeddings/oleObject84.bin"/><Relationship Id="rId4" Type="http://schemas.openxmlformats.org/officeDocument/2006/relationships/image" Target="../media/image159.wmf"/></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comments" Target="../comments/comment5.xml"/><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_rels/slide70.xml.rels><?xml version="1.0" encoding="UTF-8" standalone="yes"?>
<Relationships xmlns="http://schemas.openxmlformats.org/package/2006/relationships"><Relationship Id="rId8" Type="http://schemas.openxmlformats.org/officeDocument/2006/relationships/image" Target="../media/image164.wmf"/><Relationship Id="rId3" Type="http://schemas.openxmlformats.org/officeDocument/2006/relationships/oleObject" Target="../embeddings/oleObject86.bin"/><Relationship Id="rId7" Type="http://schemas.openxmlformats.org/officeDocument/2006/relationships/oleObject" Target="../embeddings/oleObject88.bin"/><Relationship Id="rId12" Type="http://schemas.openxmlformats.org/officeDocument/2006/relationships/image" Target="../media/image166.wmf"/><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163.wmf"/><Relationship Id="rId11" Type="http://schemas.openxmlformats.org/officeDocument/2006/relationships/oleObject" Target="../embeddings/oleObject90.bin"/><Relationship Id="rId5" Type="http://schemas.openxmlformats.org/officeDocument/2006/relationships/oleObject" Target="../embeddings/oleObject87.bin"/><Relationship Id="rId10" Type="http://schemas.openxmlformats.org/officeDocument/2006/relationships/image" Target="../media/image165.wmf"/><Relationship Id="rId4" Type="http://schemas.openxmlformats.org/officeDocument/2006/relationships/image" Target="../media/image162.wmf"/><Relationship Id="rId9" Type="http://schemas.openxmlformats.org/officeDocument/2006/relationships/oleObject" Target="../embeddings/oleObject89.bin"/></Relationships>
</file>

<file path=ppt/slides/_rels/slide71.xml.rels><?xml version="1.0" encoding="UTF-8" standalone="yes"?>
<Relationships xmlns="http://schemas.openxmlformats.org/package/2006/relationships"><Relationship Id="rId8" Type="http://schemas.openxmlformats.org/officeDocument/2006/relationships/image" Target="../media/image169.wmf"/><Relationship Id="rId3" Type="http://schemas.openxmlformats.org/officeDocument/2006/relationships/oleObject" Target="../embeddings/oleObject91.bin"/><Relationship Id="rId7" Type="http://schemas.openxmlformats.org/officeDocument/2006/relationships/oleObject" Target="../embeddings/oleObject93.bin"/><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168.wmf"/><Relationship Id="rId5" Type="http://schemas.openxmlformats.org/officeDocument/2006/relationships/oleObject" Target="../embeddings/oleObject92.bin"/><Relationship Id="rId4" Type="http://schemas.openxmlformats.org/officeDocument/2006/relationships/image" Target="../media/image167.wmf"/></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image" Target="../media/image172.wmf"/><Relationship Id="rId13" Type="http://schemas.openxmlformats.org/officeDocument/2006/relationships/oleObject" Target="../embeddings/oleObject99.bin"/><Relationship Id="rId18" Type="http://schemas.openxmlformats.org/officeDocument/2006/relationships/image" Target="../media/image177.wmf"/><Relationship Id="rId26" Type="http://schemas.openxmlformats.org/officeDocument/2006/relationships/image" Target="../media/image181.wmf"/><Relationship Id="rId3" Type="http://schemas.openxmlformats.org/officeDocument/2006/relationships/oleObject" Target="../embeddings/oleObject94.bin"/><Relationship Id="rId21" Type="http://schemas.openxmlformats.org/officeDocument/2006/relationships/oleObject" Target="../embeddings/oleObject103.bin"/><Relationship Id="rId7" Type="http://schemas.openxmlformats.org/officeDocument/2006/relationships/oleObject" Target="../embeddings/oleObject96.bin"/><Relationship Id="rId12" Type="http://schemas.openxmlformats.org/officeDocument/2006/relationships/image" Target="../media/image174.wmf"/><Relationship Id="rId17" Type="http://schemas.openxmlformats.org/officeDocument/2006/relationships/oleObject" Target="../embeddings/oleObject101.bin"/><Relationship Id="rId25" Type="http://schemas.openxmlformats.org/officeDocument/2006/relationships/oleObject" Target="../embeddings/oleObject105.bin"/><Relationship Id="rId2" Type="http://schemas.openxmlformats.org/officeDocument/2006/relationships/notesSlide" Target="../notesSlides/notesSlide73.xml"/><Relationship Id="rId16" Type="http://schemas.openxmlformats.org/officeDocument/2006/relationships/image" Target="../media/image176.wmf"/><Relationship Id="rId20" Type="http://schemas.openxmlformats.org/officeDocument/2006/relationships/image" Target="../media/image178.wmf"/><Relationship Id="rId1" Type="http://schemas.openxmlformats.org/officeDocument/2006/relationships/slideLayout" Target="../slideLayouts/slideLayout2.xml"/><Relationship Id="rId6" Type="http://schemas.openxmlformats.org/officeDocument/2006/relationships/image" Target="../media/image171.wmf"/><Relationship Id="rId11" Type="http://schemas.openxmlformats.org/officeDocument/2006/relationships/oleObject" Target="../embeddings/oleObject98.bin"/><Relationship Id="rId24" Type="http://schemas.openxmlformats.org/officeDocument/2006/relationships/image" Target="../media/image180.wmf"/><Relationship Id="rId5" Type="http://schemas.openxmlformats.org/officeDocument/2006/relationships/oleObject" Target="../embeddings/oleObject95.bin"/><Relationship Id="rId15" Type="http://schemas.openxmlformats.org/officeDocument/2006/relationships/oleObject" Target="../embeddings/oleObject100.bin"/><Relationship Id="rId23" Type="http://schemas.openxmlformats.org/officeDocument/2006/relationships/oleObject" Target="../embeddings/oleObject104.bin"/><Relationship Id="rId10" Type="http://schemas.openxmlformats.org/officeDocument/2006/relationships/image" Target="../media/image173.wmf"/><Relationship Id="rId19" Type="http://schemas.openxmlformats.org/officeDocument/2006/relationships/oleObject" Target="../embeddings/oleObject102.bin"/><Relationship Id="rId4" Type="http://schemas.openxmlformats.org/officeDocument/2006/relationships/image" Target="../media/image170.wmf"/><Relationship Id="rId9" Type="http://schemas.openxmlformats.org/officeDocument/2006/relationships/oleObject" Target="../embeddings/oleObject97.bin"/><Relationship Id="rId14" Type="http://schemas.openxmlformats.org/officeDocument/2006/relationships/image" Target="../media/image175.wmf"/><Relationship Id="rId22" Type="http://schemas.openxmlformats.org/officeDocument/2006/relationships/image" Target="../media/image179.wmf"/></Relationships>
</file>

<file path=ppt/slides/_rels/slide74.xml.rels><?xml version="1.0" encoding="UTF-8" standalone="yes"?>
<Relationships xmlns="http://schemas.openxmlformats.org/package/2006/relationships"><Relationship Id="rId8" Type="http://schemas.openxmlformats.org/officeDocument/2006/relationships/image" Target="../media/image172.wmf"/><Relationship Id="rId13" Type="http://schemas.openxmlformats.org/officeDocument/2006/relationships/oleObject" Target="../embeddings/oleObject111.bin"/><Relationship Id="rId18" Type="http://schemas.openxmlformats.org/officeDocument/2006/relationships/image" Target="../media/image185.wmf"/><Relationship Id="rId3" Type="http://schemas.openxmlformats.org/officeDocument/2006/relationships/oleObject" Target="../embeddings/oleObject106.bin"/><Relationship Id="rId21" Type="http://schemas.openxmlformats.org/officeDocument/2006/relationships/oleObject" Target="../embeddings/oleObject115.bin"/><Relationship Id="rId7" Type="http://schemas.openxmlformats.org/officeDocument/2006/relationships/oleObject" Target="../embeddings/oleObject108.bin"/><Relationship Id="rId12" Type="http://schemas.openxmlformats.org/officeDocument/2006/relationships/image" Target="../media/image184.wmf"/><Relationship Id="rId17" Type="http://schemas.openxmlformats.org/officeDocument/2006/relationships/oleObject" Target="../embeddings/oleObject113.bin"/><Relationship Id="rId2" Type="http://schemas.openxmlformats.org/officeDocument/2006/relationships/notesSlide" Target="../notesSlides/notesSlide74.xml"/><Relationship Id="rId16" Type="http://schemas.openxmlformats.org/officeDocument/2006/relationships/image" Target="../media/image178.wmf"/><Relationship Id="rId20" Type="http://schemas.openxmlformats.org/officeDocument/2006/relationships/image" Target="../media/image177.wmf"/><Relationship Id="rId1" Type="http://schemas.openxmlformats.org/officeDocument/2006/relationships/slideLayout" Target="../slideLayouts/slideLayout2.xml"/><Relationship Id="rId6" Type="http://schemas.openxmlformats.org/officeDocument/2006/relationships/image" Target="../media/image171.wmf"/><Relationship Id="rId11" Type="http://schemas.openxmlformats.org/officeDocument/2006/relationships/oleObject" Target="../embeddings/oleObject110.bin"/><Relationship Id="rId5" Type="http://schemas.openxmlformats.org/officeDocument/2006/relationships/oleObject" Target="../embeddings/oleObject107.bin"/><Relationship Id="rId15" Type="http://schemas.openxmlformats.org/officeDocument/2006/relationships/oleObject" Target="../embeddings/oleObject112.bin"/><Relationship Id="rId10" Type="http://schemas.openxmlformats.org/officeDocument/2006/relationships/image" Target="../media/image183.wmf"/><Relationship Id="rId19" Type="http://schemas.openxmlformats.org/officeDocument/2006/relationships/oleObject" Target="../embeddings/oleObject114.bin"/><Relationship Id="rId4" Type="http://schemas.openxmlformats.org/officeDocument/2006/relationships/image" Target="../media/image182.wmf"/><Relationship Id="rId9" Type="http://schemas.openxmlformats.org/officeDocument/2006/relationships/oleObject" Target="../embeddings/oleObject109.bin"/><Relationship Id="rId14" Type="http://schemas.openxmlformats.org/officeDocument/2006/relationships/image" Target="../media/image175.wmf"/><Relationship Id="rId22" Type="http://schemas.openxmlformats.org/officeDocument/2006/relationships/image" Target="../media/image186.wmf"/></Relationships>
</file>

<file path=ppt/slides/_rels/slide75.xml.rels><?xml version="1.0" encoding="UTF-8" standalone="yes"?>
<Relationships xmlns="http://schemas.openxmlformats.org/package/2006/relationships"><Relationship Id="rId8" Type="http://schemas.openxmlformats.org/officeDocument/2006/relationships/image" Target="../media/image189.wmf"/><Relationship Id="rId3" Type="http://schemas.openxmlformats.org/officeDocument/2006/relationships/oleObject" Target="../embeddings/oleObject116.bin"/><Relationship Id="rId7" Type="http://schemas.openxmlformats.org/officeDocument/2006/relationships/oleObject" Target="../embeddings/oleObject118.bin"/><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image" Target="../media/image188.wmf"/><Relationship Id="rId5" Type="http://schemas.openxmlformats.org/officeDocument/2006/relationships/oleObject" Target="../embeddings/oleObject117.bin"/><Relationship Id="rId4" Type="http://schemas.openxmlformats.org/officeDocument/2006/relationships/image" Target="../media/image187.wmf"/></Relationships>
</file>

<file path=ppt/slides/_rels/slide76.xml.rels><?xml version="1.0" encoding="UTF-8" standalone="yes"?>
<Relationships xmlns="http://schemas.openxmlformats.org/package/2006/relationships"><Relationship Id="rId8" Type="http://schemas.openxmlformats.org/officeDocument/2006/relationships/oleObject" Target="../embeddings/oleObject121.bin"/><Relationship Id="rId13" Type="http://schemas.openxmlformats.org/officeDocument/2006/relationships/image" Target="../media/image194.wmf"/><Relationship Id="rId18" Type="http://schemas.openxmlformats.org/officeDocument/2006/relationships/oleObject" Target="../embeddings/oleObject126.bin"/><Relationship Id="rId3" Type="http://schemas.openxmlformats.org/officeDocument/2006/relationships/image" Target="../media/image190.emf"/><Relationship Id="rId7" Type="http://schemas.openxmlformats.org/officeDocument/2006/relationships/image" Target="../media/image140.wmf"/><Relationship Id="rId12" Type="http://schemas.openxmlformats.org/officeDocument/2006/relationships/oleObject" Target="../embeddings/oleObject123.bin"/><Relationship Id="rId17" Type="http://schemas.openxmlformats.org/officeDocument/2006/relationships/image" Target="../media/image196.wmf"/><Relationship Id="rId2" Type="http://schemas.openxmlformats.org/officeDocument/2006/relationships/notesSlide" Target="../notesSlides/notesSlide76.xml"/><Relationship Id="rId16" Type="http://schemas.openxmlformats.org/officeDocument/2006/relationships/oleObject" Target="../embeddings/oleObject125.bin"/><Relationship Id="rId20" Type="http://schemas.openxmlformats.org/officeDocument/2006/relationships/oleObject" Target="../embeddings/oleObject127.bin"/><Relationship Id="rId1" Type="http://schemas.openxmlformats.org/officeDocument/2006/relationships/slideLayout" Target="../slideLayouts/slideLayout4.xml"/><Relationship Id="rId6" Type="http://schemas.openxmlformats.org/officeDocument/2006/relationships/oleObject" Target="../embeddings/oleObject120.bin"/><Relationship Id="rId11" Type="http://schemas.openxmlformats.org/officeDocument/2006/relationships/image" Target="../media/image193.wmf"/><Relationship Id="rId5" Type="http://schemas.openxmlformats.org/officeDocument/2006/relationships/image" Target="../media/image191.wmf"/><Relationship Id="rId15" Type="http://schemas.openxmlformats.org/officeDocument/2006/relationships/image" Target="../media/image195.wmf"/><Relationship Id="rId10" Type="http://schemas.openxmlformats.org/officeDocument/2006/relationships/oleObject" Target="../embeddings/oleObject122.bin"/><Relationship Id="rId19" Type="http://schemas.openxmlformats.org/officeDocument/2006/relationships/image" Target="../media/image197.wmf"/><Relationship Id="rId4" Type="http://schemas.openxmlformats.org/officeDocument/2006/relationships/oleObject" Target="../embeddings/oleObject119.bin"/><Relationship Id="rId9" Type="http://schemas.openxmlformats.org/officeDocument/2006/relationships/image" Target="../media/image192.wmf"/><Relationship Id="rId14" Type="http://schemas.openxmlformats.org/officeDocument/2006/relationships/oleObject" Target="../embeddings/oleObject124.bin"/></Relationships>
</file>

<file path=ppt/slides/_rels/slide77.xml.rels><?xml version="1.0" encoding="UTF-8" standalone="yes"?>
<Relationships xmlns="http://schemas.openxmlformats.org/package/2006/relationships"><Relationship Id="rId8" Type="http://schemas.openxmlformats.org/officeDocument/2006/relationships/image" Target="../media/image201.wmf"/><Relationship Id="rId3" Type="http://schemas.openxmlformats.org/officeDocument/2006/relationships/image" Target="../media/image198.emf"/><Relationship Id="rId7" Type="http://schemas.openxmlformats.org/officeDocument/2006/relationships/oleObject" Target="../embeddings/oleObject129.bin"/><Relationship Id="rId2" Type="http://schemas.openxmlformats.org/officeDocument/2006/relationships/notesSlide" Target="../notesSlides/notesSlide77.xml"/><Relationship Id="rId1" Type="http://schemas.openxmlformats.org/officeDocument/2006/relationships/slideLayout" Target="../slideLayouts/slideLayout4.xml"/><Relationship Id="rId6" Type="http://schemas.openxmlformats.org/officeDocument/2006/relationships/image" Target="../media/image200.wmf"/><Relationship Id="rId5" Type="http://schemas.openxmlformats.org/officeDocument/2006/relationships/oleObject" Target="../embeddings/oleObject128.bin"/><Relationship Id="rId4" Type="http://schemas.openxmlformats.org/officeDocument/2006/relationships/image" Target="../media/image199.emf"/></Relationships>
</file>

<file path=ppt/slides/_rels/slide78.xml.rels><?xml version="1.0" encoding="UTF-8" standalone="yes"?>
<Relationships xmlns="http://schemas.openxmlformats.org/package/2006/relationships"><Relationship Id="rId3" Type="http://schemas.openxmlformats.org/officeDocument/2006/relationships/image" Target="../media/image202.emf"/><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image" Target="../media/image206.png"/><Relationship Id="rId5" Type="http://schemas.openxmlformats.org/officeDocument/2006/relationships/image" Target="../media/image205.png"/><Relationship Id="rId4" Type="http://schemas.openxmlformats.org/officeDocument/2006/relationships/image" Target="../media/image204.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comments" Target="../comments/comment6.xml"/><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28.png"/><Relationship Id="rId5" Type="http://schemas.openxmlformats.org/officeDocument/2006/relationships/image" Target="../media/image62.png"/><Relationship Id="rId4" Type="http://schemas.openxmlformats.org/officeDocument/2006/relationships/image" Target="../media/image14.png"/></Relationships>
</file>

<file path=ppt/slides/_rels/slide80.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image" Target="../media/image211.wmf"/><Relationship Id="rId3" Type="http://schemas.openxmlformats.org/officeDocument/2006/relationships/oleObject" Target="../embeddings/oleObject130.bin"/><Relationship Id="rId7" Type="http://schemas.openxmlformats.org/officeDocument/2006/relationships/oleObject" Target="../embeddings/oleObject132.bin"/><Relationship Id="rId2" Type="http://schemas.openxmlformats.org/officeDocument/2006/relationships/notesSlide" Target="../notesSlides/notesSlide82.xml"/><Relationship Id="rId1" Type="http://schemas.openxmlformats.org/officeDocument/2006/relationships/slideLayout" Target="../slideLayouts/slideLayout2.xml"/><Relationship Id="rId6" Type="http://schemas.openxmlformats.org/officeDocument/2006/relationships/image" Target="../media/image210.wmf"/><Relationship Id="rId5" Type="http://schemas.openxmlformats.org/officeDocument/2006/relationships/oleObject" Target="../embeddings/oleObject131.bin"/><Relationship Id="rId4" Type="http://schemas.openxmlformats.org/officeDocument/2006/relationships/image" Target="../media/image209.wmf"/></Relationships>
</file>

<file path=ppt/slides/_rels/slide83.xml.rels><?xml version="1.0" encoding="UTF-8" standalone="yes"?>
<Relationships xmlns="http://schemas.openxmlformats.org/package/2006/relationships"><Relationship Id="rId3" Type="http://schemas.openxmlformats.org/officeDocument/2006/relationships/image" Target="../media/image212.emf"/><Relationship Id="rId7" Type="http://schemas.openxmlformats.org/officeDocument/2006/relationships/image" Target="../media/image215.emf"/><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image" Target="../media/image214.wmf"/><Relationship Id="rId5" Type="http://schemas.openxmlformats.org/officeDocument/2006/relationships/oleObject" Target="../embeddings/oleObject133.bin"/><Relationship Id="rId4" Type="http://schemas.openxmlformats.org/officeDocument/2006/relationships/image" Target="../media/image213.emf"/></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134.bin"/><Relationship Id="rId2" Type="http://schemas.openxmlformats.org/officeDocument/2006/relationships/notesSlide" Target="../notesSlides/notesSlide84.xml"/><Relationship Id="rId1" Type="http://schemas.openxmlformats.org/officeDocument/2006/relationships/slideLayout" Target="../slideLayouts/slideLayout2.xml"/><Relationship Id="rId5" Type="http://schemas.openxmlformats.org/officeDocument/2006/relationships/image" Target="../media/image213.emf"/><Relationship Id="rId4" Type="http://schemas.openxmlformats.org/officeDocument/2006/relationships/image" Target="../media/image216.wmf"/></Relationships>
</file>

<file path=ppt/slides/_rels/slide85.xml.rels><?xml version="1.0" encoding="UTF-8" standalone="yes"?>
<Relationships xmlns="http://schemas.openxmlformats.org/package/2006/relationships"><Relationship Id="rId8" Type="http://schemas.openxmlformats.org/officeDocument/2006/relationships/image" Target="../media/image219.wmf"/><Relationship Id="rId13" Type="http://schemas.openxmlformats.org/officeDocument/2006/relationships/oleObject" Target="../embeddings/oleObject140.bin"/><Relationship Id="rId18" Type="http://schemas.openxmlformats.org/officeDocument/2006/relationships/image" Target="../media/image223.wmf"/><Relationship Id="rId3" Type="http://schemas.openxmlformats.org/officeDocument/2006/relationships/oleObject" Target="../embeddings/oleObject135.bin"/><Relationship Id="rId7" Type="http://schemas.openxmlformats.org/officeDocument/2006/relationships/oleObject" Target="../embeddings/oleObject137.bin"/><Relationship Id="rId12" Type="http://schemas.openxmlformats.org/officeDocument/2006/relationships/image" Target="../media/image221.wmf"/><Relationship Id="rId17" Type="http://schemas.openxmlformats.org/officeDocument/2006/relationships/oleObject" Target="../embeddings/oleObject143.bin"/><Relationship Id="rId2" Type="http://schemas.openxmlformats.org/officeDocument/2006/relationships/notesSlide" Target="../notesSlides/notesSlide85.xml"/><Relationship Id="rId16" Type="http://schemas.openxmlformats.org/officeDocument/2006/relationships/oleObject" Target="../embeddings/oleObject142.bin"/><Relationship Id="rId1" Type="http://schemas.openxmlformats.org/officeDocument/2006/relationships/slideLayout" Target="../slideLayouts/slideLayout2.xml"/><Relationship Id="rId6" Type="http://schemas.openxmlformats.org/officeDocument/2006/relationships/image" Target="../media/image218.wmf"/><Relationship Id="rId11" Type="http://schemas.openxmlformats.org/officeDocument/2006/relationships/oleObject" Target="../embeddings/oleObject139.bin"/><Relationship Id="rId5" Type="http://schemas.openxmlformats.org/officeDocument/2006/relationships/oleObject" Target="../embeddings/oleObject136.bin"/><Relationship Id="rId15" Type="http://schemas.openxmlformats.org/officeDocument/2006/relationships/oleObject" Target="../embeddings/oleObject141.bin"/><Relationship Id="rId10" Type="http://schemas.openxmlformats.org/officeDocument/2006/relationships/image" Target="../media/image220.wmf"/><Relationship Id="rId4" Type="http://schemas.openxmlformats.org/officeDocument/2006/relationships/image" Target="../media/image217.wmf"/><Relationship Id="rId9" Type="http://schemas.openxmlformats.org/officeDocument/2006/relationships/oleObject" Target="../embeddings/oleObject138.bin"/><Relationship Id="rId14" Type="http://schemas.openxmlformats.org/officeDocument/2006/relationships/image" Target="../media/image222.wmf"/></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144.bin"/><Relationship Id="rId2" Type="http://schemas.openxmlformats.org/officeDocument/2006/relationships/notesSlide" Target="../notesSlides/notesSlide87.xml"/><Relationship Id="rId1" Type="http://schemas.openxmlformats.org/officeDocument/2006/relationships/slideLayout" Target="../slideLayouts/slideLayout2.xml"/><Relationship Id="rId6" Type="http://schemas.openxmlformats.org/officeDocument/2006/relationships/image" Target="../media/image225.wmf"/><Relationship Id="rId5" Type="http://schemas.openxmlformats.org/officeDocument/2006/relationships/oleObject" Target="../embeddings/oleObject145.bin"/><Relationship Id="rId4" Type="http://schemas.openxmlformats.org/officeDocument/2006/relationships/image" Target="../media/image224.wmf"/></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146.bin"/><Relationship Id="rId2" Type="http://schemas.openxmlformats.org/officeDocument/2006/relationships/notesSlide" Target="../notesSlides/notesSlide89.xml"/><Relationship Id="rId1" Type="http://schemas.openxmlformats.org/officeDocument/2006/relationships/slideLayout" Target="../slideLayouts/slideLayout2.xml"/><Relationship Id="rId6" Type="http://schemas.openxmlformats.org/officeDocument/2006/relationships/image" Target="../media/image227.wmf"/><Relationship Id="rId5" Type="http://schemas.openxmlformats.org/officeDocument/2006/relationships/oleObject" Target="../embeddings/oleObject147.bin"/><Relationship Id="rId4" Type="http://schemas.openxmlformats.org/officeDocument/2006/relationships/image" Target="../media/image226.wmf"/></Relationships>
</file>

<file path=ppt/slides/_rels/slide9.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6.wmf"/><Relationship Id="rId11" Type="http://schemas.openxmlformats.org/officeDocument/2006/relationships/comments" Target="../comments/comment7.xml"/><Relationship Id="rId5" Type="http://schemas.openxmlformats.org/officeDocument/2006/relationships/oleObject" Target="../embeddings/oleObject2.bin"/><Relationship Id="rId10" Type="http://schemas.openxmlformats.org/officeDocument/2006/relationships/image" Target="../media/image29.png"/><Relationship Id="rId4" Type="http://schemas.openxmlformats.org/officeDocument/2006/relationships/image" Target="../media/image15.wmf"/></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148.bin"/><Relationship Id="rId7" Type="http://schemas.openxmlformats.org/officeDocument/2006/relationships/image" Target="../media/image1050.png"/><Relationship Id="rId2" Type="http://schemas.openxmlformats.org/officeDocument/2006/relationships/notesSlide" Target="../notesSlides/notesSlide90.xml"/><Relationship Id="rId1" Type="http://schemas.openxmlformats.org/officeDocument/2006/relationships/slideLayout" Target="../slideLayouts/slideLayout16.xml"/><Relationship Id="rId5" Type="http://schemas.openxmlformats.org/officeDocument/2006/relationships/image" Target="../media/image229.png"/><Relationship Id="rId4" Type="http://schemas.openxmlformats.org/officeDocument/2006/relationships/image" Target="../media/image228.wmf"/></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149.bin"/><Relationship Id="rId2" Type="http://schemas.openxmlformats.org/officeDocument/2006/relationships/notesSlide" Target="../notesSlides/notesSlide94.xml"/><Relationship Id="rId1" Type="http://schemas.openxmlformats.org/officeDocument/2006/relationships/slideLayout" Target="../slideLayouts/slideLayout2.xml"/><Relationship Id="rId4" Type="http://schemas.openxmlformats.org/officeDocument/2006/relationships/image" Target="../media/image230.wmf"/></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hyperlink" Target="http://www.cst.com/" TargetMode="External"/><Relationship Id="rId2" Type="http://schemas.openxmlformats.org/officeDocument/2006/relationships/notesSlide" Target="../notesSlides/notesSlide97.xml"/><Relationship Id="rId1" Type="http://schemas.openxmlformats.org/officeDocument/2006/relationships/slideLayout" Target="../slideLayouts/slideLayout2.xml"/><Relationship Id="rId4" Type="http://schemas.openxmlformats.org/officeDocument/2006/relationships/hyperlink" Target="http://www.ansoft.com/" TargetMode="Externa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85" name="Text Box 13"/>
          <p:cNvSpPr txBox="1">
            <a:spLocks noChangeArrowheads="1"/>
          </p:cNvSpPr>
          <p:nvPr/>
        </p:nvSpPr>
        <p:spPr bwMode="auto">
          <a:xfrm>
            <a:off x="2080867" y="6220855"/>
            <a:ext cx="4908396" cy="286874"/>
          </a:xfrm>
          <a:prstGeom prst="rect">
            <a:avLst/>
          </a:prstGeom>
          <a:noFill/>
          <a:ln w="9525" algn="ctr">
            <a:noFill/>
            <a:miter lim="800000"/>
            <a:headEnd/>
            <a:tailEnd/>
          </a:ln>
          <a:effectLst/>
        </p:spPr>
        <p:txBody>
          <a:bodyPr wrap="none" lIns="92075" tIns="46038" rIns="92075" bIns="46038">
            <a:spAutoFit/>
          </a:bodyPr>
          <a:lstStyle/>
          <a:p>
            <a:pPr marL="571500" indent="-571500" algn="ctr">
              <a:buFont typeface="Wingdings" pitchFamily="2" charset="2"/>
              <a:buNone/>
              <a:defRPr/>
            </a:pPr>
            <a:r>
              <a:rPr lang="en-GB" sz="1400" b="0" dirty="0">
                <a:effectLst>
                  <a:outerShdw blurRad="38100" dist="38100" dir="2700000" algn="tl">
                    <a:srgbClr val="C0C0C0"/>
                  </a:outerShdw>
                </a:effectLst>
              </a:rPr>
              <a:t>Fritz.Caspers@cern.ch</a:t>
            </a:r>
            <a:r>
              <a:rPr lang="en-GB" sz="1400" b="0" dirty="0">
                <a:solidFill>
                  <a:schemeClr val="tx1"/>
                </a:solidFill>
                <a:effectLst>
                  <a:outerShdw blurRad="38100" dist="38100" dir="2700000" algn="tl">
                    <a:srgbClr val="C0C0C0"/>
                  </a:outerShdw>
                </a:effectLst>
              </a:rPr>
              <a:t> 		</a:t>
            </a:r>
            <a:r>
              <a:rPr lang="en-GB" sz="1400" b="0" dirty="0">
                <a:effectLst>
                  <a:outerShdw blurRad="38100" dist="38100" dir="2700000" algn="tl">
                    <a:srgbClr val="C0C0C0"/>
                  </a:outerShdw>
                </a:effectLst>
              </a:rPr>
              <a:t>manfred.wendt@cern.ch</a:t>
            </a:r>
          </a:p>
        </p:txBody>
      </p:sp>
      <p:sp>
        <p:nvSpPr>
          <p:cNvPr id="3074" name="Rectangle 2"/>
          <p:cNvSpPr>
            <a:spLocks noGrp="1" noChangeArrowheads="1"/>
          </p:cNvSpPr>
          <p:nvPr>
            <p:ph type="title"/>
          </p:nvPr>
        </p:nvSpPr>
        <p:spPr>
          <a:xfrm>
            <a:off x="1511300" y="549275"/>
            <a:ext cx="5943600" cy="1066800"/>
          </a:xfrm>
        </p:spPr>
        <p:txBody>
          <a:bodyPr/>
          <a:lstStyle/>
          <a:p>
            <a:pPr>
              <a:defRPr/>
            </a:pPr>
            <a:r>
              <a:rPr lang="en-US" dirty="0"/>
              <a:t>JUAS RF Course 2021</a:t>
            </a:r>
          </a:p>
        </p:txBody>
      </p:sp>
      <p:sp>
        <p:nvSpPr>
          <p:cNvPr id="55300" name="Rectangle 3"/>
          <p:cNvSpPr>
            <a:spLocks noGrp="1" noChangeArrowheads="1"/>
          </p:cNvSpPr>
          <p:nvPr>
            <p:ph type="body" sz="half" idx="1"/>
          </p:nvPr>
        </p:nvSpPr>
        <p:spPr>
          <a:xfrm>
            <a:off x="1040027" y="1981200"/>
            <a:ext cx="7434263" cy="4114800"/>
          </a:xfrm>
          <a:noFill/>
        </p:spPr>
        <p:txBody>
          <a:bodyPr/>
          <a:lstStyle/>
          <a:p>
            <a:pPr>
              <a:buFont typeface="Wingdings" pitchFamily="2" charset="2"/>
              <a:buNone/>
            </a:pPr>
            <a:r>
              <a:rPr lang="en-US" sz="2800" dirty="0">
                <a:effectLst/>
              </a:rPr>
              <a:t>		Cavities	  	     RF Theory</a:t>
            </a:r>
          </a:p>
          <a:p>
            <a:pPr>
              <a:buFont typeface="Wingdings" pitchFamily="2" charset="2"/>
              <a:buNone/>
            </a:pPr>
            <a:endParaRPr lang="en-US" sz="2800" dirty="0">
              <a:effectLst/>
            </a:endParaRPr>
          </a:p>
          <a:p>
            <a:pPr>
              <a:buFont typeface="Wingdings" pitchFamily="2" charset="2"/>
              <a:buNone/>
            </a:pPr>
            <a:endParaRPr lang="en-US" sz="2800" dirty="0">
              <a:effectLst/>
            </a:endParaRPr>
          </a:p>
          <a:p>
            <a:pPr>
              <a:buFont typeface="Wingdings" pitchFamily="2" charset="2"/>
              <a:buNone/>
            </a:pPr>
            <a:endParaRPr lang="en-US" sz="2800" dirty="0">
              <a:effectLst/>
            </a:endParaRPr>
          </a:p>
          <a:p>
            <a:pPr>
              <a:buFont typeface="Wingdings" pitchFamily="2" charset="2"/>
              <a:buNone/>
            </a:pPr>
            <a:endParaRPr lang="en-US" sz="2800" dirty="0">
              <a:effectLst/>
            </a:endParaRPr>
          </a:p>
          <a:p>
            <a:pPr>
              <a:buFont typeface="Wingdings" pitchFamily="2" charset="2"/>
              <a:buNone/>
            </a:pPr>
            <a:endParaRPr lang="en-US" sz="2800" dirty="0">
              <a:effectLst/>
            </a:endParaRPr>
          </a:p>
          <a:p>
            <a:pPr>
              <a:buFont typeface="Wingdings" pitchFamily="2" charset="2"/>
              <a:buNone/>
            </a:pPr>
            <a:endParaRPr lang="en-US" sz="1800" dirty="0">
              <a:effectLst/>
            </a:endParaRPr>
          </a:p>
          <a:p>
            <a:pPr>
              <a:buFont typeface="Wingdings" pitchFamily="2" charset="2"/>
              <a:buNone/>
            </a:pPr>
            <a:r>
              <a:rPr lang="en-US" sz="1800" dirty="0">
                <a:effectLst/>
              </a:rPr>
              <a:t>Superconducting LEP cavity	         The Smith Chart</a:t>
            </a:r>
          </a:p>
        </p:txBody>
      </p:sp>
      <p:pic>
        <p:nvPicPr>
          <p:cNvPr id="55301" name="Picture 7"/>
          <p:cNvPicPr>
            <a:picLocks noGrp="1" noChangeAspect="1" noChangeArrowheads="1"/>
          </p:cNvPicPr>
          <p:nvPr>
            <p:ph sz="quarter" idx="2"/>
          </p:nvPr>
        </p:nvPicPr>
        <p:blipFill>
          <a:blip r:embed="rId3" cstate="print"/>
          <a:srcRect/>
          <a:stretch>
            <a:fillRect/>
          </a:stretch>
        </p:blipFill>
        <p:spPr>
          <a:xfrm>
            <a:off x="1008063" y="2781300"/>
            <a:ext cx="3276600" cy="2235200"/>
          </a:xfrm>
          <a:noFill/>
        </p:spPr>
      </p:pic>
      <p:pic>
        <p:nvPicPr>
          <p:cNvPr id="55302" name="Picture 9"/>
          <p:cNvPicPr>
            <a:picLocks noGrp="1" noChangeAspect="1" noChangeArrowheads="1"/>
          </p:cNvPicPr>
          <p:nvPr>
            <p:ph sz="quarter" idx="3"/>
          </p:nvPr>
        </p:nvPicPr>
        <p:blipFill>
          <a:blip r:embed="rId4" cstate="print"/>
          <a:srcRect/>
          <a:stretch>
            <a:fillRect/>
          </a:stretch>
        </p:blipFill>
        <p:spPr>
          <a:xfrm>
            <a:off x="5003800" y="2673350"/>
            <a:ext cx="2951163" cy="2622550"/>
          </a:xfrm>
          <a:noFill/>
        </p:spPr>
      </p:pic>
      <p:sp>
        <p:nvSpPr>
          <p:cNvPr id="2" name="Date Placeholder 1"/>
          <p:cNvSpPr>
            <a:spLocks noGrp="1"/>
          </p:cNvSpPr>
          <p:nvPr>
            <p:ph type="dt" sz="half" idx="10"/>
          </p:nvPr>
        </p:nvSpPr>
        <p:spPr/>
        <p:txBody>
          <a:bodyPr/>
          <a:lstStyle/>
          <a:p>
            <a:pPr>
              <a:defRPr/>
            </a:pPr>
            <a:r>
              <a:rPr lang="en-US"/>
              <a:t>F. Caspers, M. Wendt, M. Bozzolan; JUAS 2021 RF Eng.</a:t>
            </a:r>
            <a:endParaRPr lang="en-US" dirty="0"/>
          </a:p>
        </p:txBody>
      </p:sp>
      <p:sp>
        <p:nvSpPr>
          <p:cNvPr id="3" name="Slide Number Placeholder 2"/>
          <p:cNvSpPr>
            <a:spLocks noGrp="1"/>
          </p:cNvSpPr>
          <p:nvPr>
            <p:ph type="sldNum" sz="quarter" idx="11"/>
          </p:nvPr>
        </p:nvSpPr>
        <p:spPr/>
        <p:txBody>
          <a:bodyPr/>
          <a:lstStyle/>
          <a:p>
            <a:pPr>
              <a:defRPr/>
            </a:pPr>
            <a:fld id="{7E4B6C61-ADE3-4D2B-8652-DCAD57CC71F7}"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7111" name="Slide Number Placeholder 4"/>
          <p:cNvSpPr>
            <a:spLocks noGrp="1"/>
          </p:cNvSpPr>
          <p:nvPr>
            <p:ph type="sldNum" sz="quarter" idx="11"/>
          </p:nvPr>
        </p:nvSpPr>
        <p:spPr>
          <a:noFill/>
        </p:spPr>
        <p:txBody>
          <a:bodyPr/>
          <a:lstStyle/>
          <a:p>
            <a:fld id="{C49D0BB3-2F5E-4C8D-B780-CE1850FC57C0}" type="slidenum">
              <a:rPr lang="en-US" smtClean="0"/>
              <a:pPr/>
              <a:t>10</a:t>
            </a:fld>
            <a:endParaRPr lang="en-US" dirty="0"/>
          </a:p>
        </p:txBody>
      </p:sp>
      <p:sp>
        <p:nvSpPr>
          <p:cNvPr id="4711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sp>
        <p:nvSpPr>
          <p:cNvPr id="225288" name="Rectangle 8"/>
          <p:cNvSpPr>
            <a:spLocks noChangeArrowheads="1"/>
          </p:cNvSpPr>
          <p:nvPr/>
        </p:nvSpPr>
        <p:spPr bwMode="auto">
          <a:xfrm>
            <a:off x="1192213" y="395288"/>
            <a:ext cx="64531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TEM transmission lines (2)</a:t>
            </a:r>
          </a:p>
        </p:txBody>
      </p:sp>
      <p:sp>
        <p:nvSpPr>
          <p:cNvPr id="47114" name="TextBox 7"/>
          <p:cNvSpPr txBox="1">
            <a:spLocks noChangeArrowheads="1"/>
          </p:cNvSpPr>
          <p:nvPr/>
        </p:nvSpPr>
        <p:spPr bwMode="auto">
          <a:xfrm>
            <a:off x="430212" y="1517650"/>
            <a:ext cx="8332187" cy="840230"/>
          </a:xfrm>
          <a:prstGeom prst="rect">
            <a:avLst/>
          </a:prstGeom>
          <a:noFill/>
          <a:ln w="9525">
            <a:noFill/>
            <a:miter lim="800000"/>
            <a:headEnd/>
            <a:tailEnd/>
          </a:ln>
        </p:spPr>
        <p:txBody>
          <a:bodyPr wrap="square">
            <a:spAutoFit/>
          </a:bodyPr>
          <a:lstStyle/>
          <a:p>
            <a:pPr>
              <a:buNone/>
            </a:pPr>
            <a:r>
              <a:rPr lang="en-US" sz="1800" b="0" dirty="0"/>
              <a:t>Formulae for the characteristic impedance Z</a:t>
            </a:r>
            <a:r>
              <a:rPr lang="en-US" sz="1800" b="0" i="1" baseline="-25000" dirty="0"/>
              <a:t>L</a:t>
            </a:r>
            <a:r>
              <a:rPr lang="en-US" sz="1800" b="0" dirty="0"/>
              <a:t> can be found in many textbooks (e.g. “Reference Data for Radio Engineers” or others). From a known </a:t>
            </a:r>
            <a:r>
              <a:rPr lang="en-US" sz="1800" b="0" i="1" dirty="0"/>
              <a:t>Z</a:t>
            </a:r>
            <a:r>
              <a:rPr lang="en-US" sz="1800" b="0" i="1" baseline="-25000" dirty="0"/>
              <a:t>L</a:t>
            </a:r>
            <a:r>
              <a:rPr lang="en-US" sz="1800" b="0" dirty="0"/>
              <a:t>           (= line impedance; thus index L) the values for </a:t>
            </a:r>
            <a:r>
              <a:rPr lang="en-US" sz="1800" b="0" i="1" dirty="0"/>
              <a:t>C</a:t>
            </a:r>
            <a:r>
              <a:rPr lang="en-US" sz="1800" b="0" dirty="0"/>
              <a:t>’ and</a:t>
            </a:r>
            <a:r>
              <a:rPr lang="en-US" sz="1800" b="0" i="1" dirty="0"/>
              <a:t> L</a:t>
            </a:r>
            <a:r>
              <a:rPr lang="en-US" sz="1800" b="0" dirty="0"/>
              <a:t>’ can be deduced by</a:t>
            </a:r>
            <a:endParaRPr lang="en-GB" sz="1800" b="0" dirty="0"/>
          </a:p>
        </p:txBody>
      </p:sp>
      <p:graphicFrame>
        <p:nvGraphicFramePr>
          <p:cNvPr id="47106" name="Object 9"/>
          <p:cNvGraphicFramePr>
            <a:graphicFrameLocks noChangeAspect="1"/>
          </p:cNvGraphicFramePr>
          <p:nvPr>
            <p:extLst>
              <p:ext uri="{D42A27DB-BD31-4B8C-83A1-F6EECF244321}">
                <p14:modId xmlns:p14="http://schemas.microsoft.com/office/powerpoint/2010/main" val="20886618"/>
              </p:ext>
            </p:extLst>
          </p:nvPr>
        </p:nvGraphicFramePr>
        <p:xfrm>
          <a:off x="693738" y="2736850"/>
          <a:ext cx="3517900" cy="1257300"/>
        </p:xfrm>
        <a:graphic>
          <a:graphicData uri="http://schemas.openxmlformats.org/presentationml/2006/ole">
            <mc:AlternateContent xmlns:mc="http://schemas.openxmlformats.org/markup-compatibility/2006">
              <mc:Choice xmlns:v="urn:schemas-microsoft-com:vml" Requires="v">
                <p:oleObj name="Equation" r:id="rId3" imgW="2349500" imgH="838200" progId="Equation.3">
                  <p:embed/>
                </p:oleObj>
              </mc:Choice>
              <mc:Fallback>
                <p:oleObj name="Equation" r:id="rId3" imgW="2349500" imgH="838200" progId="Equation.3">
                  <p:embed/>
                  <p:pic>
                    <p:nvPicPr>
                      <p:cNvPr id="47106"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738" y="2736850"/>
                        <a:ext cx="3517900"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7107" name="Object 9"/>
          <p:cNvGraphicFramePr>
            <a:graphicFrameLocks noChangeAspect="1"/>
          </p:cNvGraphicFramePr>
          <p:nvPr/>
        </p:nvGraphicFramePr>
        <p:xfrm>
          <a:off x="4860925" y="3367088"/>
          <a:ext cx="171450" cy="323850"/>
        </p:xfrm>
        <a:graphic>
          <a:graphicData uri="http://schemas.openxmlformats.org/presentationml/2006/ole">
            <mc:AlternateContent xmlns:mc="http://schemas.openxmlformats.org/markup-compatibility/2006">
              <mc:Choice xmlns:v="urn:schemas-microsoft-com:vml" Requires="v">
                <p:oleObj name="Equation" r:id="rId5" imgW="114151" imgH="215619" progId="Equation.3">
                  <p:embed/>
                </p:oleObj>
              </mc:Choice>
              <mc:Fallback>
                <p:oleObj name="Equation" r:id="rId5" imgW="114151" imgH="215619" progId="Equation.3">
                  <p:embed/>
                  <p:pic>
                    <p:nvPicPr>
                      <p:cNvPr id="47107"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925" y="3367088"/>
                        <a:ext cx="17145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7109" name="Object 9"/>
          <p:cNvGraphicFramePr>
            <a:graphicFrameLocks noChangeAspect="1"/>
          </p:cNvGraphicFramePr>
          <p:nvPr>
            <p:extLst>
              <p:ext uri="{D42A27DB-BD31-4B8C-83A1-F6EECF244321}">
                <p14:modId xmlns:p14="http://schemas.microsoft.com/office/powerpoint/2010/main" val="1788594888"/>
              </p:ext>
            </p:extLst>
          </p:nvPr>
        </p:nvGraphicFramePr>
        <p:xfrm>
          <a:off x="763588" y="4603750"/>
          <a:ext cx="3729212" cy="723900"/>
        </p:xfrm>
        <a:graphic>
          <a:graphicData uri="http://schemas.openxmlformats.org/presentationml/2006/ole">
            <mc:AlternateContent xmlns:mc="http://schemas.openxmlformats.org/markup-compatibility/2006">
              <mc:Choice xmlns:v="urn:schemas-microsoft-com:vml" Requires="v">
                <p:oleObj name="Equation" r:id="rId7" imgW="2489200" imgH="482600" progId="Equation.3">
                  <p:embed/>
                </p:oleObj>
              </mc:Choice>
              <mc:Fallback>
                <p:oleObj name="Equation" r:id="rId7" imgW="2489200" imgH="482600" progId="Equation.3">
                  <p:embed/>
                  <p:pic>
                    <p:nvPicPr>
                      <p:cNvPr id="47109"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3588" y="4603750"/>
                        <a:ext cx="3729212" cy="723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3" name="Object 9"/>
          <p:cNvGraphicFramePr>
            <a:graphicFrameLocks noChangeAspect="1"/>
          </p:cNvGraphicFramePr>
          <p:nvPr>
            <p:extLst>
              <p:ext uri="{D42A27DB-BD31-4B8C-83A1-F6EECF244321}">
                <p14:modId xmlns:p14="http://schemas.microsoft.com/office/powerpoint/2010/main" val="3238114988"/>
              </p:ext>
            </p:extLst>
          </p:nvPr>
        </p:nvGraphicFramePr>
        <p:xfrm>
          <a:off x="5006975" y="4423920"/>
          <a:ext cx="1720550" cy="1009650"/>
        </p:xfrm>
        <a:graphic>
          <a:graphicData uri="http://schemas.openxmlformats.org/presentationml/2006/ole">
            <mc:AlternateContent xmlns:mc="http://schemas.openxmlformats.org/markup-compatibility/2006">
              <mc:Choice xmlns:v="urn:schemas-microsoft-com:vml" Requires="v">
                <p:oleObj name="Equation" r:id="rId9" imgW="1143000" imgH="673100" progId="Equation.3">
                  <p:embed/>
                </p:oleObj>
              </mc:Choice>
              <mc:Fallback>
                <p:oleObj name="Equation" r:id="rId9" imgW="1143000" imgH="673100" progId="Equation.3">
                  <p:embed/>
                  <p:pic>
                    <p:nvPicPr>
                      <p:cNvPr id="48133"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06975" y="4423920"/>
                        <a:ext cx="1720550" cy="100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4" name="TextBox 3"/>
          <p:cNvSpPr txBox="1"/>
          <p:nvPr/>
        </p:nvSpPr>
        <p:spPr>
          <a:xfrm>
            <a:off x="2808000" y="4909043"/>
            <a:ext cx="201600" cy="230832"/>
          </a:xfrm>
          <a:prstGeom prst="rect">
            <a:avLst/>
          </a:prstGeom>
          <a:noFill/>
        </p:spPr>
        <p:txBody>
          <a:bodyPr wrap="square" rtlCol="0">
            <a:spAutoFit/>
          </a:bodyPr>
          <a:lstStyle/>
          <a:p>
            <a:pPr>
              <a:buNone/>
            </a:pPr>
            <a:r>
              <a:rPr lang="en-GB" sz="1000" b="0" i="1" dirty="0">
                <a:solidFill>
                  <a:schemeClr val="tx1"/>
                </a:solidFill>
              </a:rPr>
              <a:t>L</a:t>
            </a:r>
          </a:p>
        </p:txBody>
      </p:sp>
      <p:sp>
        <p:nvSpPr>
          <p:cNvPr id="5" name="TextBox 4"/>
          <p:cNvSpPr txBox="1"/>
          <p:nvPr/>
        </p:nvSpPr>
        <p:spPr>
          <a:xfrm>
            <a:off x="6860925" y="4815037"/>
            <a:ext cx="1994400" cy="480131"/>
          </a:xfrm>
          <a:prstGeom prst="rect">
            <a:avLst/>
          </a:prstGeom>
          <a:noFill/>
        </p:spPr>
        <p:txBody>
          <a:bodyPr wrap="square" rtlCol="0">
            <a:spAutoFit/>
          </a:bodyPr>
          <a:lstStyle/>
          <a:p>
            <a:pPr>
              <a:buNone/>
            </a:pPr>
            <a:r>
              <a:rPr lang="en-GB" sz="1200" b="0" dirty="0"/>
              <a:t>Assuming </a:t>
            </a:r>
            <a:r>
              <a:rPr lang="el-GR" sz="1200" b="0" dirty="0">
                <a:latin typeface="Cambria" panose="02040503050406030204" pitchFamily="18" charset="0"/>
                <a:ea typeface="Cambria" panose="02040503050406030204" pitchFamily="18" charset="0"/>
              </a:rPr>
              <a:t>μ</a:t>
            </a:r>
            <a:r>
              <a:rPr lang="en-GB" sz="1200" b="0" baseline="-25000" dirty="0">
                <a:latin typeface="Cambria" panose="02040503050406030204" pitchFamily="18" charset="0"/>
                <a:ea typeface="Cambria" panose="02040503050406030204" pitchFamily="18" charset="0"/>
              </a:rPr>
              <a:t>r</a:t>
            </a:r>
            <a:r>
              <a:rPr lang="en-GB" sz="1200" b="0" dirty="0">
                <a:latin typeface="Cambria" panose="02040503050406030204" pitchFamily="18" charset="0"/>
                <a:ea typeface="Cambria" panose="02040503050406030204" pitchFamily="18" charset="0"/>
              </a:rPr>
              <a:t>= 1 here</a:t>
            </a:r>
          </a:p>
          <a:p>
            <a:pPr>
              <a:buNone/>
            </a:pPr>
            <a:r>
              <a:rPr lang="en-GB" sz="1200" b="0" dirty="0">
                <a:latin typeface="Cambria" panose="02040503050406030204" pitchFamily="18" charset="0"/>
                <a:ea typeface="Cambria" panose="02040503050406030204" pitchFamily="18" charset="0"/>
              </a:rPr>
              <a:t>And of course D/d=R/r</a:t>
            </a:r>
            <a:endParaRPr lang="en-GB" sz="1200" b="0" dirty="0"/>
          </a:p>
        </p:txBody>
      </p:sp>
      <p:graphicFrame>
        <p:nvGraphicFramePr>
          <p:cNvPr id="17" name="Object 9"/>
          <p:cNvGraphicFramePr>
            <a:graphicFrameLocks noChangeAspect="1"/>
          </p:cNvGraphicFramePr>
          <p:nvPr>
            <p:extLst>
              <p:ext uri="{D42A27DB-BD31-4B8C-83A1-F6EECF244321}">
                <p14:modId xmlns:p14="http://schemas.microsoft.com/office/powerpoint/2010/main" val="1040999328"/>
              </p:ext>
            </p:extLst>
          </p:nvPr>
        </p:nvGraphicFramePr>
        <p:xfrm>
          <a:off x="693738" y="2738438"/>
          <a:ext cx="3517900" cy="1257300"/>
        </p:xfrm>
        <a:graphic>
          <a:graphicData uri="http://schemas.openxmlformats.org/presentationml/2006/ole">
            <mc:AlternateContent xmlns:mc="http://schemas.openxmlformats.org/markup-compatibility/2006">
              <mc:Choice xmlns:v="urn:schemas-microsoft-com:vml" Requires="v">
                <p:oleObj name="Equation" r:id="rId11" imgW="2349500" imgH="838200" progId="Equation.3">
                  <p:embed/>
                </p:oleObj>
              </mc:Choice>
              <mc:Fallback>
                <p:oleObj name="Equation" r:id="rId11" imgW="2349500" imgH="838200" progId="Equation.3">
                  <p:embed/>
                  <p:pic>
                    <p:nvPicPr>
                      <p:cNvPr id="47106"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738" y="2738438"/>
                        <a:ext cx="3517900" cy="1257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8" name="Rectangle 7"/>
          <p:cNvSpPr/>
          <p:nvPr/>
        </p:nvSpPr>
        <p:spPr>
          <a:xfrm>
            <a:off x="1276401" y="3218922"/>
            <a:ext cx="255198" cy="230832"/>
          </a:xfrm>
          <a:prstGeom prst="rect">
            <a:avLst/>
          </a:prstGeom>
        </p:spPr>
        <p:txBody>
          <a:bodyPr wrap="none">
            <a:spAutoFit/>
          </a:bodyPr>
          <a:lstStyle/>
          <a:p>
            <a:pPr lvl="0">
              <a:buClr>
                <a:srgbClr val="FC0128"/>
              </a:buClr>
              <a:buNone/>
            </a:pPr>
            <a:r>
              <a:rPr lang="en-GB" sz="1000" b="0" i="1" dirty="0">
                <a:solidFill>
                  <a:srgbClr val="000000"/>
                </a:solidFill>
              </a:rPr>
              <a:t>L</a:t>
            </a:r>
          </a:p>
        </p:txBody>
      </p:sp>
      <p:sp>
        <p:nvSpPr>
          <p:cNvPr id="9" name="Rectangle 8"/>
          <p:cNvSpPr/>
          <p:nvPr/>
        </p:nvSpPr>
        <p:spPr>
          <a:xfrm>
            <a:off x="1192213" y="3491120"/>
            <a:ext cx="255198" cy="230832"/>
          </a:xfrm>
          <a:prstGeom prst="rect">
            <a:avLst/>
          </a:prstGeom>
        </p:spPr>
        <p:txBody>
          <a:bodyPr wrap="none">
            <a:spAutoFit/>
          </a:bodyPr>
          <a:lstStyle/>
          <a:p>
            <a:pPr lvl="0">
              <a:buClr>
                <a:srgbClr val="FC0128"/>
              </a:buClr>
              <a:buNone/>
            </a:pPr>
            <a:r>
              <a:rPr lang="en-GB" sz="1000" b="0" i="1" dirty="0">
                <a:solidFill>
                  <a:srgbClr val="000000"/>
                </a:solidFill>
              </a:rPr>
              <a:t>L</a:t>
            </a:r>
          </a:p>
        </p:txBody>
      </p:sp>
      <p:sp>
        <p:nvSpPr>
          <p:cNvPr id="14" name="TextBox 13"/>
          <p:cNvSpPr txBox="1"/>
          <p:nvPr/>
        </p:nvSpPr>
        <p:spPr>
          <a:xfrm>
            <a:off x="1072062" y="3700097"/>
            <a:ext cx="274434" cy="286232"/>
          </a:xfrm>
          <a:prstGeom prst="rect">
            <a:avLst/>
          </a:prstGeom>
          <a:solidFill>
            <a:schemeClr val="bg1"/>
          </a:solidFill>
        </p:spPr>
        <p:txBody>
          <a:bodyPr wrap="none" rtlCol="0">
            <a:spAutoFit/>
          </a:bodyPr>
          <a:lstStyle/>
          <a:p>
            <a:pPr>
              <a:buNone/>
            </a:pPr>
            <a:r>
              <a:rPr lang="en-GB" sz="1400" b="0" dirty="0">
                <a:solidFill>
                  <a:schemeClr val="tx1"/>
                </a:solidFill>
              </a:rPr>
              <a:t>v</a:t>
            </a:r>
          </a:p>
        </p:txBody>
      </p:sp>
      <p:sp>
        <p:nvSpPr>
          <p:cNvPr id="26" name="TextBox 25"/>
          <p:cNvSpPr txBox="1"/>
          <p:nvPr/>
        </p:nvSpPr>
        <p:spPr>
          <a:xfrm>
            <a:off x="1049189" y="3092085"/>
            <a:ext cx="190246" cy="288888"/>
          </a:xfrm>
          <a:prstGeom prst="rect">
            <a:avLst/>
          </a:prstGeom>
          <a:solidFill>
            <a:schemeClr val="bg1"/>
          </a:solidFill>
        </p:spPr>
        <p:txBody>
          <a:bodyPr wrap="square" rtlCol="0">
            <a:spAutoFit/>
          </a:bodyPr>
          <a:lstStyle/>
          <a:p>
            <a:pPr>
              <a:buNone/>
            </a:pPr>
            <a:r>
              <a:rPr lang="en-GB" sz="1400" b="0" dirty="0">
                <a:solidFill>
                  <a:schemeClr val="tx1"/>
                </a:solidFill>
              </a:rPr>
              <a:t>v</a:t>
            </a:r>
          </a:p>
        </p:txBody>
      </p:sp>
      <p:sp>
        <p:nvSpPr>
          <p:cNvPr id="16" name="TextBox 15"/>
          <p:cNvSpPr txBox="1"/>
          <p:nvPr/>
        </p:nvSpPr>
        <p:spPr>
          <a:xfrm>
            <a:off x="254894" y="5903806"/>
            <a:ext cx="8686993" cy="258532"/>
          </a:xfrm>
          <a:prstGeom prst="rect">
            <a:avLst/>
          </a:prstGeom>
          <a:noFill/>
        </p:spPr>
        <p:txBody>
          <a:bodyPr wrap="none" rtlCol="0">
            <a:spAutoFit/>
          </a:bodyPr>
          <a:lstStyle/>
          <a:p>
            <a:pPr>
              <a:buNone/>
            </a:pPr>
            <a:r>
              <a:rPr lang="en-GB" sz="1200" b="0" dirty="0"/>
              <a:t>Note that v stands for the phase velocity in the coax cable which in case of vacuum as dielectric becomes = c = speed of light </a:t>
            </a:r>
          </a:p>
        </p:txBody>
      </p:sp>
      <p:sp>
        <p:nvSpPr>
          <p:cNvPr id="18" name="TextBox 17"/>
          <p:cNvSpPr txBox="1"/>
          <p:nvPr/>
        </p:nvSpPr>
        <p:spPr>
          <a:xfrm>
            <a:off x="254894" y="5493240"/>
            <a:ext cx="8478027" cy="258532"/>
          </a:xfrm>
          <a:prstGeom prst="rect">
            <a:avLst/>
          </a:prstGeom>
          <a:noFill/>
        </p:spPr>
        <p:txBody>
          <a:bodyPr wrap="none" rtlCol="0">
            <a:spAutoFit/>
          </a:bodyPr>
          <a:lstStyle/>
          <a:p>
            <a:pPr>
              <a:buNone/>
            </a:pPr>
            <a:r>
              <a:rPr lang="en-GB" sz="1200" b="0" dirty="0"/>
              <a:t>Reference: </a:t>
            </a:r>
            <a:r>
              <a:rPr lang="en-GB" sz="1200" b="0" dirty="0" err="1"/>
              <a:t>Meinke</a:t>
            </a:r>
            <a:r>
              <a:rPr lang="en-GB" sz="1200" b="0" dirty="0"/>
              <a:t> </a:t>
            </a:r>
            <a:r>
              <a:rPr lang="en-GB" sz="1200" b="0" dirty="0" err="1"/>
              <a:t>Gundlach</a:t>
            </a:r>
            <a:r>
              <a:rPr lang="en-GB" sz="1200" b="0" dirty="0"/>
              <a:t> </a:t>
            </a:r>
            <a:r>
              <a:rPr lang="en-GB" sz="1200" b="0" dirty="0" err="1"/>
              <a:t>Taschenbuch</a:t>
            </a:r>
            <a:r>
              <a:rPr lang="en-GB" sz="1200" b="0" dirty="0"/>
              <a:t> der </a:t>
            </a:r>
            <a:r>
              <a:rPr lang="en-GB" sz="1200" b="0" dirty="0" err="1"/>
              <a:t>Hochfrequenztechnik</a:t>
            </a:r>
            <a:r>
              <a:rPr lang="en-GB" sz="1200" b="0" dirty="0"/>
              <a:t> 3 </a:t>
            </a:r>
            <a:r>
              <a:rPr lang="en-GB" sz="1200" b="0" dirty="0" err="1"/>
              <a:t>rd</a:t>
            </a:r>
            <a:r>
              <a:rPr lang="en-GB" sz="1200" b="0" dirty="0"/>
              <a:t> edition;1968 page 253..255; or K3 in 4 </a:t>
            </a:r>
            <a:r>
              <a:rPr lang="en-GB" sz="1200" b="0" dirty="0" err="1"/>
              <a:t>th</a:t>
            </a:r>
            <a:r>
              <a:rPr lang="en-GB" sz="1200" b="0" dirty="0"/>
              <a:t> edition</a:t>
            </a:r>
          </a:p>
        </p:txBody>
      </p:sp>
      <p:sp>
        <p:nvSpPr>
          <p:cNvPr id="19" name="TextBox 18"/>
          <p:cNvSpPr txBox="1"/>
          <p:nvPr/>
        </p:nvSpPr>
        <p:spPr>
          <a:xfrm>
            <a:off x="693738" y="4142458"/>
            <a:ext cx="7370351" cy="341632"/>
          </a:xfrm>
          <a:prstGeom prst="rect">
            <a:avLst/>
          </a:prstGeom>
          <a:noFill/>
        </p:spPr>
        <p:txBody>
          <a:bodyPr wrap="none" rtlCol="0">
            <a:spAutoFit/>
          </a:bodyPr>
          <a:lstStyle/>
          <a:p>
            <a:pPr>
              <a:buNone/>
            </a:pPr>
            <a:r>
              <a:rPr lang="en-GB" sz="1800" b="0" dirty="0"/>
              <a:t>C’ [pF/m] = 55.6 </a:t>
            </a:r>
            <a:r>
              <a:rPr lang="el-GR" sz="1800" b="0" dirty="0"/>
              <a:t>ε</a:t>
            </a:r>
            <a:r>
              <a:rPr lang="en-GB" sz="1800" b="0" baseline="-25000" dirty="0"/>
              <a:t>r</a:t>
            </a:r>
            <a:r>
              <a:rPr lang="en-GB" sz="1800" b="0" dirty="0"/>
              <a:t> / ln(D/d)   with D/d =2.3 for a 50 </a:t>
            </a:r>
            <a:r>
              <a:rPr lang="en-GB" sz="1800" b="0"/>
              <a:t>Ohm air-filled </a:t>
            </a:r>
            <a:r>
              <a:rPr lang="en-GB" sz="1800" b="0" dirty="0"/>
              <a:t>cable</a:t>
            </a:r>
            <a:endParaRPr lang="en-GB" sz="1800" b="0" baseline="-25000" dirty="0"/>
          </a:p>
        </p:txBody>
      </p:sp>
      <mc:AlternateContent xmlns:mc="http://schemas.openxmlformats.org/markup-compatibility/2006" xmlns:a14="http://schemas.microsoft.com/office/drawing/2010/main">
        <mc:Choice Requires="a14">
          <p:sp>
            <p:nvSpPr>
              <p:cNvPr id="20" name="TextBox 19"/>
              <p:cNvSpPr txBox="1"/>
              <p:nvPr/>
            </p:nvSpPr>
            <p:spPr>
              <a:xfrm>
                <a:off x="4714875" y="2765000"/>
                <a:ext cx="2146050" cy="363626"/>
              </a:xfrm>
              <a:prstGeom prst="rect">
                <a:avLst/>
              </a:prstGeom>
              <a:noFill/>
            </p:spPr>
            <p:txBody>
              <a:bodyPr wrap="square" lIns="0" tIns="0" rIns="0" bIns="0" rtlCol="0">
                <a:spAutoFit/>
              </a:bodyPr>
              <a:lstStyle/>
              <a:p>
                <a:pPr>
                  <a:buNone/>
                </a:pPr>
                <a:r>
                  <a:rPr lang="en-GB" sz="1800" b="0" dirty="0"/>
                  <a:t>C’ [pF/m] = </a:t>
                </a:r>
                <a14:m>
                  <m:oMath xmlns:m="http://schemas.openxmlformats.org/officeDocument/2006/math">
                    <m:f>
                      <m:fPr>
                        <m:ctrlPr>
                          <a:rPr lang="en-GB" sz="1800" b="0" i="1" smtClean="0">
                            <a:latin typeface="Cambria Math" panose="02040503050406030204" pitchFamily="18" charset="0"/>
                          </a:rPr>
                        </m:ctrlPr>
                      </m:fPr>
                      <m:num>
                        <m:r>
                          <a:rPr lang="en-GB" sz="1800" b="0" i="1" smtClean="0">
                            <a:latin typeface="Cambria Math" panose="02040503050406030204" pitchFamily="18" charset="0"/>
                          </a:rPr>
                          <m:t> 100 </m:t>
                        </m:r>
                      </m:num>
                      <m:den>
                        <m:r>
                          <a:rPr lang="en-GB" sz="1800" b="0" i="1" smtClean="0">
                            <a:latin typeface="Cambria Math" panose="02040503050406030204" pitchFamily="18" charset="0"/>
                          </a:rPr>
                          <m:t>3</m:t>
                        </m:r>
                        <m:r>
                          <a:rPr lang="en-GB" sz="1800" b="0" i="1">
                            <a:latin typeface="Cambria Math" panose="02040503050406030204" pitchFamily="18" charset="0"/>
                          </a:rPr>
                          <m:t>𝑍</m:t>
                        </m:r>
                        <m:r>
                          <a:rPr lang="en-GB" sz="1800" b="0" i="1" baseline="-25000">
                            <a:latin typeface="Cambria Math" panose="02040503050406030204" pitchFamily="18" charset="0"/>
                          </a:rPr>
                          <m:t>𝐿</m:t>
                        </m:r>
                      </m:den>
                    </m:f>
                  </m:oMath>
                </a14:m>
                <a:r>
                  <a:rPr lang="en-GB" sz="1800" b="0" dirty="0"/>
                  <a:t> </a:t>
                </a:r>
                <a14:m>
                  <m:oMath xmlns:m="http://schemas.openxmlformats.org/officeDocument/2006/math">
                    <m:rad>
                      <m:radPr>
                        <m:degHide m:val="on"/>
                        <m:ctrlPr>
                          <a:rPr lang="en-GB" sz="1600" b="0" i="1" dirty="0" smtClean="0">
                            <a:latin typeface="Cambria Math" panose="02040503050406030204" pitchFamily="18" charset="0"/>
                          </a:rPr>
                        </m:ctrlPr>
                      </m:radPr>
                      <m:deg/>
                      <m:e>
                        <m:r>
                          <m:rPr>
                            <m:sty m:val="p"/>
                          </m:rPr>
                          <a:rPr lang="el-GR" sz="1600" b="0" i="1" dirty="0" smtClean="0">
                            <a:latin typeface="Cambria Math" panose="02040503050406030204" pitchFamily="18" charset="0"/>
                          </a:rPr>
                          <m:t>ε</m:t>
                        </m:r>
                        <m:r>
                          <a:rPr lang="en-GB" sz="1600" b="0" i="1" baseline="-25000" dirty="0" smtClean="0">
                            <a:latin typeface="Cambria Math" panose="02040503050406030204" pitchFamily="18" charset="0"/>
                          </a:rPr>
                          <m:t>𝑟</m:t>
                        </m:r>
                        <m:r>
                          <a:rPr lang="en-GB" sz="1600" b="0" i="1" baseline="-25000" dirty="0" smtClean="0">
                            <a:latin typeface="Cambria Math" panose="02040503050406030204" pitchFamily="18" charset="0"/>
                          </a:rPr>
                          <m:t> </m:t>
                        </m:r>
                      </m:e>
                    </m:rad>
                  </m:oMath>
                </a14:m>
                <a:endParaRPr lang="en-GB" sz="16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4714875" y="2765000"/>
                <a:ext cx="2146050" cy="363626"/>
              </a:xfrm>
              <a:prstGeom prst="rect">
                <a:avLst/>
              </a:prstGeom>
              <a:blipFill>
                <a:blip r:embed="rId12"/>
                <a:stretch>
                  <a:fillRect l="-6534" t="-15254" b="-23729"/>
                </a:stretch>
              </a:blipFill>
            </p:spPr>
            <p:txBody>
              <a:bodyPr/>
              <a:lstStyle/>
              <a:p>
                <a:r>
                  <a:rPr lang="en-GB">
                    <a:noFill/>
                  </a:rPr>
                  <a:t> </a:t>
                </a:r>
              </a:p>
            </p:txBody>
          </p:sp>
        </mc:Fallback>
      </mc:AlternateContent>
      <p:sp>
        <p:nvSpPr>
          <p:cNvPr id="21" name="TextBox 20"/>
          <p:cNvSpPr txBox="1"/>
          <p:nvPr/>
        </p:nvSpPr>
        <p:spPr>
          <a:xfrm>
            <a:off x="7024403" y="2698843"/>
            <a:ext cx="1667444" cy="480131"/>
          </a:xfrm>
          <a:prstGeom prst="rect">
            <a:avLst/>
          </a:prstGeom>
          <a:noFill/>
        </p:spPr>
        <p:txBody>
          <a:bodyPr wrap="none" rtlCol="0">
            <a:spAutoFit/>
          </a:bodyPr>
          <a:lstStyle/>
          <a:p>
            <a:pPr>
              <a:buNone/>
            </a:pPr>
            <a:r>
              <a:rPr lang="en-GB" sz="1200" b="0" dirty="0"/>
              <a:t>For 50 Ohm and </a:t>
            </a:r>
            <a:r>
              <a:rPr lang="el-GR" sz="1200" b="0" dirty="0"/>
              <a:t>ε</a:t>
            </a:r>
            <a:r>
              <a:rPr lang="en-GB" sz="1200" b="0" baseline="-25000" dirty="0"/>
              <a:t>r</a:t>
            </a:r>
            <a:r>
              <a:rPr lang="en-GB" sz="1200" b="0" dirty="0"/>
              <a:t> =1</a:t>
            </a:r>
          </a:p>
          <a:p>
            <a:pPr>
              <a:buNone/>
            </a:pPr>
            <a:r>
              <a:rPr lang="en-GB" sz="1200" b="0" dirty="0"/>
              <a:t>we get </a:t>
            </a:r>
            <a:r>
              <a:rPr lang="en-GB" sz="1200" b="0" dirty="0">
                <a:latin typeface="Cambria" panose="02040503050406030204" pitchFamily="18" charset="0"/>
                <a:ea typeface="Cambria" panose="02040503050406030204" pitchFamily="18" charset="0"/>
              </a:rPr>
              <a:t>≈</a:t>
            </a:r>
            <a:r>
              <a:rPr lang="en-GB" sz="1200" b="0" dirty="0"/>
              <a:t>67 pF/meter</a:t>
            </a:r>
          </a:p>
        </p:txBody>
      </p:sp>
      <mc:AlternateContent xmlns:mc="http://schemas.openxmlformats.org/markup-compatibility/2006" xmlns:a14="http://schemas.microsoft.com/office/drawing/2010/main">
        <mc:Choice Requires="a14">
          <p:sp>
            <p:nvSpPr>
              <p:cNvPr id="32" name="TextBox 31"/>
              <p:cNvSpPr txBox="1"/>
              <p:nvPr/>
            </p:nvSpPr>
            <p:spPr>
              <a:xfrm>
                <a:off x="4714875" y="3385582"/>
                <a:ext cx="2146050" cy="363626"/>
              </a:xfrm>
              <a:prstGeom prst="rect">
                <a:avLst/>
              </a:prstGeom>
              <a:noFill/>
            </p:spPr>
            <p:txBody>
              <a:bodyPr wrap="square" lIns="0" tIns="0" rIns="0" bIns="0" rtlCol="0">
                <a:spAutoFit/>
              </a:bodyPr>
              <a:lstStyle/>
              <a:p>
                <a:pPr>
                  <a:buNone/>
                </a:pPr>
                <a:r>
                  <a:rPr lang="en-GB" sz="1800" b="0" dirty="0"/>
                  <a:t>L’ [</a:t>
                </a:r>
                <a:r>
                  <a:rPr lang="en-GB" sz="1800" b="0" dirty="0" err="1"/>
                  <a:t>nH</a:t>
                </a:r>
                <a:r>
                  <a:rPr lang="en-GB" sz="1800" b="0" dirty="0"/>
                  <a:t>/m] = </a:t>
                </a:r>
                <a14:m>
                  <m:oMath xmlns:m="http://schemas.openxmlformats.org/officeDocument/2006/math">
                    <m:f>
                      <m:fPr>
                        <m:ctrlPr>
                          <a:rPr lang="en-GB" sz="1800" b="0" i="1" smtClean="0">
                            <a:latin typeface="Cambria Math" panose="02040503050406030204" pitchFamily="18" charset="0"/>
                          </a:rPr>
                        </m:ctrlPr>
                      </m:fPr>
                      <m:num>
                        <m:r>
                          <a:rPr lang="en-GB" sz="1800" b="0" i="1" smtClean="0">
                            <a:latin typeface="Cambria Math" panose="02040503050406030204" pitchFamily="18" charset="0"/>
                          </a:rPr>
                          <m:t> 100</m:t>
                        </m:r>
                        <m:r>
                          <a:rPr lang="en-GB" sz="1800" b="0" i="1">
                            <a:latin typeface="Cambria Math" panose="02040503050406030204" pitchFamily="18" charset="0"/>
                          </a:rPr>
                          <m:t>𝑍</m:t>
                        </m:r>
                        <m:r>
                          <a:rPr lang="en-GB" sz="1800" b="0" i="1" baseline="-25000">
                            <a:latin typeface="Cambria Math" panose="02040503050406030204" pitchFamily="18" charset="0"/>
                          </a:rPr>
                          <m:t>𝐿</m:t>
                        </m:r>
                      </m:num>
                      <m:den>
                        <m:r>
                          <a:rPr lang="en-GB" sz="1800" b="0" i="1" smtClean="0">
                            <a:latin typeface="Cambria Math" panose="02040503050406030204" pitchFamily="18" charset="0"/>
                          </a:rPr>
                          <m:t>30</m:t>
                        </m:r>
                      </m:den>
                    </m:f>
                  </m:oMath>
                </a14:m>
                <a:r>
                  <a:rPr lang="en-GB" sz="1800" b="0" dirty="0"/>
                  <a:t> </a:t>
                </a:r>
                <a14:m>
                  <m:oMath xmlns:m="http://schemas.openxmlformats.org/officeDocument/2006/math">
                    <m:rad>
                      <m:radPr>
                        <m:degHide m:val="on"/>
                        <m:ctrlPr>
                          <a:rPr lang="en-GB" sz="1600" b="0" i="1" dirty="0" smtClean="0">
                            <a:latin typeface="Cambria Math" panose="02040503050406030204" pitchFamily="18" charset="0"/>
                          </a:rPr>
                        </m:ctrlPr>
                      </m:radPr>
                      <m:deg/>
                      <m:e>
                        <m:r>
                          <m:rPr>
                            <m:sty m:val="p"/>
                          </m:rPr>
                          <a:rPr lang="el-GR" sz="1600" b="0" i="1" dirty="0" smtClean="0">
                            <a:latin typeface="Cambria Math" panose="02040503050406030204" pitchFamily="18" charset="0"/>
                          </a:rPr>
                          <m:t>ε</m:t>
                        </m:r>
                        <m:r>
                          <a:rPr lang="en-GB" sz="1600" b="0" i="1" baseline="-25000" dirty="0" smtClean="0">
                            <a:latin typeface="Cambria Math" panose="02040503050406030204" pitchFamily="18" charset="0"/>
                          </a:rPr>
                          <m:t>𝑟</m:t>
                        </m:r>
                        <m:r>
                          <a:rPr lang="en-GB" sz="1600" b="0" i="1" baseline="-25000" dirty="0" smtClean="0">
                            <a:latin typeface="Cambria Math" panose="02040503050406030204" pitchFamily="18" charset="0"/>
                          </a:rPr>
                          <m:t> </m:t>
                        </m:r>
                      </m:e>
                    </m:rad>
                  </m:oMath>
                </a14:m>
                <a:endParaRPr lang="en-GB" sz="1600" b="0" dirty="0"/>
              </a:p>
            </p:txBody>
          </p:sp>
        </mc:Choice>
        <mc:Fallback xmlns="">
          <p:sp>
            <p:nvSpPr>
              <p:cNvPr id="32" name="TextBox 31"/>
              <p:cNvSpPr txBox="1">
                <a:spLocks noRot="1" noChangeAspect="1" noMove="1" noResize="1" noEditPoints="1" noAdjustHandles="1" noChangeArrowheads="1" noChangeShapeType="1" noTextEdit="1"/>
              </p:cNvSpPr>
              <p:nvPr/>
            </p:nvSpPr>
            <p:spPr>
              <a:xfrm>
                <a:off x="4714875" y="3385582"/>
                <a:ext cx="2146050" cy="363626"/>
              </a:xfrm>
              <a:prstGeom prst="rect">
                <a:avLst/>
              </a:prstGeom>
              <a:blipFill>
                <a:blip r:embed="rId14"/>
                <a:stretch>
                  <a:fillRect l="-6534" t="-15000" b="-21667"/>
                </a:stretch>
              </a:blipFill>
            </p:spPr>
            <p:txBody>
              <a:bodyPr/>
              <a:lstStyle/>
              <a:p>
                <a:r>
                  <a:rPr lang="en-GB">
                    <a:noFill/>
                  </a:rPr>
                  <a:t> </a:t>
                </a:r>
              </a:p>
            </p:txBody>
          </p:sp>
        </mc:Fallback>
      </mc:AlternateContent>
      <p:sp>
        <p:nvSpPr>
          <p:cNvPr id="33" name="TextBox 32"/>
          <p:cNvSpPr txBox="1"/>
          <p:nvPr/>
        </p:nvSpPr>
        <p:spPr>
          <a:xfrm>
            <a:off x="7024403" y="3327329"/>
            <a:ext cx="1694695" cy="480131"/>
          </a:xfrm>
          <a:prstGeom prst="rect">
            <a:avLst/>
          </a:prstGeom>
          <a:noFill/>
        </p:spPr>
        <p:txBody>
          <a:bodyPr wrap="none" rtlCol="0">
            <a:spAutoFit/>
          </a:bodyPr>
          <a:lstStyle/>
          <a:p>
            <a:pPr>
              <a:buNone/>
            </a:pPr>
            <a:r>
              <a:rPr lang="en-GB" sz="1200" b="0" dirty="0"/>
              <a:t>For 50 Ohm and </a:t>
            </a:r>
            <a:r>
              <a:rPr lang="el-GR" sz="1200" b="0" dirty="0"/>
              <a:t>ε</a:t>
            </a:r>
            <a:r>
              <a:rPr lang="en-GB" sz="1200" b="0" baseline="-25000" dirty="0"/>
              <a:t>r</a:t>
            </a:r>
            <a:r>
              <a:rPr lang="en-GB" sz="1200" b="0" dirty="0"/>
              <a:t> =1</a:t>
            </a:r>
          </a:p>
          <a:p>
            <a:pPr>
              <a:buNone/>
            </a:pPr>
            <a:r>
              <a:rPr lang="en-GB" sz="1200" b="0" dirty="0"/>
              <a:t>we get </a:t>
            </a:r>
            <a:r>
              <a:rPr lang="en-GB" sz="1200" b="0" dirty="0">
                <a:latin typeface="Cambria" panose="02040503050406030204" pitchFamily="18" charset="0"/>
                <a:ea typeface="Cambria" panose="02040503050406030204" pitchFamily="18" charset="0"/>
              </a:rPr>
              <a:t>≈</a:t>
            </a:r>
            <a:r>
              <a:rPr lang="en-GB" sz="1200" b="0" dirty="0"/>
              <a:t>167 </a:t>
            </a:r>
            <a:r>
              <a:rPr lang="en-GB" sz="1200" b="0" dirty="0" err="1"/>
              <a:t>nH</a:t>
            </a:r>
            <a:r>
              <a:rPr lang="en-GB" sz="1200" b="0" dirty="0"/>
              <a:t>/meter</a:t>
            </a:r>
          </a:p>
        </p:txBody>
      </p:sp>
      <p:sp>
        <p:nvSpPr>
          <p:cNvPr id="2" name="TextBox 1">
            <a:extLst>
              <a:ext uri="{FF2B5EF4-FFF2-40B4-BE49-F238E27FC236}">
                <a16:creationId xmlns:a16="http://schemas.microsoft.com/office/drawing/2014/main" id="{E7BBE8AD-FBEC-41CF-A03C-CC58FE744F7B}"/>
              </a:ext>
            </a:extLst>
          </p:cNvPr>
          <p:cNvSpPr txBox="1"/>
          <p:nvPr/>
        </p:nvSpPr>
        <p:spPr>
          <a:xfrm>
            <a:off x="262271" y="6171256"/>
            <a:ext cx="4584909" cy="286232"/>
          </a:xfrm>
          <a:prstGeom prst="rect">
            <a:avLst/>
          </a:prstGeom>
          <a:solidFill>
            <a:schemeClr val="bg1"/>
          </a:solidFill>
          <a:ln>
            <a:noFill/>
          </a:ln>
        </p:spPr>
        <p:txBody>
          <a:bodyPr wrap="none" rtlCol="0">
            <a:spAutoFit/>
          </a:bodyPr>
          <a:lstStyle/>
          <a:p>
            <a:pPr>
              <a:buNone/>
            </a:pPr>
            <a:r>
              <a:rPr lang="en-GB" sz="1400" b="0" dirty="0">
                <a:solidFill>
                  <a:schemeClr val="tx1"/>
                </a:solidFill>
              </a:rPr>
              <a:t>a useful link: https://en.wikipedia.org/wiki/Coaxial_cable</a:t>
            </a:r>
          </a:p>
        </p:txBody>
      </p:sp>
    </p:spTree>
    <p:extLst>
      <p:ext uri="{BB962C8B-B14F-4D97-AF65-F5344CB8AC3E}">
        <p14:creationId xmlns:p14="http://schemas.microsoft.com/office/powerpoint/2010/main" val="378606734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8611" name="Slide Number Placeholder 6"/>
          <p:cNvSpPr>
            <a:spLocks noGrp="1"/>
          </p:cNvSpPr>
          <p:nvPr>
            <p:ph type="sldNum" sz="quarter" idx="11"/>
          </p:nvPr>
        </p:nvSpPr>
        <p:spPr>
          <a:noFill/>
        </p:spPr>
        <p:txBody>
          <a:bodyPr/>
          <a:lstStyle/>
          <a:p>
            <a:fld id="{088A18E8-DDA9-4773-A429-BCFBAB5B8604}" type="slidenum">
              <a:rPr lang="en-US" smtClean="0"/>
              <a:pPr/>
              <a:t>100</a:t>
            </a:fld>
            <a:endParaRPr lang="en-US" dirty="0"/>
          </a:p>
        </p:txBody>
      </p:sp>
      <p:sp>
        <p:nvSpPr>
          <p:cNvPr id="68612" name="Rectangle 2"/>
          <p:cNvSpPr>
            <a:spLocks noGrp="1" noChangeArrowheads="1"/>
          </p:cNvSpPr>
          <p:nvPr>
            <p:ph type="title"/>
          </p:nvPr>
        </p:nvSpPr>
        <p:spPr>
          <a:xfrm>
            <a:off x="1654175" y="487363"/>
            <a:ext cx="5943600" cy="1066800"/>
          </a:xfrm>
        </p:spPr>
        <p:txBody>
          <a:bodyPr/>
          <a:lstStyle/>
          <a:p>
            <a:r>
              <a:rPr lang="en-US" dirty="0">
                <a:effectLst/>
              </a:rPr>
              <a:t>3D Simulation examples</a:t>
            </a:r>
          </a:p>
        </p:txBody>
      </p:sp>
      <p:sp>
        <p:nvSpPr>
          <p:cNvPr id="68613" name="Rectangle 3"/>
          <p:cNvSpPr>
            <a:spLocks noGrp="1" noChangeArrowheads="1"/>
          </p:cNvSpPr>
          <p:nvPr>
            <p:ph type="body" sz="half" idx="1"/>
          </p:nvPr>
        </p:nvSpPr>
        <p:spPr>
          <a:xfrm>
            <a:off x="276225" y="1666875"/>
            <a:ext cx="2824163" cy="4265613"/>
          </a:xfrm>
        </p:spPr>
        <p:txBody>
          <a:bodyPr/>
          <a:lstStyle/>
          <a:p>
            <a:r>
              <a:rPr lang="en-US" sz="2000" b="0" dirty="0">
                <a:effectLst/>
              </a:rPr>
              <a:t>A Magic T with  Microwave Studio 4.3</a:t>
            </a:r>
          </a:p>
          <a:p>
            <a:pPr lvl="1"/>
            <a:r>
              <a:rPr lang="en-US" sz="1600" b="0" dirty="0"/>
              <a:t>Arrows show the E field of the TE</a:t>
            </a:r>
            <a:r>
              <a:rPr lang="en-US" sz="1600" b="0" baseline="-25000" dirty="0"/>
              <a:t>10</a:t>
            </a:r>
            <a:r>
              <a:rPr lang="en-US" sz="1600" b="0" dirty="0"/>
              <a:t> mode</a:t>
            </a:r>
          </a:p>
          <a:p>
            <a:pPr lvl="1"/>
            <a:r>
              <a:rPr lang="en-US" sz="1600" b="0" dirty="0"/>
              <a:t>Power goes in at the front port</a:t>
            </a:r>
          </a:p>
          <a:p>
            <a:pPr lvl="1"/>
            <a:r>
              <a:rPr lang="en-US" sz="1600" b="0" dirty="0"/>
              <a:t>How much power gets out by the other ports? </a:t>
            </a:r>
          </a:p>
          <a:p>
            <a:r>
              <a:rPr lang="en-US" sz="2000" b="0" dirty="0">
                <a:effectLst/>
              </a:rPr>
              <a:t>A T-junction with HFSS 9.0</a:t>
            </a:r>
          </a:p>
          <a:p>
            <a:pPr lvl="1"/>
            <a:r>
              <a:rPr lang="en-US" sz="1600" b="0" dirty="0"/>
              <a:t>Junction (H-plane) with conducting iris</a:t>
            </a:r>
            <a:endParaRPr lang="en-US" sz="1600" b="0" baseline="30000" dirty="0"/>
          </a:p>
          <a:p>
            <a:pPr lvl="1"/>
            <a:r>
              <a:rPr lang="en-US" sz="1600" b="0" dirty="0"/>
              <a:t>Magnitude of TE</a:t>
            </a:r>
            <a:r>
              <a:rPr lang="en-US" sz="1600" b="0" baseline="-25000" dirty="0"/>
              <a:t>10</a:t>
            </a:r>
            <a:r>
              <a:rPr lang="en-US" sz="1600" b="0" dirty="0"/>
              <a:t> electric field</a:t>
            </a:r>
          </a:p>
        </p:txBody>
      </p:sp>
      <p:pic>
        <p:nvPicPr>
          <p:cNvPr id="68614" name="Picture 7"/>
          <p:cNvPicPr>
            <a:picLocks noGrp="1" noChangeAspect="1" noChangeArrowheads="1"/>
          </p:cNvPicPr>
          <p:nvPr>
            <p:ph sz="quarter" idx="2"/>
          </p:nvPr>
        </p:nvPicPr>
        <p:blipFill>
          <a:blip r:embed="rId3" cstate="print"/>
          <a:srcRect/>
          <a:stretch>
            <a:fillRect/>
          </a:stretch>
        </p:blipFill>
        <p:spPr>
          <a:xfrm>
            <a:off x="6143625" y="1652588"/>
            <a:ext cx="2286000" cy="1714500"/>
          </a:xfrm>
          <a:noFill/>
        </p:spPr>
      </p:pic>
      <p:pic>
        <p:nvPicPr>
          <p:cNvPr id="68615" name="Picture 12"/>
          <p:cNvPicPr>
            <a:picLocks noChangeAspect="1" noChangeArrowheads="1"/>
          </p:cNvPicPr>
          <p:nvPr/>
        </p:nvPicPr>
        <p:blipFill>
          <a:blip r:embed="rId4" cstate="print"/>
          <a:srcRect/>
          <a:stretch>
            <a:fillRect/>
          </a:stretch>
        </p:blipFill>
        <p:spPr bwMode="auto">
          <a:xfrm>
            <a:off x="3932238" y="1658938"/>
            <a:ext cx="1905000" cy="1539875"/>
          </a:xfrm>
          <a:prstGeom prst="rect">
            <a:avLst/>
          </a:prstGeom>
          <a:noFill/>
          <a:ln w="9525" algn="ctr">
            <a:noFill/>
            <a:miter lim="800000"/>
            <a:headEnd/>
            <a:tailEnd/>
          </a:ln>
        </p:spPr>
      </p:pic>
      <p:pic>
        <p:nvPicPr>
          <p:cNvPr id="68616" name="Picture 14"/>
          <p:cNvPicPr>
            <a:picLocks noGrp="1" noChangeAspect="1" noChangeArrowheads="1"/>
          </p:cNvPicPr>
          <p:nvPr>
            <p:ph sz="quarter" idx="3"/>
          </p:nvPr>
        </p:nvPicPr>
        <p:blipFill>
          <a:blip r:embed="rId5" cstate="print"/>
          <a:srcRect/>
          <a:stretch>
            <a:fillRect/>
          </a:stretch>
        </p:blipFill>
        <p:spPr>
          <a:xfrm>
            <a:off x="5934075" y="3503613"/>
            <a:ext cx="3140075" cy="2343150"/>
          </a:xfrm>
          <a:noFill/>
        </p:spPr>
      </p:pic>
      <p:sp>
        <p:nvSpPr>
          <p:cNvPr id="68617" name="Rectangle 1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pic>
        <p:nvPicPr>
          <p:cNvPr id="25088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57217" y="3594101"/>
            <a:ext cx="2395461" cy="209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3" name="Straight Arrow Connector 2"/>
          <p:cNvCxnSpPr/>
          <p:nvPr/>
        </p:nvCxnSpPr>
        <p:spPr bwMode="auto">
          <a:xfrm flipH="1">
            <a:off x="7213600" y="3873500"/>
            <a:ext cx="279400" cy="406400"/>
          </a:xfrm>
          <a:prstGeom prst="straightConnector1">
            <a:avLst/>
          </a:prstGeom>
          <a:noFill/>
          <a:ln w="15875" cap="flat" cmpd="sng" algn="ctr">
            <a:solidFill>
              <a:srgbClr val="0000FF"/>
            </a:solidFill>
            <a:prstDash val="solid"/>
            <a:round/>
            <a:headEnd type="none" w="med" len="med"/>
            <a:tailEnd type="arrow"/>
          </a:ln>
          <a:effectLst/>
        </p:spPr>
      </p:cxnSp>
      <p:sp>
        <p:nvSpPr>
          <p:cNvPr id="6" name="TextBox 5"/>
          <p:cNvSpPr txBox="1"/>
          <p:nvPr/>
        </p:nvSpPr>
        <p:spPr>
          <a:xfrm>
            <a:off x="7264400" y="3568701"/>
            <a:ext cx="635000" cy="313932"/>
          </a:xfrm>
          <a:prstGeom prst="rect">
            <a:avLst/>
          </a:prstGeom>
          <a:noFill/>
        </p:spPr>
        <p:txBody>
          <a:bodyPr wrap="square" rtlCol="0">
            <a:spAutoFit/>
          </a:bodyPr>
          <a:lstStyle/>
          <a:p>
            <a:pPr>
              <a:buNone/>
            </a:pPr>
            <a:r>
              <a:rPr lang="en-GB" sz="1600" b="0" dirty="0"/>
              <a:t>Iris</a:t>
            </a:r>
            <a:r>
              <a:rPr lang="en-GB" sz="1600" b="0" baseline="30000" dirty="0"/>
              <a:t>1</a:t>
            </a:r>
          </a:p>
        </p:txBody>
      </p:sp>
      <p:sp>
        <p:nvSpPr>
          <p:cNvPr id="7" name="TextBox 6"/>
          <p:cNvSpPr txBox="1"/>
          <p:nvPr/>
        </p:nvSpPr>
        <p:spPr>
          <a:xfrm>
            <a:off x="5588000" y="6114568"/>
            <a:ext cx="3556000" cy="286232"/>
          </a:xfrm>
          <a:prstGeom prst="rect">
            <a:avLst/>
          </a:prstGeom>
          <a:noFill/>
        </p:spPr>
        <p:txBody>
          <a:bodyPr wrap="square" rtlCol="0">
            <a:spAutoFit/>
          </a:bodyPr>
          <a:lstStyle/>
          <a:p>
            <a:pPr>
              <a:buNone/>
            </a:pPr>
            <a:r>
              <a:rPr lang="en-GB" sz="1400" b="0" dirty="0"/>
              <a:t>1:Due to the iris, the field is not symmetric!</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9635" name="Slide Number Placeholder 4"/>
          <p:cNvSpPr>
            <a:spLocks noGrp="1"/>
          </p:cNvSpPr>
          <p:nvPr>
            <p:ph type="sldNum" sz="quarter" idx="11"/>
          </p:nvPr>
        </p:nvSpPr>
        <p:spPr>
          <a:noFill/>
        </p:spPr>
        <p:txBody>
          <a:bodyPr/>
          <a:lstStyle/>
          <a:p>
            <a:fld id="{DB3A257D-778B-4A58-8BAD-2C9725D3843C}" type="slidenum">
              <a:rPr lang="en-US" smtClean="0"/>
              <a:pPr/>
              <a:t>101</a:t>
            </a:fld>
            <a:endParaRPr lang="en-US" dirty="0"/>
          </a:p>
        </p:txBody>
      </p:sp>
      <p:pic>
        <p:nvPicPr>
          <p:cNvPr id="69636" name="Picture 2"/>
          <p:cNvPicPr>
            <a:picLocks noGrp="1" noChangeAspect="1" noChangeArrowheads="1"/>
          </p:cNvPicPr>
          <p:nvPr>
            <p:ph type="body" idx="1"/>
          </p:nvPr>
        </p:nvPicPr>
        <p:blipFill>
          <a:blip r:embed="rId3" cstate="print"/>
          <a:srcRect b="28386"/>
          <a:stretch>
            <a:fillRect/>
          </a:stretch>
        </p:blipFill>
        <p:spPr>
          <a:xfrm rot="21540000">
            <a:off x="1282700" y="1887538"/>
            <a:ext cx="6376988" cy="3455987"/>
          </a:xfrm>
          <a:noFill/>
        </p:spPr>
      </p:pic>
      <p:sp>
        <p:nvSpPr>
          <p:cNvPr id="69637" name="Rectangle 3"/>
          <p:cNvSpPr>
            <a:spLocks noGrp="1" noChangeArrowheads="1"/>
          </p:cNvSpPr>
          <p:nvPr>
            <p:ph type="title"/>
          </p:nvPr>
        </p:nvSpPr>
        <p:spPr>
          <a:xfrm>
            <a:off x="879475" y="265113"/>
            <a:ext cx="7796213" cy="1066800"/>
          </a:xfrm>
          <a:noFill/>
        </p:spPr>
        <p:txBody>
          <a:bodyPr/>
          <a:lstStyle/>
          <a:p>
            <a:r>
              <a:rPr lang="en-US" dirty="0">
                <a:effectLst/>
              </a:rPr>
              <a:t>Nose cone cavity: field pattern</a:t>
            </a:r>
          </a:p>
        </p:txBody>
      </p:sp>
      <p:sp>
        <p:nvSpPr>
          <p:cNvPr id="69638" name="Rectangle 4"/>
          <p:cNvSpPr>
            <a:spLocks noChangeArrowheads="1"/>
          </p:cNvSpPr>
          <p:nvPr/>
        </p:nvSpPr>
        <p:spPr bwMode="auto">
          <a:xfrm>
            <a:off x="1449388" y="1333500"/>
            <a:ext cx="2332037" cy="398463"/>
          </a:xfrm>
          <a:prstGeom prst="rect">
            <a:avLst/>
          </a:prstGeom>
          <a:noFill/>
          <a:ln w="9525">
            <a:noFill/>
            <a:miter lim="800000"/>
            <a:headEnd/>
            <a:tailEnd/>
          </a:ln>
        </p:spPr>
        <p:txBody>
          <a:bodyPr lIns="0" tIns="0" rIns="0" bIns="0"/>
          <a:lstStyle/>
          <a:p>
            <a:pPr>
              <a:spcBef>
                <a:spcPct val="0"/>
              </a:spcBef>
              <a:buClrTx/>
              <a:buSzTx/>
              <a:buFontTx/>
              <a:buNone/>
            </a:pPr>
            <a:r>
              <a:rPr lang="en-US" sz="1800" b="0" dirty="0"/>
              <a:t>type-1 cavity with all symmetries exploited</a:t>
            </a:r>
          </a:p>
        </p:txBody>
      </p:sp>
      <p:sp>
        <p:nvSpPr>
          <p:cNvPr id="69639" name="Rectangle 5"/>
          <p:cNvSpPr>
            <a:spLocks noChangeArrowheads="1"/>
          </p:cNvSpPr>
          <p:nvPr/>
        </p:nvSpPr>
        <p:spPr bwMode="auto">
          <a:xfrm>
            <a:off x="5113338" y="1489075"/>
            <a:ext cx="2332037" cy="398463"/>
          </a:xfrm>
          <a:prstGeom prst="rect">
            <a:avLst/>
          </a:prstGeom>
          <a:noFill/>
          <a:ln w="9525">
            <a:noFill/>
            <a:miter lim="800000"/>
            <a:headEnd/>
            <a:tailEnd/>
          </a:ln>
        </p:spPr>
        <p:txBody>
          <a:bodyPr lIns="0" tIns="0" rIns="0" bIns="0"/>
          <a:lstStyle/>
          <a:p>
            <a:pPr>
              <a:spcBef>
                <a:spcPct val="0"/>
              </a:spcBef>
              <a:buClrTx/>
              <a:buSzTx/>
              <a:buFontTx/>
              <a:buNone/>
            </a:pPr>
            <a:r>
              <a:rPr lang="en-US" sz="1800" b="0" dirty="0"/>
              <a:t>entire type-1 cavity </a:t>
            </a:r>
          </a:p>
        </p:txBody>
      </p:sp>
      <p:sp>
        <p:nvSpPr>
          <p:cNvPr id="69640" name="Rectangle 7"/>
          <p:cNvSpPr>
            <a:spLocks noChangeArrowheads="1"/>
          </p:cNvSpPr>
          <p:nvPr/>
        </p:nvSpPr>
        <p:spPr bwMode="auto">
          <a:xfrm>
            <a:off x="4592638" y="4949825"/>
            <a:ext cx="2957512" cy="398463"/>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800" b="0" dirty="0"/>
          </a:p>
        </p:txBody>
      </p:sp>
      <p:grpSp>
        <p:nvGrpSpPr>
          <p:cNvPr id="69641" name="Group 8"/>
          <p:cNvGrpSpPr>
            <a:grpSpLocks/>
          </p:cNvGrpSpPr>
          <p:nvPr/>
        </p:nvGrpSpPr>
        <p:grpSpPr bwMode="auto">
          <a:xfrm>
            <a:off x="695325" y="4972050"/>
            <a:ext cx="2241550" cy="325438"/>
            <a:chOff x="177" y="2436"/>
            <a:chExt cx="1412" cy="205"/>
          </a:xfrm>
        </p:grpSpPr>
        <p:sp>
          <p:nvSpPr>
            <p:cNvPr id="293897" name="Line 9"/>
            <p:cNvSpPr>
              <a:spLocks noChangeShapeType="1"/>
            </p:cNvSpPr>
            <p:nvPr/>
          </p:nvSpPr>
          <p:spPr bwMode="auto">
            <a:xfrm flipV="1">
              <a:off x="177" y="2583"/>
              <a:ext cx="421" cy="1"/>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69649" name="Rectangle 10"/>
            <p:cNvSpPr>
              <a:spLocks noChangeArrowheads="1"/>
            </p:cNvSpPr>
            <p:nvPr/>
          </p:nvSpPr>
          <p:spPr bwMode="auto">
            <a:xfrm>
              <a:off x="180" y="2436"/>
              <a:ext cx="1409" cy="205"/>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grpSp>
      <p:sp>
        <p:nvSpPr>
          <p:cNvPr id="293902" name="Line 14"/>
          <p:cNvSpPr>
            <a:spLocks noChangeShapeType="1"/>
          </p:cNvSpPr>
          <p:nvPr/>
        </p:nvSpPr>
        <p:spPr bwMode="auto">
          <a:xfrm flipH="1">
            <a:off x="2652713" y="4459288"/>
            <a:ext cx="709612" cy="2063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69643" name="Rectangle 15"/>
          <p:cNvSpPr>
            <a:spLocks noChangeArrowheads="1"/>
          </p:cNvSpPr>
          <p:nvPr/>
        </p:nvSpPr>
        <p:spPr bwMode="auto">
          <a:xfrm>
            <a:off x="3414713" y="43053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nose cone</a:t>
            </a:r>
          </a:p>
        </p:txBody>
      </p:sp>
      <p:sp>
        <p:nvSpPr>
          <p:cNvPr id="293904" name="Line 16"/>
          <p:cNvSpPr>
            <a:spLocks noChangeShapeType="1"/>
          </p:cNvSpPr>
          <p:nvPr/>
        </p:nvSpPr>
        <p:spPr bwMode="auto">
          <a:xfrm flipH="1" flipV="1">
            <a:off x="6200775" y="4757738"/>
            <a:ext cx="431800" cy="1746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69645" name="Rectangle 17"/>
          <p:cNvSpPr>
            <a:spLocks noChangeArrowheads="1"/>
          </p:cNvSpPr>
          <p:nvPr/>
        </p:nvSpPr>
        <p:spPr bwMode="auto">
          <a:xfrm>
            <a:off x="5884863" y="5011738"/>
            <a:ext cx="2236787" cy="325437"/>
          </a:xfrm>
          <a:prstGeom prst="rect">
            <a:avLst/>
          </a:prstGeom>
          <a:noFill/>
          <a:ln w="9525">
            <a:noFill/>
            <a:miter lim="800000"/>
            <a:headEnd/>
            <a:tailEnd/>
          </a:ln>
        </p:spPr>
        <p:txBody>
          <a:bodyPr lIns="0" tIns="0" rIns="0" bIns="0"/>
          <a:lstStyle/>
          <a:p>
            <a:pPr>
              <a:spcBef>
                <a:spcPct val="0"/>
              </a:spcBef>
              <a:buClrTx/>
              <a:buSzTx/>
              <a:buFontTx/>
              <a:buNone/>
            </a:pPr>
            <a:r>
              <a:rPr lang="en-US" sz="1600" b="0" dirty="0"/>
              <a:t>equatorial conducting plane</a:t>
            </a:r>
          </a:p>
        </p:txBody>
      </p:sp>
      <p:sp>
        <p:nvSpPr>
          <p:cNvPr id="69646" name="Rectangle 2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sp>
        <p:nvSpPr>
          <p:cNvPr id="69647" name="Rectangle 22"/>
          <p:cNvSpPr>
            <a:spLocks noChangeArrowheads="1"/>
          </p:cNvSpPr>
          <p:nvPr/>
        </p:nvSpPr>
        <p:spPr bwMode="auto">
          <a:xfrm>
            <a:off x="549275" y="5710238"/>
            <a:ext cx="7786688" cy="746125"/>
          </a:xfrm>
          <a:prstGeom prst="rect">
            <a:avLst/>
          </a:prstGeom>
          <a:noFill/>
          <a:ln w="9525">
            <a:noFill/>
            <a:miter lim="800000"/>
            <a:headEnd/>
            <a:tailEnd/>
          </a:ln>
        </p:spPr>
        <p:txBody>
          <a:bodyPr lIns="92075" tIns="46038" rIns="92075" bIns="46038"/>
          <a:lstStyle/>
          <a:p>
            <a:pPr marL="571500" indent="-571500"/>
            <a:r>
              <a:rPr lang="en-US" sz="2000" b="0" dirty="0"/>
              <a:t>The electric field lines are plotted</a:t>
            </a:r>
          </a:p>
        </p:txBody>
      </p:sp>
      <p:sp>
        <p:nvSpPr>
          <p:cNvPr id="18" name="Line 14"/>
          <p:cNvSpPr>
            <a:spLocks noChangeShapeType="1"/>
          </p:cNvSpPr>
          <p:nvPr/>
        </p:nvSpPr>
        <p:spPr bwMode="auto">
          <a:xfrm flipH="1" flipV="1">
            <a:off x="3414713" y="4732337"/>
            <a:ext cx="366712" cy="550863"/>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9" name="Rectangle 15"/>
          <p:cNvSpPr>
            <a:spLocks noChangeArrowheads="1"/>
          </p:cNvSpPr>
          <p:nvPr/>
        </p:nvSpPr>
        <p:spPr bwMode="auto">
          <a:xfrm>
            <a:off x="3643313" y="53086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 pipe</a:t>
            </a: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4820" name="Slide Number Placeholder 4"/>
          <p:cNvSpPr>
            <a:spLocks noGrp="1"/>
          </p:cNvSpPr>
          <p:nvPr>
            <p:ph type="sldNum" sz="quarter" idx="11"/>
          </p:nvPr>
        </p:nvSpPr>
        <p:spPr>
          <a:noFill/>
        </p:spPr>
        <p:txBody>
          <a:bodyPr/>
          <a:lstStyle/>
          <a:p>
            <a:fld id="{1D134823-8484-4928-BB62-791F022DD0A3}" type="slidenum">
              <a:rPr lang="en-US" smtClean="0"/>
              <a:pPr/>
              <a:t>102</a:t>
            </a:fld>
            <a:endParaRPr lang="en-US" dirty="0"/>
          </a:p>
        </p:txBody>
      </p:sp>
      <p:sp>
        <p:nvSpPr>
          <p:cNvPr id="34821" name="Rectangle 2"/>
          <p:cNvSpPr>
            <a:spLocks noGrp="1" noChangeArrowheads="1"/>
          </p:cNvSpPr>
          <p:nvPr>
            <p:ph type="title"/>
          </p:nvPr>
        </p:nvSpPr>
        <p:spPr>
          <a:xfrm>
            <a:off x="879475" y="417513"/>
            <a:ext cx="7564438" cy="1066800"/>
          </a:xfrm>
          <a:noFill/>
        </p:spPr>
        <p:txBody>
          <a:bodyPr/>
          <a:lstStyle/>
          <a:p>
            <a:r>
              <a:rPr lang="en-US" dirty="0">
                <a:effectLst/>
              </a:rPr>
              <a:t> Superfish:  2 ½ D simulation</a:t>
            </a:r>
            <a:r>
              <a:rPr lang="en-US" baseline="30000" dirty="0">
                <a:effectLst/>
              </a:rPr>
              <a:t>1</a:t>
            </a:r>
            <a:endParaRPr lang="en-US" dirty="0">
              <a:effectLst/>
            </a:endParaRPr>
          </a:p>
        </p:txBody>
      </p:sp>
      <p:sp>
        <p:nvSpPr>
          <p:cNvPr id="299011" name="Rectangle 3"/>
          <p:cNvSpPr>
            <a:spLocks noGrp="1" noChangeArrowheads="1"/>
          </p:cNvSpPr>
          <p:nvPr>
            <p:ph type="body" sz="half" idx="1"/>
          </p:nvPr>
        </p:nvSpPr>
        <p:spPr>
          <a:xfrm>
            <a:off x="4167188" y="2389188"/>
            <a:ext cx="4464050" cy="4403725"/>
          </a:xfrm>
        </p:spPr>
        <p:txBody>
          <a:bodyPr/>
          <a:lstStyle/>
          <a:p>
            <a:pPr>
              <a:defRPr/>
            </a:pPr>
            <a:r>
              <a:rPr lang="en-US" sz="2000" b="0" dirty="0">
                <a:effectLst/>
              </a:rPr>
              <a:t>Calculate resonant modes using eigenmode analysis</a:t>
            </a:r>
            <a:endParaRPr lang="en-US" sz="2000" b="0" dirty="0"/>
          </a:p>
          <a:p>
            <a:pPr>
              <a:defRPr/>
            </a:pPr>
            <a:r>
              <a:rPr lang="en-US" sz="2000" b="0" dirty="0">
                <a:effectLst/>
              </a:rPr>
              <a:t>Use symmetries to reduce the number of mesh points!!!</a:t>
            </a:r>
          </a:p>
          <a:p>
            <a:pPr marL="1066800" lvl="1" indent="-304800">
              <a:defRPr/>
            </a:pPr>
            <a:r>
              <a:rPr lang="en-US" sz="1600" b="0" dirty="0"/>
              <a:t>rotational symmetry around axis</a:t>
            </a:r>
          </a:p>
          <a:p>
            <a:pPr marL="1066800" lvl="1" indent="-304800">
              <a:defRPr/>
            </a:pPr>
            <a:r>
              <a:rPr lang="en-US" sz="1600" b="0" dirty="0"/>
              <a:t>left-right symmetry by defining metallic boundary (electric field lines perpendicular to this plane)</a:t>
            </a:r>
          </a:p>
          <a:p>
            <a:pPr>
              <a:defRPr/>
            </a:pPr>
            <a:endParaRPr lang="en-US" sz="2000" b="0" dirty="0">
              <a:effectLst/>
            </a:endParaRPr>
          </a:p>
        </p:txBody>
      </p:sp>
      <p:graphicFrame>
        <p:nvGraphicFramePr>
          <p:cNvPr id="34818" name="Object 4"/>
          <p:cNvGraphicFramePr>
            <a:graphicFrameLocks noChangeAspect="1"/>
          </p:cNvGraphicFramePr>
          <p:nvPr>
            <p:extLst>
              <p:ext uri="{D42A27DB-BD31-4B8C-83A1-F6EECF244321}">
                <p14:modId xmlns:p14="http://schemas.microsoft.com/office/powerpoint/2010/main" val="2093099073"/>
              </p:ext>
            </p:extLst>
          </p:nvPr>
        </p:nvGraphicFramePr>
        <p:xfrm>
          <a:off x="1030288" y="1905000"/>
          <a:ext cx="2486025" cy="3441700"/>
        </p:xfrm>
        <a:graphic>
          <a:graphicData uri="http://schemas.openxmlformats.org/presentationml/2006/ole">
            <mc:AlternateContent xmlns:mc="http://schemas.openxmlformats.org/markup-compatibility/2006">
              <mc:Choice xmlns:v="urn:schemas-microsoft-com:vml" Requires="v">
                <p:oleObj name="CorelPhotoPaint.Image.10" r:id="rId3" imgW="1783235" imgH="2469094" progId="CorelPhotoPaint.Image.10">
                  <p:embed/>
                </p:oleObj>
              </mc:Choice>
              <mc:Fallback>
                <p:oleObj name="CorelPhotoPaint.Image.10" r:id="rId3" imgW="1783235" imgH="2469094" progId="CorelPhotoPaint.Image.10">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0288" y="1905000"/>
                        <a:ext cx="2486025" cy="3441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299013" name="Line 5"/>
          <p:cNvSpPr>
            <a:spLocks noChangeShapeType="1"/>
          </p:cNvSpPr>
          <p:nvPr/>
        </p:nvSpPr>
        <p:spPr bwMode="auto">
          <a:xfrm flipV="1">
            <a:off x="547688" y="5267325"/>
            <a:ext cx="4465637" cy="9525"/>
          </a:xfrm>
          <a:prstGeom prst="line">
            <a:avLst/>
          </a:prstGeom>
          <a:noFill/>
          <a:ln w="38100">
            <a:solidFill>
              <a:srgbClr val="00CC00"/>
            </a:solidFill>
            <a:prstDash val="lgDashDot"/>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99014" name="Line 6"/>
          <p:cNvSpPr>
            <a:spLocks noChangeShapeType="1"/>
          </p:cNvSpPr>
          <p:nvPr/>
        </p:nvSpPr>
        <p:spPr bwMode="auto">
          <a:xfrm flipV="1">
            <a:off x="1085850" y="1673225"/>
            <a:ext cx="9525" cy="3598863"/>
          </a:xfrm>
          <a:prstGeom prst="line">
            <a:avLst/>
          </a:prstGeom>
          <a:noFill/>
          <a:ln w="38100">
            <a:solidFill>
              <a:srgbClr val="00CC00"/>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34825" name="Rectangle 7"/>
          <p:cNvSpPr>
            <a:spLocks noChangeArrowheads="1"/>
          </p:cNvSpPr>
          <p:nvPr/>
        </p:nvSpPr>
        <p:spPr bwMode="auto">
          <a:xfrm>
            <a:off x="1471613" y="1484313"/>
            <a:ext cx="1308893" cy="398462"/>
          </a:xfrm>
          <a:prstGeom prst="rect">
            <a:avLst/>
          </a:prstGeom>
          <a:noFill/>
          <a:ln w="9525">
            <a:noFill/>
            <a:miter lim="800000"/>
            <a:headEnd/>
            <a:tailEnd/>
          </a:ln>
        </p:spPr>
        <p:txBody>
          <a:bodyPr lIns="0" tIns="0" rIns="0" bIns="0"/>
          <a:lstStyle/>
          <a:p>
            <a:pPr>
              <a:spcBef>
                <a:spcPct val="0"/>
              </a:spcBef>
              <a:buClrTx/>
              <a:buSzTx/>
              <a:buFontTx/>
              <a:buNone/>
            </a:pPr>
            <a:r>
              <a:rPr lang="en-US" sz="1800" b="0" dirty="0"/>
              <a:t>Mesh view </a:t>
            </a:r>
          </a:p>
        </p:txBody>
      </p:sp>
      <p:sp>
        <p:nvSpPr>
          <p:cNvPr id="34826"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grpSp>
        <p:nvGrpSpPr>
          <p:cNvPr id="11" name="Group 8"/>
          <p:cNvGrpSpPr>
            <a:grpSpLocks/>
          </p:cNvGrpSpPr>
          <p:nvPr/>
        </p:nvGrpSpPr>
        <p:grpSpPr bwMode="auto">
          <a:xfrm>
            <a:off x="276225" y="5060950"/>
            <a:ext cx="2241550" cy="325438"/>
            <a:chOff x="177" y="2436"/>
            <a:chExt cx="1412" cy="205"/>
          </a:xfrm>
        </p:grpSpPr>
        <p:sp>
          <p:nvSpPr>
            <p:cNvPr id="12" name="Line 9"/>
            <p:cNvSpPr>
              <a:spLocks noChangeShapeType="1"/>
            </p:cNvSpPr>
            <p:nvPr/>
          </p:nvSpPr>
          <p:spPr bwMode="auto">
            <a:xfrm flipV="1">
              <a:off x="177" y="2583"/>
              <a:ext cx="421" cy="1"/>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3" name="Rectangle 10"/>
            <p:cNvSpPr>
              <a:spLocks noChangeArrowheads="1"/>
            </p:cNvSpPr>
            <p:nvPr/>
          </p:nvSpPr>
          <p:spPr bwMode="auto">
            <a:xfrm>
              <a:off x="180" y="2436"/>
              <a:ext cx="1409" cy="205"/>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grpSp>
      <p:sp>
        <p:nvSpPr>
          <p:cNvPr id="14" name="Line 14"/>
          <p:cNvSpPr>
            <a:spLocks noChangeShapeType="1"/>
          </p:cNvSpPr>
          <p:nvPr/>
        </p:nvSpPr>
        <p:spPr bwMode="auto">
          <a:xfrm flipH="1">
            <a:off x="2233613" y="4510088"/>
            <a:ext cx="709612" cy="2063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5" name="Rectangle 15"/>
          <p:cNvSpPr>
            <a:spLocks noChangeArrowheads="1"/>
          </p:cNvSpPr>
          <p:nvPr/>
        </p:nvSpPr>
        <p:spPr bwMode="auto">
          <a:xfrm>
            <a:off x="2995613" y="43561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nose cone</a:t>
            </a:r>
          </a:p>
        </p:txBody>
      </p:sp>
      <p:sp>
        <p:nvSpPr>
          <p:cNvPr id="16" name="Line 14"/>
          <p:cNvSpPr>
            <a:spLocks noChangeShapeType="1"/>
          </p:cNvSpPr>
          <p:nvPr/>
        </p:nvSpPr>
        <p:spPr bwMode="auto">
          <a:xfrm flipH="1" flipV="1">
            <a:off x="2995613" y="4783137"/>
            <a:ext cx="366712" cy="550863"/>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7" name="Rectangle 15"/>
          <p:cNvSpPr>
            <a:spLocks noChangeArrowheads="1"/>
          </p:cNvSpPr>
          <p:nvPr/>
        </p:nvSpPr>
        <p:spPr bwMode="auto">
          <a:xfrm>
            <a:off x="3224213" y="53594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 pipe</a:t>
            </a:r>
          </a:p>
        </p:txBody>
      </p:sp>
      <p:sp>
        <p:nvSpPr>
          <p:cNvPr id="18" name="Line 14"/>
          <p:cNvSpPr>
            <a:spLocks noChangeShapeType="1"/>
          </p:cNvSpPr>
          <p:nvPr/>
        </p:nvSpPr>
        <p:spPr bwMode="auto">
          <a:xfrm flipH="1">
            <a:off x="757237" y="2425700"/>
            <a:ext cx="0" cy="1930400"/>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 name="TextBox 1"/>
          <p:cNvSpPr txBox="1"/>
          <p:nvPr/>
        </p:nvSpPr>
        <p:spPr>
          <a:xfrm rot="16200000">
            <a:off x="-749300" y="3162300"/>
            <a:ext cx="2461419" cy="313932"/>
          </a:xfrm>
          <a:prstGeom prst="rect">
            <a:avLst/>
          </a:prstGeom>
          <a:noFill/>
        </p:spPr>
        <p:txBody>
          <a:bodyPr wrap="square" rtlCol="0">
            <a:spAutoFit/>
          </a:bodyPr>
          <a:lstStyle/>
          <a:p>
            <a:pPr>
              <a:buNone/>
            </a:pPr>
            <a:r>
              <a:rPr lang="en-GB" sz="1600" b="0" dirty="0"/>
              <a:t>Increasing mesh density</a:t>
            </a:r>
          </a:p>
        </p:txBody>
      </p:sp>
      <p:sp>
        <p:nvSpPr>
          <p:cNvPr id="3" name="TextBox 2"/>
          <p:cNvSpPr txBox="1"/>
          <p:nvPr/>
        </p:nvSpPr>
        <p:spPr>
          <a:xfrm>
            <a:off x="165101" y="5688807"/>
            <a:ext cx="8978899" cy="803297"/>
          </a:xfrm>
          <a:prstGeom prst="rect">
            <a:avLst/>
          </a:prstGeom>
          <a:noFill/>
        </p:spPr>
        <p:txBody>
          <a:bodyPr wrap="square" rtlCol="0">
            <a:spAutoFit/>
          </a:bodyPr>
          <a:lstStyle/>
          <a:p>
            <a:pPr>
              <a:buNone/>
            </a:pPr>
            <a:r>
              <a:rPr lang="en-GB" sz="1400" b="0" dirty="0">
                <a:solidFill>
                  <a:srgbClr val="FF0000"/>
                </a:solidFill>
              </a:rPr>
              <a:t>1:The name Superfish is derived from the Poisson equation (poisson  is French for fish)</a:t>
            </a:r>
          </a:p>
          <a:p>
            <a:pPr>
              <a:buNone/>
            </a:pPr>
            <a:r>
              <a:rPr lang="en-GB" sz="1400" b="0" dirty="0">
                <a:solidFill>
                  <a:srgbClr val="FF0000"/>
                </a:solidFill>
              </a:rPr>
              <a:t> Why 2 ½ D? 2 D for the rotational symmetry of the object ½ D for using electric and magnetic symmetry planes</a:t>
            </a:r>
          </a:p>
          <a:p>
            <a:pPr>
              <a:buNone/>
            </a:pPr>
            <a:r>
              <a:rPr lang="en-GB" sz="1400" b="0" dirty="0">
                <a:solidFill>
                  <a:srgbClr val="FF0000"/>
                </a:solidFill>
              </a:rPr>
              <a:t>This example is a very old simulation from around 1980</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Date Placeholder 2"/>
          <p:cNvSpPr>
            <a:spLocks noGrp="1"/>
          </p:cNvSpPr>
          <p:nvPr>
            <p:ph type="dt" sz="quarter" idx="10"/>
          </p:nvPr>
        </p:nvSpPr>
        <p:spPr>
          <a:noFill/>
        </p:spPr>
        <p:txBody>
          <a:bodyPr/>
          <a:lstStyle/>
          <a:p>
            <a:r>
              <a:rPr lang="en-US" dirty="0"/>
              <a:t>F. Caspers, M. Wendt, M. Bozzolan; JUAS 2021 RF Eng.</a:t>
            </a:r>
          </a:p>
        </p:txBody>
      </p:sp>
      <p:sp>
        <p:nvSpPr>
          <p:cNvPr id="35844" name="Slide Number Placeholder 3"/>
          <p:cNvSpPr>
            <a:spLocks noGrp="1"/>
          </p:cNvSpPr>
          <p:nvPr>
            <p:ph type="sldNum" sz="quarter" idx="11"/>
          </p:nvPr>
        </p:nvSpPr>
        <p:spPr>
          <a:noFill/>
        </p:spPr>
        <p:txBody>
          <a:bodyPr/>
          <a:lstStyle/>
          <a:p>
            <a:fld id="{B3DC8C2C-233F-4E16-A7C9-DCEBA894BC19}" type="slidenum">
              <a:rPr lang="en-US" smtClean="0"/>
              <a:pPr/>
              <a:t>103</a:t>
            </a:fld>
            <a:endParaRPr lang="en-US" dirty="0"/>
          </a:p>
        </p:txBody>
      </p:sp>
      <p:sp>
        <p:nvSpPr>
          <p:cNvPr id="35845" name="Rectangle 2"/>
          <p:cNvSpPr>
            <a:spLocks noChangeArrowheads="1"/>
          </p:cNvSpPr>
          <p:nvPr/>
        </p:nvSpPr>
        <p:spPr bwMode="auto">
          <a:xfrm>
            <a:off x="1527175" y="277813"/>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Higher order modes (HOMs)</a:t>
            </a:r>
          </a:p>
        </p:txBody>
      </p:sp>
      <p:sp>
        <p:nvSpPr>
          <p:cNvPr id="35846" name="Rectangle 3"/>
          <p:cNvSpPr>
            <a:spLocks noChangeArrowheads="1"/>
          </p:cNvSpPr>
          <p:nvPr/>
        </p:nvSpPr>
        <p:spPr bwMode="auto">
          <a:xfrm>
            <a:off x="787400" y="5249863"/>
            <a:ext cx="6845300" cy="836612"/>
          </a:xfrm>
          <a:prstGeom prst="rect">
            <a:avLst/>
          </a:prstGeom>
          <a:noFill/>
          <a:ln w="9525">
            <a:noFill/>
            <a:miter lim="800000"/>
            <a:headEnd/>
            <a:tailEnd/>
          </a:ln>
        </p:spPr>
        <p:txBody>
          <a:bodyPr lIns="0" tIns="0" rIns="0" bIns="0"/>
          <a:lstStyle/>
          <a:p>
            <a:pPr>
              <a:spcBef>
                <a:spcPct val="0"/>
              </a:spcBef>
              <a:buClrTx/>
              <a:buSzTx/>
              <a:buFontTx/>
              <a:buNone/>
            </a:pPr>
            <a:r>
              <a:rPr lang="en-US" sz="1600" b="0" dirty="0"/>
              <a:t>Higher order modes in a 100-MHz cavity.</a:t>
            </a:r>
            <a:br>
              <a:rPr lang="en-US" sz="1600" b="0" dirty="0"/>
            </a:br>
            <a:r>
              <a:rPr lang="en-US" sz="1600" b="0" dirty="0"/>
              <a:t>All these modes are TM type modes. This is due to the boundary condition: electric wall in equatorial plane.</a:t>
            </a:r>
            <a:br>
              <a:rPr lang="en-US" sz="1600" b="0" dirty="0"/>
            </a:br>
            <a:r>
              <a:rPr lang="en-US" sz="1600" b="0" dirty="0"/>
              <a:t>references: G. Rogner, CERN report SPS/SME/Note 86-65</a:t>
            </a:r>
          </a:p>
        </p:txBody>
      </p:sp>
      <p:graphicFrame>
        <p:nvGraphicFramePr>
          <p:cNvPr id="35842" name="Object 4"/>
          <p:cNvGraphicFramePr>
            <a:graphicFrameLocks/>
          </p:cNvGraphicFramePr>
          <p:nvPr>
            <p:extLst>
              <p:ext uri="{D42A27DB-BD31-4B8C-83A1-F6EECF244321}">
                <p14:modId xmlns:p14="http://schemas.microsoft.com/office/powerpoint/2010/main" val="751684609"/>
              </p:ext>
            </p:extLst>
          </p:nvPr>
        </p:nvGraphicFramePr>
        <p:xfrm>
          <a:off x="630238" y="2457450"/>
          <a:ext cx="7912100" cy="1873250"/>
        </p:xfrm>
        <a:graphic>
          <a:graphicData uri="http://schemas.openxmlformats.org/presentationml/2006/ole">
            <mc:AlternateContent xmlns:mc="http://schemas.openxmlformats.org/markup-compatibility/2006">
              <mc:Choice xmlns:v="urn:schemas-microsoft-com:vml" Requires="v">
                <p:oleObj name="PHOTO-PAINT" r:id="rId3" imgW="13723810" imgH="3238095" progId="CorelPHOTOPAINT.Image.13">
                  <p:embed/>
                </p:oleObj>
              </mc:Choice>
              <mc:Fallback>
                <p:oleObj name="PHOTO-PAINT" r:id="rId3" imgW="13723810" imgH="3238095" progId="CorelPHOTOPAINT.Image.13">
                  <p:embed/>
                  <p:pic>
                    <p:nvPicPr>
                      <p:cNvPr id="0" name="Picture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238" y="2457450"/>
                        <a:ext cx="7912100" cy="1873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pSp>
        <p:nvGrpSpPr>
          <p:cNvPr id="35847" name="Group 5"/>
          <p:cNvGrpSpPr>
            <a:grpSpLocks/>
          </p:cNvGrpSpPr>
          <p:nvPr/>
        </p:nvGrpSpPr>
        <p:grpSpPr bwMode="auto">
          <a:xfrm>
            <a:off x="150813" y="3730625"/>
            <a:ext cx="2241550" cy="325438"/>
            <a:chOff x="177" y="2436"/>
            <a:chExt cx="1412" cy="205"/>
          </a:xfrm>
        </p:grpSpPr>
        <p:sp>
          <p:nvSpPr>
            <p:cNvPr id="295942" name="Line 6"/>
            <p:cNvSpPr>
              <a:spLocks noChangeShapeType="1"/>
            </p:cNvSpPr>
            <p:nvPr/>
          </p:nvSpPr>
          <p:spPr bwMode="auto">
            <a:xfrm flipV="1">
              <a:off x="177" y="2595"/>
              <a:ext cx="421" cy="1"/>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35860" name="Rectangle 7"/>
            <p:cNvSpPr>
              <a:spLocks noChangeArrowheads="1"/>
            </p:cNvSpPr>
            <p:nvPr/>
          </p:nvSpPr>
          <p:spPr bwMode="auto">
            <a:xfrm>
              <a:off x="180" y="2436"/>
              <a:ext cx="1409" cy="205"/>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grpSp>
      <p:sp>
        <p:nvSpPr>
          <p:cNvPr id="295944" name="Line 8"/>
          <p:cNvSpPr>
            <a:spLocks noChangeShapeType="1"/>
          </p:cNvSpPr>
          <p:nvPr/>
        </p:nvSpPr>
        <p:spPr bwMode="auto">
          <a:xfrm flipV="1">
            <a:off x="5970588" y="3475038"/>
            <a:ext cx="471487" cy="592137"/>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35849" name="Rectangle 9"/>
          <p:cNvSpPr>
            <a:spLocks noChangeArrowheads="1"/>
          </p:cNvSpPr>
          <p:nvPr/>
        </p:nvSpPr>
        <p:spPr bwMode="auto">
          <a:xfrm>
            <a:off x="5222875" y="4146550"/>
            <a:ext cx="2236788"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equatorial conducting plane</a:t>
            </a:r>
          </a:p>
        </p:txBody>
      </p:sp>
      <p:sp>
        <p:nvSpPr>
          <p:cNvPr id="35850" name="Rectangle 10"/>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Higher order modes</a:t>
            </a:r>
          </a:p>
        </p:txBody>
      </p:sp>
      <p:sp>
        <p:nvSpPr>
          <p:cNvPr id="13" name="Rectangle 12"/>
          <p:cNvSpPr/>
          <p:nvPr/>
        </p:nvSpPr>
        <p:spPr bwMode="auto">
          <a:xfrm>
            <a:off x="3722688" y="2335213"/>
            <a:ext cx="1597025" cy="3143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 name="Rectangle 13"/>
          <p:cNvSpPr/>
          <p:nvPr/>
        </p:nvSpPr>
        <p:spPr bwMode="auto">
          <a:xfrm>
            <a:off x="6853238" y="2308225"/>
            <a:ext cx="1412875" cy="34131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5853" name="TextBox 14"/>
          <p:cNvSpPr txBox="1">
            <a:spLocks noChangeArrowheads="1"/>
          </p:cNvSpPr>
          <p:nvPr/>
        </p:nvSpPr>
        <p:spPr bwMode="auto">
          <a:xfrm>
            <a:off x="979488" y="2197100"/>
            <a:ext cx="1108075" cy="341313"/>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800" dirty="0">
                <a:solidFill>
                  <a:schemeClr val="tx1"/>
                </a:solidFill>
              </a:rPr>
              <a:t>126 MHz</a:t>
            </a:r>
            <a:endParaRPr lang="en-GB" sz="1800" dirty="0">
              <a:solidFill>
                <a:schemeClr val="tx1"/>
              </a:solidFill>
            </a:endParaRPr>
          </a:p>
        </p:txBody>
      </p:sp>
      <p:sp>
        <p:nvSpPr>
          <p:cNvPr id="35854" name="TextBox 15"/>
          <p:cNvSpPr txBox="1">
            <a:spLocks noChangeArrowheads="1"/>
          </p:cNvSpPr>
          <p:nvPr/>
        </p:nvSpPr>
        <p:spPr bwMode="auto">
          <a:xfrm>
            <a:off x="3786188" y="2197100"/>
            <a:ext cx="1108075" cy="341313"/>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800" dirty="0">
                <a:solidFill>
                  <a:schemeClr val="tx1"/>
                </a:solidFill>
              </a:rPr>
              <a:t>288 MHz</a:t>
            </a:r>
            <a:endParaRPr lang="en-GB" sz="1800" dirty="0">
              <a:solidFill>
                <a:schemeClr val="tx1"/>
              </a:solidFill>
            </a:endParaRPr>
          </a:p>
        </p:txBody>
      </p:sp>
      <p:sp>
        <p:nvSpPr>
          <p:cNvPr id="35855" name="TextBox 16"/>
          <p:cNvSpPr txBox="1">
            <a:spLocks noChangeArrowheads="1"/>
          </p:cNvSpPr>
          <p:nvPr/>
        </p:nvSpPr>
        <p:spPr bwMode="auto">
          <a:xfrm>
            <a:off x="6770688" y="2197100"/>
            <a:ext cx="1108075" cy="341313"/>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800" dirty="0">
                <a:solidFill>
                  <a:schemeClr val="tx1"/>
                </a:solidFill>
              </a:rPr>
              <a:t>406 MHz</a:t>
            </a:r>
            <a:endParaRPr lang="en-GB" sz="1800" dirty="0">
              <a:solidFill>
                <a:schemeClr val="tx1"/>
              </a:solidFill>
            </a:endParaRPr>
          </a:p>
        </p:txBody>
      </p:sp>
      <p:sp>
        <p:nvSpPr>
          <p:cNvPr id="18" name="Rectangle 17"/>
          <p:cNvSpPr/>
          <p:nvPr/>
        </p:nvSpPr>
        <p:spPr bwMode="auto">
          <a:xfrm>
            <a:off x="1200150" y="4006850"/>
            <a:ext cx="1985963" cy="55403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4165600" y="4006850"/>
            <a:ext cx="331788" cy="28733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p:cNvSpPr/>
          <p:nvPr/>
        </p:nvSpPr>
        <p:spPr bwMode="auto">
          <a:xfrm>
            <a:off x="7240588" y="4006850"/>
            <a:ext cx="258762" cy="2317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Line 14"/>
          <p:cNvSpPr>
            <a:spLocks noChangeShapeType="1"/>
          </p:cNvSpPr>
          <p:nvPr/>
        </p:nvSpPr>
        <p:spPr bwMode="auto">
          <a:xfrm flipH="1">
            <a:off x="1027111" y="2812257"/>
            <a:ext cx="1665288" cy="977107"/>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2" name="Rectangle 15"/>
          <p:cNvSpPr>
            <a:spLocks noChangeArrowheads="1"/>
          </p:cNvSpPr>
          <p:nvPr/>
        </p:nvSpPr>
        <p:spPr bwMode="auto">
          <a:xfrm>
            <a:off x="2436813" y="2573338"/>
            <a:ext cx="1118393"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nose cone</a:t>
            </a:r>
          </a:p>
        </p:txBody>
      </p:sp>
      <p:sp>
        <p:nvSpPr>
          <p:cNvPr id="23" name="Line 14"/>
          <p:cNvSpPr>
            <a:spLocks noChangeShapeType="1"/>
          </p:cNvSpPr>
          <p:nvPr/>
        </p:nvSpPr>
        <p:spPr bwMode="auto">
          <a:xfrm flipH="1" flipV="1">
            <a:off x="1904207" y="3791743"/>
            <a:ext cx="366712" cy="550863"/>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4" name="Rectangle 15"/>
          <p:cNvSpPr>
            <a:spLocks noChangeArrowheads="1"/>
          </p:cNvSpPr>
          <p:nvPr/>
        </p:nvSpPr>
        <p:spPr bwMode="auto">
          <a:xfrm>
            <a:off x="1979613" y="43561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 pipe</a:t>
            </a:r>
          </a:p>
        </p:txBody>
      </p:sp>
      <p:sp>
        <p:nvSpPr>
          <p:cNvPr id="2" name="TextBox 1"/>
          <p:cNvSpPr txBox="1"/>
          <p:nvPr/>
        </p:nvSpPr>
        <p:spPr>
          <a:xfrm>
            <a:off x="484982" y="1435100"/>
            <a:ext cx="4556918" cy="341632"/>
          </a:xfrm>
          <a:prstGeom prst="rect">
            <a:avLst/>
          </a:prstGeom>
          <a:noFill/>
        </p:spPr>
        <p:txBody>
          <a:bodyPr wrap="square" rtlCol="0">
            <a:spAutoFit/>
          </a:bodyPr>
          <a:lstStyle/>
          <a:p>
            <a:pPr>
              <a:buNone/>
            </a:pPr>
            <a:r>
              <a:rPr lang="en-GB" sz="1800" b="0" dirty="0"/>
              <a:t>Slightly different cavity:</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5779" name="Slide Number Placeholder 4"/>
          <p:cNvSpPr>
            <a:spLocks noGrp="1"/>
          </p:cNvSpPr>
          <p:nvPr>
            <p:ph type="sldNum" sz="quarter" idx="11"/>
          </p:nvPr>
        </p:nvSpPr>
        <p:spPr>
          <a:noFill/>
        </p:spPr>
        <p:txBody>
          <a:bodyPr/>
          <a:lstStyle/>
          <a:p>
            <a:fld id="{38A44FB5-0442-4200-B659-44762481054A}" type="slidenum">
              <a:rPr lang="en-US" smtClean="0"/>
              <a:pPr/>
              <a:t>104</a:t>
            </a:fld>
            <a:endParaRPr lang="en-US" dirty="0"/>
          </a:p>
        </p:txBody>
      </p:sp>
      <p:sp>
        <p:nvSpPr>
          <p:cNvPr id="75780" name="Rectangle 2"/>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Spiral resonators</a:t>
            </a:r>
          </a:p>
        </p:txBody>
      </p:sp>
      <p:pic>
        <p:nvPicPr>
          <p:cNvPr id="75781" name="Picture 3"/>
          <p:cNvPicPr>
            <a:picLocks noChangeAspect="1" noChangeArrowheads="1"/>
          </p:cNvPicPr>
          <p:nvPr/>
        </p:nvPicPr>
        <p:blipFill>
          <a:blip r:embed="rId3" cstate="print"/>
          <a:srcRect/>
          <a:stretch>
            <a:fillRect/>
          </a:stretch>
        </p:blipFill>
        <p:spPr bwMode="auto">
          <a:xfrm>
            <a:off x="1262063" y="4232275"/>
            <a:ext cx="6615112" cy="2103438"/>
          </a:xfrm>
          <a:prstGeom prst="rect">
            <a:avLst/>
          </a:prstGeom>
          <a:noFill/>
          <a:ln w="9525" algn="ctr">
            <a:noFill/>
            <a:miter lim="800000"/>
            <a:headEnd/>
            <a:tailEnd/>
          </a:ln>
        </p:spPr>
      </p:pic>
      <p:pic>
        <p:nvPicPr>
          <p:cNvPr id="75782" name="Picture 4"/>
          <p:cNvPicPr>
            <a:picLocks noChangeAspect="1" noChangeArrowheads="1"/>
          </p:cNvPicPr>
          <p:nvPr/>
        </p:nvPicPr>
        <p:blipFill>
          <a:blip r:embed="rId4" cstate="print"/>
          <a:srcRect/>
          <a:stretch>
            <a:fillRect/>
          </a:stretch>
        </p:blipFill>
        <p:spPr bwMode="auto">
          <a:xfrm>
            <a:off x="5178425" y="1577975"/>
            <a:ext cx="2603500" cy="2219325"/>
          </a:xfrm>
          <a:prstGeom prst="rect">
            <a:avLst/>
          </a:prstGeom>
          <a:noFill/>
          <a:ln w="9525" algn="ctr">
            <a:noFill/>
            <a:miter lim="800000"/>
            <a:headEnd/>
            <a:tailEnd/>
          </a:ln>
        </p:spPr>
      </p:pic>
      <p:sp>
        <p:nvSpPr>
          <p:cNvPr id="75783" name="Rectangle 5"/>
          <p:cNvSpPr>
            <a:spLocks noChangeArrowheads="1"/>
          </p:cNvSpPr>
          <p:nvPr/>
        </p:nvSpPr>
        <p:spPr bwMode="auto">
          <a:xfrm>
            <a:off x="5140325" y="3867150"/>
            <a:ext cx="3151188" cy="407988"/>
          </a:xfrm>
          <a:prstGeom prst="rect">
            <a:avLst/>
          </a:prstGeom>
          <a:noFill/>
          <a:ln w="9525">
            <a:noFill/>
            <a:miter lim="800000"/>
            <a:headEnd/>
            <a:tailEnd/>
          </a:ln>
        </p:spPr>
        <p:txBody>
          <a:bodyPr lIns="0" tIns="0" rIns="0" bIns="0"/>
          <a:lstStyle/>
          <a:p>
            <a:pPr>
              <a:spcBef>
                <a:spcPct val="0"/>
              </a:spcBef>
              <a:buClrTx/>
              <a:buSzTx/>
              <a:buFontTx/>
              <a:buNone/>
            </a:pPr>
            <a:r>
              <a:rPr lang="en-US" sz="1800" b="0" dirty="0"/>
              <a:t>A </a:t>
            </a:r>
            <a:r>
              <a:rPr lang="en-US" sz="1800" b="0" dirty="0">
                <a:latin typeface="Symbol" pitchFamily="18" charset="2"/>
              </a:rPr>
              <a:t>b</a:t>
            </a:r>
            <a:r>
              <a:rPr lang="en-US" sz="1800" b="0" dirty="0"/>
              <a:t> = 5.4 % power resonator</a:t>
            </a:r>
          </a:p>
        </p:txBody>
      </p:sp>
      <p:sp>
        <p:nvSpPr>
          <p:cNvPr id="75784" name="Rectangle 6"/>
          <p:cNvSpPr>
            <a:spLocks noGrp="1" noChangeArrowheads="1"/>
          </p:cNvSpPr>
          <p:nvPr>
            <p:ph type="body" sz="half" idx="1"/>
          </p:nvPr>
        </p:nvSpPr>
        <p:spPr>
          <a:xfrm>
            <a:off x="944563" y="1508125"/>
            <a:ext cx="4070350" cy="1765300"/>
          </a:xfrm>
          <a:noFill/>
        </p:spPr>
        <p:txBody>
          <a:bodyPr/>
          <a:lstStyle/>
          <a:p>
            <a:r>
              <a:rPr lang="en-US" sz="2000" b="0" dirty="0">
                <a:effectLst/>
              </a:rPr>
              <a:t>For small </a:t>
            </a:r>
            <a:r>
              <a:rPr lang="en-US" sz="2000" b="0" dirty="0">
                <a:effectLst/>
                <a:latin typeface="Symbol" pitchFamily="18" charset="2"/>
              </a:rPr>
              <a:t>b</a:t>
            </a:r>
            <a:r>
              <a:rPr lang="en-US" sz="2000" b="0" dirty="0">
                <a:effectLst/>
              </a:rPr>
              <a:t> relatively low RF frequencies have to be used</a:t>
            </a:r>
          </a:p>
          <a:p>
            <a:r>
              <a:rPr lang="en-US" sz="2000" b="0" dirty="0">
                <a:effectLst/>
              </a:rPr>
              <a:t>Drift tubes are mounted on </a:t>
            </a:r>
            <a:r>
              <a:rPr lang="en-US" sz="2000" b="0" dirty="0">
                <a:effectLst/>
                <a:latin typeface="Symbol" pitchFamily="18" charset="2"/>
              </a:rPr>
              <a:t>l/4</a:t>
            </a:r>
            <a:r>
              <a:rPr lang="en-US" sz="2000" b="0" dirty="0">
                <a:effectLst/>
              </a:rPr>
              <a:t> lines acting as </a:t>
            </a:r>
            <a:r>
              <a:rPr lang="en-US" sz="2000" b="0" dirty="0">
                <a:effectLst/>
                <a:latin typeface="Symbol" pitchFamily="18" charset="2"/>
              </a:rPr>
              <a:t>l/4</a:t>
            </a:r>
            <a:r>
              <a:rPr lang="en-US" sz="2000" b="0" dirty="0">
                <a:effectLst/>
              </a:rPr>
              <a:t> resonators (will be treated in second part of lectures)</a:t>
            </a:r>
          </a:p>
          <a:p>
            <a:r>
              <a:rPr lang="en-US" sz="2000" b="0" dirty="0">
                <a:effectLst/>
              </a:rPr>
              <a:t>Long </a:t>
            </a:r>
            <a:r>
              <a:rPr lang="en-US" sz="2000" b="0" dirty="0">
                <a:effectLst/>
                <a:latin typeface="Symbol" pitchFamily="18" charset="2"/>
              </a:rPr>
              <a:t>l/4 </a:t>
            </a:r>
            <a:r>
              <a:rPr lang="en-US" sz="2000" b="0" dirty="0">
                <a:effectLst/>
              </a:rPr>
              <a:t>lines coiled up to make structure smaller</a:t>
            </a:r>
          </a:p>
        </p:txBody>
      </p:sp>
      <p:sp>
        <p:nvSpPr>
          <p:cNvPr id="7578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forms of cavities</a:t>
            </a: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6803" name="Slide Number Placeholder 4"/>
          <p:cNvSpPr>
            <a:spLocks noGrp="1"/>
          </p:cNvSpPr>
          <p:nvPr>
            <p:ph type="sldNum" sz="quarter" idx="11"/>
          </p:nvPr>
        </p:nvSpPr>
        <p:spPr>
          <a:noFill/>
        </p:spPr>
        <p:txBody>
          <a:bodyPr/>
          <a:lstStyle/>
          <a:p>
            <a:fld id="{A24495D9-4962-4F47-93F5-3DF77749CC32}" type="slidenum">
              <a:rPr lang="en-US" smtClean="0"/>
              <a:pPr/>
              <a:t>105</a:t>
            </a:fld>
            <a:endParaRPr lang="en-US" dirty="0"/>
          </a:p>
        </p:txBody>
      </p:sp>
      <p:sp>
        <p:nvSpPr>
          <p:cNvPr id="76804" name="Rectangle 3"/>
          <p:cNvSpPr>
            <a:spLocks noChangeArrowheads="1"/>
          </p:cNvSpPr>
          <p:nvPr/>
        </p:nvSpPr>
        <p:spPr bwMode="auto">
          <a:xfrm>
            <a:off x="1481138" y="0"/>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Ferrite loaded cavities (1)</a:t>
            </a:r>
          </a:p>
        </p:txBody>
      </p:sp>
      <p:sp>
        <p:nvSpPr>
          <p:cNvPr id="76805" name="Rectangle 4"/>
          <p:cNvSpPr>
            <a:spLocks noChangeArrowheads="1"/>
          </p:cNvSpPr>
          <p:nvPr/>
        </p:nvSpPr>
        <p:spPr bwMode="auto">
          <a:xfrm>
            <a:off x="1154113" y="1249363"/>
            <a:ext cx="6918325" cy="1093787"/>
          </a:xfrm>
          <a:prstGeom prst="rect">
            <a:avLst/>
          </a:prstGeom>
          <a:noFill/>
          <a:ln w="9525">
            <a:noFill/>
            <a:miter lim="800000"/>
            <a:headEnd/>
            <a:tailEnd/>
          </a:ln>
        </p:spPr>
        <p:txBody>
          <a:bodyPr lIns="92075" tIns="46038" rIns="92075" bIns="46038"/>
          <a:lstStyle/>
          <a:p>
            <a:pPr marL="571500" indent="-571500"/>
            <a:r>
              <a:rPr lang="en-US" sz="1600" b="0" dirty="0"/>
              <a:t>Tuning possible by choosing an appropriate static or slowly varying magnetic bias field =&gt; differential </a:t>
            </a:r>
            <a:r>
              <a:rPr lang="en-US" sz="1600" b="0" dirty="0">
                <a:latin typeface="Symbol" pitchFamily="18" charset="2"/>
              </a:rPr>
              <a:t>m</a:t>
            </a:r>
            <a:r>
              <a:rPr lang="en-US" sz="1600" b="0" dirty="0"/>
              <a:t> adjustable. Bias field and RF field are parallel.</a:t>
            </a:r>
          </a:p>
          <a:p>
            <a:pPr marL="571500" indent="-571500"/>
            <a:endParaRPr lang="en-US" sz="1600" b="0" dirty="0"/>
          </a:p>
        </p:txBody>
      </p:sp>
      <p:pic>
        <p:nvPicPr>
          <p:cNvPr id="76806" name="Picture 8"/>
          <p:cNvPicPr>
            <a:picLocks noChangeAspect="1" noChangeArrowheads="1"/>
          </p:cNvPicPr>
          <p:nvPr/>
        </p:nvPicPr>
        <p:blipFill>
          <a:blip r:embed="rId3" cstate="print"/>
          <a:srcRect/>
          <a:stretch>
            <a:fillRect/>
          </a:stretch>
        </p:blipFill>
        <p:spPr bwMode="auto">
          <a:xfrm>
            <a:off x="679450" y="2430463"/>
            <a:ext cx="3938588" cy="2816225"/>
          </a:xfrm>
          <a:prstGeom prst="rect">
            <a:avLst/>
          </a:prstGeom>
          <a:noFill/>
          <a:ln w="9525" algn="ctr">
            <a:noFill/>
            <a:miter lim="800000"/>
            <a:headEnd/>
            <a:tailEnd/>
          </a:ln>
        </p:spPr>
      </p:pic>
      <p:sp>
        <p:nvSpPr>
          <p:cNvPr id="76807" name="Rectangle 5"/>
          <p:cNvSpPr>
            <a:spLocks noChangeArrowheads="1"/>
          </p:cNvSpPr>
          <p:nvPr/>
        </p:nvSpPr>
        <p:spPr bwMode="auto">
          <a:xfrm>
            <a:off x="1597025" y="2170113"/>
            <a:ext cx="3011488" cy="325437"/>
          </a:xfrm>
          <a:prstGeom prst="rect">
            <a:avLst/>
          </a:prstGeom>
          <a:noFill/>
          <a:ln w="9525">
            <a:noFill/>
            <a:miter lim="800000"/>
            <a:headEnd/>
            <a:tailEnd/>
          </a:ln>
        </p:spPr>
        <p:txBody>
          <a:bodyPr lIns="0" tIns="0" rIns="0" bIns="0"/>
          <a:lstStyle/>
          <a:p>
            <a:pPr>
              <a:spcBef>
                <a:spcPct val="0"/>
              </a:spcBef>
              <a:buClrTx/>
              <a:buSzTx/>
              <a:buFontTx/>
              <a:buNone/>
            </a:pPr>
            <a:r>
              <a:rPr lang="en-US" sz="1600" i="1" dirty="0">
                <a:latin typeface="Times New Roman" pitchFamily="18" charset="0"/>
                <a:cs typeface="Times New Roman" pitchFamily="18" charset="0"/>
              </a:rPr>
              <a:t>B</a:t>
            </a:r>
            <a:r>
              <a:rPr lang="en-US" sz="1600" b="0" dirty="0"/>
              <a:t> versus </a:t>
            </a:r>
            <a:r>
              <a:rPr lang="en-US" sz="1600" i="1" dirty="0">
                <a:latin typeface="Times New Roman" pitchFamily="18" charset="0"/>
                <a:cs typeface="Times New Roman" pitchFamily="18" charset="0"/>
              </a:rPr>
              <a:t>H</a:t>
            </a:r>
            <a:r>
              <a:rPr lang="en-US" sz="1600" b="0" dirty="0"/>
              <a:t> with added AC field</a:t>
            </a:r>
          </a:p>
        </p:txBody>
      </p:sp>
      <p:pic>
        <p:nvPicPr>
          <p:cNvPr id="76808" name="Picture 9"/>
          <p:cNvPicPr>
            <a:picLocks noChangeAspect="1" noChangeArrowheads="1"/>
          </p:cNvPicPr>
          <p:nvPr/>
        </p:nvPicPr>
        <p:blipFill>
          <a:blip r:embed="rId4" cstate="print"/>
          <a:srcRect/>
          <a:stretch>
            <a:fillRect/>
          </a:stretch>
        </p:blipFill>
        <p:spPr bwMode="auto">
          <a:xfrm>
            <a:off x="4746625" y="2565400"/>
            <a:ext cx="4200525" cy="2608263"/>
          </a:xfrm>
          <a:prstGeom prst="rect">
            <a:avLst/>
          </a:prstGeom>
          <a:noFill/>
          <a:ln w="9525" algn="ctr">
            <a:noFill/>
            <a:miter lim="800000"/>
            <a:headEnd/>
            <a:tailEnd/>
          </a:ln>
        </p:spPr>
      </p:pic>
      <p:sp>
        <p:nvSpPr>
          <p:cNvPr id="76809" name="Rectangle 11"/>
          <p:cNvSpPr>
            <a:spLocks noChangeArrowheads="1"/>
          </p:cNvSpPr>
          <p:nvPr/>
        </p:nvSpPr>
        <p:spPr bwMode="auto">
          <a:xfrm>
            <a:off x="5410200" y="2152650"/>
            <a:ext cx="3011488" cy="325438"/>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latin typeface="Symbol" pitchFamily="18" charset="2"/>
              </a:rPr>
              <a:t>m</a:t>
            </a:r>
            <a:r>
              <a:rPr lang="en-US" sz="1600" b="0" baseline="-25000" dirty="0"/>
              <a:t>r</a:t>
            </a:r>
            <a:r>
              <a:rPr lang="en-US" sz="1600" b="0" dirty="0"/>
              <a:t> versus </a:t>
            </a:r>
            <a:r>
              <a:rPr lang="en-US" sz="1600" i="1" dirty="0">
                <a:latin typeface="Times New Roman" pitchFamily="18" charset="0"/>
                <a:cs typeface="Times New Roman" pitchFamily="18" charset="0"/>
              </a:rPr>
              <a:t>H</a:t>
            </a:r>
          </a:p>
        </p:txBody>
      </p:sp>
      <p:sp>
        <p:nvSpPr>
          <p:cNvPr id="76810" name="Rectangle 13"/>
          <p:cNvSpPr>
            <a:spLocks noChangeArrowheads="1"/>
          </p:cNvSpPr>
          <p:nvPr/>
        </p:nvSpPr>
        <p:spPr bwMode="auto">
          <a:xfrm>
            <a:off x="8367713" y="5132388"/>
            <a:ext cx="776287" cy="325437"/>
          </a:xfrm>
          <a:prstGeom prst="rect">
            <a:avLst/>
          </a:prstGeom>
          <a:noFill/>
          <a:ln w="9525">
            <a:noFill/>
            <a:miter lim="800000"/>
            <a:headEnd/>
            <a:tailEnd/>
          </a:ln>
        </p:spPr>
        <p:txBody>
          <a:bodyPr lIns="0" tIns="0" rIns="0" bIns="0"/>
          <a:lstStyle/>
          <a:p>
            <a:pPr>
              <a:spcBef>
                <a:spcPct val="0"/>
              </a:spcBef>
              <a:buClrTx/>
              <a:buSzTx/>
              <a:buFontTx/>
              <a:buNone/>
            </a:pPr>
            <a:r>
              <a:rPr lang="en-US" sz="1400" b="0" dirty="0"/>
              <a:t>H [A/m]</a:t>
            </a:r>
          </a:p>
        </p:txBody>
      </p:sp>
      <p:sp>
        <p:nvSpPr>
          <p:cNvPr id="76811" name="Rectangle 14"/>
          <p:cNvSpPr>
            <a:spLocks noChangeArrowheads="1"/>
          </p:cNvSpPr>
          <p:nvPr/>
        </p:nvSpPr>
        <p:spPr bwMode="auto">
          <a:xfrm rot="-5400000">
            <a:off x="4276725" y="3308350"/>
            <a:ext cx="960438" cy="325438"/>
          </a:xfrm>
          <a:prstGeom prst="rect">
            <a:avLst/>
          </a:prstGeom>
          <a:noFill/>
          <a:ln w="9525">
            <a:noFill/>
            <a:miter lim="800000"/>
            <a:headEnd/>
            <a:tailEnd/>
          </a:ln>
        </p:spPr>
        <p:txBody>
          <a:bodyPr lIns="0" tIns="0" rIns="0" bIns="0"/>
          <a:lstStyle/>
          <a:p>
            <a:pPr>
              <a:spcBef>
                <a:spcPct val="0"/>
              </a:spcBef>
              <a:buClrTx/>
              <a:buSzTx/>
              <a:buFontTx/>
              <a:buNone/>
            </a:pPr>
            <a:r>
              <a:rPr lang="en-US" sz="1400" b="0" dirty="0">
                <a:latin typeface="Symbol" pitchFamily="18" charset="2"/>
              </a:rPr>
              <a:t>m</a:t>
            </a:r>
            <a:r>
              <a:rPr lang="en-US" sz="1400" b="0" dirty="0"/>
              <a:t>r [Vs/Am]</a:t>
            </a:r>
          </a:p>
        </p:txBody>
      </p:sp>
      <p:sp>
        <p:nvSpPr>
          <p:cNvPr id="76812" name="Rectangle 16"/>
          <p:cNvSpPr>
            <a:spLocks noChangeArrowheads="1"/>
          </p:cNvSpPr>
          <p:nvPr/>
        </p:nvSpPr>
        <p:spPr bwMode="auto">
          <a:xfrm>
            <a:off x="735013" y="5370513"/>
            <a:ext cx="3938587" cy="788987"/>
          </a:xfrm>
          <a:prstGeom prst="rect">
            <a:avLst/>
          </a:prstGeom>
          <a:noFill/>
          <a:ln w="9525">
            <a:noFill/>
            <a:miter lim="800000"/>
            <a:headEnd/>
            <a:tailEnd/>
          </a:ln>
        </p:spPr>
        <p:txBody>
          <a:bodyPr lIns="0" tIns="0" rIns="0" bIns="0"/>
          <a:lstStyle/>
          <a:p>
            <a:pPr>
              <a:spcBef>
                <a:spcPct val="0"/>
              </a:spcBef>
              <a:buClrTx/>
              <a:buSzTx/>
              <a:buFontTx/>
              <a:buNone/>
            </a:pPr>
            <a:r>
              <a:rPr lang="en-US" sz="1600" b="0" dirty="0"/>
              <a:t>A period of the AC field corresponds to one round in one of the little hysteresis loops. </a:t>
            </a:r>
          </a:p>
        </p:txBody>
      </p:sp>
      <p:sp>
        <p:nvSpPr>
          <p:cNvPr id="76813" name="Rectangle 17"/>
          <p:cNvSpPr>
            <a:spLocks noChangeArrowheads="1"/>
          </p:cNvSpPr>
          <p:nvPr/>
        </p:nvSpPr>
        <p:spPr bwMode="auto">
          <a:xfrm>
            <a:off x="5060950" y="5367338"/>
            <a:ext cx="3671888" cy="788987"/>
          </a:xfrm>
          <a:prstGeom prst="rect">
            <a:avLst/>
          </a:prstGeom>
          <a:noFill/>
          <a:ln w="9525">
            <a:noFill/>
            <a:miter lim="800000"/>
            <a:headEnd/>
            <a:tailEnd/>
          </a:ln>
        </p:spPr>
        <p:txBody>
          <a:bodyPr lIns="0" tIns="0" rIns="0" bIns="0"/>
          <a:lstStyle/>
          <a:p>
            <a:pPr>
              <a:spcBef>
                <a:spcPct val="0"/>
              </a:spcBef>
              <a:buClrTx/>
              <a:buSzTx/>
              <a:buFontTx/>
              <a:buNone/>
            </a:pPr>
            <a:r>
              <a:rPr lang="en-US" sz="1600" b="0" dirty="0"/>
              <a:t>Bias </a:t>
            </a:r>
            <a:r>
              <a:rPr lang="en-US" sz="1600" i="1" dirty="0">
                <a:latin typeface="Times New Roman" pitchFamily="18" charset="0"/>
                <a:cs typeface="Times New Roman" pitchFamily="18" charset="0"/>
              </a:rPr>
              <a:t>B</a:t>
            </a:r>
            <a:r>
              <a:rPr lang="en-US" sz="1600" b="0" dirty="0"/>
              <a:t> field parallel to RF magnetic field</a:t>
            </a:r>
            <a:br>
              <a:rPr lang="en-US" sz="1600" b="0" dirty="0"/>
            </a:br>
            <a:r>
              <a:rPr lang="en-US" sz="1600" b="0" dirty="0"/>
              <a:t>in above plot</a:t>
            </a:r>
          </a:p>
        </p:txBody>
      </p:sp>
      <p:sp>
        <p:nvSpPr>
          <p:cNvPr id="76814" name="Rectangle 1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forms of cavities</a:t>
            </a: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7827" name="Slide Number Placeholder 4"/>
          <p:cNvSpPr>
            <a:spLocks noGrp="1"/>
          </p:cNvSpPr>
          <p:nvPr>
            <p:ph type="sldNum" sz="quarter" idx="11"/>
          </p:nvPr>
        </p:nvSpPr>
        <p:spPr>
          <a:noFill/>
        </p:spPr>
        <p:txBody>
          <a:bodyPr/>
          <a:lstStyle/>
          <a:p>
            <a:fld id="{74D4B130-0554-4321-994E-D7D42419664B}" type="slidenum">
              <a:rPr lang="en-US" smtClean="0"/>
              <a:pPr/>
              <a:t>106</a:t>
            </a:fld>
            <a:endParaRPr lang="en-US" dirty="0"/>
          </a:p>
        </p:txBody>
      </p:sp>
      <p:sp>
        <p:nvSpPr>
          <p:cNvPr id="77828" name="Rectangle 9"/>
          <p:cNvSpPr>
            <a:spLocks noChangeArrowheads="1"/>
          </p:cNvSpPr>
          <p:nvPr/>
        </p:nvSpPr>
        <p:spPr bwMode="auto">
          <a:xfrm>
            <a:off x="498475" y="5892800"/>
            <a:ext cx="4276725" cy="619125"/>
          </a:xfrm>
          <a:prstGeom prst="rect">
            <a:avLst/>
          </a:prstGeom>
          <a:noFill/>
          <a:ln w="9525">
            <a:noFill/>
            <a:miter lim="800000"/>
            <a:headEnd/>
            <a:tailEnd/>
          </a:ln>
        </p:spPr>
        <p:txBody>
          <a:bodyPr lIns="0" tIns="0" rIns="0" bIns="0"/>
          <a:lstStyle/>
          <a:p>
            <a:pPr>
              <a:spcBef>
                <a:spcPct val="0"/>
              </a:spcBef>
              <a:buClrTx/>
              <a:buSzTx/>
              <a:buFontTx/>
              <a:buNone/>
            </a:pPr>
            <a:r>
              <a:rPr lang="en-US" sz="1400" b="0" dirty="0"/>
              <a:t>Source: H. Damerau (CERN), private communication</a:t>
            </a:r>
          </a:p>
          <a:p>
            <a:pPr>
              <a:spcBef>
                <a:spcPct val="0"/>
              </a:spcBef>
              <a:buClrTx/>
              <a:buSzTx/>
              <a:buFontTx/>
              <a:buNone/>
            </a:pPr>
            <a:r>
              <a:rPr lang="en-GB" sz="1400" b="0" dirty="0"/>
              <a:t>Cavity in the SIS (SchwerIonen Synchrotron)</a:t>
            </a:r>
          </a:p>
          <a:p>
            <a:pPr>
              <a:spcBef>
                <a:spcPct val="0"/>
              </a:spcBef>
              <a:buClrTx/>
              <a:buSzTx/>
              <a:buFontTx/>
              <a:buNone/>
            </a:pPr>
            <a:r>
              <a:rPr lang="en-GB" sz="1400" b="0" dirty="0"/>
              <a:t>at GSI, frequency range from 0.8 – 5.4 MHz</a:t>
            </a:r>
            <a:endParaRPr lang="en-US" sz="1400" b="0" dirty="0"/>
          </a:p>
          <a:p>
            <a:pPr>
              <a:spcBef>
                <a:spcPct val="0"/>
              </a:spcBef>
              <a:buClrTx/>
              <a:buSzTx/>
              <a:buFontTx/>
              <a:buNone/>
            </a:pPr>
            <a:br>
              <a:rPr lang="en-US" sz="1400" b="0" dirty="0"/>
            </a:br>
            <a:endParaRPr lang="en-US" sz="1400" b="0" dirty="0"/>
          </a:p>
        </p:txBody>
      </p:sp>
      <p:sp>
        <p:nvSpPr>
          <p:cNvPr id="77829" name="Rectangle 10"/>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forms of cavities</a:t>
            </a:r>
          </a:p>
        </p:txBody>
      </p:sp>
      <p:sp>
        <p:nvSpPr>
          <p:cNvPr id="77830" name="Rectangle 102"/>
          <p:cNvSpPr>
            <a:spLocks noChangeArrowheads="1"/>
          </p:cNvSpPr>
          <p:nvPr/>
        </p:nvSpPr>
        <p:spPr bwMode="auto">
          <a:xfrm>
            <a:off x="1444625" y="0"/>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Ferrite loaded cavities (2)</a:t>
            </a:r>
          </a:p>
        </p:txBody>
      </p:sp>
      <p:grpSp>
        <p:nvGrpSpPr>
          <p:cNvPr id="77831" name="Group 23"/>
          <p:cNvGrpSpPr>
            <a:grpSpLocks/>
          </p:cNvGrpSpPr>
          <p:nvPr/>
        </p:nvGrpSpPr>
        <p:grpSpPr bwMode="auto">
          <a:xfrm>
            <a:off x="0" y="3630613"/>
            <a:ext cx="4719638" cy="2225675"/>
            <a:chOff x="1745672" y="3356692"/>
            <a:chExt cx="5089237" cy="2490651"/>
          </a:xfrm>
        </p:grpSpPr>
        <p:pic>
          <p:nvPicPr>
            <p:cNvPr id="77843" name="Picture 19" descr="CavitySketchSISGSI.png"/>
            <p:cNvPicPr>
              <a:picLocks noChangeAspect="1"/>
            </p:cNvPicPr>
            <p:nvPr/>
          </p:nvPicPr>
          <p:blipFill>
            <a:blip r:embed="rId3" cstate="print"/>
            <a:srcRect r="46062"/>
            <a:stretch>
              <a:fillRect/>
            </a:stretch>
          </p:blipFill>
          <p:spPr bwMode="auto">
            <a:xfrm flipH="1">
              <a:off x="1902691" y="3356692"/>
              <a:ext cx="4932218" cy="2490651"/>
            </a:xfrm>
            <a:prstGeom prst="rect">
              <a:avLst/>
            </a:prstGeom>
            <a:noFill/>
            <a:ln w="9525">
              <a:noFill/>
              <a:miter lim="800000"/>
              <a:headEnd/>
              <a:tailEnd/>
            </a:ln>
          </p:spPr>
        </p:pic>
        <p:pic>
          <p:nvPicPr>
            <p:cNvPr id="77844" name="Picture 20" descr="CavitySketchSISGSI.png"/>
            <p:cNvPicPr>
              <a:picLocks noChangeAspect="1"/>
            </p:cNvPicPr>
            <p:nvPr/>
          </p:nvPicPr>
          <p:blipFill>
            <a:blip r:embed="rId3" cstate="print"/>
            <a:srcRect l="97475" t="27286" b="37485"/>
            <a:stretch>
              <a:fillRect/>
            </a:stretch>
          </p:blipFill>
          <p:spPr bwMode="auto">
            <a:xfrm flipH="1">
              <a:off x="1745672" y="4193308"/>
              <a:ext cx="230908" cy="877455"/>
            </a:xfrm>
            <a:prstGeom prst="rect">
              <a:avLst/>
            </a:prstGeom>
            <a:noFill/>
            <a:ln w="9525">
              <a:noFill/>
              <a:miter lim="800000"/>
              <a:headEnd/>
              <a:tailEnd/>
            </a:ln>
          </p:spPr>
        </p:pic>
        <p:sp>
          <p:nvSpPr>
            <p:cNvPr id="22" name="Rectangle 21"/>
            <p:cNvSpPr/>
            <p:nvPr/>
          </p:nvSpPr>
          <p:spPr bwMode="auto">
            <a:xfrm>
              <a:off x="1754232" y="3916288"/>
              <a:ext cx="241366" cy="31444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1791892" y="5024824"/>
              <a:ext cx="239655" cy="31444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pic>
        <p:nvPicPr>
          <p:cNvPr id="77832" name="Picture 17" descr="CavityPhotoSISGSI.jpg"/>
          <p:cNvPicPr>
            <a:picLocks noChangeAspect="1"/>
          </p:cNvPicPr>
          <p:nvPr/>
        </p:nvPicPr>
        <p:blipFill>
          <a:blip r:embed="rId4" cstate="print"/>
          <a:srcRect/>
          <a:stretch>
            <a:fillRect/>
          </a:stretch>
        </p:blipFill>
        <p:spPr bwMode="auto">
          <a:xfrm>
            <a:off x="4448175" y="854075"/>
            <a:ext cx="4308475" cy="3246438"/>
          </a:xfrm>
          <a:prstGeom prst="rect">
            <a:avLst/>
          </a:prstGeom>
          <a:noFill/>
          <a:ln w="9525">
            <a:noFill/>
            <a:miter lim="800000"/>
            <a:headEnd/>
            <a:tailEnd/>
          </a:ln>
        </p:spPr>
      </p:pic>
      <p:sp>
        <p:nvSpPr>
          <p:cNvPr id="77833" name="TextBox 24"/>
          <p:cNvSpPr txBox="1">
            <a:spLocks noChangeArrowheads="1"/>
          </p:cNvSpPr>
          <p:nvPr/>
        </p:nvSpPr>
        <p:spPr bwMode="auto">
          <a:xfrm>
            <a:off x="711200" y="1736725"/>
            <a:ext cx="3405188" cy="1422400"/>
          </a:xfrm>
          <a:prstGeom prst="rect">
            <a:avLst/>
          </a:prstGeom>
          <a:noFill/>
          <a:ln w="9525">
            <a:noFill/>
            <a:miter lim="800000"/>
            <a:headEnd/>
            <a:tailEnd/>
          </a:ln>
        </p:spPr>
        <p:txBody>
          <a:bodyPr>
            <a:spAutoFit/>
          </a:bodyPr>
          <a:lstStyle/>
          <a:p>
            <a:pPr>
              <a:buFont typeface="Wingdings" pitchFamily="2" charset="2"/>
              <a:buNone/>
            </a:pPr>
            <a:r>
              <a:rPr lang="en-US" sz="1800" b="0" dirty="0"/>
              <a:t>Ferrite toroidal discs, interleaved with copper sheets on “equipotential lines” for cooling.</a:t>
            </a:r>
          </a:p>
          <a:p>
            <a:pPr>
              <a:buFont typeface="Wingdings" pitchFamily="2" charset="2"/>
              <a:buNone/>
            </a:pPr>
            <a:endParaRPr lang="en-GB" sz="1800" b="0" dirty="0"/>
          </a:p>
        </p:txBody>
      </p:sp>
      <p:sp>
        <p:nvSpPr>
          <p:cNvPr id="77834" name="Rectangle 9"/>
          <p:cNvSpPr>
            <a:spLocks noChangeArrowheads="1"/>
          </p:cNvSpPr>
          <p:nvPr/>
        </p:nvSpPr>
        <p:spPr bwMode="auto">
          <a:xfrm rot="-5400000">
            <a:off x="7915275" y="2963863"/>
            <a:ext cx="1995488" cy="277812"/>
          </a:xfrm>
          <a:prstGeom prst="rect">
            <a:avLst/>
          </a:prstGeom>
          <a:noFill/>
          <a:ln w="9525">
            <a:noFill/>
            <a:miter lim="800000"/>
            <a:headEnd/>
            <a:tailEnd/>
          </a:ln>
        </p:spPr>
        <p:txBody>
          <a:bodyPr lIns="0" tIns="0" rIns="0" bIns="0"/>
          <a:lstStyle/>
          <a:p>
            <a:pPr>
              <a:spcBef>
                <a:spcPct val="0"/>
              </a:spcBef>
              <a:buClrTx/>
              <a:buSzTx/>
              <a:buFontTx/>
              <a:buNone/>
            </a:pPr>
            <a:r>
              <a:rPr lang="en-US" sz="1400" b="0" dirty="0"/>
              <a:t>Picture: K. Kasper (GSI) </a:t>
            </a:r>
            <a:br>
              <a:rPr lang="en-US" sz="1400" b="0" dirty="0"/>
            </a:br>
            <a:endParaRPr lang="en-US" sz="1400" b="0" dirty="0"/>
          </a:p>
        </p:txBody>
      </p:sp>
      <p:cxnSp>
        <p:nvCxnSpPr>
          <p:cNvPr id="77835" name="Straight Arrow Connector 27"/>
          <p:cNvCxnSpPr>
            <a:cxnSpLocks noChangeShapeType="1"/>
          </p:cNvCxnSpPr>
          <p:nvPr/>
        </p:nvCxnSpPr>
        <p:spPr bwMode="auto">
          <a:xfrm flipV="1">
            <a:off x="3870325" y="1903413"/>
            <a:ext cx="1458913" cy="138112"/>
          </a:xfrm>
          <a:prstGeom prst="straightConnector1">
            <a:avLst/>
          </a:prstGeom>
          <a:noFill/>
          <a:ln w="25400" algn="ctr">
            <a:solidFill>
              <a:srgbClr val="00CC00"/>
            </a:solidFill>
            <a:round/>
            <a:headEnd/>
            <a:tailEnd type="arrow" w="med" len="med"/>
          </a:ln>
        </p:spPr>
      </p:cxnSp>
      <p:cxnSp>
        <p:nvCxnSpPr>
          <p:cNvPr id="77836" name="Straight Arrow Connector 29"/>
          <p:cNvCxnSpPr>
            <a:cxnSpLocks noChangeShapeType="1"/>
          </p:cNvCxnSpPr>
          <p:nvPr/>
        </p:nvCxnSpPr>
        <p:spPr bwMode="auto">
          <a:xfrm rot="16200000" flipH="1">
            <a:off x="2571751" y="3108325"/>
            <a:ext cx="1516062" cy="636587"/>
          </a:xfrm>
          <a:prstGeom prst="straightConnector1">
            <a:avLst/>
          </a:prstGeom>
          <a:noFill/>
          <a:ln w="25400" algn="ctr">
            <a:solidFill>
              <a:srgbClr val="00CC00"/>
            </a:solidFill>
            <a:round/>
            <a:headEnd/>
            <a:tailEnd type="arrow" w="med" len="med"/>
          </a:ln>
        </p:spPr>
      </p:cxnSp>
      <p:cxnSp>
        <p:nvCxnSpPr>
          <p:cNvPr id="77837" name="Straight Arrow Connector 32"/>
          <p:cNvCxnSpPr>
            <a:cxnSpLocks noChangeShapeType="1"/>
          </p:cNvCxnSpPr>
          <p:nvPr/>
        </p:nvCxnSpPr>
        <p:spPr bwMode="auto">
          <a:xfrm rot="5400000">
            <a:off x="170656" y="3985419"/>
            <a:ext cx="739775" cy="46038"/>
          </a:xfrm>
          <a:prstGeom prst="straightConnector1">
            <a:avLst/>
          </a:prstGeom>
          <a:noFill/>
          <a:ln w="25400" algn="ctr">
            <a:solidFill>
              <a:srgbClr val="00CC00"/>
            </a:solidFill>
            <a:round/>
            <a:headEnd/>
            <a:tailEnd type="arrow" w="med" len="med"/>
          </a:ln>
        </p:spPr>
      </p:cxnSp>
      <p:sp>
        <p:nvSpPr>
          <p:cNvPr id="77838" name="TextBox 34"/>
          <p:cNvSpPr txBox="1">
            <a:spLocks noChangeArrowheads="1"/>
          </p:cNvSpPr>
          <p:nvPr/>
        </p:nvSpPr>
        <p:spPr bwMode="auto">
          <a:xfrm>
            <a:off x="0" y="3270250"/>
            <a:ext cx="1825625"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t>ceramic window</a:t>
            </a:r>
            <a:endParaRPr lang="en-GB" sz="1800" b="0" dirty="0"/>
          </a:p>
        </p:txBody>
      </p:sp>
      <p:sp>
        <p:nvSpPr>
          <p:cNvPr id="77839" name="TextBox 39"/>
          <p:cNvSpPr txBox="1">
            <a:spLocks noChangeArrowheads="1"/>
          </p:cNvSpPr>
          <p:nvPr/>
        </p:nvSpPr>
        <p:spPr bwMode="auto">
          <a:xfrm>
            <a:off x="5145088" y="4738688"/>
            <a:ext cx="3778250" cy="839787"/>
          </a:xfrm>
          <a:prstGeom prst="rect">
            <a:avLst/>
          </a:prstGeom>
          <a:noFill/>
          <a:ln w="9525">
            <a:noFill/>
            <a:miter lim="800000"/>
            <a:headEnd/>
            <a:tailEnd/>
          </a:ln>
        </p:spPr>
        <p:txBody>
          <a:bodyPr>
            <a:spAutoFit/>
          </a:bodyPr>
          <a:lstStyle/>
          <a:p>
            <a:pPr>
              <a:buFont typeface="Wingdings" pitchFamily="2" charset="2"/>
              <a:buNone/>
            </a:pPr>
            <a:r>
              <a:rPr lang="en-US" sz="1800" b="0" dirty="0"/>
              <a:t>Bus bars to supply the DC bias, the </a:t>
            </a:r>
            <a:r>
              <a:rPr lang="en-US" sz="1800" dirty="0"/>
              <a:t>DC field is parallel (azimuthally) </a:t>
            </a:r>
            <a:r>
              <a:rPr lang="en-US" sz="1800" b="0" dirty="0"/>
              <a:t>to the RF field. </a:t>
            </a:r>
            <a:endParaRPr lang="en-GB" sz="1800" b="0" dirty="0"/>
          </a:p>
        </p:txBody>
      </p:sp>
      <p:cxnSp>
        <p:nvCxnSpPr>
          <p:cNvPr id="77840" name="Straight Arrow Connector 40"/>
          <p:cNvCxnSpPr>
            <a:cxnSpLocks noChangeShapeType="1"/>
          </p:cNvCxnSpPr>
          <p:nvPr/>
        </p:nvCxnSpPr>
        <p:spPr bwMode="auto">
          <a:xfrm rot="16200000" flipV="1">
            <a:off x="5647531" y="3745707"/>
            <a:ext cx="1376363" cy="425450"/>
          </a:xfrm>
          <a:prstGeom prst="straightConnector1">
            <a:avLst/>
          </a:prstGeom>
          <a:noFill/>
          <a:ln w="25400" algn="ctr">
            <a:solidFill>
              <a:srgbClr val="00CC00"/>
            </a:solidFill>
            <a:round/>
            <a:headEnd/>
            <a:tailEnd type="arrow" w="med" len="med"/>
          </a:ln>
        </p:spPr>
      </p:cxnSp>
      <p:cxnSp>
        <p:nvCxnSpPr>
          <p:cNvPr id="77841" name="Straight Arrow Connector 42"/>
          <p:cNvCxnSpPr>
            <a:cxnSpLocks noChangeShapeType="1"/>
          </p:cNvCxnSpPr>
          <p:nvPr/>
        </p:nvCxnSpPr>
        <p:spPr bwMode="auto">
          <a:xfrm rot="16200000" flipV="1">
            <a:off x="5689600" y="3565526"/>
            <a:ext cx="1958975" cy="203200"/>
          </a:xfrm>
          <a:prstGeom prst="straightConnector1">
            <a:avLst/>
          </a:prstGeom>
          <a:noFill/>
          <a:ln w="25400" algn="ctr">
            <a:solidFill>
              <a:srgbClr val="00CC00"/>
            </a:solidFill>
            <a:round/>
            <a:headEnd/>
            <a:tailEnd type="arrow" w="med" len="med"/>
          </a:ln>
        </p:spPr>
      </p:cxnSp>
      <p:sp>
        <p:nvSpPr>
          <p:cNvPr id="77842" name="TextBox 46"/>
          <p:cNvSpPr txBox="1">
            <a:spLocks noChangeArrowheads="1"/>
          </p:cNvSpPr>
          <p:nvPr/>
        </p:nvSpPr>
        <p:spPr bwMode="auto">
          <a:xfrm>
            <a:off x="323850" y="960438"/>
            <a:ext cx="3778250" cy="590550"/>
          </a:xfrm>
          <a:prstGeom prst="rect">
            <a:avLst/>
          </a:prstGeom>
          <a:noFill/>
          <a:ln w="9525">
            <a:noFill/>
            <a:miter lim="800000"/>
            <a:headEnd/>
            <a:tailEnd/>
          </a:ln>
        </p:spPr>
        <p:txBody>
          <a:bodyPr>
            <a:spAutoFit/>
          </a:bodyPr>
          <a:lstStyle/>
          <a:p>
            <a:pPr>
              <a:buFont typeface="Wingdings" pitchFamily="2" charset="2"/>
              <a:buNone/>
            </a:pPr>
            <a:r>
              <a:rPr lang="en-US" sz="1800" b="0" dirty="0"/>
              <a:t>This is essentially a </a:t>
            </a:r>
            <a:r>
              <a:rPr lang="en-US" sz="1800" b="0" dirty="0">
                <a:sym typeface="Symbol" pitchFamily="18" charset="2"/>
              </a:rPr>
              <a:t>/4 cavity with magnetically variable length.</a:t>
            </a:r>
            <a:endParaRPr lang="en-GB" sz="1800" b="0"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8851" name="Slide Number Placeholder 4"/>
          <p:cNvSpPr>
            <a:spLocks noGrp="1"/>
          </p:cNvSpPr>
          <p:nvPr>
            <p:ph type="sldNum" sz="quarter" idx="11"/>
          </p:nvPr>
        </p:nvSpPr>
        <p:spPr>
          <a:noFill/>
        </p:spPr>
        <p:txBody>
          <a:bodyPr/>
          <a:lstStyle/>
          <a:p>
            <a:fld id="{0F2357E5-3E82-492B-A2F4-B4E184E92154}" type="slidenum">
              <a:rPr lang="en-US" smtClean="0"/>
              <a:pPr/>
              <a:t>107</a:t>
            </a:fld>
            <a:endParaRPr lang="en-US" dirty="0"/>
          </a:p>
        </p:txBody>
      </p:sp>
      <p:sp>
        <p:nvSpPr>
          <p:cNvPr id="78852" name="Rectangle 102"/>
          <p:cNvSpPr>
            <a:spLocks noChangeArrowheads="1"/>
          </p:cNvSpPr>
          <p:nvPr/>
        </p:nvSpPr>
        <p:spPr bwMode="auto">
          <a:xfrm>
            <a:off x="1481138" y="0"/>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Ferrite loaded cavities (3)</a:t>
            </a:r>
          </a:p>
        </p:txBody>
      </p:sp>
      <p:sp>
        <p:nvSpPr>
          <p:cNvPr id="78853" name="Rectangle 103"/>
          <p:cNvSpPr>
            <a:spLocks noChangeArrowheads="1"/>
          </p:cNvSpPr>
          <p:nvPr/>
        </p:nvSpPr>
        <p:spPr bwMode="auto">
          <a:xfrm>
            <a:off x="1154113" y="1555750"/>
            <a:ext cx="2901950" cy="4427538"/>
          </a:xfrm>
          <a:prstGeom prst="rect">
            <a:avLst/>
          </a:prstGeom>
          <a:noFill/>
          <a:ln w="9525">
            <a:noFill/>
            <a:miter lim="800000"/>
            <a:headEnd/>
            <a:tailEnd/>
          </a:ln>
        </p:spPr>
        <p:txBody>
          <a:bodyPr lIns="92075" tIns="46038" rIns="92075" bIns="46038"/>
          <a:lstStyle/>
          <a:p>
            <a:pPr marL="571500" indent="-571500"/>
            <a:r>
              <a:rPr lang="en-US" sz="1800" b="0" dirty="0"/>
              <a:t>Ferrite loading makes line electrically longer =&gt; cavity size can be reduced</a:t>
            </a:r>
          </a:p>
          <a:p>
            <a:pPr marL="571500" indent="-571500"/>
            <a:r>
              <a:rPr lang="en-US" sz="1800" b="0" dirty="0"/>
              <a:t>Bias </a:t>
            </a:r>
            <a:r>
              <a:rPr lang="en-US" sz="1800" i="1" dirty="0">
                <a:latin typeface="Times New Roman" pitchFamily="18" charset="0"/>
                <a:cs typeface="Times New Roman" pitchFamily="18" charset="0"/>
              </a:rPr>
              <a:t>B</a:t>
            </a:r>
            <a:r>
              <a:rPr lang="en-US" sz="1800" b="0" dirty="0"/>
              <a:t> field in ferrite orthogonal to RF magnetic field</a:t>
            </a:r>
          </a:p>
          <a:p>
            <a:pPr marL="571500" indent="-571500"/>
            <a:r>
              <a:rPr lang="en-US" sz="1800" b="0" dirty="0"/>
              <a:t>tunable between 46 and 61 MHz by variable bias field</a:t>
            </a:r>
          </a:p>
          <a:p>
            <a:pPr marL="571500" indent="-571500"/>
            <a:endParaRPr lang="en-US" sz="1800" b="0" dirty="0"/>
          </a:p>
          <a:p>
            <a:pPr marL="571500" indent="-571500"/>
            <a:endParaRPr lang="en-US" sz="1800" b="0" dirty="0"/>
          </a:p>
          <a:p>
            <a:pPr marL="571500" indent="-571500"/>
            <a:endParaRPr lang="en-US" sz="1800" b="0" dirty="0"/>
          </a:p>
        </p:txBody>
      </p:sp>
      <p:sp>
        <p:nvSpPr>
          <p:cNvPr id="78854" name="Rectangle 104"/>
          <p:cNvSpPr>
            <a:spLocks noChangeArrowheads="1"/>
          </p:cNvSpPr>
          <p:nvPr/>
        </p:nvSpPr>
        <p:spPr bwMode="auto">
          <a:xfrm>
            <a:off x="4525963" y="1182688"/>
            <a:ext cx="3706812" cy="690562"/>
          </a:xfrm>
          <a:prstGeom prst="rect">
            <a:avLst/>
          </a:prstGeom>
          <a:noFill/>
          <a:ln w="9525">
            <a:noFill/>
            <a:miter lim="800000"/>
            <a:headEnd/>
            <a:tailEnd/>
          </a:ln>
        </p:spPr>
        <p:txBody>
          <a:bodyPr lIns="0" tIns="0" rIns="0" bIns="0"/>
          <a:lstStyle/>
          <a:p>
            <a:pPr>
              <a:spcBef>
                <a:spcPct val="0"/>
              </a:spcBef>
              <a:buClrTx/>
              <a:buSzTx/>
              <a:buFontTx/>
              <a:buNone/>
            </a:pPr>
            <a:r>
              <a:rPr lang="en-US" sz="1600" b="0" dirty="0"/>
              <a:t>Tunable cavity for TRIUMF (Three Universities Meson Facility, Vancouver) designed by LANL (Los Alamos). </a:t>
            </a:r>
          </a:p>
        </p:txBody>
      </p:sp>
      <p:sp>
        <p:nvSpPr>
          <p:cNvPr id="78855" name="Rectangle 108"/>
          <p:cNvSpPr>
            <a:spLocks noChangeArrowheads="1"/>
          </p:cNvSpPr>
          <p:nvPr/>
        </p:nvSpPr>
        <p:spPr bwMode="auto">
          <a:xfrm>
            <a:off x="4611688" y="5688013"/>
            <a:ext cx="3046412" cy="325437"/>
          </a:xfrm>
          <a:prstGeom prst="rect">
            <a:avLst/>
          </a:prstGeom>
          <a:noFill/>
          <a:ln w="9525">
            <a:noFill/>
            <a:miter lim="800000"/>
            <a:headEnd/>
            <a:tailEnd/>
          </a:ln>
        </p:spPr>
        <p:txBody>
          <a:bodyPr lIns="0" tIns="0" rIns="0" bIns="0"/>
          <a:lstStyle/>
          <a:p>
            <a:pPr>
              <a:spcBef>
                <a:spcPct val="0"/>
              </a:spcBef>
              <a:buClrTx/>
              <a:buSzTx/>
              <a:buFontTx/>
              <a:buNone/>
            </a:pPr>
            <a:r>
              <a:rPr lang="en-US" sz="1200" b="0" dirty="0"/>
              <a:t>From: ISK Gardner: "Ferrite dominated cavities" CERN 92-03, Vol. II [2]  </a:t>
            </a:r>
          </a:p>
        </p:txBody>
      </p:sp>
      <p:pic>
        <p:nvPicPr>
          <p:cNvPr id="78856" name="Picture 110"/>
          <p:cNvPicPr>
            <a:picLocks noChangeAspect="1" noChangeArrowheads="1"/>
          </p:cNvPicPr>
          <p:nvPr/>
        </p:nvPicPr>
        <p:blipFill>
          <a:blip r:embed="rId3" cstate="print"/>
          <a:srcRect/>
          <a:stretch>
            <a:fillRect/>
          </a:stretch>
        </p:blipFill>
        <p:spPr bwMode="auto">
          <a:xfrm>
            <a:off x="4324350" y="1925638"/>
            <a:ext cx="4119563" cy="3557587"/>
          </a:xfrm>
          <a:prstGeom prst="rect">
            <a:avLst/>
          </a:prstGeom>
          <a:noFill/>
          <a:ln w="25400" algn="ctr">
            <a:noFill/>
            <a:miter lim="800000"/>
            <a:headEnd/>
            <a:tailEnd type="none" w="lg" len="lg"/>
          </a:ln>
        </p:spPr>
      </p:pic>
      <p:sp>
        <p:nvSpPr>
          <p:cNvPr id="78857" name="Rectangle 111"/>
          <p:cNvSpPr>
            <a:spLocks noChangeArrowheads="1"/>
          </p:cNvSpPr>
          <p:nvPr/>
        </p:nvSpPr>
        <p:spPr bwMode="auto">
          <a:xfrm>
            <a:off x="6665913" y="5040313"/>
            <a:ext cx="2236787" cy="325437"/>
          </a:xfrm>
          <a:prstGeom prst="rect">
            <a:avLst/>
          </a:prstGeom>
          <a:noFill/>
          <a:ln w="9525">
            <a:noFill/>
            <a:miter lim="800000"/>
            <a:headEnd/>
            <a:tailEnd/>
          </a:ln>
        </p:spPr>
        <p:txBody>
          <a:bodyPr lIns="0" tIns="0" rIns="0" bIns="0"/>
          <a:lstStyle/>
          <a:p>
            <a:pPr>
              <a:spcBef>
                <a:spcPct val="0"/>
              </a:spcBef>
              <a:buClrTx/>
              <a:buSzTx/>
              <a:buFontTx/>
              <a:buNone/>
            </a:pPr>
            <a:r>
              <a:rPr lang="en-US" sz="1600" b="0" dirty="0"/>
              <a:t>bias coil</a:t>
            </a:r>
          </a:p>
        </p:txBody>
      </p:sp>
      <p:sp>
        <p:nvSpPr>
          <p:cNvPr id="70768" name="Line 112"/>
          <p:cNvSpPr>
            <a:spLocks noChangeShapeType="1"/>
          </p:cNvSpPr>
          <p:nvPr/>
        </p:nvSpPr>
        <p:spPr bwMode="auto">
          <a:xfrm flipH="1" flipV="1">
            <a:off x="5856288" y="5059363"/>
            <a:ext cx="741362" cy="1047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8859" name="Rectangle 113"/>
          <p:cNvSpPr>
            <a:spLocks noChangeArrowheads="1"/>
          </p:cNvSpPr>
          <p:nvPr/>
        </p:nvSpPr>
        <p:spPr bwMode="auto">
          <a:xfrm>
            <a:off x="6719888" y="4643438"/>
            <a:ext cx="2236787" cy="325437"/>
          </a:xfrm>
          <a:prstGeom prst="rect">
            <a:avLst/>
          </a:prstGeom>
          <a:noFill/>
          <a:ln w="9525">
            <a:noFill/>
            <a:miter lim="800000"/>
            <a:headEnd/>
            <a:tailEnd/>
          </a:ln>
        </p:spPr>
        <p:txBody>
          <a:bodyPr lIns="0" tIns="0" rIns="0" bIns="0"/>
          <a:lstStyle/>
          <a:p>
            <a:pPr>
              <a:spcBef>
                <a:spcPct val="0"/>
              </a:spcBef>
              <a:buClrTx/>
              <a:buSzTx/>
              <a:buFontTx/>
              <a:buNone/>
            </a:pPr>
            <a:r>
              <a:rPr lang="en-US" sz="1600" b="0" dirty="0"/>
              <a:t>ferrite toroidal discs</a:t>
            </a:r>
          </a:p>
        </p:txBody>
      </p:sp>
      <p:sp>
        <p:nvSpPr>
          <p:cNvPr id="70770" name="Line 114"/>
          <p:cNvSpPr>
            <a:spLocks noChangeShapeType="1"/>
          </p:cNvSpPr>
          <p:nvPr/>
        </p:nvSpPr>
        <p:spPr bwMode="auto">
          <a:xfrm flipH="1" flipV="1">
            <a:off x="5910263" y="4662488"/>
            <a:ext cx="741362" cy="1047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8861" name="Rectangle 115"/>
          <p:cNvSpPr>
            <a:spLocks noChangeArrowheads="1"/>
          </p:cNvSpPr>
          <p:nvPr/>
        </p:nvSpPr>
        <p:spPr bwMode="auto">
          <a:xfrm>
            <a:off x="7213600" y="2106613"/>
            <a:ext cx="1751013" cy="325437"/>
          </a:xfrm>
          <a:prstGeom prst="rect">
            <a:avLst/>
          </a:prstGeom>
          <a:solidFill>
            <a:srgbClr val="FFFF00"/>
          </a:solidFill>
          <a:ln w="9525">
            <a:solidFill>
              <a:schemeClr val="bg1"/>
            </a:solidFill>
            <a:miter lim="800000"/>
            <a:headEnd/>
            <a:tailEnd/>
          </a:ln>
        </p:spPr>
        <p:txBody>
          <a:bodyPr lIns="0" tIns="0" rIns="0" bIns="0" anchor="ctr" anchorCtr="1"/>
          <a:lstStyle/>
          <a:p>
            <a:pPr>
              <a:spcBef>
                <a:spcPct val="0"/>
              </a:spcBef>
              <a:buClrTx/>
              <a:buSzTx/>
              <a:buFontTx/>
              <a:buNone/>
            </a:pPr>
            <a:r>
              <a:rPr lang="en-US" sz="1600" b="0" dirty="0"/>
              <a:t>ceramic window</a:t>
            </a:r>
          </a:p>
        </p:txBody>
      </p:sp>
      <p:sp>
        <p:nvSpPr>
          <p:cNvPr id="70772" name="Line 116"/>
          <p:cNvSpPr>
            <a:spLocks noChangeShapeType="1"/>
          </p:cNvSpPr>
          <p:nvPr/>
        </p:nvSpPr>
        <p:spPr bwMode="auto">
          <a:xfrm flipH="1">
            <a:off x="7851775" y="2449513"/>
            <a:ext cx="34925" cy="855662"/>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0773" name="Line 117"/>
          <p:cNvSpPr>
            <a:spLocks noChangeShapeType="1"/>
          </p:cNvSpPr>
          <p:nvPr/>
        </p:nvSpPr>
        <p:spPr bwMode="auto">
          <a:xfrm flipV="1">
            <a:off x="4216400" y="3776663"/>
            <a:ext cx="668338" cy="1587"/>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8864" name="Rectangle 118"/>
          <p:cNvSpPr>
            <a:spLocks noChangeArrowheads="1"/>
          </p:cNvSpPr>
          <p:nvPr/>
        </p:nvSpPr>
        <p:spPr bwMode="auto">
          <a:xfrm>
            <a:off x="4221163" y="3543300"/>
            <a:ext cx="2236787" cy="325438"/>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sp>
        <p:nvSpPr>
          <p:cNvPr id="78865" name="Rectangle 11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forms of cavities</a:t>
            </a:r>
          </a:p>
        </p:txBody>
      </p:sp>
      <p:sp>
        <p:nvSpPr>
          <p:cNvPr id="78866" name="Rectangle 104"/>
          <p:cNvSpPr>
            <a:spLocks noChangeArrowheads="1"/>
          </p:cNvSpPr>
          <p:nvPr/>
        </p:nvSpPr>
        <p:spPr bwMode="auto">
          <a:xfrm>
            <a:off x="603250" y="4900613"/>
            <a:ext cx="3706813" cy="1082675"/>
          </a:xfrm>
          <a:prstGeom prst="rect">
            <a:avLst/>
          </a:prstGeom>
          <a:noFill/>
          <a:ln w="9525">
            <a:noFill/>
            <a:miter lim="800000"/>
            <a:headEnd/>
            <a:tailEnd/>
          </a:ln>
        </p:spPr>
        <p:txBody>
          <a:bodyPr lIns="0" tIns="0" rIns="0" bIns="0"/>
          <a:lstStyle/>
          <a:p>
            <a:pPr>
              <a:spcBef>
                <a:spcPct val="0"/>
              </a:spcBef>
              <a:buClrTx/>
              <a:buSzTx/>
              <a:buFontTx/>
              <a:buNone/>
            </a:pPr>
            <a:r>
              <a:rPr lang="en-US" sz="1600" b="0" dirty="0"/>
              <a:t>In this mode of operation of orthogonal bias, the DC field is orthogonal to the RF field. The </a:t>
            </a:r>
            <a:r>
              <a:rPr lang="en-US" sz="1600" b="0" dirty="0">
                <a:sym typeface="Symbol" pitchFamily="18" charset="2"/>
              </a:rPr>
              <a:t> </a:t>
            </a:r>
            <a:r>
              <a:rPr lang="en-US" sz="1600" b="0" dirty="0"/>
              <a:t>of the ferrite can be varied in a more efficient way as compared to parallel magnetic bias.</a:t>
            </a:r>
          </a:p>
        </p:txBody>
      </p:sp>
      <p:cxnSp>
        <p:nvCxnSpPr>
          <p:cNvPr id="78867" name="Straight Arrow Connector 20"/>
          <p:cNvCxnSpPr>
            <a:cxnSpLocks noChangeShapeType="1"/>
          </p:cNvCxnSpPr>
          <p:nvPr/>
        </p:nvCxnSpPr>
        <p:spPr bwMode="auto">
          <a:xfrm>
            <a:off x="4759325" y="2749550"/>
            <a:ext cx="1268413" cy="1588"/>
          </a:xfrm>
          <a:prstGeom prst="straightConnector1">
            <a:avLst/>
          </a:prstGeom>
          <a:noFill/>
          <a:ln w="25400" algn="ctr">
            <a:solidFill>
              <a:srgbClr val="FFFF00"/>
            </a:solidFill>
            <a:round/>
            <a:headEnd/>
            <a:tailEnd type="arrow" w="med" len="med"/>
          </a:ln>
        </p:spPr>
      </p:cxnSp>
      <p:cxnSp>
        <p:nvCxnSpPr>
          <p:cNvPr id="78868" name="Straight Arrow Connector 21"/>
          <p:cNvCxnSpPr>
            <a:cxnSpLocks noChangeShapeType="1"/>
          </p:cNvCxnSpPr>
          <p:nvPr/>
        </p:nvCxnSpPr>
        <p:spPr bwMode="auto">
          <a:xfrm>
            <a:off x="4759325" y="2906713"/>
            <a:ext cx="1268413" cy="1587"/>
          </a:xfrm>
          <a:prstGeom prst="straightConnector1">
            <a:avLst/>
          </a:prstGeom>
          <a:noFill/>
          <a:ln w="25400" algn="ctr">
            <a:solidFill>
              <a:srgbClr val="FFFF00"/>
            </a:solidFill>
            <a:round/>
            <a:headEnd/>
            <a:tailEnd type="arrow" w="med" len="med"/>
          </a:ln>
        </p:spPr>
      </p:cxnSp>
      <p:cxnSp>
        <p:nvCxnSpPr>
          <p:cNvPr id="78869" name="Straight Arrow Connector 22"/>
          <p:cNvCxnSpPr>
            <a:cxnSpLocks noChangeShapeType="1"/>
          </p:cNvCxnSpPr>
          <p:nvPr/>
        </p:nvCxnSpPr>
        <p:spPr bwMode="auto">
          <a:xfrm>
            <a:off x="4759325" y="3063875"/>
            <a:ext cx="1268413" cy="1588"/>
          </a:xfrm>
          <a:prstGeom prst="straightConnector1">
            <a:avLst/>
          </a:prstGeom>
          <a:noFill/>
          <a:ln w="25400" algn="ctr">
            <a:solidFill>
              <a:srgbClr val="FFFF00"/>
            </a:solidFill>
            <a:round/>
            <a:headEnd/>
            <a:tailEnd type="arrow" w="med" len="med"/>
          </a:ln>
        </p:spPr>
      </p:cxnSp>
      <p:cxnSp>
        <p:nvCxnSpPr>
          <p:cNvPr id="78875" name="Straight Arrow Connector 48"/>
          <p:cNvCxnSpPr>
            <a:cxnSpLocks noChangeShapeType="1"/>
          </p:cNvCxnSpPr>
          <p:nvPr/>
        </p:nvCxnSpPr>
        <p:spPr bwMode="auto">
          <a:xfrm>
            <a:off x="4759325" y="4449763"/>
            <a:ext cx="1268413" cy="1587"/>
          </a:xfrm>
          <a:prstGeom prst="straightConnector1">
            <a:avLst/>
          </a:prstGeom>
          <a:noFill/>
          <a:ln w="25400" algn="ctr">
            <a:solidFill>
              <a:srgbClr val="FFFF00"/>
            </a:solidFill>
            <a:round/>
            <a:headEnd/>
            <a:tailEnd type="arrow" w="med" len="med"/>
          </a:ln>
        </p:spPr>
      </p:cxnSp>
      <p:cxnSp>
        <p:nvCxnSpPr>
          <p:cNvPr id="78876" name="Straight Arrow Connector 49"/>
          <p:cNvCxnSpPr>
            <a:cxnSpLocks noChangeShapeType="1"/>
          </p:cNvCxnSpPr>
          <p:nvPr/>
        </p:nvCxnSpPr>
        <p:spPr bwMode="auto">
          <a:xfrm>
            <a:off x="4759325" y="4606925"/>
            <a:ext cx="1268413" cy="1588"/>
          </a:xfrm>
          <a:prstGeom prst="straightConnector1">
            <a:avLst/>
          </a:prstGeom>
          <a:noFill/>
          <a:ln w="25400" algn="ctr">
            <a:solidFill>
              <a:srgbClr val="FFFF00"/>
            </a:solidFill>
            <a:round/>
            <a:headEnd/>
            <a:tailEnd type="arrow" w="med" len="med"/>
          </a:ln>
        </p:spPr>
      </p:cxnSp>
      <p:cxnSp>
        <p:nvCxnSpPr>
          <p:cNvPr id="78877" name="Straight Arrow Connector 50"/>
          <p:cNvCxnSpPr>
            <a:cxnSpLocks noChangeShapeType="1"/>
          </p:cNvCxnSpPr>
          <p:nvPr/>
        </p:nvCxnSpPr>
        <p:spPr bwMode="auto">
          <a:xfrm>
            <a:off x="4759325" y="4764088"/>
            <a:ext cx="1268413" cy="1587"/>
          </a:xfrm>
          <a:prstGeom prst="straightConnector1">
            <a:avLst/>
          </a:prstGeom>
          <a:noFill/>
          <a:ln w="25400" algn="ctr">
            <a:solidFill>
              <a:srgbClr val="FFFF00"/>
            </a:solidFill>
            <a:round/>
            <a:headEnd/>
            <a:tailEnd type="arrow" w="med" len="med"/>
          </a:ln>
        </p:spPr>
      </p:cxn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9942" name="Slide Number Placeholder 4"/>
          <p:cNvSpPr>
            <a:spLocks noGrp="1"/>
          </p:cNvSpPr>
          <p:nvPr>
            <p:ph type="sldNum" sz="quarter" idx="11"/>
          </p:nvPr>
        </p:nvSpPr>
        <p:spPr>
          <a:noFill/>
        </p:spPr>
        <p:txBody>
          <a:bodyPr/>
          <a:lstStyle/>
          <a:p>
            <a:fld id="{B0A222FF-4117-4E68-9C86-4C5439E551B0}" type="slidenum">
              <a:rPr lang="en-US" smtClean="0"/>
              <a:pPr/>
              <a:t>108</a:t>
            </a:fld>
            <a:endParaRPr lang="en-US" dirty="0"/>
          </a:p>
        </p:txBody>
      </p:sp>
      <p:sp>
        <p:nvSpPr>
          <p:cNvPr id="39943" name="Rectangle 2"/>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Tuning of cavities (1)</a:t>
            </a:r>
          </a:p>
        </p:txBody>
      </p:sp>
      <p:sp>
        <p:nvSpPr>
          <p:cNvPr id="39944" name="Rectangle 3"/>
          <p:cNvSpPr>
            <a:spLocks noGrp="1" noChangeArrowheads="1"/>
          </p:cNvSpPr>
          <p:nvPr>
            <p:ph type="body" sz="half" idx="1"/>
          </p:nvPr>
        </p:nvSpPr>
        <p:spPr>
          <a:xfrm>
            <a:off x="701675" y="1603375"/>
            <a:ext cx="7126288" cy="4403725"/>
          </a:xfrm>
          <a:noFill/>
        </p:spPr>
        <p:txBody>
          <a:bodyPr/>
          <a:lstStyle/>
          <a:p>
            <a:pPr>
              <a:buFont typeface="Wingdings" pitchFamily="2" charset="2"/>
              <a:buNone/>
            </a:pPr>
            <a:r>
              <a:rPr lang="en-US" sz="2000" b="0" dirty="0">
                <a:effectLst/>
              </a:rPr>
              <a:t>Slater’s perturbation theorem:</a:t>
            </a:r>
          </a:p>
          <a:p>
            <a:endParaRPr lang="en-US" sz="2000" b="0" dirty="0">
              <a:effectLst/>
            </a:endParaRPr>
          </a:p>
          <a:p>
            <a:endParaRPr lang="en-US" sz="2000" b="0" dirty="0">
              <a:effectLst/>
            </a:endParaRPr>
          </a:p>
          <a:p>
            <a:endParaRPr lang="en-US" sz="2000" b="0" dirty="0">
              <a:effectLst/>
            </a:endParaRPr>
          </a:p>
          <a:p>
            <a:r>
              <a:rPr lang="en-US" sz="2000" b="0" dirty="0">
                <a:effectLst/>
              </a:rPr>
              <a:t>Inductive tuner</a:t>
            </a:r>
          </a:p>
          <a:p>
            <a:pPr marL="1066800" lvl="1" indent="-304800"/>
            <a:r>
              <a:rPr lang="en-US" sz="1600" b="0" dirty="0"/>
              <a:t>In regions of high magnetic field</a:t>
            </a:r>
          </a:p>
          <a:p>
            <a:pPr marL="1066800" lvl="1" indent="-304800"/>
            <a:r>
              <a:rPr lang="en-US" sz="1600" b="0" dirty="0"/>
              <a:t>increases resonant frequency (</a:t>
            </a:r>
            <a:r>
              <a:rPr lang="en-US" sz="1600" b="0" dirty="0">
                <a:latin typeface="Symbol" pitchFamily="18" charset="2"/>
              </a:rPr>
              <a:t>D</a:t>
            </a:r>
            <a:r>
              <a:rPr lang="en-US" sz="1600" b="0" dirty="0"/>
              <a:t>W &lt; 0)</a:t>
            </a:r>
          </a:p>
          <a:p>
            <a:pPr marL="1066800" lvl="1" indent="-304800"/>
            <a:endParaRPr lang="en-US" sz="1600" b="0" dirty="0"/>
          </a:p>
          <a:p>
            <a:endParaRPr lang="en-US" sz="2000" b="0" dirty="0">
              <a:effectLst/>
            </a:endParaRPr>
          </a:p>
          <a:p>
            <a:r>
              <a:rPr lang="en-US" sz="2000" b="0" dirty="0">
                <a:effectLst/>
              </a:rPr>
              <a:t>Capacitive tuner</a:t>
            </a:r>
          </a:p>
          <a:p>
            <a:pPr marL="1066800" lvl="1" indent="-304800"/>
            <a:r>
              <a:rPr lang="en-US" sz="1600" b="0" dirty="0"/>
              <a:t>In regions of high electric field</a:t>
            </a:r>
          </a:p>
          <a:p>
            <a:pPr marL="1066800" lvl="1" indent="-304800"/>
            <a:r>
              <a:rPr lang="en-US" sz="1600" b="0" dirty="0"/>
              <a:t>decreases resonant frequency (</a:t>
            </a:r>
            <a:r>
              <a:rPr lang="en-US" sz="1600" b="0" dirty="0">
                <a:latin typeface="Symbol" pitchFamily="18" charset="2"/>
              </a:rPr>
              <a:t>D</a:t>
            </a:r>
            <a:r>
              <a:rPr lang="en-US" sz="1600" b="0" dirty="0"/>
              <a:t>W &gt; 0)</a:t>
            </a:r>
          </a:p>
        </p:txBody>
      </p:sp>
      <p:graphicFrame>
        <p:nvGraphicFramePr>
          <p:cNvPr id="39938" name="Object 4"/>
          <p:cNvGraphicFramePr>
            <a:graphicFrameLocks noChangeAspect="1"/>
          </p:cNvGraphicFramePr>
          <p:nvPr>
            <p:extLst>
              <p:ext uri="{D42A27DB-BD31-4B8C-83A1-F6EECF244321}">
                <p14:modId xmlns:p14="http://schemas.microsoft.com/office/powerpoint/2010/main" val="1139834794"/>
              </p:ext>
            </p:extLst>
          </p:nvPr>
        </p:nvGraphicFramePr>
        <p:xfrm>
          <a:off x="4310063" y="1479550"/>
          <a:ext cx="4760912" cy="1573213"/>
        </p:xfrm>
        <a:graphic>
          <a:graphicData uri="http://schemas.openxmlformats.org/presentationml/2006/ole">
            <mc:AlternateContent xmlns:mc="http://schemas.openxmlformats.org/markup-compatibility/2006">
              <mc:Choice xmlns:v="urn:schemas-microsoft-com:vml" Requires="v">
                <p:oleObj name="Equation" r:id="rId3" imgW="3377880" imgH="1117440" progId="Equation.3">
                  <p:embed/>
                </p:oleObj>
              </mc:Choice>
              <mc:Fallback>
                <p:oleObj name="Equation" r:id="rId3" imgW="3377880" imgH="1117440" progId="Equation.3">
                  <p:embed/>
                  <p:pic>
                    <p:nvPicPr>
                      <p:cNvPr id="0" name="Picture 20"/>
                      <p:cNvPicPr>
                        <a:picLocks noChangeAspect="1" noChangeArrowheads="1"/>
                      </p:cNvPicPr>
                      <p:nvPr/>
                    </p:nvPicPr>
                    <p:blipFill>
                      <a:blip r:embed="rId4"/>
                      <a:srcRect/>
                      <a:stretch>
                        <a:fillRect/>
                      </a:stretch>
                    </p:blipFill>
                    <p:spPr bwMode="auto">
                      <a:xfrm>
                        <a:off x="4310063" y="1479550"/>
                        <a:ext cx="4760912" cy="1573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9939" name="Object 5"/>
          <p:cNvGraphicFramePr>
            <a:graphicFrameLocks noChangeAspect="1"/>
          </p:cNvGraphicFramePr>
          <p:nvPr>
            <p:extLst>
              <p:ext uri="{D42A27DB-BD31-4B8C-83A1-F6EECF244321}">
                <p14:modId xmlns:p14="http://schemas.microsoft.com/office/powerpoint/2010/main" val="3573625432"/>
              </p:ext>
            </p:extLst>
          </p:nvPr>
        </p:nvGraphicFramePr>
        <p:xfrm>
          <a:off x="2206625" y="3948113"/>
          <a:ext cx="3538538" cy="654050"/>
        </p:xfrm>
        <a:graphic>
          <a:graphicData uri="http://schemas.openxmlformats.org/presentationml/2006/ole">
            <mc:AlternateContent xmlns:mc="http://schemas.openxmlformats.org/markup-compatibility/2006">
              <mc:Choice xmlns:v="urn:schemas-microsoft-com:vml" Requires="v">
                <p:oleObj name="Equation" r:id="rId5" imgW="2260440" imgH="419040" progId="Equation.3">
                  <p:embed/>
                </p:oleObj>
              </mc:Choice>
              <mc:Fallback>
                <p:oleObj name="Equation" r:id="rId5" imgW="2260440" imgH="419040" progId="Equation.3">
                  <p:embed/>
                  <p:pic>
                    <p:nvPicPr>
                      <p:cNvPr id="0" name="Picture 21"/>
                      <p:cNvPicPr>
                        <a:picLocks noChangeAspect="1" noChangeArrowheads="1"/>
                      </p:cNvPicPr>
                      <p:nvPr/>
                    </p:nvPicPr>
                    <p:blipFill>
                      <a:blip r:embed="rId6"/>
                      <a:srcRect/>
                      <a:stretch>
                        <a:fillRect/>
                      </a:stretch>
                    </p:blipFill>
                    <p:spPr bwMode="auto">
                      <a:xfrm>
                        <a:off x="2206625" y="3948113"/>
                        <a:ext cx="3538538" cy="654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9940" name="Object 6"/>
          <p:cNvGraphicFramePr>
            <a:graphicFrameLocks noChangeAspect="1"/>
          </p:cNvGraphicFramePr>
          <p:nvPr>
            <p:extLst>
              <p:ext uri="{D42A27DB-BD31-4B8C-83A1-F6EECF244321}">
                <p14:modId xmlns:p14="http://schemas.microsoft.com/office/powerpoint/2010/main" val="49744800"/>
              </p:ext>
            </p:extLst>
          </p:nvPr>
        </p:nvGraphicFramePr>
        <p:xfrm>
          <a:off x="2354263" y="5607050"/>
          <a:ext cx="3340100" cy="682625"/>
        </p:xfrm>
        <a:graphic>
          <a:graphicData uri="http://schemas.openxmlformats.org/presentationml/2006/ole">
            <mc:AlternateContent xmlns:mc="http://schemas.openxmlformats.org/markup-compatibility/2006">
              <mc:Choice xmlns:v="urn:schemas-microsoft-com:vml" Requires="v">
                <p:oleObj name="Equation" r:id="rId7" imgW="2044440" imgH="419040" progId="Equation.3">
                  <p:embed/>
                </p:oleObj>
              </mc:Choice>
              <mc:Fallback>
                <p:oleObj name="Equation" r:id="rId7" imgW="2044440" imgH="419040" progId="Equation.3">
                  <p:embed/>
                  <p:pic>
                    <p:nvPicPr>
                      <p:cNvPr id="0" name="Picture 22"/>
                      <p:cNvPicPr>
                        <a:picLocks noChangeAspect="1" noChangeArrowheads="1"/>
                      </p:cNvPicPr>
                      <p:nvPr/>
                    </p:nvPicPr>
                    <p:blipFill>
                      <a:blip r:embed="rId8"/>
                      <a:srcRect/>
                      <a:stretch>
                        <a:fillRect/>
                      </a:stretch>
                    </p:blipFill>
                    <p:spPr bwMode="auto">
                      <a:xfrm>
                        <a:off x="2354263" y="5607050"/>
                        <a:ext cx="3340100"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3994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Coupling and Tuning</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2707" name="Slide Number Placeholder 4"/>
          <p:cNvSpPr>
            <a:spLocks noGrp="1"/>
          </p:cNvSpPr>
          <p:nvPr>
            <p:ph type="sldNum" sz="quarter" idx="11"/>
          </p:nvPr>
        </p:nvSpPr>
        <p:spPr>
          <a:noFill/>
        </p:spPr>
        <p:txBody>
          <a:bodyPr/>
          <a:lstStyle/>
          <a:p>
            <a:fld id="{B22015A9-EE41-4D74-907A-087CFADBD478}" type="slidenum">
              <a:rPr lang="en-US" smtClean="0"/>
              <a:pPr/>
              <a:t>109</a:t>
            </a:fld>
            <a:endParaRPr lang="en-US" dirty="0"/>
          </a:p>
        </p:txBody>
      </p:sp>
      <p:sp>
        <p:nvSpPr>
          <p:cNvPr id="72708" name="Rectangle 2"/>
          <p:cNvSpPr>
            <a:spLocks noChangeArrowheads="1"/>
          </p:cNvSpPr>
          <p:nvPr/>
        </p:nvSpPr>
        <p:spPr bwMode="auto">
          <a:xfrm>
            <a:off x="1504950" y="47625"/>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Tuning of cavities (2)</a:t>
            </a:r>
          </a:p>
        </p:txBody>
      </p:sp>
      <p:pic>
        <p:nvPicPr>
          <p:cNvPr id="72709" name="Picture 3"/>
          <p:cNvPicPr>
            <a:picLocks noChangeAspect="1" noChangeArrowheads="1"/>
          </p:cNvPicPr>
          <p:nvPr/>
        </p:nvPicPr>
        <p:blipFill>
          <a:blip r:embed="rId3" cstate="print"/>
          <a:srcRect/>
          <a:stretch>
            <a:fillRect/>
          </a:stretch>
        </p:blipFill>
        <p:spPr bwMode="auto">
          <a:xfrm>
            <a:off x="301625" y="2300288"/>
            <a:ext cx="4070350" cy="2266950"/>
          </a:xfrm>
          <a:prstGeom prst="rect">
            <a:avLst/>
          </a:prstGeom>
          <a:noFill/>
          <a:ln w="9525" algn="ctr">
            <a:noFill/>
            <a:miter lim="800000"/>
            <a:headEnd/>
            <a:tailEnd/>
          </a:ln>
        </p:spPr>
      </p:pic>
      <p:pic>
        <p:nvPicPr>
          <p:cNvPr id="72710" name="Picture 4"/>
          <p:cNvPicPr>
            <a:picLocks noChangeAspect="1" noChangeArrowheads="1"/>
          </p:cNvPicPr>
          <p:nvPr/>
        </p:nvPicPr>
        <p:blipFill>
          <a:blip r:embed="rId4" cstate="print"/>
          <a:srcRect/>
          <a:stretch>
            <a:fillRect/>
          </a:stretch>
        </p:blipFill>
        <p:spPr bwMode="auto">
          <a:xfrm>
            <a:off x="4452938" y="2211388"/>
            <a:ext cx="4643437" cy="4159250"/>
          </a:xfrm>
          <a:prstGeom prst="rect">
            <a:avLst/>
          </a:prstGeom>
          <a:noFill/>
          <a:ln w="9525" algn="ctr">
            <a:noFill/>
            <a:miter lim="800000"/>
            <a:headEnd/>
            <a:tailEnd/>
          </a:ln>
        </p:spPr>
      </p:pic>
      <p:sp>
        <p:nvSpPr>
          <p:cNvPr id="72711" name="Rectangle 5"/>
          <p:cNvSpPr>
            <a:spLocks noGrp="1" noChangeArrowheads="1"/>
          </p:cNvSpPr>
          <p:nvPr>
            <p:ph type="body" sz="half" idx="1"/>
          </p:nvPr>
        </p:nvSpPr>
        <p:spPr>
          <a:xfrm>
            <a:off x="317500" y="1057275"/>
            <a:ext cx="4070350" cy="1765300"/>
          </a:xfrm>
          <a:noFill/>
        </p:spPr>
        <p:txBody>
          <a:bodyPr/>
          <a:lstStyle/>
          <a:p>
            <a:r>
              <a:rPr lang="en-US" sz="1600" b="0" dirty="0">
                <a:effectLst/>
              </a:rPr>
              <a:t>Operational tuning</a:t>
            </a:r>
          </a:p>
          <a:p>
            <a:pPr marL="1066800" lvl="1" indent="-304800"/>
            <a:r>
              <a:rPr lang="en-US" sz="1600" b="0" dirty="0"/>
              <a:t>paddle tuner</a:t>
            </a:r>
          </a:p>
          <a:p>
            <a:pPr marL="1066800" lvl="1" indent="-304800"/>
            <a:r>
              <a:rPr lang="en-US" sz="1600" b="0" dirty="0"/>
              <a:t>bulk tuner</a:t>
            </a:r>
          </a:p>
          <a:p>
            <a:endParaRPr lang="en-US" sz="1600" b="0" dirty="0">
              <a:effectLst/>
            </a:endParaRPr>
          </a:p>
          <a:p>
            <a:endParaRPr lang="en-US" sz="1600" b="0" dirty="0">
              <a:effectLst/>
            </a:endParaRPr>
          </a:p>
          <a:p>
            <a:endParaRPr lang="en-US" sz="1600" b="0" dirty="0">
              <a:effectLst/>
            </a:endParaRPr>
          </a:p>
          <a:p>
            <a:endParaRPr lang="en-US" sz="1600" b="0" dirty="0">
              <a:effectLst/>
            </a:endParaRPr>
          </a:p>
          <a:p>
            <a:endParaRPr lang="en-US" sz="1600" b="0" dirty="0">
              <a:effectLst/>
            </a:endParaRPr>
          </a:p>
          <a:p>
            <a:endParaRPr lang="en-US" sz="1600" b="0" dirty="0">
              <a:effectLst/>
            </a:endParaRPr>
          </a:p>
          <a:p>
            <a:endParaRPr lang="en-US" sz="1600" b="0" dirty="0">
              <a:effectLst/>
            </a:endParaRPr>
          </a:p>
          <a:p>
            <a:endParaRPr lang="en-US" sz="1600" b="0" dirty="0">
              <a:effectLst/>
            </a:endParaRPr>
          </a:p>
          <a:p>
            <a:endParaRPr lang="en-US" sz="800" b="0" dirty="0">
              <a:effectLst/>
            </a:endParaRPr>
          </a:p>
          <a:p>
            <a:endParaRPr lang="en-US" sz="1200" b="0" dirty="0">
              <a:effectLst/>
            </a:endParaRPr>
          </a:p>
          <a:p>
            <a:r>
              <a:rPr lang="en-US" sz="1600" b="0" dirty="0">
                <a:effectLst/>
              </a:rPr>
              <a:t>Tuning by global deformation</a:t>
            </a:r>
          </a:p>
          <a:p>
            <a:pPr marL="1066800" lvl="1" indent="-304800"/>
            <a:r>
              <a:rPr lang="en-US" sz="1600" b="0" dirty="0"/>
              <a:t>mechanically (SC cavities)</a:t>
            </a:r>
          </a:p>
          <a:p>
            <a:pPr marL="1066800" lvl="1" indent="-304800"/>
            <a:r>
              <a:rPr lang="en-US" sz="1600" b="0" dirty="0"/>
              <a:t>thermally</a:t>
            </a:r>
          </a:p>
        </p:txBody>
      </p:sp>
      <p:sp>
        <p:nvSpPr>
          <p:cNvPr id="72712" name="Rectangle 6"/>
          <p:cNvSpPr>
            <a:spLocks noChangeArrowheads="1"/>
          </p:cNvSpPr>
          <p:nvPr/>
        </p:nvSpPr>
        <p:spPr bwMode="auto">
          <a:xfrm>
            <a:off x="4364038" y="1062038"/>
            <a:ext cx="4451350" cy="1765300"/>
          </a:xfrm>
          <a:prstGeom prst="rect">
            <a:avLst/>
          </a:prstGeom>
          <a:noFill/>
          <a:ln w="9525">
            <a:noFill/>
            <a:miter lim="800000"/>
            <a:headEnd/>
            <a:tailEnd/>
          </a:ln>
        </p:spPr>
        <p:txBody>
          <a:bodyPr lIns="92075" tIns="46038" rIns="92075" bIns="46038"/>
          <a:lstStyle/>
          <a:p>
            <a:pPr marL="571500" indent="-571500"/>
            <a:r>
              <a:rPr lang="en-US" sz="1600" b="0" dirty="0"/>
              <a:t>Initial tuning during manufacture</a:t>
            </a:r>
          </a:p>
          <a:p>
            <a:pPr marL="1066800" lvl="1" indent="-304800">
              <a:buFont typeface="Wingdings" pitchFamily="2" charset="2"/>
              <a:buChar char="n"/>
            </a:pPr>
            <a:r>
              <a:rPr lang="en-US" sz="1600" b="0" dirty="0">
                <a:solidFill>
                  <a:schemeClr val="tx1"/>
                </a:solidFill>
              </a:rPr>
              <a:t>Bumping, dummy tuners</a:t>
            </a:r>
          </a:p>
          <a:p>
            <a:pPr marL="1066800" lvl="1" indent="-304800">
              <a:buFont typeface="Wingdings" pitchFamily="2" charset="2"/>
              <a:buChar char="n"/>
            </a:pPr>
            <a:r>
              <a:rPr lang="en-US" sz="1600" b="0" dirty="0">
                <a:solidFill>
                  <a:schemeClr val="tx1"/>
                </a:solidFill>
              </a:rPr>
              <a:t>modification of joint sizes or plating thickness</a:t>
            </a:r>
          </a:p>
        </p:txBody>
      </p:sp>
      <p:sp>
        <p:nvSpPr>
          <p:cNvPr id="72713" name="Rectangle 7"/>
          <p:cNvSpPr>
            <a:spLocks noChangeArrowheads="1"/>
          </p:cNvSpPr>
          <p:nvPr/>
        </p:nvSpPr>
        <p:spPr bwMode="auto">
          <a:xfrm>
            <a:off x="458788" y="5815013"/>
            <a:ext cx="3973512" cy="522287"/>
          </a:xfrm>
          <a:prstGeom prst="rect">
            <a:avLst/>
          </a:prstGeom>
          <a:noFill/>
          <a:ln w="9525">
            <a:noFill/>
            <a:miter lim="800000"/>
            <a:headEnd/>
            <a:tailEnd/>
          </a:ln>
        </p:spPr>
        <p:txBody>
          <a:bodyPr lIns="0" tIns="0" rIns="0" bIns="0"/>
          <a:lstStyle/>
          <a:p>
            <a:pPr>
              <a:spcBef>
                <a:spcPct val="0"/>
              </a:spcBef>
              <a:buClrTx/>
              <a:buSzTx/>
              <a:buFontTx/>
              <a:buNone/>
            </a:pPr>
            <a:r>
              <a:rPr lang="en-US" sz="1200" b="0" dirty="0"/>
              <a:t>Source of right image: G.R Swain et al., "Cavity tuning for the LAMPF 805 MHz Linac", 1972 Linac Conference, p. 242</a:t>
            </a:r>
          </a:p>
        </p:txBody>
      </p:sp>
      <p:sp>
        <p:nvSpPr>
          <p:cNvPr id="72714" name="Rectangle 8"/>
          <p:cNvSpPr>
            <a:spLocks noChangeArrowheads="1"/>
          </p:cNvSpPr>
          <p:nvPr/>
        </p:nvSpPr>
        <p:spPr bwMode="auto">
          <a:xfrm>
            <a:off x="2533650" y="1911350"/>
            <a:ext cx="2184400" cy="601663"/>
          </a:xfrm>
          <a:prstGeom prst="rect">
            <a:avLst/>
          </a:prstGeom>
          <a:noFill/>
          <a:ln w="9525">
            <a:noFill/>
            <a:miter lim="800000"/>
            <a:headEnd/>
            <a:tailEnd/>
          </a:ln>
        </p:spPr>
        <p:txBody>
          <a:bodyPr lIns="0" tIns="0" rIns="0" bIns="0"/>
          <a:lstStyle/>
          <a:p>
            <a:pPr>
              <a:spcBef>
                <a:spcPct val="0"/>
              </a:spcBef>
              <a:buClrTx/>
              <a:buSzTx/>
              <a:buFontTx/>
              <a:buNone/>
            </a:pPr>
            <a:r>
              <a:rPr lang="en-US" sz="1400" b="0" dirty="0"/>
              <a:t>capacitively loaded </a:t>
            </a:r>
            <a:br>
              <a:rPr lang="en-US" sz="1400" b="0" dirty="0"/>
            </a:br>
            <a:r>
              <a:rPr lang="en-US" sz="1400" b="0" dirty="0">
                <a:latin typeface="Symbol" pitchFamily="18" charset="2"/>
              </a:rPr>
              <a:t>l</a:t>
            </a:r>
            <a:r>
              <a:rPr lang="en-US" sz="1400" b="0" dirty="0"/>
              <a:t>/4 coaxial cavity</a:t>
            </a:r>
          </a:p>
        </p:txBody>
      </p:sp>
      <p:sp>
        <p:nvSpPr>
          <p:cNvPr id="302089" name="Line 9"/>
          <p:cNvSpPr>
            <a:spLocks noChangeShapeType="1"/>
          </p:cNvSpPr>
          <p:nvPr/>
        </p:nvSpPr>
        <p:spPr bwMode="auto">
          <a:xfrm>
            <a:off x="3967163" y="2111375"/>
            <a:ext cx="53975" cy="471488"/>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grpSp>
        <p:nvGrpSpPr>
          <p:cNvPr id="72716" name="Group 10"/>
          <p:cNvGrpSpPr>
            <a:grpSpLocks/>
          </p:cNvGrpSpPr>
          <p:nvPr/>
        </p:nvGrpSpPr>
        <p:grpSpPr bwMode="auto">
          <a:xfrm>
            <a:off x="174625" y="2982913"/>
            <a:ext cx="2241550" cy="325437"/>
            <a:chOff x="177" y="2436"/>
            <a:chExt cx="1412" cy="205"/>
          </a:xfrm>
        </p:grpSpPr>
        <p:sp>
          <p:nvSpPr>
            <p:cNvPr id="302091" name="Line 11"/>
            <p:cNvSpPr>
              <a:spLocks noChangeShapeType="1"/>
            </p:cNvSpPr>
            <p:nvPr/>
          </p:nvSpPr>
          <p:spPr bwMode="auto">
            <a:xfrm flipV="1">
              <a:off x="177" y="2583"/>
              <a:ext cx="421" cy="1"/>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2725" name="Rectangle 12"/>
            <p:cNvSpPr>
              <a:spLocks noChangeArrowheads="1"/>
            </p:cNvSpPr>
            <p:nvPr/>
          </p:nvSpPr>
          <p:spPr bwMode="auto">
            <a:xfrm>
              <a:off x="180" y="2436"/>
              <a:ext cx="1409" cy="205"/>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grpSp>
      <p:sp>
        <p:nvSpPr>
          <p:cNvPr id="72717"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Coupling and Tuning</a:t>
            </a:r>
          </a:p>
        </p:txBody>
      </p:sp>
      <p:sp>
        <p:nvSpPr>
          <p:cNvPr id="17" name="Rectangle 16"/>
          <p:cNvSpPr/>
          <p:nvPr/>
        </p:nvSpPr>
        <p:spPr bwMode="auto">
          <a:xfrm>
            <a:off x="420688" y="2276475"/>
            <a:ext cx="868362" cy="2571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430213" y="2166938"/>
            <a:ext cx="566737" cy="4841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438150" y="3429000"/>
            <a:ext cx="677863" cy="3016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2721" name="Rectangle 8"/>
          <p:cNvSpPr>
            <a:spLocks noChangeArrowheads="1"/>
          </p:cNvSpPr>
          <p:nvPr/>
        </p:nvSpPr>
        <p:spPr bwMode="auto">
          <a:xfrm>
            <a:off x="320675" y="2460625"/>
            <a:ext cx="639763" cy="382588"/>
          </a:xfrm>
          <a:prstGeom prst="rect">
            <a:avLst/>
          </a:prstGeom>
          <a:noFill/>
          <a:ln w="9525">
            <a:noFill/>
            <a:miter lim="800000"/>
            <a:headEnd/>
            <a:tailEnd/>
          </a:ln>
        </p:spPr>
        <p:txBody>
          <a:bodyPr lIns="0" tIns="0" rIns="0" bIns="0"/>
          <a:lstStyle/>
          <a:p>
            <a:pPr>
              <a:spcBef>
                <a:spcPct val="0"/>
              </a:spcBef>
              <a:buClrTx/>
              <a:buSzTx/>
              <a:buFontTx/>
              <a:buNone/>
            </a:pPr>
            <a:r>
              <a:rPr lang="en-US" sz="1400" b="0" dirty="0">
                <a:solidFill>
                  <a:schemeClr val="tx1"/>
                </a:solidFill>
              </a:rPr>
              <a:t>“paddle</a:t>
            </a:r>
          </a:p>
          <a:p>
            <a:pPr>
              <a:spcBef>
                <a:spcPct val="0"/>
              </a:spcBef>
              <a:buClrTx/>
              <a:buSzTx/>
              <a:buFontTx/>
              <a:buNone/>
            </a:pPr>
            <a:r>
              <a:rPr lang="en-US" sz="1400" b="0" dirty="0">
                <a:solidFill>
                  <a:schemeClr val="tx1"/>
                </a:solidFill>
              </a:rPr>
              <a:t>  tuner”</a:t>
            </a:r>
          </a:p>
        </p:txBody>
      </p:sp>
      <p:sp>
        <p:nvSpPr>
          <p:cNvPr id="72722" name="Rectangle 8"/>
          <p:cNvSpPr>
            <a:spLocks noChangeArrowheads="1"/>
          </p:cNvSpPr>
          <p:nvPr/>
        </p:nvSpPr>
        <p:spPr bwMode="auto">
          <a:xfrm>
            <a:off x="347663" y="3795713"/>
            <a:ext cx="639762" cy="382587"/>
          </a:xfrm>
          <a:prstGeom prst="rect">
            <a:avLst/>
          </a:prstGeom>
          <a:noFill/>
          <a:ln w="9525">
            <a:noFill/>
            <a:miter lim="800000"/>
            <a:headEnd/>
            <a:tailEnd/>
          </a:ln>
        </p:spPr>
        <p:txBody>
          <a:bodyPr lIns="0" tIns="0" rIns="0" bIns="0"/>
          <a:lstStyle/>
          <a:p>
            <a:pPr>
              <a:spcBef>
                <a:spcPct val="0"/>
              </a:spcBef>
              <a:buClrTx/>
              <a:buSzTx/>
              <a:buFontTx/>
              <a:buNone/>
            </a:pPr>
            <a:r>
              <a:rPr lang="en-US" sz="1400" b="0" dirty="0">
                <a:solidFill>
                  <a:schemeClr val="tx1"/>
                </a:solidFill>
              </a:rPr>
              <a:t>“bulk</a:t>
            </a:r>
          </a:p>
          <a:p>
            <a:pPr>
              <a:spcBef>
                <a:spcPct val="0"/>
              </a:spcBef>
              <a:buClrTx/>
              <a:buSzTx/>
              <a:buFontTx/>
              <a:buNone/>
            </a:pPr>
            <a:r>
              <a:rPr lang="en-US" sz="1400" b="0" dirty="0">
                <a:solidFill>
                  <a:schemeClr val="tx1"/>
                </a:solidFill>
              </a:rPr>
              <a:t>  tuner”</a:t>
            </a:r>
          </a:p>
        </p:txBody>
      </p:sp>
      <p:sp>
        <p:nvSpPr>
          <p:cNvPr id="24" name="Rectangle 23"/>
          <p:cNvSpPr/>
          <p:nvPr/>
        </p:nvSpPr>
        <p:spPr bwMode="auto">
          <a:xfrm rot="1961230">
            <a:off x="3698875" y="4487863"/>
            <a:ext cx="566738" cy="10953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1020932" y="4442574"/>
            <a:ext cx="470517" cy="1454149"/>
          </a:xfrm>
          <a:prstGeom prst="ellipse">
            <a:avLst/>
          </a:prstGeom>
          <a:solidFill>
            <a:schemeClr val="bg1"/>
          </a:solidFill>
          <a:ln w="127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4813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8136" name="Slide Number Placeholder 4"/>
          <p:cNvSpPr>
            <a:spLocks noGrp="1"/>
          </p:cNvSpPr>
          <p:nvPr>
            <p:ph type="sldNum" sz="quarter" idx="11"/>
          </p:nvPr>
        </p:nvSpPr>
        <p:spPr>
          <a:noFill/>
        </p:spPr>
        <p:txBody>
          <a:bodyPr/>
          <a:lstStyle/>
          <a:p>
            <a:fld id="{73B14FDA-1BAA-4D55-B4E9-6C6FF14DFE30}" type="slidenum">
              <a:rPr lang="en-US" smtClean="0"/>
              <a:pPr/>
              <a:t>11</a:t>
            </a:fld>
            <a:endParaRPr lang="en-US" dirty="0"/>
          </a:p>
        </p:txBody>
      </p:sp>
      <p:sp>
        <p:nvSpPr>
          <p:cNvPr id="48137"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sp>
        <p:nvSpPr>
          <p:cNvPr id="225288" name="Rectangle 8"/>
          <p:cNvSpPr>
            <a:spLocks noChangeArrowheads="1"/>
          </p:cNvSpPr>
          <p:nvPr/>
        </p:nvSpPr>
        <p:spPr bwMode="auto">
          <a:xfrm>
            <a:off x="1192213" y="395288"/>
            <a:ext cx="64531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TEM transmission lines (3)</a:t>
            </a:r>
          </a:p>
        </p:txBody>
      </p:sp>
      <p:sp>
        <p:nvSpPr>
          <p:cNvPr id="48139" name="TextBox 7"/>
          <p:cNvSpPr txBox="1">
            <a:spLocks noChangeArrowheads="1"/>
          </p:cNvSpPr>
          <p:nvPr/>
        </p:nvSpPr>
        <p:spPr bwMode="auto">
          <a:xfrm>
            <a:off x="430213" y="1517650"/>
            <a:ext cx="7954962" cy="341313"/>
          </a:xfrm>
          <a:prstGeom prst="rect">
            <a:avLst/>
          </a:prstGeom>
          <a:noFill/>
          <a:ln w="9525">
            <a:noFill/>
            <a:miter lim="800000"/>
            <a:headEnd/>
            <a:tailEnd/>
          </a:ln>
        </p:spPr>
        <p:txBody>
          <a:bodyPr>
            <a:spAutoFit/>
          </a:bodyPr>
          <a:lstStyle/>
          <a:p>
            <a:pPr>
              <a:buFont typeface="Wingdings" pitchFamily="2" charset="2"/>
              <a:buNone/>
            </a:pPr>
            <a:r>
              <a:rPr lang="en-US" sz="1800" b="0" dirty="0"/>
              <a:t>Coaxial cable with minimum loss:</a:t>
            </a:r>
            <a:endParaRPr lang="en-GB" sz="1800" b="0" dirty="0"/>
          </a:p>
        </p:txBody>
      </p:sp>
      <p:graphicFrame>
        <p:nvGraphicFramePr>
          <p:cNvPr id="48130" name="Object 9"/>
          <p:cNvGraphicFramePr>
            <a:graphicFrameLocks noChangeAspect="1"/>
          </p:cNvGraphicFramePr>
          <p:nvPr/>
        </p:nvGraphicFramePr>
        <p:xfrm>
          <a:off x="4860925" y="3367088"/>
          <a:ext cx="171450" cy="323850"/>
        </p:xfrm>
        <a:graphic>
          <a:graphicData uri="http://schemas.openxmlformats.org/presentationml/2006/ole">
            <mc:AlternateContent xmlns:mc="http://schemas.openxmlformats.org/markup-compatibility/2006">
              <mc:Choice xmlns:v="urn:schemas-microsoft-com:vml" Requires="v">
                <p:oleObj name="Equation" r:id="rId3" imgW="114151" imgH="215619" progId="Equation.3">
                  <p:embed/>
                </p:oleObj>
              </mc:Choice>
              <mc:Fallback>
                <p:oleObj name="Equation" r:id="rId3" imgW="114151" imgH="215619" progId="Equation.3">
                  <p:embed/>
                  <p:pic>
                    <p:nvPicPr>
                      <p:cNvPr id="4813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60925" y="3367088"/>
                        <a:ext cx="17145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8131" name="Object 9"/>
          <p:cNvGraphicFramePr>
            <a:graphicFrameLocks noChangeAspect="1"/>
          </p:cNvGraphicFramePr>
          <p:nvPr>
            <p:extLst>
              <p:ext uri="{D42A27DB-BD31-4B8C-83A1-F6EECF244321}">
                <p14:modId xmlns:p14="http://schemas.microsoft.com/office/powerpoint/2010/main" val="2216979897"/>
              </p:ext>
            </p:extLst>
          </p:nvPr>
        </p:nvGraphicFramePr>
        <p:xfrm>
          <a:off x="373856" y="1981994"/>
          <a:ext cx="1976437" cy="1200150"/>
        </p:xfrm>
        <a:graphic>
          <a:graphicData uri="http://schemas.openxmlformats.org/presentationml/2006/ole">
            <mc:AlternateContent xmlns:mc="http://schemas.openxmlformats.org/markup-compatibility/2006">
              <mc:Choice xmlns:v="urn:schemas-microsoft-com:vml" Requires="v">
                <p:oleObj name="Equation" r:id="rId5" imgW="1320227" imgH="799753" progId="Equation.3">
                  <p:embed/>
                </p:oleObj>
              </mc:Choice>
              <mc:Fallback>
                <p:oleObj name="Equation" r:id="rId5" imgW="1320227" imgH="799753" progId="Equation.3">
                  <p:embed/>
                  <p:pic>
                    <p:nvPicPr>
                      <p:cNvPr id="4813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856" y="1981994"/>
                        <a:ext cx="1976437"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8132" name="Object 9"/>
          <p:cNvGraphicFramePr>
            <a:graphicFrameLocks noChangeAspect="1"/>
          </p:cNvGraphicFramePr>
          <p:nvPr>
            <p:extLst>
              <p:ext uri="{D42A27DB-BD31-4B8C-83A1-F6EECF244321}">
                <p14:modId xmlns:p14="http://schemas.microsoft.com/office/powerpoint/2010/main" val="937103863"/>
              </p:ext>
            </p:extLst>
          </p:nvPr>
        </p:nvGraphicFramePr>
        <p:xfrm>
          <a:off x="323849" y="3162300"/>
          <a:ext cx="2359026" cy="1200150"/>
        </p:xfrm>
        <a:graphic>
          <a:graphicData uri="http://schemas.openxmlformats.org/presentationml/2006/ole">
            <mc:AlternateContent xmlns:mc="http://schemas.openxmlformats.org/markup-compatibility/2006">
              <mc:Choice xmlns:v="urn:schemas-microsoft-com:vml" Requires="v">
                <p:oleObj name="Equation" r:id="rId7" imgW="1574800" imgH="800100" progId="Equation.3">
                  <p:embed/>
                </p:oleObj>
              </mc:Choice>
              <mc:Fallback>
                <p:oleObj name="Equation" r:id="rId7" imgW="1574800" imgH="800100" progId="Equation.3">
                  <p:embed/>
                  <p:pic>
                    <p:nvPicPr>
                      <p:cNvPr id="48132"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849" y="3162300"/>
                        <a:ext cx="2359026"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8133" name="Object 9"/>
          <p:cNvGraphicFramePr>
            <a:graphicFrameLocks noChangeAspect="1"/>
          </p:cNvGraphicFramePr>
          <p:nvPr>
            <p:extLst>
              <p:ext uri="{D42A27DB-BD31-4B8C-83A1-F6EECF244321}">
                <p14:modId xmlns:p14="http://schemas.microsoft.com/office/powerpoint/2010/main" val="252474937"/>
              </p:ext>
            </p:extLst>
          </p:nvPr>
        </p:nvGraphicFramePr>
        <p:xfrm>
          <a:off x="513657" y="4630762"/>
          <a:ext cx="1708150" cy="1009650"/>
        </p:xfrm>
        <a:graphic>
          <a:graphicData uri="http://schemas.openxmlformats.org/presentationml/2006/ole">
            <mc:AlternateContent xmlns:mc="http://schemas.openxmlformats.org/markup-compatibility/2006">
              <mc:Choice xmlns:v="urn:schemas-microsoft-com:vml" Requires="v">
                <p:oleObj name="Equation" r:id="rId9" imgW="1143000" imgH="673100" progId="Equation.3">
                  <p:embed/>
                </p:oleObj>
              </mc:Choice>
              <mc:Fallback>
                <p:oleObj name="Equation" r:id="rId9" imgW="1143000" imgH="673100" progId="Equation.3">
                  <p:embed/>
                  <p:pic>
                    <p:nvPicPr>
                      <p:cNvPr id="48133"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3657" y="4630762"/>
                        <a:ext cx="1708150" cy="1009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48140" name="Rectangle 67"/>
          <p:cNvSpPr>
            <a:spLocks noChangeArrowheads="1"/>
          </p:cNvSpPr>
          <p:nvPr/>
        </p:nvSpPr>
        <p:spPr bwMode="auto">
          <a:xfrm>
            <a:off x="142875" y="5976938"/>
            <a:ext cx="3896325" cy="404812"/>
          </a:xfrm>
          <a:prstGeom prst="rect">
            <a:avLst/>
          </a:prstGeom>
          <a:noFill/>
          <a:ln w="9525">
            <a:noFill/>
            <a:miter lim="800000"/>
            <a:headEnd/>
            <a:tailEnd/>
          </a:ln>
        </p:spPr>
        <p:txBody>
          <a:bodyPr lIns="0" tIns="0" rIns="0" bIns="0"/>
          <a:lstStyle/>
          <a:p>
            <a:pPr>
              <a:spcBef>
                <a:spcPct val="0"/>
              </a:spcBef>
              <a:buClrTx/>
              <a:buSzTx/>
              <a:buFontTx/>
              <a:buNone/>
            </a:pPr>
            <a:r>
              <a:rPr lang="en-US" sz="1200" b="0" dirty="0"/>
              <a:t>Reprinted from O.Zinke, </a:t>
            </a:r>
            <a:r>
              <a:rPr lang="en-US" sz="1200" b="0" dirty="0" err="1"/>
              <a:t>H.Brunswig</a:t>
            </a:r>
            <a:r>
              <a:rPr lang="de-DE" sz="1200" b="0" dirty="0"/>
              <a:t>, Volume 1 (1973)</a:t>
            </a:r>
            <a:br>
              <a:rPr lang="de-DE" sz="1200" b="0" dirty="0"/>
            </a:br>
            <a:r>
              <a:rPr lang="de-DE" sz="1200" b="0" dirty="0"/>
              <a:t>Lehrbuch der Hochfrequenztechnik, p.122</a:t>
            </a:r>
            <a:br>
              <a:rPr lang="de-DE" sz="1200" b="0" dirty="0"/>
            </a:br>
            <a:endParaRPr lang="en-US" sz="1200" b="0" dirty="0"/>
          </a:p>
        </p:txBody>
      </p:sp>
      <p:grpSp>
        <p:nvGrpSpPr>
          <p:cNvPr id="48141" name="Group 19"/>
          <p:cNvGrpSpPr>
            <a:grpSpLocks/>
          </p:cNvGrpSpPr>
          <p:nvPr/>
        </p:nvGrpSpPr>
        <p:grpSpPr bwMode="auto">
          <a:xfrm>
            <a:off x="4598988" y="1363663"/>
            <a:ext cx="4175125" cy="4578350"/>
            <a:chOff x="4285673" y="1363133"/>
            <a:chExt cx="4173682" cy="4579457"/>
          </a:xfrm>
        </p:grpSpPr>
        <p:pic>
          <p:nvPicPr>
            <p:cNvPr id="48143" name="Picture 6"/>
            <p:cNvPicPr>
              <a:picLocks noChangeAspect="1" noChangeArrowheads="1"/>
            </p:cNvPicPr>
            <p:nvPr/>
          </p:nvPicPr>
          <p:blipFill>
            <a:blip r:embed="rId11" cstate="print"/>
            <a:srcRect/>
            <a:stretch>
              <a:fillRect/>
            </a:stretch>
          </p:blipFill>
          <p:spPr bwMode="auto">
            <a:xfrm>
              <a:off x="4285673" y="1363133"/>
              <a:ext cx="4173682" cy="4579457"/>
            </a:xfrm>
            <a:prstGeom prst="rect">
              <a:avLst/>
            </a:prstGeom>
            <a:noFill/>
            <a:ln w="25400" algn="ctr">
              <a:noFill/>
              <a:miter lim="800000"/>
              <a:headEnd/>
              <a:tailEnd type="none" w="lg" len="lg"/>
            </a:ln>
          </p:spPr>
        </p:pic>
        <p:sp>
          <p:nvSpPr>
            <p:cNvPr id="17" name="Rectangle 16"/>
            <p:cNvSpPr/>
            <p:nvPr/>
          </p:nvSpPr>
          <p:spPr bwMode="auto">
            <a:xfrm>
              <a:off x="6077341" y="4978744"/>
              <a:ext cx="239630" cy="16514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48142" name="TextBox 17"/>
          <p:cNvSpPr txBox="1">
            <a:spLocks noChangeArrowheads="1"/>
          </p:cNvSpPr>
          <p:nvPr/>
        </p:nvSpPr>
        <p:spPr bwMode="auto">
          <a:xfrm>
            <a:off x="2273537" y="2058245"/>
            <a:ext cx="2518638" cy="286232"/>
          </a:xfrm>
          <a:prstGeom prst="rect">
            <a:avLst/>
          </a:prstGeom>
          <a:noFill/>
          <a:ln w="9525">
            <a:noFill/>
            <a:miter lim="800000"/>
            <a:headEnd/>
            <a:tailEnd/>
          </a:ln>
        </p:spPr>
        <p:txBody>
          <a:bodyPr wrap="none">
            <a:spAutoFit/>
          </a:bodyPr>
          <a:lstStyle/>
          <a:p>
            <a:pPr>
              <a:buFont typeface="Wingdings" pitchFamily="2" charset="2"/>
              <a:buNone/>
            </a:pPr>
            <a:r>
              <a:rPr lang="en-US" sz="1400" b="0" dirty="0"/>
              <a:t>R</a:t>
            </a:r>
            <a:r>
              <a:rPr lang="en-US" sz="1400" b="0" baseline="-25000" dirty="0"/>
              <a:t>S</a:t>
            </a:r>
            <a:r>
              <a:rPr lang="en-US" sz="1400" b="0" dirty="0"/>
              <a:t>=Surface resistance [Ohm]</a:t>
            </a:r>
            <a:endParaRPr lang="en-GB" sz="1400" b="0" dirty="0"/>
          </a:p>
        </p:txBody>
      </p:sp>
      <p:graphicFrame>
        <p:nvGraphicFramePr>
          <p:cNvPr id="48134" name="Object 9"/>
          <p:cNvGraphicFramePr>
            <a:graphicFrameLocks noChangeAspect="1"/>
          </p:cNvGraphicFramePr>
          <p:nvPr>
            <p:extLst>
              <p:ext uri="{D42A27DB-BD31-4B8C-83A1-F6EECF244321}">
                <p14:modId xmlns:p14="http://schemas.microsoft.com/office/powerpoint/2010/main" val="2034219539"/>
              </p:ext>
            </p:extLst>
          </p:nvPr>
        </p:nvGraphicFramePr>
        <p:xfrm>
          <a:off x="2682875" y="2303438"/>
          <a:ext cx="1273175" cy="590550"/>
        </p:xfrm>
        <a:graphic>
          <a:graphicData uri="http://schemas.openxmlformats.org/presentationml/2006/ole">
            <mc:AlternateContent xmlns:mc="http://schemas.openxmlformats.org/markup-compatibility/2006">
              <mc:Choice xmlns:v="urn:schemas-microsoft-com:vml" Requires="v">
                <p:oleObj name="Equation" r:id="rId12" imgW="850531" imgH="393529" progId="Equation.3">
                  <p:embed/>
                </p:oleObj>
              </mc:Choice>
              <mc:Fallback>
                <p:oleObj name="Equation" r:id="rId12" imgW="850531" imgH="393529" progId="Equation.3">
                  <p:embed/>
                  <p:pic>
                    <p:nvPicPr>
                      <p:cNvPr id="48134"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82875" y="2303438"/>
                        <a:ext cx="1273175" cy="590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18" name="TextBox 17"/>
              <p:cNvSpPr txBox="1"/>
              <p:nvPr/>
            </p:nvSpPr>
            <p:spPr>
              <a:xfrm>
                <a:off x="4792175" y="5929800"/>
                <a:ext cx="4067663" cy="553998"/>
              </a:xfrm>
              <a:prstGeom prst="rect">
                <a:avLst/>
              </a:prstGeom>
              <a:noFill/>
            </p:spPr>
            <p:txBody>
              <a:bodyPr wrap="square" lIns="0" tIns="0" rIns="0" bIns="0" rtlCol="0">
                <a:spAutoFit/>
              </a:bodyPr>
              <a:lstStyle/>
              <a:p>
                <a:pPr>
                  <a:buNone/>
                </a:pPr>
                <a:r>
                  <a:rPr lang="en-GB" sz="1000" b="0" dirty="0">
                    <a:solidFill>
                      <a:srgbClr val="FF0000"/>
                    </a:solidFill>
                    <a:latin typeface="+mn-lt"/>
                    <a:ea typeface="Cambria Math" panose="02040503050406030204" pitchFamily="18" charset="0"/>
                    <a:cs typeface="Arial" panose="020B0604020202020204" pitchFamily="34" charset="0"/>
                  </a:rPr>
                  <a:t>normalized</a:t>
                </a:r>
                <a14:m>
                  <m:oMath xmlns:m="http://schemas.openxmlformats.org/officeDocument/2006/math">
                    <m:r>
                      <a:rPr lang="en-GB" sz="10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000" b="0">
                        <a:solidFill>
                          <a:srgbClr val="FF0000"/>
                        </a:solidFill>
                        <a:latin typeface="+mn-lt"/>
                        <a:ea typeface="Cambria Math" panose="02040503050406030204" pitchFamily="18" charset="0"/>
                        <a:cs typeface="Arial" panose="020B0604020202020204" pitchFamily="34" charset="0"/>
                      </a:rPr>
                      <m:t>c</m:t>
                    </m:r>
                    <m:r>
                      <m:rPr>
                        <m:nor/>
                      </m:rPr>
                      <a:rPr lang="en-GB" sz="1000" b="0" i="0" smtClean="0">
                        <a:solidFill>
                          <a:srgbClr val="FF0000"/>
                        </a:solidFill>
                        <a:latin typeface="+mn-lt"/>
                        <a:ea typeface="Cambria Math" panose="02040503050406030204" pitchFamily="18" charset="0"/>
                        <a:cs typeface="Arial" panose="020B0604020202020204" pitchFamily="34" charset="0"/>
                      </a:rPr>
                      <m:t>haracteristic</m:t>
                    </m:r>
                    <m:r>
                      <m:rPr>
                        <m:nor/>
                      </m:rPr>
                      <a:rPr lang="en-GB" sz="1000" b="0" i="0" smtClean="0">
                        <a:solidFill>
                          <a:srgbClr val="FF0000"/>
                        </a:solidFill>
                        <a:latin typeface="+mn-lt"/>
                        <a:ea typeface="Cambria Math" panose="02040503050406030204" pitchFamily="18" charset="0"/>
                        <a:cs typeface="Arial" panose="020B0604020202020204" pitchFamily="34" charset="0"/>
                      </a:rPr>
                      <m:t> </m:t>
                    </m:r>
                    <m:r>
                      <m:rPr>
                        <m:nor/>
                      </m:rPr>
                      <a:rPr lang="en-GB" sz="1000" b="0" i="0" smtClean="0">
                        <a:solidFill>
                          <a:srgbClr val="FF0000"/>
                        </a:solidFill>
                        <a:latin typeface="+mn-lt"/>
                        <a:ea typeface="Cambria Math" panose="02040503050406030204" pitchFamily="18" charset="0"/>
                        <a:cs typeface="Arial" panose="020B0604020202020204" pitchFamily="34" charset="0"/>
                      </a:rPr>
                      <m:t>impedance</m:t>
                    </m:r>
                    <m:r>
                      <m:rPr>
                        <m:nor/>
                      </m:rPr>
                      <a:rPr lang="en-GB" sz="1000" b="0" i="0" smtClean="0">
                        <a:solidFill>
                          <a:srgbClr val="FF0000"/>
                        </a:solidFill>
                        <a:latin typeface="+mn-lt"/>
                        <a:ea typeface="Cambria Math" panose="02040503050406030204" pitchFamily="18" charset="0"/>
                        <a:cs typeface="Arial" panose="020B0604020202020204" pitchFamily="34" charset="0"/>
                      </a:rPr>
                      <m:t> </m:t>
                    </m:r>
                    <m:r>
                      <m:rPr>
                        <m:nor/>
                      </m:rPr>
                      <a:rPr lang="en-GB" sz="1000" b="0" i="0" smtClean="0">
                        <a:solidFill>
                          <a:srgbClr val="FF0000"/>
                        </a:solidFill>
                        <a:latin typeface="+mn-lt"/>
                        <a:ea typeface="Cambria Math" panose="02040503050406030204" pitchFamily="18" charset="0"/>
                        <a:cs typeface="Arial" panose="020B0604020202020204" pitchFamily="34" charset="0"/>
                      </a:rPr>
                      <m:t>ZL</m:t>
                    </m:r>
                    <m:r>
                      <a:rPr lang="en-GB" sz="1000" b="0" i="1"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oMath>
                </a14:m>
                <a:r>
                  <a:rPr lang="en-GB" sz="1000" b="0" dirty="0">
                    <a:solidFill>
                      <a:srgbClr val="FF0000"/>
                    </a:solidFill>
                    <a:latin typeface="Cambria Math" panose="02040503050406030204" pitchFamily="18" charset="0"/>
                    <a:ea typeface="Cambria Math" panose="02040503050406030204" pitchFamily="18" charset="0"/>
                  </a:rPr>
                  <a:t>√</a:t>
                </a:r>
                <a:r>
                  <a:rPr lang="el-GR" sz="1000" b="0" dirty="0">
                    <a:solidFill>
                      <a:srgbClr val="FF0000"/>
                    </a:solidFill>
                    <a:latin typeface="Cambria Math" panose="02040503050406030204" pitchFamily="18" charset="0"/>
                    <a:ea typeface="Cambria Math" panose="02040503050406030204" pitchFamily="18" charset="0"/>
                  </a:rPr>
                  <a:t>ε</a:t>
                </a:r>
                <a:r>
                  <a:rPr lang="en-GB" sz="1000" b="0" baseline="-25000" dirty="0">
                    <a:solidFill>
                      <a:srgbClr val="FF0000"/>
                    </a:solidFill>
                    <a:latin typeface="Cambria Math" panose="02040503050406030204" pitchFamily="18" charset="0"/>
                    <a:ea typeface="Cambria Math" panose="02040503050406030204" pitchFamily="18" charset="0"/>
                  </a:rPr>
                  <a:t>r</a:t>
                </a:r>
                <a:r>
                  <a:rPr lang="en-GB" sz="1000" b="0" dirty="0">
                    <a:solidFill>
                      <a:srgbClr val="FF0000"/>
                    </a:solidFill>
                    <a:latin typeface="Cambria Math" panose="02040503050406030204" pitchFamily="18" charset="0"/>
                    <a:ea typeface="Cambria Math" panose="02040503050406030204" pitchFamily="18" charset="0"/>
                  </a:rPr>
                  <a:t>  and attenuation </a:t>
                </a:r>
                <a:r>
                  <a:rPr lang="el-GR" sz="1000" b="0" dirty="0">
                    <a:solidFill>
                      <a:srgbClr val="FF0000"/>
                    </a:solidFill>
                    <a:latin typeface="Cambria Math" panose="02040503050406030204" pitchFamily="18" charset="0"/>
                    <a:ea typeface="Cambria Math" panose="02040503050406030204" pitchFamily="18" charset="0"/>
                  </a:rPr>
                  <a:t>α</a:t>
                </a:r>
                <a:r>
                  <a:rPr lang="en-GB" sz="1000" b="0" baseline="-25000" dirty="0">
                    <a:solidFill>
                      <a:srgbClr val="FF0000"/>
                    </a:solidFill>
                    <a:latin typeface="Cambria Math" panose="02040503050406030204" pitchFamily="18" charset="0"/>
                    <a:ea typeface="Cambria Math" panose="02040503050406030204" pitchFamily="18" charset="0"/>
                  </a:rPr>
                  <a:t>R</a:t>
                </a:r>
                <a:r>
                  <a:rPr lang="en-GB" sz="1000" b="0" dirty="0">
                    <a:solidFill>
                      <a:srgbClr val="FF0000"/>
                    </a:solidFill>
                    <a:latin typeface="Cambria Math" panose="02040503050406030204" pitchFamily="18" charset="0"/>
                    <a:ea typeface="Cambria Math" panose="02040503050406030204" pitchFamily="18" charset="0"/>
                  </a:rPr>
                  <a:t> as a function of D/d with D=inner diameter of the outer conductor and d=outer diameter of the inner conductor. The term f</a:t>
                </a:r>
                <a:r>
                  <a:rPr lang="el-GR" sz="1000" b="0" baseline="-25000" dirty="0">
                    <a:solidFill>
                      <a:srgbClr val="FF0000"/>
                    </a:solidFill>
                    <a:latin typeface="Cambria Math" panose="02040503050406030204" pitchFamily="18" charset="0"/>
                    <a:ea typeface="Cambria Math" panose="02040503050406030204" pitchFamily="18" charset="0"/>
                  </a:rPr>
                  <a:t>α</a:t>
                </a:r>
                <a:r>
                  <a:rPr lang="en-GB" sz="1000" b="0" dirty="0">
                    <a:solidFill>
                      <a:srgbClr val="FF0000"/>
                    </a:solidFill>
                    <a:latin typeface="Cambria Math" panose="02040503050406030204" pitchFamily="18" charset="0"/>
                    <a:ea typeface="Cambria Math" panose="02040503050406030204" pitchFamily="18" charset="0"/>
                  </a:rPr>
                  <a:t> is a dimensionless form factor function</a:t>
                </a:r>
                <a:r>
                  <a:rPr lang="en-GB" sz="1000" b="0" baseline="-25000" dirty="0">
                    <a:solidFill>
                      <a:srgbClr val="FF0000"/>
                    </a:solidFill>
                    <a:latin typeface="Cambria Math" panose="02040503050406030204" pitchFamily="18" charset="0"/>
                    <a:ea typeface="Cambria Math" panose="02040503050406030204" pitchFamily="18" charset="0"/>
                  </a:rPr>
                  <a:t> </a:t>
                </a:r>
                <a:endParaRPr lang="en-GB" sz="1000" b="0" baseline="-25000" dirty="0">
                  <a:solidFill>
                    <a:srgbClr val="FF0000"/>
                  </a:solidFill>
                  <a:latin typeface="+mn-lt"/>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4792175" y="5929800"/>
                <a:ext cx="4067663" cy="553998"/>
              </a:xfrm>
              <a:prstGeom prst="rect">
                <a:avLst/>
              </a:prstGeom>
              <a:blipFill>
                <a:blip r:embed="rId15"/>
                <a:stretch>
                  <a:fillRect l="-1949" t="-10989" b="-13187"/>
                </a:stretch>
              </a:blipFill>
            </p:spPr>
            <p:txBody>
              <a:bodyPr/>
              <a:lstStyle/>
              <a:p>
                <a:r>
                  <a:rPr lang="en-GB">
                    <a:noFill/>
                  </a:rPr>
                  <a:t> </a:t>
                </a:r>
              </a:p>
            </p:txBody>
          </p:sp>
        </mc:Fallback>
      </mc:AlternateContent>
      <p:sp>
        <p:nvSpPr>
          <p:cNvPr id="2" name="TextBox 1"/>
          <p:cNvSpPr txBox="1"/>
          <p:nvPr/>
        </p:nvSpPr>
        <p:spPr>
          <a:xfrm>
            <a:off x="133910" y="5671268"/>
            <a:ext cx="1058303" cy="258532"/>
          </a:xfrm>
          <a:prstGeom prst="rect">
            <a:avLst/>
          </a:prstGeom>
          <a:noFill/>
        </p:spPr>
        <p:txBody>
          <a:bodyPr wrap="none" rtlCol="0">
            <a:spAutoFit/>
          </a:bodyPr>
          <a:lstStyle/>
          <a:p>
            <a:pPr>
              <a:buNone/>
            </a:pPr>
            <a:r>
              <a:rPr lang="en-GB" sz="1200" b="0" dirty="0">
                <a:solidFill>
                  <a:srgbClr val="FF0000"/>
                </a:solidFill>
                <a:latin typeface="+mn-lt"/>
              </a:rPr>
              <a:t>Z</a:t>
            </a:r>
            <a:r>
              <a:rPr lang="en-GB" sz="1200" b="0" baseline="-25000" dirty="0">
                <a:solidFill>
                  <a:srgbClr val="FF0000"/>
                </a:solidFill>
                <a:latin typeface="+mn-lt"/>
              </a:rPr>
              <a:t>0</a:t>
            </a:r>
            <a:r>
              <a:rPr lang="en-GB" sz="1200" b="0" dirty="0">
                <a:solidFill>
                  <a:srgbClr val="FF0000"/>
                </a:solidFill>
                <a:latin typeface="+mn-lt"/>
              </a:rPr>
              <a:t> =377Ohm</a:t>
            </a:r>
            <a:endParaRPr lang="en-GB" sz="1200" b="0" baseline="-25000" dirty="0">
              <a:solidFill>
                <a:srgbClr val="FF0000"/>
              </a:solidFill>
              <a:latin typeface="+mn-lt"/>
            </a:endParaRPr>
          </a:p>
        </p:txBody>
      </p:sp>
      <p:sp>
        <p:nvSpPr>
          <p:cNvPr id="3" name="TextBox 2"/>
          <p:cNvSpPr txBox="1"/>
          <p:nvPr/>
        </p:nvSpPr>
        <p:spPr>
          <a:xfrm>
            <a:off x="3941057" y="2430463"/>
            <a:ext cx="695150" cy="341632"/>
          </a:xfrm>
          <a:prstGeom prst="rect">
            <a:avLst/>
          </a:prstGeom>
          <a:noFill/>
        </p:spPr>
        <p:txBody>
          <a:bodyPr wrap="square" rtlCol="0">
            <a:spAutoFit/>
          </a:bodyPr>
          <a:lstStyle/>
          <a:p>
            <a:pPr>
              <a:buNone/>
            </a:pPr>
            <a:r>
              <a:rPr lang="en-GB" sz="1800" b="0" dirty="0"/>
              <a:t>= R</a:t>
            </a:r>
            <a:r>
              <a:rPr lang="en-GB" sz="1800" b="0" baseline="-25000" dirty="0"/>
              <a:t>□</a:t>
            </a:r>
          </a:p>
        </p:txBody>
      </p:sp>
      <p:sp>
        <p:nvSpPr>
          <p:cNvPr id="7" name="TextBox 6"/>
          <p:cNvSpPr txBox="1"/>
          <p:nvPr/>
        </p:nvSpPr>
        <p:spPr>
          <a:xfrm>
            <a:off x="2781489" y="3012416"/>
            <a:ext cx="1667182" cy="1200329"/>
          </a:xfrm>
          <a:prstGeom prst="rect">
            <a:avLst/>
          </a:prstGeom>
          <a:noFill/>
        </p:spPr>
        <p:txBody>
          <a:bodyPr wrap="square" rtlCol="0">
            <a:spAutoFit/>
          </a:bodyPr>
          <a:lstStyle/>
          <a:p>
            <a:pPr>
              <a:buNone/>
            </a:pPr>
            <a:r>
              <a:rPr lang="en-GB" sz="1200" b="0" dirty="0">
                <a:solidFill>
                  <a:srgbClr val="FF0000"/>
                </a:solidFill>
                <a:latin typeface="Cambria Math" panose="02040503050406030204" pitchFamily="18" charset="0"/>
                <a:ea typeface="Cambria Math" panose="02040503050406030204" pitchFamily="18" charset="0"/>
              </a:rPr>
              <a:t>The term f</a:t>
            </a:r>
            <a:r>
              <a:rPr lang="el-GR" sz="1200" b="0" baseline="-25000" dirty="0">
                <a:solidFill>
                  <a:srgbClr val="FF0000"/>
                </a:solidFill>
                <a:latin typeface="Cambria Math" panose="02040503050406030204" pitchFamily="18" charset="0"/>
                <a:ea typeface="Cambria Math" panose="02040503050406030204" pitchFamily="18" charset="0"/>
              </a:rPr>
              <a:t>α</a:t>
            </a:r>
            <a:r>
              <a:rPr lang="en-GB" sz="1200" b="0" dirty="0">
                <a:solidFill>
                  <a:srgbClr val="FF0000"/>
                </a:solidFill>
                <a:latin typeface="Cambria Math" panose="02040503050406030204" pitchFamily="18" charset="0"/>
                <a:ea typeface="Cambria Math" panose="02040503050406030204" pitchFamily="18" charset="0"/>
              </a:rPr>
              <a:t> is a dimensionless form factor function</a:t>
            </a:r>
            <a:r>
              <a:rPr lang="en-GB" sz="1200" b="0" baseline="-25000" dirty="0">
                <a:solidFill>
                  <a:srgbClr val="FF0000"/>
                </a:solidFill>
                <a:latin typeface="Cambria Math" panose="02040503050406030204" pitchFamily="18" charset="0"/>
                <a:ea typeface="Cambria Math" panose="02040503050406030204" pitchFamily="18" charset="0"/>
              </a:rPr>
              <a:t> </a:t>
            </a:r>
          </a:p>
          <a:p>
            <a:pPr>
              <a:buNone/>
            </a:pPr>
            <a:r>
              <a:rPr lang="el-GR" sz="1200" b="0" dirty="0">
                <a:solidFill>
                  <a:srgbClr val="FF0000"/>
                </a:solidFill>
                <a:latin typeface="Cambria Math" panose="02040503050406030204" pitchFamily="18" charset="0"/>
                <a:ea typeface="Cambria Math" panose="02040503050406030204" pitchFamily="18" charset="0"/>
              </a:rPr>
              <a:t>α</a:t>
            </a:r>
            <a:r>
              <a:rPr lang="en-GB" sz="1200" b="0" baseline="-25000" dirty="0">
                <a:solidFill>
                  <a:srgbClr val="FF0000"/>
                </a:solidFill>
                <a:latin typeface="Cambria Math" panose="02040503050406030204" pitchFamily="18" charset="0"/>
                <a:ea typeface="Cambria Math" panose="02040503050406030204" pitchFamily="18" charset="0"/>
              </a:rPr>
              <a:t>R</a:t>
            </a:r>
            <a:r>
              <a:rPr lang="en-GB" sz="1200" b="0" dirty="0">
                <a:solidFill>
                  <a:srgbClr val="FF0000"/>
                </a:solidFill>
                <a:latin typeface="Cambria Math" panose="02040503050406030204" pitchFamily="18" charset="0"/>
                <a:ea typeface="Cambria Math" panose="02040503050406030204" pitchFamily="18" charset="0"/>
              </a:rPr>
              <a:t> in [</a:t>
            </a:r>
            <a:r>
              <a:rPr lang="en-GB" sz="1200" b="0" dirty="0" err="1">
                <a:solidFill>
                  <a:srgbClr val="FF0000"/>
                </a:solidFill>
                <a:latin typeface="Cambria Math" panose="02040503050406030204" pitchFamily="18" charset="0"/>
                <a:ea typeface="Cambria Math" panose="02040503050406030204" pitchFamily="18" charset="0"/>
              </a:rPr>
              <a:t>Neper</a:t>
            </a:r>
            <a:r>
              <a:rPr lang="en-GB" sz="1200" b="0" dirty="0">
                <a:solidFill>
                  <a:srgbClr val="FF0000"/>
                </a:solidFill>
                <a:latin typeface="Cambria Math" panose="02040503050406030204" pitchFamily="18" charset="0"/>
                <a:ea typeface="Cambria Math" panose="02040503050406030204" pitchFamily="18" charset="0"/>
              </a:rPr>
              <a:t>/meter] with 1 Np=8.685 dB</a:t>
            </a:r>
          </a:p>
          <a:p>
            <a:pPr>
              <a:buNone/>
            </a:pPr>
            <a:r>
              <a:rPr lang="en-GB" sz="1200" b="0" dirty="0">
                <a:solidFill>
                  <a:srgbClr val="FF0000"/>
                </a:solidFill>
                <a:latin typeface="Cambria Math" panose="02040503050406030204" pitchFamily="18" charset="0"/>
                <a:ea typeface="Cambria Math" panose="02040503050406030204" pitchFamily="18" charset="0"/>
              </a:rPr>
              <a:t>dB=decibel</a:t>
            </a:r>
            <a:r>
              <a:rPr lang="en-GB" sz="1200" b="0" baseline="-25000" dirty="0">
                <a:solidFill>
                  <a:srgbClr val="FF0000"/>
                </a:solidFill>
                <a:latin typeface="Cambria Math" panose="02040503050406030204" pitchFamily="18" charset="0"/>
                <a:ea typeface="Cambria Math" panose="02040503050406030204" pitchFamily="18" charset="0"/>
              </a:rPr>
              <a:t>   </a:t>
            </a:r>
            <a:endParaRPr lang="en-GB" sz="1200" b="0" dirty="0"/>
          </a:p>
        </p:txBody>
      </p:sp>
      <mc:AlternateContent xmlns:mc="http://schemas.openxmlformats.org/markup-compatibility/2006" xmlns:a14="http://schemas.microsoft.com/office/drawing/2010/main">
        <mc:Choice Requires="a14">
          <p:sp>
            <p:nvSpPr>
              <p:cNvPr id="4" name="TextBox 3"/>
              <p:cNvSpPr txBox="1"/>
              <p:nvPr/>
            </p:nvSpPr>
            <p:spPr>
              <a:xfrm>
                <a:off x="2806204" y="4160521"/>
                <a:ext cx="1896467" cy="1764137"/>
              </a:xfrm>
              <a:prstGeom prst="rect">
                <a:avLst/>
              </a:prstGeom>
              <a:noFill/>
            </p:spPr>
            <p:txBody>
              <a:bodyPr wrap="square" rtlCol="0">
                <a:spAutoFit/>
              </a:bodyPr>
              <a:lstStyle/>
              <a:p>
                <a:pPr>
                  <a:buNone/>
                </a:pPr>
                <a:r>
                  <a:rPr lang="el-GR" sz="1200" b="0" dirty="0">
                    <a:latin typeface="Cambria" panose="02040503050406030204" pitchFamily="18" charset="0"/>
                    <a:ea typeface="Cambria" panose="02040503050406030204" pitchFamily="18" charset="0"/>
                  </a:rPr>
                  <a:t>δ </a:t>
                </a:r>
                <a:r>
                  <a:rPr lang="en-GB" sz="1200" b="0" dirty="0">
                    <a:latin typeface="Cambria" panose="02040503050406030204" pitchFamily="18" charset="0"/>
                    <a:ea typeface="Cambria" panose="02040503050406030204" pitchFamily="18" charset="0"/>
                  </a:rPr>
                  <a:t>=</a:t>
                </a:r>
                <a:r>
                  <a:rPr lang="en-GB" sz="1200" b="0" dirty="0"/>
                  <a:t>skin depth [meter]</a:t>
                </a:r>
              </a:p>
              <a:p>
                <a:pPr>
                  <a:buNone/>
                </a:pPr>
                <a:r>
                  <a:rPr lang="el-GR" sz="1200" b="0" dirty="0">
                    <a:latin typeface="Cambria" panose="02040503050406030204" pitchFamily="18" charset="0"/>
                    <a:ea typeface="Cambria" panose="02040503050406030204" pitchFamily="18" charset="0"/>
                  </a:rPr>
                  <a:t>δ </a:t>
                </a:r>
                <a:r>
                  <a:rPr lang="en-GB" sz="1200" b="0" dirty="0">
                    <a:latin typeface="Cambria" panose="02040503050406030204" pitchFamily="18" charset="0"/>
                    <a:ea typeface="Cambria" panose="02040503050406030204" pitchFamily="18" charset="0"/>
                  </a:rPr>
                  <a:t>=</a:t>
                </a:r>
                <a:r>
                  <a:rPr lang="en-GB" sz="1200" b="0" dirty="0"/>
                  <a:t> 1/</a:t>
                </a:r>
                <a14:m>
                  <m:oMath xmlns:m="http://schemas.openxmlformats.org/officeDocument/2006/math">
                    <m:rad>
                      <m:radPr>
                        <m:degHide m:val="on"/>
                        <m:ctrlPr>
                          <a:rPr lang="en-GB" sz="1200" b="0" i="1" smtClean="0">
                            <a:latin typeface="Cambria Math" panose="02040503050406030204" pitchFamily="18" charset="0"/>
                          </a:rPr>
                        </m:ctrlPr>
                      </m:radPr>
                      <m:deg/>
                      <m:e>
                        <m:r>
                          <m:rPr>
                            <m:sty m:val="p"/>
                          </m:rPr>
                          <a:rPr lang="el-GR" sz="1200" b="0" i="1" smtClean="0">
                            <a:latin typeface="Cambria Math" panose="02040503050406030204" pitchFamily="18" charset="0"/>
                          </a:rPr>
                          <m:t>π</m:t>
                        </m:r>
                        <m:r>
                          <a:rPr lang="en-GB" sz="1200" b="0" i="1" smtClean="0">
                            <a:latin typeface="Cambria Math" panose="02040503050406030204" pitchFamily="18" charset="0"/>
                          </a:rPr>
                          <m:t>𝑓</m:t>
                        </m:r>
                        <m:r>
                          <m:rPr>
                            <m:sty m:val="p"/>
                          </m:rPr>
                          <a:rPr lang="el-GR" sz="1200" b="0" i="1" smtClean="0">
                            <a:latin typeface="Cambria Math" panose="02040503050406030204" pitchFamily="18" charset="0"/>
                          </a:rPr>
                          <m:t>μσ</m:t>
                        </m:r>
                      </m:e>
                    </m:rad>
                  </m:oMath>
                </a14:m>
                <a:endParaRPr lang="en-GB" sz="1200" b="0" dirty="0"/>
              </a:p>
              <a:p>
                <a:pPr>
                  <a:buNone/>
                </a:pPr>
                <a:r>
                  <a:rPr lang="en-GB" sz="1000" b="0" dirty="0"/>
                  <a:t>=2 micron for copper @1 GHz</a:t>
                </a:r>
              </a:p>
              <a:p>
                <a:pPr>
                  <a:buNone/>
                </a:pPr>
                <a:r>
                  <a:rPr lang="el-GR" sz="1200" b="0" dirty="0">
                    <a:latin typeface="Cambria" panose="02040503050406030204" pitchFamily="18" charset="0"/>
                    <a:ea typeface="Cambria" panose="02040503050406030204" pitchFamily="18" charset="0"/>
                  </a:rPr>
                  <a:t>ρ</a:t>
                </a:r>
                <a:r>
                  <a:rPr lang="en-GB" sz="1200" b="0" dirty="0">
                    <a:latin typeface="Cambria" panose="02040503050406030204" pitchFamily="18" charset="0"/>
                    <a:ea typeface="Cambria" panose="02040503050406030204" pitchFamily="18" charset="0"/>
                  </a:rPr>
                  <a:t>= resistivity [</a:t>
                </a:r>
                <a:r>
                  <a:rPr lang="el-GR" sz="1200" b="0" dirty="0">
                    <a:latin typeface="Cambria" panose="02040503050406030204" pitchFamily="18" charset="0"/>
                    <a:ea typeface="Cambria" panose="02040503050406030204" pitchFamily="18" charset="0"/>
                  </a:rPr>
                  <a:t>Ω•</a:t>
                </a:r>
                <a:r>
                  <a:rPr lang="en-GB" sz="1200" b="0" dirty="0">
                    <a:latin typeface="Cambria" panose="02040503050406030204" pitchFamily="18" charset="0"/>
                    <a:ea typeface="Cambria" panose="02040503050406030204" pitchFamily="18" charset="0"/>
                  </a:rPr>
                  <a:t>meter]</a:t>
                </a:r>
              </a:p>
              <a:p>
                <a:pPr>
                  <a:buNone/>
                </a:pPr>
                <a:r>
                  <a:rPr lang="en-GB" sz="1200" b="0" dirty="0">
                    <a:latin typeface="Cambria" panose="02040503050406030204" pitchFamily="18" charset="0"/>
                    <a:ea typeface="Cambria" panose="02040503050406030204" pitchFamily="18" charset="0"/>
                  </a:rPr>
                  <a:t>Copper has 17 </a:t>
                </a:r>
                <a:r>
                  <a:rPr lang="en-GB" sz="1200" b="0" dirty="0" err="1">
                    <a:latin typeface="Cambria" panose="02040503050406030204" pitchFamily="18" charset="0"/>
                    <a:ea typeface="Cambria" panose="02040503050406030204" pitchFamily="18" charset="0"/>
                  </a:rPr>
                  <a:t>nanoOhm</a:t>
                </a:r>
                <a:r>
                  <a:rPr lang="en-GB" sz="1200" b="0" dirty="0">
                    <a:latin typeface="Cambria" panose="02040503050406030204" pitchFamily="18" charset="0"/>
                    <a:ea typeface="Cambria" panose="02040503050406030204" pitchFamily="18" charset="0"/>
                  </a:rPr>
                  <a:t> meter=1.7 10</a:t>
                </a:r>
                <a:r>
                  <a:rPr lang="en-GB" sz="1200" b="0" baseline="30000" dirty="0">
                    <a:latin typeface="Cambria" panose="02040503050406030204" pitchFamily="18" charset="0"/>
                    <a:ea typeface="Cambria" panose="02040503050406030204" pitchFamily="18" charset="0"/>
                  </a:rPr>
                  <a:t>-8</a:t>
                </a:r>
                <a:r>
                  <a:rPr lang="en-GB" sz="1200" b="0" dirty="0">
                    <a:latin typeface="Cambria" panose="02040503050406030204" pitchFamily="18" charset="0"/>
                    <a:ea typeface="Cambria" panose="02040503050406030204" pitchFamily="18" charset="0"/>
                  </a:rPr>
                  <a:t> </a:t>
                </a:r>
                <a:r>
                  <a:rPr lang="el-GR" sz="1200" b="0" dirty="0">
                    <a:latin typeface="Cambria" panose="02040503050406030204" pitchFamily="18" charset="0"/>
                    <a:ea typeface="Cambria" panose="02040503050406030204" pitchFamily="18" charset="0"/>
                  </a:rPr>
                  <a:t>Ω</a:t>
                </a:r>
                <a:r>
                  <a:rPr lang="en-GB" sz="1200" b="0">
                    <a:latin typeface="Cambria" panose="02040503050406030204" pitchFamily="18" charset="0"/>
                    <a:ea typeface="Cambria" panose="02040503050406030204" pitchFamily="18" charset="0"/>
                  </a:rPr>
                  <a:t> m</a:t>
                </a:r>
                <a:r>
                  <a:rPr lang="en-GB" sz="1200" b="0" baseline="30000">
                    <a:latin typeface="Cambria" panose="02040503050406030204" pitchFamily="18" charset="0"/>
                    <a:ea typeface="Cambria" panose="02040503050406030204" pitchFamily="18" charset="0"/>
                  </a:rPr>
                  <a:t> </a:t>
                </a:r>
                <a:endParaRPr lang="en-GB" sz="1200" b="0" baseline="30000" dirty="0">
                  <a:latin typeface="Cambria" panose="02040503050406030204" pitchFamily="18" charset="0"/>
                  <a:ea typeface="Cambria" panose="02040503050406030204" pitchFamily="18" charset="0"/>
                </a:endParaRPr>
              </a:p>
              <a:p>
                <a:pPr>
                  <a:buNone/>
                </a:pPr>
                <a:r>
                  <a:rPr lang="en-GB" sz="1200" b="0" dirty="0">
                    <a:latin typeface="Cambria" panose="02040503050406030204" pitchFamily="18" charset="0"/>
                    <a:ea typeface="Cambria" panose="02040503050406030204" pitchFamily="18" charset="0"/>
                  </a:rPr>
                  <a:t>σ= 1/</a:t>
                </a:r>
                <a:r>
                  <a:rPr lang="el-GR" sz="1200" b="0" dirty="0">
                    <a:latin typeface="Cambria" panose="02040503050406030204" pitchFamily="18" charset="0"/>
                    <a:ea typeface="Cambria" panose="02040503050406030204" pitchFamily="18" charset="0"/>
                  </a:rPr>
                  <a:t>ρ</a:t>
                </a:r>
                <a:r>
                  <a:rPr lang="en-GB" sz="1200" b="0" dirty="0">
                    <a:latin typeface="Cambria" panose="02040503050406030204" pitchFamily="18" charset="0"/>
                    <a:ea typeface="Cambria" panose="02040503050406030204" pitchFamily="18" charset="0"/>
                  </a:rPr>
                  <a:t>=conductivity </a:t>
                </a:r>
              </a:p>
              <a:p>
                <a:pPr>
                  <a:buNone/>
                </a:pPr>
                <a:r>
                  <a:rPr lang="en-GB" sz="1200" b="0" dirty="0">
                    <a:latin typeface="Cambria" panose="02040503050406030204" pitchFamily="18" charset="0"/>
                    <a:ea typeface="Cambria" panose="02040503050406030204" pitchFamily="18" charset="0"/>
                  </a:rPr>
                  <a:t>[Siemens/meter]</a:t>
                </a:r>
                <a:endParaRPr lang="en-GB" sz="1200" b="0" dirty="0"/>
              </a:p>
            </p:txBody>
          </p:sp>
        </mc:Choice>
        <mc:Fallback xmlns="">
          <p:sp>
            <p:nvSpPr>
              <p:cNvPr id="4" name="TextBox 3"/>
              <p:cNvSpPr txBox="1">
                <a:spLocks noRot="1" noChangeAspect="1" noMove="1" noResize="1" noEditPoints="1" noAdjustHandles="1" noChangeArrowheads="1" noChangeShapeType="1" noTextEdit="1"/>
              </p:cNvSpPr>
              <p:nvPr/>
            </p:nvSpPr>
            <p:spPr>
              <a:xfrm>
                <a:off x="2806204" y="4160521"/>
                <a:ext cx="1896467" cy="1764137"/>
              </a:xfrm>
              <a:prstGeom prst="rect">
                <a:avLst/>
              </a:prstGeom>
              <a:blipFill>
                <a:blip r:embed="rId16"/>
                <a:stretch>
                  <a:fillRect t="-1730" b="-1730"/>
                </a:stretch>
              </a:blipFill>
            </p:spPr>
            <p:txBody>
              <a:bodyPr/>
              <a:lstStyle/>
              <a:p>
                <a:r>
                  <a:rPr lang="en-GB">
                    <a:noFill/>
                  </a:rPr>
                  <a:t> </a:t>
                </a:r>
              </a:p>
            </p:txBody>
          </p:sp>
        </mc:Fallback>
      </mc:AlternateContent>
    </p:spTree>
    <p:extLst>
      <p:ext uri="{BB962C8B-B14F-4D97-AF65-F5344CB8AC3E}">
        <p14:creationId xmlns:p14="http://schemas.microsoft.com/office/powerpoint/2010/main" val="2853489382"/>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0964" name="Slide Number Placeholder 4"/>
          <p:cNvSpPr>
            <a:spLocks noGrp="1"/>
          </p:cNvSpPr>
          <p:nvPr>
            <p:ph type="sldNum" sz="quarter" idx="11"/>
          </p:nvPr>
        </p:nvSpPr>
        <p:spPr>
          <a:noFill/>
        </p:spPr>
        <p:txBody>
          <a:bodyPr/>
          <a:lstStyle/>
          <a:p>
            <a:fld id="{4621476D-B967-4904-89F4-9E7D626C89D3}" type="slidenum">
              <a:rPr lang="en-US" smtClean="0"/>
              <a:pPr/>
              <a:t>110</a:t>
            </a:fld>
            <a:endParaRPr lang="en-US" dirty="0"/>
          </a:p>
        </p:txBody>
      </p:sp>
      <p:graphicFrame>
        <p:nvGraphicFramePr>
          <p:cNvPr id="40962" name="Object 8"/>
          <p:cNvGraphicFramePr>
            <a:graphicFrameLocks noChangeAspect="1"/>
          </p:cNvGraphicFramePr>
          <p:nvPr/>
        </p:nvGraphicFramePr>
        <p:xfrm>
          <a:off x="1422400" y="2960688"/>
          <a:ext cx="6896100" cy="2995612"/>
        </p:xfrm>
        <a:graphic>
          <a:graphicData uri="http://schemas.openxmlformats.org/presentationml/2006/ole">
            <mc:AlternateContent xmlns:mc="http://schemas.openxmlformats.org/markup-compatibility/2006">
              <mc:Choice xmlns:v="urn:schemas-microsoft-com:vml" Requires="v">
                <p:oleObj name="CorelPhotoPaint.Image.10" r:id="rId3" imgW="10402202" imgH="4518095" progId="CorelPhotoPaint.Image.10">
                  <p:embed/>
                </p:oleObj>
              </mc:Choice>
              <mc:Fallback>
                <p:oleObj name="CorelPhotoPaint.Image.10" r:id="rId3" imgW="10402202" imgH="4518095" progId="CorelPhotoPaint.Image.10">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2400" y="2960688"/>
                        <a:ext cx="6896100" cy="2995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40965" name="Rectangle 4"/>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Coupling cavities to the outside world (1)</a:t>
            </a:r>
          </a:p>
        </p:txBody>
      </p:sp>
      <p:sp>
        <p:nvSpPr>
          <p:cNvPr id="40966" name="Rectangle 9"/>
          <p:cNvSpPr>
            <a:spLocks noGrp="1" noChangeArrowheads="1"/>
          </p:cNvSpPr>
          <p:nvPr>
            <p:ph type="body" sz="half" idx="1"/>
          </p:nvPr>
        </p:nvSpPr>
        <p:spPr>
          <a:xfrm>
            <a:off x="1154113" y="1716088"/>
            <a:ext cx="5065712" cy="1093787"/>
          </a:xfrm>
          <a:noFill/>
        </p:spPr>
        <p:txBody>
          <a:bodyPr/>
          <a:lstStyle/>
          <a:p>
            <a:r>
              <a:rPr lang="en-US" sz="1800" b="0" dirty="0">
                <a:effectLst/>
              </a:rPr>
              <a:t>Direct coupling (DC coupling)</a:t>
            </a:r>
          </a:p>
          <a:p>
            <a:pPr>
              <a:buFont typeface="Wingdings" pitchFamily="2" charset="2"/>
              <a:buNone/>
            </a:pPr>
            <a:r>
              <a:rPr lang="en-US" sz="1800" b="0" dirty="0">
                <a:effectLst/>
              </a:rPr>
              <a:t>	Generator (tube) has to "see" a certain voltage </a:t>
            </a:r>
            <a:r>
              <a:rPr lang="en-US" sz="1800" b="0" i="1" dirty="0">
                <a:effectLst/>
                <a:latin typeface="Times New Roman" pitchFamily="18" charset="0"/>
                <a:cs typeface="Times New Roman" pitchFamily="18" charset="0"/>
              </a:rPr>
              <a:t>U</a:t>
            </a:r>
          </a:p>
        </p:txBody>
      </p:sp>
      <p:sp>
        <p:nvSpPr>
          <p:cNvPr id="40967" name="Rectangle 10"/>
          <p:cNvSpPr>
            <a:spLocks noChangeArrowheads="1"/>
          </p:cNvSpPr>
          <p:nvPr/>
        </p:nvSpPr>
        <p:spPr bwMode="auto">
          <a:xfrm>
            <a:off x="6330950" y="5634038"/>
            <a:ext cx="2530475" cy="598487"/>
          </a:xfrm>
          <a:prstGeom prst="rect">
            <a:avLst/>
          </a:prstGeom>
          <a:solidFill>
            <a:schemeClr val="bg1"/>
          </a:solidFill>
          <a:ln w="9525" algn="ctr">
            <a:noFill/>
            <a:miter lim="800000"/>
            <a:headEnd/>
            <a:tailEnd/>
          </a:ln>
        </p:spPr>
        <p:txBody>
          <a:bodyPr lIns="92075" tIns="46038" rIns="92075" bIns="46038" anchor="ctr"/>
          <a:lstStyle/>
          <a:p>
            <a:pPr>
              <a:lnSpc>
                <a:spcPct val="100000"/>
              </a:lnSpc>
              <a:spcBef>
                <a:spcPct val="0"/>
              </a:spcBef>
              <a:buClrTx/>
              <a:buSzTx/>
              <a:buFontTx/>
              <a:buNone/>
            </a:pPr>
            <a:endParaRPr lang="en-GB" sz="1800" b="0" dirty="0"/>
          </a:p>
        </p:txBody>
      </p:sp>
      <p:sp>
        <p:nvSpPr>
          <p:cNvPr id="40968" name="Rectangle 11"/>
          <p:cNvSpPr>
            <a:spLocks noChangeArrowheads="1"/>
          </p:cNvSpPr>
          <p:nvPr/>
        </p:nvSpPr>
        <p:spPr bwMode="auto">
          <a:xfrm>
            <a:off x="498475" y="6094413"/>
            <a:ext cx="8013700" cy="292100"/>
          </a:xfrm>
          <a:prstGeom prst="rect">
            <a:avLst/>
          </a:prstGeom>
          <a:noFill/>
          <a:ln w="9525">
            <a:noFill/>
            <a:miter lim="800000"/>
            <a:headEnd/>
            <a:tailEnd/>
          </a:ln>
        </p:spPr>
        <p:txBody>
          <a:bodyPr lIns="0" tIns="0" rIns="0" bIns="0"/>
          <a:lstStyle/>
          <a:p>
            <a:pPr>
              <a:spcBef>
                <a:spcPct val="0"/>
              </a:spcBef>
              <a:buClrTx/>
              <a:buSzTx/>
              <a:buFontTx/>
              <a:buNone/>
            </a:pPr>
            <a:r>
              <a:rPr lang="en-US" sz="1400" b="0" dirty="0"/>
              <a:t>Source: M. Puglisi: “Conventional RF cavity design”</a:t>
            </a:r>
            <a:br>
              <a:rPr lang="en-US" sz="1400" b="0" dirty="0"/>
            </a:br>
            <a:r>
              <a:rPr lang="en-US" sz="1400" b="0" dirty="0"/>
              <a:t>CAS "RF engineering for Particle Accelerators", CERN 92-03, Vol. 1</a:t>
            </a:r>
          </a:p>
        </p:txBody>
      </p:sp>
      <p:sp>
        <p:nvSpPr>
          <p:cNvPr id="40969" name="Rectangle 1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Coupling and Tuning</a:t>
            </a:r>
          </a:p>
        </p:txBody>
      </p:sp>
      <p:sp>
        <p:nvSpPr>
          <p:cNvPr id="40970" name="Rectangle 5"/>
          <p:cNvSpPr>
            <a:spLocks noChangeArrowheads="1"/>
          </p:cNvSpPr>
          <p:nvPr/>
        </p:nvSpPr>
        <p:spPr bwMode="auto">
          <a:xfrm>
            <a:off x="63500" y="3862388"/>
            <a:ext cx="1587500" cy="647700"/>
          </a:xfrm>
          <a:prstGeom prst="rect">
            <a:avLst/>
          </a:prstGeom>
          <a:noFill/>
          <a:ln w="9525" algn="ctr">
            <a:noFill/>
            <a:miter lim="800000"/>
            <a:headEnd/>
            <a:tailEnd/>
          </a:ln>
        </p:spPr>
        <p:txBody>
          <a:bodyPr lIns="92075" tIns="46038" rIns="92075" bIns="46038" anchor="ctr">
            <a:spAutoFit/>
          </a:bodyPr>
          <a:lstStyle/>
          <a:p>
            <a:pPr>
              <a:lnSpc>
                <a:spcPct val="100000"/>
              </a:lnSpc>
              <a:spcBef>
                <a:spcPct val="0"/>
              </a:spcBef>
              <a:buClrTx/>
              <a:buSzTx/>
              <a:buFontTx/>
              <a:buNone/>
            </a:pPr>
            <a:r>
              <a:rPr lang="en-US" sz="1800" b="0" dirty="0"/>
              <a:t>“Wideroe” or </a:t>
            </a:r>
          </a:p>
          <a:p>
            <a:pPr>
              <a:lnSpc>
                <a:spcPct val="100000"/>
              </a:lnSpc>
              <a:spcBef>
                <a:spcPct val="0"/>
              </a:spcBef>
              <a:buClrTx/>
              <a:buSzTx/>
              <a:buFontTx/>
              <a:buNone/>
            </a:pPr>
            <a:r>
              <a:rPr lang="en-US" sz="1800" b="0" dirty="0">
                <a:latin typeface="Symbol" pitchFamily="18" charset="2"/>
              </a:rPr>
              <a:t>l</a:t>
            </a:r>
            <a:r>
              <a:rPr lang="en-US" sz="1800" b="0" dirty="0"/>
              <a:t>/2 structure</a:t>
            </a:r>
          </a:p>
        </p:txBody>
      </p:sp>
      <p:sp>
        <p:nvSpPr>
          <p:cNvPr id="40971" name="Rectangle 2"/>
          <p:cNvSpPr>
            <a:spLocks noChangeArrowheads="1"/>
          </p:cNvSpPr>
          <p:nvPr/>
        </p:nvSpPr>
        <p:spPr bwMode="auto">
          <a:xfrm>
            <a:off x="5935663" y="3273425"/>
            <a:ext cx="2838450" cy="371475"/>
          </a:xfrm>
          <a:prstGeom prst="rect">
            <a:avLst/>
          </a:prstGeom>
          <a:noFill/>
          <a:ln w="9525" algn="ctr">
            <a:noFill/>
            <a:miter lim="800000"/>
            <a:headEnd/>
            <a:tailEnd/>
          </a:ln>
        </p:spPr>
        <p:txBody>
          <a:bodyPr lIns="92075" tIns="46038" rIns="92075" bIns="46038" anchor="ctr">
            <a:spAutoFit/>
          </a:bodyPr>
          <a:lstStyle/>
          <a:p>
            <a:pPr algn="just">
              <a:lnSpc>
                <a:spcPct val="100000"/>
              </a:lnSpc>
              <a:spcBef>
                <a:spcPct val="0"/>
              </a:spcBef>
              <a:buClrTx/>
              <a:buSzTx/>
              <a:buFontTx/>
              <a:buNone/>
            </a:pPr>
            <a:r>
              <a:rPr lang="en-US" sz="1800" b="0" dirty="0"/>
              <a:t>basic </a:t>
            </a:r>
            <a:r>
              <a:rPr lang="en-US" sz="1800" b="0" dirty="0">
                <a:latin typeface="Symbol" pitchFamily="18" charset="2"/>
              </a:rPr>
              <a:t>l</a:t>
            </a:r>
            <a:r>
              <a:rPr lang="en-US" sz="1800" b="0" dirty="0"/>
              <a:t>/4 - resonator</a:t>
            </a:r>
          </a:p>
        </p:txBody>
      </p:sp>
      <p:sp>
        <p:nvSpPr>
          <p:cNvPr id="16" name="Rectangle 15"/>
          <p:cNvSpPr/>
          <p:nvPr/>
        </p:nvSpPr>
        <p:spPr bwMode="auto">
          <a:xfrm>
            <a:off x="2597150" y="3794125"/>
            <a:ext cx="90488" cy="41275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7" name="Rectangle 16"/>
          <p:cNvSpPr/>
          <p:nvPr/>
        </p:nvSpPr>
        <p:spPr bwMode="auto">
          <a:xfrm>
            <a:off x="2514600" y="3776663"/>
            <a:ext cx="301625" cy="20955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5632450" y="4837113"/>
            <a:ext cx="338138" cy="2381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40975" name="Straight Arrow Connector 19"/>
          <p:cNvCxnSpPr>
            <a:cxnSpLocks noChangeShapeType="1"/>
          </p:cNvCxnSpPr>
          <p:nvPr/>
        </p:nvCxnSpPr>
        <p:spPr bwMode="auto">
          <a:xfrm rot="5400000">
            <a:off x="2464594" y="3991769"/>
            <a:ext cx="447675" cy="1587"/>
          </a:xfrm>
          <a:prstGeom prst="straightConnector1">
            <a:avLst/>
          </a:prstGeom>
          <a:noFill/>
          <a:ln w="25400" algn="ctr">
            <a:solidFill>
              <a:srgbClr val="00CC00"/>
            </a:solidFill>
            <a:round/>
            <a:headEnd/>
            <a:tailEnd type="arrow" w="med" len="med"/>
          </a:ln>
        </p:spPr>
      </p:cxnSp>
      <p:cxnSp>
        <p:nvCxnSpPr>
          <p:cNvPr id="40976" name="Straight Arrow Connector 20"/>
          <p:cNvCxnSpPr>
            <a:cxnSpLocks noChangeShapeType="1"/>
          </p:cNvCxnSpPr>
          <p:nvPr/>
        </p:nvCxnSpPr>
        <p:spPr bwMode="auto">
          <a:xfrm rot="16200000" flipH="1">
            <a:off x="6126163" y="4956175"/>
            <a:ext cx="228600" cy="9525"/>
          </a:xfrm>
          <a:prstGeom prst="straightConnector1">
            <a:avLst/>
          </a:prstGeom>
          <a:noFill/>
          <a:ln w="25400" algn="ctr">
            <a:solidFill>
              <a:srgbClr val="00CC00"/>
            </a:solidFill>
            <a:round/>
            <a:headEnd/>
            <a:tailEnd type="arrow" w="med" len="med"/>
          </a:ln>
        </p:spPr>
      </p:cxnSp>
      <p:sp>
        <p:nvSpPr>
          <p:cNvPr id="40977" name="Rectangle 2"/>
          <p:cNvSpPr>
            <a:spLocks noChangeArrowheads="1"/>
          </p:cNvSpPr>
          <p:nvPr/>
        </p:nvSpPr>
        <p:spPr bwMode="auto">
          <a:xfrm>
            <a:off x="2332038" y="3795713"/>
            <a:ext cx="355600" cy="369887"/>
          </a:xfrm>
          <a:prstGeom prst="rect">
            <a:avLst/>
          </a:prstGeom>
          <a:noFill/>
          <a:ln w="9525" algn="ctr">
            <a:noFill/>
            <a:miter lim="800000"/>
            <a:headEnd/>
            <a:tailEnd/>
          </a:ln>
        </p:spPr>
        <p:txBody>
          <a:bodyPr lIns="92075" tIns="46038" rIns="92075" bIns="46038" anchor="ctr">
            <a:spAutoFit/>
          </a:bodyPr>
          <a:lstStyle/>
          <a:p>
            <a:pPr algn="just">
              <a:lnSpc>
                <a:spcPct val="100000"/>
              </a:lnSpc>
              <a:spcBef>
                <a:spcPct val="0"/>
              </a:spcBef>
              <a:buClrTx/>
              <a:buSzTx/>
              <a:buFontTx/>
              <a:buNone/>
            </a:pPr>
            <a:r>
              <a:rPr lang="en-US" sz="1800" i="1" dirty="0">
                <a:solidFill>
                  <a:srgbClr val="00CC00"/>
                </a:solidFill>
                <a:latin typeface="Times New Roman" pitchFamily="18" charset="0"/>
                <a:cs typeface="Times New Roman" pitchFamily="18" charset="0"/>
              </a:rPr>
              <a:t>U</a:t>
            </a:r>
          </a:p>
        </p:txBody>
      </p:sp>
      <p:sp>
        <p:nvSpPr>
          <p:cNvPr id="40978" name="Rectangle 2"/>
          <p:cNvSpPr>
            <a:spLocks noChangeArrowheads="1"/>
          </p:cNvSpPr>
          <p:nvPr/>
        </p:nvSpPr>
        <p:spPr bwMode="auto">
          <a:xfrm>
            <a:off x="6254750" y="4773613"/>
            <a:ext cx="355600" cy="369887"/>
          </a:xfrm>
          <a:prstGeom prst="rect">
            <a:avLst/>
          </a:prstGeom>
          <a:noFill/>
          <a:ln w="9525" algn="ctr">
            <a:noFill/>
            <a:miter lim="800000"/>
            <a:headEnd/>
            <a:tailEnd/>
          </a:ln>
        </p:spPr>
        <p:txBody>
          <a:bodyPr lIns="92075" tIns="46038" rIns="92075" bIns="46038" anchor="ctr">
            <a:spAutoFit/>
          </a:bodyPr>
          <a:lstStyle/>
          <a:p>
            <a:pPr algn="just">
              <a:lnSpc>
                <a:spcPct val="100000"/>
              </a:lnSpc>
              <a:spcBef>
                <a:spcPct val="0"/>
              </a:spcBef>
              <a:buClrTx/>
              <a:buSzTx/>
              <a:buFontTx/>
              <a:buNone/>
            </a:pPr>
            <a:r>
              <a:rPr lang="en-US" sz="1800" i="1" dirty="0">
                <a:solidFill>
                  <a:srgbClr val="00CC00"/>
                </a:solidFill>
                <a:latin typeface="Times New Roman" pitchFamily="18" charset="0"/>
                <a:cs typeface="Times New Roman" pitchFamily="18" charset="0"/>
              </a:rPr>
              <a:t>U</a:t>
            </a: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1990" name="Slide Number Placeholder 4"/>
          <p:cNvSpPr>
            <a:spLocks noGrp="1"/>
          </p:cNvSpPr>
          <p:nvPr>
            <p:ph type="sldNum" sz="quarter" idx="11"/>
          </p:nvPr>
        </p:nvSpPr>
        <p:spPr>
          <a:noFill/>
        </p:spPr>
        <p:txBody>
          <a:bodyPr/>
          <a:lstStyle/>
          <a:p>
            <a:fld id="{78F0F6EC-54D2-448F-A996-A5CAFE8FFFBB}" type="slidenum">
              <a:rPr lang="en-US" smtClean="0"/>
              <a:pPr/>
              <a:t>111</a:t>
            </a:fld>
            <a:endParaRPr lang="en-US" dirty="0"/>
          </a:p>
        </p:txBody>
      </p:sp>
      <p:sp>
        <p:nvSpPr>
          <p:cNvPr id="41991" name="Rectangle 3"/>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Coupling cavities to the outside world (2)</a:t>
            </a:r>
          </a:p>
        </p:txBody>
      </p:sp>
      <p:sp>
        <p:nvSpPr>
          <p:cNvPr id="41992" name="Rectangle 4"/>
          <p:cNvSpPr>
            <a:spLocks noGrp="1" noChangeArrowheads="1"/>
          </p:cNvSpPr>
          <p:nvPr>
            <p:ph type="body" sz="half" idx="1"/>
          </p:nvPr>
        </p:nvSpPr>
        <p:spPr>
          <a:xfrm>
            <a:off x="165100" y="2092325"/>
            <a:ext cx="3722687" cy="1093788"/>
          </a:xfrm>
          <a:noFill/>
        </p:spPr>
        <p:txBody>
          <a:bodyPr/>
          <a:lstStyle/>
          <a:p>
            <a:r>
              <a:rPr lang="en-US" sz="1600" b="0" u="sng" dirty="0">
                <a:effectLst/>
              </a:rPr>
              <a:t>Inductive coupling</a:t>
            </a:r>
          </a:p>
          <a:p>
            <a:pPr>
              <a:buFont typeface="Wingdings" pitchFamily="2" charset="2"/>
              <a:buNone/>
            </a:pPr>
            <a:r>
              <a:rPr lang="en-US" sz="1600" b="0" dirty="0">
                <a:effectLst/>
              </a:rPr>
              <a:t>Generator requirement: </a:t>
            </a:r>
            <a:br>
              <a:rPr lang="en-US" sz="1600" b="0" dirty="0">
                <a:effectLst/>
              </a:rPr>
            </a:br>
            <a:endParaRPr lang="en-US" sz="1600" b="0" dirty="0">
              <a:effectLst/>
            </a:endParaRPr>
          </a:p>
          <a:p>
            <a:pPr>
              <a:buFont typeface="Wingdings" pitchFamily="2" charset="2"/>
              <a:buNone/>
            </a:pPr>
            <a:r>
              <a:rPr lang="en-US" sz="1200" b="0" dirty="0">
                <a:effectLst/>
              </a:rPr>
              <a:t>P ... required power</a:t>
            </a:r>
          </a:p>
          <a:p>
            <a:pPr>
              <a:buFont typeface="Wingdings" pitchFamily="2" charset="2"/>
              <a:buNone/>
            </a:pPr>
            <a:r>
              <a:rPr lang="en-US" sz="1200" b="0" dirty="0">
                <a:effectLst/>
              </a:rPr>
              <a:t>Z ... optimum load resistance</a:t>
            </a:r>
          </a:p>
          <a:p>
            <a:pPr>
              <a:buFont typeface="Wingdings" pitchFamily="2" charset="2"/>
              <a:buNone/>
            </a:pPr>
            <a:endParaRPr lang="en-US" sz="1600" b="0" dirty="0">
              <a:effectLst/>
            </a:endParaRPr>
          </a:p>
          <a:p>
            <a:pPr>
              <a:buFont typeface="Wingdings" pitchFamily="2" charset="2"/>
              <a:buNone/>
            </a:pPr>
            <a:r>
              <a:rPr lang="en-US" sz="1600" b="0" dirty="0">
                <a:effectLst/>
              </a:rPr>
              <a:t>Induced voltage in loop:</a:t>
            </a:r>
          </a:p>
          <a:p>
            <a:pPr>
              <a:buFont typeface="Wingdings" pitchFamily="2" charset="2"/>
              <a:buNone/>
            </a:pPr>
            <a:endParaRPr lang="en-US" sz="1600" b="0" dirty="0">
              <a:effectLst/>
            </a:endParaRPr>
          </a:p>
          <a:p>
            <a:pPr>
              <a:buFont typeface="Wingdings" pitchFamily="2" charset="2"/>
              <a:buNone/>
            </a:pPr>
            <a:endParaRPr lang="en-US" sz="1600" b="0" dirty="0">
              <a:effectLst/>
            </a:endParaRPr>
          </a:p>
          <a:p>
            <a:pPr>
              <a:buFont typeface="Wingdings" pitchFamily="2" charset="2"/>
              <a:buNone/>
            </a:pPr>
            <a:endParaRPr lang="en-US" sz="700" b="0" dirty="0">
              <a:effectLst/>
            </a:endParaRPr>
          </a:p>
          <a:p>
            <a:r>
              <a:rPr lang="en-US" sz="1600" b="0" u="sng" dirty="0">
                <a:effectLst/>
              </a:rPr>
              <a:t>Capacitive coupling</a:t>
            </a:r>
          </a:p>
          <a:p>
            <a:pPr>
              <a:buFont typeface="Wingdings" pitchFamily="2" charset="2"/>
              <a:buNone/>
            </a:pPr>
            <a:r>
              <a:rPr lang="en-US" sz="1600" b="0" dirty="0">
                <a:effectLst/>
              </a:rPr>
              <a:t>Generator requirement:</a:t>
            </a:r>
          </a:p>
          <a:p>
            <a:pPr>
              <a:buFont typeface="Wingdings" pitchFamily="2" charset="2"/>
              <a:buNone/>
            </a:pPr>
            <a:endParaRPr lang="en-US" sz="1600" b="0" dirty="0">
              <a:effectLst/>
            </a:endParaRPr>
          </a:p>
          <a:p>
            <a:pPr>
              <a:buFont typeface="Wingdings" pitchFamily="2" charset="2"/>
              <a:buNone/>
            </a:pPr>
            <a:endParaRPr lang="en-US" sz="1600" b="0" dirty="0">
              <a:effectLst/>
            </a:endParaRPr>
          </a:p>
          <a:p>
            <a:pPr>
              <a:buFont typeface="Wingdings" pitchFamily="2" charset="2"/>
              <a:buNone/>
            </a:pPr>
            <a:r>
              <a:rPr lang="en-US" sz="1600" b="0" dirty="0">
                <a:effectLst/>
              </a:rPr>
              <a:t>Induced displacement current</a:t>
            </a:r>
          </a:p>
          <a:p>
            <a:pPr>
              <a:buFont typeface="Wingdings" pitchFamily="2" charset="2"/>
              <a:buNone/>
            </a:pPr>
            <a:endParaRPr lang="en-US" sz="1600" b="0" dirty="0">
              <a:effectLst/>
            </a:endParaRPr>
          </a:p>
          <a:p>
            <a:pPr>
              <a:buFont typeface="Wingdings" pitchFamily="2" charset="2"/>
              <a:buNone/>
            </a:pPr>
            <a:endParaRPr lang="en-US" sz="1600" b="0" dirty="0">
              <a:effectLst/>
            </a:endParaRPr>
          </a:p>
        </p:txBody>
      </p:sp>
      <p:graphicFrame>
        <p:nvGraphicFramePr>
          <p:cNvPr id="41986" name="Object 6"/>
          <p:cNvGraphicFramePr>
            <a:graphicFrameLocks noChangeAspect="1"/>
          </p:cNvGraphicFramePr>
          <p:nvPr/>
        </p:nvGraphicFramePr>
        <p:xfrm>
          <a:off x="5164138" y="4064000"/>
          <a:ext cx="3041650" cy="2052638"/>
        </p:xfrm>
        <a:graphic>
          <a:graphicData uri="http://schemas.openxmlformats.org/presentationml/2006/ole">
            <mc:AlternateContent xmlns:mc="http://schemas.openxmlformats.org/markup-compatibility/2006">
              <mc:Choice xmlns:v="urn:schemas-microsoft-com:vml" Requires="v">
                <p:oleObj name="CorelPhotoPaint.Image.10" r:id="rId3" imgW="6438095" imgH="4343776" progId="CorelPhotoPaint.Image.10">
                  <p:embed/>
                </p:oleObj>
              </mc:Choice>
              <mc:Fallback>
                <p:oleObj name="CorelPhotoPaint.Image.10" r:id="rId3" imgW="6438095" imgH="4343776" progId="CorelPhotoPaint.Image.10">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4138" y="4064000"/>
                        <a:ext cx="3041650" cy="2052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41987" name="Object 7"/>
          <p:cNvGraphicFramePr>
            <a:graphicFrameLocks noChangeAspect="1"/>
          </p:cNvGraphicFramePr>
          <p:nvPr/>
        </p:nvGraphicFramePr>
        <p:xfrm>
          <a:off x="5216525" y="1749425"/>
          <a:ext cx="2587625" cy="2124075"/>
        </p:xfrm>
        <a:graphic>
          <a:graphicData uri="http://schemas.openxmlformats.org/presentationml/2006/ole">
            <mc:AlternateContent xmlns:mc="http://schemas.openxmlformats.org/markup-compatibility/2006">
              <mc:Choice xmlns:v="urn:schemas-microsoft-com:vml" Requires="v">
                <p:oleObj name="CorelPhotoPaint.Image.10" r:id="rId5" imgW="5478095" imgH="4495238" progId="CorelPhotoPaint.Image.10">
                  <p:embed/>
                </p:oleObj>
              </mc:Choice>
              <mc:Fallback>
                <p:oleObj name="CorelPhotoPaint.Image.10" r:id="rId5" imgW="5478095" imgH="4495238" progId="CorelPhotoPaint.Image.10">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6525" y="1749425"/>
                        <a:ext cx="2587625" cy="2124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41988" name="Object 8"/>
          <p:cNvGraphicFramePr>
            <a:graphicFrameLocks noChangeAspect="1"/>
          </p:cNvGraphicFramePr>
          <p:nvPr>
            <p:extLst>
              <p:ext uri="{D42A27DB-BD31-4B8C-83A1-F6EECF244321}">
                <p14:modId xmlns:p14="http://schemas.microsoft.com/office/powerpoint/2010/main" val="1534915501"/>
              </p:ext>
            </p:extLst>
          </p:nvPr>
        </p:nvGraphicFramePr>
        <p:xfrm>
          <a:off x="3030537" y="2149475"/>
          <a:ext cx="1714500" cy="4356100"/>
        </p:xfrm>
        <a:graphic>
          <a:graphicData uri="http://schemas.openxmlformats.org/presentationml/2006/ole">
            <mc:AlternateContent xmlns:mc="http://schemas.openxmlformats.org/markup-compatibility/2006">
              <mc:Choice xmlns:v="urn:schemas-microsoft-com:vml" Requires="v">
                <p:oleObj name="Equation" r:id="rId7" imgW="990360" imgH="2565360" progId="Equation.3">
                  <p:embed/>
                </p:oleObj>
              </mc:Choice>
              <mc:Fallback>
                <p:oleObj name="Equation" r:id="rId7" imgW="990360" imgH="2565360" progId="Equation.3">
                  <p:embed/>
                  <p:pic>
                    <p:nvPicPr>
                      <p:cNvPr id="0" name="Picture 22"/>
                      <p:cNvPicPr>
                        <a:picLocks noChangeAspect="1" noChangeArrowheads="1"/>
                      </p:cNvPicPr>
                      <p:nvPr/>
                    </p:nvPicPr>
                    <p:blipFill>
                      <a:blip r:embed="rId8"/>
                      <a:srcRect/>
                      <a:stretch>
                        <a:fillRect/>
                      </a:stretch>
                    </p:blipFill>
                    <p:spPr bwMode="auto">
                      <a:xfrm>
                        <a:off x="3030537" y="2149475"/>
                        <a:ext cx="1714500" cy="4356100"/>
                      </a:xfrm>
                      <a:prstGeom prst="rect">
                        <a:avLst/>
                      </a:prstGeom>
                      <a:noFill/>
                      <a:ln>
                        <a:noFill/>
                      </a:ln>
                    </p:spPr>
                  </p:pic>
                </p:oleObj>
              </mc:Fallback>
            </mc:AlternateContent>
          </a:graphicData>
        </a:graphic>
      </p:graphicFrame>
      <p:sp>
        <p:nvSpPr>
          <p:cNvPr id="41993" name="Rectangle 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Coupling and Tuning</a:t>
            </a:r>
          </a:p>
        </p:txBody>
      </p:sp>
      <p:sp>
        <p:nvSpPr>
          <p:cNvPr id="10" name="Rectangle 9"/>
          <p:cNvSpPr/>
          <p:nvPr/>
        </p:nvSpPr>
        <p:spPr bwMode="auto">
          <a:xfrm>
            <a:off x="5816600" y="5276850"/>
            <a:ext cx="107950" cy="203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1" name="Rectangle 10"/>
          <p:cNvSpPr/>
          <p:nvPr/>
        </p:nvSpPr>
        <p:spPr bwMode="auto">
          <a:xfrm>
            <a:off x="5556250" y="5162550"/>
            <a:ext cx="107950" cy="203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 name="Rectangle 11"/>
          <p:cNvSpPr/>
          <p:nvPr/>
        </p:nvSpPr>
        <p:spPr bwMode="auto">
          <a:xfrm>
            <a:off x="7442200" y="4286250"/>
            <a:ext cx="107950" cy="203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 name="Rectangle 12"/>
          <p:cNvSpPr/>
          <p:nvPr/>
        </p:nvSpPr>
        <p:spPr bwMode="auto">
          <a:xfrm>
            <a:off x="7524750" y="4660900"/>
            <a:ext cx="69850" cy="203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 name="TextBox 5"/>
          <p:cNvSpPr txBox="1"/>
          <p:nvPr/>
        </p:nvSpPr>
        <p:spPr>
          <a:xfrm>
            <a:off x="1219200" y="1657984"/>
            <a:ext cx="2428870" cy="341632"/>
          </a:xfrm>
          <a:prstGeom prst="rect">
            <a:avLst/>
          </a:prstGeom>
          <a:noFill/>
        </p:spPr>
        <p:txBody>
          <a:bodyPr wrap="none" rtlCol="0">
            <a:spAutoFit/>
          </a:bodyPr>
          <a:lstStyle/>
          <a:p>
            <a:pPr>
              <a:buNone/>
            </a:pPr>
            <a:r>
              <a:rPr lang="en-US" sz="1800" u="sng" dirty="0"/>
              <a:t>Acts as transformer</a:t>
            </a:r>
            <a:r>
              <a:rPr lang="en-US" sz="1800" b="0" dirty="0"/>
              <a:t>:</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3731" name="Slide Number Placeholder 4"/>
          <p:cNvSpPr>
            <a:spLocks noGrp="1"/>
          </p:cNvSpPr>
          <p:nvPr>
            <p:ph type="sldNum" sz="quarter" idx="11"/>
          </p:nvPr>
        </p:nvSpPr>
        <p:spPr>
          <a:noFill/>
        </p:spPr>
        <p:txBody>
          <a:bodyPr/>
          <a:lstStyle/>
          <a:p>
            <a:fld id="{E70E9983-4236-44A0-BA28-B08EDB9B2F6F}" type="slidenum">
              <a:rPr lang="en-US" smtClean="0"/>
              <a:pPr/>
              <a:t>112</a:t>
            </a:fld>
            <a:endParaRPr lang="en-US" dirty="0"/>
          </a:p>
        </p:txBody>
      </p:sp>
      <p:sp>
        <p:nvSpPr>
          <p:cNvPr id="73732" name="Rectangle 2"/>
          <p:cNvSpPr>
            <a:spLocks noChangeArrowheads="1"/>
          </p:cNvSpPr>
          <p:nvPr/>
        </p:nvSpPr>
        <p:spPr bwMode="auto">
          <a:xfrm>
            <a:off x="1528763" y="357188"/>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General example (1)</a:t>
            </a:r>
          </a:p>
        </p:txBody>
      </p:sp>
      <p:sp>
        <p:nvSpPr>
          <p:cNvPr id="73733" name="Rectangle 3"/>
          <p:cNvSpPr>
            <a:spLocks noChangeArrowheads="1"/>
          </p:cNvSpPr>
          <p:nvPr/>
        </p:nvSpPr>
        <p:spPr bwMode="auto">
          <a:xfrm>
            <a:off x="1027113" y="1420813"/>
            <a:ext cx="6635750" cy="522287"/>
          </a:xfrm>
          <a:prstGeom prst="rect">
            <a:avLst/>
          </a:prstGeom>
          <a:noFill/>
          <a:ln w="9525">
            <a:noFill/>
            <a:miter lim="800000"/>
            <a:headEnd/>
            <a:tailEnd/>
          </a:ln>
        </p:spPr>
        <p:txBody>
          <a:bodyPr lIns="0" tIns="0" rIns="0" bIns="0"/>
          <a:lstStyle/>
          <a:p>
            <a:pPr>
              <a:spcBef>
                <a:spcPct val="0"/>
              </a:spcBef>
              <a:buClrTx/>
              <a:buSzTx/>
              <a:buFontTx/>
              <a:buNone/>
            </a:pPr>
            <a:r>
              <a:rPr lang="en-US" sz="1600" b="0" dirty="0"/>
              <a:t>A single-cell configuration: 114-MHz room temperature cavity of CERN PS. Type I profile with nose-cone to optimize shunt impedance</a:t>
            </a:r>
          </a:p>
        </p:txBody>
      </p:sp>
      <p:pic>
        <p:nvPicPr>
          <p:cNvPr id="73734" name="Picture 4"/>
          <p:cNvPicPr>
            <a:picLocks noGrp="1" noChangeAspect="1" noChangeArrowheads="1"/>
          </p:cNvPicPr>
          <p:nvPr>
            <p:ph type="body" idx="1"/>
          </p:nvPr>
        </p:nvPicPr>
        <p:blipFill>
          <a:blip r:embed="rId3" cstate="print"/>
          <a:srcRect l="2950" t="5833" b="1189"/>
          <a:stretch>
            <a:fillRect/>
          </a:stretch>
        </p:blipFill>
        <p:spPr>
          <a:xfrm>
            <a:off x="862013" y="1903413"/>
            <a:ext cx="5260975" cy="4019550"/>
          </a:xfrm>
          <a:noFill/>
        </p:spPr>
      </p:pic>
      <p:sp>
        <p:nvSpPr>
          <p:cNvPr id="73735" name="Rectangle 5"/>
          <p:cNvSpPr>
            <a:spLocks noChangeArrowheads="1"/>
          </p:cNvSpPr>
          <p:nvPr/>
        </p:nvSpPr>
        <p:spPr bwMode="auto">
          <a:xfrm>
            <a:off x="3582988" y="6011863"/>
            <a:ext cx="984250" cy="395287"/>
          </a:xfrm>
          <a:prstGeom prst="rect">
            <a:avLst/>
          </a:prstGeom>
          <a:solidFill>
            <a:schemeClr val="bg1"/>
          </a:solidFill>
          <a:ln w="9525">
            <a:noFill/>
            <a:miter lim="800000"/>
            <a:headEnd/>
            <a:tailEnd/>
          </a:ln>
        </p:spPr>
        <p:txBody>
          <a:bodyPr lIns="0" tIns="0" bIns="0"/>
          <a:lstStyle/>
          <a:p>
            <a:pPr>
              <a:spcBef>
                <a:spcPct val="0"/>
              </a:spcBef>
              <a:buClrTx/>
              <a:buSzTx/>
              <a:buFontTx/>
              <a:buNone/>
            </a:pPr>
            <a:r>
              <a:rPr lang="en-US" sz="1600" b="0" dirty="0"/>
              <a:t>beam</a:t>
            </a:r>
          </a:p>
        </p:txBody>
      </p:sp>
      <p:sp>
        <p:nvSpPr>
          <p:cNvPr id="303110" name="Line 6"/>
          <p:cNvSpPr>
            <a:spLocks noChangeShapeType="1"/>
          </p:cNvSpPr>
          <p:nvPr/>
        </p:nvSpPr>
        <p:spPr bwMode="auto">
          <a:xfrm flipV="1">
            <a:off x="3432175" y="5922963"/>
            <a:ext cx="11113" cy="4413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3737" name="Rectangle 7"/>
          <p:cNvSpPr>
            <a:spLocks noChangeArrowheads="1"/>
          </p:cNvSpPr>
          <p:nvPr/>
        </p:nvSpPr>
        <p:spPr bwMode="auto">
          <a:xfrm flipV="1">
            <a:off x="1149350" y="3524250"/>
            <a:ext cx="4625975" cy="860425"/>
          </a:xfrm>
          <a:prstGeom prst="rect">
            <a:avLst/>
          </a:prstGeom>
          <a:solidFill>
            <a:schemeClr val="bg1"/>
          </a:solidFill>
          <a:ln w="9525">
            <a:noFill/>
            <a:miter lim="800000"/>
            <a:headEnd/>
            <a:tailEnd/>
          </a:ln>
        </p:spPr>
        <p:txBody>
          <a:bodyPr rot="10800000" lIns="0" tIns="0" rIns="0" bIns="0" anchor="ctr" anchorCtr="1"/>
          <a:lstStyle/>
          <a:p>
            <a:pPr algn="ctr">
              <a:spcBef>
                <a:spcPct val="0"/>
              </a:spcBef>
              <a:buClrTx/>
              <a:buSzTx/>
              <a:buFontTx/>
              <a:buNone/>
            </a:pPr>
            <a:endParaRPr lang="en-GB" sz="1600" b="0" dirty="0"/>
          </a:p>
        </p:txBody>
      </p:sp>
      <p:sp>
        <p:nvSpPr>
          <p:cNvPr id="73738" name="Rectangle 8"/>
          <p:cNvSpPr>
            <a:spLocks noChangeArrowheads="1"/>
          </p:cNvSpPr>
          <p:nvPr/>
        </p:nvSpPr>
        <p:spPr bwMode="auto">
          <a:xfrm>
            <a:off x="5083175" y="4806950"/>
            <a:ext cx="207963" cy="246063"/>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1</a:t>
            </a:r>
          </a:p>
        </p:txBody>
      </p:sp>
      <p:sp>
        <p:nvSpPr>
          <p:cNvPr id="73739" name="Rectangle 9"/>
          <p:cNvSpPr>
            <a:spLocks noChangeArrowheads="1"/>
          </p:cNvSpPr>
          <p:nvPr/>
        </p:nvSpPr>
        <p:spPr bwMode="auto">
          <a:xfrm>
            <a:off x="6608763" y="2068513"/>
            <a:ext cx="1925637" cy="2860675"/>
          </a:xfrm>
          <a:prstGeom prst="rect">
            <a:avLst/>
          </a:prstGeom>
          <a:noFill/>
          <a:ln w="9525">
            <a:noFill/>
            <a:miter lim="800000"/>
            <a:headEnd/>
            <a:tailEnd/>
          </a:ln>
        </p:spPr>
        <p:txBody>
          <a:bodyPr lIns="0" tIns="0" rIns="0" bIns="0"/>
          <a:lstStyle/>
          <a:p>
            <a:pPr>
              <a:spcBef>
                <a:spcPct val="0"/>
              </a:spcBef>
              <a:buClrTx/>
              <a:buSzTx/>
              <a:buFontTx/>
              <a:buNone/>
            </a:pPr>
            <a:r>
              <a:rPr lang="en-US" sz="1600" b="0" dirty="0"/>
              <a:t>1: higher order mode (HOM) coupling loop which serves for eliminating beam-induced power</a:t>
            </a:r>
            <a:br>
              <a:rPr lang="en-US" sz="1600" b="0" dirty="0"/>
            </a:br>
            <a:r>
              <a:rPr lang="en-US" sz="1600" b="0" dirty="0"/>
              <a:t>2: HOM filter </a:t>
            </a:r>
            <a:br>
              <a:rPr lang="en-US" sz="1600" b="0" dirty="0"/>
            </a:br>
            <a:r>
              <a:rPr lang="en-US" sz="1600" b="0" dirty="0"/>
              <a:t>3: HOM power guided towards load and dissipated</a:t>
            </a:r>
          </a:p>
        </p:txBody>
      </p:sp>
      <p:sp>
        <p:nvSpPr>
          <p:cNvPr id="73740" name="Rectangle 10"/>
          <p:cNvSpPr>
            <a:spLocks noChangeArrowheads="1"/>
          </p:cNvSpPr>
          <p:nvPr/>
        </p:nvSpPr>
        <p:spPr bwMode="auto">
          <a:xfrm>
            <a:off x="5975350" y="5594350"/>
            <a:ext cx="207963" cy="246063"/>
          </a:xfrm>
          <a:prstGeom prst="rect">
            <a:avLst/>
          </a:prstGeom>
          <a:solidFill>
            <a:schemeClr val="bg1"/>
          </a:solid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2</a:t>
            </a:r>
          </a:p>
        </p:txBody>
      </p:sp>
      <p:sp>
        <p:nvSpPr>
          <p:cNvPr id="303115" name="Line 11"/>
          <p:cNvSpPr>
            <a:spLocks noChangeShapeType="1"/>
          </p:cNvSpPr>
          <p:nvPr/>
        </p:nvSpPr>
        <p:spPr bwMode="auto">
          <a:xfrm>
            <a:off x="5418138" y="5907088"/>
            <a:ext cx="6350" cy="279400"/>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3742" name="Rectangle 12"/>
          <p:cNvSpPr>
            <a:spLocks noChangeArrowheads="1"/>
          </p:cNvSpPr>
          <p:nvPr/>
        </p:nvSpPr>
        <p:spPr bwMode="auto">
          <a:xfrm>
            <a:off x="5513388" y="6015038"/>
            <a:ext cx="207962" cy="246062"/>
          </a:xfrm>
          <a:prstGeom prst="rect">
            <a:avLst/>
          </a:prstGeom>
          <a:solidFill>
            <a:schemeClr val="bg1"/>
          </a:solid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3</a:t>
            </a:r>
          </a:p>
        </p:txBody>
      </p:sp>
      <p:sp>
        <p:nvSpPr>
          <p:cNvPr id="73743"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shapes of cavities</a:t>
            </a: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Date Placeholder 3"/>
          <p:cNvSpPr>
            <a:spLocks noGrp="1"/>
          </p:cNvSpPr>
          <p:nvPr>
            <p:ph type="dt" sz="quarter" idx="10"/>
          </p:nvPr>
        </p:nvSpPr>
        <p:spPr>
          <a:xfrm>
            <a:off x="0" y="6400800"/>
            <a:ext cx="3219938" cy="457200"/>
          </a:xfrm>
          <a:noFill/>
        </p:spPr>
        <p:txBody>
          <a:bodyPr/>
          <a:lstStyle/>
          <a:p>
            <a:r>
              <a:rPr lang="en-US"/>
              <a:t>F. Caspers, M. Wendt, M. Bozzolan; JUAS 2021 RF Eng.</a:t>
            </a:r>
            <a:endParaRPr lang="en-US" dirty="0"/>
          </a:p>
        </p:txBody>
      </p:sp>
      <p:sp>
        <p:nvSpPr>
          <p:cNvPr id="73731" name="Slide Number Placeholder 4"/>
          <p:cNvSpPr>
            <a:spLocks noGrp="1"/>
          </p:cNvSpPr>
          <p:nvPr>
            <p:ph type="sldNum" sz="quarter" idx="11"/>
          </p:nvPr>
        </p:nvSpPr>
        <p:spPr>
          <a:noFill/>
        </p:spPr>
        <p:txBody>
          <a:bodyPr/>
          <a:lstStyle/>
          <a:p>
            <a:fld id="{E70E9983-4236-44A0-BA28-B08EDB9B2F6F}" type="slidenum">
              <a:rPr lang="en-US" smtClean="0"/>
              <a:pPr/>
              <a:t>113</a:t>
            </a:fld>
            <a:endParaRPr lang="en-US" dirty="0"/>
          </a:p>
        </p:txBody>
      </p:sp>
      <p:sp>
        <p:nvSpPr>
          <p:cNvPr id="73732" name="Rectangle 2"/>
          <p:cNvSpPr>
            <a:spLocks noChangeArrowheads="1"/>
          </p:cNvSpPr>
          <p:nvPr/>
        </p:nvSpPr>
        <p:spPr bwMode="auto">
          <a:xfrm>
            <a:off x="1528763" y="357188"/>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General example (2)</a:t>
            </a:r>
          </a:p>
        </p:txBody>
      </p:sp>
      <p:sp>
        <p:nvSpPr>
          <p:cNvPr id="73733" name="Rectangle 3"/>
          <p:cNvSpPr>
            <a:spLocks noChangeArrowheads="1"/>
          </p:cNvSpPr>
          <p:nvPr/>
        </p:nvSpPr>
        <p:spPr bwMode="auto">
          <a:xfrm>
            <a:off x="1027112" y="1420813"/>
            <a:ext cx="7594373" cy="1066800"/>
          </a:xfrm>
          <a:prstGeom prst="rect">
            <a:avLst/>
          </a:prstGeom>
          <a:noFill/>
          <a:ln w="9525">
            <a:noFill/>
            <a:miter lim="800000"/>
            <a:headEnd/>
            <a:tailEnd/>
          </a:ln>
        </p:spPr>
        <p:txBody>
          <a:bodyPr lIns="0" tIns="0" rIns="0" bIns="0"/>
          <a:lstStyle/>
          <a:p>
            <a:pPr>
              <a:spcBef>
                <a:spcPct val="0"/>
              </a:spcBef>
              <a:buClrTx/>
              <a:buSzTx/>
              <a:buFontTx/>
              <a:buNone/>
            </a:pPr>
            <a:r>
              <a:rPr lang="en-US" sz="1600" b="0" dirty="0"/>
              <a:t>The 114 MHz cavity used in the 80th in the CERN PS ..it was rather quickly removed/replaced for different </a:t>
            </a:r>
            <a:r>
              <a:rPr lang="en-US" sz="1600" b="0" dirty="0" err="1"/>
              <a:t>reasons..one</a:t>
            </a:r>
            <a:r>
              <a:rPr lang="en-US" sz="1600" b="0" dirty="0"/>
              <a:t> of them: lots of RF pollution (EMC) at 114 MHz</a:t>
            </a:r>
            <a:r>
              <a:rPr lang="en-US" sz="1600" b="0" baseline="30000" dirty="0"/>
              <a:t>   </a:t>
            </a:r>
            <a:r>
              <a:rPr lang="en-US" sz="1600" b="0" dirty="0"/>
              <a:t> Geneva airport did not like that..(landing approach system)</a:t>
            </a:r>
          </a:p>
        </p:txBody>
      </p:sp>
      <p:sp>
        <p:nvSpPr>
          <p:cNvPr id="73737" name="Rectangle 7"/>
          <p:cNvSpPr>
            <a:spLocks noChangeArrowheads="1"/>
          </p:cNvSpPr>
          <p:nvPr/>
        </p:nvSpPr>
        <p:spPr bwMode="auto">
          <a:xfrm flipV="1">
            <a:off x="1149350" y="3524250"/>
            <a:ext cx="4625975" cy="860425"/>
          </a:xfrm>
          <a:prstGeom prst="rect">
            <a:avLst/>
          </a:prstGeom>
          <a:solidFill>
            <a:schemeClr val="bg1"/>
          </a:solidFill>
          <a:ln w="9525">
            <a:noFill/>
            <a:miter lim="800000"/>
            <a:headEnd/>
            <a:tailEnd/>
          </a:ln>
        </p:spPr>
        <p:txBody>
          <a:bodyPr rot="10800000" lIns="0" tIns="0" rIns="0" bIns="0" anchor="ctr" anchorCtr="1"/>
          <a:lstStyle/>
          <a:p>
            <a:pPr algn="ctr">
              <a:spcBef>
                <a:spcPct val="0"/>
              </a:spcBef>
              <a:buClrTx/>
              <a:buSzTx/>
              <a:buFontTx/>
              <a:buNone/>
            </a:pPr>
            <a:endParaRPr lang="en-GB" sz="1600" b="0" dirty="0"/>
          </a:p>
        </p:txBody>
      </p:sp>
      <p:sp>
        <p:nvSpPr>
          <p:cNvPr id="73743"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shapes of cavities</a:t>
            </a:r>
          </a:p>
        </p:txBody>
      </p:sp>
      <p:pic>
        <p:nvPicPr>
          <p:cNvPr id="6" name="Picture 5">
            <a:extLst>
              <a:ext uri="{FF2B5EF4-FFF2-40B4-BE49-F238E27FC236}">
                <a16:creationId xmlns:a16="http://schemas.microsoft.com/office/drawing/2014/main" id="{0617BB47-1EAE-4876-B2C5-85173DA23E85}"/>
              </a:ext>
            </a:extLst>
          </p:cNvPr>
          <p:cNvPicPr>
            <a:picLocks noChangeAspect="1"/>
          </p:cNvPicPr>
          <p:nvPr/>
        </p:nvPicPr>
        <p:blipFill>
          <a:blip r:embed="rId3"/>
          <a:stretch>
            <a:fillRect/>
          </a:stretch>
        </p:blipFill>
        <p:spPr>
          <a:xfrm>
            <a:off x="200279" y="2337460"/>
            <a:ext cx="8960930" cy="3408217"/>
          </a:xfrm>
          <a:prstGeom prst="rect">
            <a:avLst/>
          </a:prstGeom>
        </p:spPr>
      </p:pic>
      <p:sp>
        <p:nvSpPr>
          <p:cNvPr id="2" name="Rectangle 1">
            <a:extLst>
              <a:ext uri="{FF2B5EF4-FFF2-40B4-BE49-F238E27FC236}">
                <a16:creationId xmlns:a16="http://schemas.microsoft.com/office/drawing/2014/main" id="{5278CE39-2257-4DEA-9F0F-6B7F6D4C7B1F}"/>
              </a:ext>
            </a:extLst>
          </p:cNvPr>
          <p:cNvSpPr/>
          <p:nvPr/>
        </p:nvSpPr>
        <p:spPr bwMode="auto">
          <a:xfrm>
            <a:off x="7393354" y="4618893"/>
            <a:ext cx="78154" cy="179754"/>
          </a:xfrm>
          <a:prstGeom prst="rect">
            <a:avLst/>
          </a:prstGeom>
          <a:solidFill>
            <a:schemeClr val="bg1"/>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3" name="TextBox 2">
            <a:extLst>
              <a:ext uri="{FF2B5EF4-FFF2-40B4-BE49-F238E27FC236}">
                <a16:creationId xmlns:a16="http://schemas.microsoft.com/office/drawing/2014/main" id="{75FF5664-1E88-4AF6-BB65-40FFFBE74775}"/>
              </a:ext>
            </a:extLst>
          </p:cNvPr>
          <p:cNvSpPr txBox="1"/>
          <p:nvPr/>
        </p:nvSpPr>
        <p:spPr>
          <a:xfrm>
            <a:off x="6686674" y="5793366"/>
            <a:ext cx="2292102" cy="286232"/>
          </a:xfrm>
          <a:prstGeom prst="rect">
            <a:avLst/>
          </a:prstGeom>
          <a:solidFill>
            <a:schemeClr val="bg1"/>
          </a:solidFill>
          <a:ln>
            <a:noFill/>
          </a:ln>
        </p:spPr>
        <p:txBody>
          <a:bodyPr wrap="none" rtlCol="0">
            <a:spAutoFit/>
          </a:bodyPr>
          <a:lstStyle/>
          <a:p>
            <a:pPr>
              <a:buNone/>
            </a:pPr>
            <a:r>
              <a:rPr lang="en-US" sz="1400" b="0" dirty="0">
                <a:solidFill>
                  <a:schemeClr val="tx1"/>
                </a:solidFill>
              </a:rPr>
              <a:t>R. Garoby et al; PAC 1987</a:t>
            </a:r>
            <a:endParaRPr lang="en-GB" sz="1400" b="0" dirty="0">
              <a:solidFill>
                <a:schemeClr val="tx1"/>
              </a:solidFill>
            </a:endParaRPr>
          </a:p>
        </p:txBody>
      </p:sp>
    </p:spTree>
    <p:extLst>
      <p:ext uri="{BB962C8B-B14F-4D97-AF65-F5344CB8AC3E}">
        <p14:creationId xmlns:p14="http://schemas.microsoft.com/office/powerpoint/2010/main" val="264099385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Slide Number Placeholder 4"/>
          <p:cNvSpPr>
            <a:spLocks noGrp="1"/>
          </p:cNvSpPr>
          <p:nvPr>
            <p:ph type="sldNum" sz="quarter" idx="11"/>
          </p:nvPr>
        </p:nvSpPr>
        <p:spPr>
          <a:noFill/>
        </p:spPr>
        <p:txBody>
          <a:bodyPr/>
          <a:lstStyle/>
          <a:p>
            <a:fld id="{74ADBC4E-EF8F-4B0A-8C47-0C3145BB6A51}" type="slidenum">
              <a:rPr lang="en-US" smtClean="0"/>
              <a:pPr/>
              <a:t>114</a:t>
            </a:fld>
            <a:endParaRPr lang="en-US" dirty="0"/>
          </a:p>
        </p:txBody>
      </p:sp>
      <p:sp>
        <p:nvSpPr>
          <p:cNvPr id="79876" name="Rectangle 3"/>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RF window (example)</a:t>
            </a:r>
          </a:p>
        </p:txBody>
      </p:sp>
      <p:grpSp>
        <p:nvGrpSpPr>
          <p:cNvPr id="79877" name="Group 7"/>
          <p:cNvGrpSpPr>
            <a:grpSpLocks/>
          </p:cNvGrpSpPr>
          <p:nvPr/>
        </p:nvGrpSpPr>
        <p:grpSpPr bwMode="auto">
          <a:xfrm>
            <a:off x="693738" y="1303338"/>
            <a:ext cx="4752975" cy="5045075"/>
            <a:chOff x="437" y="821"/>
            <a:chExt cx="2994" cy="3178"/>
          </a:xfrm>
        </p:grpSpPr>
        <p:pic>
          <p:nvPicPr>
            <p:cNvPr id="79890" name="Picture 5"/>
            <p:cNvPicPr>
              <a:picLocks noChangeAspect="1" noChangeArrowheads="1"/>
            </p:cNvPicPr>
            <p:nvPr/>
          </p:nvPicPr>
          <p:blipFill>
            <a:blip r:embed="rId3" cstate="print"/>
            <a:srcRect/>
            <a:stretch>
              <a:fillRect/>
            </a:stretch>
          </p:blipFill>
          <p:spPr bwMode="auto">
            <a:xfrm>
              <a:off x="437" y="821"/>
              <a:ext cx="2965" cy="3159"/>
            </a:xfrm>
            <a:prstGeom prst="rect">
              <a:avLst/>
            </a:prstGeom>
            <a:noFill/>
            <a:ln w="9525" algn="ctr">
              <a:noFill/>
              <a:miter lim="800000"/>
              <a:headEnd/>
              <a:tailEnd/>
            </a:ln>
          </p:spPr>
        </p:pic>
        <p:sp>
          <p:nvSpPr>
            <p:cNvPr id="79891" name="Rectangle 6"/>
            <p:cNvSpPr>
              <a:spLocks noChangeArrowheads="1"/>
            </p:cNvSpPr>
            <p:nvPr/>
          </p:nvSpPr>
          <p:spPr bwMode="auto">
            <a:xfrm>
              <a:off x="2989" y="2667"/>
              <a:ext cx="442" cy="1332"/>
            </a:xfrm>
            <a:prstGeom prst="rect">
              <a:avLst/>
            </a:prstGeom>
            <a:solidFill>
              <a:schemeClr val="bg1"/>
            </a:solidFill>
            <a:ln w="9525" algn="ctr">
              <a:noFill/>
              <a:miter lim="800000"/>
              <a:headEnd/>
              <a:tailEnd/>
            </a:ln>
          </p:spPr>
          <p:txBody>
            <a:bodyPr lIns="92075" tIns="46038" rIns="92075" bIns="46038" anchor="ctr"/>
            <a:lstStyle/>
            <a:p>
              <a:pPr>
                <a:lnSpc>
                  <a:spcPct val="100000"/>
                </a:lnSpc>
                <a:spcBef>
                  <a:spcPct val="0"/>
                </a:spcBef>
                <a:buClrTx/>
                <a:buSzTx/>
                <a:buFontTx/>
                <a:buNone/>
              </a:pPr>
              <a:endParaRPr lang="en-GB" sz="1800" b="0" dirty="0"/>
            </a:p>
          </p:txBody>
        </p:sp>
      </p:grpSp>
      <p:sp>
        <p:nvSpPr>
          <p:cNvPr id="79878" name="Rectangle 8"/>
          <p:cNvSpPr>
            <a:spLocks noChangeArrowheads="1"/>
          </p:cNvSpPr>
          <p:nvPr/>
        </p:nvSpPr>
        <p:spPr bwMode="auto">
          <a:xfrm>
            <a:off x="904875" y="2578100"/>
            <a:ext cx="207963" cy="246063"/>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A</a:t>
            </a:r>
          </a:p>
        </p:txBody>
      </p:sp>
      <p:sp>
        <p:nvSpPr>
          <p:cNvPr id="79879" name="Rectangle 9"/>
          <p:cNvSpPr>
            <a:spLocks noChangeArrowheads="1"/>
          </p:cNvSpPr>
          <p:nvPr/>
        </p:nvSpPr>
        <p:spPr bwMode="auto">
          <a:xfrm>
            <a:off x="4637088" y="2538413"/>
            <a:ext cx="207962" cy="246062"/>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B</a:t>
            </a:r>
          </a:p>
        </p:txBody>
      </p:sp>
      <p:sp>
        <p:nvSpPr>
          <p:cNvPr id="79880" name="Rectangle 10"/>
          <p:cNvSpPr>
            <a:spLocks noChangeArrowheads="1"/>
          </p:cNvSpPr>
          <p:nvPr/>
        </p:nvSpPr>
        <p:spPr bwMode="auto">
          <a:xfrm>
            <a:off x="2097088" y="3008313"/>
            <a:ext cx="207962" cy="246062"/>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D</a:t>
            </a:r>
          </a:p>
        </p:txBody>
      </p:sp>
      <p:sp>
        <p:nvSpPr>
          <p:cNvPr id="79881" name="Rectangle 11"/>
          <p:cNvSpPr>
            <a:spLocks noChangeArrowheads="1"/>
          </p:cNvSpPr>
          <p:nvPr/>
        </p:nvSpPr>
        <p:spPr bwMode="auto">
          <a:xfrm>
            <a:off x="1806575" y="1884363"/>
            <a:ext cx="207963" cy="246062"/>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E</a:t>
            </a:r>
          </a:p>
        </p:txBody>
      </p:sp>
      <p:sp>
        <p:nvSpPr>
          <p:cNvPr id="79882" name="Rectangle 12"/>
          <p:cNvSpPr>
            <a:spLocks noChangeArrowheads="1"/>
          </p:cNvSpPr>
          <p:nvPr/>
        </p:nvSpPr>
        <p:spPr bwMode="auto">
          <a:xfrm>
            <a:off x="2478088" y="1341438"/>
            <a:ext cx="207962" cy="246062"/>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C</a:t>
            </a:r>
          </a:p>
        </p:txBody>
      </p:sp>
      <p:sp>
        <p:nvSpPr>
          <p:cNvPr id="79883" name="Rectangle 13"/>
          <p:cNvSpPr>
            <a:spLocks noChangeArrowheads="1"/>
          </p:cNvSpPr>
          <p:nvPr/>
        </p:nvSpPr>
        <p:spPr bwMode="auto">
          <a:xfrm>
            <a:off x="2397125" y="6075363"/>
            <a:ext cx="207963" cy="246062"/>
          </a:xfrm>
          <a:prstGeom prst="rect">
            <a:avLst/>
          </a:prstGeom>
          <a:no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C</a:t>
            </a:r>
          </a:p>
        </p:txBody>
      </p:sp>
      <p:sp>
        <p:nvSpPr>
          <p:cNvPr id="79884" name="Rectangle 14"/>
          <p:cNvSpPr>
            <a:spLocks noChangeArrowheads="1"/>
          </p:cNvSpPr>
          <p:nvPr/>
        </p:nvSpPr>
        <p:spPr bwMode="auto">
          <a:xfrm>
            <a:off x="6122988" y="1987550"/>
            <a:ext cx="2468562" cy="4354513"/>
          </a:xfrm>
          <a:prstGeom prst="rect">
            <a:avLst/>
          </a:prstGeom>
          <a:noFill/>
          <a:ln w="9525">
            <a:noFill/>
            <a:miter lim="800000"/>
            <a:headEnd/>
            <a:tailEnd/>
          </a:ln>
        </p:spPr>
        <p:txBody>
          <a:bodyPr lIns="0" tIns="0" rIns="0" bIns="0"/>
          <a:lstStyle/>
          <a:p>
            <a:pPr>
              <a:spcBef>
                <a:spcPct val="0"/>
              </a:spcBef>
              <a:buClrTx/>
              <a:buSzTx/>
              <a:buFontTx/>
              <a:buNone/>
            </a:pPr>
            <a:r>
              <a:rPr lang="en-US" sz="1600" b="0" dirty="0"/>
              <a:t>An RF window for the 114 MHz cavity</a:t>
            </a:r>
            <a:br>
              <a:rPr lang="en-US" sz="1600" b="0" dirty="0"/>
            </a:br>
            <a:br>
              <a:rPr lang="en-US" sz="1600" b="0" dirty="0"/>
            </a:br>
            <a:r>
              <a:rPr lang="en-US" sz="1600" b="0" dirty="0"/>
              <a:t>On which side is the vacuum? </a:t>
            </a:r>
            <a:br>
              <a:rPr lang="en-US" sz="1600" b="0" dirty="0"/>
            </a:br>
            <a:br>
              <a:rPr lang="en-US" sz="1600" b="0" dirty="0"/>
            </a:br>
            <a:r>
              <a:rPr lang="en-US" sz="1600" b="0" dirty="0"/>
              <a:t>How does the structure continue on the left side?</a:t>
            </a:r>
            <a:br>
              <a:rPr lang="en-US" sz="1600" b="0" dirty="0"/>
            </a:br>
            <a:br>
              <a:rPr lang="en-US" sz="1600" b="0" dirty="0"/>
            </a:br>
            <a:r>
              <a:rPr lang="en-US" sz="1600" b="0" dirty="0"/>
              <a:t>5: Ceramic disc</a:t>
            </a:r>
            <a:br>
              <a:rPr lang="en-US" sz="1600" b="0" dirty="0"/>
            </a:br>
            <a:r>
              <a:rPr lang="en-US" sz="1600" b="0" dirty="0"/>
              <a:t>6: Coupling loop</a:t>
            </a:r>
            <a:br>
              <a:rPr lang="en-US" sz="1600" b="0" dirty="0"/>
            </a:br>
            <a:r>
              <a:rPr lang="en-US" sz="1600" b="0" dirty="0"/>
              <a:t>7: Vacuum seal</a:t>
            </a:r>
            <a:br>
              <a:rPr lang="en-US" sz="1600" b="0" dirty="0"/>
            </a:br>
            <a:br>
              <a:rPr lang="en-US" sz="1600" b="0" dirty="0"/>
            </a:br>
            <a:r>
              <a:rPr lang="en-US" sz="1600" b="0" dirty="0"/>
              <a:t>A: Pressurized side (air) </a:t>
            </a:r>
            <a:br>
              <a:rPr lang="en-US" sz="1600" b="0" dirty="0"/>
            </a:br>
            <a:r>
              <a:rPr lang="en-US" sz="1600" b="0" dirty="0"/>
              <a:t>B: Cavity side (vacuum)</a:t>
            </a:r>
            <a:br>
              <a:rPr lang="en-US" sz="1600" b="0" dirty="0"/>
            </a:br>
            <a:r>
              <a:rPr lang="en-US" sz="1600" b="0" dirty="0"/>
              <a:t>C: Cooling water ducts</a:t>
            </a:r>
            <a:br>
              <a:rPr lang="en-US" sz="1600" b="0" dirty="0"/>
            </a:br>
            <a:r>
              <a:rPr lang="en-US" sz="1600" b="0" dirty="0"/>
              <a:t>D: Inner conductor</a:t>
            </a:r>
            <a:br>
              <a:rPr lang="en-US" sz="1600" b="0" dirty="0"/>
            </a:br>
            <a:r>
              <a:rPr lang="en-US" sz="1600" b="0" dirty="0"/>
              <a:t>E: Outer conductor</a:t>
            </a:r>
            <a:br>
              <a:rPr lang="en-US" sz="1600" b="0" dirty="0"/>
            </a:br>
            <a:br>
              <a:rPr lang="en-US" sz="1600" b="0" dirty="0"/>
            </a:br>
            <a:endParaRPr lang="en-US" sz="1600" b="0" dirty="0"/>
          </a:p>
        </p:txBody>
      </p:sp>
      <p:sp>
        <p:nvSpPr>
          <p:cNvPr id="68623" name="Line 15"/>
          <p:cNvSpPr>
            <a:spLocks noChangeShapeType="1"/>
          </p:cNvSpPr>
          <p:nvPr/>
        </p:nvSpPr>
        <p:spPr bwMode="auto">
          <a:xfrm>
            <a:off x="146050" y="3656013"/>
            <a:ext cx="1123950" cy="9525"/>
          </a:xfrm>
          <a:prstGeom prst="line">
            <a:avLst/>
          </a:prstGeom>
          <a:noFill/>
          <a:ln w="50800">
            <a:solidFill>
              <a:srgbClr val="FF0000"/>
            </a:solidFill>
            <a:round/>
            <a:headEnd type="stealth" w="lg" len="lg"/>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9886" name="Rectangle 16"/>
          <p:cNvSpPr>
            <a:spLocks noChangeArrowheads="1"/>
          </p:cNvSpPr>
          <p:nvPr/>
        </p:nvSpPr>
        <p:spPr bwMode="auto">
          <a:xfrm>
            <a:off x="0" y="3302000"/>
            <a:ext cx="1411288" cy="246063"/>
          </a:xfrm>
          <a:prstGeom prst="rect">
            <a:avLst/>
          </a:prstGeom>
          <a:noFill/>
          <a:ln w="9525">
            <a:noFill/>
            <a:miter lim="800000"/>
            <a:headEnd/>
            <a:tailEnd/>
          </a:ln>
        </p:spPr>
        <p:txBody>
          <a:bodyPr lIns="0" tIns="0" rIns="0" bIns="0" anchor="ctr" anchorCtr="1"/>
          <a:lstStyle/>
          <a:p>
            <a:pPr algn="ctr">
              <a:spcBef>
                <a:spcPct val="0"/>
              </a:spcBef>
              <a:buClrTx/>
              <a:buSzTx/>
              <a:buFontTx/>
              <a:buNone/>
            </a:pPr>
            <a:r>
              <a:rPr lang="en-US" sz="1600" b="0" dirty="0">
                <a:solidFill>
                  <a:schemeClr val="hlink"/>
                </a:solidFill>
              </a:rPr>
              <a:t>RF power</a:t>
            </a:r>
          </a:p>
        </p:txBody>
      </p:sp>
      <p:sp>
        <p:nvSpPr>
          <p:cNvPr id="79887" name="Rectangle 1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Different shapes of cavities</a:t>
            </a:r>
          </a:p>
        </p:txBody>
      </p:sp>
      <p:sp>
        <p:nvSpPr>
          <p:cNvPr id="79888" name="Rectangle 18"/>
          <p:cNvSpPr>
            <a:spLocks noChangeArrowheads="1"/>
          </p:cNvSpPr>
          <p:nvPr/>
        </p:nvSpPr>
        <p:spPr bwMode="auto">
          <a:xfrm>
            <a:off x="3338513" y="2624138"/>
            <a:ext cx="187325" cy="669925"/>
          </a:xfrm>
          <a:prstGeom prst="rect">
            <a:avLst/>
          </a:prstGeom>
          <a:solidFill>
            <a:srgbClr val="FFFF00">
              <a:alpha val="54901"/>
            </a:srgbClr>
          </a:solid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5</a:t>
            </a:r>
          </a:p>
        </p:txBody>
      </p:sp>
      <p:sp>
        <p:nvSpPr>
          <p:cNvPr id="79889" name="Rectangle 19"/>
          <p:cNvSpPr>
            <a:spLocks noChangeArrowheads="1"/>
          </p:cNvSpPr>
          <p:nvPr/>
        </p:nvSpPr>
        <p:spPr bwMode="auto">
          <a:xfrm>
            <a:off x="3319463" y="4192588"/>
            <a:ext cx="187325" cy="669925"/>
          </a:xfrm>
          <a:prstGeom prst="rect">
            <a:avLst/>
          </a:prstGeom>
          <a:solidFill>
            <a:srgbClr val="FFFF00">
              <a:alpha val="54901"/>
            </a:srgbClr>
          </a:solidFill>
          <a:ln w="9525">
            <a:solidFill>
              <a:srgbClr val="0000FF"/>
            </a:solidFill>
            <a:miter lim="800000"/>
            <a:headEnd/>
            <a:tailEnd/>
          </a:ln>
        </p:spPr>
        <p:txBody>
          <a:bodyPr lIns="0" tIns="0" rIns="0" bIns="0" anchor="ctr" anchorCtr="1"/>
          <a:lstStyle/>
          <a:p>
            <a:pPr algn="ctr">
              <a:spcBef>
                <a:spcPct val="0"/>
              </a:spcBef>
              <a:buClrTx/>
              <a:buSzTx/>
              <a:buFontTx/>
              <a:buNone/>
            </a:pPr>
            <a:r>
              <a:rPr lang="en-US" sz="1600" b="0" dirty="0"/>
              <a:t>5</a:t>
            </a:r>
          </a:p>
        </p:txBody>
      </p:sp>
      <p:sp>
        <p:nvSpPr>
          <p:cNvPr id="3" name="Oval 2">
            <a:extLst>
              <a:ext uri="{FF2B5EF4-FFF2-40B4-BE49-F238E27FC236}">
                <a16:creationId xmlns:a16="http://schemas.microsoft.com/office/drawing/2014/main" id="{F57DB5BF-3CC1-4178-939B-154C60D81CA6}"/>
              </a:ext>
            </a:extLst>
          </p:cNvPr>
          <p:cNvSpPr/>
          <p:nvPr/>
        </p:nvSpPr>
        <p:spPr bwMode="auto">
          <a:xfrm>
            <a:off x="4814767" y="4839067"/>
            <a:ext cx="128709" cy="350655"/>
          </a:xfrm>
          <a:prstGeom prst="ellipse">
            <a:avLst/>
          </a:prstGeom>
          <a:solidFill>
            <a:schemeClr val="bg1"/>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4" name="Oval 3">
            <a:extLst>
              <a:ext uri="{FF2B5EF4-FFF2-40B4-BE49-F238E27FC236}">
                <a16:creationId xmlns:a16="http://schemas.microsoft.com/office/drawing/2014/main" id="{D26A893B-77E4-4CBB-B54D-407BCA437C4C}"/>
              </a:ext>
            </a:extLst>
          </p:cNvPr>
          <p:cNvSpPr/>
          <p:nvPr/>
        </p:nvSpPr>
        <p:spPr bwMode="auto">
          <a:xfrm>
            <a:off x="3896214" y="2208620"/>
            <a:ext cx="128709" cy="99198"/>
          </a:xfrm>
          <a:prstGeom prst="ellipse">
            <a:avLst/>
          </a:prstGeom>
          <a:solidFill>
            <a:schemeClr val="bg1"/>
          </a:solidFill>
          <a:ln w="254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24" name="Oval 23">
            <a:extLst>
              <a:ext uri="{FF2B5EF4-FFF2-40B4-BE49-F238E27FC236}">
                <a16:creationId xmlns:a16="http://schemas.microsoft.com/office/drawing/2014/main" id="{A0C507AB-9654-46D6-B610-65391DBFADA3}"/>
              </a:ext>
            </a:extLst>
          </p:cNvPr>
          <p:cNvSpPr/>
          <p:nvPr/>
        </p:nvSpPr>
        <p:spPr bwMode="auto">
          <a:xfrm>
            <a:off x="3884370" y="5181399"/>
            <a:ext cx="128709" cy="99198"/>
          </a:xfrm>
          <a:prstGeom prst="ellipse">
            <a:avLst/>
          </a:prstGeom>
          <a:solidFill>
            <a:schemeClr val="bg1"/>
          </a:solidFill>
          <a:ln w="254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6" name="Straight Arrow Connector 5">
            <a:extLst>
              <a:ext uri="{FF2B5EF4-FFF2-40B4-BE49-F238E27FC236}">
                <a16:creationId xmlns:a16="http://schemas.microsoft.com/office/drawing/2014/main" id="{E4A32482-C67C-4E5F-B41D-541535C442E5}"/>
              </a:ext>
            </a:extLst>
          </p:cNvPr>
          <p:cNvCxnSpPr>
            <a:stCxn id="24" idx="5"/>
          </p:cNvCxnSpPr>
          <p:nvPr/>
        </p:nvCxnSpPr>
        <p:spPr bwMode="auto">
          <a:xfrm>
            <a:off x="3994230" y="5266070"/>
            <a:ext cx="390201" cy="720515"/>
          </a:xfrm>
          <a:prstGeom prst="straightConnector1">
            <a:avLst/>
          </a:prstGeom>
          <a:noFill/>
          <a:ln w="15875" cap="flat" cmpd="sng" algn="ctr">
            <a:solidFill>
              <a:srgbClr val="FF0000"/>
            </a:solidFill>
            <a:prstDash val="solid"/>
            <a:round/>
            <a:headEnd type="none" w="med" len="med"/>
            <a:tailEnd type="triangle"/>
          </a:ln>
          <a:effectLst/>
        </p:spPr>
      </p:cxnSp>
      <p:sp>
        <p:nvSpPr>
          <p:cNvPr id="7" name="TextBox 6">
            <a:extLst>
              <a:ext uri="{FF2B5EF4-FFF2-40B4-BE49-F238E27FC236}">
                <a16:creationId xmlns:a16="http://schemas.microsoft.com/office/drawing/2014/main" id="{866F5234-8DA3-4AF7-8D66-0E9AFD6A4153}"/>
              </a:ext>
            </a:extLst>
          </p:cNvPr>
          <p:cNvSpPr txBox="1"/>
          <p:nvPr/>
        </p:nvSpPr>
        <p:spPr>
          <a:xfrm>
            <a:off x="4402413" y="5742644"/>
            <a:ext cx="782820" cy="674031"/>
          </a:xfrm>
          <a:prstGeom prst="rect">
            <a:avLst/>
          </a:prstGeom>
          <a:solidFill>
            <a:schemeClr val="bg1"/>
          </a:solidFill>
          <a:ln>
            <a:noFill/>
          </a:ln>
        </p:spPr>
        <p:txBody>
          <a:bodyPr wrap="square" rtlCol="0">
            <a:spAutoFit/>
          </a:bodyPr>
          <a:lstStyle/>
          <a:p>
            <a:pPr>
              <a:buNone/>
            </a:pPr>
            <a:r>
              <a:rPr lang="en-US" sz="1400" b="0" dirty="0">
                <a:solidFill>
                  <a:srgbClr val="FF0000"/>
                </a:solidFill>
              </a:rPr>
              <a:t>Rf spiral contact</a:t>
            </a:r>
            <a:endParaRPr lang="en-GB" sz="1400" b="0" dirty="0">
              <a:solidFill>
                <a:srgbClr val="FF0000"/>
              </a:solidFill>
            </a:endParaRPr>
          </a:p>
        </p:txBody>
      </p:sp>
      <p:sp>
        <p:nvSpPr>
          <p:cNvPr id="2" name="Date Placeholder 1">
            <a:extLst>
              <a:ext uri="{FF2B5EF4-FFF2-40B4-BE49-F238E27FC236}">
                <a16:creationId xmlns:a16="http://schemas.microsoft.com/office/drawing/2014/main" id="{2C13AD9E-BE0F-4AC2-A9B1-B09A9F17F298}"/>
              </a:ext>
            </a:extLst>
          </p:cNvPr>
          <p:cNvSpPr>
            <a:spLocks noGrp="1"/>
          </p:cNvSpPr>
          <p:nvPr>
            <p:ph type="dt" sz="half" idx="10"/>
          </p:nvPr>
        </p:nvSpPr>
        <p:spPr/>
        <p:txBody>
          <a:bodyPr/>
          <a:lstStyle/>
          <a:p>
            <a:pPr>
              <a:defRPr/>
            </a:pPr>
            <a:r>
              <a:rPr lang="en-US" dirty="0"/>
              <a:t>F. Caspers, M. Wendt, M. Bozzolan; JUAS 2021 RF Eng.</a:t>
            </a: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34" name="Object 2"/>
          <p:cNvGraphicFramePr>
            <a:graphicFrameLocks noChangeAspect="1"/>
          </p:cNvGraphicFramePr>
          <p:nvPr/>
        </p:nvGraphicFramePr>
        <p:xfrm>
          <a:off x="1325563" y="3186113"/>
          <a:ext cx="6330950" cy="3362325"/>
        </p:xfrm>
        <a:graphic>
          <a:graphicData uri="http://schemas.openxmlformats.org/presentationml/2006/ole">
            <mc:AlternateContent xmlns:mc="http://schemas.openxmlformats.org/markup-compatibility/2006">
              <mc:Choice xmlns:v="urn:schemas-microsoft-com:vml" Requires="v">
                <p:oleObj name="Chart" r:id="rId3" imgW="5181600" imgH="2752725" progId="Excel.Sheet.8">
                  <p:embed/>
                </p:oleObj>
              </mc:Choice>
              <mc:Fallback>
                <p:oleObj name="Chart" r:id="rId3" imgW="5181600" imgH="2752725" progId="Excel.Sheet.8">
                  <p:embed/>
                  <p:pic>
                    <p:nvPicPr>
                      <p:cNvPr id="4403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5563" y="3186113"/>
                        <a:ext cx="6330950" cy="336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11" name="Rectangle 10"/>
          <p:cNvSpPr/>
          <p:nvPr/>
        </p:nvSpPr>
        <p:spPr>
          <a:xfrm>
            <a:off x="747713" y="815975"/>
            <a:ext cx="7962900" cy="3119438"/>
          </a:xfrm>
          <a:prstGeom prst="rect">
            <a:avLst/>
          </a:prstGeom>
        </p:spPr>
        <p:txBody>
          <a:bodyPr>
            <a:spAutoFit/>
          </a:bodyPr>
          <a:lstStyle/>
          <a:p>
            <a:pPr>
              <a:buFont typeface="Wingdings" pitchFamily="2" charset="2"/>
              <a:buNone/>
              <a:defRPr/>
            </a:pPr>
            <a:r>
              <a:rPr lang="en-US" sz="1600" b="0" dirty="0"/>
              <a:t>The maximum E field achievable is limited by a process known as RF </a:t>
            </a:r>
            <a:r>
              <a:rPr lang="en-US" sz="1600" dirty="0"/>
              <a:t>breakdown</a:t>
            </a:r>
            <a:r>
              <a:rPr lang="en-US" sz="1600" b="0" dirty="0"/>
              <a:t>. The Breakdown voltage is given by</a:t>
            </a:r>
          </a:p>
          <a:p>
            <a:pPr>
              <a:buFont typeface="Wingdings" pitchFamily="2" charset="2"/>
              <a:buNone/>
              <a:defRPr/>
            </a:pPr>
            <a:endParaRPr lang="en-US" sz="1600" b="0" dirty="0"/>
          </a:p>
          <a:p>
            <a:pPr>
              <a:buFont typeface="Wingdings" pitchFamily="2" charset="2"/>
              <a:buNone/>
              <a:defRPr/>
            </a:pPr>
            <a:endParaRPr lang="en-US" sz="1600" b="0" dirty="0"/>
          </a:p>
          <a:p>
            <a:pPr>
              <a:buFont typeface="Wingdings" pitchFamily="2" charset="2"/>
              <a:buNone/>
              <a:defRPr/>
            </a:pPr>
            <a:r>
              <a:rPr lang="en-US" sz="1600" b="0" dirty="0"/>
              <a:t>where W [eV] is the impact energy of the electrons and E the electric field [V/m]</a:t>
            </a:r>
            <a:br>
              <a:rPr lang="en-US" sz="1600" b="0" dirty="0"/>
            </a:br>
            <a:r>
              <a:rPr lang="en-US" sz="1600" b="0" dirty="0"/>
              <a:t>(W = E * gap width for DC, W &lt; E * gap width for RF).</a:t>
            </a:r>
            <a:endParaRPr lang="en-US" sz="1600" b="0" dirty="0">
              <a:cs typeface="Times New Roman" pitchFamily="18" charset="0"/>
            </a:endParaRPr>
          </a:p>
          <a:p>
            <a:pPr marL="571500" indent="-571500">
              <a:defRPr/>
            </a:pPr>
            <a:r>
              <a:rPr lang="en-US" sz="1600" b="0" dirty="0">
                <a:cs typeface="Times New Roman" pitchFamily="18" charset="0"/>
              </a:rPr>
              <a:t>High power effect</a:t>
            </a:r>
          </a:p>
          <a:p>
            <a:pPr marL="571500" indent="-571500">
              <a:defRPr/>
            </a:pPr>
            <a:r>
              <a:rPr lang="en-US" sz="1600" b="0" dirty="0">
                <a:cs typeface="Times New Roman" pitchFamily="18" charset="0"/>
              </a:rPr>
              <a:t>Destructive!!</a:t>
            </a:r>
          </a:p>
          <a:p>
            <a:pPr marL="571500" indent="-571500">
              <a:defRPr/>
            </a:pPr>
            <a:r>
              <a:rPr lang="en-US" sz="1600" b="0" dirty="0">
                <a:cs typeface="Times New Roman" pitchFamily="18" charset="0"/>
              </a:rPr>
              <a:t>Breakdown voltage proportional to square root of frequency</a:t>
            </a:r>
          </a:p>
          <a:p>
            <a:pPr>
              <a:buFont typeface="Wingdings" pitchFamily="2" charset="2"/>
              <a:buNone/>
              <a:defRPr/>
            </a:pPr>
            <a:endParaRPr lang="en-US" sz="1600" b="0" dirty="0"/>
          </a:p>
          <a:p>
            <a:pPr>
              <a:buFont typeface="Wingdings" pitchFamily="2" charset="2"/>
              <a:buNone/>
              <a:defRPr/>
            </a:pPr>
            <a:endParaRPr lang="en-GB" sz="1600" b="0" dirty="0"/>
          </a:p>
        </p:txBody>
      </p:sp>
      <p:sp>
        <p:nvSpPr>
          <p:cNvPr id="4403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4038" name="Slide Number Placeholder 4"/>
          <p:cNvSpPr>
            <a:spLocks noGrp="1"/>
          </p:cNvSpPr>
          <p:nvPr>
            <p:ph type="sldNum" sz="quarter" idx="11"/>
          </p:nvPr>
        </p:nvSpPr>
        <p:spPr>
          <a:noFill/>
        </p:spPr>
        <p:txBody>
          <a:bodyPr/>
          <a:lstStyle/>
          <a:p>
            <a:fld id="{7E566FB5-5FA1-43F0-BEB7-79E41F41F584}" type="slidenum">
              <a:rPr lang="en-US" smtClean="0"/>
              <a:pPr/>
              <a:t>115</a:t>
            </a:fld>
            <a:endParaRPr lang="en-US" dirty="0"/>
          </a:p>
        </p:txBody>
      </p:sp>
      <p:sp>
        <p:nvSpPr>
          <p:cNvPr id="44039" name="Rectangle 4"/>
          <p:cNvSpPr>
            <a:spLocks noChangeArrowheads="1"/>
          </p:cNvSpPr>
          <p:nvPr/>
        </p:nvSpPr>
        <p:spPr bwMode="auto">
          <a:xfrm>
            <a:off x="579438" y="0"/>
            <a:ext cx="8112125"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“Kilpatrick” voltage breakdown (1)</a:t>
            </a:r>
          </a:p>
        </p:txBody>
      </p:sp>
      <p:graphicFrame>
        <p:nvGraphicFramePr>
          <p:cNvPr id="44035" name="Object 6"/>
          <p:cNvGraphicFramePr>
            <a:graphicFrameLocks noChangeAspect="1"/>
          </p:cNvGraphicFramePr>
          <p:nvPr/>
        </p:nvGraphicFramePr>
        <p:xfrm>
          <a:off x="1744663" y="1257300"/>
          <a:ext cx="2511425" cy="938213"/>
        </p:xfrm>
        <a:graphic>
          <a:graphicData uri="http://schemas.openxmlformats.org/presentationml/2006/ole">
            <mc:AlternateContent xmlns:mc="http://schemas.openxmlformats.org/markup-compatibility/2006">
              <mc:Choice xmlns:v="urn:schemas-microsoft-com:vml" Requires="v">
                <p:oleObj name="Equation" r:id="rId5" imgW="1536033" imgH="583947" progId="Equation.3">
                  <p:embed/>
                </p:oleObj>
              </mc:Choice>
              <mc:Fallback>
                <p:oleObj name="Equation" r:id="rId5" imgW="1536033" imgH="583947" progId="Equation.3">
                  <p:embed/>
                  <p:pic>
                    <p:nvPicPr>
                      <p:cNvPr id="44035"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4663" y="1257300"/>
                        <a:ext cx="2511425" cy="938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44040" name="Rectangle 7"/>
          <p:cNvSpPr>
            <a:spLocks noChangeArrowheads="1"/>
          </p:cNvSpPr>
          <p:nvPr/>
        </p:nvSpPr>
        <p:spPr bwMode="auto">
          <a:xfrm rot="-5400000">
            <a:off x="-1224756" y="2683669"/>
            <a:ext cx="3287712" cy="577850"/>
          </a:xfrm>
          <a:prstGeom prst="rect">
            <a:avLst/>
          </a:prstGeom>
          <a:noFill/>
          <a:ln w="9525">
            <a:noFill/>
            <a:miter lim="800000"/>
            <a:headEnd/>
            <a:tailEnd/>
          </a:ln>
        </p:spPr>
        <p:txBody>
          <a:bodyPr lIns="0" tIns="0" rIns="0" bIns="0"/>
          <a:lstStyle/>
          <a:p>
            <a:pPr>
              <a:spcBef>
                <a:spcPct val="0"/>
              </a:spcBef>
              <a:buClrTx/>
              <a:buSzTx/>
              <a:buFontTx/>
              <a:buNone/>
            </a:pPr>
            <a:r>
              <a:rPr lang="en-US" sz="1200" b="0" dirty="0"/>
              <a:t>Ref.: W. D. Kilpatrick, Criterion for vacuum sparking designed to include both Rf and DC, The Review of Scientific Instruments, Vol. 28, No. 10, 1957</a:t>
            </a:r>
          </a:p>
        </p:txBody>
      </p:sp>
      <p:sp>
        <p:nvSpPr>
          <p:cNvPr id="44041"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Voltage breakdown &amp; Multipactor</a:t>
            </a:r>
          </a:p>
        </p:txBody>
      </p:sp>
      <p:sp>
        <p:nvSpPr>
          <p:cNvPr id="44042" name="Rectangle 11"/>
          <p:cNvSpPr>
            <a:spLocks noChangeArrowheads="1"/>
          </p:cNvSpPr>
          <p:nvPr/>
        </p:nvSpPr>
        <p:spPr bwMode="auto">
          <a:xfrm>
            <a:off x="7389813" y="4778375"/>
            <a:ext cx="1754187" cy="1060450"/>
          </a:xfrm>
          <a:prstGeom prst="rect">
            <a:avLst/>
          </a:prstGeom>
          <a:noFill/>
          <a:ln w="9525">
            <a:noFill/>
            <a:miter lim="800000"/>
            <a:headEnd/>
            <a:tailEnd/>
          </a:ln>
        </p:spPr>
        <p:txBody>
          <a:bodyPr>
            <a:spAutoFit/>
          </a:bodyPr>
          <a:lstStyle/>
          <a:p>
            <a:pPr>
              <a:buFont typeface="Wingdings" pitchFamily="2" charset="2"/>
              <a:buNone/>
            </a:pPr>
            <a:r>
              <a:rPr lang="en-US" sz="1400" b="0" dirty="0">
                <a:solidFill>
                  <a:schemeClr val="tx1"/>
                </a:solidFill>
                <a:cs typeface="Times New Roman" pitchFamily="18" charset="0"/>
              </a:rPr>
              <a:t>Breakdown voltage given in plot for vacuum (solid lines) and in air (dashed line)</a:t>
            </a:r>
          </a:p>
        </p:txBody>
      </p:sp>
    </p:spTree>
    <p:extLst>
      <p:ext uri="{BB962C8B-B14F-4D97-AF65-F5344CB8AC3E}">
        <p14:creationId xmlns:p14="http://schemas.microsoft.com/office/powerpoint/2010/main" val="568152243"/>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5060" name="Slide Number Placeholder 4"/>
          <p:cNvSpPr>
            <a:spLocks noGrp="1"/>
          </p:cNvSpPr>
          <p:nvPr>
            <p:ph type="sldNum" sz="quarter" idx="11"/>
          </p:nvPr>
        </p:nvSpPr>
        <p:spPr>
          <a:noFill/>
        </p:spPr>
        <p:txBody>
          <a:bodyPr/>
          <a:lstStyle/>
          <a:p>
            <a:fld id="{87EE5271-6AE6-4C7B-A025-0088812E14F3}" type="slidenum">
              <a:rPr lang="en-US" smtClean="0"/>
              <a:pPr/>
              <a:t>116</a:t>
            </a:fld>
            <a:endParaRPr lang="en-US" dirty="0"/>
          </a:p>
        </p:txBody>
      </p:sp>
      <p:sp>
        <p:nvSpPr>
          <p:cNvPr id="45061" name="Rectangle 4"/>
          <p:cNvSpPr>
            <a:spLocks noChangeArrowheads="1"/>
          </p:cNvSpPr>
          <p:nvPr/>
        </p:nvSpPr>
        <p:spPr bwMode="auto">
          <a:xfrm>
            <a:off x="579438" y="0"/>
            <a:ext cx="8112125"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“Kilpatrick” voltage breakdown (2)</a:t>
            </a:r>
          </a:p>
        </p:txBody>
      </p:sp>
      <p:sp>
        <p:nvSpPr>
          <p:cNvPr id="45062"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Voltage breakdown &amp; Multipactor</a:t>
            </a:r>
          </a:p>
        </p:txBody>
      </p:sp>
      <p:pic>
        <p:nvPicPr>
          <p:cNvPr id="45063" name="Picture 11"/>
          <p:cNvPicPr>
            <a:picLocks noChangeAspect="1" noChangeArrowheads="1"/>
          </p:cNvPicPr>
          <p:nvPr/>
        </p:nvPicPr>
        <p:blipFill>
          <a:blip r:embed="rId3" cstate="print"/>
          <a:srcRect/>
          <a:stretch>
            <a:fillRect/>
          </a:stretch>
        </p:blipFill>
        <p:spPr bwMode="auto">
          <a:xfrm>
            <a:off x="193675" y="849313"/>
            <a:ext cx="8915400" cy="5065712"/>
          </a:xfrm>
          <a:prstGeom prst="rect">
            <a:avLst/>
          </a:prstGeom>
          <a:solidFill>
            <a:schemeClr val="accent1"/>
          </a:solidFill>
          <a:ln w="25400" algn="ctr">
            <a:noFill/>
            <a:miter lim="800000"/>
            <a:headEnd/>
            <a:tailEnd type="none" w="lg" len="lg"/>
          </a:ln>
        </p:spPr>
      </p:pic>
      <p:graphicFrame>
        <p:nvGraphicFramePr>
          <p:cNvPr id="45058" name="Object 6"/>
          <p:cNvGraphicFramePr>
            <a:graphicFrameLocks noChangeAspect="1"/>
          </p:cNvGraphicFramePr>
          <p:nvPr/>
        </p:nvGraphicFramePr>
        <p:xfrm>
          <a:off x="2640013" y="4330700"/>
          <a:ext cx="2511425" cy="938213"/>
        </p:xfrm>
        <a:graphic>
          <a:graphicData uri="http://schemas.openxmlformats.org/presentationml/2006/ole">
            <mc:AlternateContent xmlns:mc="http://schemas.openxmlformats.org/markup-compatibility/2006">
              <mc:Choice xmlns:v="urn:schemas-microsoft-com:vml" Requires="v">
                <p:oleObj name="Equation" r:id="rId4" imgW="1536033" imgH="583947" progId="Equation.3">
                  <p:embed/>
                </p:oleObj>
              </mc:Choice>
              <mc:Fallback>
                <p:oleObj name="Equation" r:id="rId4" imgW="1536033" imgH="583947" progId="Equation.3">
                  <p:embed/>
                  <p:pic>
                    <p:nvPicPr>
                      <p:cNvPr id="45058"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0013" y="4330700"/>
                        <a:ext cx="2511425" cy="938213"/>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45064" name="Rectangle 7"/>
          <p:cNvSpPr>
            <a:spLocks noChangeArrowheads="1"/>
          </p:cNvSpPr>
          <p:nvPr/>
        </p:nvSpPr>
        <p:spPr bwMode="auto">
          <a:xfrm>
            <a:off x="5692775" y="5795963"/>
            <a:ext cx="3287713" cy="577850"/>
          </a:xfrm>
          <a:prstGeom prst="rect">
            <a:avLst/>
          </a:prstGeom>
          <a:noFill/>
          <a:ln w="9525">
            <a:noFill/>
            <a:miter lim="800000"/>
            <a:headEnd/>
            <a:tailEnd/>
          </a:ln>
        </p:spPr>
        <p:txBody>
          <a:bodyPr lIns="0" tIns="0" rIns="0" bIns="0"/>
          <a:lstStyle/>
          <a:p>
            <a:pPr>
              <a:spcBef>
                <a:spcPct val="0"/>
              </a:spcBef>
              <a:buClrTx/>
              <a:buSzTx/>
              <a:buFontTx/>
              <a:buNone/>
            </a:pPr>
            <a:r>
              <a:rPr lang="en-US" sz="1200" b="0" dirty="0"/>
              <a:t>Ref.: W. D. Kilpatrick, Criterion for vacuum sparking designed to include both Rf and DC, The Review of Scientific Instruments, Vol. 28, No. 10, 1957</a:t>
            </a:r>
          </a:p>
        </p:txBody>
      </p:sp>
      <p:sp>
        <p:nvSpPr>
          <p:cNvPr id="45065" name="Rectangle 7"/>
          <p:cNvSpPr>
            <a:spLocks noChangeArrowheads="1"/>
          </p:cNvSpPr>
          <p:nvPr/>
        </p:nvSpPr>
        <p:spPr bwMode="auto">
          <a:xfrm>
            <a:off x="1703388" y="3090863"/>
            <a:ext cx="2000250" cy="2809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400" b="0" dirty="0"/>
              <a:t>Possible Spark Region</a:t>
            </a:r>
          </a:p>
        </p:txBody>
      </p:sp>
      <p:sp>
        <p:nvSpPr>
          <p:cNvPr id="45066" name="Rectangle 7"/>
          <p:cNvSpPr>
            <a:spLocks noChangeArrowheads="1"/>
          </p:cNvSpPr>
          <p:nvPr/>
        </p:nvSpPr>
        <p:spPr bwMode="auto">
          <a:xfrm>
            <a:off x="4243388" y="3792538"/>
            <a:ext cx="2000250" cy="2809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400" b="0" dirty="0"/>
              <a:t>No-Spark Region</a:t>
            </a:r>
          </a:p>
        </p:txBody>
      </p:sp>
    </p:spTree>
    <p:extLst>
      <p:ext uri="{BB962C8B-B14F-4D97-AF65-F5344CB8AC3E}">
        <p14:creationId xmlns:p14="http://schemas.microsoft.com/office/powerpoint/2010/main" val="269316142"/>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0899" name="Slide Number Placeholder 4"/>
          <p:cNvSpPr>
            <a:spLocks noGrp="1"/>
          </p:cNvSpPr>
          <p:nvPr>
            <p:ph type="sldNum" sz="quarter" idx="11"/>
          </p:nvPr>
        </p:nvSpPr>
        <p:spPr>
          <a:noFill/>
        </p:spPr>
        <p:txBody>
          <a:bodyPr/>
          <a:lstStyle/>
          <a:p>
            <a:fld id="{EE5E7583-207E-4170-A0A7-B7F0441DCEC6}" type="slidenum">
              <a:rPr lang="en-US" smtClean="0"/>
              <a:pPr/>
              <a:t>117</a:t>
            </a:fld>
            <a:endParaRPr lang="en-US" dirty="0"/>
          </a:p>
        </p:txBody>
      </p:sp>
      <p:sp>
        <p:nvSpPr>
          <p:cNvPr id="80900" name="Rectangle 65"/>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Multipactor (1)</a:t>
            </a:r>
          </a:p>
        </p:txBody>
      </p:sp>
      <p:sp>
        <p:nvSpPr>
          <p:cNvPr id="80901" name="Rectangle 70"/>
          <p:cNvSpPr>
            <a:spLocks noChangeArrowheads="1"/>
          </p:cNvSpPr>
          <p:nvPr/>
        </p:nvSpPr>
        <p:spPr bwMode="auto">
          <a:xfrm>
            <a:off x="5262563" y="1552575"/>
            <a:ext cx="3365500" cy="1141413"/>
          </a:xfrm>
          <a:prstGeom prst="rect">
            <a:avLst/>
          </a:prstGeom>
          <a:noFill/>
          <a:ln w="9525">
            <a:noFill/>
            <a:miter lim="800000"/>
            <a:headEnd/>
            <a:tailEnd/>
          </a:ln>
        </p:spPr>
        <p:txBody>
          <a:bodyPr lIns="92075" tIns="46038" rIns="92075" bIns="46038"/>
          <a:lstStyle/>
          <a:p>
            <a:pPr marL="571500" indent="-571500">
              <a:buFont typeface="Wingdings" pitchFamily="2" charset="2"/>
              <a:buNone/>
            </a:pPr>
            <a:r>
              <a:rPr lang="en-US" sz="1600" b="0" dirty="0"/>
              <a:t>Basically,</a:t>
            </a:r>
          </a:p>
          <a:p>
            <a:pPr marL="571500" indent="-571500"/>
            <a:r>
              <a:rPr lang="en-US" sz="1600" b="0" dirty="0"/>
              <a:t>Electrons get accelerated in an electric field</a:t>
            </a:r>
          </a:p>
          <a:p>
            <a:pPr marL="571500" indent="-571500"/>
            <a:r>
              <a:rPr lang="en-US" sz="1600" b="0" dirty="0"/>
              <a:t>When they hit the wall, secondary electrons are freed</a:t>
            </a:r>
          </a:p>
          <a:p>
            <a:pPr marL="571500" indent="-571500"/>
            <a:r>
              <a:rPr lang="en-US" sz="1600" b="0" dirty="0"/>
              <a:t>If the electric field changes sign as it is the case for RF fields, the secondary electrons will eventually see an accelerating field</a:t>
            </a:r>
          </a:p>
          <a:p>
            <a:pPr marL="571500" indent="-571500"/>
            <a:r>
              <a:rPr lang="en-US" sz="1600" b="0" dirty="0"/>
              <a:t>Therefore, at least for some distinct frequency bands and accelerating voltages, resonance effects can be expected</a:t>
            </a:r>
          </a:p>
          <a:p>
            <a:pPr marL="571500" indent="-571500"/>
            <a:endParaRPr lang="en-US" sz="1600" b="0" dirty="0"/>
          </a:p>
        </p:txBody>
      </p:sp>
      <p:pic>
        <p:nvPicPr>
          <p:cNvPr id="80902" name="Picture 72"/>
          <p:cNvPicPr>
            <a:picLocks noChangeAspect="1" noChangeArrowheads="1"/>
          </p:cNvPicPr>
          <p:nvPr/>
        </p:nvPicPr>
        <p:blipFill>
          <a:blip r:embed="rId3" cstate="print"/>
          <a:srcRect/>
          <a:stretch>
            <a:fillRect/>
          </a:stretch>
        </p:blipFill>
        <p:spPr bwMode="auto">
          <a:xfrm>
            <a:off x="903288" y="1481138"/>
            <a:ext cx="3679825" cy="1836737"/>
          </a:xfrm>
          <a:prstGeom prst="rect">
            <a:avLst/>
          </a:prstGeom>
          <a:noFill/>
          <a:ln w="25400" algn="ctr">
            <a:noFill/>
            <a:miter lim="800000"/>
            <a:headEnd/>
            <a:tailEnd type="none" w="lg" len="lg"/>
          </a:ln>
        </p:spPr>
      </p:pic>
      <p:pic>
        <p:nvPicPr>
          <p:cNvPr id="80903" name="Picture 73"/>
          <p:cNvPicPr>
            <a:picLocks noChangeAspect="1" noChangeArrowheads="1"/>
          </p:cNvPicPr>
          <p:nvPr/>
        </p:nvPicPr>
        <p:blipFill>
          <a:blip r:embed="rId4" cstate="print"/>
          <a:srcRect/>
          <a:stretch>
            <a:fillRect/>
          </a:stretch>
        </p:blipFill>
        <p:spPr bwMode="auto">
          <a:xfrm>
            <a:off x="736600" y="3451225"/>
            <a:ext cx="3654425" cy="2808288"/>
          </a:xfrm>
          <a:prstGeom prst="rect">
            <a:avLst/>
          </a:prstGeom>
          <a:noFill/>
          <a:ln w="25400" algn="ctr">
            <a:noFill/>
            <a:miter lim="800000"/>
            <a:headEnd/>
            <a:tailEnd type="none" w="lg" len="lg"/>
          </a:ln>
        </p:spPr>
      </p:pic>
      <p:sp>
        <p:nvSpPr>
          <p:cNvPr id="80904" name="Rectangle 74"/>
          <p:cNvSpPr>
            <a:spLocks noChangeArrowheads="1"/>
          </p:cNvSpPr>
          <p:nvPr/>
        </p:nvSpPr>
        <p:spPr bwMode="auto">
          <a:xfrm>
            <a:off x="2979738" y="5862638"/>
            <a:ext cx="2025650" cy="460375"/>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t>log( </a:t>
            </a:r>
            <a:r>
              <a:rPr lang="en-US" sz="1600" b="0" i="1" dirty="0">
                <a:latin typeface="Times New Roman" pitchFamily="18" charset="0"/>
                <a:cs typeface="Times New Roman" pitchFamily="18" charset="0"/>
              </a:rPr>
              <a:t>f * w</a:t>
            </a:r>
            <a:r>
              <a:rPr lang="en-US" sz="1600" b="0" dirty="0"/>
              <a:t>)</a:t>
            </a:r>
          </a:p>
        </p:txBody>
      </p:sp>
      <p:sp>
        <p:nvSpPr>
          <p:cNvPr id="80905" name="Rectangle 75"/>
          <p:cNvSpPr>
            <a:spLocks noChangeArrowheads="1"/>
          </p:cNvSpPr>
          <p:nvPr/>
        </p:nvSpPr>
        <p:spPr bwMode="auto">
          <a:xfrm>
            <a:off x="476250" y="3451225"/>
            <a:ext cx="844550" cy="692150"/>
          </a:xfrm>
          <a:prstGeom prst="rect">
            <a:avLst/>
          </a:prstGeom>
          <a:solidFill>
            <a:schemeClr val="bg1"/>
          </a:solidFill>
          <a:ln w="9525">
            <a:noFill/>
            <a:miter lim="800000"/>
            <a:headEnd/>
            <a:tailEnd/>
          </a:ln>
        </p:spPr>
        <p:txBody>
          <a:bodyPr lIns="0" tIns="0" rIns="0" bIns="0" anchor="ctr" anchorCtr="1"/>
          <a:lstStyle/>
          <a:p>
            <a:pPr algn="r">
              <a:spcBef>
                <a:spcPct val="0"/>
              </a:spcBef>
              <a:buClrTx/>
              <a:buSzTx/>
              <a:buFontTx/>
              <a:buNone/>
            </a:pPr>
            <a:r>
              <a:rPr lang="en-US" sz="1600" b="0" dirty="0">
                <a:latin typeface="Times New Roman" pitchFamily="18" charset="0"/>
                <a:cs typeface="Times New Roman" pitchFamily="18" charset="0"/>
              </a:rPr>
              <a:t>log(</a:t>
            </a:r>
            <a:r>
              <a:rPr lang="en-US" sz="1600" b="0" i="1" dirty="0">
                <a:latin typeface="Times New Roman" pitchFamily="18" charset="0"/>
                <a:cs typeface="Times New Roman" pitchFamily="18" charset="0"/>
              </a:rPr>
              <a:t>V</a:t>
            </a:r>
            <a:r>
              <a:rPr lang="en-US" sz="1600" b="0" dirty="0">
                <a:latin typeface="Times New Roman" pitchFamily="18" charset="0"/>
                <a:cs typeface="Times New Roman" pitchFamily="18" charset="0"/>
              </a:rPr>
              <a:t>)</a:t>
            </a:r>
          </a:p>
        </p:txBody>
      </p:sp>
      <p:sp>
        <p:nvSpPr>
          <p:cNvPr id="80906" name="Rectangle 76"/>
          <p:cNvSpPr>
            <a:spLocks noChangeArrowheads="1"/>
          </p:cNvSpPr>
          <p:nvPr/>
        </p:nvSpPr>
        <p:spPr bwMode="auto">
          <a:xfrm>
            <a:off x="5461000" y="5637213"/>
            <a:ext cx="2025650" cy="46037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i="1" dirty="0">
                <a:latin typeface="Times New Roman" pitchFamily="18" charset="0"/>
                <a:cs typeface="Times New Roman" pitchFamily="18" charset="0"/>
              </a:rPr>
              <a:t>V</a:t>
            </a:r>
            <a:r>
              <a:rPr lang="en-US" sz="1600" b="0" dirty="0"/>
              <a:t> ... gap voltage</a:t>
            </a:r>
            <a:br>
              <a:rPr lang="en-US" sz="1600" b="0" dirty="0"/>
            </a:br>
            <a:r>
              <a:rPr lang="en-US" sz="1600" b="0" i="1" dirty="0">
                <a:latin typeface="Times New Roman" pitchFamily="18" charset="0"/>
                <a:cs typeface="Times New Roman" pitchFamily="18" charset="0"/>
              </a:rPr>
              <a:t>f</a:t>
            </a:r>
            <a:r>
              <a:rPr lang="en-US" sz="1600" b="0" dirty="0"/>
              <a:t> ... RF frequency</a:t>
            </a:r>
            <a:br>
              <a:rPr lang="en-US" sz="1600" b="0" dirty="0"/>
            </a:br>
            <a:r>
              <a:rPr lang="en-US" sz="1600" b="0" i="1" dirty="0">
                <a:latin typeface="Times New Roman" pitchFamily="18" charset="0"/>
                <a:cs typeface="Times New Roman" pitchFamily="18" charset="0"/>
              </a:rPr>
              <a:t>w</a:t>
            </a:r>
            <a:r>
              <a:rPr lang="en-US" sz="1600" b="0" dirty="0"/>
              <a:t> ... gap width</a:t>
            </a:r>
          </a:p>
        </p:txBody>
      </p:sp>
      <p:sp>
        <p:nvSpPr>
          <p:cNvPr id="80907" name="Rectangle 7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Voltage breakdown &amp; Multipactor</a:t>
            </a:r>
          </a:p>
        </p:txBody>
      </p:sp>
    </p:spTree>
    <p:extLst>
      <p:ext uri="{BB962C8B-B14F-4D97-AF65-F5344CB8AC3E}">
        <p14:creationId xmlns:p14="http://schemas.microsoft.com/office/powerpoint/2010/main" val="1995420960"/>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1923" name="Slide Number Placeholder 4"/>
          <p:cNvSpPr>
            <a:spLocks noGrp="1"/>
          </p:cNvSpPr>
          <p:nvPr>
            <p:ph type="sldNum" sz="quarter" idx="11"/>
          </p:nvPr>
        </p:nvSpPr>
        <p:spPr>
          <a:noFill/>
        </p:spPr>
        <p:txBody>
          <a:bodyPr/>
          <a:lstStyle/>
          <a:p>
            <a:fld id="{6992F65C-DAA5-474E-8E21-25450DB66F54}" type="slidenum">
              <a:rPr lang="en-US" smtClean="0"/>
              <a:pPr/>
              <a:t>118</a:t>
            </a:fld>
            <a:endParaRPr lang="en-US" dirty="0"/>
          </a:p>
        </p:txBody>
      </p:sp>
      <p:sp>
        <p:nvSpPr>
          <p:cNvPr id="81924" name="Rectangle 2"/>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Multipactor (2)</a:t>
            </a:r>
          </a:p>
        </p:txBody>
      </p:sp>
      <p:grpSp>
        <p:nvGrpSpPr>
          <p:cNvPr id="81925" name="Group 16"/>
          <p:cNvGrpSpPr>
            <a:grpSpLocks/>
          </p:cNvGrpSpPr>
          <p:nvPr/>
        </p:nvGrpSpPr>
        <p:grpSpPr bwMode="auto">
          <a:xfrm>
            <a:off x="1057275" y="1357313"/>
            <a:ext cx="3910013" cy="4464050"/>
            <a:chOff x="666" y="855"/>
            <a:chExt cx="2463" cy="2812"/>
          </a:xfrm>
        </p:grpSpPr>
        <p:pic>
          <p:nvPicPr>
            <p:cNvPr id="81945" name="Picture 4"/>
            <p:cNvPicPr>
              <a:picLocks noChangeAspect="1" noChangeArrowheads="1"/>
            </p:cNvPicPr>
            <p:nvPr/>
          </p:nvPicPr>
          <p:blipFill>
            <a:blip r:embed="rId3" cstate="print"/>
            <a:srcRect/>
            <a:stretch>
              <a:fillRect/>
            </a:stretch>
          </p:blipFill>
          <p:spPr bwMode="auto">
            <a:xfrm>
              <a:off x="675" y="855"/>
              <a:ext cx="2454" cy="2629"/>
            </a:xfrm>
            <a:prstGeom prst="rect">
              <a:avLst/>
            </a:prstGeom>
            <a:noFill/>
            <a:ln w="9525" algn="ctr">
              <a:noFill/>
              <a:miter lim="800000"/>
              <a:headEnd/>
              <a:tailEnd/>
            </a:ln>
          </p:spPr>
        </p:pic>
        <p:sp>
          <p:nvSpPr>
            <p:cNvPr id="81946" name="Rectangle 5"/>
            <p:cNvSpPr>
              <a:spLocks noChangeArrowheads="1"/>
            </p:cNvSpPr>
            <p:nvPr/>
          </p:nvSpPr>
          <p:spPr bwMode="auto">
            <a:xfrm>
              <a:off x="666" y="3486"/>
              <a:ext cx="2428" cy="181"/>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t>frequency * gap width  f*w [GHz*mm]</a:t>
              </a:r>
            </a:p>
          </p:txBody>
        </p:sp>
      </p:grpSp>
      <p:sp>
        <p:nvSpPr>
          <p:cNvPr id="81926" name="Rectangle 6"/>
          <p:cNvSpPr>
            <a:spLocks noChangeArrowheads="1"/>
          </p:cNvSpPr>
          <p:nvPr/>
        </p:nvSpPr>
        <p:spPr bwMode="auto">
          <a:xfrm rot="-5400000">
            <a:off x="179388" y="3355975"/>
            <a:ext cx="1282700" cy="288925"/>
          </a:xfrm>
          <a:prstGeom prst="rect">
            <a:avLst/>
          </a:prstGeom>
          <a:noFill/>
          <a:ln w="9525">
            <a:noFill/>
            <a:miter lim="800000"/>
            <a:headEnd/>
            <a:tailEnd/>
          </a:ln>
        </p:spPr>
        <p:txBody>
          <a:bodyPr lIns="0" tIns="0" rIns="0" bIns="0"/>
          <a:lstStyle/>
          <a:p>
            <a:pPr>
              <a:spcBef>
                <a:spcPct val="0"/>
              </a:spcBef>
              <a:buClrTx/>
              <a:buSzTx/>
              <a:buFontTx/>
              <a:buNone/>
            </a:pPr>
            <a:r>
              <a:rPr lang="en-US" sz="1600" b="0" dirty="0"/>
              <a:t>Peak voltage</a:t>
            </a:r>
          </a:p>
        </p:txBody>
      </p:sp>
      <p:sp>
        <p:nvSpPr>
          <p:cNvPr id="81927" name="Rectangle 7"/>
          <p:cNvSpPr>
            <a:spLocks noChangeArrowheads="1"/>
          </p:cNvSpPr>
          <p:nvPr/>
        </p:nvSpPr>
        <p:spPr bwMode="auto">
          <a:xfrm>
            <a:off x="5262563" y="1552575"/>
            <a:ext cx="3365500" cy="1141413"/>
          </a:xfrm>
          <a:prstGeom prst="rect">
            <a:avLst/>
          </a:prstGeom>
          <a:noFill/>
          <a:ln w="9525">
            <a:noFill/>
            <a:miter lim="800000"/>
            <a:headEnd/>
            <a:tailEnd/>
          </a:ln>
        </p:spPr>
        <p:txBody>
          <a:bodyPr lIns="92075" tIns="46038" rIns="92075" bIns="46038"/>
          <a:lstStyle/>
          <a:p>
            <a:pPr marL="571500" indent="-571500">
              <a:buFont typeface="Wingdings" pitchFamily="2" charset="2"/>
              <a:buNone/>
            </a:pPr>
            <a:r>
              <a:rPr lang="en-US" sz="1600" b="0" dirty="0"/>
              <a:t>More formally,</a:t>
            </a:r>
          </a:p>
          <a:p>
            <a:pPr marL="571500" indent="-571500"/>
            <a:r>
              <a:rPr lang="en-US" sz="1600" b="0" dirty="0"/>
              <a:t>Multipactor is a resonant avalanche discharge, typically a </a:t>
            </a:r>
            <a:r>
              <a:rPr lang="en-US" sz="1600" b="0" dirty="0">
                <a:solidFill>
                  <a:schemeClr val="accent2"/>
                </a:solidFill>
              </a:rPr>
              <a:t>low-power effect</a:t>
            </a:r>
            <a:r>
              <a:rPr lang="en-US" sz="1600" b="0" dirty="0"/>
              <a:t>.</a:t>
            </a:r>
          </a:p>
          <a:p>
            <a:pPr marL="571500" indent="-571500"/>
            <a:r>
              <a:rPr lang="en-US" sz="1600" b="0" dirty="0"/>
              <a:t>The basic "two-point" resonance condition is met if the time of flight of an electron between electrodes equals an odd number of RF half cycles</a:t>
            </a:r>
          </a:p>
          <a:p>
            <a:pPr marL="571500" indent="-571500"/>
            <a:r>
              <a:rPr lang="en-US" sz="1600" b="0" dirty="0"/>
              <a:t>Other necessary condition: The coefficient of secondary electron emission must be larger than 1. This corresponds to an energy range between 50 eV and 5000 eV for copper surfaces</a:t>
            </a:r>
          </a:p>
        </p:txBody>
      </p:sp>
      <p:sp>
        <p:nvSpPr>
          <p:cNvPr id="81928" name="Rectangle 8"/>
          <p:cNvSpPr>
            <a:spLocks noChangeArrowheads="1"/>
          </p:cNvSpPr>
          <p:nvPr/>
        </p:nvSpPr>
        <p:spPr bwMode="auto">
          <a:xfrm>
            <a:off x="5408613" y="5849938"/>
            <a:ext cx="3162300" cy="531812"/>
          </a:xfrm>
          <a:prstGeom prst="rect">
            <a:avLst/>
          </a:prstGeom>
          <a:noFill/>
          <a:ln w="9525">
            <a:noFill/>
            <a:miter lim="800000"/>
            <a:headEnd/>
            <a:tailEnd/>
          </a:ln>
        </p:spPr>
        <p:txBody>
          <a:bodyPr lIns="0" tIns="0" rIns="0" bIns="0"/>
          <a:lstStyle/>
          <a:p>
            <a:pPr>
              <a:spcBef>
                <a:spcPct val="0"/>
              </a:spcBef>
              <a:buClrTx/>
              <a:buSzTx/>
              <a:buFontTx/>
              <a:buNone/>
            </a:pPr>
            <a:r>
              <a:rPr lang="en-US" sz="1400" b="0" dirty="0"/>
              <a:t>Multipactor calculator available at</a:t>
            </a:r>
            <a:br>
              <a:rPr lang="en-US" sz="1400" b="0" dirty="0"/>
            </a:br>
            <a:r>
              <a:rPr lang="en-US" sz="1400" b="0" dirty="0"/>
              <a:t>http://www.estec.esa.nl/multipac/</a:t>
            </a:r>
          </a:p>
        </p:txBody>
      </p:sp>
      <p:sp>
        <p:nvSpPr>
          <p:cNvPr id="267273" name="Line 9"/>
          <p:cNvSpPr>
            <a:spLocks noChangeShapeType="1"/>
          </p:cNvSpPr>
          <p:nvPr/>
        </p:nvSpPr>
        <p:spPr bwMode="auto">
          <a:xfrm>
            <a:off x="1463675" y="6116638"/>
            <a:ext cx="3759200" cy="0"/>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75" name="Line 11"/>
          <p:cNvSpPr>
            <a:spLocks noChangeShapeType="1"/>
          </p:cNvSpPr>
          <p:nvPr/>
        </p:nvSpPr>
        <p:spPr bwMode="auto">
          <a:xfrm flipV="1">
            <a:off x="1470025" y="5313363"/>
            <a:ext cx="0" cy="803275"/>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76" name="Line 12"/>
          <p:cNvSpPr>
            <a:spLocks noChangeShapeType="1"/>
          </p:cNvSpPr>
          <p:nvPr/>
        </p:nvSpPr>
        <p:spPr bwMode="auto">
          <a:xfrm flipV="1">
            <a:off x="2628900" y="5318125"/>
            <a:ext cx="0" cy="798513"/>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77" name="Line 13"/>
          <p:cNvSpPr>
            <a:spLocks noChangeShapeType="1"/>
          </p:cNvSpPr>
          <p:nvPr/>
        </p:nvSpPr>
        <p:spPr bwMode="auto">
          <a:xfrm flipV="1">
            <a:off x="4941888" y="5313363"/>
            <a:ext cx="0" cy="801687"/>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78" name="Line 14"/>
          <p:cNvSpPr>
            <a:spLocks noChangeShapeType="1"/>
          </p:cNvSpPr>
          <p:nvPr/>
        </p:nvSpPr>
        <p:spPr bwMode="auto">
          <a:xfrm flipV="1">
            <a:off x="3789363" y="5324475"/>
            <a:ext cx="0" cy="785813"/>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1934" name="Rectangle 15"/>
          <p:cNvSpPr>
            <a:spLocks noChangeArrowheads="1"/>
          </p:cNvSpPr>
          <p:nvPr/>
        </p:nvSpPr>
        <p:spPr bwMode="auto">
          <a:xfrm>
            <a:off x="1184275" y="6127750"/>
            <a:ext cx="3854450" cy="287338"/>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t>gap width / wavelength  w/</a:t>
            </a:r>
            <a:r>
              <a:rPr lang="en-US" sz="1600" b="0" dirty="0">
                <a:latin typeface="Symbol" pitchFamily="18" charset="2"/>
              </a:rPr>
              <a:t>l</a:t>
            </a:r>
          </a:p>
        </p:txBody>
      </p:sp>
      <p:sp>
        <p:nvSpPr>
          <p:cNvPr id="267281" name="Line 17"/>
          <p:cNvSpPr>
            <a:spLocks noChangeShapeType="1"/>
          </p:cNvSpPr>
          <p:nvPr/>
        </p:nvSpPr>
        <p:spPr bwMode="auto">
          <a:xfrm flipV="1">
            <a:off x="2068513" y="5318125"/>
            <a:ext cx="0" cy="782638"/>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82" name="Line 18"/>
          <p:cNvSpPr>
            <a:spLocks noChangeShapeType="1"/>
          </p:cNvSpPr>
          <p:nvPr/>
        </p:nvSpPr>
        <p:spPr bwMode="auto">
          <a:xfrm flipV="1">
            <a:off x="3365500" y="5318125"/>
            <a:ext cx="0" cy="803275"/>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67283" name="Line 19"/>
          <p:cNvSpPr>
            <a:spLocks noChangeShapeType="1"/>
          </p:cNvSpPr>
          <p:nvPr/>
        </p:nvSpPr>
        <p:spPr bwMode="auto">
          <a:xfrm flipV="1">
            <a:off x="4379913" y="5322888"/>
            <a:ext cx="0" cy="782637"/>
          </a:xfrm>
          <a:prstGeom prst="line">
            <a:avLst/>
          </a:prstGeom>
          <a:noFill/>
          <a:ln w="635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1938" name="Rectangle 20"/>
          <p:cNvSpPr>
            <a:spLocks noChangeArrowheads="1"/>
          </p:cNvSpPr>
          <p:nvPr/>
        </p:nvSpPr>
        <p:spPr bwMode="auto">
          <a:xfrm>
            <a:off x="1497013" y="5965825"/>
            <a:ext cx="3833812" cy="134938"/>
          </a:xfrm>
          <a:prstGeom prst="rect">
            <a:avLst/>
          </a:prstGeom>
          <a:noFill/>
          <a:ln w="9525">
            <a:noFill/>
            <a:miter lim="800000"/>
            <a:headEnd/>
            <a:tailEnd/>
          </a:ln>
        </p:spPr>
        <p:txBody>
          <a:bodyPr lIns="0" tIns="0" rIns="0" bIns="0"/>
          <a:lstStyle/>
          <a:p>
            <a:pPr>
              <a:spcBef>
                <a:spcPct val="0"/>
              </a:spcBef>
              <a:buClrTx/>
              <a:buSzTx/>
              <a:buFontTx/>
              <a:buNone/>
            </a:pPr>
            <a:r>
              <a:rPr lang="en-US" sz="1000" b="0" dirty="0"/>
              <a:t>0.00033    0.001       0.033            0.01     0.33          0.1           0.33</a:t>
            </a:r>
            <a:endParaRPr lang="en-US" sz="1000" b="0" dirty="0">
              <a:latin typeface="Symbol" pitchFamily="18" charset="2"/>
            </a:endParaRPr>
          </a:p>
        </p:txBody>
      </p:sp>
      <p:sp>
        <p:nvSpPr>
          <p:cNvPr id="267285" name="Line 21"/>
          <p:cNvSpPr>
            <a:spLocks noChangeShapeType="1"/>
          </p:cNvSpPr>
          <p:nvPr/>
        </p:nvSpPr>
        <p:spPr bwMode="auto">
          <a:xfrm flipV="1">
            <a:off x="1484313" y="1666875"/>
            <a:ext cx="2971800" cy="3057525"/>
          </a:xfrm>
          <a:prstGeom prst="line">
            <a:avLst/>
          </a:prstGeom>
          <a:noFill/>
          <a:ln w="25400">
            <a:solidFill>
              <a:srgbClr val="0000FF"/>
            </a:solidFill>
            <a:prstDash val="dash"/>
            <a:round/>
            <a:headEnd/>
            <a:tailEnd type="none"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1940" name="Rectangle 22"/>
          <p:cNvSpPr>
            <a:spLocks noChangeArrowheads="1"/>
          </p:cNvSpPr>
          <p:nvPr/>
        </p:nvSpPr>
        <p:spPr bwMode="auto">
          <a:xfrm rot="-2700000">
            <a:off x="1443038" y="3776663"/>
            <a:ext cx="1446212" cy="287337"/>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t>f = const.</a:t>
            </a:r>
            <a:endParaRPr lang="en-US" sz="1600" b="0" dirty="0">
              <a:latin typeface="Symbol" pitchFamily="18" charset="2"/>
            </a:endParaRPr>
          </a:p>
        </p:txBody>
      </p:sp>
      <p:sp>
        <p:nvSpPr>
          <p:cNvPr id="81941" name="Rectangle 23"/>
          <p:cNvSpPr>
            <a:spLocks noChangeArrowheads="1"/>
          </p:cNvSpPr>
          <p:nvPr/>
        </p:nvSpPr>
        <p:spPr bwMode="auto">
          <a:xfrm rot="-5400000">
            <a:off x="1500981" y="1299369"/>
            <a:ext cx="319088" cy="571500"/>
          </a:xfrm>
          <a:prstGeom prst="rect">
            <a:avLst/>
          </a:prstGeom>
          <a:noFill/>
          <a:ln w="9525">
            <a:noFill/>
            <a:miter lim="800000"/>
            <a:headEnd/>
            <a:tailEnd/>
          </a:ln>
        </p:spPr>
        <p:txBody>
          <a:bodyPr lIns="0" tIns="0" rIns="0" bIns="0"/>
          <a:lstStyle/>
          <a:p>
            <a:pPr>
              <a:spcBef>
                <a:spcPct val="0"/>
              </a:spcBef>
              <a:buClrTx/>
              <a:buSzTx/>
              <a:buFontTx/>
              <a:buNone/>
            </a:pPr>
            <a:r>
              <a:rPr lang="en-US" sz="4800" b="0" dirty="0">
                <a:latin typeface="Symbol" pitchFamily="18" charset="2"/>
              </a:rPr>
              <a:t>}</a:t>
            </a:r>
          </a:p>
        </p:txBody>
      </p:sp>
      <p:sp>
        <p:nvSpPr>
          <p:cNvPr id="81942" name="Rectangle 24"/>
          <p:cNvSpPr>
            <a:spLocks noChangeArrowheads="1"/>
          </p:cNvSpPr>
          <p:nvPr/>
        </p:nvSpPr>
        <p:spPr bwMode="auto">
          <a:xfrm>
            <a:off x="303213" y="277813"/>
            <a:ext cx="2047875" cy="612775"/>
          </a:xfrm>
          <a:prstGeom prst="rect">
            <a:avLst/>
          </a:prstGeom>
          <a:noFill/>
          <a:ln w="9525">
            <a:noFill/>
            <a:miter lim="800000"/>
            <a:headEnd/>
            <a:tailEnd/>
          </a:ln>
        </p:spPr>
        <p:txBody>
          <a:bodyPr lIns="0" tIns="0" rIns="0" bIns="0"/>
          <a:lstStyle/>
          <a:p>
            <a:pPr>
              <a:spcBef>
                <a:spcPct val="0"/>
              </a:spcBef>
              <a:buClrTx/>
              <a:buSzTx/>
              <a:buFontTx/>
              <a:buNone/>
            </a:pPr>
            <a:r>
              <a:rPr lang="en-US" sz="1600" b="0" dirty="0"/>
              <a:t>No multipactor for very small gap width or very high frequencies</a:t>
            </a:r>
            <a:endParaRPr lang="en-US" sz="1600" b="0" dirty="0">
              <a:latin typeface="Symbol" pitchFamily="18" charset="2"/>
            </a:endParaRPr>
          </a:p>
        </p:txBody>
      </p:sp>
      <p:sp>
        <p:nvSpPr>
          <p:cNvPr id="267289" name="Line 25"/>
          <p:cNvSpPr>
            <a:spLocks noChangeShapeType="1"/>
          </p:cNvSpPr>
          <p:nvPr/>
        </p:nvSpPr>
        <p:spPr bwMode="auto">
          <a:xfrm flipH="1" flipV="1">
            <a:off x="1452563" y="1000125"/>
            <a:ext cx="325437" cy="417513"/>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1944" name="Rectangle 2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Voltage breakdown &amp; Multipactor</a:t>
            </a:r>
          </a:p>
        </p:txBody>
      </p:sp>
    </p:spTree>
    <p:extLst>
      <p:ext uri="{BB962C8B-B14F-4D97-AF65-F5344CB8AC3E}">
        <p14:creationId xmlns:p14="http://schemas.microsoft.com/office/powerpoint/2010/main" val="3282591726"/>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20835" name="Slide Number Placeholder 4"/>
          <p:cNvSpPr>
            <a:spLocks noGrp="1"/>
          </p:cNvSpPr>
          <p:nvPr>
            <p:ph type="sldNum" sz="quarter" idx="11"/>
          </p:nvPr>
        </p:nvSpPr>
        <p:spPr>
          <a:noFill/>
        </p:spPr>
        <p:txBody>
          <a:bodyPr/>
          <a:lstStyle/>
          <a:p>
            <a:fld id="{66F3D707-0432-45E7-97F1-0B22756D87F8}" type="slidenum">
              <a:rPr lang="en-US" smtClean="0"/>
              <a:pPr/>
              <a:t>119</a:t>
            </a:fld>
            <a:endParaRPr lang="en-US" dirty="0"/>
          </a:p>
        </p:txBody>
      </p:sp>
      <p:pic>
        <p:nvPicPr>
          <p:cNvPr id="129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92039" y="1896554"/>
            <a:ext cx="4496055" cy="2570915"/>
          </a:xfrm>
          <a:prstGeom prst="rect">
            <a:avLst/>
          </a:prstGeom>
          <a:noFill/>
          <a:ln w="9525">
            <a:noFill/>
            <a:miter lim="800000"/>
            <a:headEnd/>
            <a:tailEnd/>
          </a:ln>
        </p:spPr>
      </p:pic>
      <p:pic>
        <p:nvPicPr>
          <p:cNvPr id="129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4814" y="1888435"/>
            <a:ext cx="4505301" cy="2584909"/>
          </a:xfrm>
          <a:prstGeom prst="rect">
            <a:avLst/>
          </a:prstGeom>
          <a:noFill/>
          <a:ln w="9525">
            <a:noFill/>
            <a:miter lim="800000"/>
            <a:headEnd/>
            <a:tailEnd/>
          </a:ln>
        </p:spPr>
      </p:pic>
      <p:sp>
        <p:nvSpPr>
          <p:cNvPr id="6" name="Rectangle 5"/>
          <p:cNvSpPr/>
          <p:nvPr/>
        </p:nvSpPr>
        <p:spPr>
          <a:xfrm>
            <a:off x="251011" y="4882074"/>
            <a:ext cx="8776447" cy="1200329"/>
          </a:xfrm>
          <a:prstGeom prst="rect">
            <a:avLst/>
          </a:prstGeom>
        </p:spPr>
        <p:txBody>
          <a:bodyPr wrap="square">
            <a:spAutoFit/>
          </a:bodyPr>
          <a:lstStyle/>
          <a:p>
            <a:r>
              <a:rPr lang="en-US" dirty="0"/>
              <a:t> </a:t>
            </a:r>
            <a:r>
              <a:rPr lang="en-US" b="0" dirty="0"/>
              <a:t>Cavity E field (</a:t>
            </a:r>
            <a:r>
              <a:rPr lang="en-US" b="0" dirty="0">
                <a:solidFill>
                  <a:schemeClr val="accent6"/>
                </a:solidFill>
              </a:rPr>
              <a:t>green </a:t>
            </a:r>
            <a:r>
              <a:rPr lang="en-US" b="0" dirty="0"/>
              <a:t>trace) and electron probe signal (</a:t>
            </a:r>
            <a:r>
              <a:rPr lang="en-US" b="0" dirty="0">
                <a:solidFill>
                  <a:srgbClr val="FF0000"/>
                </a:solidFill>
              </a:rPr>
              <a:t>cyan</a:t>
            </a:r>
            <a:r>
              <a:rPr lang="en-US" b="0" dirty="0"/>
              <a:t>     trace) with and without multipacting. 200 μs RF burst duration. </a:t>
            </a:r>
            <a:r>
              <a:rPr lang="en-US" sz="1600" b="0" i="1" dirty="0"/>
              <a:t>Notice the exponential fill of the cavity with RF energy from the generator and  also exponential decay after the RF burst</a:t>
            </a:r>
            <a:endParaRPr lang="en-US" b="0" i="1" dirty="0"/>
          </a:p>
        </p:txBody>
      </p:sp>
      <p:sp>
        <p:nvSpPr>
          <p:cNvPr id="8" name="Title 1"/>
          <p:cNvSpPr>
            <a:spLocks noGrp="1"/>
          </p:cNvSpPr>
          <p:nvPr>
            <p:ph type="title"/>
          </p:nvPr>
        </p:nvSpPr>
        <p:spPr>
          <a:xfrm>
            <a:off x="385482" y="407890"/>
            <a:ext cx="8256494" cy="1066800"/>
          </a:xfrm>
        </p:spPr>
        <p:txBody>
          <a:bodyPr/>
          <a:lstStyle/>
          <a:p>
            <a:r>
              <a:rPr lang="en-US" dirty="0"/>
              <a:t>Measured time domain response of a cavity and e-cloud</a:t>
            </a:r>
          </a:p>
        </p:txBody>
      </p:sp>
      <p:sp>
        <p:nvSpPr>
          <p:cNvPr id="9" name="TextBox 8"/>
          <p:cNvSpPr txBox="1"/>
          <p:nvPr/>
        </p:nvSpPr>
        <p:spPr>
          <a:xfrm>
            <a:off x="180344" y="6165068"/>
            <a:ext cx="8785412" cy="258532"/>
          </a:xfrm>
          <a:prstGeom prst="rect">
            <a:avLst/>
          </a:prstGeom>
          <a:noFill/>
        </p:spPr>
        <p:txBody>
          <a:bodyPr wrap="square" rtlCol="0">
            <a:spAutoFit/>
          </a:bodyPr>
          <a:lstStyle/>
          <a:p>
            <a:pPr>
              <a:buNone/>
            </a:pPr>
            <a:r>
              <a:rPr lang="en-US" sz="1200" b="0" dirty="0"/>
              <a:t>see: </a:t>
            </a:r>
            <a:r>
              <a:rPr lang="de-DE" sz="1200" b="0" dirty="0"/>
              <a:t>O. Heid, T Hughes, </a:t>
            </a:r>
            <a:r>
              <a:rPr lang="en-US" sz="1200" b="0" dirty="0"/>
              <a:t>COMPACT SOLID STATE DIRECT DRIVE RF LINAC EXPERIMENTAL PROGRAM, IPAC Kyoto, 2010</a:t>
            </a:r>
          </a:p>
        </p:txBody>
      </p:sp>
      <p:sp>
        <p:nvSpPr>
          <p:cNvPr id="2" name="TextBox 1"/>
          <p:cNvSpPr txBox="1"/>
          <p:nvPr/>
        </p:nvSpPr>
        <p:spPr>
          <a:xfrm>
            <a:off x="100800" y="4600742"/>
            <a:ext cx="4472250" cy="258532"/>
          </a:xfrm>
          <a:prstGeom prst="rect">
            <a:avLst/>
          </a:prstGeom>
          <a:noFill/>
        </p:spPr>
        <p:txBody>
          <a:bodyPr wrap="none" rtlCol="0">
            <a:spAutoFit/>
          </a:bodyPr>
          <a:lstStyle/>
          <a:p>
            <a:pPr>
              <a:buNone/>
            </a:pPr>
            <a:r>
              <a:rPr lang="en-GB" sz="1200" b="0" dirty="0">
                <a:solidFill>
                  <a:srgbClr val="CC0066"/>
                </a:solidFill>
              </a:rPr>
              <a:t>Very few electrons= small signal from the electron probe (cyan)</a:t>
            </a:r>
          </a:p>
        </p:txBody>
      </p:sp>
      <p:sp>
        <p:nvSpPr>
          <p:cNvPr id="10" name="TextBox 9"/>
          <p:cNvSpPr txBox="1"/>
          <p:nvPr/>
        </p:nvSpPr>
        <p:spPr>
          <a:xfrm>
            <a:off x="4818942" y="4577942"/>
            <a:ext cx="4240263" cy="258532"/>
          </a:xfrm>
          <a:prstGeom prst="rect">
            <a:avLst/>
          </a:prstGeom>
          <a:noFill/>
        </p:spPr>
        <p:txBody>
          <a:bodyPr wrap="none" rtlCol="0">
            <a:spAutoFit/>
          </a:bodyPr>
          <a:lstStyle/>
          <a:p>
            <a:pPr>
              <a:buNone/>
            </a:pPr>
            <a:r>
              <a:rPr lang="en-GB" sz="1200" b="0" dirty="0">
                <a:solidFill>
                  <a:srgbClr val="CC0066"/>
                </a:solidFill>
              </a:rPr>
              <a:t>many electrons= large signal from the electron probe (cyan)</a:t>
            </a:r>
          </a:p>
        </p:txBody>
      </p:sp>
      <p:sp>
        <p:nvSpPr>
          <p:cNvPr id="12" name="Rectangle 26">
            <a:extLst>
              <a:ext uri="{FF2B5EF4-FFF2-40B4-BE49-F238E27FC236}">
                <a16:creationId xmlns:a16="http://schemas.microsoft.com/office/drawing/2014/main" id="{9D528A0D-D4EF-4681-AE80-6CF3D519A0DF}"/>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Voltage breakdown &amp; Multipactor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8136" name="Slide Number Placeholder 4"/>
          <p:cNvSpPr>
            <a:spLocks noGrp="1"/>
          </p:cNvSpPr>
          <p:nvPr>
            <p:ph type="sldNum" sz="quarter" idx="11"/>
          </p:nvPr>
        </p:nvSpPr>
        <p:spPr>
          <a:noFill/>
        </p:spPr>
        <p:txBody>
          <a:bodyPr/>
          <a:lstStyle/>
          <a:p>
            <a:fld id="{73B14FDA-1BAA-4D55-B4E9-6C6FF14DFE30}" type="slidenum">
              <a:rPr lang="en-US" smtClean="0"/>
              <a:pPr/>
              <a:t>12</a:t>
            </a:fld>
            <a:endParaRPr lang="en-US" dirty="0"/>
          </a:p>
        </p:txBody>
      </p:sp>
      <p:sp>
        <p:nvSpPr>
          <p:cNvPr id="225288" name="Rectangle 8"/>
          <p:cNvSpPr>
            <a:spLocks noChangeArrowheads="1"/>
          </p:cNvSpPr>
          <p:nvPr/>
        </p:nvSpPr>
        <p:spPr bwMode="auto">
          <a:xfrm>
            <a:off x="952500" y="298031"/>
            <a:ext cx="75557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TEM transmission lines; loss (4)</a:t>
            </a:r>
          </a:p>
        </p:txBody>
      </p:sp>
      <mc:AlternateContent xmlns:mc="http://schemas.openxmlformats.org/markup-compatibility/2006" xmlns:a14="http://schemas.microsoft.com/office/drawing/2010/main">
        <mc:Choice Requires="a14">
          <p:sp>
            <p:nvSpPr>
              <p:cNvPr id="48139" name="TextBox 7"/>
              <p:cNvSpPr txBox="1">
                <a:spLocks noChangeArrowheads="1"/>
              </p:cNvSpPr>
              <p:nvPr/>
            </p:nvSpPr>
            <p:spPr bwMode="auto">
              <a:xfrm>
                <a:off x="437413" y="1288631"/>
                <a:ext cx="7954962" cy="5112169"/>
              </a:xfrm>
              <a:prstGeom prst="rect">
                <a:avLst/>
              </a:prstGeom>
              <a:noFill/>
              <a:ln w="9525">
                <a:noFill/>
                <a:miter lim="800000"/>
                <a:headEnd/>
                <a:tailEnd/>
              </a:ln>
            </p:spPr>
            <p:txBody>
              <a:bodyPr>
                <a:spAutoFit/>
              </a:bodyPr>
              <a:lstStyle/>
              <a:p>
                <a:pPr>
                  <a:buFont typeface="Wingdings" pitchFamily="2" charset="2"/>
                  <a:buNone/>
                </a:pPr>
                <a:r>
                  <a:rPr lang="en-US" sz="1400" b="0" dirty="0"/>
                  <a:t>How to use the term </a:t>
                </a:r>
                <a:r>
                  <a:rPr lang="el-GR" sz="1400" b="0" dirty="0">
                    <a:latin typeface="Cambria" panose="02040503050406030204" pitchFamily="18" charset="0"/>
                    <a:ea typeface="Cambria" panose="02040503050406030204" pitchFamily="18" charset="0"/>
                  </a:rPr>
                  <a:t>α</a:t>
                </a:r>
                <a:r>
                  <a:rPr lang="en-GB" sz="1400" b="0" baseline="-25000" dirty="0">
                    <a:latin typeface="Cambria" panose="02040503050406030204" pitchFamily="18" charset="0"/>
                    <a:ea typeface="Cambria" panose="02040503050406030204" pitchFamily="18" charset="0"/>
                  </a:rPr>
                  <a:t>R</a:t>
                </a:r>
                <a:r>
                  <a:rPr lang="en-GB" sz="1400" b="0" dirty="0">
                    <a:latin typeface="Cambria" panose="02040503050406030204" pitchFamily="18" charset="0"/>
                    <a:ea typeface="Cambria" panose="02040503050406030204" pitchFamily="18" charset="0"/>
                  </a:rPr>
                  <a:t> now in practise? The letter R as index stands for resistive=metallic losses; in most cases but not always we can neglect dielectric losses. Otherwise we have to add </a:t>
                </a:r>
                <a:r>
                  <a:rPr lang="el-GR" sz="1400" b="0" dirty="0">
                    <a:latin typeface="Cambria" panose="02040503050406030204" pitchFamily="18" charset="0"/>
                    <a:ea typeface="Cambria" panose="02040503050406030204" pitchFamily="18" charset="0"/>
                  </a:rPr>
                  <a:t>α</a:t>
                </a:r>
                <a:r>
                  <a:rPr lang="en-GB" sz="1400" b="0" baseline="-25000" dirty="0">
                    <a:latin typeface="Cambria" panose="02040503050406030204" pitchFamily="18" charset="0"/>
                    <a:ea typeface="Cambria" panose="02040503050406030204" pitchFamily="18" charset="0"/>
                  </a:rPr>
                  <a:t>D</a:t>
                </a:r>
                <a:r>
                  <a:rPr lang="en-GB" sz="1400" b="0" dirty="0">
                    <a:latin typeface="Cambria" panose="02040503050406030204" pitchFamily="18" charset="0"/>
                    <a:ea typeface="Cambria" panose="02040503050406030204" pitchFamily="18" charset="0"/>
                  </a:rPr>
                  <a:t>  for diel. loss</a:t>
                </a:r>
                <a:r>
                  <a:rPr lang="en-GB" sz="1400" b="0" baseline="-25000" dirty="0">
                    <a:latin typeface="Cambria" panose="02040503050406030204" pitchFamily="18" charset="0"/>
                    <a:ea typeface="Cambria" panose="02040503050406030204" pitchFamily="18" charset="0"/>
                  </a:rPr>
                  <a:t> </a:t>
                </a:r>
              </a:p>
              <a:p>
                <a:pPr>
                  <a:buFont typeface="Wingdings" pitchFamily="2" charset="2"/>
                  <a:buNone/>
                </a:pPr>
                <a:r>
                  <a:rPr lang="en-GB" sz="1400" b="0" dirty="0">
                    <a:latin typeface="Cambria" panose="02040503050406030204" pitchFamily="18" charset="0"/>
                    <a:ea typeface="Cambria" panose="02040503050406030204" pitchFamily="18" charset="0"/>
                  </a:rPr>
                  <a:t>remember the unit is: </a:t>
                </a:r>
                <a:r>
                  <a:rPr lang="en-GB" sz="1400" b="0" dirty="0" err="1">
                    <a:latin typeface="Cambria" panose="02040503050406030204" pitchFamily="18" charset="0"/>
                    <a:ea typeface="Cambria" panose="02040503050406030204" pitchFamily="18" charset="0"/>
                  </a:rPr>
                  <a:t>Neper</a:t>
                </a:r>
                <a:r>
                  <a:rPr lang="en-GB" sz="1400" b="0" dirty="0">
                    <a:latin typeface="Cambria" panose="02040503050406030204" pitchFamily="18" charset="0"/>
                    <a:ea typeface="Cambria" panose="02040503050406030204" pitchFamily="18" charset="0"/>
                  </a:rPr>
                  <a:t>/meter</a:t>
                </a:r>
                <a:r>
                  <a:rPr lang="en-GB" sz="1400" b="0" baseline="-25000" dirty="0">
                    <a:latin typeface="Cambria" panose="02040503050406030204" pitchFamily="18" charset="0"/>
                    <a:ea typeface="Cambria" panose="02040503050406030204" pitchFamily="18" charset="0"/>
                  </a:rPr>
                  <a:t>   </a:t>
                </a:r>
                <a:r>
                  <a:rPr lang="en-GB" sz="1400" b="0" dirty="0">
                    <a:latin typeface="Cambria" panose="02040503050406030204" pitchFamily="18" charset="0"/>
                    <a:ea typeface="Cambria" panose="02040503050406030204" pitchFamily="18" charset="0"/>
                  </a:rPr>
                  <a:t>with 1 </a:t>
                </a:r>
                <a:r>
                  <a:rPr lang="en-GB" sz="1400" b="0" dirty="0" err="1">
                    <a:latin typeface="Cambria" panose="02040503050406030204" pitchFamily="18" charset="0"/>
                    <a:ea typeface="Cambria" panose="02040503050406030204" pitchFamily="18" charset="0"/>
                  </a:rPr>
                  <a:t>Neper</a:t>
                </a:r>
                <a:r>
                  <a:rPr lang="en-GB" sz="1400" b="0" dirty="0">
                    <a:latin typeface="Cambria" panose="02040503050406030204" pitchFamily="18" charset="0"/>
                    <a:ea typeface="Cambria" panose="02040503050406030204" pitchFamily="18" charset="0"/>
                  </a:rPr>
                  <a:t> =8.68 decibel or dB</a:t>
                </a:r>
              </a:p>
              <a:p>
                <a:pPr>
                  <a:buFont typeface="Wingdings" pitchFamily="2" charset="2"/>
                  <a:buNone/>
                </a:pPr>
                <a:r>
                  <a:rPr lang="en-GB" sz="1400" b="0" dirty="0">
                    <a:latin typeface="Cambria" panose="02040503050406030204" pitchFamily="18" charset="0"/>
                    <a:ea typeface="Cambria" panose="02040503050406030204" pitchFamily="18" charset="0"/>
                  </a:rPr>
                  <a:t>both </a:t>
                </a:r>
                <a:r>
                  <a:rPr lang="en-GB" sz="1400" b="0" dirty="0" err="1">
                    <a:latin typeface="Cambria" panose="02040503050406030204" pitchFamily="18" charset="0"/>
                    <a:ea typeface="Cambria" panose="02040503050406030204" pitchFamily="18" charset="0"/>
                  </a:rPr>
                  <a:t>Neper</a:t>
                </a:r>
                <a:r>
                  <a:rPr lang="en-GB" sz="1400" b="0" dirty="0">
                    <a:latin typeface="Cambria" panose="02040503050406030204" pitchFamily="18" charset="0"/>
                    <a:ea typeface="Cambria" panose="02040503050406030204" pitchFamily="18" charset="0"/>
                  </a:rPr>
                  <a:t>  and dB are dimensionless since they stand for some ratio.</a:t>
                </a:r>
              </a:p>
              <a:p>
                <a:pPr>
                  <a:buNone/>
                </a:pPr>
                <a:r>
                  <a:rPr lang="en-GB" sz="1400" b="0" dirty="0">
                    <a:latin typeface="Cambria" panose="02040503050406030204" pitchFamily="18" charset="0"/>
                    <a:ea typeface="Cambria" panose="02040503050406030204" pitchFamily="18" charset="0"/>
                  </a:rPr>
                  <a:t>When looking at the formula for </a:t>
                </a:r>
                <a:r>
                  <a:rPr lang="el-GR" sz="1400" b="0" dirty="0">
                    <a:latin typeface="Cambria" panose="02040503050406030204" pitchFamily="18" charset="0"/>
                    <a:ea typeface="Cambria" panose="02040503050406030204" pitchFamily="18" charset="0"/>
                  </a:rPr>
                  <a:t>α</a:t>
                </a:r>
                <a:r>
                  <a:rPr lang="en-GB" sz="1400" b="0" baseline="-25000" dirty="0">
                    <a:latin typeface="Cambria" panose="02040503050406030204" pitchFamily="18" charset="0"/>
                    <a:ea typeface="Cambria" panose="02040503050406030204" pitchFamily="18" charset="0"/>
                  </a:rPr>
                  <a:t>R</a:t>
                </a:r>
                <a:r>
                  <a:rPr lang="en-GB" sz="1400" b="0" dirty="0">
                    <a:latin typeface="Cambria" panose="02040503050406030204" pitchFamily="18" charset="0"/>
                    <a:ea typeface="Cambria" panose="02040503050406030204" pitchFamily="18" charset="0"/>
                  </a:rPr>
                  <a:t> you find the relative epsilon </a:t>
                </a:r>
                <a:r>
                  <a:rPr lang="en-GB" sz="1400" b="0" dirty="0" err="1">
                    <a:latin typeface="Cambria" panose="02040503050406030204" pitchFamily="18" charset="0"/>
                    <a:ea typeface="Cambria" panose="02040503050406030204" pitchFamily="18" charset="0"/>
                  </a:rPr>
                  <a:t>there..why</a:t>
                </a:r>
                <a:r>
                  <a:rPr lang="en-GB" sz="1400" b="0" dirty="0">
                    <a:latin typeface="Cambria" panose="02040503050406030204" pitchFamily="18" charset="0"/>
                    <a:ea typeface="Cambria" panose="02040503050406030204" pitchFamily="18" charset="0"/>
                  </a:rPr>
                  <a:t> this  when we are talking about metallic losses only? Is it true, that the metallic losses depends on </a:t>
                </a:r>
                <a:r>
                  <a:rPr lang="el-GR" sz="1400" b="0" dirty="0">
                    <a:latin typeface="Cambria" panose="02040503050406030204" pitchFamily="18" charset="0"/>
                    <a:ea typeface="Cambria" panose="02040503050406030204" pitchFamily="18" charset="0"/>
                  </a:rPr>
                  <a:t>ε</a:t>
                </a:r>
                <a:r>
                  <a:rPr lang="en-GB" sz="1400" b="0" baseline="-25000" dirty="0">
                    <a:latin typeface="Cambria" panose="02040503050406030204" pitchFamily="18" charset="0"/>
                    <a:ea typeface="Cambria" panose="02040503050406030204" pitchFamily="18" charset="0"/>
                  </a:rPr>
                  <a:t>r</a:t>
                </a:r>
                <a:r>
                  <a:rPr lang="en-GB" sz="1400" b="0" dirty="0">
                    <a:latin typeface="Cambria" panose="02040503050406030204" pitchFamily="18" charset="0"/>
                    <a:ea typeface="Cambria" panose="02040503050406030204" pitchFamily="18" charset="0"/>
                  </a:rPr>
                  <a:t> ..? Yes its ! And </a:t>
                </a:r>
                <a:r>
                  <a:rPr lang="en-GB" sz="1400" b="0" dirty="0" err="1">
                    <a:latin typeface="Cambria" panose="02040503050406030204" pitchFamily="18" charset="0"/>
                    <a:ea typeface="Cambria" panose="02040503050406030204" pitchFamily="18" charset="0"/>
                  </a:rPr>
                  <a:t>why..even</a:t>
                </a:r>
                <a:r>
                  <a:rPr lang="en-GB" sz="1400" b="0" dirty="0">
                    <a:latin typeface="Cambria" panose="02040503050406030204" pitchFamily="18" charset="0"/>
                    <a:ea typeface="Cambria" panose="02040503050406030204" pitchFamily="18" charset="0"/>
                  </a:rPr>
                  <a:t> for a lossless dielectric [typically around 2..2.5]?  Without going through formulae you can visualize that  the presence of some dielectric lowers the characteristic impedance and this increase the surface current density..</a:t>
                </a:r>
              </a:p>
              <a:p>
                <a:pPr>
                  <a:buNone/>
                </a:pPr>
                <a:r>
                  <a:rPr lang="en-GB" sz="1400" b="0" dirty="0">
                    <a:latin typeface="Cambria" panose="02040503050406030204" pitchFamily="18" charset="0"/>
                    <a:ea typeface="Cambria" panose="02040503050406030204" pitchFamily="18" charset="0"/>
                  </a:rPr>
                  <a:t>An another question: Why is not everyone using  cables with lowest attenuation around 77 Ohm?</a:t>
                </a:r>
              </a:p>
              <a:p>
                <a:pPr>
                  <a:buNone/>
                </a:pPr>
                <a:r>
                  <a:rPr lang="en-GB" sz="1400" b="0" dirty="0">
                    <a:latin typeface="Cambria" panose="02040503050406030204" pitchFamily="18" charset="0"/>
                    <a:ea typeface="Cambria" panose="02040503050406030204" pitchFamily="18" charset="0"/>
                  </a:rPr>
                  <a:t>Answer: First of all this is only true for air filled cables and the (in most cases unavoidable) dielectric  material has its impact (c.f. </a:t>
                </a:r>
                <a:r>
                  <a:rPr lang="en-GB" sz="1400" b="0" dirty="0" err="1">
                    <a:latin typeface="Cambria" panose="02040503050406030204" pitchFamily="18" charset="0"/>
                    <a:ea typeface="Cambria" panose="02040503050406030204" pitchFamily="18" charset="0"/>
                  </a:rPr>
                  <a:t>Zinke</a:t>
                </a:r>
                <a:r>
                  <a:rPr lang="en-GB" sz="1400" b="0" dirty="0">
                    <a:latin typeface="Cambria" panose="02040503050406030204" pitchFamily="18" charset="0"/>
                    <a:ea typeface="Cambria" panose="02040503050406030204" pitchFamily="18" charset="0"/>
                  </a:rPr>
                  <a:t> Brunswig Vol 1, Page 124)  thus in the end the 50 Ohm is very close to optimum (with dielectric).</a:t>
                </a:r>
              </a:p>
              <a:p>
                <a:pPr>
                  <a:buNone/>
                </a:pPr>
                <a:r>
                  <a:rPr lang="en-GB" sz="1400" b="0" dirty="0">
                    <a:latin typeface="Cambria" panose="02040503050406030204" pitchFamily="18" charset="0"/>
                    <a:ea typeface="Cambria" panose="02040503050406030204" pitchFamily="18" charset="0"/>
                  </a:rPr>
                  <a:t>For a coax cable with best breakdown voltage we obtain Z</a:t>
                </a:r>
                <a:r>
                  <a:rPr lang="en-GB" sz="1400" b="0" baseline="-25000" dirty="0">
                    <a:latin typeface="Cambria" panose="02040503050406030204" pitchFamily="18" charset="0"/>
                    <a:ea typeface="Cambria" panose="02040503050406030204" pitchFamily="18" charset="0"/>
                  </a:rPr>
                  <a:t>L</a:t>
                </a:r>
                <a:r>
                  <a:rPr lang="en-GB" sz="1400" b="0" dirty="0">
                    <a:latin typeface="Cambria" panose="02040503050406030204" pitchFamily="18" charset="0"/>
                    <a:ea typeface="Cambria" panose="02040503050406030204" pitchFamily="18" charset="0"/>
                  </a:rPr>
                  <a:t> =60 Ohm (in air)</a:t>
                </a:r>
              </a:p>
              <a:p>
                <a:pPr>
                  <a:buNone/>
                </a:pPr>
                <a:r>
                  <a:rPr lang="en-GB" sz="1400" b="0" dirty="0">
                    <a:latin typeface="Cambria" panose="02040503050406030204" pitchFamily="18" charset="0"/>
                    <a:ea typeface="Cambria" panose="02040503050406030204" pitchFamily="18" charset="0"/>
                  </a:rPr>
                  <a:t>Now for the power along  some </a:t>
                </a:r>
                <a:r>
                  <a:rPr lang="en-GB" sz="1400" b="0" dirty="0" err="1">
                    <a:latin typeface="Cambria" panose="02040503050406030204" pitchFamily="18" charset="0"/>
                    <a:ea typeface="Cambria" panose="02040503050406030204" pitchFamily="18" charset="0"/>
                  </a:rPr>
                  <a:t>lossy</a:t>
                </a:r>
                <a:r>
                  <a:rPr lang="en-GB" sz="1400" b="0" dirty="0">
                    <a:latin typeface="Cambria" panose="02040503050406030204" pitchFamily="18" charset="0"/>
                    <a:ea typeface="Cambria" panose="02040503050406030204" pitchFamily="18" charset="0"/>
                  </a:rPr>
                  <a:t> line vs z (matched=terminated with its char. impedance we get:</a:t>
                </a:r>
              </a:p>
              <a:p>
                <a:pPr>
                  <a:buNone/>
                </a:pPr>
                <a:endParaRPr lang="en-GB" sz="1400" b="0" baseline="-25000" dirty="0">
                  <a:latin typeface="Cambria" panose="02040503050406030204" pitchFamily="18" charset="0"/>
                  <a:ea typeface="Cambria" panose="02040503050406030204" pitchFamily="18" charset="0"/>
                </a:endParaRPr>
              </a:p>
              <a:p>
                <a:pPr>
                  <a:buNone/>
                </a:pPr>
                <a:r>
                  <a:rPr lang="en-GB" sz="1400" b="0" dirty="0" err="1">
                    <a:latin typeface="Cambria" panose="02040503050406030204" pitchFamily="18" charset="0"/>
                    <a:ea typeface="Cambria" panose="02040503050406030204" pitchFamily="18" charset="0"/>
                  </a:rPr>
                  <a:t>P</a:t>
                </a:r>
                <a:r>
                  <a:rPr lang="en-GB" sz="1400" b="0" baseline="-25000" dirty="0" err="1">
                    <a:latin typeface="Cambria" panose="02040503050406030204" pitchFamily="18" charset="0"/>
                    <a:ea typeface="Cambria" panose="02040503050406030204" pitchFamily="18" charset="0"/>
                  </a:rPr>
                  <a:t>coax</a:t>
                </a:r>
                <a:r>
                  <a:rPr lang="en-GB" sz="1400" b="0" dirty="0">
                    <a:latin typeface="Cambria" panose="02040503050406030204" pitchFamily="18" charset="0"/>
                    <a:ea typeface="Cambria" panose="02040503050406030204" pitchFamily="18" charset="0"/>
                  </a:rPr>
                  <a:t> = P</a:t>
                </a:r>
                <a:r>
                  <a:rPr lang="en-GB" sz="1400" b="0" baseline="-25000" dirty="0">
                    <a:latin typeface="Cambria" panose="02040503050406030204" pitchFamily="18" charset="0"/>
                    <a:ea typeface="Cambria" panose="02040503050406030204" pitchFamily="18" charset="0"/>
                  </a:rPr>
                  <a:t>in </a:t>
                </a:r>
                <a:r>
                  <a:rPr lang="en-GB" sz="1400" b="0" dirty="0">
                    <a:latin typeface="Cambria" panose="02040503050406030204" pitchFamily="18" charset="0"/>
                    <a:ea typeface="Cambria" panose="02040503050406030204" pitchFamily="18" charset="0"/>
                  </a:rPr>
                  <a:t> </a:t>
                </a:r>
                <a14:m>
                  <m:oMath xmlns:m="http://schemas.openxmlformats.org/officeDocument/2006/math">
                    <m:sSup>
                      <m:sSupPr>
                        <m:ctrlPr>
                          <a:rPr lang="en-GB" sz="1400" b="0" i="1" smtClean="0">
                            <a:latin typeface="Cambria Math" panose="02040503050406030204" pitchFamily="18" charset="0"/>
                            <a:ea typeface="Cambria" panose="02040503050406030204" pitchFamily="18" charset="0"/>
                          </a:rPr>
                        </m:ctrlPr>
                      </m:sSupPr>
                      <m:e>
                        <m:r>
                          <a:rPr lang="en-GB" sz="1400" b="0" i="1" smtClean="0">
                            <a:latin typeface="Cambria Math" panose="02040503050406030204" pitchFamily="18" charset="0"/>
                            <a:ea typeface="Cambria" panose="02040503050406030204" pitchFamily="18" charset="0"/>
                          </a:rPr>
                          <m:t>𝑒</m:t>
                        </m:r>
                      </m:e>
                      <m:sup>
                        <m:r>
                          <a:rPr lang="en-GB" sz="1400" b="0" i="1" smtClean="0">
                            <a:latin typeface="Cambria Math" panose="02040503050406030204" pitchFamily="18" charset="0"/>
                            <a:ea typeface="Cambria" panose="02040503050406030204" pitchFamily="18" charset="0"/>
                          </a:rPr>
                          <m:t>−2</m:t>
                        </m:r>
                        <m:r>
                          <m:rPr>
                            <m:sty m:val="p"/>
                          </m:rPr>
                          <a:rPr lang="el-GR" sz="1400" b="0" i="1" smtClean="0">
                            <a:latin typeface="Cambria Math" panose="02040503050406030204" pitchFamily="18" charset="0"/>
                            <a:ea typeface="Cambria" panose="02040503050406030204" pitchFamily="18" charset="0"/>
                          </a:rPr>
                          <m:t>α</m:t>
                        </m:r>
                        <m:r>
                          <a:rPr lang="en-GB" sz="1400" b="0" i="1" smtClean="0">
                            <a:latin typeface="Cambria Math" panose="02040503050406030204" pitchFamily="18" charset="0"/>
                            <a:ea typeface="Cambria" panose="02040503050406030204" pitchFamily="18" charset="0"/>
                          </a:rPr>
                          <m:t>𝑧</m:t>
                        </m:r>
                      </m:sup>
                    </m:sSup>
                  </m:oMath>
                </a14:m>
                <a:r>
                  <a:rPr lang="en-GB" sz="1400" b="0" baseline="-25000" dirty="0">
                    <a:latin typeface="Cambria" panose="02040503050406030204" pitchFamily="18" charset="0"/>
                    <a:ea typeface="Cambria" panose="02040503050406030204" pitchFamily="18" charset="0"/>
                  </a:rPr>
                  <a:t>         </a:t>
                </a:r>
                <a:r>
                  <a:rPr lang="en-GB" sz="1400" b="0" dirty="0">
                    <a:latin typeface="Cambria" panose="02040503050406030204" pitchFamily="18" charset="0"/>
                    <a:ea typeface="Cambria" panose="02040503050406030204" pitchFamily="18" charset="0"/>
                  </a:rPr>
                  <a:t>thus for a length L of the cable : </a:t>
                </a:r>
                <a:r>
                  <a:rPr lang="en-GB" sz="1400" b="0" dirty="0" err="1">
                    <a:latin typeface="Cambria" panose="02040503050406030204" pitchFamily="18" charset="0"/>
                    <a:ea typeface="Cambria" panose="02040503050406030204" pitchFamily="18" charset="0"/>
                  </a:rPr>
                  <a:t>P</a:t>
                </a:r>
                <a:r>
                  <a:rPr lang="en-GB" sz="1400" b="0" baseline="-25000" dirty="0" err="1">
                    <a:latin typeface="Cambria" panose="02040503050406030204" pitchFamily="18" charset="0"/>
                    <a:ea typeface="Cambria" panose="02040503050406030204" pitchFamily="18" charset="0"/>
                  </a:rPr>
                  <a:t>outcoax</a:t>
                </a:r>
                <a:r>
                  <a:rPr lang="en-GB" sz="1400" b="0" dirty="0">
                    <a:latin typeface="Cambria" panose="02040503050406030204" pitchFamily="18" charset="0"/>
                    <a:ea typeface="Cambria" panose="02040503050406030204" pitchFamily="18" charset="0"/>
                  </a:rPr>
                  <a:t> = P</a:t>
                </a:r>
                <a:r>
                  <a:rPr lang="en-GB" sz="1400" b="0" baseline="-25000" dirty="0">
                    <a:latin typeface="Cambria" panose="02040503050406030204" pitchFamily="18" charset="0"/>
                    <a:ea typeface="Cambria" panose="02040503050406030204" pitchFamily="18" charset="0"/>
                  </a:rPr>
                  <a:t>in </a:t>
                </a:r>
                <a:r>
                  <a:rPr lang="en-GB" sz="1400" b="0" dirty="0">
                    <a:latin typeface="Cambria" panose="02040503050406030204" pitchFamily="18" charset="0"/>
                    <a:ea typeface="Cambria" panose="02040503050406030204" pitchFamily="18" charset="0"/>
                  </a:rPr>
                  <a:t> </a:t>
                </a:r>
                <a14:m>
                  <m:oMath xmlns:m="http://schemas.openxmlformats.org/officeDocument/2006/math">
                    <m:sSup>
                      <m:sSupPr>
                        <m:ctrlPr>
                          <a:rPr lang="en-GB" sz="1400" b="0" i="1">
                            <a:latin typeface="Cambria Math" panose="02040503050406030204" pitchFamily="18" charset="0"/>
                            <a:ea typeface="Cambria" panose="02040503050406030204" pitchFamily="18" charset="0"/>
                          </a:rPr>
                        </m:ctrlPr>
                      </m:sSupPr>
                      <m:e>
                        <m:r>
                          <a:rPr lang="en-GB" sz="1400" b="0" i="1">
                            <a:latin typeface="Cambria Math" panose="02040503050406030204" pitchFamily="18" charset="0"/>
                            <a:ea typeface="Cambria" panose="02040503050406030204" pitchFamily="18" charset="0"/>
                          </a:rPr>
                          <m:t>𝑒</m:t>
                        </m:r>
                      </m:e>
                      <m:sup>
                        <m:r>
                          <a:rPr lang="en-GB" sz="1400" b="0" i="1">
                            <a:latin typeface="Cambria Math" panose="02040503050406030204" pitchFamily="18" charset="0"/>
                            <a:ea typeface="Cambria" panose="02040503050406030204" pitchFamily="18" charset="0"/>
                          </a:rPr>
                          <m:t>−2</m:t>
                        </m:r>
                        <m:r>
                          <m:rPr>
                            <m:sty m:val="p"/>
                          </m:rPr>
                          <a:rPr lang="el-GR" sz="1400" b="0" i="1">
                            <a:latin typeface="Cambria Math" panose="02040503050406030204" pitchFamily="18" charset="0"/>
                            <a:ea typeface="Cambria" panose="02040503050406030204" pitchFamily="18" charset="0"/>
                          </a:rPr>
                          <m:t>α</m:t>
                        </m:r>
                        <m:r>
                          <a:rPr lang="en-GB" sz="1400" b="0" i="1" smtClean="0">
                            <a:latin typeface="Cambria Math" panose="02040503050406030204" pitchFamily="18" charset="0"/>
                            <a:ea typeface="Cambria" panose="02040503050406030204" pitchFamily="18" charset="0"/>
                          </a:rPr>
                          <m:t>𝐿</m:t>
                        </m:r>
                      </m:sup>
                    </m:sSup>
                  </m:oMath>
                </a14:m>
                <a:r>
                  <a:rPr lang="en-GB" sz="1400" b="0" dirty="0">
                    <a:latin typeface="Cambria" panose="02040503050406030204" pitchFamily="18" charset="0"/>
                    <a:ea typeface="Cambria" panose="02040503050406030204" pitchFamily="18" charset="0"/>
                  </a:rPr>
                  <a:t>; assume 3 dB (which is half power) we first convert to this </a:t>
                </a:r>
                <a:r>
                  <a:rPr lang="en-GB" sz="1400" b="0" dirty="0" err="1">
                    <a:latin typeface="Cambria" panose="02040503050406030204" pitchFamily="18" charset="0"/>
                    <a:ea typeface="Cambria" panose="02040503050406030204" pitchFamily="18" charset="0"/>
                  </a:rPr>
                  <a:t>Neper</a:t>
                </a:r>
                <a:r>
                  <a:rPr lang="en-GB" sz="1400" b="0" dirty="0">
                    <a:latin typeface="Cambria" panose="02040503050406030204" pitchFamily="18" charset="0"/>
                    <a:ea typeface="Cambria" panose="02040503050406030204" pitchFamily="18" charset="0"/>
                  </a:rPr>
                  <a:t> thus  we have 0.345 Np   ≙ 3 dB  and we arrive at </a:t>
                </a:r>
                <a14:m>
                  <m:oMath xmlns:m="http://schemas.openxmlformats.org/officeDocument/2006/math">
                    <m:sSup>
                      <m:sSupPr>
                        <m:ctrlPr>
                          <a:rPr lang="en-GB" sz="1400" b="0" i="1">
                            <a:latin typeface="Cambria Math" panose="02040503050406030204" pitchFamily="18" charset="0"/>
                            <a:ea typeface="Cambria" panose="02040503050406030204" pitchFamily="18" charset="0"/>
                          </a:rPr>
                        </m:ctrlPr>
                      </m:sSupPr>
                      <m:e>
                        <m:r>
                          <a:rPr lang="en-GB" sz="1400" b="0" i="1">
                            <a:latin typeface="Cambria Math" panose="02040503050406030204" pitchFamily="18" charset="0"/>
                            <a:ea typeface="Cambria" panose="02040503050406030204" pitchFamily="18" charset="0"/>
                          </a:rPr>
                          <m:t>𝑒</m:t>
                        </m:r>
                      </m:e>
                      <m:sup>
                        <m:r>
                          <a:rPr lang="en-GB" sz="1400" b="0" i="1">
                            <a:latin typeface="Cambria Math" panose="02040503050406030204" pitchFamily="18" charset="0"/>
                            <a:ea typeface="Cambria" panose="02040503050406030204" pitchFamily="18" charset="0"/>
                          </a:rPr>
                          <m:t>−</m:t>
                        </m:r>
                        <m:r>
                          <a:rPr lang="en-GB" sz="1400" b="0" i="1" smtClean="0">
                            <a:latin typeface="Cambria Math" panose="02040503050406030204" pitchFamily="18" charset="0"/>
                            <a:ea typeface="Cambria" panose="02040503050406030204" pitchFamily="18" charset="0"/>
                          </a:rPr>
                          <m:t>0.691</m:t>
                        </m:r>
                      </m:sup>
                    </m:sSup>
                  </m:oMath>
                </a14:m>
                <a:r>
                  <a:rPr lang="en-GB" sz="1400" b="0" dirty="0">
                    <a:latin typeface="Cambria" panose="02040503050406030204" pitchFamily="18" charset="0"/>
                    <a:ea typeface="Cambria" panose="02040503050406030204" pitchFamily="18" charset="0"/>
                  </a:rPr>
                  <a:t> =0.5</a:t>
                </a:r>
              </a:p>
              <a:p>
                <a:pPr>
                  <a:buNone/>
                </a:pPr>
                <a:endParaRPr lang="en-GB" sz="1400" b="0" dirty="0">
                  <a:latin typeface="Cambria" panose="02040503050406030204" pitchFamily="18" charset="0"/>
                  <a:ea typeface="Cambria" panose="02040503050406030204" pitchFamily="18" charset="0"/>
                </a:endParaRPr>
              </a:p>
              <a:p>
                <a:pPr>
                  <a:buNone/>
                </a:pPr>
                <a:r>
                  <a:rPr lang="en-GB" sz="1400" b="0" dirty="0">
                    <a:latin typeface="Cambria" panose="02040503050406030204" pitchFamily="18" charset="0"/>
                    <a:ea typeface="Cambria" panose="02040503050406030204" pitchFamily="18" charset="0"/>
                  </a:rPr>
                  <a:t>In other words, we clearly see half the power (50 %) or 1/√2  of the voltage as </a:t>
                </a:r>
                <a:r>
                  <a:rPr lang="en-GB" sz="1400" b="0" dirty="0" err="1">
                    <a:latin typeface="Cambria" panose="02040503050406030204" pitchFamily="18" charset="0"/>
                    <a:ea typeface="Cambria" panose="02040503050406030204" pitchFamily="18" charset="0"/>
                  </a:rPr>
                  <a:t>P∼Voltage</a:t>
                </a:r>
                <a:r>
                  <a:rPr lang="en-GB" sz="1400" b="0" dirty="0">
                    <a:latin typeface="Cambria" panose="02040503050406030204" pitchFamily="18" charset="0"/>
                    <a:ea typeface="Cambria" panose="02040503050406030204" pitchFamily="18" charset="0"/>
                  </a:rPr>
                  <a:t> </a:t>
                </a:r>
                <a:r>
                  <a:rPr lang="en-GB" sz="1400" b="0" baseline="30000" dirty="0">
                    <a:latin typeface="Cambria" panose="02040503050406030204" pitchFamily="18" charset="0"/>
                    <a:ea typeface="Cambria" panose="02040503050406030204" pitchFamily="18" charset="0"/>
                  </a:rPr>
                  <a:t>2</a:t>
                </a:r>
              </a:p>
              <a:p>
                <a:pPr>
                  <a:buNone/>
                </a:pPr>
                <a:r>
                  <a:rPr lang="en-GB" sz="1400" b="0" dirty="0">
                    <a:latin typeface="Cambria" panose="02040503050406030204" pitchFamily="18" charset="0"/>
                    <a:ea typeface="Cambria" panose="02040503050406030204" pitchFamily="18" charset="0"/>
                  </a:rPr>
                  <a:t>Obviously the voltage (assuming only one forward travelling wave; no </a:t>
                </a:r>
                <a:r>
                  <a:rPr lang="en-GB" sz="1400" b="0" dirty="0" err="1">
                    <a:latin typeface="Cambria" panose="02040503050406030204" pitchFamily="18" charset="0"/>
                    <a:ea typeface="Cambria" panose="02040503050406030204" pitchFamily="18" charset="0"/>
                  </a:rPr>
                  <a:t>refl</a:t>
                </a:r>
                <a:r>
                  <a:rPr lang="en-GB" sz="1400" b="0" dirty="0">
                    <a:latin typeface="Cambria" panose="02040503050406030204" pitchFamily="18" charset="0"/>
                    <a:ea typeface="Cambria" panose="02040503050406030204" pitchFamily="18" charset="0"/>
                  </a:rPr>
                  <a:t>) along a </a:t>
                </a:r>
                <a:r>
                  <a:rPr lang="en-GB" sz="1400" b="0" dirty="0" err="1">
                    <a:latin typeface="Cambria" panose="02040503050406030204" pitchFamily="18" charset="0"/>
                    <a:ea typeface="Cambria" panose="02040503050406030204" pitchFamily="18" charset="0"/>
                  </a:rPr>
                  <a:t>lossy</a:t>
                </a:r>
                <a:r>
                  <a:rPr lang="en-GB" sz="1400" b="0" dirty="0">
                    <a:latin typeface="Cambria" panose="02040503050406030204" pitchFamily="18" charset="0"/>
                    <a:ea typeface="Cambria" panose="02040503050406030204" pitchFamily="18" charset="0"/>
                  </a:rPr>
                  <a:t> line is ∼ </a:t>
                </a:r>
                <a14:m>
                  <m:oMath xmlns:m="http://schemas.openxmlformats.org/officeDocument/2006/math">
                    <m:sSup>
                      <m:sSupPr>
                        <m:ctrlPr>
                          <a:rPr lang="en-GB" sz="1400" b="0" i="1">
                            <a:latin typeface="Cambria Math" panose="02040503050406030204" pitchFamily="18" charset="0"/>
                            <a:ea typeface="Cambria" panose="02040503050406030204" pitchFamily="18" charset="0"/>
                          </a:rPr>
                        </m:ctrlPr>
                      </m:sSupPr>
                      <m:e>
                        <m:r>
                          <a:rPr lang="en-GB" sz="1400" b="0" i="1">
                            <a:latin typeface="Cambria Math" panose="02040503050406030204" pitchFamily="18" charset="0"/>
                            <a:ea typeface="Cambria" panose="02040503050406030204" pitchFamily="18" charset="0"/>
                          </a:rPr>
                          <m:t>𝑒</m:t>
                        </m:r>
                      </m:e>
                      <m:sup>
                        <m:r>
                          <a:rPr lang="en-GB" sz="1400" b="0" i="1">
                            <a:latin typeface="Cambria Math" panose="02040503050406030204" pitchFamily="18" charset="0"/>
                            <a:ea typeface="Cambria" panose="02040503050406030204" pitchFamily="18" charset="0"/>
                          </a:rPr>
                          <m:t>−</m:t>
                        </m:r>
                        <m:r>
                          <m:rPr>
                            <m:sty m:val="p"/>
                          </m:rPr>
                          <a:rPr lang="el-GR" sz="1400" b="0" i="1">
                            <a:latin typeface="Cambria Math" panose="02040503050406030204" pitchFamily="18" charset="0"/>
                            <a:ea typeface="Cambria" panose="02040503050406030204" pitchFamily="18" charset="0"/>
                          </a:rPr>
                          <m:t>α</m:t>
                        </m:r>
                        <m:r>
                          <a:rPr lang="en-GB" sz="1400" b="0" i="1">
                            <a:latin typeface="Cambria Math" panose="02040503050406030204" pitchFamily="18" charset="0"/>
                            <a:ea typeface="Cambria" panose="02040503050406030204" pitchFamily="18" charset="0"/>
                          </a:rPr>
                          <m:t>𝑧</m:t>
                        </m:r>
                      </m:sup>
                    </m:sSup>
                  </m:oMath>
                </a14:m>
                <a:endParaRPr lang="en-GB" sz="1400" b="0" dirty="0">
                  <a:latin typeface="Cambria" panose="02040503050406030204" pitchFamily="18" charset="0"/>
                  <a:ea typeface="Cambria" panose="02040503050406030204" pitchFamily="18" charset="0"/>
                </a:endParaRPr>
              </a:p>
              <a:p>
                <a:pPr>
                  <a:buFont typeface="Wingdings" pitchFamily="2" charset="2"/>
                  <a:buNone/>
                </a:pPr>
                <a:r>
                  <a:rPr lang="en-GB" sz="1400" b="0" dirty="0"/>
                  <a:t>To keep in mind: after 1 </a:t>
                </a:r>
                <a:r>
                  <a:rPr lang="en-GB" sz="1400" b="0" dirty="0" err="1"/>
                  <a:t>Neper</a:t>
                </a:r>
                <a:r>
                  <a:rPr lang="en-GB" sz="1400" b="0" dirty="0"/>
                  <a:t> of attenuation the VOLTAGE  or </a:t>
                </a:r>
                <a:r>
                  <a:rPr lang="en-GB" sz="1400" b="0" dirty="0" err="1"/>
                  <a:t>fieldstrength</a:t>
                </a:r>
                <a:r>
                  <a:rPr lang="en-GB" sz="1400" b="0" dirty="0"/>
                  <a:t> is down by 1/e !</a:t>
                </a:r>
              </a:p>
            </p:txBody>
          </p:sp>
        </mc:Choice>
        <mc:Fallback xmlns="">
          <p:sp>
            <p:nvSpPr>
              <p:cNvPr id="48139" name="TextBox 7"/>
              <p:cNvSpPr txBox="1">
                <a:spLocks noRot="1" noChangeAspect="1" noMove="1" noResize="1" noEditPoints="1" noAdjustHandles="1" noChangeArrowheads="1" noChangeShapeType="1" noTextEdit="1"/>
              </p:cNvSpPr>
              <p:nvPr/>
            </p:nvSpPr>
            <p:spPr bwMode="auto">
              <a:xfrm>
                <a:off x="437413" y="1288631"/>
                <a:ext cx="7954962" cy="5112169"/>
              </a:xfrm>
              <a:prstGeom prst="rect">
                <a:avLst/>
              </a:prstGeom>
              <a:blipFill>
                <a:blip r:embed="rId4"/>
                <a:stretch>
                  <a:fillRect l="-230" t="-596" r="-77" b="-358"/>
                </a:stretch>
              </a:blipFill>
              <a:ln w="9525">
                <a:noFill/>
                <a:miter lim="800000"/>
                <a:headEnd/>
                <a:tailEnd/>
              </a:ln>
            </p:spPr>
            <p:txBody>
              <a:bodyPr/>
              <a:lstStyle/>
              <a:p>
                <a:r>
                  <a:rPr lang="en-GB">
                    <a:noFill/>
                  </a:rPr>
                  <a:t> </a:t>
                </a:r>
              </a:p>
            </p:txBody>
          </p:sp>
        </mc:Fallback>
      </mc:AlternateContent>
      <p:graphicFrame>
        <p:nvGraphicFramePr>
          <p:cNvPr id="48130" name="Object 9"/>
          <p:cNvGraphicFramePr>
            <a:graphicFrameLocks noChangeAspect="1"/>
          </p:cNvGraphicFramePr>
          <p:nvPr/>
        </p:nvGraphicFramePr>
        <p:xfrm>
          <a:off x="4860925" y="3367088"/>
          <a:ext cx="171450" cy="323850"/>
        </p:xfrm>
        <a:graphic>
          <a:graphicData uri="http://schemas.openxmlformats.org/presentationml/2006/ole">
            <mc:AlternateContent xmlns:mc="http://schemas.openxmlformats.org/markup-compatibility/2006">
              <mc:Choice xmlns:v="urn:schemas-microsoft-com:vml" Requires="v">
                <p:oleObj name="Equation" r:id="rId5" imgW="114151" imgH="215619" progId="Equation.3">
                  <p:embed/>
                </p:oleObj>
              </mc:Choice>
              <mc:Fallback>
                <p:oleObj name="Equation" r:id="rId5" imgW="114151" imgH="215619" progId="Equation.3">
                  <p:embed/>
                  <p:pic>
                    <p:nvPicPr>
                      <p:cNvPr id="48130"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60925" y="3367088"/>
                        <a:ext cx="17145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7" name="Rectangle 7">
            <a:extLst>
              <a:ext uri="{FF2B5EF4-FFF2-40B4-BE49-F238E27FC236}">
                <a16:creationId xmlns:a16="http://schemas.microsoft.com/office/drawing/2014/main" id="{F601C4AE-9ED7-485D-B567-49D2C41261C8}"/>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spTree>
    <p:extLst>
      <p:ext uri="{BB962C8B-B14F-4D97-AF65-F5344CB8AC3E}">
        <p14:creationId xmlns:p14="http://schemas.microsoft.com/office/powerpoint/2010/main" val="262470773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half"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2803610-3323-437B-A863-7B87CAF4AD3F}"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120</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Arial" charset="0"/>
                <a:ea typeface="+mn-ea"/>
                <a:cs typeface="+mn-cs"/>
              </a:rPr>
              <a:t>Learning targets for Section B </a:t>
            </a:r>
            <a:endParaRPr kumimoji="0" lang="en-US" sz="2000" b="0" i="1" u="none" strike="noStrike" kern="1200" cap="none" spc="0" normalizeH="0" baseline="0" noProof="0" dirty="0">
              <a:ln>
                <a:noFill/>
              </a:ln>
              <a:solidFill>
                <a:srgbClr val="FF0000"/>
              </a:solidFill>
              <a:effectLst/>
              <a:uLnTx/>
              <a:uFillTx/>
              <a:latin typeface="Arial" charset="0"/>
              <a:ea typeface="+mn-ea"/>
              <a:cs typeface="+mn-cs"/>
            </a:endParaRPr>
          </a:p>
        </p:txBody>
      </p:sp>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Beam-cavity interaction</a:t>
            </a:r>
          </a:p>
        </p:txBody>
      </p:sp>
      <p:sp>
        <p:nvSpPr>
          <p:cNvPr id="5" name="TextBox 4"/>
          <p:cNvSpPr txBox="1"/>
          <p:nvPr/>
        </p:nvSpPr>
        <p:spPr>
          <a:xfrm>
            <a:off x="952500" y="800100"/>
            <a:ext cx="7391400" cy="7137338"/>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At the end of this chapter you should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use mode charts for rectangular and cylindrical cavities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Be familiar with scaling laws and able to apply them</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a basic idea on the mechanism of </a:t>
            </a:r>
            <a:r>
              <a:rPr lang="en-GB" sz="1400" b="0" dirty="0" err="1"/>
              <a:t>multipactor</a:t>
            </a: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Ba able to explain qualitatively the “</a:t>
            </a:r>
            <a:r>
              <a:rPr lang="en-GB" sz="1400" b="0" dirty="0" err="1"/>
              <a:t>multipactor</a:t>
            </a:r>
            <a:r>
              <a:rPr lang="en-GB" sz="1400" b="0" dirty="0"/>
              <a:t> bands”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Have understood</a:t>
            </a:r>
            <a:r>
              <a:rPr kumimoji="0" lang="en-GB" sz="1400" b="0" i="0" u="none" strike="noStrike" kern="1200" cap="none" spc="0" normalizeH="0" noProof="0" dirty="0">
                <a:ln>
                  <a:noFill/>
                </a:ln>
                <a:solidFill>
                  <a:srgbClr val="0000FF"/>
                </a:solidFill>
                <a:effectLst/>
                <a:uLnTx/>
                <a:uFillTx/>
                <a:latin typeface="Arial" charset="0"/>
                <a:ea typeface="+mn-ea"/>
                <a:cs typeface="+mn-cs"/>
              </a:rPr>
              <a:t> the difference between </a:t>
            </a:r>
            <a:r>
              <a:rPr kumimoji="0" lang="en-GB" sz="1400" b="0" i="0" u="none" strike="noStrike" kern="1200" cap="none" spc="0" normalizeH="0" noProof="0" dirty="0" err="1">
                <a:ln>
                  <a:noFill/>
                </a:ln>
                <a:solidFill>
                  <a:srgbClr val="0000FF"/>
                </a:solidFill>
                <a:effectLst/>
                <a:uLnTx/>
                <a:uFillTx/>
                <a:latin typeface="Arial" charset="0"/>
                <a:ea typeface="+mn-ea"/>
                <a:cs typeface="+mn-cs"/>
              </a:rPr>
              <a:t>multipactor</a:t>
            </a:r>
            <a:r>
              <a:rPr kumimoji="0" lang="en-GB" sz="1400" b="0" i="0" u="none" strike="noStrike" kern="1200" cap="none" spc="0" normalizeH="0" noProof="0" dirty="0">
                <a:ln>
                  <a:noFill/>
                </a:ln>
                <a:solidFill>
                  <a:srgbClr val="0000FF"/>
                </a:solidFill>
                <a:effectLst/>
                <a:uLnTx/>
                <a:uFillTx/>
                <a:latin typeface="Arial" charset="0"/>
                <a:ea typeface="+mn-ea"/>
                <a:cs typeface="+mn-cs"/>
              </a:rPr>
              <a:t> and voltage breakdown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a:t>
            </a:r>
            <a:r>
              <a:rPr lang="en-GB" sz="1400" b="0" noProof="0" dirty="0"/>
              <a:t> some fundamental concepts of coupling to the modes of a cavity and be able to discuss their advantages and disadvantages for a particular shape or mode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some of the methods how to tune cavities and how to use the related formulae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basic strategies used in numerical simulation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an idea about field pattern of higher order modes for different cavity shapes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Having understood the meaning of </a:t>
            </a:r>
            <a:r>
              <a:rPr lang="en-GB" sz="1400" b="0" dirty="0" err="1"/>
              <a:t>db</a:t>
            </a:r>
            <a:r>
              <a:rPr lang="en-GB" sz="1400" b="0" dirty="0"/>
              <a:t> and be able to convert any dB value to linear in terms of power and also voltage ratio.</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by heart the most relevant dB to linear conversions e.g. 3 dB =factor 2 in power and vice versa</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familiar with the mode chart for higher order modes of coaxial lines and resonators and able to carry out related calculations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Having understood the relevance and meaning of the transit time factor both for highly relativistic  and also for slow beams.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t>
            </a:r>
            <a:r>
              <a:rPr lang="en-GB" sz="1400" b="0"/>
              <a:t>familiar with </a:t>
            </a:r>
            <a:r>
              <a:rPr lang="en-GB" sz="1400" b="0" dirty="0"/>
              <a:t>the skin effect and be able to apply the formulae as well as the graph for all kind of technically used metals in accelerator design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noProof="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kumimoji="0" lang="en-GB" sz="1400" b="0" i="0" u="none" strike="noStrike" kern="1200" cap="none" spc="0" normalizeH="0" baseline="0" noProof="0" dirty="0">
              <a:ln>
                <a:noFill/>
              </a:ln>
              <a:solidFill>
                <a:srgbClr val="0000FF"/>
              </a:solidFill>
              <a:effectLst/>
              <a:uLnTx/>
              <a:uFillTx/>
              <a:latin typeface="Arial" charset="0"/>
              <a:ea typeface="+mn-ea"/>
              <a:cs typeface="+mn-cs"/>
            </a:endParaRP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kumimoji="0" lang="en-GB" sz="1400" b="0" i="0" u="none" strike="noStrike" kern="1200" cap="none" spc="0" normalizeH="0" baseline="0" noProof="0" dirty="0">
              <a:ln>
                <a:noFill/>
              </a:ln>
              <a:solidFill>
                <a:srgbClr val="0000FF"/>
              </a:solidFill>
              <a:effectLst/>
              <a:uLnTx/>
              <a:uFillTx/>
              <a:latin typeface="Arial" charset="0"/>
              <a:ea typeface="+mn-ea"/>
              <a:cs typeface="+mn-cs"/>
            </a:endParaRPr>
          </a:p>
        </p:txBody>
      </p:sp>
    </p:spTree>
    <p:extLst>
      <p:ext uri="{BB962C8B-B14F-4D97-AF65-F5344CB8AC3E}">
        <p14:creationId xmlns:p14="http://schemas.microsoft.com/office/powerpoint/2010/main" val="150874180"/>
      </p:ext>
    </p:extLst>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82947" name="Slide Number Placeholder 3"/>
          <p:cNvSpPr>
            <a:spLocks noGrp="1"/>
          </p:cNvSpPr>
          <p:nvPr>
            <p:ph type="sldNum" sz="quarter" idx="11"/>
          </p:nvPr>
        </p:nvSpPr>
        <p:spPr>
          <a:noFill/>
        </p:spPr>
        <p:txBody>
          <a:bodyPr/>
          <a:lstStyle/>
          <a:p>
            <a:fld id="{8AEEFB05-9146-42C6-AAA0-DA2B18020FBA}" type="slidenum">
              <a:rPr lang="en-US" smtClean="0"/>
              <a:pPr/>
              <a:t>121</a:t>
            </a:fld>
            <a:endParaRPr lang="en-US" dirty="0"/>
          </a:p>
        </p:txBody>
      </p:sp>
      <p:pic>
        <p:nvPicPr>
          <p:cNvPr id="82948" name="Picture 17"/>
          <p:cNvPicPr>
            <a:picLocks noChangeAspect="1" noChangeArrowheads="1"/>
          </p:cNvPicPr>
          <p:nvPr/>
        </p:nvPicPr>
        <p:blipFill>
          <a:blip r:embed="rId3" cstate="print"/>
          <a:srcRect/>
          <a:stretch>
            <a:fillRect/>
          </a:stretch>
        </p:blipFill>
        <p:spPr bwMode="auto">
          <a:xfrm>
            <a:off x="265113" y="3983038"/>
            <a:ext cx="8666162" cy="1695450"/>
          </a:xfrm>
          <a:prstGeom prst="rect">
            <a:avLst/>
          </a:prstGeom>
          <a:noFill/>
          <a:ln w="9525" algn="ctr">
            <a:noFill/>
            <a:miter lim="800000"/>
            <a:headEnd/>
            <a:tailEnd/>
          </a:ln>
        </p:spPr>
      </p:pic>
      <p:sp>
        <p:nvSpPr>
          <p:cNvPr id="82949" name="Rectangle 16"/>
          <p:cNvSpPr>
            <a:spLocks noChangeArrowheads="1"/>
          </p:cNvSpPr>
          <p:nvPr/>
        </p:nvSpPr>
        <p:spPr bwMode="auto">
          <a:xfrm>
            <a:off x="1484313" y="19367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RF systems</a:t>
            </a:r>
          </a:p>
        </p:txBody>
      </p:sp>
      <p:sp>
        <p:nvSpPr>
          <p:cNvPr id="82950" name="Rectangle 19"/>
          <p:cNvSpPr>
            <a:spLocks noChangeArrowheads="1"/>
          </p:cNvSpPr>
          <p:nvPr/>
        </p:nvSpPr>
        <p:spPr bwMode="auto">
          <a:xfrm>
            <a:off x="3200400" y="12604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RF systems</a:t>
            </a:r>
          </a:p>
        </p:txBody>
      </p:sp>
      <p:sp>
        <p:nvSpPr>
          <p:cNvPr id="82951" name="Rectangle 20"/>
          <p:cNvSpPr>
            <a:spLocks noChangeArrowheads="1"/>
          </p:cNvSpPr>
          <p:nvPr/>
        </p:nvSpPr>
        <p:spPr bwMode="auto">
          <a:xfrm>
            <a:off x="1600200" y="19462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Single cavity</a:t>
            </a:r>
          </a:p>
        </p:txBody>
      </p:sp>
      <p:sp>
        <p:nvSpPr>
          <p:cNvPr id="82952" name="Rectangle 21"/>
          <p:cNvSpPr>
            <a:spLocks noChangeArrowheads="1"/>
          </p:cNvSpPr>
          <p:nvPr/>
        </p:nvSpPr>
        <p:spPr bwMode="auto">
          <a:xfrm>
            <a:off x="4343400" y="19462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Multiple cavities</a:t>
            </a:r>
          </a:p>
        </p:txBody>
      </p:sp>
      <p:sp>
        <p:nvSpPr>
          <p:cNvPr id="82953" name="Rectangle 22"/>
          <p:cNvSpPr>
            <a:spLocks noChangeArrowheads="1"/>
          </p:cNvSpPr>
          <p:nvPr/>
        </p:nvSpPr>
        <p:spPr bwMode="auto">
          <a:xfrm>
            <a:off x="2286000" y="26320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Individual RF sources</a:t>
            </a:r>
          </a:p>
        </p:txBody>
      </p:sp>
      <p:sp>
        <p:nvSpPr>
          <p:cNvPr id="82954" name="Rectangle 23"/>
          <p:cNvSpPr>
            <a:spLocks noChangeArrowheads="1"/>
          </p:cNvSpPr>
          <p:nvPr/>
        </p:nvSpPr>
        <p:spPr bwMode="auto">
          <a:xfrm>
            <a:off x="5029200" y="26320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Common RF source</a:t>
            </a:r>
          </a:p>
        </p:txBody>
      </p:sp>
      <p:sp>
        <p:nvSpPr>
          <p:cNvPr id="82955" name="Rectangle 24"/>
          <p:cNvSpPr>
            <a:spLocks noChangeArrowheads="1"/>
          </p:cNvSpPr>
          <p:nvPr/>
        </p:nvSpPr>
        <p:spPr bwMode="auto">
          <a:xfrm>
            <a:off x="5715000" y="33178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Travelling wave cavities</a:t>
            </a:r>
          </a:p>
        </p:txBody>
      </p:sp>
      <p:sp>
        <p:nvSpPr>
          <p:cNvPr id="82956" name="Rectangle 25"/>
          <p:cNvSpPr>
            <a:spLocks noChangeArrowheads="1"/>
          </p:cNvSpPr>
          <p:nvPr/>
        </p:nvSpPr>
        <p:spPr bwMode="auto">
          <a:xfrm>
            <a:off x="1600200" y="33178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sz="1800" b="0" dirty="0"/>
              <a:t>Standing wave cavities</a:t>
            </a:r>
          </a:p>
        </p:txBody>
      </p:sp>
      <p:sp>
        <p:nvSpPr>
          <p:cNvPr id="77851" name="Line 27"/>
          <p:cNvSpPr>
            <a:spLocks noChangeShapeType="1"/>
          </p:cNvSpPr>
          <p:nvPr/>
        </p:nvSpPr>
        <p:spPr bwMode="auto">
          <a:xfrm flipH="1">
            <a:off x="3051175" y="1590675"/>
            <a:ext cx="1157288"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2" name="Line 28"/>
          <p:cNvSpPr>
            <a:spLocks noChangeShapeType="1"/>
          </p:cNvSpPr>
          <p:nvPr/>
        </p:nvSpPr>
        <p:spPr bwMode="auto">
          <a:xfrm flipH="1">
            <a:off x="3984625" y="2282825"/>
            <a:ext cx="1157288"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3" name="Line 29"/>
          <p:cNvSpPr>
            <a:spLocks noChangeShapeType="1"/>
          </p:cNvSpPr>
          <p:nvPr/>
        </p:nvSpPr>
        <p:spPr bwMode="auto">
          <a:xfrm flipH="1">
            <a:off x="3079750" y="2962275"/>
            <a:ext cx="2638425" cy="323850"/>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4" name="Line 30"/>
          <p:cNvSpPr>
            <a:spLocks noChangeShapeType="1"/>
          </p:cNvSpPr>
          <p:nvPr/>
        </p:nvSpPr>
        <p:spPr bwMode="auto">
          <a:xfrm>
            <a:off x="4478338" y="1597025"/>
            <a:ext cx="1157287"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5" name="Line 31"/>
          <p:cNvSpPr>
            <a:spLocks noChangeShapeType="1"/>
          </p:cNvSpPr>
          <p:nvPr/>
        </p:nvSpPr>
        <p:spPr bwMode="auto">
          <a:xfrm>
            <a:off x="5273675" y="2287588"/>
            <a:ext cx="1157288"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6" name="Line 32"/>
          <p:cNvSpPr>
            <a:spLocks noChangeShapeType="1"/>
          </p:cNvSpPr>
          <p:nvPr/>
        </p:nvSpPr>
        <p:spPr bwMode="auto">
          <a:xfrm>
            <a:off x="5919788" y="2955925"/>
            <a:ext cx="1157287"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2963"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
        <p:nvSpPr>
          <p:cNvPr id="20" name="Rectangle 19"/>
          <p:cNvSpPr/>
          <p:nvPr/>
        </p:nvSpPr>
        <p:spPr bwMode="auto">
          <a:xfrm>
            <a:off x="4951413" y="4205288"/>
            <a:ext cx="711200" cy="31273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Rectangle 20"/>
          <p:cNvSpPr/>
          <p:nvPr/>
        </p:nvSpPr>
        <p:spPr bwMode="auto">
          <a:xfrm>
            <a:off x="4710113" y="4786313"/>
            <a:ext cx="498475" cy="3143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Rectangle 21"/>
          <p:cNvSpPr/>
          <p:nvPr/>
        </p:nvSpPr>
        <p:spPr bwMode="auto">
          <a:xfrm>
            <a:off x="8062913" y="5353050"/>
            <a:ext cx="906462" cy="3333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0" y="4186238"/>
            <a:ext cx="1016000" cy="3317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ectangle 23"/>
          <p:cNvSpPr/>
          <p:nvPr/>
        </p:nvSpPr>
        <p:spPr bwMode="auto">
          <a:xfrm>
            <a:off x="0" y="4749800"/>
            <a:ext cx="674688" cy="33178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p:cNvSpPr/>
          <p:nvPr/>
        </p:nvSpPr>
        <p:spPr bwMode="auto">
          <a:xfrm>
            <a:off x="8266113" y="4860925"/>
            <a:ext cx="592137" cy="63658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2970" name="Straight Connector 26"/>
          <p:cNvCxnSpPr>
            <a:cxnSpLocks noChangeShapeType="1"/>
          </p:cNvCxnSpPr>
          <p:nvPr/>
        </p:nvCxnSpPr>
        <p:spPr bwMode="auto">
          <a:xfrm flipV="1">
            <a:off x="8164513" y="5183188"/>
            <a:ext cx="388937" cy="0"/>
          </a:xfrm>
          <a:prstGeom prst="line">
            <a:avLst/>
          </a:prstGeom>
          <a:noFill/>
          <a:ln w="15875" algn="ctr">
            <a:solidFill>
              <a:schemeClr val="tx1"/>
            </a:solidFill>
            <a:round/>
            <a:headEnd/>
            <a:tailEnd type="none" w="lg" len="lg"/>
          </a:ln>
        </p:spPr>
      </p:cxnSp>
      <p:cxnSp>
        <p:nvCxnSpPr>
          <p:cNvPr id="82971" name="Straight Connector 28"/>
          <p:cNvCxnSpPr>
            <a:cxnSpLocks noChangeShapeType="1"/>
          </p:cNvCxnSpPr>
          <p:nvPr/>
        </p:nvCxnSpPr>
        <p:spPr bwMode="auto">
          <a:xfrm rot="16200000" flipV="1">
            <a:off x="8496300" y="5141913"/>
            <a:ext cx="96837" cy="1588"/>
          </a:xfrm>
          <a:prstGeom prst="line">
            <a:avLst/>
          </a:prstGeom>
          <a:noFill/>
          <a:ln w="15875" algn="ctr">
            <a:solidFill>
              <a:schemeClr val="tx1"/>
            </a:solidFill>
            <a:round/>
            <a:headEnd/>
            <a:tailEnd type="none" w="lg" len="lg"/>
          </a:ln>
        </p:spPr>
      </p:cxnSp>
      <p:cxnSp>
        <p:nvCxnSpPr>
          <p:cNvPr id="82972" name="Straight Connector 29"/>
          <p:cNvCxnSpPr>
            <a:cxnSpLocks noChangeShapeType="1"/>
          </p:cNvCxnSpPr>
          <p:nvPr/>
        </p:nvCxnSpPr>
        <p:spPr bwMode="auto">
          <a:xfrm flipV="1">
            <a:off x="8386763" y="5097463"/>
            <a:ext cx="161925" cy="90487"/>
          </a:xfrm>
          <a:prstGeom prst="line">
            <a:avLst/>
          </a:prstGeom>
          <a:noFill/>
          <a:ln w="15875" algn="ctr">
            <a:solidFill>
              <a:schemeClr val="tx1"/>
            </a:solidFill>
            <a:round/>
            <a:headEnd/>
            <a:tailEnd type="none" w="lg" len="lg"/>
          </a:ln>
        </p:spPr>
      </p:cxnSp>
      <p:sp>
        <p:nvSpPr>
          <p:cNvPr id="82973" name="Rectangle 24"/>
          <p:cNvSpPr>
            <a:spLocks noChangeArrowheads="1"/>
          </p:cNvSpPr>
          <p:nvPr/>
        </p:nvSpPr>
        <p:spPr bwMode="auto">
          <a:xfrm>
            <a:off x="7993063" y="5321300"/>
            <a:ext cx="715962" cy="228600"/>
          </a:xfrm>
          <a:prstGeom prst="rect">
            <a:avLst/>
          </a:prstGeom>
          <a:noFill/>
          <a:ln w="9525">
            <a:noFill/>
            <a:miter lim="800000"/>
            <a:headEnd/>
            <a:tailEnd/>
          </a:ln>
        </p:spPr>
        <p:txBody>
          <a:bodyPr lIns="0" tIns="0" rIns="0" bIns="0" anchor="ctr" anchorCtr="1"/>
          <a:lstStyle/>
          <a:p>
            <a:pPr algn="ctr">
              <a:spcBef>
                <a:spcPct val="0"/>
              </a:spcBef>
              <a:buClrTx/>
              <a:buSzTx/>
              <a:buFontTx/>
              <a:buNone/>
            </a:pPr>
            <a:r>
              <a:rPr lang="en-US" sz="1000" b="0" dirty="0">
                <a:solidFill>
                  <a:schemeClr val="tx1"/>
                </a:solidFill>
              </a:rPr>
              <a:t>RF load</a:t>
            </a:r>
          </a:p>
        </p:txBody>
      </p:sp>
      <p:sp>
        <p:nvSpPr>
          <p:cNvPr id="2" name="TextBox 1"/>
          <p:cNvSpPr txBox="1"/>
          <p:nvPr/>
        </p:nvSpPr>
        <p:spPr>
          <a:xfrm>
            <a:off x="1191861" y="5479583"/>
            <a:ext cx="3286477" cy="674031"/>
          </a:xfrm>
          <a:prstGeom prst="rect">
            <a:avLst/>
          </a:prstGeom>
          <a:noFill/>
        </p:spPr>
        <p:txBody>
          <a:bodyPr wrap="none" rtlCol="0">
            <a:spAutoFit/>
          </a:bodyPr>
          <a:lstStyle/>
          <a:p>
            <a:pPr>
              <a:buNone/>
            </a:pPr>
            <a:r>
              <a:rPr lang="en-US" sz="1400" dirty="0">
                <a:solidFill>
                  <a:schemeClr val="tx1"/>
                </a:solidFill>
              </a:rPr>
              <a:t>Typically used in applications</a:t>
            </a:r>
            <a:br>
              <a:rPr lang="en-US" sz="1400" dirty="0">
                <a:solidFill>
                  <a:schemeClr val="tx1"/>
                </a:solidFill>
              </a:rPr>
            </a:br>
            <a:r>
              <a:rPr lang="en-US" sz="1400" dirty="0">
                <a:solidFill>
                  <a:schemeClr val="tx1"/>
                </a:solidFill>
              </a:rPr>
              <a:t>with low beam loading, </a:t>
            </a:r>
            <a:br>
              <a:rPr lang="en-US" sz="1400" dirty="0">
                <a:solidFill>
                  <a:schemeClr val="tx1"/>
                </a:solidFill>
              </a:rPr>
            </a:br>
            <a:r>
              <a:rPr lang="en-US" sz="1400" dirty="0">
                <a:solidFill>
                  <a:schemeClr val="tx1"/>
                </a:solidFill>
              </a:rPr>
              <a:t>e.g. ring accelerators (storage rings)</a:t>
            </a:r>
          </a:p>
        </p:txBody>
      </p:sp>
      <p:sp>
        <p:nvSpPr>
          <p:cNvPr id="31" name="TextBox 30"/>
          <p:cNvSpPr txBox="1"/>
          <p:nvPr/>
        </p:nvSpPr>
        <p:spPr>
          <a:xfrm>
            <a:off x="5684292" y="5479583"/>
            <a:ext cx="2799164" cy="674031"/>
          </a:xfrm>
          <a:prstGeom prst="rect">
            <a:avLst/>
          </a:prstGeom>
          <a:noFill/>
        </p:spPr>
        <p:txBody>
          <a:bodyPr wrap="none" rtlCol="0">
            <a:spAutoFit/>
          </a:bodyPr>
          <a:lstStyle/>
          <a:p>
            <a:pPr>
              <a:buNone/>
            </a:pPr>
            <a:r>
              <a:rPr lang="en-US" sz="1400" dirty="0">
                <a:solidFill>
                  <a:schemeClr val="tx1"/>
                </a:solidFill>
              </a:rPr>
              <a:t>Typically used in applications</a:t>
            </a:r>
            <a:br>
              <a:rPr lang="en-US" sz="1400" dirty="0">
                <a:solidFill>
                  <a:schemeClr val="tx1"/>
                </a:solidFill>
              </a:rPr>
            </a:br>
            <a:r>
              <a:rPr lang="en-US" sz="1400" dirty="0">
                <a:solidFill>
                  <a:schemeClr val="tx1"/>
                </a:solidFill>
              </a:rPr>
              <a:t>with high beam loading, </a:t>
            </a:r>
            <a:br>
              <a:rPr lang="en-US" sz="1400" dirty="0">
                <a:solidFill>
                  <a:schemeClr val="tx1"/>
                </a:solidFill>
              </a:rPr>
            </a:br>
            <a:r>
              <a:rPr lang="en-US" sz="1400" dirty="0">
                <a:solidFill>
                  <a:schemeClr val="tx1"/>
                </a:solidFill>
              </a:rPr>
              <a:t>e.g. linear accelerators (</a:t>
            </a:r>
            <a:r>
              <a:rPr lang="en-US" sz="1400" dirty="0" err="1">
                <a:solidFill>
                  <a:schemeClr val="tx1"/>
                </a:solidFill>
              </a:rPr>
              <a:t>linacs</a:t>
            </a:r>
            <a:r>
              <a:rPr lang="en-US" sz="1400" dirty="0">
                <a:solidFill>
                  <a:schemeClr val="tx1"/>
                </a:solidFill>
              </a:rPr>
              <a:t>)</a:t>
            </a:r>
          </a:p>
        </p:txBody>
      </p:sp>
      <p:sp>
        <p:nvSpPr>
          <p:cNvPr id="3" name="TextBox 2"/>
          <p:cNvSpPr txBox="1"/>
          <p:nvPr/>
        </p:nvSpPr>
        <p:spPr>
          <a:xfrm>
            <a:off x="4059238" y="72546"/>
            <a:ext cx="1184940" cy="341632"/>
          </a:xfrm>
          <a:prstGeom prst="rect">
            <a:avLst/>
          </a:prstGeom>
          <a:noFill/>
        </p:spPr>
        <p:txBody>
          <a:bodyPr wrap="none" rtlCol="0">
            <a:spAutoFit/>
          </a:bodyPr>
          <a:lstStyle/>
          <a:p>
            <a:pPr>
              <a:buNone/>
            </a:pPr>
            <a:r>
              <a:rPr lang="en-GB" sz="1800" b="0" dirty="0"/>
              <a:t>Section C</a:t>
            </a:r>
          </a:p>
        </p:txBody>
      </p:sp>
      <p:cxnSp>
        <p:nvCxnSpPr>
          <p:cNvPr id="5" name="Straight Arrow Connector 4"/>
          <p:cNvCxnSpPr/>
          <p:nvPr/>
        </p:nvCxnSpPr>
        <p:spPr bwMode="auto">
          <a:xfrm>
            <a:off x="2829719" y="3693676"/>
            <a:ext cx="0" cy="395924"/>
          </a:xfrm>
          <a:prstGeom prst="straightConnector1">
            <a:avLst/>
          </a:prstGeom>
          <a:noFill/>
          <a:ln w="1587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7136519" y="3741714"/>
            <a:ext cx="0" cy="395924"/>
          </a:xfrm>
          <a:prstGeom prst="straightConnector1">
            <a:avLst/>
          </a:prstGeom>
          <a:noFill/>
          <a:ln w="15875" cap="flat" cmpd="sng" algn="ctr">
            <a:solidFill>
              <a:schemeClr val="tx1"/>
            </a:solidFill>
            <a:prstDash val="solid"/>
            <a:round/>
            <a:headEnd type="none" w="med" len="med"/>
            <a:tailEnd type="triangle"/>
          </a:ln>
          <a:effectLst/>
        </p:spPr>
      </p:cxnSp>
      <p:sp>
        <p:nvSpPr>
          <p:cNvPr id="9" name="TextBox 8"/>
          <p:cNvSpPr txBox="1"/>
          <p:nvPr/>
        </p:nvSpPr>
        <p:spPr>
          <a:xfrm>
            <a:off x="559098" y="6107344"/>
            <a:ext cx="7605415" cy="258532"/>
          </a:xfrm>
          <a:prstGeom prst="rect">
            <a:avLst/>
          </a:prstGeom>
          <a:noFill/>
        </p:spPr>
        <p:txBody>
          <a:bodyPr wrap="none" rtlCol="0">
            <a:spAutoFit/>
          </a:bodyPr>
          <a:lstStyle/>
          <a:p>
            <a:pPr>
              <a:buNone/>
            </a:pPr>
            <a:r>
              <a:rPr lang="en-GB" sz="1200" b="0" dirty="0"/>
              <a:t>Why? The standing wave cavity need for time to be filled with RF energy compared to the travelling wave one</a:t>
            </a:r>
          </a:p>
        </p:txBody>
      </p:sp>
    </p:spTree>
    <p:extLst>
      <p:ext uri="{BB962C8B-B14F-4D97-AF65-F5344CB8AC3E}">
        <p14:creationId xmlns:p14="http://schemas.microsoft.com/office/powerpoint/2010/main" val="134494756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3971" name="Slide Number Placeholder 4"/>
          <p:cNvSpPr>
            <a:spLocks noGrp="1"/>
          </p:cNvSpPr>
          <p:nvPr>
            <p:ph type="sldNum" sz="quarter" idx="11"/>
          </p:nvPr>
        </p:nvSpPr>
        <p:spPr>
          <a:noFill/>
        </p:spPr>
        <p:txBody>
          <a:bodyPr/>
          <a:lstStyle/>
          <a:p>
            <a:fld id="{C0693867-DAB8-46EB-8532-583E757DDA9F}" type="slidenum">
              <a:rPr lang="en-US" smtClean="0"/>
              <a:pPr/>
              <a:t>122</a:t>
            </a:fld>
            <a:endParaRPr lang="en-US" dirty="0"/>
          </a:p>
        </p:txBody>
      </p:sp>
      <p:sp>
        <p:nvSpPr>
          <p:cNvPr id="83972" name="Rectangle 115"/>
          <p:cNvSpPr>
            <a:spLocks noChangeArrowheads="1"/>
          </p:cNvSpPr>
          <p:nvPr/>
        </p:nvSpPr>
        <p:spPr bwMode="auto">
          <a:xfrm>
            <a:off x="333375" y="1306513"/>
            <a:ext cx="5170488" cy="1093787"/>
          </a:xfrm>
          <a:prstGeom prst="rect">
            <a:avLst/>
          </a:prstGeom>
          <a:noFill/>
          <a:ln w="9525">
            <a:noFill/>
            <a:miter lim="800000"/>
            <a:headEnd/>
            <a:tailEnd/>
          </a:ln>
        </p:spPr>
        <p:txBody>
          <a:bodyPr lIns="92075" tIns="46038" rIns="92075" bIns="46038"/>
          <a:lstStyle/>
          <a:p>
            <a:pPr marL="571500" indent="-571500"/>
            <a:r>
              <a:rPr lang="en-US" sz="1600" b="0" dirty="0">
                <a:cs typeface="Times New Roman" pitchFamily="18" charset="0"/>
              </a:rPr>
              <a:t>The only possible phase differences between the SW fields in lossless cells are 0° or 180° </a:t>
            </a:r>
            <a:r>
              <a:rPr lang="en-US" sz="1600" b="0" dirty="0" err="1">
                <a:cs typeface="Times New Roman" pitchFamily="18" charset="0"/>
              </a:rPr>
              <a:t>wrt</a:t>
            </a:r>
            <a:r>
              <a:rPr lang="en-US" sz="1600" b="0" dirty="0">
                <a:cs typeface="Times New Roman" pitchFamily="18" charset="0"/>
              </a:rPr>
              <a:t> </a:t>
            </a:r>
            <a:r>
              <a:rPr lang="el-GR" sz="1600" b="0" dirty="0">
                <a:cs typeface="Times New Roman" pitchFamily="18" charset="0"/>
              </a:rPr>
              <a:t>βλ</a:t>
            </a:r>
            <a:endParaRPr lang="en-US" sz="1600" b="0" dirty="0">
              <a:cs typeface="Times New Roman" pitchFamily="18" charset="0"/>
            </a:endParaRPr>
          </a:p>
          <a:p>
            <a:pPr marL="571500" indent="-571500"/>
            <a:r>
              <a:rPr lang="en-US" sz="1600" b="0" dirty="0">
                <a:cs typeface="Times New Roman" pitchFamily="18" charset="0"/>
              </a:rPr>
              <a:t>For N cells there are N possible longitudinal modes. Practically used modes:</a:t>
            </a:r>
          </a:p>
          <a:p>
            <a:pPr marL="1066800" lvl="1" indent="-304800">
              <a:buFont typeface="Wingdings" pitchFamily="2" charset="2"/>
              <a:buChar char="n"/>
            </a:pPr>
            <a:r>
              <a:rPr lang="en-US" sz="1600" b="0" dirty="0">
                <a:solidFill>
                  <a:schemeClr val="tx1"/>
                </a:solidFill>
                <a:cs typeface="Times New Roman" pitchFamily="18" charset="0"/>
              </a:rPr>
              <a:t>0° (zero mode): Gap distance </a:t>
            </a:r>
            <a:r>
              <a:rPr lang="en-US" sz="1600" b="0" dirty="0">
                <a:solidFill>
                  <a:schemeClr val="tx1"/>
                </a:solidFill>
                <a:latin typeface="Symbol" pitchFamily="18" charset="2"/>
                <a:cs typeface="Times New Roman" pitchFamily="18" charset="0"/>
              </a:rPr>
              <a:t>bl </a:t>
            </a:r>
            <a:r>
              <a:rPr lang="en-US" sz="1600" b="0" dirty="0">
                <a:solidFill>
                  <a:schemeClr val="tx1"/>
                </a:solidFill>
                <a:cs typeface="Times New Roman" pitchFamily="18" charset="0"/>
              </a:rPr>
              <a:t>with </a:t>
            </a:r>
            <a:r>
              <a:rPr lang="en-US" sz="1600" b="0" dirty="0">
                <a:solidFill>
                  <a:schemeClr val="tx1"/>
                </a:solidFill>
                <a:latin typeface="Symbol" pitchFamily="18" charset="2"/>
                <a:cs typeface="Times New Roman" pitchFamily="18" charset="0"/>
              </a:rPr>
              <a:t>b</a:t>
            </a:r>
            <a:r>
              <a:rPr lang="en-US" sz="1600" b="0" dirty="0">
                <a:solidFill>
                  <a:schemeClr val="tx1"/>
                </a:solidFill>
                <a:cs typeface="Times New Roman" pitchFamily="18" charset="0"/>
              </a:rPr>
              <a:t> = v/c. Structures: Alvarez  Drift Tube Line (DTL)</a:t>
            </a:r>
          </a:p>
          <a:p>
            <a:pPr marL="1066800" lvl="1" indent="-304800">
              <a:buFont typeface="Wingdings" pitchFamily="2" charset="2"/>
              <a:buChar char="n"/>
            </a:pPr>
            <a:endParaRPr lang="en-US" sz="1600" b="0" dirty="0">
              <a:solidFill>
                <a:schemeClr val="tx1"/>
              </a:solidFill>
              <a:cs typeface="Times New Roman" pitchFamily="18" charset="0"/>
            </a:endParaRPr>
          </a:p>
          <a:p>
            <a:pPr marL="1066800" lvl="1" indent="-304800">
              <a:buFont typeface="Wingdings" pitchFamily="2" charset="2"/>
              <a:buChar char="n"/>
            </a:pPr>
            <a:endParaRPr lang="en-US" sz="1600" b="0" dirty="0">
              <a:solidFill>
                <a:schemeClr val="tx1"/>
              </a:solidFill>
              <a:cs typeface="Times New Roman" pitchFamily="18" charset="0"/>
            </a:endParaRPr>
          </a:p>
          <a:p>
            <a:pPr marL="1066800" lvl="1" indent="-304800">
              <a:buFont typeface="Wingdings" pitchFamily="2" charset="2"/>
              <a:buChar char="n"/>
            </a:pPr>
            <a:r>
              <a:rPr lang="en-US" sz="1600" b="0" dirty="0">
                <a:solidFill>
                  <a:schemeClr val="tx1"/>
                </a:solidFill>
                <a:cs typeface="Times New Roman" pitchFamily="18" charset="0"/>
              </a:rPr>
              <a:t>90° (</a:t>
            </a:r>
            <a:r>
              <a:rPr lang="en-US" sz="1600" b="0" dirty="0">
                <a:solidFill>
                  <a:schemeClr val="tx1"/>
                </a:solidFill>
                <a:latin typeface="Symbol" pitchFamily="18" charset="2"/>
                <a:cs typeface="Times New Roman" pitchFamily="18" charset="0"/>
              </a:rPr>
              <a:t>p/2</a:t>
            </a:r>
            <a:r>
              <a:rPr lang="en-US" sz="1600" b="0" dirty="0">
                <a:solidFill>
                  <a:schemeClr val="tx1"/>
                </a:solidFill>
                <a:cs typeface="Times New Roman" pitchFamily="18" charset="0"/>
              </a:rPr>
              <a:t> mode): Distance active cell to coupling cell </a:t>
            </a:r>
            <a:r>
              <a:rPr lang="en-US" sz="1600" b="0" dirty="0">
                <a:solidFill>
                  <a:schemeClr val="tx1"/>
                </a:solidFill>
                <a:latin typeface="Symbol" pitchFamily="18" charset="2"/>
                <a:cs typeface="Times New Roman" pitchFamily="18" charset="0"/>
              </a:rPr>
              <a:t>bl/4 </a:t>
            </a:r>
            <a:r>
              <a:rPr lang="en-US" sz="1600" b="0" dirty="0">
                <a:solidFill>
                  <a:schemeClr val="tx1"/>
                </a:solidFill>
                <a:cs typeface="Times New Roman" pitchFamily="18" charset="0"/>
              </a:rPr>
              <a:t>or </a:t>
            </a:r>
            <a:r>
              <a:rPr lang="en-US" sz="1600" b="0" dirty="0">
                <a:solidFill>
                  <a:schemeClr val="tx1"/>
                </a:solidFill>
                <a:latin typeface="Symbol" pitchFamily="18" charset="2"/>
                <a:cs typeface="Times New Roman" pitchFamily="18" charset="0"/>
              </a:rPr>
              <a:t>bl/2. </a:t>
            </a:r>
            <a:r>
              <a:rPr lang="en-US" sz="1600" b="0" dirty="0">
                <a:solidFill>
                  <a:schemeClr val="tx1"/>
                </a:solidFill>
                <a:cs typeface="Times New Roman" pitchFamily="18" charset="0"/>
              </a:rPr>
              <a:t>Structures: Side coupled, Disk and Washer</a:t>
            </a:r>
          </a:p>
          <a:p>
            <a:pPr marL="1066800" lvl="1" indent="-304800">
              <a:buFont typeface="Wingdings" pitchFamily="2" charset="2"/>
              <a:buChar char="n"/>
            </a:pPr>
            <a:endParaRPr lang="en-US" sz="1600" b="0" dirty="0">
              <a:solidFill>
                <a:schemeClr val="tx1"/>
              </a:solidFill>
              <a:cs typeface="Times New Roman" pitchFamily="18" charset="0"/>
            </a:endParaRPr>
          </a:p>
          <a:p>
            <a:pPr marL="1066800" lvl="1" indent="-304800">
              <a:buFont typeface="Wingdings" pitchFamily="2" charset="2"/>
              <a:buChar char="n"/>
            </a:pPr>
            <a:endParaRPr lang="en-US" sz="1600" b="0" dirty="0">
              <a:solidFill>
                <a:schemeClr val="tx1"/>
              </a:solidFill>
              <a:cs typeface="Times New Roman" pitchFamily="18" charset="0"/>
            </a:endParaRPr>
          </a:p>
          <a:p>
            <a:pPr marL="1066800" lvl="1" indent="-304800">
              <a:buFont typeface="Wingdings" pitchFamily="2" charset="2"/>
              <a:buChar char="n"/>
            </a:pPr>
            <a:endParaRPr lang="en-US" sz="1600" b="0" dirty="0">
              <a:solidFill>
                <a:schemeClr val="tx1"/>
              </a:solidFill>
              <a:cs typeface="Times New Roman" pitchFamily="18" charset="0"/>
            </a:endParaRPr>
          </a:p>
          <a:p>
            <a:pPr marL="1066800" lvl="1" indent="-304800">
              <a:buFont typeface="Wingdings" pitchFamily="2" charset="2"/>
              <a:buChar char="n"/>
            </a:pPr>
            <a:r>
              <a:rPr lang="en-US" sz="1600" b="0" dirty="0">
                <a:solidFill>
                  <a:schemeClr val="tx1"/>
                </a:solidFill>
                <a:cs typeface="Times New Roman" pitchFamily="18" charset="0"/>
              </a:rPr>
              <a:t>180° (</a:t>
            </a:r>
            <a:r>
              <a:rPr lang="en-US" sz="1600" b="0" dirty="0">
                <a:solidFill>
                  <a:schemeClr val="tx1"/>
                </a:solidFill>
                <a:latin typeface="Symbol" pitchFamily="18" charset="2"/>
                <a:cs typeface="Times New Roman" pitchFamily="18" charset="0"/>
              </a:rPr>
              <a:t>p</a:t>
            </a:r>
            <a:r>
              <a:rPr lang="en-US" sz="1600" b="0" dirty="0">
                <a:solidFill>
                  <a:schemeClr val="tx1"/>
                </a:solidFill>
                <a:cs typeface="Times New Roman" pitchFamily="18" charset="0"/>
              </a:rPr>
              <a:t> mode): Gap distance </a:t>
            </a:r>
            <a:r>
              <a:rPr lang="en-US" sz="1600" b="0" dirty="0">
                <a:solidFill>
                  <a:schemeClr val="tx1"/>
                </a:solidFill>
                <a:latin typeface="Symbol" pitchFamily="18" charset="2"/>
                <a:cs typeface="Times New Roman" pitchFamily="18" charset="0"/>
              </a:rPr>
              <a:t>bl</a:t>
            </a:r>
            <a:r>
              <a:rPr lang="en-US" sz="1600" b="0" dirty="0">
                <a:solidFill>
                  <a:schemeClr val="tx1"/>
                </a:solidFill>
                <a:cs typeface="Times New Roman" pitchFamily="18" charset="0"/>
              </a:rPr>
              <a:t>/2. Structures: Wideroe, superconducting cavities (LHC, TESLA), Interdigital (IH)</a:t>
            </a:r>
          </a:p>
        </p:txBody>
      </p:sp>
      <p:graphicFrame>
        <p:nvGraphicFramePr>
          <p:cNvPr id="78910" name="Group 62"/>
          <p:cNvGraphicFramePr>
            <a:graphicFrameLocks noGrp="1"/>
          </p:cNvGraphicFramePr>
          <p:nvPr/>
        </p:nvGraphicFramePr>
        <p:xfrm>
          <a:off x="3060700" y="2724150"/>
          <a:ext cx="808038" cy="366396"/>
        </p:xfrm>
        <a:graphic>
          <a:graphicData uri="http://schemas.openxmlformats.org/drawingml/2006/table">
            <a:tbl>
              <a:tblPr/>
              <a:tblGrid>
                <a:gridCol w="808038">
                  <a:extLst>
                    <a:ext uri="{9D8B030D-6E8A-4147-A177-3AD203B41FA5}">
                      <a16:colId xmlns:a16="http://schemas.microsoft.com/office/drawing/2014/main" val="20000"/>
                    </a:ext>
                  </a:extLst>
                </a:gridCol>
              </a:tblGrid>
              <a:tr h="366396">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2000" b="1" i="0" u="none" strike="noStrike" cap="none" normalizeH="0" baseline="0" dirty="0">
                        <a:ln>
                          <a:noFill/>
                        </a:ln>
                        <a:solidFill>
                          <a:srgbClr val="0000FF"/>
                        </a:solidFill>
                        <a:effectLst>
                          <a:outerShdw blurRad="38100" dist="38100" dir="2700000" algn="tl">
                            <a:srgbClr val="C0C0C0"/>
                          </a:outerShdw>
                        </a:effectLst>
                        <a:latin typeface="Arial" charset="0"/>
                      </a:endParaRPr>
                    </a:p>
                  </a:txBody>
                  <a:tcPr marL="92075" marR="92075" marT="46038" marB="46038"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3975" name="Rectangle 113"/>
          <p:cNvSpPr>
            <a:spLocks noChangeArrowheads="1"/>
          </p:cNvSpPr>
          <p:nvPr/>
        </p:nvSpPr>
        <p:spPr bwMode="auto">
          <a:xfrm>
            <a:off x="1492250" y="268288"/>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Standing wave cavities</a:t>
            </a:r>
          </a:p>
        </p:txBody>
      </p:sp>
      <p:sp>
        <p:nvSpPr>
          <p:cNvPr id="78978" name="Line 130"/>
          <p:cNvSpPr>
            <a:spLocks noChangeShapeType="1"/>
          </p:cNvSpPr>
          <p:nvPr/>
        </p:nvSpPr>
        <p:spPr bwMode="auto">
          <a:xfrm>
            <a:off x="5688013" y="2738438"/>
            <a:ext cx="3316287" cy="0"/>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3978" name="Rectangle 131"/>
          <p:cNvSpPr>
            <a:spLocks noChangeArrowheads="1"/>
          </p:cNvSpPr>
          <p:nvPr/>
        </p:nvSpPr>
        <p:spPr bwMode="auto">
          <a:xfrm>
            <a:off x="7851775" y="2838450"/>
            <a:ext cx="1141413" cy="125413"/>
          </a:xfrm>
          <a:prstGeom prst="rect">
            <a:avLst/>
          </a:prstGeom>
          <a:noFill/>
          <a:ln w="9525">
            <a:noFill/>
            <a:miter lim="800000"/>
            <a:headEnd/>
            <a:tailEnd/>
          </a:ln>
        </p:spPr>
        <p:txBody>
          <a:bodyPr lIns="0" tIns="0" rIns="0" bIns="0" anchor="ctr" anchorCtr="1"/>
          <a:lstStyle/>
          <a:p>
            <a:pPr algn="ctr">
              <a:spcBef>
                <a:spcPct val="0"/>
              </a:spcBef>
              <a:buClrTx/>
              <a:buSzTx/>
              <a:buFontTx/>
              <a:buNone/>
            </a:pPr>
            <a:r>
              <a:rPr lang="en-US" sz="1400" b="0" dirty="0"/>
              <a:t>beam axis</a:t>
            </a:r>
          </a:p>
        </p:txBody>
      </p:sp>
      <p:cxnSp>
        <p:nvCxnSpPr>
          <p:cNvPr id="83979" name="Straight Connector 16"/>
          <p:cNvCxnSpPr>
            <a:cxnSpLocks noChangeShapeType="1"/>
          </p:cNvCxnSpPr>
          <p:nvPr/>
        </p:nvCxnSpPr>
        <p:spPr bwMode="auto">
          <a:xfrm rot="5400000" flipH="1" flipV="1">
            <a:off x="5531644" y="2413794"/>
            <a:ext cx="638175" cy="1587"/>
          </a:xfrm>
          <a:prstGeom prst="line">
            <a:avLst/>
          </a:prstGeom>
          <a:noFill/>
          <a:ln w="25400" algn="ctr">
            <a:solidFill>
              <a:srgbClr val="00CC00"/>
            </a:solidFill>
            <a:round/>
            <a:headEnd/>
            <a:tailEnd type="diamond" w="lg" len="lg"/>
          </a:ln>
        </p:spPr>
      </p:cxnSp>
      <p:cxnSp>
        <p:nvCxnSpPr>
          <p:cNvPr id="83980" name="Straight Connector 17"/>
          <p:cNvCxnSpPr>
            <a:cxnSpLocks noChangeShapeType="1"/>
          </p:cNvCxnSpPr>
          <p:nvPr/>
        </p:nvCxnSpPr>
        <p:spPr bwMode="auto">
          <a:xfrm rot="5400000" flipH="1" flipV="1">
            <a:off x="6828631" y="2413794"/>
            <a:ext cx="638175" cy="1588"/>
          </a:xfrm>
          <a:prstGeom prst="line">
            <a:avLst/>
          </a:prstGeom>
          <a:noFill/>
          <a:ln w="25400" algn="ctr">
            <a:solidFill>
              <a:srgbClr val="00CC00"/>
            </a:solidFill>
            <a:round/>
            <a:headEnd/>
            <a:tailEnd type="diamond" w="lg" len="lg"/>
          </a:ln>
        </p:spPr>
      </p:cxnSp>
      <p:cxnSp>
        <p:nvCxnSpPr>
          <p:cNvPr id="83981" name="Straight Connector 18"/>
          <p:cNvCxnSpPr>
            <a:cxnSpLocks noChangeShapeType="1"/>
          </p:cNvCxnSpPr>
          <p:nvPr/>
        </p:nvCxnSpPr>
        <p:spPr bwMode="auto">
          <a:xfrm rot="5400000" flipH="1" flipV="1">
            <a:off x="7970044" y="2413794"/>
            <a:ext cx="638175" cy="1587"/>
          </a:xfrm>
          <a:prstGeom prst="line">
            <a:avLst/>
          </a:prstGeom>
          <a:noFill/>
          <a:ln w="25400" algn="ctr">
            <a:solidFill>
              <a:srgbClr val="00CC00"/>
            </a:solidFill>
            <a:round/>
            <a:headEnd/>
            <a:tailEnd type="diamond" w="lg" len="lg"/>
          </a:ln>
        </p:spPr>
      </p:cxnSp>
      <p:cxnSp>
        <p:nvCxnSpPr>
          <p:cNvPr id="83982" name="Straight Arrow Connector 20"/>
          <p:cNvCxnSpPr>
            <a:cxnSpLocks noChangeShapeType="1"/>
          </p:cNvCxnSpPr>
          <p:nvPr/>
        </p:nvCxnSpPr>
        <p:spPr bwMode="auto">
          <a:xfrm>
            <a:off x="5870575" y="2860675"/>
            <a:ext cx="1277938" cy="1588"/>
          </a:xfrm>
          <a:prstGeom prst="straightConnector1">
            <a:avLst/>
          </a:prstGeom>
          <a:noFill/>
          <a:ln w="15875" algn="ctr">
            <a:solidFill>
              <a:schemeClr val="tx1"/>
            </a:solidFill>
            <a:round/>
            <a:headEnd type="arrow" w="med" len="med"/>
            <a:tailEnd type="arrow" w="med" len="med"/>
          </a:ln>
        </p:spPr>
      </p:cxnSp>
      <p:sp>
        <p:nvSpPr>
          <p:cNvPr id="83983" name="Rectangle 22"/>
          <p:cNvSpPr>
            <a:spLocks noChangeArrowheads="1"/>
          </p:cNvSpPr>
          <p:nvPr/>
        </p:nvSpPr>
        <p:spPr bwMode="auto">
          <a:xfrm>
            <a:off x="6299200" y="2882900"/>
            <a:ext cx="438150"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bl</a:t>
            </a:r>
            <a:endParaRPr lang="en-GB" sz="1800" dirty="0"/>
          </a:p>
        </p:txBody>
      </p:sp>
      <p:sp>
        <p:nvSpPr>
          <p:cNvPr id="83984" name="Rectangle 34"/>
          <p:cNvSpPr>
            <a:spLocks noChangeArrowheads="1"/>
          </p:cNvSpPr>
          <p:nvPr/>
        </p:nvSpPr>
        <p:spPr bwMode="auto">
          <a:xfrm>
            <a:off x="5856288" y="1938338"/>
            <a:ext cx="452437"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85" name="Rectangle 35"/>
          <p:cNvSpPr>
            <a:spLocks noChangeArrowheads="1"/>
          </p:cNvSpPr>
          <p:nvPr/>
        </p:nvSpPr>
        <p:spPr bwMode="auto">
          <a:xfrm>
            <a:off x="7154863" y="1938338"/>
            <a:ext cx="452437"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86" name="Rectangle 36"/>
          <p:cNvSpPr>
            <a:spLocks noChangeArrowheads="1"/>
          </p:cNvSpPr>
          <p:nvPr/>
        </p:nvSpPr>
        <p:spPr bwMode="auto">
          <a:xfrm>
            <a:off x="8285163" y="1938338"/>
            <a:ext cx="452437"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38" name="Line 130"/>
          <p:cNvSpPr>
            <a:spLocks noChangeShapeType="1"/>
          </p:cNvSpPr>
          <p:nvPr/>
        </p:nvSpPr>
        <p:spPr bwMode="auto">
          <a:xfrm>
            <a:off x="5688013" y="3987800"/>
            <a:ext cx="3316287" cy="0"/>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cxnSp>
        <p:nvCxnSpPr>
          <p:cNvPr id="83988" name="Straight Connector 39"/>
          <p:cNvCxnSpPr>
            <a:cxnSpLocks noChangeShapeType="1"/>
          </p:cNvCxnSpPr>
          <p:nvPr/>
        </p:nvCxnSpPr>
        <p:spPr bwMode="auto">
          <a:xfrm rot="5400000" flipH="1" flipV="1">
            <a:off x="5530850" y="3662363"/>
            <a:ext cx="639763" cy="1587"/>
          </a:xfrm>
          <a:prstGeom prst="line">
            <a:avLst/>
          </a:prstGeom>
          <a:noFill/>
          <a:ln w="25400" algn="ctr">
            <a:solidFill>
              <a:srgbClr val="00CC00"/>
            </a:solidFill>
            <a:round/>
            <a:headEnd/>
            <a:tailEnd type="diamond" w="lg" len="lg"/>
          </a:ln>
        </p:spPr>
      </p:cxnSp>
      <p:cxnSp>
        <p:nvCxnSpPr>
          <p:cNvPr id="83989" name="Straight Connector 40"/>
          <p:cNvCxnSpPr>
            <a:cxnSpLocks noChangeShapeType="1"/>
          </p:cNvCxnSpPr>
          <p:nvPr/>
        </p:nvCxnSpPr>
        <p:spPr bwMode="auto">
          <a:xfrm rot="5400000" flipH="1" flipV="1">
            <a:off x="6827837" y="3662363"/>
            <a:ext cx="639763" cy="1588"/>
          </a:xfrm>
          <a:prstGeom prst="line">
            <a:avLst/>
          </a:prstGeom>
          <a:noFill/>
          <a:ln w="25400" algn="ctr">
            <a:solidFill>
              <a:srgbClr val="00CC00"/>
            </a:solidFill>
            <a:round/>
            <a:headEnd/>
            <a:tailEnd type="diamond" w="lg" len="lg"/>
          </a:ln>
        </p:spPr>
      </p:cxnSp>
      <p:cxnSp>
        <p:nvCxnSpPr>
          <p:cNvPr id="83990" name="Straight Connector 41"/>
          <p:cNvCxnSpPr>
            <a:cxnSpLocks noChangeShapeType="1"/>
          </p:cNvCxnSpPr>
          <p:nvPr/>
        </p:nvCxnSpPr>
        <p:spPr bwMode="auto">
          <a:xfrm rot="5400000" flipH="1" flipV="1">
            <a:off x="7969250" y="3662363"/>
            <a:ext cx="639763" cy="1587"/>
          </a:xfrm>
          <a:prstGeom prst="line">
            <a:avLst/>
          </a:prstGeom>
          <a:noFill/>
          <a:ln w="25400" algn="ctr">
            <a:solidFill>
              <a:srgbClr val="00CC00"/>
            </a:solidFill>
            <a:round/>
            <a:headEnd/>
            <a:tailEnd type="diamond" w="lg" len="lg"/>
          </a:ln>
        </p:spPr>
      </p:cxnSp>
      <p:sp>
        <p:nvSpPr>
          <p:cNvPr id="83991" name="Rectangle 44"/>
          <p:cNvSpPr>
            <a:spLocks noChangeArrowheads="1"/>
          </p:cNvSpPr>
          <p:nvPr/>
        </p:nvSpPr>
        <p:spPr bwMode="auto">
          <a:xfrm>
            <a:off x="6564313" y="4465638"/>
            <a:ext cx="452437"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92" name="Rectangle 45"/>
          <p:cNvSpPr>
            <a:spLocks noChangeArrowheads="1"/>
          </p:cNvSpPr>
          <p:nvPr/>
        </p:nvSpPr>
        <p:spPr bwMode="auto">
          <a:xfrm>
            <a:off x="7154863" y="3187700"/>
            <a:ext cx="452437"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93" name="Rectangle 46"/>
          <p:cNvSpPr>
            <a:spLocks noChangeArrowheads="1"/>
          </p:cNvSpPr>
          <p:nvPr/>
        </p:nvSpPr>
        <p:spPr bwMode="auto">
          <a:xfrm>
            <a:off x="8285163" y="3187700"/>
            <a:ext cx="452437"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cxnSp>
        <p:nvCxnSpPr>
          <p:cNvPr id="83994" name="Straight Connector 47"/>
          <p:cNvCxnSpPr>
            <a:cxnSpLocks noChangeShapeType="1"/>
          </p:cNvCxnSpPr>
          <p:nvPr/>
        </p:nvCxnSpPr>
        <p:spPr bwMode="auto">
          <a:xfrm rot="5400000" flipH="1" flipV="1">
            <a:off x="6227763" y="4321175"/>
            <a:ext cx="639762" cy="1588"/>
          </a:xfrm>
          <a:prstGeom prst="line">
            <a:avLst/>
          </a:prstGeom>
          <a:noFill/>
          <a:ln w="25400" algn="ctr">
            <a:solidFill>
              <a:srgbClr val="00CC00"/>
            </a:solidFill>
            <a:round/>
            <a:headEnd type="diamond" w="lg" len="lg"/>
            <a:tailEnd type="none" w="lg" len="lg"/>
          </a:ln>
        </p:spPr>
      </p:cxnSp>
      <p:cxnSp>
        <p:nvCxnSpPr>
          <p:cNvPr id="83995" name="Straight Connector 48"/>
          <p:cNvCxnSpPr>
            <a:cxnSpLocks noChangeShapeType="1"/>
          </p:cNvCxnSpPr>
          <p:nvPr/>
        </p:nvCxnSpPr>
        <p:spPr bwMode="auto">
          <a:xfrm rot="5400000" flipH="1" flipV="1">
            <a:off x="7437438" y="4321175"/>
            <a:ext cx="639762" cy="1588"/>
          </a:xfrm>
          <a:prstGeom prst="line">
            <a:avLst/>
          </a:prstGeom>
          <a:noFill/>
          <a:ln w="25400" algn="ctr">
            <a:solidFill>
              <a:srgbClr val="00CC00"/>
            </a:solidFill>
            <a:round/>
            <a:headEnd type="diamond" w="lg" len="lg"/>
            <a:tailEnd type="none" w="lg" len="lg"/>
          </a:ln>
        </p:spPr>
      </p:cxnSp>
      <p:sp>
        <p:nvSpPr>
          <p:cNvPr id="83996" name="Rectangle 49"/>
          <p:cNvSpPr>
            <a:spLocks noChangeArrowheads="1"/>
          </p:cNvSpPr>
          <p:nvPr/>
        </p:nvSpPr>
        <p:spPr bwMode="auto">
          <a:xfrm>
            <a:off x="7754938" y="4465638"/>
            <a:ext cx="450850"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97" name="Rectangle 50"/>
          <p:cNvSpPr>
            <a:spLocks noChangeArrowheads="1"/>
          </p:cNvSpPr>
          <p:nvPr/>
        </p:nvSpPr>
        <p:spPr bwMode="auto">
          <a:xfrm>
            <a:off x="5865813" y="3187700"/>
            <a:ext cx="452437"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3998" name="Rectangle 51"/>
          <p:cNvSpPr>
            <a:spLocks noChangeArrowheads="1"/>
          </p:cNvSpPr>
          <p:nvPr/>
        </p:nvSpPr>
        <p:spPr bwMode="auto">
          <a:xfrm>
            <a:off x="6092825" y="3678238"/>
            <a:ext cx="300038"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0</a:t>
            </a:r>
            <a:endParaRPr lang="en-GB" sz="1800" dirty="0"/>
          </a:p>
        </p:txBody>
      </p:sp>
      <p:sp>
        <p:nvSpPr>
          <p:cNvPr id="83999" name="Rectangle 52"/>
          <p:cNvSpPr>
            <a:spLocks noChangeArrowheads="1"/>
          </p:cNvSpPr>
          <p:nvPr/>
        </p:nvSpPr>
        <p:spPr bwMode="auto">
          <a:xfrm>
            <a:off x="6791325" y="3668713"/>
            <a:ext cx="300038"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0</a:t>
            </a:r>
            <a:endParaRPr lang="en-GB" sz="1800" dirty="0"/>
          </a:p>
        </p:txBody>
      </p:sp>
      <p:sp>
        <p:nvSpPr>
          <p:cNvPr id="84000" name="Rectangle 53"/>
          <p:cNvSpPr>
            <a:spLocks noChangeArrowheads="1"/>
          </p:cNvSpPr>
          <p:nvPr/>
        </p:nvSpPr>
        <p:spPr bwMode="auto">
          <a:xfrm>
            <a:off x="7380288" y="3668713"/>
            <a:ext cx="300037"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0</a:t>
            </a:r>
            <a:endParaRPr lang="en-GB" sz="1800" dirty="0"/>
          </a:p>
        </p:txBody>
      </p:sp>
      <p:grpSp>
        <p:nvGrpSpPr>
          <p:cNvPr id="84001" name="Group 60"/>
          <p:cNvGrpSpPr>
            <a:grpSpLocks/>
          </p:cNvGrpSpPr>
          <p:nvPr/>
        </p:nvGrpSpPr>
        <p:grpSpPr bwMode="auto">
          <a:xfrm>
            <a:off x="6173788" y="3952875"/>
            <a:ext cx="2439987" cy="46038"/>
            <a:chOff x="6173867" y="3982860"/>
            <a:chExt cx="2439991" cy="639098"/>
          </a:xfrm>
        </p:grpSpPr>
        <p:cxnSp>
          <p:nvCxnSpPr>
            <p:cNvPr id="84013" name="Straight Connector 54"/>
            <p:cNvCxnSpPr>
              <a:cxnSpLocks noChangeShapeType="1"/>
            </p:cNvCxnSpPr>
            <p:nvPr/>
          </p:nvCxnSpPr>
          <p:spPr bwMode="auto">
            <a:xfrm rot="5400000" flipH="1" flipV="1">
              <a:off x="5855112" y="4301615"/>
              <a:ext cx="639097" cy="1588"/>
            </a:xfrm>
            <a:prstGeom prst="line">
              <a:avLst/>
            </a:prstGeom>
            <a:noFill/>
            <a:ln w="25400" algn="ctr">
              <a:solidFill>
                <a:srgbClr val="00CC00"/>
              </a:solidFill>
              <a:round/>
              <a:headEnd type="diamond" w="lg" len="lg"/>
              <a:tailEnd type="none" w="lg" len="lg"/>
            </a:ln>
          </p:spPr>
        </p:cxnSp>
        <p:cxnSp>
          <p:nvCxnSpPr>
            <p:cNvPr id="84014" name="Straight Connector 56"/>
            <p:cNvCxnSpPr>
              <a:cxnSpLocks noChangeShapeType="1"/>
            </p:cNvCxnSpPr>
            <p:nvPr/>
          </p:nvCxnSpPr>
          <p:spPr bwMode="auto">
            <a:xfrm rot="5400000" flipH="1" flipV="1">
              <a:off x="6563035" y="4301615"/>
              <a:ext cx="639097" cy="1588"/>
            </a:xfrm>
            <a:prstGeom prst="line">
              <a:avLst/>
            </a:prstGeom>
            <a:noFill/>
            <a:ln w="25400" algn="ctr">
              <a:solidFill>
                <a:srgbClr val="00CC00"/>
              </a:solidFill>
              <a:round/>
              <a:headEnd type="diamond" w="lg" len="lg"/>
              <a:tailEnd type="none" w="lg" len="lg"/>
            </a:ln>
          </p:spPr>
        </p:cxnSp>
        <p:cxnSp>
          <p:nvCxnSpPr>
            <p:cNvPr id="84015" name="Straight Connector 57"/>
            <p:cNvCxnSpPr>
              <a:cxnSpLocks noChangeShapeType="1"/>
            </p:cNvCxnSpPr>
            <p:nvPr/>
          </p:nvCxnSpPr>
          <p:spPr bwMode="auto">
            <a:xfrm rot="5400000" flipH="1" flipV="1">
              <a:off x="7152973" y="4301615"/>
              <a:ext cx="639097" cy="1588"/>
            </a:xfrm>
            <a:prstGeom prst="line">
              <a:avLst/>
            </a:prstGeom>
            <a:noFill/>
            <a:ln w="25400" algn="ctr">
              <a:solidFill>
                <a:srgbClr val="00CC00"/>
              </a:solidFill>
              <a:round/>
              <a:headEnd type="diamond" w="lg" len="lg"/>
              <a:tailEnd type="none" w="lg" len="lg"/>
            </a:ln>
          </p:spPr>
        </p:cxnSp>
        <p:cxnSp>
          <p:nvCxnSpPr>
            <p:cNvPr id="84016" name="Straight Connector 58"/>
            <p:cNvCxnSpPr>
              <a:cxnSpLocks noChangeShapeType="1"/>
            </p:cNvCxnSpPr>
            <p:nvPr/>
          </p:nvCxnSpPr>
          <p:spPr bwMode="auto">
            <a:xfrm rot="5400000" flipH="1" flipV="1">
              <a:off x="7742908" y="4301616"/>
              <a:ext cx="639097" cy="1588"/>
            </a:xfrm>
            <a:prstGeom prst="line">
              <a:avLst/>
            </a:prstGeom>
            <a:noFill/>
            <a:ln w="25400" algn="ctr">
              <a:solidFill>
                <a:srgbClr val="00CC00"/>
              </a:solidFill>
              <a:round/>
              <a:headEnd type="diamond" w="lg" len="lg"/>
              <a:tailEnd type="none" w="lg" len="lg"/>
            </a:ln>
          </p:spPr>
        </p:cxnSp>
        <p:cxnSp>
          <p:nvCxnSpPr>
            <p:cNvPr id="84017" name="Straight Connector 59"/>
            <p:cNvCxnSpPr>
              <a:cxnSpLocks noChangeShapeType="1"/>
            </p:cNvCxnSpPr>
            <p:nvPr/>
          </p:nvCxnSpPr>
          <p:spPr bwMode="auto">
            <a:xfrm rot="5400000" flipH="1" flipV="1">
              <a:off x="8293515" y="4301616"/>
              <a:ext cx="639097" cy="1588"/>
            </a:xfrm>
            <a:prstGeom prst="line">
              <a:avLst/>
            </a:prstGeom>
            <a:noFill/>
            <a:ln w="25400" algn="ctr">
              <a:solidFill>
                <a:srgbClr val="00CC00"/>
              </a:solidFill>
              <a:round/>
              <a:headEnd type="diamond" w="lg" len="lg"/>
              <a:tailEnd type="none" w="lg" len="lg"/>
            </a:ln>
          </p:spPr>
        </p:cxnSp>
      </p:grpSp>
      <p:sp>
        <p:nvSpPr>
          <p:cNvPr id="62" name="Line 130"/>
          <p:cNvSpPr>
            <a:spLocks noChangeShapeType="1"/>
          </p:cNvSpPr>
          <p:nvPr/>
        </p:nvSpPr>
        <p:spPr bwMode="auto">
          <a:xfrm>
            <a:off x="5688013" y="5697538"/>
            <a:ext cx="3316287" cy="0"/>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cxnSp>
        <p:nvCxnSpPr>
          <p:cNvPr id="84003" name="Straight Connector 62"/>
          <p:cNvCxnSpPr>
            <a:cxnSpLocks noChangeShapeType="1"/>
          </p:cNvCxnSpPr>
          <p:nvPr/>
        </p:nvCxnSpPr>
        <p:spPr bwMode="auto">
          <a:xfrm rot="5400000" flipH="1" flipV="1">
            <a:off x="5530850" y="5373688"/>
            <a:ext cx="639763" cy="1587"/>
          </a:xfrm>
          <a:prstGeom prst="line">
            <a:avLst/>
          </a:prstGeom>
          <a:noFill/>
          <a:ln w="25400" algn="ctr">
            <a:solidFill>
              <a:srgbClr val="00CC00"/>
            </a:solidFill>
            <a:round/>
            <a:headEnd/>
            <a:tailEnd type="diamond" w="lg" len="lg"/>
          </a:ln>
        </p:spPr>
      </p:cxnSp>
      <p:cxnSp>
        <p:nvCxnSpPr>
          <p:cNvPr id="84004" name="Straight Connector 63"/>
          <p:cNvCxnSpPr>
            <a:cxnSpLocks noChangeShapeType="1"/>
          </p:cNvCxnSpPr>
          <p:nvPr/>
        </p:nvCxnSpPr>
        <p:spPr bwMode="auto">
          <a:xfrm rot="5400000" flipH="1" flipV="1">
            <a:off x="6827837" y="5373688"/>
            <a:ext cx="639763" cy="1588"/>
          </a:xfrm>
          <a:prstGeom prst="line">
            <a:avLst/>
          </a:prstGeom>
          <a:noFill/>
          <a:ln w="25400" algn="ctr">
            <a:solidFill>
              <a:srgbClr val="00CC00"/>
            </a:solidFill>
            <a:round/>
            <a:headEnd/>
            <a:tailEnd type="diamond" w="lg" len="lg"/>
          </a:ln>
        </p:spPr>
      </p:cxnSp>
      <p:cxnSp>
        <p:nvCxnSpPr>
          <p:cNvPr id="84005" name="Straight Connector 64"/>
          <p:cNvCxnSpPr>
            <a:cxnSpLocks noChangeShapeType="1"/>
          </p:cNvCxnSpPr>
          <p:nvPr/>
        </p:nvCxnSpPr>
        <p:spPr bwMode="auto">
          <a:xfrm rot="5400000" flipH="1" flipV="1">
            <a:off x="7969250" y="5373688"/>
            <a:ext cx="639763" cy="1587"/>
          </a:xfrm>
          <a:prstGeom prst="line">
            <a:avLst/>
          </a:prstGeom>
          <a:noFill/>
          <a:ln w="25400" algn="ctr">
            <a:solidFill>
              <a:srgbClr val="00CC00"/>
            </a:solidFill>
            <a:round/>
            <a:headEnd/>
            <a:tailEnd type="diamond" w="lg" len="lg"/>
          </a:ln>
        </p:spPr>
      </p:cxnSp>
      <p:sp>
        <p:nvSpPr>
          <p:cNvPr id="84006" name="Rectangle 65"/>
          <p:cNvSpPr>
            <a:spLocks noChangeArrowheads="1"/>
          </p:cNvSpPr>
          <p:nvPr/>
        </p:nvSpPr>
        <p:spPr bwMode="auto">
          <a:xfrm>
            <a:off x="6564313" y="6175375"/>
            <a:ext cx="452437"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cxnSp>
        <p:nvCxnSpPr>
          <p:cNvPr id="84007" name="Straight Connector 66"/>
          <p:cNvCxnSpPr>
            <a:cxnSpLocks noChangeShapeType="1"/>
          </p:cNvCxnSpPr>
          <p:nvPr/>
        </p:nvCxnSpPr>
        <p:spPr bwMode="auto">
          <a:xfrm rot="5400000" flipH="1" flipV="1">
            <a:off x="6227763" y="6032500"/>
            <a:ext cx="639762" cy="1588"/>
          </a:xfrm>
          <a:prstGeom prst="line">
            <a:avLst/>
          </a:prstGeom>
          <a:noFill/>
          <a:ln w="25400" algn="ctr">
            <a:solidFill>
              <a:srgbClr val="00CC00"/>
            </a:solidFill>
            <a:round/>
            <a:headEnd type="diamond" w="lg" len="lg"/>
            <a:tailEnd type="none" w="lg" len="lg"/>
          </a:ln>
        </p:spPr>
      </p:cxnSp>
      <p:cxnSp>
        <p:nvCxnSpPr>
          <p:cNvPr id="84008" name="Straight Connector 67"/>
          <p:cNvCxnSpPr>
            <a:cxnSpLocks noChangeShapeType="1"/>
          </p:cNvCxnSpPr>
          <p:nvPr/>
        </p:nvCxnSpPr>
        <p:spPr bwMode="auto">
          <a:xfrm rot="5400000" flipH="1" flipV="1">
            <a:off x="7437438" y="6032500"/>
            <a:ext cx="639762" cy="1588"/>
          </a:xfrm>
          <a:prstGeom prst="line">
            <a:avLst/>
          </a:prstGeom>
          <a:noFill/>
          <a:ln w="25400" algn="ctr">
            <a:solidFill>
              <a:srgbClr val="00CC00"/>
            </a:solidFill>
            <a:round/>
            <a:headEnd type="diamond" w="lg" len="lg"/>
            <a:tailEnd type="none" w="lg" len="lg"/>
          </a:ln>
        </p:spPr>
      </p:cxnSp>
      <p:sp>
        <p:nvSpPr>
          <p:cNvPr id="84009" name="Rectangle 68"/>
          <p:cNvSpPr>
            <a:spLocks noChangeArrowheads="1"/>
          </p:cNvSpPr>
          <p:nvPr/>
        </p:nvSpPr>
        <p:spPr bwMode="auto">
          <a:xfrm>
            <a:off x="7754938" y="6175375"/>
            <a:ext cx="450850"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4010" name="Rectangle 78"/>
          <p:cNvSpPr>
            <a:spLocks noChangeArrowheads="1"/>
          </p:cNvSpPr>
          <p:nvPr/>
        </p:nvSpPr>
        <p:spPr bwMode="auto">
          <a:xfrm>
            <a:off x="7154863" y="4848225"/>
            <a:ext cx="452437"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4011" name="Rectangle 79"/>
          <p:cNvSpPr>
            <a:spLocks noChangeArrowheads="1"/>
          </p:cNvSpPr>
          <p:nvPr/>
        </p:nvSpPr>
        <p:spPr bwMode="auto">
          <a:xfrm>
            <a:off x="8285163" y="4848225"/>
            <a:ext cx="452437"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84012" name="Rectangle 80"/>
          <p:cNvSpPr>
            <a:spLocks noChangeArrowheads="1"/>
          </p:cNvSpPr>
          <p:nvPr/>
        </p:nvSpPr>
        <p:spPr bwMode="auto">
          <a:xfrm>
            <a:off x="5865813" y="4848225"/>
            <a:ext cx="452437"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latin typeface="Symbol" pitchFamily="18" charset="2"/>
                <a:cs typeface="Times New Roman" pitchFamily="18" charset="0"/>
              </a:rPr>
              <a:t>+E</a:t>
            </a:r>
            <a:endParaRPr lang="en-GB" sz="1800" dirty="0"/>
          </a:p>
        </p:txBody>
      </p:sp>
      <p:sp>
        <p:nvSpPr>
          <p:cNvPr id="49"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397626812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4995" name="Slide Number Placeholder 4"/>
          <p:cNvSpPr>
            <a:spLocks noGrp="1"/>
          </p:cNvSpPr>
          <p:nvPr>
            <p:ph type="sldNum" sz="quarter" idx="11"/>
          </p:nvPr>
        </p:nvSpPr>
        <p:spPr>
          <a:noFill/>
        </p:spPr>
        <p:txBody>
          <a:bodyPr/>
          <a:lstStyle/>
          <a:p>
            <a:fld id="{352B0616-C694-4CAE-A65E-80A7B06B97EE}" type="slidenum">
              <a:rPr lang="en-US" smtClean="0"/>
              <a:pPr/>
              <a:t>123</a:t>
            </a:fld>
            <a:endParaRPr lang="en-US" dirty="0"/>
          </a:p>
        </p:txBody>
      </p:sp>
      <p:graphicFrame>
        <p:nvGraphicFramePr>
          <p:cNvPr id="258050" name="Group 2"/>
          <p:cNvGraphicFramePr>
            <a:graphicFrameLocks noGrp="1"/>
          </p:cNvGraphicFramePr>
          <p:nvPr/>
        </p:nvGraphicFramePr>
        <p:xfrm>
          <a:off x="3060700" y="2724150"/>
          <a:ext cx="808038" cy="366396"/>
        </p:xfrm>
        <a:graphic>
          <a:graphicData uri="http://schemas.openxmlformats.org/drawingml/2006/table">
            <a:tbl>
              <a:tblPr/>
              <a:tblGrid>
                <a:gridCol w="808038">
                  <a:extLst>
                    <a:ext uri="{9D8B030D-6E8A-4147-A177-3AD203B41FA5}">
                      <a16:colId xmlns:a16="http://schemas.microsoft.com/office/drawing/2014/main" val="20000"/>
                    </a:ext>
                  </a:extLst>
                </a:gridCol>
              </a:tblGrid>
              <a:tr h="366396">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2000" b="1" i="0" u="none" strike="noStrike" cap="none" normalizeH="0" baseline="0" dirty="0">
                        <a:ln>
                          <a:noFill/>
                        </a:ln>
                        <a:solidFill>
                          <a:srgbClr val="0000FF"/>
                        </a:solidFill>
                        <a:effectLst>
                          <a:outerShdw blurRad="38100" dist="38100" dir="2700000" algn="tl">
                            <a:srgbClr val="C0C0C0"/>
                          </a:outerShdw>
                        </a:effectLst>
                        <a:latin typeface="Arial" charset="0"/>
                      </a:endParaRPr>
                    </a:p>
                  </a:txBody>
                  <a:tcPr marL="92075" marR="92075" marT="46038" marB="46038"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84998" name="Rectangle 8"/>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Travelling wave cavities</a:t>
            </a:r>
          </a:p>
        </p:txBody>
      </p:sp>
      <p:sp>
        <p:nvSpPr>
          <p:cNvPr id="84999" name="Rectangle 9"/>
          <p:cNvSpPr>
            <a:spLocks noChangeArrowheads="1"/>
          </p:cNvSpPr>
          <p:nvPr/>
        </p:nvSpPr>
        <p:spPr bwMode="auto">
          <a:xfrm>
            <a:off x="1258888" y="1449389"/>
            <a:ext cx="6918325" cy="919412"/>
          </a:xfrm>
          <a:prstGeom prst="rect">
            <a:avLst/>
          </a:prstGeom>
          <a:noFill/>
          <a:ln w="9525">
            <a:noFill/>
            <a:miter lim="800000"/>
            <a:headEnd/>
            <a:tailEnd/>
          </a:ln>
        </p:spPr>
        <p:txBody>
          <a:bodyPr lIns="92075" tIns="46038" rIns="92075" bIns="46038"/>
          <a:lstStyle/>
          <a:p>
            <a:pPr marL="571500" indent="-571500"/>
            <a:r>
              <a:rPr lang="en-US" sz="1600" b="0" dirty="0"/>
              <a:t>Phase difference between adjacent cells can be chosen arbitrarily to assure synchronism with beam. Values around 2</a:t>
            </a:r>
            <a:r>
              <a:rPr lang="en-US" sz="1600" b="0" dirty="0">
                <a:latin typeface="Symbol" pitchFamily="18" charset="2"/>
              </a:rPr>
              <a:t>p</a:t>
            </a:r>
            <a:r>
              <a:rPr lang="en-US" sz="1600" b="0" dirty="0"/>
              <a:t>/3 often give best compromise between structure length, group velocity (filling time) and overall dissipation.</a:t>
            </a:r>
          </a:p>
          <a:p>
            <a:pPr marL="571500" indent="-571500"/>
            <a:r>
              <a:rPr lang="en-US" sz="1600" b="0" dirty="0"/>
              <a:t>Without beam loading, (almost) the entire input power is dissipated in the absorber and the end of the structure.</a:t>
            </a:r>
          </a:p>
          <a:p>
            <a:pPr marL="571500" indent="-571500"/>
            <a:r>
              <a:rPr lang="en-US" sz="1600" b="0" dirty="0"/>
              <a:t>The field decay due to attenuation of the structure can be taken into account by designing "constant gradient“ rather than constant geometry structures.</a:t>
            </a:r>
          </a:p>
          <a:p>
            <a:pPr marL="571500" indent="-571500"/>
            <a:r>
              <a:rPr lang="en-US" sz="1600" b="0" dirty="0"/>
              <a:t>There exists a specific amount of beam loading for which all RF power is transmitted to the beam, resulting in zero power dissipated in the absorber =&gt;"fully loaded" structure.</a:t>
            </a:r>
          </a:p>
          <a:p>
            <a:pPr marL="571500" indent="-571500"/>
            <a:r>
              <a:rPr lang="en-US" sz="1600" b="0" dirty="0"/>
              <a:t>Repercussion of beam loading and structure transients on generator is minimized.</a:t>
            </a:r>
          </a:p>
          <a:p>
            <a:pPr marL="571500" indent="-571500"/>
            <a:r>
              <a:rPr lang="en-US" sz="1600" b="0" dirty="0"/>
              <a:t>Structures</a:t>
            </a:r>
          </a:p>
          <a:p>
            <a:pPr marL="571500" indent="-571500"/>
            <a:r>
              <a:rPr lang="en-US" sz="1600" b="0" dirty="0"/>
              <a:t>Loaded waveguide (generally used in electron linacs, e.g. CERN LIL, CLIC ...), Parallel bar</a:t>
            </a:r>
          </a:p>
          <a:p>
            <a:pPr marL="571500" indent="-571500"/>
            <a:endParaRPr lang="en-US" sz="1600" b="0" dirty="0"/>
          </a:p>
        </p:txBody>
      </p:sp>
      <p:sp>
        <p:nvSpPr>
          <p:cNvPr id="8"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2461304233"/>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86019" name="Slide Number Placeholder 3"/>
          <p:cNvSpPr>
            <a:spLocks noGrp="1"/>
          </p:cNvSpPr>
          <p:nvPr>
            <p:ph type="sldNum" sz="quarter" idx="11"/>
          </p:nvPr>
        </p:nvSpPr>
        <p:spPr>
          <a:noFill/>
        </p:spPr>
        <p:txBody>
          <a:bodyPr/>
          <a:lstStyle/>
          <a:p>
            <a:fld id="{464D2459-3898-44E6-A60C-F4A49BA73F44}" type="slidenum">
              <a:rPr lang="en-US" smtClean="0"/>
              <a:pPr/>
              <a:t>124</a:t>
            </a:fld>
            <a:endParaRPr lang="en-US" dirty="0"/>
          </a:p>
        </p:txBody>
      </p:sp>
      <p:sp>
        <p:nvSpPr>
          <p:cNvPr id="86020" name="Rectangle 13"/>
          <p:cNvSpPr>
            <a:spLocks noChangeArrowheads="1"/>
          </p:cNvSpPr>
          <p:nvPr/>
        </p:nvSpPr>
        <p:spPr bwMode="auto">
          <a:xfrm>
            <a:off x="-779463" y="0"/>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Examples (1)</a:t>
            </a:r>
          </a:p>
        </p:txBody>
      </p:sp>
      <p:sp>
        <p:nvSpPr>
          <p:cNvPr id="86021" name="Rectangle 18"/>
          <p:cNvSpPr>
            <a:spLocks noChangeArrowheads="1"/>
          </p:cNvSpPr>
          <p:nvPr/>
        </p:nvSpPr>
        <p:spPr bwMode="auto">
          <a:xfrm>
            <a:off x="620713" y="1260475"/>
            <a:ext cx="3795712" cy="1814513"/>
          </a:xfrm>
          <a:prstGeom prst="rect">
            <a:avLst/>
          </a:prstGeom>
          <a:noFill/>
          <a:ln w="9525">
            <a:noFill/>
            <a:miter lim="800000"/>
            <a:headEnd/>
            <a:tailEnd/>
          </a:ln>
        </p:spPr>
        <p:txBody>
          <a:bodyPr lIns="92075" tIns="46038" rIns="92075" bIns="46038"/>
          <a:lstStyle/>
          <a:p>
            <a:pPr marL="571500" indent="-571500"/>
            <a:r>
              <a:rPr lang="en-US" sz="1600" b="0" dirty="0">
                <a:solidFill>
                  <a:schemeClr val="accent2"/>
                </a:solidFill>
              </a:rPr>
              <a:t>Standing wave cavity</a:t>
            </a:r>
            <a:r>
              <a:rPr lang="en-US" sz="1600" b="0" dirty="0"/>
              <a:t> in multicell configuration</a:t>
            </a:r>
          </a:p>
          <a:p>
            <a:pPr marL="571500" indent="-571500"/>
            <a:r>
              <a:rPr lang="en-US" sz="1600" b="0" dirty="0"/>
              <a:t>This superconducting cavity was used in CERN’s LEP</a:t>
            </a:r>
          </a:p>
          <a:p>
            <a:pPr marL="571500" indent="-571500"/>
            <a:r>
              <a:rPr lang="en-US" sz="1600" b="0" dirty="0"/>
              <a:t>"Type II" profile without nose-cone to avoid multipactor and reduce r/Q</a:t>
            </a:r>
          </a:p>
        </p:txBody>
      </p:sp>
      <p:pic>
        <p:nvPicPr>
          <p:cNvPr id="86023" name="Picture 20"/>
          <p:cNvPicPr>
            <a:picLocks noChangeAspect="1" noChangeArrowheads="1"/>
          </p:cNvPicPr>
          <p:nvPr/>
        </p:nvPicPr>
        <p:blipFill>
          <a:blip r:embed="rId3" cstate="print"/>
          <a:srcRect/>
          <a:stretch>
            <a:fillRect/>
          </a:stretch>
        </p:blipFill>
        <p:spPr bwMode="auto">
          <a:xfrm>
            <a:off x="4802188" y="0"/>
            <a:ext cx="4341812" cy="3255963"/>
          </a:xfrm>
          <a:prstGeom prst="rect">
            <a:avLst/>
          </a:prstGeom>
          <a:noFill/>
          <a:ln w="25400" algn="ctr">
            <a:noFill/>
            <a:miter lim="800000"/>
            <a:headEnd/>
            <a:tailEnd type="none" w="lg" len="lg"/>
          </a:ln>
        </p:spPr>
      </p:pic>
      <p:grpSp>
        <p:nvGrpSpPr>
          <p:cNvPr id="86024" name="Group 27"/>
          <p:cNvGrpSpPr>
            <a:grpSpLocks/>
          </p:cNvGrpSpPr>
          <p:nvPr/>
        </p:nvGrpSpPr>
        <p:grpSpPr bwMode="auto">
          <a:xfrm>
            <a:off x="1465263" y="3284538"/>
            <a:ext cx="6391275" cy="2771775"/>
            <a:chOff x="1111046" y="3283974"/>
            <a:chExt cx="6391479" cy="2772697"/>
          </a:xfrm>
        </p:grpSpPr>
        <p:pic>
          <p:nvPicPr>
            <p:cNvPr id="86025" name="Picture 16"/>
            <p:cNvPicPr>
              <a:picLocks noChangeAspect="1" noChangeArrowheads="1"/>
            </p:cNvPicPr>
            <p:nvPr/>
          </p:nvPicPr>
          <p:blipFill>
            <a:blip r:embed="rId4" cstate="print"/>
            <a:srcRect t="14561" b="13264"/>
            <a:stretch>
              <a:fillRect/>
            </a:stretch>
          </p:blipFill>
          <p:spPr bwMode="auto">
            <a:xfrm>
              <a:off x="1300163" y="3854450"/>
              <a:ext cx="6202362" cy="2054225"/>
            </a:xfrm>
            <a:prstGeom prst="rect">
              <a:avLst/>
            </a:prstGeom>
            <a:noFill/>
            <a:ln w="25400" algn="ctr">
              <a:noFill/>
              <a:miter lim="800000"/>
              <a:headEnd/>
              <a:tailEnd type="none" w="lg" len="lg"/>
            </a:ln>
          </p:spPr>
        </p:pic>
        <p:sp>
          <p:nvSpPr>
            <p:cNvPr id="11" name="Rectangle 10"/>
            <p:cNvSpPr/>
            <p:nvPr/>
          </p:nvSpPr>
          <p:spPr bwMode="auto">
            <a:xfrm>
              <a:off x="6508718" y="3765146"/>
              <a:ext cx="98428" cy="816246"/>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 name="Rectangle 11"/>
            <p:cNvSpPr/>
            <p:nvPr/>
          </p:nvSpPr>
          <p:spPr bwMode="auto">
            <a:xfrm>
              <a:off x="7186602" y="3814375"/>
              <a:ext cx="109541" cy="8654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 name="Rectangle 12"/>
            <p:cNvSpPr/>
            <p:nvPr/>
          </p:nvSpPr>
          <p:spPr bwMode="auto">
            <a:xfrm>
              <a:off x="1111046" y="3854076"/>
              <a:ext cx="816001"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 name="Rectangle 13"/>
            <p:cNvSpPr/>
            <p:nvPr/>
          </p:nvSpPr>
          <p:spPr bwMode="auto">
            <a:xfrm>
              <a:off x="1179310" y="5348410"/>
              <a:ext cx="1190663"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5" name="Rectangle 14"/>
            <p:cNvSpPr/>
            <p:nvPr/>
          </p:nvSpPr>
          <p:spPr bwMode="auto">
            <a:xfrm>
              <a:off x="3352668" y="5280125"/>
              <a:ext cx="79378"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 name="Rectangle 15"/>
            <p:cNvSpPr/>
            <p:nvPr/>
          </p:nvSpPr>
          <p:spPr bwMode="auto">
            <a:xfrm>
              <a:off x="4405213" y="5270597"/>
              <a:ext cx="77790" cy="70667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7" name="Rectangle 16"/>
            <p:cNvSpPr/>
            <p:nvPr/>
          </p:nvSpPr>
          <p:spPr bwMode="auto">
            <a:xfrm>
              <a:off x="5467285" y="5308709"/>
              <a:ext cx="77789"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6529356" y="5348410"/>
              <a:ext cx="766787"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3716216" y="3283974"/>
              <a:ext cx="766787" cy="70826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p:cNvSpPr/>
            <p:nvPr/>
          </p:nvSpPr>
          <p:spPr bwMode="auto">
            <a:xfrm>
              <a:off x="3451096" y="4640150"/>
              <a:ext cx="354023" cy="30490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Rectangle 20"/>
            <p:cNvSpPr/>
            <p:nvPr/>
          </p:nvSpPr>
          <p:spPr bwMode="auto">
            <a:xfrm>
              <a:off x="3481259" y="4975223"/>
              <a:ext cx="354024" cy="30490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Rectangle 21"/>
            <p:cNvSpPr/>
            <p:nvPr/>
          </p:nvSpPr>
          <p:spPr bwMode="auto">
            <a:xfrm>
              <a:off x="4109929" y="3884249"/>
              <a:ext cx="274647" cy="15721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3981338" y="4081164"/>
              <a:ext cx="168280" cy="170077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ectangle 23"/>
            <p:cNvSpPr/>
            <p:nvPr/>
          </p:nvSpPr>
          <p:spPr bwMode="auto">
            <a:xfrm>
              <a:off x="3943236" y="5653312"/>
              <a:ext cx="206382" cy="16674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p:cNvSpPr/>
            <p:nvPr/>
          </p:nvSpPr>
          <p:spPr bwMode="auto">
            <a:xfrm>
              <a:off x="6656360" y="4346364"/>
              <a:ext cx="452452" cy="244556"/>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6" name="Rectangle 25"/>
            <p:cNvSpPr/>
            <p:nvPr/>
          </p:nvSpPr>
          <p:spPr bwMode="auto">
            <a:xfrm>
              <a:off x="2398549" y="4532164"/>
              <a:ext cx="315923" cy="4128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7" name="Rectangle 26"/>
            <p:cNvSpPr/>
            <p:nvPr/>
          </p:nvSpPr>
          <p:spPr bwMode="auto">
            <a:xfrm>
              <a:off x="2398549" y="4975223"/>
              <a:ext cx="315923" cy="4128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28"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38673133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7043" name="Slide Number Placeholder 4"/>
          <p:cNvSpPr>
            <a:spLocks noGrp="1"/>
          </p:cNvSpPr>
          <p:nvPr>
            <p:ph type="sldNum" sz="quarter" idx="11"/>
          </p:nvPr>
        </p:nvSpPr>
        <p:spPr>
          <a:noFill/>
        </p:spPr>
        <p:txBody>
          <a:bodyPr/>
          <a:lstStyle/>
          <a:p>
            <a:fld id="{28F5F9DE-0A8D-432C-B131-F55D42A580DC}" type="slidenum">
              <a:rPr lang="en-US" smtClean="0"/>
              <a:pPr/>
              <a:t>125</a:t>
            </a:fld>
            <a:endParaRPr lang="en-US" dirty="0"/>
          </a:p>
        </p:txBody>
      </p:sp>
      <p:sp>
        <p:nvSpPr>
          <p:cNvPr id="80901" name="Rectangle 5"/>
          <p:cNvSpPr>
            <a:spLocks noChangeArrowheads="1"/>
          </p:cNvSpPr>
          <p:nvPr/>
        </p:nvSpPr>
        <p:spPr bwMode="auto">
          <a:xfrm>
            <a:off x="0" y="2306638"/>
            <a:ext cx="9144000" cy="0"/>
          </a:xfrm>
          <a:prstGeom prst="rect">
            <a:avLst/>
          </a:prstGeom>
          <a:noFill/>
          <a:ln w="9525" algn="ctr">
            <a:noFill/>
            <a:miter lim="800000"/>
            <a:headEnd/>
            <a:tailEnd/>
          </a:ln>
          <a:effectLst/>
        </p:spPr>
        <p:txBody>
          <a:bodyPr wrap="none" lIns="536406" tIns="990288" rIns="1629849" bIns="457056" anchor="ctr">
            <a:spAutoFit/>
          </a:bodyPr>
          <a:lstStyle/>
          <a:p>
            <a:pPr>
              <a:defRPr/>
            </a:pPr>
            <a:endParaRPr lang="en-GB" dirty="0">
              <a:effectLst>
                <a:outerShdw blurRad="38100" dist="38100" dir="2700000" algn="tl">
                  <a:srgbClr val="000000">
                    <a:alpha val="43137"/>
                  </a:srgbClr>
                </a:outerShdw>
              </a:effectLst>
            </a:endParaRPr>
          </a:p>
        </p:txBody>
      </p:sp>
      <p:sp>
        <p:nvSpPr>
          <p:cNvPr id="87045" name="Rectangle 8"/>
          <p:cNvSpPr>
            <a:spLocks noChangeArrowheads="1"/>
          </p:cNvSpPr>
          <p:nvPr/>
        </p:nvSpPr>
        <p:spPr bwMode="auto">
          <a:xfrm>
            <a:off x="-376238" y="0"/>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Examples (2)</a:t>
            </a:r>
          </a:p>
        </p:txBody>
      </p:sp>
      <p:sp>
        <p:nvSpPr>
          <p:cNvPr id="87046" name="Rectangle 12"/>
          <p:cNvSpPr>
            <a:spLocks noChangeArrowheads="1"/>
          </p:cNvSpPr>
          <p:nvPr/>
        </p:nvSpPr>
        <p:spPr bwMode="auto">
          <a:xfrm>
            <a:off x="7151688" y="4217988"/>
            <a:ext cx="1763712" cy="788987"/>
          </a:xfrm>
          <a:prstGeom prst="rect">
            <a:avLst/>
          </a:prstGeom>
          <a:noFill/>
          <a:ln w="9525">
            <a:noFill/>
            <a:miter lim="800000"/>
            <a:headEnd/>
            <a:tailEnd/>
          </a:ln>
        </p:spPr>
        <p:txBody>
          <a:bodyPr lIns="0" tIns="0" rIns="0" bIns="0"/>
          <a:lstStyle/>
          <a:p>
            <a:pPr algn="r">
              <a:spcBef>
                <a:spcPct val="0"/>
              </a:spcBef>
              <a:buClrTx/>
              <a:buSzTx/>
              <a:buFontTx/>
              <a:buNone/>
            </a:pPr>
            <a:r>
              <a:rPr lang="en-US" sz="1600" b="0" dirty="0"/>
              <a:t>Output </a:t>
            </a:r>
            <a:br>
              <a:rPr lang="en-US" sz="1600" b="0" dirty="0"/>
            </a:br>
            <a:r>
              <a:rPr lang="en-US" sz="1600" b="0" dirty="0"/>
              <a:t>T = 50 MeV</a:t>
            </a:r>
            <a:br>
              <a:rPr lang="en-US" sz="1600" b="0" dirty="0"/>
            </a:br>
            <a:r>
              <a:rPr lang="en-US" sz="1600" b="0" dirty="0">
                <a:latin typeface="Symbol" pitchFamily="18" charset="2"/>
              </a:rPr>
              <a:t>b</a:t>
            </a:r>
            <a:r>
              <a:rPr lang="en-US" sz="1600" b="0" dirty="0"/>
              <a:t> = 0.31405</a:t>
            </a:r>
            <a:br>
              <a:rPr lang="en-US" sz="1600" b="0" dirty="0"/>
            </a:br>
            <a:r>
              <a:rPr lang="en-US" sz="1600" b="0" dirty="0">
                <a:latin typeface="Symbol" pitchFamily="18" charset="2"/>
              </a:rPr>
              <a:t>bl</a:t>
            </a:r>
            <a:r>
              <a:rPr lang="en-US" sz="1600" b="0" dirty="0"/>
              <a:t> = 464 mm</a:t>
            </a:r>
            <a:br>
              <a:rPr lang="en-US" sz="1600" b="0" dirty="0"/>
            </a:br>
            <a:endParaRPr lang="en-US" sz="1600" b="0" dirty="0"/>
          </a:p>
        </p:txBody>
      </p:sp>
      <p:sp>
        <p:nvSpPr>
          <p:cNvPr id="87047" name="Rectangle 14"/>
          <p:cNvSpPr>
            <a:spLocks noChangeArrowheads="1"/>
          </p:cNvSpPr>
          <p:nvPr/>
        </p:nvSpPr>
        <p:spPr bwMode="auto">
          <a:xfrm>
            <a:off x="201613" y="4135438"/>
            <a:ext cx="1414462" cy="788987"/>
          </a:xfrm>
          <a:prstGeom prst="rect">
            <a:avLst/>
          </a:prstGeom>
          <a:noFill/>
          <a:ln w="9525">
            <a:noFill/>
            <a:miter lim="800000"/>
            <a:headEnd/>
            <a:tailEnd/>
          </a:ln>
        </p:spPr>
        <p:txBody>
          <a:bodyPr lIns="0" tIns="0" rIns="0" bIns="0"/>
          <a:lstStyle/>
          <a:p>
            <a:pPr>
              <a:spcBef>
                <a:spcPct val="0"/>
              </a:spcBef>
              <a:buClrTx/>
              <a:buSzTx/>
              <a:buFontTx/>
              <a:buNone/>
            </a:pPr>
            <a:r>
              <a:rPr lang="en-US" sz="1600" b="0" dirty="0"/>
              <a:t>Input</a:t>
            </a:r>
            <a:br>
              <a:rPr lang="en-US" sz="1600" b="0" dirty="0"/>
            </a:br>
            <a:r>
              <a:rPr lang="en-US" sz="1600" b="0" dirty="0"/>
              <a:t>T = 50 keV</a:t>
            </a:r>
            <a:br>
              <a:rPr lang="en-US" sz="1600" b="0" dirty="0"/>
            </a:br>
            <a:r>
              <a:rPr lang="en-US" sz="1600" b="0" dirty="0">
                <a:latin typeface="Symbol" pitchFamily="18" charset="2"/>
              </a:rPr>
              <a:t>b</a:t>
            </a:r>
            <a:r>
              <a:rPr lang="en-US" sz="1600" b="0" dirty="0"/>
              <a:t> = 0.03996</a:t>
            </a:r>
            <a:br>
              <a:rPr lang="en-US" sz="1600" b="0" dirty="0"/>
            </a:br>
            <a:r>
              <a:rPr lang="en-US" sz="1600" b="0" dirty="0">
                <a:latin typeface="Symbol" pitchFamily="18" charset="2"/>
              </a:rPr>
              <a:t>bl</a:t>
            </a:r>
            <a:r>
              <a:rPr lang="en-US" sz="1600" b="0" dirty="0"/>
              <a:t> = 59.1 mm</a:t>
            </a:r>
            <a:br>
              <a:rPr lang="en-US" sz="1600" b="0" dirty="0"/>
            </a:br>
            <a:endParaRPr lang="en-US" sz="1600" b="0" dirty="0"/>
          </a:p>
        </p:txBody>
      </p:sp>
      <p:sp>
        <p:nvSpPr>
          <p:cNvPr id="80911" name="Line 15"/>
          <p:cNvSpPr>
            <a:spLocks noChangeShapeType="1"/>
          </p:cNvSpPr>
          <p:nvPr/>
        </p:nvSpPr>
        <p:spPr bwMode="auto">
          <a:xfrm flipV="1">
            <a:off x="7904163" y="5135563"/>
            <a:ext cx="477837" cy="31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7050" name="Rectangle 19"/>
          <p:cNvSpPr>
            <a:spLocks noChangeArrowheads="1"/>
          </p:cNvSpPr>
          <p:nvPr/>
        </p:nvSpPr>
        <p:spPr bwMode="auto">
          <a:xfrm>
            <a:off x="158750" y="1587500"/>
            <a:ext cx="4591050" cy="1093788"/>
          </a:xfrm>
          <a:prstGeom prst="rect">
            <a:avLst/>
          </a:prstGeom>
          <a:noFill/>
          <a:ln w="9525">
            <a:noFill/>
            <a:miter lim="800000"/>
            <a:headEnd/>
            <a:tailEnd/>
          </a:ln>
        </p:spPr>
        <p:txBody>
          <a:bodyPr lIns="92075" tIns="46038" rIns="92075" bIns="46038"/>
          <a:lstStyle/>
          <a:p>
            <a:pPr marL="571500" indent="-571500"/>
            <a:r>
              <a:rPr lang="en-US" sz="1600" b="0" dirty="0">
                <a:solidFill>
                  <a:schemeClr val="accent2"/>
                </a:solidFill>
              </a:rPr>
              <a:t>Standing wave drift tube resonator</a:t>
            </a:r>
          </a:p>
          <a:p>
            <a:pPr marL="571500" indent="-571500"/>
            <a:r>
              <a:rPr lang="en-US" sz="1600" b="0" dirty="0"/>
              <a:t>Below: An ALVAREZ structure (Drift tubes with interposed quadrupole magnets), used in the CERN 50 MeV Proton LINAC </a:t>
            </a:r>
            <a:br>
              <a:rPr lang="en-US" sz="1600" b="0" dirty="0"/>
            </a:br>
            <a:r>
              <a:rPr lang="en-US" sz="1600" b="0" dirty="0"/>
              <a:t>Frequency: 202.56 MHz thus </a:t>
            </a:r>
            <a:r>
              <a:rPr lang="en-US" sz="1600" b="0" dirty="0">
                <a:latin typeface="Symbol" pitchFamily="18" charset="2"/>
              </a:rPr>
              <a:t>l</a:t>
            </a:r>
            <a:r>
              <a:rPr lang="en-US" sz="1600" b="0" dirty="0">
                <a:latin typeface="Cambria" panose="02040503050406030204" pitchFamily="18" charset="0"/>
                <a:ea typeface="Cambria" panose="02040503050406030204" pitchFamily="18" charset="0"/>
              </a:rPr>
              <a:t>≈1500 mm</a:t>
            </a:r>
            <a:endParaRPr lang="en-US" sz="1600" b="0" dirty="0"/>
          </a:p>
          <a:p>
            <a:pPr marL="571500" indent="-571500"/>
            <a:endParaRPr lang="en-US" sz="1600" b="0" dirty="0"/>
          </a:p>
        </p:txBody>
      </p:sp>
      <p:pic>
        <p:nvPicPr>
          <p:cNvPr id="87051" name="Picture 20"/>
          <p:cNvPicPr>
            <a:picLocks noChangeAspect="1" noChangeArrowheads="1"/>
          </p:cNvPicPr>
          <p:nvPr/>
        </p:nvPicPr>
        <p:blipFill>
          <a:blip r:embed="rId3" cstate="print"/>
          <a:srcRect/>
          <a:stretch>
            <a:fillRect/>
          </a:stretch>
        </p:blipFill>
        <p:spPr bwMode="auto">
          <a:xfrm>
            <a:off x="4883150" y="0"/>
            <a:ext cx="4260850" cy="3195638"/>
          </a:xfrm>
          <a:prstGeom prst="rect">
            <a:avLst/>
          </a:prstGeom>
          <a:noFill/>
          <a:ln w="25400" algn="ctr">
            <a:noFill/>
            <a:miter lim="800000"/>
            <a:headEnd/>
            <a:tailEnd type="none" w="lg" len="lg"/>
          </a:ln>
        </p:spPr>
      </p:pic>
      <p:sp>
        <p:nvSpPr>
          <p:cNvPr id="32" name="Rectangle 31"/>
          <p:cNvSpPr/>
          <p:nvPr/>
        </p:nvSpPr>
        <p:spPr bwMode="auto">
          <a:xfrm>
            <a:off x="1938338"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53" name="Group 32"/>
          <p:cNvGrpSpPr>
            <a:grpSpLocks/>
          </p:cNvGrpSpPr>
          <p:nvPr/>
        </p:nvGrpSpPr>
        <p:grpSpPr bwMode="auto">
          <a:xfrm>
            <a:off x="1808163" y="4956175"/>
            <a:ext cx="344487" cy="714375"/>
            <a:chOff x="2219320" y="4552950"/>
            <a:chExt cx="571498" cy="714375"/>
          </a:xfrm>
        </p:grpSpPr>
        <p:sp>
          <p:nvSpPr>
            <p:cNvPr id="37" name="Rounded Rectangle 36"/>
            <p:cNvSpPr/>
            <p:nvPr/>
          </p:nvSpPr>
          <p:spPr bwMode="auto">
            <a:xfrm>
              <a:off x="2219320" y="4552950"/>
              <a:ext cx="571498"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5" name="Rounded Rectangle 34"/>
            <p:cNvSpPr/>
            <p:nvPr/>
          </p:nvSpPr>
          <p:spPr bwMode="auto">
            <a:xfrm>
              <a:off x="2266725" y="45974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6" name="Rounded Rectangle 35"/>
            <p:cNvSpPr/>
            <p:nvPr/>
          </p:nvSpPr>
          <p:spPr bwMode="auto">
            <a:xfrm>
              <a:off x="2266725" y="50546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39" name="Rectangle 38"/>
          <p:cNvSpPr/>
          <p:nvPr/>
        </p:nvSpPr>
        <p:spPr bwMode="auto">
          <a:xfrm>
            <a:off x="2479675"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55" name="Group 39"/>
          <p:cNvGrpSpPr>
            <a:grpSpLocks/>
          </p:cNvGrpSpPr>
          <p:nvPr/>
        </p:nvGrpSpPr>
        <p:grpSpPr bwMode="auto">
          <a:xfrm>
            <a:off x="2349500" y="4956175"/>
            <a:ext cx="342900" cy="714375"/>
            <a:chOff x="2219325" y="4552950"/>
            <a:chExt cx="571500" cy="714375"/>
          </a:xfrm>
        </p:grpSpPr>
        <p:sp>
          <p:nvSpPr>
            <p:cNvPr id="44" name="Rounded Rectangle 43"/>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42" name="Rounded Rectangle 41"/>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43" name="Rounded Rectangle 42"/>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46" name="Rectangle 45"/>
          <p:cNvSpPr/>
          <p:nvPr/>
        </p:nvSpPr>
        <p:spPr bwMode="auto">
          <a:xfrm>
            <a:off x="3038475"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57" name="Group 46"/>
          <p:cNvGrpSpPr>
            <a:grpSpLocks/>
          </p:cNvGrpSpPr>
          <p:nvPr/>
        </p:nvGrpSpPr>
        <p:grpSpPr bwMode="auto">
          <a:xfrm>
            <a:off x="2908300" y="4956175"/>
            <a:ext cx="342900" cy="714375"/>
            <a:chOff x="2219325" y="4552950"/>
            <a:chExt cx="571500" cy="714375"/>
          </a:xfrm>
        </p:grpSpPr>
        <p:sp>
          <p:nvSpPr>
            <p:cNvPr id="51" name="Rounded Rectangle 50"/>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49" name="Rounded Rectangle 48"/>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0" name="Rounded Rectangle 49"/>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53" name="Rectangle 52"/>
          <p:cNvSpPr/>
          <p:nvPr/>
        </p:nvSpPr>
        <p:spPr bwMode="auto">
          <a:xfrm>
            <a:off x="3602038"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59" name="Group 53"/>
          <p:cNvGrpSpPr>
            <a:grpSpLocks/>
          </p:cNvGrpSpPr>
          <p:nvPr/>
        </p:nvGrpSpPr>
        <p:grpSpPr bwMode="auto">
          <a:xfrm>
            <a:off x="3440113" y="4956175"/>
            <a:ext cx="406400" cy="714375"/>
            <a:chOff x="2219326" y="4552950"/>
            <a:chExt cx="571500" cy="714375"/>
          </a:xfrm>
        </p:grpSpPr>
        <p:sp>
          <p:nvSpPr>
            <p:cNvPr id="58" name="Rounded Rectangle 57"/>
            <p:cNvSpPr/>
            <p:nvPr/>
          </p:nvSpPr>
          <p:spPr bwMode="auto">
            <a:xfrm>
              <a:off x="2219326"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6" name="Rounded Rectangle 55"/>
            <p:cNvSpPr/>
            <p:nvPr/>
          </p:nvSpPr>
          <p:spPr bwMode="auto">
            <a:xfrm>
              <a:off x="2266206" y="4597400"/>
              <a:ext cx="48890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7" name="Rounded Rectangle 56"/>
            <p:cNvSpPr/>
            <p:nvPr/>
          </p:nvSpPr>
          <p:spPr bwMode="auto">
            <a:xfrm>
              <a:off x="2266206" y="5054600"/>
              <a:ext cx="48890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60" name="Rectangle 59"/>
          <p:cNvSpPr/>
          <p:nvPr/>
        </p:nvSpPr>
        <p:spPr bwMode="auto">
          <a:xfrm>
            <a:off x="4219575"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61" name="Group 60"/>
          <p:cNvGrpSpPr>
            <a:grpSpLocks/>
          </p:cNvGrpSpPr>
          <p:nvPr/>
        </p:nvGrpSpPr>
        <p:grpSpPr bwMode="auto">
          <a:xfrm>
            <a:off x="4057650" y="4956175"/>
            <a:ext cx="407988" cy="714375"/>
            <a:chOff x="2219326" y="4552950"/>
            <a:chExt cx="571500" cy="714375"/>
          </a:xfrm>
        </p:grpSpPr>
        <p:sp>
          <p:nvSpPr>
            <p:cNvPr id="65" name="Rounded Rectangle 64"/>
            <p:cNvSpPr/>
            <p:nvPr/>
          </p:nvSpPr>
          <p:spPr bwMode="auto">
            <a:xfrm>
              <a:off x="2219326"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3" name="Rounded Rectangle 62"/>
            <p:cNvSpPr/>
            <p:nvPr/>
          </p:nvSpPr>
          <p:spPr bwMode="auto">
            <a:xfrm>
              <a:off x="2266025" y="4597400"/>
              <a:ext cx="48922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4" name="Rounded Rectangle 63"/>
            <p:cNvSpPr/>
            <p:nvPr/>
          </p:nvSpPr>
          <p:spPr bwMode="auto">
            <a:xfrm>
              <a:off x="2266025" y="5054600"/>
              <a:ext cx="48922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67" name="Rectangle 66"/>
          <p:cNvSpPr/>
          <p:nvPr/>
        </p:nvSpPr>
        <p:spPr bwMode="auto">
          <a:xfrm>
            <a:off x="4859338"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63" name="Group 67"/>
          <p:cNvGrpSpPr>
            <a:grpSpLocks/>
          </p:cNvGrpSpPr>
          <p:nvPr/>
        </p:nvGrpSpPr>
        <p:grpSpPr bwMode="auto">
          <a:xfrm>
            <a:off x="4697413" y="4956175"/>
            <a:ext cx="406400" cy="714375"/>
            <a:chOff x="2219326" y="4552950"/>
            <a:chExt cx="571500" cy="714375"/>
          </a:xfrm>
        </p:grpSpPr>
        <p:sp>
          <p:nvSpPr>
            <p:cNvPr id="72" name="Rounded Rectangle 71"/>
            <p:cNvSpPr/>
            <p:nvPr/>
          </p:nvSpPr>
          <p:spPr bwMode="auto">
            <a:xfrm>
              <a:off x="2219326"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0" name="Rounded Rectangle 69"/>
            <p:cNvSpPr/>
            <p:nvPr/>
          </p:nvSpPr>
          <p:spPr bwMode="auto">
            <a:xfrm>
              <a:off x="2266206" y="4597400"/>
              <a:ext cx="48890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1" name="Rounded Rectangle 70"/>
            <p:cNvSpPr/>
            <p:nvPr/>
          </p:nvSpPr>
          <p:spPr bwMode="auto">
            <a:xfrm>
              <a:off x="2266206" y="5054600"/>
              <a:ext cx="488901"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81" name="Rectangle 80"/>
          <p:cNvSpPr/>
          <p:nvPr/>
        </p:nvSpPr>
        <p:spPr bwMode="auto">
          <a:xfrm>
            <a:off x="5546725"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65" name="Group 81"/>
          <p:cNvGrpSpPr>
            <a:grpSpLocks/>
          </p:cNvGrpSpPr>
          <p:nvPr/>
        </p:nvGrpSpPr>
        <p:grpSpPr bwMode="auto">
          <a:xfrm>
            <a:off x="5314950" y="4956175"/>
            <a:ext cx="546100" cy="714375"/>
            <a:chOff x="2219326" y="4552950"/>
            <a:chExt cx="571500" cy="714375"/>
          </a:xfrm>
        </p:grpSpPr>
        <p:sp>
          <p:nvSpPr>
            <p:cNvPr id="86" name="Rounded Rectangle 85"/>
            <p:cNvSpPr/>
            <p:nvPr/>
          </p:nvSpPr>
          <p:spPr bwMode="auto">
            <a:xfrm>
              <a:off x="2219326"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4" name="Rounded Rectangle 83"/>
            <p:cNvSpPr/>
            <p:nvPr/>
          </p:nvSpPr>
          <p:spPr bwMode="auto">
            <a:xfrm>
              <a:off x="2267505" y="4597400"/>
              <a:ext cx="488433"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5" name="Rounded Rectangle 84"/>
            <p:cNvSpPr/>
            <p:nvPr/>
          </p:nvSpPr>
          <p:spPr bwMode="auto">
            <a:xfrm>
              <a:off x="2267505" y="5054600"/>
              <a:ext cx="488433"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88" name="Rectangle 87"/>
          <p:cNvSpPr/>
          <p:nvPr/>
        </p:nvSpPr>
        <p:spPr bwMode="auto">
          <a:xfrm>
            <a:off x="6308725"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67" name="Group 88"/>
          <p:cNvGrpSpPr>
            <a:grpSpLocks/>
          </p:cNvGrpSpPr>
          <p:nvPr/>
        </p:nvGrpSpPr>
        <p:grpSpPr bwMode="auto">
          <a:xfrm>
            <a:off x="6076950" y="4956175"/>
            <a:ext cx="546100" cy="714375"/>
            <a:chOff x="2219326" y="4552950"/>
            <a:chExt cx="571500" cy="714375"/>
          </a:xfrm>
        </p:grpSpPr>
        <p:sp>
          <p:nvSpPr>
            <p:cNvPr id="93" name="Rounded Rectangle 92"/>
            <p:cNvSpPr/>
            <p:nvPr/>
          </p:nvSpPr>
          <p:spPr bwMode="auto">
            <a:xfrm>
              <a:off x="2219326"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1" name="Rounded Rectangle 90"/>
            <p:cNvSpPr/>
            <p:nvPr/>
          </p:nvSpPr>
          <p:spPr bwMode="auto">
            <a:xfrm>
              <a:off x="2267505" y="4597400"/>
              <a:ext cx="488433"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2" name="Rounded Rectangle 91"/>
            <p:cNvSpPr/>
            <p:nvPr/>
          </p:nvSpPr>
          <p:spPr bwMode="auto">
            <a:xfrm>
              <a:off x="2267505" y="5054600"/>
              <a:ext cx="488433"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95" name="Rectangle 94"/>
          <p:cNvSpPr/>
          <p:nvPr/>
        </p:nvSpPr>
        <p:spPr bwMode="auto">
          <a:xfrm>
            <a:off x="7088188" y="422592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87069" name="Group 95"/>
          <p:cNvGrpSpPr>
            <a:grpSpLocks/>
          </p:cNvGrpSpPr>
          <p:nvPr/>
        </p:nvGrpSpPr>
        <p:grpSpPr bwMode="auto">
          <a:xfrm>
            <a:off x="6843713" y="4956175"/>
            <a:ext cx="571500" cy="714375"/>
            <a:chOff x="2219325" y="4552950"/>
            <a:chExt cx="571500" cy="714375"/>
          </a:xfrm>
        </p:grpSpPr>
        <p:sp>
          <p:nvSpPr>
            <p:cNvPr id="100" name="Rounded Rectangle 99"/>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8" name="Rounded Rectangle 97"/>
            <p:cNvSpPr/>
            <p:nvPr/>
          </p:nvSpPr>
          <p:spPr bwMode="auto">
            <a:xfrm>
              <a:off x="2266950" y="4597400"/>
              <a:ext cx="48895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9" name="Rounded Rectangle 98"/>
            <p:cNvSpPr/>
            <p:nvPr/>
          </p:nvSpPr>
          <p:spPr bwMode="auto">
            <a:xfrm>
              <a:off x="2266950" y="5054600"/>
              <a:ext cx="48895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cxnSp>
        <p:nvCxnSpPr>
          <p:cNvPr id="87070" name="Straight Connector 23"/>
          <p:cNvCxnSpPr>
            <a:cxnSpLocks noChangeShapeType="1"/>
          </p:cNvCxnSpPr>
          <p:nvPr/>
        </p:nvCxnSpPr>
        <p:spPr bwMode="auto">
          <a:xfrm>
            <a:off x="974725" y="5305425"/>
            <a:ext cx="7004050" cy="0"/>
          </a:xfrm>
          <a:prstGeom prst="line">
            <a:avLst/>
          </a:prstGeom>
          <a:noFill/>
          <a:ln w="15875" algn="ctr">
            <a:solidFill>
              <a:srgbClr val="FFC000"/>
            </a:solidFill>
            <a:prstDash val="lgDashDot"/>
            <a:round/>
            <a:headEnd/>
            <a:tailEnd type="arrow" w="lg" len="lg"/>
          </a:ln>
        </p:spPr>
      </p:cxnSp>
      <p:sp>
        <p:nvSpPr>
          <p:cNvPr id="105" name="Line 15"/>
          <p:cNvSpPr>
            <a:spLocks noChangeShapeType="1"/>
          </p:cNvSpPr>
          <p:nvPr/>
        </p:nvSpPr>
        <p:spPr bwMode="auto">
          <a:xfrm flipV="1">
            <a:off x="550863" y="5135563"/>
            <a:ext cx="477837" cy="31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grpSp>
        <p:nvGrpSpPr>
          <p:cNvPr id="87072" name="Group 191"/>
          <p:cNvGrpSpPr>
            <a:grpSpLocks/>
          </p:cNvGrpSpPr>
          <p:nvPr/>
        </p:nvGrpSpPr>
        <p:grpSpPr bwMode="auto">
          <a:xfrm>
            <a:off x="4397375" y="4298950"/>
            <a:ext cx="352425" cy="2003425"/>
            <a:chOff x="4396740" y="4298950"/>
            <a:chExt cx="353060" cy="2002790"/>
          </a:xfrm>
        </p:grpSpPr>
        <p:grpSp>
          <p:nvGrpSpPr>
            <p:cNvPr id="87082" name="Group 143"/>
            <p:cNvGrpSpPr>
              <a:grpSpLocks/>
            </p:cNvGrpSpPr>
            <p:nvPr/>
          </p:nvGrpSpPr>
          <p:grpSpPr bwMode="auto">
            <a:xfrm>
              <a:off x="4396740" y="4298950"/>
              <a:ext cx="149860" cy="1621790"/>
              <a:chOff x="4504690" y="4521200"/>
              <a:chExt cx="149860" cy="1621790"/>
            </a:xfrm>
          </p:grpSpPr>
          <p:grpSp>
            <p:nvGrpSpPr>
              <p:cNvPr id="87123" name="Group 144"/>
              <p:cNvGrpSpPr>
                <a:grpSpLocks/>
              </p:cNvGrpSpPr>
              <p:nvPr/>
            </p:nvGrpSpPr>
            <p:grpSpPr bwMode="auto">
              <a:xfrm rot="5400000">
                <a:off x="4512310" y="4521200"/>
                <a:ext cx="142240" cy="142240"/>
                <a:chOff x="3436620" y="3413760"/>
                <a:chExt cx="533400" cy="533400"/>
              </a:xfrm>
            </p:grpSpPr>
            <p:sp>
              <p:nvSpPr>
                <p:cNvPr id="149" name="Oval 148"/>
                <p:cNvSpPr/>
                <p:nvPr/>
              </p:nvSpPr>
              <p:spPr bwMode="auto">
                <a:xfrm>
                  <a:off x="3436618" y="3415133"/>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128" name="Straight Connector 149"/>
                <p:cNvCxnSpPr>
                  <a:cxnSpLocks noChangeShapeType="1"/>
                  <a:stCxn id="149" idx="1"/>
                  <a:endCxn id="149"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129" name="Straight Connector 150"/>
                <p:cNvCxnSpPr>
                  <a:cxnSpLocks noChangeShapeType="1"/>
                  <a:stCxn id="149" idx="7"/>
                  <a:endCxn id="149"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124" name="Group 145"/>
              <p:cNvGrpSpPr>
                <a:grpSpLocks/>
              </p:cNvGrpSpPr>
              <p:nvPr/>
            </p:nvGrpSpPr>
            <p:grpSpPr bwMode="auto">
              <a:xfrm>
                <a:off x="4504690" y="6000750"/>
                <a:ext cx="142240" cy="142240"/>
                <a:chOff x="4504690" y="5702300"/>
                <a:chExt cx="142240" cy="142240"/>
              </a:xfrm>
            </p:grpSpPr>
            <p:sp>
              <p:nvSpPr>
                <p:cNvPr id="147" name="Oval 146"/>
                <p:cNvSpPr/>
                <p:nvPr/>
              </p:nvSpPr>
              <p:spPr bwMode="auto">
                <a:xfrm rot="5400000">
                  <a:off x="4504046" y="5702475"/>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8" name="Oval 147"/>
                <p:cNvSpPr/>
                <p:nvPr/>
              </p:nvSpPr>
              <p:spPr bwMode="auto">
                <a:xfrm rot="5400000">
                  <a:off x="4553243" y="5750186"/>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nvGrpSpPr>
            <p:cNvPr id="87083" name="Group 151"/>
            <p:cNvGrpSpPr>
              <a:grpSpLocks/>
            </p:cNvGrpSpPr>
            <p:nvPr/>
          </p:nvGrpSpPr>
          <p:grpSpPr bwMode="auto">
            <a:xfrm>
              <a:off x="4599940" y="4298950"/>
              <a:ext cx="149860" cy="1621790"/>
              <a:chOff x="4504690" y="4521200"/>
              <a:chExt cx="149860" cy="1621790"/>
            </a:xfrm>
          </p:grpSpPr>
          <p:grpSp>
            <p:nvGrpSpPr>
              <p:cNvPr id="87116" name="Group 152"/>
              <p:cNvGrpSpPr>
                <a:grpSpLocks/>
              </p:cNvGrpSpPr>
              <p:nvPr/>
            </p:nvGrpSpPr>
            <p:grpSpPr bwMode="auto">
              <a:xfrm rot="5400000">
                <a:off x="4512310" y="4521200"/>
                <a:ext cx="142240" cy="142240"/>
                <a:chOff x="3436620" y="3413760"/>
                <a:chExt cx="533400" cy="533400"/>
              </a:xfrm>
            </p:grpSpPr>
            <p:sp>
              <p:nvSpPr>
                <p:cNvPr id="157" name="Oval 156"/>
                <p:cNvSpPr/>
                <p:nvPr/>
              </p:nvSpPr>
              <p:spPr bwMode="auto">
                <a:xfrm>
                  <a:off x="3436618" y="3413762"/>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121" name="Straight Connector 157"/>
                <p:cNvCxnSpPr>
                  <a:cxnSpLocks noChangeShapeType="1"/>
                  <a:stCxn id="157" idx="1"/>
                  <a:endCxn id="157"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122" name="Straight Connector 158"/>
                <p:cNvCxnSpPr>
                  <a:cxnSpLocks noChangeShapeType="1"/>
                  <a:stCxn id="157" idx="7"/>
                  <a:endCxn id="157"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117" name="Group 153"/>
              <p:cNvGrpSpPr>
                <a:grpSpLocks/>
              </p:cNvGrpSpPr>
              <p:nvPr/>
            </p:nvGrpSpPr>
            <p:grpSpPr bwMode="auto">
              <a:xfrm>
                <a:off x="4504690" y="6000750"/>
                <a:ext cx="142240" cy="142240"/>
                <a:chOff x="4504690" y="5702300"/>
                <a:chExt cx="142240" cy="142240"/>
              </a:xfrm>
            </p:grpSpPr>
            <p:sp>
              <p:nvSpPr>
                <p:cNvPr id="155" name="Oval 154"/>
                <p:cNvSpPr/>
                <p:nvPr/>
              </p:nvSpPr>
              <p:spPr bwMode="auto">
                <a:xfrm rot="5400000">
                  <a:off x="4504412" y="5702475"/>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56" name="Oval 155"/>
                <p:cNvSpPr/>
                <p:nvPr/>
              </p:nvSpPr>
              <p:spPr bwMode="auto">
                <a:xfrm rot="5400000">
                  <a:off x="4553609" y="5750186"/>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nvGrpSpPr>
            <p:cNvPr id="87084" name="Group 159"/>
            <p:cNvGrpSpPr>
              <a:grpSpLocks/>
            </p:cNvGrpSpPr>
            <p:nvPr/>
          </p:nvGrpSpPr>
          <p:grpSpPr bwMode="auto">
            <a:xfrm>
              <a:off x="4396740" y="4483100"/>
              <a:ext cx="149860" cy="1621790"/>
              <a:chOff x="4504690" y="4521200"/>
              <a:chExt cx="149860" cy="1621790"/>
            </a:xfrm>
          </p:grpSpPr>
          <p:grpSp>
            <p:nvGrpSpPr>
              <p:cNvPr id="87109" name="Group 160"/>
              <p:cNvGrpSpPr>
                <a:grpSpLocks/>
              </p:cNvGrpSpPr>
              <p:nvPr/>
            </p:nvGrpSpPr>
            <p:grpSpPr bwMode="auto">
              <a:xfrm rot="5400000">
                <a:off x="4512310" y="4521200"/>
                <a:ext cx="142240" cy="142240"/>
                <a:chOff x="3436620" y="3413760"/>
                <a:chExt cx="533400" cy="533400"/>
              </a:xfrm>
            </p:grpSpPr>
            <p:sp>
              <p:nvSpPr>
                <p:cNvPr id="165" name="Oval 164"/>
                <p:cNvSpPr/>
                <p:nvPr/>
              </p:nvSpPr>
              <p:spPr bwMode="auto">
                <a:xfrm>
                  <a:off x="3436401" y="3415133"/>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114" name="Straight Connector 165"/>
                <p:cNvCxnSpPr>
                  <a:cxnSpLocks noChangeShapeType="1"/>
                  <a:stCxn id="165" idx="1"/>
                  <a:endCxn id="165"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115" name="Straight Connector 166"/>
                <p:cNvCxnSpPr>
                  <a:cxnSpLocks noChangeShapeType="1"/>
                  <a:stCxn id="165" idx="7"/>
                  <a:endCxn id="165"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110" name="Group 161"/>
              <p:cNvGrpSpPr>
                <a:grpSpLocks/>
              </p:cNvGrpSpPr>
              <p:nvPr/>
            </p:nvGrpSpPr>
            <p:grpSpPr bwMode="auto">
              <a:xfrm>
                <a:off x="4504690" y="6000750"/>
                <a:ext cx="142240" cy="142240"/>
                <a:chOff x="4504690" y="5702300"/>
                <a:chExt cx="142240" cy="142240"/>
              </a:xfrm>
            </p:grpSpPr>
            <p:sp>
              <p:nvSpPr>
                <p:cNvPr id="163" name="Oval 162"/>
                <p:cNvSpPr/>
                <p:nvPr/>
              </p:nvSpPr>
              <p:spPr bwMode="auto">
                <a:xfrm rot="5400000">
                  <a:off x="4504046" y="5702417"/>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4" name="Oval 163"/>
                <p:cNvSpPr/>
                <p:nvPr/>
              </p:nvSpPr>
              <p:spPr bwMode="auto">
                <a:xfrm rot="5400000">
                  <a:off x="4553243" y="5750128"/>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nvGrpSpPr>
            <p:cNvPr id="87085" name="Group 167"/>
            <p:cNvGrpSpPr>
              <a:grpSpLocks/>
            </p:cNvGrpSpPr>
            <p:nvPr/>
          </p:nvGrpSpPr>
          <p:grpSpPr bwMode="auto">
            <a:xfrm>
              <a:off x="4599940" y="4483100"/>
              <a:ext cx="149860" cy="1621790"/>
              <a:chOff x="4504690" y="4521200"/>
              <a:chExt cx="149860" cy="1621790"/>
            </a:xfrm>
          </p:grpSpPr>
          <p:grpSp>
            <p:nvGrpSpPr>
              <p:cNvPr id="87102" name="Group 168"/>
              <p:cNvGrpSpPr>
                <a:grpSpLocks/>
              </p:cNvGrpSpPr>
              <p:nvPr/>
            </p:nvGrpSpPr>
            <p:grpSpPr bwMode="auto">
              <a:xfrm rot="5400000">
                <a:off x="4512310" y="4521200"/>
                <a:ext cx="142240" cy="142240"/>
                <a:chOff x="3436620" y="3413760"/>
                <a:chExt cx="533400" cy="533400"/>
              </a:xfrm>
            </p:grpSpPr>
            <p:sp>
              <p:nvSpPr>
                <p:cNvPr id="173" name="Oval 172"/>
                <p:cNvSpPr/>
                <p:nvPr/>
              </p:nvSpPr>
              <p:spPr bwMode="auto">
                <a:xfrm>
                  <a:off x="3436401" y="3413762"/>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107" name="Straight Connector 173"/>
                <p:cNvCxnSpPr>
                  <a:cxnSpLocks noChangeShapeType="1"/>
                  <a:stCxn id="173" idx="1"/>
                  <a:endCxn id="173"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108" name="Straight Connector 174"/>
                <p:cNvCxnSpPr>
                  <a:cxnSpLocks noChangeShapeType="1"/>
                  <a:stCxn id="173" idx="7"/>
                  <a:endCxn id="173"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103" name="Group 169"/>
              <p:cNvGrpSpPr>
                <a:grpSpLocks/>
              </p:cNvGrpSpPr>
              <p:nvPr/>
            </p:nvGrpSpPr>
            <p:grpSpPr bwMode="auto">
              <a:xfrm>
                <a:off x="4504690" y="6000750"/>
                <a:ext cx="142240" cy="142240"/>
                <a:chOff x="4504690" y="5702300"/>
                <a:chExt cx="142240" cy="142240"/>
              </a:xfrm>
            </p:grpSpPr>
            <p:sp>
              <p:nvSpPr>
                <p:cNvPr id="171" name="Oval 170"/>
                <p:cNvSpPr/>
                <p:nvPr/>
              </p:nvSpPr>
              <p:spPr bwMode="auto">
                <a:xfrm rot="5400000">
                  <a:off x="4504412" y="5702417"/>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72" name="Oval 171"/>
                <p:cNvSpPr/>
                <p:nvPr/>
              </p:nvSpPr>
              <p:spPr bwMode="auto">
                <a:xfrm rot="5400000">
                  <a:off x="4553609" y="5750128"/>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nvGrpSpPr>
            <p:cNvPr id="87086" name="Group 175"/>
            <p:cNvGrpSpPr>
              <a:grpSpLocks/>
            </p:cNvGrpSpPr>
            <p:nvPr/>
          </p:nvGrpSpPr>
          <p:grpSpPr bwMode="auto">
            <a:xfrm>
              <a:off x="4396740" y="4679950"/>
              <a:ext cx="149860" cy="1621790"/>
              <a:chOff x="4504690" y="4521200"/>
              <a:chExt cx="149860" cy="1621790"/>
            </a:xfrm>
          </p:grpSpPr>
          <p:grpSp>
            <p:nvGrpSpPr>
              <p:cNvPr id="87095" name="Group 176"/>
              <p:cNvGrpSpPr>
                <a:grpSpLocks/>
              </p:cNvGrpSpPr>
              <p:nvPr/>
            </p:nvGrpSpPr>
            <p:grpSpPr bwMode="auto">
              <a:xfrm rot="5400000">
                <a:off x="4512310" y="4521200"/>
                <a:ext cx="142240" cy="142240"/>
                <a:chOff x="3436620" y="3413760"/>
                <a:chExt cx="533400" cy="533400"/>
              </a:xfrm>
            </p:grpSpPr>
            <p:sp>
              <p:nvSpPr>
                <p:cNvPr id="181" name="Oval 180"/>
                <p:cNvSpPr/>
                <p:nvPr/>
              </p:nvSpPr>
              <p:spPr bwMode="auto">
                <a:xfrm>
                  <a:off x="3436165" y="3415133"/>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100" name="Straight Connector 181"/>
                <p:cNvCxnSpPr>
                  <a:cxnSpLocks noChangeShapeType="1"/>
                  <a:stCxn id="181" idx="1"/>
                  <a:endCxn id="181"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101" name="Straight Connector 182"/>
                <p:cNvCxnSpPr>
                  <a:cxnSpLocks noChangeShapeType="1"/>
                  <a:stCxn id="181" idx="7"/>
                  <a:endCxn id="181"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096" name="Group 177"/>
              <p:cNvGrpSpPr>
                <a:grpSpLocks/>
              </p:cNvGrpSpPr>
              <p:nvPr/>
            </p:nvGrpSpPr>
            <p:grpSpPr bwMode="auto">
              <a:xfrm>
                <a:off x="4504690" y="6000750"/>
                <a:ext cx="142240" cy="142240"/>
                <a:chOff x="4504690" y="5702300"/>
                <a:chExt cx="142240" cy="142240"/>
              </a:xfrm>
            </p:grpSpPr>
            <p:sp>
              <p:nvSpPr>
                <p:cNvPr id="179" name="Oval 178"/>
                <p:cNvSpPr/>
                <p:nvPr/>
              </p:nvSpPr>
              <p:spPr bwMode="auto">
                <a:xfrm rot="5400000">
                  <a:off x="4504046" y="5702354"/>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0" name="Oval 179"/>
                <p:cNvSpPr/>
                <p:nvPr/>
              </p:nvSpPr>
              <p:spPr bwMode="auto">
                <a:xfrm rot="5400000">
                  <a:off x="4553243" y="5750065"/>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nvGrpSpPr>
            <p:cNvPr id="87087" name="Group 183"/>
            <p:cNvGrpSpPr>
              <a:grpSpLocks/>
            </p:cNvGrpSpPr>
            <p:nvPr/>
          </p:nvGrpSpPr>
          <p:grpSpPr bwMode="auto">
            <a:xfrm>
              <a:off x="4599940" y="4679950"/>
              <a:ext cx="149860" cy="1621790"/>
              <a:chOff x="4504690" y="4521200"/>
              <a:chExt cx="149860" cy="1621790"/>
            </a:xfrm>
          </p:grpSpPr>
          <p:grpSp>
            <p:nvGrpSpPr>
              <p:cNvPr id="87088" name="Group 184"/>
              <p:cNvGrpSpPr>
                <a:grpSpLocks/>
              </p:cNvGrpSpPr>
              <p:nvPr/>
            </p:nvGrpSpPr>
            <p:grpSpPr bwMode="auto">
              <a:xfrm rot="5400000">
                <a:off x="4512310" y="4521200"/>
                <a:ext cx="142240" cy="142240"/>
                <a:chOff x="3436620" y="3413760"/>
                <a:chExt cx="533400" cy="533400"/>
              </a:xfrm>
            </p:grpSpPr>
            <p:sp>
              <p:nvSpPr>
                <p:cNvPr id="189" name="Oval 188"/>
                <p:cNvSpPr/>
                <p:nvPr/>
              </p:nvSpPr>
              <p:spPr bwMode="auto">
                <a:xfrm>
                  <a:off x="3436165" y="3413762"/>
                  <a:ext cx="535612" cy="530782"/>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093" name="Straight Connector 189"/>
                <p:cNvCxnSpPr>
                  <a:cxnSpLocks noChangeShapeType="1"/>
                  <a:stCxn id="189" idx="1"/>
                  <a:endCxn id="189" idx="5"/>
                </p:cNvCxnSpPr>
                <p:nvPr/>
              </p:nvCxnSpPr>
              <p:spPr bwMode="auto">
                <a:xfrm rot="16200000" flipH="1">
                  <a:off x="3514735" y="3491875"/>
                  <a:ext cx="377170" cy="377170"/>
                </a:xfrm>
                <a:prstGeom prst="line">
                  <a:avLst/>
                </a:prstGeom>
                <a:noFill/>
                <a:ln w="15875" algn="ctr">
                  <a:solidFill>
                    <a:srgbClr val="0000FF"/>
                  </a:solidFill>
                  <a:round/>
                  <a:headEnd/>
                  <a:tailEnd type="none" w="lg" len="lg"/>
                </a:ln>
              </p:spPr>
            </p:cxnSp>
            <p:cxnSp>
              <p:nvCxnSpPr>
                <p:cNvPr id="87094" name="Straight Connector 190"/>
                <p:cNvCxnSpPr>
                  <a:cxnSpLocks noChangeShapeType="1"/>
                  <a:stCxn id="189" idx="7"/>
                  <a:endCxn id="189" idx="3"/>
                </p:cNvCxnSpPr>
                <p:nvPr/>
              </p:nvCxnSpPr>
              <p:spPr bwMode="auto">
                <a:xfrm rot="-5400000" flipH="1" flipV="1">
                  <a:off x="3514735" y="3491875"/>
                  <a:ext cx="377170" cy="377170"/>
                </a:xfrm>
                <a:prstGeom prst="line">
                  <a:avLst/>
                </a:prstGeom>
                <a:noFill/>
                <a:ln w="15875" algn="ctr">
                  <a:solidFill>
                    <a:srgbClr val="0000FF"/>
                  </a:solidFill>
                  <a:round/>
                  <a:headEnd/>
                  <a:tailEnd type="none" w="lg" len="lg"/>
                </a:ln>
              </p:spPr>
            </p:cxnSp>
          </p:grpSp>
          <p:grpSp>
            <p:nvGrpSpPr>
              <p:cNvPr id="87089" name="Group 185"/>
              <p:cNvGrpSpPr>
                <a:grpSpLocks/>
              </p:cNvGrpSpPr>
              <p:nvPr/>
            </p:nvGrpSpPr>
            <p:grpSpPr bwMode="auto">
              <a:xfrm>
                <a:off x="4504690" y="6000750"/>
                <a:ext cx="142240" cy="142240"/>
                <a:chOff x="4504690" y="5702300"/>
                <a:chExt cx="142240" cy="142240"/>
              </a:xfrm>
            </p:grpSpPr>
            <p:sp>
              <p:nvSpPr>
                <p:cNvPr id="187" name="Oval 186"/>
                <p:cNvSpPr/>
                <p:nvPr/>
              </p:nvSpPr>
              <p:spPr bwMode="auto">
                <a:xfrm rot="5400000">
                  <a:off x="4504412" y="5702354"/>
                  <a:ext cx="142830" cy="141543"/>
                </a:xfrm>
                <a:prstGeom prst="ellipse">
                  <a:avLst/>
                </a:prstGeom>
                <a:solidFill>
                  <a:schemeClr val="bg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8" name="Oval 187"/>
                <p:cNvSpPr/>
                <p:nvPr/>
              </p:nvSpPr>
              <p:spPr bwMode="auto">
                <a:xfrm rot="5400000">
                  <a:off x="4553609" y="5750065"/>
                  <a:ext cx="44436" cy="46121"/>
                </a:xfrm>
                <a:prstGeom prst="ellipse">
                  <a:avLst/>
                </a:prstGeom>
                <a:solidFill>
                  <a:schemeClr val="tx1"/>
                </a:solidFill>
                <a:ln w="12700" cap="flat" cmpd="sng" algn="ctr">
                  <a:solidFill>
                    <a:srgbClr val="0000FF"/>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grpSp>
      <p:cxnSp>
        <p:nvCxnSpPr>
          <p:cNvPr id="87073" name="Straight Arrow Connector 193"/>
          <p:cNvCxnSpPr>
            <a:cxnSpLocks noChangeShapeType="1"/>
          </p:cNvCxnSpPr>
          <p:nvPr/>
        </p:nvCxnSpPr>
        <p:spPr bwMode="auto">
          <a:xfrm>
            <a:off x="5105400" y="5092700"/>
            <a:ext cx="203200" cy="1588"/>
          </a:xfrm>
          <a:prstGeom prst="straightConnector1">
            <a:avLst/>
          </a:prstGeom>
          <a:noFill/>
          <a:ln w="12700" algn="ctr">
            <a:solidFill>
              <a:srgbClr val="FF0000"/>
            </a:solidFill>
            <a:round/>
            <a:headEnd/>
            <a:tailEnd type="stealth" w="med" len="med"/>
          </a:ln>
        </p:spPr>
      </p:cxnSp>
      <p:cxnSp>
        <p:nvCxnSpPr>
          <p:cNvPr id="87074" name="Straight Arrow Connector 194"/>
          <p:cNvCxnSpPr>
            <a:cxnSpLocks noChangeShapeType="1"/>
          </p:cNvCxnSpPr>
          <p:nvPr/>
        </p:nvCxnSpPr>
        <p:spPr bwMode="auto">
          <a:xfrm>
            <a:off x="5105400" y="5156200"/>
            <a:ext cx="203200" cy="1588"/>
          </a:xfrm>
          <a:prstGeom prst="straightConnector1">
            <a:avLst/>
          </a:prstGeom>
          <a:noFill/>
          <a:ln w="12700" algn="ctr">
            <a:solidFill>
              <a:srgbClr val="FF0000"/>
            </a:solidFill>
            <a:round/>
            <a:headEnd/>
            <a:tailEnd type="stealth" w="med" len="med"/>
          </a:ln>
        </p:spPr>
      </p:cxnSp>
      <p:cxnSp>
        <p:nvCxnSpPr>
          <p:cNvPr id="87075" name="Straight Arrow Connector 195"/>
          <p:cNvCxnSpPr>
            <a:cxnSpLocks noChangeShapeType="1"/>
          </p:cNvCxnSpPr>
          <p:nvPr/>
        </p:nvCxnSpPr>
        <p:spPr bwMode="auto">
          <a:xfrm>
            <a:off x="5105400" y="5226050"/>
            <a:ext cx="203200" cy="1588"/>
          </a:xfrm>
          <a:prstGeom prst="straightConnector1">
            <a:avLst/>
          </a:prstGeom>
          <a:noFill/>
          <a:ln w="12700" algn="ctr">
            <a:solidFill>
              <a:srgbClr val="FF0000"/>
            </a:solidFill>
            <a:round/>
            <a:headEnd/>
            <a:tailEnd type="stealth" w="med" len="med"/>
          </a:ln>
        </p:spPr>
      </p:cxnSp>
      <p:cxnSp>
        <p:nvCxnSpPr>
          <p:cNvPr id="87076" name="Straight Arrow Connector 196"/>
          <p:cNvCxnSpPr>
            <a:cxnSpLocks noChangeShapeType="1"/>
          </p:cNvCxnSpPr>
          <p:nvPr/>
        </p:nvCxnSpPr>
        <p:spPr bwMode="auto">
          <a:xfrm>
            <a:off x="5105400" y="5416550"/>
            <a:ext cx="203200" cy="1588"/>
          </a:xfrm>
          <a:prstGeom prst="straightConnector1">
            <a:avLst/>
          </a:prstGeom>
          <a:noFill/>
          <a:ln w="12700" algn="ctr">
            <a:solidFill>
              <a:srgbClr val="FF0000"/>
            </a:solidFill>
            <a:round/>
            <a:headEnd/>
            <a:tailEnd type="stealth" w="med" len="med"/>
          </a:ln>
        </p:spPr>
      </p:cxnSp>
      <p:cxnSp>
        <p:nvCxnSpPr>
          <p:cNvPr id="87077" name="Straight Arrow Connector 197"/>
          <p:cNvCxnSpPr>
            <a:cxnSpLocks noChangeShapeType="1"/>
          </p:cNvCxnSpPr>
          <p:nvPr/>
        </p:nvCxnSpPr>
        <p:spPr bwMode="auto">
          <a:xfrm>
            <a:off x="5105400" y="5486400"/>
            <a:ext cx="203200" cy="1588"/>
          </a:xfrm>
          <a:prstGeom prst="straightConnector1">
            <a:avLst/>
          </a:prstGeom>
          <a:noFill/>
          <a:ln w="12700" algn="ctr">
            <a:solidFill>
              <a:srgbClr val="FF0000"/>
            </a:solidFill>
            <a:round/>
            <a:headEnd/>
            <a:tailEnd type="stealth" w="med" len="med"/>
          </a:ln>
        </p:spPr>
      </p:cxnSp>
      <p:cxnSp>
        <p:nvCxnSpPr>
          <p:cNvPr id="87078" name="Straight Arrow Connector 198"/>
          <p:cNvCxnSpPr>
            <a:cxnSpLocks noChangeShapeType="1"/>
          </p:cNvCxnSpPr>
          <p:nvPr/>
        </p:nvCxnSpPr>
        <p:spPr bwMode="auto">
          <a:xfrm>
            <a:off x="5105400" y="5556250"/>
            <a:ext cx="203200" cy="1588"/>
          </a:xfrm>
          <a:prstGeom prst="straightConnector1">
            <a:avLst/>
          </a:prstGeom>
          <a:noFill/>
          <a:ln w="12700" algn="ctr">
            <a:solidFill>
              <a:srgbClr val="FF0000"/>
            </a:solidFill>
            <a:round/>
            <a:headEnd/>
            <a:tailEnd type="stealth" w="med" len="med"/>
          </a:ln>
        </p:spPr>
      </p:cxnSp>
      <p:sp>
        <p:nvSpPr>
          <p:cNvPr id="107" name="Rectangle 106"/>
          <p:cNvSpPr/>
          <p:nvPr/>
        </p:nvSpPr>
        <p:spPr bwMode="auto">
          <a:xfrm>
            <a:off x="1660525" y="4229100"/>
            <a:ext cx="5845175" cy="2149475"/>
          </a:xfrm>
          <a:prstGeom prst="rect">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87080" name="Straight Arrow Connector 207"/>
          <p:cNvCxnSpPr>
            <a:cxnSpLocks noChangeShapeType="1"/>
          </p:cNvCxnSpPr>
          <p:nvPr/>
        </p:nvCxnSpPr>
        <p:spPr bwMode="auto">
          <a:xfrm rot="16200000" flipH="1">
            <a:off x="3375819" y="4202906"/>
            <a:ext cx="1212850" cy="554038"/>
          </a:xfrm>
          <a:prstGeom prst="straightConnector1">
            <a:avLst/>
          </a:prstGeom>
          <a:noFill/>
          <a:ln w="12700" algn="ctr">
            <a:solidFill>
              <a:srgbClr val="008000"/>
            </a:solidFill>
            <a:round/>
            <a:headEnd/>
            <a:tailEnd type="stealth" w="med" len="med"/>
          </a:ln>
        </p:spPr>
      </p:cxnSp>
      <p:sp>
        <p:nvSpPr>
          <p:cNvPr id="87081" name="Rectangle 14"/>
          <p:cNvSpPr>
            <a:spLocks noChangeArrowheads="1"/>
          </p:cNvSpPr>
          <p:nvPr/>
        </p:nvSpPr>
        <p:spPr bwMode="auto">
          <a:xfrm>
            <a:off x="3001963" y="3470275"/>
            <a:ext cx="979487" cy="427038"/>
          </a:xfrm>
          <a:prstGeom prst="rect">
            <a:avLst/>
          </a:prstGeom>
          <a:noFill/>
          <a:ln w="9525">
            <a:noFill/>
            <a:miter lim="800000"/>
            <a:headEnd/>
            <a:tailEnd/>
          </a:ln>
        </p:spPr>
        <p:txBody>
          <a:bodyPr lIns="0" tIns="0" rIns="0" bIns="0"/>
          <a:lstStyle/>
          <a:p>
            <a:pPr>
              <a:spcBef>
                <a:spcPct val="0"/>
              </a:spcBef>
              <a:buClrTx/>
              <a:buSzTx/>
              <a:buFontTx/>
              <a:buNone/>
            </a:pPr>
            <a:r>
              <a:rPr lang="en-US" sz="1400" b="0" dirty="0">
                <a:solidFill>
                  <a:srgbClr val="008000"/>
                </a:solidFill>
              </a:rPr>
              <a:t>Quadrupole</a:t>
            </a:r>
          </a:p>
          <a:p>
            <a:pPr>
              <a:spcBef>
                <a:spcPct val="0"/>
              </a:spcBef>
              <a:buClrTx/>
              <a:buSzTx/>
              <a:buFontTx/>
              <a:buNone/>
            </a:pPr>
            <a:r>
              <a:rPr lang="en-US" sz="1400" b="0" dirty="0">
                <a:solidFill>
                  <a:srgbClr val="008000"/>
                </a:solidFill>
              </a:rPr>
              <a:t>permanent magnet</a:t>
            </a:r>
            <a:br>
              <a:rPr lang="en-US" sz="1400" b="0" dirty="0">
                <a:solidFill>
                  <a:srgbClr val="008000"/>
                </a:solidFill>
              </a:rPr>
            </a:br>
            <a:endParaRPr lang="en-US" sz="1400" b="0" dirty="0">
              <a:solidFill>
                <a:srgbClr val="008000"/>
              </a:solidFill>
            </a:endParaRPr>
          </a:p>
        </p:txBody>
      </p:sp>
      <p:sp>
        <p:nvSpPr>
          <p:cNvPr id="117"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2487155560"/>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7043" name="Slide Number Placeholder 4"/>
          <p:cNvSpPr>
            <a:spLocks noGrp="1"/>
          </p:cNvSpPr>
          <p:nvPr>
            <p:ph type="sldNum" sz="quarter" idx="11"/>
          </p:nvPr>
        </p:nvSpPr>
        <p:spPr>
          <a:noFill/>
        </p:spPr>
        <p:txBody>
          <a:bodyPr/>
          <a:lstStyle/>
          <a:p>
            <a:fld id="{28F5F9DE-0A8D-432C-B131-F55D42A580DC}" type="slidenum">
              <a:rPr lang="en-US" smtClean="0"/>
              <a:pPr/>
              <a:t>126</a:t>
            </a:fld>
            <a:endParaRPr lang="en-US" dirty="0"/>
          </a:p>
        </p:txBody>
      </p:sp>
      <p:sp>
        <p:nvSpPr>
          <p:cNvPr id="80901" name="Rectangle 5"/>
          <p:cNvSpPr>
            <a:spLocks noChangeArrowheads="1"/>
          </p:cNvSpPr>
          <p:nvPr/>
        </p:nvSpPr>
        <p:spPr bwMode="auto">
          <a:xfrm>
            <a:off x="157162" y="1962924"/>
            <a:ext cx="9144000" cy="0"/>
          </a:xfrm>
          <a:prstGeom prst="rect">
            <a:avLst/>
          </a:prstGeom>
          <a:noFill/>
          <a:ln w="9525" algn="ctr">
            <a:noFill/>
            <a:miter lim="800000"/>
            <a:headEnd/>
            <a:tailEnd/>
          </a:ln>
          <a:effectLst/>
        </p:spPr>
        <p:txBody>
          <a:bodyPr wrap="none" lIns="536406" tIns="990288" rIns="1629849" bIns="457056" anchor="ctr">
            <a:spAutoFit/>
          </a:bodyPr>
          <a:lstStyle/>
          <a:p>
            <a:pPr>
              <a:defRPr/>
            </a:pPr>
            <a:endParaRPr lang="en-GB" dirty="0">
              <a:effectLst>
                <a:outerShdw blurRad="38100" dist="38100" dir="2700000" algn="tl">
                  <a:srgbClr val="000000">
                    <a:alpha val="43137"/>
                  </a:srgbClr>
                </a:outerShdw>
              </a:effectLst>
            </a:endParaRPr>
          </a:p>
        </p:txBody>
      </p:sp>
      <p:sp>
        <p:nvSpPr>
          <p:cNvPr id="87045" name="Rectangle 8"/>
          <p:cNvSpPr>
            <a:spLocks noChangeArrowheads="1"/>
          </p:cNvSpPr>
          <p:nvPr/>
        </p:nvSpPr>
        <p:spPr bwMode="auto">
          <a:xfrm>
            <a:off x="-376238" y="0"/>
            <a:ext cx="630396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Examples (3)</a:t>
            </a:r>
          </a:p>
        </p:txBody>
      </p:sp>
      <p:sp>
        <p:nvSpPr>
          <p:cNvPr id="117"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pic>
        <p:nvPicPr>
          <p:cNvPr id="118" name="Picture 117" descr="Picture1.jpg"/>
          <p:cNvPicPr>
            <a:picLocks noChangeAspect="1"/>
          </p:cNvPicPr>
          <p:nvPr/>
        </p:nvPicPr>
        <p:blipFill>
          <a:blip r:embed="rId3" cstate="print"/>
          <a:stretch>
            <a:fillRect/>
          </a:stretch>
        </p:blipFill>
        <p:spPr>
          <a:xfrm>
            <a:off x="4732468" y="141894"/>
            <a:ext cx="4131022" cy="2751813"/>
          </a:xfrm>
          <a:prstGeom prst="rect">
            <a:avLst/>
          </a:prstGeom>
        </p:spPr>
      </p:pic>
      <p:grpSp>
        <p:nvGrpSpPr>
          <p:cNvPr id="126" name="Group 125"/>
          <p:cNvGrpSpPr/>
          <p:nvPr/>
        </p:nvGrpSpPr>
        <p:grpSpPr>
          <a:xfrm>
            <a:off x="4158490" y="2887978"/>
            <a:ext cx="5108005" cy="1759275"/>
            <a:chOff x="1529123" y="1859904"/>
            <a:chExt cx="5060063" cy="1759275"/>
          </a:xfrm>
        </p:grpSpPr>
        <p:pic>
          <p:nvPicPr>
            <p:cNvPr id="127" name="Picture 22"/>
            <p:cNvPicPr>
              <a:picLocks noChangeAspect="1"/>
            </p:cNvPicPr>
            <p:nvPr/>
          </p:nvPicPr>
          <p:blipFill>
            <a:blip r:embed="rId4" cstate="print"/>
            <a:srcRect/>
            <a:stretch>
              <a:fillRect/>
            </a:stretch>
          </p:blipFill>
          <p:spPr bwMode="auto">
            <a:xfrm>
              <a:off x="1529123" y="1859904"/>
              <a:ext cx="5060063" cy="1759275"/>
            </a:xfrm>
            <a:prstGeom prst="rect">
              <a:avLst/>
            </a:prstGeom>
            <a:noFill/>
            <a:ln w="9525">
              <a:noFill/>
              <a:miter lim="800000"/>
              <a:headEnd/>
              <a:tailEnd/>
            </a:ln>
          </p:spPr>
        </p:pic>
        <p:sp>
          <p:nvSpPr>
            <p:cNvPr id="128" name="TextBox 127"/>
            <p:cNvSpPr txBox="1"/>
            <p:nvPr/>
          </p:nvSpPr>
          <p:spPr>
            <a:xfrm>
              <a:off x="5114794" y="2956916"/>
              <a:ext cx="1346332" cy="461665"/>
            </a:xfrm>
            <a:prstGeom prst="rect">
              <a:avLst/>
            </a:prstGeom>
            <a:solidFill>
              <a:sysClr val="window" lastClr="FFFFFF"/>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a:rPr>
                <a:t>Most RF power</a:t>
              </a:r>
            </a:p>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a:rPr>
                <a:t> given to beam</a:t>
              </a:r>
            </a:p>
          </p:txBody>
        </p:sp>
        <p:sp>
          <p:nvSpPr>
            <p:cNvPr id="129" name="TextBox 128"/>
            <p:cNvSpPr txBox="1"/>
            <p:nvPr/>
          </p:nvSpPr>
          <p:spPr>
            <a:xfrm>
              <a:off x="1736892" y="2956916"/>
              <a:ext cx="986464" cy="461665"/>
            </a:xfrm>
            <a:prstGeom prst="rect">
              <a:avLst/>
            </a:prstGeom>
            <a:solidFill>
              <a:sysClr val="window" lastClr="FFFFFF"/>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a:rPr>
                <a:t>High beam current</a:t>
              </a:r>
            </a:p>
          </p:txBody>
        </p:sp>
        <p:sp>
          <p:nvSpPr>
            <p:cNvPr id="130" name="TextBox 129"/>
            <p:cNvSpPr txBox="1"/>
            <p:nvPr/>
          </p:nvSpPr>
          <p:spPr>
            <a:xfrm>
              <a:off x="2625031" y="1909325"/>
              <a:ext cx="525423" cy="276999"/>
            </a:xfrm>
            <a:prstGeom prst="rect">
              <a:avLst/>
            </a:prstGeom>
            <a:solidFill>
              <a:sysClr val="window" lastClr="FFFFFF"/>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C00000"/>
                  </a:solidFill>
                  <a:effectLst/>
                  <a:uLnTx/>
                  <a:uFillTx/>
                  <a:latin typeface="Calibri"/>
                </a:rPr>
                <a:t>RF in</a:t>
              </a:r>
            </a:p>
          </p:txBody>
        </p:sp>
        <p:sp>
          <p:nvSpPr>
            <p:cNvPr id="131" name="TextBox 130"/>
            <p:cNvSpPr txBox="1"/>
            <p:nvPr/>
          </p:nvSpPr>
          <p:spPr>
            <a:xfrm>
              <a:off x="4421813" y="1909325"/>
              <a:ext cx="1041533" cy="276999"/>
            </a:xfrm>
            <a:prstGeom prst="rect">
              <a:avLst/>
            </a:prstGeom>
            <a:solidFill>
              <a:sysClr val="window" lastClr="FFFFFF"/>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C00000"/>
                  </a:solidFill>
                  <a:effectLst/>
                  <a:uLnTx/>
                  <a:uFillTx/>
                  <a:latin typeface="Calibri"/>
                </a:rPr>
                <a:t>No RF to load</a:t>
              </a:r>
            </a:p>
          </p:txBody>
        </p:sp>
        <p:sp>
          <p:nvSpPr>
            <p:cNvPr id="132" name="TextBox 131"/>
            <p:cNvSpPr txBox="1"/>
            <p:nvPr/>
          </p:nvSpPr>
          <p:spPr>
            <a:xfrm>
              <a:off x="2625031" y="3255312"/>
              <a:ext cx="2507903" cy="276999"/>
            </a:xfrm>
            <a:prstGeom prst="rect">
              <a:avLst/>
            </a:prstGeom>
            <a:solidFill>
              <a:sysClr val="window" lastClr="FFFFFF"/>
            </a:solidFill>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C00000"/>
                  </a:solidFill>
                  <a:effectLst/>
                  <a:uLnTx/>
                  <a:uFillTx/>
                  <a:latin typeface="Calibri"/>
                </a:rPr>
                <a:t>“short” structure – low </a:t>
              </a:r>
              <a:r>
                <a:rPr kumimoji="0" lang="en-US" sz="1200" b="0" i="0" u="none" strike="noStrike" kern="0" cap="none" spc="0" normalizeH="0" baseline="0" noProof="0" dirty="0" err="1">
                  <a:ln>
                    <a:noFill/>
                  </a:ln>
                  <a:solidFill>
                    <a:srgbClr val="C00000"/>
                  </a:solidFill>
                  <a:effectLst/>
                  <a:uLnTx/>
                  <a:uFillTx/>
                  <a:latin typeface="Calibri"/>
                </a:rPr>
                <a:t>Ohmic</a:t>
              </a:r>
              <a:r>
                <a:rPr kumimoji="0" lang="en-US" sz="1200" b="0" i="0" u="none" strike="noStrike" kern="0" cap="none" spc="0" normalizeH="0" baseline="0" noProof="0" dirty="0">
                  <a:ln>
                    <a:noFill/>
                  </a:ln>
                  <a:solidFill>
                    <a:srgbClr val="C00000"/>
                  </a:solidFill>
                  <a:effectLst/>
                  <a:uLnTx/>
                  <a:uFillTx/>
                  <a:latin typeface="Calibri"/>
                </a:rPr>
                <a:t> losses</a:t>
              </a:r>
            </a:p>
          </p:txBody>
        </p:sp>
      </p:gr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8837" y="1592494"/>
            <a:ext cx="3914794" cy="1779452"/>
          </a:xfrm>
          <a:prstGeom prst="rect">
            <a:avLst/>
          </a:prstGeom>
        </p:spPr>
      </p:pic>
      <p:pic>
        <p:nvPicPr>
          <p:cNvPr id="6" name="Picture 5"/>
          <p:cNvPicPr>
            <a:picLocks noChangeAspect="1"/>
          </p:cNvPicPr>
          <p:nvPr/>
        </p:nvPicPr>
        <p:blipFill rotWithShape="1">
          <a:blip r:embed="rId6">
            <a:extLst>
              <a:ext uri="{28A0092B-C50C-407E-A947-70E740481C1C}">
                <a14:useLocalDpi xmlns:a14="http://schemas.microsoft.com/office/drawing/2010/main" val="0"/>
              </a:ext>
            </a:extLst>
          </a:blip>
          <a:srcRect r="4974" b="1635"/>
          <a:stretch/>
        </p:blipFill>
        <p:spPr>
          <a:xfrm>
            <a:off x="371401" y="3415716"/>
            <a:ext cx="2945467" cy="2820293"/>
          </a:xfrm>
          <a:prstGeom prst="rect">
            <a:avLst/>
          </a:prstGeom>
        </p:spPr>
      </p:pic>
      <p:pic>
        <p:nvPicPr>
          <p:cNvPr id="8" name="Picture 7"/>
          <p:cNvPicPr>
            <a:picLocks noChangeAspect="1"/>
          </p:cNvPicPr>
          <p:nvPr/>
        </p:nvPicPr>
        <p:blipFill rotWithShape="1">
          <a:blip r:embed="rId7">
            <a:extLst>
              <a:ext uri="{28A0092B-C50C-407E-A947-70E740481C1C}">
                <a14:useLocalDpi xmlns:a14="http://schemas.microsoft.com/office/drawing/2010/main" val="0"/>
              </a:ext>
            </a:extLst>
          </a:blip>
          <a:srcRect l="1351" b="2794"/>
          <a:stretch/>
        </p:blipFill>
        <p:spPr>
          <a:xfrm>
            <a:off x="3648996" y="4976408"/>
            <a:ext cx="5214494" cy="1479665"/>
          </a:xfrm>
          <a:prstGeom prst="rect">
            <a:avLst/>
          </a:prstGeom>
        </p:spPr>
      </p:pic>
      <p:sp>
        <p:nvSpPr>
          <p:cNvPr id="139" name="Rectangle 19"/>
          <p:cNvSpPr>
            <a:spLocks noChangeArrowheads="1"/>
          </p:cNvSpPr>
          <p:nvPr/>
        </p:nvSpPr>
        <p:spPr bwMode="auto">
          <a:xfrm>
            <a:off x="3810917" y="4670144"/>
            <a:ext cx="4890651" cy="416024"/>
          </a:xfrm>
          <a:prstGeom prst="rect">
            <a:avLst/>
          </a:prstGeom>
          <a:noFill/>
          <a:ln w="9525">
            <a:noFill/>
            <a:miter lim="800000"/>
            <a:headEnd/>
            <a:tailEnd/>
          </a:ln>
        </p:spPr>
        <p:txBody>
          <a:bodyPr lIns="92075" tIns="46038" rIns="92075" bIns="46038"/>
          <a:lstStyle/>
          <a:p>
            <a:pPr marL="571500" indent="-571500"/>
            <a:r>
              <a:rPr lang="en-US" sz="1600" b="0" dirty="0"/>
              <a:t>5-cell TW 2/3 </a:t>
            </a:r>
            <a:r>
              <a:rPr lang="el-GR" sz="1600" b="0" dirty="0"/>
              <a:t>π</a:t>
            </a:r>
            <a:r>
              <a:rPr lang="en-US" sz="1600" b="0" dirty="0"/>
              <a:t> mode </a:t>
            </a:r>
            <a:r>
              <a:rPr lang="en-US" sz="1600" b="0" dirty="0" err="1"/>
              <a:t>Superfish</a:t>
            </a:r>
            <a:r>
              <a:rPr lang="en-US" sz="1600" b="0" dirty="0"/>
              <a:t> simulation</a:t>
            </a:r>
          </a:p>
          <a:p>
            <a:pPr marL="571500" indent="-571500"/>
            <a:endParaRPr lang="en-US" sz="1600" b="0" dirty="0"/>
          </a:p>
        </p:txBody>
      </p:sp>
      <p:sp>
        <p:nvSpPr>
          <p:cNvPr id="140" name="Rectangle 19"/>
          <p:cNvSpPr>
            <a:spLocks noChangeArrowheads="1"/>
          </p:cNvSpPr>
          <p:nvPr/>
        </p:nvSpPr>
        <p:spPr bwMode="auto">
          <a:xfrm>
            <a:off x="5086691" y="2559376"/>
            <a:ext cx="3251601" cy="416024"/>
          </a:xfrm>
          <a:prstGeom prst="rect">
            <a:avLst/>
          </a:prstGeom>
          <a:noFill/>
          <a:ln w="9525">
            <a:noFill/>
            <a:miter lim="800000"/>
            <a:headEnd/>
            <a:tailEnd/>
          </a:ln>
        </p:spPr>
        <p:txBody>
          <a:bodyPr lIns="92075" tIns="46038" rIns="92075" bIns="46038"/>
          <a:lstStyle/>
          <a:p>
            <a:pPr marL="571500" indent="-571500"/>
            <a:r>
              <a:rPr lang="en-US" sz="1600" b="0" dirty="0"/>
              <a:t>CLIC X-Band TW structure</a:t>
            </a:r>
          </a:p>
          <a:p>
            <a:pPr marL="571500" indent="-571500"/>
            <a:endParaRPr lang="en-US" sz="1600" b="0" dirty="0"/>
          </a:p>
        </p:txBody>
      </p:sp>
      <p:sp>
        <p:nvSpPr>
          <p:cNvPr id="87050" name="Rectangle 19"/>
          <p:cNvSpPr>
            <a:spLocks noChangeArrowheads="1"/>
          </p:cNvSpPr>
          <p:nvPr/>
        </p:nvSpPr>
        <p:spPr bwMode="auto">
          <a:xfrm>
            <a:off x="157162" y="892468"/>
            <a:ext cx="4414838" cy="1093788"/>
          </a:xfrm>
          <a:prstGeom prst="rect">
            <a:avLst/>
          </a:prstGeom>
          <a:noFill/>
          <a:ln w="9525">
            <a:noFill/>
            <a:miter lim="800000"/>
            <a:headEnd/>
            <a:tailEnd/>
          </a:ln>
        </p:spPr>
        <p:txBody>
          <a:bodyPr lIns="92075" tIns="46038" rIns="92075" bIns="46038"/>
          <a:lstStyle/>
          <a:p>
            <a:pPr marL="571500" indent="-571500"/>
            <a:r>
              <a:rPr lang="en-US" sz="1600" b="0" dirty="0">
                <a:solidFill>
                  <a:schemeClr val="accent2"/>
                </a:solidFill>
              </a:rPr>
              <a:t>Travelling wave accelerating structures</a:t>
            </a:r>
          </a:p>
          <a:p>
            <a:pPr marL="571500" indent="-571500"/>
            <a:r>
              <a:rPr lang="en-US" sz="1600" b="0" dirty="0"/>
              <a:t>TW and SW operation of disk-loaded acceleration structures</a:t>
            </a:r>
          </a:p>
          <a:p>
            <a:pPr marL="571500" indent="-571500"/>
            <a:endParaRPr lang="en-US" sz="1600" b="0" dirty="0"/>
          </a:p>
        </p:txBody>
      </p:sp>
      <p:sp>
        <p:nvSpPr>
          <p:cNvPr id="9" name="TextBox 8"/>
          <p:cNvSpPr txBox="1"/>
          <p:nvPr/>
        </p:nvSpPr>
        <p:spPr>
          <a:xfrm>
            <a:off x="4944020" y="390284"/>
            <a:ext cx="641522" cy="286232"/>
          </a:xfrm>
          <a:prstGeom prst="rect">
            <a:avLst/>
          </a:prstGeom>
          <a:noFill/>
        </p:spPr>
        <p:txBody>
          <a:bodyPr wrap="none" rtlCol="0">
            <a:spAutoFit/>
          </a:bodyPr>
          <a:lstStyle/>
          <a:p>
            <a:pPr>
              <a:buNone/>
            </a:pPr>
            <a:r>
              <a:rPr lang="en-US" sz="1400" dirty="0"/>
              <a:t>RF-in</a:t>
            </a:r>
          </a:p>
        </p:txBody>
      </p:sp>
      <p:sp>
        <p:nvSpPr>
          <p:cNvPr id="142" name="TextBox 141"/>
          <p:cNvSpPr txBox="1"/>
          <p:nvPr/>
        </p:nvSpPr>
        <p:spPr>
          <a:xfrm>
            <a:off x="7958220" y="149083"/>
            <a:ext cx="888385" cy="544765"/>
          </a:xfrm>
          <a:prstGeom prst="rect">
            <a:avLst/>
          </a:prstGeom>
          <a:noFill/>
        </p:spPr>
        <p:txBody>
          <a:bodyPr wrap="none" rtlCol="0">
            <a:spAutoFit/>
          </a:bodyPr>
          <a:lstStyle/>
          <a:p>
            <a:pPr>
              <a:buNone/>
            </a:pPr>
            <a:r>
              <a:rPr lang="en-US" sz="1400" dirty="0"/>
              <a:t>RF-out</a:t>
            </a:r>
          </a:p>
          <a:p>
            <a:pPr>
              <a:buNone/>
            </a:pPr>
            <a:r>
              <a:rPr lang="en-US" sz="1400" dirty="0"/>
              <a:t>(to load)</a:t>
            </a:r>
            <a:endParaRPr lang="en-GB" sz="1400" dirty="0"/>
          </a:p>
        </p:txBody>
      </p:sp>
      <p:sp>
        <p:nvSpPr>
          <p:cNvPr id="143" name="TextBox 142"/>
          <p:cNvSpPr txBox="1"/>
          <p:nvPr/>
        </p:nvSpPr>
        <p:spPr>
          <a:xfrm>
            <a:off x="4721994" y="1937455"/>
            <a:ext cx="652743" cy="544765"/>
          </a:xfrm>
          <a:prstGeom prst="rect">
            <a:avLst/>
          </a:prstGeom>
          <a:noFill/>
        </p:spPr>
        <p:txBody>
          <a:bodyPr wrap="none" rtlCol="0">
            <a:spAutoFit/>
          </a:bodyPr>
          <a:lstStyle/>
          <a:p>
            <a:pPr>
              <a:buNone/>
            </a:pPr>
            <a:r>
              <a:rPr lang="en-US" sz="1400" dirty="0">
                <a:solidFill>
                  <a:srgbClr val="FF0000"/>
                </a:solidFill>
              </a:rPr>
              <a:t>beam</a:t>
            </a:r>
          </a:p>
          <a:p>
            <a:pPr>
              <a:buNone/>
            </a:pPr>
            <a:r>
              <a:rPr lang="en-US" sz="1400" dirty="0">
                <a:solidFill>
                  <a:srgbClr val="FF0000"/>
                </a:solidFill>
              </a:rPr>
              <a:t>in</a:t>
            </a:r>
          </a:p>
        </p:txBody>
      </p:sp>
      <p:cxnSp>
        <p:nvCxnSpPr>
          <p:cNvPr id="11" name="Straight Arrow Connector 10"/>
          <p:cNvCxnSpPr/>
          <p:nvPr/>
        </p:nvCxnSpPr>
        <p:spPr bwMode="auto">
          <a:xfrm>
            <a:off x="5443268" y="654938"/>
            <a:ext cx="163447" cy="163472"/>
          </a:xfrm>
          <a:prstGeom prst="straightConnector1">
            <a:avLst/>
          </a:prstGeom>
          <a:noFill/>
          <a:ln w="22225" cap="flat" cmpd="sng" algn="ctr">
            <a:solidFill>
              <a:srgbClr val="0000FF"/>
            </a:solidFill>
            <a:prstDash val="solid"/>
            <a:round/>
            <a:headEnd type="none" w="med" len="med"/>
            <a:tailEnd type="triangle"/>
          </a:ln>
          <a:effectLst/>
        </p:spPr>
      </p:cxnSp>
      <p:cxnSp>
        <p:nvCxnSpPr>
          <p:cNvPr id="150" name="Straight Arrow Connector 149"/>
          <p:cNvCxnSpPr/>
          <p:nvPr/>
        </p:nvCxnSpPr>
        <p:spPr bwMode="auto">
          <a:xfrm flipH="1">
            <a:off x="7796445" y="390284"/>
            <a:ext cx="161776" cy="162807"/>
          </a:xfrm>
          <a:prstGeom prst="straightConnector1">
            <a:avLst/>
          </a:prstGeom>
          <a:noFill/>
          <a:ln w="22225" cap="flat" cmpd="sng" algn="ctr">
            <a:solidFill>
              <a:srgbClr val="0000FF"/>
            </a:solidFill>
            <a:prstDash val="solid"/>
            <a:round/>
            <a:headEnd type="none" w="med" len="med"/>
            <a:tailEnd type="triangle"/>
          </a:ln>
          <a:effectLst/>
        </p:spPr>
      </p:cxnSp>
      <p:cxnSp>
        <p:nvCxnSpPr>
          <p:cNvPr id="151" name="Straight Arrow Connector 150"/>
          <p:cNvCxnSpPr/>
          <p:nvPr/>
        </p:nvCxnSpPr>
        <p:spPr bwMode="auto">
          <a:xfrm flipV="1">
            <a:off x="4823675" y="1825641"/>
            <a:ext cx="441106" cy="89467"/>
          </a:xfrm>
          <a:prstGeom prst="straightConnector1">
            <a:avLst/>
          </a:prstGeom>
          <a:noFill/>
          <a:ln w="22225" cap="flat" cmpd="sng" algn="ctr">
            <a:solidFill>
              <a:srgbClr val="FF0000"/>
            </a:solidFill>
            <a:prstDash val="solid"/>
            <a:round/>
            <a:headEnd type="none" w="med" len="med"/>
            <a:tailEnd type="triangle"/>
          </a:ln>
          <a:effectLst/>
        </p:spPr>
      </p:cxnSp>
      <p:cxnSp>
        <p:nvCxnSpPr>
          <p:cNvPr id="158" name="Straight Arrow Connector 157"/>
          <p:cNvCxnSpPr/>
          <p:nvPr/>
        </p:nvCxnSpPr>
        <p:spPr bwMode="auto">
          <a:xfrm flipV="1">
            <a:off x="8237125" y="1089697"/>
            <a:ext cx="441106" cy="89467"/>
          </a:xfrm>
          <a:prstGeom prst="straightConnector1">
            <a:avLst/>
          </a:prstGeom>
          <a:noFill/>
          <a:ln w="22225" cap="flat" cmpd="sng" algn="ctr">
            <a:solidFill>
              <a:srgbClr val="FF0000"/>
            </a:solidFill>
            <a:prstDash val="solid"/>
            <a:round/>
            <a:headEnd type="none" w="med" len="med"/>
            <a:tailEnd type="triangle"/>
          </a:ln>
          <a:effectLst/>
        </p:spPr>
      </p:cxnSp>
      <p:sp>
        <p:nvSpPr>
          <p:cNvPr id="159" name="TextBox 158"/>
          <p:cNvSpPr txBox="1"/>
          <p:nvPr/>
        </p:nvSpPr>
        <p:spPr>
          <a:xfrm>
            <a:off x="8210747" y="1217561"/>
            <a:ext cx="652743" cy="544765"/>
          </a:xfrm>
          <a:prstGeom prst="rect">
            <a:avLst/>
          </a:prstGeom>
          <a:noFill/>
        </p:spPr>
        <p:txBody>
          <a:bodyPr wrap="none" rtlCol="0">
            <a:spAutoFit/>
          </a:bodyPr>
          <a:lstStyle/>
          <a:p>
            <a:pPr algn="r">
              <a:buNone/>
            </a:pPr>
            <a:r>
              <a:rPr lang="en-US" sz="1400" dirty="0">
                <a:solidFill>
                  <a:srgbClr val="FF0000"/>
                </a:solidFill>
              </a:rPr>
              <a:t>beam</a:t>
            </a:r>
          </a:p>
          <a:p>
            <a:pPr algn="r">
              <a:buNone/>
            </a:pPr>
            <a:r>
              <a:rPr lang="en-US" sz="1400" dirty="0">
                <a:solidFill>
                  <a:srgbClr val="FF0000"/>
                </a:solidFill>
              </a:rPr>
              <a:t>out</a:t>
            </a:r>
          </a:p>
        </p:txBody>
      </p:sp>
      <p:sp>
        <p:nvSpPr>
          <p:cNvPr id="3" name="TextBox 2"/>
          <p:cNvSpPr txBox="1"/>
          <p:nvPr/>
        </p:nvSpPr>
        <p:spPr>
          <a:xfrm>
            <a:off x="2421313" y="3254673"/>
            <a:ext cx="1646605" cy="415498"/>
          </a:xfrm>
          <a:prstGeom prst="rect">
            <a:avLst/>
          </a:prstGeom>
          <a:noFill/>
        </p:spPr>
        <p:txBody>
          <a:bodyPr wrap="none" rtlCol="0">
            <a:spAutoFit/>
          </a:bodyPr>
          <a:lstStyle/>
          <a:p>
            <a:pPr>
              <a:buNone/>
            </a:pPr>
            <a:r>
              <a:rPr lang="en-US" sz="1000" b="0" dirty="0">
                <a:solidFill>
                  <a:schemeClr val="tx1"/>
                </a:solidFill>
              </a:rPr>
              <a:t>courtesy </a:t>
            </a:r>
            <a:r>
              <a:rPr lang="en-US" sz="1000" b="0" i="1" dirty="0">
                <a:solidFill>
                  <a:schemeClr val="tx1"/>
                </a:solidFill>
              </a:rPr>
              <a:t>R.M. Jones</a:t>
            </a:r>
          </a:p>
          <a:p>
            <a:pPr>
              <a:buNone/>
            </a:pPr>
            <a:r>
              <a:rPr lang="en-US" sz="1000" b="0" dirty="0">
                <a:solidFill>
                  <a:schemeClr val="tx1"/>
                </a:solidFill>
              </a:rPr>
              <a:t>(</a:t>
            </a:r>
            <a:r>
              <a:rPr lang="en-US" sz="1000" b="0" dirty="0" err="1">
                <a:solidFill>
                  <a:schemeClr val="tx1"/>
                </a:solidFill>
              </a:rPr>
              <a:t>Linacs</a:t>
            </a:r>
            <a:r>
              <a:rPr lang="en-US" sz="1000" b="0" dirty="0">
                <a:solidFill>
                  <a:schemeClr val="tx1"/>
                </a:solidFill>
              </a:rPr>
              <a:t> Week, April 2007)</a:t>
            </a:r>
            <a:endParaRPr lang="en-GB" sz="1000" b="0" dirty="0">
              <a:solidFill>
                <a:schemeClr val="tx1"/>
              </a:solidFill>
            </a:endParaRPr>
          </a:p>
        </p:txBody>
      </p:sp>
      <p:sp>
        <p:nvSpPr>
          <p:cNvPr id="31" name="TextBox 30"/>
          <p:cNvSpPr txBox="1"/>
          <p:nvPr/>
        </p:nvSpPr>
        <p:spPr>
          <a:xfrm>
            <a:off x="7652008" y="3243551"/>
            <a:ext cx="1462260" cy="415498"/>
          </a:xfrm>
          <a:prstGeom prst="rect">
            <a:avLst/>
          </a:prstGeom>
          <a:noFill/>
        </p:spPr>
        <p:txBody>
          <a:bodyPr wrap="none" rtlCol="0">
            <a:spAutoFit/>
          </a:bodyPr>
          <a:lstStyle/>
          <a:p>
            <a:pPr>
              <a:buNone/>
            </a:pPr>
            <a:r>
              <a:rPr lang="en-US" sz="1000" b="0" dirty="0">
                <a:solidFill>
                  <a:schemeClr val="tx1"/>
                </a:solidFill>
              </a:rPr>
              <a:t>courtesy </a:t>
            </a:r>
            <a:r>
              <a:rPr lang="en-US" sz="1000" b="0" i="1" dirty="0">
                <a:solidFill>
                  <a:schemeClr val="tx1"/>
                </a:solidFill>
              </a:rPr>
              <a:t>S. </a:t>
            </a:r>
            <a:r>
              <a:rPr lang="en-US" sz="1000" b="0" i="1" dirty="0" err="1">
                <a:solidFill>
                  <a:schemeClr val="tx1"/>
                </a:solidFill>
              </a:rPr>
              <a:t>Stapnes</a:t>
            </a:r>
            <a:endParaRPr lang="en-US" sz="1000" b="0" i="1" dirty="0">
              <a:solidFill>
                <a:schemeClr val="tx1"/>
              </a:solidFill>
            </a:endParaRPr>
          </a:p>
          <a:p>
            <a:pPr>
              <a:buNone/>
            </a:pPr>
            <a:r>
              <a:rPr lang="en-US" sz="1000" b="0" dirty="0">
                <a:solidFill>
                  <a:schemeClr val="tx1"/>
                </a:solidFill>
              </a:rPr>
              <a:t>(CLIC 2013 workshop)</a:t>
            </a:r>
            <a:endParaRPr lang="en-GB" sz="1000" b="0" dirty="0">
              <a:solidFill>
                <a:schemeClr val="tx1"/>
              </a:solidFill>
            </a:endParaRPr>
          </a:p>
        </p:txBody>
      </p:sp>
      <p:sp>
        <p:nvSpPr>
          <p:cNvPr id="32" name="TextBox 31"/>
          <p:cNvSpPr txBox="1"/>
          <p:nvPr/>
        </p:nvSpPr>
        <p:spPr>
          <a:xfrm>
            <a:off x="3774956" y="6421651"/>
            <a:ext cx="1186543" cy="415498"/>
          </a:xfrm>
          <a:prstGeom prst="rect">
            <a:avLst/>
          </a:prstGeom>
          <a:noFill/>
        </p:spPr>
        <p:txBody>
          <a:bodyPr wrap="none" rtlCol="0">
            <a:spAutoFit/>
          </a:bodyPr>
          <a:lstStyle/>
          <a:p>
            <a:pPr>
              <a:buNone/>
            </a:pPr>
            <a:r>
              <a:rPr lang="en-US" sz="1000" b="0" dirty="0">
                <a:solidFill>
                  <a:schemeClr val="tx1"/>
                </a:solidFill>
              </a:rPr>
              <a:t>courtesy </a:t>
            </a:r>
            <a:r>
              <a:rPr lang="en-US" sz="1000" b="0" i="1" dirty="0">
                <a:solidFill>
                  <a:schemeClr val="tx1"/>
                </a:solidFill>
              </a:rPr>
              <a:t>A. </a:t>
            </a:r>
            <a:r>
              <a:rPr lang="en-US" sz="1000" b="0" i="1" dirty="0" err="1">
                <a:solidFill>
                  <a:schemeClr val="tx1"/>
                </a:solidFill>
              </a:rPr>
              <a:t>Setty</a:t>
            </a:r>
            <a:endParaRPr lang="en-US" sz="1000" b="0" i="1" dirty="0">
              <a:solidFill>
                <a:schemeClr val="tx1"/>
              </a:solidFill>
            </a:endParaRPr>
          </a:p>
          <a:p>
            <a:pPr>
              <a:buNone/>
            </a:pPr>
            <a:r>
              <a:rPr lang="en-US" sz="1000" b="0" dirty="0">
                <a:solidFill>
                  <a:schemeClr val="tx1"/>
                </a:solidFill>
              </a:rPr>
              <a:t>(PAC 2013)</a:t>
            </a:r>
            <a:endParaRPr lang="en-GB" sz="1000" b="0" dirty="0">
              <a:solidFill>
                <a:schemeClr val="tx1"/>
              </a:solidFill>
            </a:endParaRPr>
          </a:p>
        </p:txBody>
      </p:sp>
      <p:sp>
        <p:nvSpPr>
          <p:cNvPr id="2" name="TextBox 1"/>
          <p:cNvSpPr txBox="1"/>
          <p:nvPr/>
        </p:nvSpPr>
        <p:spPr>
          <a:xfrm>
            <a:off x="1081314" y="3855724"/>
            <a:ext cx="500458" cy="258532"/>
          </a:xfrm>
          <a:prstGeom prst="rect">
            <a:avLst/>
          </a:prstGeom>
          <a:noFill/>
        </p:spPr>
        <p:txBody>
          <a:bodyPr wrap="none" rtlCol="0">
            <a:spAutoFit/>
          </a:bodyPr>
          <a:lstStyle/>
          <a:p>
            <a:pPr>
              <a:buNone/>
            </a:pPr>
            <a:r>
              <a:rPr lang="en-GB" sz="1200" b="0" dirty="0"/>
              <a:t>=H</a:t>
            </a:r>
            <a:r>
              <a:rPr lang="en-GB" sz="1200" b="0" baseline="-25000" dirty="0"/>
              <a:t>10</a:t>
            </a:r>
          </a:p>
        </p:txBody>
      </p:sp>
      <p:pic>
        <p:nvPicPr>
          <p:cNvPr id="5" name="Picture 4"/>
          <p:cNvPicPr>
            <a:picLocks noChangeAspect="1"/>
          </p:cNvPicPr>
          <p:nvPr/>
        </p:nvPicPr>
        <p:blipFill>
          <a:blip r:embed="rId8"/>
          <a:stretch>
            <a:fillRect/>
          </a:stretch>
        </p:blipFill>
        <p:spPr>
          <a:xfrm>
            <a:off x="1081857" y="5271399"/>
            <a:ext cx="499915" cy="323116"/>
          </a:xfrm>
          <a:prstGeom prst="rect">
            <a:avLst/>
          </a:prstGeom>
        </p:spPr>
      </p:pic>
      <p:sp>
        <p:nvSpPr>
          <p:cNvPr id="7" name="TextBox 6"/>
          <p:cNvSpPr txBox="1"/>
          <p:nvPr/>
        </p:nvSpPr>
        <p:spPr>
          <a:xfrm>
            <a:off x="3419745" y="2821983"/>
            <a:ext cx="1845035" cy="507831"/>
          </a:xfrm>
          <a:prstGeom prst="rect">
            <a:avLst/>
          </a:prstGeom>
          <a:noFill/>
        </p:spPr>
        <p:txBody>
          <a:bodyPr wrap="square" rtlCol="0">
            <a:spAutoFit/>
          </a:bodyPr>
          <a:lstStyle/>
          <a:p>
            <a:pPr>
              <a:buNone/>
            </a:pPr>
            <a:r>
              <a:rPr lang="en-GB" sz="1000" b="0" dirty="0"/>
              <a:t>(modified E</a:t>
            </a:r>
            <a:r>
              <a:rPr lang="en-GB" sz="1000" b="0" baseline="-25000" dirty="0"/>
              <a:t>01</a:t>
            </a:r>
            <a:r>
              <a:rPr lang="en-GB" sz="1000" b="0" dirty="0"/>
              <a:t> –mode compared to normal E</a:t>
            </a:r>
            <a:r>
              <a:rPr lang="en-GB" sz="1000" b="0" baseline="-25000" dirty="0"/>
              <a:t>01</a:t>
            </a:r>
            <a:r>
              <a:rPr lang="en-GB" sz="1000" b="0" dirty="0"/>
              <a:t> –mode  in a smooth cylinder)</a:t>
            </a:r>
            <a:endParaRPr lang="en-GB" sz="1000" b="0" baseline="-25000" dirty="0"/>
          </a:p>
        </p:txBody>
      </p:sp>
    </p:spTree>
    <p:extLst>
      <p:ext uri="{BB962C8B-B14F-4D97-AF65-F5344CB8AC3E}">
        <p14:creationId xmlns:p14="http://schemas.microsoft.com/office/powerpoint/2010/main" val="2658329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8067" name="Slide Number Placeholder 4"/>
          <p:cNvSpPr>
            <a:spLocks noGrp="1"/>
          </p:cNvSpPr>
          <p:nvPr>
            <p:ph type="sldNum" sz="quarter" idx="11"/>
          </p:nvPr>
        </p:nvSpPr>
        <p:spPr>
          <a:noFill/>
        </p:spPr>
        <p:txBody>
          <a:bodyPr/>
          <a:lstStyle/>
          <a:p>
            <a:fld id="{F7D730DB-0900-4FCA-BD2A-7B45378FA128}" type="slidenum">
              <a:rPr lang="en-US" smtClean="0"/>
              <a:pPr/>
              <a:t>127</a:t>
            </a:fld>
            <a:endParaRPr lang="en-US" dirty="0"/>
          </a:p>
        </p:txBody>
      </p:sp>
      <p:sp>
        <p:nvSpPr>
          <p:cNvPr id="88068" name="Rectangle 4"/>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Side coupled structures</a:t>
            </a:r>
          </a:p>
        </p:txBody>
      </p:sp>
      <p:pic>
        <p:nvPicPr>
          <p:cNvPr id="88069" name="Picture 6"/>
          <p:cNvPicPr>
            <a:picLocks noChangeAspect="1" noChangeArrowheads="1"/>
          </p:cNvPicPr>
          <p:nvPr/>
        </p:nvPicPr>
        <p:blipFill>
          <a:blip r:embed="rId3" cstate="print"/>
          <a:srcRect/>
          <a:stretch>
            <a:fillRect/>
          </a:stretch>
        </p:blipFill>
        <p:spPr bwMode="auto">
          <a:xfrm>
            <a:off x="3849688" y="1333500"/>
            <a:ext cx="4316412" cy="2479675"/>
          </a:xfrm>
          <a:prstGeom prst="rect">
            <a:avLst/>
          </a:prstGeom>
          <a:noFill/>
          <a:ln w="25400" algn="ctr">
            <a:noFill/>
            <a:miter lim="800000"/>
            <a:headEnd/>
            <a:tailEnd type="none" w="lg" len="lg"/>
          </a:ln>
        </p:spPr>
      </p:pic>
      <p:pic>
        <p:nvPicPr>
          <p:cNvPr id="88070" name="Picture 7"/>
          <p:cNvPicPr>
            <a:picLocks noChangeAspect="1" noChangeArrowheads="1"/>
          </p:cNvPicPr>
          <p:nvPr/>
        </p:nvPicPr>
        <p:blipFill>
          <a:blip r:embed="rId4" cstate="print"/>
          <a:srcRect/>
          <a:stretch>
            <a:fillRect/>
          </a:stretch>
        </p:blipFill>
        <p:spPr bwMode="auto">
          <a:xfrm>
            <a:off x="3638550" y="3529013"/>
            <a:ext cx="4973638" cy="2800350"/>
          </a:xfrm>
          <a:prstGeom prst="rect">
            <a:avLst/>
          </a:prstGeom>
          <a:noFill/>
          <a:ln w="25400" algn="ctr">
            <a:noFill/>
            <a:miter lim="800000"/>
            <a:headEnd/>
            <a:tailEnd type="none" w="lg" len="lg"/>
          </a:ln>
        </p:spPr>
      </p:pic>
      <p:sp>
        <p:nvSpPr>
          <p:cNvPr id="88071" name="Rectangle 8"/>
          <p:cNvSpPr>
            <a:spLocks noChangeArrowheads="1"/>
          </p:cNvSpPr>
          <p:nvPr/>
        </p:nvSpPr>
        <p:spPr bwMode="auto">
          <a:xfrm>
            <a:off x="493713" y="1611313"/>
            <a:ext cx="2890837" cy="4217987"/>
          </a:xfrm>
          <a:prstGeom prst="rect">
            <a:avLst/>
          </a:prstGeom>
          <a:noFill/>
          <a:ln w="9525">
            <a:noFill/>
            <a:miter lim="800000"/>
            <a:headEnd/>
            <a:tailEnd/>
          </a:ln>
        </p:spPr>
        <p:txBody>
          <a:bodyPr lIns="92075" tIns="46038" rIns="92075" bIns="46038"/>
          <a:lstStyle/>
          <a:p>
            <a:pPr marL="571500" indent="-571500"/>
            <a:r>
              <a:rPr lang="en-US" sz="1800" b="0" dirty="0"/>
              <a:t>Cavity geometry changes to optimize shunt impedance</a:t>
            </a:r>
          </a:p>
          <a:p>
            <a:pPr marL="571500" indent="-571500"/>
            <a:r>
              <a:rPr lang="en-US" sz="1800" b="0" dirty="0"/>
              <a:t>Higher shunt impedance =&gt; higher accelerating gradient</a:t>
            </a:r>
          </a:p>
          <a:p>
            <a:pPr marL="571500" indent="-571500"/>
            <a:endParaRPr lang="en-US" sz="1200" b="0" dirty="0"/>
          </a:p>
          <a:p>
            <a:pPr marL="571500" indent="-571500"/>
            <a:endParaRPr lang="en-US" sz="1200" b="0" dirty="0"/>
          </a:p>
          <a:p>
            <a:pPr marL="571500" indent="-571500"/>
            <a:r>
              <a:rPr lang="en-US" sz="1800" b="0" dirty="0"/>
              <a:t>Side coupled cavity configuration for optimum shunt impedance</a:t>
            </a:r>
          </a:p>
        </p:txBody>
      </p:sp>
      <p:sp>
        <p:nvSpPr>
          <p:cNvPr id="88072" name="Rectangle 9"/>
          <p:cNvSpPr>
            <a:spLocks noChangeArrowheads="1"/>
          </p:cNvSpPr>
          <p:nvPr/>
        </p:nvSpPr>
        <p:spPr bwMode="auto">
          <a:xfrm>
            <a:off x="506413" y="5238750"/>
            <a:ext cx="2930525" cy="788988"/>
          </a:xfrm>
          <a:prstGeom prst="rect">
            <a:avLst/>
          </a:prstGeom>
          <a:noFill/>
          <a:ln w="9525">
            <a:noFill/>
            <a:miter lim="800000"/>
            <a:headEnd/>
            <a:tailEnd/>
          </a:ln>
        </p:spPr>
        <p:txBody>
          <a:bodyPr lIns="0" tIns="0" rIns="0" bIns="0"/>
          <a:lstStyle/>
          <a:p>
            <a:pPr>
              <a:spcBef>
                <a:spcPct val="0"/>
              </a:spcBef>
              <a:buClrTx/>
              <a:buSzTx/>
              <a:buFontTx/>
              <a:buNone/>
            </a:pPr>
            <a:r>
              <a:rPr lang="en-US" sz="1200" b="0" dirty="0"/>
              <a:t>Source: E.A. Knapp and W Shlaer: Design and initial performance of a 20MeV high-current side-coupled cavity electron accelerator, 1968 Linac Conference Proceedings, p. 635 to 649</a:t>
            </a:r>
            <a:br>
              <a:rPr lang="en-US" sz="1200" b="0" dirty="0"/>
            </a:br>
            <a:endParaRPr lang="en-US" sz="1200" b="0" dirty="0"/>
          </a:p>
        </p:txBody>
      </p:sp>
      <p:sp>
        <p:nvSpPr>
          <p:cNvPr id="10" name="Rectangle 9"/>
          <p:cNvSpPr/>
          <p:nvPr/>
        </p:nvSpPr>
        <p:spPr bwMode="auto">
          <a:xfrm>
            <a:off x="4297363" y="1298575"/>
            <a:ext cx="384175" cy="2921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1" name="Rectangle 10"/>
          <p:cNvSpPr/>
          <p:nvPr/>
        </p:nvSpPr>
        <p:spPr bwMode="auto">
          <a:xfrm>
            <a:off x="5834063" y="1316038"/>
            <a:ext cx="384175" cy="2936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 name="Rectangle 11"/>
          <p:cNvSpPr/>
          <p:nvPr/>
        </p:nvSpPr>
        <p:spPr bwMode="auto">
          <a:xfrm>
            <a:off x="7461250" y="1308100"/>
            <a:ext cx="384175" cy="2921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 name="Rectangle 12"/>
          <p:cNvSpPr/>
          <p:nvPr/>
        </p:nvSpPr>
        <p:spPr bwMode="auto">
          <a:xfrm>
            <a:off x="4124325" y="3429000"/>
            <a:ext cx="785813" cy="34766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4" name="Rectangle 13"/>
          <p:cNvSpPr/>
          <p:nvPr/>
        </p:nvSpPr>
        <p:spPr bwMode="auto">
          <a:xfrm>
            <a:off x="5522913" y="3336925"/>
            <a:ext cx="785812" cy="34766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5" name="Rectangle 14"/>
          <p:cNvSpPr/>
          <p:nvPr/>
        </p:nvSpPr>
        <p:spPr bwMode="auto">
          <a:xfrm>
            <a:off x="7324725" y="3402013"/>
            <a:ext cx="785813" cy="34766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8080" name="TextBox 16"/>
          <p:cNvSpPr txBox="1">
            <a:spLocks noChangeArrowheads="1"/>
          </p:cNvSpPr>
          <p:nvPr/>
        </p:nvSpPr>
        <p:spPr bwMode="auto">
          <a:xfrm>
            <a:off x="4916488" y="5662613"/>
            <a:ext cx="1169987" cy="546100"/>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400" b="0" dirty="0">
                <a:solidFill>
                  <a:schemeClr val="tx1"/>
                </a:solidFill>
              </a:rPr>
              <a:t>Accelerating</a:t>
            </a:r>
          </a:p>
          <a:p>
            <a:pPr>
              <a:buFont typeface="Wingdings" pitchFamily="2" charset="2"/>
              <a:buNone/>
            </a:pPr>
            <a:r>
              <a:rPr lang="en-US" sz="1400" b="0" dirty="0">
                <a:solidFill>
                  <a:schemeClr val="tx1"/>
                </a:solidFill>
              </a:rPr>
              <a:t>Cavity</a:t>
            </a:r>
            <a:endParaRPr lang="en-GB" sz="1400" b="0" dirty="0">
              <a:solidFill>
                <a:schemeClr val="tx1"/>
              </a:solidFill>
            </a:endParaRPr>
          </a:p>
        </p:txBody>
      </p:sp>
      <p:sp>
        <p:nvSpPr>
          <p:cNvPr id="88081" name="TextBox 17"/>
          <p:cNvSpPr txBox="1">
            <a:spLocks noChangeArrowheads="1"/>
          </p:cNvSpPr>
          <p:nvPr/>
        </p:nvSpPr>
        <p:spPr bwMode="auto">
          <a:xfrm>
            <a:off x="6764338" y="6065838"/>
            <a:ext cx="892175" cy="546100"/>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400" b="0" dirty="0">
                <a:solidFill>
                  <a:schemeClr val="tx1"/>
                </a:solidFill>
              </a:rPr>
              <a:t>Coupling</a:t>
            </a:r>
          </a:p>
          <a:p>
            <a:pPr>
              <a:buFont typeface="Wingdings" pitchFamily="2" charset="2"/>
              <a:buNone/>
            </a:pPr>
            <a:r>
              <a:rPr lang="en-US" sz="1400" b="0" dirty="0">
                <a:solidFill>
                  <a:schemeClr val="tx1"/>
                </a:solidFill>
              </a:rPr>
              <a:t>Cavity</a:t>
            </a:r>
            <a:endParaRPr lang="en-GB" sz="1400" b="0" dirty="0">
              <a:solidFill>
                <a:schemeClr val="tx1"/>
              </a:solidFill>
            </a:endParaRPr>
          </a:p>
        </p:txBody>
      </p:sp>
      <p:sp>
        <p:nvSpPr>
          <p:cNvPr id="88082" name="TextBox 18"/>
          <p:cNvSpPr txBox="1">
            <a:spLocks noChangeArrowheads="1"/>
          </p:cNvSpPr>
          <p:nvPr/>
        </p:nvSpPr>
        <p:spPr bwMode="auto">
          <a:xfrm>
            <a:off x="3284538" y="4473575"/>
            <a:ext cx="858837" cy="544513"/>
          </a:xfrm>
          <a:prstGeom prst="rect">
            <a:avLst/>
          </a:prstGeom>
          <a:solidFill>
            <a:schemeClr val="bg1"/>
          </a:solidFill>
          <a:ln w="9525">
            <a:noFill/>
            <a:miter lim="800000"/>
            <a:headEnd/>
            <a:tailEnd/>
          </a:ln>
        </p:spPr>
        <p:txBody>
          <a:bodyPr wrap="none">
            <a:spAutoFit/>
          </a:bodyPr>
          <a:lstStyle/>
          <a:p>
            <a:pPr algn="r">
              <a:buFont typeface="Wingdings" pitchFamily="2" charset="2"/>
              <a:buNone/>
            </a:pPr>
            <a:r>
              <a:rPr lang="en-US" sz="1400" b="0" dirty="0">
                <a:solidFill>
                  <a:schemeClr val="tx1"/>
                </a:solidFill>
              </a:rPr>
              <a:t>Beam</a:t>
            </a:r>
          </a:p>
          <a:p>
            <a:pPr algn="r">
              <a:buFont typeface="Wingdings" pitchFamily="2" charset="2"/>
              <a:buNone/>
            </a:pPr>
            <a:r>
              <a:rPr lang="en-US" sz="1400" b="0" dirty="0">
                <a:solidFill>
                  <a:schemeClr val="tx1"/>
                </a:solidFill>
              </a:rPr>
              <a:t>Channel</a:t>
            </a:r>
            <a:endParaRPr lang="en-GB" sz="1400" b="0" dirty="0">
              <a:solidFill>
                <a:schemeClr val="tx1"/>
              </a:solidFill>
            </a:endParaRPr>
          </a:p>
        </p:txBody>
      </p:sp>
      <p:sp>
        <p:nvSpPr>
          <p:cNvPr id="19"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394285848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9091" name="Slide Number Placeholder 4"/>
          <p:cNvSpPr>
            <a:spLocks noGrp="1"/>
          </p:cNvSpPr>
          <p:nvPr>
            <p:ph type="sldNum" sz="quarter" idx="11"/>
          </p:nvPr>
        </p:nvSpPr>
        <p:spPr>
          <a:noFill/>
        </p:spPr>
        <p:txBody>
          <a:bodyPr/>
          <a:lstStyle/>
          <a:p>
            <a:fld id="{BBBE14FE-A7AE-4DE4-BA99-F08DB20D983F}" type="slidenum">
              <a:rPr lang="en-US" smtClean="0"/>
              <a:pPr/>
              <a:t>128</a:t>
            </a:fld>
            <a:endParaRPr lang="en-US" dirty="0"/>
          </a:p>
        </p:txBody>
      </p:sp>
      <p:sp>
        <p:nvSpPr>
          <p:cNvPr id="89092" name="Rectangle 2"/>
          <p:cNvSpPr>
            <a:spLocks noChangeArrowheads="1"/>
          </p:cNvSpPr>
          <p:nvPr/>
        </p:nvSpPr>
        <p:spPr bwMode="auto">
          <a:xfrm>
            <a:off x="1481138" y="441325"/>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The IH structure</a:t>
            </a:r>
          </a:p>
        </p:txBody>
      </p:sp>
      <p:sp>
        <p:nvSpPr>
          <p:cNvPr id="89093" name="Rectangle 5"/>
          <p:cNvSpPr>
            <a:spLocks noChangeArrowheads="1"/>
          </p:cNvSpPr>
          <p:nvPr/>
        </p:nvSpPr>
        <p:spPr bwMode="auto">
          <a:xfrm>
            <a:off x="493713" y="1611313"/>
            <a:ext cx="4984750" cy="4217987"/>
          </a:xfrm>
          <a:prstGeom prst="rect">
            <a:avLst/>
          </a:prstGeom>
          <a:noFill/>
          <a:ln w="9525">
            <a:noFill/>
            <a:miter lim="800000"/>
            <a:headEnd/>
            <a:tailEnd/>
          </a:ln>
        </p:spPr>
        <p:txBody>
          <a:bodyPr lIns="92075" tIns="46038" rIns="92075" bIns="46038"/>
          <a:lstStyle/>
          <a:p>
            <a:pPr marL="571500" indent="-571500"/>
            <a:r>
              <a:rPr lang="en-US" sz="1600" b="0" dirty="0"/>
              <a:t>IH stands for </a:t>
            </a:r>
            <a:r>
              <a:rPr lang="en-US" sz="1600" b="0" u="sng" dirty="0"/>
              <a:t>Interdigital H</a:t>
            </a:r>
            <a:r>
              <a:rPr lang="en-US" sz="1600" b="0" dirty="0"/>
              <a:t> mode </a:t>
            </a:r>
          </a:p>
          <a:p>
            <a:pPr marL="571500" indent="-571500"/>
            <a:r>
              <a:rPr lang="en-US" sz="1600" b="0" dirty="0"/>
              <a:t>Interleaved fingers “adapt” the deformed H (TE) mode that is usually only deflecting</a:t>
            </a:r>
          </a:p>
          <a:p>
            <a:pPr marL="571500" indent="-571500"/>
            <a:r>
              <a:rPr lang="en-US" sz="1600" b="0" dirty="0"/>
              <a:t>Inside the resonator tank cylindrical cavity drift tubes of varying length (matching the ion velocity) are mounted alternating on opposite sides. The magnetic field lines are parallel to the beam axis and the induced currents flow azimuthally on the wall, creating electric fields of alternating direction between the drift tubes. This field forces the ions forward.</a:t>
            </a:r>
          </a:p>
          <a:p>
            <a:pPr marL="571500" indent="-571500"/>
            <a:r>
              <a:rPr lang="en-US" sz="1600" b="0" dirty="0"/>
              <a:t>The big pot is necessary for transverse focusing.</a:t>
            </a:r>
          </a:p>
          <a:p>
            <a:pPr marL="571500" indent="-571500"/>
            <a:endParaRPr lang="en-US" sz="1600" b="0" dirty="0"/>
          </a:p>
        </p:txBody>
      </p:sp>
      <p:pic>
        <p:nvPicPr>
          <p:cNvPr id="89094" name="Picture 9" descr="i-h-gesam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45163" y="1446213"/>
            <a:ext cx="3057525" cy="4540250"/>
          </a:xfrm>
          <a:prstGeom prst="rect">
            <a:avLst/>
          </a:prstGeom>
          <a:noFill/>
          <a:ln w="9525">
            <a:noFill/>
            <a:miter lim="800000"/>
            <a:headEnd/>
            <a:tailEnd/>
          </a:ln>
        </p:spPr>
      </p:pic>
      <p:sp>
        <p:nvSpPr>
          <p:cNvPr id="89095" name="Rectangle 14"/>
          <p:cNvSpPr>
            <a:spLocks noChangeArrowheads="1"/>
          </p:cNvSpPr>
          <p:nvPr/>
        </p:nvSpPr>
        <p:spPr bwMode="auto">
          <a:xfrm>
            <a:off x="1139825" y="5014913"/>
            <a:ext cx="3890963" cy="1354137"/>
          </a:xfrm>
          <a:prstGeom prst="rect">
            <a:avLst/>
          </a:prstGeom>
          <a:noFill/>
          <a:ln w="9525">
            <a:noFill/>
            <a:miter lim="800000"/>
            <a:headEnd/>
            <a:tailEnd/>
          </a:ln>
        </p:spPr>
        <p:txBody>
          <a:bodyPr lIns="0" tIns="0" rIns="0" bIns="0"/>
          <a:lstStyle/>
          <a:p>
            <a:pPr>
              <a:spcBef>
                <a:spcPct val="0"/>
              </a:spcBef>
              <a:buClrTx/>
              <a:buSzTx/>
              <a:buFontTx/>
              <a:buNone/>
            </a:pPr>
            <a:r>
              <a:rPr lang="en-US" sz="1400" b="0" dirty="0"/>
              <a:t>Properties of the structure on the right:</a:t>
            </a:r>
            <a:br>
              <a:rPr lang="en-US" sz="1400" b="0" dirty="0"/>
            </a:br>
            <a:r>
              <a:rPr lang="en-US" sz="1400" b="0" dirty="0"/>
              <a:t>E</a:t>
            </a:r>
            <a:r>
              <a:rPr lang="en-US" sz="1400" b="0" baseline="-25000" dirty="0"/>
              <a:t>in</a:t>
            </a:r>
            <a:r>
              <a:rPr lang="en-US" sz="1400" b="0" dirty="0"/>
              <a:t> = 300 keV, E</a:t>
            </a:r>
            <a:r>
              <a:rPr lang="en-US" sz="1400" b="0" baseline="-25000" dirty="0"/>
              <a:t>out</a:t>
            </a:r>
            <a:r>
              <a:rPr lang="en-US" sz="1400" b="0" dirty="0"/>
              <a:t> = 1.1-1.2 MeV</a:t>
            </a:r>
            <a:br>
              <a:rPr lang="en-US" sz="1400" b="0" dirty="0"/>
            </a:br>
            <a:r>
              <a:rPr lang="en-US" sz="1400" b="0" dirty="0"/>
              <a:t>Electrode voltage  V</a:t>
            </a:r>
            <a:r>
              <a:rPr lang="en-US" sz="1400" b="0" baseline="-25000" dirty="0"/>
              <a:t>eff</a:t>
            </a:r>
            <a:r>
              <a:rPr lang="en-US" sz="1400" b="0" dirty="0"/>
              <a:t>  = 4.05 MV</a:t>
            </a:r>
            <a:br>
              <a:rPr lang="en-US" sz="1400" b="0" dirty="0"/>
            </a:br>
            <a:r>
              <a:rPr lang="en-US" sz="1400" b="0" dirty="0"/>
              <a:t>Tank length L = 1.5 m</a:t>
            </a:r>
            <a:br>
              <a:rPr lang="en-US" sz="1400" b="0" dirty="0"/>
            </a:br>
            <a:r>
              <a:rPr lang="en-US" sz="1400" b="0" dirty="0"/>
              <a:t>Number of gaps = 20</a:t>
            </a:r>
            <a:br>
              <a:rPr lang="en-US" sz="1400" b="0" dirty="0"/>
            </a:br>
            <a:r>
              <a:rPr lang="en-US" sz="1400" b="0" dirty="0"/>
              <a:t>Peak power consumption W</a:t>
            </a:r>
            <a:r>
              <a:rPr lang="en-US" sz="1400" b="0" baseline="-25000" dirty="0"/>
              <a:t>peak</a:t>
            </a:r>
            <a:r>
              <a:rPr lang="en-US" sz="1400" b="0" dirty="0"/>
              <a:t> = 36 kW</a:t>
            </a:r>
            <a:br>
              <a:rPr lang="en-US" sz="1400" b="0" dirty="0"/>
            </a:br>
            <a:endParaRPr lang="en-US" sz="1400" b="0" dirty="0"/>
          </a:p>
        </p:txBody>
      </p:sp>
      <p:sp>
        <p:nvSpPr>
          <p:cNvPr id="89096" name="Rectangle 15"/>
          <p:cNvSpPr>
            <a:spLocks noChangeArrowheads="1"/>
          </p:cNvSpPr>
          <p:nvPr/>
        </p:nvSpPr>
        <p:spPr bwMode="auto">
          <a:xfrm>
            <a:off x="3860800" y="6243637"/>
            <a:ext cx="5189415" cy="227012"/>
          </a:xfrm>
          <a:prstGeom prst="rect">
            <a:avLst/>
          </a:prstGeom>
          <a:noFill/>
          <a:ln w="9525">
            <a:noFill/>
            <a:miter lim="800000"/>
            <a:headEnd/>
            <a:tailEnd/>
          </a:ln>
        </p:spPr>
        <p:txBody>
          <a:bodyPr lIns="0" tIns="0" rIns="0" bIns="0"/>
          <a:lstStyle/>
          <a:p>
            <a:pPr>
              <a:spcBef>
                <a:spcPct val="0"/>
              </a:spcBef>
              <a:buClrTx/>
              <a:buSzTx/>
              <a:buFontTx/>
              <a:buNone/>
            </a:pPr>
            <a:r>
              <a:rPr lang="en-US" sz="1200" b="0" dirty="0"/>
              <a:t>Source: fy.chalmers.se/subatom/f2bfw/poster97_ps_pic/ ihstructure.ppt</a:t>
            </a:r>
          </a:p>
        </p:txBody>
      </p:sp>
      <p:sp>
        <p:nvSpPr>
          <p:cNvPr id="10"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154859332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90115" name="Slide Number Placeholder 3"/>
          <p:cNvSpPr>
            <a:spLocks noGrp="1"/>
          </p:cNvSpPr>
          <p:nvPr>
            <p:ph type="sldNum" sz="quarter" idx="11"/>
          </p:nvPr>
        </p:nvSpPr>
        <p:spPr>
          <a:noFill/>
        </p:spPr>
        <p:txBody>
          <a:bodyPr/>
          <a:lstStyle/>
          <a:p>
            <a:fld id="{C115B19D-C6C9-4F96-9589-1B6E8D61D990}" type="slidenum">
              <a:rPr lang="en-US" smtClean="0"/>
              <a:pPr/>
              <a:t>129</a:t>
            </a:fld>
            <a:endParaRPr lang="en-US" dirty="0"/>
          </a:p>
        </p:txBody>
      </p:sp>
      <p:pic>
        <p:nvPicPr>
          <p:cNvPr id="90116" name="Picture 2"/>
          <p:cNvPicPr>
            <a:picLocks noGrp="1" noChangeAspect="1" noChangeArrowheads="1"/>
          </p:cNvPicPr>
          <p:nvPr>
            <p:ph type="body" idx="4294967295"/>
          </p:nvPr>
        </p:nvPicPr>
        <p:blipFill>
          <a:blip r:embed="rId3" cstate="print"/>
          <a:srcRect b="5875"/>
          <a:stretch>
            <a:fillRect/>
          </a:stretch>
        </p:blipFill>
        <p:spPr>
          <a:xfrm>
            <a:off x="1096963" y="1774825"/>
            <a:ext cx="6553200" cy="4540250"/>
          </a:xfrm>
          <a:noFill/>
        </p:spPr>
      </p:pic>
      <p:sp>
        <p:nvSpPr>
          <p:cNvPr id="90117" name="Rectangle 7"/>
          <p:cNvSpPr>
            <a:spLocks noChangeArrowheads="1"/>
          </p:cNvSpPr>
          <p:nvPr/>
        </p:nvSpPr>
        <p:spPr bwMode="auto">
          <a:xfrm>
            <a:off x="796925" y="454025"/>
            <a:ext cx="780891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A disc loaded waveguide structure</a:t>
            </a:r>
          </a:p>
        </p:txBody>
      </p:sp>
      <p:sp>
        <p:nvSpPr>
          <p:cNvPr id="90118" name="Rectangle 10"/>
          <p:cNvSpPr>
            <a:spLocks noChangeArrowheads="1"/>
          </p:cNvSpPr>
          <p:nvPr/>
        </p:nvSpPr>
        <p:spPr bwMode="auto">
          <a:xfrm>
            <a:off x="889000" y="1582738"/>
            <a:ext cx="6877050" cy="555625"/>
          </a:xfrm>
          <a:prstGeom prst="rect">
            <a:avLst/>
          </a:prstGeom>
          <a:noFill/>
          <a:ln w="9525">
            <a:noFill/>
            <a:miter lim="800000"/>
            <a:headEnd/>
            <a:tailEnd/>
          </a:ln>
        </p:spPr>
        <p:txBody>
          <a:bodyPr lIns="0" tIns="0" rIns="0" bIns="0"/>
          <a:lstStyle/>
          <a:p>
            <a:pPr>
              <a:spcBef>
                <a:spcPct val="0"/>
              </a:spcBef>
              <a:buClrTx/>
              <a:buSzTx/>
              <a:buFontTx/>
              <a:buNone/>
            </a:pPr>
            <a:r>
              <a:rPr lang="en-US" sz="1800" b="0" dirty="0"/>
              <a:t>CERN LIL (Linear Injector for LEP), operating frequency 2.98 GHz</a:t>
            </a:r>
          </a:p>
        </p:txBody>
      </p:sp>
      <p:sp>
        <p:nvSpPr>
          <p:cNvPr id="86027" name="Line 11"/>
          <p:cNvSpPr>
            <a:spLocks noChangeShapeType="1"/>
          </p:cNvSpPr>
          <p:nvPr/>
        </p:nvSpPr>
        <p:spPr bwMode="auto">
          <a:xfrm flipV="1">
            <a:off x="5494338" y="5183188"/>
            <a:ext cx="11112" cy="4413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90120" name="Rectangle 12"/>
          <p:cNvSpPr>
            <a:spLocks noChangeArrowheads="1"/>
          </p:cNvSpPr>
          <p:nvPr/>
        </p:nvSpPr>
        <p:spPr bwMode="auto">
          <a:xfrm>
            <a:off x="4383088" y="5675313"/>
            <a:ext cx="4414837" cy="636587"/>
          </a:xfrm>
          <a:prstGeom prst="rect">
            <a:avLst/>
          </a:prstGeom>
          <a:noFill/>
          <a:ln w="9525">
            <a:noFill/>
            <a:miter lim="800000"/>
            <a:headEnd/>
            <a:tailEnd/>
          </a:ln>
        </p:spPr>
        <p:txBody>
          <a:bodyPr lIns="0" tIns="0" rIns="0" bIns="0"/>
          <a:lstStyle/>
          <a:p>
            <a:pPr>
              <a:spcBef>
                <a:spcPct val="0"/>
              </a:spcBef>
              <a:buClrTx/>
              <a:buSzTx/>
              <a:buFontTx/>
              <a:buNone/>
            </a:pPr>
            <a:r>
              <a:rPr lang="en-US" sz="1600" b="0" dirty="0"/>
              <a:t>The cavity resonance frequency can be changed by punch-tuning (dimple tuning) at these spots.</a:t>
            </a:r>
          </a:p>
        </p:txBody>
      </p:sp>
      <p:sp>
        <p:nvSpPr>
          <p:cNvPr id="86029" name="Line 13"/>
          <p:cNvSpPr>
            <a:spLocks noChangeShapeType="1"/>
          </p:cNvSpPr>
          <p:nvPr/>
        </p:nvSpPr>
        <p:spPr bwMode="auto">
          <a:xfrm flipV="1">
            <a:off x="6099175" y="5168900"/>
            <a:ext cx="11113" cy="4413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6030" name="Line 14"/>
          <p:cNvSpPr>
            <a:spLocks noChangeShapeType="1"/>
          </p:cNvSpPr>
          <p:nvPr/>
        </p:nvSpPr>
        <p:spPr bwMode="auto">
          <a:xfrm flipV="1">
            <a:off x="6673850" y="5183188"/>
            <a:ext cx="11113" cy="4413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2" name="Rectangle 3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Multiple cell cavities</a:t>
            </a:r>
          </a:p>
        </p:txBody>
      </p:sp>
    </p:spTree>
    <p:extLst>
      <p:ext uri="{BB962C8B-B14F-4D97-AF65-F5344CB8AC3E}">
        <p14:creationId xmlns:p14="http://schemas.microsoft.com/office/powerpoint/2010/main" val="968810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5" name="Oval 29"/>
          <p:cNvSpPr>
            <a:spLocks noChangeArrowheads="1"/>
          </p:cNvSpPr>
          <p:nvPr/>
        </p:nvSpPr>
        <p:spPr bwMode="auto">
          <a:xfrm>
            <a:off x="6156325" y="3524250"/>
            <a:ext cx="1908175" cy="1906588"/>
          </a:xfrm>
          <a:prstGeom prst="ellipse">
            <a:avLst/>
          </a:prstGeom>
          <a:solidFill>
            <a:schemeClr val="bg1">
              <a:lumMod val="85000"/>
            </a:schemeClr>
          </a:solidFill>
          <a:ln w="25400" algn="ctr">
            <a:solidFill>
              <a:schemeClr val="tx1"/>
            </a:solidFill>
            <a:round/>
            <a:headEnd/>
            <a:tailEnd/>
          </a:ln>
        </p:spPr>
        <p:txBody>
          <a:bodyPr lIns="92075" tIns="46038" rIns="92075" bIns="46038"/>
          <a:lstStyle/>
          <a:p>
            <a:pPr marL="571500" indent="-571500">
              <a:buFont typeface="Wingdings" pitchFamily="2" charset="2"/>
              <a:buNone/>
              <a:defRPr/>
            </a:pPr>
            <a:r>
              <a:rPr lang="en-US" dirty="0">
                <a:solidFill>
                  <a:schemeClr val="tx1"/>
                </a:solidFill>
              </a:rPr>
              <a:t>  PE</a:t>
            </a:r>
            <a:endParaRPr lang="en-GB" dirty="0">
              <a:solidFill>
                <a:schemeClr val="tx1"/>
              </a:solidFill>
            </a:endParaRPr>
          </a:p>
        </p:txBody>
      </p:sp>
      <p:sp>
        <p:nvSpPr>
          <p:cNvPr id="9113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1140" name="Slide Number Placeholder 4"/>
          <p:cNvSpPr>
            <a:spLocks noGrp="1"/>
          </p:cNvSpPr>
          <p:nvPr>
            <p:ph type="sldNum" sz="quarter" idx="11"/>
          </p:nvPr>
        </p:nvSpPr>
        <p:spPr>
          <a:noFill/>
        </p:spPr>
        <p:txBody>
          <a:bodyPr/>
          <a:lstStyle/>
          <a:p>
            <a:fld id="{B3AB47BA-0252-4F99-8E44-361527B035A6}" type="slidenum">
              <a:rPr lang="en-US" smtClean="0"/>
              <a:pPr/>
              <a:t>13</a:t>
            </a:fld>
            <a:endParaRPr lang="en-US" dirty="0"/>
          </a:p>
        </p:txBody>
      </p:sp>
      <p:sp>
        <p:nvSpPr>
          <p:cNvPr id="226313" name="Rectangle 9"/>
          <p:cNvSpPr>
            <a:spLocks noChangeArrowheads="1"/>
          </p:cNvSpPr>
          <p:nvPr/>
        </p:nvSpPr>
        <p:spPr bwMode="auto">
          <a:xfrm>
            <a:off x="1470025" y="0"/>
            <a:ext cx="6453188"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TEM transmission lines (5)</a:t>
            </a:r>
          </a:p>
        </p:txBody>
      </p:sp>
      <p:sp>
        <p:nvSpPr>
          <p:cNvPr id="91142" name="TextBox 7"/>
          <p:cNvSpPr txBox="1">
            <a:spLocks noChangeArrowheads="1"/>
          </p:cNvSpPr>
          <p:nvPr/>
        </p:nvSpPr>
        <p:spPr bwMode="auto">
          <a:xfrm>
            <a:off x="401638" y="1050925"/>
            <a:ext cx="7237879" cy="341632"/>
          </a:xfrm>
          <a:prstGeom prst="rect">
            <a:avLst/>
          </a:prstGeom>
          <a:noFill/>
          <a:ln w="9525">
            <a:noFill/>
            <a:miter lim="800000"/>
            <a:headEnd/>
            <a:tailEnd/>
          </a:ln>
        </p:spPr>
        <p:txBody>
          <a:bodyPr wrap="none">
            <a:spAutoFit/>
          </a:bodyPr>
          <a:lstStyle/>
          <a:p>
            <a:pPr>
              <a:buFont typeface="Wingdings" pitchFamily="2" charset="2"/>
              <a:buNone/>
            </a:pPr>
            <a:r>
              <a:rPr lang="en-US" sz="1800" dirty="0"/>
              <a:t>Applied to </a:t>
            </a:r>
            <a:r>
              <a:rPr lang="en-US" sz="1800" dirty="0">
                <a:solidFill>
                  <a:srgbClr val="FF0000"/>
                </a:solidFill>
              </a:rPr>
              <a:t>50-Ohm</a:t>
            </a:r>
            <a:r>
              <a:rPr lang="en-US" sz="1800" dirty="0"/>
              <a:t>-lines (the impedance mostly used) one finds </a:t>
            </a:r>
            <a:endParaRPr lang="en-GB" sz="1800" dirty="0"/>
          </a:p>
        </p:txBody>
      </p:sp>
      <mc:AlternateContent xmlns:mc="http://schemas.openxmlformats.org/markup-compatibility/2006" xmlns:a14="http://schemas.microsoft.com/office/drawing/2010/main">
        <mc:Choice Requires="a14">
          <p:graphicFrame>
            <p:nvGraphicFramePr>
              <p:cNvPr id="9" name="Table 8"/>
              <p:cNvGraphicFramePr>
                <a:graphicFrameLocks noGrp="1"/>
              </p:cNvGraphicFramePr>
              <p:nvPr>
                <p:extLst>
                  <p:ext uri="{D42A27DB-BD31-4B8C-83A1-F6EECF244321}">
                    <p14:modId xmlns:p14="http://schemas.microsoft.com/office/powerpoint/2010/main" val="467061812"/>
                  </p:ext>
                </p:extLst>
              </p:nvPr>
            </p:nvGraphicFramePr>
            <p:xfrm>
              <a:off x="930275" y="1460500"/>
              <a:ext cx="7263384" cy="1848866"/>
            </p:xfrm>
            <a:graphic>
              <a:graphicData uri="http://schemas.openxmlformats.org/drawingml/2006/table">
                <a:tbl>
                  <a:tblPr>
                    <a:tableStyleId>{F5AB1C69-6EDB-4FF4-983F-18BD219EF322}</a:tableStyleId>
                  </a:tblPr>
                  <a:tblGrid>
                    <a:gridCol w="2421128">
                      <a:extLst>
                        <a:ext uri="{9D8B030D-6E8A-4147-A177-3AD203B41FA5}">
                          <a16:colId xmlns:a16="http://schemas.microsoft.com/office/drawing/2014/main" val="20000"/>
                        </a:ext>
                      </a:extLst>
                    </a:gridCol>
                    <a:gridCol w="2421128">
                      <a:extLst>
                        <a:ext uri="{9D8B030D-6E8A-4147-A177-3AD203B41FA5}">
                          <a16:colId xmlns:a16="http://schemas.microsoft.com/office/drawing/2014/main" val="20001"/>
                        </a:ext>
                      </a:extLst>
                    </a:gridCol>
                    <a:gridCol w="2421128">
                      <a:extLst>
                        <a:ext uri="{9D8B030D-6E8A-4147-A177-3AD203B41FA5}">
                          <a16:colId xmlns:a16="http://schemas.microsoft.com/office/drawing/2014/main" val="20002"/>
                        </a:ext>
                      </a:extLst>
                    </a:gridCol>
                  </a:tblGrid>
                  <a:tr h="302091">
                    <a:tc>
                      <a:txBody>
                        <a:bodyPr/>
                        <a:lstStyle/>
                        <a:p>
                          <a:pPr algn="ct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Vacuum</a:t>
                          </a:r>
                          <a:r>
                            <a:rPr lang="en-US" sz="1400" baseline="0" dirty="0"/>
                            <a:t> or  </a:t>
                          </a:r>
                          <a:r>
                            <a:rPr lang="en-US" sz="1400" baseline="0" dirty="0">
                              <a:latin typeface="Cambria" panose="02040503050406030204" pitchFamily="18" charset="0"/>
                              <a:ea typeface="Cambria" panose="02040503050406030204" pitchFamily="18" charset="0"/>
                            </a:rPr>
                            <a:t>≈</a:t>
                          </a:r>
                          <a:r>
                            <a:rPr lang="en-US" sz="1400" baseline="0" dirty="0"/>
                            <a:t>air</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Polyethylene (PE)</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2091">
                    <a:tc>
                      <a:txBody>
                        <a:bodyPr/>
                        <a:lstStyle/>
                        <a:p>
                          <a:pPr algn="ctr"/>
                          <a:r>
                            <a:rPr lang="en-GB" sz="1400" dirty="0">
                              <a:sym typeface="Symbol"/>
                            </a:rPr>
                            <a:t></a:t>
                          </a:r>
                          <a:r>
                            <a:rPr lang="en-GB" sz="1400" baseline="-25000" dirty="0">
                              <a:sym typeface="Symbol"/>
                            </a:rPr>
                            <a:t>r</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400" dirty="0"/>
                            <a:t>2.26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2091">
                    <a:tc>
                      <a:txBody>
                        <a:bodyPr/>
                        <a:lstStyle/>
                        <a:p>
                          <a:pPr algn="ctr"/>
                          <a:r>
                            <a:rPr lang="en-US" sz="1400" dirty="0"/>
                            <a:t>v (m/sec)</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c</a:t>
                          </a:r>
                          <a:r>
                            <a:rPr lang="en-US" sz="1400" baseline="-25000" dirty="0"/>
                            <a:t>0</a:t>
                          </a:r>
                          <a:r>
                            <a:rPr lang="en-US" sz="1400" dirty="0"/>
                            <a:t>  = 3·10</a:t>
                          </a:r>
                          <a:r>
                            <a:rPr lang="en-US" sz="1400" baseline="30000" dirty="0"/>
                            <a:t>8</a:t>
                          </a:r>
                          <a:r>
                            <a:rPr lang="en-US" sz="1400" baseline="0" dirty="0"/>
                            <a:t> m/s</a:t>
                          </a:r>
                          <a:endParaRPr lang="en-GB" sz="1400"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0.665 c</a:t>
                          </a:r>
                          <a:r>
                            <a:rPr lang="en-US" sz="1400" baseline="-25000" dirty="0"/>
                            <a:t>0</a:t>
                          </a:r>
                          <a:r>
                            <a:rPr lang="en-US" sz="1400" baseline="0" dirty="0"/>
                            <a:t>=</a:t>
                          </a:r>
                          <a:r>
                            <a:rPr lang="en-US" sz="1400" baseline="0" dirty="0">
                              <a:latin typeface="Cambria" panose="02040503050406030204" pitchFamily="18" charset="0"/>
                              <a:ea typeface="Cambria" panose="02040503050406030204" pitchFamily="18" charset="0"/>
                            </a:rPr>
                            <a:t> 1/</a:t>
                          </a:r>
                          <a14:m>
                            <m:oMath xmlns:m="http://schemas.openxmlformats.org/officeDocument/2006/math">
                              <m:rad>
                                <m:radPr>
                                  <m:degHide m:val="on"/>
                                  <m:ctrlPr>
                                    <a:rPr lang="en-US" sz="1400" i="1" smtClean="0">
                                      <a:latin typeface="Cambria Math" panose="02040503050406030204" pitchFamily="18" charset="0"/>
                                    </a:rPr>
                                  </m:ctrlPr>
                                </m:radPr>
                                <m:deg/>
                                <m:e>
                                  <m:r>
                                    <a:rPr lang="en-GB" sz="1400" b="0" i="1" smtClean="0">
                                      <a:latin typeface="Cambria Math" panose="02040503050406030204" pitchFamily="18" charset="0"/>
                                    </a:rPr>
                                    <m:t>2.26</m:t>
                                  </m:r>
                                </m:e>
                              </m:rad>
                            </m:oMath>
                          </a14:m>
                          <a:r>
                            <a:rPr lang="en-US" sz="1400" baseline="0" dirty="0">
                              <a:latin typeface="Cambria" panose="02040503050406030204" pitchFamily="18" charset="0"/>
                              <a:ea typeface="Cambria" panose="02040503050406030204" pitchFamily="18" charset="0"/>
                            </a:rPr>
                            <a:t>   </a:t>
                          </a:r>
                          <a:r>
                            <a:rPr lang="en-US" sz="1400" dirty="0"/>
                            <a:t>c</a:t>
                          </a:r>
                          <a:r>
                            <a:rPr lang="en-US" sz="1400" baseline="-25000" dirty="0"/>
                            <a:t>0</a:t>
                          </a:r>
                          <a:endParaRPr lang="en-GB" sz="1400"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2091">
                    <a:tc>
                      <a:txBody>
                        <a:bodyPr/>
                        <a:lstStyle/>
                        <a:p>
                          <a:pPr algn="ctr"/>
                          <a:r>
                            <a:rPr lang="en-US" sz="1400" dirty="0"/>
                            <a:t>L’</a:t>
                          </a:r>
                          <a:r>
                            <a:rPr lang="en-GB" sz="1400" baseline="0" dirty="0"/>
                            <a:t> (nH/m)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166.7</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250.6</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2091">
                    <a:tc>
                      <a:txBody>
                        <a:bodyPr/>
                        <a:lstStyle/>
                        <a:p>
                          <a:pPr algn="ctr"/>
                          <a:r>
                            <a:rPr lang="en-US" sz="1400" dirty="0"/>
                            <a:t>C</a:t>
                          </a:r>
                          <a:r>
                            <a:rPr lang="en-GB" sz="1400" dirty="0"/>
                            <a:t>’ (pF/m)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66.7</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100.2</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2091">
                    <a:tc>
                      <a:txBody>
                        <a:bodyPr/>
                        <a:lstStyle/>
                        <a:p>
                          <a:pPr algn="ctr"/>
                          <a:r>
                            <a:rPr lang="en-US" sz="1400" dirty="0"/>
                            <a:t>R/r = D/d</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2.30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3.50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mc:Choice>
        <mc:Fallback xmlns="">
          <p:graphicFrame>
            <p:nvGraphicFramePr>
              <p:cNvPr id="9" name="Table 8"/>
              <p:cNvGraphicFramePr>
                <a:graphicFrameLocks noGrp="1"/>
              </p:cNvGraphicFramePr>
              <p:nvPr>
                <p:extLst>
                  <p:ext uri="{D42A27DB-BD31-4B8C-83A1-F6EECF244321}">
                    <p14:modId xmlns:p14="http://schemas.microsoft.com/office/powerpoint/2010/main" val="467061812"/>
                  </p:ext>
                </p:extLst>
              </p:nvPr>
            </p:nvGraphicFramePr>
            <p:xfrm>
              <a:off x="930275" y="1460500"/>
              <a:ext cx="7263384" cy="1848866"/>
            </p:xfrm>
            <a:graphic>
              <a:graphicData uri="http://schemas.openxmlformats.org/drawingml/2006/table">
                <a:tbl>
                  <a:tblPr>
                    <a:tableStyleId>{F5AB1C69-6EDB-4FF4-983F-18BD219EF322}</a:tableStyleId>
                  </a:tblPr>
                  <a:tblGrid>
                    <a:gridCol w="2421128">
                      <a:extLst>
                        <a:ext uri="{9D8B030D-6E8A-4147-A177-3AD203B41FA5}">
                          <a16:colId xmlns:a16="http://schemas.microsoft.com/office/drawing/2014/main" val="20000"/>
                        </a:ext>
                      </a:extLst>
                    </a:gridCol>
                    <a:gridCol w="2421128">
                      <a:extLst>
                        <a:ext uri="{9D8B030D-6E8A-4147-A177-3AD203B41FA5}">
                          <a16:colId xmlns:a16="http://schemas.microsoft.com/office/drawing/2014/main" val="20001"/>
                        </a:ext>
                      </a:extLst>
                    </a:gridCol>
                    <a:gridCol w="2421128">
                      <a:extLst>
                        <a:ext uri="{9D8B030D-6E8A-4147-A177-3AD203B41FA5}">
                          <a16:colId xmlns:a16="http://schemas.microsoft.com/office/drawing/2014/main" val="20002"/>
                        </a:ext>
                      </a:extLst>
                    </a:gridCol>
                  </a:tblGrid>
                  <a:tr h="304800">
                    <a:tc>
                      <a:txBody>
                        <a:bodyPr/>
                        <a:lstStyle/>
                        <a:p>
                          <a:pPr algn="ct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Vacuum</a:t>
                          </a:r>
                          <a:r>
                            <a:rPr lang="en-US" sz="1400" baseline="0" dirty="0"/>
                            <a:t> or </a:t>
                          </a:r>
                          <a:r>
                            <a:rPr lang="en-US" sz="1400" baseline="0" dirty="0" smtClean="0"/>
                            <a:t> </a:t>
                          </a:r>
                          <a:r>
                            <a:rPr lang="en-US" sz="1400" baseline="0" dirty="0" smtClean="0">
                              <a:latin typeface="Cambria" panose="02040503050406030204" pitchFamily="18" charset="0"/>
                              <a:ea typeface="Cambria" panose="02040503050406030204" pitchFamily="18" charset="0"/>
                            </a:rPr>
                            <a:t>≈</a:t>
                          </a:r>
                          <a:r>
                            <a:rPr lang="en-US" sz="1400" baseline="0" dirty="0" smtClean="0"/>
                            <a:t>air</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Polyethylene (PE)</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4800">
                    <a:tc>
                      <a:txBody>
                        <a:bodyPr/>
                        <a:lstStyle/>
                        <a:p>
                          <a:pPr algn="ctr"/>
                          <a:r>
                            <a:rPr lang="en-GB" sz="1400" dirty="0">
                              <a:sym typeface="Symbol"/>
                            </a:rPr>
                            <a:t></a:t>
                          </a:r>
                          <a:r>
                            <a:rPr lang="en-GB" sz="1400" baseline="-25000" dirty="0">
                              <a:sym typeface="Symbol"/>
                            </a:rPr>
                            <a:t>r</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400" dirty="0" smtClean="0"/>
                            <a:t>2.26</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866">
                    <a:tc>
                      <a:txBody>
                        <a:bodyPr/>
                        <a:lstStyle/>
                        <a:p>
                          <a:pPr algn="ctr"/>
                          <a:r>
                            <a:rPr lang="en-US" sz="1400" dirty="0"/>
                            <a:t>v (m/sec)</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c</a:t>
                          </a:r>
                          <a:r>
                            <a:rPr lang="en-US" sz="1400" baseline="-25000" dirty="0"/>
                            <a:t>0</a:t>
                          </a:r>
                          <a:r>
                            <a:rPr lang="en-US" sz="1400" dirty="0"/>
                            <a:t>  </a:t>
                          </a:r>
                          <a:r>
                            <a:rPr lang="en-US" sz="1400" dirty="0" smtClean="0"/>
                            <a:t>= 3·10</a:t>
                          </a:r>
                          <a:r>
                            <a:rPr lang="en-US" sz="1400" baseline="30000" dirty="0" smtClean="0"/>
                            <a:t>8</a:t>
                          </a:r>
                          <a:r>
                            <a:rPr lang="en-US" sz="1400" baseline="0" dirty="0" smtClean="0"/>
                            <a:t> m/s</a:t>
                          </a:r>
                          <a:endParaRPr lang="en-GB" sz="1400" baseline="-25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3"/>
                          <a:stretch>
                            <a:fillRect l="-200000" t="-188889" r="-503" b="-296296"/>
                          </a:stretch>
                        </a:blipFill>
                      </a:tcPr>
                    </a:tc>
                    <a:extLst>
                      <a:ext uri="{0D108BD9-81ED-4DB2-BD59-A6C34878D82A}">
                        <a16:rowId xmlns:a16="http://schemas.microsoft.com/office/drawing/2014/main" val="10002"/>
                      </a:ext>
                    </a:extLst>
                  </a:tr>
                  <a:tr h="304800">
                    <a:tc>
                      <a:txBody>
                        <a:bodyPr/>
                        <a:lstStyle/>
                        <a:p>
                          <a:pPr algn="ctr"/>
                          <a:r>
                            <a:rPr lang="en-US" sz="1400" dirty="0"/>
                            <a:t>L’</a:t>
                          </a:r>
                          <a:r>
                            <a:rPr lang="en-GB" sz="1400" baseline="0" dirty="0"/>
                            <a:t> (nH/m)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166.7</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250.6</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4800">
                    <a:tc>
                      <a:txBody>
                        <a:bodyPr/>
                        <a:lstStyle/>
                        <a:p>
                          <a:pPr algn="ctr"/>
                          <a:r>
                            <a:rPr lang="en-US" sz="1400" dirty="0"/>
                            <a:t>C</a:t>
                          </a:r>
                          <a:r>
                            <a:rPr lang="en-GB" sz="1400" dirty="0"/>
                            <a:t>’ (pF/m)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66.7</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100.2</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4800">
                    <a:tc>
                      <a:txBody>
                        <a:bodyPr/>
                        <a:lstStyle/>
                        <a:p>
                          <a:pPr algn="ctr"/>
                          <a:r>
                            <a:rPr lang="en-US" sz="1400" dirty="0" smtClean="0"/>
                            <a:t>R/r = D/d</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2.30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t>3.50</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mc:Fallback>
      </mc:AlternateContent>
      <p:sp>
        <p:nvSpPr>
          <p:cNvPr id="91173" name="Oval 9"/>
          <p:cNvSpPr>
            <a:spLocks noChangeArrowheads="1"/>
          </p:cNvSpPr>
          <p:nvPr/>
        </p:nvSpPr>
        <p:spPr bwMode="auto">
          <a:xfrm>
            <a:off x="4124325" y="4032250"/>
            <a:ext cx="895350" cy="896938"/>
          </a:xfrm>
          <a:prstGeom prst="ellipse">
            <a:avLst/>
          </a:prstGeom>
          <a:noFill/>
          <a:ln w="19050" algn="ctr">
            <a:solidFill>
              <a:schemeClr val="tx1"/>
            </a:solidFill>
            <a:round/>
            <a:headEnd/>
            <a:tailEnd/>
          </a:ln>
        </p:spPr>
        <p:txBody>
          <a:bodyPr lIns="92075" tIns="46038" rIns="92075" bIns="46038"/>
          <a:lstStyle/>
          <a:p>
            <a:pPr marL="571500" indent="-571500"/>
            <a:endParaRPr lang="en-GB" dirty="0"/>
          </a:p>
        </p:txBody>
      </p:sp>
      <p:sp>
        <p:nvSpPr>
          <p:cNvPr id="91174" name="Oval 10"/>
          <p:cNvSpPr>
            <a:spLocks noChangeArrowheads="1"/>
          </p:cNvSpPr>
          <p:nvPr/>
        </p:nvSpPr>
        <p:spPr bwMode="auto">
          <a:xfrm>
            <a:off x="3614738" y="3524250"/>
            <a:ext cx="1908175" cy="1906588"/>
          </a:xfrm>
          <a:prstGeom prst="ellipse">
            <a:avLst/>
          </a:prstGeom>
          <a:noFill/>
          <a:ln w="25400" algn="ctr">
            <a:solidFill>
              <a:schemeClr val="tx1"/>
            </a:solidFill>
            <a:round/>
            <a:headEnd/>
            <a:tailEnd/>
          </a:ln>
        </p:spPr>
        <p:txBody>
          <a:bodyPr lIns="92075" tIns="46038" rIns="92075" bIns="46038"/>
          <a:lstStyle/>
          <a:p>
            <a:pPr marL="571500" indent="-571500"/>
            <a:endParaRPr lang="en-GB" dirty="0"/>
          </a:p>
        </p:txBody>
      </p:sp>
      <p:cxnSp>
        <p:nvCxnSpPr>
          <p:cNvPr id="91175" name="Straight Connector 12"/>
          <p:cNvCxnSpPr>
            <a:cxnSpLocks noChangeShapeType="1"/>
          </p:cNvCxnSpPr>
          <p:nvPr/>
        </p:nvCxnSpPr>
        <p:spPr bwMode="auto">
          <a:xfrm>
            <a:off x="3273425" y="4498975"/>
            <a:ext cx="2614613" cy="1588"/>
          </a:xfrm>
          <a:prstGeom prst="line">
            <a:avLst/>
          </a:prstGeom>
          <a:noFill/>
          <a:ln w="9525" algn="ctr">
            <a:solidFill>
              <a:schemeClr val="tx1"/>
            </a:solidFill>
            <a:round/>
            <a:headEnd/>
            <a:tailEnd/>
          </a:ln>
        </p:spPr>
      </p:cxnSp>
      <p:grpSp>
        <p:nvGrpSpPr>
          <p:cNvPr id="91176" name="Group 34"/>
          <p:cNvGrpSpPr>
            <a:grpSpLocks/>
          </p:cNvGrpSpPr>
          <p:nvPr/>
        </p:nvGrpSpPr>
        <p:grpSpPr bwMode="auto">
          <a:xfrm>
            <a:off x="4572000" y="4498975"/>
            <a:ext cx="960438" cy="1609725"/>
            <a:chOff x="4581142" y="4389120"/>
            <a:chExt cx="960122" cy="2011681"/>
          </a:xfrm>
        </p:grpSpPr>
        <p:cxnSp>
          <p:nvCxnSpPr>
            <p:cNvPr id="91193" name="Straight Connector 14"/>
            <p:cNvCxnSpPr>
              <a:cxnSpLocks noChangeShapeType="1"/>
            </p:cNvCxnSpPr>
            <p:nvPr/>
          </p:nvCxnSpPr>
          <p:spPr bwMode="auto">
            <a:xfrm rot="16200000" flipH="1">
              <a:off x="3575303" y="5394959"/>
              <a:ext cx="2011680" cy="1"/>
            </a:xfrm>
            <a:prstGeom prst="line">
              <a:avLst/>
            </a:prstGeom>
            <a:noFill/>
            <a:ln w="9525" algn="ctr">
              <a:solidFill>
                <a:schemeClr val="tx1"/>
              </a:solidFill>
              <a:round/>
              <a:headEnd/>
              <a:tailEnd/>
            </a:ln>
          </p:spPr>
        </p:cxnSp>
        <p:cxnSp>
          <p:nvCxnSpPr>
            <p:cNvPr id="91194" name="Straight Connector 18"/>
            <p:cNvCxnSpPr>
              <a:cxnSpLocks noChangeShapeType="1"/>
            </p:cNvCxnSpPr>
            <p:nvPr/>
          </p:nvCxnSpPr>
          <p:spPr bwMode="auto">
            <a:xfrm rot="16200000" flipH="1">
              <a:off x="4535424" y="5394960"/>
              <a:ext cx="2011680" cy="1"/>
            </a:xfrm>
            <a:prstGeom prst="line">
              <a:avLst/>
            </a:prstGeom>
            <a:noFill/>
            <a:ln w="9525" algn="ctr">
              <a:solidFill>
                <a:schemeClr val="tx1"/>
              </a:solidFill>
              <a:round/>
              <a:headEnd/>
              <a:tailEnd/>
            </a:ln>
          </p:spPr>
        </p:cxnSp>
        <p:cxnSp>
          <p:nvCxnSpPr>
            <p:cNvPr id="91195" name="Straight Connector 19"/>
            <p:cNvCxnSpPr>
              <a:cxnSpLocks noChangeShapeType="1"/>
            </p:cNvCxnSpPr>
            <p:nvPr/>
          </p:nvCxnSpPr>
          <p:spPr bwMode="auto">
            <a:xfrm rot="16200000" flipH="1">
              <a:off x="4283965" y="5134356"/>
              <a:ext cx="1499617" cy="9147"/>
            </a:xfrm>
            <a:prstGeom prst="line">
              <a:avLst/>
            </a:prstGeom>
            <a:noFill/>
            <a:ln w="9525" algn="ctr">
              <a:solidFill>
                <a:schemeClr val="tx1"/>
              </a:solidFill>
              <a:round/>
              <a:headEnd/>
              <a:tailEnd/>
            </a:ln>
          </p:spPr>
        </p:cxnSp>
      </p:grpSp>
      <p:cxnSp>
        <p:nvCxnSpPr>
          <p:cNvPr id="91177" name="Straight Arrow Connector 24"/>
          <p:cNvCxnSpPr>
            <a:cxnSpLocks noChangeShapeType="1"/>
          </p:cNvCxnSpPr>
          <p:nvPr/>
        </p:nvCxnSpPr>
        <p:spPr bwMode="auto">
          <a:xfrm>
            <a:off x="4343400" y="5659438"/>
            <a:ext cx="219075" cy="11112"/>
          </a:xfrm>
          <a:prstGeom prst="straightConnector1">
            <a:avLst/>
          </a:prstGeom>
          <a:noFill/>
          <a:ln w="9525" algn="ctr">
            <a:solidFill>
              <a:schemeClr val="tx1"/>
            </a:solidFill>
            <a:round/>
            <a:headEnd/>
            <a:tailEnd type="arrow" w="med" len="med"/>
          </a:ln>
        </p:spPr>
      </p:cxnSp>
      <p:cxnSp>
        <p:nvCxnSpPr>
          <p:cNvPr id="91178" name="Straight Arrow Connector 25"/>
          <p:cNvCxnSpPr>
            <a:cxnSpLocks noChangeShapeType="1"/>
          </p:cNvCxnSpPr>
          <p:nvPr/>
        </p:nvCxnSpPr>
        <p:spPr bwMode="auto">
          <a:xfrm>
            <a:off x="5029200" y="5668963"/>
            <a:ext cx="284163" cy="9525"/>
          </a:xfrm>
          <a:prstGeom prst="straightConnector1">
            <a:avLst/>
          </a:prstGeom>
          <a:noFill/>
          <a:ln w="9525" algn="ctr">
            <a:solidFill>
              <a:schemeClr val="tx1"/>
            </a:solidFill>
            <a:round/>
            <a:headEnd type="arrow" w="med" len="med"/>
            <a:tailEnd/>
          </a:ln>
        </p:spPr>
      </p:cxnSp>
      <p:cxnSp>
        <p:nvCxnSpPr>
          <p:cNvPr id="91179" name="Straight Arrow Connector 26"/>
          <p:cNvCxnSpPr>
            <a:cxnSpLocks noChangeShapeType="1"/>
          </p:cNvCxnSpPr>
          <p:nvPr/>
        </p:nvCxnSpPr>
        <p:spPr bwMode="auto">
          <a:xfrm>
            <a:off x="4562475" y="6043613"/>
            <a:ext cx="969963" cy="1587"/>
          </a:xfrm>
          <a:prstGeom prst="straightConnector1">
            <a:avLst/>
          </a:prstGeom>
          <a:noFill/>
          <a:ln w="9525" algn="ctr">
            <a:solidFill>
              <a:schemeClr val="tx1"/>
            </a:solidFill>
            <a:round/>
            <a:headEnd type="arrow" w="med" len="med"/>
            <a:tailEnd type="arrow" w="med" len="med"/>
          </a:ln>
        </p:spPr>
      </p:cxnSp>
      <p:sp>
        <p:nvSpPr>
          <p:cNvPr id="91180" name="Oval 28"/>
          <p:cNvSpPr>
            <a:spLocks noChangeArrowheads="1"/>
          </p:cNvSpPr>
          <p:nvPr/>
        </p:nvSpPr>
        <p:spPr bwMode="auto">
          <a:xfrm>
            <a:off x="6867525" y="4233863"/>
            <a:ext cx="493713" cy="493712"/>
          </a:xfrm>
          <a:prstGeom prst="ellipse">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sp>
        <p:nvSpPr>
          <p:cNvPr id="91181" name="TextBox 30"/>
          <p:cNvSpPr txBox="1">
            <a:spLocks noChangeArrowheads="1"/>
          </p:cNvSpPr>
          <p:nvPr/>
        </p:nvSpPr>
        <p:spPr bwMode="auto">
          <a:xfrm>
            <a:off x="4664075" y="5522913"/>
            <a:ext cx="242888" cy="285750"/>
          </a:xfrm>
          <a:prstGeom prst="rect">
            <a:avLst/>
          </a:prstGeom>
          <a:noFill/>
          <a:ln w="9525">
            <a:noFill/>
            <a:miter lim="800000"/>
            <a:headEnd/>
            <a:tailEnd/>
          </a:ln>
        </p:spPr>
        <p:txBody>
          <a:bodyPr wrap="none">
            <a:spAutoFit/>
          </a:bodyPr>
          <a:lstStyle/>
          <a:p>
            <a:pPr>
              <a:buFont typeface="Wingdings" pitchFamily="2" charset="2"/>
              <a:buNone/>
            </a:pPr>
            <a:r>
              <a:rPr lang="en-US" sz="1400" dirty="0">
                <a:solidFill>
                  <a:schemeClr val="tx1"/>
                </a:solidFill>
              </a:rPr>
              <a:t>r</a:t>
            </a:r>
            <a:endParaRPr lang="en-GB" sz="1400" dirty="0">
              <a:solidFill>
                <a:schemeClr val="tx1"/>
              </a:solidFill>
            </a:endParaRPr>
          </a:p>
        </p:txBody>
      </p:sp>
      <p:sp>
        <p:nvSpPr>
          <p:cNvPr id="91182" name="TextBox 31"/>
          <p:cNvSpPr txBox="1">
            <a:spLocks noChangeArrowheads="1"/>
          </p:cNvSpPr>
          <p:nvPr/>
        </p:nvSpPr>
        <p:spPr bwMode="auto">
          <a:xfrm>
            <a:off x="4873625" y="5778500"/>
            <a:ext cx="314325" cy="287338"/>
          </a:xfrm>
          <a:prstGeom prst="rect">
            <a:avLst/>
          </a:prstGeom>
          <a:noFill/>
          <a:ln w="9525">
            <a:noFill/>
            <a:miter lim="800000"/>
            <a:headEnd/>
            <a:tailEnd/>
          </a:ln>
        </p:spPr>
        <p:txBody>
          <a:bodyPr wrap="none">
            <a:spAutoFit/>
          </a:bodyPr>
          <a:lstStyle/>
          <a:p>
            <a:pPr>
              <a:buFont typeface="Wingdings" pitchFamily="2" charset="2"/>
              <a:buNone/>
            </a:pPr>
            <a:r>
              <a:rPr lang="en-US" sz="1400" dirty="0">
                <a:solidFill>
                  <a:schemeClr val="tx1"/>
                </a:solidFill>
              </a:rPr>
              <a:t>R</a:t>
            </a:r>
            <a:endParaRPr lang="en-GB" sz="1400" dirty="0">
              <a:solidFill>
                <a:schemeClr val="tx1"/>
              </a:solidFill>
            </a:endParaRPr>
          </a:p>
        </p:txBody>
      </p:sp>
      <p:sp>
        <p:nvSpPr>
          <p:cNvPr id="91183"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cxnSp>
        <p:nvCxnSpPr>
          <p:cNvPr id="91184" name="Straight Connector 23"/>
          <p:cNvCxnSpPr>
            <a:cxnSpLocks noChangeShapeType="1"/>
            <a:endCxn id="91173" idx="1"/>
          </p:cNvCxnSpPr>
          <p:nvPr/>
        </p:nvCxnSpPr>
        <p:spPr bwMode="auto">
          <a:xfrm>
            <a:off x="2968625" y="3952875"/>
            <a:ext cx="1287463" cy="211138"/>
          </a:xfrm>
          <a:prstGeom prst="line">
            <a:avLst/>
          </a:prstGeom>
          <a:noFill/>
          <a:ln w="15875" algn="ctr">
            <a:solidFill>
              <a:schemeClr val="tx1"/>
            </a:solidFill>
            <a:round/>
            <a:headEnd/>
            <a:tailEnd type="none" w="lg" len="lg"/>
          </a:ln>
        </p:spPr>
      </p:cxnSp>
      <p:sp>
        <p:nvSpPr>
          <p:cNvPr id="91185" name="TextBox 24"/>
          <p:cNvSpPr txBox="1">
            <a:spLocks noChangeArrowheads="1"/>
          </p:cNvSpPr>
          <p:nvPr/>
        </p:nvSpPr>
        <p:spPr bwMode="auto">
          <a:xfrm>
            <a:off x="1130300" y="3697288"/>
            <a:ext cx="1774825"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t>inner conductor</a:t>
            </a:r>
            <a:endParaRPr lang="en-GB" sz="1800" b="0" dirty="0"/>
          </a:p>
        </p:txBody>
      </p:sp>
      <p:cxnSp>
        <p:nvCxnSpPr>
          <p:cNvPr id="91186" name="Straight Connector 27"/>
          <p:cNvCxnSpPr>
            <a:cxnSpLocks noChangeShapeType="1"/>
          </p:cNvCxnSpPr>
          <p:nvPr/>
        </p:nvCxnSpPr>
        <p:spPr bwMode="auto">
          <a:xfrm>
            <a:off x="2605088" y="4729163"/>
            <a:ext cx="1101725" cy="147637"/>
          </a:xfrm>
          <a:prstGeom prst="line">
            <a:avLst/>
          </a:prstGeom>
          <a:noFill/>
          <a:ln w="15875" algn="ctr">
            <a:solidFill>
              <a:schemeClr val="tx1"/>
            </a:solidFill>
            <a:round/>
            <a:headEnd/>
            <a:tailEnd type="none" w="lg" len="lg"/>
          </a:ln>
        </p:spPr>
      </p:cxnSp>
      <p:sp>
        <p:nvSpPr>
          <p:cNvPr id="91187" name="TextBox 30"/>
          <p:cNvSpPr txBox="1">
            <a:spLocks noChangeArrowheads="1"/>
          </p:cNvSpPr>
          <p:nvPr/>
        </p:nvSpPr>
        <p:spPr bwMode="auto">
          <a:xfrm>
            <a:off x="757238" y="4483100"/>
            <a:ext cx="1787525"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t>outer conductor</a:t>
            </a:r>
            <a:endParaRPr lang="en-GB" sz="1800" b="0" dirty="0"/>
          </a:p>
        </p:txBody>
      </p:sp>
      <p:cxnSp>
        <p:nvCxnSpPr>
          <p:cNvPr id="91188" name="Straight Connector 33"/>
          <p:cNvCxnSpPr>
            <a:cxnSpLocks noChangeShapeType="1"/>
            <a:stCxn id="91180" idx="5"/>
          </p:cNvCxnSpPr>
          <p:nvPr/>
        </p:nvCxnSpPr>
        <p:spPr bwMode="auto">
          <a:xfrm rot="16200000" flipH="1">
            <a:off x="7180263" y="4762500"/>
            <a:ext cx="812800" cy="596900"/>
          </a:xfrm>
          <a:prstGeom prst="line">
            <a:avLst/>
          </a:prstGeom>
          <a:noFill/>
          <a:ln w="15875" algn="ctr">
            <a:solidFill>
              <a:schemeClr val="tx1"/>
            </a:solidFill>
            <a:round/>
            <a:headEnd/>
            <a:tailEnd type="none" w="lg" len="lg"/>
          </a:ln>
        </p:spPr>
      </p:cxnSp>
      <p:sp>
        <p:nvSpPr>
          <p:cNvPr id="91189" name="TextBox 37"/>
          <p:cNvSpPr txBox="1">
            <a:spLocks noChangeArrowheads="1"/>
          </p:cNvSpPr>
          <p:nvPr/>
        </p:nvSpPr>
        <p:spPr bwMode="auto">
          <a:xfrm>
            <a:off x="6705600" y="5505450"/>
            <a:ext cx="1774825"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t>inner conductor</a:t>
            </a:r>
            <a:endParaRPr lang="en-GB" sz="1800" b="0" dirty="0"/>
          </a:p>
        </p:txBody>
      </p:sp>
      <p:sp>
        <p:nvSpPr>
          <p:cNvPr id="91190" name="TextBox 38"/>
          <p:cNvSpPr txBox="1">
            <a:spLocks noChangeArrowheads="1"/>
          </p:cNvSpPr>
          <p:nvPr/>
        </p:nvSpPr>
        <p:spPr bwMode="auto">
          <a:xfrm>
            <a:off x="5889625" y="5859463"/>
            <a:ext cx="1787525"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t>outer conductor</a:t>
            </a:r>
            <a:endParaRPr lang="en-GB" sz="1800" b="0" dirty="0"/>
          </a:p>
        </p:txBody>
      </p:sp>
      <p:cxnSp>
        <p:nvCxnSpPr>
          <p:cNvPr id="91191" name="Straight Connector 39"/>
          <p:cNvCxnSpPr>
            <a:cxnSpLocks noChangeShapeType="1"/>
            <a:endCxn id="81965" idx="3"/>
          </p:cNvCxnSpPr>
          <p:nvPr/>
        </p:nvCxnSpPr>
        <p:spPr bwMode="auto">
          <a:xfrm rot="5400000" flipH="1" flipV="1">
            <a:off x="5975350" y="5389563"/>
            <a:ext cx="698500" cy="222250"/>
          </a:xfrm>
          <a:prstGeom prst="line">
            <a:avLst/>
          </a:prstGeom>
          <a:noFill/>
          <a:ln w="15875" algn="ctr">
            <a:solidFill>
              <a:schemeClr val="tx1"/>
            </a:solidFill>
            <a:round/>
            <a:headEnd/>
            <a:tailEnd type="none" w="lg" len="lg"/>
          </a:ln>
        </p:spPr>
      </p:cxnSp>
      <p:sp>
        <p:nvSpPr>
          <p:cNvPr id="91192" name="TextBox 29"/>
          <p:cNvSpPr txBox="1">
            <a:spLocks noChangeArrowheads="1"/>
          </p:cNvSpPr>
          <p:nvPr/>
        </p:nvSpPr>
        <p:spPr bwMode="auto">
          <a:xfrm>
            <a:off x="4230688" y="3638550"/>
            <a:ext cx="581025" cy="342900"/>
          </a:xfrm>
          <a:prstGeom prst="rect">
            <a:avLst/>
          </a:prstGeom>
          <a:noFill/>
          <a:ln w="9525">
            <a:noFill/>
            <a:miter lim="800000"/>
            <a:headEnd/>
            <a:tailEnd/>
          </a:ln>
        </p:spPr>
        <p:txBody>
          <a:bodyPr wrap="none">
            <a:spAutoFit/>
          </a:bodyPr>
          <a:lstStyle/>
          <a:p>
            <a:pPr>
              <a:buFont typeface="Wingdings" pitchFamily="2" charset="2"/>
              <a:buNone/>
            </a:pPr>
            <a:r>
              <a:rPr lang="en-US" sz="1800" dirty="0"/>
              <a:t>AIR</a:t>
            </a:r>
            <a:endParaRPr lang="en-GB" sz="1800" dirty="0"/>
          </a:p>
        </p:txBody>
      </p:sp>
      <p:sp>
        <p:nvSpPr>
          <p:cNvPr id="2" name="TextBox 1">
            <a:extLst>
              <a:ext uri="{FF2B5EF4-FFF2-40B4-BE49-F238E27FC236}">
                <a16:creationId xmlns:a16="http://schemas.microsoft.com/office/drawing/2014/main" id="{DB200EB5-E54A-48A0-B361-ED80ACBE6EC1}"/>
              </a:ext>
            </a:extLst>
          </p:cNvPr>
          <p:cNvSpPr txBox="1"/>
          <p:nvPr/>
        </p:nvSpPr>
        <p:spPr>
          <a:xfrm>
            <a:off x="338641" y="5240316"/>
            <a:ext cx="3272921" cy="997196"/>
          </a:xfrm>
          <a:prstGeom prst="rect">
            <a:avLst/>
          </a:prstGeom>
          <a:solidFill>
            <a:schemeClr val="bg1"/>
          </a:solidFill>
          <a:ln>
            <a:noFill/>
          </a:ln>
        </p:spPr>
        <p:txBody>
          <a:bodyPr wrap="square" rtlCol="0">
            <a:spAutoFit/>
          </a:bodyPr>
          <a:lstStyle/>
          <a:p>
            <a:pPr>
              <a:buNone/>
            </a:pPr>
            <a:r>
              <a:rPr lang="en-US" sz="1400" b="0" dirty="0">
                <a:solidFill>
                  <a:schemeClr val="tx1"/>
                </a:solidFill>
              </a:rPr>
              <a:t>Further reading: Table 2.1; </a:t>
            </a:r>
            <a:r>
              <a:rPr lang="en-US" sz="1400" b="0" dirty="0" err="1">
                <a:solidFill>
                  <a:schemeClr val="tx1"/>
                </a:solidFill>
              </a:rPr>
              <a:t>Pozar</a:t>
            </a:r>
            <a:r>
              <a:rPr lang="en-US" sz="1400" b="0" dirty="0">
                <a:solidFill>
                  <a:schemeClr val="tx1"/>
                </a:solidFill>
              </a:rPr>
              <a:t> book</a:t>
            </a:r>
          </a:p>
          <a:p>
            <a:pPr>
              <a:buNone/>
            </a:pPr>
            <a:r>
              <a:rPr lang="en-US" sz="1400" b="0" dirty="0">
                <a:solidFill>
                  <a:schemeClr val="tx1"/>
                </a:solidFill>
              </a:rPr>
              <a:t>and/or </a:t>
            </a:r>
          </a:p>
          <a:p>
            <a:pPr>
              <a:buNone/>
            </a:pPr>
            <a:r>
              <a:rPr lang="en-US" sz="1400" b="0" dirty="0" err="1">
                <a:solidFill>
                  <a:schemeClr val="tx1"/>
                </a:solidFill>
              </a:rPr>
              <a:t>B.C.Wadell</a:t>
            </a:r>
            <a:r>
              <a:rPr lang="en-US" sz="1400" b="0" dirty="0">
                <a:solidFill>
                  <a:schemeClr val="tx1"/>
                </a:solidFill>
              </a:rPr>
              <a:t>: Transmission line Design </a:t>
            </a:r>
            <a:r>
              <a:rPr lang="en-US" sz="1400" b="0" dirty="0" err="1">
                <a:solidFill>
                  <a:schemeClr val="tx1"/>
                </a:solidFill>
              </a:rPr>
              <a:t>handbook;Artech</a:t>
            </a:r>
            <a:r>
              <a:rPr lang="en-US" sz="1400" b="0" dirty="0">
                <a:solidFill>
                  <a:schemeClr val="tx1"/>
                </a:solidFill>
              </a:rPr>
              <a:t> ;ISBN 0-89006-436-9</a:t>
            </a:r>
            <a:endParaRPr lang="en-GB" sz="1400" b="0" dirty="0">
              <a:solidFill>
                <a:schemeClr val="tx1"/>
              </a:solidFill>
            </a:endParaRPr>
          </a:p>
        </p:txBody>
      </p:sp>
    </p:spTree>
    <p:extLst>
      <p:ext uri="{BB962C8B-B14F-4D97-AF65-F5344CB8AC3E}">
        <p14:creationId xmlns:p14="http://schemas.microsoft.com/office/powerpoint/2010/main" val="1278258231"/>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4276"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 and VSWR</a:t>
            </a:r>
          </a:p>
        </p:txBody>
      </p:sp>
      <p:sp>
        <p:nvSpPr>
          <p:cNvPr id="9" name="Rectangle 2"/>
          <p:cNvSpPr>
            <a:spLocks noChangeArrowheads="1"/>
          </p:cNvSpPr>
          <p:nvPr/>
        </p:nvSpPr>
        <p:spPr bwMode="auto">
          <a:xfrm>
            <a:off x="327025" y="0"/>
            <a:ext cx="8277225"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 typeface="Wingdings" pitchFamily="2" charset="2"/>
              <a:buNone/>
              <a:defRPr/>
            </a:pPr>
            <a:r>
              <a:rPr lang="en-US" sz="3600" b="1" dirty="0">
                <a:solidFill>
                  <a:srgbClr val="FF0000"/>
                </a:solidFill>
                <a:effectLst>
                  <a:outerShdw blurRad="38100" dist="38100" dir="2700000" algn="tl">
                    <a:srgbClr val="C0C0C0"/>
                  </a:outerShdw>
                </a:effectLst>
              </a:rPr>
              <a:t>Voltage Standing Wave Ratio (1)</a:t>
            </a:r>
          </a:p>
        </p:txBody>
      </p:sp>
      <p:sp>
        <p:nvSpPr>
          <p:cNvPr id="54278" name="TextBox 9"/>
          <p:cNvSpPr txBox="1">
            <a:spLocks noChangeArrowheads="1"/>
          </p:cNvSpPr>
          <p:nvPr/>
        </p:nvSpPr>
        <p:spPr bwMode="auto">
          <a:xfrm>
            <a:off x="447675" y="950913"/>
            <a:ext cx="8239125" cy="3084512"/>
          </a:xfrm>
          <a:prstGeom prst="rect">
            <a:avLst/>
          </a:prstGeom>
          <a:noFill/>
          <a:ln w="9525">
            <a:noFill/>
            <a:miter lim="800000"/>
            <a:headEnd/>
            <a:tailEnd/>
          </a:ln>
        </p:spPr>
        <p:txBody>
          <a:bodyPr>
            <a:spAutoFit/>
          </a:bodyPr>
          <a:lstStyle/>
          <a:p>
            <a:pPr>
              <a:buFont typeface="Wingdings" pitchFamily="2" charset="2"/>
              <a:buNone/>
            </a:pPr>
            <a:r>
              <a:rPr lang="en-US" sz="1800" b="0" dirty="0"/>
              <a:t>Origin of the term </a:t>
            </a:r>
            <a:r>
              <a:rPr lang="en-US" sz="1800" b="0" i="1" dirty="0"/>
              <a:t>“</a:t>
            </a:r>
            <a:r>
              <a:rPr lang="en-US" sz="1800" b="0" i="1" dirty="0">
                <a:solidFill>
                  <a:srgbClr val="FF0000"/>
                </a:solidFill>
              </a:rPr>
              <a:t>VOLTAGE</a:t>
            </a:r>
            <a:r>
              <a:rPr lang="en-US" sz="1800" b="0" i="1" dirty="0"/>
              <a:t> Standing Wave Ratio – VSWR</a:t>
            </a:r>
            <a:r>
              <a:rPr lang="en-US" sz="1800" b="0" dirty="0"/>
              <a:t>”:</a:t>
            </a:r>
          </a:p>
          <a:p>
            <a:pPr>
              <a:buFont typeface="Wingdings" pitchFamily="2" charset="2"/>
              <a:buNone/>
            </a:pPr>
            <a:r>
              <a:rPr lang="en-US" sz="1800" b="0" dirty="0"/>
              <a:t>In the old days when there were no Vector Network Analyzers available, the reflection coefficient of some DUT (device under test) was determined with the coaxial measurement line. </a:t>
            </a:r>
          </a:p>
          <a:p>
            <a:pPr>
              <a:buFont typeface="Wingdings" pitchFamily="2" charset="2"/>
              <a:buNone/>
            </a:pPr>
            <a:r>
              <a:rPr lang="en-US" sz="1800" b="0" dirty="0"/>
              <a:t>Was is a coaxial measurement line? </a:t>
            </a:r>
          </a:p>
          <a:p>
            <a:pPr>
              <a:buFont typeface="Wingdings" pitchFamily="2" charset="2"/>
              <a:buNone/>
            </a:pPr>
            <a:r>
              <a:rPr lang="en-US" sz="1800" b="0" dirty="0"/>
              <a:t>This is a coaxial line with a narrow slot (slit) in length direction. In this slit a small voltage probe connected to a crystal detector (detector diode) is moved along the line. By measuring the ratio between the </a:t>
            </a:r>
            <a:r>
              <a:rPr lang="en-US" sz="1800" b="0" dirty="0">
                <a:solidFill>
                  <a:srgbClr val="008000"/>
                </a:solidFill>
              </a:rPr>
              <a:t>maximum</a:t>
            </a:r>
            <a:r>
              <a:rPr lang="en-US" sz="1800" b="0" dirty="0"/>
              <a:t> and the </a:t>
            </a:r>
            <a:r>
              <a:rPr lang="en-US" sz="1800" b="0" dirty="0">
                <a:solidFill>
                  <a:srgbClr val="008000"/>
                </a:solidFill>
              </a:rPr>
              <a:t>minimum</a:t>
            </a:r>
            <a:r>
              <a:rPr lang="en-US" sz="1800" b="0" dirty="0"/>
              <a:t> </a:t>
            </a:r>
            <a:r>
              <a:rPr lang="en-US" sz="1800" b="0" dirty="0">
                <a:solidFill>
                  <a:srgbClr val="008000"/>
                </a:solidFill>
              </a:rPr>
              <a:t>voltage</a:t>
            </a:r>
            <a:r>
              <a:rPr lang="en-US" sz="1800" b="0" dirty="0"/>
              <a:t> seen by the probe and the recording the </a:t>
            </a:r>
            <a:r>
              <a:rPr lang="en-US" sz="1800" b="0" dirty="0">
                <a:solidFill>
                  <a:srgbClr val="008000"/>
                </a:solidFill>
              </a:rPr>
              <a:t>position</a:t>
            </a:r>
            <a:r>
              <a:rPr lang="en-US" sz="1800" b="0" dirty="0"/>
              <a:t> of the maxima and minima the </a:t>
            </a:r>
            <a:r>
              <a:rPr lang="en-US" sz="1800" b="0" dirty="0">
                <a:solidFill>
                  <a:srgbClr val="008000"/>
                </a:solidFill>
              </a:rPr>
              <a:t>reflection coefficient </a:t>
            </a:r>
            <a:r>
              <a:rPr lang="en-US" sz="1800" b="0" dirty="0"/>
              <a:t>of the DUT at the end of the line can be determined. </a:t>
            </a:r>
            <a:endParaRPr lang="en-GB" sz="1800" b="0" dirty="0"/>
          </a:p>
        </p:txBody>
      </p:sp>
      <p:sp>
        <p:nvSpPr>
          <p:cNvPr id="54279" name="Rectangle 13"/>
          <p:cNvSpPr>
            <a:spLocks noChangeArrowheads="1"/>
          </p:cNvSpPr>
          <p:nvPr/>
        </p:nvSpPr>
        <p:spPr bwMode="auto">
          <a:xfrm>
            <a:off x="6181725" y="4206875"/>
            <a:ext cx="768350" cy="146050"/>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54280" name="Rectangle 14"/>
          <p:cNvSpPr>
            <a:spLocks noChangeArrowheads="1"/>
          </p:cNvSpPr>
          <p:nvPr/>
        </p:nvSpPr>
        <p:spPr bwMode="auto">
          <a:xfrm>
            <a:off x="5861050" y="5267325"/>
            <a:ext cx="1408113" cy="292100"/>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pSp>
        <p:nvGrpSpPr>
          <p:cNvPr id="3" name="Group 33"/>
          <p:cNvGrpSpPr>
            <a:grpSpLocks/>
          </p:cNvGrpSpPr>
          <p:nvPr/>
        </p:nvGrpSpPr>
        <p:grpSpPr bwMode="auto">
          <a:xfrm>
            <a:off x="1096963" y="3908425"/>
            <a:ext cx="3749675" cy="2589213"/>
            <a:chOff x="1097280" y="3706750"/>
            <a:chExt cx="3749040" cy="2590038"/>
          </a:xfrm>
        </p:grpSpPr>
        <p:grpSp>
          <p:nvGrpSpPr>
            <p:cNvPr id="4" name="Group 32"/>
            <p:cNvGrpSpPr>
              <a:grpSpLocks/>
            </p:cNvGrpSpPr>
            <p:nvPr/>
          </p:nvGrpSpPr>
          <p:grpSpPr bwMode="auto">
            <a:xfrm>
              <a:off x="1097280" y="3706750"/>
              <a:ext cx="3749040" cy="2590038"/>
              <a:chOff x="1810512" y="3725038"/>
              <a:chExt cx="3749040" cy="2590038"/>
            </a:xfrm>
          </p:grpSpPr>
          <p:pic>
            <p:nvPicPr>
              <p:cNvPr id="54292" name="Picture 4"/>
              <p:cNvPicPr>
                <a:picLocks noChangeAspect="1" noChangeArrowheads="1"/>
              </p:cNvPicPr>
              <p:nvPr/>
            </p:nvPicPr>
            <p:blipFill>
              <a:blip r:embed="rId3" cstate="print"/>
              <a:srcRect r="33656"/>
              <a:stretch>
                <a:fillRect/>
              </a:stretch>
            </p:blipFill>
            <p:spPr bwMode="auto">
              <a:xfrm>
                <a:off x="1810512" y="3725038"/>
                <a:ext cx="3749040" cy="2590038"/>
              </a:xfrm>
              <a:prstGeom prst="rect">
                <a:avLst/>
              </a:prstGeom>
              <a:solidFill>
                <a:schemeClr val="bg1"/>
              </a:solidFill>
              <a:ln w="9525" algn="ctr">
                <a:noFill/>
                <a:miter lim="800000"/>
                <a:headEnd/>
                <a:tailEnd/>
              </a:ln>
            </p:spPr>
          </p:pic>
          <p:sp>
            <p:nvSpPr>
              <p:cNvPr id="54293" name="Rectangle 12"/>
              <p:cNvSpPr>
                <a:spLocks noChangeArrowheads="1"/>
              </p:cNvSpPr>
              <p:nvPr/>
            </p:nvSpPr>
            <p:spPr bwMode="auto">
              <a:xfrm>
                <a:off x="3236976" y="3776472"/>
                <a:ext cx="768096" cy="146304"/>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54294" name="Rectangle 16"/>
              <p:cNvSpPr>
                <a:spLocks noChangeArrowheads="1"/>
              </p:cNvSpPr>
              <p:nvPr/>
            </p:nvSpPr>
            <p:spPr bwMode="auto">
              <a:xfrm>
                <a:off x="1938528" y="4535424"/>
                <a:ext cx="694944" cy="630936"/>
              </a:xfrm>
              <a:prstGeom prst="rect">
                <a:avLst/>
              </a:prstGeom>
              <a:solidFill>
                <a:schemeClr val="bg1"/>
              </a:solidFill>
              <a:ln w="9525" algn="ctr">
                <a:solidFill>
                  <a:schemeClr val="tx1"/>
                </a:solidFill>
                <a:round/>
                <a:headEnd/>
                <a:tailEnd/>
              </a:ln>
            </p:spPr>
            <p:txBody>
              <a:bodyPr lIns="92075" tIns="46038" rIns="92075" bIns="46038"/>
              <a:lstStyle/>
              <a:p>
                <a:pPr marL="571500" indent="-571500" algn="ctr">
                  <a:buFont typeface="Wingdings" pitchFamily="2" charset="2"/>
                  <a:buNone/>
                </a:pPr>
                <a:r>
                  <a:rPr lang="en-US" sz="800" b="1" dirty="0">
                    <a:solidFill>
                      <a:schemeClr val="tx1"/>
                    </a:solidFill>
                  </a:rPr>
                  <a:t>RF source</a:t>
                </a:r>
              </a:p>
              <a:p>
                <a:pPr marL="571500" indent="-571500" algn="ctr">
                  <a:buFont typeface="Wingdings" pitchFamily="2" charset="2"/>
                  <a:buNone/>
                </a:pPr>
                <a:r>
                  <a:rPr lang="en-US" sz="800" b="1" dirty="0">
                    <a:solidFill>
                      <a:schemeClr val="tx1"/>
                    </a:solidFill>
                  </a:rPr>
                  <a:t>f=const.</a:t>
                </a:r>
                <a:endParaRPr lang="en-GB" sz="800" b="1" dirty="0">
                  <a:solidFill>
                    <a:schemeClr val="tx1"/>
                  </a:solidFill>
                </a:endParaRPr>
              </a:p>
            </p:txBody>
          </p:sp>
          <p:sp>
            <p:nvSpPr>
              <p:cNvPr id="54295" name="Rectangle 17"/>
              <p:cNvSpPr>
                <a:spLocks noChangeArrowheads="1"/>
              </p:cNvSpPr>
              <p:nvPr/>
            </p:nvSpPr>
            <p:spPr bwMode="auto">
              <a:xfrm>
                <a:off x="3803904" y="4133088"/>
                <a:ext cx="475488" cy="210312"/>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pSp>
            <p:nvGrpSpPr>
              <p:cNvPr id="5" name="Group 21"/>
              <p:cNvGrpSpPr>
                <a:grpSpLocks/>
              </p:cNvGrpSpPr>
              <p:nvPr/>
            </p:nvGrpSpPr>
            <p:grpSpPr bwMode="auto">
              <a:xfrm rot="16200000" flipV="1">
                <a:off x="3954495" y="4060349"/>
                <a:ext cx="142017" cy="379942"/>
                <a:chOff x="7098507" y="3686969"/>
                <a:chExt cx="183356" cy="490538"/>
              </a:xfrm>
            </p:grpSpPr>
            <p:sp>
              <p:nvSpPr>
                <p:cNvPr id="54297" name="Isosceles Triangle 22"/>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dirty="0"/>
                </a:p>
              </p:txBody>
            </p:sp>
            <p:cxnSp>
              <p:nvCxnSpPr>
                <p:cNvPr id="54298" name="Straight Connector 23"/>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p:spPr>
            </p:cxnSp>
            <p:cxnSp>
              <p:nvCxnSpPr>
                <p:cNvPr id="54299" name="Straight Connector 24"/>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p:spPr>
            </p:cxnSp>
          </p:grpSp>
        </p:grpSp>
        <p:sp>
          <p:nvSpPr>
            <p:cNvPr id="54291" name="Rectangle 15"/>
            <p:cNvSpPr>
              <a:spLocks noChangeArrowheads="1"/>
            </p:cNvSpPr>
            <p:nvPr/>
          </p:nvSpPr>
          <p:spPr bwMode="auto">
            <a:xfrm>
              <a:off x="3502152" y="5769864"/>
              <a:ext cx="1143000" cy="47548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pSp>
      <p:pic>
        <p:nvPicPr>
          <p:cNvPr id="54282" name="Picture 4"/>
          <p:cNvPicPr>
            <a:picLocks noChangeAspect="1" noChangeArrowheads="1"/>
          </p:cNvPicPr>
          <p:nvPr/>
        </p:nvPicPr>
        <p:blipFill>
          <a:blip r:embed="rId3" cstate="print"/>
          <a:srcRect l="77832" t="17520" r="6958" b="44704"/>
          <a:stretch>
            <a:fillRect/>
          </a:stretch>
        </p:blipFill>
        <p:spPr bwMode="auto">
          <a:xfrm>
            <a:off x="5165725" y="4005263"/>
            <a:ext cx="1665288" cy="1893887"/>
          </a:xfrm>
          <a:prstGeom prst="rect">
            <a:avLst/>
          </a:prstGeom>
          <a:solidFill>
            <a:schemeClr val="bg1"/>
          </a:solidFill>
          <a:ln w="9525" algn="ctr">
            <a:noFill/>
            <a:miter lim="800000"/>
            <a:headEnd/>
            <a:tailEnd/>
          </a:ln>
        </p:spPr>
      </p:pic>
      <p:sp>
        <p:nvSpPr>
          <p:cNvPr id="54283" name="Rectangle 26"/>
          <p:cNvSpPr>
            <a:spLocks noChangeArrowheads="1"/>
          </p:cNvSpPr>
          <p:nvPr/>
        </p:nvSpPr>
        <p:spPr bwMode="auto">
          <a:xfrm>
            <a:off x="6337300" y="4041775"/>
            <a:ext cx="831850" cy="493713"/>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pSp>
        <p:nvGrpSpPr>
          <p:cNvPr id="6" name="Group 27"/>
          <p:cNvGrpSpPr>
            <a:grpSpLocks/>
          </p:cNvGrpSpPr>
          <p:nvPr/>
        </p:nvGrpSpPr>
        <p:grpSpPr bwMode="auto">
          <a:xfrm rot="16200000" flipV="1">
            <a:off x="6730206" y="3872707"/>
            <a:ext cx="301625" cy="804862"/>
            <a:chOff x="7098507" y="3686969"/>
            <a:chExt cx="183356" cy="490538"/>
          </a:xfrm>
        </p:grpSpPr>
        <p:sp>
          <p:nvSpPr>
            <p:cNvPr id="54287" name="Isosceles Triangle 28"/>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dirty="0"/>
            </a:p>
          </p:txBody>
        </p:sp>
        <p:cxnSp>
          <p:nvCxnSpPr>
            <p:cNvPr id="54288" name="Straight Connector 29"/>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p:spPr>
        </p:cxnSp>
        <p:cxnSp>
          <p:nvCxnSpPr>
            <p:cNvPr id="54289" name="Straight Connector 30"/>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p:spPr>
        </p:cxnSp>
      </p:grpSp>
      <p:sp>
        <p:nvSpPr>
          <p:cNvPr id="54285" name="TextBox 31"/>
          <p:cNvSpPr txBox="1">
            <a:spLocks noChangeArrowheads="1"/>
          </p:cNvSpPr>
          <p:nvPr/>
        </p:nvSpPr>
        <p:spPr bwMode="auto">
          <a:xfrm>
            <a:off x="6665913" y="4508500"/>
            <a:ext cx="2157412" cy="757238"/>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008000"/>
                </a:solidFill>
              </a:rPr>
              <a:t>Voltage probe </a:t>
            </a:r>
            <a:r>
              <a:rPr lang="en-US" sz="1600" b="0" dirty="0"/>
              <a:t>weakly coupled to the radial electric field.</a:t>
            </a:r>
            <a:endParaRPr lang="en-GB" sz="1600" b="0" dirty="0"/>
          </a:p>
        </p:txBody>
      </p:sp>
      <p:sp>
        <p:nvSpPr>
          <p:cNvPr id="54286" name="TextBox 34"/>
          <p:cNvSpPr txBox="1">
            <a:spLocks noChangeArrowheads="1"/>
          </p:cNvSpPr>
          <p:nvPr/>
        </p:nvSpPr>
        <p:spPr bwMode="auto">
          <a:xfrm>
            <a:off x="5148263" y="5843588"/>
            <a:ext cx="2441575" cy="479425"/>
          </a:xfrm>
          <a:prstGeom prst="rect">
            <a:avLst/>
          </a:prstGeom>
          <a:noFill/>
          <a:ln w="9525">
            <a:noFill/>
            <a:miter lim="800000"/>
            <a:headEnd/>
            <a:tailEnd/>
          </a:ln>
        </p:spPr>
        <p:txBody>
          <a:bodyPr>
            <a:spAutoFit/>
          </a:bodyPr>
          <a:lstStyle/>
          <a:p>
            <a:pPr>
              <a:buFont typeface="Wingdings" pitchFamily="2" charset="2"/>
              <a:buNone/>
            </a:pPr>
            <a:r>
              <a:rPr lang="en-US" sz="1400" b="0" dirty="0"/>
              <a:t>Cross-section of the coaxial measurement line</a:t>
            </a:r>
            <a:endParaRPr lang="en-GB" sz="1400" b="0"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130</a:t>
            </a:fld>
            <a:endParaRPr lang="en-US" dirty="0"/>
          </a:p>
        </p:txBody>
      </p:sp>
    </p:spTree>
    <p:extLst>
      <p:ext uri="{BB962C8B-B14F-4D97-AF65-F5344CB8AC3E}">
        <p14:creationId xmlns:p14="http://schemas.microsoft.com/office/powerpoint/2010/main" val="195471705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TextBox 6"/>
          <p:cNvSpPr txBox="1">
            <a:spLocks noChangeArrowheads="1"/>
          </p:cNvSpPr>
          <p:nvPr/>
        </p:nvSpPr>
        <p:spPr bwMode="auto">
          <a:xfrm>
            <a:off x="319088" y="1089025"/>
            <a:ext cx="8348662" cy="5502275"/>
          </a:xfrm>
          <a:prstGeom prst="rect">
            <a:avLst/>
          </a:prstGeom>
          <a:noFill/>
          <a:ln w="9525">
            <a:noFill/>
            <a:miter lim="800000"/>
            <a:headEnd/>
            <a:tailEnd/>
          </a:ln>
        </p:spPr>
        <p:txBody>
          <a:bodyPr>
            <a:spAutoFit/>
          </a:bodyPr>
          <a:lstStyle/>
          <a:p>
            <a:pPr algn="ctr">
              <a:buFont typeface="Wingdings" pitchFamily="2" charset="2"/>
              <a:buNone/>
            </a:pPr>
            <a:r>
              <a:rPr lang="en-US" sz="1800" b="0" dirty="0"/>
              <a:t>VOLTAGE DISTRIBUTION ON LOSSLESS TRANSMISSION LINES</a:t>
            </a:r>
          </a:p>
          <a:p>
            <a:pPr algn="ctr">
              <a:buFont typeface="Wingdings" pitchFamily="2" charset="2"/>
              <a:buNone/>
            </a:pPr>
            <a:endParaRPr lang="en-US" sz="1800" b="0" dirty="0"/>
          </a:p>
          <a:p>
            <a:pPr>
              <a:buFont typeface="Wingdings" pitchFamily="2" charset="2"/>
              <a:buNone/>
            </a:pPr>
            <a:r>
              <a:rPr lang="en-US" sz="1800" b="0" dirty="0"/>
              <a:t>For an </a:t>
            </a:r>
            <a:r>
              <a:rPr lang="en-US" sz="1800" b="0" dirty="0">
                <a:solidFill>
                  <a:srgbClr val="008000"/>
                </a:solidFill>
              </a:rPr>
              <a:t>ideally terminated </a:t>
            </a:r>
            <a:r>
              <a:rPr lang="en-US" sz="1800" b="0" dirty="0"/>
              <a:t>line the magnitude of voltage and current are </a:t>
            </a:r>
            <a:r>
              <a:rPr lang="en-US" sz="1800" b="0" dirty="0">
                <a:solidFill>
                  <a:srgbClr val="008000"/>
                </a:solidFill>
              </a:rPr>
              <a:t>constant</a:t>
            </a:r>
            <a:r>
              <a:rPr lang="en-US" sz="1800" b="0" dirty="0"/>
              <a:t> along the line, their phase vary </a:t>
            </a:r>
            <a:r>
              <a:rPr lang="en-US" sz="1800" b="0" dirty="0">
                <a:solidFill>
                  <a:srgbClr val="008000"/>
                </a:solidFill>
              </a:rPr>
              <a:t>linearly</a:t>
            </a:r>
            <a:r>
              <a:rPr lang="en-US" sz="1800" b="0" dirty="0"/>
              <a:t>.</a:t>
            </a:r>
          </a:p>
          <a:p>
            <a:pPr>
              <a:buFont typeface="Wingdings" pitchFamily="2" charset="2"/>
              <a:buNone/>
            </a:pPr>
            <a:endParaRPr lang="en-US" sz="1000" b="0" dirty="0"/>
          </a:p>
          <a:p>
            <a:pPr>
              <a:buFont typeface="Wingdings" pitchFamily="2" charset="2"/>
              <a:buNone/>
            </a:pPr>
            <a:r>
              <a:rPr lang="en-US" sz="1800" b="0" dirty="0"/>
              <a:t>In presence of a notable load reflection the voltage and current distribution along a transmission line are no longer uniform but exhibit characteristic ripples. The phase pattern resembles more and more to a staircase rather than a ramp.</a:t>
            </a:r>
          </a:p>
          <a:p>
            <a:pPr>
              <a:buFont typeface="Wingdings" pitchFamily="2" charset="2"/>
              <a:buNone/>
            </a:pPr>
            <a:endParaRPr lang="en-US" sz="1000" b="0" dirty="0"/>
          </a:p>
          <a:p>
            <a:pPr>
              <a:buFont typeface="Wingdings" pitchFamily="2" charset="2"/>
              <a:buNone/>
            </a:pPr>
            <a:r>
              <a:rPr lang="en-US" sz="1800" b="0" dirty="0"/>
              <a:t>A frequently used term is the </a:t>
            </a:r>
            <a:r>
              <a:rPr lang="en-US" sz="1800" b="0" dirty="0">
                <a:solidFill>
                  <a:srgbClr val="FF0000"/>
                </a:solidFill>
              </a:rPr>
              <a:t>“Voltage Standing Wave Ratio VSWR” </a:t>
            </a:r>
            <a:r>
              <a:rPr lang="en-US" sz="1800" b="0" dirty="0"/>
              <a:t>that gives the ratio between maximum and minimum voltage along the line. It is related to load reflection by the expression</a:t>
            </a:r>
          </a:p>
          <a:p>
            <a:pPr>
              <a:buFont typeface="Wingdings" pitchFamily="2" charset="2"/>
              <a:buNone/>
            </a:pPr>
            <a:endParaRPr lang="en-US" sz="1000" b="0" dirty="0"/>
          </a:p>
          <a:p>
            <a:pPr>
              <a:buFont typeface="Wingdings" pitchFamily="2" charset="2"/>
              <a:buNone/>
            </a:pPr>
            <a:endParaRPr lang="en-US" sz="1000" b="0" dirty="0"/>
          </a:p>
          <a:p>
            <a:pPr>
              <a:buFont typeface="Wingdings" pitchFamily="2" charset="2"/>
              <a:buNone/>
            </a:pPr>
            <a:endParaRPr lang="en-US" sz="1000" b="0" dirty="0"/>
          </a:p>
          <a:p>
            <a:pPr>
              <a:buFont typeface="Wingdings" pitchFamily="2" charset="2"/>
              <a:buNone/>
            </a:pPr>
            <a:endParaRPr lang="en-US" sz="1800" b="0" dirty="0"/>
          </a:p>
          <a:p>
            <a:pPr>
              <a:buFont typeface="Wingdings" pitchFamily="2" charset="2"/>
              <a:buNone/>
            </a:pPr>
            <a:r>
              <a:rPr lang="en-US" sz="1800" b="0" dirty="0"/>
              <a:t>Remember: the reflection coefficient </a:t>
            </a:r>
            <a:r>
              <a:rPr lang="en-US" sz="1800" b="0" dirty="0">
                <a:sym typeface="Symbol" pitchFamily="18" charset="2"/>
              </a:rPr>
              <a:t> </a:t>
            </a:r>
            <a:r>
              <a:rPr lang="en-US" sz="1800" b="0" dirty="0"/>
              <a:t>is defined via the </a:t>
            </a:r>
            <a:r>
              <a:rPr lang="en-US" sz="1800" b="0" dirty="0">
                <a:solidFill>
                  <a:srgbClr val="FF0000"/>
                </a:solidFill>
              </a:rPr>
              <a:t>ELECTRIC FIELD </a:t>
            </a:r>
            <a:r>
              <a:rPr lang="en-US" sz="1800" b="0" dirty="0"/>
              <a:t>of the incident and reflected wave. This is historically related to the measurement method described here. We know that an open has a reflection coefficient of </a:t>
            </a:r>
            <a:r>
              <a:rPr lang="en-US" sz="1800" b="0" dirty="0">
                <a:sym typeface="Symbol" pitchFamily="18" charset="2"/>
              </a:rPr>
              <a:t>=+1 and the short of =-1. When referring to the magnetic field it would be just opposite. </a:t>
            </a:r>
            <a:endParaRPr lang="en-US" sz="1800" b="0" dirty="0"/>
          </a:p>
        </p:txBody>
      </p:sp>
      <p:sp>
        <p:nvSpPr>
          <p:cNvPr id="1638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6391"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 and VSWR</a:t>
            </a:r>
          </a:p>
        </p:txBody>
      </p:sp>
      <p:graphicFrame>
        <p:nvGraphicFramePr>
          <p:cNvPr id="16386" name="Object 9"/>
          <p:cNvGraphicFramePr>
            <a:graphicFrameLocks noChangeAspect="1"/>
          </p:cNvGraphicFramePr>
          <p:nvPr/>
        </p:nvGraphicFramePr>
        <p:xfrm>
          <a:off x="2008188" y="4384675"/>
          <a:ext cx="1231900" cy="765175"/>
        </p:xfrm>
        <a:graphic>
          <a:graphicData uri="http://schemas.openxmlformats.org/presentationml/2006/ole">
            <mc:AlternateContent xmlns:mc="http://schemas.openxmlformats.org/markup-compatibility/2006">
              <mc:Choice xmlns:v="urn:schemas-microsoft-com:vml" Requires="v">
                <p:oleObj name="Equation" r:id="rId3" imgW="825500" imgH="508000" progId="Equation.3">
                  <p:embed/>
                </p:oleObj>
              </mc:Choice>
              <mc:Fallback>
                <p:oleObj name="Equation" r:id="rId3" imgW="825500" imgH="508000" progId="Equation.3">
                  <p:embed/>
                  <p:pic>
                    <p:nvPicPr>
                      <p:cNvPr id="16386"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08188" y="4384675"/>
                        <a:ext cx="1231900" cy="765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6387" name="Object 9"/>
          <p:cNvGraphicFramePr>
            <a:graphicFrameLocks noChangeAspect="1"/>
          </p:cNvGraphicFramePr>
          <p:nvPr/>
        </p:nvGraphicFramePr>
        <p:xfrm>
          <a:off x="4019550" y="4414838"/>
          <a:ext cx="2843213" cy="706437"/>
        </p:xfrm>
        <a:graphic>
          <a:graphicData uri="http://schemas.openxmlformats.org/presentationml/2006/ole">
            <mc:AlternateContent xmlns:mc="http://schemas.openxmlformats.org/markup-compatibility/2006">
              <mc:Choice xmlns:v="urn:schemas-microsoft-com:vml" Requires="v">
                <p:oleObj name="Equation" r:id="rId5" imgW="1905000" imgH="469900" progId="Equation.3">
                  <p:embed/>
                </p:oleObj>
              </mc:Choice>
              <mc:Fallback>
                <p:oleObj name="Equation" r:id="rId5" imgW="1905000" imgH="469900" progId="Equation.3">
                  <p:embed/>
                  <p:pic>
                    <p:nvPicPr>
                      <p:cNvPr id="16387"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19550" y="4414838"/>
                        <a:ext cx="2843213" cy="706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9" name="Rectangle 2"/>
          <p:cNvSpPr>
            <a:spLocks noChangeArrowheads="1"/>
          </p:cNvSpPr>
          <p:nvPr/>
        </p:nvSpPr>
        <p:spPr bwMode="auto">
          <a:xfrm>
            <a:off x="327025" y="0"/>
            <a:ext cx="8277225"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 typeface="Wingdings" pitchFamily="2" charset="2"/>
              <a:buNone/>
              <a:defRPr/>
            </a:pPr>
            <a:r>
              <a:rPr lang="en-US" sz="3600" b="1" dirty="0">
                <a:solidFill>
                  <a:srgbClr val="FF0000"/>
                </a:solidFill>
                <a:effectLst>
                  <a:outerShdw blurRad="38100" dist="38100" dir="2700000" algn="tl">
                    <a:srgbClr val="C0C0C0"/>
                  </a:outerShdw>
                </a:effectLst>
              </a:rPr>
              <a:t>Voltage Standing Wave Ratio (2)</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131</a:t>
            </a:fld>
            <a:endParaRPr lang="en-US" dirty="0"/>
          </a:p>
        </p:txBody>
      </p:sp>
    </p:spTree>
    <p:extLst>
      <p:ext uri="{BB962C8B-B14F-4D97-AF65-F5344CB8AC3E}">
        <p14:creationId xmlns:p14="http://schemas.microsoft.com/office/powerpoint/2010/main" val="3195433742"/>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7415"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 and VSWR</a:t>
            </a:r>
          </a:p>
        </p:txBody>
      </p:sp>
      <p:graphicFrame>
        <p:nvGraphicFramePr>
          <p:cNvPr id="9" name="Table 8"/>
          <p:cNvGraphicFramePr>
            <a:graphicFrameLocks noGrp="1"/>
          </p:cNvGraphicFramePr>
          <p:nvPr/>
        </p:nvGraphicFramePr>
        <p:xfrm>
          <a:off x="377826" y="1033036"/>
          <a:ext cx="4355592" cy="2926080"/>
        </p:xfrm>
        <a:graphic>
          <a:graphicData uri="http://schemas.openxmlformats.org/drawingml/2006/table">
            <a:tbl>
              <a:tblPr firstRow="1" bandRow="1">
                <a:tableStyleId>{F5AB1C69-6EDB-4FF4-983F-18BD219EF322}</a:tableStyleId>
              </a:tblPr>
              <a:tblGrid>
                <a:gridCol w="1451864">
                  <a:extLst>
                    <a:ext uri="{9D8B030D-6E8A-4147-A177-3AD203B41FA5}">
                      <a16:colId xmlns:a16="http://schemas.microsoft.com/office/drawing/2014/main" val="20000"/>
                    </a:ext>
                  </a:extLst>
                </a:gridCol>
                <a:gridCol w="1451864">
                  <a:extLst>
                    <a:ext uri="{9D8B030D-6E8A-4147-A177-3AD203B41FA5}">
                      <a16:colId xmlns:a16="http://schemas.microsoft.com/office/drawing/2014/main" val="20001"/>
                    </a:ext>
                  </a:extLst>
                </a:gridCol>
                <a:gridCol w="1451864">
                  <a:extLst>
                    <a:ext uri="{9D8B030D-6E8A-4147-A177-3AD203B41FA5}">
                      <a16:colId xmlns:a16="http://schemas.microsoft.com/office/drawing/2014/main" val="20002"/>
                    </a:ext>
                  </a:extLst>
                </a:gridCol>
              </a:tblGrid>
              <a:tr h="243840">
                <a:tc>
                  <a:txBody>
                    <a:bodyPr/>
                    <a:lstStyle/>
                    <a:p>
                      <a:pPr algn="ctr"/>
                      <a:r>
                        <a:rPr lang="en-GB" sz="1000" dirty="0">
                          <a:solidFill>
                            <a:schemeClr val="tx1"/>
                          </a:solidFill>
                          <a:sym typeface="Symbol"/>
                        </a:rPr>
                        <a:t></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VSWR</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Refl. Power |-</a:t>
                      </a:r>
                      <a:r>
                        <a:rPr lang="en-GB" sz="1000" dirty="0">
                          <a:solidFill>
                            <a:schemeClr val="tx1"/>
                          </a:solidFill>
                          <a:sym typeface="Symbol"/>
                        </a:rPr>
                        <a:t></a:t>
                      </a:r>
                      <a:r>
                        <a:rPr lang="en-US" sz="1000" dirty="0">
                          <a:solidFill>
                            <a:schemeClr val="tx1"/>
                          </a:solidFill>
                        </a:rPr>
                        <a:t>|</a:t>
                      </a:r>
                      <a:r>
                        <a:rPr lang="en-US" sz="1000" baseline="30000" dirty="0">
                          <a:solidFill>
                            <a:schemeClr val="tx1"/>
                          </a:solidFill>
                        </a:rPr>
                        <a:t>2</a:t>
                      </a:r>
                      <a:endParaRPr lang="en-GB" sz="1000" baseline="30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43840">
                <a:tc>
                  <a:txBody>
                    <a:bodyPr/>
                    <a:lstStyle/>
                    <a:p>
                      <a:pPr algn="ctr"/>
                      <a:r>
                        <a:rPr lang="en-US" sz="1000" dirty="0">
                          <a:solidFill>
                            <a:schemeClr val="tx1"/>
                          </a:solidFill>
                        </a:rPr>
                        <a:t>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1.00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1.00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43840">
                <a:tc>
                  <a:txBody>
                    <a:bodyPr/>
                    <a:lstStyle/>
                    <a:p>
                      <a:pPr algn="ctr"/>
                      <a:r>
                        <a:rPr lang="en-US" sz="1000" dirty="0">
                          <a:solidFill>
                            <a:schemeClr val="tx1"/>
                          </a:solidFill>
                        </a:rPr>
                        <a:t>0.1</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1.22</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0.99</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43840">
                <a:tc>
                  <a:txBody>
                    <a:bodyPr/>
                    <a:lstStyle/>
                    <a:p>
                      <a:pPr algn="ctr"/>
                      <a:r>
                        <a:rPr lang="en-US" sz="1000" dirty="0">
                          <a:solidFill>
                            <a:schemeClr val="tx1"/>
                          </a:solidFill>
                        </a:rPr>
                        <a:t>0.2</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1.50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0.96</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43840">
                <a:tc>
                  <a:txBody>
                    <a:bodyPr/>
                    <a:lstStyle/>
                    <a:p>
                      <a:pPr algn="ctr"/>
                      <a:r>
                        <a:rPr lang="en-US" sz="1000" dirty="0">
                          <a:solidFill>
                            <a:schemeClr val="tx1"/>
                          </a:solidFill>
                        </a:rPr>
                        <a:t>0.3</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1.87</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0.91</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43840">
                <a:tc>
                  <a:txBody>
                    <a:bodyPr/>
                    <a:lstStyle/>
                    <a:p>
                      <a:pPr algn="ctr"/>
                      <a:r>
                        <a:rPr lang="en-US" sz="1000" dirty="0">
                          <a:solidFill>
                            <a:schemeClr val="tx1"/>
                          </a:solidFill>
                        </a:rPr>
                        <a:t>0.4</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2.33</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0.84</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43840">
                <a:tc>
                  <a:txBody>
                    <a:bodyPr/>
                    <a:lstStyle/>
                    <a:p>
                      <a:pPr algn="ctr"/>
                      <a:r>
                        <a:rPr lang="en-US" sz="1000" b="1" dirty="0">
                          <a:solidFill>
                            <a:srgbClr val="FF0000"/>
                          </a:solidFill>
                        </a:rPr>
                        <a:t>0.5</a:t>
                      </a:r>
                      <a:endParaRPr lang="en-GB" sz="10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1" dirty="0">
                          <a:solidFill>
                            <a:srgbClr val="FF0000"/>
                          </a:solidFill>
                        </a:rPr>
                        <a:t>3.00</a:t>
                      </a:r>
                      <a:endParaRPr lang="en-GB" sz="10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b="1" dirty="0">
                          <a:solidFill>
                            <a:srgbClr val="FF0000"/>
                          </a:solidFill>
                        </a:rPr>
                        <a:t>0.75</a:t>
                      </a:r>
                      <a:endParaRPr lang="en-GB" sz="10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43840">
                <a:tc>
                  <a:txBody>
                    <a:bodyPr/>
                    <a:lstStyle/>
                    <a:p>
                      <a:pPr algn="ctr"/>
                      <a:r>
                        <a:rPr lang="en-US" sz="1000" dirty="0">
                          <a:solidFill>
                            <a:schemeClr val="tx1"/>
                          </a:solidFill>
                        </a:rPr>
                        <a:t>0.6</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4.00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0.64</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243840">
                <a:tc>
                  <a:txBody>
                    <a:bodyPr/>
                    <a:lstStyle/>
                    <a:p>
                      <a:pPr algn="ctr"/>
                      <a:r>
                        <a:rPr lang="en-US" sz="1000" dirty="0">
                          <a:solidFill>
                            <a:schemeClr val="tx1"/>
                          </a:solidFill>
                        </a:rPr>
                        <a:t>0.7</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5.67</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0.51</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243840">
                <a:tc>
                  <a:txBody>
                    <a:bodyPr/>
                    <a:lstStyle/>
                    <a:p>
                      <a:pPr algn="ctr"/>
                      <a:r>
                        <a:rPr lang="en-US" sz="1000" dirty="0">
                          <a:solidFill>
                            <a:schemeClr val="tx1"/>
                          </a:solidFill>
                        </a:rPr>
                        <a:t>0.8</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9.00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0.36</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243840">
                <a:tc>
                  <a:txBody>
                    <a:bodyPr/>
                    <a:lstStyle/>
                    <a:p>
                      <a:pPr algn="ctr"/>
                      <a:r>
                        <a:rPr lang="en-US" sz="1000" dirty="0">
                          <a:solidFill>
                            <a:schemeClr val="tx1"/>
                          </a:solidFill>
                        </a:rPr>
                        <a:t>0.9</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19</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0.19</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243840">
                <a:tc>
                  <a:txBody>
                    <a:bodyPr/>
                    <a:lstStyle/>
                    <a:p>
                      <a:pPr algn="ctr"/>
                      <a:r>
                        <a:rPr lang="en-US" sz="1000" dirty="0">
                          <a:solidFill>
                            <a:schemeClr val="tx1"/>
                          </a:solidFill>
                        </a:rPr>
                        <a:t>1.0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sz="1000" dirty="0">
                          <a:solidFill>
                            <a:schemeClr val="tx1"/>
                          </a:solidFill>
                          <a:sym typeface="Symbol"/>
                        </a:rPr>
                        <a:t></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000" dirty="0">
                          <a:solidFill>
                            <a:schemeClr val="tx1"/>
                          </a:solidFill>
                        </a:rPr>
                        <a:t>0.00</a:t>
                      </a:r>
                      <a:endParaRPr lang="en-GB" sz="1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pic>
        <p:nvPicPr>
          <p:cNvPr id="17470" name="Picture 10" descr="VSWR_plot.emf"/>
          <p:cNvPicPr>
            <a:picLocks noChangeAspect="1"/>
          </p:cNvPicPr>
          <p:nvPr/>
        </p:nvPicPr>
        <p:blipFill>
          <a:blip r:embed="rId3" cstate="print"/>
          <a:srcRect/>
          <a:stretch>
            <a:fillRect/>
          </a:stretch>
        </p:blipFill>
        <p:spPr bwMode="auto">
          <a:xfrm>
            <a:off x="4983163" y="663148"/>
            <a:ext cx="4117975" cy="5119688"/>
          </a:xfrm>
          <a:prstGeom prst="rect">
            <a:avLst/>
          </a:prstGeom>
          <a:noFill/>
          <a:ln w="9525">
            <a:noFill/>
            <a:miter lim="800000"/>
            <a:headEnd/>
            <a:tailEnd/>
          </a:ln>
        </p:spPr>
      </p:pic>
      <p:graphicFrame>
        <p:nvGraphicFramePr>
          <p:cNvPr id="17410" name="Object 9"/>
          <p:cNvGraphicFramePr>
            <a:graphicFrameLocks noChangeAspect="1"/>
          </p:cNvGraphicFramePr>
          <p:nvPr/>
        </p:nvGraphicFramePr>
        <p:xfrm>
          <a:off x="4983163" y="3835400"/>
          <a:ext cx="280987" cy="338138"/>
        </p:xfrm>
        <a:graphic>
          <a:graphicData uri="http://schemas.openxmlformats.org/presentationml/2006/ole">
            <mc:AlternateContent xmlns:mc="http://schemas.openxmlformats.org/markup-compatibility/2006">
              <mc:Choice xmlns:v="urn:schemas-microsoft-com:vml" Requires="v">
                <p:oleObj name="Equation" r:id="rId4" imgW="253780" imgH="304536" progId="Equation.3">
                  <p:embed/>
                </p:oleObj>
              </mc:Choice>
              <mc:Fallback>
                <p:oleObj name="Equation" r:id="rId4" imgW="253780" imgH="304536" progId="Equation.3">
                  <p:embed/>
                  <p:pic>
                    <p:nvPicPr>
                      <p:cNvPr id="1741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3163" y="3835400"/>
                        <a:ext cx="280987" cy="338138"/>
                      </a:xfrm>
                      <a:prstGeom prst="rect">
                        <a:avLst/>
                      </a:prstGeom>
                      <a:solidFill>
                        <a:schemeClr val="bg1"/>
                      </a:solidFill>
                      <a:ln>
                        <a:noFill/>
                      </a:ln>
                      <a:extLst>
                        <a:ext uri="{91240B29-F687-4f45-9708-019B960494DF}">
                          <a14:hiddenLine xmlns="" xmlns:a14="http://schemas.microsoft.com/office/drawing/2010/main" w="9525">
                            <a:solidFill>
                              <a:schemeClr val="bg1"/>
                            </a:solidFill>
                            <a:miter lim="800000"/>
                            <a:headEnd/>
                            <a:tailEnd/>
                          </a14:hiddenLine>
                        </a:ext>
                      </a:extLst>
                    </p:spPr>
                  </p:pic>
                </p:oleObj>
              </mc:Fallback>
            </mc:AlternateContent>
          </a:graphicData>
        </a:graphic>
      </p:graphicFrame>
      <p:graphicFrame>
        <p:nvGraphicFramePr>
          <p:cNvPr id="17411" name="Object 9"/>
          <p:cNvGraphicFramePr>
            <a:graphicFrameLocks noChangeAspect="1"/>
          </p:cNvGraphicFramePr>
          <p:nvPr/>
        </p:nvGraphicFramePr>
        <p:xfrm>
          <a:off x="4872038" y="5214938"/>
          <a:ext cx="392112" cy="338137"/>
        </p:xfrm>
        <a:graphic>
          <a:graphicData uri="http://schemas.openxmlformats.org/presentationml/2006/ole">
            <mc:AlternateContent xmlns:mc="http://schemas.openxmlformats.org/markup-compatibility/2006">
              <mc:Choice xmlns:v="urn:schemas-microsoft-com:vml" Requires="v">
                <p:oleObj name="Equation" r:id="rId6" imgW="355292" imgH="304536" progId="Equation.3">
                  <p:embed/>
                </p:oleObj>
              </mc:Choice>
              <mc:Fallback>
                <p:oleObj name="Equation" r:id="rId6" imgW="355292" imgH="304536" progId="Equation.3">
                  <p:embed/>
                  <p:pic>
                    <p:nvPicPr>
                      <p:cNvPr id="1741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2038" y="5214938"/>
                        <a:ext cx="392112" cy="338137"/>
                      </a:xfrm>
                      <a:prstGeom prst="rect">
                        <a:avLst/>
                      </a:prstGeom>
                      <a:solidFill>
                        <a:schemeClr val="bg1"/>
                      </a:solidFill>
                      <a:ln>
                        <a:noFill/>
                      </a:ln>
                      <a:extLst>
                        <a:ext uri="{91240B29-F687-4f45-9708-019B960494DF}">
                          <a14:hiddenLine xmlns="" xmlns:a14="http://schemas.microsoft.com/office/drawing/2010/main" w="9525">
                            <a:solidFill>
                              <a:schemeClr val="bg1"/>
                            </a:solidFill>
                            <a:miter lim="800000"/>
                            <a:headEnd/>
                            <a:tailEnd/>
                          </a14:hiddenLine>
                        </a:ext>
                      </a:extLst>
                    </p:spPr>
                  </p:pic>
                </p:oleObj>
              </mc:Fallback>
            </mc:AlternateContent>
          </a:graphicData>
        </a:graphic>
      </p:graphicFrame>
      <p:sp>
        <p:nvSpPr>
          <p:cNvPr id="17471" name="TextBox 9"/>
          <p:cNvSpPr txBox="1">
            <a:spLocks noChangeArrowheads="1"/>
          </p:cNvSpPr>
          <p:nvPr/>
        </p:nvSpPr>
        <p:spPr bwMode="auto">
          <a:xfrm>
            <a:off x="295276" y="4292173"/>
            <a:ext cx="4818062" cy="1792288"/>
          </a:xfrm>
          <a:prstGeom prst="rect">
            <a:avLst/>
          </a:prstGeom>
          <a:noFill/>
          <a:ln w="9525">
            <a:noFill/>
            <a:miter lim="800000"/>
            <a:headEnd/>
            <a:tailEnd/>
          </a:ln>
        </p:spPr>
        <p:txBody>
          <a:bodyPr>
            <a:spAutoFit/>
          </a:bodyPr>
          <a:lstStyle/>
          <a:p>
            <a:pPr>
              <a:buFont typeface="Wingdings" pitchFamily="2" charset="2"/>
              <a:buNone/>
            </a:pPr>
            <a:r>
              <a:rPr lang="en-US" sz="1600" b="0" dirty="0"/>
              <a:t>With a simple detector diode we cannot measure the phase, only the amplitude.</a:t>
            </a:r>
          </a:p>
          <a:p>
            <a:pPr>
              <a:buFont typeface="Wingdings" pitchFamily="2" charset="2"/>
              <a:buNone/>
            </a:pPr>
            <a:r>
              <a:rPr lang="en-US" sz="1600" b="0" dirty="0"/>
              <a:t>Why? – What would be required to measure the phase?</a:t>
            </a:r>
          </a:p>
          <a:p>
            <a:pPr>
              <a:buFont typeface="Wingdings" pitchFamily="2" charset="2"/>
              <a:buNone/>
            </a:pPr>
            <a:r>
              <a:rPr lang="en-US" sz="1600" b="0" dirty="0"/>
              <a:t>Answer: Because there is no reference. With a mixer which can be used as a phase detector when connected to a reference this would be possible.</a:t>
            </a:r>
            <a:endParaRPr lang="en-GB" sz="1600" b="0"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132</a:t>
            </a:fld>
            <a:endParaRPr lang="en-US" dirty="0"/>
          </a:p>
        </p:txBody>
      </p:sp>
      <p:sp>
        <p:nvSpPr>
          <p:cNvPr id="11" name="TextBox 10"/>
          <p:cNvSpPr txBox="1"/>
          <p:nvPr/>
        </p:nvSpPr>
        <p:spPr>
          <a:xfrm>
            <a:off x="5022349" y="5633031"/>
            <a:ext cx="4121652" cy="830997"/>
          </a:xfrm>
          <a:prstGeom prst="rect">
            <a:avLst/>
          </a:prstGeom>
          <a:noFill/>
        </p:spPr>
        <p:txBody>
          <a:bodyPr wrap="square" rtlCol="0">
            <a:spAutoFit/>
          </a:bodyPr>
          <a:lstStyle/>
          <a:p>
            <a:pPr>
              <a:buNone/>
            </a:pPr>
            <a:r>
              <a:rPr lang="en-GB" sz="1600" dirty="0"/>
              <a:t>Watch a good old school “visualization” </a:t>
            </a:r>
            <a:br>
              <a:rPr lang="en-GB" sz="1600" dirty="0"/>
            </a:br>
            <a:r>
              <a:rPr lang="en-GB" sz="1600" dirty="0"/>
              <a:t>of waves and reflections:</a:t>
            </a:r>
          </a:p>
          <a:p>
            <a:pPr>
              <a:buNone/>
            </a:pPr>
            <a:r>
              <a:rPr lang="en-GB" sz="1600" dirty="0"/>
              <a:t>https://youtu.be/DovunOxlY1k</a:t>
            </a:r>
          </a:p>
        </p:txBody>
      </p:sp>
      <p:sp>
        <p:nvSpPr>
          <p:cNvPr id="238594" name="Rectangle 2"/>
          <p:cNvSpPr>
            <a:spLocks noChangeArrowheads="1"/>
          </p:cNvSpPr>
          <p:nvPr/>
        </p:nvSpPr>
        <p:spPr bwMode="auto">
          <a:xfrm>
            <a:off x="327025" y="0"/>
            <a:ext cx="8277225"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 typeface="Wingdings" pitchFamily="2" charset="2"/>
              <a:buNone/>
              <a:defRPr/>
            </a:pPr>
            <a:r>
              <a:rPr lang="en-US" sz="3600" b="1" dirty="0">
                <a:solidFill>
                  <a:srgbClr val="FF0000"/>
                </a:solidFill>
                <a:effectLst>
                  <a:outerShdw blurRad="38100" dist="38100" dir="2700000" algn="tl">
                    <a:srgbClr val="C0C0C0"/>
                  </a:outerShdw>
                </a:effectLst>
              </a:rPr>
              <a:t>Voltage Standing Wave Ratio (3)</a:t>
            </a:r>
          </a:p>
        </p:txBody>
      </p:sp>
    </p:spTree>
    <p:extLst>
      <p:ext uri="{BB962C8B-B14F-4D97-AF65-F5344CB8AC3E}">
        <p14:creationId xmlns:p14="http://schemas.microsoft.com/office/powerpoint/2010/main" val="308325364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28354" name="Rectangle 2"/>
          <p:cNvSpPr>
            <a:spLocks noChangeArrowheads="1"/>
          </p:cNvSpPr>
          <p:nvPr/>
        </p:nvSpPr>
        <p:spPr bwMode="auto">
          <a:xfrm>
            <a:off x="1527175" y="0"/>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(1)</a:t>
            </a:r>
          </a:p>
        </p:txBody>
      </p:sp>
      <p:sp>
        <p:nvSpPr>
          <p:cNvPr id="18438"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18439" name="TextBox 7"/>
          <p:cNvSpPr txBox="1">
            <a:spLocks noChangeArrowheads="1"/>
          </p:cNvSpPr>
          <p:nvPr/>
        </p:nvSpPr>
        <p:spPr bwMode="auto">
          <a:xfrm>
            <a:off x="381000" y="841375"/>
            <a:ext cx="8547100" cy="576263"/>
          </a:xfrm>
          <a:prstGeom prst="rect">
            <a:avLst/>
          </a:prstGeom>
          <a:noFill/>
          <a:ln w="9525">
            <a:noFill/>
            <a:miter lim="800000"/>
            <a:headEnd/>
            <a:tailEnd/>
          </a:ln>
        </p:spPr>
        <p:txBody>
          <a:bodyPr wrap="square">
            <a:spAutoFit/>
          </a:bodyPr>
          <a:lstStyle/>
          <a:p>
            <a:pPr>
              <a:buFont typeface="Wingdings" pitchFamily="2" charset="2"/>
              <a:buNone/>
            </a:pPr>
            <a:r>
              <a:rPr lang="en-US" sz="1700" b="0" dirty="0"/>
              <a:t>The Smith Chart represents the complex </a:t>
            </a:r>
            <a:r>
              <a:rPr lang="en-US" sz="1700" b="0" dirty="0">
                <a:sym typeface="Symbol" pitchFamily="18" charset="2"/>
              </a:rPr>
              <a:t>-plane within the unit circle. </a:t>
            </a:r>
            <a:r>
              <a:rPr lang="en-US" sz="1700" b="0" dirty="0"/>
              <a:t>It is a conform </a:t>
            </a:r>
            <a:r>
              <a:rPr lang="en-US" sz="1800" b="0" dirty="0"/>
              <a:t>mapping</a:t>
            </a:r>
            <a:r>
              <a:rPr lang="en-US" sz="1700" b="0" dirty="0"/>
              <a:t> of the complex Z-plane onto itself using the transformation</a:t>
            </a:r>
            <a:endParaRPr lang="en-GB" sz="1700" b="0" dirty="0"/>
          </a:p>
        </p:txBody>
      </p:sp>
      <p:graphicFrame>
        <p:nvGraphicFramePr>
          <p:cNvPr id="18434" name="Object 9"/>
          <p:cNvGraphicFramePr>
            <a:graphicFrameLocks noChangeAspect="1"/>
          </p:cNvGraphicFramePr>
          <p:nvPr/>
        </p:nvGraphicFramePr>
        <p:xfrm>
          <a:off x="3649663" y="1585913"/>
          <a:ext cx="1063625" cy="647700"/>
        </p:xfrm>
        <a:graphic>
          <a:graphicData uri="http://schemas.openxmlformats.org/presentationml/2006/ole">
            <mc:AlternateContent xmlns:mc="http://schemas.openxmlformats.org/markup-compatibility/2006">
              <mc:Choice xmlns:v="urn:schemas-microsoft-com:vml" Requires="v">
                <p:oleObj name="Equation" r:id="rId3" imgW="710891" imgH="431613" progId="Equation.3">
                  <p:embed/>
                </p:oleObj>
              </mc:Choice>
              <mc:Fallback>
                <p:oleObj name="Equation" r:id="rId3" imgW="710891" imgH="431613" progId="Equation.3">
                  <p:embed/>
                  <p:pic>
                    <p:nvPicPr>
                      <p:cNvPr id="1843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49663" y="1585913"/>
                        <a:ext cx="1063625" cy="647700"/>
                      </a:xfrm>
                      <a:prstGeom prst="rect">
                        <a:avLst/>
                      </a:prstGeom>
                      <a:noFill/>
                      <a:ln w="25400">
                        <a:solidFill>
                          <a:srgbClr val="FF0000"/>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8440" name="TextBox 11"/>
          <p:cNvSpPr txBox="1">
            <a:spLocks noChangeArrowheads="1"/>
          </p:cNvSpPr>
          <p:nvPr/>
        </p:nvSpPr>
        <p:spPr bwMode="auto">
          <a:xfrm>
            <a:off x="1957388" y="5608638"/>
            <a:ext cx="5148262" cy="674687"/>
          </a:xfrm>
          <a:prstGeom prst="rect">
            <a:avLst/>
          </a:prstGeom>
          <a:noFill/>
          <a:ln w="9525">
            <a:noFill/>
            <a:miter lim="800000"/>
            <a:headEnd/>
            <a:tailEnd/>
          </a:ln>
        </p:spPr>
        <p:txBody>
          <a:bodyPr>
            <a:spAutoFit/>
          </a:bodyPr>
          <a:lstStyle/>
          <a:p>
            <a:pPr>
              <a:buFont typeface="Wingdings" pitchFamily="2" charset="2"/>
              <a:buNone/>
            </a:pPr>
            <a:r>
              <a:rPr lang="en-US" sz="1800" b="0" dirty="0">
                <a:sym typeface="Wingdings" pitchFamily="2" charset="2"/>
              </a:rPr>
              <a:t></a:t>
            </a:r>
            <a:r>
              <a:rPr lang="en-US" sz="1800" b="0" dirty="0"/>
              <a:t>The real positive half plane of Z is thus </a:t>
            </a:r>
          </a:p>
          <a:p>
            <a:pPr>
              <a:buFont typeface="Wingdings" pitchFamily="2" charset="2"/>
              <a:buNone/>
            </a:pPr>
            <a:r>
              <a:rPr lang="en-US" sz="1800" b="0" dirty="0"/>
              <a:t>transformed into the interior of the unit circle!</a:t>
            </a:r>
            <a:endParaRPr lang="en-GB" sz="1800" b="0" dirty="0"/>
          </a:p>
        </p:txBody>
      </p:sp>
      <p:sp>
        <p:nvSpPr>
          <p:cNvPr id="18441" name="Left-Right Arrow 74"/>
          <p:cNvSpPr>
            <a:spLocks noChangeArrowheads="1"/>
          </p:cNvSpPr>
          <p:nvPr/>
        </p:nvSpPr>
        <p:spPr bwMode="auto">
          <a:xfrm>
            <a:off x="3767138" y="3127375"/>
            <a:ext cx="896937" cy="274638"/>
          </a:xfrm>
          <a:prstGeom prst="leftRightArrow">
            <a:avLst>
              <a:gd name="adj1" fmla="val 50000"/>
              <a:gd name="adj2" fmla="val 49986"/>
            </a:avLst>
          </a:prstGeom>
          <a:solidFill>
            <a:schemeClr val="bg1"/>
          </a:solidFill>
          <a:ln w="15875" algn="ctr">
            <a:solidFill>
              <a:schemeClr val="tx1"/>
            </a:solidFill>
            <a:round/>
            <a:headEnd/>
            <a:tailEnd/>
          </a:ln>
        </p:spPr>
        <p:txBody>
          <a:bodyPr lIns="92075" tIns="46038" rIns="92075" bIns="46038"/>
          <a:lstStyle/>
          <a:p>
            <a:pPr marL="571500" indent="-571500"/>
            <a:endParaRPr lang="en-GB" dirty="0"/>
          </a:p>
        </p:txBody>
      </p:sp>
      <p:grpSp>
        <p:nvGrpSpPr>
          <p:cNvPr id="3" name="Group 85"/>
          <p:cNvGrpSpPr>
            <a:grpSpLocks/>
          </p:cNvGrpSpPr>
          <p:nvPr/>
        </p:nvGrpSpPr>
        <p:grpSpPr bwMode="auto">
          <a:xfrm>
            <a:off x="722313" y="1936750"/>
            <a:ext cx="3263900" cy="3084513"/>
            <a:chOff x="722313" y="1937385"/>
            <a:chExt cx="3264471" cy="3083464"/>
          </a:xfrm>
        </p:grpSpPr>
        <p:grpSp>
          <p:nvGrpSpPr>
            <p:cNvPr id="4" name="Group 73"/>
            <p:cNvGrpSpPr>
              <a:grpSpLocks/>
            </p:cNvGrpSpPr>
            <p:nvPr/>
          </p:nvGrpSpPr>
          <p:grpSpPr bwMode="auto">
            <a:xfrm>
              <a:off x="813816" y="2241073"/>
              <a:ext cx="2642616" cy="2779776"/>
              <a:chOff x="1188720" y="3265201"/>
              <a:chExt cx="2642616" cy="2779776"/>
            </a:xfrm>
          </p:grpSpPr>
          <p:cxnSp>
            <p:nvCxnSpPr>
              <p:cNvPr id="18468" name="Straight Connector 36"/>
              <p:cNvCxnSpPr>
                <a:cxnSpLocks noChangeShapeType="1"/>
              </p:cNvCxnSpPr>
              <p:nvPr/>
            </p:nvCxnSpPr>
            <p:spPr bwMode="auto">
              <a:xfrm rot="5400000">
                <a:off x="335280" y="4693920"/>
                <a:ext cx="2407920" cy="1588"/>
              </a:xfrm>
              <a:prstGeom prst="line">
                <a:avLst/>
              </a:prstGeom>
              <a:noFill/>
              <a:ln w="15875" algn="ctr">
                <a:solidFill>
                  <a:srgbClr val="00B0F0">
                    <a:alpha val="50195"/>
                  </a:srgbClr>
                </a:solidFill>
                <a:round/>
                <a:headEnd/>
                <a:tailEnd/>
              </a:ln>
            </p:spPr>
          </p:cxnSp>
          <p:cxnSp>
            <p:nvCxnSpPr>
              <p:cNvPr id="18469" name="Straight Connector 37"/>
              <p:cNvCxnSpPr>
                <a:cxnSpLocks noChangeShapeType="1"/>
              </p:cNvCxnSpPr>
              <p:nvPr/>
            </p:nvCxnSpPr>
            <p:spPr bwMode="auto">
              <a:xfrm rot="5400000">
                <a:off x="609600" y="4693920"/>
                <a:ext cx="2407920" cy="1588"/>
              </a:xfrm>
              <a:prstGeom prst="line">
                <a:avLst/>
              </a:prstGeom>
              <a:noFill/>
              <a:ln w="15875" algn="ctr">
                <a:solidFill>
                  <a:srgbClr val="00B0F0">
                    <a:alpha val="50195"/>
                  </a:srgbClr>
                </a:solidFill>
                <a:round/>
                <a:headEnd/>
                <a:tailEnd/>
              </a:ln>
            </p:spPr>
          </p:cxnSp>
          <p:cxnSp>
            <p:nvCxnSpPr>
              <p:cNvPr id="18470" name="Straight Connector 38"/>
              <p:cNvCxnSpPr>
                <a:cxnSpLocks noChangeShapeType="1"/>
              </p:cNvCxnSpPr>
              <p:nvPr/>
            </p:nvCxnSpPr>
            <p:spPr bwMode="auto">
              <a:xfrm rot="5400000">
                <a:off x="1158240" y="4693920"/>
                <a:ext cx="2407920" cy="1588"/>
              </a:xfrm>
              <a:prstGeom prst="line">
                <a:avLst/>
              </a:prstGeom>
              <a:noFill/>
              <a:ln w="15875" algn="ctr">
                <a:solidFill>
                  <a:srgbClr val="00B0F0">
                    <a:alpha val="50195"/>
                  </a:srgbClr>
                </a:solidFill>
                <a:round/>
                <a:headEnd/>
                <a:tailEnd/>
              </a:ln>
            </p:spPr>
          </p:cxnSp>
          <p:cxnSp>
            <p:nvCxnSpPr>
              <p:cNvPr id="18471" name="Straight Connector 39"/>
              <p:cNvCxnSpPr>
                <a:cxnSpLocks noChangeShapeType="1"/>
              </p:cNvCxnSpPr>
              <p:nvPr/>
            </p:nvCxnSpPr>
            <p:spPr bwMode="auto">
              <a:xfrm rot="5400000">
                <a:off x="1684020" y="4693920"/>
                <a:ext cx="2407920" cy="1588"/>
              </a:xfrm>
              <a:prstGeom prst="line">
                <a:avLst/>
              </a:prstGeom>
              <a:noFill/>
              <a:ln w="15875" algn="ctr">
                <a:solidFill>
                  <a:srgbClr val="00B0F0">
                    <a:alpha val="50195"/>
                  </a:srgbClr>
                </a:solidFill>
                <a:round/>
                <a:headEnd/>
                <a:tailEnd/>
              </a:ln>
            </p:spPr>
          </p:cxnSp>
          <p:cxnSp>
            <p:nvCxnSpPr>
              <p:cNvPr id="18472" name="Straight Connector 40"/>
              <p:cNvCxnSpPr>
                <a:cxnSpLocks noChangeShapeType="1"/>
              </p:cNvCxnSpPr>
              <p:nvPr/>
            </p:nvCxnSpPr>
            <p:spPr bwMode="auto">
              <a:xfrm rot="5400000">
                <a:off x="2240280" y="4693920"/>
                <a:ext cx="2407920" cy="1588"/>
              </a:xfrm>
              <a:prstGeom prst="line">
                <a:avLst/>
              </a:prstGeom>
              <a:noFill/>
              <a:ln w="15875" algn="ctr">
                <a:solidFill>
                  <a:srgbClr val="00B0F0">
                    <a:alpha val="50195"/>
                  </a:srgbClr>
                </a:solidFill>
                <a:round/>
                <a:headEnd/>
                <a:tailEnd/>
              </a:ln>
            </p:spPr>
          </p:cxnSp>
          <p:grpSp>
            <p:nvGrpSpPr>
              <p:cNvPr id="5" name="Group 47"/>
              <p:cNvGrpSpPr>
                <a:grpSpLocks/>
              </p:cNvGrpSpPr>
              <p:nvPr/>
            </p:nvGrpSpPr>
            <p:grpSpPr bwMode="auto">
              <a:xfrm rot="-5400000">
                <a:off x="1980406" y="2789714"/>
                <a:ext cx="824548" cy="2407920"/>
                <a:chOff x="3900646" y="3521234"/>
                <a:chExt cx="824548" cy="2407920"/>
              </a:xfrm>
            </p:grpSpPr>
            <p:cxnSp>
              <p:nvCxnSpPr>
                <p:cNvPr id="45" name="Straight Connector 44"/>
                <p:cNvCxnSpPr/>
                <p:nvPr/>
              </p:nvCxnSpPr>
              <p:spPr bwMode="auto">
                <a:xfrm rot="5400000">
                  <a:off x="2728357" y="4724564"/>
                  <a:ext cx="2407071" cy="1587"/>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6" name="Straight Connector 45"/>
                <p:cNvCxnSpPr/>
                <p:nvPr/>
              </p:nvCxnSpPr>
              <p:spPr bwMode="auto">
                <a:xfrm rot="5400000">
                  <a:off x="3002901" y="4724564"/>
                  <a:ext cx="2407071"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7" name="Straight Connector 46"/>
                <p:cNvCxnSpPr/>
                <p:nvPr/>
              </p:nvCxnSpPr>
              <p:spPr bwMode="auto">
                <a:xfrm rot="5400000">
                  <a:off x="3580554" y="4724564"/>
                  <a:ext cx="2407071" cy="1586"/>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grpSp>
          <p:grpSp>
            <p:nvGrpSpPr>
              <p:cNvPr id="6" name="Group 53"/>
              <p:cNvGrpSpPr>
                <a:grpSpLocks/>
              </p:cNvGrpSpPr>
              <p:nvPr/>
            </p:nvGrpSpPr>
            <p:grpSpPr bwMode="auto">
              <a:xfrm rot="5400000" flipV="1">
                <a:off x="1980406" y="4153694"/>
                <a:ext cx="824548" cy="2407920"/>
                <a:chOff x="3900646" y="3521234"/>
                <a:chExt cx="824548" cy="2407920"/>
              </a:xfrm>
            </p:grpSpPr>
            <p:cxnSp>
              <p:nvCxnSpPr>
                <p:cNvPr id="18478" name="Straight Connector 54"/>
                <p:cNvCxnSpPr>
                  <a:cxnSpLocks noChangeShapeType="1"/>
                </p:cNvCxnSpPr>
                <p:nvPr/>
              </p:nvCxnSpPr>
              <p:spPr bwMode="auto">
                <a:xfrm rot="5400000">
                  <a:off x="2697480" y="4724400"/>
                  <a:ext cx="2407920" cy="1588"/>
                </a:xfrm>
                <a:prstGeom prst="line">
                  <a:avLst/>
                </a:prstGeom>
                <a:noFill/>
                <a:ln w="15875" algn="ctr">
                  <a:solidFill>
                    <a:srgbClr val="FFC000"/>
                  </a:solidFill>
                  <a:round/>
                  <a:headEnd/>
                  <a:tailEnd/>
                </a:ln>
              </p:spPr>
            </p:cxnSp>
            <p:cxnSp>
              <p:nvCxnSpPr>
                <p:cNvPr id="18479" name="Straight Connector 55"/>
                <p:cNvCxnSpPr>
                  <a:cxnSpLocks noChangeShapeType="1"/>
                </p:cNvCxnSpPr>
                <p:nvPr/>
              </p:nvCxnSpPr>
              <p:spPr bwMode="auto">
                <a:xfrm rot="5400000">
                  <a:off x="2971800" y="4724400"/>
                  <a:ext cx="2407920" cy="1588"/>
                </a:xfrm>
                <a:prstGeom prst="line">
                  <a:avLst/>
                </a:prstGeom>
                <a:noFill/>
                <a:ln w="15875" algn="ctr">
                  <a:solidFill>
                    <a:srgbClr val="FFC000"/>
                  </a:solidFill>
                  <a:round/>
                  <a:headEnd/>
                  <a:tailEnd/>
                </a:ln>
              </p:spPr>
            </p:cxnSp>
            <p:cxnSp>
              <p:nvCxnSpPr>
                <p:cNvPr id="18480" name="Straight Connector 56"/>
                <p:cNvCxnSpPr>
                  <a:cxnSpLocks noChangeShapeType="1"/>
                </p:cNvCxnSpPr>
                <p:nvPr/>
              </p:nvCxnSpPr>
              <p:spPr bwMode="auto">
                <a:xfrm rot="5400000">
                  <a:off x="3520440" y="4724400"/>
                  <a:ext cx="2407920" cy="1588"/>
                </a:xfrm>
                <a:prstGeom prst="line">
                  <a:avLst/>
                </a:prstGeom>
                <a:noFill/>
                <a:ln w="15875" algn="ctr">
                  <a:solidFill>
                    <a:srgbClr val="FFC000"/>
                  </a:solidFill>
                  <a:round/>
                  <a:headEnd/>
                  <a:tailEnd/>
                </a:ln>
              </p:spPr>
            </p:cxnSp>
          </p:grpSp>
          <p:cxnSp>
            <p:nvCxnSpPr>
              <p:cNvPr id="18475" name="Straight Arrow Connector 27"/>
              <p:cNvCxnSpPr>
                <a:cxnSpLocks noChangeShapeType="1"/>
              </p:cNvCxnSpPr>
              <p:nvPr/>
            </p:nvCxnSpPr>
            <p:spPr bwMode="auto">
              <a:xfrm rot="5400000">
                <a:off x="576072" y="5349239"/>
                <a:ext cx="1389888" cy="1588"/>
              </a:xfrm>
              <a:prstGeom prst="straightConnector1">
                <a:avLst/>
              </a:prstGeom>
              <a:noFill/>
              <a:ln w="38100" algn="ctr">
                <a:solidFill>
                  <a:srgbClr val="FF0000"/>
                </a:solidFill>
                <a:round/>
                <a:headEnd/>
                <a:tailEnd type="triangle" w="med" len="med"/>
              </a:ln>
            </p:spPr>
          </p:cxnSp>
          <p:cxnSp>
            <p:nvCxnSpPr>
              <p:cNvPr id="18476" name="Straight Arrow Connector 30"/>
              <p:cNvCxnSpPr>
                <a:cxnSpLocks noChangeShapeType="1"/>
              </p:cNvCxnSpPr>
              <p:nvPr/>
            </p:nvCxnSpPr>
            <p:spPr bwMode="auto">
              <a:xfrm rot="16200000" flipV="1">
                <a:off x="576072" y="3959351"/>
                <a:ext cx="1389888" cy="1588"/>
              </a:xfrm>
              <a:prstGeom prst="straightConnector1">
                <a:avLst/>
              </a:prstGeom>
              <a:noFill/>
              <a:ln w="38100" algn="ctr">
                <a:solidFill>
                  <a:srgbClr val="008000"/>
                </a:solidFill>
                <a:round/>
                <a:headEnd/>
                <a:tailEnd type="triangle" w="med" len="med"/>
              </a:ln>
            </p:spPr>
          </p:cxnSp>
          <p:cxnSp>
            <p:nvCxnSpPr>
              <p:cNvPr id="18477" name="Straight Arrow Connector 22"/>
              <p:cNvCxnSpPr>
                <a:cxnSpLocks noChangeShapeType="1"/>
              </p:cNvCxnSpPr>
              <p:nvPr/>
            </p:nvCxnSpPr>
            <p:spPr bwMode="auto">
              <a:xfrm>
                <a:off x="1197864" y="4663439"/>
                <a:ext cx="2633472" cy="1588"/>
              </a:xfrm>
              <a:prstGeom prst="straightConnector1">
                <a:avLst/>
              </a:prstGeom>
              <a:noFill/>
              <a:ln w="38100" algn="ctr">
                <a:solidFill>
                  <a:srgbClr val="0000FF"/>
                </a:solidFill>
                <a:round/>
                <a:headEnd/>
                <a:tailEnd type="triangle" w="med" len="med"/>
              </a:ln>
            </p:spPr>
          </p:cxnSp>
        </p:grpSp>
        <p:sp>
          <p:nvSpPr>
            <p:cNvPr id="18466" name="Text Box 207"/>
            <p:cNvSpPr txBox="1">
              <a:spLocks noChangeArrowheads="1"/>
            </p:cNvSpPr>
            <p:nvPr/>
          </p:nvSpPr>
          <p:spPr bwMode="auto">
            <a:xfrm>
              <a:off x="3197543" y="3742119"/>
              <a:ext cx="789241" cy="286874"/>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400" b="0" dirty="0">
                  <a:solidFill>
                    <a:schemeClr val="tx1"/>
                  </a:solidFill>
                </a:rPr>
                <a:t>Real(</a:t>
              </a:r>
              <a:r>
                <a:rPr lang="en-US" sz="1400" b="0" dirty="0">
                  <a:solidFill>
                    <a:schemeClr val="tx1"/>
                  </a:solidFill>
                  <a:latin typeface="Symbol" pitchFamily="18" charset="2"/>
                </a:rPr>
                <a:t>Z</a:t>
              </a:r>
              <a:r>
                <a:rPr lang="en-US" sz="1400" b="0" dirty="0">
                  <a:solidFill>
                    <a:schemeClr val="tx1"/>
                  </a:solidFill>
                </a:rPr>
                <a:t>)</a:t>
              </a:r>
            </a:p>
          </p:txBody>
        </p:sp>
        <p:sp>
          <p:nvSpPr>
            <p:cNvPr id="18467" name="Text Box 208"/>
            <p:cNvSpPr txBox="1">
              <a:spLocks noChangeArrowheads="1"/>
            </p:cNvSpPr>
            <p:nvPr/>
          </p:nvSpPr>
          <p:spPr bwMode="auto">
            <a:xfrm>
              <a:off x="722313" y="1937385"/>
              <a:ext cx="1670050" cy="286874"/>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400" b="0" dirty="0">
                  <a:solidFill>
                    <a:schemeClr val="tx1"/>
                  </a:solidFill>
                </a:rPr>
                <a:t>Imag(</a:t>
              </a:r>
              <a:r>
                <a:rPr lang="en-US" sz="1400" b="0" dirty="0">
                  <a:solidFill>
                    <a:schemeClr val="tx1"/>
                  </a:solidFill>
                  <a:latin typeface="Symbol" pitchFamily="18" charset="2"/>
                </a:rPr>
                <a:t>Z</a:t>
              </a:r>
              <a:r>
                <a:rPr lang="en-US" sz="1400" b="0" dirty="0">
                  <a:solidFill>
                    <a:schemeClr val="tx1"/>
                  </a:solidFill>
                </a:rPr>
                <a:t>)</a:t>
              </a:r>
            </a:p>
          </p:txBody>
        </p:sp>
      </p:grpSp>
      <p:grpSp>
        <p:nvGrpSpPr>
          <p:cNvPr id="7" name="Group 86"/>
          <p:cNvGrpSpPr>
            <a:grpSpLocks/>
          </p:cNvGrpSpPr>
          <p:nvPr/>
        </p:nvGrpSpPr>
        <p:grpSpPr bwMode="auto">
          <a:xfrm>
            <a:off x="4729163" y="-3914775"/>
            <a:ext cx="7239000" cy="15125700"/>
            <a:chOff x="4728972" y="-4024884"/>
            <a:chExt cx="7239000" cy="15125700"/>
          </a:xfrm>
        </p:grpSpPr>
        <p:grpSp>
          <p:nvGrpSpPr>
            <p:cNvPr id="8" name="Group 72"/>
            <p:cNvGrpSpPr>
              <a:grpSpLocks/>
            </p:cNvGrpSpPr>
            <p:nvPr/>
          </p:nvGrpSpPr>
          <p:grpSpPr bwMode="auto">
            <a:xfrm>
              <a:off x="4728972" y="-4024884"/>
              <a:ext cx="7239000" cy="15125700"/>
              <a:chOff x="4838700" y="-3147060"/>
              <a:chExt cx="7239000" cy="15125700"/>
            </a:xfrm>
          </p:grpSpPr>
          <p:sp>
            <p:nvSpPr>
              <p:cNvPr id="18449" name="Oval 41"/>
              <p:cNvSpPr>
                <a:spLocks noChangeArrowheads="1"/>
              </p:cNvSpPr>
              <p:nvPr/>
            </p:nvSpPr>
            <p:spPr bwMode="auto">
              <a:xfrm>
                <a:off x="6172200" y="3284220"/>
                <a:ext cx="2270760" cy="227076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sp>
            <p:nvSpPr>
              <p:cNvPr id="18450" name="Oval 42"/>
              <p:cNvSpPr>
                <a:spLocks noChangeArrowheads="1"/>
              </p:cNvSpPr>
              <p:nvPr/>
            </p:nvSpPr>
            <p:spPr bwMode="auto">
              <a:xfrm flipH="1">
                <a:off x="6736080" y="3558540"/>
                <a:ext cx="1699260" cy="169926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sp>
            <p:nvSpPr>
              <p:cNvPr id="18451" name="Oval 43"/>
              <p:cNvSpPr>
                <a:spLocks noChangeArrowheads="1"/>
              </p:cNvSpPr>
              <p:nvPr/>
            </p:nvSpPr>
            <p:spPr bwMode="auto">
              <a:xfrm flipH="1">
                <a:off x="7307580" y="3840480"/>
                <a:ext cx="1120140" cy="113538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grpSp>
            <p:nvGrpSpPr>
              <p:cNvPr id="9" name="Group 52"/>
              <p:cNvGrpSpPr>
                <a:grpSpLocks/>
              </p:cNvGrpSpPr>
              <p:nvPr/>
            </p:nvGrpSpPr>
            <p:grpSpPr bwMode="auto">
              <a:xfrm>
                <a:off x="4838700" y="-3147060"/>
                <a:ext cx="7223760" cy="7559040"/>
                <a:chOff x="4838700" y="-3147060"/>
                <a:chExt cx="7223760" cy="7559040"/>
              </a:xfrm>
            </p:grpSpPr>
            <p:sp>
              <p:nvSpPr>
                <p:cNvPr id="50" name="Arc 49"/>
                <p:cNvSpPr/>
                <p:nvPr/>
              </p:nvSpPr>
              <p:spPr bwMode="auto">
                <a:xfrm rot="16200000" flipH="1">
                  <a:off x="7566025" y="2706053"/>
                  <a:ext cx="1706562" cy="1706562"/>
                </a:xfrm>
                <a:prstGeom prst="arc">
                  <a:avLst>
                    <a:gd name="adj1" fmla="val 14045420"/>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sp>
              <p:nvSpPr>
                <p:cNvPr id="51" name="Arc 50"/>
                <p:cNvSpPr/>
                <p:nvPr/>
              </p:nvSpPr>
              <p:spPr bwMode="auto">
                <a:xfrm rot="16200000" flipH="1">
                  <a:off x="6727825" y="975678"/>
                  <a:ext cx="3429000" cy="3429000"/>
                </a:xfrm>
                <a:prstGeom prst="arc">
                  <a:avLst>
                    <a:gd name="adj1" fmla="val 16298828"/>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sp>
              <p:nvSpPr>
                <p:cNvPr id="52" name="Arc 51"/>
                <p:cNvSpPr/>
                <p:nvPr/>
              </p:nvSpPr>
              <p:spPr bwMode="auto">
                <a:xfrm rot="16200000" flipH="1">
                  <a:off x="4670425" y="-2978785"/>
                  <a:ext cx="7559675" cy="7223125"/>
                </a:xfrm>
                <a:prstGeom prst="arc">
                  <a:avLst>
                    <a:gd name="adj1" fmla="val 18710837"/>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grpSp>
          <p:grpSp>
            <p:nvGrpSpPr>
              <p:cNvPr id="10" name="Group 57"/>
              <p:cNvGrpSpPr>
                <a:grpSpLocks/>
              </p:cNvGrpSpPr>
              <p:nvPr/>
            </p:nvGrpSpPr>
            <p:grpSpPr bwMode="auto">
              <a:xfrm flipV="1">
                <a:off x="4853940" y="4419600"/>
                <a:ext cx="7223760" cy="7559040"/>
                <a:chOff x="4838700" y="-3147060"/>
                <a:chExt cx="7223760" cy="7559040"/>
              </a:xfrm>
            </p:grpSpPr>
            <p:sp>
              <p:nvSpPr>
                <p:cNvPr id="59" name="Arc 58"/>
                <p:cNvSpPr/>
                <p:nvPr/>
              </p:nvSpPr>
              <p:spPr bwMode="auto">
                <a:xfrm rot="16200000" flipH="1">
                  <a:off x="7566659" y="2706052"/>
                  <a:ext cx="1706563" cy="1706562"/>
                </a:xfrm>
                <a:prstGeom prst="arc">
                  <a:avLst>
                    <a:gd name="adj1" fmla="val 14045420"/>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sp>
              <p:nvSpPr>
                <p:cNvPr id="60" name="Arc 59"/>
                <p:cNvSpPr/>
                <p:nvPr/>
              </p:nvSpPr>
              <p:spPr bwMode="auto">
                <a:xfrm rot="16200000" flipH="1">
                  <a:off x="6710997" y="975677"/>
                  <a:ext cx="3429000" cy="3429000"/>
                </a:xfrm>
                <a:prstGeom prst="arc">
                  <a:avLst>
                    <a:gd name="adj1" fmla="val 16298828"/>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sp>
              <p:nvSpPr>
                <p:cNvPr id="61" name="Arc 60"/>
                <p:cNvSpPr/>
                <p:nvPr/>
              </p:nvSpPr>
              <p:spPr bwMode="auto">
                <a:xfrm rot="16200000" flipH="1">
                  <a:off x="4671060" y="-2978785"/>
                  <a:ext cx="7559675" cy="7223125"/>
                </a:xfrm>
                <a:prstGeom prst="arc">
                  <a:avLst>
                    <a:gd name="adj1" fmla="val 18710837"/>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grpSp>
          <p:sp>
            <p:nvSpPr>
              <p:cNvPr id="70" name="Arc 69"/>
              <p:cNvSpPr/>
              <p:nvPr/>
            </p:nvSpPr>
            <p:spPr bwMode="auto">
              <a:xfrm>
                <a:off x="7588250" y="3974465"/>
                <a:ext cx="825500" cy="825500"/>
              </a:xfrm>
              <a:prstGeom prst="arc">
                <a:avLst>
                  <a:gd name="adj1" fmla="val 21567194"/>
                  <a:gd name="adj2" fmla="val 2131746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dirty="0"/>
              </a:p>
            </p:txBody>
          </p:sp>
          <p:sp>
            <p:nvSpPr>
              <p:cNvPr id="71" name="Arc 70"/>
              <p:cNvSpPr/>
              <p:nvPr/>
            </p:nvSpPr>
            <p:spPr bwMode="auto">
              <a:xfrm>
                <a:off x="7848600" y="4126865"/>
                <a:ext cx="571500" cy="571500"/>
              </a:xfrm>
              <a:prstGeom prst="arc">
                <a:avLst>
                  <a:gd name="adj1" fmla="val 487705"/>
                  <a:gd name="adj2" fmla="val 7191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dirty="0"/>
              </a:p>
            </p:txBody>
          </p:sp>
          <p:sp>
            <p:nvSpPr>
              <p:cNvPr id="29" name="Arc 28"/>
              <p:cNvSpPr/>
              <p:nvPr/>
            </p:nvSpPr>
            <p:spPr bwMode="auto">
              <a:xfrm>
                <a:off x="5038725" y="2725103"/>
                <a:ext cx="3382962" cy="3382962"/>
              </a:xfrm>
              <a:prstGeom prst="arc">
                <a:avLst>
                  <a:gd name="adj1" fmla="val 10827283"/>
                  <a:gd name="adj2" fmla="val 0"/>
                </a:avLst>
              </a:prstGeom>
              <a:noFill/>
              <a:ln w="38100" cap="flat" cmpd="sng" algn="ctr">
                <a:solidFill>
                  <a:srgbClr val="008000"/>
                </a:solidFill>
                <a:prstDash val="solid"/>
                <a:round/>
                <a:headEnd type="none" w="med" len="med"/>
                <a:tailEnd type="triangle" w="med" len="med"/>
              </a:ln>
              <a:effectLst/>
            </p:spPr>
            <p:txBody>
              <a:bodyPr anchor="ctr"/>
              <a:lstStyle/>
              <a:p>
                <a:pPr algn="ctr">
                  <a:defRPr/>
                </a:pPr>
                <a:endParaRPr lang="en-GB" dirty="0"/>
              </a:p>
            </p:txBody>
          </p:sp>
          <p:sp>
            <p:nvSpPr>
              <p:cNvPr id="30" name="Arc 29"/>
              <p:cNvSpPr/>
              <p:nvPr/>
            </p:nvSpPr>
            <p:spPr bwMode="auto">
              <a:xfrm flipV="1">
                <a:off x="5045075" y="2721928"/>
                <a:ext cx="3382962" cy="3382962"/>
              </a:xfrm>
              <a:prstGeom prst="arc">
                <a:avLst>
                  <a:gd name="adj1" fmla="val 10827283"/>
                  <a:gd name="adj2" fmla="val 21596626"/>
                </a:avLst>
              </a:prstGeom>
              <a:noFill/>
              <a:ln w="38100" cap="flat" cmpd="sng" algn="ctr">
                <a:solidFill>
                  <a:srgbClr val="FF0000"/>
                </a:solidFill>
                <a:prstDash val="solid"/>
                <a:round/>
                <a:headEnd type="none" w="med" len="med"/>
                <a:tailEnd type="triangle" w="med" len="med"/>
              </a:ln>
              <a:effectLst/>
            </p:spPr>
            <p:txBody>
              <a:bodyPr anchor="ctr"/>
              <a:lstStyle/>
              <a:p>
                <a:pPr algn="ctr">
                  <a:defRPr/>
                </a:pPr>
                <a:endParaRPr lang="en-GB" dirty="0"/>
              </a:p>
            </p:txBody>
          </p:sp>
          <p:cxnSp>
            <p:nvCxnSpPr>
              <p:cNvPr id="18458" name="Straight Arrow Connector 23"/>
              <p:cNvCxnSpPr>
                <a:cxnSpLocks noChangeShapeType="1"/>
              </p:cNvCxnSpPr>
              <p:nvPr/>
            </p:nvCxnSpPr>
            <p:spPr bwMode="auto">
              <a:xfrm>
                <a:off x="5022850" y="4413250"/>
                <a:ext cx="3405124" cy="5342"/>
              </a:xfrm>
              <a:prstGeom prst="straightConnector1">
                <a:avLst/>
              </a:prstGeom>
              <a:noFill/>
              <a:ln w="38100" algn="ctr">
                <a:solidFill>
                  <a:srgbClr val="0000FF"/>
                </a:solidFill>
                <a:round/>
                <a:headEnd/>
                <a:tailEnd type="triangle" w="med" len="med"/>
              </a:ln>
            </p:spPr>
          </p:cxnSp>
        </p:grpSp>
        <p:sp>
          <p:nvSpPr>
            <p:cNvPr id="18445" name="Text Box 207"/>
            <p:cNvSpPr txBox="1">
              <a:spLocks noChangeArrowheads="1"/>
            </p:cNvSpPr>
            <p:nvPr/>
          </p:nvSpPr>
          <p:spPr bwMode="auto">
            <a:xfrm>
              <a:off x="8373047" y="3623247"/>
              <a:ext cx="898969" cy="286874"/>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400" b="0" dirty="0">
                  <a:solidFill>
                    <a:schemeClr val="tx1"/>
                  </a:solidFill>
                </a:rPr>
                <a:t>Real(</a:t>
              </a:r>
              <a:r>
                <a:rPr lang="en-US" sz="1400" b="0" dirty="0">
                  <a:solidFill>
                    <a:schemeClr val="tx1"/>
                  </a:solidFill>
                  <a:latin typeface="Symbol" pitchFamily="18" charset="2"/>
                </a:rPr>
                <a:t>G</a:t>
              </a:r>
              <a:r>
                <a:rPr lang="en-US" sz="1400" b="0" dirty="0">
                  <a:solidFill>
                    <a:schemeClr val="tx1"/>
                  </a:solidFill>
                </a:rPr>
                <a:t>)</a:t>
              </a:r>
            </a:p>
          </p:txBody>
        </p:sp>
        <p:sp>
          <p:nvSpPr>
            <p:cNvPr id="18446" name="Text Box 208"/>
            <p:cNvSpPr txBox="1">
              <a:spLocks noChangeArrowheads="1"/>
            </p:cNvSpPr>
            <p:nvPr/>
          </p:nvSpPr>
          <p:spPr bwMode="auto">
            <a:xfrm>
              <a:off x="6684201" y="1489329"/>
              <a:ext cx="1670050" cy="286874"/>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400" b="0" dirty="0">
                  <a:solidFill>
                    <a:schemeClr val="tx1"/>
                  </a:solidFill>
                </a:rPr>
                <a:t>Imag(</a:t>
              </a:r>
              <a:r>
                <a:rPr lang="en-US" sz="1400" b="0" dirty="0">
                  <a:solidFill>
                    <a:schemeClr val="tx1"/>
                  </a:solidFill>
                  <a:latin typeface="Symbol" pitchFamily="18" charset="2"/>
                </a:rPr>
                <a:t>G</a:t>
              </a:r>
              <a:r>
                <a:rPr lang="en-US" sz="1400" b="0" dirty="0">
                  <a:solidFill>
                    <a:schemeClr val="tx1"/>
                  </a:solidFill>
                </a:rPr>
                <a:t>)</a:t>
              </a:r>
            </a:p>
          </p:txBody>
        </p:sp>
        <p:cxnSp>
          <p:nvCxnSpPr>
            <p:cNvPr id="18447" name="Straight Arrow Connector 83"/>
            <p:cNvCxnSpPr>
              <a:cxnSpLocks noChangeShapeType="1"/>
            </p:cNvCxnSpPr>
            <p:nvPr/>
          </p:nvCxnSpPr>
          <p:spPr bwMode="auto">
            <a:xfrm>
              <a:off x="4764024" y="3538728"/>
              <a:ext cx="3922776" cy="1588"/>
            </a:xfrm>
            <a:prstGeom prst="straightConnector1">
              <a:avLst/>
            </a:prstGeom>
            <a:noFill/>
            <a:ln w="12700" algn="ctr">
              <a:solidFill>
                <a:schemeClr val="tx1"/>
              </a:solidFill>
              <a:round/>
              <a:headEnd/>
              <a:tailEnd type="arrow" w="med" len="med"/>
            </a:ln>
          </p:spPr>
        </p:cxnSp>
        <p:cxnSp>
          <p:nvCxnSpPr>
            <p:cNvPr id="18448" name="Straight Arrow Connector 84"/>
            <p:cNvCxnSpPr>
              <a:cxnSpLocks noChangeShapeType="1"/>
            </p:cNvCxnSpPr>
            <p:nvPr/>
          </p:nvCxnSpPr>
          <p:spPr bwMode="auto">
            <a:xfrm rot="-5400000">
              <a:off x="4660392" y="3535680"/>
              <a:ext cx="3922776" cy="1588"/>
            </a:xfrm>
            <a:prstGeom prst="straightConnector1">
              <a:avLst/>
            </a:prstGeom>
            <a:noFill/>
            <a:ln w="12700" algn="ctr">
              <a:solidFill>
                <a:schemeClr val="tx1"/>
              </a:solidFill>
              <a:round/>
              <a:headEnd/>
              <a:tailEnd type="arrow" w="med" len="med"/>
            </a:ln>
          </p:spPr>
        </p:cxnSp>
      </p:gr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133</a:t>
            </a:fld>
            <a:endParaRPr lang="en-US" dirty="0"/>
          </a:p>
        </p:txBody>
      </p:sp>
      <p:sp>
        <p:nvSpPr>
          <p:cNvPr id="53" name="TextBox 52"/>
          <p:cNvSpPr txBox="1"/>
          <p:nvPr/>
        </p:nvSpPr>
        <p:spPr>
          <a:xfrm rot="10800000" flipV="1">
            <a:off x="2001383" y="272409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54" name="TextBox 53"/>
          <p:cNvSpPr txBox="1"/>
          <p:nvPr/>
        </p:nvSpPr>
        <p:spPr>
          <a:xfrm rot="10800000" flipV="1">
            <a:off x="4550068" y="170504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55" name="TextBox 54"/>
          <p:cNvSpPr txBox="1"/>
          <p:nvPr/>
        </p:nvSpPr>
        <p:spPr>
          <a:xfrm rot="10800000" flipV="1">
            <a:off x="4561298" y="2036184"/>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Tree>
    <p:extLst>
      <p:ext uri="{BB962C8B-B14F-4D97-AF65-F5344CB8AC3E}">
        <p14:creationId xmlns:p14="http://schemas.microsoft.com/office/powerpoint/2010/main" val="2655560885"/>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28354" name="Rectangle 2"/>
          <p:cNvSpPr>
            <a:spLocks noChangeArrowheads="1"/>
          </p:cNvSpPr>
          <p:nvPr/>
        </p:nvSpPr>
        <p:spPr bwMode="auto">
          <a:xfrm>
            <a:off x="1527175" y="0"/>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(2)</a:t>
            </a:r>
          </a:p>
        </p:txBody>
      </p:sp>
      <p:sp>
        <p:nvSpPr>
          <p:cNvPr id="55301"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11" name="TextBox 10"/>
          <p:cNvSpPr txBox="1"/>
          <p:nvPr/>
        </p:nvSpPr>
        <p:spPr>
          <a:xfrm>
            <a:off x="822325" y="1042988"/>
            <a:ext cx="8001000" cy="2085975"/>
          </a:xfrm>
          <a:prstGeom prst="rect">
            <a:avLst/>
          </a:prstGeom>
          <a:noFill/>
        </p:spPr>
        <p:txBody>
          <a:bodyPr>
            <a:spAutoFit/>
          </a:bodyPr>
          <a:lstStyle/>
          <a:p>
            <a:pPr>
              <a:spcBef>
                <a:spcPts val="0"/>
              </a:spcBef>
              <a:buFont typeface="Wingdings" pitchFamily="2" charset="2"/>
              <a:buNone/>
              <a:defRPr/>
            </a:pPr>
            <a:r>
              <a:rPr lang="en-US" sz="1800" b="0" dirty="0"/>
              <a:t>This is a “bilinear” transformation with the following properties:</a:t>
            </a:r>
            <a:endParaRPr lang="en-GB" sz="1800" b="0" dirty="0"/>
          </a:p>
          <a:p>
            <a:pPr marL="228600" indent="-228600">
              <a:spcBef>
                <a:spcPts val="0"/>
              </a:spcBef>
              <a:buFont typeface="Wingdings" pitchFamily="2" charset="2"/>
              <a:buChar char="§"/>
              <a:defRPr/>
            </a:pPr>
            <a:r>
              <a:rPr lang="en-US" sz="1800" b="0" dirty="0"/>
              <a:t>generalized circles are transformed into generalized circles</a:t>
            </a:r>
          </a:p>
          <a:p>
            <a:pPr marL="685800" lvl="1" indent="-228600">
              <a:spcBef>
                <a:spcPts val="0"/>
              </a:spcBef>
              <a:buFont typeface="Wingdings" pitchFamily="2" charset="2"/>
              <a:buChar char="§"/>
              <a:defRPr/>
            </a:pPr>
            <a:r>
              <a:rPr lang="en-US" sz="1800" b="0" dirty="0"/>
              <a:t>circle </a:t>
            </a:r>
            <a:r>
              <a:rPr lang="en-US" sz="1800" b="0" dirty="0">
                <a:sym typeface="Wingdings" pitchFamily="2" charset="2"/>
              </a:rPr>
              <a:t> circle</a:t>
            </a:r>
          </a:p>
          <a:p>
            <a:pPr marL="685800" lvl="1" indent="-228600">
              <a:spcBef>
                <a:spcPts val="0"/>
              </a:spcBef>
              <a:buFont typeface="Wingdings" pitchFamily="2" charset="2"/>
              <a:buChar char="§"/>
              <a:defRPr/>
            </a:pPr>
            <a:r>
              <a:rPr lang="en-US" sz="1800" b="0" dirty="0">
                <a:sym typeface="Wingdings" pitchFamily="2" charset="2"/>
              </a:rPr>
              <a:t>straight line  circle</a:t>
            </a:r>
          </a:p>
          <a:p>
            <a:pPr marL="685800" lvl="1" indent="-228600">
              <a:spcBef>
                <a:spcPts val="0"/>
              </a:spcBef>
              <a:buFont typeface="Wingdings" pitchFamily="2" charset="2"/>
              <a:buChar char="§"/>
              <a:defRPr/>
            </a:pPr>
            <a:r>
              <a:rPr lang="en-US" sz="1800" b="0" dirty="0">
                <a:sym typeface="Wingdings" pitchFamily="2" charset="2"/>
              </a:rPr>
              <a:t>circle  straight line</a:t>
            </a:r>
          </a:p>
          <a:p>
            <a:pPr marL="685800" lvl="1" indent="-228600">
              <a:spcBef>
                <a:spcPts val="0"/>
              </a:spcBef>
              <a:buFont typeface="Wingdings" pitchFamily="2" charset="2"/>
              <a:buChar char="§"/>
              <a:defRPr/>
            </a:pPr>
            <a:r>
              <a:rPr lang="en-US" sz="1800" b="0" dirty="0">
                <a:sym typeface="Wingdings" pitchFamily="2" charset="2"/>
              </a:rPr>
              <a:t>straight line  straight line</a:t>
            </a:r>
            <a:endParaRPr lang="en-US" sz="1800" b="0" dirty="0"/>
          </a:p>
          <a:p>
            <a:pPr marL="228600" indent="-228600">
              <a:spcBef>
                <a:spcPts val="0"/>
              </a:spcBef>
              <a:buFont typeface="Wingdings" pitchFamily="2" charset="2"/>
              <a:buChar char="§"/>
              <a:defRPr/>
            </a:pPr>
            <a:r>
              <a:rPr lang="en-US" sz="1800" b="0" dirty="0"/>
              <a:t>angles are preserved locally</a:t>
            </a:r>
          </a:p>
          <a:p>
            <a:pPr marL="228600" indent="-228600">
              <a:spcBef>
                <a:spcPts val="0"/>
              </a:spcBef>
              <a:buFont typeface="Wingdings" pitchFamily="2" charset="2"/>
              <a:buNone/>
              <a:defRPr/>
            </a:pPr>
            <a:endParaRPr lang="en-US" sz="1800" b="0" dirty="0"/>
          </a:p>
        </p:txBody>
      </p:sp>
      <p:grpSp>
        <p:nvGrpSpPr>
          <p:cNvPr id="3" name="Group 73"/>
          <p:cNvGrpSpPr>
            <a:grpSpLocks/>
          </p:cNvGrpSpPr>
          <p:nvPr/>
        </p:nvGrpSpPr>
        <p:grpSpPr bwMode="auto">
          <a:xfrm>
            <a:off x="1123950" y="3348038"/>
            <a:ext cx="2643188" cy="2779712"/>
            <a:chOff x="1188720" y="3265201"/>
            <a:chExt cx="2642616" cy="2779776"/>
          </a:xfrm>
        </p:grpSpPr>
        <p:sp>
          <p:nvSpPr>
            <p:cNvPr id="55327" name="Rectangle 66"/>
            <p:cNvSpPr>
              <a:spLocks noChangeArrowheads="1"/>
            </p:cNvSpPr>
            <p:nvPr/>
          </p:nvSpPr>
          <p:spPr bwMode="auto">
            <a:xfrm>
              <a:off x="1263650" y="4654550"/>
              <a:ext cx="285750" cy="285750"/>
            </a:xfrm>
            <a:prstGeom prst="rect">
              <a:avLst/>
            </a:prstGeom>
            <a:solidFill>
              <a:srgbClr val="7030A0">
                <a:alpha val="34117"/>
              </a:srgbClr>
            </a:solidFill>
            <a:ln w="9525" algn="ctr">
              <a:noFill/>
              <a:round/>
              <a:headEnd/>
              <a:tailEnd/>
            </a:ln>
          </p:spPr>
          <p:txBody>
            <a:bodyPr lIns="92075" tIns="46038" rIns="92075" bIns="46038"/>
            <a:lstStyle/>
            <a:p>
              <a:pPr marL="571500" indent="-571500"/>
              <a:endParaRPr lang="en-GB" dirty="0"/>
            </a:p>
          </p:txBody>
        </p:sp>
        <p:cxnSp>
          <p:nvCxnSpPr>
            <p:cNvPr id="55328" name="Straight Connector 36"/>
            <p:cNvCxnSpPr>
              <a:cxnSpLocks noChangeShapeType="1"/>
            </p:cNvCxnSpPr>
            <p:nvPr/>
          </p:nvCxnSpPr>
          <p:spPr bwMode="auto">
            <a:xfrm rot="5400000">
              <a:off x="335280" y="4693920"/>
              <a:ext cx="2407920" cy="1588"/>
            </a:xfrm>
            <a:prstGeom prst="line">
              <a:avLst/>
            </a:prstGeom>
            <a:noFill/>
            <a:ln w="15875" algn="ctr">
              <a:solidFill>
                <a:srgbClr val="00B0F0">
                  <a:alpha val="50195"/>
                </a:srgbClr>
              </a:solidFill>
              <a:round/>
              <a:headEnd/>
              <a:tailEnd/>
            </a:ln>
          </p:spPr>
        </p:cxnSp>
        <p:cxnSp>
          <p:nvCxnSpPr>
            <p:cNvPr id="55329" name="Straight Connector 37"/>
            <p:cNvCxnSpPr>
              <a:cxnSpLocks noChangeShapeType="1"/>
            </p:cNvCxnSpPr>
            <p:nvPr/>
          </p:nvCxnSpPr>
          <p:spPr bwMode="auto">
            <a:xfrm rot="5400000">
              <a:off x="609600" y="4693920"/>
              <a:ext cx="2407920" cy="1588"/>
            </a:xfrm>
            <a:prstGeom prst="line">
              <a:avLst/>
            </a:prstGeom>
            <a:noFill/>
            <a:ln w="15875" algn="ctr">
              <a:solidFill>
                <a:srgbClr val="00B0F0">
                  <a:alpha val="50195"/>
                </a:srgbClr>
              </a:solidFill>
              <a:round/>
              <a:headEnd/>
              <a:tailEnd/>
            </a:ln>
          </p:spPr>
        </p:cxnSp>
        <p:cxnSp>
          <p:nvCxnSpPr>
            <p:cNvPr id="55330" name="Straight Connector 38"/>
            <p:cNvCxnSpPr>
              <a:cxnSpLocks noChangeShapeType="1"/>
            </p:cNvCxnSpPr>
            <p:nvPr/>
          </p:nvCxnSpPr>
          <p:spPr bwMode="auto">
            <a:xfrm rot="5400000">
              <a:off x="1158240" y="4693920"/>
              <a:ext cx="2407920" cy="1588"/>
            </a:xfrm>
            <a:prstGeom prst="line">
              <a:avLst/>
            </a:prstGeom>
            <a:noFill/>
            <a:ln w="15875" algn="ctr">
              <a:solidFill>
                <a:srgbClr val="00B0F0">
                  <a:alpha val="50195"/>
                </a:srgbClr>
              </a:solidFill>
              <a:round/>
              <a:headEnd/>
              <a:tailEnd/>
            </a:ln>
          </p:spPr>
        </p:cxnSp>
        <p:cxnSp>
          <p:nvCxnSpPr>
            <p:cNvPr id="55331" name="Straight Connector 39"/>
            <p:cNvCxnSpPr>
              <a:cxnSpLocks noChangeShapeType="1"/>
            </p:cNvCxnSpPr>
            <p:nvPr/>
          </p:nvCxnSpPr>
          <p:spPr bwMode="auto">
            <a:xfrm rot="5400000">
              <a:off x="1684020" y="4693920"/>
              <a:ext cx="2407920" cy="1588"/>
            </a:xfrm>
            <a:prstGeom prst="line">
              <a:avLst/>
            </a:prstGeom>
            <a:noFill/>
            <a:ln w="15875" algn="ctr">
              <a:solidFill>
                <a:srgbClr val="00B0F0">
                  <a:alpha val="50195"/>
                </a:srgbClr>
              </a:solidFill>
              <a:round/>
              <a:headEnd/>
              <a:tailEnd/>
            </a:ln>
          </p:spPr>
        </p:cxnSp>
        <p:cxnSp>
          <p:nvCxnSpPr>
            <p:cNvPr id="55332" name="Straight Connector 40"/>
            <p:cNvCxnSpPr>
              <a:cxnSpLocks noChangeShapeType="1"/>
            </p:cNvCxnSpPr>
            <p:nvPr/>
          </p:nvCxnSpPr>
          <p:spPr bwMode="auto">
            <a:xfrm rot="5400000">
              <a:off x="2240280" y="4693920"/>
              <a:ext cx="2407920" cy="1588"/>
            </a:xfrm>
            <a:prstGeom prst="line">
              <a:avLst/>
            </a:prstGeom>
            <a:noFill/>
            <a:ln w="15875" algn="ctr">
              <a:solidFill>
                <a:srgbClr val="00B0F0">
                  <a:alpha val="50195"/>
                </a:srgbClr>
              </a:solidFill>
              <a:round/>
              <a:headEnd/>
              <a:tailEnd/>
            </a:ln>
          </p:spPr>
        </p:cxnSp>
        <p:grpSp>
          <p:nvGrpSpPr>
            <p:cNvPr id="4" name="Group 47"/>
            <p:cNvGrpSpPr>
              <a:grpSpLocks/>
            </p:cNvGrpSpPr>
            <p:nvPr/>
          </p:nvGrpSpPr>
          <p:grpSpPr bwMode="auto">
            <a:xfrm rot="-5400000">
              <a:off x="1980406" y="2789714"/>
              <a:ext cx="824548" cy="2407920"/>
              <a:chOff x="3900646" y="3521234"/>
              <a:chExt cx="824548" cy="2407920"/>
            </a:xfrm>
          </p:grpSpPr>
          <p:cxnSp>
            <p:nvCxnSpPr>
              <p:cNvPr id="45" name="Straight Connector 44"/>
              <p:cNvCxnSpPr/>
              <p:nvPr/>
            </p:nvCxnSpPr>
            <p:spPr bwMode="auto">
              <a:xfrm rot="5400000">
                <a:off x="2727053" y="4724299"/>
                <a:ext cx="2407717" cy="1588"/>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6" name="Straight Connector 45"/>
              <p:cNvCxnSpPr/>
              <p:nvPr/>
            </p:nvCxnSpPr>
            <p:spPr bwMode="auto">
              <a:xfrm rot="5400000">
                <a:off x="3001697" y="4724299"/>
                <a:ext cx="2407717" cy="1587"/>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cxnSp>
            <p:nvCxnSpPr>
              <p:cNvPr id="47" name="Straight Connector 46"/>
              <p:cNvCxnSpPr/>
              <p:nvPr/>
            </p:nvCxnSpPr>
            <p:spPr bwMode="auto">
              <a:xfrm rot="5400000">
                <a:off x="3550985" y="4724299"/>
                <a:ext cx="2407717" cy="1587"/>
              </a:xfrm>
              <a:prstGeom prst="line">
                <a:avLst/>
              </a:prstGeom>
              <a:solidFill>
                <a:schemeClr val="bg1"/>
              </a:solidFill>
              <a:ln w="15875" cap="flat" cmpd="sng" algn="ctr">
                <a:solidFill>
                  <a:schemeClr val="accent6">
                    <a:lumMod val="60000"/>
                    <a:lumOff val="40000"/>
                  </a:schemeClr>
                </a:solidFill>
                <a:prstDash val="solid"/>
                <a:round/>
                <a:headEnd type="none" w="med" len="med"/>
                <a:tailEnd type="none" w="med" len="med"/>
              </a:ln>
              <a:effectLst/>
            </p:spPr>
          </p:cxnSp>
        </p:grpSp>
        <p:grpSp>
          <p:nvGrpSpPr>
            <p:cNvPr id="5" name="Group 53"/>
            <p:cNvGrpSpPr>
              <a:grpSpLocks/>
            </p:cNvGrpSpPr>
            <p:nvPr/>
          </p:nvGrpSpPr>
          <p:grpSpPr bwMode="auto">
            <a:xfrm rot="5400000" flipV="1">
              <a:off x="1980406" y="4153694"/>
              <a:ext cx="824548" cy="2407920"/>
              <a:chOff x="3900646" y="3521234"/>
              <a:chExt cx="824548" cy="2407920"/>
            </a:xfrm>
          </p:grpSpPr>
          <p:cxnSp>
            <p:nvCxnSpPr>
              <p:cNvPr id="55341" name="Straight Connector 54"/>
              <p:cNvCxnSpPr>
                <a:cxnSpLocks noChangeShapeType="1"/>
              </p:cNvCxnSpPr>
              <p:nvPr/>
            </p:nvCxnSpPr>
            <p:spPr bwMode="auto">
              <a:xfrm rot="5400000">
                <a:off x="2697480" y="4724400"/>
                <a:ext cx="2407920" cy="1588"/>
              </a:xfrm>
              <a:prstGeom prst="line">
                <a:avLst/>
              </a:prstGeom>
              <a:noFill/>
              <a:ln w="15875" algn="ctr">
                <a:solidFill>
                  <a:srgbClr val="FFC000"/>
                </a:solidFill>
                <a:round/>
                <a:headEnd/>
                <a:tailEnd/>
              </a:ln>
            </p:spPr>
          </p:cxnSp>
          <p:cxnSp>
            <p:nvCxnSpPr>
              <p:cNvPr id="55342" name="Straight Connector 55"/>
              <p:cNvCxnSpPr>
                <a:cxnSpLocks noChangeShapeType="1"/>
              </p:cNvCxnSpPr>
              <p:nvPr/>
            </p:nvCxnSpPr>
            <p:spPr bwMode="auto">
              <a:xfrm rot="5400000">
                <a:off x="2971800" y="4724400"/>
                <a:ext cx="2407920" cy="1588"/>
              </a:xfrm>
              <a:prstGeom prst="line">
                <a:avLst/>
              </a:prstGeom>
              <a:noFill/>
              <a:ln w="15875" algn="ctr">
                <a:solidFill>
                  <a:srgbClr val="FFC000"/>
                </a:solidFill>
                <a:round/>
                <a:headEnd/>
                <a:tailEnd/>
              </a:ln>
            </p:spPr>
          </p:cxnSp>
          <p:cxnSp>
            <p:nvCxnSpPr>
              <p:cNvPr id="55343" name="Straight Connector 56"/>
              <p:cNvCxnSpPr>
                <a:cxnSpLocks noChangeShapeType="1"/>
              </p:cNvCxnSpPr>
              <p:nvPr/>
            </p:nvCxnSpPr>
            <p:spPr bwMode="auto">
              <a:xfrm rot="5400000">
                <a:off x="3520440" y="4724400"/>
                <a:ext cx="2407920" cy="1588"/>
              </a:xfrm>
              <a:prstGeom prst="line">
                <a:avLst/>
              </a:prstGeom>
              <a:noFill/>
              <a:ln w="15875" algn="ctr">
                <a:solidFill>
                  <a:srgbClr val="FFC000"/>
                </a:solidFill>
                <a:round/>
                <a:headEnd/>
                <a:tailEnd/>
              </a:ln>
            </p:spPr>
          </p:cxnSp>
        </p:grpSp>
        <p:cxnSp>
          <p:nvCxnSpPr>
            <p:cNvPr id="55335" name="Straight Arrow Connector 62"/>
            <p:cNvCxnSpPr>
              <a:cxnSpLocks noChangeShapeType="1"/>
            </p:cNvCxnSpPr>
            <p:nvPr/>
          </p:nvCxnSpPr>
          <p:spPr bwMode="auto">
            <a:xfrm rot="16200000" flipH="1">
              <a:off x="1257300" y="4145280"/>
              <a:ext cx="1866900" cy="1821180"/>
            </a:xfrm>
            <a:prstGeom prst="straightConnector1">
              <a:avLst/>
            </a:prstGeom>
            <a:noFill/>
            <a:ln w="25400" algn="ctr">
              <a:solidFill>
                <a:schemeClr val="tx1"/>
              </a:solidFill>
              <a:prstDash val="sysDash"/>
              <a:round/>
              <a:headEnd/>
              <a:tailEnd type="arrow" w="med" len="med"/>
            </a:ln>
          </p:spPr>
        </p:cxnSp>
        <p:cxnSp>
          <p:nvCxnSpPr>
            <p:cNvPr id="55336" name="Straight Arrow Connector 27"/>
            <p:cNvCxnSpPr>
              <a:cxnSpLocks noChangeShapeType="1"/>
            </p:cNvCxnSpPr>
            <p:nvPr/>
          </p:nvCxnSpPr>
          <p:spPr bwMode="auto">
            <a:xfrm rot="5400000">
              <a:off x="576072" y="5349239"/>
              <a:ext cx="1389888" cy="1588"/>
            </a:xfrm>
            <a:prstGeom prst="straightConnector1">
              <a:avLst/>
            </a:prstGeom>
            <a:noFill/>
            <a:ln w="38100" algn="ctr">
              <a:solidFill>
                <a:srgbClr val="FF0000"/>
              </a:solidFill>
              <a:round/>
              <a:headEnd/>
              <a:tailEnd type="triangle" w="med" len="med"/>
            </a:ln>
          </p:spPr>
        </p:cxnSp>
        <p:cxnSp>
          <p:nvCxnSpPr>
            <p:cNvPr id="55337" name="Straight Arrow Connector 30"/>
            <p:cNvCxnSpPr>
              <a:cxnSpLocks noChangeShapeType="1"/>
            </p:cNvCxnSpPr>
            <p:nvPr/>
          </p:nvCxnSpPr>
          <p:spPr bwMode="auto">
            <a:xfrm rot="16200000" flipV="1">
              <a:off x="576072" y="3959351"/>
              <a:ext cx="1389888" cy="1588"/>
            </a:xfrm>
            <a:prstGeom prst="straightConnector1">
              <a:avLst/>
            </a:prstGeom>
            <a:noFill/>
            <a:ln w="38100" algn="ctr">
              <a:solidFill>
                <a:srgbClr val="008000"/>
              </a:solidFill>
              <a:round/>
              <a:headEnd/>
              <a:tailEnd type="triangle" w="med" len="med"/>
            </a:ln>
          </p:spPr>
        </p:cxnSp>
        <p:cxnSp>
          <p:nvCxnSpPr>
            <p:cNvPr id="55338" name="Straight Arrow Connector 22"/>
            <p:cNvCxnSpPr>
              <a:cxnSpLocks noChangeShapeType="1"/>
            </p:cNvCxnSpPr>
            <p:nvPr/>
          </p:nvCxnSpPr>
          <p:spPr bwMode="auto">
            <a:xfrm>
              <a:off x="1197864" y="4663439"/>
              <a:ext cx="2633472" cy="1588"/>
            </a:xfrm>
            <a:prstGeom prst="straightConnector1">
              <a:avLst/>
            </a:prstGeom>
            <a:noFill/>
            <a:ln w="38100" algn="ctr">
              <a:solidFill>
                <a:srgbClr val="0000FF"/>
              </a:solidFill>
              <a:round/>
              <a:headEnd/>
              <a:tailEnd type="triangle" w="med" len="med"/>
            </a:ln>
          </p:spPr>
        </p:cxnSp>
        <p:sp>
          <p:nvSpPr>
            <p:cNvPr id="55339" name="Oval 33"/>
            <p:cNvSpPr>
              <a:spLocks noChangeArrowheads="1"/>
            </p:cNvSpPr>
            <p:nvPr/>
          </p:nvSpPr>
          <p:spPr bwMode="auto">
            <a:xfrm>
              <a:off x="1269492" y="5222748"/>
              <a:ext cx="539496" cy="539496"/>
            </a:xfrm>
            <a:prstGeom prst="ellipse">
              <a:avLst/>
            </a:prstGeom>
            <a:solidFill>
              <a:srgbClr val="00B0F0"/>
            </a:solidFill>
            <a:ln w="19050" algn="ctr">
              <a:solidFill>
                <a:schemeClr val="tx1"/>
              </a:solidFill>
              <a:round/>
              <a:headEnd/>
              <a:tailEnd/>
            </a:ln>
          </p:spPr>
          <p:txBody>
            <a:bodyPr lIns="92075" tIns="46038" rIns="92075" bIns="46038"/>
            <a:lstStyle/>
            <a:p>
              <a:pPr marL="571500" indent="-571500"/>
              <a:endParaRPr lang="en-GB" dirty="0"/>
            </a:p>
          </p:txBody>
        </p:sp>
        <p:sp>
          <p:nvSpPr>
            <p:cNvPr id="55340" name="Oval 31"/>
            <p:cNvSpPr>
              <a:spLocks noChangeArrowheads="1"/>
            </p:cNvSpPr>
            <p:nvPr/>
          </p:nvSpPr>
          <p:spPr bwMode="auto">
            <a:xfrm>
              <a:off x="1810512" y="3584448"/>
              <a:ext cx="539496" cy="539496"/>
            </a:xfrm>
            <a:prstGeom prst="ellipse">
              <a:avLst/>
            </a:prstGeom>
            <a:solidFill>
              <a:srgbClr val="FFFF00"/>
            </a:solidFill>
            <a:ln w="19050" algn="ctr">
              <a:solidFill>
                <a:schemeClr val="tx1"/>
              </a:solidFill>
              <a:round/>
              <a:headEnd/>
              <a:tailEnd/>
            </a:ln>
          </p:spPr>
          <p:txBody>
            <a:bodyPr lIns="92075" tIns="46038" rIns="92075" bIns="46038"/>
            <a:lstStyle/>
            <a:p>
              <a:pPr marL="571500" indent="-571500"/>
              <a:endParaRPr lang="en-GB" dirty="0"/>
            </a:p>
          </p:txBody>
        </p:sp>
      </p:grpSp>
      <p:grpSp>
        <p:nvGrpSpPr>
          <p:cNvPr id="6" name="Group 72"/>
          <p:cNvGrpSpPr>
            <a:grpSpLocks/>
          </p:cNvGrpSpPr>
          <p:nvPr/>
        </p:nvGrpSpPr>
        <p:grpSpPr bwMode="auto">
          <a:xfrm>
            <a:off x="5038725" y="-2917825"/>
            <a:ext cx="7239000" cy="15125700"/>
            <a:chOff x="4838700" y="-3147060"/>
            <a:chExt cx="7239000" cy="15125700"/>
          </a:xfrm>
        </p:grpSpPr>
        <p:sp>
          <p:nvSpPr>
            <p:cNvPr id="55307" name="Oval 41"/>
            <p:cNvSpPr>
              <a:spLocks noChangeArrowheads="1"/>
            </p:cNvSpPr>
            <p:nvPr/>
          </p:nvSpPr>
          <p:spPr bwMode="auto">
            <a:xfrm>
              <a:off x="6172200" y="3284220"/>
              <a:ext cx="2270760" cy="227076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sp>
          <p:nvSpPr>
            <p:cNvPr id="55308" name="Oval 42"/>
            <p:cNvSpPr>
              <a:spLocks noChangeArrowheads="1"/>
            </p:cNvSpPr>
            <p:nvPr/>
          </p:nvSpPr>
          <p:spPr bwMode="auto">
            <a:xfrm flipH="1">
              <a:off x="6736080" y="3558540"/>
              <a:ext cx="1699260" cy="169926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sp>
          <p:nvSpPr>
            <p:cNvPr id="55309" name="Oval 43"/>
            <p:cNvSpPr>
              <a:spLocks noChangeArrowheads="1"/>
            </p:cNvSpPr>
            <p:nvPr/>
          </p:nvSpPr>
          <p:spPr bwMode="auto">
            <a:xfrm flipH="1">
              <a:off x="7307580" y="3840480"/>
              <a:ext cx="1120140" cy="1135380"/>
            </a:xfrm>
            <a:prstGeom prst="ellipse">
              <a:avLst/>
            </a:prstGeom>
            <a:noFill/>
            <a:ln w="15875" algn="ctr">
              <a:solidFill>
                <a:srgbClr val="00B0F0">
                  <a:alpha val="50195"/>
                </a:srgbClr>
              </a:solidFill>
              <a:round/>
              <a:headEnd/>
              <a:tailEnd/>
            </a:ln>
          </p:spPr>
          <p:txBody>
            <a:bodyPr lIns="92075" tIns="46038" rIns="92075" bIns="46038"/>
            <a:lstStyle/>
            <a:p>
              <a:pPr marL="571500" indent="-571500"/>
              <a:endParaRPr lang="en-GB" dirty="0"/>
            </a:p>
          </p:txBody>
        </p:sp>
        <p:grpSp>
          <p:nvGrpSpPr>
            <p:cNvPr id="7" name="Group 52"/>
            <p:cNvGrpSpPr>
              <a:grpSpLocks/>
            </p:cNvGrpSpPr>
            <p:nvPr/>
          </p:nvGrpSpPr>
          <p:grpSpPr bwMode="auto">
            <a:xfrm>
              <a:off x="4838700" y="-3147060"/>
              <a:ext cx="7223760" cy="7559040"/>
              <a:chOff x="4838700" y="-3147060"/>
              <a:chExt cx="7223760" cy="7559040"/>
            </a:xfrm>
          </p:grpSpPr>
          <p:sp>
            <p:nvSpPr>
              <p:cNvPr id="50" name="Arc 49"/>
              <p:cNvSpPr/>
              <p:nvPr/>
            </p:nvSpPr>
            <p:spPr bwMode="auto">
              <a:xfrm rot="16200000" flipH="1">
                <a:off x="7566026" y="2706052"/>
                <a:ext cx="1706562" cy="1706563"/>
              </a:xfrm>
              <a:prstGeom prst="arc">
                <a:avLst>
                  <a:gd name="adj1" fmla="val 14045420"/>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sp>
            <p:nvSpPr>
              <p:cNvPr id="51" name="Arc 50"/>
              <p:cNvSpPr/>
              <p:nvPr/>
            </p:nvSpPr>
            <p:spPr bwMode="auto">
              <a:xfrm rot="16200000" flipH="1">
                <a:off x="6727825" y="975678"/>
                <a:ext cx="3429000" cy="3429000"/>
              </a:xfrm>
              <a:prstGeom prst="arc">
                <a:avLst>
                  <a:gd name="adj1" fmla="val 16298828"/>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sp>
            <p:nvSpPr>
              <p:cNvPr id="52" name="Arc 51"/>
              <p:cNvSpPr/>
              <p:nvPr/>
            </p:nvSpPr>
            <p:spPr bwMode="auto">
              <a:xfrm rot="16200000" flipH="1">
                <a:off x="4670425" y="-2978785"/>
                <a:ext cx="7559675" cy="7223125"/>
              </a:xfrm>
              <a:prstGeom prst="arc">
                <a:avLst>
                  <a:gd name="adj1" fmla="val 18710837"/>
                  <a:gd name="adj2" fmla="val 0"/>
                </a:avLst>
              </a:prstGeom>
              <a:noFill/>
              <a:ln w="15875" cap="flat" cmpd="sng" algn="ctr">
                <a:solidFill>
                  <a:schemeClr val="accent6">
                    <a:lumMod val="60000"/>
                    <a:lumOff val="40000"/>
                  </a:schemeClr>
                </a:solidFill>
                <a:prstDash val="solid"/>
                <a:round/>
                <a:headEnd type="none" w="med" len="med"/>
                <a:tailEnd type="none" w="med" len="med"/>
              </a:ln>
              <a:effectLst/>
            </p:spPr>
            <p:txBody>
              <a:bodyPr anchor="ctr"/>
              <a:lstStyle/>
              <a:p>
                <a:pPr algn="ctr">
                  <a:defRPr/>
                </a:pPr>
                <a:endParaRPr lang="en-GB" dirty="0"/>
              </a:p>
            </p:txBody>
          </p:sp>
        </p:grpSp>
        <p:grpSp>
          <p:nvGrpSpPr>
            <p:cNvPr id="8" name="Group 57"/>
            <p:cNvGrpSpPr>
              <a:grpSpLocks/>
            </p:cNvGrpSpPr>
            <p:nvPr/>
          </p:nvGrpSpPr>
          <p:grpSpPr bwMode="auto">
            <a:xfrm flipV="1">
              <a:off x="4853940" y="4419600"/>
              <a:ext cx="7223760" cy="7559040"/>
              <a:chOff x="4838700" y="-3147060"/>
              <a:chExt cx="7223760" cy="7559040"/>
            </a:xfrm>
          </p:grpSpPr>
          <p:sp>
            <p:nvSpPr>
              <p:cNvPr id="59" name="Arc 58"/>
              <p:cNvSpPr/>
              <p:nvPr/>
            </p:nvSpPr>
            <p:spPr bwMode="auto">
              <a:xfrm rot="16200000" flipH="1">
                <a:off x="7566660" y="2706052"/>
                <a:ext cx="1706563" cy="1706563"/>
              </a:xfrm>
              <a:prstGeom prst="arc">
                <a:avLst>
                  <a:gd name="adj1" fmla="val 14045420"/>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sp>
            <p:nvSpPr>
              <p:cNvPr id="60" name="Arc 59"/>
              <p:cNvSpPr/>
              <p:nvPr/>
            </p:nvSpPr>
            <p:spPr bwMode="auto">
              <a:xfrm rot="16200000" flipH="1">
                <a:off x="6710998" y="975677"/>
                <a:ext cx="3429000" cy="3429000"/>
              </a:xfrm>
              <a:prstGeom prst="arc">
                <a:avLst>
                  <a:gd name="adj1" fmla="val 16298828"/>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sp>
            <p:nvSpPr>
              <p:cNvPr id="61" name="Arc 60"/>
              <p:cNvSpPr/>
              <p:nvPr/>
            </p:nvSpPr>
            <p:spPr bwMode="auto">
              <a:xfrm rot="16200000" flipH="1">
                <a:off x="4671060" y="-2978785"/>
                <a:ext cx="7559675" cy="7223125"/>
              </a:xfrm>
              <a:prstGeom prst="arc">
                <a:avLst>
                  <a:gd name="adj1" fmla="val 18710837"/>
                  <a:gd name="adj2" fmla="val 0"/>
                </a:avLst>
              </a:prstGeom>
              <a:noFill/>
              <a:ln w="15875" cap="flat" cmpd="sng" algn="ctr">
                <a:solidFill>
                  <a:srgbClr val="FFC000"/>
                </a:solidFill>
                <a:prstDash val="solid"/>
                <a:round/>
                <a:headEnd type="none" w="med" len="med"/>
                <a:tailEnd type="none" w="med" len="med"/>
              </a:ln>
              <a:effectLst/>
            </p:spPr>
            <p:txBody>
              <a:bodyPr anchor="ctr"/>
              <a:lstStyle/>
              <a:p>
                <a:pPr algn="ctr">
                  <a:defRPr/>
                </a:pPr>
                <a:endParaRPr lang="en-GB" dirty="0"/>
              </a:p>
            </p:txBody>
          </p:sp>
        </p:grpSp>
        <p:sp>
          <p:nvSpPr>
            <p:cNvPr id="55312" name="Freeform 65"/>
            <p:cNvSpPr>
              <a:spLocks noChangeArrowheads="1"/>
            </p:cNvSpPr>
            <p:nvPr/>
          </p:nvSpPr>
          <p:spPr bwMode="auto">
            <a:xfrm>
              <a:off x="5048250" y="4414838"/>
              <a:ext cx="1352550" cy="1345406"/>
            </a:xfrm>
            <a:custGeom>
              <a:avLst/>
              <a:gdLst>
                <a:gd name="T0" fmla="*/ 0 w 1352550"/>
                <a:gd name="T1" fmla="*/ 0 h 1345406"/>
                <a:gd name="T2" fmla="*/ 1123950 w 1352550"/>
                <a:gd name="T3" fmla="*/ 0 h 1345406"/>
                <a:gd name="T4" fmla="*/ 1128713 w 1352550"/>
                <a:gd name="T5" fmla="*/ 111918 h 1345406"/>
                <a:gd name="T6" fmla="*/ 1159669 w 1352550"/>
                <a:gd name="T7" fmla="*/ 292893 h 1345406"/>
                <a:gd name="T8" fmla="*/ 1219200 w 1352550"/>
                <a:gd name="T9" fmla="*/ 461962 h 1345406"/>
                <a:gd name="T10" fmla="*/ 1297781 w 1352550"/>
                <a:gd name="T11" fmla="*/ 614362 h 1345406"/>
                <a:gd name="T12" fmla="*/ 1352550 w 1352550"/>
                <a:gd name="T13" fmla="*/ 692943 h 1345406"/>
                <a:gd name="T14" fmla="*/ 1173956 w 1352550"/>
                <a:gd name="T15" fmla="*/ 823912 h 1345406"/>
                <a:gd name="T16" fmla="*/ 1014413 w 1352550"/>
                <a:gd name="T17" fmla="*/ 969168 h 1345406"/>
                <a:gd name="T18" fmla="*/ 876300 w 1352550"/>
                <a:gd name="T19" fmla="*/ 1102518 h 1345406"/>
                <a:gd name="T20" fmla="*/ 704850 w 1352550"/>
                <a:gd name="T21" fmla="*/ 1295400 h 1345406"/>
                <a:gd name="T22" fmla="*/ 659606 w 1352550"/>
                <a:gd name="T23" fmla="*/ 1345406 h 1345406"/>
                <a:gd name="T24" fmla="*/ 452438 w 1352550"/>
                <a:gd name="T25" fmla="*/ 1162050 h 1345406"/>
                <a:gd name="T26" fmla="*/ 226219 w 1352550"/>
                <a:gd name="T27" fmla="*/ 862012 h 1345406"/>
                <a:gd name="T28" fmla="*/ 69056 w 1352550"/>
                <a:gd name="T29" fmla="*/ 497681 h 1345406"/>
                <a:gd name="T30" fmla="*/ 7144 w 1352550"/>
                <a:gd name="T31" fmla="*/ 195262 h 1345406"/>
                <a:gd name="T32" fmla="*/ 0 w 1352550"/>
                <a:gd name="T33" fmla="*/ 0 h 13454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52550"/>
                <a:gd name="T52" fmla="*/ 0 h 1345406"/>
                <a:gd name="T53" fmla="*/ 1352550 w 1352550"/>
                <a:gd name="T54" fmla="*/ 1345406 h 13454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52550" h="1345406">
                  <a:moveTo>
                    <a:pt x="0" y="0"/>
                  </a:moveTo>
                  <a:lnTo>
                    <a:pt x="1123950" y="0"/>
                  </a:lnTo>
                  <a:lnTo>
                    <a:pt x="1128713" y="111918"/>
                  </a:lnTo>
                  <a:lnTo>
                    <a:pt x="1159669" y="292893"/>
                  </a:lnTo>
                  <a:lnTo>
                    <a:pt x="1219200" y="461962"/>
                  </a:lnTo>
                  <a:lnTo>
                    <a:pt x="1297781" y="614362"/>
                  </a:lnTo>
                  <a:lnTo>
                    <a:pt x="1352550" y="692943"/>
                  </a:lnTo>
                  <a:lnTo>
                    <a:pt x="1173956" y="823912"/>
                  </a:lnTo>
                  <a:lnTo>
                    <a:pt x="1014413" y="969168"/>
                  </a:lnTo>
                  <a:lnTo>
                    <a:pt x="876300" y="1102518"/>
                  </a:lnTo>
                  <a:lnTo>
                    <a:pt x="704850" y="1295400"/>
                  </a:lnTo>
                  <a:lnTo>
                    <a:pt x="659606" y="1345406"/>
                  </a:lnTo>
                  <a:lnTo>
                    <a:pt x="452438" y="1162050"/>
                  </a:lnTo>
                  <a:lnTo>
                    <a:pt x="226219" y="862012"/>
                  </a:lnTo>
                  <a:lnTo>
                    <a:pt x="69056" y="497681"/>
                  </a:lnTo>
                  <a:lnTo>
                    <a:pt x="7144" y="195262"/>
                  </a:lnTo>
                  <a:lnTo>
                    <a:pt x="0" y="0"/>
                  </a:lnTo>
                  <a:close/>
                </a:path>
              </a:pathLst>
            </a:custGeom>
            <a:solidFill>
              <a:srgbClr val="7030A0">
                <a:alpha val="34117"/>
              </a:srgbClr>
            </a:solidFill>
            <a:ln w="9525" algn="ctr">
              <a:noFill/>
              <a:round/>
              <a:headEnd/>
              <a:tailEnd/>
            </a:ln>
          </p:spPr>
          <p:txBody>
            <a:bodyPr lIns="92075" tIns="46038" rIns="92075" bIns="46038"/>
            <a:lstStyle/>
            <a:p>
              <a:endParaRPr lang="en-US" dirty="0"/>
            </a:p>
          </p:txBody>
        </p:sp>
        <p:sp>
          <p:nvSpPr>
            <p:cNvPr id="70" name="Arc 69"/>
            <p:cNvSpPr/>
            <p:nvPr/>
          </p:nvSpPr>
          <p:spPr bwMode="auto">
            <a:xfrm>
              <a:off x="7588250" y="3974465"/>
              <a:ext cx="825500" cy="825500"/>
            </a:xfrm>
            <a:prstGeom prst="arc">
              <a:avLst>
                <a:gd name="adj1" fmla="val 21567194"/>
                <a:gd name="adj2" fmla="val 2131746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dirty="0"/>
            </a:p>
          </p:txBody>
        </p:sp>
        <p:sp>
          <p:nvSpPr>
            <p:cNvPr id="71" name="Arc 70"/>
            <p:cNvSpPr/>
            <p:nvPr/>
          </p:nvSpPr>
          <p:spPr bwMode="auto">
            <a:xfrm>
              <a:off x="7848600" y="4126865"/>
              <a:ext cx="571500" cy="571500"/>
            </a:xfrm>
            <a:prstGeom prst="arc">
              <a:avLst>
                <a:gd name="adj1" fmla="val 487705"/>
                <a:gd name="adj2" fmla="val 71914"/>
              </a:avLst>
            </a:prstGeom>
            <a:noFill/>
            <a:ln w="15875" cap="flat" cmpd="sng" algn="ctr">
              <a:solidFill>
                <a:srgbClr val="00B0F0">
                  <a:alpha val="50000"/>
                </a:srgbClr>
              </a:solidFill>
              <a:prstDash val="solid"/>
              <a:round/>
              <a:headEnd type="none" w="med" len="med"/>
              <a:tailEnd type="none" w="med" len="med"/>
            </a:ln>
            <a:effectLst/>
          </p:spPr>
          <p:txBody>
            <a:bodyPr anchor="ctr"/>
            <a:lstStyle/>
            <a:p>
              <a:pPr algn="ctr">
                <a:defRPr/>
              </a:pPr>
              <a:endParaRPr lang="en-GB" dirty="0"/>
            </a:p>
          </p:txBody>
        </p:sp>
        <p:sp>
          <p:nvSpPr>
            <p:cNvPr id="29" name="Arc 28"/>
            <p:cNvSpPr/>
            <p:nvPr/>
          </p:nvSpPr>
          <p:spPr bwMode="auto">
            <a:xfrm>
              <a:off x="5038725" y="2725103"/>
              <a:ext cx="3382963" cy="3382962"/>
            </a:xfrm>
            <a:prstGeom prst="arc">
              <a:avLst>
                <a:gd name="adj1" fmla="val 10827283"/>
                <a:gd name="adj2" fmla="val 0"/>
              </a:avLst>
            </a:prstGeom>
            <a:noFill/>
            <a:ln w="38100" cap="flat" cmpd="sng" algn="ctr">
              <a:solidFill>
                <a:srgbClr val="008000"/>
              </a:solidFill>
              <a:prstDash val="solid"/>
              <a:round/>
              <a:headEnd type="none" w="med" len="med"/>
              <a:tailEnd type="triangle" w="med" len="med"/>
            </a:ln>
            <a:effectLst/>
          </p:spPr>
          <p:txBody>
            <a:bodyPr anchor="ctr"/>
            <a:lstStyle/>
            <a:p>
              <a:pPr algn="ctr">
                <a:defRPr/>
              </a:pPr>
              <a:endParaRPr lang="en-GB" dirty="0"/>
            </a:p>
          </p:txBody>
        </p:sp>
        <p:sp>
          <p:nvSpPr>
            <p:cNvPr id="30" name="Arc 29"/>
            <p:cNvSpPr/>
            <p:nvPr/>
          </p:nvSpPr>
          <p:spPr bwMode="auto">
            <a:xfrm flipV="1">
              <a:off x="5045075" y="2721928"/>
              <a:ext cx="3382963" cy="3382962"/>
            </a:xfrm>
            <a:prstGeom prst="arc">
              <a:avLst>
                <a:gd name="adj1" fmla="val 10827283"/>
                <a:gd name="adj2" fmla="val 21596626"/>
              </a:avLst>
            </a:prstGeom>
            <a:noFill/>
            <a:ln w="38100" cap="flat" cmpd="sng" algn="ctr">
              <a:solidFill>
                <a:srgbClr val="FF0000"/>
              </a:solidFill>
              <a:prstDash val="solid"/>
              <a:round/>
              <a:headEnd type="none" w="med" len="med"/>
              <a:tailEnd type="triangle" w="med" len="med"/>
            </a:ln>
            <a:effectLst/>
          </p:spPr>
          <p:txBody>
            <a:bodyPr anchor="ctr"/>
            <a:lstStyle/>
            <a:p>
              <a:pPr algn="ctr">
                <a:defRPr/>
              </a:pPr>
              <a:endParaRPr lang="en-GB" dirty="0"/>
            </a:p>
          </p:txBody>
        </p:sp>
        <p:cxnSp>
          <p:nvCxnSpPr>
            <p:cNvPr id="55317" name="Straight Arrow Connector 23"/>
            <p:cNvCxnSpPr>
              <a:cxnSpLocks noChangeShapeType="1"/>
            </p:cNvCxnSpPr>
            <p:nvPr/>
          </p:nvCxnSpPr>
          <p:spPr bwMode="auto">
            <a:xfrm>
              <a:off x="5022850" y="4413250"/>
              <a:ext cx="3405124" cy="5342"/>
            </a:xfrm>
            <a:prstGeom prst="straightConnector1">
              <a:avLst/>
            </a:prstGeom>
            <a:noFill/>
            <a:ln w="38100" algn="ctr">
              <a:solidFill>
                <a:srgbClr val="0000FF"/>
              </a:solidFill>
              <a:round/>
              <a:headEnd/>
              <a:tailEnd type="triangle" w="med" len="med"/>
            </a:ln>
          </p:spPr>
        </p:cxnSp>
        <p:sp>
          <p:nvSpPr>
            <p:cNvPr id="55318" name="Oval 32"/>
            <p:cNvSpPr>
              <a:spLocks noChangeArrowheads="1"/>
            </p:cNvSpPr>
            <p:nvPr/>
          </p:nvSpPr>
          <p:spPr bwMode="auto">
            <a:xfrm>
              <a:off x="7200805" y="3588925"/>
              <a:ext cx="402526" cy="402526"/>
            </a:xfrm>
            <a:prstGeom prst="ellipse">
              <a:avLst/>
            </a:prstGeom>
            <a:solidFill>
              <a:srgbClr val="FFFF00"/>
            </a:solidFill>
            <a:ln w="19050" algn="ctr">
              <a:solidFill>
                <a:schemeClr val="tx1"/>
              </a:solidFill>
              <a:round/>
              <a:headEnd/>
              <a:tailEnd/>
            </a:ln>
          </p:spPr>
          <p:txBody>
            <a:bodyPr lIns="92075" tIns="46038" rIns="92075" bIns="46038"/>
            <a:lstStyle/>
            <a:p>
              <a:pPr marL="571500" indent="-571500"/>
              <a:endParaRPr lang="en-GB" dirty="0"/>
            </a:p>
          </p:txBody>
        </p:sp>
        <p:sp>
          <p:nvSpPr>
            <p:cNvPr id="55319" name="Oval 34"/>
            <p:cNvSpPr>
              <a:spLocks noChangeArrowheads="1"/>
            </p:cNvSpPr>
            <p:nvPr/>
          </p:nvSpPr>
          <p:spPr bwMode="auto">
            <a:xfrm>
              <a:off x="6850380" y="5218176"/>
              <a:ext cx="777240" cy="777240"/>
            </a:xfrm>
            <a:prstGeom prst="ellipse">
              <a:avLst/>
            </a:prstGeom>
            <a:solidFill>
              <a:srgbClr val="00B0F0"/>
            </a:solidFill>
            <a:ln w="19050" algn="ctr">
              <a:solidFill>
                <a:schemeClr val="tx1"/>
              </a:solidFill>
              <a:round/>
              <a:headEnd/>
              <a:tailEnd/>
            </a:ln>
          </p:spPr>
          <p:txBody>
            <a:bodyPr lIns="92075" tIns="46038" rIns="92075" bIns="46038"/>
            <a:lstStyle/>
            <a:p>
              <a:pPr marL="571500" indent="-571500"/>
              <a:endParaRPr lang="en-GB" dirty="0"/>
            </a:p>
          </p:txBody>
        </p:sp>
        <p:sp>
          <p:nvSpPr>
            <p:cNvPr id="65" name="Arc 64"/>
            <p:cNvSpPr/>
            <p:nvPr/>
          </p:nvSpPr>
          <p:spPr bwMode="auto">
            <a:xfrm>
              <a:off x="6384925" y="2369503"/>
              <a:ext cx="2386013" cy="2386012"/>
            </a:xfrm>
            <a:prstGeom prst="arc">
              <a:avLst>
                <a:gd name="adj1" fmla="val 2733100"/>
                <a:gd name="adj2" fmla="val 13501025"/>
              </a:avLst>
            </a:prstGeom>
            <a:noFill/>
            <a:ln w="25400" cap="flat" cmpd="sng" algn="ctr">
              <a:solidFill>
                <a:schemeClr val="tx1"/>
              </a:solidFill>
              <a:prstDash val="sysDash"/>
              <a:round/>
              <a:headEnd type="arrow" w="med" len="med"/>
              <a:tailEnd type="none" w="med" len="med"/>
            </a:ln>
            <a:effectLst/>
          </p:spPr>
          <p:txBody>
            <a:bodyPr anchor="ctr"/>
            <a:lstStyle/>
            <a:p>
              <a:pPr algn="ctr">
                <a:defRPr/>
              </a:pPr>
              <a:endParaRPr lang="en-GB" dirty="0"/>
            </a:p>
          </p:txBody>
        </p:sp>
      </p:grpSp>
      <p:sp>
        <p:nvSpPr>
          <p:cNvPr id="55305" name="Left-Right Arrow 74"/>
          <p:cNvSpPr>
            <a:spLocks noChangeArrowheads="1"/>
          </p:cNvSpPr>
          <p:nvPr/>
        </p:nvSpPr>
        <p:spPr bwMode="auto">
          <a:xfrm>
            <a:off x="4068763" y="4564063"/>
            <a:ext cx="895350" cy="273050"/>
          </a:xfrm>
          <a:prstGeom prst="leftRightArrow">
            <a:avLst>
              <a:gd name="adj1" fmla="val 50000"/>
              <a:gd name="adj2" fmla="val 50188"/>
            </a:avLst>
          </a:prstGeom>
          <a:solidFill>
            <a:schemeClr val="bg1"/>
          </a:solidFill>
          <a:ln w="15875" algn="ctr">
            <a:solidFill>
              <a:schemeClr val="tx1"/>
            </a:solidFill>
            <a:round/>
            <a:headEnd/>
            <a:tailEnd/>
          </a:ln>
        </p:spPr>
        <p:txBody>
          <a:bodyPr lIns="92075" tIns="46038" rIns="92075" bIns="46038"/>
          <a:lstStyle/>
          <a:p>
            <a:pPr marL="571500" indent="-571500"/>
            <a:endParaRPr lang="en-GB" dirty="0"/>
          </a:p>
        </p:txBody>
      </p:sp>
      <p:sp>
        <p:nvSpPr>
          <p:cNvPr id="55306" name="TextBox 52"/>
          <p:cNvSpPr txBox="1">
            <a:spLocks noChangeArrowheads="1"/>
          </p:cNvSpPr>
          <p:nvPr/>
        </p:nvSpPr>
        <p:spPr bwMode="auto">
          <a:xfrm>
            <a:off x="4827588" y="1544638"/>
            <a:ext cx="3017837" cy="1349375"/>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FF0000"/>
                </a:solidFill>
              </a:rPr>
              <a:t>a straight line is nothing else than a circle with infinite radius</a:t>
            </a:r>
          </a:p>
          <a:p>
            <a:pPr>
              <a:buFont typeface="Wingdings" pitchFamily="2" charset="2"/>
              <a:buNone/>
            </a:pPr>
            <a:r>
              <a:rPr lang="en-US" sz="1600" b="0" dirty="0">
                <a:solidFill>
                  <a:srgbClr val="FF0000"/>
                </a:solidFill>
              </a:rPr>
              <a:t>a circle is defined by 3 points</a:t>
            </a:r>
          </a:p>
          <a:p>
            <a:pPr>
              <a:buFont typeface="Wingdings" pitchFamily="2" charset="2"/>
              <a:buNone/>
            </a:pPr>
            <a:r>
              <a:rPr lang="en-US" sz="1600" b="0" dirty="0">
                <a:solidFill>
                  <a:srgbClr val="FF0000"/>
                </a:solidFill>
              </a:rPr>
              <a:t>a straight line is defined by 2 points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134</a:t>
            </a:fld>
            <a:endParaRPr lang="en-US" dirty="0"/>
          </a:p>
        </p:txBody>
      </p:sp>
    </p:spTree>
    <p:extLst>
      <p:ext uri="{BB962C8B-B14F-4D97-AF65-F5344CB8AC3E}">
        <p14:creationId xmlns:p14="http://schemas.microsoft.com/office/powerpoint/2010/main" val="114493070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29378" name="Rectangle 2"/>
          <p:cNvSpPr>
            <a:spLocks noChangeArrowheads="1"/>
          </p:cNvSpPr>
          <p:nvPr/>
        </p:nvSpPr>
        <p:spPr bwMode="auto">
          <a:xfrm>
            <a:off x="1400175" y="176213"/>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(3)</a:t>
            </a:r>
          </a:p>
        </p:txBody>
      </p:sp>
      <p:sp>
        <p:nvSpPr>
          <p:cNvPr id="19463"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8" name="TextBox 7"/>
          <p:cNvSpPr txBox="1"/>
          <p:nvPr/>
        </p:nvSpPr>
        <p:spPr>
          <a:xfrm>
            <a:off x="406400" y="1490663"/>
            <a:ext cx="8550275" cy="4594225"/>
          </a:xfrm>
          <a:prstGeom prst="rect">
            <a:avLst/>
          </a:prstGeom>
          <a:noFill/>
        </p:spPr>
        <p:txBody>
          <a:bodyPr>
            <a:spAutoFit/>
          </a:bodyPr>
          <a:lstStyle/>
          <a:p>
            <a:pPr>
              <a:buFont typeface="Wingdings" pitchFamily="2" charset="2"/>
              <a:buNone/>
              <a:defRPr/>
            </a:pPr>
            <a:r>
              <a:rPr lang="en-US" sz="1700" b="0" dirty="0"/>
              <a:t>Impedances Z are usually first </a:t>
            </a:r>
            <a:r>
              <a:rPr lang="en-US" sz="1700" b="0" dirty="0">
                <a:solidFill>
                  <a:srgbClr val="FF0000"/>
                </a:solidFill>
              </a:rPr>
              <a:t>normalized </a:t>
            </a:r>
            <a:r>
              <a:rPr lang="en-US" sz="1700" b="0" dirty="0"/>
              <a:t>by</a:t>
            </a:r>
          </a:p>
          <a:p>
            <a:pPr>
              <a:buFont typeface="Wingdings" pitchFamily="2" charset="2"/>
              <a:buNone/>
              <a:defRPr/>
            </a:pPr>
            <a:endParaRPr lang="en-US" sz="1700" b="0" dirty="0"/>
          </a:p>
          <a:p>
            <a:pPr>
              <a:buFont typeface="Wingdings" pitchFamily="2" charset="2"/>
              <a:buNone/>
              <a:defRPr/>
            </a:pPr>
            <a:r>
              <a:rPr lang="en-US" sz="1700" b="0" dirty="0"/>
              <a:t>where Z</a:t>
            </a:r>
            <a:r>
              <a:rPr lang="en-US" sz="1700" b="0" baseline="-25000" dirty="0"/>
              <a:t>L</a:t>
            </a:r>
            <a:r>
              <a:rPr lang="en-US" sz="1700" b="0" dirty="0"/>
              <a:t> is some characteristic impedance (e.g. 50 Ohm). The general form of the transformation can then be written as</a:t>
            </a:r>
          </a:p>
          <a:p>
            <a:pPr>
              <a:buFont typeface="Wingdings" pitchFamily="2" charset="2"/>
              <a:buNone/>
              <a:defRPr/>
            </a:pPr>
            <a:endParaRPr lang="en-US" sz="1700" b="0" dirty="0"/>
          </a:p>
          <a:p>
            <a:pPr>
              <a:buFont typeface="Wingdings" pitchFamily="2" charset="2"/>
              <a:buNone/>
              <a:defRPr/>
            </a:pPr>
            <a:endParaRPr lang="en-US" sz="1700" b="0" dirty="0"/>
          </a:p>
          <a:p>
            <a:pPr>
              <a:buFont typeface="Wingdings" pitchFamily="2" charset="2"/>
              <a:buNone/>
              <a:defRPr/>
            </a:pPr>
            <a:r>
              <a:rPr lang="en-US" sz="1700" b="0" u="sng" dirty="0"/>
              <a:t>This mapping offers several practical advantages:</a:t>
            </a:r>
          </a:p>
          <a:p>
            <a:pPr>
              <a:buFont typeface="Wingdings" pitchFamily="2" charset="2"/>
              <a:buNone/>
              <a:defRPr/>
            </a:pPr>
            <a:endParaRPr lang="en-US" sz="1000" b="0" dirty="0"/>
          </a:p>
          <a:p>
            <a:pPr marL="342900" indent="-342900">
              <a:buFont typeface="Wingdings" pitchFamily="2" charset="2"/>
              <a:buNone/>
              <a:defRPr/>
            </a:pPr>
            <a:r>
              <a:rPr lang="en-US" sz="1700" b="0" dirty="0">
                <a:solidFill>
                  <a:srgbClr val="FF0000"/>
                </a:solidFill>
              </a:rPr>
              <a:t>1.</a:t>
            </a:r>
            <a:r>
              <a:rPr lang="en-US" sz="1700" b="0" dirty="0"/>
              <a:t>   The diagram includes all “passive” impedances, i.e. those with positive real part, </a:t>
            </a:r>
            <a:r>
              <a:rPr lang="en-US" sz="1700" b="0" dirty="0">
                <a:solidFill>
                  <a:srgbClr val="008000"/>
                </a:solidFill>
              </a:rPr>
              <a:t>from zero to infinity </a:t>
            </a:r>
            <a:r>
              <a:rPr lang="en-US" sz="1700" b="0" dirty="0"/>
              <a:t>in a handy format. Impedances with negative real part (“active device”, e.g. reflection amplifiers) would be outside the (normal) Smith chart.</a:t>
            </a:r>
          </a:p>
          <a:p>
            <a:pPr marL="342900" indent="-342900">
              <a:buFont typeface="Wingdings" pitchFamily="2" charset="2"/>
              <a:buNone/>
              <a:defRPr/>
            </a:pPr>
            <a:r>
              <a:rPr lang="en-US" sz="1700" b="0" dirty="0">
                <a:solidFill>
                  <a:srgbClr val="FF0000"/>
                </a:solidFill>
              </a:rPr>
              <a:t>2.</a:t>
            </a:r>
            <a:r>
              <a:rPr lang="en-US" sz="1700" b="0" dirty="0"/>
              <a:t>   The mapping converts impedances or admittances into reflection factors and vice-versa. This is particularly interesting for studies in the radiofrequency and microwave domain where electrical quantities are usually expressed in terms of </a:t>
            </a:r>
            <a:r>
              <a:rPr lang="en-US" sz="1700" b="0" dirty="0">
                <a:solidFill>
                  <a:srgbClr val="008000"/>
                </a:solidFill>
              </a:rPr>
              <a:t>“direct” </a:t>
            </a:r>
            <a:r>
              <a:rPr lang="en-US" sz="1700" b="0" dirty="0"/>
              <a:t>or </a:t>
            </a:r>
            <a:r>
              <a:rPr lang="en-US" sz="1700" b="0" dirty="0">
                <a:solidFill>
                  <a:srgbClr val="008000"/>
                </a:solidFill>
              </a:rPr>
              <a:t>“forward”</a:t>
            </a:r>
            <a:r>
              <a:rPr lang="en-US" sz="1700" b="0" dirty="0"/>
              <a:t> waves and </a:t>
            </a:r>
            <a:r>
              <a:rPr lang="en-US" sz="1700" b="0" dirty="0">
                <a:solidFill>
                  <a:srgbClr val="008000"/>
                </a:solidFill>
              </a:rPr>
              <a:t>“reflected” </a:t>
            </a:r>
            <a:r>
              <a:rPr lang="en-US" sz="1700" b="0" dirty="0"/>
              <a:t>or </a:t>
            </a:r>
            <a:r>
              <a:rPr lang="en-US" sz="1700" b="0" dirty="0">
                <a:solidFill>
                  <a:srgbClr val="008000"/>
                </a:solidFill>
              </a:rPr>
              <a:t>“backward” </a:t>
            </a:r>
            <a:r>
              <a:rPr lang="en-US" sz="1700" b="0" dirty="0"/>
              <a:t>waves. This replaces the notation in terms of currents and voltages used at lower frequencies. Also the reference plane can be moved very easily using the Smith chart.</a:t>
            </a:r>
          </a:p>
        </p:txBody>
      </p:sp>
      <p:graphicFrame>
        <p:nvGraphicFramePr>
          <p:cNvPr id="19458" name="Object 9"/>
          <p:cNvGraphicFramePr>
            <a:graphicFrameLocks noChangeAspect="1"/>
          </p:cNvGraphicFramePr>
          <p:nvPr>
            <p:extLst>
              <p:ext uri="{D42A27DB-BD31-4B8C-83A1-F6EECF244321}">
                <p14:modId xmlns:p14="http://schemas.microsoft.com/office/powerpoint/2010/main" val="1410808271"/>
              </p:ext>
            </p:extLst>
          </p:nvPr>
        </p:nvGraphicFramePr>
        <p:xfrm>
          <a:off x="5055394" y="1278839"/>
          <a:ext cx="684212" cy="647700"/>
        </p:xfrm>
        <a:graphic>
          <a:graphicData uri="http://schemas.openxmlformats.org/presentationml/2006/ole">
            <mc:AlternateContent xmlns:mc="http://schemas.openxmlformats.org/markup-compatibility/2006">
              <mc:Choice xmlns:v="urn:schemas-microsoft-com:vml" Requires="v">
                <p:oleObj name="Equation" r:id="rId3" imgW="457200" imgH="431800" progId="Equation.3">
                  <p:embed/>
                </p:oleObj>
              </mc:Choice>
              <mc:Fallback>
                <p:oleObj name="Equation" r:id="rId3" imgW="457200" imgH="431800" progId="Equation.3">
                  <p:embed/>
                  <p:pic>
                    <p:nvPicPr>
                      <p:cNvPr id="1945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5394" y="1278839"/>
                        <a:ext cx="684212" cy="647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9459" name="Object 9"/>
          <p:cNvGraphicFramePr>
            <a:graphicFrameLocks noChangeAspect="1"/>
          </p:cNvGraphicFramePr>
          <p:nvPr/>
        </p:nvGraphicFramePr>
        <p:xfrm>
          <a:off x="4410075" y="2516188"/>
          <a:ext cx="2508250" cy="590550"/>
        </p:xfrm>
        <a:graphic>
          <a:graphicData uri="http://schemas.openxmlformats.org/presentationml/2006/ole">
            <mc:AlternateContent xmlns:mc="http://schemas.openxmlformats.org/markup-compatibility/2006">
              <mc:Choice xmlns:v="urn:schemas-microsoft-com:vml" Requires="v">
                <p:oleObj name="Equation" r:id="rId5" imgW="1675673" imgH="393529" progId="Equation.3">
                  <p:embed/>
                </p:oleObj>
              </mc:Choice>
              <mc:Fallback>
                <p:oleObj name="Equation" r:id="rId5" imgW="1675673" imgH="393529" progId="Equation.3">
                  <p:embed/>
                  <p:pic>
                    <p:nvPicPr>
                      <p:cNvPr id="1945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10075" y="2516188"/>
                        <a:ext cx="2508250"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135</a:t>
            </a:fld>
            <a:endParaRPr lang="en-US" dirty="0"/>
          </a:p>
        </p:txBody>
      </p:sp>
      <p:sp>
        <p:nvSpPr>
          <p:cNvPr id="9" name="TextBox 8"/>
          <p:cNvSpPr txBox="1"/>
          <p:nvPr/>
        </p:nvSpPr>
        <p:spPr>
          <a:xfrm rot="10800000" flipV="1">
            <a:off x="5583044" y="1779795"/>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 name="TextBox 2"/>
          <p:cNvSpPr txBox="1"/>
          <p:nvPr/>
        </p:nvSpPr>
        <p:spPr>
          <a:xfrm>
            <a:off x="6115428" y="1362623"/>
            <a:ext cx="2247143" cy="738664"/>
          </a:xfrm>
          <a:prstGeom prst="rect">
            <a:avLst/>
          </a:prstGeom>
          <a:solidFill>
            <a:schemeClr val="bg1"/>
          </a:solidFill>
          <a:ln>
            <a:noFill/>
          </a:ln>
        </p:spPr>
        <p:txBody>
          <a:bodyPr wrap="square" rtlCol="0">
            <a:spAutoFit/>
          </a:bodyPr>
          <a:lstStyle/>
          <a:p>
            <a:pPr>
              <a:buNone/>
            </a:pPr>
            <a:r>
              <a:rPr lang="en-GB" sz="1400" b="0" dirty="0">
                <a:solidFill>
                  <a:srgbClr val="FF0000"/>
                </a:solidFill>
              </a:rPr>
              <a:t>Normalized impedance = lower case letter (symbol)</a:t>
            </a:r>
          </a:p>
          <a:p>
            <a:pPr>
              <a:buNone/>
            </a:pPr>
            <a:r>
              <a:rPr lang="en-GB" sz="1400" b="0" dirty="0">
                <a:solidFill>
                  <a:srgbClr val="FF0000"/>
                </a:solidFill>
              </a:rPr>
              <a:t>Not normalized=CAPITAL</a:t>
            </a:r>
          </a:p>
        </p:txBody>
      </p:sp>
    </p:spTree>
    <p:extLst>
      <p:ext uri="{BB962C8B-B14F-4D97-AF65-F5344CB8AC3E}">
        <p14:creationId xmlns:p14="http://schemas.microsoft.com/office/powerpoint/2010/main" val="691976179"/>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preferRelativeResize="0">
            <a:picLocks noGrp="1" noChangeAspect="1" noChangeArrowheads="1"/>
          </p:cNvPicPr>
          <p:nvPr>
            <p:ph sz="half" idx="1"/>
          </p:nvPr>
        </p:nvPicPr>
        <p:blipFill>
          <a:blip r:embed="rId3" cstate="print">
            <a:duotone>
              <a:schemeClr val="bg2">
                <a:shade val="45000"/>
                <a:satMod val="135000"/>
              </a:schemeClr>
              <a:prstClr val="white"/>
            </a:duotone>
          </a:blip>
          <a:srcRect/>
          <a:stretch>
            <a:fillRect/>
          </a:stretch>
        </p:blipFill>
        <p:spPr>
          <a:xfrm>
            <a:off x="622491" y="1581404"/>
            <a:ext cx="4030662" cy="3975100"/>
          </a:xfrm>
        </p:spPr>
      </p:pic>
      <p:sp>
        <p:nvSpPr>
          <p:cNvPr id="2048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27330" name="Rectangle 2"/>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(4)</a:t>
            </a:r>
          </a:p>
        </p:txBody>
      </p:sp>
      <p:sp>
        <p:nvSpPr>
          <p:cNvPr id="20488"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20489" name="TextBox 6"/>
          <p:cNvSpPr txBox="1">
            <a:spLocks noChangeArrowheads="1"/>
          </p:cNvSpPr>
          <p:nvPr/>
        </p:nvSpPr>
        <p:spPr bwMode="auto">
          <a:xfrm>
            <a:off x="4367213" y="2020888"/>
            <a:ext cx="4557712" cy="1006475"/>
          </a:xfrm>
          <a:prstGeom prst="rect">
            <a:avLst/>
          </a:prstGeom>
          <a:noFill/>
          <a:ln w="9525">
            <a:noFill/>
            <a:miter lim="800000"/>
            <a:headEnd/>
            <a:tailEnd/>
          </a:ln>
        </p:spPr>
        <p:txBody>
          <a:bodyPr wrap="none">
            <a:spAutoFit/>
          </a:bodyPr>
          <a:lstStyle/>
          <a:p>
            <a:pPr algn="r">
              <a:buFont typeface="Wingdings" pitchFamily="2" charset="2"/>
              <a:buNone/>
            </a:pPr>
            <a:r>
              <a:rPr lang="en-US" sz="1800" b="0" dirty="0"/>
              <a:t>The Smith Chart (</a:t>
            </a:r>
            <a:r>
              <a:rPr lang="en-US" sz="1800" b="0" i="1" dirty="0"/>
              <a:t>Abaque Smith </a:t>
            </a:r>
            <a:r>
              <a:rPr lang="en-US" sz="1800" b="0" dirty="0"/>
              <a:t>in French)</a:t>
            </a:r>
          </a:p>
          <a:p>
            <a:pPr algn="r">
              <a:buFont typeface="Wingdings" pitchFamily="2" charset="2"/>
              <a:buNone/>
            </a:pPr>
            <a:r>
              <a:rPr lang="en-US" sz="1800" b="0" dirty="0"/>
              <a:t>is the </a:t>
            </a:r>
            <a:r>
              <a:rPr lang="en-US" sz="1800" b="0" u="sng" dirty="0"/>
              <a:t>linear</a:t>
            </a:r>
            <a:r>
              <a:rPr lang="en-US" sz="1800" b="0" dirty="0"/>
              <a:t> representation of the </a:t>
            </a:r>
          </a:p>
          <a:p>
            <a:pPr algn="r">
              <a:buFont typeface="Wingdings" pitchFamily="2" charset="2"/>
              <a:buNone/>
            </a:pPr>
            <a:r>
              <a:rPr lang="en-US" sz="1800" b="0" dirty="0"/>
              <a:t>complex reflection factor</a:t>
            </a:r>
            <a:endParaRPr lang="en-GB" sz="1800" b="0" dirty="0"/>
          </a:p>
        </p:txBody>
      </p:sp>
      <p:sp>
        <p:nvSpPr>
          <p:cNvPr id="20490" name="TextBox 7"/>
          <p:cNvSpPr txBox="1">
            <a:spLocks noChangeArrowheads="1"/>
          </p:cNvSpPr>
          <p:nvPr/>
        </p:nvSpPr>
        <p:spPr bwMode="auto">
          <a:xfrm>
            <a:off x="4551363" y="4425950"/>
            <a:ext cx="4649787" cy="1495425"/>
          </a:xfrm>
          <a:prstGeom prst="rect">
            <a:avLst/>
          </a:prstGeom>
          <a:noFill/>
          <a:ln w="9525">
            <a:noFill/>
            <a:miter lim="800000"/>
            <a:headEnd/>
            <a:tailEnd/>
          </a:ln>
        </p:spPr>
        <p:txBody>
          <a:bodyPr wrap="none">
            <a:spAutoFit/>
          </a:bodyPr>
          <a:lstStyle/>
          <a:p>
            <a:pPr>
              <a:buFont typeface="Wingdings" pitchFamily="2" charset="2"/>
              <a:buNone/>
            </a:pPr>
            <a:r>
              <a:rPr lang="en-US" sz="1600" b="0" dirty="0"/>
              <a:t>i.e. the ratio backward/forward wave. </a:t>
            </a:r>
          </a:p>
          <a:p>
            <a:pPr>
              <a:buFont typeface="Wingdings" pitchFamily="2" charset="2"/>
              <a:buNone/>
            </a:pPr>
            <a:endParaRPr lang="en-US" sz="1600" b="0" dirty="0"/>
          </a:p>
          <a:p>
            <a:pPr>
              <a:buFont typeface="Wingdings" pitchFamily="2" charset="2"/>
              <a:buNone/>
            </a:pPr>
            <a:r>
              <a:rPr lang="en-US" sz="1600" b="0" dirty="0"/>
              <a:t>The upper half of the Smith-Chart is “inductive”</a:t>
            </a:r>
          </a:p>
          <a:p>
            <a:pPr>
              <a:buFont typeface="Wingdings" pitchFamily="2" charset="2"/>
              <a:buNone/>
            </a:pPr>
            <a:r>
              <a:rPr lang="en-US" sz="1600" b="0" dirty="0"/>
              <a:t>= positive imaginary part of impedance, the lower</a:t>
            </a:r>
          </a:p>
          <a:p>
            <a:pPr>
              <a:buFont typeface="Wingdings" pitchFamily="2" charset="2"/>
              <a:buNone/>
            </a:pPr>
            <a:r>
              <a:rPr lang="en-US" sz="1600" b="0" dirty="0"/>
              <a:t>half is “capacitive” = negative imaginary part.</a:t>
            </a:r>
            <a:endParaRPr lang="en-GB" sz="1600" b="0" dirty="0"/>
          </a:p>
        </p:txBody>
      </p:sp>
      <p:cxnSp>
        <p:nvCxnSpPr>
          <p:cNvPr id="20491" name="Straight Arrow Connector 15"/>
          <p:cNvCxnSpPr>
            <a:cxnSpLocks noChangeShapeType="1"/>
          </p:cNvCxnSpPr>
          <p:nvPr/>
        </p:nvCxnSpPr>
        <p:spPr bwMode="auto">
          <a:xfrm flipV="1">
            <a:off x="2695575" y="2898775"/>
            <a:ext cx="1144588" cy="695325"/>
          </a:xfrm>
          <a:prstGeom prst="straightConnector1">
            <a:avLst/>
          </a:prstGeom>
          <a:noFill/>
          <a:ln w="25400" algn="ctr">
            <a:solidFill>
              <a:srgbClr val="0000FF"/>
            </a:solidFill>
            <a:round/>
            <a:headEnd/>
            <a:tailEnd type="triangle" w="lg" len="lg"/>
          </a:ln>
        </p:spPr>
      </p:cxnSp>
      <p:sp>
        <p:nvSpPr>
          <p:cNvPr id="17" name="Arc 16"/>
          <p:cNvSpPr/>
          <p:nvPr/>
        </p:nvSpPr>
        <p:spPr bwMode="auto">
          <a:xfrm>
            <a:off x="1957388" y="2852738"/>
            <a:ext cx="1462087" cy="1463675"/>
          </a:xfrm>
          <a:prstGeom prst="arc">
            <a:avLst>
              <a:gd name="adj1" fmla="val 19806946"/>
              <a:gd name="adj2" fmla="val 0"/>
            </a:avLst>
          </a:prstGeom>
          <a:noFill/>
          <a:ln w="25400" cap="flat" cmpd="sng" algn="ctr">
            <a:solidFill>
              <a:srgbClr val="008000"/>
            </a:solidFill>
            <a:prstDash val="solid"/>
            <a:round/>
            <a:headEnd type="triangle" w="lg" len="lg"/>
            <a:tailEnd type="none" w="med" len="med"/>
          </a:ln>
          <a:effectLst/>
        </p:spPr>
        <p:txBody>
          <a:bodyPr lIns="92075" tIns="46038" rIns="92075" bIns="46038"/>
          <a:lstStyle/>
          <a:p>
            <a:pPr marL="571500" indent="-571500">
              <a:defRPr/>
            </a:pPr>
            <a:endParaRPr lang="en-GB" dirty="0"/>
          </a:p>
        </p:txBody>
      </p:sp>
      <p:graphicFrame>
        <p:nvGraphicFramePr>
          <p:cNvPr id="20482" name="Object 9"/>
          <p:cNvGraphicFramePr>
            <a:graphicFrameLocks noChangeAspect="1"/>
          </p:cNvGraphicFramePr>
          <p:nvPr/>
        </p:nvGraphicFramePr>
        <p:xfrm>
          <a:off x="6942138" y="3289300"/>
          <a:ext cx="588962" cy="590550"/>
        </p:xfrm>
        <a:graphic>
          <a:graphicData uri="http://schemas.openxmlformats.org/presentationml/2006/ole">
            <mc:AlternateContent xmlns:mc="http://schemas.openxmlformats.org/markup-compatibility/2006">
              <mc:Choice xmlns:v="urn:schemas-microsoft-com:vml" Requires="v">
                <p:oleObj name="Equation" r:id="rId4" imgW="393529" imgH="393529" progId="Equation.3">
                  <p:embed/>
                </p:oleObj>
              </mc:Choice>
              <mc:Fallback>
                <p:oleObj name="Equation" r:id="rId4" imgW="393529" imgH="393529" progId="Equation.3">
                  <p:embed/>
                  <p:pic>
                    <p:nvPicPr>
                      <p:cNvPr id="20482"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2138" y="3289300"/>
                        <a:ext cx="588962" cy="59055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0493" name="TextBox 7"/>
          <p:cNvSpPr txBox="1">
            <a:spLocks noChangeArrowheads="1"/>
          </p:cNvSpPr>
          <p:nvPr/>
        </p:nvSpPr>
        <p:spPr bwMode="auto">
          <a:xfrm>
            <a:off x="1219200" y="3829050"/>
            <a:ext cx="2905125" cy="830263"/>
          </a:xfrm>
          <a:prstGeom prst="rect">
            <a:avLst/>
          </a:prstGeom>
          <a:solidFill>
            <a:schemeClr val="bg1"/>
          </a:solidFill>
          <a:ln w="15875">
            <a:solidFill>
              <a:schemeClr val="tx1"/>
            </a:solidFill>
            <a:miter lim="800000"/>
            <a:headEnd/>
            <a:tailEnd/>
          </a:ln>
        </p:spPr>
        <p:txBody>
          <a:bodyPr>
            <a:spAutoFit/>
          </a:bodyPr>
          <a:lstStyle/>
          <a:p>
            <a:pPr>
              <a:buFont typeface="Wingdings" pitchFamily="2" charset="2"/>
              <a:buNone/>
            </a:pPr>
            <a:r>
              <a:rPr lang="en-US" sz="1600" b="0" dirty="0"/>
              <a:t>This is the ratio between backward and forward wave </a:t>
            </a:r>
          </a:p>
          <a:p>
            <a:pPr>
              <a:buFont typeface="Wingdings" pitchFamily="2" charset="2"/>
              <a:buNone/>
            </a:pPr>
            <a:r>
              <a:rPr lang="en-US" sz="1600" b="0" dirty="0"/>
              <a:t>(</a:t>
            </a:r>
            <a:r>
              <a:rPr lang="en-US" sz="1600" b="0" u="sng" dirty="0"/>
              <a:t>implied</a:t>
            </a:r>
            <a:r>
              <a:rPr lang="en-US" sz="1600" b="0" dirty="0"/>
              <a:t> forward wave a=1) </a:t>
            </a:r>
            <a:endParaRPr lang="en-GB" sz="1600" b="0" dirty="0"/>
          </a:p>
        </p:txBody>
      </p:sp>
      <p:graphicFrame>
        <p:nvGraphicFramePr>
          <p:cNvPr id="20483" name="Object 9"/>
          <p:cNvGraphicFramePr>
            <a:graphicFrameLocks noChangeAspect="1"/>
          </p:cNvGraphicFramePr>
          <p:nvPr/>
        </p:nvGraphicFramePr>
        <p:xfrm>
          <a:off x="3789363" y="2520950"/>
          <a:ext cx="217487" cy="312738"/>
        </p:xfrm>
        <a:graphic>
          <a:graphicData uri="http://schemas.openxmlformats.org/presentationml/2006/ole">
            <mc:AlternateContent xmlns:mc="http://schemas.openxmlformats.org/markup-compatibility/2006">
              <mc:Choice xmlns:v="urn:schemas-microsoft-com:vml" Requires="v">
                <p:oleObj name="Equation" r:id="rId6" imgW="177569" imgH="253670" progId="Equation.3">
                  <p:embed/>
                </p:oleObj>
              </mc:Choice>
              <mc:Fallback>
                <p:oleObj name="Equation" r:id="rId6" imgW="177569" imgH="253670" progId="Equation.3">
                  <p:embed/>
                  <p:pic>
                    <p:nvPicPr>
                      <p:cNvPr id="20483"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9363" y="2520950"/>
                        <a:ext cx="217487" cy="312738"/>
                      </a:xfrm>
                      <a:prstGeom prst="rect">
                        <a:avLst/>
                      </a:prstGeom>
                      <a:solidFill>
                        <a:schemeClr val="bg1"/>
                      </a:solidFill>
                      <a:ln w="15875">
                        <a:solidFill>
                          <a:srgbClr val="0000FF"/>
                        </a:solidFill>
                        <a:miter lim="800000"/>
                        <a:headEnd/>
                        <a:tailEnd/>
                      </a:ln>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136</a:t>
            </a:fld>
            <a:endParaRPr lang="en-US" dirty="0"/>
          </a:p>
        </p:txBody>
      </p:sp>
    </p:spTree>
    <p:extLst>
      <p:ext uri="{BB962C8B-B14F-4D97-AF65-F5344CB8AC3E}">
        <p14:creationId xmlns:p14="http://schemas.microsoft.com/office/powerpoint/2010/main" val="329805759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75106" name="Rectangle 2"/>
          <p:cNvSpPr>
            <a:spLocks noGrp="1" noChangeArrowheads="1"/>
          </p:cNvSpPr>
          <p:nvPr>
            <p:ph type="title"/>
          </p:nvPr>
        </p:nvSpPr>
        <p:spPr>
          <a:xfrm>
            <a:off x="1317625" y="198438"/>
            <a:ext cx="6650038" cy="1066800"/>
          </a:xfrm>
        </p:spPr>
        <p:txBody>
          <a:bodyPr/>
          <a:lstStyle/>
          <a:p>
            <a:pPr>
              <a:defRPr/>
            </a:pPr>
            <a:r>
              <a:rPr lang="en-US" dirty="0"/>
              <a:t>Important points</a:t>
            </a:r>
          </a:p>
        </p:txBody>
      </p:sp>
      <p:sp>
        <p:nvSpPr>
          <p:cNvPr id="21512" name="Oval 170"/>
          <p:cNvSpPr>
            <a:spLocks noChangeArrowheads="1"/>
          </p:cNvSpPr>
          <p:nvPr/>
        </p:nvSpPr>
        <p:spPr bwMode="auto">
          <a:xfrm>
            <a:off x="1885950" y="5694363"/>
            <a:ext cx="1054100" cy="833437"/>
          </a:xfrm>
          <a:prstGeom prst="ellipse">
            <a:avLst/>
          </a:prstGeom>
          <a:noFill/>
          <a:ln w="9525" algn="ctr">
            <a:noFill/>
            <a:round/>
            <a:headEnd/>
            <a:tailEnd/>
          </a:ln>
        </p:spPr>
        <p:txBody>
          <a:bodyPr wrap="none" lIns="92075" tIns="46038" rIns="92075" bIns="46038" anchor="ctr"/>
          <a:lstStyle/>
          <a:p>
            <a:endParaRPr lang="en-GB" dirty="0"/>
          </a:p>
        </p:txBody>
      </p:sp>
      <p:sp>
        <p:nvSpPr>
          <p:cNvPr id="21513" name="Oval 171"/>
          <p:cNvSpPr>
            <a:spLocks noChangeArrowheads="1"/>
          </p:cNvSpPr>
          <p:nvPr/>
        </p:nvSpPr>
        <p:spPr bwMode="auto">
          <a:xfrm>
            <a:off x="798513" y="844550"/>
            <a:ext cx="1216025" cy="995363"/>
          </a:xfrm>
          <a:prstGeom prst="ellipse">
            <a:avLst/>
          </a:prstGeom>
          <a:noFill/>
          <a:ln w="9525" algn="ctr">
            <a:noFill/>
            <a:round/>
            <a:headEnd/>
            <a:tailEnd/>
          </a:ln>
        </p:spPr>
        <p:txBody>
          <a:bodyPr wrap="none" lIns="92075" tIns="46038" rIns="92075" bIns="46038" anchor="ctr"/>
          <a:lstStyle/>
          <a:p>
            <a:endParaRPr lang="en-GB" dirty="0"/>
          </a:p>
        </p:txBody>
      </p:sp>
      <p:pic>
        <p:nvPicPr>
          <p:cNvPr id="31751" name="Picture 5"/>
          <p:cNvPicPr preferRelativeResize="0">
            <a:picLocks noGrp="1" noChangeAspect="1" noChangeArrowheads="1"/>
          </p:cNvPicPr>
          <p:nvPr>
            <p:ph sz="half" idx="1"/>
          </p:nvPr>
        </p:nvPicPr>
        <p:blipFill>
          <a:blip r:embed="rId3" cstate="print">
            <a:duotone>
              <a:schemeClr val="bg2">
                <a:shade val="45000"/>
                <a:satMod val="135000"/>
              </a:schemeClr>
              <a:prstClr val="white"/>
            </a:duotone>
          </a:blip>
          <a:srcRect/>
          <a:stretch>
            <a:fillRect/>
          </a:stretch>
        </p:blipFill>
        <p:spPr>
          <a:xfrm>
            <a:off x="3713163" y="1630363"/>
            <a:ext cx="4030662" cy="3975100"/>
          </a:xfrm>
        </p:spPr>
      </p:pic>
      <p:sp>
        <p:nvSpPr>
          <p:cNvPr id="21515" name="Line 188"/>
          <p:cNvSpPr>
            <a:spLocks noChangeShapeType="1"/>
          </p:cNvSpPr>
          <p:nvPr/>
        </p:nvSpPr>
        <p:spPr bwMode="auto">
          <a:xfrm>
            <a:off x="3786188" y="2147888"/>
            <a:ext cx="301625" cy="1401762"/>
          </a:xfrm>
          <a:prstGeom prst="line">
            <a:avLst/>
          </a:prstGeom>
          <a:noFill/>
          <a:ln w="50800">
            <a:solidFill>
              <a:schemeClr val="hlink"/>
            </a:solidFill>
            <a:round/>
            <a:headEnd/>
            <a:tailEnd type="stealth" w="lg" len="lg"/>
          </a:ln>
        </p:spPr>
        <p:txBody>
          <a:bodyPr lIns="92075" tIns="46038" rIns="92075" bIns="46038"/>
          <a:lstStyle/>
          <a:p>
            <a:endParaRPr lang="en-US" dirty="0"/>
          </a:p>
        </p:txBody>
      </p:sp>
      <p:sp>
        <p:nvSpPr>
          <p:cNvPr id="21516" name="Text Box 191"/>
          <p:cNvSpPr txBox="1">
            <a:spLocks noChangeArrowheads="1"/>
          </p:cNvSpPr>
          <p:nvPr/>
        </p:nvSpPr>
        <p:spPr bwMode="auto">
          <a:xfrm>
            <a:off x="2830513" y="1712913"/>
            <a:ext cx="1866900" cy="366712"/>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2000" b="0" dirty="0">
                <a:solidFill>
                  <a:schemeClr val="hlink"/>
                </a:solidFill>
              </a:rPr>
              <a:t>Short Circuit</a:t>
            </a:r>
          </a:p>
        </p:txBody>
      </p:sp>
      <p:sp>
        <p:nvSpPr>
          <p:cNvPr id="21517" name="Line 193"/>
          <p:cNvSpPr>
            <a:spLocks noChangeShapeType="1"/>
          </p:cNvSpPr>
          <p:nvPr/>
        </p:nvSpPr>
        <p:spPr bwMode="auto">
          <a:xfrm flipH="1" flipV="1">
            <a:off x="5878513" y="3763963"/>
            <a:ext cx="1247775" cy="1946275"/>
          </a:xfrm>
          <a:prstGeom prst="line">
            <a:avLst/>
          </a:prstGeom>
          <a:noFill/>
          <a:ln w="50800">
            <a:solidFill>
              <a:schemeClr val="accent2"/>
            </a:solidFill>
            <a:round/>
            <a:headEnd/>
            <a:tailEnd type="stealth" w="lg" len="lg"/>
          </a:ln>
        </p:spPr>
        <p:txBody>
          <a:bodyPr lIns="92075" tIns="46038" rIns="92075" bIns="46038"/>
          <a:lstStyle/>
          <a:p>
            <a:endParaRPr lang="en-US" dirty="0"/>
          </a:p>
        </p:txBody>
      </p:sp>
      <p:sp>
        <p:nvSpPr>
          <p:cNvPr id="21518" name="Line 194"/>
          <p:cNvSpPr>
            <a:spLocks noChangeShapeType="1"/>
          </p:cNvSpPr>
          <p:nvPr/>
        </p:nvSpPr>
        <p:spPr bwMode="auto">
          <a:xfrm flipH="1">
            <a:off x="7539038" y="2589213"/>
            <a:ext cx="600075" cy="914400"/>
          </a:xfrm>
          <a:prstGeom prst="line">
            <a:avLst/>
          </a:prstGeom>
          <a:noFill/>
          <a:ln w="50800">
            <a:solidFill>
              <a:srgbClr val="0000FF"/>
            </a:solidFill>
            <a:round/>
            <a:headEnd/>
            <a:tailEnd type="stealth" w="lg" len="lg"/>
          </a:ln>
        </p:spPr>
        <p:txBody>
          <a:bodyPr lIns="92075" tIns="46038" rIns="92075" bIns="46038"/>
          <a:lstStyle/>
          <a:p>
            <a:endParaRPr lang="en-US" dirty="0"/>
          </a:p>
        </p:txBody>
      </p:sp>
      <p:sp>
        <p:nvSpPr>
          <p:cNvPr id="21519" name="Text Box 195"/>
          <p:cNvSpPr txBox="1">
            <a:spLocks noChangeArrowheads="1"/>
          </p:cNvSpPr>
          <p:nvPr/>
        </p:nvSpPr>
        <p:spPr bwMode="auto">
          <a:xfrm>
            <a:off x="6564313" y="5724525"/>
            <a:ext cx="1993900" cy="366713"/>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2000" b="0" dirty="0">
                <a:solidFill>
                  <a:schemeClr val="accent2"/>
                </a:solidFill>
              </a:rPr>
              <a:t>Matched</a:t>
            </a:r>
            <a:r>
              <a:rPr lang="en-US" sz="2000" b="0" dirty="0"/>
              <a:t> </a:t>
            </a:r>
            <a:r>
              <a:rPr lang="en-US" sz="2000" b="0" dirty="0">
                <a:solidFill>
                  <a:schemeClr val="accent2"/>
                </a:solidFill>
              </a:rPr>
              <a:t>Load</a:t>
            </a:r>
          </a:p>
        </p:txBody>
      </p:sp>
      <p:sp>
        <p:nvSpPr>
          <p:cNvPr id="21520" name="Text Box 196"/>
          <p:cNvSpPr txBox="1">
            <a:spLocks noChangeArrowheads="1"/>
          </p:cNvSpPr>
          <p:nvPr/>
        </p:nvSpPr>
        <p:spPr bwMode="auto">
          <a:xfrm>
            <a:off x="7473950" y="2163763"/>
            <a:ext cx="1670050" cy="366712"/>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2000" b="0" dirty="0"/>
              <a:t>Open Circuit</a:t>
            </a:r>
          </a:p>
        </p:txBody>
      </p:sp>
      <p:sp>
        <p:nvSpPr>
          <p:cNvPr id="21521" name="Oval 187"/>
          <p:cNvSpPr>
            <a:spLocks noChangeArrowheads="1"/>
          </p:cNvSpPr>
          <p:nvPr/>
        </p:nvSpPr>
        <p:spPr bwMode="auto">
          <a:xfrm>
            <a:off x="4084638" y="3613150"/>
            <a:ext cx="69850" cy="68263"/>
          </a:xfrm>
          <a:prstGeom prst="ellipse">
            <a:avLst/>
          </a:prstGeom>
          <a:solidFill>
            <a:schemeClr val="tx1"/>
          </a:solidFill>
          <a:ln w="19050" algn="ctr">
            <a:solidFill>
              <a:schemeClr val="tx1"/>
            </a:solidFill>
            <a:round/>
            <a:headEnd/>
            <a:tailEnd/>
          </a:ln>
        </p:spPr>
        <p:txBody>
          <a:bodyPr wrap="none" lIns="92075" tIns="46038" rIns="92075" bIns="46038" anchor="ctr"/>
          <a:lstStyle/>
          <a:p>
            <a:endParaRPr lang="en-GB" dirty="0"/>
          </a:p>
        </p:txBody>
      </p:sp>
      <p:sp>
        <p:nvSpPr>
          <p:cNvPr id="21522" name="Oval 189"/>
          <p:cNvSpPr>
            <a:spLocks noChangeArrowheads="1"/>
          </p:cNvSpPr>
          <p:nvPr/>
        </p:nvSpPr>
        <p:spPr bwMode="auto">
          <a:xfrm>
            <a:off x="5745163" y="3595688"/>
            <a:ext cx="69850" cy="68262"/>
          </a:xfrm>
          <a:prstGeom prst="ellipse">
            <a:avLst/>
          </a:prstGeom>
          <a:solidFill>
            <a:schemeClr val="tx1"/>
          </a:solidFill>
          <a:ln w="19050" algn="ctr">
            <a:solidFill>
              <a:schemeClr val="tx1"/>
            </a:solidFill>
            <a:round/>
            <a:headEnd/>
            <a:tailEnd/>
          </a:ln>
        </p:spPr>
        <p:txBody>
          <a:bodyPr wrap="none" lIns="92075" tIns="46038" rIns="92075" bIns="46038" anchor="ctr"/>
          <a:lstStyle/>
          <a:p>
            <a:endParaRPr lang="en-GB" dirty="0"/>
          </a:p>
        </p:txBody>
      </p:sp>
      <p:sp>
        <p:nvSpPr>
          <p:cNvPr id="21523" name="Oval 190"/>
          <p:cNvSpPr>
            <a:spLocks noChangeArrowheads="1"/>
          </p:cNvSpPr>
          <p:nvPr/>
        </p:nvSpPr>
        <p:spPr bwMode="auto">
          <a:xfrm>
            <a:off x="7407275" y="3600450"/>
            <a:ext cx="69850" cy="68263"/>
          </a:xfrm>
          <a:prstGeom prst="ellipse">
            <a:avLst/>
          </a:prstGeom>
          <a:solidFill>
            <a:schemeClr val="tx1"/>
          </a:solidFill>
          <a:ln w="19050" algn="ctr">
            <a:solidFill>
              <a:schemeClr val="tx1"/>
            </a:solidFill>
            <a:round/>
            <a:headEnd/>
            <a:tailEnd/>
          </a:ln>
        </p:spPr>
        <p:txBody>
          <a:bodyPr wrap="none" lIns="92075" tIns="46038" rIns="92075" bIns="46038" anchor="ctr"/>
          <a:lstStyle/>
          <a:p>
            <a:endParaRPr lang="en-GB" dirty="0"/>
          </a:p>
        </p:txBody>
      </p:sp>
      <p:sp>
        <p:nvSpPr>
          <p:cNvPr id="21524" name="Text Box 200"/>
          <p:cNvSpPr txBox="1">
            <a:spLocks noChangeArrowheads="1"/>
          </p:cNvSpPr>
          <p:nvPr/>
        </p:nvSpPr>
        <p:spPr bwMode="auto">
          <a:xfrm>
            <a:off x="636588" y="2041525"/>
            <a:ext cx="2847975" cy="4414838"/>
          </a:xfrm>
          <a:prstGeom prst="rect">
            <a:avLst/>
          </a:prstGeom>
          <a:noFill/>
          <a:ln w="9525" algn="ctr">
            <a:noFill/>
            <a:miter lim="800000"/>
            <a:headEnd/>
            <a:tailEnd/>
          </a:ln>
        </p:spPr>
        <p:txBody>
          <a:bodyPr lIns="92075" tIns="46038" rIns="92075" bIns="46038">
            <a:spAutoFit/>
          </a:bodyPr>
          <a:lstStyle/>
          <a:p>
            <a:pPr marL="571500" indent="-571500">
              <a:buFont typeface="Wingdings" pitchFamily="2" charset="2"/>
              <a:buNone/>
            </a:pPr>
            <a:r>
              <a:rPr lang="en-US" sz="1800" b="0" dirty="0"/>
              <a:t>Important Points:</a:t>
            </a:r>
          </a:p>
          <a:p>
            <a:pPr marL="571500" indent="-571500"/>
            <a:r>
              <a:rPr lang="en-US" sz="1800" b="0" dirty="0">
                <a:solidFill>
                  <a:schemeClr val="hlink"/>
                </a:solidFill>
              </a:rPr>
              <a:t>Short Circuit           </a:t>
            </a:r>
            <a:r>
              <a:rPr lang="en-US" sz="1800" b="0" dirty="0">
                <a:solidFill>
                  <a:schemeClr val="hlink"/>
                </a:solidFill>
                <a:latin typeface="Symbol" pitchFamily="18" charset="2"/>
              </a:rPr>
              <a:t>G</a:t>
            </a:r>
            <a:r>
              <a:rPr lang="en-US" sz="1800" b="0" dirty="0">
                <a:solidFill>
                  <a:schemeClr val="hlink"/>
                </a:solidFill>
              </a:rPr>
              <a:t> = -1, z </a:t>
            </a:r>
            <a:r>
              <a:rPr lang="en-US" sz="1800" b="0" dirty="0">
                <a:solidFill>
                  <a:schemeClr val="hlink"/>
                </a:solidFill>
                <a:latin typeface="Symbol" pitchFamily="18" charset="2"/>
              </a:rPr>
              <a:t>= 0</a:t>
            </a:r>
          </a:p>
          <a:p>
            <a:pPr marL="571500" indent="-571500"/>
            <a:r>
              <a:rPr lang="en-US" sz="1800" b="0" dirty="0"/>
              <a:t>Open Circuit           </a:t>
            </a:r>
            <a:r>
              <a:rPr lang="en-US" sz="1800" b="0" dirty="0">
                <a:latin typeface="Symbol" pitchFamily="18" charset="2"/>
              </a:rPr>
              <a:t>G</a:t>
            </a:r>
            <a:r>
              <a:rPr lang="en-US" sz="1800" b="0" dirty="0"/>
              <a:t> = 1, z </a:t>
            </a:r>
            <a:r>
              <a:rPr lang="en-US" sz="1800" b="0" dirty="0">
                <a:latin typeface="Symbol" pitchFamily="18" charset="2"/>
              </a:rPr>
              <a:t>® ¥</a:t>
            </a:r>
          </a:p>
          <a:p>
            <a:pPr marL="571500" indent="-571500"/>
            <a:r>
              <a:rPr lang="en-US" sz="1800" b="0" dirty="0">
                <a:solidFill>
                  <a:schemeClr val="accent2"/>
                </a:solidFill>
              </a:rPr>
              <a:t>Matched Load        </a:t>
            </a:r>
            <a:r>
              <a:rPr lang="en-US" sz="1800" b="0" dirty="0">
                <a:solidFill>
                  <a:schemeClr val="accent2"/>
                </a:solidFill>
                <a:latin typeface="Symbol" pitchFamily="18" charset="2"/>
              </a:rPr>
              <a:t>G</a:t>
            </a:r>
            <a:r>
              <a:rPr lang="en-US" sz="1800" b="0" dirty="0">
                <a:solidFill>
                  <a:schemeClr val="accent2"/>
                </a:solidFill>
              </a:rPr>
              <a:t> = 0, z = 1</a:t>
            </a:r>
            <a:endParaRPr lang="en-US" sz="1800" b="0" baseline="-25000" dirty="0">
              <a:solidFill>
                <a:schemeClr val="accent2"/>
              </a:solidFill>
            </a:endParaRPr>
          </a:p>
          <a:p>
            <a:pPr marL="571500" indent="-571500"/>
            <a:endParaRPr lang="en-US" sz="1800" b="0" dirty="0">
              <a:solidFill>
                <a:schemeClr val="accent2"/>
              </a:solidFill>
              <a:latin typeface="Symbol" pitchFamily="18" charset="2"/>
            </a:endParaRPr>
          </a:p>
          <a:p>
            <a:pPr marL="571500" indent="-571500"/>
            <a:r>
              <a:rPr lang="en-US" sz="1800" b="0" dirty="0"/>
              <a:t>On circle </a:t>
            </a:r>
            <a:r>
              <a:rPr lang="en-US" sz="1800" b="0" dirty="0">
                <a:latin typeface="Symbol" pitchFamily="18" charset="2"/>
              </a:rPr>
              <a:t>G </a:t>
            </a:r>
            <a:r>
              <a:rPr lang="en-US" sz="1800" b="0" dirty="0"/>
              <a:t>= 1</a:t>
            </a:r>
          </a:p>
          <a:p>
            <a:pPr marL="571500" indent="-571500">
              <a:buFont typeface="Wingdings" pitchFamily="2" charset="2"/>
              <a:buNone/>
            </a:pPr>
            <a:r>
              <a:rPr lang="en-US" sz="1800" b="0" dirty="0"/>
              <a:t>	lossless element</a:t>
            </a:r>
          </a:p>
          <a:p>
            <a:pPr marL="571500" indent="-571500"/>
            <a:r>
              <a:rPr lang="en-US" sz="1800" b="0" dirty="0"/>
              <a:t>Outside circle </a:t>
            </a:r>
            <a:r>
              <a:rPr lang="en-US" sz="1800" b="0" dirty="0">
                <a:latin typeface="Symbol" pitchFamily="18" charset="2"/>
              </a:rPr>
              <a:t>G </a:t>
            </a:r>
            <a:r>
              <a:rPr lang="en-US" sz="1800" b="0" dirty="0"/>
              <a:t>= 1 active element, for instance tunnel diode reflection amplifier</a:t>
            </a:r>
          </a:p>
        </p:txBody>
      </p:sp>
      <p:sp>
        <p:nvSpPr>
          <p:cNvPr id="21525" name="Line 203"/>
          <p:cNvSpPr>
            <a:spLocks noChangeShapeType="1"/>
          </p:cNvSpPr>
          <p:nvPr/>
        </p:nvSpPr>
        <p:spPr bwMode="auto">
          <a:xfrm flipV="1">
            <a:off x="3317875" y="3624263"/>
            <a:ext cx="5233988" cy="23812"/>
          </a:xfrm>
          <a:prstGeom prst="line">
            <a:avLst/>
          </a:prstGeom>
          <a:noFill/>
          <a:ln w="12700">
            <a:solidFill>
              <a:schemeClr val="tx1"/>
            </a:solidFill>
            <a:round/>
            <a:headEnd/>
            <a:tailEnd type="stealth" w="med" len="lg"/>
          </a:ln>
        </p:spPr>
        <p:txBody>
          <a:bodyPr lIns="92075" tIns="46038" rIns="92075" bIns="46038"/>
          <a:lstStyle/>
          <a:p>
            <a:endParaRPr lang="en-US" dirty="0"/>
          </a:p>
        </p:txBody>
      </p:sp>
      <p:sp>
        <p:nvSpPr>
          <p:cNvPr id="21526" name="Line 204"/>
          <p:cNvSpPr>
            <a:spLocks noChangeShapeType="1"/>
          </p:cNvSpPr>
          <p:nvPr/>
        </p:nvSpPr>
        <p:spPr bwMode="auto">
          <a:xfrm flipH="1" flipV="1">
            <a:off x="5768975" y="1371600"/>
            <a:ext cx="7938" cy="4376738"/>
          </a:xfrm>
          <a:prstGeom prst="line">
            <a:avLst/>
          </a:prstGeom>
          <a:noFill/>
          <a:ln w="12700">
            <a:solidFill>
              <a:schemeClr val="tx1"/>
            </a:solidFill>
            <a:round/>
            <a:headEnd/>
            <a:tailEnd type="stealth" w="med" len="lg"/>
          </a:ln>
        </p:spPr>
        <p:txBody>
          <a:bodyPr lIns="92075" tIns="46038" rIns="92075" bIns="46038"/>
          <a:lstStyle/>
          <a:p>
            <a:endParaRPr lang="en-US" dirty="0"/>
          </a:p>
        </p:txBody>
      </p:sp>
      <p:sp>
        <p:nvSpPr>
          <p:cNvPr id="175310" name="Text Box 206"/>
          <p:cNvSpPr txBox="1">
            <a:spLocks noChangeArrowheads="1"/>
          </p:cNvSpPr>
          <p:nvPr/>
        </p:nvSpPr>
        <p:spPr bwMode="auto">
          <a:xfrm>
            <a:off x="3970338" y="2106613"/>
            <a:ext cx="1770062" cy="420687"/>
          </a:xfrm>
          <a:prstGeom prst="rect">
            <a:avLst/>
          </a:prstGeom>
          <a:noFill/>
          <a:ln w="9525" algn="ctr">
            <a:noFill/>
            <a:miter lim="800000"/>
            <a:headEnd/>
            <a:tailEnd/>
          </a:ln>
          <a:effectLst/>
        </p:spPr>
        <p:txBody>
          <a:bodyPr lIns="92075" tIns="46038" rIns="92075" bIns="46038">
            <a:spAutoFit/>
          </a:bodyPr>
          <a:lstStyle/>
          <a:p>
            <a:pPr marL="571500" indent="-571500">
              <a:spcBef>
                <a:spcPct val="50000"/>
              </a:spcBef>
              <a:defRPr/>
            </a:pPr>
            <a:endParaRPr lang="en-GB" b="1" dirty="0">
              <a:effectLst>
                <a:outerShdw blurRad="38100" dist="38100" dir="2700000" algn="tl">
                  <a:srgbClr val="C0C0C0"/>
                </a:outerShdw>
              </a:effectLst>
            </a:endParaRPr>
          </a:p>
        </p:txBody>
      </p:sp>
      <p:sp>
        <p:nvSpPr>
          <p:cNvPr id="21529" name="Text Box 207"/>
          <p:cNvSpPr txBox="1">
            <a:spLocks noChangeArrowheads="1"/>
          </p:cNvSpPr>
          <p:nvPr/>
        </p:nvSpPr>
        <p:spPr bwMode="auto">
          <a:xfrm>
            <a:off x="7815263" y="3294063"/>
            <a:ext cx="1670050" cy="366712"/>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2000" b="0" dirty="0">
                <a:solidFill>
                  <a:schemeClr val="tx1"/>
                </a:solidFill>
              </a:rPr>
              <a:t>Real(</a:t>
            </a:r>
            <a:r>
              <a:rPr lang="en-US" sz="2000" b="0" dirty="0">
                <a:solidFill>
                  <a:schemeClr val="tx1"/>
                </a:solidFill>
                <a:latin typeface="Symbol" pitchFamily="18" charset="2"/>
              </a:rPr>
              <a:t>G</a:t>
            </a:r>
            <a:r>
              <a:rPr lang="en-US" sz="2000" b="0" dirty="0">
                <a:solidFill>
                  <a:schemeClr val="tx1"/>
                </a:solidFill>
              </a:rPr>
              <a:t>)</a:t>
            </a:r>
          </a:p>
        </p:txBody>
      </p:sp>
      <p:sp>
        <p:nvSpPr>
          <p:cNvPr id="21530" name="Text Box 208"/>
          <p:cNvSpPr txBox="1">
            <a:spLocks noChangeArrowheads="1"/>
          </p:cNvSpPr>
          <p:nvPr/>
        </p:nvSpPr>
        <p:spPr bwMode="auto">
          <a:xfrm>
            <a:off x="5751513" y="1343025"/>
            <a:ext cx="1670050" cy="366713"/>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2000" b="0" dirty="0">
                <a:solidFill>
                  <a:schemeClr val="tx1"/>
                </a:solidFill>
              </a:rPr>
              <a:t>Imag(</a:t>
            </a:r>
            <a:r>
              <a:rPr lang="en-US" sz="2000" b="0" dirty="0">
                <a:solidFill>
                  <a:schemeClr val="tx1"/>
                </a:solidFill>
                <a:latin typeface="Symbol" pitchFamily="18" charset="2"/>
              </a:rPr>
              <a:t>G</a:t>
            </a:r>
            <a:r>
              <a:rPr lang="en-US" sz="2000" b="0" dirty="0">
                <a:solidFill>
                  <a:schemeClr val="tx1"/>
                </a:solidFill>
              </a:rPr>
              <a:t>)</a:t>
            </a:r>
          </a:p>
        </p:txBody>
      </p:sp>
      <p:sp>
        <p:nvSpPr>
          <p:cNvPr id="21531" name="Rectangle 210"/>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graphicFrame>
        <p:nvGraphicFramePr>
          <p:cNvPr id="21506" name="Object 9"/>
          <p:cNvGraphicFramePr>
            <a:graphicFrameLocks noChangeAspect="1"/>
          </p:cNvGraphicFramePr>
          <p:nvPr/>
        </p:nvGraphicFramePr>
        <p:xfrm>
          <a:off x="8221663" y="2562225"/>
          <a:ext cx="544512" cy="434975"/>
        </p:xfrm>
        <a:graphic>
          <a:graphicData uri="http://schemas.openxmlformats.org/presentationml/2006/ole">
            <mc:AlternateContent xmlns:mc="http://schemas.openxmlformats.org/markup-compatibility/2006">
              <mc:Choice xmlns:v="urn:schemas-microsoft-com:vml" Requires="v">
                <p:oleObj name="Equation" r:id="rId4" imgW="444114" imgH="355292" progId="Equation.3">
                  <p:embed/>
                </p:oleObj>
              </mc:Choice>
              <mc:Fallback>
                <p:oleObj name="Equation" r:id="rId4" imgW="444114" imgH="355292" progId="Equation.3">
                  <p:embed/>
                  <p:pic>
                    <p:nvPicPr>
                      <p:cNvPr id="21506"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21663" y="2562225"/>
                        <a:ext cx="544512" cy="434975"/>
                      </a:xfrm>
                      <a:prstGeom prst="rect">
                        <a:avLst/>
                      </a:prstGeom>
                      <a:noFill/>
                      <a:ln w="19050">
                        <a:solidFill>
                          <a:srgbClr val="0000FF"/>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1507" name="Object 9"/>
          <p:cNvGraphicFramePr>
            <a:graphicFrameLocks noChangeAspect="1"/>
          </p:cNvGraphicFramePr>
          <p:nvPr/>
        </p:nvGraphicFramePr>
        <p:xfrm>
          <a:off x="3095625" y="2133600"/>
          <a:ext cx="546100" cy="500063"/>
        </p:xfrm>
        <a:graphic>
          <a:graphicData uri="http://schemas.openxmlformats.org/presentationml/2006/ole">
            <mc:AlternateContent xmlns:mc="http://schemas.openxmlformats.org/markup-compatibility/2006">
              <mc:Choice xmlns:v="urn:schemas-microsoft-com:vml" Requires="v">
                <p:oleObj name="Equation" r:id="rId6" imgW="444114" imgH="406048" progId="Equation.3">
                  <p:embed/>
                </p:oleObj>
              </mc:Choice>
              <mc:Fallback>
                <p:oleObj name="Equation" r:id="rId6" imgW="444114" imgH="406048" progId="Equation.3">
                  <p:embed/>
                  <p:pic>
                    <p:nvPicPr>
                      <p:cNvPr id="21507"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5625" y="2133600"/>
                        <a:ext cx="546100" cy="500063"/>
                      </a:xfrm>
                      <a:prstGeom prst="rect">
                        <a:avLst/>
                      </a:prstGeom>
                      <a:noFill/>
                      <a:ln w="19050">
                        <a:solidFill>
                          <a:srgbClr val="FF0000"/>
                        </a:solidFill>
                        <a:miter lim="800000"/>
                        <a:headEnd/>
                        <a:tailEnd/>
                      </a:ln>
                      <a:extLst>
                        <a:ext uri="{909E8E84-426E-40dd-AFC4-6F175D3DCCD1}">
                          <a14:hiddenFill xmlns="" xmlns:a14="http://schemas.microsoft.com/office/drawing/2010/main">
                            <a:solidFill>
                              <a:schemeClr val="bg1"/>
                            </a:solidFill>
                          </a14:hiddenFill>
                        </a:ext>
                      </a:extLst>
                    </p:spPr>
                  </p:pic>
                </p:oleObj>
              </mc:Fallback>
            </mc:AlternateContent>
          </a:graphicData>
        </a:graphic>
      </p:graphicFrame>
      <p:graphicFrame>
        <p:nvGraphicFramePr>
          <p:cNvPr id="21508" name="Object 9"/>
          <p:cNvGraphicFramePr>
            <a:graphicFrameLocks noChangeAspect="1"/>
          </p:cNvGraphicFramePr>
          <p:nvPr/>
        </p:nvGraphicFramePr>
        <p:xfrm>
          <a:off x="7335838" y="5256213"/>
          <a:ext cx="450850" cy="496887"/>
        </p:xfrm>
        <a:graphic>
          <a:graphicData uri="http://schemas.openxmlformats.org/presentationml/2006/ole">
            <mc:AlternateContent xmlns:mc="http://schemas.openxmlformats.org/markup-compatibility/2006">
              <mc:Choice xmlns:v="urn:schemas-microsoft-com:vml" Requires="v">
                <p:oleObj name="Equation" r:id="rId8" imgW="368140" imgH="406224" progId="Equation.3">
                  <p:embed/>
                </p:oleObj>
              </mc:Choice>
              <mc:Fallback>
                <p:oleObj name="Equation" r:id="rId8" imgW="368140" imgH="406224" progId="Equation.3">
                  <p:embed/>
                  <p:pic>
                    <p:nvPicPr>
                      <p:cNvPr id="21508"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5838" y="5256213"/>
                        <a:ext cx="450850" cy="496887"/>
                      </a:xfrm>
                      <a:prstGeom prst="rect">
                        <a:avLst/>
                      </a:prstGeom>
                      <a:noFill/>
                      <a:ln w="19050">
                        <a:solidFill>
                          <a:srgbClr val="008000"/>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DFE6F8EB-116C-444E-A509-EDF075E3D950}" type="slidenum">
              <a:rPr lang="en-US" smtClean="0"/>
              <a:pPr>
                <a:defRPr/>
              </a:pPr>
              <a:t>137</a:t>
            </a:fld>
            <a:endParaRPr lang="en-US" dirty="0"/>
          </a:p>
        </p:txBody>
      </p:sp>
    </p:spTree>
    <p:extLst>
      <p:ext uri="{BB962C8B-B14F-4D97-AF65-F5344CB8AC3E}">
        <p14:creationId xmlns:p14="http://schemas.microsoft.com/office/powerpoint/2010/main" val="375305922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p:cNvPicPr preferRelativeResize="0">
            <a:picLocks noGrp="1" noChangeAspect="1" noChangeArrowheads="1"/>
          </p:cNvPicPr>
          <p:nvPr>
            <p:ph sz="half" idx="1"/>
          </p:nvPr>
        </p:nvPicPr>
        <p:blipFill>
          <a:blip r:embed="rId3" cstate="print">
            <a:duotone>
              <a:schemeClr val="bg2">
                <a:shade val="45000"/>
                <a:satMod val="135000"/>
              </a:schemeClr>
              <a:prstClr val="white"/>
            </a:duotone>
          </a:blip>
          <a:srcRect/>
          <a:stretch>
            <a:fillRect/>
          </a:stretch>
        </p:blipFill>
        <p:spPr>
          <a:xfrm>
            <a:off x="4527868" y="2158089"/>
            <a:ext cx="4359084" cy="4298994"/>
          </a:xfrm>
        </p:spPr>
      </p:pic>
      <p:sp>
        <p:nvSpPr>
          <p:cNvPr id="2253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1426" name="Rectangle 2"/>
          <p:cNvSpPr>
            <a:spLocks noChangeArrowheads="1"/>
          </p:cNvSpPr>
          <p:nvPr/>
        </p:nvSpPr>
        <p:spPr bwMode="auto">
          <a:xfrm>
            <a:off x="1446213" y="0"/>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(5)</a:t>
            </a:r>
          </a:p>
        </p:txBody>
      </p:sp>
      <p:sp>
        <p:nvSpPr>
          <p:cNvPr id="22540"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22541" name="Rectangle 3"/>
          <p:cNvSpPr>
            <a:spLocks noChangeArrowheads="1"/>
          </p:cNvSpPr>
          <p:nvPr/>
        </p:nvSpPr>
        <p:spPr bwMode="auto">
          <a:xfrm>
            <a:off x="282576" y="5492750"/>
            <a:ext cx="5102224" cy="927100"/>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chemeClr val="hlink"/>
                </a:solidFill>
              </a:rPr>
              <a:t>Here the US notion is used, where power = |a|</a:t>
            </a:r>
            <a:r>
              <a:rPr lang="en-US" sz="1600" b="0" baseline="30000" dirty="0">
                <a:solidFill>
                  <a:schemeClr val="hlink"/>
                </a:solidFill>
              </a:rPr>
              <a:t>2</a:t>
            </a:r>
            <a:r>
              <a:rPr lang="en-US" sz="1600" b="0" dirty="0">
                <a:solidFill>
                  <a:schemeClr val="hlink"/>
                </a:solidFill>
              </a:rPr>
              <a:t>.</a:t>
            </a:r>
            <a:br>
              <a:rPr lang="en-US" sz="1600" b="0" dirty="0">
                <a:solidFill>
                  <a:schemeClr val="hlink"/>
                </a:solidFill>
              </a:rPr>
            </a:br>
            <a:r>
              <a:rPr lang="en-US" sz="1600" b="0" dirty="0">
                <a:solidFill>
                  <a:schemeClr val="hlink"/>
                </a:solidFill>
              </a:rPr>
              <a:t>European notation (often): power = |a|</a:t>
            </a:r>
            <a:r>
              <a:rPr lang="en-US" sz="1600" b="0" baseline="30000" dirty="0">
                <a:solidFill>
                  <a:schemeClr val="hlink"/>
                </a:solidFill>
              </a:rPr>
              <a:t>2</a:t>
            </a:r>
            <a:r>
              <a:rPr lang="en-US" sz="1600" b="0" dirty="0">
                <a:solidFill>
                  <a:schemeClr val="hlink"/>
                </a:solidFill>
              </a:rPr>
              <a:t>/2</a:t>
            </a:r>
            <a:br>
              <a:rPr lang="en-US" sz="1600" b="0" dirty="0">
                <a:solidFill>
                  <a:schemeClr val="hlink"/>
                </a:solidFill>
              </a:rPr>
            </a:br>
            <a:r>
              <a:rPr lang="en-US" sz="1600" b="0" dirty="0">
                <a:solidFill>
                  <a:schemeClr val="hlink"/>
                </a:solidFill>
              </a:rPr>
              <a:t>These conventions have no impact on S parameters, only relevant for absolute power calculation</a:t>
            </a:r>
          </a:p>
        </p:txBody>
      </p:sp>
      <p:sp>
        <p:nvSpPr>
          <p:cNvPr id="22542" name="TextBox 6"/>
          <p:cNvSpPr txBox="1">
            <a:spLocks noChangeArrowheads="1"/>
          </p:cNvSpPr>
          <p:nvPr/>
        </p:nvSpPr>
        <p:spPr bwMode="auto">
          <a:xfrm>
            <a:off x="166688" y="1050925"/>
            <a:ext cx="8348662" cy="1504950"/>
          </a:xfrm>
          <a:prstGeom prst="rect">
            <a:avLst/>
          </a:prstGeom>
          <a:noFill/>
          <a:ln w="9525">
            <a:noFill/>
            <a:miter lim="800000"/>
            <a:headEnd/>
            <a:tailEnd/>
          </a:ln>
        </p:spPr>
        <p:txBody>
          <a:bodyPr>
            <a:spAutoFit/>
          </a:bodyPr>
          <a:lstStyle/>
          <a:p>
            <a:pPr>
              <a:buFont typeface="Wingdings" pitchFamily="2" charset="2"/>
              <a:buNone/>
            </a:pPr>
            <a:r>
              <a:rPr lang="en-US" sz="1800" b="0" dirty="0">
                <a:solidFill>
                  <a:srgbClr val="FF0000"/>
                </a:solidFill>
              </a:rPr>
              <a:t>3.</a:t>
            </a:r>
            <a:r>
              <a:rPr lang="en-US" sz="1800" b="0" dirty="0"/>
              <a:t>   The distance from the center of the diagram is directly proportional to the magnitude of the reflection factor. In particular, the perimeter of the diagram represents full reflection, |</a:t>
            </a:r>
            <a:r>
              <a:rPr lang="en-US" sz="1800" b="0" dirty="0">
                <a:sym typeface="Symbol" pitchFamily="18" charset="2"/>
              </a:rPr>
              <a:t></a:t>
            </a:r>
            <a:r>
              <a:rPr lang="en-US" sz="1800" b="0" dirty="0"/>
              <a:t>|=1. Problems of matching are clearly visualize.</a:t>
            </a:r>
          </a:p>
          <a:p>
            <a:pPr>
              <a:buFont typeface="Wingdings" pitchFamily="2" charset="2"/>
              <a:buNone/>
            </a:pPr>
            <a:endParaRPr lang="en-US" sz="1800" b="0" dirty="0"/>
          </a:p>
          <a:p>
            <a:pPr>
              <a:buFont typeface="Wingdings" pitchFamily="2" charset="2"/>
              <a:buNone/>
            </a:pPr>
            <a:r>
              <a:rPr lang="en-US" sz="1800" b="0" dirty="0"/>
              <a:t>Power into the load = forward power – reflected power</a:t>
            </a:r>
            <a:endParaRPr lang="en-GB" sz="1800" b="0" dirty="0"/>
          </a:p>
        </p:txBody>
      </p:sp>
      <p:graphicFrame>
        <p:nvGraphicFramePr>
          <p:cNvPr id="22530" name="Object 9"/>
          <p:cNvGraphicFramePr>
            <a:graphicFrameLocks noChangeAspect="1"/>
          </p:cNvGraphicFramePr>
          <p:nvPr/>
        </p:nvGraphicFramePr>
        <p:xfrm>
          <a:off x="963613" y="2655888"/>
          <a:ext cx="1608137" cy="950912"/>
        </p:xfrm>
        <a:graphic>
          <a:graphicData uri="http://schemas.openxmlformats.org/presentationml/2006/ole">
            <mc:AlternateContent xmlns:mc="http://schemas.openxmlformats.org/markup-compatibility/2006">
              <mc:Choice xmlns:v="urn:schemas-microsoft-com:vml" Requires="v">
                <p:oleObj name="Equation" r:id="rId4" imgW="952087" imgH="558558" progId="Equation.3">
                  <p:embed/>
                </p:oleObj>
              </mc:Choice>
              <mc:Fallback>
                <p:oleObj name="Equation" r:id="rId4" imgW="952087" imgH="558558" progId="Equation.3">
                  <p:embed/>
                  <p:pic>
                    <p:nvPicPr>
                      <p:cNvPr id="2253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3613" y="2655888"/>
                        <a:ext cx="1608137" cy="950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2543" name="TextBox 33"/>
          <p:cNvSpPr txBox="1">
            <a:spLocks noChangeArrowheads="1"/>
          </p:cNvSpPr>
          <p:nvPr/>
        </p:nvSpPr>
        <p:spPr bwMode="auto">
          <a:xfrm>
            <a:off x="2176463" y="4005263"/>
            <a:ext cx="1490662" cy="590550"/>
          </a:xfrm>
          <a:prstGeom prst="rect">
            <a:avLst/>
          </a:prstGeom>
          <a:noFill/>
          <a:ln w="9525">
            <a:noFill/>
            <a:miter lim="800000"/>
            <a:headEnd/>
            <a:tailEnd/>
          </a:ln>
        </p:spPr>
        <p:txBody>
          <a:bodyPr>
            <a:spAutoFit/>
          </a:bodyPr>
          <a:lstStyle/>
          <a:p>
            <a:pPr>
              <a:buFont typeface="Wingdings" pitchFamily="2" charset="2"/>
              <a:buNone/>
            </a:pPr>
            <a:r>
              <a:rPr lang="en-US" sz="1800" b="0" dirty="0"/>
              <a:t>“(mismatch)” loss</a:t>
            </a:r>
            <a:endParaRPr lang="en-GB" sz="1800" b="0" dirty="0"/>
          </a:p>
        </p:txBody>
      </p:sp>
      <p:sp>
        <p:nvSpPr>
          <p:cNvPr id="22544" name="TextBox 34"/>
          <p:cNvSpPr txBox="1">
            <a:spLocks noChangeArrowheads="1"/>
          </p:cNvSpPr>
          <p:nvPr/>
        </p:nvSpPr>
        <p:spPr bwMode="auto">
          <a:xfrm>
            <a:off x="585788" y="3986213"/>
            <a:ext cx="1490662" cy="592137"/>
          </a:xfrm>
          <a:prstGeom prst="rect">
            <a:avLst/>
          </a:prstGeom>
          <a:noFill/>
          <a:ln w="9525">
            <a:noFill/>
            <a:miter lim="800000"/>
            <a:headEnd/>
            <a:tailEnd/>
          </a:ln>
        </p:spPr>
        <p:txBody>
          <a:bodyPr>
            <a:spAutoFit/>
          </a:bodyPr>
          <a:lstStyle/>
          <a:p>
            <a:pPr>
              <a:buFont typeface="Wingdings" pitchFamily="2" charset="2"/>
              <a:buNone/>
            </a:pPr>
            <a:r>
              <a:rPr lang="en-US" sz="1800" b="0" dirty="0"/>
              <a:t>max source power</a:t>
            </a:r>
            <a:endParaRPr lang="en-GB" sz="1800" b="0" dirty="0"/>
          </a:p>
        </p:txBody>
      </p:sp>
      <p:cxnSp>
        <p:nvCxnSpPr>
          <p:cNvPr id="22545" name="Straight Connector 36"/>
          <p:cNvCxnSpPr>
            <a:cxnSpLocks noChangeShapeType="1"/>
            <a:stCxn id="22544" idx="0"/>
          </p:cNvCxnSpPr>
          <p:nvPr/>
        </p:nvCxnSpPr>
        <p:spPr bwMode="auto">
          <a:xfrm rot="5400000" flipH="1" flipV="1">
            <a:off x="1213643" y="3691732"/>
            <a:ext cx="411163" cy="177800"/>
          </a:xfrm>
          <a:prstGeom prst="line">
            <a:avLst/>
          </a:prstGeom>
          <a:noFill/>
          <a:ln w="9525" algn="ctr">
            <a:solidFill>
              <a:schemeClr val="tx1"/>
            </a:solidFill>
            <a:round/>
            <a:headEnd/>
            <a:tailEnd/>
          </a:ln>
        </p:spPr>
      </p:cxnSp>
      <p:cxnSp>
        <p:nvCxnSpPr>
          <p:cNvPr id="22546" name="Straight Connector 38"/>
          <p:cNvCxnSpPr>
            <a:cxnSpLocks noChangeShapeType="1"/>
            <a:stCxn id="22543" idx="0"/>
          </p:cNvCxnSpPr>
          <p:nvPr/>
        </p:nvCxnSpPr>
        <p:spPr bwMode="auto">
          <a:xfrm rot="16200000" flipV="1">
            <a:off x="2434431" y="3518694"/>
            <a:ext cx="430213" cy="542925"/>
          </a:xfrm>
          <a:prstGeom prst="line">
            <a:avLst/>
          </a:prstGeom>
          <a:noFill/>
          <a:ln w="9525" algn="ctr">
            <a:solidFill>
              <a:schemeClr val="tx1"/>
            </a:solidFill>
            <a:round/>
            <a:headEnd/>
            <a:tailEnd/>
          </a:ln>
        </p:spPr>
      </p:cxnSp>
      <p:grpSp>
        <p:nvGrpSpPr>
          <p:cNvPr id="3" name="Group 42"/>
          <p:cNvGrpSpPr>
            <a:grpSpLocks/>
          </p:cNvGrpSpPr>
          <p:nvPr/>
        </p:nvGrpSpPr>
        <p:grpSpPr bwMode="auto">
          <a:xfrm>
            <a:off x="4973638" y="2274888"/>
            <a:ext cx="3590925" cy="3846512"/>
            <a:chOff x="4206240" y="2335213"/>
            <a:chExt cx="3590544" cy="3846131"/>
          </a:xfrm>
        </p:grpSpPr>
        <p:sp>
          <p:nvSpPr>
            <p:cNvPr id="22548" name="Oval 14"/>
            <p:cNvSpPr>
              <a:spLocks noChangeArrowheads="1"/>
            </p:cNvSpPr>
            <p:nvPr/>
          </p:nvSpPr>
          <p:spPr bwMode="auto">
            <a:xfrm>
              <a:off x="5576316" y="3941064"/>
              <a:ext cx="896112" cy="896112"/>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sp>
          <p:nvSpPr>
            <p:cNvPr id="22549" name="Oval 15"/>
            <p:cNvSpPr>
              <a:spLocks noChangeArrowheads="1"/>
            </p:cNvSpPr>
            <p:nvPr/>
          </p:nvSpPr>
          <p:spPr bwMode="auto">
            <a:xfrm>
              <a:off x="5105400" y="3477768"/>
              <a:ext cx="1816608" cy="1816608"/>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sp>
          <p:nvSpPr>
            <p:cNvPr id="22550" name="Oval 16"/>
            <p:cNvSpPr>
              <a:spLocks noChangeArrowheads="1"/>
            </p:cNvSpPr>
            <p:nvPr/>
          </p:nvSpPr>
          <p:spPr bwMode="auto">
            <a:xfrm>
              <a:off x="4651248" y="3023616"/>
              <a:ext cx="2718816" cy="2718816"/>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sp>
          <p:nvSpPr>
            <p:cNvPr id="22551" name="Oval 17"/>
            <p:cNvSpPr>
              <a:spLocks noChangeArrowheads="1"/>
            </p:cNvSpPr>
            <p:nvPr/>
          </p:nvSpPr>
          <p:spPr bwMode="auto">
            <a:xfrm>
              <a:off x="4206240" y="2599944"/>
              <a:ext cx="3590544" cy="3581400"/>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aphicFrame>
          <p:nvGraphicFramePr>
            <p:cNvPr id="22531" name="Object 9"/>
            <p:cNvGraphicFramePr>
              <a:graphicFrameLocks noChangeAspect="1"/>
            </p:cNvGraphicFramePr>
            <p:nvPr/>
          </p:nvGraphicFramePr>
          <p:xfrm>
            <a:off x="5804662" y="4090734"/>
            <a:ext cx="447675" cy="282575"/>
          </p:xfrm>
          <a:graphic>
            <a:graphicData uri="http://schemas.openxmlformats.org/presentationml/2006/ole">
              <mc:AlternateContent xmlns:mc="http://schemas.openxmlformats.org/markup-compatibility/2006">
                <mc:Choice xmlns:v="urn:schemas-microsoft-com:vml" Requires="v">
                  <p:oleObj name="Equation" r:id="rId6" imgW="406048" imgH="253780" progId="Equation.3">
                    <p:embed/>
                  </p:oleObj>
                </mc:Choice>
                <mc:Fallback>
                  <p:oleObj name="Equation" r:id="rId6" imgW="406048" imgH="253780" progId="Equation.3">
                    <p:embed/>
                    <p:pic>
                      <p:nvPicPr>
                        <p:cNvPr id="2253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4662" y="4090734"/>
                          <a:ext cx="447675"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532" name="Object 9"/>
            <p:cNvGraphicFramePr>
              <a:graphicFrameLocks noChangeAspect="1"/>
            </p:cNvGraphicFramePr>
            <p:nvPr/>
          </p:nvGraphicFramePr>
          <p:xfrm>
            <a:off x="5773611" y="3643313"/>
            <a:ext cx="658812" cy="282575"/>
          </p:xfrm>
          <a:graphic>
            <a:graphicData uri="http://schemas.openxmlformats.org/presentationml/2006/ole">
              <mc:AlternateContent xmlns:mc="http://schemas.openxmlformats.org/markup-compatibility/2006">
                <mc:Choice xmlns:v="urn:schemas-microsoft-com:vml" Requires="v">
                  <p:oleObj name="Equation" r:id="rId8" imgW="596641" imgH="253890" progId="Equation.3">
                    <p:embed/>
                  </p:oleObj>
                </mc:Choice>
                <mc:Fallback>
                  <p:oleObj name="Equation" r:id="rId8" imgW="596641" imgH="253890" progId="Equation.3">
                    <p:embed/>
                    <p:pic>
                      <p:nvPicPr>
                        <p:cNvPr id="22532"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73611" y="3643313"/>
                          <a:ext cx="658812"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533" name="Object 9"/>
            <p:cNvGraphicFramePr>
              <a:graphicFrameLocks noChangeAspect="1"/>
            </p:cNvGraphicFramePr>
            <p:nvPr/>
          </p:nvGraphicFramePr>
          <p:xfrm>
            <a:off x="5897817" y="3167825"/>
            <a:ext cx="574675" cy="282575"/>
          </p:xfrm>
          <a:graphic>
            <a:graphicData uri="http://schemas.openxmlformats.org/presentationml/2006/ole">
              <mc:AlternateContent xmlns:mc="http://schemas.openxmlformats.org/markup-compatibility/2006">
                <mc:Choice xmlns:v="urn:schemas-microsoft-com:vml" Requires="v">
                  <p:oleObj name="Equation" r:id="rId10" imgW="520474" imgH="253890" progId="Equation.3">
                    <p:embed/>
                  </p:oleObj>
                </mc:Choice>
                <mc:Fallback>
                  <p:oleObj name="Equation" r:id="rId10" imgW="520474" imgH="253890" progId="Equation.3">
                    <p:embed/>
                    <p:pic>
                      <p:nvPicPr>
                        <p:cNvPr id="22533"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97817" y="3167825"/>
                          <a:ext cx="574675"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534" name="Object 9"/>
            <p:cNvGraphicFramePr>
              <a:graphicFrameLocks noChangeAspect="1"/>
            </p:cNvGraphicFramePr>
            <p:nvPr/>
          </p:nvGraphicFramePr>
          <p:xfrm>
            <a:off x="6103938" y="2755900"/>
            <a:ext cx="658812" cy="282575"/>
          </p:xfrm>
          <a:graphic>
            <a:graphicData uri="http://schemas.openxmlformats.org/presentationml/2006/ole">
              <mc:AlternateContent xmlns:mc="http://schemas.openxmlformats.org/markup-compatibility/2006">
                <mc:Choice xmlns:v="urn:schemas-microsoft-com:vml" Requires="v">
                  <p:oleObj name="Equation" r:id="rId12" imgW="596641" imgH="253890" progId="Equation.3">
                    <p:embed/>
                  </p:oleObj>
                </mc:Choice>
                <mc:Fallback>
                  <p:oleObj name="Equation" r:id="rId12" imgW="596641" imgH="253890" progId="Equation.3">
                    <p:embed/>
                    <p:pic>
                      <p:nvPicPr>
                        <p:cNvPr id="22534"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03938" y="2755900"/>
                          <a:ext cx="658812"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535" name="Object 9"/>
            <p:cNvGraphicFramePr>
              <a:graphicFrameLocks noChangeAspect="1"/>
            </p:cNvGraphicFramePr>
            <p:nvPr/>
          </p:nvGraphicFramePr>
          <p:xfrm>
            <a:off x="6405563" y="2335213"/>
            <a:ext cx="420687" cy="282575"/>
          </p:xfrm>
          <a:graphic>
            <a:graphicData uri="http://schemas.openxmlformats.org/presentationml/2006/ole">
              <mc:AlternateContent xmlns:mc="http://schemas.openxmlformats.org/markup-compatibility/2006">
                <mc:Choice xmlns:v="urn:schemas-microsoft-com:vml" Requires="v">
                  <p:oleObj name="Equation" r:id="rId14" imgW="380835" imgH="253890" progId="Equation.3">
                    <p:embed/>
                  </p:oleObj>
                </mc:Choice>
                <mc:Fallback>
                  <p:oleObj name="Equation" r:id="rId14" imgW="380835" imgH="253890" progId="Equation.3">
                    <p:embed/>
                    <p:pic>
                      <p:nvPicPr>
                        <p:cNvPr id="22535" name="Object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5563" y="2335213"/>
                          <a:ext cx="420687" cy="282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2552" name="Oval 28"/>
            <p:cNvSpPr>
              <a:spLocks noChangeArrowheads="1"/>
            </p:cNvSpPr>
            <p:nvPr/>
          </p:nvSpPr>
          <p:spPr bwMode="auto">
            <a:xfrm flipV="1">
              <a:off x="5955792" y="4346448"/>
              <a:ext cx="79248" cy="79248"/>
            </a:xfrm>
            <a:prstGeom prst="ellipse">
              <a:avLst/>
            </a:prstGeom>
            <a:solidFill>
              <a:schemeClr val="tx1"/>
            </a:solidFill>
            <a:ln w="25400" algn="ctr">
              <a:solidFill>
                <a:srgbClr val="FF0000"/>
              </a:solidFill>
              <a:round/>
              <a:headEnd/>
              <a:tailEnd/>
            </a:ln>
          </p:spPr>
          <p:txBody>
            <a:bodyPr lIns="92075" tIns="46038" rIns="92075" bIns="46038"/>
            <a:lstStyle/>
            <a:p>
              <a:pPr marL="571500" indent="-571500"/>
              <a:endParaRPr lang="en-GB" dirty="0"/>
            </a:p>
          </p:txBody>
        </p:sp>
      </p:gr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138</a:t>
            </a:fld>
            <a:endParaRPr lang="en-US" dirty="0"/>
          </a:p>
        </p:txBody>
      </p:sp>
    </p:spTree>
    <p:extLst>
      <p:ext uri="{BB962C8B-B14F-4D97-AF65-F5344CB8AC3E}">
        <p14:creationId xmlns:p14="http://schemas.microsoft.com/office/powerpoint/2010/main" val="258934847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p:cNvPicPr preferRelativeResize="0">
            <a:picLocks noGrp="1" noChangeAspect="1" noChangeArrowheads="1"/>
          </p:cNvPicPr>
          <p:nvPr>
            <p:ph sz="half" idx="1"/>
          </p:nvPr>
        </p:nvPicPr>
        <p:blipFill>
          <a:blip r:embed="rId3" cstate="print">
            <a:duotone>
              <a:schemeClr val="bg2">
                <a:shade val="45000"/>
                <a:satMod val="135000"/>
              </a:schemeClr>
              <a:prstClr val="white"/>
            </a:duotone>
          </a:blip>
          <a:srcRect/>
          <a:stretch>
            <a:fillRect/>
          </a:stretch>
        </p:blipFill>
        <p:spPr>
          <a:xfrm>
            <a:off x="4420299" y="2157476"/>
            <a:ext cx="4030662" cy="3975100"/>
          </a:xfrm>
        </p:spPr>
      </p:pic>
      <p:sp>
        <p:nvSpPr>
          <p:cNvPr id="2355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6546" name="Rectangle 2"/>
          <p:cNvSpPr>
            <a:spLocks noChangeArrowheads="1"/>
          </p:cNvSpPr>
          <p:nvPr/>
        </p:nvSpPr>
        <p:spPr bwMode="auto">
          <a:xfrm>
            <a:off x="1538288" y="0"/>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The Smith Chart (6)</a:t>
            </a:r>
          </a:p>
        </p:txBody>
      </p:sp>
      <p:sp>
        <p:nvSpPr>
          <p:cNvPr id="23562"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Smith Chart</a:t>
            </a:r>
          </a:p>
        </p:txBody>
      </p:sp>
      <p:sp>
        <p:nvSpPr>
          <p:cNvPr id="23563" name="TextBox 6"/>
          <p:cNvSpPr txBox="1">
            <a:spLocks noChangeArrowheads="1"/>
          </p:cNvSpPr>
          <p:nvPr/>
        </p:nvSpPr>
        <p:spPr bwMode="auto">
          <a:xfrm>
            <a:off x="549275" y="1062038"/>
            <a:ext cx="4360863" cy="1006475"/>
          </a:xfrm>
          <a:prstGeom prst="rect">
            <a:avLst/>
          </a:prstGeom>
          <a:noFill/>
          <a:ln w="9525">
            <a:noFill/>
            <a:miter lim="800000"/>
            <a:headEnd/>
            <a:tailEnd/>
          </a:ln>
        </p:spPr>
        <p:txBody>
          <a:bodyPr>
            <a:spAutoFit/>
          </a:bodyPr>
          <a:lstStyle/>
          <a:p>
            <a:pPr>
              <a:buFont typeface="Wingdings" pitchFamily="2" charset="2"/>
              <a:buNone/>
            </a:pPr>
            <a:r>
              <a:rPr lang="en-US" sz="1800" b="0" dirty="0">
                <a:solidFill>
                  <a:srgbClr val="FF0000"/>
                </a:solidFill>
              </a:rPr>
              <a:t>4.</a:t>
            </a:r>
            <a:r>
              <a:rPr lang="en-US" sz="1800" b="0" dirty="0"/>
              <a:t>   The transition</a:t>
            </a:r>
          </a:p>
          <a:p>
            <a:pPr>
              <a:buFont typeface="Wingdings" pitchFamily="2" charset="2"/>
              <a:buNone/>
            </a:pPr>
            <a:r>
              <a:rPr lang="en-US" sz="1800" b="0" dirty="0"/>
              <a:t>	impedance </a:t>
            </a:r>
            <a:r>
              <a:rPr lang="en-US" sz="1800" b="0" dirty="0">
                <a:sym typeface="Wingdings" pitchFamily="2" charset="2"/>
              </a:rPr>
              <a:t> admittance</a:t>
            </a:r>
          </a:p>
          <a:p>
            <a:pPr>
              <a:buFont typeface="Wingdings" pitchFamily="2" charset="2"/>
              <a:buNone/>
            </a:pPr>
            <a:r>
              <a:rPr lang="en-US" sz="1800" b="0" dirty="0"/>
              <a:t>and vice-versa is particularly easy.</a:t>
            </a:r>
          </a:p>
        </p:txBody>
      </p:sp>
      <p:graphicFrame>
        <p:nvGraphicFramePr>
          <p:cNvPr id="23554" name="Object 9"/>
          <p:cNvGraphicFramePr>
            <a:graphicFrameLocks noChangeAspect="1"/>
          </p:cNvGraphicFramePr>
          <p:nvPr/>
        </p:nvGraphicFramePr>
        <p:xfrm>
          <a:off x="658813" y="2478088"/>
          <a:ext cx="3163887" cy="1031875"/>
        </p:xfrm>
        <a:graphic>
          <a:graphicData uri="http://schemas.openxmlformats.org/presentationml/2006/ole">
            <mc:AlternateContent xmlns:mc="http://schemas.openxmlformats.org/markup-compatibility/2006">
              <mc:Choice xmlns:v="urn:schemas-microsoft-com:vml" Requires="v">
                <p:oleObj name="Equation" r:id="rId4" imgW="2120900" imgH="685800" progId="Equation.3">
                  <p:embed/>
                </p:oleObj>
              </mc:Choice>
              <mc:Fallback>
                <p:oleObj name="Equation" r:id="rId4" imgW="2120900" imgH="685800" progId="Equation.3">
                  <p:embed/>
                  <p:pic>
                    <p:nvPicPr>
                      <p:cNvPr id="23554"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13" y="2478088"/>
                        <a:ext cx="3163887" cy="1031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pSp>
        <p:nvGrpSpPr>
          <p:cNvPr id="3" name="Group 36"/>
          <p:cNvGrpSpPr>
            <a:grpSpLocks/>
          </p:cNvGrpSpPr>
          <p:nvPr/>
        </p:nvGrpSpPr>
        <p:grpSpPr bwMode="auto">
          <a:xfrm>
            <a:off x="5145088" y="2444750"/>
            <a:ext cx="2719387" cy="3078163"/>
            <a:chOff x="3380232" y="2939034"/>
            <a:chExt cx="2718816" cy="3077718"/>
          </a:xfrm>
        </p:grpSpPr>
        <p:cxnSp>
          <p:nvCxnSpPr>
            <p:cNvPr id="23567" name="Straight Arrow Connector 10"/>
            <p:cNvCxnSpPr>
              <a:cxnSpLocks noChangeShapeType="1"/>
              <a:endCxn id="23571" idx="1"/>
            </p:cNvCxnSpPr>
            <p:nvPr/>
          </p:nvCxnSpPr>
          <p:spPr bwMode="auto">
            <a:xfrm rot="16200000" flipV="1">
              <a:off x="3769250" y="3705242"/>
              <a:ext cx="958199" cy="939910"/>
            </a:xfrm>
            <a:prstGeom prst="straightConnector1">
              <a:avLst/>
            </a:prstGeom>
            <a:noFill/>
            <a:ln w="25400" algn="ctr">
              <a:solidFill>
                <a:srgbClr val="0000FF"/>
              </a:solidFill>
              <a:round/>
              <a:headEnd/>
              <a:tailEnd type="triangle" w="lg" len="lg"/>
            </a:ln>
          </p:spPr>
        </p:cxnSp>
        <p:cxnSp>
          <p:nvCxnSpPr>
            <p:cNvPr id="23568" name="Straight Arrow Connector 26"/>
            <p:cNvCxnSpPr>
              <a:cxnSpLocks noChangeShapeType="1"/>
              <a:stCxn id="23571" idx="5"/>
            </p:cNvCxnSpPr>
            <p:nvPr/>
          </p:nvCxnSpPr>
          <p:spPr bwMode="auto">
            <a:xfrm rot="5400000" flipH="1">
              <a:off x="4727449" y="4645155"/>
              <a:ext cx="963659" cy="983215"/>
            </a:xfrm>
            <a:prstGeom prst="straightConnector1">
              <a:avLst/>
            </a:prstGeom>
            <a:noFill/>
            <a:ln w="25400" algn="ctr">
              <a:solidFill>
                <a:srgbClr val="008000"/>
              </a:solidFill>
              <a:round/>
              <a:headEnd type="triangle" w="lg" len="lg"/>
              <a:tailEnd type="none" w="lg" len="lg"/>
            </a:ln>
          </p:spPr>
        </p:cxnSp>
        <p:sp>
          <p:nvSpPr>
            <p:cNvPr id="23569" name="TextBox 27"/>
            <p:cNvSpPr txBox="1">
              <a:spLocks noChangeArrowheads="1"/>
            </p:cNvSpPr>
            <p:nvPr/>
          </p:nvSpPr>
          <p:spPr bwMode="auto">
            <a:xfrm>
              <a:off x="4131958" y="3575302"/>
              <a:ext cx="1359383" cy="609310"/>
            </a:xfrm>
            <a:prstGeom prst="rect">
              <a:avLst/>
            </a:prstGeom>
            <a:noFill/>
            <a:ln w="9525">
              <a:noFill/>
              <a:miter lim="800000"/>
              <a:headEnd/>
              <a:tailEnd/>
            </a:ln>
          </p:spPr>
          <p:txBody>
            <a:bodyPr wrap="none">
              <a:spAutoFit/>
            </a:bodyPr>
            <a:lstStyle/>
            <a:p>
              <a:pPr>
                <a:buFont typeface="Wingdings" pitchFamily="2" charset="2"/>
                <a:buNone/>
              </a:pPr>
              <a:r>
                <a:rPr lang="en-US" sz="1600" b="0" dirty="0"/>
                <a:t>Impedance z</a:t>
              </a:r>
            </a:p>
            <a:p>
              <a:pPr>
                <a:buFont typeface="Wingdings" pitchFamily="2" charset="2"/>
                <a:buNone/>
              </a:pPr>
              <a:r>
                <a:rPr lang="en-US" sz="1600" b="0" dirty="0"/>
                <a:t>Reflection </a:t>
              </a:r>
              <a:r>
                <a:rPr lang="en-US" sz="1600" b="0" dirty="0">
                  <a:sym typeface="Symbol" pitchFamily="18" charset="2"/>
                </a:rPr>
                <a:t></a:t>
              </a:r>
              <a:endParaRPr lang="en-GB" sz="1600" b="0" dirty="0"/>
            </a:p>
          </p:txBody>
        </p:sp>
        <p:sp>
          <p:nvSpPr>
            <p:cNvPr id="23570" name="TextBox 31"/>
            <p:cNvSpPr txBox="1">
              <a:spLocks noChangeArrowheads="1"/>
            </p:cNvSpPr>
            <p:nvPr/>
          </p:nvSpPr>
          <p:spPr bwMode="auto">
            <a:xfrm>
              <a:off x="3702190" y="5157214"/>
              <a:ext cx="1542086" cy="609310"/>
            </a:xfrm>
            <a:prstGeom prst="rect">
              <a:avLst/>
            </a:prstGeom>
            <a:noFill/>
            <a:ln w="9525">
              <a:noFill/>
              <a:miter lim="800000"/>
              <a:headEnd/>
              <a:tailEnd/>
            </a:ln>
          </p:spPr>
          <p:txBody>
            <a:bodyPr wrap="none">
              <a:spAutoFit/>
            </a:bodyPr>
            <a:lstStyle/>
            <a:p>
              <a:pPr>
                <a:buFont typeface="Wingdings" pitchFamily="2" charset="2"/>
                <a:buNone/>
              </a:pPr>
              <a:r>
                <a:rPr lang="en-US" sz="1600" b="0" dirty="0">
                  <a:solidFill>
                    <a:srgbClr val="008000"/>
                  </a:solidFill>
                </a:rPr>
                <a:t>Admittance 1/z</a:t>
              </a:r>
            </a:p>
            <a:p>
              <a:pPr>
                <a:buFont typeface="Wingdings" pitchFamily="2" charset="2"/>
                <a:buNone/>
              </a:pPr>
              <a:r>
                <a:rPr lang="en-US" sz="1600" b="0" dirty="0">
                  <a:solidFill>
                    <a:srgbClr val="008000"/>
                  </a:solidFill>
                </a:rPr>
                <a:t>Reflection -</a:t>
              </a:r>
              <a:r>
                <a:rPr lang="en-US" sz="1600" b="0" dirty="0">
                  <a:solidFill>
                    <a:srgbClr val="008000"/>
                  </a:solidFill>
                  <a:sym typeface="Symbol" pitchFamily="18" charset="2"/>
                </a:rPr>
                <a:t></a:t>
              </a:r>
              <a:endParaRPr lang="en-GB" sz="1600" b="0" dirty="0">
                <a:solidFill>
                  <a:srgbClr val="008000"/>
                </a:solidFill>
              </a:endParaRPr>
            </a:p>
          </p:txBody>
        </p:sp>
        <p:sp>
          <p:nvSpPr>
            <p:cNvPr id="23571" name="Oval 32"/>
            <p:cNvSpPr>
              <a:spLocks noChangeArrowheads="1"/>
            </p:cNvSpPr>
            <p:nvPr/>
          </p:nvSpPr>
          <p:spPr bwMode="auto">
            <a:xfrm>
              <a:off x="3380232" y="3297936"/>
              <a:ext cx="2718816" cy="2718816"/>
            </a:xfrm>
            <a:prstGeom prst="ellipse">
              <a:avLst/>
            </a:prstGeom>
            <a:noFill/>
            <a:ln w="25400" algn="ctr">
              <a:solidFill>
                <a:schemeClr val="tx1"/>
              </a:solidFill>
              <a:prstDash val="dash"/>
              <a:round/>
              <a:headEnd/>
              <a:tailEnd/>
            </a:ln>
          </p:spPr>
          <p:txBody>
            <a:bodyPr lIns="92075" tIns="46038" rIns="92075" bIns="46038"/>
            <a:lstStyle/>
            <a:p>
              <a:pPr marL="571500" indent="-571500"/>
              <a:endParaRPr lang="en-GB" dirty="0"/>
            </a:p>
          </p:txBody>
        </p:sp>
        <p:graphicFrame>
          <p:nvGraphicFramePr>
            <p:cNvPr id="23557" name="Object 9"/>
            <p:cNvGraphicFramePr>
              <a:graphicFrameLocks noChangeAspect="1"/>
            </p:cNvGraphicFramePr>
            <p:nvPr/>
          </p:nvGraphicFramePr>
          <p:xfrm>
            <a:off x="4389057" y="2939034"/>
            <a:ext cx="757237" cy="282575"/>
          </p:xfrm>
          <a:graphic>
            <a:graphicData uri="http://schemas.openxmlformats.org/presentationml/2006/ole">
              <mc:AlternateContent xmlns:mc="http://schemas.openxmlformats.org/markup-compatibility/2006">
                <mc:Choice xmlns:v="urn:schemas-microsoft-com:vml" Requires="v">
                  <p:oleObj name="Equation" r:id="rId6" imgW="685800" imgH="254000" progId="Equation.3">
                    <p:embed/>
                  </p:oleObj>
                </mc:Choice>
                <mc:Fallback>
                  <p:oleObj name="Equation" r:id="rId6" imgW="685800" imgH="254000" progId="Equation.3">
                    <p:embed/>
                    <p:pic>
                      <p:nvPicPr>
                        <p:cNvPr id="23557"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89057" y="2939034"/>
                          <a:ext cx="757237" cy="282575"/>
                        </a:xfrm>
                        <a:prstGeom prst="rect">
                          <a:avLst/>
                        </a:prstGeom>
                        <a:solidFill>
                          <a:schemeClr val="bg1"/>
                        </a:solidFill>
                        <a:ln w="15875">
                          <a:solidFill>
                            <a:schemeClr val="tx1"/>
                          </a:solidFill>
                          <a:miter lim="800000"/>
                          <a:headEnd/>
                          <a:tailEnd/>
                        </a:ln>
                      </p:spPr>
                    </p:pic>
                  </p:oleObj>
                </mc:Fallback>
              </mc:AlternateContent>
            </a:graphicData>
          </a:graphic>
        </p:graphicFrame>
      </p:grpSp>
      <p:graphicFrame>
        <p:nvGraphicFramePr>
          <p:cNvPr id="23555" name="Object 9"/>
          <p:cNvGraphicFramePr>
            <a:graphicFrameLocks noChangeAspect="1"/>
          </p:cNvGraphicFramePr>
          <p:nvPr/>
        </p:nvGraphicFramePr>
        <p:xfrm>
          <a:off x="8188325" y="3908425"/>
          <a:ext cx="855663" cy="560388"/>
        </p:xfrm>
        <a:graphic>
          <a:graphicData uri="http://schemas.openxmlformats.org/presentationml/2006/ole">
            <mc:AlternateContent xmlns:mc="http://schemas.openxmlformats.org/markup-compatibility/2006">
              <mc:Choice xmlns:v="urn:schemas-microsoft-com:vml" Requires="v">
                <p:oleObj name="Equation" r:id="rId8" imgW="698500" imgH="457200" progId="Equation.3">
                  <p:embed/>
                </p:oleObj>
              </mc:Choice>
              <mc:Fallback>
                <p:oleObj name="Equation" r:id="rId8" imgW="698500" imgH="457200" progId="Equation.3">
                  <p:embed/>
                  <p:pic>
                    <p:nvPicPr>
                      <p:cNvPr id="23555"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88325" y="3908425"/>
                        <a:ext cx="855663" cy="5603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3556" name="Object 9"/>
          <p:cNvGraphicFramePr>
            <a:graphicFrameLocks noChangeAspect="1"/>
          </p:cNvGraphicFramePr>
          <p:nvPr/>
        </p:nvGraphicFramePr>
        <p:xfrm>
          <a:off x="3919538" y="3895725"/>
          <a:ext cx="858837" cy="563563"/>
        </p:xfrm>
        <a:graphic>
          <a:graphicData uri="http://schemas.openxmlformats.org/presentationml/2006/ole">
            <mc:AlternateContent xmlns:mc="http://schemas.openxmlformats.org/markup-compatibility/2006">
              <mc:Choice xmlns:v="urn:schemas-microsoft-com:vml" Requires="v">
                <p:oleObj name="Equation" r:id="rId10" imgW="698500" imgH="457200" progId="Equation.3">
                  <p:embed/>
                </p:oleObj>
              </mc:Choice>
              <mc:Fallback>
                <p:oleObj name="Equation" r:id="rId10" imgW="698500" imgH="457200" progId="Equation.3">
                  <p:embed/>
                  <p:pic>
                    <p:nvPicPr>
                      <p:cNvPr id="23556"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919538" y="3895725"/>
                        <a:ext cx="858837" cy="563563"/>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3565" name="Oval 40"/>
          <p:cNvSpPr>
            <a:spLocks noChangeArrowheads="1"/>
          </p:cNvSpPr>
          <p:nvPr/>
        </p:nvSpPr>
        <p:spPr bwMode="auto">
          <a:xfrm>
            <a:off x="4773613" y="4133850"/>
            <a:ext cx="73025" cy="73025"/>
          </a:xfrm>
          <a:prstGeom prst="ellipse">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sp>
        <p:nvSpPr>
          <p:cNvPr id="23566" name="Oval 41"/>
          <p:cNvSpPr>
            <a:spLocks noChangeArrowheads="1"/>
          </p:cNvSpPr>
          <p:nvPr/>
        </p:nvSpPr>
        <p:spPr bwMode="auto">
          <a:xfrm>
            <a:off x="8110538" y="4133850"/>
            <a:ext cx="73025" cy="73025"/>
          </a:xfrm>
          <a:prstGeom prst="ellipse">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139</a:t>
            </a:fld>
            <a:endParaRPr lang="en-US" dirty="0"/>
          </a:p>
        </p:txBody>
      </p:sp>
    </p:spTree>
    <p:extLst>
      <p:ext uri="{BB962C8B-B14F-4D97-AF65-F5344CB8AC3E}">
        <p14:creationId xmlns:p14="http://schemas.microsoft.com/office/powerpoint/2010/main" val="3964378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3187" name="Slide Number Placeholder 4"/>
          <p:cNvSpPr>
            <a:spLocks noGrp="1"/>
          </p:cNvSpPr>
          <p:nvPr>
            <p:ph type="sldNum" sz="quarter" idx="11"/>
          </p:nvPr>
        </p:nvSpPr>
        <p:spPr>
          <a:noFill/>
        </p:spPr>
        <p:txBody>
          <a:bodyPr/>
          <a:lstStyle/>
          <a:p>
            <a:fld id="{6523D027-3B38-4300-AE01-550ED7A84F13}" type="slidenum">
              <a:rPr lang="en-US" smtClean="0"/>
              <a:pPr/>
              <a:t>14</a:t>
            </a:fld>
            <a:endParaRPr lang="en-US" dirty="0"/>
          </a:p>
        </p:txBody>
      </p:sp>
      <p:sp>
        <p:nvSpPr>
          <p:cNvPr id="93188" name="Rectangle 3"/>
          <p:cNvSpPr>
            <a:spLocks noChangeArrowheads="1"/>
          </p:cNvSpPr>
          <p:nvPr/>
        </p:nvSpPr>
        <p:spPr bwMode="auto">
          <a:xfrm>
            <a:off x="833438" y="0"/>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TEM Transmission lines (6)</a:t>
            </a:r>
          </a:p>
        </p:txBody>
      </p:sp>
      <p:sp>
        <p:nvSpPr>
          <p:cNvPr id="93189"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pic>
        <p:nvPicPr>
          <p:cNvPr id="93190" name="Picture 17"/>
          <p:cNvPicPr>
            <a:picLocks noChangeAspect="1" noChangeArrowheads="1"/>
          </p:cNvPicPr>
          <p:nvPr/>
        </p:nvPicPr>
        <p:blipFill>
          <a:blip r:embed="rId3" cstate="print"/>
          <a:srcRect/>
          <a:stretch>
            <a:fillRect/>
          </a:stretch>
        </p:blipFill>
        <p:spPr bwMode="auto">
          <a:xfrm>
            <a:off x="0" y="1133474"/>
            <a:ext cx="9143999" cy="4902567"/>
          </a:xfrm>
          <a:prstGeom prst="rect">
            <a:avLst/>
          </a:prstGeom>
          <a:noFill/>
          <a:ln w="25400" algn="ctr">
            <a:noFill/>
            <a:miter lim="800000"/>
            <a:headEnd/>
            <a:tailEnd type="none" w="lg" len="lg"/>
          </a:ln>
        </p:spPr>
      </p:pic>
      <p:sp>
        <p:nvSpPr>
          <p:cNvPr id="7" name="Rectangle 6"/>
          <p:cNvSpPr/>
          <p:nvPr/>
        </p:nvSpPr>
        <p:spPr bwMode="auto">
          <a:xfrm>
            <a:off x="0" y="2463113"/>
            <a:ext cx="9168713" cy="1276865"/>
          </a:xfrm>
          <a:prstGeom prst="rect">
            <a:avLst/>
          </a:prstGeom>
          <a:noFill/>
          <a:ln w="25400" cap="flat" cmpd="sng" algn="ctr">
            <a:solidFill>
              <a:srgbClr val="0070C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9" name="Rectangle 8"/>
          <p:cNvSpPr/>
          <p:nvPr/>
        </p:nvSpPr>
        <p:spPr bwMode="auto">
          <a:xfrm>
            <a:off x="24715" y="4464908"/>
            <a:ext cx="9143998" cy="486033"/>
          </a:xfrm>
          <a:prstGeom prst="rect">
            <a:avLst/>
          </a:prstGeom>
          <a:noFill/>
          <a:ln w="254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2" name="TextBox 1"/>
          <p:cNvSpPr txBox="1"/>
          <p:nvPr/>
        </p:nvSpPr>
        <p:spPr>
          <a:xfrm>
            <a:off x="2265405" y="1378013"/>
            <a:ext cx="3148619" cy="286232"/>
          </a:xfrm>
          <a:prstGeom prst="rect">
            <a:avLst/>
          </a:prstGeom>
          <a:solidFill>
            <a:schemeClr val="bg1"/>
          </a:solidFill>
          <a:ln>
            <a:noFill/>
          </a:ln>
        </p:spPr>
        <p:txBody>
          <a:bodyPr wrap="none" rtlCol="0">
            <a:spAutoFit/>
          </a:bodyPr>
          <a:lstStyle/>
          <a:p>
            <a:pPr>
              <a:buNone/>
            </a:pPr>
            <a:r>
              <a:rPr lang="en-GB" sz="1400" b="0" dirty="0">
                <a:solidFill>
                  <a:srgbClr val="7030A0"/>
                </a:solidFill>
              </a:rPr>
              <a:t>RG 58 and RG 213 are very common</a:t>
            </a:r>
          </a:p>
        </p:txBody>
      </p:sp>
    </p:spTree>
    <p:extLst>
      <p:ext uri="{BB962C8B-B14F-4D97-AF65-F5344CB8AC3E}">
        <p14:creationId xmlns:p14="http://schemas.microsoft.com/office/powerpoint/2010/main" val="258350883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Date Placeholder 5"/>
          <p:cNvSpPr>
            <a:spLocks noGrp="1"/>
          </p:cNvSpPr>
          <p:nvPr>
            <p:ph type="dt" sz="quarter" idx="10"/>
          </p:nvPr>
        </p:nvSpPr>
        <p:spPr>
          <a:noFill/>
        </p:spPr>
        <p:txBody>
          <a:bodyPr/>
          <a:lstStyle/>
          <a:p>
            <a:r>
              <a:rPr lang="en-US"/>
              <a:t>F. Caspers, M. Wendt, M. Bozzolan; JUAS 2021 RF Eng.</a:t>
            </a:r>
            <a:endParaRPr lang="en-US" dirty="0"/>
          </a:p>
        </p:txBody>
      </p:sp>
      <p:pic>
        <p:nvPicPr>
          <p:cNvPr id="56324" name="Picture 2"/>
          <p:cNvPicPr preferRelativeResize="0">
            <a:picLocks noGrp="1" noChangeAspect="1" noChangeArrowheads="1"/>
          </p:cNvPicPr>
          <p:nvPr>
            <p:ph sz="half" idx="1"/>
          </p:nvPr>
        </p:nvPicPr>
        <p:blipFill>
          <a:blip r:embed="rId3" cstate="print"/>
          <a:srcRect/>
          <a:stretch>
            <a:fillRect/>
          </a:stretch>
        </p:blipFill>
        <p:spPr>
          <a:xfrm>
            <a:off x="969963" y="1663700"/>
            <a:ext cx="4030662" cy="3975100"/>
          </a:xfrm>
          <a:noFill/>
        </p:spPr>
      </p:pic>
      <p:sp>
        <p:nvSpPr>
          <p:cNvPr id="182275" name="Rectangle 3"/>
          <p:cNvSpPr>
            <a:spLocks noGrp="1" noChangeArrowheads="1"/>
          </p:cNvSpPr>
          <p:nvPr>
            <p:ph type="title"/>
          </p:nvPr>
        </p:nvSpPr>
        <p:spPr>
          <a:xfrm>
            <a:off x="1422400" y="207963"/>
            <a:ext cx="6650038" cy="1066800"/>
          </a:xfrm>
        </p:spPr>
        <p:txBody>
          <a:bodyPr/>
          <a:lstStyle/>
          <a:p>
            <a:pPr>
              <a:defRPr/>
            </a:pPr>
            <a:r>
              <a:rPr lang="en-US" sz="3200" dirty="0"/>
              <a:t>Navigation in the Smith Chart (1)</a:t>
            </a:r>
          </a:p>
        </p:txBody>
      </p:sp>
      <p:graphicFrame>
        <p:nvGraphicFramePr>
          <p:cNvPr id="182276" name="Group 4"/>
          <p:cNvGraphicFramePr>
            <a:graphicFrameLocks noGrp="1"/>
          </p:cNvGraphicFramePr>
          <p:nvPr>
            <p:ph sz="quarter" idx="2"/>
          </p:nvPr>
        </p:nvGraphicFramePr>
        <p:xfrm>
          <a:off x="5772150" y="2466975"/>
          <a:ext cx="3146425" cy="1630428"/>
        </p:xfrm>
        <a:graphic>
          <a:graphicData uri="http://schemas.openxmlformats.org/drawingml/2006/table">
            <a:tbl>
              <a:tblPr/>
              <a:tblGrid>
                <a:gridCol w="1049338">
                  <a:extLst>
                    <a:ext uri="{9D8B030D-6E8A-4147-A177-3AD203B41FA5}">
                      <a16:colId xmlns:a16="http://schemas.microsoft.com/office/drawing/2014/main" val="20000"/>
                    </a:ext>
                  </a:extLst>
                </a:gridCol>
                <a:gridCol w="1047750">
                  <a:extLst>
                    <a:ext uri="{9D8B030D-6E8A-4147-A177-3AD203B41FA5}">
                      <a16:colId xmlns:a16="http://schemas.microsoft.com/office/drawing/2014/main" val="20001"/>
                    </a:ext>
                  </a:extLst>
                </a:gridCol>
                <a:gridCol w="1049337">
                  <a:extLst>
                    <a:ext uri="{9D8B030D-6E8A-4147-A177-3AD203B41FA5}">
                      <a16:colId xmlns:a16="http://schemas.microsoft.com/office/drawing/2014/main" val="20002"/>
                    </a:ext>
                  </a:extLst>
                </a:gridCol>
              </a:tblGrid>
              <a:tr h="4953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1600" b="0" i="0" u="none" strike="noStrike" cap="none" normalizeH="0" baseline="0" dirty="0">
                        <a:ln>
                          <a:noFill/>
                        </a:ln>
                        <a:solidFill>
                          <a:srgbClr val="0000FF"/>
                        </a:solidFill>
                        <a:effectLst/>
                        <a:latin typeface="Arial" charset="0"/>
                      </a:endParaRP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tx1"/>
                          </a:solidFill>
                          <a:effectLst/>
                          <a:latin typeface="Arial" charset="0"/>
                        </a:rPr>
                        <a:t>CW</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tx1"/>
                          </a:solidFill>
                          <a:effectLst/>
                          <a:latin typeface="Arial" charset="0"/>
                        </a:rPr>
                        <a:t>CCW</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953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hlink"/>
                          </a:solidFill>
                          <a:effectLst/>
                          <a:latin typeface="Arial" charset="0"/>
                        </a:rPr>
                        <a:t>Red circles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hlink"/>
                          </a:solidFill>
                          <a:effectLst/>
                          <a:latin typeface="Arial" charset="0"/>
                        </a:rPr>
                        <a:t>Series L</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hlink"/>
                          </a:solidFill>
                          <a:effectLst/>
                          <a:latin typeface="Arial" charset="0"/>
                        </a:rPr>
                        <a:t>Series C</a:t>
                      </a:r>
                    </a:p>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US" sz="1600" b="0" i="0" u="sng" strike="noStrike" cap="none" normalizeH="0" baseline="0" dirty="0">
                        <a:ln>
                          <a:noFill/>
                        </a:ln>
                        <a:solidFill>
                          <a:srgbClr val="0000FF"/>
                        </a:solidFill>
                        <a:effectLst/>
                        <a:latin typeface="Arial" charset="0"/>
                      </a:endParaRP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953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rgbClr val="0000FF"/>
                          </a:solidFill>
                          <a:effectLst/>
                          <a:latin typeface="Arial" charset="0"/>
                        </a:rPr>
                        <a:t>Blue circles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rgbClr val="0000FF"/>
                          </a:solidFill>
                          <a:effectLst/>
                          <a:latin typeface="Arial" charset="0"/>
                        </a:rPr>
                        <a:t>Shunt C</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rgbClr val="0000FF"/>
                          </a:solidFill>
                          <a:effectLst/>
                          <a:latin typeface="Arial" charset="0"/>
                        </a:rPr>
                        <a:t>Shunt L</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56344" name="Oval 22"/>
          <p:cNvSpPr>
            <a:spLocks noChangeArrowheads="1"/>
          </p:cNvSpPr>
          <p:nvPr/>
        </p:nvSpPr>
        <p:spPr bwMode="auto">
          <a:xfrm>
            <a:off x="2141538" y="2568575"/>
            <a:ext cx="2141537" cy="2178050"/>
          </a:xfrm>
          <a:prstGeom prst="ellipse">
            <a:avLst/>
          </a:prstGeom>
          <a:noFill/>
          <a:ln w="9525" algn="ctr">
            <a:noFill/>
            <a:round/>
            <a:headEnd/>
            <a:tailEnd/>
          </a:ln>
        </p:spPr>
        <p:txBody>
          <a:bodyPr wrap="none" lIns="92075" tIns="46038" rIns="92075" bIns="46038" anchor="ctr"/>
          <a:lstStyle/>
          <a:p>
            <a:endParaRPr lang="en-GB" dirty="0"/>
          </a:p>
        </p:txBody>
      </p:sp>
      <p:sp>
        <p:nvSpPr>
          <p:cNvPr id="56345" name="Oval 23"/>
          <p:cNvSpPr>
            <a:spLocks noChangeArrowheads="1"/>
          </p:cNvSpPr>
          <p:nvPr/>
        </p:nvSpPr>
        <p:spPr bwMode="auto">
          <a:xfrm>
            <a:off x="1839913" y="3460750"/>
            <a:ext cx="2119312" cy="2060575"/>
          </a:xfrm>
          <a:prstGeom prst="ellipse">
            <a:avLst/>
          </a:prstGeom>
          <a:noFill/>
          <a:ln w="9525" algn="ctr">
            <a:noFill/>
            <a:round/>
            <a:headEnd/>
            <a:tailEnd/>
          </a:ln>
        </p:spPr>
        <p:txBody>
          <a:bodyPr wrap="none" lIns="92075" tIns="46038" rIns="92075" bIns="46038" anchor="ctr"/>
          <a:lstStyle/>
          <a:p>
            <a:endParaRPr lang="en-GB" dirty="0"/>
          </a:p>
        </p:txBody>
      </p:sp>
      <p:sp>
        <p:nvSpPr>
          <p:cNvPr id="56346" name="Oval 24"/>
          <p:cNvSpPr>
            <a:spLocks noChangeArrowheads="1"/>
          </p:cNvSpPr>
          <p:nvPr/>
        </p:nvSpPr>
        <p:spPr bwMode="auto">
          <a:xfrm>
            <a:off x="1885950" y="5694363"/>
            <a:ext cx="1054100" cy="833437"/>
          </a:xfrm>
          <a:prstGeom prst="ellipse">
            <a:avLst/>
          </a:prstGeom>
          <a:noFill/>
          <a:ln w="9525" algn="ctr">
            <a:noFill/>
            <a:round/>
            <a:headEnd/>
            <a:tailEnd/>
          </a:ln>
        </p:spPr>
        <p:txBody>
          <a:bodyPr wrap="none" lIns="92075" tIns="46038" rIns="92075" bIns="46038" anchor="ctr"/>
          <a:lstStyle/>
          <a:p>
            <a:endParaRPr lang="en-GB" dirty="0"/>
          </a:p>
        </p:txBody>
      </p:sp>
      <p:sp>
        <p:nvSpPr>
          <p:cNvPr id="56347" name="Oval 25"/>
          <p:cNvSpPr>
            <a:spLocks noChangeArrowheads="1"/>
          </p:cNvSpPr>
          <p:nvPr/>
        </p:nvSpPr>
        <p:spPr bwMode="auto">
          <a:xfrm>
            <a:off x="798513" y="844550"/>
            <a:ext cx="1216025" cy="995363"/>
          </a:xfrm>
          <a:prstGeom prst="ellipse">
            <a:avLst/>
          </a:prstGeom>
          <a:noFill/>
          <a:ln w="9525" algn="ctr">
            <a:noFill/>
            <a:round/>
            <a:headEnd/>
            <a:tailEnd/>
          </a:ln>
        </p:spPr>
        <p:txBody>
          <a:bodyPr wrap="none" lIns="92075" tIns="46038" rIns="92075" bIns="46038" anchor="ctr"/>
          <a:lstStyle/>
          <a:p>
            <a:endParaRPr lang="en-GB" dirty="0"/>
          </a:p>
        </p:txBody>
      </p:sp>
      <p:sp>
        <p:nvSpPr>
          <p:cNvPr id="56348" name="Oval 26"/>
          <p:cNvSpPr>
            <a:spLocks noChangeArrowheads="1"/>
          </p:cNvSpPr>
          <p:nvPr/>
        </p:nvSpPr>
        <p:spPr bwMode="auto">
          <a:xfrm>
            <a:off x="2316163" y="2500313"/>
            <a:ext cx="2393950" cy="2362200"/>
          </a:xfrm>
          <a:prstGeom prst="ellipse">
            <a:avLst/>
          </a:prstGeom>
          <a:noFill/>
          <a:ln w="19050" algn="ctr">
            <a:solidFill>
              <a:srgbClr val="CC0066"/>
            </a:solidFill>
            <a:prstDash val="dash"/>
            <a:round/>
            <a:headEnd/>
            <a:tailEnd/>
          </a:ln>
        </p:spPr>
        <p:txBody>
          <a:bodyPr wrap="none" lIns="92075" tIns="46038" rIns="92075" bIns="46038" anchor="ctr"/>
          <a:lstStyle/>
          <a:p>
            <a:endParaRPr lang="en-GB" dirty="0"/>
          </a:p>
        </p:txBody>
      </p:sp>
      <p:sp>
        <p:nvSpPr>
          <p:cNvPr id="56349" name="Oval 27"/>
          <p:cNvSpPr>
            <a:spLocks noChangeArrowheads="1"/>
          </p:cNvSpPr>
          <p:nvPr/>
        </p:nvSpPr>
        <p:spPr bwMode="auto">
          <a:xfrm>
            <a:off x="1371600" y="2747963"/>
            <a:ext cx="1955800" cy="1944687"/>
          </a:xfrm>
          <a:prstGeom prst="ellipse">
            <a:avLst/>
          </a:prstGeom>
          <a:noFill/>
          <a:ln w="19050" algn="ctr">
            <a:solidFill>
              <a:srgbClr val="0000FF"/>
            </a:solidFill>
            <a:prstDash val="dash"/>
            <a:round/>
            <a:headEnd/>
            <a:tailEnd/>
          </a:ln>
        </p:spPr>
        <p:txBody>
          <a:bodyPr wrap="none" lIns="92075" tIns="46038" rIns="92075" bIns="46038" anchor="ctr"/>
          <a:lstStyle/>
          <a:p>
            <a:endParaRPr lang="en-GB" dirty="0"/>
          </a:p>
        </p:txBody>
      </p:sp>
      <p:sp>
        <p:nvSpPr>
          <p:cNvPr id="56350" name="Line 29"/>
          <p:cNvSpPr>
            <a:spLocks noChangeShapeType="1"/>
          </p:cNvSpPr>
          <p:nvPr/>
        </p:nvSpPr>
        <p:spPr bwMode="auto">
          <a:xfrm flipV="1">
            <a:off x="2717800" y="2582863"/>
            <a:ext cx="290513" cy="184150"/>
          </a:xfrm>
          <a:prstGeom prst="line">
            <a:avLst/>
          </a:prstGeom>
          <a:noFill/>
          <a:ln w="50800">
            <a:solidFill>
              <a:schemeClr val="hlink"/>
            </a:solidFill>
            <a:round/>
            <a:headEnd/>
            <a:tailEnd type="stealth" w="lg" len="lg"/>
          </a:ln>
        </p:spPr>
        <p:txBody>
          <a:bodyPr lIns="92075" tIns="46038" rIns="92075" bIns="46038"/>
          <a:lstStyle/>
          <a:p>
            <a:endParaRPr lang="en-US" dirty="0"/>
          </a:p>
        </p:txBody>
      </p:sp>
      <p:sp>
        <p:nvSpPr>
          <p:cNvPr id="56351" name="Line 30"/>
          <p:cNvSpPr>
            <a:spLocks noChangeShapeType="1"/>
          </p:cNvSpPr>
          <p:nvPr/>
        </p:nvSpPr>
        <p:spPr bwMode="auto">
          <a:xfrm flipH="1">
            <a:off x="2457450" y="2843213"/>
            <a:ext cx="184150" cy="301625"/>
          </a:xfrm>
          <a:prstGeom prst="line">
            <a:avLst/>
          </a:prstGeom>
          <a:noFill/>
          <a:ln w="50800">
            <a:solidFill>
              <a:schemeClr val="hlink"/>
            </a:solidFill>
            <a:round/>
            <a:headEnd/>
            <a:tailEnd type="stealth" w="lg" len="lg"/>
          </a:ln>
        </p:spPr>
        <p:txBody>
          <a:bodyPr lIns="92075" tIns="46038" rIns="92075" bIns="46038"/>
          <a:lstStyle/>
          <a:p>
            <a:endParaRPr lang="en-US" dirty="0"/>
          </a:p>
        </p:txBody>
      </p:sp>
      <p:sp>
        <p:nvSpPr>
          <p:cNvPr id="56352" name="Line 31"/>
          <p:cNvSpPr>
            <a:spLocks noChangeShapeType="1"/>
          </p:cNvSpPr>
          <p:nvPr/>
        </p:nvSpPr>
        <p:spPr bwMode="auto">
          <a:xfrm flipH="1" flipV="1">
            <a:off x="2282825" y="2740025"/>
            <a:ext cx="347663" cy="66675"/>
          </a:xfrm>
          <a:prstGeom prst="line">
            <a:avLst/>
          </a:prstGeom>
          <a:noFill/>
          <a:ln w="50800">
            <a:solidFill>
              <a:srgbClr val="0000FF"/>
            </a:solidFill>
            <a:round/>
            <a:headEnd/>
            <a:tailEnd type="stealth" w="lg" len="lg"/>
          </a:ln>
        </p:spPr>
        <p:txBody>
          <a:bodyPr lIns="92075" tIns="46038" rIns="92075" bIns="46038"/>
          <a:lstStyle/>
          <a:p>
            <a:endParaRPr lang="en-US" dirty="0"/>
          </a:p>
        </p:txBody>
      </p:sp>
      <p:sp>
        <p:nvSpPr>
          <p:cNvPr id="56353" name="Line 32"/>
          <p:cNvSpPr>
            <a:spLocks noChangeShapeType="1"/>
          </p:cNvSpPr>
          <p:nvPr/>
        </p:nvSpPr>
        <p:spPr bwMode="auto">
          <a:xfrm>
            <a:off x="2728913" y="2824163"/>
            <a:ext cx="288925" cy="211137"/>
          </a:xfrm>
          <a:prstGeom prst="line">
            <a:avLst/>
          </a:prstGeom>
          <a:noFill/>
          <a:ln w="50800">
            <a:solidFill>
              <a:srgbClr val="0000FF"/>
            </a:solidFill>
            <a:round/>
            <a:headEnd/>
            <a:tailEnd type="stealth" w="lg" len="lg"/>
          </a:ln>
        </p:spPr>
        <p:txBody>
          <a:bodyPr lIns="92075" tIns="46038" rIns="92075" bIns="46038"/>
          <a:lstStyle/>
          <a:p>
            <a:endParaRPr lang="en-US" dirty="0"/>
          </a:p>
        </p:txBody>
      </p:sp>
      <p:sp>
        <p:nvSpPr>
          <p:cNvPr id="56354" name="Text Box 33"/>
          <p:cNvSpPr txBox="1">
            <a:spLocks noChangeArrowheads="1"/>
          </p:cNvSpPr>
          <p:nvPr/>
        </p:nvSpPr>
        <p:spPr bwMode="auto">
          <a:xfrm>
            <a:off x="2949575" y="2209800"/>
            <a:ext cx="974725" cy="312738"/>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solidFill>
                  <a:schemeClr val="hlink"/>
                </a:solidFill>
              </a:rPr>
              <a:t>Series L</a:t>
            </a:r>
          </a:p>
        </p:txBody>
      </p:sp>
      <p:sp>
        <p:nvSpPr>
          <p:cNvPr id="56355" name="Text Box 34"/>
          <p:cNvSpPr txBox="1">
            <a:spLocks noChangeArrowheads="1"/>
          </p:cNvSpPr>
          <p:nvPr/>
        </p:nvSpPr>
        <p:spPr bwMode="auto">
          <a:xfrm>
            <a:off x="1984375" y="3165475"/>
            <a:ext cx="974725" cy="312738"/>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solidFill>
                  <a:schemeClr val="hlink"/>
                </a:solidFill>
              </a:rPr>
              <a:t>Series C</a:t>
            </a:r>
          </a:p>
        </p:txBody>
      </p:sp>
      <p:sp>
        <p:nvSpPr>
          <p:cNvPr id="56356" name="Text Box 35"/>
          <p:cNvSpPr txBox="1">
            <a:spLocks noChangeArrowheads="1"/>
          </p:cNvSpPr>
          <p:nvPr/>
        </p:nvSpPr>
        <p:spPr bwMode="auto">
          <a:xfrm>
            <a:off x="1530350" y="2347913"/>
            <a:ext cx="974725" cy="312737"/>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t>Shunt L</a:t>
            </a:r>
          </a:p>
        </p:txBody>
      </p:sp>
      <p:sp>
        <p:nvSpPr>
          <p:cNvPr id="56357" name="Text Box 36"/>
          <p:cNvSpPr txBox="1">
            <a:spLocks noChangeArrowheads="1"/>
          </p:cNvSpPr>
          <p:nvPr/>
        </p:nvSpPr>
        <p:spPr bwMode="auto">
          <a:xfrm>
            <a:off x="3074988" y="2984500"/>
            <a:ext cx="974725" cy="312738"/>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t>Shunt C</a:t>
            </a:r>
          </a:p>
        </p:txBody>
      </p:sp>
      <p:sp>
        <p:nvSpPr>
          <p:cNvPr id="56358" name="Rectangle 3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sp>
        <p:nvSpPr>
          <p:cNvPr id="56359" name="Oval 22"/>
          <p:cNvSpPr>
            <a:spLocks noChangeArrowheads="1"/>
          </p:cNvSpPr>
          <p:nvPr/>
        </p:nvSpPr>
        <p:spPr bwMode="auto">
          <a:xfrm flipH="1">
            <a:off x="2606675" y="2743200"/>
            <a:ext cx="127000" cy="128588"/>
          </a:xfrm>
          <a:prstGeom prst="ellipse">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sp>
        <p:nvSpPr>
          <p:cNvPr id="56360" name="Text Box 36"/>
          <p:cNvSpPr txBox="1">
            <a:spLocks noChangeArrowheads="1"/>
          </p:cNvSpPr>
          <p:nvPr/>
        </p:nvSpPr>
        <p:spPr bwMode="auto">
          <a:xfrm>
            <a:off x="4864100" y="1374775"/>
            <a:ext cx="3676650" cy="730250"/>
          </a:xfrm>
          <a:prstGeom prst="rect">
            <a:avLst/>
          </a:prstGeom>
          <a:solidFill>
            <a:schemeClr val="bg1"/>
          </a:solidFill>
          <a:ln w="9525" algn="ctr">
            <a:noFill/>
            <a:miter lim="800000"/>
            <a:headEnd/>
            <a:tailEnd/>
          </a:ln>
        </p:spPr>
        <p:txBody>
          <a:bodyPr lIns="92075" tIns="46038" rIns="92075" bIns="46038">
            <a:spAutoFit/>
          </a:bodyPr>
          <a:lstStyle/>
          <a:p>
            <a:pPr marL="571500" indent="-571500" algn="r">
              <a:spcBef>
                <a:spcPct val="50000"/>
              </a:spcBef>
              <a:buFont typeface="Wingdings" pitchFamily="2" charset="2"/>
              <a:buNone/>
            </a:pPr>
            <a:r>
              <a:rPr lang="en-US" sz="1800" b="0" dirty="0">
                <a:solidFill>
                  <a:srgbClr val="FF0000"/>
                </a:solidFill>
              </a:rPr>
              <a:t>in red: Impedance plane (=Z)</a:t>
            </a:r>
          </a:p>
          <a:p>
            <a:pPr marL="571500" indent="-571500" algn="r">
              <a:spcBef>
                <a:spcPct val="50000"/>
              </a:spcBef>
              <a:buFont typeface="Wingdings" pitchFamily="2" charset="2"/>
              <a:buNone/>
            </a:pPr>
            <a:r>
              <a:rPr lang="en-US" sz="1800" b="0" dirty="0"/>
              <a:t>in blue: Admittance plane (=Y)</a:t>
            </a:r>
          </a:p>
        </p:txBody>
      </p:sp>
      <p:sp>
        <p:nvSpPr>
          <p:cNvPr id="2" name="Slide Number Placeholder 1"/>
          <p:cNvSpPr>
            <a:spLocks noGrp="1"/>
          </p:cNvSpPr>
          <p:nvPr>
            <p:ph type="sldNum" sz="quarter" idx="11"/>
          </p:nvPr>
        </p:nvSpPr>
        <p:spPr/>
        <p:txBody>
          <a:bodyPr/>
          <a:lstStyle/>
          <a:p>
            <a:pPr>
              <a:defRPr/>
            </a:pPr>
            <a:fld id="{DFE6F8EB-116C-444E-A509-EDF075E3D950}" type="slidenum">
              <a:rPr lang="en-US" smtClean="0"/>
              <a:pPr>
                <a:defRPr/>
              </a:pPr>
              <a:t>140</a:t>
            </a:fld>
            <a:endParaRPr lang="en-US" dirty="0"/>
          </a:p>
        </p:txBody>
      </p:sp>
    </p:spTree>
    <p:extLst>
      <p:ext uri="{BB962C8B-B14F-4D97-AF65-F5344CB8AC3E}">
        <p14:creationId xmlns:p14="http://schemas.microsoft.com/office/powerpoint/2010/main" val="428137513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81250" name="Rectangle 2"/>
          <p:cNvSpPr>
            <a:spLocks noGrp="1" noChangeArrowheads="1"/>
          </p:cNvSpPr>
          <p:nvPr>
            <p:ph type="title"/>
          </p:nvPr>
        </p:nvSpPr>
        <p:spPr>
          <a:xfrm>
            <a:off x="1468438" y="163513"/>
            <a:ext cx="6650037" cy="1066800"/>
          </a:xfrm>
        </p:spPr>
        <p:txBody>
          <a:bodyPr/>
          <a:lstStyle/>
          <a:p>
            <a:pPr>
              <a:defRPr/>
            </a:pPr>
            <a:r>
              <a:rPr lang="en-US" sz="3200" dirty="0"/>
              <a:t>Navigation in the Smith Chart (2)</a:t>
            </a:r>
          </a:p>
        </p:txBody>
      </p:sp>
      <p:pic>
        <p:nvPicPr>
          <p:cNvPr id="57349" name="Picture 3"/>
          <p:cNvPicPr preferRelativeResize="0">
            <a:picLocks noGrp="1" noChangeAspect="1" noChangeArrowheads="1"/>
          </p:cNvPicPr>
          <p:nvPr>
            <p:ph sz="half" idx="1"/>
          </p:nvPr>
        </p:nvPicPr>
        <p:blipFill>
          <a:blip r:embed="rId3" cstate="print"/>
          <a:srcRect/>
          <a:stretch>
            <a:fillRect/>
          </a:stretch>
        </p:blipFill>
        <p:spPr>
          <a:xfrm>
            <a:off x="1166813" y="1709738"/>
            <a:ext cx="4030662" cy="3975100"/>
          </a:xfrm>
          <a:noFill/>
        </p:spPr>
      </p:pic>
      <p:graphicFrame>
        <p:nvGraphicFramePr>
          <p:cNvPr id="181297" name="Group 49"/>
          <p:cNvGraphicFramePr>
            <a:graphicFrameLocks noGrp="1"/>
          </p:cNvGraphicFramePr>
          <p:nvPr>
            <p:ph sz="quarter" idx="2"/>
          </p:nvPr>
        </p:nvGraphicFramePr>
        <p:xfrm>
          <a:off x="6176963" y="1981200"/>
          <a:ext cx="2611437" cy="3441700"/>
        </p:xfrm>
        <a:graphic>
          <a:graphicData uri="http://schemas.openxmlformats.org/drawingml/2006/table">
            <a:tbl>
              <a:tblPr/>
              <a:tblGrid>
                <a:gridCol w="869950">
                  <a:extLst>
                    <a:ext uri="{9D8B030D-6E8A-4147-A177-3AD203B41FA5}">
                      <a16:colId xmlns:a16="http://schemas.microsoft.com/office/drawing/2014/main" val="20000"/>
                    </a:ext>
                  </a:extLst>
                </a:gridCol>
                <a:gridCol w="1741487">
                  <a:extLst>
                    <a:ext uri="{9D8B030D-6E8A-4147-A177-3AD203B41FA5}">
                      <a16:colId xmlns:a16="http://schemas.microsoft.com/office/drawing/2014/main" val="20001"/>
                    </a:ext>
                  </a:extLst>
                </a:gridCol>
              </a:tblGrid>
              <a:tr h="1089025">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hlink"/>
                          </a:solidFill>
                          <a:effectLst/>
                          <a:latin typeface="Arial" charset="0"/>
                        </a:rPr>
                        <a:t>Red arcs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hlink"/>
                          </a:solidFill>
                          <a:effectLst/>
                          <a:latin typeface="Arial" charset="0"/>
                        </a:rPr>
                        <a:t>Resistance R</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89025">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rgbClr val="0000FF"/>
                          </a:solidFill>
                          <a:effectLst/>
                          <a:latin typeface="Arial" charset="0"/>
                        </a:rPr>
                        <a:t>Blue arcs</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rgbClr val="0000FF"/>
                          </a:solidFill>
                          <a:effectLst/>
                          <a:latin typeface="Arial" charset="0"/>
                        </a:rPr>
                        <a:t>Conductance G</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26365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tx1"/>
                          </a:solidFill>
                          <a:effectLst/>
                          <a:latin typeface="Arial" charset="0"/>
                        </a:rPr>
                        <a:t>Con-centric circle</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600" b="0" i="0" u="none" strike="noStrike" cap="none" normalizeH="0" baseline="0" dirty="0">
                          <a:ln>
                            <a:noFill/>
                          </a:ln>
                          <a:solidFill>
                            <a:schemeClr val="tx1"/>
                          </a:solidFill>
                          <a:effectLst/>
                          <a:latin typeface="Arial" charset="0"/>
                        </a:rPr>
                        <a:t>Transmission line going Toward load </a:t>
                      </a:r>
                      <a:r>
                        <a:rPr kumimoji="0" lang="en-US" sz="1600" b="0" i="0" u="none" strike="noStrike" cap="none" normalizeH="0" baseline="0" dirty="0">
                          <a:ln>
                            <a:noFill/>
                          </a:ln>
                          <a:solidFill>
                            <a:srgbClr val="5F5F5F"/>
                          </a:solidFill>
                          <a:effectLst/>
                          <a:latin typeface="Arial" charset="0"/>
                        </a:rPr>
                        <a:t>Toward generator</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57364" name="Oval 31"/>
          <p:cNvSpPr>
            <a:spLocks noChangeArrowheads="1"/>
          </p:cNvSpPr>
          <p:nvPr/>
        </p:nvSpPr>
        <p:spPr bwMode="auto">
          <a:xfrm>
            <a:off x="2163763" y="2603500"/>
            <a:ext cx="2141537" cy="2178050"/>
          </a:xfrm>
          <a:prstGeom prst="ellipse">
            <a:avLst/>
          </a:prstGeom>
          <a:noFill/>
          <a:ln w="9525" algn="ctr">
            <a:noFill/>
            <a:round/>
            <a:headEnd/>
            <a:tailEnd/>
          </a:ln>
        </p:spPr>
        <p:txBody>
          <a:bodyPr wrap="none" lIns="92075" tIns="46038" rIns="92075" bIns="46038" anchor="ctr"/>
          <a:lstStyle/>
          <a:p>
            <a:endParaRPr lang="en-GB" dirty="0"/>
          </a:p>
        </p:txBody>
      </p:sp>
      <p:sp>
        <p:nvSpPr>
          <p:cNvPr id="57365" name="Oval 32"/>
          <p:cNvSpPr>
            <a:spLocks noChangeArrowheads="1"/>
          </p:cNvSpPr>
          <p:nvPr/>
        </p:nvSpPr>
        <p:spPr bwMode="auto">
          <a:xfrm>
            <a:off x="1481138" y="3460750"/>
            <a:ext cx="2119312" cy="2060575"/>
          </a:xfrm>
          <a:prstGeom prst="ellipse">
            <a:avLst/>
          </a:prstGeom>
          <a:noFill/>
          <a:ln w="9525" algn="ctr">
            <a:noFill/>
            <a:round/>
            <a:headEnd/>
            <a:tailEnd/>
          </a:ln>
        </p:spPr>
        <p:txBody>
          <a:bodyPr wrap="none" lIns="92075" tIns="46038" rIns="92075" bIns="46038" anchor="ctr"/>
          <a:lstStyle/>
          <a:p>
            <a:endParaRPr lang="en-GB" dirty="0"/>
          </a:p>
        </p:txBody>
      </p:sp>
      <p:sp>
        <p:nvSpPr>
          <p:cNvPr id="57366" name="Oval 33"/>
          <p:cNvSpPr>
            <a:spLocks noChangeArrowheads="1"/>
          </p:cNvSpPr>
          <p:nvPr/>
        </p:nvSpPr>
        <p:spPr bwMode="auto">
          <a:xfrm>
            <a:off x="1885950" y="5694363"/>
            <a:ext cx="1054100" cy="833437"/>
          </a:xfrm>
          <a:prstGeom prst="ellipse">
            <a:avLst/>
          </a:prstGeom>
          <a:noFill/>
          <a:ln w="9525" algn="ctr">
            <a:noFill/>
            <a:round/>
            <a:headEnd/>
            <a:tailEnd/>
          </a:ln>
        </p:spPr>
        <p:txBody>
          <a:bodyPr wrap="none" lIns="92075" tIns="46038" rIns="92075" bIns="46038" anchor="ctr"/>
          <a:lstStyle/>
          <a:p>
            <a:endParaRPr lang="en-GB" dirty="0"/>
          </a:p>
        </p:txBody>
      </p:sp>
      <p:sp>
        <p:nvSpPr>
          <p:cNvPr id="57367" name="Oval 34"/>
          <p:cNvSpPr>
            <a:spLocks noChangeArrowheads="1"/>
          </p:cNvSpPr>
          <p:nvPr/>
        </p:nvSpPr>
        <p:spPr bwMode="auto">
          <a:xfrm>
            <a:off x="798513" y="844550"/>
            <a:ext cx="1216025" cy="995363"/>
          </a:xfrm>
          <a:prstGeom prst="ellipse">
            <a:avLst/>
          </a:prstGeom>
          <a:noFill/>
          <a:ln w="9525" algn="ctr">
            <a:noFill/>
            <a:round/>
            <a:headEnd/>
            <a:tailEnd/>
          </a:ln>
        </p:spPr>
        <p:txBody>
          <a:bodyPr wrap="none" lIns="92075" tIns="46038" rIns="92075" bIns="46038" anchor="ctr"/>
          <a:lstStyle/>
          <a:p>
            <a:endParaRPr lang="en-GB" dirty="0"/>
          </a:p>
        </p:txBody>
      </p:sp>
      <p:sp>
        <p:nvSpPr>
          <p:cNvPr id="57368" name="Oval 38"/>
          <p:cNvSpPr>
            <a:spLocks noChangeArrowheads="1"/>
          </p:cNvSpPr>
          <p:nvPr/>
        </p:nvSpPr>
        <p:spPr bwMode="auto">
          <a:xfrm>
            <a:off x="2297113" y="2759075"/>
            <a:ext cx="1955800" cy="1944688"/>
          </a:xfrm>
          <a:prstGeom prst="ellipse">
            <a:avLst/>
          </a:prstGeom>
          <a:noFill/>
          <a:ln w="19050" algn="ctr">
            <a:solidFill>
              <a:schemeClr val="tx1"/>
            </a:solidFill>
            <a:prstDash val="dash"/>
            <a:round/>
            <a:headEnd/>
            <a:tailEnd/>
          </a:ln>
        </p:spPr>
        <p:txBody>
          <a:bodyPr wrap="none" lIns="92075" tIns="46038" rIns="92075" bIns="46038" anchor="ctr"/>
          <a:lstStyle/>
          <a:p>
            <a:endParaRPr lang="en-GB" dirty="0"/>
          </a:p>
        </p:txBody>
      </p:sp>
      <p:sp>
        <p:nvSpPr>
          <p:cNvPr id="57369" name="Oval 42"/>
          <p:cNvSpPr>
            <a:spLocks noChangeArrowheads="1"/>
          </p:cNvSpPr>
          <p:nvPr/>
        </p:nvSpPr>
        <p:spPr bwMode="auto">
          <a:xfrm>
            <a:off x="3981450" y="1781175"/>
            <a:ext cx="1955800" cy="1944688"/>
          </a:xfrm>
          <a:prstGeom prst="ellipse">
            <a:avLst/>
          </a:prstGeom>
          <a:noFill/>
          <a:ln w="19050" algn="ctr">
            <a:solidFill>
              <a:schemeClr val="hlink"/>
            </a:solidFill>
            <a:prstDash val="dash"/>
            <a:round/>
            <a:headEnd/>
            <a:tailEnd/>
          </a:ln>
        </p:spPr>
        <p:txBody>
          <a:bodyPr wrap="none" lIns="92075" tIns="46038" rIns="92075" bIns="46038" anchor="ctr"/>
          <a:lstStyle/>
          <a:p>
            <a:endParaRPr lang="en-GB" dirty="0"/>
          </a:p>
        </p:txBody>
      </p:sp>
      <p:sp>
        <p:nvSpPr>
          <p:cNvPr id="57370" name="Oval 43"/>
          <p:cNvSpPr>
            <a:spLocks noChangeArrowheads="1"/>
          </p:cNvSpPr>
          <p:nvPr/>
        </p:nvSpPr>
        <p:spPr bwMode="auto">
          <a:xfrm>
            <a:off x="573088" y="1774825"/>
            <a:ext cx="1955800" cy="1944688"/>
          </a:xfrm>
          <a:prstGeom prst="ellipse">
            <a:avLst/>
          </a:prstGeom>
          <a:noFill/>
          <a:ln w="19050" algn="ctr">
            <a:solidFill>
              <a:srgbClr val="0000FF"/>
            </a:solidFill>
            <a:prstDash val="dash"/>
            <a:round/>
            <a:headEnd/>
            <a:tailEnd/>
          </a:ln>
        </p:spPr>
        <p:txBody>
          <a:bodyPr wrap="none" lIns="92075" tIns="46038" rIns="92075" bIns="46038" anchor="ctr"/>
          <a:lstStyle/>
          <a:p>
            <a:endParaRPr lang="en-GB" dirty="0"/>
          </a:p>
        </p:txBody>
      </p:sp>
      <p:sp>
        <p:nvSpPr>
          <p:cNvPr id="57371" name="Line 44"/>
          <p:cNvSpPr>
            <a:spLocks noChangeShapeType="1"/>
          </p:cNvSpPr>
          <p:nvPr/>
        </p:nvSpPr>
        <p:spPr bwMode="auto">
          <a:xfrm>
            <a:off x="4257675" y="3427413"/>
            <a:ext cx="257175" cy="255587"/>
          </a:xfrm>
          <a:prstGeom prst="line">
            <a:avLst/>
          </a:prstGeom>
          <a:noFill/>
          <a:ln w="50800">
            <a:solidFill>
              <a:schemeClr val="hlink"/>
            </a:solidFill>
            <a:round/>
            <a:headEnd/>
            <a:tailEnd type="stealth" w="lg" len="lg"/>
          </a:ln>
        </p:spPr>
        <p:txBody>
          <a:bodyPr lIns="92075" tIns="46038" rIns="92075" bIns="46038"/>
          <a:lstStyle/>
          <a:p>
            <a:endParaRPr lang="en-US" dirty="0"/>
          </a:p>
        </p:txBody>
      </p:sp>
      <p:sp>
        <p:nvSpPr>
          <p:cNvPr id="57372" name="Line 45"/>
          <p:cNvSpPr>
            <a:spLocks noChangeShapeType="1"/>
          </p:cNvSpPr>
          <p:nvPr/>
        </p:nvSpPr>
        <p:spPr bwMode="auto">
          <a:xfrm flipH="1">
            <a:off x="1987550" y="3448050"/>
            <a:ext cx="242888" cy="198438"/>
          </a:xfrm>
          <a:prstGeom prst="line">
            <a:avLst/>
          </a:prstGeom>
          <a:noFill/>
          <a:ln w="50800">
            <a:solidFill>
              <a:srgbClr val="0000FF"/>
            </a:solidFill>
            <a:round/>
            <a:headEnd/>
            <a:tailEnd type="stealth" w="lg" len="lg"/>
          </a:ln>
        </p:spPr>
        <p:txBody>
          <a:bodyPr lIns="92075" tIns="46038" rIns="92075" bIns="46038"/>
          <a:lstStyle/>
          <a:p>
            <a:endParaRPr lang="en-US" dirty="0"/>
          </a:p>
        </p:txBody>
      </p:sp>
      <p:sp>
        <p:nvSpPr>
          <p:cNvPr id="57373" name="Text Box 50"/>
          <p:cNvSpPr txBox="1">
            <a:spLocks noChangeArrowheads="1"/>
          </p:cNvSpPr>
          <p:nvPr/>
        </p:nvSpPr>
        <p:spPr bwMode="auto">
          <a:xfrm>
            <a:off x="4454525" y="1931988"/>
            <a:ext cx="373063" cy="312737"/>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600" b="0" dirty="0">
                <a:solidFill>
                  <a:schemeClr val="hlink"/>
                </a:solidFill>
              </a:rPr>
              <a:t>R</a:t>
            </a:r>
          </a:p>
        </p:txBody>
      </p:sp>
      <p:sp>
        <p:nvSpPr>
          <p:cNvPr id="57374" name="Text Box 51"/>
          <p:cNvSpPr txBox="1">
            <a:spLocks noChangeArrowheads="1"/>
          </p:cNvSpPr>
          <p:nvPr/>
        </p:nvSpPr>
        <p:spPr bwMode="auto">
          <a:xfrm>
            <a:off x="1241425" y="1844675"/>
            <a:ext cx="431800" cy="312738"/>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600" b="0" dirty="0"/>
              <a:t>G</a:t>
            </a:r>
          </a:p>
        </p:txBody>
      </p:sp>
      <p:sp>
        <p:nvSpPr>
          <p:cNvPr id="57375" name="Text Box 52"/>
          <p:cNvSpPr txBox="1">
            <a:spLocks noChangeArrowheads="1"/>
          </p:cNvSpPr>
          <p:nvPr/>
        </p:nvSpPr>
        <p:spPr bwMode="auto">
          <a:xfrm>
            <a:off x="3630613" y="2519363"/>
            <a:ext cx="1800225" cy="314325"/>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solidFill>
                  <a:srgbClr val="5F5F5F"/>
                </a:solidFill>
              </a:rPr>
              <a:t>Toward generator</a:t>
            </a:r>
          </a:p>
        </p:txBody>
      </p:sp>
      <p:sp>
        <p:nvSpPr>
          <p:cNvPr id="57376" name="Text Box 53"/>
          <p:cNvSpPr txBox="1">
            <a:spLocks noChangeArrowheads="1"/>
          </p:cNvSpPr>
          <p:nvPr/>
        </p:nvSpPr>
        <p:spPr bwMode="auto">
          <a:xfrm>
            <a:off x="1755775" y="2416175"/>
            <a:ext cx="1379538" cy="312738"/>
          </a:xfrm>
          <a:prstGeom prst="rect">
            <a:avLst/>
          </a:prstGeom>
          <a:solidFill>
            <a:schemeClr val="bg1"/>
          </a:solidFill>
          <a:ln w="9525" algn="ctr">
            <a:noFill/>
            <a:miter lim="800000"/>
            <a:headEnd/>
            <a:tailEnd/>
          </a:ln>
        </p:spPr>
        <p:txBody>
          <a:bodyPr lIns="92075" tIns="46038" rIns="92075" bIns="46038">
            <a:spAutoFit/>
          </a:bodyPr>
          <a:lstStyle/>
          <a:p>
            <a:pPr marL="571500" indent="-571500" algn="ctr">
              <a:spcBef>
                <a:spcPct val="50000"/>
              </a:spcBef>
              <a:buFont typeface="Wingdings" pitchFamily="2" charset="2"/>
              <a:buNone/>
            </a:pPr>
            <a:r>
              <a:rPr lang="en-US" sz="1600" b="0" dirty="0">
                <a:solidFill>
                  <a:schemeClr val="tx1"/>
                </a:solidFill>
              </a:rPr>
              <a:t>Toward load</a:t>
            </a:r>
          </a:p>
        </p:txBody>
      </p:sp>
      <p:sp>
        <p:nvSpPr>
          <p:cNvPr id="57377" name="Rectangle 5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sp>
        <p:nvSpPr>
          <p:cNvPr id="57378" name="Line 47"/>
          <p:cNvSpPr>
            <a:spLocks noChangeShapeType="1"/>
          </p:cNvSpPr>
          <p:nvPr/>
        </p:nvSpPr>
        <p:spPr bwMode="auto">
          <a:xfrm flipH="1">
            <a:off x="2917825" y="2770188"/>
            <a:ext cx="381000" cy="36512"/>
          </a:xfrm>
          <a:prstGeom prst="line">
            <a:avLst/>
          </a:prstGeom>
          <a:noFill/>
          <a:ln w="50800">
            <a:solidFill>
              <a:schemeClr val="tx1"/>
            </a:solidFill>
            <a:round/>
            <a:headEnd/>
            <a:tailEnd type="stealth" w="lg" len="lg"/>
          </a:ln>
        </p:spPr>
        <p:txBody>
          <a:bodyPr lIns="92075" tIns="46038" rIns="92075" bIns="46038"/>
          <a:lstStyle/>
          <a:p>
            <a:endParaRPr lang="en-US" dirty="0"/>
          </a:p>
        </p:txBody>
      </p:sp>
      <p:sp>
        <p:nvSpPr>
          <p:cNvPr id="57379" name="Line 46"/>
          <p:cNvSpPr>
            <a:spLocks noChangeShapeType="1"/>
          </p:cNvSpPr>
          <p:nvPr/>
        </p:nvSpPr>
        <p:spPr bwMode="auto">
          <a:xfrm>
            <a:off x="3443288" y="2774950"/>
            <a:ext cx="384175" cy="128588"/>
          </a:xfrm>
          <a:prstGeom prst="line">
            <a:avLst/>
          </a:prstGeom>
          <a:noFill/>
          <a:ln w="50800">
            <a:solidFill>
              <a:srgbClr val="5F5F5F"/>
            </a:solidFill>
            <a:round/>
            <a:headEnd/>
            <a:tailEnd type="stealth" w="lg" len="lg"/>
          </a:ln>
        </p:spPr>
        <p:txBody>
          <a:bodyPr lIns="92075" tIns="46038" rIns="92075" bIns="46038"/>
          <a:lstStyle/>
          <a:p>
            <a:endParaRPr lang="en-US" dirty="0"/>
          </a:p>
        </p:txBody>
      </p:sp>
      <p:sp>
        <p:nvSpPr>
          <p:cNvPr id="57380" name="Oval 22"/>
          <p:cNvSpPr>
            <a:spLocks noChangeArrowheads="1"/>
          </p:cNvSpPr>
          <p:nvPr/>
        </p:nvSpPr>
        <p:spPr bwMode="auto">
          <a:xfrm flipH="1">
            <a:off x="3309938" y="2706688"/>
            <a:ext cx="128587" cy="128587"/>
          </a:xfrm>
          <a:prstGeom prst="ellipse">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sp>
        <p:nvSpPr>
          <p:cNvPr id="2" name="Slide Number Placeholder 1"/>
          <p:cNvSpPr>
            <a:spLocks noGrp="1"/>
          </p:cNvSpPr>
          <p:nvPr>
            <p:ph type="sldNum" sz="quarter" idx="11"/>
          </p:nvPr>
        </p:nvSpPr>
        <p:spPr/>
        <p:txBody>
          <a:bodyPr/>
          <a:lstStyle/>
          <a:p>
            <a:pPr>
              <a:defRPr/>
            </a:pPr>
            <a:fld id="{DFE6F8EB-116C-444E-A509-EDF075E3D950}" type="slidenum">
              <a:rPr lang="en-US" smtClean="0"/>
              <a:pPr>
                <a:defRPr/>
              </a:pPr>
              <a:t>141</a:t>
            </a:fld>
            <a:endParaRPr lang="en-US" dirty="0"/>
          </a:p>
        </p:txBody>
      </p:sp>
    </p:spTree>
    <p:extLst>
      <p:ext uri="{BB962C8B-B14F-4D97-AF65-F5344CB8AC3E}">
        <p14:creationId xmlns:p14="http://schemas.microsoft.com/office/powerpoint/2010/main" val="56254031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5" name="TextBox 6"/>
          <p:cNvSpPr txBox="1">
            <a:spLocks noChangeArrowheads="1"/>
          </p:cNvSpPr>
          <p:nvPr/>
        </p:nvSpPr>
        <p:spPr bwMode="auto">
          <a:xfrm>
            <a:off x="4983163" y="1271588"/>
            <a:ext cx="4032250" cy="4868862"/>
          </a:xfrm>
          <a:prstGeom prst="rect">
            <a:avLst/>
          </a:prstGeom>
          <a:noFill/>
          <a:ln w="9525">
            <a:noFill/>
            <a:miter lim="800000"/>
            <a:headEnd/>
            <a:tailEnd/>
          </a:ln>
        </p:spPr>
        <p:txBody>
          <a:bodyPr>
            <a:spAutoFit/>
          </a:bodyPr>
          <a:lstStyle/>
          <a:p>
            <a:pPr>
              <a:buFont typeface="Wingdings" pitchFamily="2" charset="2"/>
              <a:buNone/>
            </a:pPr>
            <a:r>
              <a:rPr lang="en-US" sz="1800" b="0" dirty="0"/>
              <a:t>The S-matrix for an ideal, lossless transmission line of length l is given by</a:t>
            </a:r>
          </a:p>
          <a:p>
            <a:pPr>
              <a:buFont typeface="Wingdings" pitchFamily="2" charset="2"/>
              <a:buNone/>
            </a:pPr>
            <a:endParaRPr lang="en-US" sz="1800" b="0" dirty="0"/>
          </a:p>
          <a:p>
            <a:pPr>
              <a:buFont typeface="Wingdings" pitchFamily="2" charset="2"/>
              <a:buNone/>
            </a:pPr>
            <a:endParaRPr lang="en-US" sz="1800" b="0" dirty="0"/>
          </a:p>
          <a:p>
            <a:pPr>
              <a:spcBef>
                <a:spcPts val="600"/>
              </a:spcBef>
              <a:buFont typeface="Wingdings" pitchFamily="2" charset="2"/>
              <a:buNone/>
            </a:pPr>
            <a:r>
              <a:rPr lang="en-US" sz="1800" b="0" dirty="0"/>
              <a:t>where</a:t>
            </a:r>
          </a:p>
          <a:p>
            <a:pPr>
              <a:spcBef>
                <a:spcPts val="600"/>
              </a:spcBef>
              <a:buFont typeface="Wingdings" pitchFamily="2" charset="2"/>
              <a:buNone/>
            </a:pPr>
            <a:r>
              <a:rPr lang="en-US" sz="1800" b="0" dirty="0"/>
              <a:t>is the propagation coefficient with the wavelength     (this refers to the wavelength on the line containing some dielectric).</a:t>
            </a:r>
          </a:p>
          <a:p>
            <a:pPr>
              <a:spcBef>
                <a:spcPts val="600"/>
              </a:spcBef>
              <a:buFont typeface="Wingdings" pitchFamily="2" charset="2"/>
              <a:buNone/>
            </a:pPr>
            <a:endParaRPr lang="en-US" sz="1800" b="0" dirty="0"/>
          </a:p>
          <a:p>
            <a:pPr>
              <a:spcBef>
                <a:spcPts val="600"/>
              </a:spcBef>
              <a:buFont typeface="Wingdings" pitchFamily="2" charset="2"/>
              <a:buNone/>
            </a:pPr>
            <a:endParaRPr lang="en-US" sz="1800" b="0" dirty="0"/>
          </a:p>
          <a:p>
            <a:pPr>
              <a:spcBef>
                <a:spcPts val="600"/>
              </a:spcBef>
              <a:buFont typeface="Wingdings" pitchFamily="2" charset="2"/>
              <a:buNone/>
            </a:pPr>
            <a:endParaRPr lang="en-US" sz="1800" b="0" dirty="0"/>
          </a:p>
          <a:p>
            <a:pPr>
              <a:spcBef>
                <a:spcPts val="600"/>
              </a:spcBef>
              <a:buFont typeface="Wingdings" pitchFamily="2" charset="2"/>
              <a:buNone/>
            </a:pPr>
            <a:endParaRPr lang="en-US" sz="1800" b="0" dirty="0"/>
          </a:p>
          <a:p>
            <a:pPr>
              <a:spcBef>
                <a:spcPts val="600"/>
              </a:spcBef>
              <a:buFont typeface="Wingdings" pitchFamily="2" charset="2"/>
              <a:buNone/>
            </a:pPr>
            <a:r>
              <a:rPr lang="en-US" sz="1400" b="0" dirty="0"/>
              <a:t>N.B.: It is supposed that the reflection factors are evaluated with respect to the characteristic impedance Z</a:t>
            </a:r>
            <a:r>
              <a:rPr lang="en-US" sz="1400" b="0" baseline="-25000" dirty="0"/>
              <a:t>0</a:t>
            </a:r>
            <a:r>
              <a:rPr lang="en-US" sz="1400" b="0" dirty="0"/>
              <a:t> of the line segment.</a:t>
            </a:r>
            <a:endParaRPr lang="en-US" sz="1400" b="0" baseline="-25000" dirty="0"/>
          </a:p>
        </p:txBody>
      </p:sp>
      <p:sp>
        <p:nvSpPr>
          <p:cNvPr id="24586"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39309" name="Rectangle 45"/>
          <p:cNvSpPr>
            <a:spLocks noChangeArrowheads="1"/>
          </p:cNvSpPr>
          <p:nvPr/>
        </p:nvSpPr>
        <p:spPr bwMode="auto">
          <a:xfrm>
            <a:off x="153828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Impedance transformation by transmission lines</a:t>
            </a:r>
          </a:p>
        </p:txBody>
      </p:sp>
      <p:sp>
        <p:nvSpPr>
          <p:cNvPr id="24589" name="Rectangle 4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graphicFrame>
        <p:nvGraphicFramePr>
          <p:cNvPr id="24578" name="Object 9"/>
          <p:cNvGraphicFramePr>
            <a:graphicFrameLocks noChangeAspect="1"/>
          </p:cNvGraphicFramePr>
          <p:nvPr/>
        </p:nvGraphicFramePr>
        <p:xfrm>
          <a:off x="5880100" y="1906588"/>
          <a:ext cx="1909763" cy="820737"/>
        </p:xfrm>
        <a:graphic>
          <a:graphicData uri="http://schemas.openxmlformats.org/presentationml/2006/ole">
            <mc:AlternateContent xmlns:mc="http://schemas.openxmlformats.org/markup-compatibility/2006">
              <mc:Choice xmlns:v="urn:schemas-microsoft-com:vml" Requires="v">
                <p:oleObj name="Equation" r:id="rId3" imgW="1129810" imgH="482391" progId="Equation.3">
                  <p:embed/>
                </p:oleObj>
              </mc:Choice>
              <mc:Fallback>
                <p:oleObj name="Equation" r:id="rId3" imgW="1129810" imgH="482391" progId="Equation.3">
                  <p:embed/>
                  <p:pic>
                    <p:nvPicPr>
                      <p:cNvPr id="2457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0100" y="1906588"/>
                        <a:ext cx="1909763" cy="8207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4579" name="Object 9"/>
          <p:cNvGraphicFramePr>
            <a:graphicFrameLocks noChangeAspect="1"/>
          </p:cNvGraphicFramePr>
          <p:nvPr/>
        </p:nvGraphicFramePr>
        <p:xfrm>
          <a:off x="5792788" y="2746375"/>
          <a:ext cx="1114425" cy="346075"/>
        </p:xfrm>
        <a:graphic>
          <a:graphicData uri="http://schemas.openxmlformats.org/presentationml/2006/ole">
            <mc:AlternateContent xmlns:mc="http://schemas.openxmlformats.org/markup-compatibility/2006">
              <mc:Choice xmlns:v="urn:schemas-microsoft-com:vml" Requires="v">
                <p:oleObj name="Equation" r:id="rId5" imgW="660113" imgH="203112" progId="Equation.3">
                  <p:embed/>
                </p:oleObj>
              </mc:Choice>
              <mc:Fallback>
                <p:oleObj name="Equation" r:id="rId5" imgW="660113" imgH="203112" progId="Equation.3">
                  <p:embed/>
                  <p:pic>
                    <p:nvPicPr>
                      <p:cNvPr id="2457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2788" y="2746375"/>
                        <a:ext cx="1114425" cy="346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4580" name="Object 9"/>
          <p:cNvGraphicFramePr>
            <a:graphicFrameLocks noChangeAspect="1"/>
          </p:cNvGraphicFramePr>
          <p:nvPr/>
        </p:nvGraphicFramePr>
        <p:xfrm>
          <a:off x="6267450" y="3325813"/>
          <a:ext cx="236538" cy="303212"/>
        </p:xfrm>
        <a:graphic>
          <a:graphicData uri="http://schemas.openxmlformats.org/presentationml/2006/ole">
            <mc:AlternateContent xmlns:mc="http://schemas.openxmlformats.org/markup-compatibility/2006">
              <mc:Choice xmlns:v="urn:schemas-microsoft-com:vml" Requires="v">
                <p:oleObj name="Equation" r:id="rId7" imgW="139579" imgH="177646" progId="Equation.3">
                  <p:embed/>
                </p:oleObj>
              </mc:Choice>
              <mc:Fallback>
                <p:oleObj name="Equation" r:id="rId7" imgW="139579" imgH="177646" progId="Equation.3">
                  <p:embed/>
                  <p:pic>
                    <p:nvPicPr>
                      <p:cNvPr id="2458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67450" y="3325813"/>
                        <a:ext cx="236538" cy="3032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pic>
        <p:nvPicPr>
          <p:cNvPr id="24590" name="Picture 22" descr="Fig_5_10"/>
          <p:cNvPicPr>
            <a:picLocks noChangeAspect="1" noChangeArrowheads="1"/>
          </p:cNvPicPr>
          <p:nvPr/>
        </p:nvPicPr>
        <p:blipFill>
          <a:blip r:embed="rId9" cstate="print"/>
          <a:srcRect/>
          <a:stretch>
            <a:fillRect/>
          </a:stretch>
        </p:blipFill>
        <p:spPr bwMode="auto">
          <a:xfrm>
            <a:off x="5980113" y="4206875"/>
            <a:ext cx="1543050" cy="1023938"/>
          </a:xfrm>
          <a:prstGeom prst="rect">
            <a:avLst/>
          </a:prstGeom>
          <a:noFill/>
          <a:ln w="9525">
            <a:noFill/>
            <a:miter lim="800000"/>
            <a:headEnd/>
            <a:tailEnd/>
          </a:ln>
        </p:spPr>
      </p:pic>
      <p:sp>
        <p:nvSpPr>
          <p:cNvPr id="24591" name="TextBox 47"/>
          <p:cNvSpPr txBox="1">
            <a:spLocks noChangeArrowheads="1"/>
          </p:cNvSpPr>
          <p:nvPr/>
        </p:nvSpPr>
        <p:spPr bwMode="auto">
          <a:xfrm>
            <a:off x="3932238" y="6080125"/>
            <a:ext cx="184150" cy="342900"/>
          </a:xfrm>
          <a:prstGeom prst="rect">
            <a:avLst/>
          </a:prstGeom>
          <a:noFill/>
          <a:ln w="9525">
            <a:noFill/>
            <a:miter lim="800000"/>
            <a:headEnd/>
            <a:tailEnd/>
          </a:ln>
        </p:spPr>
        <p:txBody>
          <a:bodyPr wrap="none">
            <a:spAutoFit/>
          </a:bodyPr>
          <a:lstStyle/>
          <a:p>
            <a:pPr>
              <a:buFont typeface="Wingdings" pitchFamily="2" charset="2"/>
              <a:buNone/>
            </a:pPr>
            <a:endParaRPr lang="en-GB" sz="1800" dirty="0"/>
          </a:p>
        </p:txBody>
      </p:sp>
      <p:sp>
        <p:nvSpPr>
          <p:cNvPr id="24592" name="TextBox 48"/>
          <p:cNvSpPr txBox="1">
            <a:spLocks noChangeArrowheads="1"/>
          </p:cNvSpPr>
          <p:nvPr/>
        </p:nvSpPr>
        <p:spPr bwMode="auto">
          <a:xfrm>
            <a:off x="0" y="5380038"/>
            <a:ext cx="4937125" cy="1184275"/>
          </a:xfrm>
          <a:prstGeom prst="rect">
            <a:avLst/>
          </a:prstGeom>
          <a:noFill/>
          <a:ln w="9525">
            <a:noFill/>
            <a:miter lim="800000"/>
            <a:headEnd/>
            <a:tailEnd/>
          </a:ln>
        </p:spPr>
        <p:txBody>
          <a:bodyPr wrap="none">
            <a:spAutoFit/>
          </a:bodyPr>
          <a:lstStyle/>
          <a:p>
            <a:pPr>
              <a:lnSpc>
                <a:spcPct val="50000"/>
              </a:lnSpc>
              <a:spcBef>
                <a:spcPct val="0"/>
              </a:spcBef>
              <a:buFont typeface="Wingdings" pitchFamily="2" charset="2"/>
              <a:buNone/>
            </a:pPr>
            <a:r>
              <a:rPr lang="en-US" sz="1400" b="0" dirty="0"/>
              <a:t>How to remember that when adding a section of</a:t>
            </a:r>
          </a:p>
          <a:p>
            <a:pPr>
              <a:lnSpc>
                <a:spcPct val="50000"/>
              </a:lnSpc>
              <a:buFont typeface="Wingdings" pitchFamily="2" charset="2"/>
              <a:buNone/>
            </a:pPr>
            <a:r>
              <a:rPr lang="en-US" sz="1400" b="0" dirty="0"/>
              <a:t>line we have to turn clockwise: assume we are at </a:t>
            </a:r>
            <a:r>
              <a:rPr lang="en-US" sz="1400" b="0" dirty="0">
                <a:sym typeface="Symbol" pitchFamily="18" charset="2"/>
              </a:rPr>
              <a:t>=-1</a:t>
            </a:r>
          </a:p>
          <a:p>
            <a:pPr>
              <a:lnSpc>
                <a:spcPct val="50000"/>
              </a:lnSpc>
              <a:spcBef>
                <a:spcPts val="600"/>
              </a:spcBef>
              <a:buFont typeface="Wingdings" pitchFamily="2" charset="2"/>
              <a:buNone/>
            </a:pPr>
            <a:r>
              <a:rPr lang="en-US" sz="1400" b="0" dirty="0">
                <a:sym typeface="Symbol" pitchFamily="18" charset="2"/>
              </a:rPr>
              <a:t>(short circuit) and add a very short piece of coaxial cable</a:t>
            </a:r>
            <a:r>
              <a:rPr lang="en-GB" sz="1400" b="0" dirty="0">
                <a:sym typeface="Symbol" pitchFamily="18" charset="2"/>
              </a:rPr>
              <a:t>. </a:t>
            </a:r>
          </a:p>
          <a:p>
            <a:pPr>
              <a:lnSpc>
                <a:spcPct val="50000"/>
              </a:lnSpc>
              <a:spcBef>
                <a:spcPts val="600"/>
              </a:spcBef>
              <a:buFont typeface="Wingdings" pitchFamily="2" charset="2"/>
              <a:buNone/>
            </a:pPr>
            <a:r>
              <a:rPr lang="en-US" sz="1400" b="0" dirty="0">
                <a:sym typeface="Symbol" pitchFamily="18" charset="2"/>
              </a:rPr>
              <a:t>Then we have made an inductance thus we are in the upper</a:t>
            </a:r>
          </a:p>
          <a:p>
            <a:pPr>
              <a:lnSpc>
                <a:spcPct val="50000"/>
              </a:lnSpc>
              <a:spcBef>
                <a:spcPts val="600"/>
              </a:spcBef>
              <a:buFont typeface="Wingdings" pitchFamily="2" charset="2"/>
              <a:buNone/>
            </a:pPr>
            <a:r>
              <a:rPr lang="en-US" sz="1400" b="0" dirty="0">
                <a:sym typeface="Symbol" pitchFamily="18" charset="2"/>
              </a:rPr>
              <a:t> half of the Smith-Chart.</a:t>
            </a:r>
          </a:p>
          <a:p>
            <a:pPr>
              <a:buFont typeface="Wingdings" pitchFamily="2" charset="2"/>
              <a:buNone/>
            </a:pPr>
            <a:endParaRPr lang="en-GB" sz="1400" b="0" dirty="0"/>
          </a:p>
        </p:txBody>
      </p:sp>
      <p:grpSp>
        <p:nvGrpSpPr>
          <p:cNvPr id="3" name="Group 45"/>
          <p:cNvGrpSpPr>
            <a:grpSpLocks/>
          </p:cNvGrpSpPr>
          <p:nvPr/>
        </p:nvGrpSpPr>
        <p:grpSpPr bwMode="auto">
          <a:xfrm>
            <a:off x="557213" y="942975"/>
            <a:ext cx="4327525" cy="4210050"/>
            <a:chOff x="613347" y="926273"/>
            <a:chExt cx="4325744" cy="4207559"/>
          </a:xfrm>
        </p:grpSpPr>
        <p:pic>
          <p:nvPicPr>
            <p:cNvPr id="24595" name="Picture 5"/>
            <p:cNvPicPr preferRelativeResize="0">
              <a:picLocks noChangeAspect="1" noChangeArrowheads="1"/>
            </p:cNvPicPr>
            <p:nvPr/>
          </p:nvPicPr>
          <p:blipFill>
            <a:blip r:embed="rId10" cstate="print"/>
            <a:srcRect/>
            <a:stretch>
              <a:fillRect/>
            </a:stretch>
          </p:blipFill>
          <p:spPr bwMode="auto">
            <a:xfrm>
              <a:off x="613347" y="926273"/>
              <a:ext cx="4030660" cy="3975096"/>
            </a:xfrm>
            <a:prstGeom prst="rect">
              <a:avLst/>
            </a:prstGeom>
            <a:noFill/>
            <a:ln w="9525">
              <a:noFill/>
              <a:miter lim="800000"/>
              <a:headEnd/>
              <a:tailEnd/>
            </a:ln>
          </p:spPr>
        </p:pic>
        <p:grpSp>
          <p:nvGrpSpPr>
            <p:cNvPr id="4" name="Group 8"/>
            <p:cNvGrpSpPr>
              <a:grpSpLocks/>
            </p:cNvGrpSpPr>
            <p:nvPr/>
          </p:nvGrpSpPr>
          <p:grpSpPr bwMode="auto">
            <a:xfrm>
              <a:off x="2687704" y="1318177"/>
              <a:ext cx="2251387" cy="3815655"/>
              <a:chOff x="4708532" y="842690"/>
              <a:chExt cx="2251389" cy="3815660"/>
            </a:xfrm>
          </p:grpSpPr>
          <p:cxnSp>
            <p:nvCxnSpPr>
              <p:cNvPr id="24599" name="Straight Arrow Connector 10"/>
              <p:cNvCxnSpPr>
                <a:cxnSpLocks noChangeShapeType="1"/>
              </p:cNvCxnSpPr>
              <p:nvPr/>
            </p:nvCxnSpPr>
            <p:spPr bwMode="auto">
              <a:xfrm rot="5400000" flipH="1" flipV="1">
                <a:off x="4205802" y="1665619"/>
                <a:ext cx="1307466" cy="302006"/>
              </a:xfrm>
              <a:prstGeom prst="straightConnector1">
                <a:avLst/>
              </a:prstGeom>
              <a:noFill/>
              <a:ln w="25400" algn="ctr">
                <a:solidFill>
                  <a:srgbClr val="0000FF"/>
                </a:solidFill>
                <a:round/>
                <a:headEnd/>
                <a:tailEnd type="triangle" w="lg" len="lg"/>
              </a:ln>
            </p:spPr>
          </p:cxnSp>
          <p:graphicFrame>
            <p:nvGraphicFramePr>
              <p:cNvPr id="24582" name="Object 9"/>
              <p:cNvGraphicFramePr>
                <a:graphicFrameLocks noChangeAspect="1"/>
              </p:cNvGraphicFramePr>
              <p:nvPr/>
            </p:nvGraphicFramePr>
            <p:xfrm>
              <a:off x="5912856" y="3085860"/>
              <a:ext cx="247650" cy="280988"/>
            </p:xfrm>
            <a:graphic>
              <a:graphicData uri="http://schemas.openxmlformats.org/presentationml/2006/ole">
                <mc:AlternateContent xmlns:mc="http://schemas.openxmlformats.org/markup-compatibility/2006">
                  <mc:Choice xmlns:v="urn:schemas-microsoft-com:vml" Requires="v">
                    <p:oleObj name="Equation" r:id="rId11" imgW="203112" imgH="228501" progId="Equation.3">
                      <p:embed/>
                    </p:oleObj>
                  </mc:Choice>
                  <mc:Fallback>
                    <p:oleObj name="Equation" r:id="rId11" imgW="203112" imgH="228501" progId="Equation.3">
                      <p:embed/>
                      <p:pic>
                        <p:nvPicPr>
                          <p:cNvPr id="24582"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12856" y="3085860"/>
                            <a:ext cx="247650" cy="280988"/>
                          </a:xfrm>
                          <a:prstGeom prst="rect">
                            <a:avLst/>
                          </a:prstGeom>
                          <a:solidFill>
                            <a:schemeClr val="bg1"/>
                          </a:solidFill>
                          <a:ln w="15875">
                            <a:solidFill>
                              <a:schemeClr val="tx1"/>
                            </a:solidFill>
                            <a:miter lim="800000"/>
                            <a:headEnd/>
                            <a:tailEnd/>
                          </a:ln>
                        </p:spPr>
                      </p:pic>
                    </p:oleObj>
                  </mc:Fallback>
                </mc:AlternateContent>
              </a:graphicData>
            </a:graphic>
          </p:graphicFrame>
          <p:graphicFrame>
            <p:nvGraphicFramePr>
              <p:cNvPr id="24583" name="Object 9"/>
              <p:cNvGraphicFramePr>
                <a:graphicFrameLocks noChangeAspect="1"/>
              </p:cNvGraphicFramePr>
              <p:nvPr/>
            </p:nvGraphicFramePr>
            <p:xfrm>
              <a:off x="5493070" y="4291638"/>
              <a:ext cx="1466851" cy="366712"/>
            </p:xfrm>
            <a:graphic>
              <a:graphicData uri="http://schemas.openxmlformats.org/presentationml/2006/ole">
                <mc:AlternateContent xmlns:mc="http://schemas.openxmlformats.org/markup-compatibility/2006">
                  <mc:Choice xmlns:v="urn:schemas-microsoft-com:vml" Requires="v">
                    <p:oleObj name="Equation" r:id="rId13" imgW="977900" imgH="241300" progId="Equation.3">
                      <p:embed/>
                    </p:oleObj>
                  </mc:Choice>
                  <mc:Fallback>
                    <p:oleObj name="Equation" r:id="rId13" imgW="977900" imgH="241300" progId="Equation.3">
                      <p:embed/>
                      <p:pic>
                        <p:nvPicPr>
                          <p:cNvPr id="24583"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93070" y="4291638"/>
                            <a:ext cx="1466851" cy="366712"/>
                          </a:xfrm>
                          <a:prstGeom prst="rect">
                            <a:avLst/>
                          </a:prstGeom>
                          <a:noFill/>
                          <a:ln w="19050">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24584" name="Object 9"/>
              <p:cNvGraphicFramePr>
                <a:graphicFrameLocks noChangeAspect="1"/>
              </p:cNvGraphicFramePr>
              <p:nvPr/>
            </p:nvGraphicFramePr>
            <p:xfrm>
              <a:off x="4962483" y="842690"/>
              <a:ext cx="355600" cy="280988"/>
            </p:xfrm>
            <a:graphic>
              <a:graphicData uri="http://schemas.openxmlformats.org/presentationml/2006/ole">
                <mc:AlternateContent xmlns:mc="http://schemas.openxmlformats.org/markup-compatibility/2006">
                  <mc:Choice xmlns:v="urn:schemas-microsoft-com:vml" Requires="v">
                    <p:oleObj name="Equation" r:id="rId15" imgW="291973" imgH="228501" progId="Equation.3">
                      <p:embed/>
                    </p:oleObj>
                  </mc:Choice>
                  <mc:Fallback>
                    <p:oleObj name="Equation" r:id="rId15" imgW="291973" imgH="228501" progId="Equation.3">
                      <p:embed/>
                      <p:pic>
                        <p:nvPicPr>
                          <p:cNvPr id="24584"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62483" y="842690"/>
                            <a:ext cx="355600" cy="280988"/>
                          </a:xfrm>
                          <a:prstGeom prst="rect">
                            <a:avLst/>
                          </a:prstGeom>
                          <a:solidFill>
                            <a:schemeClr val="bg1"/>
                          </a:solidFill>
                          <a:ln w="15875">
                            <a:solidFill>
                              <a:schemeClr val="tx1"/>
                            </a:solidFill>
                            <a:miter lim="800000"/>
                            <a:headEnd/>
                            <a:tailEnd/>
                          </a:ln>
                        </p:spPr>
                      </p:pic>
                    </p:oleObj>
                  </mc:Fallback>
                </mc:AlternateContent>
              </a:graphicData>
            </a:graphic>
          </p:graphicFrame>
        </p:grpSp>
        <p:cxnSp>
          <p:nvCxnSpPr>
            <p:cNvPr id="24597" name="Straight Arrow Connector 10"/>
            <p:cNvCxnSpPr>
              <a:cxnSpLocks noChangeShapeType="1"/>
            </p:cNvCxnSpPr>
            <p:nvPr/>
          </p:nvCxnSpPr>
          <p:spPr bwMode="auto">
            <a:xfrm>
              <a:off x="2691004" y="2951936"/>
              <a:ext cx="1142055" cy="690529"/>
            </a:xfrm>
            <a:prstGeom prst="straightConnector1">
              <a:avLst/>
            </a:prstGeom>
            <a:noFill/>
            <a:ln w="25400" algn="ctr">
              <a:solidFill>
                <a:srgbClr val="0000FF"/>
              </a:solidFill>
              <a:round/>
              <a:headEnd/>
              <a:tailEnd type="triangle" w="lg" len="lg"/>
            </a:ln>
          </p:spPr>
        </p:cxnSp>
        <p:sp>
          <p:nvSpPr>
            <p:cNvPr id="40" name="Arc 39"/>
            <p:cNvSpPr/>
            <p:nvPr/>
          </p:nvSpPr>
          <p:spPr bwMode="auto">
            <a:xfrm>
              <a:off x="1971688" y="2222494"/>
              <a:ext cx="1461485" cy="1464395"/>
            </a:xfrm>
            <a:prstGeom prst="arc">
              <a:avLst>
                <a:gd name="adj1" fmla="val 16936993"/>
                <a:gd name="adj2" fmla="val 1831066"/>
              </a:avLst>
            </a:prstGeom>
            <a:noFill/>
            <a:ln w="15875" cap="flat" cmpd="sng" algn="ctr">
              <a:solidFill>
                <a:schemeClr val="tx1"/>
              </a:solidFill>
              <a:prstDash val="solid"/>
              <a:round/>
              <a:headEnd type="none" w="med" len="med"/>
              <a:tailEnd type="triangle" w="med" len="lg"/>
            </a:ln>
            <a:effectLst/>
          </p:spPr>
          <p:txBody>
            <a:bodyPr lIns="92075" tIns="46038" rIns="92075" bIns="46038"/>
            <a:lstStyle/>
            <a:p>
              <a:pPr marL="571500" indent="-571500">
                <a:defRPr/>
              </a:pPr>
              <a:endParaRPr lang="en-GB" dirty="0"/>
            </a:p>
          </p:txBody>
        </p:sp>
        <p:graphicFrame>
          <p:nvGraphicFramePr>
            <p:cNvPr id="24581" name="Object 9"/>
            <p:cNvGraphicFramePr>
              <a:graphicFrameLocks noChangeAspect="1"/>
            </p:cNvGraphicFramePr>
            <p:nvPr/>
          </p:nvGraphicFramePr>
          <p:xfrm>
            <a:off x="3375962" y="2235520"/>
            <a:ext cx="449262" cy="346075"/>
          </p:xfrm>
          <a:graphic>
            <a:graphicData uri="http://schemas.openxmlformats.org/presentationml/2006/ole">
              <mc:AlternateContent xmlns:mc="http://schemas.openxmlformats.org/markup-compatibility/2006">
                <mc:Choice xmlns:v="urn:schemas-microsoft-com:vml" Requires="v">
                  <p:oleObj name="Equation" r:id="rId17" imgW="266469" imgH="203024" progId="Equation.3">
                    <p:embed/>
                  </p:oleObj>
                </mc:Choice>
                <mc:Fallback>
                  <p:oleObj name="Equation" r:id="rId17" imgW="266469" imgH="203024" progId="Equation.3">
                    <p:embed/>
                    <p:pic>
                      <p:nvPicPr>
                        <p:cNvPr id="24581"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75962" y="2235520"/>
                          <a:ext cx="449262" cy="346075"/>
                        </a:xfrm>
                        <a:prstGeom prst="rect">
                          <a:avLst/>
                        </a:prstGeom>
                        <a:solidFill>
                          <a:schemeClr val="bg1"/>
                        </a:solidFill>
                        <a:ln w="15875">
                          <a:solidFill>
                            <a:srgbClr val="FF0000"/>
                          </a:solidFill>
                          <a:miter lim="800000"/>
                          <a:headEnd/>
                          <a:tailEnd/>
                        </a:ln>
                      </p:spPr>
                    </p:pic>
                  </p:oleObj>
                </mc:Fallback>
              </mc:AlternateContent>
            </a:graphicData>
          </a:graphic>
        </p:graphicFrame>
      </p:grpSp>
      <p:sp>
        <p:nvSpPr>
          <p:cNvPr id="24594" name="Oval 24"/>
          <p:cNvSpPr>
            <a:spLocks noChangeArrowheads="1"/>
          </p:cNvSpPr>
          <p:nvPr/>
        </p:nvSpPr>
        <p:spPr bwMode="auto">
          <a:xfrm>
            <a:off x="1289050" y="1616075"/>
            <a:ext cx="2679700" cy="2679700"/>
          </a:xfrm>
          <a:prstGeom prst="ellipse">
            <a:avLst/>
          </a:prstGeom>
          <a:noFill/>
          <a:ln w="9525" algn="ctr">
            <a:solidFill>
              <a:schemeClr val="tx1"/>
            </a:solidFill>
            <a:prstDash val="dash"/>
            <a:round/>
            <a:headEnd/>
            <a:tailEnd/>
          </a:ln>
        </p:spPr>
        <p:txBody>
          <a:bodyPr lIns="92075" tIns="46038" rIns="92075" bIns="46038"/>
          <a:lstStyle/>
          <a:p>
            <a:pPr marL="571500" indent="-571500"/>
            <a:endParaRPr lang="en-GB" dirty="0"/>
          </a:p>
        </p:txBody>
      </p:sp>
      <p:sp>
        <p:nvSpPr>
          <p:cNvPr id="2" name="Slide Number Placeholder 1"/>
          <p:cNvSpPr>
            <a:spLocks noGrp="1"/>
          </p:cNvSpPr>
          <p:nvPr>
            <p:ph type="sldNum" sz="quarter" idx="11"/>
          </p:nvPr>
        </p:nvSpPr>
        <p:spPr/>
        <p:txBody>
          <a:bodyPr/>
          <a:lstStyle/>
          <a:p>
            <a:pPr>
              <a:defRPr/>
            </a:pPr>
            <a:fld id="{9B44E091-6396-48C6-AB1D-94516C25235D}" type="slidenum">
              <a:rPr lang="en-US" smtClean="0"/>
              <a:pPr>
                <a:defRPr/>
              </a:pPr>
              <a:t>142</a:t>
            </a:fld>
            <a:endParaRPr lang="en-US" dirty="0"/>
          </a:p>
        </p:txBody>
      </p:sp>
    </p:spTree>
    <p:extLst>
      <p:ext uri="{BB962C8B-B14F-4D97-AF65-F5344CB8AC3E}">
        <p14:creationId xmlns:p14="http://schemas.microsoft.com/office/powerpoint/2010/main" val="245212281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5"/>
          <p:cNvPicPr preferRelativeResize="0">
            <a:picLocks noGrp="1" noChangeAspect="1" noChangeArrowheads="1"/>
          </p:cNvPicPr>
          <p:nvPr>
            <p:ph sz="half" idx="4294967295"/>
          </p:nvPr>
        </p:nvPicPr>
        <p:blipFill>
          <a:blip r:embed="rId3" cstate="print"/>
          <a:srcRect/>
          <a:stretch>
            <a:fillRect/>
          </a:stretch>
        </p:blipFill>
        <p:spPr>
          <a:xfrm>
            <a:off x="631825" y="1392238"/>
            <a:ext cx="4030663" cy="3975100"/>
          </a:xfrm>
          <a:noFill/>
        </p:spPr>
      </p:pic>
      <p:sp>
        <p:nvSpPr>
          <p:cNvPr id="2560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40409" name="Rectangle 121"/>
          <p:cNvSpPr>
            <a:spLocks noChangeArrowheads="1"/>
          </p:cNvSpPr>
          <p:nvPr/>
        </p:nvSpPr>
        <p:spPr bwMode="auto">
          <a:xfrm>
            <a:off x="1503363"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sym typeface="Symbol"/>
              </a:rPr>
              <a:t>/4 - </a:t>
            </a:r>
            <a:r>
              <a:rPr lang="en-US" sz="3200" b="1" dirty="0">
                <a:solidFill>
                  <a:srgbClr val="FF0000"/>
                </a:solidFill>
                <a:effectLst>
                  <a:outerShdw blurRad="38100" dist="38100" dir="2700000" algn="tl">
                    <a:srgbClr val="C0C0C0"/>
                  </a:outerShdw>
                </a:effectLst>
              </a:rPr>
              <a:t>Line transformations</a:t>
            </a:r>
          </a:p>
        </p:txBody>
      </p:sp>
      <p:sp>
        <p:nvSpPr>
          <p:cNvPr id="25610" name="Rectangle 12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sp>
        <p:nvSpPr>
          <p:cNvPr id="25611" name="TextBox 6"/>
          <p:cNvSpPr txBox="1">
            <a:spLocks noChangeArrowheads="1"/>
          </p:cNvSpPr>
          <p:nvPr/>
        </p:nvSpPr>
        <p:spPr bwMode="auto">
          <a:xfrm>
            <a:off x="4983163" y="1235075"/>
            <a:ext cx="4032250" cy="4641850"/>
          </a:xfrm>
          <a:prstGeom prst="rect">
            <a:avLst/>
          </a:prstGeom>
          <a:noFill/>
          <a:ln w="9525">
            <a:noFill/>
            <a:miter lim="800000"/>
            <a:headEnd/>
            <a:tailEnd/>
          </a:ln>
        </p:spPr>
        <p:txBody>
          <a:bodyPr>
            <a:spAutoFit/>
          </a:bodyPr>
          <a:lstStyle/>
          <a:p>
            <a:pPr>
              <a:buFont typeface="Wingdings" pitchFamily="2" charset="2"/>
              <a:buNone/>
            </a:pPr>
            <a:r>
              <a:rPr lang="en-US" sz="1800" b="0" dirty="0"/>
              <a:t>A transmission line of length </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transforms a load reflection </a:t>
            </a:r>
            <a:r>
              <a:rPr lang="en-US" sz="1800" b="0" dirty="0">
                <a:solidFill>
                  <a:srgbClr val="008000"/>
                </a:solidFill>
                <a:sym typeface="Symbol" pitchFamily="18" charset="2"/>
              </a:rPr>
              <a:t></a:t>
            </a:r>
            <a:r>
              <a:rPr lang="en-US" sz="1800" b="0" baseline="-25000" dirty="0">
                <a:solidFill>
                  <a:srgbClr val="008000"/>
                </a:solidFill>
                <a:sym typeface="Symbol" pitchFamily="18" charset="2"/>
              </a:rPr>
              <a:t>load</a:t>
            </a:r>
            <a:r>
              <a:rPr lang="en-US" sz="1800" b="0" dirty="0">
                <a:sym typeface="Symbol" pitchFamily="18" charset="2"/>
              </a:rPr>
              <a:t> to its input as</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This means that normalized load impedance z is transformed into 1/z.</a:t>
            </a: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In particular, a short circuit at one end is transformed into an open circuit at the other. This is the principle of /4-resonators. </a:t>
            </a:r>
            <a:endParaRPr lang="en-US" sz="1800" b="0" baseline="-25000" dirty="0"/>
          </a:p>
          <a:p>
            <a:pPr>
              <a:buFont typeface="Wingdings" pitchFamily="2" charset="2"/>
              <a:buNone/>
            </a:pPr>
            <a:endParaRPr lang="en-US" sz="1800" b="0" baseline="-25000" dirty="0"/>
          </a:p>
          <a:p>
            <a:pPr>
              <a:buFont typeface="Wingdings" pitchFamily="2" charset="2"/>
              <a:buNone/>
            </a:pPr>
            <a:endParaRPr lang="en-US" sz="1400" b="0" baseline="-25000" dirty="0"/>
          </a:p>
        </p:txBody>
      </p:sp>
      <p:graphicFrame>
        <p:nvGraphicFramePr>
          <p:cNvPr id="25602" name="Object 9"/>
          <p:cNvGraphicFramePr>
            <a:graphicFrameLocks noChangeAspect="1"/>
          </p:cNvGraphicFramePr>
          <p:nvPr/>
        </p:nvGraphicFramePr>
        <p:xfrm>
          <a:off x="5564188" y="1533525"/>
          <a:ext cx="857250" cy="303213"/>
        </p:xfrm>
        <a:graphic>
          <a:graphicData uri="http://schemas.openxmlformats.org/presentationml/2006/ole">
            <mc:AlternateContent xmlns:mc="http://schemas.openxmlformats.org/markup-compatibility/2006">
              <mc:Choice xmlns:v="urn:schemas-microsoft-com:vml" Requires="v">
                <p:oleObj name="Equation" r:id="rId4" imgW="507780" imgH="177723" progId="Equation.3">
                  <p:embed/>
                </p:oleObj>
              </mc:Choice>
              <mc:Fallback>
                <p:oleObj name="Equation" r:id="rId4" imgW="507780" imgH="177723" progId="Equation.3">
                  <p:embed/>
                  <p:pic>
                    <p:nvPicPr>
                      <p:cNvPr id="25602"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4188" y="1533525"/>
                        <a:ext cx="857250" cy="303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5603" name="Object 9"/>
          <p:cNvGraphicFramePr>
            <a:graphicFrameLocks noChangeAspect="1"/>
          </p:cNvGraphicFramePr>
          <p:nvPr/>
        </p:nvGraphicFramePr>
        <p:xfrm>
          <a:off x="5283200" y="2836863"/>
          <a:ext cx="3295650" cy="404812"/>
        </p:xfrm>
        <a:graphic>
          <a:graphicData uri="http://schemas.openxmlformats.org/presentationml/2006/ole">
            <mc:AlternateContent xmlns:mc="http://schemas.openxmlformats.org/markup-compatibility/2006">
              <mc:Choice xmlns:v="urn:schemas-microsoft-com:vml" Requires="v">
                <p:oleObj name="Equation" r:id="rId6" imgW="2197100" imgH="266700" progId="Equation.3">
                  <p:embed/>
                </p:oleObj>
              </mc:Choice>
              <mc:Fallback>
                <p:oleObj name="Equation" r:id="rId6" imgW="2197100" imgH="266700" progId="Equation.3">
                  <p:embed/>
                  <p:pic>
                    <p:nvPicPr>
                      <p:cNvPr id="25603"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83200" y="2836863"/>
                        <a:ext cx="3295650" cy="4048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3" name="Group 30"/>
          <p:cNvGrpSpPr>
            <a:grpSpLocks/>
          </p:cNvGrpSpPr>
          <p:nvPr/>
        </p:nvGrpSpPr>
        <p:grpSpPr bwMode="auto">
          <a:xfrm>
            <a:off x="2335213" y="1801813"/>
            <a:ext cx="1004887" cy="3227387"/>
            <a:chOff x="4356609" y="1244092"/>
            <a:chExt cx="1004315" cy="3227646"/>
          </a:xfrm>
        </p:grpSpPr>
        <p:graphicFrame>
          <p:nvGraphicFramePr>
            <p:cNvPr id="25604" name="Object 9"/>
            <p:cNvGraphicFramePr>
              <a:graphicFrameLocks noChangeAspect="1"/>
            </p:cNvGraphicFramePr>
            <p:nvPr/>
          </p:nvGraphicFramePr>
          <p:xfrm>
            <a:off x="5005324" y="1244092"/>
            <a:ext cx="355600" cy="280988"/>
          </p:xfrm>
          <a:graphic>
            <a:graphicData uri="http://schemas.openxmlformats.org/presentationml/2006/ole">
              <mc:AlternateContent xmlns:mc="http://schemas.openxmlformats.org/markup-compatibility/2006">
                <mc:Choice xmlns:v="urn:schemas-microsoft-com:vml" Requires="v">
                  <p:oleObj name="Equation" r:id="rId8" imgW="291973" imgH="228501" progId="Equation.3">
                    <p:embed/>
                  </p:oleObj>
                </mc:Choice>
                <mc:Fallback>
                  <p:oleObj name="Equation" r:id="rId8" imgW="291973" imgH="228501" progId="Equation.3">
                    <p:embed/>
                    <p:pic>
                      <p:nvPicPr>
                        <p:cNvPr id="25604"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05324" y="1244092"/>
                          <a:ext cx="355600" cy="280988"/>
                        </a:xfrm>
                        <a:prstGeom prst="rect">
                          <a:avLst/>
                        </a:prstGeom>
                        <a:solidFill>
                          <a:schemeClr val="bg1"/>
                        </a:solidFill>
                        <a:ln w="15875">
                          <a:solidFill>
                            <a:schemeClr val="tx1"/>
                          </a:solidFill>
                          <a:miter lim="800000"/>
                          <a:headEnd/>
                          <a:tailEnd/>
                        </a:ln>
                      </p:spPr>
                    </p:pic>
                  </p:oleObj>
                </mc:Fallback>
              </mc:AlternateContent>
            </a:graphicData>
          </a:graphic>
        </p:graphicFrame>
        <p:graphicFrame>
          <p:nvGraphicFramePr>
            <p:cNvPr id="25605" name="Object 9"/>
            <p:cNvGraphicFramePr>
              <a:graphicFrameLocks noChangeAspect="1"/>
            </p:cNvGraphicFramePr>
            <p:nvPr/>
          </p:nvGraphicFramePr>
          <p:xfrm>
            <a:off x="4356609" y="4190750"/>
            <a:ext cx="247650" cy="280988"/>
          </p:xfrm>
          <a:graphic>
            <a:graphicData uri="http://schemas.openxmlformats.org/presentationml/2006/ole">
              <mc:AlternateContent xmlns:mc="http://schemas.openxmlformats.org/markup-compatibility/2006">
                <mc:Choice xmlns:v="urn:schemas-microsoft-com:vml" Requires="v">
                  <p:oleObj name="Equation" r:id="rId10" imgW="203112" imgH="228501" progId="Equation.3">
                    <p:embed/>
                  </p:oleObj>
                </mc:Choice>
                <mc:Fallback>
                  <p:oleObj name="Equation" r:id="rId10" imgW="203112" imgH="228501" progId="Equation.3">
                    <p:embed/>
                    <p:pic>
                      <p:nvPicPr>
                        <p:cNvPr id="25605"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56609" y="4190750"/>
                          <a:ext cx="247650" cy="280988"/>
                        </a:xfrm>
                        <a:prstGeom prst="rect">
                          <a:avLst/>
                        </a:prstGeom>
                        <a:solidFill>
                          <a:schemeClr val="bg1"/>
                        </a:solidFill>
                        <a:ln w="15875">
                          <a:solidFill>
                            <a:schemeClr val="tx1"/>
                          </a:solidFill>
                          <a:miter lim="800000"/>
                          <a:headEnd/>
                          <a:tailEnd/>
                        </a:ln>
                      </p:spPr>
                    </p:pic>
                  </p:oleObj>
                </mc:Fallback>
              </mc:AlternateContent>
            </a:graphicData>
          </a:graphic>
        </p:graphicFrame>
        <p:cxnSp>
          <p:nvCxnSpPr>
            <p:cNvPr id="25621" name="Straight Arrow Connector 10"/>
            <p:cNvCxnSpPr>
              <a:cxnSpLocks noChangeShapeType="1"/>
            </p:cNvCxnSpPr>
            <p:nvPr/>
          </p:nvCxnSpPr>
          <p:spPr bwMode="auto">
            <a:xfrm rot="5400000" flipH="1" flipV="1">
              <a:off x="3887133" y="3344886"/>
              <a:ext cx="1332273" cy="311782"/>
            </a:xfrm>
            <a:prstGeom prst="straightConnector1">
              <a:avLst/>
            </a:prstGeom>
            <a:noFill/>
            <a:ln w="25400" algn="ctr">
              <a:solidFill>
                <a:srgbClr val="0000FF"/>
              </a:solidFill>
              <a:round/>
              <a:headEnd type="triangle" w="lg" len="lg"/>
              <a:tailEnd type="none" w="lg" len="lg"/>
            </a:ln>
          </p:spPr>
        </p:cxnSp>
        <p:cxnSp>
          <p:nvCxnSpPr>
            <p:cNvPr id="25622" name="Straight Arrow Connector 10"/>
            <p:cNvCxnSpPr>
              <a:cxnSpLocks noChangeShapeType="1"/>
            </p:cNvCxnSpPr>
            <p:nvPr/>
          </p:nvCxnSpPr>
          <p:spPr bwMode="auto">
            <a:xfrm rot="5400000" flipH="1" flipV="1">
              <a:off x="4206176" y="2029778"/>
              <a:ext cx="1307466" cy="302006"/>
            </a:xfrm>
            <a:prstGeom prst="straightConnector1">
              <a:avLst/>
            </a:prstGeom>
            <a:noFill/>
            <a:ln w="25400" algn="ctr">
              <a:solidFill>
                <a:srgbClr val="0000FF"/>
              </a:solidFill>
              <a:round/>
              <a:headEnd/>
              <a:tailEnd type="triangle" w="lg" len="lg"/>
            </a:ln>
          </p:spPr>
        </p:cxnSp>
      </p:grpSp>
      <p:sp>
        <p:nvSpPr>
          <p:cNvPr id="42" name="Arc 41"/>
          <p:cNvSpPr/>
          <p:nvPr/>
        </p:nvSpPr>
        <p:spPr bwMode="auto">
          <a:xfrm>
            <a:off x="1892300" y="2595563"/>
            <a:ext cx="1628775" cy="1630362"/>
          </a:xfrm>
          <a:prstGeom prst="arc">
            <a:avLst>
              <a:gd name="adj1" fmla="val 16936993"/>
              <a:gd name="adj2" fmla="val 6192216"/>
            </a:avLst>
          </a:prstGeom>
          <a:noFill/>
          <a:ln w="25400" cap="flat" cmpd="sng" algn="ctr">
            <a:solidFill>
              <a:schemeClr val="tx1"/>
            </a:solidFill>
            <a:prstDash val="sysDash"/>
            <a:round/>
            <a:headEnd type="none" w="med" len="med"/>
            <a:tailEnd type="triangle" w="lg" len="lg"/>
          </a:ln>
          <a:effectLst/>
        </p:spPr>
        <p:txBody>
          <a:bodyPr lIns="92075" tIns="46038" rIns="92075" bIns="46038"/>
          <a:lstStyle/>
          <a:p>
            <a:pPr marL="571500" indent="-571500">
              <a:defRPr/>
            </a:pPr>
            <a:endParaRPr lang="en-GB" dirty="0"/>
          </a:p>
        </p:txBody>
      </p:sp>
      <p:cxnSp>
        <p:nvCxnSpPr>
          <p:cNvPr id="25614" name="Straight Arrow Connector 49"/>
          <p:cNvCxnSpPr>
            <a:cxnSpLocks noChangeShapeType="1"/>
          </p:cNvCxnSpPr>
          <p:nvPr/>
        </p:nvCxnSpPr>
        <p:spPr bwMode="auto">
          <a:xfrm>
            <a:off x="2120900" y="1481138"/>
            <a:ext cx="814388" cy="603250"/>
          </a:xfrm>
          <a:prstGeom prst="straightConnector1">
            <a:avLst/>
          </a:prstGeom>
          <a:noFill/>
          <a:ln w="15875" algn="ctr">
            <a:solidFill>
              <a:schemeClr val="tx1"/>
            </a:solidFill>
            <a:round/>
            <a:headEnd/>
            <a:tailEnd/>
          </a:ln>
        </p:spPr>
      </p:cxnSp>
      <p:sp>
        <p:nvSpPr>
          <p:cNvPr id="25615" name="TextBox 50"/>
          <p:cNvSpPr txBox="1">
            <a:spLocks noChangeArrowheads="1"/>
          </p:cNvSpPr>
          <p:nvPr/>
        </p:nvSpPr>
        <p:spPr bwMode="auto">
          <a:xfrm>
            <a:off x="1536700" y="1189038"/>
            <a:ext cx="1208088" cy="285750"/>
          </a:xfrm>
          <a:prstGeom prst="rect">
            <a:avLst/>
          </a:prstGeom>
          <a:noFill/>
          <a:ln w="9525">
            <a:noFill/>
            <a:miter lim="800000"/>
            <a:headEnd/>
            <a:tailEnd/>
          </a:ln>
        </p:spPr>
        <p:txBody>
          <a:bodyPr wrap="none">
            <a:spAutoFit/>
          </a:bodyPr>
          <a:lstStyle/>
          <a:p>
            <a:pPr>
              <a:buFont typeface="Wingdings" pitchFamily="2" charset="2"/>
              <a:buNone/>
            </a:pPr>
            <a:r>
              <a:rPr lang="en-US" sz="1400" b="0" dirty="0"/>
              <a:t>Impedance z</a:t>
            </a:r>
            <a:endParaRPr lang="en-GB" sz="1400" b="0" dirty="0"/>
          </a:p>
        </p:txBody>
      </p:sp>
      <p:cxnSp>
        <p:nvCxnSpPr>
          <p:cNvPr id="25616" name="Straight Arrow Connector 52"/>
          <p:cNvCxnSpPr>
            <a:cxnSpLocks noChangeShapeType="1"/>
          </p:cNvCxnSpPr>
          <p:nvPr/>
        </p:nvCxnSpPr>
        <p:spPr bwMode="auto">
          <a:xfrm flipV="1">
            <a:off x="1417638" y="4718050"/>
            <a:ext cx="887412" cy="512763"/>
          </a:xfrm>
          <a:prstGeom prst="straightConnector1">
            <a:avLst/>
          </a:prstGeom>
          <a:noFill/>
          <a:ln w="15875" algn="ctr">
            <a:solidFill>
              <a:schemeClr val="tx1"/>
            </a:solidFill>
            <a:round/>
            <a:headEnd/>
            <a:tailEnd/>
          </a:ln>
        </p:spPr>
      </p:cxnSp>
      <p:sp>
        <p:nvSpPr>
          <p:cNvPr id="25617" name="TextBox 53"/>
          <p:cNvSpPr txBox="1">
            <a:spLocks noChangeArrowheads="1"/>
          </p:cNvSpPr>
          <p:nvPr/>
        </p:nvSpPr>
        <p:spPr bwMode="auto">
          <a:xfrm>
            <a:off x="430213" y="5230813"/>
            <a:ext cx="1119187" cy="544512"/>
          </a:xfrm>
          <a:prstGeom prst="rect">
            <a:avLst/>
          </a:prstGeom>
          <a:noFill/>
          <a:ln w="9525">
            <a:noFill/>
            <a:miter lim="800000"/>
            <a:headEnd/>
            <a:tailEnd/>
          </a:ln>
        </p:spPr>
        <p:txBody>
          <a:bodyPr wrap="none">
            <a:spAutoFit/>
          </a:bodyPr>
          <a:lstStyle/>
          <a:p>
            <a:pPr algn="ctr">
              <a:buFont typeface="Wingdings" pitchFamily="2" charset="2"/>
              <a:buNone/>
            </a:pPr>
            <a:r>
              <a:rPr lang="en-US" sz="1400" b="0" dirty="0"/>
              <a:t>Impedance </a:t>
            </a:r>
          </a:p>
          <a:p>
            <a:pPr algn="ctr">
              <a:buFont typeface="Wingdings" pitchFamily="2" charset="2"/>
              <a:buNone/>
            </a:pPr>
            <a:r>
              <a:rPr lang="en-US" sz="1400" b="0" dirty="0"/>
              <a:t>1/z</a:t>
            </a:r>
            <a:endParaRPr lang="en-GB" sz="1400" b="0" dirty="0"/>
          </a:p>
        </p:txBody>
      </p:sp>
      <p:cxnSp>
        <p:nvCxnSpPr>
          <p:cNvPr id="25618" name="Straight Connector 56"/>
          <p:cNvCxnSpPr>
            <a:cxnSpLocks noChangeShapeType="1"/>
          </p:cNvCxnSpPr>
          <p:nvPr/>
        </p:nvCxnSpPr>
        <p:spPr bwMode="auto">
          <a:xfrm rot="16200000" flipV="1">
            <a:off x="2743200" y="4508500"/>
            <a:ext cx="1381125" cy="612775"/>
          </a:xfrm>
          <a:prstGeom prst="line">
            <a:avLst/>
          </a:prstGeom>
          <a:noFill/>
          <a:ln w="15875" algn="ctr">
            <a:solidFill>
              <a:schemeClr val="tx1"/>
            </a:solidFill>
            <a:round/>
            <a:headEnd/>
            <a:tailEnd/>
          </a:ln>
        </p:spPr>
      </p:cxnSp>
      <p:sp>
        <p:nvSpPr>
          <p:cNvPr id="25619" name="TextBox 57"/>
          <p:cNvSpPr txBox="1">
            <a:spLocks noChangeArrowheads="1"/>
          </p:cNvSpPr>
          <p:nvPr/>
        </p:nvSpPr>
        <p:spPr bwMode="auto">
          <a:xfrm>
            <a:off x="3409950" y="5568950"/>
            <a:ext cx="3497263" cy="803275"/>
          </a:xfrm>
          <a:prstGeom prst="rect">
            <a:avLst/>
          </a:prstGeom>
          <a:noFill/>
          <a:ln w="9525">
            <a:noFill/>
            <a:miter lim="800000"/>
            <a:headEnd/>
            <a:tailEnd/>
          </a:ln>
        </p:spPr>
        <p:txBody>
          <a:bodyPr wrap="none">
            <a:spAutoFit/>
          </a:bodyPr>
          <a:lstStyle/>
          <a:p>
            <a:pPr>
              <a:buFont typeface="Wingdings" pitchFamily="2" charset="2"/>
              <a:buNone/>
            </a:pPr>
            <a:r>
              <a:rPr lang="en-US" sz="1400" b="0" dirty="0"/>
              <a:t>when adding a transmission line </a:t>
            </a:r>
          </a:p>
          <a:p>
            <a:pPr>
              <a:buFont typeface="Wingdings" pitchFamily="2" charset="2"/>
              <a:buNone/>
            </a:pPr>
            <a:r>
              <a:rPr lang="en-US" sz="1400" b="0" dirty="0"/>
              <a:t>to some terminating impedance we move </a:t>
            </a:r>
          </a:p>
          <a:p>
            <a:pPr>
              <a:buFont typeface="Wingdings" pitchFamily="2" charset="2"/>
              <a:buNone/>
            </a:pPr>
            <a:r>
              <a:rPr lang="en-US" sz="1400" b="0" dirty="0"/>
              <a:t>clockwise through the Smith-Chart.</a:t>
            </a:r>
            <a:endParaRPr lang="en-GB" sz="1400" b="0" dirty="0"/>
          </a:p>
        </p:txBody>
      </p:sp>
      <p:sp>
        <p:nvSpPr>
          <p:cNvPr id="25620" name="Oval 24"/>
          <p:cNvSpPr>
            <a:spLocks noChangeArrowheads="1"/>
          </p:cNvSpPr>
          <p:nvPr/>
        </p:nvSpPr>
        <p:spPr bwMode="auto">
          <a:xfrm>
            <a:off x="1371600" y="2073275"/>
            <a:ext cx="2679700" cy="2679700"/>
          </a:xfrm>
          <a:prstGeom prst="ellipse">
            <a:avLst/>
          </a:prstGeom>
          <a:noFill/>
          <a:ln w="9525" algn="ctr">
            <a:solidFill>
              <a:schemeClr val="tx1"/>
            </a:solidFill>
            <a:prstDash val="dash"/>
            <a:round/>
            <a:headEnd/>
            <a:tailEnd/>
          </a:ln>
        </p:spPr>
        <p:txBody>
          <a:bodyPr lIns="92075" tIns="46038" rIns="92075" bIns="46038"/>
          <a:lstStyle/>
          <a:p>
            <a:pPr marL="571500" indent="-571500"/>
            <a:endParaRPr lang="en-GB"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143</a:t>
            </a:fld>
            <a:endParaRPr lang="en-US" dirty="0"/>
          </a:p>
        </p:txBody>
      </p:sp>
    </p:spTree>
    <p:extLst>
      <p:ext uri="{BB962C8B-B14F-4D97-AF65-F5344CB8AC3E}">
        <p14:creationId xmlns:p14="http://schemas.microsoft.com/office/powerpoint/2010/main" val="4235563978"/>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0402"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Step in Characteristic Impedance (1) </a:t>
            </a:r>
          </a:p>
        </p:txBody>
      </p:sp>
      <p:sp>
        <p:nvSpPr>
          <p:cNvPr id="28683"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Impedance step</a:t>
            </a:r>
          </a:p>
        </p:txBody>
      </p:sp>
      <p:sp>
        <p:nvSpPr>
          <p:cNvPr id="28684" name="TextBox 27"/>
          <p:cNvSpPr txBox="1">
            <a:spLocks noChangeArrowheads="1"/>
          </p:cNvSpPr>
          <p:nvPr/>
        </p:nvSpPr>
        <p:spPr bwMode="auto">
          <a:xfrm>
            <a:off x="347663" y="1563688"/>
            <a:ext cx="8375650" cy="590550"/>
          </a:xfrm>
          <a:prstGeom prst="rect">
            <a:avLst/>
          </a:prstGeom>
          <a:noFill/>
          <a:ln w="9525">
            <a:noFill/>
            <a:miter lim="800000"/>
            <a:headEnd/>
            <a:tailEnd/>
          </a:ln>
        </p:spPr>
        <p:txBody>
          <a:bodyPr>
            <a:spAutoFit/>
          </a:bodyPr>
          <a:lstStyle/>
          <a:p>
            <a:pPr>
              <a:buFont typeface="Wingdings" pitchFamily="2" charset="2"/>
              <a:buNone/>
            </a:pPr>
            <a:r>
              <a:rPr lang="en-US" sz="1800" b="0" dirty="0"/>
              <a:t>Consider a connection of two coaxial cables, one with Z</a:t>
            </a:r>
            <a:r>
              <a:rPr lang="en-US" sz="1800" b="0" baseline="-25000" dirty="0"/>
              <a:t>C,1</a:t>
            </a:r>
            <a:r>
              <a:rPr lang="en-US" sz="1800" b="0" dirty="0"/>
              <a:t> = 50 </a:t>
            </a:r>
            <a:r>
              <a:rPr lang="en-US" sz="1800" b="0" dirty="0">
                <a:sym typeface="Symbol" pitchFamily="18" charset="2"/>
              </a:rPr>
              <a:t></a:t>
            </a:r>
            <a:r>
              <a:rPr lang="en-US" sz="1800" b="0" dirty="0"/>
              <a:t> characteristic impedance, the other with Z</a:t>
            </a:r>
            <a:r>
              <a:rPr lang="en-US" sz="1800" b="0" baseline="-25000" dirty="0"/>
              <a:t>C,2</a:t>
            </a:r>
            <a:r>
              <a:rPr lang="en-US" sz="1800" b="0" dirty="0"/>
              <a:t> = 75 </a:t>
            </a:r>
            <a:r>
              <a:rPr lang="en-US" sz="1800" b="0" dirty="0">
                <a:sym typeface="Symbol" pitchFamily="18" charset="2"/>
              </a:rPr>
              <a:t></a:t>
            </a:r>
            <a:r>
              <a:rPr lang="en-US" sz="1800" b="0" dirty="0"/>
              <a:t> characteristic impedance.</a:t>
            </a:r>
            <a:endParaRPr lang="en-GB" sz="1800" b="0" dirty="0"/>
          </a:p>
        </p:txBody>
      </p:sp>
      <p:graphicFrame>
        <p:nvGraphicFramePr>
          <p:cNvPr id="28674" name="Object 9"/>
          <p:cNvGraphicFramePr>
            <a:graphicFrameLocks noChangeAspect="1"/>
          </p:cNvGraphicFramePr>
          <p:nvPr/>
        </p:nvGraphicFramePr>
        <p:xfrm>
          <a:off x="1989138" y="2501900"/>
          <a:ext cx="1109662" cy="723900"/>
        </p:xfrm>
        <a:graphic>
          <a:graphicData uri="http://schemas.openxmlformats.org/presentationml/2006/ole">
            <mc:AlternateContent xmlns:mc="http://schemas.openxmlformats.org/markup-compatibility/2006">
              <mc:Choice xmlns:v="urn:schemas-microsoft-com:vml" Requires="v">
                <p:oleObj name="Equation" r:id="rId3" imgW="711200" imgH="457200" progId="Equation.3">
                  <p:embed/>
                </p:oleObj>
              </mc:Choice>
              <mc:Fallback>
                <p:oleObj name="Equation" r:id="rId3" imgW="711200" imgH="457200" progId="Equation.3">
                  <p:embed/>
                  <p:pic>
                    <p:nvPicPr>
                      <p:cNvPr id="2867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9138" y="2501900"/>
                        <a:ext cx="1109662"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3" name="Group 103"/>
          <p:cNvGrpSpPr>
            <a:grpSpLocks/>
          </p:cNvGrpSpPr>
          <p:nvPr/>
        </p:nvGrpSpPr>
        <p:grpSpPr bwMode="auto">
          <a:xfrm>
            <a:off x="1187450" y="2255838"/>
            <a:ext cx="2698750" cy="1262062"/>
            <a:chOff x="5897880" y="1664208"/>
            <a:chExt cx="2697480" cy="1261872"/>
          </a:xfrm>
        </p:grpSpPr>
        <p:grpSp>
          <p:nvGrpSpPr>
            <p:cNvPr id="4" name="Group 64"/>
            <p:cNvGrpSpPr>
              <a:grpSpLocks/>
            </p:cNvGrpSpPr>
            <p:nvPr/>
          </p:nvGrpSpPr>
          <p:grpSpPr bwMode="auto">
            <a:xfrm>
              <a:off x="6017768" y="1664208"/>
              <a:ext cx="2452624" cy="1261872"/>
              <a:chOff x="6081776" y="5212080"/>
              <a:chExt cx="2452624" cy="1261872"/>
            </a:xfrm>
          </p:grpSpPr>
          <p:grpSp>
            <p:nvGrpSpPr>
              <p:cNvPr id="5" name="Group 54"/>
              <p:cNvGrpSpPr>
                <a:grpSpLocks/>
              </p:cNvGrpSpPr>
              <p:nvPr/>
            </p:nvGrpSpPr>
            <p:grpSpPr bwMode="auto">
              <a:xfrm>
                <a:off x="6081776" y="5695950"/>
                <a:ext cx="433324" cy="298450"/>
                <a:chOff x="5980176" y="5676900"/>
                <a:chExt cx="433324" cy="298450"/>
              </a:xfrm>
            </p:grpSpPr>
            <p:sp>
              <p:nvSpPr>
                <p:cNvPr id="28696" name="Rectangle 117"/>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8697" name="Oval 118"/>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6" name="Group 61"/>
              <p:cNvGrpSpPr>
                <a:grpSpLocks/>
              </p:cNvGrpSpPr>
              <p:nvPr/>
            </p:nvGrpSpPr>
            <p:grpSpPr bwMode="auto">
              <a:xfrm rot="10800000">
                <a:off x="8101076" y="5695950"/>
                <a:ext cx="433324" cy="298450"/>
                <a:chOff x="5980176" y="5676900"/>
                <a:chExt cx="433324" cy="298450"/>
              </a:xfrm>
            </p:grpSpPr>
            <p:sp>
              <p:nvSpPr>
                <p:cNvPr id="28694" name="Rectangle 115"/>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8695" name="Oval 116"/>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8693" name="Rectangle 114"/>
              <p:cNvSpPr>
                <a:spLocks noChangeArrowheads="1"/>
              </p:cNvSpPr>
              <p:nvPr/>
            </p:nvSpPr>
            <p:spPr bwMode="auto">
              <a:xfrm>
                <a:off x="6345936" y="5212080"/>
                <a:ext cx="1929384" cy="1261872"/>
              </a:xfrm>
              <a:prstGeom prst="rect">
                <a:avLst/>
              </a:prstGeom>
              <a:solidFill>
                <a:schemeClr val="bg1"/>
              </a:solidFill>
              <a:ln w="25400" algn="ctr">
                <a:solidFill>
                  <a:schemeClr val="tx1"/>
                </a:solidFill>
                <a:round/>
                <a:headEnd/>
                <a:tailEnd/>
              </a:ln>
            </p:spPr>
            <p:txBody>
              <a:bodyPr lIns="92075" tIns="46038" rIns="92075" bIns="46038"/>
              <a:lstStyle/>
              <a:p>
                <a:pPr algn="just">
                  <a:buFont typeface="Wingdings" pitchFamily="2" charset="2"/>
                  <a:buNone/>
                </a:pPr>
                <a:r>
                  <a:rPr lang="en-US" sz="1400" b="0" dirty="0"/>
                  <a:t>Connection between a 50</a:t>
                </a:r>
                <a:r>
                  <a:rPr lang="en-US" sz="1400" b="0" dirty="0">
                    <a:sym typeface="Symbol" pitchFamily="18" charset="2"/>
                  </a:rPr>
                  <a:t>  and a 75  cable. We assume an infinitely short cable length and just look at the junction.</a:t>
                </a:r>
                <a:endParaRPr lang="en-GB" sz="1400" b="0" dirty="0"/>
              </a:p>
            </p:txBody>
          </p:sp>
        </p:grpSp>
        <p:sp>
          <p:nvSpPr>
            <p:cNvPr id="28689" name="Oval 105"/>
            <p:cNvSpPr>
              <a:spLocks noChangeArrowheads="1"/>
            </p:cNvSpPr>
            <p:nvPr/>
          </p:nvSpPr>
          <p:spPr bwMode="auto">
            <a:xfrm>
              <a:off x="5897880"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8690" name="Oval 106"/>
            <p:cNvSpPr>
              <a:spLocks noChangeArrowheads="1"/>
            </p:cNvSpPr>
            <p:nvPr/>
          </p:nvSpPr>
          <p:spPr bwMode="auto">
            <a:xfrm>
              <a:off x="8275320" y="1681550"/>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grpSp>
      <p:graphicFrame>
        <p:nvGraphicFramePr>
          <p:cNvPr id="28675" name="Object 9"/>
          <p:cNvGraphicFramePr>
            <a:graphicFrameLocks noChangeAspect="1"/>
          </p:cNvGraphicFramePr>
          <p:nvPr/>
        </p:nvGraphicFramePr>
        <p:xfrm>
          <a:off x="446088" y="3060700"/>
          <a:ext cx="1089025" cy="384175"/>
        </p:xfrm>
        <a:graphic>
          <a:graphicData uri="http://schemas.openxmlformats.org/presentationml/2006/ole">
            <mc:AlternateContent xmlns:mc="http://schemas.openxmlformats.org/markup-compatibility/2006">
              <mc:Choice xmlns:v="urn:schemas-microsoft-com:vml" Requires="v">
                <p:oleObj name="Equation" r:id="rId5" imgW="698500" imgH="241300" progId="Equation.3">
                  <p:embed/>
                </p:oleObj>
              </mc:Choice>
              <mc:Fallback>
                <p:oleObj name="Equation" r:id="rId5" imgW="698500" imgH="241300" progId="Equation.3">
                  <p:embed/>
                  <p:pic>
                    <p:nvPicPr>
                      <p:cNvPr id="28675"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6088" y="3060700"/>
                        <a:ext cx="1089025" cy="38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8676" name="Object 9"/>
          <p:cNvGraphicFramePr>
            <a:graphicFrameLocks noChangeAspect="1"/>
          </p:cNvGraphicFramePr>
          <p:nvPr/>
        </p:nvGraphicFramePr>
        <p:xfrm>
          <a:off x="3487738" y="3060700"/>
          <a:ext cx="1130300" cy="384175"/>
        </p:xfrm>
        <a:graphic>
          <a:graphicData uri="http://schemas.openxmlformats.org/presentationml/2006/ole">
            <mc:AlternateContent xmlns:mc="http://schemas.openxmlformats.org/markup-compatibility/2006">
              <mc:Choice xmlns:v="urn:schemas-microsoft-com:vml" Requires="v">
                <p:oleObj name="Equation" r:id="rId7" imgW="723586" imgH="241195" progId="Equation.3">
                  <p:embed/>
                </p:oleObj>
              </mc:Choice>
              <mc:Fallback>
                <p:oleObj name="Equation" r:id="rId7" imgW="723586" imgH="241195" progId="Equation.3">
                  <p:embed/>
                  <p:pic>
                    <p:nvPicPr>
                      <p:cNvPr id="28676"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87738" y="3060700"/>
                        <a:ext cx="1130300" cy="38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pic>
        <p:nvPicPr>
          <p:cNvPr id="28686" name="Picture 21" descr="Fig_5_3"/>
          <p:cNvPicPr>
            <a:picLocks noChangeAspect="1" noChangeArrowheads="1"/>
          </p:cNvPicPr>
          <p:nvPr/>
        </p:nvPicPr>
        <p:blipFill>
          <a:blip r:embed="rId9" cstate="print"/>
          <a:srcRect/>
          <a:stretch>
            <a:fillRect/>
          </a:stretch>
        </p:blipFill>
        <p:spPr bwMode="auto">
          <a:xfrm>
            <a:off x="5321300" y="2355850"/>
            <a:ext cx="2524125" cy="954088"/>
          </a:xfrm>
          <a:prstGeom prst="rect">
            <a:avLst/>
          </a:prstGeom>
          <a:noFill/>
          <a:ln w="9525">
            <a:noFill/>
            <a:miter lim="800000"/>
            <a:headEnd/>
            <a:tailEnd/>
          </a:ln>
        </p:spPr>
      </p:pic>
      <p:graphicFrame>
        <p:nvGraphicFramePr>
          <p:cNvPr id="28677" name="Object 9"/>
          <p:cNvGraphicFramePr>
            <a:graphicFrameLocks noChangeAspect="1"/>
          </p:cNvGraphicFramePr>
          <p:nvPr/>
        </p:nvGraphicFramePr>
        <p:xfrm>
          <a:off x="5729288" y="2165350"/>
          <a:ext cx="415925" cy="384175"/>
        </p:xfrm>
        <a:graphic>
          <a:graphicData uri="http://schemas.openxmlformats.org/presentationml/2006/ole">
            <mc:AlternateContent xmlns:mc="http://schemas.openxmlformats.org/markup-compatibility/2006">
              <mc:Choice xmlns:v="urn:schemas-microsoft-com:vml" Requires="v">
                <p:oleObj name="Equation" r:id="rId10" imgW="266469" imgH="241091" progId="Equation.3">
                  <p:embed/>
                </p:oleObj>
              </mc:Choice>
              <mc:Fallback>
                <p:oleObj name="Equation" r:id="rId10" imgW="266469" imgH="241091" progId="Equation.3">
                  <p:embed/>
                  <p:pic>
                    <p:nvPicPr>
                      <p:cNvPr id="28677"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29288" y="2165350"/>
                        <a:ext cx="415925" cy="38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8678" name="Object 9"/>
          <p:cNvGraphicFramePr>
            <a:graphicFrameLocks noChangeAspect="1"/>
          </p:cNvGraphicFramePr>
          <p:nvPr/>
        </p:nvGraphicFramePr>
        <p:xfrm>
          <a:off x="6999288" y="2165350"/>
          <a:ext cx="455612" cy="384175"/>
        </p:xfrm>
        <a:graphic>
          <a:graphicData uri="http://schemas.openxmlformats.org/presentationml/2006/ole">
            <mc:AlternateContent xmlns:mc="http://schemas.openxmlformats.org/markup-compatibility/2006">
              <mc:Choice xmlns:v="urn:schemas-microsoft-com:vml" Requires="v">
                <p:oleObj name="Equation" r:id="rId12" imgW="291973" imgH="241195" progId="Equation.3">
                  <p:embed/>
                </p:oleObj>
              </mc:Choice>
              <mc:Fallback>
                <p:oleObj name="Equation" r:id="rId12" imgW="291973" imgH="241195" progId="Equation.3">
                  <p:embed/>
                  <p:pic>
                    <p:nvPicPr>
                      <p:cNvPr id="28678"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99288" y="2165350"/>
                        <a:ext cx="455612" cy="38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28687" name="TextBox 46"/>
          <p:cNvSpPr txBox="1">
            <a:spLocks noChangeArrowheads="1"/>
          </p:cNvSpPr>
          <p:nvPr/>
        </p:nvSpPr>
        <p:spPr bwMode="auto">
          <a:xfrm>
            <a:off x="347663" y="3794125"/>
            <a:ext cx="8375650" cy="2336800"/>
          </a:xfrm>
          <a:prstGeom prst="rect">
            <a:avLst/>
          </a:prstGeom>
          <a:noFill/>
          <a:ln w="9525">
            <a:noFill/>
            <a:miter lim="800000"/>
            <a:headEnd/>
            <a:tailEnd/>
          </a:ln>
        </p:spPr>
        <p:txBody>
          <a:bodyPr>
            <a:spAutoFit/>
          </a:bodyPr>
          <a:lstStyle/>
          <a:p>
            <a:pPr>
              <a:buFont typeface="Wingdings" pitchFamily="2" charset="2"/>
              <a:buNone/>
            </a:pPr>
            <a:r>
              <a:rPr lang="en-US" sz="1800" b="0" u="sng" dirty="0"/>
              <a:t>Step 1:</a:t>
            </a:r>
            <a:r>
              <a:rPr lang="en-US" sz="1800" b="0" dirty="0"/>
              <a:t> Calculate the reflection coefficient and keep in mind: all ports have to be terminated with their respective characteristic impedance, i.e. 75</a:t>
            </a:r>
            <a:r>
              <a:rPr lang="en-US" sz="1800" b="0" dirty="0">
                <a:sym typeface="Symbol" pitchFamily="18" charset="2"/>
              </a:rPr>
              <a:t>  for port 2.</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Thus, the voltage of the reflected wave at port 1 is 20% of the incident wave and the reflected power at port 1 (proportional </a:t>
            </a:r>
            <a:r>
              <a:rPr lang="en-US" sz="1800" b="0" baseline="30000" dirty="0">
                <a:sym typeface="Symbol" pitchFamily="18" charset="2"/>
              </a:rPr>
              <a:t>2</a:t>
            </a:r>
            <a:r>
              <a:rPr lang="en-US" sz="1800" b="0" dirty="0">
                <a:sym typeface="Symbol" pitchFamily="18" charset="2"/>
              </a:rPr>
              <a:t>) is 0.2</a:t>
            </a:r>
            <a:r>
              <a:rPr lang="en-US" sz="1800" b="0" baseline="30000" dirty="0">
                <a:sym typeface="Symbol" pitchFamily="18" charset="2"/>
              </a:rPr>
              <a:t>2 </a:t>
            </a:r>
            <a:r>
              <a:rPr lang="en-US" sz="1800" b="0" dirty="0">
                <a:sym typeface="Symbol" pitchFamily="18" charset="2"/>
              </a:rPr>
              <a:t>= 4%. As this junction is lossless, the transmitted power must be 96% (conservation of energy). From this we can deduce b</a:t>
            </a:r>
            <a:r>
              <a:rPr lang="en-US" sz="1800" b="0" baseline="-25000" dirty="0">
                <a:sym typeface="Symbol" pitchFamily="18" charset="2"/>
              </a:rPr>
              <a:t>2</a:t>
            </a:r>
            <a:r>
              <a:rPr lang="en-US" sz="1800" b="0" baseline="30000" dirty="0">
                <a:sym typeface="Symbol" pitchFamily="18" charset="2"/>
              </a:rPr>
              <a:t>2</a:t>
            </a:r>
            <a:r>
              <a:rPr lang="en-US" sz="1800" b="0" dirty="0">
                <a:sym typeface="Symbol" pitchFamily="18" charset="2"/>
              </a:rPr>
              <a:t> = 0.96. </a:t>
            </a:r>
            <a:r>
              <a:rPr lang="en-US" sz="1800" b="0" dirty="0">
                <a:solidFill>
                  <a:srgbClr val="FF0000"/>
                </a:solidFill>
                <a:sym typeface="Symbol" pitchFamily="18" charset="2"/>
              </a:rPr>
              <a:t>But: how do we get the voltage of this outgoing wave?</a:t>
            </a:r>
            <a:endParaRPr lang="en-GB" sz="1800" b="0" dirty="0">
              <a:solidFill>
                <a:srgbClr val="FF0000"/>
              </a:solidFill>
            </a:endParaRPr>
          </a:p>
        </p:txBody>
      </p:sp>
      <p:graphicFrame>
        <p:nvGraphicFramePr>
          <p:cNvPr id="28679" name="Object 9"/>
          <p:cNvGraphicFramePr>
            <a:graphicFrameLocks noChangeAspect="1"/>
          </p:cNvGraphicFramePr>
          <p:nvPr/>
        </p:nvGraphicFramePr>
        <p:xfrm>
          <a:off x="1741488" y="4379913"/>
          <a:ext cx="2776537" cy="727075"/>
        </p:xfrm>
        <a:graphic>
          <a:graphicData uri="http://schemas.openxmlformats.org/presentationml/2006/ole">
            <mc:AlternateContent xmlns:mc="http://schemas.openxmlformats.org/markup-compatibility/2006">
              <mc:Choice xmlns:v="urn:schemas-microsoft-com:vml" Requires="v">
                <p:oleObj name="Equation" r:id="rId14" imgW="1778000" imgH="457200" progId="Equation.3">
                  <p:embed/>
                </p:oleObj>
              </mc:Choice>
              <mc:Fallback>
                <p:oleObj name="Equation" r:id="rId14" imgW="1778000" imgH="457200" progId="Equation.3">
                  <p:embed/>
                  <p:pic>
                    <p:nvPicPr>
                      <p:cNvPr id="28679" name="Object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41488" y="4379913"/>
                        <a:ext cx="2776537" cy="727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144</a:t>
            </a:fld>
            <a:endParaRPr lang="en-US" dirty="0"/>
          </a:p>
        </p:txBody>
      </p:sp>
      <p:sp>
        <p:nvSpPr>
          <p:cNvPr id="26" name="TextBox 25"/>
          <p:cNvSpPr txBox="1"/>
          <p:nvPr/>
        </p:nvSpPr>
        <p:spPr>
          <a:xfrm rot="10800000" flipV="1">
            <a:off x="3644146" y="324174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7" name="TextBox 26"/>
          <p:cNvSpPr txBox="1"/>
          <p:nvPr/>
        </p:nvSpPr>
        <p:spPr>
          <a:xfrm rot="10800000" flipV="1">
            <a:off x="5895590" y="2328896"/>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8" name="TextBox 27"/>
          <p:cNvSpPr txBox="1"/>
          <p:nvPr/>
        </p:nvSpPr>
        <p:spPr>
          <a:xfrm rot="10800000" flipV="1">
            <a:off x="7162416" y="2328896"/>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9" name="TextBox 28"/>
          <p:cNvSpPr txBox="1"/>
          <p:nvPr/>
        </p:nvSpPr>
        <p:spPr>
          <a:xfrm rot="10800000" flipV="1">
            <a:off x="3246702" y="1962217"/>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0" name="TextBox 29"/>
          <p:cNvSpPr txBox="1"/>
          <p:nvPr/>
        </p:nvSpPr>
        <p:spPr>
          <a:xfrm rot="10800000" flipV="1">
            <a:off x="6071759" y="1720123"/>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1" name="TextBox 30"/>
          <p:cNvSpPr txBox="1"/>
          <p:nvPr/>
        </p:nvSpPr>
        <p:spPr>
          <a:xfrm rot="10800000" flipV="1">
            <a:off x="636084" y="3225800"/>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2" name="TextBox 31"/>
          <p:cNvSpPr txBox="1"/>
          <p:nvPr/>
        </p:nvSpPr>
        <p:spPr>
          <a:xfrm rot="10800000" flipV="1">
            <a:off x="2735783" y="4540317"/>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3" name="TextBox 32"/>
          <p:cNvSpPr txBox="1"/>
          <p:nvPr/>
        </p:nvSpPr>
        <p:spPr>
          <a:xfrm rot="10800000" flipV="1">
            <a:off x="2735783" y="4903341"/>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Tree>
    <p:extLst>
      <p:ext uri="{BB962C8B-B14F-4D97-AF65-F5344CB8AC3E}">
        <p14:creationId xmlns:p14="http://schemas.microsoft.com/office/powerpoint/2010/main" val="4086567990"/>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0402"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Step in Characteristic Impedance (2)</a:t>
            </a:r>
            <a:endParaRPr lang="en-US" sz="1400" b="1" baseline="-25000" dirty="0">
              <a:solidFill>
                <a:schemeClr val="tx1"/>
              </a:solidFill>
              <a:effectLst>
                <a:outerShdw blurRad="38100" dist="38100" dir="2700000" algn="tl">
                  <a:srgbClr val="C0C0C0"/>
                </a:outerShdw>
              </a:effectLst>
            </a:endParaRPr>
          </a:p>
        </p:txBody>
      </p:sp>
      <p:sp>
        <p:nvSpPr>
          <p:cNvPr id="29709"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Impedance step</a:t>
            </a:r>
          </a:p>
        </p:txBody>
      </p:sp>
      <mc:AlternateContent xmlns:mc="http://schemas.openxmlformats.org/markup-compatibility/2006" xmlns:a14="http://schemas.microsoft.com/office/drawing/2010/main">
        <mc:Choice Requires="a14">
          <p:sp>
            <p:nvSpPr>
              <p:cNvPr id="29710" name="TextBox 46"/>
              <p:cNvSpPr txBox="1">
                <a:spLocks noChangeArrowheads="1"/>
              </p:cNvSpPr>
              <p:nvPr/>
            </p:nvSpPr>
            <p:spPr bwMode="auto">
              <a:xfrm>
                <a:off x="347663" y="1335088"/>
                <a:ext cx="8375650" cy="1172629"/>
              </a:xfrm>
              <a:prstGeom prst="rect">
                <a:avLst/>
              </a:prstGeom>
              <a:noFill/>
              <a:ln w="9525">
                <a:noFill/>
                <a:miter lim="800000"/>
                <a:headEnd/>
                <a:tailEnd/>
              </a:ln>
            </p:spPr>
            <p:txBody>
              <a:bodyPr>
                <a:spAutoFit/>
              </a:bodyPr>
              <a:lstStyle/>
              <a:p>
                <a:pPr>
                  <a:buNone/>
                </a:pPr>
                <a:r>
                  <a:rPr lang="en-US" sz="1800" b="0" u="sng" dirty="0"/>
                  <a:t>Step 2</a:t>
                </a:r>
                <a:r>
                  <a:rPr lang="en-US" sz="1800" b="0" dirty="0"/>
                  <a:t>: Remember, a and b are </a:t>
                </a:r>
                <a:r>
                  <a:rPr lang="en-US" sz="1800" b="0" dirty="0">
                    <a:solidFill>
                      <a:srgbClr val="FF0000"/>
                    </a:solidFill>
                  </a:rPr>
                  <a:t>power-waves</a:t>
                </a:r>
                <a:r>
                  <a:rPr lang="en-US" sz="1800" b="0" dirty="0"/>
                  <a:t> and defined as voltage of the forward- or backward travelling wave normalized to </a:t>
                </a:r>
                <a14:m>
                  <m:oMath xmlns:m="http://schemas.openxmlformats.org/officeDocument/2006/math">
                    <m:r>
                      <a:rPr lang="en-US" sz="1400" b="0" i="1">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m:t>
                    </m:r>
                    <m:r>
                      <a:rPr lang="en-GB" sz="1400" b="0" i="1">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𝑍</m:t>
                    </m:r>
                    <m:r>
                      <a:rPr lang="en-GB" sz="1400" b="0" i="1" baseline="-25000">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𝐿</m:t>
                    </m:r>
                  </m:oMath>
                </a14:m>
                <a:endParaRPr lang="en-US" sz="1400" b="0" baseline="-25000" dirty="0">
                  <a:solidFill>
                    <a:schemeClr val="tx1"/>
                  </a:solidFill>
                  <a:effectLst>
                    <a:outerShdw blurRad="38100" dist="38100" dir="2700000" algn="tl">
                      <a:srgbClr val="C0C0C0"/>
                    </a:outerShdw>
                  </a:effectLst>
                </a:endParaRPr>
              </a:p>
              <a:p>
                <a:pPr>
                  <a:buFont typeface="Wingdings" pitchFamily="2" charset="2"/>
                  <a:buNone/>
                </a:pPr>
                <a:r>
                  <a:rPr lang="en-US" sz="1800" b="0" dirty="0"/>
                  <a:t>The tangential electric field in the dielectric in the 50</a:t>
                </a:r>
                <a:r>
                  <a:rPr lang="en-US" sz="1800" b="0" dirty="0">
                    <a:sym typeface="Symbol" pitchFamily="18" charset="2"/>
                  </a:rPr>
                  <a:t> </a:t>
                </a:r>
                <a:r>
                  <a:rPr lang="en-US" sz="1800" b="0" dirty="0"/>
                  <a:t> and the 75</a:t>
                </a:r>
                <a:r>
                  <a:rPr lang="en-US" sz="1800" b="0" dirty="0">
                    <a:sym typeface="Symbol" pitchFamily="18" charset="2"/>
                  </a:rPr>
                  <a:t> </a:t>
                </a:r>
                <a:r>
                  <a:rPr lang="en-US" sz="1800" b="0" dirty="0"/>
                  <a:t> line, respectively, must be continuous. </a:t>
                </a:r>
                <a:endParaRPr lang="en-GB" sz="1800" b="0" dirty="0">
                  <a:solidFill>
                    <a:srgbClr val="FF0000"/>
                  </a:solidFill>
                </a:endParaRPr>
              </a:p>
            </p:txBody>
          </p:sp>
        </mc:Choice>
        <mc:Fallback xmlns="">
          <p:sp>
            <p:nvSpPr>
              <p:cNvPr id="29710" name="TextBox 46"/>
              <p:cNvSpPr txBox="1">
                <a:spLocks noRot="1" noChangeAspect="1" noMove="1" noResize="1" noEditPoints="1" noAdjustHandles="1" noChangeArrowheads="1" noChangeShapeType="1" noTextEdit="1"/>
              </p:cNvSpPr>
              <p:nvPr/>
            </p:nvSpPr>
            <p:spPr bwMode="auto">
              <a:xfrm>
                <a:off x="347663" y="1335088"/>
                <a:ext cx="8375650" cy="1172629"/>
              </a:xfrm>
              <a:prstGeom prst="rect">
                <a:avLst/>
              </a:prstGeom>
              <a:blipFill>
                <a:blip r:embed="rId4"/>
                <a:stretch>
                  <a:fillRect l="-582" t="-4688" b="-7813"/>
                </a:stretch>
              </a:blipFill>
              <a:ln w="9525">
                <a:noFill/>
                <a:miter lim="800000"/>
                <a:headEnd/>
                <a:tailEnd/>
              </a:ln>
            </p:spPr>
            <p:txBody>
              <a:bodyPr/>
              <a:lstStyle/>
              <a:p>
                <a:r>
                  <a:rPr lang="en-GB">
                    <a:noFill/>
                  </a:rPr>
                  <a:t> </a:t>
                </a:r>
              </a:p>
            </p:txBody>
          </p:sp>
        </mc:Fallback>
      </mc:AlternateContent>
      <p:grpSp>
        <p:nvGrpSpPr>
          <p:cNvPr id="3" name="Group 57"/>
          <p:cNvGrpSpPr>
            <a:grpSpLocks/>
          </p:cNvGrpSpPr>
          <p:nvPr/>
        </p:nvGrpSpPr>
        <p:grpSpPr bwMode="auto">
          <a:xfrm>
            <a:off x="593725" y="2701925"/>
            <a:ext cx="5157788" cy="2559050"/>
            <a:chOff x="1837944" y="3003550"/>
            <a:chExt cx="5157216" cy="2559050"/>
          </a:xfrm>
        </p:grpSpPr>
        <p:sp>
          <p:nvSpPr>
            <p:cNvPr id="29716" name="Rectangle 26"/>
            <p:cNvSpPr>
              <a:spLocks noChangeArrowheads="1"/>
            </p:cNvSpPr>
            <p:nvPr/>
          </p:nvSpPr>
          <p:spPr bwMode="auto">
            <a:xfrm>
              <a:off x="2075688" y="3291840"/>
              <a:ext cx="4672584" cy="2048256"/>
            </a:xfrm>
            <a:prstGeom prst="rect">
              <a:avLst/>
            </a:prstGeom>
            <a:noFill/>
            <a:ln w="28575" algn="ctr">
              <a:solidFill>
                <a:schemeClr val="tx1"/>
              </a:solidFill>
              <a:round/>
              <a:headEnd/>
              <a:tailEnd/>
            </a:ln>
          </p:spPr>
          <p:txBody>
            <a:bodyPr lIns="92075" tIns="46038" rIns="92075" bIns="46038"/>
            <a:lstStyle/>
            <a:p>
              <a:pPr marL="571500" indent="-571500"/>
              <a:endParaRPr lang="en-GB" dirty="0"/>
            </a:p>
          </p:txBody>
        </p:sp>
        <p:sp>
          <p:nvSpPr>
            <p:cNvPr id="29717" name="Rectangle 29"/>
            <p:cNvSpPr>
              <a:spLocks noChangeArrowheads="1"/>
            </p:cNvSpPr>
            <p:nvPr/>
          </p:nvSpPr>
          <p:spPr bwMode="auto">
            <a:xfrm>
              <a:off x="2075688" y="4203446"/>
              <a:ext cx="4672584" cy="219456"/>
            </a:xfrm>
            <a:prstGeom prst="rect">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sp>
          <p:nvSpPr>
            <p:cNvPr id="36" name="Rectangle 35"/>
            <p:cNvSpPr/>
            <p:nvPr/>
          </p:nvSpPr>
          <p:spPr bwMode="auto">
            <a:xfrm>
              <a:off x="2098265" y="3311525"/>
              <a:ext cx="2317493" cy="889000"/>
            </a:xfrm>
            <a:prstGeom prst="rect">
              <a:avLst/>
            </a:prstGeom>
            <a:solidFill>
              <a:schemeClr val="bg2">
                <a:lumMod val="40000"/>
                <a:lumOff val="60000"/>
              </a:schemeClr>
            </a:solidFill>
            <a:ln w="9525" cap="flat" cmpd="sng" algn="ctr">
              <a:noFill/>
              <a:prstDash val="solid"/>
              <a:round/>
              <a:headEnd type="none" w="med" len="med"/>
              <a:tailEnd type="none" w="med" len="med"/>
            </a:ln>
            <a:effectLst/>
          </p:spPr>
          <p:txBody>
            <a:bodyPr lIns="92075" tIns="46038" rIns="92075" bIns="46038"/>
            <a:lstStyle/>
            <a:p>
              <a:pPr marL="571500" indent="-571500">
                <a:buFont typeface="Wingdings" pitchFamily="2" charset="2"/>
                <a:buNone/>
                <a:defRPr/>
              </a:pPr>
              <a:r>
                <a:rPr lang="en-US" sz="1600" i="1" dirty="0">
                  <a:solidFill>
                    <a:schemeClr val="tx1"/>
                  </a:solidFill>
                  <a:latin typeface="+mn-lt"/>
                </a:rPr>
                <a:t>PE </a:t>
              </a:r>
              <a:r>
                <a:rPr lang="en-US" sz="1600" dirty="0">
                  <a:solidFill>
                    <a:schemeClr val="tx1"/>
                  </a:solidFill>
                  <a:latin typeface="+mn-lt"/>
                  <a:sym typeface="Symbol"/>
                </a:rPr>
                <a:t></a:t>
              </a:r>
              <a:r>
                <a:rPr lang="en-US" sz="1600" baseline="-25000" dirty="0">
                  <a:solidFill>
                    <a:schemeClr val="tx1"/>
                  </a:solidFill>
                  <a:latin typeface="+mn-lt"/>
                  <a:sym typeface="Symbol"/>
                </a:rPr>
                <a:t>r</a:t>
              </a:r>
              <a:r>
                <a:rPr lang="en-US" sz="1600" dirty="0">
                  <a:solidFill>
                    <a:schemeClr val="tx1"/>
                  </a:solidFill>
                  <a:latin typeface="+mn-lt"/>
                  <a:sym typeface="Symbol"/>
                </a:rPr>
                <a:t> = 2.25</a:t>
              </a:r>
              <a:endParaRPr lang="en-GB" sz="1600" dirty="0">
                <a:solidFill>
                  <a:schemeClr val="tx1"/>
                </a:solidFill>
                <a:latin typeface="+mn-lt"/>
              </a:endParaRPr>
            </a:p>
          </p:txBody>
        </p:sp>
        <p:sp>
          <p:nvSpPr>
            <p:cNvPr id="48" name="Rectangle 47"/>
            <p:cNvSpPr/>
            <p:nvPr/>
          </p:nvSpPr>
          <p:spPr bwMode="auto">
            <a:xfrm>
              <a:off x="2098265" y="4445000"/>
              <a:ext cx="2317493" cy="889000"/>
            </a:xfrm>
            <a:prstGeom prst="rect">
              <a:avLst/>
            </a:prstGeom>
            <a:solidFill>
              <a:schemeClr val="bg2">
                <a:lumMod val="40000"/>
                <a:lumOff val="60000"/>
              </a:schemeClr>
            </a:solidFill>
            <a:ln w="9525" cap="flat" cmpd="sng" algn="ctr">
              <a:noFill/>
              <a:prstDash val="solid"/>
              <a:round/>
              <a:headEnd type="none" w="med" len="med"/>
              <a:tailEnd type="none" w="med" len="med"/>
            </a:ln>
            <a:effectLst/>
          </p:spPr>
          <p:txBody>
            <a:bodyPr lIns="92075" tIns="46038" rIns="92075" bIns="46038"/>
            <a:lstStyle/>
            <a:p>
              <a:pPr marL="571500" indent="-571500">
                <a:defRPr/>
              </a:pPr>
              <a:endParaRPr lang="en-GB" dirty="0"/>
            </a:p>
          </p:txBody>
        </p:sp>
        <p:cxnSp>
          <p:nvCxnSpPr>
            <p:cNvPr id="29720" name="Straight Connector 33"/>
            <p:cNvCxnSpPr>
              <a:cxnSpLocks noChangeShapeType="1"/>
            </p:cNvCxnSpPr>
            <p:nvPr/>
          </p:nvCxnSpPr>
          <p:spPr bwMode="auto">
            <a:xfrm rot="5400000">
              <a:off x="3117850" y="4279900"/>
              <a:ext cx="2559050" cy="6350"/>
            </a:xfrm>
            <a:prstGeom prst="line">
              <a:avLst/>
            </a:prstGeom>
            <a:noFill/>
            <a:ln w="25400" algn="ctr">
              <a:solidFill>
                <a:srgbClr val="FF0000"/>
              </a:solidFill>
              <a:prstDash val="dash"/>
              <a:round/>
              <a:headEnd/>
              <a:tailEnd/>
            </a:ln>
          </p:spPr>
        </p:cxnSp>
        <p:sp>
          <p:nvSpPr>
            <p:cNvPr id="29721" name="TextBox 52"/>
            <p:cNvSpPr txBox="1">
              <a:spLocks noChangeArrowheads="1"/>
            </p:cNvSpPr>
            <p:nvPr/>
          </p:nvSpPr>
          <p:spPr bwMode="auto">
            <a:xfrm>
              <a:off x="5230368" y="3355848"/>
              <a:ext cx="1022909" cy="646331"/>
            </a:xfrm>
            <a:prstGeom prst="rect">
              <a:avLst/>
            </a:prstGeom>
            <a:noFill/>
            <a:ln w="9525">
              <a:noFill/>
              <a:miter lim="800000"/>
              <a:headEnd/>
              <a:tailEnd/>
            </a:ln>
          </p:spPr>
          <p:txBody>
            <a:bodyPr wrap="none">
              <a:spAutoFit/>
            </a:bodyPr>
            <a:lstStyle/>
            <a:p>
              <a:pPr>
                <a:buFont typeface="Wingdings" pitchFamily="2" charset="2"/>
                <a:buNone/>
              </a:pPr>
              <a:r>
                <a:rPr lang="en-US" sz="1600" dirty="0">
                  <a:solidFill>
                    <a:schemeClr val="tx1"/>
                  </a:solidFill>
                </a:rPr>
                <a:t>Air, </a:t>
              </a:r>
              <a:r>
                <a:rPr lang="en-US" sz="1600" dirty="0">
                  <a:solidFill>
                    <a:schemeClr val="tx1"/>
                  </a:solidFill>
                  <a:sym typeface="Symbol" pitchFamily="18" charset="2"/>
                </a:rPr>
                <a:t></a:t>
              </a:r>
              <a:r>
                <a:rPr lang="en-US" sz="1600" baseline="-25000" dirty="0">
                  <a:solidFill>
                    <a:schemeClr val="tx1"/>
                  </a:solidFill>
                  <a:sym typeface="Symbol" pitchFamily="18" charset="2"/>
                </a:rPr>
                <a:t>r</a:t>
              </a:r>
              <a:r>
                <a:rPr lang="en-US" sz="1600" dirty="0">
                  <a:solidFill>
                    <a:schemeClr val="tx1"/>
                  </a:solidFill>
                  <a:sym typeface="Symbol" pitchFamily="18" charset="2"/>
                </a:rPr>
                <a:t> = 1</a:t>
              </a:r>
              <a:endParaRPr lang="en-GB" sz="1600" dirty="0">
                <a:solidFill>
                  <a:schemeClr val="tx1"/>
                </a:solidFill>
              </a:endParaRPr>
            </a:p>
            <a:p>
              <a:pPr>
                <a:buFont typeface="Wingdings" pitchFamily="2" charset="2"/>
                <a:buNone/>
              </a:pPr>
              <a:r>
                <a:rPr lang="en-US" sz="1800" dirty="0"/>
                <a:t> </a:t>
              </a:r>
              <a:endParaRPr lang="en-GB" sz="1800" dirty="0"/>
            </a:p>
          </p:txBody>
        </p:sp>
        <p:sp>
          <p:nvSpPr>
            <p:cNvPr id="29722" name="Rectangle 53"/>
            <p:cNvSpPr>
              <a:spLocks noChangeArrowheads="1"/>
            </p:cNvSpPr>
            <p:nvPr/>
          </p:nvSpPr>
          <p:spPr bwMode="auto">
            <a:xfrm>
              <a:off x="1837944" y="3090672"/>
              <a:ext cx="283464" cy="2459736"/>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29723" name="Rectangle 54"/>
            <p:cNvSpPr>
              <a:spLocks noChangeArrowheads="1"/>
            </p:cNvSpPr>
            <p:nvPr/>
          </p:nvSpPr>
          <p:spPr bwMode="auto">
            <a:xfrm>
              <a:off x="6711696" y="3090672"/>
              <a:ext cx="283464" cy="2459736"/>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29724" name="Freeform 55"/>
            <p:cNvSpPr>
              <a:spLocks noChangeArrowheads="1"/>
            </p:cNvSpPr>
            <p:nvPr/>
          </p:nvSpPr>
          <p:spPr bwMode="auto">
            <a:xfrm>
              <a:off x="1956816" y="3291840"/>
              <a:ext cx="259080" cy="2061972"/>
            </a:xfrm>
            <a:custGeom>
              <a:avLst/>
              <a:gdLst>
                <a:gd name="T0" fmla="*/ 155448 w 259080"/>
                <a:gd name="T1" fmla="*/ 0 h 2061972"/>
                <a:gd name="T2" fmla="*/ 54864 w 259080"/>
                <a:gd name="T3" fmla="*/ 566928 h 2061972"/>
                <a:gd name="T4" fmla="*/ 173736 w 259080"/>
                <a:gd name="T5" fmla="*/ 1033272 h 2061972"/>
                <a:gd name="T6" fmla="*/ 256032 w 259080"/>
                <a:gd name="T7" fmla="*/ 1737360 h 2061972"/>
                <a:gd name="T8" fmla="*/ 155448 w 259080"/>
                <a:gd name="T9" fmla="*/ 2048256 h 2061972"/>
                <a:gd name="T10" fmla="*/ 0 w 259080"/>
                <a:gd name="T11" fmla="*/ 1655064 h 2061972"/>
                <a:gd name="T12" fmla="*/ 155448 w 259080"/>
                <a:gd name="T13" fmla="*/ 1033272 h 2061972"/>
                <a:gd name="T14" fmla="*/ 0 60000 65536"/>
                <a:gd name="T15" fmla="*/ 0 60000 65536"/>
                <a:gd name="T16" fmla="*/ 0 60000 65536"/>
                <a:gd name="T17" fmla="*/ 0 60000 65536"/>
                <a:gd name="T18" fmla="*/ 0 60000 65536"/>
                <a:gd name="T19" fmla="*/ 0 60000 65536"/>
                <a:gd name="T20" fmla="*/ 0 60000 65536"/>
                <a:gd name="T21" fmla="*/ 0 w 259080"/>
                <a:gd name="T22" fmla="*/ 0 h 2061972"/>
                <a:gd name="T23" fmla="*/ 259080 w 259080"/>
                <a:gd name="T24" fmla="*/ 2061972 h 20619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9080" h="2061972">
                  <a:moveTo>
                    <a:pt x="155448" y="0"/>
                  </a:moveTo>
                  <a:cubicBezTo>
                    <a:pt x="103632" y="197358"/>
                    <a:pt x="51816" y="394716"/>
                    <a:pt x="54864" y="566928"/>
                  </a:cubicBezTo>
                  <a:cubicBezTo>
                    <a:pt x="57912" y="739140"/>
                    <a:pt x="140208" y="838200"/>
                    <a:pt x="173736" y="1033272"/>
                  </a:cubicBezTo>
                  <a:cubicBezTo>
                    <a:pt x="207264" y="1228344"/>
                    <a:pt x="259080" y="1568196"/>
                    <a:pt x="256032" y="1737360"/>
                  </a:cubicBezTo>
                  <a:cubicBezTo>
                    <a:pt x="252984" y="1906524"/>
                    <a:pt x="198120" y="2061972"/>
                    <a:pt x="155448" y="2048256"/>
                  </a:cubicBezTo>
                  <a:cubicBezTo>
                    <a:pt x="112776" y="2034540"/>
                    <a:pt x="0" y="1824228"/>
                    <a:pt x="0" y="1655064"/>
                  </a:cubicBezTo>
                  <a:cubicBezTo>
                    <a:pt x="0" y="1485900"/>
                    <a:pt x="77724" y="1259586"/>
                    <a:pt x="155448" y="1033272"/>
                  </a:cubicBezTo>
                </a:path>
              </a:pathLst>
            </a:custGeom>
            <a:noFill/>
            <a:ln w="28575" algn="ctr">
              <a:solidFill>
                <a:schemeClr val="tx1"/>
              </a:solidFill>
              <a:round/>
              <a:headEnd/>
              <a:tailEnd/>
            </a:ln>
          </p:spPr>
          <p:txBody>
            <a:bodyPr anchor="ctr"/>
            <a:lstStyle/>
            <a:p>
              <a:endParaRPr lang="en-US" dirty="0"/>
            </a:p>
          </p:txBody>
        </p:sp>
        <p:sp>
          <p:nvSpPr>
            <p:cNvPr id="29725" name="Freeform 56"/>
            <p:cNvSpPr>
              <a:spLocks noChangeArrowheads="1"/>
            </p:cNvSpPr>
            <p:nvPr/>
          </p:nvSpPr>
          <p:spPr bwMode="auto">
            <a:xfrm flipH="1" flipV="1">
              <a:off x="6574536" y="3291840"/>
              <a:ext cx="259080" cy="2061972"/>
            </a:xfrm>
            <a:custGeom>
              <a:avLst/>
              <a:gdLst>
                <a:gd name="T0" fmla="*/ 155448 w 259080"/>
                <a:gd name="T1" fmla="*/ 0 h 2061972"/>
                <a:gd name="T2" fmla="*/ 54864 w 259080"/>
                <a:gd name="T3" fmla="*/ 566928 h 2061972"/>
                <a:gd name="T4" fmla="*/ 173736 w 259080"/>
                <a:gd name="T5" fmla="*/ 1033272 h 2061972"/>
                <a:gd name="T6" fmla="*/ 256032 w 259080"/>
                <a:gd name="T7" fmla="*/ 1737360 h 2061972"/>
                <a:gd name="T8" fmla="*/ 155448 w 259080"/>
                <a:gd name="T9" fmla="*/ 2048256 h 2061972"/>
                <a:gd name="T10" fmla="*/ 0 w 259080"/>
                <a:gd name="T11" fmla="*/ 1655064 h 2061972"/>
                <a:gd name="T12" fmla="*/ 155448 w 259080"/>
                <a:gd name="T13" fmla="*/ 1033272 h 2061972"/>
                <a:gd name="T14" fmla="*/ 0 60000 65536"/>
                <a:gd name="T15" fmla="*/ 0 60000 65536"/>
                <a:gd name="T16" fmla="*/ 0 60000 65536"/>
                <a:gd name="T17" fmla="*/ 0 60000 65536"/>
                <a:gd name="T18" fmla="*/ 0 60000 65536"/>
                <a:gd name="T19" fmla="*/ 0 60000 65536"/>
                <a:gd name="T20" fmla="*/ 0 60000 65536"/>
                <a:gd name="T21" fmla="*/ 0 w 259080"/>
                <a:gd name="T22" fmla="*/ 0 h 2061972"/>
                <a:gd name="T23" fmla="*/ 259080 w 259080"/>
                <a:gd name="T24" fmla="*/ 2061972 h 20619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9080" h="2061972">
                  <a:moveTo>
                    <a:pt x="155448" y="0"/>
                  </a:moveTo>
                  <a:cubicBezTo>
                    <a:pt x="103632" y="197358"/>
                    <a:pt x="51816" y="394716"/>
                    <a:pt x="54864" y="566928"/>
                  </a:cubicBezTo>
                  <a:cubicBezTo>
                    <a:pt x="57912" y="739140"/>
                    <a:pt x="140208" y="838200"/>
                    <a:pt x="173736" y="1033272"/>
                  </a:cubicBezTo>
                  <a:cubicBezTo>
                    <a:pt x="207264" y="1228344"/>
                    <a:pt x="259080" y="1568196"/>
                    <a:pt x="256032" y="1737360"/>
                  </a:cubicBezTo>
                  <a:cubicBezTo>
                    <a:pt x="252984" y="1906524"/>
                    <a:pt x="198120" y="2061972"/>
                    <a:pt x="155448" y="2048256"/>
                  </a:cubicBezTo>
                  <a:cubicBezTo>
                    <a:pt x="112776" y="2034540"/>
                    <a:pt x="0" y="1824228"/>
                    <a:pt x="0" y="1655064"/>
                  </a:cubicBezTo>
                  <a:cubicBezTo>
                    <a:pt x="0" y="1485900"/>
                    <a:pt x="77724" y="1259586"/>
                    <a:pt x="155448" y="1033272"/>
                  </a:cubicBezTo>
                </a:path>
              </a:pathLst>
            </a:custGeom>
            <a:noFill/>
            <a:ln w="28575" algn="ctr">
              <a:solidFill>
                <a:schemeClr val="tx1"/>
              </a:solidFill>
              <a:round/>
              <a:headEnd/>
              <a:tailEnd/>
            </a:ln>
          </p:spPr>
          <p:txBody>
            <a:bodyPr anchor="ctr"/>
            <a:lstStyle/>
            <a:p>
              <a:endParaRPr lang="en-US" dirty="0"/>
            </a:p>
          </p:txBody>
        </p:sp>
      </p:grpSp>
      <p:cxnSp>
        <p:nvCxnSpPr>
          <p:cNvPr id="29712" name="Straight Arrow Connector 60"/>
          <p:cNvCxnSpPr>
            <a:cxnSpLocks noChangeShapeType="1"/>
          </p:cNvCxnSpPr>
          <p:nvPr/>
        </p:nvCxnSpPr>
        <p:spPr bwMode="auto">
          <a:xfrm rot="5400000">
            <a:off x="2820194" y="5582444"/>
            <a:ext cx="466725" cy="1587"/>
          </a:xfrm>
          <a:prstGeom prst="straightConnector1">
            <a:avLst/>
          </a:prstGeom>
          <a:noFill/>
          <a:ln w="31750" algn="ctr">
            <a:solidFill>
              <a:srgbClr val="0000FF"/>
            </a:solidFill>
            <a:round/>
            <a:headEnd/>
            <a:tailEnd type="arrow" w="med" len="med"/>
          </a:ln>
        </p:spPr>
      </p:cxnSp>
      <p:cxnSp>
        <p:nvCxnSpPr>
          <p:cNvPr id="29713" name="Straight Arrow Connector 64"/>
          <p:cNvCxnSpPr>
            <a:cxnSpLocks noChangeShapeType="1"/>
          </p:cNvCxnSpPr>
          <p:nvPr/>
        </p:nvCxnSpPr>
        <p:spPr bwMode="auto">
          <a:xfrm rot="5400000">
            <a:off x="2935288" y="6026150"/>
            <a:ext cx="255588" cy="1587"/>
          </a:xfrm>
          <a:prstGeom prst="straightConnector1">
            <a:avLst/>
          </a:prstGeom>
          <a:noFill/>
          <a:ln w="31750" algn="ctr">
            <a:solidFill>
              <a:srgbClr val="0000FF"/>
            </a:solidFill>
            <a:round/>
            <a:headEnd/>
            <a:tailEnd type="arrow" w="med" len="med"/>
          </a:ln>
        </p:spPr>
      </p:cxnSp>
      <p:cxnSp>
        <p:nvCxnSpPr>
          <p:cNvPr id="29714" name="Straight Arrow Connector 66"/>
          <p:cNvCxnSpPr>
            <a:cxnSpLocks noChangeShapeType="1"/>
          </p:cNvCxnSpPr>
          <p:nvPr/>
        </p:nvCxnSpPr>
        <p:spPr bwMode="auto">
          <a:xfrm rot="5400000">
            <a:off x="2852737" y="5761038"/>
            <a:ext cx="823913" cy="1588"/>
          </a:xfrm>
          <a:prstGeom prst="straightConnector1">
            <a:avLst/>
          </a:prstGeom>
          <a:noFill/>
          <a:ln w="31750" algn="ctr">
            <a:solidFill>
              <a:srgbClr val="0000FF"/>
            </a:solidFill>
            <a:round/>
            <a:headEnd/>
            <a:tailEnd type="arrow" w="med" len="med"/>
          </a:ln>
        </p:spPr>
      </p:cxnSp>
      <p:graphicFrame>
        <p:nvGraphicFramePr>
          <p:cNvPr id="29701" name="Object 9"/>
          <p:cNvGraphicFramePr>
            <a:graphicFrameLocks noChangeAspect="1"/>
          </p:cNvGraphicFramePr>
          <p:nvPr/>
        </p:nvGraphicFramePr>
        <p:xfrm>
          <a:off x="1978025" y="5337175"/>
          <a:ext cx="1011238" cy="363538"/>
        </p:xfrm>
        <a:graphic>
          <a:graphicData uri="http://schemas.openxmlformats.org/presentationml/2006/ole">
            <mc:AlternateContent xmlns:mc="http://schemas.openxmlformats.org/markup-compatibility/2006">
              <mc:Choice xmlns:v="urn:schemas-microsoft-com:vml" Requires="v">
                <p:oleObj name="Equation" r:id="rId5" imgW="647700" imgH="228600" progId="Equation.3">
                  <p:embed/>
                </p:oleObj>
              </mc:Choice>
              <mc:Fallback>
                <p:oleObj name="Equation" r:id="rId5" imgW="647700" imgH="228600" progId="Equation.3">
                  <p:embed/>
                  <p:pic>
                    <p:nvPicPr>
                      <p:cNvPr id="2970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78025" y="5337175"/>
                        <a:ext cx="1011238" cy="36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9702" name="Object 9"/>
          <p:cNvGraphicFramePr>
            <a:graphicFrameLocks noChangeAspect="1"/>
          </p:cNvGraphicFramePr>
          <p:nvPr/>
        </p:nvGraphicFramePr>
        <p:xfrm>
          <a:off x="1693863" y="5757863"/>
          <a:ext cx="1289050" cy="382587"/>
        </p:xfrm>
        <a:graphic>
          <a:graphicData uri="http://schemas.openxmlformats.org/presentationml/2006/ole">
            <mc:AlternateContent xmlns:mc="http://schemas.openxmlformats.org/markup-compatibility/2006">
              <mc:Choice xmlns:v="urn:schemas-microsoft-com:vml" Requires="v">
                <p:oleObj name="Equation" r:id="rId7" imgW="825500" imgH="241300" progId="Equation.3">
                  <p:embed/>
                </p:oleObj>
              </mc:Choice>
              <mc:Fallback>
                <p:oleObj name="Equation" r:id="rId7" imgW="825500" imgH="241300" progId="Equation.3">
                  <p:embed/>
                  <p:pic>
                    <p:nvPicPr>
                      <p:cNvPr id="29702"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93863" y="5757863"/>
                        <a:ext cx="1289050" cy="382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9703" name="Object 9"/>
          <p:cNvGraphicFramePr>
            <a:graphicFrameLocks noChangeAspect="1"/>
          </p:cNvGraphicFramePr>
          <p:nvPr/>
        </p:nvGraphicFramePr>
        <p:xfrm>
          <a:off x="3362325" y="5567363"/>
          <a:ext cx="1408113" cy="361950"/>
        </p:xfrm>
        <a:graphic>
          <a:graphicData uri="http://schemas.openxmlformats.org/presentationml/2006/ole">
            <mc:AlternateContent xmlns:mc="http://schemas.openxmlformats.org/markup-compatibility/2006">
              <mc:Choice xmlns:v="urn:schemas-microsoft-com:vml" Requires="v">
                <p:oleObj name="Equation" r:id="rId9" imgW="901309" imgH="228501" progId="Equation.3">
                  <p:embed/>
                </p:oleObj>
              </mc:Choice>
              <mc:Fallback>
                <p:oleObj name="Equation" r:id="rId9" imgW="901309" imgH="228501" progId="Equation.3">
                  <p:embed/>
                  <p:pic>
                    <p:nvPicPr>
                      <p:cNvPr id="29703"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62325" y="5567363"/>
                        <a:ext cx="1408113" cy="361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mc:AlternateContent xmlns:mc="http://schemas.openxmlformats.org/markup-compatibility/2006" xmlns:a14="http://schemas.microsoft.com/office/drawing/2010/main">
        <mc:Choice Requires="a14">
          <p:sp>
            <p:nvSpPr>
              <p:cNvPr id="29715" name="TextBox 71"/>
              <p:cNvSpPr txBox="1">
                <a:spLocks noChangeArrowheads="1"/>
              </p:cNvSpPr>
              <p:nvPr/>
            </p:nvSpPr>
            <p:spPr bwMode="auto">
              <a:xfrm>
                <a:off x="5970588" y="2349500"/>
                <a:ext cx="2898775" cy="4248150"/>
              </a:xfrm>
              <a:prstGeom prst="rect">
                <a:avLst/>
              </a:prstGeom>
              <a:noFill/>
              <a:ln w="9525">
                <a:noFill/>
                <a:miter lim="800000"/>
                <a:headEnd/>
                <a:tailEnd/>
              </a:ln>
            </p:spPr>
            <p:txBody>
              <a:bodyPr>
                <a:spAutoFit/>
              </a:bodyPr>
              <a:lstStyle/>
              <a:p>
                <a:pPr>
                  <a:buFont typeface="Wingdings" pitchFamily="2" charset="2"/>
                  <a:buNone/>
                </a:pPr>
                <a:r>
                  <a:rPr lang="en-US" sz="1800" b="0" i="1" dirty="0"/>
                  <a:t>t = voltage transmission coefficient              in this case. (t = 1.2)</a:t>
                </a:r>
              </a:p>
              <a:p>
                <a:pPr>
                  <a:buNone/>
                </a:pPr>
                <a:r>
                  <a:rPr lang="en-US" sz="1800" b="0" i="1" dirty="0"/>
                  <a:t>This is counterintuitive, one might expect 1-</a:t>
                </a:r>
                <a:r>
                  <a:rPr lang="en-US" sz="1800" b="0" i="1" dirty="0">
                    <a:sym typeface="Symbol" pitchFamily="18" charset="2"/>
                  </a:rPr>
                  <a:t>. Note that the voltage of the transmitted wave is higher than the voltage of the incident wave. But we have to normalize to </a:t>
                </a:r>
                <a14:m>
                  <m:oMath xmlns:m="http://schemas.openxmlformats.org/officeDocument/2006/math">
                    <m:r>
                      <a:rPr lang="en-US" sz="1400" b="0" i="1">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m:t>
                    </m:r>
                    <m:r>
                      <a:rPr lang="en-GB" sz="1400" b="0" i="1">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𝑍</m:t>
                    </m:r>
                    <m:r>
                      <a:rPr lang="en-GB" sz="1400" b="0" i="1" baseline="-25000">
                        <a:solidFill>
                          <a:schemeClr val="tx1"/>
                        </a:solidFill>
                        <a:effectLst>
                          <a:outerShdw blurRad="38100" dist="38100" dir="2700000" algn="tl">
                            <a:srgbClr val="C0C0C0"/>
                          </a:outerShdw>
                        </a:effectLst>
                        <a:latin typeface="Cambria Math" panose="02040503050406030204" pitchFamily="18" charset="0"/>
                        <a:ea typeface="Cambria Math" panose="02040503050406030204" pitchFamily="18" charset="0"/>
                      </a:rPr>
                      <m:t>𝐿</m:t>
                    </m:r>
                  </m:oMath>
                </a14:m>
                <a:r>
                  <a:rPr lang="en-US" sz="1400" b="0" i="1" dirty="0">
                    <a:sym typeface="Symbol" pitchFamily="18" charset="2"/>
                  </a:rPr>
                  <a:t>    </a:t>
                </a:r>
                <a:r>
                  <a:rPr lang="en-US" sz="1800" b="0" i="1" dirty="0">
                    <a:sym typeface="Symbol" pitchFamily="18" charset="2"/>
                  </a:rPr>
                  <a:t>to get the corresponding S-parameter. S</a:t>
                </a:r>
                <a:r>
                  <a:rPr lang="en-US" sz="1800" b="0" i="1" baseline="-25000" dirty="0">
                    <a:sym typeface="Symbol" pitchFamily="18" charset="2"/>
                  </a:rPr>
                  <a:t>12</a:t>
                </a:r>
                <a:r>
                  <a:rPr lang="en-US" sz="1800" b="0" i="1" dirty="0">
                    <a:sym typeface="Symbol" pitchFamily="18" charset="2"/>
                  </a:rPr>
                  <a:t> = S</a:t>
                </a:r>
                <a:r>
                  <a:rPr lang="en-US" sz="1800" b="0" i="1" baseline="-25000" dirty="0">
                    <a:sym typeface="Symbol" pitchFamily="18" charset="2"/>
                  </a:rPr>
                  <a:t>21</a:t>
                </a:r>
                <a:r>
                  <a:rPr lang="en-US" sz="1800" b="0" i="1" dirty="0">
                    <a:sym typeface="Symbol" pitchFamily="18" charset="2"/>
                  </a:rPr>
                  <a:t> via reciprocity! But S</a:t>
                </a:r>
                <a:r>
                  <a:rPr lang="en-US" sz="1800" b="0" i="1" baseline="-25000" dirty="0">
                    <a:sym typeface="Symbol" pitchFamily="18" charset="2"/>
                  </a:rPr>
                  <a:t>11</a:t>
                </a:r>
                <a:r>
                  <a:rPr lang="en-US" sz="1800" b="0" i="1" dirty="0">
                    <a:sym typeface="Symbol" pitchFamily="18" charset="2"/>
                  </a:rPr>
                  <a:t>  S</a:t>
                </a:r>
                <a:r>
                  <a:rPr lang="en-US" sz="1800" b="0" i="1" baseline="-25000" dirty="0">
                    <a:sym typeface="Symbol" pitchFamily="18" charset="2"/>
                  </a:rPr>
                  <a:t>22</a:t>
                </a:r>
                <a:r>
                  <a:rPr lang="en-US" sz="1800" b="0" i="1" dirty="0">
                    <a:sym typeface="Symbol" pitchFamily="18" charset="2"/>
                  </a:rPr>
                  <a:t>, i.e. the structure is NOT symmetric.</a:t>
                </a:r>
                <a:endParaRPr lang="en-US" sz="1800" b="0" i="1" dirty="0"/>
              </a:p>
              <a:p>
                <a:pPr>
                  <a:buFont typeface="Wingdings" pitchFamily="2" charset="2"/>
                  <a:buNone/>
                </a:pPr>
                <a:endParaRPr lang="en-GB" sz="1800" b="0" dirty="0"/>
              </a:p>
            </p:txBody>
          </p:sp>
        </mc:Choice>
        <mc:Fallback xmlns="">
          <p:sp>
            <p:nvSpPr>
              <p:cNvPr id="29715" name="TextBox 71"/>
              <p:cNvSpPr txBox="1">
                <a:spLocks noRot="1" noChangeAspect="1" noMove="1" noResize="1" noEditPoints="1" noAdjustHandles="1" noChangeArrowheads="1" noChangeShapeType="1" noTextEdit="1"/>
              </p:cNvSpPr>
              <p:nvPr/>
            </p:nvSpPr>
            <p:spPr bwMode="auto">
              <a:xfrm>
                <a:off x="5970588" y="2349500"/>
                <a:ext cx="2898775" cy="4248150"/>
              </a:xfrm>
              <a:prstGeom prst="rect">
                <a:avLst/>
              </a:prstGeom>
              <a:blipFill>
                <a:blip r:embed="rId11"/>
                <a:stretch>
                  <a:fillRect l="-1681" t="-1291" r="-1471"/>
                </a:stretch>
              </a:blipFill>
              <a:ln w="9525">
                <a:noFill/>
                <a:miter lim="800000"/>
                <a:headEnd/>
                <a:tailEnd/>
              </a:ln>
            </p:spPr>
            <p:txBody>
              <a:bodyPr/>
              <a:lstStyle/>
              <a:p>
                <a:r>
                  <a:rPr lang="en-GB">
                    <a:noFill/>
                  </a:rPr>
                  <a:t> </a:t>
                </a:r>
              </a:p>
            </p:txBody>
          </p:sp>
        </mc:Fallback>
      </mc:AlternateContent>
      <p:graphicFrame>
        <p:nvGraphicFramePr>
          <p:cNvPr id="29704" name="Object 9"/>
          <p:cNvGraphicFramePr>
            <a:graphicFrameLocks noChangeAspect="1"/>
          </p:cNvGraphicFramePr>
          <p:nvPr/>
        </p:nvGraphicFramePr>
        <p:xfrm>
          <a:off x="7204075" y="2635250"/>
          <a:ext cx="676275" cy="234950"/>
        </p:xfrm>
        <a:graphic>
          <a:graphicData uri="http://schemas.openxmlformats.org/presentationml/2006/ole">
            <mc:AlternateContent xmlns:mc="http://schemas.openxmlformats.org/markup-compatibility/2006">
              <mc:Choice xmlns:v="urn:schemas-microsoft-com:vml" Requires="v">
                <p:oleObj name="Equation" r:id="rId12" imgW="520248" imgH="177646" progId="Equation.3">
                  <p:embed/>
                </p:oleObj>
              </mc:Choice>
              <mc:Fallback>
                <p:oleObj name="Equation" r:id="rId12" imgW="520248" imgH="177646" progId="Equation.3">
                  <p:embed/>
                  <p:pic>
                    <p:nvPicPr>
                      <p:cNvPr id="29704"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04075" y="2635250"/>
                        <a:ext cx="676275" cy="234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145</a:t>
            </a:fld>
            <a:endParaRPr lang="en-US" dirty="0"/>
          </a:p>
        </p:txBody>
      </p:sp>
      <p:sp>
        <p:nvSpPr>
          <p:cNvPr id="4" name="TextBox 3"/>
          <p:cNvSpPr txBox="1"/>
          <p:nvPr/>
        </p:nvSpPr>
        <p:spPr>
          <a:xfrm>
            <a:off x="1405504" y="2623035"/>
            <a:ext cx="998991" cy="286232"/>
          </a:xfrm>
          <a:prstGeom prst="rect">
            <a:avLst/>
          </a:prstGeom>
          <a:solidFill>
            <a:schemeClr val="bg1"/>
          </a:solidFill>
          <a:ln>
            <a:noFill/>
          </a:ln>
        </p:spPr>
        <p:txBody>
          <a:bodyPr wrap="none" rtlCol="0">
            <a:spAutoFit/>
          </a:bodyPr>
          <a:lstStyle/>
          <a:p>
            <a:pPr>
              <a:buNone/>
            </a:pPr>
            <a:r>
              <a:rPr lang="en-GB" sz="1400" b="0" dirty="0">
                <a:solidFill>
                  <a:schemeClr val="tx1"/>
                </a:solidFill>
              </a:rPr>
              <a:t>Z</a:t>
            </a:r>
            <a:r>
              <a:rPr lang="en-GB" sz="1400" b="0" baseline="-25000" dirty="0">
                <a:solidFill>
                  <a:schemeClr val="tx1"/>
                </a:solidFill>
              </a:rPr>
              <a:t>L1 </a:t>
            </a:r>
            <a:r>
              <a:rPr lang="en-GB" sz="1400" b="0" dirty="0">
                <a:solidFill>
                  <a:schemeClr val="tx1"/>
                </a:solidFill>
              </a:rPr>
              <a:t>= 50 </a:t>
            </a:r>
            <a:r>
              <a:rPr lang="el-GR" sz="1400" b="0" dirty="0">
                <a:solidFill>
                  <a:schemeClr val="tx1"/>
                </a:solidFill>
                <a:latin typeface="Cambria" panose="02040503050406030204" pitchFamily="18" charset="0"/>
                <a:ea typeface="Cambria" panose="02040503050406030204" pitchFamily="18" charset="0"/>
              </a:rPr>
              <a:t>Ω</a:t>
            </a:r>
            <a:endParaRPr lang="en-GB" sz="1400" b="0" dirty="0">
              <a:solidFill>
                <a:schemeClr val="tx1"/>
              </a:solidFill>
            </a:endParaRPr>
          </a:p>
        </p:txBody>
      </p:sp>
      <p:sp>
        <p:nvSpPr>
          <p:cNvPr id="33" name="TextBox 32"/>
          <p:cNvSpPr txBox="1"/>
          <p:nvPr/>
        </p:nvSpPr>
        <p:spPr>
          <a:xfrm>
            <a:off x="3943817" y="2632889"/>
            <a:ext cx="986167" cy="286232"/>
          </a:xfrm>
          <a:prstGeom prst="rect">
            <a:avLst/>
          </a:prstGeom>
          <a:solidFill>
            <a:schemeClr val="bg1"/>
          </a:solidFill>
          <a:ln>
            <a:noFill/>
          </a:ln>
        </p:spPr>
        <p:txBody>
          <a:bodyPr wrap="none" rtlCol="0">
            <a:spAutoFit/>
          </a:bodyPr>
          <a:lstStyle/>
          <a:p>
            <a:pPr>
              <a:buNone/>
            </a:pPr>
            <a:r>
              <a:rPr lang="en-GB" sz="1400" b="0" dirty="0">
                <a:solidFill>
                  <a:schemeClr val="tx1"/>
                </a:solidFill>
              </a:rPr>
              <a:t>Z</a:t>
            </a:r>
            <a:r>
              <a:rPr lang="en-GB" sz="1400" b="0" baseline="-25000" dirty="0">
                <a:solidFill>
                  <a:schemeClr val="tx1"/>
                </a:solidFill>
              </a:rPr>
              <a:t>L2 </a:t>
            </a:r>
            <a:r>
              <a:rPr lang="en-GB" sz="1400" b="0" dirty="0">
                <a:solidFill>
                  <a:schemeClr val="tx1"/>
                </a:solidFill>
              </a:rPr>
              <a:t>= 75 </a:t>
            </a:r>
            <a:r>
              <a:rPr lang="el-GR" sz="1400" b="0" dirty="0">
                <a:solidFill>
                  <a:schemeClr val="tx1"/>
                </a:solidFill>
                <a:latin typeface="Cambria" panose="02040503050406030204" pitchFamily="18" charset="0"/>
                <a:ea typeface="Cambria" panose="02040503050406030204" pitchFamily="18" charset="0"/>
              </a:rPr>
              <a:t>Ω</a:t>
            </a:r>
            <a:endParaRPr lang="en-GB" sz="1400" b="0" dirty="0">
              <a:solidFill>
                <a:schemeClr val="tx1"/>
              </a:solidFill>
            </a:endParaRPr>
          </a:p>
        </p:txBody>
      </p:sp>
    </p:spTree>
    <p:extLst>
      <p:ext uri="{BB962C8B-B14F-4D97-AF65-F5344CB8AC3E}">
        <p14:creationId xmlns:p14="http://schemas.microsoft.com/office/powerpoint/2010/main" val="3042795058"/>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0402"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Step in Characteristic Impedance (3) </a:t>
            </a:r>
          </a:p>
        </p:txBody>
      </p:sp>
      <p:sp>
        <p:nvSpPr>
          <p:cNvPr id="30728"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Impedance step</a:t>
            </a:r>
          </a:p>
        </p:txBody>
      </p:sp>
      <p:sp>
        <p:nvSpPr>
          <p:cNvPr id="30729" name="TextBox 46"/>
          <p:cNvSpPr txBox="1">
            <a:spLocks noChangeArrowheads="1"/>
          </p:cNvSpPr>
          <p:nvPr/>
        </p:nvSpPr>
        <p:spPr bwMode="auto">
          <a:xfrm>
            <a:off x="347663" y="1728788"/>
            <a:ext cx="8301037" cy="3748087"/>
          </a:xfrm>
          <a:prstGeom prst="rect">
            <a:avLst/>
          </a:prstGeom>
          <a:noFill/>
          <a:ln w="9525">
            <a:noFill/>
            <a:miter lim="800000"/>
            <a:headEnd/>
            <a:tailEnd/>
          </a:ln>
        </p:spPr>
        <p:txBody>
          <a:bodyPr>
            <a:spAutoFit/>
          </a:bodyPr>
          <a:lstStyle/>
          <a:p>
            <a:pPr>
              <a:buFont typeface="Wingdings" pitchFamily="2" charset="2"/>
              <a:buNone/>
            </a:pPr>
            <a:r>
              <a:rPr lang="en-US" sz="1800" b="0" dirty="0"/>
              <a:t>Once we have determined the voltage transmission coefficient, we have to normalize to the ratio of the characteristic impedances, respectively. Thus we get for</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We know from the previous calculation that the reflected </a:t>
            </a:r>
            <a:r>
              <a:rPr lang="en-US" sz="1800" b="0" u="sng" dirty="0"/>
              <a:t>power</a:t>
            </a:r>
            <a:r>
              <a:rPr lang="en-US" sz="1800" b="0" dirty="0">
                <a:sym typeface="Symbol" pitchFamily="18" charset="2"/>
              </a:rPr>
              <a:t> (proportional </a:t>
            </a:r>
            <a:r>
              <a:rPr lang="en-US" sz="1800" b="0" baseline="30000" dirty="0">
                <a:sym typeface="Symbol" pitchFamily="18" charset="2"/>
              </a:rPr>
              <a:t>2</a:t>
            </a:r>
            <a:r>
              <a:rPr lang="en-US" sz="1800" b="0" dirty="0">
                <a:sym typeface="Symbol" pitchFamily="18" charset="2"/>
              </a:rPr>
              <a:t>) is 4% of the incident power. Thus 96% of the power are transmitted. </a:t>
            </a:r>
          </a:p>
          <a:p>
            <a:pPr>
              <a:buFont typeface="Wingdings" pitchFamily="2" charset="2"/>
              <a:buNone/>
            </a:pPr>
            <a:r>
              <a:rPr lang="en-US" sz="1800" b="0" dirty="0">
                <a:sym typeface="Symbol" pitchFamily="18" charset="2"/>
              </a:rPr>
              <a:t>Check done</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                                                        To be compared with S</a:t>
            </a:r>
            <a:r>
              <a:rPr lang="en-US" sz="1800" b="0" baseline="-25000" dirty="0">
                <a:sym typeface="Symbol" pitchFamily="18" charset="2"/>
              </a:rPr>
              <a:t>11</a:t>
            </a:r>
            <a:r>
              <a:rPr lang="en-US" sz="1800" b="0" dirty="0">
                <a:sym typeface="Symbol" pitchFamily="18" charset="2"/>
              </a:rPr>
              <a:t> = </a:t>
            </a:r>
            <a:r>
              <a:rPr lang="en-US" sz="1800" b="0" dirty="0">
                <a:solidFill>
                  <a:srgbClr val="FF0000"/>
                </a:solidFill>
                <a:sym typeface="Symbol" pitchFamily="18" charset="2"/>
              </a:rPr>
              <a:t>+</a:t>
            </a:r>
            <a:r>
              <a:rPr lang="en-US" sz="1800" b="0" dirty="0">
                <a:sym typeface="Symbol" pitchFamily="18" charset="2"/>
              </a:rPr>
              <a:t>0.2! </a:t>
            </a:r>
            <a:endParaRPr lang="en-US" sz="1800" b="0" dirty="0"/>
          </a:p>
        </p:txBody>
      </p:sp>
      <p:graphicFrame>
        <p:nvGraphicFramePr>
          <p:cNvPr id="30722" name="Object 9"/>
          <p:cNvGraphicFramePr>
            <a:graphicFrameLocks noChangeAspect="1"/>
          </p:cNvGraphicFramePr>
          <p:nvPr/>
        </p:nvGraphicFramePr>
        <p:xfrm>
          <a:off x="1281113" y="2390775"/>
          <a:ext cx="3236912" cy="666750"/>
        </p:xfrm>
        <a:graphic>
          <a:graphicData uri="http://schemas.openxmlformats.org/presentationml/2006/ole">
            <mc:AlternateContent xmlns:mc="http://schemas.openxmlformats.org/markup-compatibility/2006">
              <mc:Choice xmlns:v="urn:schemas-microsoft-com:vml" Requires="v">
                <p:oleObj name="Equation" r:id="rId3" imgW="2159000" imgH="444500" progId="Equation.3">
                  <p:embed/>
                </p:oleObj>
              </mc:Choice>
              <mc:Fallback>
                <p:oleObj name="Equation" r:id="rId3" imgW="2159000" imgH="444500" progId="Equation.3">
                  <p:embed/>
                  <p:pic>
                    <p:nvPicPr>
                      <p:cNvPr id="30722"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1113" y="2390775"/>
                        <a:ext cx="3236912" cy="666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0723" name="Object 9"/>
          <p:cNvGraphicFramePr>
            <a:graphicFrameLocks noChangeAspect="1"/>
          </p:cNvGraphicFramePr>
          <p:nvPr/>
        </p:nvGraphicFramePr>
        <p:xfrm>
          <a:off x="1847850" y="3754438"/>
          <a:ext cx="3046413" cy="590550"/>
        </p:xfrm>
        <a:graphic>
          <a:graphicData uri="http://schemas.openxmlformats.org/presentationml/2006/ole">
            <mc:AlternateContent xmlns:mc="http://schemas.openxmlformats.org/markup-compatibility/2006">
              <mc:Choice xmlns:v="urn:schemas-microsoft-com:vml" Requires="v">
                <p:oleObj name="Equation" r:id="rId5" imgW="2032000" imgH="393700" progId="Equation.3">
                  <p:embed/>
                </p:oleObj>
              </mc:Choice>
              <mc:Fallback>
                <p:oleObj name="Equation" r:id="rId5" imgW="2032000" imgH="393700" progId="Equation.3">
                  <p:embed/>
                  <p:pic>
                    <p:nvPicPr>
                      <p:cNvPr id="30723"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850" y="3754438"/>
                        <a:ext cx="3046413"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0724" name="Object 9"/>
          <p:cNvGraphicFramePr>
            <a:graphicFrameLocks noChangeAspect="1"/>
          </p:cNvGraphicFramePr>
          <p:nvPr/>
        </p:nvGraphicFramePr>
        <p:xfrm>
          <a:off x="1938338" y="4962525"/>
          <a:ext cx="1903412" cy="590550"/>
        </p:xfrm>
        <a:graphic>
          <a:graphicData uri="http://schemas.openxmlformats.org/presentationml/2006/ole">
            <mc:AlternateContent xmlns:mc="http://schemas.openxmlformats.org/markup-compatibility/2006">
              <mc:Choice xmlns:v="urn:schemas-microsoft-com:vml" Requires="v">
                <p:oleObj name="Equation" r:id="rId7" imgW="1269449" imgH="393529" progId="Equation.3">
                  <p:embed/>
                </p:oleObj>
              </mc:Choice>
              <mc:Fallback>
                <p:oleObj name="Equation" r:id="rId7" imgW="1269449" imgH="393529" progId="Equation.3">
                  <p:embed/>
                  <p:pic>
                    <p:nvPicPr>
                      <p:cNvPr id="30724"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8338" y="4962525"/>
                        <a:ext cx="1903412" cy="590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146</a:t>
            </a:fld>
            <a:endParaRPr lang="en-US" dirty="0"/>
          </a:p>
        </p:txBody>
      </p:sp>
    </p:spTree>
    <p:extLst>
      <p:ext uri="{BB962C8B-B14F-4D97-AF65-F5344CB8AC3E}">
        <p14:creationId xmlns:p14="http://schemas.microsoft.com/office/powerpoint/2010/main" val="2210243597"/>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2"/>
          <p:cNvPicPr preferRelativeResize="0">
            <a:picLocks noGrp="1" noChangeAspect="1" noChangeArrowheads="1"/>
          </p:cNvPicPr>
          <p:nvPr>
            <p:ph sz="half" idx="1"/>
          </p:nvPr>
        </p:nvPicPr>
        <p:blipFill>
          <a:blip r:embed="rId3" cstate="print">
            <a:duotone>
              <a:schemeClr val="bg2">
                <a:shade val="45000"/>
                <a:satMod val="135000"/>
              </a:schemeClr>
              <a:prstClr val="white"/>
            </a:duotone>
          </a:blip>
          <a:srcRect/>
          <a:stretch>
            <a:fillRect/>
          </a:stretch>
        </p:blipFill>
        <p:spPr>
          <a:xfrm>
            <a:off x="4729094" y="1252220"/>
            <a:ext cx="4030662" cy="3975100"/>
          </a:xfrm>
        </p:spPr>
      </p:pic>
      <p:sp>
        <p:nvSpPr>
          <p:cNvPr id="5837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8373"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Impedance step and Smith Chart</a:t>
            </a:r>
          </a:p>
        </p:txBody>
      </p:sp>
      <p:cxnSp>
        <p:nvCxnSpPr>
          <p:cNvPr id="58374" name="Straight Arrow Connector 10"/>
          <p:cNvCxnSpPr>
            <a:cxnSpLocks noChangeShapeType="1"/>
          </p:cNvCxnSpPr>
          <p:nvPr/>
        </p:nvCxnSpPr>
        <p:spPr bwMode="auto">
          <a:xfrm flipV="1">
            <a:off x="6808788" y="3265488"/>
            <a:ext cx="334962" cy="0"/>
          </a:xfrm>
          <a:prstGeom prst="straightConnector1">
            <a:avLst/>
          </a:prstGeom>
          <a:noFill/>
          <a:ln w="25400" algn="ctr">
            <a:solidFill>
              <a:srgbClr val="0000FF"/>
            </a:solidFill>
            <a:round/>
            <a:headEnd/>
            <a:tailEnd type="triangle" w="lg" len="lg"/>
          </a:ln>
        </p:spPr>
      </p:cxnSp>
      <p:cxnSp>
        <p:nvCxnSpPr>
          <p:cNvPr id="58375" name="Straight Arrow Connector 23"/>
          <p:cNvCxnSpPr>
            <a:cxnSpLocks noChangeShapeType="1"/>
          </p:cNvCxnSpPr>
          <p:nvPr/>
        </p:nvCxnSpPr>
        <p:spPr bwMode="auto">
          <a:xfrm flipV="1">
            <a:off x="5135563" y="3322638"/>
            <a:ext cx="1335087" cy="9525"/>
          </a:xfrm>
          <a:prstGeom prst="straightConnector1">
            <a:avLst/>
          </a:prstGeom>
          <a:noFill/>
          <a:ln w="25400" algn="ctr">
            <a:solidFill>
              <a:srgbClr val="FFC000"/>
            </a:solidFill>
            <a:round/>
            <a:headEnd/>
            <a:tailEnd type="triangle" w="lg" len="lg"/>
          </a:ln>
        </p:spPr>
      </p:cxnSp>
      <p:cxnSp>
        <p:nvCxnSpPr>
          <p:cNvPr id="58376" name="Straight Arrow Connector 27"/>
          <p:cNvCxnSpPr>
            <a:cxnSpLocks noChangeShapeType="1"/>
          </p:cNvCxnSpPr>
          <p:nvPr/>
        </p:nvCxnSpPr>
        <p:spPr bwMode="auto">
          <a:xfrm flipV="1">
            <a:off x="5127625" y="3265488"/>
            <a:ext cx="1666875" cy="6350"/>
          </a:xfrm>
          <a:prstGeom prst="straightConnector1">
            <a:avLst/>
          </a:prstGeom>
          <a:noFill/>
          <a:ln w="25400" algn="ctr">
            <a:solidFill>
              <a:srgbClr val="008000"/>
            </a:solidFill>
            <a:round/>
            <a:headEnd/>
            <a:tailEnd type="triangle" w="lg" len="lg"/>
          </a:ln>
        </p:spPr>
      </p:cxnSp>
      <p:cxnSp>
        <p:nvCxnSpPr>
          <p:cNvPr id="58377" name="Straight Arrow Connector 31"/>
          <p:cNvCxnSpPr>
            <a:cxnSpLocks noChangeShapeType="1"/>
          </p:cNvCxnSpPr>
          <p:nvPr/>
        </p:nvCxnSpPr>
        <p:spPr bwMode="auto">
          <a:xfrm flipV="1">
            <a:off x="5126038" y="3198813"/>
            <a:ext cx="2017712" cy="20637"/>
          </a:xfrm>
          <a:prstGeom prst="straightConnector1">
            <a:avLst/>
          </a:prstGeom>
          <a:noFill/>
          <a:ln w="25400" algn="ctr">
            <a:solidFill>
              <a:srgbClr val="FF0000"/>
            </a:solidFill>
            <a:round/>
            <a:headEnd/>
            <a:tailEnd type="triangle" w="lg" len="lg"/>
          </a:ln>
        </p:spPr>
      </p:cxnSp>
      <p:sp>
        <p:nvSpPr>
          <p:cNvPr id="58378" name="TextBox 27"/>
          <p:cNvSpPr txBox="1">
            <a:spLocks noChangeArrowheads="1"/>
          </p:cNvSpPr>
          <p:nvPr/>
        </p:nvSpPr>
        <p:spPr bwMode="auto">
          <a:xfrm>
            <a:off x="6456363" y="3378200"/>
            <a:ext cx="379412"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solidFill>
                  <a:schemeClr val="tx1"/>
                </a:solidFill>
              </a:rPr>
              <a:t>-b</a:t>
            </a:r>
            <a:endParaRPr lang="en-GB" sz="1600" b="0" i="1" dirty="0">
              <a:solidFill>
                <a:schemeClr val="tx1"/>
              </a:solidFill>
            </a:endParaRPr>
          </a:p>
        </p:txBody>
      </p:sp>
      <p:sp>
        <p:nvSpPr>
          <p:cNvPr id="58379" name="TextBox 28"/>
          <p:cNvSpPr txBox="1">
            <a:spLocks noChangeArrowheads="1"/>
          </p:cNvSpPr>
          <p:nvPr/>
        </p:nvSpPr>
        <p:spPr bwMode="auto">
          <a:xfrm>
            <a:off x="6872288" y="3341688"/>
            <a:ext cx="950912"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t>b = +0.2</a:t>
            </a:r>
            <a:endParaRPr lang="en-GB" sz="1600" b="0" i="1" dirty="0"/>
          </a:p>
        </p:txBody>
      </p:sp>
      <p:sp>
        <p:nvSpPr>
          <p:cNvPr id="58380" name="TextBox 29"/>
          <p:cNvSpPr txBox="1">
            <a:spLocks noChangeArrowheads="1"/>
          </p:cNvSpPr>
          <p:nvPr/>
        </p:nvSpPr>
        <p:spPr bwMode="auto">
          <a:xfrm>
            <a:off x="5640388" y="4000500"/>
            <a:ext cx="1946367" cy="313932"/>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dirty="0">
                <a:solidFill>
                  <a:srgbClr val="008000"/>
                </a:solidFill>
              </a:rPr>
              <a:t>incident wave </a:t>
            </a:r>
            <a:r>
              <a:rPr lang="en-US" sz="1600" b="0" i="1" dirty="0">
                <a:solidFill>
                  <a:srgbClr val="008000"/>
                </a:solidFill>
              </a:rPr>
              <a:t>a = 1</a:t>
            </a:r>
            <a:endParaRPr lang="en-GB" sz="1600" b="0" i="1" dirty="0">
              <a:solidFill>
                <a:srgbClr val="008000"/>
              </a:solidFill>
            </a:endParaRPr>
          </a:p>
        </p:txBody>
      </p:sp>
      <p:sp>
        <p:nvSpPr>
          <p:cNvPr id="58381" name="TextBox 30"/>
          <p:cNvSpPr txBox="1">
            <a:spLocks noChangeArrowheads="1"/>
          </p:cNvSpPr>
          <p:nvPr/>
        </p:nvSpPr>
        <p:spPr bwMode="auto">
          <a:xfrm>
            <a:off x="5346700" y="2849563"/>
            <a:ext cx="1423988"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solidFill>
                  <a:srgbClr val="FF0000"/>
                </a:solidFill>
              </a:rPr>
              <a:t>V</a:t>
            </a:r>
            <a:r>
              <a:rPr lang="en-US" sz="1600" b="0" i="1" baseline="-25000" dirty="0">
                <a:solidFill>
                  <a:srgbClr val="FF0000"/>
                </a:solidFill>
              </a:rPr>
              <a:t>t</a:t>
            </a:r>
            <a:r>
              <a:rPr lang="en-US" sz="1600" b="0" i="1" dirty="0">
                <a:solidFill>
                  <a:srgbClr val="FF0000"/>
                </a:solidFill>
              </a:rPr>
              <a:t>= a+b = 1.2</a:t>
            </a:r>
            <a:endParaRPr lang="en-GB" sz="1600" b="0" i="1" dirty="0">
              <a:solidFill>
                <a:srgbClr val="FF0000"/>
              </a:solidFill>
            </a:endParaRPr>
          </a:p>
        </p:txBody>
      </p:sp>
      <p:sp>
        <p:nvSpPr>
          <p:cNvPr id="58382" name="TextBox 31"/>
          <p:cNvSpPr txBox="1">
            <a:spLocks noChangeArrowheads="1"/>
          </p:cNvSpPr>
          <p:nvPr/>
        </p:nvSpPr>
        <p:spPr bwMode="auto">
          <a:xfrm>
            <a:off x="5327650" y="3402013"/>
            <a:ext cx="1031875" cy="312737"/>
          </a:xfrm>
          <a:prstGeom prst="rect">
            <a:avLst/>
          </a:prstGeom>
          <a:solidFill>
            <a:schemeClr val="bg1"/>
          </a:solidFill>
          <a:ln w="9525">
            <a:noFill/>
            <a:miter lim="800000"/>
            <a:headEnd/>
            <a:tailEnd/>
          </a:ln>
        </p:spPr>
        <p:txBody>
          <a:bodyPr wrap="none">
            <a:spAutoFit/>
          </a:bodyPr>
          <a:lstStyle/>
          <a:p>
            <a:pPr algn="r">
              <a:buFont typeface="Wingdings" pitchFamily="2" charset="2"/>
              <a:buNone/>
            </a:pPr>
            <a:r>
              <a:rPr lang="en-US" sz="1600" b="0" i="1" dirty="0">
                <a:solidFill>
                  <a:srgbClr val="FFC000"/>
                </a:solidFill>
              </a:rPr>
              <a:t>I</a:t>
            </a:r>
            <a:r>
              <a:rPr lang="en-US" sz="1600" b="0" i="1" baseline="-25000" dirty="0">
                <a:solidFill>
                  <a:srgbClr val="FFC000"/>
                </a:solidFill>
              </a:rPr>
              <a:t>t  </a:t>
            </a:r>
            <a:r>
              <a:rPr lang="en-US" sz="1600" b="0" i="1" dirty="0">
                <a:solidFill>
                  <a:srgbClr val="FFC000"/>
                </a:solidFill>
              </a:rPr>
              <a:t>Z = a-b</a:t>
            </a:r>
            <a:endParaRPr lang="en-GB" sz="1600" b="0" i="1" dirty="0">
              <a:solidFill>
                <a:srgbClr val="FFC000"/>
              </a:solidFill>
            </a:endParaRPr>
          </a:p>
        </p:txBody>
      </p:sp>
      <p:sp>
        <p:nvSpPr>
          <p:cNvPr id="29"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Step in Characteristic Impedance (4) </a:t>
            </a:r>
          </a:p>
        </p:txBody>
      </p:sp>
      <p:sp>
        <p:nvSpPr>
          <p:cNvPr id="58384" name="TextBox 29"/>
          <p:cNvSpPr txBox="1">
            <a:spLocks noChangeArrowheads="1"/>
          </p:cNvSpPr>
          <p:nvPr/>
        </p:nvSpPr>
        <p:spPr bwMode="auto">
          <a:xfrm>
            <a:off x="209550" y="1554163"/>
            <a:ext cx="4491038" cy="4497387"/>
          </a:xfrm>
          <a:prstGeom prst="rect">
            <a:avLst/>
          </a:prstGeom>
          <a:noFill/>
          <a:ln w="9525">
            <a:noFill/>
            <a:miter lim="800000"/>
            <a:headEnd/>
            <a:tailEnd/>
          </a:ln>
        </p:spPr>
        <p:txBody>
          <a:bodyPr>
            <a:spAutoFit/>
          </a:bodyPr>
          <a:lstStyle/>
          <a:p>
            <a:pPr>
              <a:buFont typeface="Wingdings" pitchFamily="2" charset="2"/>
              <a:buNone/>
            </a:pPr>
            <a:r>
              <a:rPr lang="en-US" sz="1800" b="0" dirty="0"/>
              <a:t>Visualization in the Smith chart</a:t>
            </a:r>
          </a:p>
          <a:p>
            <a:pPr>
              <a:buFont typeface="Wingdings" pitchFamily="2" charset="2"/>
              <a:buNone/>
            </a:pPr>
            <a:endParaRPr lang="en-US" sz="1800" b="0" dirty="0"/>
          </a:p>
          <a:p>
            <a:pPr>
              <a:buFont typeface="Wingdings" pitchFamily="2" charset="2"/>
              <a:buNone/>
            </a:pPr>
            <a:r>
              <a:rPr lang="en-US" sz="1800" b="0" dirty="0"/>
              <a:t>As shown in the previous slides the voltage of the transmitted wave is with</a:t>
            </a:r>
          </a:p>
          <a:p>
            <a:pPr>
              <a:buFont typeface="Wingdings" pitchFamily="2" charset="2"/>
              <a:buNone/>
            </a:pPr>
            <a:r>
              <a:rPr lang="en-US" sz="1800" b="0" dirty="0"/>
              <a:t>t = 1 + </a:t>
            </a:r>
            <a:r>
              <a:rPr lang="en-US" sz="1800" b="0" dirty="0">
                <a:sym typeface="Symbol" pitchFamily="18" charset="2"/>
              </a:rPr>
              <a:t></a:t>
            </a:r>
            <a:endParaRPr lang="en-US" sz="1800" b="0" dirty="0"/>
          </a:p>
          <a:p>
            <a:pPr>
              <a:buFont typeface="Wingdings" pitchFamily="2" charset="2"/>
              <a:buNone/>
            </a:pPr>
            <a:r>
              <a:rPr lang="en-US" sz="1800" b="0" i="1" dirty="0"/>
              <a:t>V</a:t>
            </a:r>
            <a:r>
              <a:rPr lang="en-US" sz="1800" b="0" i="1" baseline="-25000" dirty="0"/>
              <a:t>t</a:t>
            </a:r>
            <a:r>
              <a:rPr lang="en-US" sz="1800" b="0" i="1" dirty="0"/>
              <a:t> = a + b</a:t>
            </a:r>
            <a:r>
              <a:rPr lang="en-GB" sz="1800" b="0" i="1" dirty="0"/>
              <a:t> </a:t>
            </a:r>
            <a:r>
              <a:rPr lang="en-GB" sz="1800" b="0" dirty="0"/>
              <a:t>and subsequently the current is</a:t>
            </a:r>
          </a:p>
          <a:p>
            <a:pPr>
              <a:buFont typeface="Wingdings" pitchFamily="2" charset="2"/>
              <a:buNone/>
            </a:pPr>
            <a:r>
              <a:rPr lang="en-US" sz="1800" b="0" i="1" dirty="0"/>
              <a:t>I</a:t>
            </a:r>
            <a:r>
              <a:rPr lang="en-US" sz="1800" b="0" i="1" baseline="-25000" dirty="0"/>
              <a:t>t</a:t>
            </a:r>
            <a:r>
              <a:rPr lang="en-US" sz="1800" b="0" i="1" dirty="0"/>
              <a:t> Z = a - b</a:t>
            </a:r>
            <a:r>
              <a:rPr lang="en-US" sz="1800" b="0" dirty="0"/>
              <a:t>. </a:t>
            </a:r>
          </a:p>
          <a:p>
            <a:pPr>
              <a:buFont typeface="Wingdings" pitchFamily="2" charset="2"/>
              <a:buNone/>
            </a:pPr>
            <a:r>
              <a:rPr lang="en-US" sz="1800" b="0" dirty="0"/>
              <a:t>Remember: the reflection coefficient </a:t>
            </a:r>
            <a:r>
              <a:rPr lang="en-US" sz="1800" b="0" dirty="0">
                <a:sym typeface="Symbol" pitchFamily="18" charset="2"/>
              </a:rPr>
              <a:t> </a:t>
            </a:r>
            <a:r>
              <a:rPr lang="en-US" sz="1800" b="0" dirty="0"/>
              <a:t>is defined with respect to voltages. For currents the sign inverts. Thus a positive reflection coefficient in the normal definition leads to a subtraction of currents or is negative with respect to current.</a:t>
            </a:r>
          </a:p>
          <a:p>
            <a:pPr>
              <a:buFont typeface="Wingdings" pitchFamily="2" charset="2"/>
              <a:buNone/>
            </a:pPr>
            <a:endParaRPr lang="en-US" sz="1800" b="0" dirty="0"/>
          </a:p>
          <a:p>
            <a:pPr>
              <a:buFont typeface="Wingdings" pitchFamily="2" charset="2"/>
              <a:buNone/>
            </a:pPr>
            <a:r>
              <a:rPr lang="en-US" sz="1800" b="0" dirty="0"/>
              <a:t>  </a:t>
            </a:r>
          </a:p>
        </p:txBody>
      </p:sp>
      <p:cxnSp>
        <p:nvCxnSpPr>
          <p:cNvPr id="58385" name="Straight Arrow Connector 10"/>
          <p:cNvCxnSpPr>
            <a:cxnSpLocks noChangeShapeType="1"/>
          </p:cNvCxnSpPr>
          <p:nvPr/>
        </p:nvCxnSpPr>
        <p:spPr bwMode="auto">
          <a:xfrm flipH="1" flipV="1">
            <a:off x="6465888" y="3322638"/>
            <a:ext cx="334962" cy="0"/>
          </a:xfrm>
          <a:prstGeom prst="straightConnector1">
            <a:avLst/>
          </a:prstGeom>
          <a:noFill/>
          <a:ln w="25400" algn="ctr">
            <a:solidFill>
              <a:schemeClr val="tx1"/>
            </a:solidFill>
            <a:round/>
            <a:headEnd/>
            <a:tailEnd type="triangle" w="lg" len="lg"/>
          </a:ln>
        </p:spPr>
      </p:cxnSp>
      <p:sp>
        <p:nvSpPr>
          <p:cNvPr id="58386" name="TextBox 17"/>
          <p:cNvSpPr txBox="1">
            <a:spLocks noChangeArrowheads="1"/>
          </p:cNvSpPr>
          <p:nvPr/>
        </p:nvSpPr>
        <p:spPr bwMode="auto">
          <a:xfrm>
            <a:off x="5522913" y="5394325"/>
            <a:ext cx="2435225"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chemeClr val="tx1"/>
                </a:solidFill>
              </a:rPr>
              <a:t>Note: here Z</a:t>
            </a:r>
            <a:r>
              <a:rPr lang="en-US" sz="1800" b="0" baseline="-25000" dirty="0">
                <a:solidFill>
                  <a:schemeClr val="tx1"/>
                </a:solidFill>
              </a:rPr>
              <a:t>load</a:t>
            </a:r>
            <a:r>
              <a:rPr lang="en-US" sz="1800" b="0" dirty="0">
                <a:solidFill>
                  <a:schemeClr val="tx1"/>
                </a:solidFill>
              </a:rPr>
              <a:t> is real</a:t>
            </a:r>
            <a:endParaRPr lang="en-GB" sz="1800" b="0" dirty="0">
              <a:solidFill>
                <a:schemeClr val="tx1"/>
              </a:solidFill>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147</a:t>
            </a:fld>
            <a:endParaRPr lang="en-US" dirty="0"/>
          </a:p>
        </p:txBody>
      </p:sp>
    </p:spTree>
    <p:extLst>
      <p:ext uri="{BB962C8B-B14F-4D97-AF65-F5344CB8AC3E}">
        <p14:creationId xmlns:p14="http://schemas.microsoft.com/office/powerpoint/2010/main" val="798868948"/>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preferRelativeResize="0">
            <a:picLocks noGrp="1" noChangeAspect="1" noChangeArrowheads="1"/>
          </p:cNvPicPr>
          <p:nvPr>
            <p:ph sz="half" idx="1"/>
          </p:nvPr>
        </p:nvPicPr>
        <p:blipFill>
          <a:blip r:embed="rId3" cstate="print"/>
          <a:srcRect/>
          <a:stretch>
            <a:fillRect/>
          </a:stretch>
        </p:blipFill>
        <p:spPr>
          <a:xfrm>
            <a:off x="4729163" y="1252538"/>
            <a:ext cx="4030662" cy="3975100"/>
          </a:xfrm>
        </p:spPr>
      </p:pic>
      <p:sp>
        <p:nvSpPr>
          <p:cNvPr id="59395" name="Date Placeholder 3"/>
          <p:cNvSpPr>
            <a:spLocks noGrp="1"/>
          </p:cNvSpPr>
          <p:nvPr>
            <p:ph type="dt" sz="quarter" idx="10"/>
          </p:nvPr>
        </p:nvSpPr>
        <p:spPr>
          <a:noFill/>
        </p:spPr>
        <p:txBody>
          <a:bodyPr/>
          <a:lstStyle/>
          <a:p>
            <a:r>
              <a:rPr lang="en-US"/>
              <a:t>F. Caspers, M. Wendt, M. Bozzolan; JUAS 2021 RF Eng.</a:t>
            </a:r>
            <a:endParaRPr lang="en-US" dirty="0"/>
          </a:p>
        </p:txBody>
      </p:sp>
      <p:cxnSp>
        <p:nvCxnSpPr>
          <p:cNvPr id="59397" name="Straight Arrow Connector 23"/>
          <p:cNvCxnSpPr>
            <a:cxnSpLocks noChangeShapeType="1"/>
          </p:cNvCxnSpPr>
          <p:nvPr/>
        </p:nvCxnSpPr>
        <p:spPr bwMode="auto">
          <a:xfrm>
            <a:off x="5130800" y="3273425"/>
            <a:ext cx="1022350" cy="809625"/>
          </a:xfrm>
          <a:prstGeom prst="straightConnector1">
            <a:avLst/>
          </a:prstGeom>
          <a:noFill/>
          <a:ln w="25400" algn="ctr">
            <a:solidFill>
              <a:srgbClr val="FFC000"/>
            </a:solidFill>
            <a:round/>
            <a:headEnd/>
            <a:tailEnd type="triangle" w="lg" len="lg"/>
          </a:ln>
        </p:spPr>
      </p:cxnSp>
      <p:cxnSp>
        <p:nvCxnSpPr>
          <p:cNvPr id="59398" name="Straight Arrow Connector 27"/>
          <p:cNvCxnSpPr>
            <a:cxnSpLocks noChangeShapeType="1"/>
          </p:cNvCxnSpPr>
          <p:nvPr/>
        </p:nvCxnSpPr>
        <p:spPr bwMode="auto">
          <a:xfrm flipV="1">
            <a:off x="5127625" y="3265488"/>
            <a:ext cx="1666875" cy="6350"/>
          </a:xfrm>
          <a:prstGeom prst="straightConnector1">
            <a:avLst/>
          </a:prstGeom>
          <a:noFill/>
          <a:ln w="25400" algn="ctr">
            <a:solidFill>
              <a:srgbClr val="008000"/>
            </a:solidFill>
            <a:round/>
            <a:headEnd/>
            <a:tailEnd type="triangle" w="lg" len="lg"/>
          </a:ln>
        </p:spPr>
      </p:cxnSp>
      <p:cxnSp>
        <p:nvCxnSpPr>
          <p:cNvPr id="59399" name="Straight Arrow Connector 31"/>
          <p:cNvCxnSpPr>
            <a:cxnSpLocks noChangeShapeType="1"/>
          </p:cNvCxnSpPr>
          <p:nvPr/>
        </p:nvCxnSpPr>
        <p:spPr bwMode="auto">
          <a:xfrm flipV="1">
            <a:off x="5127625" y="2454275"/>
            <a:ext cx="2324100" cy="812800"/>
          </a:xfrm>
          <a:prstGeom prst="straightConnector1">
            <a:avLst/>
          </a:prstGeom>
          <a:noFill/>
          <a:ln w="25400" algn="ctr">
            <a:solidFill>
              <a:srgbClr val="FF0000"/>
            </a:solidFill>
            <a:round/>
            <a:headEnd/>
            <a:tailEnd type="triangle" w="lg" len="lg"/>
          </a:ln>
        </p:spPr>
      </p:cxnSp>
      <p:sp>
        <p:nvSpPr>
          <p:cNvPr id="59400" name="TextBox 27"/>
          <p:cNvSpPr txBox="1">
            <a:spLocks noChangeArrowheads="1"/>
          </p:cNvSpPr>
          <p:nvPr/>
        </p:nvSpPr>
        <p:spPr bwMode="auto">
          <a:xfrm>
            <a:off x="6596063" y="3571875"/>
            <a:ext cx="379412"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solidFill>
                  <a:schemeClr val="tx1"/>
                </a:solidFill>
              </a:rPr>
              <a:t>-b</a:t>
            </a:r>
            <a:endParaRPr lang="en-GB" sz="1600" b="0" i="1" dirty="0">
              <a:solidFill>
                <a:schemeClr val="tx1"/>
              </a:solidFill>
            </a:endParaRPr>
          </a:p>
        </p:txBody>
      </p:sp>
      <p:sp>
        <p:nvSpPr>
          <p:cNvPr id="59401" name="TextBox 28"/>
          <p:cNvSpPr txBox="1">
            <a:spLocks noChangeArrowheads="1"/>
          </p:cNvSpPr>
          <p:nvPr/>
        </p:nvSpPr>
        <p:spPr bwMode="auto">
          <a:xfrm>
            <a:off x="7246938" y="2770188"/>
            <a:ext cx="309562"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t>b</a:t>
            </a:r>
            <a:endParaRPr lang="en-GB" sz="1600" b="0" i="1" dirty="0"/>
          </a:p>
        </p:txBody>
      </p:sp>
      <p:sp>
        <p:nvSpPr>
          <p:cNvPr id="59402" name="TextBox 29"/>
          <p:cNvSpPr txBox="1">
            <a:spLocks noChangeArrowheads="1"/>
          </p:cNvSpPr>
          <p:nvPr/>
        </p:nvSpPr>
        <p:spPr bwMode="auto">
          <a:xfrm>
            <a:off x="5721350" y="3314700"/>
            <a:ext cx="647700" cy="312738"/>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solidFill>
                  <a:srgbClr val="008000"/>
                </a:solidFill>
              </a:rPr>
              <a:t>a = 1</a:t>
            </a:r>
            <a:endParaRPr lang="en-GB" sz="1600" b="0" i="1" dirty="0">
              <a:solidFill>
                <a:srgbClr val="008000"/>
              </a:solidFill>
            </a:endParaRPr>
          </a:p>
        </p:txBody>
      </p:sp>
      <p:sp>
        <p:nvSpPr>
          <p:cNvPr id="59403" name="TextBox 30"/>
          <p:cNvSpPr txBox="1">
            <a:spLocks noChangeArrowheads="1"/>
          </p:cNvSpPr>
          <p:nvPr/>
        </p:nvSpPr>
        <p:spPr bwMode="auto">
          <a:xfrm rot="-1053582">
            <a:off x="5815013" y="2468563"/>
            <a:ext cx="933450" cy="314325"/>
          </a:xfrm>
          <a:prstGeom prst="rect">
            <a:avLst/>
          </a:prstGeom>
          <a:solidFill>
            <a:schemeClr val="bg1"/>
          </a:solidFill>
          <a:ln w="9525">
            <a:noFill/>
            <a:miter lim="800000"/>
            <a:headEnd/>
            <a:tailEnd/>
          </a:ln>
        </p:spPr>
        <p:txBody>
          <a:bodyPr wrap="none">
            <a:spAutoFit/>
          </a:bodyPr>
          <a:lstStyle/>
          <a:p>
            <a:pPr>
              <a:buFont typeface="Wingdings" pitchFamily="2" charset="2"/>
              <a:buNone/>
            </a:pPr>
            <a:r>
              <a:rPr lang="en-US" sz="1600" b="0" i="1" dirty="0">
                <a:solidFill>
                  <a:srgbClr val="FF0000"/>
                </a:solidFill>
              </a:rPr>
              <a:t>V</a:t>
            </a:r>
            <a:r>
              <a:rPr lang="en-US" sz="1600" b="0" i="1" baseline="-25000" dirty="0">
                <a:solidFill>
                  <a:srgbClr val="FF0000"/>
                </a:solidFill>
              </a:rPr>
              <a:t>1</a:t>
            </a:r>
            <a:r>
              <a:rPr lang="en-US" sz="1600" b="0" i="1" dirty="0">
                <a:solidFill>
                  <a:srgbClr val="FF0000"/>
                </a:solidFill>
              </a:rPr>
              <a:t>= a+b</a:t>
            </a:r>
            <a:endParaRPr lang="en-GB" sz="1600" b="0" i="1" dirty="0">
              <a:solidFill>
                <a:srgbClr val="FF0000"/>
              </a:solidFill>
            </a:endParaRPr>
          </a:p>
        </p:txBody>
      </p:sp>
      <p:sp>
        <p:nvSpPr>
          <p:cNvPr id="59404" name="TextBox 31"/>
          <p:cNvSpPr txBox="1">
            <a:spLocks noChangeArrowheads="1"/>
          </p:cNvSpPr>
          <p:nvPr/>
        </p:nvSpPr>
        <p:spPr bwMode="auto">
          <a:xfrm>
            <a:off x="4621213" y="3716338"/>
            <a:ext cx="1023937" cy="314325"/>
          </a:xfrm>
          <a:prstGeom prst="rect">
            <a:avLst/>
          </a:prstGeom>
          <a:solidFill>
            <a:schemeClr val="bg1"/>
          </a:solidFill>
          <a:ln w="9525">
            <a:noFill/>
            <a:miter lim="800000"/>
            <a:headEnd/>
            <a:tailEnd/>
          </a:ln>
        </p:spPr>
        <p:txBody>
          <a:bodyPr wrap="none">
            <a:spAutoFit/>
          </a:bodyPr>
          <a:lstStyle/>
          <a:p>
            <a:pPr algn="r">
              <a:buFont typeface="Wingdings" pitchFamily="2" charset="2"/>
              <a:buNone/>
            </a:pPr>
            <a:r>
              <a:rPr lang="en-US" sz="1600" b="0" i="1" dirty="0">
                <a:solidFill>
                  <a:srgbClr val="FFC000"/>
                </a:solidFill>
              </a:rPr>
              <a:t>I</a:t>
            </a:r>
            <a:r>
              <a:rPr lang="en-US" sz="1600" b="0" i="1" baseline="-25000" dirty="0">
                <a:solidFill>
                  <a:srgbClr val="FFC000"/>
                </a:solidFill>
              </a:rPr>
              <a:t>1 </a:t>
            </a:r>
            <a:r>
              <a:rPr lang="en-US" sz="1600" b="0" i="1" dirty="0">
                <a:solidFill>
                  <a:srgbClr val="FFC000"/>
                </a:solidFill>
              </a:rPr>
              <a:t>Z = a-b</a:t>
            </a:r>
            <a:endParaRPr lang="en-GB" sz="1600" b="0" i="1" dirty="0">
              <a:solidFill>
                <a:srgbClr val="FFC000"/>
              </a:solidFill>
            </a:endParaRPr>
          </a:p>
        </p:txBody>
      </p:sp>
      <p:sp>
        <p:nvSpPr>
          <p:cNvPr id="29"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Step in Characteristic Impedance (5) </a:t>
            </a:r>
          </a:p>
        </p:txBody>
      </p:sp>
      <p:sp>
        <p:nvSpPr>
          <p:cNvPr id="59406" name="TextBox 29"/>
          <p:cNvSpPr txBox="1">
            <a:spLocks noChangeArrowheads="1"/>
          </p:cNvSpPr>
          <p:nvPr/>
        </p:nvSpPr>
        <p:spPr bwMode="auto">
          <a:xfrm>
            <a:off x="209550" y="1554163"/>
            <a:ext cx="4491038" cy="3000375"/>
          </a:xfrm>
          <a:prstGeom prst="rect">
            <a:avLst/>
          </a:prstGeom>
          <a:noFill/>
          <a:ln w="9525">
            <a:noFill/>
            <a:miter lim="800000"/>
            <a:headEnd/>
            <a:tailEnd/>
          </a:ln>
        </p:spPr>
        <p:txBody>
          <a:bodyPr>
            <a:spAutoFit/>
          </a:bodyPr>
          <a:lstStyle/>
          <a:p>
            <a:pPr>
              <a:buFont typeface="Wingdings" pitchFamily="2" charset="2"/>
              <a:buNone/>
            </a:pPr>
            <a:r>
              <a:rPr lang="en-US" sz="1800" b="0" dirty="0"/>
              <a:t>General case</a:t>
            </a:r>
          </a:p>
          <a:p>
            <a:pPr>
              <a:buFont typeface="Wingdings" pitchFamily="2" charset="2"/>
              <a:buNone/>
            </a:pPr>
            <a:endParaRPr lang="en-US" sz="1800" b="0" dirty="0"/>
          </a:p>
          <a:p>
            <a:pPr>
              <a:buFont typeface="Wingdings" pitchFamily="2" charset="2"/>
              <a:buNone/>
            </a:pPr>
            <a:r>
              <a:rPr lang="en-US" sz="1800" b="0" dirty="0"/>
              <a:t>Thus we can read from the Smith chart immediately the amplitude and phase of voltage and current on the load (of course we can calculate it when using the complex voltage divider).</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  </a:t>
            </a:r>
          </a:p>
        </p:txBody>
      </p:sp>
      <p:cxnSp>
        <p:nvCxnSpPr>
          <p:cNvPr id="59407" name="Straight Arrow Connector 10"/>
          <p:cNvCxnSpPr>
            <a:cxnSpLocks noChangeShapeType="1"/>
          </p:cNvCxnSpPr>
          <p:nvPr/>
        </p:nvCxnSpPr>
        <p:spPr bwMode="auto">
          <a:xfrm rot="5400000" flipH="1" flipV="1">
            <a:off x="6724650" y="2541588"/>
            <a:ext cx="808038" cy="639762"/>
          </a:xfrm>
          <a:prstGeom prst="straightConnector1">
            <a:avLst/>
          </a:prstGeom>
          <a:noFill/>
          <a:ln w="25400" algn="ctr">
            <a:solidFill>
              <a:srgbClr val="0000FF"/>
            </a:solidFill>
            <a:round/>
            <a:headEnd/>
            <a:tailEnd type="triangle" w="lg" len="lg"/>
          </a:ln>
        </p:spPr>
      </p:cxnSp>
      <p:cxnSp>
        <p:nvCxnSpPr>
          <p:cNvPr id="59408" name="Straight Arrow Connector 10"/>
          <p:cNvCxnSpPr>
            <a:cxnSpLocks noChangeShapeType="1"/>
          </p:cNvCxnSpPr>
          <p:nvPr/>
        </p:nvCxnSpPr>
        <p:spPr bwMode="auto">
          <a:xfrm rot="-5400000" flipH="1" flipV="1">
            <a:off x="6076950" y="3363913"/>
            <a:ext cx="808038" cy="639762"/>
          </a:xfrm>
          <a:prstGeom prst="straightConnector1">
            <a:avLst/>
          </a:prstGeom>
          <a:noFill/>
          <a:ln w="25400" algn="ctr">
            <a:solidFill>
              <a:schemeClr val="tx1"/>
            </a:solidFill>
            <a:round/>
            <a:headEnd/>
            <a:tailEnd type="triangle" w="lg" len="lg"/>
          </a:ln>
        </p:spPr>
      </p:cxnSp>
      <p:sp>
        <p:nvSpPr>
          <p:cNvPr id="59409" name="Text Box 10"/>
          <p:cNvSpPr txBox="1">
            <a:spLocks noChangeArrowheads="1"/>
          </p:cNvSpPr>
          <p:nvPr/>
        </p:nvSpPr>
        <p:spPr bwMode="auto">
          <a:xfrm>
            <a:off x="4316413" y="4851400"/>
            <a:ext cx="1446212" cy="563563"/>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solidFill>
                  <a:schemeClr val="tx1"/>
                </a:solidFill>
              </a:rPr>
              <a:t>Z</a:t>
            </a:r>
            <a:r>
              <a:rPr lang="en-US" sz="1800" b="0" baseline="-25000" dirty="0">
                <a:solidFill>
                  <a:schemeClr val="tx1"/>
                </a:solidFill>
              </a:rPr>
              <a:t> </a:t>
            </a:r>
            <a:r>
              <a:rPr lang="en-US" sz="1800" b="0" dirty="0">
                <a:solidFill>
                  <a:schemeClr val="tx1"/>
                </a:solidFill>
              </a:rPr>
              <a:t>= 50+j80</a:t>
            </a:r>
            <a:r>
              <a:rPr lang="en-US" sz="1800" b="0" dirty="0">
                <a:solidFill>
                  <a:schemeClr val="tx1"/>
                </a:solidFill>
                <a:latin typeface="Symbol" pitchFamily="18" charset="2"/>
              </a:rPr>
              <a:t>W</a:t>
            </a:r>
          </a:p>
          <a:p>
            <a:pPr marL="571500" indent="-571500">
              <a:buFont typeface="Wingdings" pitchFamily="2" charset="2"/>
              <a:buNone/>
            </a:pPr>
            <a:r>
              <a:rPr lang="en-US" sz="1200" b="0" dirty="0">
                <a:solidFill>
                  <a:schemeClr val="tx1"/>
                </a:solidFill>
              </a:rPr>
              <a:t>(load impedance)</a:t>
            </a:r>
            <a:endParaRPr lang="en-US" sz="1800" b="0" baseline="-25000" dirty="0">
              <a:solidFill>
                <a:schemeClr val="tx1"/>
              </a:solidFill>
              <a:latin typeface="Symbol" pitchFamily="18" charset="2"/>
            </a:endParaRPr>
          </a:p>
        </p:txBody>
      </p:sp>
      <p:grpSp>
        <p:nvGrpSpPr>
          <p:cNvPr id="3" name="Group 53"/>
          <p:cNvGrpSpPr>
            <a:grpSpLocks/>
          </p:cNvGrpSpPr>
          <p:nvPr/>
        </p:nvGrpSpPr>
        <p:grpSpPr bwMode="auto">
          <a:xfrm>
            <a:off x="603250" y="3616325"/>
            <a:ext cx="3657600" cy="2876550"/>
            <a:chOff x="602869" y="3616770"/>
            <a:chExt cx="3657600" cy="2875479"/>
          </a:xfrm>
        </p:grpSpPr>
        <p:sp>
          <p:nvSpPr>
            <p:cNvPr id="59413" name="Rectangle 4"/>
            <p:cNvSpPr>
              <a:spLocks noChangeArrowheads="1"/>
            </p:cNvSpPr>
            <p:nvPr/>
          </p:nvSpPr>
          <p:spPr bwMode="auto">
            <a:xfrm>
              <a:off x="875919" y="4344988"/>
              <a:ext cx="3290888" cy="1371600"/>
            </a:xfrm>
            <a:prstGeom prst="rect">
              <a:avLst/>
            </a:prstGeom>
            <a:noFill/>
            <a:ln w="9525" algn="ctr">
              <a:solidFill>
                <a:schemeClr val="tx1"/>
              </a:solidFill>
              <a:miter lim="800000"/>
              <a:headEnd/>
              <a:tailEnd/>
            </a:ln>
          </p:spPr>
          <p:txBody>
            <a:bodyPr wrap="none" lIns="92075" tIns="46038" rIns="92075" bIns="46038" anchor="ctr"/>
            <a:lstStyle/>
            <a:p>
              <a:endParaRPr lang="en-GB" dirty="0"/>
            </a:p>
          </p:txBody>
        </p:sp>
        <p:sp>
          <p:nvSpPr>
            <p:cNvPr id="59414" name="Oval 5"/>
            <p:cNvSpPr>
              <a:spLocks noChangeArrowheads="1"/>
            </p:cNvSpPr>
            <p:nvPr/>
          </p:nvSpPr>
          <p:spPr bwMode="auto">
            <a:xfrm>
              <a:off x="602869" y="4711700"/>
              <a:ext cx="547688" cy="547688"/>
            </a:xfrm>
            <a:prstGeom prst="ellipse">
              <a:avLst/>
            </a:prstGeom>
            <a:solidFill>
              <a:schemeClr val="bg1"/>
            </a:solidFill>
            <a:ln w="9525" algn="ctr">
              <a:solidFill>
                <a:schemeClr val="tx1"/>
              </a:solidFill>
              <a:round/>
              <a:headEnd/>
              <a:tailEnd/>
            </a:ln>
          </p:spPr>
          <p:txBody>
            <a:bodyPr wrap="none" lIns="92075" tIns="46038" rIns="92075" bIns="46038" anchor="ctr"/>
            <a:lstStyle/>
            <a:p>
              <a:pPr marL="571500" indent="-571500" algn="ctr">
                <a:buFont typeface="Wingdings" pitchFamily="2" charset="2"/>
                <a:buNone/>
              </a:pPr>
              <a:r>
                <a:rPr lang="en-US" sz="4000" dirty="0">
                  <a:solidFill>
                    <a:schemeClr val="tx1"/>
                  </a:solidFill>
                </a:rPr>
                <a:t>~</a:t>
              </a:r>
            </a:p>
          </p:txBody>
        </p:sp>
        <p:sp>
          <p:nvSpPr>
            <p:cNvPr id="59415" name="Rectangle 6"/>
            <p:cNvSpPr>
              <a:spLocks noChangeArrowheads="1"/>
            </p:cNvSpPr>
            <p:nvPr/>
          </p:nvSpPr>
          <p:spPr bwMode="auto">
            <a:xfrm>
              <a:off x="1152144" y="4254500"/>
              <a:ext cx="547688" cy="182563"/>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59416" name="Rectangle 7"/>
            <p:cNvSpPr>
              <a:spLocks noChangeArrowheads="1"/>
            </p:cNvSpPr>
            <p:nvPr/>
          </p:nvSpPr>
          <p:spPr bwMode="auto">
            <a:xfrm rot="5400000">
              <a:off x="3895344" y="4894263"/>
              <a:ext cx="547688"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59417" name="Text Box 8"/>
            <p:cNvSpPr txBox="1">
              <a:spLocks noChangeArrowheads="1"/>
            </p:cNvSpPr>
            <p:nvPr/>
          </p:nvSpPr>
          <p:spPr bwMode="auto">
            <a:xfrm>
              <a:off x="877507" y="3863975"/>
              <a:ext cx="1123706" cy="342147"/>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G </a:t>
              </a:r>
              <a:r>
                <a:rPr lang="en-US" sz="1800" b="0" dirty="0"/>
                <a:t>= 50</a:t>
              </a:r>
              <a:r>
                <a:rPr lang="en-US" sz="1800" b="0" dirty="0">
                  <a:latin typeface="Symbol" pitchFamily="18" charset="2"/>
                </a:rPr>
                <a:t>W</a:t>
              </a:r>
              <a:endParaRPr lang="en-US" sz="1800" b="0" baseline="-25000" dirty="0">
                <a:latin typeface="Symbol" pitchFamily="18" charset="2"/>
              </a:endParaRPr>
            </a:p>
          </p:txBody>
        </p:sp>
        <p:sp>
          <p:nvSpPr>
            <p:cNvPr id="59418" name="Oval 11"/>
            <p:cNvSpPr>
              <a:spLocks noChangeArrowheads="1"/>
            </p:cNvSpPr>
            <p:nvPr/>
          </p:nvSpPr>
          <p:spPr bwMode="auto">
            <a:xfrm>
              <a:off x="2431669" y="42545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59419" name="Oval 12"/>
            <p:cNvSpPr>
              <a:spLocks noChangeArrowheads="1"/>
            </p:cNvSpPr>
            <p:nvPr/>
          </p:nvSpPr>
          <p:spPr bwMode="auto">
            <a:xfrm>
              <a:off x="2431669" y="56261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59420" name="Line 13"/>
            <p:cNvSpPr>
              <a:spLocks noChangeShapeType="1"/>
            </p:cNvSpPr>
            <p:nvPr/>
          </p:nvSpPr>
          <p:spPr bwMode="auto">
            <a:xfrm>
              <a:off x="2523744" y="3979863"/>
              <a:ext cx="0" cy="228600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59421" name="Text Box 17"/>
            <p:cNvSpPr txBox="1">
              <a:spLocks noChangeArrowheads="1"/>
            </p:cNvSpPr>
            <p:nvPr/>
          </p:nvSpPr>
          <p:spPr bwMode="auto">
            <a:xfrm>
              <a:off x="2615819" y="4778375"/>
              <a:ext cx="425450" cy="3429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solidFill>
                    <a:srgbClr val="FF0000"/>
                  </a:solidFill>
                </a:rPr>
                <a:t>V</a:t>
              </a:r>
              <a:r>
                <a:rPr lang="en-US" sz="1800" b="0" baseline="-25000" dirty="0">
                  <a:solidFill>
                    <a:srgbClr val="FF0000"/>
                  </a:solidFill>
                </a:rPr>
                <a:t>1</a:t>
              </a:r>
              <a:endParaRPr lang="en-US" sz="1800" b="0" baseline="-25000" dirty="0">
                <a:solidFill>
                  <a:srgbClr val="FF0000"/>
                </a:solidFill>
                <a:latin typeface="Symbol" pitchFamily="18" charset="2"/>
              </a:endParaRPr>
            </a:p>
          </p:txBody>
        </p:sp>
        <p:sp>
          <p:nvSpPr>
            <p:cNvPr id="59422" name="Line 18"/>
            <p:cNvSpPr>
              <a:spLocks noChangeShapeType="1"/>
            </p:cNvSpPr>
            <p:nvPr/>
          </p:nvSpPr>
          <p:spPr bwMode="auto">
            <a:xfrm>
              <a:off x="2615819" y="4595813"/>
              <a:ext cx="0" cy="822325"/>
            </a:xfrm>
            <a:prstGeom prst="line">
              <a:avLst/>
            </a:prstGeom>
            <a:noFill/>
            <a:ln w="25400">
              <a:solidFill>
                <a:srgbClr val="FF0000"/>
              </a:solidFill>
              <a:round/>
              <a:headEnd/>
              <a:tailEnd type="stealth" w="med" len="lg"/>
            </a:ln>
          </p:spPr>
          <p:txBody>
            <a:bodyPr lIns="92075" tIns="46038" rIns="92075" bIns="46038"/>
            <a:lstStyle/>
            <a:p>
              <a:endParaRPr lang="en-US" dirty="0"/>
            </a:p>
          </p:txBody>
        </p:sp>
        <p:sp>
          <p:nvSpPr>
            <p:cNvPr id="59423" name="Line 19"/>
            <p:cNvSpPr>
              <a:spLocks noChangeShapeType="1"/>
            </p:cNvSpPr>
            <p:nvPr/>
          </p:nvSpPr>
          <p:spPr bwMode="auto">
            <a:xfrm>
              <a:off x="2066544" y="605948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59424" name="Line 20"/>
            <p:cNvSpPr>
              <a:spLocks noChangeShapeType="1"/>
            </p:cNvSpPr>
            <p:nvPr/>
          </p:nvSpPr>
          <p:spPr bwMode="auto">
            <a:xfrm rot="10800000">
              <a:off x="2066544" y="4046538"/>
              <a:ext cx="457200" cy="0"/>
            </a:xfrm>
            <a:prstGeom prst="line">
              <a:avLst/>
            </a:prstGeom>
            <a:noFill/>
            <a:ln w="50800">
              <a:solidFill>
                <a:srgbClr val="008000"/>
              </a:solidFill>
              <a:round/>
              <a:headEnd type="stealth" w="lg" len="lg"/>
              <a:tailEnd type="none" w="med" len="lg"/>
            </a:ln>
          </p:spPr>
          <p:txBody>
            <a:bodyPr lIns="92075" tIns="46038" rIns="92075" bIns="46038"/>
            <a:lstStyle/>
            <a:p>
              <a:endParaRPr lang="en-US" dirty="0"/>
            </a:p>
          </p:txBody>
        </p:sp>
        <p:sp>
          <p:nvSpPr>
            <p:cNvPr id="59425" name="Text Box 21"/>
            <p:cNvSpPr txBox="1">
              <a:spLocks noChangeArrowheads="1"/>
            </p:cNvSpPr>
            <p:nvPr/>
          </p:nvSpPr>
          <p:spPr bwMode="auto">
            <a:xfrm>
              <a:off x="2084197" y="3616770"/>
              <a:ext cx="314189"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solidFill>
                    <a:srgbClr val="008000"/>
                  </a:solidFill>
                </a:rPr>
                <a:t>a</a:t>
              </a:r>
              <a:endParaRPr lang="en-US" sz="1800" b="0" baseline="-25000" dirty="0">
                <a:solidFill>
                  <a:srgbClr val="008000"/>
                </a:solidFill>
              </a:endParaRPr>
            </a:p>
          </p:txBody>
        </p:sp>
        <p:sp>
          <p:nvSpPr>
            <p:cNvPr id="59426" name="Text Box 22"/>
            <p:cNvSpPr txBox="1">
              <a:spLocks noChangeArrowheads="1"/>
            </p:cNvSpPr>
            <p:nvPr/>
          </p:nvSpPr>
          <p:spPr bwMode="auto">
            <a:xfrm>
              <a:off x="2066544" y="6149975"/>
              <a:ext cx="314189"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b</a:t>
              </a:r>
              <a:endParaRPr lang="en-US" sz="1800" b="0" baseline="-25000" dirty="0"/>
            </a:p>
          </p:txBody>
        </p:sp>
        <p:sp>
          <p:nvSpPr>
            <p:cNvPr id="59427" name="Line 23"/>
            <p:cNvSpPr>
              <a:spLocks noChangeShapeType="1"/>
            </p:cNvSpPr>
            <p:nvPr/>
          </p:nvSpPr>
          <p:spPr bwMode="auto">
            <a:xfrm rot="10800000">
              <a:off x="2523744" y="4321175"/>
              <a:ext cx="457200" cy="0"/>
            </a:xfrm>
            <a:prstGeom prst="line">
              <a:avLst/>
            </a:prstGeom>
            <a:noFill/>
            <a:ln w="25400">
              <a:solidFill>
                <a:srgbClr val="FFC000"/>
              </a:solidFill>
              <a:round/>
              <a:headEnd type="stealth" w="med" len="lg"/>
              <a:tailEnd type="none" w="med" len="lg"/>
            </a:ln>
          </p:spPr>
          <p:txBody>
            <a:bodyPr lIns="92075" tIns="46038" rIns="92075" bIns="46038"/>
            <a:lstStyle/>
            <a:p>
              <a:endParaRPr lang="en-US" dirty="0"/>
            </a:p>
          </p:txBody>
        </p:sp>
        <p:sp>
          <p:nvSpPr>
            <p:cNvPr id="59428" name="Text Box 24"/>
            <p:cNvSpPr txBox="1">
              <a:spLocks noChangeArrowheads="1"/>
            </p:cNvSpPr>
            <p:nvPr/>
          </p:nvSpPr>
          <p:spPr bwMode="auto">
            <a:xfrm>
              <a:off x="2798382" y="4321175"/>
              <a:ext cx="335028"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i="1" dirty="0">
                  <a:solidFill>
                    <a:srgbClr val="FFC000"/>
                  </a:solidFill>
                </a:rPr>
                <a:t>I</a:t>
              </a:r>
              <a:r>
                <a:rPr lang="en-US" sz="1800" b="0" i="1" baseline="-25000" dirty="0">
                  <a:solidFill>
                    <a:srgbClr val="FFC000"/>
                  </a:solidFill>
                </a:rPr>
                <a:t>1</a:t>
              </a:r>
              <a:endParaRPr lang="en-US" sz="1800" b="0" i="1" baseline="-25000" dirty="0">
                <a:solidFill>
                  <a:srgbClr val="FFC000"/>
                </a:solidFill>
                <a:latin typeface="Symbol" pitchFamily="18" charset="2"/>
              </a:endParaRPr>
            </a:p>
          </p:txBody>
        </p:sp>
      </p:grpSp>
      <p:sp>
        <p:nvSpPr>
          <p:cNvPr id="59411" name="Text Box 10"/>
          <p:cNvSpPr txBox="1">
            <a:spLocks noChangeArrowheads="1"/>
          </p:cNvSpPr>
          <p:nvPr/>
        </p:nvSpPr>
        <p:spPr bwMode="auto">
          <a:xfrm>
            <a:off x="7599361" y="1989138"/>
            <a:ext cx="1598614" cy="711606"/>
          </a:xfrm>
          <a:prstGeom prst="rect">
            <a:avLst/>
          </a:prstGeom>
          <a:solidFill>
            <a:schemeClr val="bg1"/>
          </a:solidFill>
          <a:ln w="19050" algn="ctr">
            <a:solidFill>
              <a:schemeClr val="tx1"/>
            </a:solidFill>
            <a:miter lim="800000"/>
            <a:headEnd/>
            <a:tailEnd/>
          </a:ln>
        </p:spPr>
        <p:txBody>
          <a:bodyPr wrap="square" lIns="92075" tIns="46038" rIns="92075" bIns="46038">
            <a:spAutoFit/>
          </a:bodyPr>
          <a:lstStyle/>
          <a:p>
            <a:pPr marL="571500" indent="-571500">
              <a:buFont typeface="Wingdings" pitchFamily="2" charset="2"/>
              <a:buNone/>
            </a:pPr>
            <a:r>
              <a:rPr lang="en-US" sz="1800" b="0" dirty="0">
                <a:solidFill>
                  <a:schemeClr val="tx1"/>
                </a:solidFill>
              </a:rPr>
              <a:t>z</a:t>
            </a:r>
            <a:r>
              <a:rPr lang="en-US" sz="1800" b="0" baseline="-25000" dirty="0">
                <a:solidFill>
                  <a:schemeClr val="tx1"/>
                </a:solidFill>
              </a:rPr>
              <a:t> </a:t>
            </a:r>
            <a:r>
              <a:rPr lang="en-US" sz="1800" b="0" dirty="0">
                <a:solidFill>
                  <a:schemeClr val="tx1"/>
                </a:solidFill>
              </a:rPr>
              <a:t>= 1+j1.6</a:t>
            </a:r>
          </a:p>
          <a:p>
            <a:pPr marL="571500" indent="-571500">
              <a:buFont typeface="Wingdings" pitchFamily="2" charset="2"/>
              <a:buNone/>
            </a:pPr>
            <a:r>
              <a:rPr lang="en-US" sz="1000" b="0" dirty="0">
                <a:solidFill>
                  <a:schemeClr val="tx1"/>
                </a:solidFill>
                <a:latin typeface="+mn-lt"/>
              </a:rPr>
              <a:t>Normalized impedances</a:t>
            </a:r>
          </a:p>
          <a:p>
            <a:pPr marL="571500" indent="-571500">
              <a:buFont typeface="Wingdings" pitchFamily="2" charset="2"/>
              <a:buNone/>
            </a:pPr>
            <a:r>
              <a:rPr lang="en-US" sz="1000" b="0" dirty="0">
                <a:solidFill>
                  <a:srgbClr val="FF0000"/>
                </a:solidFill>
                <a:latin typeface="+mn-lt"/>
              </a:rPr>
              <a:t>Small letter ( lower case)</a:t>
            </a:r>
          </a:p>
        </p:txBody>
      </p:sp>
      <p:sp>
        <p:nvSpPr>
          <p:cNvPr id="5941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Impedance step and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148</a:t>
            </a:fld>
            <a:endParaRPr lang="en-US" dirty="0"/>
          </a:p>
        </p:txBody>
      </p:sp>
      <p:sp>
        <p:nvSpPr>
          <p:cNvPr id="4" name="TextBox 3"/>
          <p:cNvSpPr txBox="1"/>
          <p:nvPr/>
        </p:nvSpPr>
        <p:spPr>
          <a:xfrm>
            <a:off x="4572000" y="5322888"/>
            <a:ext cx="4730782" cy="1207254"/>
          </a:xfrm>
          <a:prstGeom prst="rect">
            <a:avLst/>
          </a:prstGeom>
          <a:noFill/>
        </p:spPr>
        <p:txBody>
          <a:bodyPr wrap="none" rtlCol="0">
            <a:spAutoFit/>
          </a:bodyPr>
          <a:lstStyle/>
          <a:p>
            <a:pPr>
              <a:buNone/>
            </a:pPr>
            <a:r>
              <a:rPr lang="en-GB" sz="1050" b="0" dirty="0">
                <a:solidFill>
                  <a:schemeClr val="accent2"/>
                </a:solidFill>
              </a:rPr>
              <a:t>The green arrow= Incident wave as normalized to 1 and 0 </a:t>
            </a:r>
            <a:r>
              <a:rPr lang="en-GB" sz="1050" b="0" dirty="0" err="1">
                <a:solidFill>
                  <a:schemeClr val="accent2"/>
                </a:solidFill>
              </a:rPr>
              <a:t>deg</a:t>
            </a:r>
            <a:r>
              <a:rPr lang="en-GB" sz="1050" b="0" dirty="0">
                <a:solidFill>
                  <a:schemeClr val="accent2"/>
                </a:solidFill>
              </a:rPr>
              <a:t> phase.</a:t>
            </a:r>
          </a:p>
          <a:p>
            <a:pPr>
              <a:buNone/>
            </a:pPr>
            <a:r>
              <a:rPr lang="en-GB" sz="1050" b="0" dirty="0"/>
              <a:t>The blue arrow= the well known complex refl. coefficient</a:t>
            </a:r>
          </a:p>
          <a:p>
            <a:pPr>
              <a:buNone/>
            </a:pPr>
            <a:r>
              <a:rPr lang="en-GB" sz="1050" b="0" dirty="0">
                <a:solidFill>
                  <a:srgbClr val="FF0000"/>
                </a:solidFill>
              </a:rPr>
              <a:t>The red arrow= normalized voltage on the complex load </a:t>
            </a:r>
          </a:p>
          <a:p>
            <a:pPr>
              <a:buNone/>
            </a:pPr>
            <a:r>
              <a:rPr lang="en-GB" sz="1050" b="0" dirty="0">
                <a:solidFill>
                  <a:srgbClr val="FF0000"/>
                </a:solidFill>
              </a:rPr>
              <a:t> </a:t>
            </a:r>
            <a:r>
              <a:rPr lang="en-GB" sz="1050" b="0" dirty="0">
                <a:solidFill>
                  <a:srgbClr val="FFC000"/>
                </a:solidFill>
              </a:rPr>
              <a:t>The yellow arrow = normalized current on the complex load</a:t>
            </a:r>
          </a:p>
          <a:p>
            <a:pPr>
              <a:buNone/>
            </a:pPr>
            <a:r>
              <a:rPr lang="en-GB" sz="1050" b="0" dirty="0">
                <a:solidFill>
                  <a:schemeClr val="tx1"/>
                </a:solidFill>
              </a:rPr>
              <a:t>The black arrow = inverted by 180 </a:t>
            </a:r>
            <a:r>
              <a:rPr lang="en-GB" sz="1050" b="0" dirty="0" err="1">
                <a:solidFill>
                  <a:schemeClr val="tx1"/>
                </a:solidFill>
              </a:rPr>
              <a:t>deg</a:t>
            </a:r>
            <a:r>
              <a:rPr lang="en-GB" sz="1050" b="0" dirty="0">
                <a:solidFill>
                  <a:schemeClr val="tx1"/>
                </a:solidFill>
              </a:rPr>
              <a:t> </a:t>
            </a:r>
            <a:r>
              <a:rPr lang="en-GB" sz="1050" b="0" dirty="0" err="1">
                <a:solidFill>
                  <a:schemeClr val="tx1"/>
                </a:solidFill>
              </a:rPr>
              <a:t>refl.coefficient</a:t>
            </a:r>
            <a:r>
              <a:rPr lang="en-GB" sz="1050" b="0" dirty="0">
                <a:solidFill>
                  <a:schemeClr val="tx1"/>
                </a:solidFill>
              </a:rPr>
              <a:t> to read the admittance</a:t>
            </a:r>
          </a:p>
          <a:p>
            <a:pPr>
              <a:buNone/>
            </a:pPr>
            <a:r>
              <a:rPr lang="en-GB" sz="1050" b="0" dirty="0">
                <a:solidFill>
                  <a:schemeClr val="tx1"/>
                </a:solidFill>
              </a:rPr>
              <a:t> and to get (construct) the current vector for the load.</a:t>
            </a:r>
          </a:p>
        </p:txBody>
      </p:sp>
    </p:spTree>
    <p:extLst>
      <p:ext uri="{BB962C8B-B14F-4D97-AF65-F5344CB8AC3E}">
        <p14:creationId xmlns:p14="http://schemas.microsoft.com/office/powerpoint/2010/main" val="680580475"/>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8" name="Picture 23" descr="ResonantCavity.png"/>
          <p:cNvPicPr>
            <a:picLocks noChangeAspect="1"/>
          </p:cNvPicPr>
          <p:nvPr/>
        </p:nvPicPr>
        <p:blipFill>
          <a:blip r:embed="rId3" cstate="print"/>
          <a:srcRect/>
          <a:stretch>
            <a:fillRect/>
          </a:stretch>
        </p:blipFill>
        <p:spPr bwMode="auto">
          <a:xfrm>
            <a:off x="322263" y="1701800"/>
            <a:ext cx="4471987" cy="4267200"/>
          </a:xfrm>
          <a:prstGeom prst="rect">
            <a:avLst/>
          </a:prstGeom>
          <a:noFill/>
          <a:ln w="9525">
            <a:noFill/>
            <a:miter lim="800000"/>
            <a:headEnd/>
            <a:tailEnd/>
          </a:ln>
        </p:spPr>
      </p:pic>
      <p:cxnSp>
        <p:nvCxnSpPr>
          <p:cNvPr id="25609" name="Straight Arrow Connector 16"/>
          <p:cNvCxnSpPr>
            <a:cxnSpLocks noChangeShapeType="1"/>
          </p:cNvCxnSpPr>
          <p:nvPr/>
        </p:nvCxnSpPr>
        <p:spPr bwMode="auto">
          <a:xfrm>
            <a:off x="2087563" y="2428875"/>
            <a:ext cx="304800" cy="46038"/>
          </a:xfrm>
          <a:prstGeom prst="straightConnector1">
            <a:avLst/>
          </a:prstGeom>
          <a:noFill/>
          <a:ln w="25400" algn="ctr">
            <a:solidFill>
              <a:srgbClr val="00CC00"/>
            </a:solidFill>
            <a:round/>
            <a:headEnd/>
            <a:tailEnd type="arrow" w="med" len="med"/>
          </a:ln>
        </p:spPr>
      </p:cxnSp>
      <p:cxnSp>
        <p:nvCxnSpPr>
          <p:cNvPr id="25610" name="Straight Arrow Connector 18"/>
          <p:cNvCxnSpPr>
            <a:cxnSpLocks noChangeShapeType="1"/>
          </p:cNvCxnSpPr>
          <p:nvPr/>
        </p:nvCxnSpPr>
        <p:spPr bwMode="auto">
          <a:xfrm rot="10800000" flipV="1">
            <a:off x="2909888" y="2428875"/>
            <a:ext cx="350837" cy="65088"/>
          </a:xfrm>
          <a:prstGeom prst="straightConnector1">
            <a:avLst/>
          </a:prstGeom>
          <a:noFill/>
          <a:ln w="25400" algn="ctr">
            <a:solidFill>
              <a:srgbClr val="00CC00"/>
            </a:solidFill>
            <a:round/>
            <a:headEnd/>
            <a:tailEnd type="arrow" w="med" len="med"/>
          </a:ln>
        </p:spPr>
      </p:cxnSp>
      <p:cxnSp>
        <p:nvCxnSpPr>
          <p:cNvPr id="25611" name="Straight Connector 27"/>
          <p:cNvCxnSpPr>
            <a:cxnSpLocks noChangeShapeType="1"/>
          </p:cNvCxnSpPr>
          <p:nvPr/>
        </p:nvCxnSpPr>
        <p:spPr bwMode="auto">
          <a:xfrm rot="5400000">
            <a:off x="822325" y="3703638"/>
            <a:ext cx="3362325" cy="0"/>
          </a:xfrm>
          <a:prstGeom prst="line">
            <a:avLst/>
          </a:prstGeom>
          <a:noFill/>
          <a:ln w="12700" algn="ctr">
            <a:solidFill>
              <a:schemeClr val="tx1"/>
            </a:solidFill>
            <a:prstDash val="lgDash"/>
            <a:round/>
            <a:headEnd/>
            <a:tailEnd type="none" w="lg" len="lg"/>
          </a:ln>
        </p:spPr>
      </p:cxnSp>
      <p:cxnSp>
        <p:nvCxnSpPr>
          <p:cNvPr id="25612" name="Straight Connector 28"/>
          <p:cNvCxnSpPr>
            <a:cxnSpLocks noChangeShapeType="1"/>
          </p:cNvCxnSpPr>
          <p:nvPr/>
        </p:nvCxnSpPr>
        <p:spPr bwMode="auto">
          <a:xfrm rot="5400000">
            <a:off x="1153318" y="3685382"/>
            <a:ext cx="3344863" cy="0"/>
          </a:xfrm>
          <a:prstGeom prst="line">
            <a:avLst/>
          </a:prstGeom>
          <a:noFill/>
          <a:ln w="12700" algn="ctr">
            <a:solidFill>
              <a:schemeClr val="tx1"/>
            </a:solidFill>
            <a:prstDash val="lgDash"/>
            <a:round/>
            <a:headEnd/>
            <a:tailEnd type="none" w="lg" len="lg"/>
          </a:ln>
        </p:spPr>
      </p:cxnSp>
      <p:sp>
        <p:nvSpPr>
          <p:cNvPr id="25613"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25614" name="Slide Number Placeholder 3"/>
          <p:cNvSpPr>
            <a:spLocks noGrp="1"/>
          </p:cNvSpPr>
          <p:nvPr>
            <p:ph type="sldNum" sz="quarter" idx="11"/>
          </p:nvPr>
        </p:nvSpPr>
        <p:spPr>
          <a:noFill/>
        </p:spPr>
        <p:txBody>
          <a:bodyPr/>
          <a:lstStyle/>
          <a:p>
            <a:fld id="{B7263FA6-1075-493E-B7B7-702C1B9577FD}" type="slidenum">
              <a:rPr lang="en-US" smtClean="0"/>
              <a:pPr/>
              <a:t>149</a:t>
            </a:fld>
            <a:endParaRPr lang="en-US" dirty="0"/>
          </a:p>
        </p:txBody>
      </p:sp>
      <p:sp>
        <p:nvSpPr>
          <p:cNvPr id="26667" name="Rectangle 43"/>
          <p:cNvSpPr>
            <a:spLocks noChangeArrowheads="1"/>
          </p:cNvSpPr>
          <p:nvPr/>
        </p:nvSpPr>
        <p:spPr bwMode="auto">
          <a:xfrm>
            <a:off x="1006475" y="0"/>
            <a:ext cx="726281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Simulation results </a:t>
            </a:r>
            <a:br>
              <a:rPr lang="en-US" sz="3600" dirty="0">
                <a:solidFill>
                  <a:srgbClr val="FF0000"/>
                </a:solidFill>
                <a:effectLst>
                  <a:outerShdw blurRad="38100" dist="38100" dir="2700000" algn="tl">
                    <a:srgbClr val="C0C0C0"/>
                  </a:outerShdw>
                </a:effectLst>
              </a:rPr>
            </a:br>
            <a:r>
              <a:rPr lang="en-US" sz="3600" dirty="0">
                <a:solidFill>
                  <a:srgbClr val="FF0000"/>
                </a:solidFill>
                <a:effectLst>
                  <a:outerShdw blurRad="38100" dist="38100" dir="2700000" algn="tl">
                    <a:srgbClr val="C0C0C0"/>
                  </a:outerShdw>
                </a:effectLst>
              </a:rPr>
              <a:t>of a 1 MHz resonator</a:t>
            </a:r>
          </a:p>
        </p:txBody>
      </p:sp>
      <p:sp>
        <p:nvSpPr>
          <p:cNvPr id="25616" name="Rectangle 44"/>
          <p:cNvSpPr>
            <a:spLocks noChangeArrowheads="1"/>
          </p:cNvSpPr>
          <p:nvPr/>
        </p:nvSpPr>
        <p:spPr bwMode="auto">
          <a:xfrm>
            <a:off x="703263" y="1014413"/>
            <a:ext cx="3789362" cy="850900"/>
          </a:xfrm>
          <a:prstGeom prst="rect">
            <a:avLst/>
          </a:prstGeom>
          <a:noFill/>
          <a:ln w="9525">
            <a:noFill/>
            <a:miter lim="800000"/>
            <a:headEnd/>
            <a:tailEnd/>
          </a:ln>
        </p:spPr>
        <p:txBody>
          <a:bodyPr lIns="0" tIns="0" rIns="0" bIns="0"/>
          <a:lstStyle/>
          <a:p>
            <a:pPr>
              <a:spcBef>
                <a:spcPct val="0"/>
              </a:spcBef>
              <a:buClrTx/>
              <a:buSzTx/>
              <a:buFontTx/>
              <a:buNone/>
            </a:pPr>
            <a:r>
              <a:rPr lang="en-US" sz="1800" b="0" dirty="0"/>
              <a:t>Cavity response vs. frequency</a:t>
            </a:r>
            <a:br>
              <a:rPr lang="en-US" sz="1800" b="0" dirty="0"/>
            </a:br>
            <a:r>
              <a:rPr lang="en-US" sz="1800" b="0" dirty="0"/>
              <a:t>Top: logarithmic magnitude</a:t>
            </a:r>
            <a:br>
              <a:rPr lang="en-US" sz="1800" b="0" dirty="0"/>
            </a:br>
            <a:r>
              <a:rPr lang="en-US" sz="1800" b="0" dirty="0"/>
              <a:t>Bottom: phase</a:t>
            </a:r>
          </a:p>
          <a:p>
            <a:pPr>
              <a:spcBef>
                <a:spcPct val="0"/>
              </a:spcBef>
              <a:buClrTx/>
              <a:buSzTx/>
              <a:buFontTx/>
              <a:buNone/>
            </a:pPr>
            <a:br>
              <a:rPr lang="en-US" sz="1800" b="0" dirty="0"/>
            </a:br>
            <a:br>
              <a:rPr lang="en-US" sz="1800" b="0" dirty="0"/>
            </a:br>
            <a:br>
              <a:rPr lang="en-US" sz="1800" b="0" dirty="0"/>
            </a:br>
            <a:endParaRPr lang="en-US" sz="1800" b="0" dirty="0"/>
          </a:p>
        </p:txBody>
      </p:sp>
      <p:sp>
        <p:nvSpPr>
          <p:cNvPr id="25617" name="Rectangle 45"/>
          <p:cNvSpPr>
            <a:spLocks noChangeArrowheads="1"/>
          </p:cNvSpPr>
          <p:nvPr/>
        </p:nvSpPr>
        <p:spPr bwMode="auto">
          <a:xfrm>
            <a:off x="5073650" y="1065213"/>
            <a:ext cx="3789363" cy="468312"/>
          </a:xfrm>
          <a:prstGeom prst="rect">
            <a:avLst/>
          </a:prstGeom>
          <a:noFill/>
          <a:ln w="9525">
            <a:noFill/>
            <a:miter lim="800000"/>
            <a:headEnd/>
            <a:tailEnd/>
          </a:ln>
        </p:spPr>
        <p:txBody>
          <a:bodyPr lIns="0" tIns="0" rIns="0" bIns="0"/>
          <a:lstStyle/>
          <a:p>
            <a:pPr>
              <a:spcBef>
                <a:spcPct val="0"/>
              </a:spcBef>
              <a:buClrTx/>
              <a:buSzTx/>
              <a:buFontTx/>
              <a:buNone/>
            </a:pPr>
            <a:r>
              <a:rPr lang="en-US" sz="1800" b="0" dirty="0"/>
              <a:t>Data represented in Smith Chart</a:t>
            </a:r>
            <a:br>
              <a:rPr lang="en-US" sz="1800" b="0" dirty="0"/>
            </a:br>
            <a:br>
              <a:rPr lang="en-US" sz="1800" b="0" dirty="0"/>
            </a:br>
            <a:br>
              <a:rPr lang="en-US" sz="1800" b="0" dirty="0"/>
            </a:br>
            <a:endParaRPr lang="en-US" sz="1800" b="0" dirty="0"/>
          </a:p>
        </p:txBody>
      </p:sp>
      <p:sp>
        <p:nvSpPr>
          <p:cNvPr id="25619"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sp>
        <p:nvSpPr>
          <p:cNvPr id="25620" name="Rectangle 44"/>
          <p:cNvSpPr>
            <a:spLocks noChangeArrowheads="1"/>
          </p:cNvSpPr>
          <p:nvPr/>
        </p:nvSpPr>
        <p:spPr bwMode="auto">
          <a:xfrm>
            <a:off x="5227638" y="5735638"/>
            <a:ext cx="3195637" cy="379412"/>
          </a:xfrm>
          <a:prstGeom prst="rect">
            <a:avLst/>
          </a:prstGeom>
          <a:noFill/>
          <a:ln w="9525">
            <a:noFill/>
            <a:miter lim="800000"/>
            <a:headEnd/>
            <a:tailEnd/>
          </a:ln>
        </p:spPr>
        <p:txBody>
          <a:bodyPr lIns="0" tIns="0" rIns="0" bIns="0"/>
          <a:lstStyle/>
          <a:p>
            <a:pPr>
              <a:spcBef>
                <a:spcPct val="0"/>
              </a:spcBef>
              <a:buClrTx/>
              <a:buSzTx/>
              <a:buFontTx/>
              <a:buNone/>
            </a:pPr>
            <a:r>
              <a:rPr lang="en-US" sz="1200" b="0" dirty="0"/>
              <a:t>Shown is the model of a Ferrite loaded cavity:</a:t>
            </a:r>
          </a:p>
          <a:p>
            <a:pPr algn="ctr">
              <a:spcBef>
                <a:spcPct val="0"/>
              </a:spcBef>
              <a:buClrTx/>
              <a:buSzTx/>
              <a:buFontTx/>
              <a:buNone/>
            </a:pPr>
            <a:r>
              <a:rPr lang="en-US" sz="1200" b="0" dirty="0"/>
              <a:t>R=200 k</a:t>
            </a:r>
            <a:r>
              <a:rPr lang="en-US" sz="1200" b="0" dirty="0">
                <a:sym typeface="Symbol" pitchFamily="18" charset="2"/>
              </a:rPr>
              <a:t>, Q=50, f</a:t>
            </a:r>
            <a:r>
              <a:rPr lang="en-US" sz="1200" b="0" baseline="-25000" dirty="0">
                <a:sym typeface="Symbol" pitchFamily="18" charset="2"/>
              </a:rPr>
              <a:t>res</a:t>
            </a:r>
            <a:r>
              <a:rPr lang="en-US" sz="1200" b="0" dirty="0">
                <a:sym typeface="Symbol" pitchFamily="18" charset="2"/>
              </a:rPr>
              <a:t>=1 MHz</a:t>
            </a:r>
            <a:br>
              <a:rPr lang="en-US" sz="1200" b="0" dirty="0"/>
            </a:br>
            <a:endParaRPr lang="en-US" sz="1200" b="0" dirty="0"/>
          </a:p>
        </p:txBody>
      </p:sp>
      <p:graphicFrame>
        <p:nvGraphicFramePr>
          <p:cNvPr id="25602" name="Object 10"/>
          <p:cNvGraphicFramePr>
            <a:graphicFrameLocks noChangeAspect="1"/>
          </p:cNvGraphicFramePr>
          <p:nvPr/>
        </p:nvGraphicFramePr>
        <p:xfrm>
          <a:off x="1077913" y="2184400"/>
          <a:ext cx="984250" cy="377825"/>
        </p:xfrm>
        <a:graphic>
          <a:graphicData uri="http://schemas.openxmlformats.org/presentationml/2006/ole">
            <mc:AlternateContent xmlns:mc="http://schemas.openxmlformats.org/markup-compatibility/2006">
              <mc:Choice xmlns:v="urn:schemas-microsoft-com:vml" Requires="v">
                <p:oleObj name="Equation" r:id="rId4" imgW="660113" imgH="253890" progId="Equation.3">
                  <p:embed/>
                </p:oleObj>
              </mc:Choice>
              <mc:Fallback>
                <p:oleObj name="Equation" r:id="rId4" imgW="660113" imgH="253890" progId="Equation.3">
                  <p:embed/>
                  <p:pic>
                    <p:nvPicPr>
                      <p:cNvPr id="25602"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7913" y="2184400"/>
                        <a:ext cx="984250" cy="377825"/>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3" name="Object 10"/>
          <p:cNvGraphicFramePr>
            <a:graphicFrameLocks noChangeAspect="1"/>
          </p:cNvGraphicFramePr>
          <p:nvPr/>
        </p:nvGraphicFramePr>
        <p:xfrm>
          <a:off x="3286125" y="2184400"/>
          <a:ext cx="982663" cy="379413"/>
        </p:xfrm>
        <a:graphic>
          <a:graphicData uri="http://schemas.openxmlformats.org/presentationml/2006/ole">
            <mc:AlternateContent xmlns:mc="http://schemas.openxmlformats.org/markup-compatibility/2006">
              <mc:Choice xmlns:v="urn:schemas-microsoft-com:vml" Requires="v">
                <p:oleObj name="Equation" r:id="rId6" imgW="660113" imgH="253890" progId="Equation.3">
                  <p:embed/>
                </p:oleObj>
              </mc:Choice>
              <mc:Fallback>
                <p:oleObj name="Equation" r:id="rId6" imgW="660113" imgH="253890" progId="Equation.3">
                  <p:embed/>
                  <p:pic>
                    <p:nvPicPr>
                      <p:cNvPr id="25603"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6125" y="2184400"/>
                        <a:ext cx="982663" cy="379413"/>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5621" name="Straight Arrow Connector 16"/>
          <p:cNvCxnSpPr>
            <a:cxnSpLocks noChangeShapeType="1"/>
          </p:cNvCxnSpPr>
          <p:nvPr/>
        </p:nvCxnSpPr>
        <p:spPr bwMode="auto">
          <a:xfrm flipV="1">
            <a:off x="2087563" y="4424363"/>
            <a:ext cx="350837" cy="92075"/>
          </a:xfrm>
          <a:prstGeom prst="straightConnector1">
            <a:avLst/>
          </a:prstGeom>
          <a:noFill/>
          <a:ln w="25400" algn="ctr">
            <a:solidFill>
              <a:srgbClr val="00CC00"/>
            </a:solidFill>
            <a:round/>
            <a:headEnd/>
            <a:tailEnd type="arrow" w="med" len="med"/>
          </a:ln>
        </p:spPr>
      </p:cxnSp>
      <p:graphicFrame>
        <p:nvGraphicFramePr>
          <p:cNvPr id="25604" name="Object 10"/>
          <p:cNvGraphicFramePr>
            <a:graphicFrameLocks noChangeAspect="1"/>
          </p:cNvGraphicFramePr>
          <p:nvPr/>
        </p:nvGraphicFramePr>
        <p:xfrm>
          <a:off x="1068388" y="4327525"/>
          <a:ext cx="984250" cy="377825"/>
        </p:xfrm>
        <a:graphic>
          <a:graphicData uri="http://schemas.openxmlformats.org/presentationml/2006/ole">
            <mc:AlternateContent xmlns:mc="http://schemas.openxmlformats.org/markup-compatibility/2006">
              <mc:Choice xmlns:v="urn:schemas-microsoft-com:vml" Requires="v">
                <p:oleObj name="Equation" r:id="rId8" imgW="660113" imgH="253890" progId="Equation.3">
                  <p:embed/>
                </p:oleObj>
              </mc:Choice>
              <mc:Fallback>
                <p:oleObj name="Equation" r:id="rId8" imgW="660113" imgH="253890" progId="Equation.3">
                  <p:embed/>
                  <p:pic>
                    <p:nvPicPr>
                      <p:cNvPr id="25604"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8388" y="4327525"/>
                        <a:ext cx="984250" cy="377825"/>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5622" name="Straight Arrow Connector 18"/>
          <p:cNvCxnSpPr>
            <a:cxnSpLocks noChangeShapeType="1"/>
          </p:cNvCxnSpPr>
          <p:nvPr/>
        </p:nvCxnSpPr>
        <p:spPr bwMode="auto">
          <a:xfrm rot="10800000" flipV="1">
            <a:off x="2871788" y="4821238"/>
            <a:ext cx="388937" cy="157162"/>
          </a:xfrm>
          <a:prstGeom prst="straightConnector1">
            <a:avLst/>
          </a:prstGeom>
          <a:noFill/>
          <a:ln w="25400" algn="ctr">
            <a:solidFill>
              <a:srgbClr val="00CC00"/>
            </a:solidFill>
            <a:round/>
            <a:headEnd/>
            <a:tailEnd type="arrow" w="med" len="med"/>
          </a:ln>
        </p:spPr>
      </p:cxnSp>
      <p:graphicFrame>
        <p:nvGraphicFramePr>
          <p:cNvPr id="25605" name="Object 10"/>
          <p:cNvGraphicFramePr>
            <a:graphicFrameLocks noChangeAspect="1"/>
          </p:cNvGraphicFramePr>
          <p:nvPr/>
        </p:nvGraphicFramePr>
        <p:xfrm>
          <a:off x="3286125" y="4576763"/>
          <a:ext cx="982663" cy="379412"/>
        </p:xfrm>
        <a:graphic>
          <a:graphicData uri="http://schemas.openxmlformats.org/presentationml/2006/ole">
            <mc:AlternateContent xmlns:mc="http://schemas.openxmlformats.org/markup-compatibility/2006">
              <mc:Choice xmlns:v="urn:schemas-microsoft-com:vml" Requires="v">
                <p:oleObj name="Equation" r:id="rId9" imgW="660113" imgH="253890" progId="Equation.3">
                  <p:embed/>
                </p:oleObj>
              </mc:Choice>
              <mc:Fallback>
                <p:oleObj name="Equation" r:id="rId9" imgW="660113" imgH="253890" progId="Equation.3">
                  <p:embed/>
                  <p:pic>
                    <p:nvPicPr>
                      <p:cNvPr id="25605"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86125" y="4576763"/>
                        <a:ext cx="982663" cy="379412"/>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5623" name="Picture 81" descr="ResonantCavity_Smith.png"/>
          <p:cNvPicPr>
            <a:picLocks noChangeAspect="1"/>
          </p:cNvPicPr>
          <p:nvPr/>
        </p:nvPicPr>
        <p:blipFill>
          <a:blip r:embed="rId10" cstate="print"/>
          <a:srcRect/>
          <a:stretch>
            <a:fillRect/>
          </a:stretch>
        </p:blipFill>
        <p:spPr bwMode="auto">
          <a:xfrm>
            <a:off x="4722813" y="1639888"/>
            <a:ext cx="4224337" cy="4002087"/>
          </a:xfrm>
          <a:prstGeom prst="rect">
            <a:avLst/>
          </a:prstGeom>
          <a:noFill/>
          <a:ln w="9525">
            <a:noFill/>
            <a:miter lim="800000"/>
            <a:headEnd/>
            <a:tailEnd/>
          </a:ln>
        </p:spPr>
      </p:pic>
      <p:cxnSp>
        <p:nvCxnSpPr>
          <p:cNvPr id="25624" name="Straight Arrow Connector 16"/>
          <p:cNvCxnSpPr>
            <a:cxnSpLocks noChangeShapeType="1"/>
          </p:cNvCxnSpPr>
          <p:nvPr/>
        </p:nvCxnSpPr>
        <p:spPr bwMode="auto">
          <a:xfrm rot="16200000" flipH="1">
            <a:off x="5842001" y="2128837"/>
            <a:ext cx="1035050" cy="434975"/>
          </a:xfrm>
          <a:prstGeom prst="straightConnector1">
            <a:avLst/>
          </a:prstGeom>
          <a:noFill/>
          <a:ln w="25400" algn="ctr">
            <a:solidFill>
              <a:srgbClr val="00CC00"/>
            </a:solidFill>
            <a:round/>
            <a:headEnd/>
            <a:tailEnd type="arrow" w="med" len="med"/>
          </a:ln>
        </p:spPr>
      </p:cxnSp>
      <p:graphicFrame>
        <p:nvGraphicFramePr>
          <p:cNvPr id="25606" name="Object 10"/>
          <p:cNvGraphicFramePr>
            <a:graphicFrameLocks noChangeAspect="1"/>
          </p:cNvGraphicFramePr>
          <p:nvPr/>
        </p:nvGraphicFramePr>
        <p:xfrm>
          <a:off x="5511800" y="1427163"/>
          <a:ext cx="984250" cy="377825"/>
        </p:xfrm>
        <a:graphic>
          <a:graphicData uri="http://schemas.openxmlformats.org/presentationml/2006/ole">
            <mc:AlternateContent xmlns:mc="http://schemas.openxmlformats.org/markup-compatibility/2006">
              <mc:Choice xmlns:v="urn:schemas-microsoft-com:vml" Requires="v">
                <p:oleObj name="Equation" r:id="rId11" imgW="660113" imgH="253890" progId="Equation.3">
                  <p:embed/>
                </p:oleObj>
              </mc:Choice>
              <mc:Fallback>
                <p:oleObj name="Equation" r:id="rId11" imgW="660113" imgH="253890" progId="Equation.3">
                  <p:embed/>
                  <p:pic>
                    <p:nvPicPr>
                      <p:cNvPr id="25606"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1800" y="1427163"/>
                        <a:ext cx="984250" cy="377825"/>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5607" name="Object 10"/>
          <p:cNvGraphicFramePr>
            <a:graphicFrameLocks noChangeAspect="1"/>
          </p:cNvGraphicFramePr>
          <p:nvPr/>
        </p:nvGraphicFramePr>
        <p:xfrm>
          <a:off x="5419725" y="5222875"/>
          <a:ext cx="982663" cy="379413"/>
        </p:xfrm>
        <a:graphic>
          <a:graphicData uri="http://schemas.openxmlformats.org/presentationml/2006/ole">
            <mc:AlternateContent xmlns:mc="http://schemas.openxmlformats.org/markup-compatibility/2006">
              <mc:Choice xmlns:v="urn:schemas-microsoft-com:vml" Requires="v">
                <p:oleObj name="Equation" r:id="rId12" imgW="660113" imgH="253890" progId="Equation.3">
                  <p:embed/>
                </p:oleObj>
              </mc:Choice>
              <mc:Fallback>
                <p:oleObj name="Equation" r:id="rId12" imgW="660113" imgH="253890" progId="Equation.3">
                  <p:embed/>
                  <p:pic>
                    <p:nvPicPr>
                      <p:cNvPr id="25607" name="Object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9725" y="5222875"/>
                        <a:ext cx="982663" cy="379413"/>
                      </a:xfrm>
                      <a:prstGeom prst="rect">
                        <a:avLst/>
                      </a:prstGeom>
                      <a:noFill/>
                      <a:ln w="9525">
                        <a:solidFill>
                          <a:schemeClr val="tx1"/>
                        </a:solidFill>
                        <a:miter lim="800000"/>
                        <a:headEnd/>
                        <a:tailEnd type="none" w="lg"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25625" name="Straight Arrow Connector 18"/>
          <p:cNvCxnSpPr>
            <a:cxnSpLocks noChangeShapeType="1"/>
          </p:cNvCxnSpPr>
          <p:nvPr/>
        </p:nvCxnSpPr>
        <p:spPr bwMode="auto">
          <a:xfrm rot="5400000" flipH="1" flipV="1">
            <a:off x="5855494" y="4488657"/>
            <a:ext cx="896937" cy="508000"/>
          </a:xfrm>
          <a:prstGeom prst="straightConnector1">
            <a:avLst/>
          </a:prstGeom>
          <a:noFill/>
          <a:ln w="25400" algn="ctr">
            <a:solidFill>
              <a:srgbClr val="00CC00"/>
            </a:solidFill>
            <a:round/>
            <a:headEnd/>
            <a:tailEnd type="arrow" w="med" len="med"/>
          </a:ln>
        </p:spPr>
      </p:cxnSp>
    </p:spTree>
    <p:extLst>
      <p:ext uri="{BB962C8B-B14F-4D97-AF65-F5344CB8AC3E}">
        <p14:creationId xmlns:p14="http://schemas.microsoft.com/office/powerpoint/2010/main" val="30705198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4211" name="Slide Number Placeholder 4"/>
          <p:cNvSpPr>
            <a:spLocks noGrp="1"/>
          </p:cNvSpPr>
          <p:nvPr>
            <p:ph type="sldNum" sz="quarter" idx="11"/>
          </p:nvPr>
        </p:nvSpPr>
        <p:spPr>
          <a:noFill/>
        </p:spPr>
        <p:txBody>
          <a:bodyPr/>
          <a:lstStyle/>
          <a:p>
            <a:fld id="{64631023-771D-4030-B248-D5EFA2FD5D0B}" type="slidenum">
              <a:rPr lang="en-US" smtClean="0"/>
              <a:pPr/>
              <a:t>15</a:t>
            </a:fld>
            <a:endParaRPr lang="en-US" dirty="0"/>
          </a:p>
        </p:txBody>
      </p:sp>
      <p:sp>
        <p:nvSpPr>
          <p:cNvPr id="94212" name="Rectangle 3"/>
          <p:cNvSpPr>
            <a:spLocks noChangeArrowheads="1"/>
          </p:cNvSpPr>
          <p:nvPr/>
        </p:nvSpPr>
        <p:spPr bwMode="auto">
          <a:xfrm>
            <a:off x="833438" y="0"/>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TEM Transmission lines (7)</a:t>
            </a:r>
          </a:p>
        </p:txBody>
      </p:sp>
      <p:sp>
        <p:nvSpPr>
          <p:cNvPr id="94213"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pic>
        <p:nvPicPr>
          <p:cNvPr id="94214" name="Picture 2"/>
          <p:cNvPicPr>
            <a:picLocks noChangeAspect="1" noChangeArrowheads="1"/>
          </p:cNvPicPr>
          <p:nvPr/>
        </p:nvPicPr>
        <p:blipFill>
          <a:blip r:embed="rId3" cstate="print"/>
          <a:srcRect/>
          <a:stretch>
            <a:fillRect/>
          </a:stretch>
        </p:blipFill>
        <p:spPr bwMode="auto">
          <a:xfrm>
            <a:off x="1100138" y="762000"/>
            <a:ext cx="6943725" cy="5334000"/>
          </a:xfrm>
          <a:prstGeom prst="rect">
            <a:avLst/>
          </a:prstGeom>
          <a:noFill/>
          <a:ln w="25400" algn="ctr">
            <a:noFill/>
            <a:miter lim="800000"/>
            <a:headEnd/>
            <a:tailEnd type="none" w="lg" len="lg"/>
          </a:ln>
        </p:spPr>
      </p:pic>
      <p:sp>
        <p:nvSpPr>
          <p:cNvPr id="2" name="Rectangle 1"/>
          <p:cNvSpPr/>
          <p:nvPr/>
        </p:nvSpPr>
        <p:spPr bwMode="auto">
          <a:xfrm>
            <a:off x="3120082" y="1927653"/>
            <a:ext cx="858796" cy="1054443"/>
          </a:xfrm>
          <a:prstGeom prst="rect">
            <a:avLst/>
          </a:prstGeom>
          <a:noFill/>
          <a:ln w="25400" cap="flat" cmpd="sng" algn="ctr">
            <a:solidFill>
              <a:srgbClr val="0070C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8" name="Rectangle 7"/>
          <p:cNvSpPr/>
          <p:nvPr/>
        </p:nvSpPr>
        <p:spPr bwMode="auto">
          <a:xfrm>
            <a:off x="6023920" y="4621427"/>
            <a:ext cx="858796" cy="667265"/>
          </a:xfrm>
          <a:prstGeom prst="rect">
            <a:avLst/>
          </a:prstGeom>
          <a:noFill/>
          <a:ln w="254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4" name="Straight Connector 3"/>
          <p:cNvCxnSpPr/>
          <p:nvPr/>
        </p:nvCxnSpPr>
        <p:spPr bwMode="auto">
          <a:xfrm flipV="1">
            <a:off x="2298357" y="3912974"/>
            <a:ext cx="4736757" cy="1762896"/>
          </a:xfrm>
          <a:prstGeom prst="line">
            <a:avLst/>
          </a:prstGeom>
          <a:noFill/>
          <a:ln w="15875" cap="flat" cmpd="sng" algn="ctr">
            <a:solidFill>
              <a:srgbClr val="FF0000"/>
            </a:solidFill>
            <a:prstDash val="solid"/>
            <a:round/>
            <a:headEnd type="none" w="med" len="med"/>
            <a:tailEnd type="none" w="lg" len="lg"/>
          </a:ln>
          <a:effectLst/>
        </p:spPr>
      </p:cxnSp>
    </p:spTree>
    <p:extLst>
      <p:ext uri="{BB962C8B-B14F-4D97-AF65-F5344CB8AC3E}">
        <p14:creationId xmlns:p14="http://schemas.microsoft.com/office/powerpoint/2010/main" val="117041870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411162"/>
          </a:xfrm>
        </p:spPr>
        <p:txBody>
          <a:bodyPr>
            <a:normAutofit fontScale="90000"/>
          </a:bodyPr>
          <a:lstStyle/>
          <a:p>
            <a:r>
              <a:rPr lang="en-US" sz="3200" b="1" dirty="0">
                <a:solidFill>
                  <a:srgbClr val="FF0000"/>
                </a:solidFill>
              </a:rPr>
              <a:t>Example: </a:t>
            </a:r>
            <a:br>
              <a:rPr lang="en-US" sz="3200" b="1" dirty="0">
                <a:solidFill>
                  <a:srgbClr val="FF0000"/>
                </a:solidFill>
              </a:rPr>
            </a:br>
            <a:r>
              <a:rPr lang="en-US" sz="3200" b="1" dirty="0">
                <a:solidFill>
                  <a:srgbClr val="FF0000"/>
                </a:solidFill>
              </a:rPr>
              <a:t>Measurement of Q with VNA in Reflection</a:t>
            </a:r>
          </a:p>
        </p:txBody>
      </p:sp>
      <p:sp>
        <p:nvSpPr>
          <p:cNvPr id="12" name="TextBox 11"/>
          <p:cNvSpPr txBox="1"/>
          <p:nvPr/>
        </p:nvSpPr>
        <p:spPr>
          <a:xfrm>
            <a:off x="5360126" y="1386840"/>
            <a:ext cx="3657600" cy="2419124"/>
          </a:xfrm>
          <a:prstGeom prst="rect">
            <a:avLst/>
          </a:prstGeom>
          <a:noFill/>
        </p:spPr>
        <p:txBody>
          <a:bodyPr wrap="square" rtlCol="0">
            <a:spAutoFit/>
          </a:bodyPr>
          <a:lstStyle/>
          <a:p>
            <a:r>
              <a:rPr lang="en-US" b="0" dirty="0"/>
              <a:t>But how? </a:t>
            </a:r>
          </a:p>
          <a:p>
            <a:r>
              <a:rPr lang="en-US" b="0" dirty="0"/>
              <a:t>This is the recipe:</a:t>
            </a:r>
          </a:p>
          <a:p>
            <a:pPr>
              <a:buFont typeface="Calibri" pitchFamily="34" charset="0"/>
              <a:buChar char="→"/>
            </a:pPr>
            <a:r>
              <a:rPr lang="en-US" b="0" dirty="0"/>
              <a:t> Get the resonance frequency and read out the 3dB-points</a:t>
            </a:r>
          </a:p>
          <a:p>
            <a:pPr>
              <a:buFont typeface="Calibri" pitchFamily="34" charset="0"/>
              <a:buChar char="→"/>
            </a:pPr>
            <a:r>
              <a:rPr lang="en-US" b="0" dirty="0"/>
              <a:t> Calculate Q = f</a:t>
            </a:r>
            <a:r>
              <a:rPr lang="en-US" b="0" baseline="-25000" dirty="0"/>
              <a:t>res</a:t>
            </a:r>
            <a:r>
              <a:rPr lang="en-US" b="0" dirty="0"/>
              <a:t>/∆f.</a:t>
            </a:r>
            <a:endParaRPr lang="en-US" b="0" baseline="-25000" dirty="0"/>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015" y="2788599"/>
            <a:ext cx="4827007" cy="3487863"/>
          </a:xfrm>
          <a:prstGeom prst="rect">
            <a:avLst/>
          </a:prstGeom>
        </p:spPr>
      </p:pic>
      <p:grpSp>
        <p:nvGrpSpPr>
          <p:cNvPr id="22" name="Group 21"/>
          <p:cNvGrpSpPr/>
          <p:nvPr/>
        </p:nvGrpSpPr>
        <p:grpSpPr>
          <a:xfrm>
            <a:off x="3420292" y="3886200"/>
            <a:ext cx="5292634" cy="2390262"/>
            <a:chOff x="4648200" y="4038600"/>
            <a:chExt cx="4932317" cy="2390262"/>
          </a:xfrm>
        </p:grpSpPr>
        <p:grpSp>
          <p:nvGrpSpPr>
            <p:cNvPr id="19" name="Group 18"/>
            <p:cNvGrpSpPr/>
            <p:nvPr/>
          </p:nvGrpSpPr>
          <p:grpSpPr>
            <a:xfrm>
              <a:off x="4648200" y="4038600"/>
              <a:ext cx="4615805" cy="1200329"/>
              <a:chOff x="3429000" y="4038600"/>
              <a:chExt cx="5425595" cy="1200329"/>
            </a:xfrm>
          </p:grpSpPr>
          <p:sp>
            <p:nvSpPr>
              <p:cNvPr id="14" name="TextBox 13"/>
              <p:cNvSpPr txBox="1"/>
              <p:nvPr/>
            </p:nvSpPr>
            <p:spPr>
              <a:xfrm>
                <a:off x="3429000" y="4495800"/>
                <a:ext cx="381000" cy="646331"/>
              </a:xfrm>
              <a:prstGeom prst="rect">
                <a:avLst/>
              </a:prstGeom>
              <a:noFill/>
            </p:spPr>
            <p:txBody>
              <a:bodyPr wrap="square" rtlCol="0">
                <a:spAutoFit/>
              </a:bodyPr>
              <a:lstStyle/>
              <a:p>
                <a:r>
                  <a:rPr lang="en-US" sz="3600" b="1" dirty="0">
                    <a:solidFill>
                      <a:srgbClr val="FF0000"/>
                    </a:solidFill>
                  </a:rPr>
                  <a:t>?</a:t>
                </a:r>
              </a:p>
            </p:txBody>
          </p:sp>
          <p:sp>
            <p:nvSpPr>
              <p:cNvPr id="18" name="TextBox 17"/>
              <p:cNvSpPr txBox="1"/>
              <p:nvPr/>
            </p:nvSpPr>
            <p:spPr>
              <a:xfrm>
                <a:off x="5763794" y="4038600"/>
                <a:ext cx="3090801" cy="1200329"/>
              </a:xfrm>
              <a:prstGeom prst="rect">
                <a:avLst/>
              </a:prstGeom>
              <a:noFill/>
            </p:spPr>
            <p:txBody>
              <a:bodyPr wrap="square" rtlCol="0">
                <a:spAutoFit/>
              </a:bodyPr>
              <a:lstStyle/>
              <a:p>
                <a:endParaRPr lang="en-US" dirty="0">
                  <a:solidFill>
                    <a:srgbClr val="FF0000"/>
                  </a:solidFill>
                </a:endParaRPr>
              </a:p>
              <a:p>
                <a:r>
                  <a:rPr lang="en-US" dirty="0">
                    <a:solidFill>
                      <a:srgbClr val="FF0000"/>
                    </a:solidFill>
                  </a:rPr>
                  <a:t>Ooops? Not so straightforward?</a:t>
                </a:r>
              </a:p>
            </p:txBody>
          </p:sp>
        </p:grpSp>
        <p:pic>
          <p:nvPicPr>
            <p:cNvPr id="21" name="Picture 20" descr="gorillawrite.gif"/>
            <p:cNvPicPr>
              <a:picLocks noChangeAspect="1"/>
            </p:cNvPicPr>
            <p:nvPr/>
          </p:nvPicPr>
          <p:blipFill>
            <a:blip r:embed="rId4" cstate="print"/>
            <a:stretch>
              <a:fillRect/>
            </a:stretch>
          </p:blipFill>
          <p:spPr>
            <a:xfrm>
              <a:off x="8704217" y="5323962"/>
              <a:ext cx="876300" cy="1104900"/>
            </a:xfrm>
            <a:prstGeom prst="rect">
              <a:avLst/>
            </a:prstGeom>
          </p:spPr>
        </p:pic>
      </p:grpSp>
      <p:sp>
        <p:nvSpPr>
          <p:cNvPr id="2" name="Date Placeholder 1"/>
          <p:cNvSpPr>
            <a:spLocks noGrp="1"/>
          </p:cNvSpPr>
          <p:nvPr>
            <p:ph type="dt" sz="half" idx="10"/>
          </p:nvPr>
        </p:nvSpPr>
        <p:spPr/>
        <p:txBody>
          <a:bodyPr/>
          <a:lstStyle/>
          <a:p>
            <a:pPr>
              <a:defRPr/>
            </a:pPr>
            <a:r>
              <a:rPr lang="en-US"/>
              <a:t>F. Caspers, M. Wendt, M. Bozzolan; JUAS 2021 RF Eng.</a:t>
            </a:r>
            <a:endParaRPr lang="en-US" dirty="0"/>
          </a:p>
        </p:txBody>
      </p:sp>
      <p:sp>
        <p:nvSpPr>
          <p:cNvPr id="3" name="Slide Number Placeholder 2"/>
          <p:cNvSpPr>
            <a:spLocks noGrp="1"/>
          </p:cNvSpPr>
          <p:nvPr>
            <p:ph type="sldNum" sz="quarter" idx="11"/>
          </p:nvPr>
        </p:nvSpPr>
        <p:spPr/>
        <p:txBody>
          <a:bodyPr/>
          <a:lstStyle/>
          <a:p>
            <a:pPr>
              <a:defRPr/>
            </a:pPr>
            <a:fld id="{B1C04AA4-8768-46D0-99DD-8857F2C61218}" type="slidenum">
              <a:rPr lang="en-US" smtClean="0"/>
              <a:pPr>
                <a:defRPr/>
              </a:pPr>
              <a:t>150</a:t>
            </a:fld>
            <a:endParaRPr lang="en-US" dirty="0"/>
          </a:p>
        </p:txBody>
      </p:sp>
      <p:sp>
        <p:nvSpPr>
          <p:cNvPr id="13"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grpSp>
        <p:nvGrpSpPr>
          <p:cNvPr id="9" name="Group 8"/>
          <p:cNvGrpSpPr/>
          <p:nvPr/>
        </p:nvGrpSpPr>
        <p:grpSpPr>
          <a:xfrm>
            <a:off x="381000" y="1397000"/>
            <a:ext cx="4511040" cy="1173480"/>
            <a:chOff x="381000" y="1397000"/>
            <a:chExt cx="4511040" cy="1173480"/>
          </a:xfrm>
        </p:grpSpPr>
        <p:pic>
          <p:nvPicPr>
            <p:cNvPr id="11" name="Picture 10" descr="CoaxMeasWithVNA.jpg"/>
            <p:cNvPicPr>
              <a:picLocks noChangeAspect="1"/>
            </p:cNvPicPr>
            <p:nvPr/>
          </p:nvPicPr>
          <p:blipFill>
            <a:blip r:embed="rId5" cstate="print"/>
            <a:stretch>
              <a:fillRect/>
            </a:stretch>
          </p:blipFill>
          <p:spPr>
            <a:xfrm>
              <a:off x="381000" y="1397000"/>
              <a:ext cx="4511040" cy="1173480"/>
            </a:xfrm>
            <a:prstGeom prst="rect">
              <a:avLst/>
            </a:prstGeom>
          </p:spPr>
        </p:pic>
        <p:cxnSp>
          <p:nvCxnSpPr>
            <p:cNvPr id="7" name="Straight Arrow Connector 6"/>
            <p:cNvCxnSpPr/>
            <p:nvPr/>
          </p:nvCxnSpPr>
          <p:spPr bwMode="auto">
            <a:xfrm flipV="1">
              <a:off x="2374900" y="1663700"/>
              <a:ext cx="152400" cy="180340"/>
            </a:xfrm>
            <a:prstGeom prst="straightConnector1">
              <a:avLst/>
            </a:prstGeom>
            <a:noFill/>
            <a:ln w="15875" cap="flat" cmpd="sng" algn="ctr">
              <a:solidFill>
                <a:schemeClr val="tx1"/>
              </a:solidFill>
              <a:prstDash val="solid"/>
              <a:round/>
              <a:headEnd type="none" w="med" len="med"/>
              <a:tailEnd type="arrow"/>
            </a:ln>
            <a:effectLst/>
          </p:spPr>
        </p:cxnSp>
      </p:grpSp>
      <p:sp>
        <p:nvSpPr>
          <p:cNvPr id="8" name="TextBox 7"/>
          <p:cNvSpPr txBox="1"/>
          <p:nvPr/>
        </p:nvSpPr>
        <p:spPr>
          <a:xfrm>
            <a:off x="1663700" y="1054100"/>
            <a:ext cx="3475222" cy="286232"/>
          </a:xfrm>
          <a:prstGeom prst="rect">
            <a:avLst/>
          </a:prstGeom>
          <a:noFill/>
        </p:spPr>
        <p:txBody>
          <a:bodyPr wrap="square" rtlCol="0">
            <a:spAutoFit/>
          </a:bodyPr>
          <a:lstStyle/>
          <a:p>
            <a:pPr>
              <a:buNone/>
            </a:pPr>
            <a:r>
              <a:rPr lang="en-GB" sz="1400" b="0" dirty="0"/>
              <a:t>Small C adjustable for critical coupling</a:t>
            </a:r>
          </a:p>
        </p:txBody>
      </p:sp>
      <p:cxnSp>
        <p:nvCxnSpPr>
          <p:cNvPr id="16" name="Straight Arrow Connector 15"/>
          <p:cNvCxnSpPr/>
          <p:nvPr/>
        </p:nvCxnSpPr>
        <p:spPr bwMode="auto">
          <a:xfrm flipH="1">
            <a:off x="2463800" y="1275715"/>
            <a:ext cx="342900" cy="362585"/>
          </a:xfrm>
          <a:prstGeom prst="straightConnector1">
            <a:avLst/>
          </a:prstGeom>
          <a:noFill/>
          <a:ln w="15875" cap="flat" cmpd="sng" algn="ctr">
            <a:solidFill>
              <a:srgbClr val="0000FF"/>
            </a:solidFill>
            <a:prstDash val="solid"/>
            <a:round/>
            <a:headEnd type="none" w="med" len="med"/>
            <a:tailEnd type="arrow"/>
          </a:ln>
          <a:effectLst/>
        </p:spPr>
      </p:cxnSp>
      <p:cxnSp>
        <p:nvCxnSpPr>
          <p:cNvPr id="24" name="Straight Connector 23"/>
          <p:cNvCxnSpPr/>
          <p:nvPr/>
        </p:nvCxnSpPr>
        <p:spPr bwMode="auto">
          <a:xfrm>
            <a:off x="1955800" y="4102100"/>
            <a:ext cx="1219200" cy="0"/>
          </a:xfrm>
          <a:prstGeom prst="line">
            <a:avLst/>
          </a:prstGeom>
          <a:noFill/>
          <a:ln w="25400" cap="flat" cmpd="sng" algn="ctr">
            <a:solidFill>
              <a:srgbClr val="C00000"/>
            </a:solidFill>
            <a:prstDash val="solid"/>
            <a:round/>
            <a:headEnd type="none" w="med" len="med"/>
            <a:tailEnd type="none" w="lg" len="lg"/>
          </a:ln>
          <a:effectLst/>
        </p:spPr>
      </p:cxnSp>
      <p:cxnSp>
        <p:nvCxnSpPr>
          <p:cNvPr id="25" name="Straight Connector 24"/>
          <p:cNvCxnSpPr/>
          <p:nvPr/>
        </p:nvCxnSpPr>
        <p:spPr bwMode="auto">
          <a:xfrm>
            <a:off x="1955800" y="4965700"/>
            <a:ext cx="1219200" cy="0"/>
          </a:xfrm>
          <a:prstGeom prst="line">
            <a:avLst/>
          </a:prstGeom>
          <a:noFill/>
          <a:ln w="25400" cap="flat" cmpd="sng" algn="ctr">
            <a:solidFill>
              <a:srgbClr val="C00000"/>
            </a:solidFill>
            <a:prstDash val="solid"/>
            <a:round/>
            <a:headEnd type="none" w="med" len="med"/>
            <a:tailEnd type="none" w="lg" len="lg"/>
          </a:ln>
          <a:effectLst/>
        </p:spPr>
      </p:cxnSp>
      <p:sp>
        <p:nvSpPr>
          <p:cNvPr id="26" name="TextBox 25"/>
          <p:cNvSpPr txBox="1"/>
          <p:nvPr/>
        </p:nvSpPr>
        <p:spPr>
          <a:xfrm>
            <a:off x="939800" y="3949700"/>
            <a:ext cx="1695450" cy="701731"/>
          </a:xfrm>
          <a:prstGeom prst="rect">
            <a:avLst/>
          </a:prstGeom>
          <a:noFill/>
        </p:spPr>
        <p:txBody>
          <a:bodyPr wrap="square" rtlCol="0">
            <a:spAutoFit/>
          </a:bodyPr>
          <a:lstStyle/>
          <a:p>
            <a:pPr>
              <a:buNone/>
            </a:pPr>
            <a:r>
              <a:rPr lang="en-GB" sz="1600" b="0" dirty="0">
                <a:solidFill>
                  <a:srgbClr val="C00000"/>
                </a:solidFill>
              </a:rPr>
              <a:t>3dB here!</a:t>
            </a:r>
          </a:p>
          <a:p>
            <a:pPr>
              <a:buNone/>
            </a:pPr>
            <a:r>
              <a:rPr lang="en-GB" sz="1200" b="0" dirty="0">
                <a:solidFill>
                  <a:srgbClr val="C00000"/>
                </a:solidFill>
              </a:rPr>
              <a:t>(only for critical coupling)</a:t>
            </a:r>
          </a:p>
        </p:txBody>
      </p:sp>
      <p:sp>
        <p:nvSpPr>
          <p:cNvPr id="27" name="TextBox 26"/>
          <p:cNvSpPr txBox="1"/>
          <p:nvPr/>
        </p:nvSpPr>
        <p:spPr>
          <a:xfrm>
            <a:off x="888999" y="4800600"/>
            <a:ext cx="2063289" cy="904863"/>
          </a:xfrm>
          <a:prstGeom prst="rect">
            <a:avLst/>
          </a:prstGeom>
          <a:noFill/>
        </p:spPr>
        <p:txBody>
          <a:bodyPr wrap="square" rtlCol="0">
            <a:spAutoFit/>
          </a:bodyPr>
          <a:lstStyle/>
          <a:p>
            <a:pPr>
              <a:buNone/>
            </a:pPr>
            <a:r>
              <a:rPr lang="en-GB" sz="1600" dirty="0">
                <a:solidFill>
                  <a:srgbClr val="C00000"/>
                </a:solidFill>
              </a:rPr>
              <a:t>NOT</a:t>
            </a:r>
            <a:r>
              <a:rPr lang="en-GB" sz="1600" b="0" dirty="0">
                <a:solidFill>
                  <a:srgbClr val="C00000"/>
                </a:solidFill>
              </a:rPr>
              <a:t> here!</a:t>
            </a:r>
          </a:p>
          <a:p>
            <a:pPr>
              <a:buNone/>
            </a:pPr>
            <a:endParaRPr lang="en-GB" sz="1600" b="0" dirty="0">
              <a:solidFill>
                <a:srgbClr val="C00000"/>
              </a:solidFill>
            </a:endParaRPr>
          </a:p>
          <a:p>
            <a:pPr>
              <a:buNone/>
            </a:pPr>
            <a:r>
              <a:rPr lang="en-GB" sz="1600" b="0" dirty="0">
                <a:solidFill>
                  <a:srgbClr val="C00000"/>
                </a:solidFill>
              </a:rPr>
              <a:t>Classical mistake!</a:t>
            </a:r>
          </a:p>
        </p:txBody>
      </p:sp>
    </p:spTree>
    <p:extLst>
      <p:ext uri="{BB962C8B-B14F-4D97-AF65-F5344CB8AC3E}">
        <p14:creationId xmlns:p14="http://schemas.microsoft.com/office/powerpoint/2010/main" val="1674736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additive="base">
                                        <p:cTn id="25" dur="500" fill="hold"/>
                                        <p:tgtEl>
                                          <p:spTgt spid="25"/>
                                        </p:tgtEl>
                                        <p:attrNameLst>
                                          <p:attrName>ppt_x</p:attrName>
                                        </p:attrNameLst>
                                      </p:cBhvr>
                                      <p:tavLst>
                                        <p:tav tm="0">
                                          <p:val>
                                            <p:strVal val="#ppt_x"/>
                                          </p:val>
                                        </p:tav>
                                        <p:tav tm="100000">
                                          <p:val>
                                            <p:strVal val="#ppt_x"/>
                                          </p:val>
                                        </p:tav>
                                      </p:tavLst>
                                    </p:anim>
                                    <p:anim calcmode="lin" valueType="num">
                                      <p:cBhvr additive="base">
                                        <p:cTn id="2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78674"/>
            <a:ext cx="9536390" cy="1311128"/>
          </a:xfrm>
          <a:prstGeom prst="rect">
            <a:avLst/>
          </a:prstGeom>
          <a:noFill/>
        </p:spPr>
        <p:txBody>
          <a:bodyPr wrap="square" rtlCol="0">
            <a:spAutoFit/>
          </a:bodyPr>
          <a:lstStyle/>
          <a:p>
            <a:endParaRPr lang="en-US" b="0" dirty="0"/>
          </a:p>
          <a:p>
            <a:endParaRPr lang="en-US" b="0" dirty="0"/>
          </a:p>
          <a:p>
            <a:r>
              <a:rPr lang="en-US" b="0" dirty="0"/>
              <a:t>This is “our” recipe: </a:t>
            </a:r>
            <a:r>
              <a:rPr lang="en-US" sz="1800" b="0" dirty="0"/>
              <a:t>Put your network analyzer display format in Smith-chart.</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45738" y="1626685"/>
            <a:ext cx="6707638" cy="4835281"/>
          </a:xfrm>
          <a:prstGeom prst="rect">
            <a:avLst/>
          </a:prstGeom>
        </p:spPr>
      </p:pic>
      <p:sp>
        <p:nvSpPr>
          <p:cNvPr id="2" name="Date Placeholder 1"/>
          <p:cNvSpPr>
            <a:spLocks noGrp="1"/>
          </p:cNvSpPr>
          <p:nvPr>
            <p:ph type="dt" sz="half" idx="10"/>
          </p:nvPr>
        </p:nvSpPr>
        <p:spPr/>
        <p:txBody>
          <a:bodyPr/>
          <a:lstStyle/>
          <a:p>
            <a:pPr>
              <a:defRPr/>
            </a:pPr>
            <a:r>
              <a:rPr lang="en-US"/>
              <a:t>F. Caspers, M. Wendt, M. Bozzolan; JUAS 2021 RF Eng.</a:t>
            </a:r>
            <a:endParaRPr lang="en-US" dirty="0"/>
          </a:p>
        </p:txBody>
      </p:sp>
      <p:sp>
        <p:nvSpPr>
          <p:cNvPr id="5" name="Slide Number Placeholder 4"/>
          <p:cNvSpPr>
            <a:spLocks noGrp="1"/>
          </p:cNvSpPr>
          <p:nvPr>
            <p:ph type="sldNum" sz="quarter" idx="11"/>
          </p:nvPr>
        </p:nvSpPr>
        <p:spPr/>
        <p:txBody>
          <a:bodyPr/>
          <a:lstStyle/>
          <a:p>
            <a:pPr>
              <a:defRPr/>
            </a:pPr>
            <a:fld id="{B1C04AA4-8768-46D0-99DD-8857F2C61218}" type="slidenum">
              <a:rPr lang="en-US" smtClean="0"/>
              <a:pPr>
                <a:defRPr/>
              </a:pPr>
              <a:t>151</a:t>
            </a:fld>
            <a:endParaRPr lang="en-US" dirty="0"/>
          </a:p>
        </p:txBody>
      </p:sp>
      <p:sp>
        <p:nvSpPr>
          <p:cNvPr id="6"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Determination of Q in the Smith chart (1)</a:t>
            </a:r>
          </a:p>
        </p:txBody>
      </p:sp>
      <p:sp>
        <p:nvSpPr>
          <p:cNvPr id="7"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cxnSp>
        <p:nvCxnSpPr>
          <p:cNvPr id="9" name="Straight Connector 8"/>
          <p:cNvCxnSpPr/>
          <p:nvPr/>
        </p:nvCxnSpPr>
        <p:spPr bwMode="auto">
          <a:xfrm>
            <a:off x="3810000" y="4775200"/>
            <a:ext cx="1219200" cy="0"/>
          </a:xfrm>
          <a:prstGeom prst="line">
            <a:avLst/>
          </a:prstGeom>
          <a:noFill/>
          <a:ln w="25400" cap="flat" cmpd="sng" algn="ctr">
            <a:solidFill>
              <a:srgbClr val="C00000"/>
            </a:solidFill>
            <a:prstDash val="solid"/>
            <a:round/>
            <a:headEnd type="none" w="med" len="med"/>
            <a:tailEnd type="none" w="lg" len="lg"/>
          </a:ln>
          <a:effectLst/>
        </p:spPr>
      </p:cxnSp>
      <p:cxnSp>
        <p:nvCxnSpPr>
          <p:cNvPr id="10" name="Straight Connector 9"/>
          <p:cNvCxnSpPr/>
          <p:nvPr/>
        </p:nvCxnSpPr>
        <p:spPr bwMode="auto">
          <a:xfrm>
            <a:off x="3797300" y="5638800"/>
            <a:ext cx="1219200" cy="0"/>
          </a:xfrm>
          <a:prstGeom prst="line">
            <a:avLst/>
          </a:prstGeom>
          <a:noFill/>
          <a:ln w="25400" cap="flat" cmpd="sng" algn="ctr">
            <a:solidFill>
              <a:srgbClr val="C00000"/>
            </a:solidFill>
            <a:prstDash val="solid"/>
            <a:round/>
            <a:headEnd type="none" w="med" len="med"/>
            <a:tailEnd type="none" w="lg" len="lg"/>
          </a:ln>
          <a:effectLst/>
        </p:spPr>
      </p:cxnSp>
      <p:sp>
        <p:nvSpPr>
          <p:cNvPr id="11" name="TextBox 10"/>
          <p:cNvSpPr txBox="1"/>
          <p:nvPr/>
        </p:nvSpPr>
        <p:spPr>
          <a:xfrm>
            <a:off x="2794000" y="4622800"/>
            <a:ext cx="1695450" cy="701731"/>
          </a:xfrm>
          <a:prstGeom prst="rect">
            <a:avLst/>
          </a:prstGeom>
          <a:noFill/>
        </p:spPr>
        <p:txBody>
          <a:bodyPr wrap="square" rtlCol="0">
            <a:spAutoFit/>
          </a:bodyPr>
          <a:lstStyle/>
          <a:p>
            <a:pPr>
              <a:buNone/>
            </a:pPr>
            <a:r>
              <a:rPr lang="en-GB" sz="1600" b="0" dirty="0">
                <a:solidFill>
                  <a:srgbClr val="C00000"/>
                </a:solidFill>
              </a:rPr>
              <a:t>3dB here!</a:t>
            </a:r>
          </a:p>
          <a:p>
            <a:pPr>
              <a:buNone/>
            </a:pPr>
            <a:r>
              <a:rPr lang="en-GB" sz="1200" b="0" dirty="0">
                <a:solidFill>
                  <a:srgbClr val="C00000"/>
                </a:solidFill>
              </a:rPr>
              <a:t>(only for critical coupling)</a:t>
            </a:r>
          </a:p>
        </p:txBody>
      </p:sp>
      <p:sp>
        <p:nvSpPr>
          <p:cNvPr id="12" name="TextBox 11"/>
          <p:cNvSpPr txBox="1"/>
          <p:nvPr/>
        </p:nvSpPr>
        <p:spPr>
          <a:xfrm>
            <a:off x="2743199" y="5473700"/>
            <a:ext cx="2063289" cy="609398"/>
          </a:xfrm>
          <a:prstGeom prst="rect">
            <a:avLst/>
          </a:prstGeom>
          <a:noFill/>
        </p:spPr>
        <p:txBody>
          <a:bodyPr wrap="square" rtlCol="0">
            <a:spAutoFit/>
          </a:bodyPr>
          <a:lstStyle/>
          <a:p>
            <a:pPr>
              <a:buNone/>
            </a:pPr>
            <a:r>
              <a:rPr lang="en-GB" sz="1600" dirty="0">
                <a:solidFill>
                  <a:srgbClr val="C00000"/>
                </a:solidFill>
              </a:rPr>
              <a:t>NOT</a:t>
            </a:r>
            <a:r>
              <a:rPr lang="en-GB" sz="1600" b="0" dirty="0">
                <a:solidFill>
                  <a:srgbClr val="C00000"/>
                </a:solidFill>
              </a:rPr>
              <a:t> here!</a:t>
            </a:r>
          </a:p>
          <a:p>
            <a:pPr>
              <a:buNone/>
            </a:pPr>
            <a:r>
              <a:rPr lang="en-GB" sz="1600" b="0" dirty="0">
                <a:solidFill>
                  <a:srgbClr val="C00000"/>
                </a:solidFill>
              </a:rPr>
              <a:t>Classical mistake!</a:t>
            </a:r>
          </a:p>
        </p:txBody>
      </p:sp>
      <p:sp>
        <p:nvSpPr>
          <p:cNvPr id="8" name="TextBox 7"/>
          <p:cNvSpPr txBox="1"/>
          <p:nvPr/>
        </p:nvSpPr>
        <p:spPr>
          <a:xfrm>
            <a:off x="5337454" y="2507832"/>
            <a:ext cx="1658005" cy="1643527"/>
          </a:xfrm>
          <a:prstGeom prst="rect">
            <a:avLst/>
          </a:prstGeom>
          <a:noFill/>
        </p:spPr>
        <p:txBody>
          <a:bodyPr wrap="square" rtlCol="0">
            <a:spAutoFit/>
          </a:bodyPr>
          <a:lstStyle/>
          <a:p>
            <a:pPr>
              <a:buNone/>
            </a:pPr>
            <a:r>
              <a:rPr lang="en-GB" sz="1400" b="0" dirty="0"/>
              <a:t>Note: here the circle is close to the detuned open position, which is typically for a resonator with a capacitive coupling pin.</a:t>
            </a:r>
          </a:p>
        </p:txBody>
      </p:sp>
      <p:sp>
        <p:nvSpPr>
          <p:cNvPr id="13" name="TextBox 12">
            <a:extLst>
              <a:ext uri="{FF2B5EF4-FFF2-40B4-BE49-F238E27FC236}">
                <a16:creationId xmlns:a16="http://schemas.microsoft.com/office/drawing/2014/main" id="{A537619F-2BA7-F744-9BB0-202CB59E9976}"/>
              </a:ext>
            </a:extLst>
          </p:cNvPr>
          <p:cNvSpPr txBox="1"/>
          <p:nvPr/>
        </p:nvSpPr>
        <p:spPr>
          <a:xfrm>
            <a:off x="5337454" y="1972608"/>
            <a:ext cx="1400230" cy="501548"/>
          </a:xfrm>
          <a:prstGeom prst="rect">
            <a:avLst/>
          </a:prstGeom>
          <a:noFill/>
        </p:spPr>
        <p:txBody>
          <a:bodyPr wrap="square" rtlCol="0">
            <a:spAutoFit/>
          </a:bodyPr>
          <a:lstStyle/>
          <a:p>
            <a:pPr>
              <a:buNone/>
            </a:pPr>
            <a:r>
              <a:rPr lang="en-US" sz="1477" b="0" i="1" dirty="0"/>
              <a:t>detuned </a:t>
            </a:r>
            <a:br>
              <a:rPr lang="en-US" sz="1477" b="0" i="1" dirty="0"/>
            </a:br>
            <a:r>
              <a:rPr lang="en-US" sz="1477" b="0" i="1" dirty="0"/>
              <a:t>open position</a:t>
            </a:r>
          </a:p>
        </p:txBody>
      </p:sp>
      <p:cxnSp>
        <p:nvCxnSpPr>
          <p:cNvPr id="14" name="Straight Arrow Connector 13">
            <a:extLst>
              <a:ext uri="{FF2B5EF4-FFF2-40B4-BE49-F238E27FC236}">
                <a16:creationId xmlns:a16="http://schemas.microsoft.com/office/drawing/2014/main" id="{CDBDFEC6-DF6B-3040-A0C2-765751240DCE}"/>
              </a:ext>
            </a:extLst>
          </p:cNvPr>
          <p:cNvCxnSpPr>
            <a:cxnSpLocks/>
          </p:cNvCxnSpPr>
          <p:nvPr/>
        </p:nvCxnSpPr>
        <p:spPr bwMode="auto">
          <a:xfrm flipH="1">
            <a:off x="5086350" y="2406650"/>
            <a:ext cx="304800" cy="654050"/>
          </a:xfrm>
          <a:prstGeom prst="straightConnector1">
            <a:avLst/>
          </a:prstGeom>
          <a:noFill/>
          <a:ln w="15875" cap="flat" cmpd="sng" algn="ctr">
            <a:solidFill>
              <a:srgbClr val="0000FF"/>
            </a:solidFill>
            <a:prstDash val="solid"/>
            <a:round/>
            <a:headEnd type="none" w="med" len="med"/>
            <a:tailEnd type="triangle"/>
          </a:ln>
          <a:effectLst/>
        </p:spPr>
      </p:cxnSp>
      <p:cxnSp>
        <p:nvCxnSpPr>
          <p:cNvPr id="20" name="Straight Arrow Connector 19">
            <a:extLst>
              <a:ext uri="{FF2B5EF4-FFF2-40B4-BE49-F238E27FC236}">
                <a16:creationId xmlns:a16="http://schemas.microsoft.com/office/drawing/2014/main" id="{64B38ECB-D3D4-8749-B8BA-D7F4902A43C5}"/>
              </a:ext>
            </a:extLst>
          </p:cNvPr>
          <p:cNvCxnSpPr>
            <a:cxnSpLocks/>
          </p:cNvCxnSpPr>
          <p:nvPr/>
        </p:nvCxnSpPr>
        <p:spPr bwMode="auto">
          <a:xfrm>
            <a:off x="2794000" y="2507832"/>
            <a:ext cx="419100" cy="552868"/>
          </a:xfrm>
          <a:prstGeom prst="straightConnector1">
            <a:avLst/>
          </a:prstGeom>
          <a:noFill/>
          <a:ln w="15875" cap="flat" cmpd="sng" algn="ctr">
            <a:solidFill>
              <a:srgbClr val="0000FF"/>
            </a:solidFill>
            <a:prstDash val="solid"/>
            <a:round/>
            <a:headEnd type="none" w="med" len="med"/>
            <a:tailEnd type="triangle"/>
          </a:ln>
          <a:effectLst/>
        </p:spPr>
      </p:cxnSp>
      <p:sp>
        <p:nvSpPr>
          <p:cNvPr id="24" name="TextBox 23">
            <a:extLst>
              <a:ext uri="{FF2B5EF4-FFF2-40B4-BE49-F238E27FC236}">
                <a16:creationId xmlns:a16="http://schemas.microsoft.com/office/drawing/2014/main" id="{DDAD4C07-55F0-C54A-947B-5758BAF62CE8}"/>
              </a:ext>
            </a:extLst>
          </p:cNvPr>
          <p:cNvSpPr txBox="1"/>
          <p:nvPr/>
        </p:nvSpPr>
        <p:spPr>
          <a:xfrm>
            <a:off x="1765814" y="2063457"/>
            <a:ext cx="1400230" cy="1524585"/>
          </a:xfrm>
          <a:prstGeom prst="rect">
            <a:avLst/>
          </a:prstGeom>
          <a:noFill/>
        </p:spPr>
        <p:txBody>
          <a:bodyPr wrap="square" rtlCol="0">
            <a:spAutoFit/>
          </a:bodyPr>
          <a:lstStyle/>
          <a:p>
            <a:pPr>
              <a:buNone/>
            </a:pPr>
            <a:r>
              <a:rPr lang="en-US" sz="1477" b="0" i="1" dirty="0"/>
              <a:t>detuned</a:t>
            </a:r>
            <a:br>
              <a:rPr lang="en-US" sz="1477" b="0" i="1" dirty="0"/>
            </a:br>
            <a:r>
              <a:rPr lang="en-US" sz="1477" b="0" i="1" dirty="0"/>
              <a:t>short position</a:t>
            </a:r>
            <a:br>
              <a:rPr lang="en-US" sz="1477" b="0" i="1" dirty="0"/>
            </a:br>
            <a:r>
              <a:rPr lang="en-US" sz="1477" b="0" dirty="0"/>
              <a:t>(used for resonators with parallel equivalent circuit)</a:t>
            </a:r>
          </a:p>
        </p:txBody>
      </p:sp>
    </p:spTree>
    <p:extLst>
      <p:ext uri="{BB962C8B-B14F-4D97-AF65-F5344CB8AC3E}">
        <p14:creationId xmlns:p14="http://schemas.microsoft.com/office/powerpoint/2010/main" val="197309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064685"/>
            <a:ext cx="8963024" cy="1421928"/>
          </a:xfrm>
          <a:prstGeom prst="rect">
            <a:avLst/>
          </a:prstGeom>
          <a:noFill/>
        </p:spPr>
        <p:txBody>
          <a:bodyPr wrap="square" rtlCol="0">
            <a:spAutoFit/>
          </a:bodyPr>
          <a:lstStyle/>
          <a:p>
            <a:pPr marL="800100" lvl="1" indent="-342900">
              <a:buFont typeface="+mj-lt"/>
              <a:buAutoNum type="arabicPeriod" startAt="2"/>
            </a:pPr>
            <a:r>
              <a:rPr lang="en-US" sz="1800" b="0" dirty="0"/>
              <a:t>Move your graph in the Smith-chart to the so-called “</a:t>
            </a:r>
            <a:r>
              <a:rPr lang="en-US" sz="1800" b="0" u="sng" dirty="0"/>
              <a:t>detuned short position</a:t>
            </a:r>
            <a:r>
              <a:rPr lang="en-US" sz="1800" b="0" dirty="0"/>
              <a:t>”.</a:t>
            </a:r>
          </a:p>
          <a:p>
            <a:pPr marL="800100" lvl="1" indent="-342900">
              <a:buFont typeface="+mj-lt"/>
              <a:buAutoNum type="arabicPeriod" startAt="2"/>
            </a:pPr>
            <a:r>
              <a:rPr lang="en-US" sz="1800" b="0" dirty="0"/>
              <a:t>For this, you display the imaginary part of S</a:t>
            </a:r>
            <a:r>
              <a:rPr lang="en-US" sz="1800" b="0" baseline="-25000" dirty="0"/>
              <a:t>11</a:t>
            </a:r>
            <a:r>
              <a:rPr lang="en-US" sz="1800" b="0" dirty="0"/>
              <a:t> in Cartesian coordinates (lower part of the display) and change the phase offset and electrical delay such that the graph is symmetric to the abscissa and horizontal. </a:t>
            </a:r>
            <a:br>
              <a:rPr lang="en-US" sz="1800" b="0" dirty="0"/>
            </a:br>
            <a:r>
              <a:rPr lang="en-US" sz="1800" b="0" dirty="0"/>
              <a:t>Hint: Put Markers on the plot to make sure that your graph is symmetric</a:t>
            </a:r>
          </a:p>
        </p:txBody>
      </p:sp>
      <p:pic>
        <p:nvPicPr>
          <p:cNvPr id="31" name="Picture 30" descr="gorillaread.gif"/>
          <p:cNvPicPr>
            <a:picLocks noChangeAspect="1"/>
          </p:cNvPicPr>
          <p:nvPr/>
        </p:nvPicPr>
        <p:blipFill>
          <a:blip r:embed="rId3" cstate="print"/>
          <a:stretch>
            <a:fillRect/>
          </a:stretch>
        </p:blipFill>
        <p:spPr>
          <a:xfrm>
            <a:off x="7924800" y="5380190"/>
            <a:ext cx="1038225" cy="1085850"/>
          </a:xfrm>
          <a:prstGeom prst="rect">
            <a:avLst/>
          </a:prstGeom>
        </p:spPr>
      </p:pic>
      <p:grpSp>
        <p:nvGrpSpPr>
          <p:cNvPr id="3" name="Group 2"/>
          <p:cNvGrpSpPr/>
          <p:nvPr/>
        </p:nvGrpSpPr>
        <p:grpSpPr>
          <a:xfrm>
            <a:off x="469585" y="2557005"/>
            <a:ext cx="6052458" cy="3843795"/>
            <a:chOff x="295190" y="1766751"/>
            <a:chExt cx="7096210" cy="4699289"/>
          </a:xfrm>
        </p:grpSpPr>
        <p:grpSp>
          <p:nvGrpSpPr>
            <p:cNvPr id="2" name="Group 1"/>
            <p:cNvGrpSpPr/>
            <p:nvPr/>
          </p:nvGrpSpPr>
          <p:grpSpPr>
            <a:xfrm>
              <a:off x="295190" y="1766751"/>
              <a:ext cx="7096210" cy="4699289"/>
              <a:chOff x="2067570" y="2643664"/>
              <a:chExt cx="6171555" cy="4012653"/>
            </a:xfrm>
          </p:grpSpPr>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b="6632"/>
              <a:stretch/>
            </p:blipFill>
            <p:spPr>
              <a:xfrm>
                <a:off x="2067570" y="2643664"/>
                <a:ext cx="5961887" cy="4012653"/>
              </a:xfrm>
              <a:prstGeom prst="rect">
                <a:avLst/>
              </a:prstGeom>
            </p:spPr>
          </p:pic>
          <p:sp>
            <p:nvSpPr>
              <p:cNvPr id="15" name="Oval 14"/>
              <p:cNvSpPr/>
              <p:nvPr/>
            </p:nvSpPr>
            <p:spPr>
              <a:xfrm>
                <a:off x="7096125" y="5082064"/>
                <a:ext cx="1143000" cy="533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3343275" y="4891564"/>
                <a:ext cx="1809750" cy="1381125"/>
                <a:chOff x="3486150" y="4457700"/>
                <a:chExt cx="1809750" cy="1381125"/>
              </a:xfrm>
            </p:grpSpPr>
            <p:sp>
              <p:nvSpPr>
                <p:cNvPr id="25" name="Oval 24"/>
                <p:cNvSpPr/>
                <p:nvPr/>
              </p:nvSpPr>
              <p:spPr>
                <a:xfrm>
                  <a:off x="4876800" y="4876800"/>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p:cNvSpPr/>
                <p:nvPr/>
              </p:nvSpPr>
              <p:spPr>
                <a:xfrm>
                  <a:off x="3486150" y="4457700"/>
                  <a:ext cx="6096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p:cNvSpPr/>
                <p:nvPr/>
              </p:nvSpPr>
              <p:spPr>
                <a:xfrm>
                  <a:off x="4991100" y="5534025"/>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7" name="TextBox 6"/>
            <p:cNvSpPr txBox="1"/>
            <p:nvPr/>
          </p:nvSpPr>
          <p:spPr>
            <a:xfrm>
              <a:off x="4684713" y="3104778"/>
              <a:ext cx="559769" cy="258532"/>
            </a:xfrm>
            <a:prstGeom prst="rect">
              <a:avLst/>
            </a:prstGeom>
            <a:noFill/>
          </p:spPr>
          <p:txBody>
            <a:bodyPr wrap="none" rtlCol="0">
              <a:spAutoFit/>
            </a:bodyPr>
            <a:lstStyle/>
            <a:p>
              <a:pPr>
                <a:buNone/>
              </a:pPr>
              <a:r>
                <a:rPr lang="en-GB" sz="1200" b="0" dirty="0">
                  <a:solidFill>
                    <a:schemeClr val="tx1"/>
                  </a:solidFill>
                </a:rPr>
                <a:t>Open</a:t>
              </a:r>
            </a:p>
          </p:txBody>
        </p:sp>
        <p:sp>
          <p:nvSpPr>
            <p:cNvPr id="19" name="TextBox 18"/>
            <p:cNvSpPr txBox="1"/>
            <p:nvPr/>
          </p:nvSpPr>
          <p:spPr>
            <a:xfrm>
              <a:off x="1372491" y="3104778"/>
              <a:ext cx="551754" cy="258532"/>
            </a:xfrm>
            <a:prstGeom prst="rect">
              <a:avLst/>
            </a:prstGeom>
            <a:noFill/>
          </p:spPr>
          <p:txBody>
            <a:bodyPr wrap="none" rtlCol="0">
              <a:spAutoFit/>
            </a:bodyPr>
            <a:lstStyle/>
            <a:p>
              <a:pPr>
                <a:buNone/>
              </a:pPr>
              <a:r>
                <a:rPr lang="en-GB" sz="1200" b="0" dirty="0">
                  <a:solidFill>
                    <a:schemeClr val="tx1"/>
                  </a:solidFill>
                </a:rPr>
                <a:t>Short</a:t>
              </a:r>
            </a:p>
          </p:txBody>
        </p:sp>
        <p:sp>
          <p:nvSpPr>
            <p:cNvPr id="20" name="TextBox 19"/>
            <p:cNvSpPr txBox="1"/>
            <p:nvPr/>
          </p:nvSpPr>
          <p:spPr>
            <a:xfrm>
              <a:off x="3569266" y="3473174"/>
              <a:ext cx="603050" cy="258532"/>
            </a:xfrm>
            <a:prstGeom prst="rect">
              <a:avLst/>
            </a:prstGeom>
            <a:noFill/>
          </p:spPr>
          <p:txBody>
            <a:bodyPr wrap="none" rtlCol="0">
              <a:spAutoFit/>
            </a:bodyPr>
            <a:lstStyle/>
            <a:p>
              <a:pPr>
                <a:buNone/>
              </a:pPr>
              <a:r>
                <a:rPr lang="en-GB" sz="1200" b="0" dirty="0">
                  <a:solidFill>
                    <a:schemeClr val="tx1"/>
                  </a:solidFill>
                </a:rPr>
                <a:t>Match</a:t>
              </a:r>
            </a:p>
          </p:txBody>
        </p:sp>
        <p:cxnSp>
          <p:nvCxnSpPr>
            <p:cNvPr id="10" name="Straight Arrow Connector 9"/>
            <p:cNvCxnSpPr>
              <a:stCxn id="19" idx="3"/>
            </p:cNvCxnSpPr>
            <p:nvPr/>
          </p:nvCxnSpPr>
          <p:spPr bwMode="auto">
            <a:xfrm>
              <a:off x="1924245" y="3234044"/>
              <a:ext cx="184185" cy="3530"/>
            </a:xfrm>
            <a:prstGeom prst="straightConnector1">
              <a:avLst/>
            </a:prstGeom>
            <a:noFill/>
            <a:ln w="15875" cap="flat" cmpd="sng" algn="ctr">
              <a:solidFill>
                <a:schemeClr val="tx1"/>
              </a:solidFill>
              <a:prstDash val="solid"/>
              <a:round/>
              <a:headEnd type="none" w="med" len="med"/>
              <a:tailEnd type="arrow"/>
            </a:ln>
            <a:effectLst/>
          </p:spPr>
        </p:cxnSp>
        <p:cxnSp>
          <p:nvCxnSpPr>
            <p:cNvPr id="12" name="Straight Arrow Connector 11"/>
            <p:cNvCxnSpPr>
              <a:stCxn id="7" idx="1"/>
            </p:cNvCxnSpPr>
            <p:nvPr/>
          </p:nvCxnSpPr>
          <p:spPr bwMode="auto">
            <a:xfrm flipH="1">
              <a:off x="4508500" y="3234044"/>
              <a:ext cx="176213" cy="3530"/>
            </a:xfrm>
            <a:prstGeom prst="straightConnector1">
              <a:avLst/>
            </a:prstGeom>
            <a:noFill/>
            <a:ln w="15875"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flipH="1" flipV="1">
              <a:off x="3384550" y="3289300"/>
              <a:ext cx="229577" cy="196850"/>
            </a:xfrm>
            <a:prstGeom prst="straightConnector1">
              <a:avLst/>
            </a:prstGeom>
            <a:noFill/>
            <a:ln w="15875" cap="flat" cmpd="sng" algn="ctr">
              <a:solidFill>
                <a:schemeClr val="tx1"/>
              </a:solidFill>
              <a:prstDash val="solid"/>
              <a:round/>
              <a:headEnd type="none" w="med" len="med"/>
              <a:tailEnd type="arrow"/>
            </a:ln>
            <a:effectLst/>
          </p:spPr>
        </p:cxnSp>
        <p:cxnSp>
          <p:nvCxnSpPr>
            <p:cNvPr id="23" name="Straight Connector 22"/>
            <p:cNvCxnSpPr/>
            <p:nvPr/>
          </p:nvCxnSpPr>
          <p:spPr bwMode="auto">
            <a:xfrm>
              <a:off x="2308860" y="3234044"/>
              <a:ext cx="2047240" cy="1765"/>
            </a:xfrm>
            <a:prstGeom prst="line">
              <a:avLst/>
            </a:prstGeom>
            <a:noFill/>
            <a:ln w="15875" cap="flat" cmpd="sng" algn="ctr">
              <a:solidFill>
                <a:schemeClr val="tx1"/>
              </a:solidFill>
              <a:prstDash val="sysDash"/>
              <a:round/>
              <a:headEnd type="none" w="med" len="med"/>
              <a:tailEnd type="none" w="lg" len="lg"/>
            </a:ln>
            <a:effectLst/>
          </p:spPr>
        </p:cxnSp>
        <p:cxnSp>
          <p:nvCxnSpPr>
            <p:cNvPr id="33" name="Straight Connector 32"/>
            <p:cNvCxnSpPr/>
            <p:nvPr/>
          </p:nvCxnSpPr>
          <p:spPr bwMode="auto">
            <a:xfrm>
              <a:off x="2156152" y="5448988"/>
              <a:ext cx="2808445" cy="0"/>
            </a:xfrm>
            <a:prstGeom prst="line">
              <a:avLst/>
            </a:prstGeom>
            <a:noFill/>
            <a:ln w="15875" cap="flat" cmpd="sng" algn="ctr">
              <a:solidFill>
                <a:schemeClr val="tx1"/>
              </a:solidFill>
              <a:prstDash val="sysDash"/>
              <a:round/>
              <a:headEnd type="none" w="med" len="med"/>
              <a:tailEnd type="none" w="lg" len="lg"/>
            </a:ln>
            <a:effectLst/>
          </p:spPr>
        </p:cxnSp>
        <p:cxnSp>
          <p:nvCxnSpPr>
            <p:cNvPr id="34" name="Straight Connector 33"/>
            <p:cNvCxnSpPr/>
            <p:nvPr/>
          </p:nvCxnSpPr>
          <p:spPr bwMode="auto">
            <a:xfrm>
              <a:off x="416799" y="3892377"/>
              <a:ext cx="251503" cy="0"/>
            </a:xfrm>
            <a:prstGeom prst="line">
              <a:avLst/>
            </a:prstGeom>
            <a:noFill/>
            <a:ln w="15875" cap="flat" cmpd="sng" algn="ctr">
              <a:solidFill>
                <a:schemeClr val="tx1"/>
              </a:solidFill>
              <a:prstDash val="sysDash"/>
              <a:round/>
              <a:headEnd type="none" w="med" len="med"/>
              <a:tailEnd type="none" w="lg" len="lg"/>
            </a:ln>
            <a:effectLst/>
          </p:spPr>
        </p:cxnSp>
        <p:sp>
          <p:nvSpPr>
            <p:cNvPr id="37" name="TextBox 36"/>
            <p:cNvSpPr txBox="1"/>
            <p:nvPr/>
          </p:nvSpPr>
          <p:spPr>
            <a:xfrm>
              <a:off x="636552" y="3767616"/>
              <a:ext cx="1471878" cy="258532"/>
            </a:xfrm>
            <a:prstGeom prst="rect">
              <a:avLst/>
            </a:prstGeom>
            <a:noFill/>
          </p:spPr>
          <p:txBody>
            <a:bodyPr wrap="none" rtlCol="0">
              <a:spAutoFit/>
            </a:bodyPr>
            <a:lstStyle/>
            <a:p>
              <a:pPr>
                <a:buNone/>
              </a:pPr>
              <a:r>
                <a:rPr lang="en-GB" sz="1200" b="0" dirty="0">
                  <a:solidFill>
                    <a:schemeClr val="tx1"/>
                  </a:solidFill>
                </a:rPr>
                <a:t>= axis of symmetry</a:t>
              </a:r>
            </a:p>
          </p:txBody>
        </p:sp>
        <p:sp>
          <p:nvSpPr>
            <p:cNvPr id="43" name="TextBox 42"/>
            <p:cNvSpPr txBox="1"/>
            <p:nvPr/>
          </p:nvSpPr>
          <p:spPr>
            <a:xfrm>
              <a:off x="4668231" y="2236765"/>
              <a:ext cx="1383713" cy="258532"/>
            </a:xfrm>
            <a:prstGeom prst="rect">
              <a:avLst/>
            </a:prstGeom>
            <a:noFill/>
          </p:spPr>
          <p:txBody>
            <a:bodyPr wrap="none" rtlCol="0">
              <a:spAutoFit/>
            </a:bodyPr>
            <a:lstStyle/>
            <a:p>
              <a:pPr>
                <a:buNone/>
              </a:pPr>
              <a:r>
                <a:rPr lang="en-GB" sz="1200" u="sng" dirty="0">
                  <a:solidFill>
                    <a:schemeClr val="tx1"/>
                  </a:solidFill>
                </a:rPr>
                <a:t>Smith Chart plot</a:t>
              </a:r>
            </a:p>
          </p:txBody>
        </p:sp>
        <p:sp>
          <p:nvSpPr>
            <p:cNvPr id="44" name="TextBox 43"/>
            <p:cNvSpPr txBox="1"/>
            <p:nvPr/>
          </p:nvSpPr>
          <p:spPr>
            <a:xfrm>
              <a:off x="4848986" y="4557081"/>
              <a:ext cx="1022203" cy="258532"/>
            </a:xfrm>
            <a:prstGeom prst="rect">
              <a:avLst/>
            </a:prstGeom>
            <a:noFill/>
          </p:spPr>
          <p:txBody>
            <a:bodyPr wrap="none" rtlCol="0">
              <a:spAutoFit/>
            </a:bodyPr>
            <a:lstStyle/>
            <a:p>
              <a:pPr>
                <a:buNone/>
              </a:pPr>
              <a:r>
                <a:rPr lang="en-GB" sz="1200" u="sng" dirty="0">
                  <a:solidFill>
                    <a:schemeClr val="tx1"/>
                  </a:solidFill>
                </a:rPr>
                <a:t>Im{S</a:t>
              </a:r>
              <a:r>
                <a:rPr lang="en-GB" sz="1200" u="sng" baseline="-25000" dirty="0">
                  <a:solidFill>
                    <a:schemeClr val="tx1"/>
                  </a:solidFill>
                </a:rPr>
                <a:t>11</a:t>
              </a:r>
              <a:r>
                <a:rPr lang="en-GB" sz="1200" u="sng" dirty="0">
                  <a:solidFill>
                    <a:schemeClr val="tx1"/>
                  </a:solidFill>
                </a:rPr>
                <a:t>} plot</a:t>
              </a:r>
            </a:p>
          </p:txBody>
        </p:sp>
      </p:grpSp>
      <p:sp>
        <p:nvSpPr>
          <p:cNvPr id="45" name="Date Placeholder 44"/>
          <p:cNvSpPr>
            <a:spLocks noGrp="1"/>
          </p:cNvSpPr>
          <p:nvPr>
            <p:ph type="dt" sz="half" idx="10"/>
          </p:nvPr>
        </p:nvSpPr>
        <p:spPr/>
        <p:txBody>
          <a:bodyPr/>
          <a:lstStyle/>
          <a:p>
            <a:pPr>
              <a:defRPr/>
            </a:pPr>
            <a:r>
              <a:rPr lang="en-US"/>
              <a:t>F. Caspers, M. Wendt, M. Bozzolan; JUAS 2021 RF Eng.</a:t>
            </a:r>
            <a:endParaRPr lang="en-US" dirty="0"/>
          </a:p>
        </p:txBody>
      </p:sp>
      <p:sp>
        <p:nvSpPr>
          <p:cNvPr id="46" name="Slide Number Placeholder 45"/>
          <p:cNvSpPr>
            <a:spLocks noGrp="1"/>
          </p:cNvSpPr>
          <p:nvPr>
            <p:ph type="sldNum" sz="quarter" idx="11"/>
          </p:nvPr>
        </p:nvSpPr>
        <p:spPr/>
        <p:txBody>
          <a:bodyPr/>
          <a:lstStyle/>
          <a:p>
            <a:pPr>
              <a:defRPr/>
            </a:pPr>
            <a:fld id="{B1C04AA4-8768-46D0-99DD-8857F2C61218}" type="slidenum">
              <a:rPr lang="en-US" smtClean="0"/>
              <a:pPr>
                <a:defRPr/>
              </a:pPr>
              <a:t>152</a:t>
            </a:fld>
            <a:endParaRPr lang="en-US" dirty="0"/>
          </a:p>
        </p:txBody>
      </p:sp>
      <p:sp>
        <p:nvSpPr>
          <p:cNvPr id="27"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sp>
        <p:nvSpPr>
          <p:cNvPr id="29"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Determination of Q in the Smith chart (2)</a:t>
            </a:r>
          </a:p>
        </p:txBody>
      </p:sp>
      <p:sp>
        <p:nvSpPr>
          <p:cNvPr id="32" name="TextBox 31">
            <a:extLst>
              <a:ext uri="{FF2B5EF4-FFF2-40B4-BE49-F238E27FC236}">
                <a16:creationId xmlns:a16="http://schemas.microsoft.com/office/drawing/2014/main" id="{90B3F30E-AFBA-FE49-89F9-B94AD4875B9D}"/>
              </a:ext>
            </a:extLst>
          </p:cNvPr>
          <p:cNvSpPr txBox="1"/>
          <p:nvPr/>
        </p:nvSpPr>
        <p:spPr>
          <a:xfrm>
            <a:off x="6732933" y="3908931"/>
            <a:ext cx="1658005" cy="867930"/>
          </a:xfrm>
          <a:prstGeom prst="rect">
            <a:avLst/>
          </a:prstGeom>
          <a:noFill/>
        </p:spPr>
        <p:txBody>
          <a:bodyPr wrap="square" rtlCol="0">
            <a:spAutoFit/>
          </a:bodyPr>
          <a:lstStyle/>
          <a:p>
            <a:pPr>
              <a:buNone/>
            </a:pPr>
            <a:r>
              <a:rPr lang="en-US" sz="1400" b="0" dirty="0">
                <a:solidFill>
                  <a:srgbClr val="FF0000"/>
                </a:solidFill>
              </a:rPr>
              <a:t>“Rotates” the circle into the detuned short position</a:t>
            </a:r>
            <a:endParaRPr lang="en-GB" sz="1400" b="0" dirty="0">
              <a:solidFill>
                <a:srgbClr val="FF0000"/>
              </a:solidFill>
            </a:endParaRPr>
          </a:p>
        </p:txBody>
      </p:sp>
      <p:cxnSp>
        <p:nvCxnSpPr>
          <p:cNvPr id="35" name="Straight Arrow Connector 34">
            <a:extLst>
              <a:ext uri="{FF2B5EF4-FFF2-40B4-BE49-F238E27FC236}">
                <a16:creationId xmlns:a16="http://schemas.microsoft.com/office/drawing/2014/main" id="{450BBA5C-EB20-9B44-B1AF-A768F7CAC444}"/>
              </a:ext>
            </a:extLst>
          </p:cNvPr>
          <p:cNvCxnSpPr>
            <a:cxnSpLocks/>
          </p:cNvCxnSpPr>
          <p:nvPr/>
        </p:nvCxnSpPr>
        <p:spPr bwMode="auto">
          <a:xfrm flipH="1">
            <a:off x="6449758" y="4271023"/>
            <a:ext cx="304800" cy="654050"/>
          </a:xfrm>
          <a:prstGeom prst="straightConnector1">
            <a:avLst/>
          </a:prstGeom>
          <a:noFill/>
          <a:ln w="15875"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106908586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617029" y="3510575"/>
            <a:ext cx="3409405" cy="1006429"/>
          </a:xfrm>
          <a:prstGeom prst="rect">
            <a:avLst/>
          </a:prstGeom>
          <a:solidFill>
            <a:schemeClr val="bg1"/>
          </a:solidFill>
        </p:spPr>
        <p:txBody>
          <a:bodyPr wrap="square" rtlCol="0">
            <a:spAutoFit/>
          </a:bodyPr>
          <a:lstStyle/>
          <a:p>
            <a:pPr>
              <a:buNone/>
            </a:pPr>
            <a:r>
              <a:rPr lang="en-US" sz="1800" b="0" dirty="0"/>
              <a:t>Here: </a:t>
            </a:r>
          </a:p>
          <a:p>
            <a:pPr>
              <a:buNone/>
            </a:pPr>
            <a:r>
              <a:rPr lang="en-US" sz="1800" b="0" dirty="0"/>
              <a:t>Q</a:t>
            </a:r>
            <a:r>
              <a:rPr lang="en-US" sz="1800" b="0" baseline="-25000" dirty="0"/>
              <a:t>L</a:t>
            </a:r>
            <a:r>
              <a:rPr lang="en-US" sz="1800" b="0" dirty="0"/>
              <a:t>= 16.1 MHz / 70 kHz</a:t>
            </a:r>
          </a:p>
          <a:p>
            <a:pPr>
              <a:buNone/>
            </a:pPr>
            <a:r>
              <a:rPr lang="en-US" sz="1800" b="0" dirty="0"/>
              <a:t>Q</a:t>
            </a:r>
            <a:r>
              <a:rPr lang="en-US" sz="1800" b="0" baseline="-25000" dirty="0"/>
              <a:t>L </a:t>
            </a:r>
            <a:r>
              <a:rPr lang="en-US" sz="1800" b="0" dirty="0"/>
              <a:t>= 230</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t="5504" r="23963" b="6437"/>
          <a:stretch/>
        </p:blipFill>
        <p:spPr>
          <a:xfrm>
            <a:off x="484380" y="2569845"/>
            <a:ext cx="4620837" cy="3851909"/>
          </a:xfrm>
          <a:prstGeom prst="rect">
            <a:avLst/>
          </a:prstGeom>
        </p:spPr>
      </p:pic>
      <p:sp>
        <p:nvSpPr>
          <p:cNvPr id="7" name="Rectangle 6"/>
          <p:cNvSpPr/>
          <p:nvPr/>
        </p:nvSpPr>
        <p:spPr>
          <a:xfrm>
            <a:off x="587835" y="2805806"/>
            <a:ext cx="886805" cy="1744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gorillagiggle.gif"/>
          <p:cNvPicPr>
            <a:picLocks noChangeAspect="1"/>
          </p:cNvPicPr>
          <p:nvPr/>
        </p:nvPicPr>
        <p:blipFill>
          <a:blip r:embed="rId4" cstate="print"/>
          <a:stretch>
            <a:fillRect/>
          </a:stretch>
        </p:blipFill>
        <p:spPr>
          <a:xfrm>
            <a:off x="7903798" y="2323626"/>
            <a:ext cx="885825" cy="1162050"/>
          </a:xfrm>
          <a:prstGeom prst="rect">
            <a:avLst/>
          </a:prstGeom>
        </p:spPr>
      </p:pic>
      <p:sp>
        <p:nvSpPr>
          <p:cNvPr id="3" name="TextBox 2"/>
          <p:cNvSpPr txBox="1"/>
          <p:nvPr/>
        </p:nvSpPr>
        <p:spPr>
          <a:xfrm>
            <a:off x="5634127" y="4508500"/>
            <a:ext cx="3409405" cy="2003625"/>
          </a:xfrm>
          <a:prstGeom prst="rect">
            <a:avLst/>
          </a:prstGeom>
          <a:solidFill>
            <a:schemeClr val="bg1"/>
          </a:solidFill>
        </p:spPr>
        <p:txBody>
          <a:bodyPr wrap="square" rtlCol="0">
            <a:spAutoFit/>
          </a:bodyPr>
          <a:lstStyle/>
          <a:p>
            <a:pPr>
              <a:buNone/>
            </a:pPr>
            <a:r>
              <a:rPr lang="en-GB" sz="1800" b="0" dirty="0"/>
              <a:t>Note: </a:t>
            </a:r>
          </a:p>
          <a:p>
            <a:pPr>
              <a:buNone/>
            </a:pPr>
            <a:r>
              <a:rPr lang="en-GB" sz="1800" b="0" dirty="0"/>
              <a:t>to determine the unloaded Q</a:t>
            </a:r>
            <a:r>
              <a:rPr lang="en-GB" sz="1800" b="0" baseline="-25000" dirty="0"/>
              <a:t>0</a:t>
            </a:r>
            <a:r>
              <a:rPr lang="en-GB" sz="1800" b="0" dirty="0"/>
              <a:t>, the condition for placing the markers (in impedance format) in Step 3 is:</a:t>
            </a:r>
            <a:br>
              <a:rPr lang="en-GB" sz="1800" b="0" dirty="0"/>
            </a:br>
            <a:r>
              <a:rPr lang="en-GB" sz="1800" b="0" dirty="0"/>
              <a:t>Im{Z} = Re{Z}</a:t>
            </a:r>
          </a:p>
          <a:p>
            <a:pPr>
              <a:buNone/>
            </a:pPr>
            <a:r>
              <a:rPr lang="en-GB" sz="1800" b="0" dirty="0"/>
              <a:t>All other steps stay the same.</a:t>
            </a:r>
          </a:p>
        </p:txBody>
      </p:sp>
      <p:sp>
        <p:nvSpPr>
          <p:cNvPr id="13" name="Date Placeholder 12"/>
          <p:cNvSpPr>
            <a:spLocks noGrp="1"/>
          </p:cNvSpPr>
          <p:nvPr>
            <p:ph type="dt" sz="half" idx="10"/>
          </p:nvPr>
        </p:nvSpPr>
        <p:spPr/>
        <p:txBody>
          <a:bodyPr/>
          <a:lstStyle/>
          <a:p>
            <a:pPr>
              <a:defRPr/>
            </a:pPr>
            <a:r>
              <a:rPr lang="en-US"/>
              <a:t>F. Caspers, M. Wendt, M. Bozzolan; JUAS 2021 RF Eng.</a:t>
            </a:r>
            <a:endParaRPr lang="en-US" dirty="0"/>
          </a:p>
        </p:txBody>
      </p:sp>
      <p:sp>
        <p:nvSpPr>
          <p:cNvPr id="14" name="Slide Number Placeholder 13"/>
          <p:cNvSpPr>
            <a:spLocks noGrp="1"/>
          </p:cNvSpPr>
          <p:nvPr>
            <p:ph type="sldNum" sz="quarter" idx="11"/>
          </p:nvPr>
        </p:nvSpPr>
        <p:spPr/>
        <p:txBody>
          <a:bodyPr/>
          <a:lstStyle/>
          <a:p>
            <a:pPr>
              <a:defRPr/>
            </a:pPr>
            <a:fld id="{B1C04AA4-8768-46D0-99DD-8857F2C61218}" type="slidenum">
              <a:rPr lang="en-US" smtClean="0"/>
              <a:pPr>
                <a:defRPr/>
              </a:pPr>
              <a:t>153</a:t>
            </a:fld>
            <a:endParaRPr lang="en-US" dirty="0"/>
          </a:p>
        </p:txBody>
      </p:sp>
      <p:sp>
        <p:nvSpPr>
          <p:cNvPr id="15"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Determination of Q in the Smith chart (3)</a:t>
            </a:r>
          </a:p>
        </p:txBody>
      </p:sp>
      <p:sp>
        <p:nvSpPr>
          <p:cNvPr id="16"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cxnSp>
        <p:nvCxnSpPr>
          <p:cNvPr id="9" name="Straight Arrow Connector 8"/>
          <p:cNvCxnSpPr>
            <a:cxnSpLocks/>
          </p:cNvCxnSpPr>
          <p:nvPr/>
        </p:nvCxnSpPr>
        <p:spPr>
          <a:xfrm flipH="1">
            <a:off x="1490408" y="1783530"/>
            <a:ext cx="2819689" cy="102227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FB75429-884B-234A-99D2-DD3BA323C358}"/>
                  </a:ext>
                </a:extLst>
              </p:cNvPr>
              <p:cNvSpPr txBox="1"/>
              <p:nvPr/>
            </p:nvSpPr>
            <p:spPr>
              <a:xfrm>
                <a:off x="5457166" y="1938030"/>
                <a:ext cx="1420152" cy="771191"/>
              </a:xfrm>
              <a:prstGeom prst="rect">
                <a:avLst/>
              </a:prstGeom>
              <a:solidFill>
                <a:schemeClr val="bg1"/>
              </a:solidFill>
              <a:ln w="12700">
                <a:noFill/>
              </a:ln>
              <a:effectLst/>
            </p:spPr>
            <p:txBody>
              <a:bodyPr wrap="none" lIns="66462" tIns="66462" rIns="66462" bIns="66462"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2215" i="1" smtClean="0">
                              <a:solidFill>
                                <a:srgbClr val="0000FF"/>
                              </a:solidFill>
                              <a:latin typeface="Cambria Math" panose="02040503050406030204" pitchFamily="18" charset="0"/>
                            </a:rPr>
                          </m:ctrlPr>
                        </m:sSubPr>
                        <m:e>
                          <m:r>
                            <a:rPr lang="en-US" sz="2215" b="1" i="1" smtClean="0">
                              <a:solidFill>
                                <a:srgbClr val="0000FF"/>
                              </a:solidFill>
                              <a:latin typeface="Cambria Math" panose="02040503050406030204" pitchFamily="18" charset="0"/>
                            </a:rPr>
                            <m:t>𝑸</m:t>
                          </m:r>
                        </m:e>
                        <m:sub>
                          <m:r>
                            <a:rPr lang="en-US" sz="2215" b="1" i="1" smtClean="0">
                              <a:solidFill>
                                <a:srgbClr val="0000FF"/>
                              </a:solidFill>
                              <a:latin typeface="Cambria Math" panose="02040503050406030204" pitchFamily="18" charset="0"/>
                            </a:rPr>
                            <m:t>𝑳</m:t>
                          </m:r>
                        </m:sub>
                      </m:sSub>
                      <m:r>
                        <a:rPr lang="en-US" sz="2215" i="1" smtClean="0">
                          <a:solidFill>
                            <a:srgbClr val="0000FF"/>
                          </a:solidFill>
                          <a:latin typeface="Cambria Math" charset="0"/>
                        </a:rPr>
                        <m:t>=</m:t>
                      </m:r>
                      <m:f>
                        <m:fPr>
                          <m:ctrlPr>
                            <a:rPr lang="mr-IN" sz="2215" i="1">
                              <a:solidFill>
                                <a:srgbClr val="0000FF"/>
                              </a:solidFill>
                              <a:latin typeface="Cambria Math" panose="02040503050406030204" pitchFamily="18" charset="0"/>
                            </a:rPr>
                          </m:ctrlPr>
                        </m:fPr>
                        <m:num>
                          <m:sSub>
                            <m:sSubPr>
                              <m:ctrlPr>
                                <a:rPr lang="en-US" sz="2215" i="1">
                                  <a:solidFill>
                                    <a:srgbClr val="0000FF"/>
                                  </a:solidFill>
                                  <a:latin typeface="Cambria Math" panose="02040503050406030204" pitchFamily="18" charset="0"/>
                                </a:rPr>
                              </m:ctrlPr>
                            </m:sSubPr>
                            <m:e>
                              <m:r>
                                <a:rPr lang="en-US" sz="2215" i="1">
                                  <a:solidFill>
                                    <a:srgbClr val="0000FF"/>
                                  </a:solidFill>
                                  <a:latin typeface="Cambria Math" charset="0"/>
                                </a:rPr>
                                <m:t>𝒇</m:t>
                              </m:r>
                            </m:e>
                            <m:sub>
                              <m:r>
                                <a:rPr lang="en-US" sz="2215" i="1">
                                  <a:solidFill>
                                    <a:srgbClr val="0000FF"/>
                                  </a:solidFill>
                                  <a:latin typeface="Cambria Math" charset="0"/>
                                </a:rPr>
                                <m:t>𝒓𝒆𝒔</m:t>
                              </m:r>
                            </m:sub>
                          </m:sSub>
                        </m:num>
                        <m:den>
                          <m:r>
                            <a:rPr lang="en-US" sz="2215" i="1" smtClean="0">
                              <a:solidFill>
                                <a:srgbClr val="0000FF"/>
                              </a:solidFill>
                              <a:latin typeface="Cambria Math" panose="02040503050406030204" pitchFamily="18" charset="0"/>
                              <a:ea typeface="Cambria Math" panose="02040503050406030204" pitchFamily="18" charset="0"/>
                            </a:rPr>
                            <m:t>𝚫</m:t>
                          </m:r>
                          <m:r>
                            <a:rPr lang="en-US" sz="2215" b="1" i="1" smtClean="0">
                              <a:solidFill>
                                <a:srgbClr val="0000FF"/>
                              </a:solidFill>
                              <a:latin typeface="Cambria Math" panose="02040503050406030204" pitchFamily="18" charset="0"/>
                              <a:ea typeface="Cambria Math" panose="02040503050406030204" pitchFamily="18" charset="0"/>
                            </a:rPr>
                            <m:t>𝒇</m:t>
                          </m:r>
                        </m:den>
                      </m:f>
                    </m:oMath>
                  </m:oMathPara>
                </a14:m>
                <a:endParaRPr lang="en-US" sz="2215" dirty="0">
                  <a:solidFill>
                    <a:schemeClr val="tx1"/>
                  </a:solidFill>
                </a:endParaRPr>
              </a:p>
            </p:txBody>
          </p:sp>
        </mc:Choice>
        <mc:Fallback xmlns="">
          <p:sp>
            <p:nvSpPr>
              <p:cNvPr id="17" name="TextBox 16">
                <a:extLst>
                  <a:ext uri="{FF2B5EF4-FFF2-40B4-BE49-F238E27FC236}">
                    <a16:creationId xmlns:a16="http://schemas.microsoft.com/office/drawing/2014/main" id="{9FB75429-884B-234A-99D2-DD3BA323C358}"/>
                  </a:ext>
                </a:extLst>
              </p:cNvPr>
              <p:cNvSpPr txBox="1">
                <a:spLocks noRot="1" noChangeAspect="1" noMove="1" noResize="1" noEditPoints="1" noAdjustHandles="1" noChangeArrowheads="1" noChangeShapeType="1" noTextEdit="1"/>
              </p:cNvSpPr>
              <p:nvPr/>
            </p:nvSpPr>
            <p:spPr>
              <a:xfrm>
                <a:off x="5457166" y="1938030"/>
                <a:ext cx="1420152" cy="771191"/>
              </a:xfrm>
              <a:prstGeom prst="rect">
                <a:avLst/>
              </a:prstGeom>
              <a:blipFill>
                <a:blip r:embed="rId5"/>
                <a:stretch>
                  <a:fillRect l="-885" t="-3279" b="-8197"/>
                </a:stretch>
              </a:blipFill>
              <a:ln w="12700">
                <a:noFill/>
              </a:ln>
              <a:effectLst/>
            </p:spPr>
            <p:txBody>
              <a:bodyPr/>
              <a:lstStyle/>
              <a:p>
                <a:r>
                  <a:rPr lang="en-US">
                    <a:noFill/>
                  </a:rPr>
                  <a:t> </a:t>
                </a:r>
              </a:p>
            </p:txBody>
          </p:sp>
        </mc:Fallback>
      </mc:AlternateContent>
      <p:sp>
        <p:nvSpPr>
          <p:cNvPr id="4" name="TextBox 3"/>
          <p:cNvSpPr txBox="1"/>
          <p:nvPr/>
        </p:nvSpPr>
        <p:spPr>
          <a:xfrm>
            <a:off x="104503" y="1054100"/>
            <a:ext cx="8921931" cy="1458861"/>
          </a:xfrm>
          <a:prstGeom prst="rect">
            <a:avLst/>
          </a:prstGeom>
          <a:noFill/>
        </p:spPr>
        <p:txBody>
          <a:bodyPr wrap="square" rtlCol="0">
            <a:spAutoFit/>
          </a:bodyPr>
          <a:lstStyle/>
          <a:p>
            <a:pPr marL="800100" lvl="1" indent="-342900">
              <a:buFont typeface="+mj-lt"/>
              <a:buAutoNum type="arabicPeriod" startAt="3"/>
            </a:pPr>
            <a:r>
              <a:rPr lang="en-US" sz="1600" b="0" dirty="0"/>
              <a:t>Use </a:t>
            </a:r>
            <a:r>
              <a:rPr lang="en-US" sz="1600" dirty="0"/>
              <a:t>markers </a:t>
            </a:r>
            <a:r>
              <a:rPr lang="en-US" sz="1600" b="0" dirty="0"/>
              <a:t>(in S</a:t>
            </a:r>
            <a:r>
              <a:rPr lang="en-US" sz="1600" b="0" baseline="-25000" dirty="0"/>
              <a:t>11</a:t>
            </a:r>
            <a:r>
              <a:rPr lang="en-US" sz="1600" b="0" dirty="0"/>
              <a:t> format</a:t>
            </a:r>
            <a:r>
              <a:rPr lang="en-US" sz="1600" dirty="0"/>
              <a:t>)</a:t>
            </a:r>
            <a:r>
              <a:rPr lang="en-US" sz="1600" b="0" dirty="0"/>
              <a:t> in the Smith-chart to read out the frequencies at points</a:t>
            </a:r>
            <a:r>
              <a:rPr lang="en-US" sz="1600" dirty="0"/>
              <a:t> (1) </a:t>
            </a:r>
            <a:r>
              <a:rPr lang="en-US" sz="1600" b="0" dirty="0"/>
              <a:t>and </a:t>
            </a:r>
            <a:r>
              <a:rPr lang="en-US" sz="1600" dirty="0"/>
              <a:t>(2)</a:t>
            </a:r>
            <a:r>
              <a:rPr lang="en-US" sz="1600" b="0" dirty="0"/>
              <a:t>, in the upper and lower halves of the circle, this is the </a:t>
            </a:r>
            <a:r>
              <a:rPr lang="en-US" sz="1600" dirty="0"/>
              <a:t>maximum of |Im{S</a:t>
            </a:r>
            <a:r>
              <a:rPr lang="en-US" sz="1600" baseline="-25000" dirty="0"/>
              <a:t>11</a:t>
            </a:r>
            <a:r>
              <a:rPr lang="en-US" sz="1600" dirty="0"/>
              <a:t>}|</a:t>
            </a:r>
            <a:r>
              <a:rPr lang="en-US" sz="1600" b="0" dirty="0"/>
              <a:t>.</a:t>
            </a:r>
          </a:p>
          <a:p>
            <a:pPr marL="800100" lvl="1" indent="-342900">
              <a:buFont typeface="+mj-lt"/>
              <a:buAutoNum type="arabicPeriod" startAt="3"/>
            </a:pPr>
            <a:r>
              <a:rPr lang="en-US" sz="1600" b="0" dirty="0"/>
              <a:t>Calculate the difference in frequency </a:t>
            </a:r>
            <a:r>
              <a:rPr lang="en-US" sz="1600" b="0" i="1" dirty="0"/>
              <a:t>∆f</a:t>
            </a:r>
            <a:r>
              <a:rPr lang="en-US" sz="1600" b="0" dirty="0"/>
              <a:t>, this is the 3 dB bandwidth of the loaded cavity.</a:t>
            </a:r>
          </a:p>
          <a:p>
            <a:pPr marL="800100" lvl="1" indent="-342900">
              <a:buFont typeface="+mj-lt"/>
              <a:buAutoNum type="arabicPeriod" startAt="3"/>
            </a:pPr>
            <a:r>
              <a:rPr lang="en-US" sz="1600" b="0" dirty="0"/>
              <a:t>Read-out the resonant frequency</a:t>
            </a:r>
            <a:r>
              <a:rPr lang="en-US" sz="1600" b="0" i="1" dirty="0"/>
              <a:t> f</a:t>
            </a:r>
            <a:r>
              <a:rPr lang="en-US" sz="1600" b="0" i="1" baseline="-25000" dirty="0"/>
              <a:t>res</a:t>
            </a:r>
            <a:r>
              <a:rPr lang="en-US" sz="1600" b="0" i="1" dirty="0"/>
              <a:t> </a:t>
            </a:r>
            <a:r>
              <a:rPr lang="en-US" sz="1600" b="0" dirty="0"/>
              <a:t>at point </a:t>
            </a:r>
            <a:r>
              <a:rPr lang="en-US" sz="1600" dirty="0"/>
              <a:t>(3)</a:t>
            </a:r>
          </a:p>
          <a:p>
            <a:pPr marL="800100" lvl="1" indent="-342900">
              <a:buFont typeface="+mj-lt"/>
              <a:buAutoNum type="arabicPeriod" startAt="4"/>
            </a:pPr>
            <a:r>
              <a:rPr lang="en-US" sz="1600" b="0" dirty="0"/>
              <a:t>Now the formulae will give you the loaded Q:	</a:t>
            </a:r>
            <a:endParaRPr lang="en-US" sz="1800" b="0" baseline="-25000" dirty="0"/>
          </a:p>
        </p:txBody>
      </p:sp>
      <p:sp>
        <p:nvSpPr>
          <p:cNvPr id="19" name="Oval 18">
            <a:extLst>
              <a:ext uri="{FF2B5EF4-FFF2-40B4-BE49-F238E27FC236}">
                <a16:creationId xmlns:a16="http://schemas.microsoft.com/office/drawing/2014/main" id="{778F7CF4-36B6-E942-99D8-ECF94F21AE61}"/>
              </a:ext>
            </a:extLst>
          </p:cNvPr>
          <p:cNvSpPr/>
          <p:nvPr/>
        </p:nvSpPr>
        <p:spPr>
          <a:xfrm>
            <a:off x="4310080" y="1568102"/>
            <a:ext cx="298918" cy="2919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657147C1-60AD-2A43-965E-B05F5B762C4E}"/>
              </a:ext>
            </a:extLst>
          </p:cNvPr>
          <p:cNvSpPr/>
          <p:nvPr/>
        </p:nvSpPr>
        <p:spPr>
          <a:xfrm>
            <a:off x="4011162" y="1888602"/>
            <a:ext cx="298918" cy="29197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Arrow Connector 20">
            <a:extLst>
              <a:ext uri="{FF2B5EF4-FFF2-40B4-BE49-F238E27FC236}">
                <a16:creationId xmlns:a16="http://schemas.microsoft.com/office/drawing/2014/main" id="{C0B3DFBB-FF05-7C4F-9F1D-90EC5EFBCD2E}"/>
              </a:ext>
            </a:extLst>
          </p:cNvPr>
          <p:cNvCxnSpPr>
            <a:cxnSpLocks/>
          </p:cNvCxnSpPr>
          <p:nvPr/>
        </p:nvCxnSpPr>
        <p:spPr>
          <a:xfrm flipH="1">
            <a:off x="1474640" y="2120900"/>
            <a:ext cx="2536523" cy="90033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2725016"/>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9601" y="71869"/>
            <a:ext cx="8128710" cy="1066800"/>
          </a:xfrm>
        </p:spPr>
        <p:txBody>
          <a:bodyPr/>
          <a:lstStyle/>
          <a:p>
            <a:r>
              <a:rPr lang="en-US" dirty="0"/>
              <a:t>The Quality Factor [Q-Value] (4)</a:t>
            </a:r>
          </a:p>
        </p:txBody>
      </p:sp>
      <p:sp>
        <p:nvSpPr>
          <p:cNvPr id="3" name="Content Placeholder 2"/>
          <p:cNvSpPr>
            <a:spLocks noGrp="1"/>
          </p:cNvSpPr>
          <p:nvPr>
            <p:ph idx="1"/>
          </p:nvPr>
        </p:nvSpPr>
        <p:spPr>
          <a:xfrm>
            <a:off x="141154" y="1127770"/>
            <a:ext cx="8856153" cy="5123943"/>
          </a:xfrm>
        </p:spPr>
        <p:txBody>
          <a:bodyPr/>
          <a:lstStyle/>
          <a:p>
            <a:r>
              <a:rPr lang="en-US" sz="1800" dirty="0"/>
              <a:t>The quality (Q) factor of a resonant circuit is defined as ratio of the stored energy W over the energy P dissipated  in one oscillation cycle:</a:t>
            </a:r>
          </a:p>
          <a:p>
            <a:endParaRPr lang="en-US" dirty="0"/>
          </a:p>
          <a:p>
            <a:endParaRPr lang="en-US" dirty="0"/>
          </a:p>
          <a:p>
            <a:r>
              <a:rPr lang="en-US" sz="1800" dirty="0"/>
              <a:t>The Q-factor of an impedance loaded resonator:</a:t>
            </a:r>
          </a:p>
          <a:p>
            <a:pPr lvl="1"/>
            <a:r>
              <a:rPr lang="en-US" i="1" dirty="0"/>
              <a:t>Q</a:t>
            </a:r>
            <a:r>
              <a:rPr lang="en-US" i="1" baseline="-25000" dirty="0"/>
              <a:t>0</a:t>
            </a:r>
            <a:r>
              <a:rPr lang="en-US" dirty="0"/>
              <a:t>: unloaded Q-value of the unperturbed system</a:t>
            </a:r>
          </a:p>
          <a:p>
            <a:pPr lvl="1"/>
            <a:r>
              <a:rPr lang="en-US" i="1" dirty="0"/>
              <a:t>Q</a:t>
            </a:r>
            <a:r>
              <a:rPr lang="en-US" i="1" baseline="-25000" dirty="0"/>
              <a:t>L</a:t>
            </a:r>
            <a:r>
              <a:rPr lang="en-US" dirty="0"/>
              <a:t>: loaded Q-value, e.g. measured with the </a:t>
            </a:r>
            <a:br>
              <a:rPr lang="en-US" dirty="0"/>
            </a:br>
            <a:r>
              <a:rPr lang="en-US" dirty="0"/>
              <a:t>impedance of the connected generator</a:t>
            </a:r>
          </a:p>
          <a:p>
            <a:pPr lvl="1"/>
            <a:r>
              <a:rPr lang="en-US" i="1" dirty="0" err="1"/>
              <a:t>Q</a:t>
            </a:r>
            <a:r>
              <a:rPr lang="en-US" i="1" baseline="-25000" dirty="0" err="1"/>
              <a:t>ext</a:t>
            </a:r>
            <a:r>
              <a:rPr lang="en-US" dirty="0"/>
              <a:t>: external Q-factor, representing the effects </a:t>
            </a:r>
            <a:br>
              <a:rPr lang="en-US" dirty="0"/>
            </a:br>
            <a:r>
              <a:rPr lang="en-US" dirty="0"/>
              <a:t>of the external circuit (generator and coupling circuit)</a:t>
            </a:r>
          </a:p>
          <a:p>
            <a:r>
              <a:rPr lang="en-US" dirty="0"/>
              <a:t>Q-factor and bandwidth</a:t>
            </a:r>
          </a:p>
          <a:p>
            <a:pPr lvl="1"/>
            <a:r>
              <a:rPr lang="en-US" dirty="0"/>
              <a:t>This is how we actually ”measure” the Q-factor!</a:t>
            </a:r>
          </a:p>
        </p:txBody>
      </p:sp>
      <mc:AlternateContent xmlns:mc="http://schemas.openxmlformats.org/markup-compatibility/2006" xmlns:a14="http://schemas.microsoft.com/office/drawing/2010/main">
        <mc:Choice Requires="a14">
          <p:sp>
            <p:nvSpPr>
              <p:cNvPr id="5" name="TextBox 4"/>
              <p:cNvSpPr txBox="1"/>
              <p:nvPr/>
            </p:nvSpPr>
            <p:spPr>
              <a:xfrm>
                <a:off x="1619031" y="1893924"/>
                <a:ext cx="6269088" cy="637097"/>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US" sz="2215" i="1" smtClean="0">
                          <a:solidFill>
                            <a:schemeClr val="tx1"/>
                          </a:solidFill>
                          <a:latin typeface="Cambria Math" charset="0"/>
                        </a:rPr>
                        <m:t>𝑸</m:t>
                      </m:r>
                      <m:r>
                        <a:rPr lang="en-US" sz="2215" i="1" smtClean="0">
                          <a:solidFill>
                            <a:schemeClr val="tx1"/>
                          </a:solidFill>
                          <a:latin typeface="Cambria Math" charset="0"/>
                        </a:rPr>
                        <m:t>=</m:t>
                      </m:r>
                      <m:r>
                        <a:rPr lang="en-US" sz="2215" i="1" smtClean="0">
                          <a:solidFill>
                            <a:schemeClr val="tx1"/>
                          </a:solidFill>
                          <a:latin typeface="Cambria Math" charset="0"/>
                        </a:rPr>
                        <m:t>𝟐</m:t>
                      </m:r>
                      <m:r>
                        <a:rPr lang="en-US" sz="2215" i="1">
                          <a:solidFill>
                            <a:schemeClr val="tx1"/>
                          </a:solidFill>
                          <a:latin typeface="Cambria Math" charset="0"/>
                          <a:ea typeface="Cambria Math" charset="0"/>
                          <a:cs typeface="Cambria Math" charset="0"/>
                        </a:rPr>
                        <m:t>𝝅</m:t>
                      </m:r>
                      <m:f>
                        <m:fPr>
                          <m:ctrlPr>
                            <a:rPr lang="mr-IN" sz="2215" i="1">
                              <a:solidFill>
                                <a:schemeClr val="tx1"/>
                              </a:solidFill>
                              <a:latin typeface="Cambria Math" panose="02040503050406030204" pitchFamily="18" charset="0"/>
                            </a:rPr>
                          </m:ctrlPr>
                        </m:fPr>
                        <m:num>
                          <m:r>
                            <a:rPr lang="en-US" sz="2215">
                              <a:solidFill>
                                <a:schemeClr val="tx1"/>
                              </a:solidFill>
                              <a:latin typeface="Cambria Math" charset="0"/>
                            </a:rPr>
                            <m:t>𝐞𝐧𝐞𝐫𝐠𝐲</m:t>
                          </m:r>
                          <m:r>
                            <a:rPr lang="en-US" sz="2215">
                              <a:solidFill>
                                <a:schemeClr val="tx1"/>
                              </a:solidFill>
                              <a:latin typeface="Cambria Math" charset="0"/>
                            </a:rPr>
                            <m:t> </m:t>
                          </m:r>
                          <m:r>
                            <a:rPr lang="en-US" sz="2215">
                              <a:solidFill>
                                <a:schemeClr val="tx1"/>
                              </a:solidFill>
                              <a:latin typeface="Cambria Math" charset="0"/>
                            </a:rPr>
                            <m:t>𝐬𝐭𝐨𝐫𝐞𝐝</m:t>
                          </m:r>
                        </m:num>
                        <m:den>
                          <m:r>
                            <a:rPr lang="en-US" sz="2215">
                              <a:solidFill>
                                <a:schemeClr val="tx1"/>
                              </a:solidFill>
                              <a:latin typeface="Cambria Math" charset="0"/>
                            </a:rPr>
                            <m:t>𝐞𝐧𝐞𝐫𝐠𝐲</m:t>
                          </m:r>
                          <m:r>
                            <a:rPr lang="en-US" sz="2215">
                              <a:solidFill>
                                <a:schemeClr val="tx1"/>
                              </a:solidFill>
                              <a:latin typeface="Cambria Math" charset="0"/>
                            </a:rPr>
                            <m:t> </m:t>
                          </m:r>
                          <m:r>
                            <a:rPr lang="en-US" sz="2215">
                              <a:solidFill>
                                <a:schemeClr val="tx1"/>
                              </a:solidFill>
                              <a:latin typeface="Cambria Math" charset="0"/>
                            </a:rPr>
                            <m:t>𝐝𝐢𝐬𝐬𝐢𝐩𝐚𝐭𝐞𝐝</m:t>
                          </m:r>
                          <m:r>
                            <a:rPr lang="en-US" sz="2215">
                              <a:solidFill>
                                <a:schemeClr val="tx1"/>
                              </a:solidFill>
                              <a:latin typeface="Cambria Math" charset="0"/>
                            </a:rPr>
                            <m:t> </m:t>
                          </m:r>
                          <m:r>
                            <a:rPr lang="en-US" sz="2215">
                              <a:solidFill>
                                <a:schemeClr val="tx1"/>
                              </a:solidFill>
                              <a:latin typeface="Cambria Math" charset="0"/>
                            </a:rPr>
                            <m:t>𝐢𝐧</m:t>
                          </m:r>
                          <m:r>
                            <a:rPr lang="en-US" sz="2215">
                              <a:solidFill>
                                <a:schemeClr val="tx1"/>
                              </a:solidFill>
                              <a:latin typeface="Cambria Math" charset="0"/>
                            </a:rPr>
                            <m:t> </m:t>
                          </m:r>
                          <m:r>
                            <a:rPr lang="en-US" sz="2215">
                              <a:solidFill>
                                <a:schemeClr val="tx1"/>
                              </a:solidFill>
                              <a:latin typeface="Cambria Math" charset="0"/>
                            </a:rPr>
                            <m:t>𝟏</m:t>
                          </m:r>
                          <m:r>
                            <a:rPr lang="en-US" sz="2215">
                              <a:solidFill>
                                <a:schemeClr val="tx1"/>
                              </a:solidFill>
                              <a:latin typeface="Cambria Math" charset="0"/>
                            </a:rPr>
                            <m:t> </m:t>
                          </m:r>
                          <m:r>
                            <a:rPr lang="en-US" sz="2215">
                              <a:solidFill>
                                <a:schemeClr val="tx1"/>
                              </a:solidFill>
                              <a:latin typeface="Cambria Math" charset="0"/>
                            </a:rPr>
                            <m:t>𝐜𝐲𝐜𝐥𝐞</m:t>
                          </m:r>
                        </m:den>
                      </m:f>
                      <m:r>
                        <a:rPr lang="en-US" sz="2215" i="1">
                          <a:solidFill>
                            <a:schemeClr val="tx1"/>
                          </a:solidFill>
                          <a:latin typeface="Cambria Math" charset="0"/>
                        </a:rPr>
                        <m:t>=</m:t>
                      </m:r>
                      <m:f>
                        <m:fPr>
                          <m:ctrlPr>
                            <a:rPr lang="mr-IN" sz="2215" i="1">
                              <a:solidFill>
                                <a:schemeClr val="tx1"/>
                              </a:solidFill>
                              <a:latin typeface="Cambria Math" panose="02040503050406030204" pitchFamily="18" charset="0"/>
                            </a:rPr>
                          </m:ctrlPr>
                        </m:fPr>
                        <m:num>
                          <m:sSub>
                            <m:sSubPr>
                              <m:ctrlPr>
                                <a:rPr lang="en-US" sz="2215" i="1">
                                  <a:solidFill>
                                    <a:schemeClr val="tx1"/>
                                  </a:solidFill>
                                  <a:latin typeface="Cambria Math" panose="02040503050406030204" pitchFamily="18" charset="0"/>
                                </a:rPr>
                              </m:ctrlPr>
                            </m:sSubPr>
                            <m:e>
                              <m:r>
                                <a:rPr lang="en-US" sz="2215" b="1" i="1" smtClean="0">
                                  <a:solidFill>
                                    <a:schemeClr val="tx1"/>
                                  </a:solidFill>
                                  <a:latin typeface="Cambria Math" panose="02040503050406030204" pitchFamily="18" charset="0"/>
                                </a:rPr>
                                <m:t>𝟐</m:t>
                              </m:r>
                              <m:r>
                                <a:rPr lang="en-US" sz="2215" i="1" smtClean="0">
                                  <a:solidFill>
                                    <a:schemeClr val="tx1"/>
                                  </a:solidFill>
                                  <a:latin typeface="Cambria Math" panose="02040503050406030204" pitchFamily="18" charset="0"/>
                                  <a:ea typeface="Cambria Math" panose="02040503050406030204" pitchFamily="18" charset="0"/>
                                </a:rPr>
                                <m:t>𝝅</m:t>
                              </m:r>
                              <m:r>
                                <a:rPr lang="en-US" sz="2215" b="1" i="1" smtClean="0">
                                  <a:solidFill>
                                    <a:schemeClr val="tx1"/>
                                  </a:solidFill>
                                  <a:latin typeface="Cambria Math" panose="02040503050406030204" pitchFamily="18" charset="0"/>
                                  <a:ea typeface="Cambria Math" panose="02040503050406030204" pitchFamily="18" charset="0"/>
                                </a:rPr>
                                <m:t>𝒇</m:t>
                              </m:r>
                            </m:e>
                            <m:sub>
                              <m:r>
                                <a:rPr lang="en-US" sz="2215" i="1">
                                  <a:solidFill>
                                    <a:schemeClr val="tx1"/>
                                  </a:solidFill>
                                  <a:latin typeface="Cambria Math" charset="0"/>
                                </a:rPr>
                                <m:t>𝒓𝒆𝒔</m:t>
                              </m:r>
                            </m:sub>
                          </m:sSub>
                          <m:r>
                            <a:rPr lang="en-US" sz="2215" b="1" i="1" smtClean="0">
                              <a:solidFill>
                                <a:schemeClr val="tx1"/>
                              </a:solidFill>
                              <a:latin typeface="Cambria Math" panose="02040503050406030204" pitchFamily="18" charset="0"/>
                            </a:rPr>
                            <m:t>𝑾</m:t>
                          </m:r>
                        </m:num>
                        <m:den>
                          <m:r>
                            <a:rPr lang="en-US" sz="2215" i="1">
                              <a:solidFill>
                                <a:schemeClr val="tx1"/>
                              </a:solidFill>
                              <a:latin typeface="Cambria Math" charset="0"/>
                            </a:rPr>
                            <m:t>𝑷</m:t>
                          </m:r>
                        </m:den>
                      </m:f>
                    </m:oMath>
                  </m:oMathPara>
                </a14:m>
                <a:endParaRPr lang="en-US" sz="2215"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1619031" y="1893924"/>
                <a:ext cx="6269088" cy="637097"/>
              </a:xfrm>
              <a:prstGeom prst="rect">
                <a:avLst/>
              </a:prstGeom>
              <a:blipFill>
                <a:blip r:embed="rId3"/>
                <a:stretch>
                  <a:fillRect l="-606" t="-15686" r="-404" b="-2352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6686985" y="3070768"/>
                <a:ext cx="2141631" cy="762215"/>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txBody>
              <a:bodyPr wrap="none" lIns="66462" tIns="66462" rIns="66462" bIns="66462" rtlCol="0">
                <a:spAutoFit/>
              </a:bodyPr>
              <a:lstStyle/>
              <a:p>
                <a:pPr>
                  <a:buNone/>
                </a:pPr>
                <a14:m>
                  <m:oMathPara xmlns:m="http://schemas.openxmlformats.org/officeDocument/2006/math">
                    <m:oMathParaPr>
                      <m:jc m:val="centerGroup"/>
                    </m:oMathParaPr>
                    <m:oMath xmlns:m="http://schemas.openxmlformats.org/officeDocument/2006/math">
                      <m:f>
                        <m:fPr>
                          <m:ctrlPr>
                            <a:rPr lang="mr-IN" sz="2215" i="1">
                              <a:solidFill>
                                <a:schemeClr val="tx1"/>
                              </a:solidFill>
                              <a:latin typeface="Cambria Math" panose="02040503050406030204" pitchFamily="18" charset="0"/>
                            </a:rPr>
                          </m:ctrlPr>
                        </m:fPr>
                        <m:num>
                          <m:r>
                            <a:rPr lang="en-US" sz="2215" i="1">
                              <a:solidFill>
                                <a:schemeClr val="tx1"/>
                              </a:solidFill>
                              <a:latin typeface="Cambria Math" charset="0"/>
                            </a:rPr>
                            <m:t>𝟏</m:t>
                          </m:r>
                        </m:num>
                        <m:den>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𝑸</m:t>
                              </m:r>
                            </m:e>
                            <m:sub>
                              <m:r>
                                <a:rPr lang="en-US" sz="2215" i="1">
                                  <a:solidFill>
                                    <a:schemeClr val="tx1"/>
                                  </a:solidFill>
                                  <a:latin typeface="Cambria Math" charset="0"/>
                                </a:rPr>
                                <m:t>𝑳</m:t>
                              </m:r>
                            </m:sub>
                          </m:sSub>
                        </m:den>
                      </m:f>
                      <m:r>
                        <a:rPr lang="en-US" sz="2215" i="1">
                          <a:solidFill>
                            <a:schemeClr val="tx1"/>
                          </a:solidFill>
                          <a:latin typeface="Cambria Math" charset="0"/>
                        </a:rPr>
                        <m:t>=</m:t>
                      </m:r>
                      <m:f>
                        <m:fPr>
                          <m:ctrlPr>
                            <a:rPr lang="mr-IN" sz="2215" i="1">
                              <a:solidFill>
                                <a:schemeClr val="tx1"/>
                              </a:solidFill>
                              <a:latin typeface="Cambria Math" panose="02040503050406030204" pitchFamily="18" charset="0"/>
                            </a:rPr>
                          </m:ctrlPr>
                        </m:fPr>
                        <m:num>
                          <m:r>
                            <a:rPr lang="en-US" sz="2215" i="1">
                              <a:solidFill>
                                <a:schemeClr val="tx1"/>
                              </a:solidFill>
                              <a:latin typeface="Cambria Math" charset="0"/>
                            </a:rPr>
                            <m:t>𝟏</m:t>
                          </m:r>
                        </m:num>
                        <m:den>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𝑸</m:t>
                              </m:r>
                            </m:e>
                            <m:sub>
                              <m:r>
                                <a:rPr lang="en-US" sz="2215" i="1">
                                  <a:solidFill>
                                    <a:schemeClr val="tx1"/>
                                  </a:solidFill>
                                  <a:latin typeface="Cambria Math" charset="0"/>
                                </a:rPr>
                                <m:t>𝟎</m:t>
                              </m:r>
                            </m:sub>
                          </m:sSub>
                        </m:den>
                      </m:f>
                      <m:r>
                        <a:rPr lang="en-US" sz="2215" i="1">
                          <a:solidFill>
                            <a:schemeClr val="tx1"/>
                          </a:solidFill>
                          <a:latin typeface="Cambria Math" charset="0"/>
                        </a:rPr>
                        <m:t>+</m:t>
                      </m:r>
                      <m:f>
                        <m:fPr>
                          <m:ctrlPr>
                            <a:rPr lang="mr-IN" sz="2215" i="1">
                              <a:solidFill>
                                <a:schemeClr val="tx1"/>
                              </a:solidFill>
                              <a:latin typeface="Cambria Math" panose="02040503050406030204" pitchFamily="18" charset="0"/>
                            </a:rPr>
                          </m:ctrlPr>
                        </m:fPr>
                        <m:num>
                          <m:r>
                            <a:rPr lang="en-US" sz="2215" i="1">
                              <a:solidFill>
                                <a:schemeClr val="tx1"/>
                              </a:solidFill>
                              <a:latin typeface="Cambria Math" charset="0"/>
                            </a:rPr>
                            <m:t>𝟏</m:t>
                          </m:r>
                        </m:num>
                        <m:den>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𝑸</m:t>
                              </m:r>
                            </m:e>
                            <m:sub>
                              <m:r>
                                <a:rPr lang="en-US" sz="2215" i="1">
                                  <a:solidFill>
                                    <a:schemeClr val="tx1"/>
                                  </a:solidFill>
                                  <a:latin typeface="Cambria Math" charset="0"/>
                                </a:rPr>
                                <m:t>𝒆𝒙𝒕</m:t>
                              </m:r>
                            </m:sub>
                          </m:sSub>
                        </m:den>
                      </m:f>
                    </m:oMath>
                  </m:oMathPara>
                </a14:m>
                <a:endParaRPr lang="en-US" sz="2215"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6686985" y="3070768"/>
                <a:ext cx="2141631" cy="762215"/>
              </a:xfrm>
              <a:prstGeom prst="rect">
                <a:avLst/>
              </a:prstGeom>
              <a:blipFill>
                <a:blip r:embed="rId4"/>
                <a:stretch>
                  <a:fillRect/>
                </a:stretch>
              </a:blipFill>
              <a:ln w="12700">
                <a:solidFill>
                  <a:schemeClr val="tx1"/>
                </a:solidFill>
              </a:ln>
              <a:effectLst>
                <a:outerShdw blurRad="50800" dist="76200" dir="2700000" algn="tl" rotWithShape="0">
                  <a:prstClr val="black">
                    <a:alpha val="40000"/>
                  </a:prstClr>
                </a:outerShdw>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246509" y="5322667"/>
                <a:ext cx="1291334" cy="771191"/>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txBody>
              <a:bodyPr wrap="none" lIns="66462" tIns="66462" rIns="66462" bIns="66462" rtlCol="0">
                <a:spAutoFit/>
              </a:bodyPr>
              <a:lstStyle/>
              <a:p>
                <a:pPr>
                  <a:buNone/>
                </a:pPr>
                <a14:m>
                  <m:oMathPara xmlns:m="http://schemas.openxmlformats.org/officeDocument/2006/math">
                    <m:oMathParaPr>
                      <m:jc m:val="centerGroup"/>
                    </m:oMathParaPr>
                    <m:oMath xmlns:m="http://schemas.openxmlformats.org/officeDocument/2006/math">
                      <m:r>
                        <a:rPr lang="en-US" sz="2215" i="1" smtClean="0">
                          <a:solidFill>
                            <a:schemeClr val="tx1"/>
                          </a:solidFill>
                          <a:latin typeface="Cambria Math" charset="0"/>
                        </a:rPr>
                        <m:t>𝑸</m:t>
                      </m:r>
                      <m:r>
                        <a:rPr lang="en-US" sz="2215" i="1" smtClean="0">
                          <a:solidFill>
                            <a:schemeClr val="tx1"/>
                          </a:solidFill>
                          <a:latin typeface="Cambria Math" charset="0"/>
                        </a:rPr>
                        <m:t>=</m:t>
                      </m:r>
                      <m:f>
                        <m:fPr>
                          <m:ctrlPr>
                            <a:rPr lang="mr-IN" sz="2215" i="1">
                              <a:solidFill>
                                <a:schemeClr val="tx1"/>
                              </a:solidFill>
                              <a:latin typeface="Cambria Math" panose="02040503050406030204" pitchFamily="18" charset="0"/>
                            </a:rPr>
                          </m:ctrlPr>
                        </m:fPr>
                        <m:num>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𝒇</m:t>
                              </m:r>
                            </m:e>
                            <m:sub>
                              <m:r>
                                <a:rPr lang="en-US" sz="2215" i="1">
                                  <a:solidFill>
                                    <a:schemeClr val="tx1"/>
                                  </a:solidFill>
                                  <a:latin typeface="Cambria Math" charset="0"/>
                                </a:rPr>
                                <m:t>𝒓𝒆𝒔</m:t>
                              </m:r>
                            </m:sub>
                          </m:sSub>
                        </m:num>
                        <m:den>
                          <m:r>
                            <a:rPr lang="en-US" sz="2215" i="1" smtClean="0">
                              <a:solidFill>
                                <a:schemeClr val="tx1"/>
                              </a:solidFill>
                              <a:latin typeface="Cambria Math" panose="02040503050406030204" pitchFamily="18" charset="0"/>
                              <a:ea typeface="Cambria Math" panose="02040503050406030204" pitchFamily="18" charset="0"/>
                            </a:rPr>
                            <m:t>𝚫</m:t>
                          </m:r>
                          <m:r>
                            <a:rPr lang="en-US" sz="2215" b="1" i="1" smtClean="0">
                              <a:solidFill>
                                <a:schemeClr val="tx1"/>
                              </a:solidFill>
                              <a:latin typeface="Cambria Math" panose="02040503050406030204" pitchFamily="18" charset="0"/>
                              <a:ea typeface="Cambria Math" panose="02040503050406030204" pitchFamily="18" charset="0"/>
                            </a:rPr>
                            <m:t>𝒇</m:t>
                          </m:r>
                        </m:den>
                      </m:f>
                    </m:oMath>
                  </m:oMathPara>
                </a14:m>
                <a:endParaRPr lang="en-US" sz="2215"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246509" y="5322667"/>
                <a:ext cx="1291334" cy="771191"/>
              </a:xfrm>
              <a:prstGeom prst="rect">
                <a:avLst/>
              </a:prstGeom>
              <a:blipFill>
                <a:blip r:embed="rId5"/>
                <a:stretch>
                  <a:fillRect l="-893"/>
                </a:stretch>
              </a:blipFill>
              <a:ln w="12700">
                <a:solidFill>
                  <a:schemeClr val="tx1"/>
                </a:solidFill>
              </a:ln>
              <a:effectLst>
                <a:outerShdw blurRad="50800" dist="76200" dir="2700000" algn="tl" rotWithShape="0">
                  <a:prstClr val="black">
                    <a:alpha val="40000"/>
                  </a:prstClr>
                </a:outerShdw>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2973318" y="5554888"/>
                <a:ext cx="3403881" cy="306751"/>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US" sz="2215" b="1" i="0" smtClean="0">
                          <a:solidFill>
                            <a:schemeClr val="tx1"/>
                          </a:solidFill>
                          <a:latin typeface="Cambria Math" panose="02040503050406030204" pitchFamily="18" charset="0"/>
                        </a:rPr>
                        <m:t>𝐰𝐢𝐭𝐡</m:t>
                      </m:r>
                      <m:r>
                        <a:rPr lang="en-US" sz="2215" b="1" i="1" smtClean="0">
                          <a:solidFill>
                            <a:schemeClr val="tx1"/>
                          </a:solidFill>
                          <a:latin typeface="Cambria Math" panose="02040503050406030204" pitchFamily="18" charset="0"/>
                        </a:rPr>
                        <m:t>: </m:t>
                      </m:r>
                      <m:r>
                        <a:rPr lang="en-US" sz="2215" b="1" i="1" smtClean="0">
                          <a:solidFill>
                            <a:schemeClr val="tx1"/>
                          </a:solidFill>
                          <a:latin typeface="Cambria Math" panose="02040503050406030204" pitchFamily="18" charset="0"/>
                          <a:ea typeface="Cambria Math" panose="02040503050406030204" pitchFamily="18" charset="0"/>
                        </a:rPr>
                        <m:t>𝚫</m:t>
                      </m:r>
                      <m:r>
                        <a:rPr lang="en-US" sz="2215" b="1" i="1" smtClean="0">
                          <a:solidFill>
                            <a:schemeClr val="tx1"/>
                          </a:solidFill>
                          <a:latin typeface="Cambria Math" panose="02040503050406030204" pitchFamily="18" charset="0"/>
                          <a:ea typeface="Cambria Math" panose="02040503050406030204" pitchFamily="18" charset="0"/>
                        </a:rPr>
                        <m:t>𝒇</m:t>
                      </m:r>
                      <m:r>
                        <a:rPr lang="en-US" sz="2215" i="1">
                          <a:solidFill>
                            <a:schemeClr val="tx1"/>
                          </a:solidFill>
                          <a:latin typeface="Cambria Math" charset="0"/>
                        </a:rPr>
                        <m:t>=</m:t>
                      </m:r>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𝒇</m:t>
                          </m:r>
                        </m:e>
                        <m:sub>
                          <m:r>
                            <a:rPr lang="en-US" sz="2215" i="1">
                              <a:solidFill>
                                <a:schemeClr val="tx1"/>
                              </a:solidFill>
                              <a:latin typeface="Cambria Math" charset="0"/>
                            </a:rPr>
                            <m:t>+</m:t>
                          </m:r>
                          <m:r>
                            <a:rPr lang="en-US" sz="2215" i="1">
                              <a:solidFill>
                                <a:schemeClr val="tx1"/>
                              </a:solidFill>
                              <a:latin typeface="Cambria Math" charset="0"/>
                            </a:rPr>
                            <m:t>𝟑</m:t>
                          </m:r>
                          <m:r>
                            <a:rPr lang="en-US" sz="2215" i="1">
                              <a:solidFill>
                                <a:schemeClr val="tx1"/>
                              </a:solidFill>
                              <a:latin typeface="Cambria Math" charset="0"/>
                            </a:rPr>
                            <m:t>𝒅𝑩</m:t>
                          </m:r>
                        </m:sub>
                      </m:sSub>
                      <m:r>
                        <a:rPr lang="en-US" sz="2215" i="1">
                          <a:solidFill>
                            <a:schemeClr val="tx1"/>
                          </a:solidFill>
                          <a:latin typeface="Cambria Math" charset="0"/>
                        </a:rPr>
                        <m:t>−</m:t>
                      </m:r>
                      <m:sSub>
                        <m:sSubPr>
                          <m:ctrlPr>
                            <a:rPr lang="en-US" sz="2215" i="1">
                              <a:solidFill>
                                <a:schemeClr val="tx1"/>
                              </a:solidFill>
                              <a:latin typeface="Cambria Math" panose="02040503050406030204" pitchFamily="18" charset="0"/>
                            </a:rPr>
                          </m:ctrlPr>
                        </m:sSubPr>
                        <m:e>
                          <m:r>
                            <a:rPr lang="en-US" sz="2215" i="1">
                              <a:solidFill>
                                <a:schemeClr val="tx1"/>
                              </a:solidFill>
                              <a:latin typeface="Cambria Math" charset="0"/>
                            </a:rPr>
                            <m:t>𝒇</m:t>
                          </m:r>
                        </m:e>
                        <m:sub>
                          <m:r>
                            <a:rPr lang="en-US" sz="2215" i="1">
                              <a:solidFill>
                                <a:schemeClr val="tx1"/>
                              </a:solidFill>
                              <a:latin typeface="Cambria Math" charset="0"/>
                            </a:rPr>
                            <m:t>−</m:t>
                          </m:r>
                          <m:r>
                            <a:rPr lang="en-US" sz="2215" i="1">
                              <a:solidFill>
                                <a:schemeClr val="tx1"/>
                              </a:solidFill>
                              <a:latin typeface="Cambria Math" charset="0"/>
                            </a:rPr>
                            <m:t>𝟑</m:t>
                          </m:r>
                          <m:r>
                            <a:rPr lang="en-US" sz="2215" i="1">
                              <a:solidFill>
                                <a:schemeClr val="tx1"/>
                              </a:solidFill>
                              <a:latin typeface="Cambria Math" charset="0"/>
                            </a:rPr>
                            <m:t>𝒅𝑩</m:t>
                          </m:r>
                        </m:sub>
                      </m:sSub>
                    </m:oMath>
                  </m:oMathPara>
                </a14:m>
                <a:endParaRPr lang="en-US" sz="2215" dirty="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973318" y="5554888"/>
                <a:ext cx="3403881" cy="306751"/>
              </a:xfrm>
              <a:prstGeom prst="rect">
                <a:avLst/>
              </a:prstGeom>
              <a:blipFill>
                <a:blip r:embed="rId6"/>
                <a:stretch>
                  <a:fillRect l="-743" t="-11538" b="-38462"/>
                </a:stretch>
              </a:blipFill>
            </p:spPr>
            <p:txBody>
              <a:bodyPr/>
              <a:lstStyle/>
              <a:p>
                <a:r>
                  <a:rPr lang="en-US">
                    <a:noFill/>
                  </a:rPr>
                  <a:t> </a:t>
                </a:r>
              </a:p>
            </p:txBody>
          </p:sp>
        </mc:Fallback>
      </mc:AlternateContent>
      <p:sp>
        <p:nvSpPr>
          <p:cNvPr id="9" name="TextBox 8"/>
          <p:cNvSpPr txBox="1"/>
          <p:nvPr/>
        </p:nvSpPr>
        <p:spPr>
          <a:xfrm>
            <a:off x="6909652" y="4360851"/>
            <a:ext cx="1888659" cy="552715"/>
          </a:xfrm>
          <a:prstGeom prst="rect">
            <a:avLst/>
          </a:prstGeom>
          <a:noFill/>
        </p:spPr>
        <p:txBody>
          <a:bodyPr wrap="none" rtlCol="0">
            <a:spAutoFit/>
          </a:bodyPr>
          <a:lstStyle/>
          <a:p>
            <a:pPr>
              <a:buNone/>
            </a:pPr>
            <a:r>
              <a:rPr lang="en-US" sz="1662" dirty="0">
                <a:solidFill>
                  <a:srgbClr val="FF0000"/>
                </a:solidFill>
              </a:rPr>
              <a:t>tune </a:t>
            </a:r>
            <a:r>
              <a:rPr lang="en-US" sz="1662" i="1" dirty="0">
                <a:solidFill>
                  <a:srgbClr val="FF0000"/>
                </a:solidFill>
              </a:rPr>
              <a:t>k</a:t>
            </a:r>
            <a:r>
              <a:rPr lang="en-US" sz="1662" dirty="0">
                <a:solidFill>
                  <a:srgbClr val="FF0000"/>
                </a:solidFill>
              </a:rPr>
              <a:t> for </a:t>
            </a:r>
            <a:br>
              <a:rPr lang="en-US" sz="1662" dirty="0">
                <a:solidFill>
                  <a:srgbClr val="FF0000"/>
                </a:solidFill>
              </a:rPr>
            </a:br>
            <a:r>
              <a:rPr lang="en-US" sz="1662" dirty="0">
                <a:solidFill>
                  <a:srgbClr val="FF0000"/>
                </a:solidFill>
              </a:rPr>
              <a:t>critical coupling:</a:t>
            </a:r>
          </a:p>
        </p:txBody>
      </p:sp>
      <mc:AlternateContent xmlns:mc="http://schemas.openxmlformats.org/markup-compatibility/2006" xmlns:a14="http://schemas.microsoft.com/office/drawing/2010/main">
        <mc:Choice Requires="a14">
          <p:sp>
            <p:nvSpPr>
              <p:cNvPr id="10" name="TextBox 9"/>
              <p:cNvSpPr txBox="1"/>
              <p:nvPr/>
            </p:nvSpPr>
            <p:spPr>
              <a:xfrm>
                <a:off x="7272177" y="4906326"/>
                <a:ext cx="1332416" cy="306751"/>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2215" i="1">
                              <a:solidFill>
                                <a:srgbClr val="FF0000"/>
                              </a:solidFill>
                              <a:latin typeface="Cambria Math" panose="02040503050406030204" pitchFamily="18" charset="0"/>
                            </a:rPr>
                          </m:ctrlPr>
                        </m:sSubPr>
                        <m:e>
                          <m:r>
                            <a:rPr lang="en-US" sz="2215" i="1">
                              <a:solidFill>
                                <a:srgbClr val="FF0000"/>
                              </a:solidFill>
                              <a:latin typeface="Cambria Math" charset="0"/>
                            </a:rPr>
                            <m:t>𝑸</m:t>
                          </m:r>
                        </m:e>
                        <m:sub>
                          <m:r>
                            <a:rPr lang="en-US" sz="2215" i="1">
                              <a:solidFill>
                                <a:srgbClr val="FF0000"/>
                              </a:solidFill>
                              <a:latin typeface="Cambria Math" charset="0"/>
                            </a:rPr>
                            <m:t>𝟎</m:t>
                          </m:r>
                        </m:sub>
                      </m:sSub>
                      <m:r>
                        <a:rPr lang="en-US" sz="2215" i="1">
                          <a:solidFill>
                            <a:srgbClr val="FF0000"/>
                          </a:solidFill>
                          <a:latin typeface="Cambria Math" charset="0"/>
                        </a:rPr>
                        <m:t>=</m:t>
                      </m:r>
                      <m:sSub>
                        <m:sSubPr>
                          <m:ctrlPr>
                            <a:rPr lang="en-US" sz="2215" i="1">
                              <a:solidFill>
                                <a:srgbClr val="FF0000"/>
                              </a:solidFill>
                              <a:latin typeface="Cambria Math" panose="02040503050406030204" pitchFamily="18" charset="0"/>
                            </a:rPr>
                          </m:ctrlPr>
                        </m:sSubPr>
                        <m:e>
                          <m:r>
                            <a:rPr lang="en-US" sz="2215" i="1">
                              <a:solidFill>
                                <a:srgbClr val="FF0000"/>
                              </a:solidFill>
                              <a:latin typeface="Cambria Math" charset="0"/>
                            </a:rPr>
                            <m:t>𝑸</m:t>
                          </m:r>
                        </m:e>
                        <m:sub>
                          <m:r>
                            <a:rPr lang="en-US" sz="2215" i="1">
                              <a:solidFill>
                                <a:srgbClr val="FF0000"/>
                              </a:solidFill>
                              <a:latin typeface="Cambria Math" charset="0"/>
                            </a:rPr>
                            <m:t>𝒆𝒙𝒕</m:t>
                          </m:r>
                        </m:sub>
                      </m:sSub>
                    </m:oMath>
                  </m:oMathPara>
                </a14:m>
                <a:endParaRPr lang="en-US" sz="2215">
                  <a:solidFill>
                    <a:schemeClr val="tx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7272177" y="4906326"/>
                <a:ext cx="1332416" cy="306751"/>
              </a:xfrm>
              <a:prstGeom prst="rect">
                <a:avLst/>
              </a:prstGeom>
              <a:blipFill>
                <a:blip r:embed="rId7"/>
                <a:stretch>
                  <a:fillRect l="-6393" t="-6000" r="-913" b="-36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6909652" y="5322347"/>
                <a:ext cx="1696298" cy="306751"/>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2215" i="1">
                              <a:solidFill>
                                <a:srgbClr val="FF0000"/>
                              </a:solidFill>
                              <a:latin typeface="Cambria Math" panose="02040503050406030204" pitchFamily="18" charset="0"/>
                            </a:rPr>
                          </m:ctrlPr>
                        </m:sSubPr>
                        <m:e>
                          <m:r>
                            <a:rPr lang="en-US" sz="2215" i="1">
                              <a:solidFill>
                                <a:srgbClr val="FF0000"/>
                              </a:solidFill>
                              <a:latin typeface="Cambria Math" charset="0"/>
                              <a:ea typeface="Cambria Math" charset="0"/>
                              <a:cs typeface="Cambria Math" charset="0"/>
                            </a:rPr>
                            <m:t>⟹</m:t>
                          </m:r>
                          <m:r>
                            <a:rPr lang="en-US" sz="2215" i="1">
                              <a:solidFill>
                                <a:srgbClr val="FF0000"/>
                              </a:solidFill>
                              <a:latin typeface="Cambria Math" charset="0"/>
                            </a:rPr>
                            <m:t>𝑸</m:t>
                          </m:r>
                        </m:e>
                        <m:sub>
                          <m:r>
                            <a:rPr lang="en-US" sz="2215" i="1">
                              <a:solidFill>
                                <a:srgbClr val="FF0000"/>
                              </a:solidFill>
                              <a:latin typeface="Cambria Math" charset="0"/>
                            </a:rPr>
                            <m:t>𝟎</m:t>
                          </m:r>
                        </m:sub>
                      </m:sSub>
                      <m:r>
                        <a:rPr lang="en-US" sz="2215" i="1">
                          <a:solidFill>
                            <a:srgbClr val="FF0000"/>
                          </a:solidFill>
                          <a:latin typeface="Cambria Math" charset="0"/>
                        </a:rPr>
                        <m:t>=</m:t>
                      </m:r>
                      <m:r>
                        <a:rPr lang="en-US" sz="2215" i="1">
                          <a:solidFill>
                            <a:srgbClr val="FF0000"/>
                          </a:solidFill>
                          <a:latin typeface="Cambria Math" charset="0"/>
                        </a:rPr>
                        <m:t>𝟐</m:t>
                      </m:r>
                      <m:r>
                        <a:rPr lang="en-US" sz="2215" i="1">
                          <a:solidFill>
                            <a:srgbClr val="FF0000"/>
                          </a:solidFill>
                          <a:latin typeface="Cambria Math" charset="0"/>
                        </a:rPr>
                        <m:t> </m:t>
                      </m:r>
                      <m:sSub>
                        <m:sSubPr>
                          <m:ctrlPr>
                            <a:rPr lang="en-US" sz="2215" i="1">
                              <a:solidFill>
                                <a:srgbClr val="FF0000"/>
                              </a:solidFill>
                              <a:latin typeface="Cambria Math" panose="02040503050406030204" pitchFamily="18" charset="0"/>
                            </a:rPr>
                          </m:ctrlPr>
                        </m:sSubPr>
                        <m:e>
                          <m:r>
                            <a:rPr lang="en-US" sz="2215" i="1">
                              <a:solidFill>
                                <a:srgbClr val="FF0000"/>
                              </a:solidFill>
                              <a:latin typeface="Cambria Math" charset="0"/>
                            </a:rPr>
                            <m:t>𝑸</m:t>
                          </m:r>
                        </m:e>
                        <m:sub>
                          <m:r>
                            <a:rPr lang="en-US" sz="2215" i="1">
                              <a:solidFill>
                                <a:srgbClr val="FF0000"/>
                              </a:solidFill>
                              <a:latin typeface="Cambria Math" charset="0"/>
                            </a:rPr>
                            <m:t>𝑳</m:t>
                          </m:r>
                        </m:sub>
                      </m:sSub>
                    </m:oMath>
                  </m:oMathPara>
                </a14:m>
                <a:endParaRPr lang="en-US" sz="2215">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6909652" y="5322347"/>
                <a:ext cx="1696298" cy="306751"/>
              </a:xfrm>
              <a:prstGeom prst="rect">
                <a:avLst/>
              </a:prstGeom>
              <a:blipFill>
                <a:blip r:embed="rId8"/>
                <a:stretch>
                  <a:fillRect l="-1792" t="-4000" r="-717" b="-38000"/>
                </a:stretch>
              </a:blipFill>
            </p:spPr>
            <p:txBody>
              <a:bodyPr/>
              <a:lstStyle/>
              <a:p>
                <a:r>
                  <a:rPr lang="en-GB">
                    <a:noFill/>
                  </a:rPr>
                  <a:t> </a:t>
                </a:r>
              </a:p>
            </p:txBody>
          </p:sp>
        </mc:Fallback>
      </mc:AlternateContent>
      <p:sp>
        <p:nvSpPr>
          <p:cNvPr id="12" name="TextBox 11"/>
          <p:cNvSpPr txBox="1"/>
          <p:nvPr/>
        </p:nvSpPr>
        <p:spPr>
          <a:xfrm>
            <a:off x="6971363" y="5698998"/>
            <a:ext cx="2031325" cy="552715"/>
          </a:xfrm>
          <a:prstGeom prst="rect">
            <a:avLst/>
          </a:prstGeom>
          <a:noFill/>
        </p:spPr>
        <p:txBody>
          <a:bodyPr wrap="none" rtlCol="0">
            <a:spAutoFit/>
          </a:bodyPr>
          <a:lstStyle/>
          <a:p>
            <a:pPr>
              <a:buNone/>
            </a:pPr>
            <a:r>
              <a:rPr lang="en-US" sz="1662">
                <a:solidFill>
                  <a:srgbClr val="FF0000"/>
                </a:solidFill>
              </a:rPr>
              <a:t>With </a:t>
            </a:r>
            <a:r>
              <a:rPr lang="en-US" sz="1662" i="1">
                <a:solidFill>
                  <a:srgbClr val="FF0000"/>
                </a:solidFill>
              </a:rPr>
              <a:t>Q</a:t>
            </a:r>
            <a:r>
              <a:rPr lang="en-US" sz="1662" i="1" baseline="-25000">
                <a:solidFill>
                  <a:srgbClr val="FF0000"/>
                </a:solidFill>
              </a:rPr>
              <a:t>L</a:t>
            </a:r>
            <a:r>
              <a:rPr lang="en-US" sz="1662">
                <a:solidFill>
                  <a:srgbClr val="FF0000"/>
                </a:solidFill>
              </a:rPr>
              <a:t> being our</a:t>
            </a:r>
            <a:br>
              <a:rPr lang="en-US" sz="1662">
                <a:solidFill>
                  <a:srgbClr val="FF0000"/>
                </a:solidFill>
              </a:rPr>
            </a:br>
            <a:r>
              <a:rPr lang="en-US" sz="1662">
                <a:solidFill>
                  <a:srgbClr val="FF0000"/>
                </a:solidFill>
              </a:rPr>
              <a:t>measured Q-value</a:t>
            </a:r>
          </a:p>
        </p:txBody>
      </p:sp>
      <p:sp>
        <p:nvSpPr>
          <p:cNvPr id="14" name="Slide Number Placeholder 13"/>
          <p:cNvSpPr>
            <a:spLocks noGrp="1"/>
          </p:cNvSpPr>
          <p:nvPr>
            <p:ph type="sldNum" sz="quarter" idx="11"/>
          </p:nvPr>
        </p:nvSpPr>
        <p:spPr/>
        <p:txBody>
          <a:bodyPr/>
          <a:lstStyle/>
          <a:p>
            <a:pPr>
              <a:defRPr/>
            </a:pPr>
            <a:fld id="{30BF5437-FF38-41B9-B17B-9EC8850EF000}" type="slidenum">
              <a:rPr lang="en-US" smtClean="0"/>
              <a:pPr>
                <a:defRPr/>
              </a:pPr>
              <a:t>154</a:t>
            </a:fld>
            <a:endParaRPr lang="en-US" dirty="0"/>
          </a:p>
        </p:txBody>
      </p:sp>
      <p:sp>
        <p:nvSpPr>
          <p:cNvPr id="15" name="Date Placeholder 14"/>
          <p:cNvSpPr>
            <a:spLocks noGrp="1"/>
          </p:cNvSpPr>
          <p:nvPr>
            <p:ph type="dt" sz="half" idx="10"/>
          </p:nvPr>
        </p:nvSpPr>
        <p:spPr/>
        <p:txBody>
          <a:bodyPr/>
          <a:lstStyle/>
          <a:p>
            <a:pPr>
              <a:defRPr/>
            </a:pPr>
            <a:r>
              <a:rPr lang="en-US"/>
              <a:t>F. Caspers, M. Wendt, M. Bozzolan; JUAS 2021 RF Eng.</a:t>
            </a:r>
            <a:endParaRPr lang="en-US" dirty="0"/>
          </a:p>
        </p:txBody>
      </p:sp>
      <p:sp>
        <p:nvSpPr>
          <p:cNvPr id="16" name="Rectangle 7">
            <a:extLst>
              <a:ext uri="{FF2B5EF4-FFF2-40B4-BE49-F238E27FC236}">
                <a16:creationId xmlns:a16="http://schemas.microsoft.com/office/drawing/2014/main" id="{B639158A-3E5B-4FED-91EC-8577BB850E88}"/>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spTree>
    <p:extLst>
      <p:ext uri="{BB962C8B-B14F-4D97-AF65-F5344CB8AC3E}">
        <p14:creationId xmlns:p14="http://schemas.microsoft.com/office/powerpoint/2010/main" val="343382987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93DDB4C-0F07-754E-8428-7883AB564DB1}"/>
              </a:ext>
            </a:extLst>
          </p:cNvPr>
          <p:cNvPicPr>
            <a:picLocks noChangeAspect="1"/>
          </p:cNvPicPr>
          <p:nvPr/>
        </p:nvPicPr>
        <p:blipFill rotWithShape="1">
          <a:blip r:embed="rId3">
            <a:extLst>
              <a:ext uri="{28A0092B-C50C-407E-A947-70E740481C1C}">
                <a14:useLocalDpi xmlns:a14="http://schemas.microsoft.com/office/drawing/2010/main" val="0"/>
              </a:ext>
            </a:extLst>
          </a:blip>
          <a:srcRect l="3397" r="3566" b="9488"/>
          <a:stretch/>
        </p:blipFill>
        <p:spPr>
          <a:xfrm>
            <a:off x="61271" y="1015177"/>
            <a:ext cx="4087028" cy="2847091"/>
          </a:xfrm>
          <a:prstGeom prst="rect">
            <a:avLst/>
          </a:prstGeom>
        </p:spPr>
      </p:pic>
      <p:sp>
        <p:nvSpPr>
          <p:cNvPr id="2" name="Title 1"/>
          <p:cNvSpPr>
            <a:spLocks noGrp="1"/>
          </p:cNvSpPr>
          <p:nvPr>
            <p:ph type="title"/>
          </p:nvPr>
        </p:nvSpPr>
        <p:spPr>
          <a:xfrm>
            <a:off x="244801" y="122487"/>
            <a:ext cx="8666178" cy="1066800"/>
          </a:xfrm>
        </p:spPr>
        <p:txBody>
          <a:bodyPr/>
          <a:lstStyle/>
          <a:p>
            <a:r>
              <a:rPr lang="en-US" dirty="0"/>
              <a:t>Q-factor from an S</a:t>
            </a:r>
            <a:r>
              <a:rPr lang="en-US" baseline="-25000" dirty="0"/>
              <a:t>11</a:t>
            </a:r>
            <a:r>
              <a:rPr lang="en-US" dirty="0"/>
              <a:t> measurement (5)</a:t>
            </a:r>
          </a:p>
        </p:txBody>
      </p:sp>
      <p:sp>
        <p:nvSpPr>
          <p:cNvPr id="3" name="Content Placeholder 2"/>
          <p:cNvSpPr>
            <a:spLocks noGrp="1"/>
          </p:cNvSpPr>
          <p:nvPr>
            <p:ph idx="1"/>
          </p:nvPr>
        </p:nvSpPr>
        <p:spPr>
          <a:xfrm>
            <a:off x="89767" y="3952316"/>
            <a:ext cx="4866145" cy="2423258"/>
          </a:xfrm>
        </p:spPr>
        <p:txBody>
          <a:bodyPr>
            <a:normAutofit fontScale="70000" lnSpcReduction="20000"/>
          </a:bodyPr>
          <a:lstStyle/>
          <a:p>
            <a:r>
              <a:rPr lang="en-US" dirty="0"/>
              <a:t>Correct for the uncompensated effects of the coupling loop</a:t>
            </a:r>
          </a:p>
          <a:p>
            <a:pPr lvl="1"/>
            <a:r>
              <a:rPr lang="en-US" dirty="0"/>
              <a:t>Electrical length adjustment: ”straight” </a:t>
            </a:r>
            <a:r>
              <a:rPr lang="en-US" i="1" dirty="0" err="1"/>
              <a:t>Im</a:t>
            </a:r>
            <a:r>
              <a:rPr lang="en-US" i="1" dirty="0"/>
              <a:t>{S</a:t>
            </a:r>
            <a:r>
              <a:rPr lang="en-US" i="1" baseline="-25000" dirty="0"/>
              <a:t>11</a:t>
            </a:r>
            <a:r>
              <a:rPr lang="en-US" i="1" dirty="0"/>
              <a:t>}(f)</a:t>
            </a:r>
          </a:p>
          <a:p>
            <a:r>
              <a:rPr lang="en-US" dirty="0"/>
              <a:t>Adjust the locus circle to the detuned short location</a:t>
            </a:r>
          </a:p>
          <a:p>
            <a:pPr lvl="1"/>
            <a:r>
              <a:rPr lang="en-US" dirty="0"/>
              <a:t>Rotate the circle to the detuned short position using the phase offset.</a:t>
            </a:r>
          </a:p>
          <a:p>
            <a:r>
              <a:rPr lang="en-US" dirty="0"/>
              <a:t>Verify no evanescent fields </a:t>
            </a:r>
            <a:br>
              <a:rPr lang="en-US" dirty="0"/>
            </a:br>
            <a:r>
              <a:rPr lang="en-US" dirty="0"/>
              <a:t>penetrating outside the beam ports</a:t>
            </a:r>
          </a:p>
          <a:p>
            <a:pPr lvl="1"/>
            <a:r>
              <a:rPr lang="en-US" dirty="0"/>
              <a:t>i.e. no frequency shifts if the boundaries at the beam ports are altered</a:t>
            </a:r>
          </a:p>
        </p:txBody>
      </p:sp>
      <p:pic>
        <p:nvPicPr>
          <p:cNvPr id="5" name="Picture 5"/>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5413" y="1391794"/>
            <a:ext cx="3697664" cy="36452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Oval 5"/>
          <p:cNvSpPr>
            <a:spLocks noChangeAspect="1"/>
          </p:cNvSpPr>
          <p:nvPr/>
        </p:nvSpPr>
        <p:spPr bwMode="auto">
          <a:xfrm>
            <a:off x="5400000" y="2473615"/>
            <a:ext cx="1528239" cy="1528239"/>
          </a:xfrm>
          <a:prstGeom prst="ellipse">
            <a:avLst/>
          </a:prstGeom>
          <a:noFill/>
          <a:ln w="25400" cap="flat" cmpd="sng" algn="ctr">
            <a:solidFill>
              <a:srgbClr val="FF0000"/>
            </a:solid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cxnSp>
        <p:nvCxnSpPr>
          <p:cNvPr id="8" name="Straight Connector 7"/>
          <p:cNvCxnSpPr>
            <a:stCxn id="6" idx="2"/>
          </p:cNvCxnSpPr>
          <p:nvPr/>
        </p:nvCxnSpPr>
        <p:spPr bwMode="auto">
          <a:xfrm flipV="1">
            <a:off x="5400000" y="1717431"/>
            <a:ext cx="1528239" cy="1520304"/>
          </a:xfrm>
          <a:prstGeom prst="line">
            <a:avLst/>
          </a:prstGeom>
          <a:noFill/>
          <a:ln w="19050" cap="flat" cmpd="sng" algn="ctr">
            <a:solidFill>
              <a:srgbClr val="0000FF"/>
            </a:solidFill>
            <a:prstDash val="dash"/>
            <a:round/>
            <a:headEnd type="none" w="med" len="med"/>
            <a:tailEnd type="none" w="med" len="med"/>
          </a:ln>
          <a:effectLst/>
        </p:spPr>
      </p:cxnSp>
      <p:cxnSp>
        <p:nvCxnSpPr>
          <p:cNvPr id="10" name="Straight Connector 9"/>
          <p:cNvCxnSpPr>
            <a:stCxn id="6" idx="2"/>
          </p:cNvCxnSpPr>
          <p:nvPr/>
        </p:nvCxnSpPr>
        <p:spPr bwMode="auto">
          <a:xfrm>
            <a:off x="5400000" y="3237735"/>
            <a:ext cx="1528239" cy="1520304"/>
          </a:xfrm>
          <a:prstGeom prst="line">
            <a:avLst/>
          </a:prstGeom>
          <a:noFill/>
          <a:ln w="19050" cap="flat" cmpd="sng" algn="ctr">
            <a:solidFill>
              <a:srgbClr val="0000FF"/>
            </a:solidFill>
            <a:prstDash val="dash"/>
            <a:round/>
            <a:headEnd type="none" w="med" len="med"/>
            <a:tailEnd type="none" w="med" len="med"/>
          </a:ln>
          <a:effectLst/>
        </p:spPr>
      </p:cxnSp>
      <p:sp>
        <p:nvSpPr>
          <p:cNvPr id="14" name="Arc 13"/>
          <p:cNvSpPr>
            <a:spLocks noChangeAspect="1"/>
          </p:cNvSpPr>
          <p:nvPr/>
        </p:nvSpPr>
        <p:spPr bwMode="auto">
          <a:xfrm rot="7620000">
            <a:off x="3904615" y="207277"/>
            <a:ext cx="3025599" cy="3024000"/>
          </a:xfrm>
          <a:prstGeom prst="arc">
            <a:avLst>
              <a:gd name="adj1" fmla="val 13991062"/>
              <a:gd name="adj2" fmla="val 19377767"/>
            </a:avLst>
          </a:prstGeom>
          <a:noFill/>
          <a:ln w="19050" cap="flat" cmpd="sng" algn="ctr">
            <a:solidFill>
              <a:srgbClr val="0000FF"/>
            </a:solidFill>
            <a:prstDash val="sysDot"/>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15" name="Arc 14"/>
          <p:cNvSpPr>
            <a:spLocks noChangeAspect="1"/>
          </p:cNvSpPr>
          <p:nvPr/>
        </p:nvSpPr>
        <p:spPr bwMode="auto">
          <a:xfrm rot="2280000">
            <a:off x="3888000" y="3237923"/>
            <a:ext cx="3025599" cy="3024000"/>
          </a:xfrm>
          <a:prstGeom prst="arc">
            <a:avLst>
              <a:gd name="adj1" fmla="val 13991062"/>
              <a:gd name="adj2" fmla="val 19377767"/>
            </a:avLst>
          </a:prstGeom>
          <a:noFill/>
          <a:ln w="19050" cap="flat" cmpd="sng" algn="ctr">
            <a:solidFill>
              <a:srgbClr val="0000FF"/>
            </a:solidFill>
            <a:prstDash val="sysDot"/>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16" name="Arc 15"/>
          <p:cNvSpPr>
            <a:spLocks noChangeAspect="1"/>
          </p:cNvSpPr>
          <p:nvPr/>
        </p:nvSpPr>
        <p:spPr bwMode="auto">
          <a:xfrm rot="-2700000">
            <a:off x="4821903" y="2598231"/>
            <a:ext cx="4236923" cy="4236923"/>
          </a:xfrm>
          <a:prstGeom prst="arc">
            <a:avLst>
              <a:gd name="adj1" fmla="val 16179862"/>
              <a:gd name="adj2" fmla="val 33826"/>
            </a:avLst>
          </a:prstGeom>
          <a:noFill/>
          <a:ln w="19050" cap="flat" cmpd="sng" algn="ctr">
            <a:solidFill>
              <a:schemeClr val="tx1"/>
            </a:solid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17" name="Arc 16"/>
          <p:cNvSpPr>
            <a:spLocks noChangeAspect="1"/>
          </p:cNvSpPr>
          <p:nvPr/>
        </p:nvSpPr>
        <p:spPr bwMode="auto">
          <a:xfrm rot="8100000">
            <a:off x="4818462" y="-367615"/>
            <a:ext cx="4236923" cy="4236923"/>
          </a:xfrm>
          <a:prstGeom prst="arc">
            <a:avLst>
              <a:gd name="adj1" fmla="val 16179862"/>
              <a:gd name="adj2" fmla="val 33826"/>
            </a:avLst>
          </a:prstGeom>
          <a:noFill/>
          <a:ln w="19050" cap="flat" cmpd="sng" algn="ctr">
            <a:solidFill>
              <a:schemeClr val="tx1"/>
            </a:solid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18" name="Oval 17"/>
          <p:cNvSpPr>
            <a:spLocks noChangeAspect="1"/>
          </p:cNvSpPr>
          <p:nvPr/>
        </p:nvSpPr>
        <p:spPr bwMode="auto">
          <a:xfrm>
            <a:off x="5400000" y="2279660"/>
            <a:ext cx="1927385" cy="1927385"/>
          </a:xfrm>
          <a:prstGeom prst="ellipse">
            <a:avLst/>
          </a:prstGeom>
          <a:noFill/>
          <a:ln w="25400" cap="flat" cmpd="sng" algn="ctr">
            <a:solidFill>
              <a:srgbClr val="FF0000"/>
            </a:solidFill>
            <a:prstDash val="dash"/>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51" name="TextBox 50"/>
          <p:cNvSpPr txBox="1"/>
          <p:nvPr/>
        </p:nvSpPr>
        <p:spPr>
          <a:xfrm>
            <a:off x="7554550" y="2458109"/>
            <a:ext cx="1284326" cy="296941"/>
          </a:xfrm>
          <a:prstGeom prst="rect">
            <a:avLst/>
          </a:prstGeom>
          <a:noFill/>
        </p:spPr>
        <p:txBody>
          <a:bodyPr wrap="none" rtlCol="0">
            <a:spAutoFit/>
          </a:bodyPr>
          <a:lstStyle/>
          <a:p>
            <a:pPr>
              <a:buNone/>
            </a:pPr>
            <a:r>
              <a:rPr lang="en-US" sz="1477" i="1">
                <a:solidFill>
                  <a:schemeClr val="tx1"/>
                </a:solidFill>
              </a:rPr>
              <a:t>Re{Z}=</a:t>
            </a:r>
            <a:r>
              <a:rPr lang="en-US" sz="1477" i="1" err="1">
                <a:solidFill>
                  <a:schemeClr val="tx1"/>
                </a:solidFill>
              </a:rPr>
              <a:t>Im</a:t>
            </a:r>
            <a:r>
              <a:rPr lang="en-US" sz="1477" i="1">
                <a:solidFill>
                  <a:schemeClr val="tx1"/>
                </a:solidFill>
              </a:rPr>
              <a:t>{Z}</a:t>
            </a:r>
          </a:p>
        </p:txBody>
      </p:sp>
      <p:sp>
        <p:nvSpPr>
          <p:cNvPr id="52" name="TextBox 51"/>
          <p:cNvSpPr txBox="1"/>
          <p:nvPr/>
        </p:nvSpPr>
        <p:spPr>
          <a:xfrm>
            <a:off x="6881813" y="1907259"/>
            <a:ext cx="579005" cy="296941"/>
          </a:xfrm>
          <a:prstGeom prst="rect">
            <a:avLst/>
          </a:prstGeom>
          <a:noFill/>
        </p:spPr>
        <p:txBody>
          <a:bodyPr wrap="none" rtlCol="0">
            <a:spAutoFit/>
          </a:bodyPr>
          <a:lstStyle/>
          <a:p>
            <a:pPr>
              <a:buNone/>
            </a:pPr>
            <a:r>
              <a:rPr lang="en-US" sz="1477" i="1"/>
              <a:t>Y=±j</a:t>
            </a:r>
          </a:p>
        </p:txBody>
      </p:sp>
      <p:sp>
        <p:nvSpPr>
          <p:cNvPr id="53" name="TextBox 52"/>
          <p:cNvSpPr txBox="1"/>
          <p:nvPr/>
        </p:nvSpPr>
        <p:spPr>
          <a:xfrm>
            <a:off x="4517325" y="1925075"/>
            <a:ext cx="920445" cy="978986"/>
          </a:xfrm>
          <a:prstGeom prst="rect">
            <a:avLst/>
          </a:prstGeom>
          <a:noFill/>
        </p:spPr>
        <p:txBody>
          <a:bodyPr wrap="none" rtlCol="0">
            <a:spAutoFit/>
          </a:bodyPr>
          <a:lstStyle/>
          <a:p>
            <a:pPr>
              <a:buNone/>
            </a:pPr>
            <a:r>
              <a:rPr lang="en-US" sz="1477">
                <a:solidFill>
                  <a:schemeClr val="tx1"/>
                </a:solidFill>
              </a:rPr>
              <a:t>detuned</a:t>
            </a:r>
            <a:br>
              <a:rPr lang="en-US" sz="1477">
                <a:solidFill>
                  <a:schemeClr val="tx1"/>
                </a:solidFill>
              </a:rPr>
            </a:br>
            <a:r>
              <a:rPr lang="en-US" sz="1477">
                <a:solidFill>
                  <a:schemeClr val="tx1"/>
                </a:solidFill>
              </a:rPr>
              <a:t>short</a:t>
            </a:r>
            <a:br>
              <a:rPr lang="en-US" sz="1477">
                <a:solidFill>
                  <a:schemeClr val="tx1"/>
                </a:solidFill>
              </a:rPr>
            </a:br>
            <a:r>
              <a:rPr lang="en-US" sz="1477">
                <a:solidFill>
                  <a:schemeClr val="tx1"/>
                </a:solidFill>
              </a:rPr>
              <a:t>position</a:t>
            </a:r>
          </a:p>
          <a:p>
            <a:pPr>
              <a:buNone/>
            </a:pPr>
            <a:r>
              <a:rPr lang="en-US" sz="1477">
                <a:solidFill>
                  <a:schemeClr val="tx1"/>
                </a:solidFill>
              </a:rPr>
              <a:t>(</a:t>
            </a:r>
            <a:r>
              <a:rPr lang="en-US" sz="1477" i="1">
                <a:solidFill>
                  <a:schemeClr val="tx1"/>
                </a:solidFill>
              </a:rPr>
              <a:t>Z=0</a:t>
            </a:r>
            <a:r>
              <a:rPr lang="en-US" sz="1477">
                <a:solidFill>
                  <a:schemeClr val="tx1"/>
                </a:solidFill>
              </a:rPr>
              <a:t>)</a:t>
            </a:r>
          </a:p>
        </p:txBody>
      </p:sp>
      <p:sp>
        <p:nvSpPr>
          <p:cNvPr id="54" name="TextBox 53"/>
          <p:cNvSpPr txBox="1"/>
          <p:nvPr/>
        </p:nvSpPr>
        <p:spPr>
          <a:xfrm>
            <a:off x="7990533" y="4104118"/>
            <a:ext cx="920445" cy="978986"/>
          </a:xfrm>
          <a:prstGeom prst="rect">
            <a:avLst/>
          </a:prstGeom>
          <a:noFill/>
        </p:spPr>
        <p:txBody>
          <a:bodyPr wrap="none" rtlCol="0">
            <a:spAutoFit/>
          </a:bodyPr>
          <a:lstStyle/>
          <a:p>
            <a:pPr>
              <a:buNone/>
            </a:pPr>
            <a:r>
              <a:rPr lang="en-US" sz="1477">
                <a:solidFill>
                  <a:schemeClr val="tx1"/>
                </a:solidFill>
              </a:rPr>
              <a:t>detuned</a:t>
            </a:r>
            <a:br>
              <a:rPr lang="en-US" sz="1477">
                <a:solidFill>
                  <a:schemeClr val="tx1"/>
                </a:solidFill>
              </a:rPr>
            </a:br>
            <a:r>
              <a:rPr lang="en-US" sz="1477">
                <a:solidFill>
                  <a:schemeClr val="tx1"/>
                </a:solidFill>
              </a:rPr>
              <a:t>open</a:t>
            </a:r>
            <a:br>
              <a:rPr lang="en-US" sz="1477">
                <a:solidFill>
                  <a:schemeClr val="tx1"/>
                </a:solidFill>
              </a:rPr>
            </a:br>
            <a:r>
              <a:rPr lang="en-US" sz="1477">
                <a:solidFill>
                  <a:schemeClr val="tx1"/>
                </a:solidFill>
              </a:rPr>
              <a:t>position</a:t>
            </a:r>
          </a:p>
          <a:p>
            <a:pPr>
              <a:buNone/>
            </a:pPr>
            <a:r>
              <a:rPr lang="en-US" sz="1477">
                <a:solidFill>
                  <a:schemeClr val="tx1"/>
                </a:solidFill>
              </a:rPr>
              <a:t>(</a:t>
            </a:r>
            <a:r>
              <a:rPr lang="en-US" sz="1477" i="1">
                <a:solidFill>
                  <a:schemeClr val="tx1"/>
                </a:solidFill>
              </a:rPr>
              <a:t>Y=0</a:t>
            </a:r>
            <a:r>
              <a:rPr lang="en-US" sz="1477">
                <a:solidFill>
                  <a:schemeClr val="tx1"/>
                </a:solidFill>
              </a:rPr>
              <a:t>)</a:t>
            </a:r>
          </a:p>
        </p:txBody>
      </p:sp>
      <p:cxnSp>
        <p:nvCxnSpPr>
          <p:cNvPr id="56" name="Straight Connector 55"/>
          <p:cNvCxnSpPr/>
          <p:nvPr/>
        </p:nvCxnSpPr>
        <p:spPr bwMode="auto">
          <a:xfrm>
            <a:off x="4323233" y="1284635"/>
            <a:ext cx="830769" cy="0"/>
          </a:xfrm>
          <a:prstGeom prst="line">
            <a:avLst/>
          </a:prstGeom>
          <a:noFill/>
          <a:ln w="25400" cap="flat" cmpd="sng" algn="ctr">
            <a:solidFill>
              <a:srgbClr val="FF0000"/>
            </a:solidFill>
            <a:prstDash val="dash"/>
            <a:round/>
            <a:headEnd type="none" w="med" len="med"/>
            <a:tailEnd type="none" w="med" len="med"/>
          </a:ln>
          <a:effectLst/>
        </p:spPr>
      </p:cxnSp>
      <p:cxnSp>
        <p:nvCxnSpPr>
          <p:cNvPr id="57" name="Straight Connector 56"/>
          <p:cNvCxnSpPr/>
          <p:nvPr/>
        </p:nvCxnSpPr>
        <p:spPr bwMode="auto">
          <a:xfrm>
            <a:off x="4323233" y="1630686"/>
            <a:ext cx="830769" cy="0"/>
          </a:xfrm>
          <a:prstGeom prst="line">
            <a:avLst/>
          </a:prstGeom>
          <a:noFill/>
          <a:ln w="25400" cap="flat" cmpd="sng" algn="ctr">
            <a:solidFill>
              <a:srgbClr val="FF0000"/>
            </a:solidFill>
            <a:prstDash val="solid"/>
            <a:round/>
            <a:headEnd type="none" w="med" len="med"/>
            <a:tailEnd type="none" w="med" len="med"/>
          </a:ln>
          <a:effectLst/>
        </p:spPr>
      </p:cxnSp>
      <p:sp>
        <p:nvSpPr>
          <p:cNvPr id="58" name="TextBox 57"/>
          <p:cNvSpPr txBox="1"/>
          <p:nvPr/>
        </p:nvSpPr>
        <p:spPr>
          <a:xfrm>
            <a:off x="5185294" y="1127770"/>
            <a:ext cx="3537784" cy="296941"/>
          </a:xfrm>
          <a:prstGeom prst="rect">
            <a:avLst/>
          </a:prstGeom>
          <a:noFill/>
        </p:spPr>
        <p:txBody>
          <a:bodyPr wrap="square" rtlCol="0">
            <a:spAutoFit/>
          </a:bodyPr>
          <a:lstStyle/>
          <a:p>
            <a:pPr>
              <a:buNone/>
            </a:pPr>
            <a:r>
              <a:rPr lang="en-US" sz="1477">
                <a:solidFill>
                  <a:srgbClr val="FF0000"/>
                </a:solidFill>
              </a:rPr>
              <a:t>arbitrary coupling (here: over-critical)</a:t>
            </a:r>
            <a:endParaRPr lang="en-US" sz="1477" i="1">
              <a:solidFill>
                <a:schemeClr val="tx1"/>
              </a:solidFill>
            </a:endParaRPr>
          </a:p>
        </p:txBody>
      </p:sp>
      <p:sp>
        <p:nvSpPr>
          <p:cNvPr id="59" name="TextBox 58"/>
          <p:cNvSpPr txBox="1"/>
          <p:nvPr/>
        </p:nvSpPr>
        <p:spPr>
          <a:xfrm>
            <a:off x="5216446" y="1487732"/>
            <a:ext cx="1638590" cy="296941"/>
          </a:xfrm>
          <a:prstGeom prst="rect">
            <a:avLst/>
          </a:prstGeom>
          <a:noFill/>
        </p:spPr>
        <p:txBody>
          <a:bodyPr wrap="none" rtlCol="0">
            <a:spAutoFit/>
          </a:bodyPr>
          <a:lstStyle/>
          <a:p>
            <a:pPr>
              <a:buNone/>
            </a:pPr>
            <a:r>
              <a:rPr lang="en-US" sz="1477">
                <a:solidFill>
                  <a:srgbClr val="FF0000"/>
                </a:solidFill>
              </a:rPr>
              <a:t>critical coupling</a:t>
            </a:r>
          </a:p>
        </p:txBody>
      </p:sp>
      <p:sp>
        <p:nvSpPr>
          <p:cNvPr id="60" name="Oval 59"/>
          <p:cNvSpPr>
            <a:spLocks noChangeAspect="1"/>
          </p:cNvSpPr>
          <p:nvPr/>
        </p:nvSpPr>
        <p:spPr bwMode="auto">
          <a:xfrm>
            <a:off x="6314308" y="2247923"/>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1" name="Oval 60"/>
          <p:cNvSpPr>
            <a:spLocks noChangeAspect="1"/>
          </p:cNvSpPr>
          <p:nvPr/>
        </p:nvSpPr>
        <p:spPr bwMode="auto">
          <a:xfrm>
            <a:off x="6744426" y="2336975"/>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2" name="Oval 61"/>
          <p:cNvSpPr>
            <a:spLocks noChangeAspect="1"/>
          </p:cNvSpPr>
          <p:nvPr/>
        </p:nvSpPr>
        <p:spPr bwMode="auto">
          <a:xfrm>
            <a:off x="7061977" y="2568965"/>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3" name="Oval 62"/>
          <p:cNvSpPr>
            <a:spLocks noChangeAspect="1"/>
          </p:cNvSpPr>
          <p:nvPr/>
        </p:nvSpPr>
        <p:spPr bwMode="auto">
          <a:xfrm>
            <a:off x="7291621" y="3214415"/>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4" name="Oval 63"/>
          <p:cNvSpPr>
            <a:spLocks noChangeAspect="1"/>
          </p:cNvSpPr>
          <p:nvPr/>
        </p:nvSpPr>
        <p:spPr bwMode="auto">
          <a:xfrm>
            <a:off x="7061977" y="3829047"/>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5" name="Oval 64"/>
          <p:cNvSpPr>
            <a:spLocks noChangeAspect="1"/>
          </p:cNvSpPr>
          <p:nvPr/>
        </p:nvSpPr>
        <p:spPr bwMode="auto">
          <a:xfrm>
            <a:off x="6744426" y="4077616"/>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7" name="Oval 66"/>
          <p:cNvSpPr>
            <a:spLocks noChangeAspect="1"/>
          </p:cNvSpPr>
          <p:nvPr/>
        </p:nvSpPr>
        <p:spPr bwMode="auto">
          <a:xfrm>
            <a:off x="6330461" y="4172320"/>
            <a:ext cx="66462" cy="66462"/>
          </a:xfrm>
          <a:prstGeom prst="ellipse">
            <a:avLst/>
          </a:prstGeom>
          <a:solidFill>
            <a:schemeClr val="tx1"/>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68" name="TextBox 67"/>
          <p:cNvSpPr txBox="1"/>
          <p:nvPr/>
        </p:nvSpPr>
        <p:spPr>
          <a:xfrm>
            <a:off x="7317326" y="3119345"/>
            <a:ext cx="437940" cy="296941"/>
          </a:xfrm>
          <a:prstGeom prst="rect">
            <a:avLst/>
          </a:prstGeom>
          <a:noFill/>
        </p:spPr>
        <p:txBody>
          <a:bodyPr wrap="none" rtlCol="0">
            <a:spAutoFit/>
          </a:bodyPr>
          <a:lstStyle/>
          <a:p>
            <a:pPr>
              <a:buNone/>
            </a:pPr>
            <a:r>
              <a:rPr lang="en-US" sz="1477" i="1" err="1">
                <a:solidFill>
                  <a:schemeClr val="tx1"/>
                </a:solidFill>
              </a:rPr>
              <a:t>f</a:t>
            </a:r>
            <a:r>
              <a:rPr lang="en-US" sz="1477" i="1" baseline="-25000" err="1">
                <a:solidFill>
                  <a:schemeClr val="tx1"/>
                </a:solidFill>
              </a:rPr>
              <a:t>res</a:t>
            </a:r>
            <a:endParaRPr lang="en-US" sz="1477" i="1" baseline="-25000">
              <a:solidFill>
                <a:schemeClr val="tx1"/>
              </a:solidFill>
            </a:endParaRPr>
          </a:p>
        </p:txBody>
      </p:sp>
      <p:sp>
        <p:nvSpPr>
          <p:cNvPr id="69" name="TextBox 68"/>
          <p:cNvSpPr txBox="1"/>
          <p:nvPr/>
        </p:nvSpPr>
        <p:spPr>
          <a:xfrm>
            <a:off x="6123164" y="1992458"/>
            <a:ext cx="317716" cy="296941"/>
          </a:xfrm>
          <a:prstGeom prst="rect">
            <a:avLst/>
          </a:prstGeom>
          <a:noFill/>
        </p:spPr>
        <p:txBody>
          <a:bodyPr wrap="none" rtlCol="0">
            <a:spAutoFit/>
          </a:bodyPr>
          <a:lstStyle/>
          <a:p>
            <a:pPr>
              <a:buNone/>
            </a:pPr>
            <a:r>
              <a:rPr lang="en-US" sz="1477" i="1" dirty="0">
                <a:solidFill>
                  <a:schemeClr val="tx1"/>
                </a:solidFill>
              </a:rPr>
              <a:t>f</a:t>
            </a:r>
            <a:r>
              <a:rPr lang="en-US" sz="1477" i="1" baseline="-25000" dirty="0">
                <a:solidFill>
                  <a:schemeClr val="tx1"/>
                </a:solidFill>
              </a:rPr>
              <a:t>1</a:t>
            </a:r>
          </a:p>
        </p:txBody>
      </p:sp>
      <p:sp>
        <p:nvSpPr>
          <p:cNvPr id="70" name="TextBox 69"/>
          <p:cNvSpPr txBox="1"/>
          <p:nvPr/>
        </p:nvSpPr>
        <p:spPr>
          <a:xfrm>
            <a:off x="6123164" y="4178671"/>
            <a:ext cx="317716" cy="296941"/>
          </a:xfrm>
          <a:prstGeom prst="rect">
            <a:avLst/>
          </a:prstGeom>
          <a:noFill/>
        </p:spPr>
        <p:txBody>
          <a:bodyPr wrap="none" rtlCol="0">
            <a:spAutoFit/>
          </a:bodyPr>
          <a:lstStyle/>
          <a:p>
            <a:pPr>
              <a:buNone/>
            </a:pPr>
            <a:r>
              <a:rPr lang="en-US" sz="1477" i="1" dirty="0">
                <a:solidFill>
                  <a:schemeClr val="tx1"/>
                </a:solidFill>
              </a:rPr>
              <a:t>f</a:t>
            </a:r>
            <a:r>
              <a:rPr lang="en-US" sz="1477" i="1" baseline="-25000" dirty="0">
                <a:solidFill>
                  <a:schemeClr val="tx1"/>
                </a:solidFill>
              </a:rPr>
              <a:t>2</a:t>
            </a:r>
          </a:p>
        </p:txBody>
      </p:sp>
      <p:sp>
        <p:nvSpPr>
          <p:cNvPr id="71" name="TextBox 70"/>
          <p:cNvSpPr txBox="1"/>
          <p:nvPr/>
        </p:nvSpPr>
        <p:spPr>
          <a:xfrm>
            <a:off x="6812708" y="2181544"/>
            <a:ext cx="317716" cy="296941"/>
          </a:xfrm>
          <a:prstGeom prst="rect">
            <a:avLst/>
          </a:prstGeom>
          <a:noFill/>
        </p:spPr>
        <p:txBody>
          <a:bodyPr wrap="none" rtlCol="0">
            <a:spAutoFit/>
          </a:bodyPr>
          <a:lstStyle/>
          <a:p>
            <a:pPr>
              <a:buNone/>
            </a:pPr>
            <a:r>
              <a:rPr lang="en-US" sz="1477" i="1" dirty="0">
                <a:solidFill>
                  <a:schemeClr val="tx1"/>
                </a:solidFill>
              </a:rPr>
              <a:t>f</a:t>
            </a:r>
            <a:r>
              <a:rPr lang="en-US" sz="1477" i="1" baseline="-25000" dirty="0">
                <a:solidFill>
                  <a:schemeClr val="tx1"/>
                </a:solidFill>
              </a:rPr>
              <a:t>3</a:t>
            </a:r>
          </a:p>
        </p:txBody>
      </p:sp>
      <p:sp>
        <p:nvSpPr>
          <p:cNvPr id="72" name="TextBox 71"/>
          <p:cNvSpPr txBox="1"/>
          <p:nvPr/>
        </p:nvSpPr>
        <p:spPr>
          <a:xfrm>
            <a:off x="6807120" y="4076493"/>
            <a:ext cx="317716" cy="296941"/>
          </a:xfrm>
          <a:prstGeom prst="rect">
            <a:avLst/>
          </a:prstGeom>
          <a:noFill/>
        </p:spPr>
        <p:txBody>
          <a:bodyPr wrap="none" rtlCol="0">
            <a:spAutoFit/>
          </a:bodyPr>
          <a:lstStyle/>
          <a:p>
            <a:pPr>
              <a:buNone/>
            </a:pPr>
            <a:r>
              <a:rPr lang="en-US" sz="1477" i="1">
                <a:solidFill>
                  <a:schemeClr val="tx1"/>
                </a:solidFill>
              </a:rPr>
              <a:t>f</a:t>
            </a:r>
            <a:r>
              <a:rPr lang="en-US" sz="1477" i="1" baseline="-25000">
                <a:solidFill>
                  <a:schemeClr val="tx1"/>
                </a:solidFill>
              </a:rPr>
              <a:t>4</a:t>
            </a:r>
          </a:p>
        </p:txBody>
      </p:sp>
      <p:sp>
        <p:nvSpPr>
          <p:cNvPr id="73" name="TextBox 72"/>
          <p:cNvSpPr txBox="1"/>
          <p:nvPr/>
        </p:nvSpPr>
        <p:spPr>
          <a:xfrm>
            <a:off x="7213237" y="2633536"/>
            <a:ext cx="317716" cy="296941"/>
          </a:xfrm>
          <a:prstGeom prst="rect">
            <a:avLst/>
          </a:prstGeom>
          <a:noFill/>
        </p:spPr>
        <p:txBody>
          <a:bodyPr wrap="none" rtlCol="0">
            <a:spAutoFit/>
          </a:bodyPr>
          <a:lstStyle/>
          <a:p>
            <a:pPr>
              <a:buNone/>
            </a:pPr>
            <a:r>
              <a:rPr lang="en-US" sz="1477" i="1" dirty="0">
                <a:solidFill>
                  <a:schemeClr val="tx1"/>
                </a:solidFill>
              </a:rPr>
              <a:t>f</a:t>
            </a:r>
            <a:r>
              <a:rPr lang="en-US" sz="1477" i="1" baseline="-25000" dirty="0">
                <a:solidFill>
                  <a:schemeClr val="tx1"/>
                </a:solidFill>
              </a:rPr>
              <a:t>5</a:t>
            </a:r>
          </a:p>
        </p:txBody>
      </p:sp>
      <p:sp>
        <p:nvSpPr>
          <p:cNvPr id="74" name="TextBox 73"/>
          <p:cNvSpPr txBox="1"/>
          <p:nvPr/>
        </p:nvSpPr>
        <p:spPr>
          <a:xfrm>
            <a:off x="7210832" y="3554072"/>
            <a:ext cx="317716" cy="296941"/>
          </a:xfrm>
          <a:prstGeom prst="rect">
            <a:avLst/>
          </a:prstGeom>
          <a:noFill/>
        </p:spPr>
        <p:txBody>
          <a:bodyPr wrap="none" rtlCol="0">
            <a:spAutoFit/>
          </a:bodyPr>
          <a:lstStyle/>
          <a:p>
            <a:pPr>
              <a:buNone/>
            </a:pPr>
            <a:r>
              <a:rPr lang="en-US" sz="1477" i="1">
                <a:solidFill>
                  <a:schemeClr val="tx1"/>
                </a:solidFill>
              </a:rPr>
              <a:t>f</a:t>
            </a:r>
            <a:r>
              <a:rPr lang="en-US" sz="1477" i="1" baseline="-25000">
                <a:solidFill>
                  <a:schemeClr val="tx1"/>
                </a:solidFill>
              </a:rPr>
              <a:t>6</a:t>
            </a:r>
          </a:p>
        </p:txBody>
      </p:sp>
      <p:sp>
        <p:nvSpPr>
          <p:cNvPr id="75" name="TextBox 74"/>
          <p:cNvSpPr txBox="1"/>
          <p:nvPr/>
        </p:nvSpPr>
        <p:spPr>
          <a:xfrm>
            <a:off x="4938997" y="5157975"/>
            <a:ext cx="4053961" cy="1255728"/>
          </a:xfrm>
          <a:prstGeom prst="rect">
            <a:avLst/>
          </a:prstGeom>
          <a:noFill/>
        </p:spPr>
        <p:txBody>
          <a:bodyPr wrap="square" rtlCol="0">
            <a:spAutoFit/>
          </a:bodyPr>
          <a:lstStyle/>
          <a:p>
            <a:pPr>
              <a:buNone/>
            </a:pPr>
            <a:r>
              <a:rPr lang="en-US" sz="1200" dirty="0">
                <a:solidFill>
                  <a:schemeClr val="tx1"/>
                </a:solidFill>
              </a:rPr>
              <a:t>Frequency marker points in the Smith chart:</a:t>
            </a:r>
          </a:p>
          <a:p>
            <a:pPr marL="263776" indent="-263776"/>
            <a:r>
              <a:rPr lang="en-US" sz="1200" i="1" dirty="0">
                <a:solidFill>
                  <a:schemeClr val="tx1"/>
                </a:solidFill>
              </a:rPr>
              <a:t>f</a:t>
            </a:r>
            <a:r>
              <a:rPr lang="en-US" sz="1200" i="1" baseline="-25000" dirty="0">
                <a:solidFill>
                  <a:schemeClr val="tx1"/>
                </a:solidFill>
              </a:rPr>
              <a:t>1,2</a:t>
            </a:r>
            <a:r>
              <a:rPr lang="en-US" sz="1200" dirty="0">
                <a:solidFill>
                  <a:schemeClr val="tx1"/>
                </a:solidFill>
              </a:rPr>
              <a:t>: </a:t>
            </a:r>
            <a:r>
              <a:rPr lang="en-US" sz="1200" i="1" dirty="0" err="1">
                <a:solidFill>
                  <a:schemeClr val="tx1"/>
                </a:solidFill>
              </a:rPr>
              <a:t>Im</a:t>
            </a:r>
            <a:r>
              <a:rPr lang="en-US" sz="1200" i="1" dirty="0">
                <a:solidFill>
                  <a:schemeClr val="tx1"/>
                </a:solidFill>
              </a:rPr>
              <a:t>{S</a:t>
            </a:r>
            <a:r>
              <a:rPr lang="en-US" sz="1200" i="1" baseline="-25000" dirty="0">
                <a:solidFill>
                  <a:schemeClr val="tx1"/>
                </a:solidFill>
              </a:rPr>
              <a:t>11</a:t>
            </a:r>
            <a:r>
              <a:rPr lang="en-US" sz="1200" i="1" dirty="0">
                <a:solidFill>
                  <a:schemeClr val="tx1"/>
                </a:solidFill>
              </a:rPr>
              <a:t>}=max</a:t>
            </a:r>
            <a:r>
              <a:rPr lang="en-US" sz="1200" dirty="0">
                <a:solidFill>
                  <a:schemeClr val="tx1"/>
                </a:solidFill>
              </a:rPr>
              <a:t>. to calculate </a:t>
            </a:r>
            <a:r>
              <a:rPr lang="en-US" sz="1200" i="1" dirty="0">
                <a:solidFill>
                  <a:schemeClr val="tx1"/>
                </a:solidFill>
              </a:rPr>
              <a:t>Q</a:t>
            </a:r>
            <a:r>
              <a:rPr lang="en-US" sz="1200" i="1" baseline="-25000" dirty="0">
                <a:solidFill>
                  <a:schemeClr val="tx1"/>
                </a:solidFill>
              </a:rPr>
              <a:t>L</a:t>
            </a:r>
            <a:endParaRPr lang="en-US" sz="1200" b="0" dirty="0">
              <a:solidFill>
                <a:schemeClr val="tx1"/>
              </a:solidFill>
            </a:endParaRPr>
          </a:p>
          <a:p>
            <a:pPr marL="263776" indent="-263776"/>
            <a:r>
              <a:rPr lang="en-US" sz="1200" i="1" dirty="0">
                <a:solidFill>
                  <a:schemeClr val="tx1"/>
                </a:solidFill>
              </a:rPr>
              <a:t>f</a:t>
            </a:r>
            <a:r>
              <a:rPr lang="en-US" sz="1200" i="1" baseline="-25000" dirty="0">
                <a:solidFill>
                  <a:schemeClr val="tx1"/>
                </a:solidFill>
              </a:rPr>
              <a:t>3,4</a:t>
            </a:r>
            <a:r>
              <a:rPr lang="en-US" sz="1200" dirty="0">
                <a:solidFill>
                  <a:schemeClr val="tx1"/>
                </a:solidFill>
              </a:rPr>
              <a:t>: </a:t>
            </a:r>
            <a:r>
              <a:rPr lang="en-US" sz="1200" i="1" dirty="0">
                <a:solidFill>
                  <a:schemeClr val="tx1"/>
                </a:solidFill>
              </a:rPr>
              <a:t>Y=Re±j1</a:t>
            </a:r>
            <a:r>
              <a:rPr lang="en-US" sz="1200" dirty="0">
                <a:solidFill>
                  <a:schemeClr val="tx1"/>
                </a:solidFill>
              </a:rPr>
              <a:t> to calculate </a:t>
            </a:r>
            <a:r>
              <a:rPr lang="en-US" sz="1200" i="1" dirty="0" err="1">
                <a:solidFill>
                  <a:schemeClr val="tx1"/>
                </a:solidFill>
              </a:rPr>
              <a:t>Q</a:t>
            </a:r>
            <a:r>
              <a:rPr lang="en-US" sz="1200" i="1" baseline="-25000" dirty="0" err="1">
                <a:solidFill>
                  <a:schemeClr val="tx1"/>
                </a:solidFill>
              </a:rPr>
              <a:t>ext</a:t>
            </a:r>
            <a:endParaRPr lang="en-US" sz="1200" i="1" baseline="-25000" dirty="0">
              <a:solidFill>
                <a:schemeClr val="tx1"/>
              </a:solidFill>
            </a:endParaRPr>
          </a:p>
          <a:p>
            <a:pPr marL="263776" indent="-263776"/>
            <a:r>
              <a:rPr lang="en-US" sz="1200" i="1" dirty="0">
                <a:solidFill>
                  <a:schemeClr val="tx1"/>
                </a:solidFill>
              </a:rPr>
              <a:t>f</a:t>
            </a:r>
            <a:r>
              <a:rPr lang="en-US" sz="1200" i="1" baseline="-25000" dirty="0">
                <a:solidFill>
                  <a:schemeClr val="tx1"/>
                </a:solidFill>
              </a:rPr>
              <a:t>5,6</a:t>
            </a:r>
            <a:r>
              <a:rPr lang="en-US" sz="1200" dirty="0">
                <a:solidFill>
                  <a:schemeClr val="tx1"/>
                </a:solidFill>
              </a:rPr>
              <a:t>: </a:t>
            </a:r>
            <a:r>
              <a:rPr lang="en-US" sz="1200" i="1" dirty="0">
                <a:solidFill>
                  <a:schemeClr val="tx1"/>
                </a:solidFill>
              </a:rPr>
              <a:t>Re{Z}=</a:t>
            </a:r>
            <a:r>
              <a:rPr lang="en-US" sz="1200" i="1" dirty="0" err="1">
                <a:solidFill>
                  <a:schemeClr val="tx1"/>
                </a:solidFill>
              </a:rPr>
              <a:t>Im</a:t>
            </a:r>
            <a:r>
              <a:rPr lang="en-US" sz="1200" i="1" dirty="0">
                <a:solidFill>
                  <a:schemeClr val="tx1"/>
                </a:solidFill>
              </a:rPr>
              <a:t>{Z} </a:t>
            </a:r>
            <a:r>
              <a:rPr lang="en-US" sz="1200" dirty="0">
                <a:solidFill>
                  <a:schemeClr val="tx1"/>
                </a:solidFill>
              </a:rPr>
              <a:t>to calculate </a:t>
            </a:r>
            <a:r>
              <a:rPr lang="en-US" sz="1200" i="1" dirty="0">
                <a:solidFill>
                  <a:schemeClr val="tx1"/>
                </a:solidFill>
              </a:rPr>
              <a:t>Q</a:t>
            </a:r>
            <a:r>
              <a:rPr lang="en-US" sz="1200" i="1" baseline="-25000" dirty="0">
                <a:solidFill>
                  <a:schemeClr val="tx1"/>
                </a:solidFill>
              </a:rPr>
              <a:t>0</a:t>
            </a:r>
            <a:r>
              <a:rPr lang="en-US" sz="1200" i="1" dirty="0">
                <a:solidFill>
                  <a:schemeClr val="tx1"/>
                </a:solidFill>
              </a:rPr>
              <a:t>; </a:t>
            </a:r>
            <a:r>
              <a:rPr lang="en-US" sz="1200" dirty="0">
                <a:solidFill>
                  <a:schemeClr val="tx1"/>
                </a:solidFill>
              </a:rPr>
              <a:t>set marker format to</a:t>
            </a:r>
            <a:r>
              <a:rPr lang="en-US" sz="1200" i="1" dirty="0">
                <a:solidFill>
                  <a:schemeClr val="tx1"/>
                </a:solidFill>
              </a:rPr>
              <a:t> Re{Z} and </a:t>
            </a:r>
            <a:r>
              <a:rPr lang="en-US" sz="1200" i="1" dirty="0" err="1">
                <a:solidFill>
                  <a:schemeClr val="tx1"/>
                </a:solidFill>
              </a:rPr>
              <a:t>Im</a:t>
            </a:r>
            <a:r>
              <a:rPr lang="en-US" sz="1200" i="1" dirty="0">
                <a:solidFill>
                  <a:schemeClr val="tx1"/>
                </a:solidFill>
              </a:rPr>
              <a:t>{Z} </a:t>
            </a:r>
            <a:r>
              <a:rPr lang="en-US" sz="1200" dirty="0">
                <a:solidFill>
                  <a:schemeClr val="tx1"/>
                </a:solidFill>
              </a:rPr>
              <a:t>or go to the  complex impedance plane via conversion menu</a:t>
            </a:r>
            <a:endParaRPr lang="en-US" sz="1200" b="0" baseline="-25000" dirty="0">
              <a:solidFill>
                <a:schemeClr val="tx1"/>
              </a:solidFill>
            </a:endParaRPr>
          </a:p>
        </p:txBody>
      </p:sp>
      <p:cxnSp>
        <p:nvCxnSpPr>
          <p:cNvPr id="77" name="Straight Arrow Connector 76"/>
          <p:cNvCxnSpPr/>
          <p:nvPr/>
        </p:nvCxnSpPr>
        <p:spPr bwMode="auto">
          <a:xfrm>
            <a:off x="5154002" y="2683858"/>
            <a:ext cx="245998" cy="530557"/>
          </a:xfrm>
          <a:prstGeom prst="straightConnector1">
            <a:avLst/>
          </a:prstGeom>
          <a:noFill/>
          <a:ln w="25400" cap="flat" cmpd="sng" algn="ctr">
            <a:solidFill>
              <a:schemeClr val="tx1"/>
            </a:solidFill>
            <a:prstDash val="solid"/>
            <a:round/>
            <a:headEnd type="none" w="med" len="med"/>
            <a:tailEnd type="triangle"/>
          </a:ln>
          <a:effectLst/>
        </p:spPr>
      </p:cxnSp>
      <p:cxnSp>
        <p:nvCxnSpPr>
          <p:cNvPr id="80" name="Straight Arrow Connector 79"/>
          <p:cNvCxnSpPr>
            <a:stCxn id="54" idx="0"/>
          </p:cNvCxnSpPr>
          <p:nvPr/>
        </p:nvCxnSpPr>
        <p:spPr bwMode="auto">
          <a:xfrm flipV="1">
            <a:off x="8444209" y="3304196"/>
            <a:ext cx="22378" cy="799922"/>
          </a:xfrm>
          <a:prstGeom prst="straightConnector1">
            <a:avLst/>
          </a:prstGeom>
          <a:noFill/>
          <a:ln w="25400" cap="flat" cmpd="sng" algn="ctr">
            <a:solidFill>
              <a:schemeClr val="tx1"/>
            </a:solidFill>
            <a:prstDash val="solid"/>
            <a:round/>
            <a:headEnd type="none" w="med" len="med"/>
            <a:tailEnd type="triangle"/>
          </a:ln>
          <a:effectLst/>
        </p:spPr>
      </p:cxnSp>
      <p:sp>
        <p:nvSpPr>
          <p:cNvPr id="83" name="TextBox 82"/>
          <p:cNvSpPr txBox="1"/>
          <p:nvPr/>
        </p:nvSpPr>
        <p:spPr>
          <a:xfrm>
            <a:off x="1892285" y="1533899"/>
            <a:ext cx="2432461" cy="501548"/>
          </a:xfrm>
          <a:prstGeom prst="rect">
            <a:avLst/>
          </a:prstGeom>
          <a:noFill/>
        </p:spPr>
        <p:txBody>
          <a:bodyPr wrap="none" rtlCol="0">
            <a:spAutoFit/>
          </a:bodyPr>
          <a:lstStyle/>
          <a:p>
            <a:pPr>
              <a:buNone/>
            </a:pPr>
            <a:r>
              <a:rPr lang="en-US" sz="1477" i="1" dirty="0" err="1">
                <a:solidFill>
                  <a:schemeClr val="tx1"/>
                </a:solidFill>
              </a:rPr>
              <a:t>Im</a:t>
            </a:r>
            <a:r>
              <a:rPr lang="en-US" sz="1477" i="1" dirty="0">
                <a:solidFill>
                  <a:schemeClr val="tx1"/>
                </a:solidFill>
              </a:rPr>
              <a:t>(S</a:t>
            </a:r>
            <a:r>
              <a:rPr lang="en-US" sz="1477" i="1" baseline="-25000" dirty="0">
                <a:solidFill>
                  <a:schemeClr val="tx1"/>
                </a:solidFill>
              </a:rPr>
              <a:t>11</a:t>
            </a:r>
            <a:r>
              <a:rPr lang="en-US" sz="1477" i="1" dirty="0">
                <a:solidFill>
                  <a:schemeClr val="tx1"/>
                </a:solidFill>
              </a:rPr>
              <a:t>)(f) </a:t>
            </a:r>
            <a:r>
              <a:rPr lang="en-US" sz="1477" dirty="0">
                <a:solidFill>
                  <a:schemeClr val="tx1"/>
                </a:solidFill>
              </a:rPr>
              <a:t>for a resonator</a:t>
            </a:r>
            <a:br>
              <a:rPr lang="en-US" sz="1477" dirty="0">
                <a:solidFill>
                  <a:schemeClr val="tx1"/>
                </a:solidFill>
              </a:rPr>
            </a:br>
            <a:r>
              <a:rPr lang="en-US" sz="1477" dirty="0">
                <a:solidFill>
                  <a:schemeClr val="tx1"/>
                </a:solidFill>
              </a:rPr>
              <a:t>at critical coupling</a:t>
            </a:r>
          </a:p>
        </p:txBody>
      </p:sp>
      <p:sp>
        <p:nvSpPr>
          <p:cNvPr id="84" name="TextBox 83"/>
          <p:cNvSpPr txBox="1"/>
          <p:nvPr/>
        </p:nvSpPr>
        <p:spPr>
          <a:xfrm>
            <a:off x="1135665" y="2822404"/>
            <a:ext cx="338554" cy="296941"/>
          </a:xfrm>
          <a:prstGeom prst="rect">
            <a:avLst/>
          </a:prstGeom>
          <a:noFill/>
        </p:spPr>
        <p:txBody>
          <a:bodyPr wrap="none" rtlCol="0">
            <a:spAutoFit/>
          </a:bodyPr>
          <a:lstStyle/>
          <a:p>
            <a:pPr>
              <a:buNone/>
            </a:pPr>
            <a:r>
              <a:rPr lang="en-US" sz="1477" i="1" dirty="0" err="1">
                <a:solidFill>
                  <a:srgbClr val="FF0000"/>
                </a:solidFill>
              </a:rPr>
              <a:t>f</a:t>
            </a:r>
            <a:r>
              <a:rPr lang="en-US" sz="1477" i="1" baseline="-25000" dirty="0" err="1">
                <a:solidFill>
                  <a:srgbClr val="FF0000"/>
                </a:solidFill>
              </a:rPr>
              <a:t>A</a:t>
            </a:r>
            <a:endParaRPr lang="en-US" sz="1477" i="1" baseline="-25000" dirty="0">
              <a:solidFill>
                <a:srgbClr val="FF0000"/>
              </a:solidFill>
            </a:endParaRPr>
          </a:p>
        </p:txBody>
      </p:sp>
      <p:sp>
        <p:nvSpPr>
          <p:cNvPr id="85" name="TextBox 84"/>
          <p:cNvSpPr txBox="1"/>
          <p:nvPr/>
        </p:nvSpPr>
        <p:spPr>
          <a:xfrm>
            <a:off x="1101671" y="1437727"/>
            <a:ext cx="338554" cy="296941"/>
          </a:xfrm>
          <a:prstGeom prst="rect">
            <a:avLst/>
          </a:prstGeom>
          <a:noFill/>
        </p:spPr>
        <p:txBody>
          <a:bodyPr wrap="none" rtlCol="0">
            <a:spAutoFit/>
          </a:bodyPr>
          <a:lstStyle/>
          <a:p>
            <a:pPr>
              <a:buNone/>
            </a:pPr>
            <a:r>
              <a:rPr lang="en-US" sz="1477" i="1" dirty="0" err="1">
                <a:solidFill>
                  <a:srgbClr val="FF0000"/>
                </a:solidFill>
              </a:rPr>
              <a:t>f</a:t>
            </a:r>
            <a:r>
              <a:rPr lang="en-US" sz="1477" i="1" baseline="-25000" dirty="0" err="1">
                <a:solidFill>
                  <a:srgbClr val="FF0000"/>
                </a:solidFill>
              </a:rPr>
              <a:t>B</a:t>
            </a:r>
            <a:endParaRPr lang="en-US" sz="1477" i="1" baseline="-25000" dirty="0">
              <a:solidFill>
                <a:srgbClr val="FF0000"/>
              </a:solidFill>
            </a:endParaRPr>
          </a:p>
        </p:txBody>
      </p:sp>
      <mc:AlternateContent xmlns:mc="http://schemas.openxmlformats.org/markup-compatibility/2006" xmlns:a14="http://schemas.microsoft.com/office/drawing/2010/main">
        <mc:Choice Requires="a14">
          <p:sp>
            <p:nvSpPr>
              <p:cNvPr id="86" name="TextBox 85"/>
              <p:cNvSpPr txBox="1"/>
              <p:nvPr/>
            </p:nvSpPr>
            <p:spPr>
              <a:xfrm>
                <a:off x="2272753" y="2699104"/>
                <a:ext cx="1662828" cy="478401"/>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US" sz="1662" i="1" smtClean="0">
                              <a:solidFill>
                                <a:srgbClr val="FF0000"/>
                              </a:solidFill>
                              <a:latin typeface="Cambria Math" panose="02040503050406030204" pitchFamily="18" charset="0"/>
                            </a:rPr>
                          </m:ctrlPr>
                        </m:sSubPr>
                        <m:e>
                          <m:r>
                            <a:rPr lang="en-US" sz="1662" i="1">
                              <a:solidFill>
                                <a:srgbClr val="FF0000"/>
                              </a:solidFill>
                              <a:latin typeface="Cambria Math" charset="0"/>
                            </a:rPr>
                            <m:t>𝑸</m:t>
                          </m:r>
                        </m:e>
                        <m:sub>
                          <m:r>
                            <a:rPr lang="en-US" sz="1662" b="1" i="1" smtClean="0">
                              <a:solidFill>
                                <a:srgbClr val="FF0000"/>
                              </a:solidFill>
                              <a:latin typeface="Cambria Math" panose="02040503050406030204" pitchFamily="18" charset="0"/>
                            </a:rPr>
                            <m:t>𝑳</m:t>
                          </m:r>
                        </m:sub>
                      </m:sSub>
                      <m:r>
                        <a:rPr lang="en-US" sz="1662" i="1">
                          <a:solidFill>
                            <a:srgbClr val="FF0000"/>
                          </a:solidFill>
                          <a:latin typeface="Cambria Math" charset="0"/>
                        </a:rPr>
                        <m:t>=</m:t>
                      </m:r>
                      <m:f>
                        <m:fPr>
                          <m:ctrlPr>
                            <a:rPr lang="mr-IN" sz="1662" i="1">
                              <a:solidFill>
                                <a:srgbClr val="FF0000"/>
                              </a:solidFill>
                              <a:latin typeface="Cambria Math" panose="02040503050406030204" pitchFamily="18" charset="0"/>
                            </a:rPr>
                          </m:ctrlPr>
                        </m:fPr>
                        <m:num>
                          <m:sSub>
                            <m:sSubPr>
                              <m:ctrlPr>
                                <a:rPr lang="en-US" sz="1662" i="1">
                                  <a:solidFill>
                                    <a:srgbClr val="FF0000"/>
                                  </a:solidFill>
                                  <a:latin typeface="Cambria Math" panose="02040503050406030204" pitchFamily="18" charset="0"/>
                                </a:rPr>
                              </m:ctrlPr>
                            </m:sSubPr>
                            <m:e>
                              <m:r>
                                <a:rPr lang="en-US" sz="1662" b="1" i="1" smtClean="0">
                                  <a:solidFill>
                                    <a:srgbClr val="FF0000"/>
                                  </a:solidFill>
                                  <a:latin typeface="Cambria Math" panose="02040503050406030204" pitchFamily="18" charset="0"/>
                                </a:rPr>
                                <m:t>(</m:t>
                              </m:r>
                              <m:r>
                                <a:rPr lang="en-US" sz="1662" i="1">
                                  <a:solidFill>
                                    <a:srgbClr val="FF0000"/>
                                  </a:solidFill>
                                  <a:latin typeface="Cambria Math" charset="0"/>
                                </a:rPr>
                                <m:t>𝒇</m:t>
                              </m:r>
                            </m:e>
                            <m:sub>
                              <m:r>
                                <a:rPr lang="en-US" sz="1662" i="1">
                                  <a:solidFill>
                                    <a:srgbClr val="FF0000"/>
                                  </a:solidFill>
                                  <a:latin typeface="Cambria Math" charset="0"/>
                                </a:rPr>
                                <m:t>𝑨</m:t>
                              </m:r>
                            </m:sub>
                          </m:sSub>
                          <m:r>
                            <a:rPr lang="en-US" sz="1662" i="1">
                              <a:solidFill>
                                <a:srgbClr val="FF0000"/>
                              </a:solidFill>
                              <a:latin typeface="Cambria Math" charset="0"/>
                            </a:rPr>
                            <m:t>+</m:t>
                          </m:r>
                          <m:sSub>
                            <m:sSubPr>
                              <m:ctrlPr>
                                <a:rPr lang="en-US" sz="1662" i="1">
                                  <a:solidFill>
                                    <a:srgbClr val="FF0000"/>
                                  </a:solidFill>
                                  <a:latin typeface="Cambria Math" panose="02040503050406030204" pitchFamily="18" charset="0"/>
                                </a:rPr>
                              </m:ctrlPr>
                            </m:sSubPr>
                            <m:e>
                              <m:r>
                                <a:rPr lang="en-US" sz="1662" i="1">
                                  <a:solidFill>
                                    <a:srgbClr val="FF0000"/>
                                  </a:solidFill>
                                  <a:latin typeface="Cambria Math" charset="0"/>
                                </a:rPr>
                                <m:t>𝒇</m:t>
                              </m:r>
                            </m:e>
                            <m:sub>
                              <m:r>
                                <a:rPr lang="en-US" sz="1662" i="1">
                                  <a:solidFill>
                                    <a:srgbClr val="FF0000"/>
                                  </a:solidFill>
                                  <a:latin typeface="Cambria Math" charset="0"/>
                                </a:rPr>
                                <m:t>𝑩</m:t>
                              </m:r>
                              <m:r>
                                <a:rPr lang="en-US" sz="1662" b="1" i="1" smtClean="0">
                                  <a:solidFill>
                                    <a:srgbClr val="FF0000"/>
                                  </a:solidFill>
                                  <a:latin typeface="Cambria Math" panose="02040503050406030204" pitchFamily="18" charset="0"/>
                                </a:rPr>
                                <m:t> </m:t>
                              </m:r>
                            </m:sub>
                          </m:sSub>
                          <m:r>
                            <a:rPr lang="en-US" sz="1662" b="1" i="1" smtClean="0">
                              <a:solidFill>
                                <a:srgbClr val="FF0000"/>
                              </a:solidFill>
                              <a:latin typeface="Cambria Math" panose="02040503050406030204" pitchFamily="18" charset="0"/>
                            </a:rPr>
                            <m:t>)/</m:t>
                          </m:r>
                          <m:r>
                            <a:rPr lang="en-US" sz="1662" b="1" i="1" smtClean="0">
                              <a:solidFill>
                                <a:srgbClr val="FF0000"/>
                              </a:solidFill>
                              <a:latin typeface="Cambria Math" panose="02040503050406030204" pitchFamily="18" charset="0"/>
                            </a:rPr>
                            <m:t>𝟐</m:t>
                          </m:r>
                        </m:num>
                        <m:den>
                          <m:sSub>
                            <m:sSubPr>
                              <m:ctrlPr>
                                <a:rPr lang="en-US" sz="1662" i="1">
                                  <a:solidFill>
                                    <a:srgbClr val="FF0000"/>
                                  </a:solidFill>
                                  <a:latin typeface="Cambria Math" panose="02040503050406030204" pitchFamily="18" charset="0"/>
                                </a:rPr>
                              </m:ctrlPr>
                            </m:sSubPr>
                            <m:e>
                              <m:r>
                                <a:rPr lang="en-US" sz="1662" i="1">
                                  <a:solidFill>
                                    <a:srgbClr val="FF0000"/>
                                  </a:solidFill>
                                  <a:latin typeface="Cambria Math" charset="0"/>
                                </a:rPr>
                                <m:t>𝒇</m:t>
                              </m:r>
                            </m:e>
                            <m:sub>
                              <m:r>
                                <a:rPr lang="en-US" sz="1662" i="1">
                                  <a:solidFill>
                                    <a:srgbClr val="FF0000"/>
                                  </a:solidFill>
                                  <a:latin typeface="Cambria Math" charset="0"/>
                                </a:rPr>
                                <m:t>𝑨</m:t>
                              </m:r>
                            </m:sub>
                          </m:sSub>
                          <m:r>
                            <a:rPr lang="en-US" sz="1662" i="1">
                              <a:solidFill>
                                <a:srgbClr val="FF0000"/>
                              </a:solidFill>
                              <a:latin typeface="Cambria Math" charset="0"/>
                            </a:rPr>
                            <m:t>−</m:t>
                          </m:r>
                          <m:sSub>
                            <m:sSubPr>
                              <m:ctrlPr>
                                <a:rPr lang="en-US" sz="1662" i="1">
                                  <a:solidFill>
                                    <a:srgbClr val="FF0000"/>
                                  </a:solidFill>
                                  <a:latin typeface="Cambria Math" panose="02040503050406030204" pitchFamily="18" charset="0"/>
                                </a:rPr>
                              </m:ctrlPr>
                            </m:sSubPr>
                            <m:e>
                              <m:r>
                                <a:rPr lang="en-US" sz="1662" i="1">
                                  <a:solidFill>
                                    <a:srgbClr val="FF0000"/>
                                  </a:solidFill>
                                  <a:latin typeface="Cambria Math" charset="0"/>
                                </a:rPr>
                                <m:t>𝒇</m:t>
                              </m:r>
                            </m:e>
                            <m:sub>
                              <m:r>
                                <a:rPr lang="en-US" sz="1662" i="1">
                                  <a:solidFill>
                                    <a:srgbClr val="FF0000"/>
                                  </a:solidFill>
                                  <a:latin typeface="Cambria Math" charset="0"/>
                                </a:rPr>
                                <m:t>𝑩</m:t>
                              </m:r>
                            </m:sub>
                          </m:sSub>
                        </m:den>
                      </m:f>
                    </m:oMath>
                  </m:oMathPara>
                </a14:m>
                <a:endParaRPr lang="en-US" sz="1662" dirty="0">
                  <a:solidFill>
                    <a:srgbClr val="FF0000"/>
                  </a:solidFill>
                </a:endParaRPr>
              </a:p>
            </p:txBody>
          </p:sp>
        </mc:Choice>
        <mc:Fallback xmlns="">
          <p:sp>
            <p:nvSpPr>
              <p:cNvPr id="86" name="TextBox 85"/>
              <p:cNvSpPr txBox="1">
                <a:spLocks noRot="1" noChangeAspect="1" noMove="1" noResize="1" noEditPoints="1" noAdjustHandles="1" noChangeArrowheads="1" noChangeShapeType="1" noTextEdit="1"/>
              </p:cNvSpPr>
              <p:nvPr/>
            </p:nvSpPr>
            <p:spPr>
              <a:xfrm>
                <a:off x="2272753" y="2699104"/>
                <a:ext cx="1662828" cy="478401"/>
              </a:xfrm>
              <a:prstGeom prst="rect">
                <a:avLst/>
              </a:prstGeom>
              <a:blipFill>
                <a:blip r:embed="rId5"/>
                <a:stretch>
                  <a:fillRect l="-3030" t="-13158" r="-1515" b="-23684"/>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r>
              <a:rPr lang="en-US"/>
              <a:t>F. Caspers, M. Wendt, M. Bozzolan; JUAS 2021 RF Eng.</a:t>
            </a:r>
            <a:endParaRPr lang="en-US" dirty="0"/>
          </a:p>
        </p:txBody>
      </p:sp>
      <p:sp>
        <p:nvSpPr>
          <p:cNvPr id="9" name="Slide Number Placeholder 8"/>
          <p:cNvSpPr>
            <a:spLocks noGrp="1"/>
          </p:cNvSpPr>
          <p:nvPr>
            <p:ph type="sldNum" sz="quarter" idx="11"/>
          </p:nvPr>
        </p:nvSpPr>
        <p:spPr/>
        <p:txBody>
          <a:bodyPr/>
          <a:lstStyle/>
          <a:p>
            <a:pPr>
              <a:defRPr/>
            </a:pPr>
            <a:fld id="{30BF5437-FF38-41B9-B17B-9EC8850EF000}" type="slidenum">
              <a:rPr lang="en-US" smtClean="0"/>
              <a:pPr>
                <a:defRPr/>
              </a:pPr>
              <a:t>155</a:t>
            </a:fld>
            <a:endParaRPr lang="en-US" dirty="0"/>
          </a:p>
        </p:txBody>
      </p:sp>
      <p:sp>
        <p:nvSpPr>
          <p:cNvPr id="48" name="Oval 47">
            <a:extLst>
              <a:ext uri="{FF2B5EF4-FFF2-40B4-BE49-F238E27FC236}">
                <a16:creationId xmlns:a16="http://schemas.microsoft.com/office/drawing/2014/main" id="{4E2FF36C-438E-6A4E-A5DD-4188CEF0FFDB}"/>
              </a:ext>
            </a:extLst>
          </p:cNvPr>
          <p:cNvSpPr/>
          <p:nvPr/>
        </p:nvSpPr>
        <p:spPr bwMode="auto">
          <a:xfrm>
            <a:off x="1836430" y="3165734"/>
            <a:ext cx="72000" cy="72000"/>
          </a:xfrm>
          <a:prstGeom prst="ellipse">
            <a:avLst/>
          </a:prstGeom>
          <a:solidFill>
            <a:srgbClr val="FF0000"/>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US"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55" name="Oval 54">
            <a:extLst>
              <a:ext uri="{FF2B5EF4-FFF2-40B4-BE49-F238E27FC236}">
                <a16:creationId xmlns:a16="http://schemas.microsoft.com/office/drawing/2014/main" id="{78CDA75C-CD9C-F749-A106-F262866E1662}"/>
              </a:ext>
            </a:extLst>
          </p:cNvPr>
          <p:cNvSpPr/>
          <p:nvPr/>
        </p:nvSpPr>
        <p:spPr bwMode="auto">
          <a:xfrm>
            <a:off x="1679838" y="1377884"/>
            <a:ext cx="72000" cy="72000"/>
          </a:xfrm>
          <a:prstGeom prst="ellipse">
            <a:avLst/>
          </a:prstGeom>
          <a:solidFill>
            <a:srgbClr val="FF0000"/>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US"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19" name="Straight Arrow Connector 18">
            <a:extLst>
              <a:ext uri="{FF2B5EF4-FFF2-40B4-BE49-F238E27FC236}">
                <a16:creationId xmlns:a16="http://schemas.microsoft.com/office/drawing/2014/main" id="{A3DE3212-B80B-384B-B4F3-04FF05829857}"/>
              </a:ext>
            </a:extLst>
          </p:cNvPr>
          <p:cNvCxnSpPr>
            <a:cxnSpLocks/>
            <a:stCxn id="85" idx="3"/>
          </p:cNvCxnSpPr>
          <p:nvPr/>
        </p:nvCxnSpPr>
        <p:spPr bwMode="auto">
          <a:xfrm flipV="1">
            <a:off x="1440225" y="1413884"/>
            <a:ext cx="218668" cy="172314"/>
          </a:xfrm>
          <a:prstGeom prst="straightConnector1">
            <a:avLst/>
          </a:prstGeom>
          <a:noFill/>
          <a:ln w="15875" cap="flat" cmpd="sng" algn="ctr">
            <a:solidFill>
              <a:srgbClr val="FF0000"/>
            </a:solidFill>
            <a:prstDash val="solid"/>
            <a:round/>
            <a:headEnd type="none" w="med" len="med"/>
            <a:tailEnd type="triangle"/>
          </a:ln>
          <a:effectLst/>
        </p:spPr>
      </p:cxnSp>
      <p:cxnSp>
        <p:nvCxnSpPr>
          <p:cNvPr id="66" name="Straight Arrow Connector 65">
            <a:extLst>
              <a:ext uri="{FF2B5EF4-FFF2-40B4-BE49-F238E27FC236}">
                <a16:creationId xmlns:a16="http://schemas.microsoft.com/office/drawing/2014/main" id="{EDF167D7-798C-514A-B425-89FA59471B1D}"/>
              </a:ext>
            </a:extLst>
          </p:cNvPr>
          <p:cNvCxnSpPr>
            <a:cxnSpLocks/>
            <a:stCxn id="84" idx="3"/>
          </p:cNvCxnSpPr>
          <p:nvPr/>
        </p:nvCxnSpPr>
        <p:spPr bwMode="auto">
          <a:xfrm>
            <a:off x="1474219" y="2970875"/>
            <a:ext cx="311809" cy="243540"/>
          </a:xfrm>
          <a:prstGeom prst="straightConnector1">
            <a:avLst/>
          </a:prstGeom>
          <a:noFill/>
          <a:ln w="15875" cap="flat" cmpd="sng" algn="ctr">
            <a:solidFill>
              <a:srgbClr val="FF0000"/>
            </a:solidFill>
            <a:prstDash val="solid"/>
            <a:round/>
            <a:headEnd type="none" w="med" len="med"/>
            <a:tailEnd type="triangle"/>
          </a:ln>
          <a:effectLst/>
        </p:spPr>
      </p:cxnSp>
      <p:sp>
        <p:nvSpPr>
          <p:cNvPr id="76" name="Oval 75">
            <a:extLst>
              <a:ext uri="{FF2B5EF4-FFF2-40B4-BE49-F238E27FC236}">
                <a16:creationId xmlns:a16="http://schemas.microsoft.com/office/drawing/2014/main" id="{16822EFF-6BBA-0840-B9E9-5D299201C4B7}"/>
              </a:ext>
            </a:extLst>
          </p:cNvPr>
          <p:cNvSpPr>
            <a:spLocks noChangeAspect="1"/>
          </p:cNvSpPr>
          <p:nvPr/>
        </p:nvSpPr>
        <p:spPr bwMode="auto">
          <a:xfrm>
            <a:off x="6138437" y="2446126"/>
            <a:ext cx="66462" cy="66462"/>
          </a:xfrm>
          <a:prstGeom prst="ellipse">
            <a:avLst/>
          </a:prstGeom>
          <a:solidFill>
            <a:srgbClr val="FF0000"/>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78" name="Oval 77">
            <a:extLst>
              <a:ext uri="{FF2B5EF4-FFF2-40B4-BE49-F238E27FC236}">
                <a16:creationId xmlns:a16="http://schemas.microsoft.com/office/drawing/2014/main" id="{6EA9E734-9ADA-8143-8D7F-9ABFB71B1189}"/>
              </a:ext>
            </a:extLst>
          </p:cNvPr>
          <p:cNvSpPr>
            <a:spLocks noChangeAspect="1"/>
          </p:cNvSpPr>
          <p:nvPr/>
        </p:nvSpPr>
        <p:spPr bwMode="auto">
          <a:xfrm>
            <a:off x="6123164" y="3964656"/>
            <a:ext cx="66462" cy="66462"/>
          </a:xfrm>
          <a:prstGeom prst="ellipse">
            <a:avLst/>
          </a:prstGeom>
          <a:solidFill>
            <a:srgbClr val="FF0000"/>
          </a:solidFill>
          <a:ln w="9525" cap="flat" cmpd="sng" algn="ctr">
            <a:noFill/>
            <a:prstDash val="solid"/>
            <a:round/>
            <a:headEnd type="none" w="med" len="med"/>
            <a:tailEnd type="none" w="med" len="med"/>
          </a:ln>
          <a:effectLst/>
        </p:spPr>
        <p:txBody>
          <a:bodyPr vert="horz" wrap="square" lIns="84992" tIns="42497" rIns="84992" bIns="42497" numCol="1" rtlCol="0" anchor="t" anchorCtr="0" compatLnSpc="1">
            <a:prstTxWarp prst="textNoShape">
              <a:avLst/>
            </a:prstTxWarp>
          </a:bodyPr>
          <a:lstStyle/>
          <a:p>
            <a:pPr marL="351701" indent="-351701" defTabSz="844083">
              <a:buFont typeface="Wingdings" pitchFamily="2" charset="2"/>
              <a:buAutoNum type="arabicPeriod"/>
            </a:pPr>
            <a:endParaRPr lang="en-US" sz="1846" b="0" i="1"/>
          </a:p>
        </p:txBody>
      </p:sp>
      <p:sp>
        <p:nvSpPr>
          <p:cNvPr id="79" name="TextBox 78">
            <a:extLst>
              <a:ext uri="{FF2B5EF4-FFF2-40B4-BE49-F238E27FC236}">
                <a16:creationId xmlns:a16="http://schemas.microsoft.com/office/drawing/2014/main" id="{4C3FCEE8-C889-514E-891B-BBAF4BB28C5F}"/>
              </a:ext>
            </a:extLst>
          </p:cNvPr>
          <p:cNvSpPr txBox="1"/>
          <p:nvPr/>
        </p:nvSpPr>
        <p:spPr>
          <a:xfrm>
            <a:off x="6016887" y="2461938"/>
            <a:ext cx="338554" cy="296941"/>
          </a:xfrm>
          <a:prstGeom prst="rect">
            <a:avLst/>
          </a:prstGeom>
          <a:noFill/>
        </p:spPr>
        <p:txBody>
          <a:bodyPr wrap="none" rtlCol="0">
            <a:spAutoFit/>
          </a:bodyPr>
          <a:lstStyle/>
          <a:p>
            <a:pPr>
              <a:buNone/>
            </a:pPr>
            <a:r>
              <a:rPr lang="en-US" sz="1477" i="1" dirty="0" err="1">
                <a:solidFill>
                  <a:srgbClr val="FF0000"/>
                </a:solidFill>
              </a:rPr>
              <a:t>f</a:t>
            </a:r>
            <a:r>
              <a:rPr lang="en-US" sz="1477" i="1" baseline="-25000" dirty="0" err="1">
                <a:solidFill>
                  <a:srgbClr val="FF0000"/>
                </a:solidFill>
              </a:rPr>
              <a:t>A</a:t>
            </a:r>
            <a:endParaRPr lang="en-US" sz="1477" i="1" baseline="-25000" dirty="0">
              <a:solidFill>
                <a:srgbClr val="FF0000"/>
              </a:solidFill>
            </a:endParaRPr>
          </a:p>
        </p:txBody>
      </p:sp>
      <p:sp>
        <p:nvSpPr>
          <p:cNvPr id="81" name="TextBox 80">
            <a:extLst>
              <a:ext uri="{FF2B5EF4-FFF2-40B4-BE49-F238E27FC236}">
                <a16:creationId xmlns:a16="http://schemas.microsoft.com/office/drawing/2014/main" id="{52EA58D6-38F8-7C43-B8C0-197F18ED8CCB}"/>
              </a:ext>
            </a:extLst>
          </p:cNvPr>
          <p:cNvSpPr txBox="1"/>
          <p:nvPr/>
        </p:nvSpPr>
        <p:spPr>
          <a:xfrm>
            <a:off x="6034617" y="3711757"/>
            <a:ext cx="338554" cy="296941"/>
          </a:xfrm>
          <a:prstGeom prst="rect">
            <a:avLst/>
          </a:prstGeom>
          <a:noFill/>
        </p:spPr>
        <p:txBody>
          <a:bodyPr wrap="none" rtlCol="0">
            <a:spAutoFit/>
          </a:bodyPr>
          <a:lstStyle/>
          <a:p>
            <a:pPr>
              <a:buNone/>
            </a:pPr>
            <a:r>
              <a:rPr lang="en-US" sz="1477" i="1" dirty="0" err="1">
                <a:solidFill>
                  <a:srgbClr val="FF0000"/>
                </a:solidFill>
              </a:rPr>
              <a:t>f</a:t>
            </a:r>
            <a:r>
              <a:rPr lang="en-US" sz="1477" i="1" baseline="-25000" dirty="0" err="1">
                <a:solidFill>
                  <a:srgbClr val="FF0000"/>
                </a:solidFill>
              </a:rPr>
              <a:t>B</a:t>
            </a:r>
            <a:endParaRPr lang="en-US" sz="1477" i="1" baseline="-25000" dirty="0">
              <a:solidFill>
                <a:srgbClr val="FF0000"/>
              </a:solidFill>
            </a:endParaRPr>
          </a:p>
        </p:txBody>
      </p:sp>
      <p:sp>
        <p:nvSpPr>
          <p:cNvPr id="82" name="Rectangle 7">
            <a:extLst>
              <a:ext uri="{FF2B5EF4-FFF2-40B4-BE49-F238E27FC236}">
                <a16:creationId xmlns:a16="http://schemas.microsoft.com/office/drawing/2014/main" id="{CF88F6C3-7D61-49CF-A0EA-879B82D2D966}"/>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Resonator in the Smith Chart</a:t>
            </a:r>
          </a:p>
        </p:txBody>
      </p:sp>
    </p:spTree>
    <p:extLst>
      <p:ext uri="{BB962C8B-B14F-4D97-AF65-F5344CB8AC3E}">
        <p14:creationId xmlns:p14="http://schemas.microsoft.com/office/powerpoint/2010/main" val="3759579871"/>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(1)</a:t>
            </a:r>
          </a:p>
        </p:txBody>
      </p:sp>
      <p:pic>
        <p:nvPicPr>
          <p:cNvPr id="60421" name="Picture 2"/>
          <p:cNvPicPr>
            <a:picLocks noChangeAspect="1" noChangeArrowheads="1"/>
          </p:cNvPicPr>
          <p:nvPr/>
        </p:nvPicPr>
        <p:blipFill>
          <a:blip r:embed="rId3" cstate="print"/>
          <a:srcRect/>
          <a:stretch>
            <a:fillRect/>
          </a:stretch>
        </p:blipFill>
        <p:spPr bwMode="auto">
          <a:xfrm>
            <a:off x="636588" y="3068638"/>
            <a:ext cx="8201025" cy="2952750"/>
          </a:xfrm>
          <a:prstGeom prst="rect">
            <a:avLst/>
          </a:prstGeom>
          <a:noFill/>
          <a:ln w="9525" algn="ctr">
            <a:noFill/>
            <a:miter lim="800000"/>
            <a:headEnd/>
            <a:tailEnd/>
          </a:ln>
        </p:spPr>
      </p:pic>
      <p:sp>
        <p:nvSpPr>
          <p:cNvPr id="60422"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60423" name="TextBox 29"/>
          <p:cNvSpPr txBox="1">
            <a:spLocks noChangeArrowheads="1"/>
          </p:cNvSpPr>
          <p:nvPr/>
        </p:nvSpPr>
        <p:spPr bwMode="auto">
          <a:xfrm>
            <a:off x="209550" y="1279525"/>
            <a:ext cx="8623300" cy="2585323"/>
          </a:xfrm>
          <a:prstGeom prst="rect">
            <a:avLst/>
          </a:prstGeom>
          <a:noFill/>
          <a:ln w="9525">
            <a:noFill/>
            <a:miter lim="800000"/>
            <a:headEnd/>
            <a:tailEnd/>
          </a:ln>
        </p:spPr>
        <p:txBody>
          <a:bodyPr>
            <a:spAutoFit/>
          </a:bodyPr>
          <a:lstStyle/>
          <a:p>
            <a:pPr>
              <a:buFont typeface="Wingdings" pitchFamily="2" charset="2"/>
              <a:buNone/>
            </a:pPr>
            <a:r>
              <a:rPr lang="en-US" sz="1800" b="0" dirty="0"/>
              <a:t>How to use these rulers: (</a:t>
            </a:r>
            <a:r>
              <a:rPr lang="en-US" sz="1800" b="0" dirty="0">
                <a:solidFill>
                  <a:srgbClr val="FF0000"/>
                </a:solidFill>
              </a:rPr>
              <a:t>if you do this on paper, otherwise use electronic markers</a:t>
            </a:r>
            <a:r>
              <a:rPr lang="en-US" sz="1800" b="0" dirty="0"/>
              <a:t>)</a:t>
            </a:r>
          </a:p>
          <a:p>
            <a:pPr>
              <a:buFont typeface="Wingdings" pitchFamily="2" charset="2"/>
              <a:buNone/>
            </a:pPr>
            <a:r>
              <a:rPr lang="en-US" sz="1800" b="0" dirty="0"/>
              <a:t>You take the modulus of the reflection coefficient of an impedance to be examined by some means, either with a conventional ruler or better take it into the compass. Then refer to the coordinate denoted to CENTER and go to the left or for the other part of the rulers (not shown here in the magnification) to the right except for the lowest line which is marked ORIGIN at the left. This line essentially only serves to take the length into the compass as its just flipped over </a:t>
            </a:r>
            <a:r>
              <a:rPr lang="en-US" sz="1800" b="0" dirty="0" err="1"/>
              <a:t>wrt</a:t>
            </a:r>
            <a:r>
              <a:rPr lang="en-US" sz="1800" b="0" dirty="0"/>
              <a:t> the line above</a:t>
            </a:r>
          </a:p>
          <a:p>
            <a:pPr>
              <a:buFont typeface="Wingdings" pitchFamily="2" charset="2"/>
              <a:buNone/>
            </a:pPr>
            <a:endParaRPr lang="en-US" sz="1800" b="0" dirty="0"/>
          </a:p>
          <a:p>
            <a:pPr>
              <a:buFont typeface="Wingdings" pitchFamily="2" charset="2"/>
              <a:buNone/>
            </a:pPr>
            <a:r>
              <a:rPr lang="en-US" sz="1800" b="0" dirty="0"/>
              <a:t>  </a:t>
            </a:r>
          </a:p>
        </p:txBody>
      </p:sp>
      <p:sp>
        <p:nvSpPr>
          <p:cNvPr id="60424"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Example</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156</a:t>
            </a:fld>
            <a:endParaRPr lang="en-US" dirty="0"/>
          </a:p>
        </p:txBody>
      </p:sp>
      <p:sp>
        <p:nvSpPr>
          <p:cNvPr id="3" name="TextBox 2"/>
          <p:cNvSpPr txBox="1"/>
          <p:nvPr/>
        </p:nvSpPr>
        <p:spPr>
          <a:xfrm>
            <a:off x="8452136" y="4258493"/>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0</a:t>
            </a:r>
            <a:endParaRPr lang="en-GB" sz="1100" b="0" dirty="0">
              <a:solidFill>
                <a:schemeClr val="tx1"/>
              </a:solidFill>
            </a:endParaRPr>
          </a:p>
        </p:txBody>
      </p:sp>
      <p:pic>
        <p:nvPicPr>
          <p:cNvPr id="4" name="Picture 3"/>
          <p:cNvPicPr>
            <a:picLocks noChangeAspect="1"/>
          </p:cNvPicPr>
          <p:nvPr/>
        </p:nvPicPr>
        <p:blipFill>
          <a:blip r:embed="rId4"/>
          <a:stretch>
            <a:fillRect/>
          </a:stretch>
        </p:blipFill>
        <p:spPr>
          <a:xfrm>
            <a:off x="1760877" y="5339049"/>
            <a:ext cx="7071973" cy="701101"/>
          </a:xfrm>
          <a:prstGeom prst="rect">
            <a:avLst/>
          </a:prstGeom>
        </p:spPr>
      </p:pic>
    </p:spTree>
    <p:extLst>
      <p:ext uri="{BB962C8B-B14F-4D97-AF65-F5344CB8AC3E}">
        <p14:creationId xmlns:p14="http://schemas.microsoft.com/office/powerpoint/2010/main" val="2424137259"/>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(2)</a:t>
            </a:r>
          </a:p>
        </p:txBody>
      </p:sp>
      <p:pic>
        <p:nvPicPr>
          <p:cNvPr id="61445" name="Picture 2"/>
          <p:cNvPicPr>
            <a:picLocks noChangeAspect="1" noChangeArrowheads="1"/>
          </p:cNvPicPr>
          <p:nvPr/>
        </p:nvPicPr>
        <p:blipFill>
          <a:blip r:embed="rId3" cstate="print"/>
          <a:srcRect/>
          <a:stretch>
            <a:fillRect/>
          </a:stretch>
        </p:blipFill>
        <p:spPr bwMode="auto">
          <a:xfrm>
            <a:off x="636588" y="3068638"/>
            <a:ext cx="8201025" cy="2952750"/>
          </a:xfrm>
          <a:prstGeom prst="rect">
            <a:avLst/>
          </a:prstGeom>
          <a:noFill/>
          <a:ln w="9525" algn="ctr">
            <a:noFill/>
            <a:miter lim="800000"/>
            <a:headEnd/>
            <a:tailEnd/>
          </a:ln>
        </p:spPr>
      </p:pic>
      <p:sp>
        <p:nvSpPr>
          <p:cNvPr id="61446"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61447" name="TextBox 29"/>
          <p:cNvSpPr txBox="1">
            <a:spLocks noChangeArrowheads="1"/>
          </p:cNvSpPr>
          <p:nvPr/>
        </p:nvSpPr>
        <p:spPr bwMode="auto">
          <a:xfrm>
            <a:off x="209550" y="1279525"/>
            <a:ext cx="8623300" cy="2586038"/>
          </a:xfrm>
          <a:prstGeom prst="rect">
            <a:avLst/>
          </a:prstGeom>
          <a:noFill/>
          <a:ln w="9525">
            <a:noFill/>
            <a:miter lim="800000"/>
            <a:headEnd/>
            <a:tailEnd/>
          </a:ln>
        </p:spPr>
        <p:txBody>
          <a:bodyPr>
            <a:spAutoFit/>
          </a:bodyPr>
          <a:lstStyle/>
          <a:p>
            <a:pPr>
              <a:buFont typeface="Wingdings" pitchFamily="2" charset="2"/>
              <a:buNone/>
            </a:pPr>
            <a:r>
              <a:rPr lang="en-US" sz="1800" b="0" dirty="0"/>
              <a:t>First ruler / left / upper part, marked SWR. This means VSWR, i.e. Voltage Standing Wave Ratio, the range of value is between one and infinity. One is for the matched case (center of the Smith chart), infinity is for total reflection (boundary of the SC). The upper part is in linear scale, the lower part of this ruler is in dB, noted as dBS (dB referred to Standing Wave Ratio). Example: SWR = 10 corresponds to 20 dBS, SWR = 100 corresponds to 40 dBS [voltage ratios, not power ratios].</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  </a:t>
            </a:r>
          </a:p>
        </p:txBody>
      </p:sp>
      <p:sp>
        <p:nvSpPr>
          <p:cNvPr id="61448"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Rulers of the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157</a:t>
            </a:fld>
            <a:endParaRPr lang="en-US" dirty="0"/>
          </a:p>
        </p:txBody>
      </p:sp>
      <p:sp>
        <p:nvSpPr>
          <p:cNvPr id="9" name="TextBox 8"/>
          <p:cNvSpPr txBox="1"/>
          <p:nvPr/>
        </p:nvSpPr>
        <p:spPr>
          <a:xfrm>
            <a:off x="8452136" y="4258493"/>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0</a:t>
            </a:r>
            <a:endParaRPr lang="en-GB" sz="1100" b="0" dirty="0">
              <a:solidFill>
                <a:schemeClr val="tx1"/>
              </a:solidFill>
            </a:endParaRPr>
          </a:p>
        </p:txBody>
      </p:sp>
      <p:cxnSp>
        <p:nvCxnSpPr>
          <p:cNvPr id="4" name="Straight Connector 3"/>
          <p:cNvCxnSpPr/>
          <p:nvPr/>
        </p:nvCxnSpPr>
        <p:spPr bwMode="auto">
          <a:xfrm>
            <a:off x="3175200" y="3839613"/>
            <a:ext cx="15675" cy="1515032"/>
          </a:xfrm>
          <a:prstGeom prst="line">
            <a:avLst/>
          </a:prstGeom>
          <a:noFill/>
          <a:ln w="15875" cap="flat" cmpd="sng" algn="ctr">
            <a:solidFill>
              <a:schemeClr val="tx1"/>
            </a:solidFill>
            <a:prstDash val="dash"/>
            <a:round/>
            <a:headEnd type="none" w="med" len="med"/>
            <a:tailEnd type="none" w="lg" len="lg"/>
          </a:ln>
          <a:effectLst/>
        </p:spPr>
      </p:cxnSp>
      <p:sp>
        <p:nvSpPr>
          <p:cNvPr id="8" name="TextBox 7"/>
          <p:cNvSpPr txBox="1"/>
          <p:nvPr/>
        </p:nvSpPr>
        <p:spPr>
          <a:xfrm>
            <a:off x="140063" y="6003952"/>
            <a:ext cx="8867412" cy="258532"/>
          </a:xfrm>
          <a:prstGeom prst="rect">
            <a:avLst/>
          </a:prstGeom>
          <a:noFill/>
        </p:spPr>
        <p:txBody>
          <a:bodyPr wrap="square" rtlCol="0">
            <a:spAutoFit/>
          </a:bodyPr>
          <a:lstStyle/>
          <a:p>
            <a:pPr>
              <a:buNone/>
            </a:pPr>
            <a:r>
              <a:rPr lang="en-GB" sz="1200" b="0" dirty="0"/>
              <a:t>The “reflection coefficient E” corresponds to the usual definition of </a:t>
            </a:r>
            <a:r>
              <a:rPr lang="el-GR" sz="1200" b="0" dirty="0">
                <a:latin typeface="Cambria" panose="02040503050406030204" pitchFamily="18" charset="0"/>
                <a:ea typeface="Cambria" panose="02040503050406030204" pitchFamily="18" charset="0"/>
              </a:rPr>
              <a:t>Γ</a:t>
            </a:r>
            <a:r>
              <a:rPr lang="en-GB" sz="1200" b="0" dirty="0">
                <a:latin typeface="Cambria" panose="02040503050406030204" pitchFamily="18" charset="0"/>
                <a:ea typeface="Cambria" panose="02040503050406030204" pitchFamily="18" charset="0"/>
              </a:rPr>
              <a:t> and </a:t>
            </a:r>
            <a:r>
              <a:rPr lang="en-GB" sz="1200" b="0" dirty="0"/>
              <a:t>“reflection coefficient I” is the inverse with equal modulus </a:t>
            </a:r>
          </a:p>
        </p:txBody>
      </p:sp>
      <p:pic>
        <p:nvPicPr>
          <p:cNvPr id="13" name="Picture 12"/>
          <p:cNvPicPr>
            <a:picLocks noChangeAspect="1"/>
          </p:cNvPicPr>
          <p:nvPr/>
        </p:nvPicPr>
        <p:blipFill>
          <a:blip r:embed="rId4"/>
          <a:stretch>
            <a:fillRect/>
          </a:stretch>
        </p:blipFill>
        <p:spPr>
          <a:xfrm>
            <a:off x="2124835" y="3832014"/>
            <a:ext cx="36579" cy="1530229"/>
          </a:xfrm>
          <a:prstGeom prst="rect">
            <a:avLst/>
          </a:prstGeom>
        </p:spPr>
      </p:pic>
      <p:pic>
        <p:nvPicPr>
          <p:cNvPr id="15" name="Picture 14"/>
          <p:cNvPicPr>
            <a:picLocks noChangeAspect="1"/>
          </p:cNvPicPr>
          <p:nvPr/>
        </p:nvPicPr>
        <p:blipFill>
          <a:blip r:embed="rId4"/>
          <a:stretch>
            <a:fillRect/>
          </a:stretch>
        </p:blipFill>
        <p:spPr>
          <a:xfrm>
            <a:off x="8395200" y="3824416"/>
            <a:ext cx="52173" cy="1530229"/>
          </a:xfrm>
          <a:prstGeom prst="rect">
            <a:avLst/>
          </a:prstGeom>
        </p:spPr>
      </p:pic>
      <p:sp>
        <p:nvSpPr>
          <p:cNvPr id="16" name="TextBox 15"/>
          <p:cNvSpPr txBox="1"/>
          <p:nvPr/>
        </p:nvSpPr>
        <p:spPr>
          <a:xfrm>
            <a:off x="1762125" y="5246123"/>
            <a:ext cx="7070725" cy="701731"/>
          </a:xfrm>
          <a:prstGeom prst="rect">
            <a:avLst/>
          </a:prstGeom>
          <a:solidFill>
            <a:schemeClr val="bg2">
              <a:lumMod val="60000"/>
              <a:lumOff val="40000"/>
              <a:alpha val="54000"/>
            </a:schemeClr>
          </a:solidFill>
        </p:spPr>
        <p:txBody>
          <a:bodyPr wrap="square" rtlCol="0">
            <a:spAutoFit/>
          </a:bodyPr>
          <a:lstStyle/>
          <a:p>
            <a:pPr>
              <a:buNone/>
            </a:pPr>
            <a:endParaRPr lang="en-GB" sz="4400" b="0" dirty="0"/>
          </a:p>
        </p:txBody>
      </p:sp>
    </p:spTree>
    <p:extLst>
      <p:ext uri="{BB962C8B-B14F-4D97-AF65-F5344CB8AC3E}">
        <p14:creationId xmlns:p14="http://schemas.microsoft.com/office/powerpoint/2010/main" val="3261279904"/>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(3)</a:t>
            </a:r>
          </a:p>
        </p:txBody>
      </p:sp>
      <p:pic>
        <p:nvPicPr>
          <p:cNvPr id="62469" name="Picture 2"/>
          <p:cNvPicPr>
            <a:picLocks noChangeAspect="1" noChangeArrowheads="1"/>
          </p:cNvPicPr>
          <p:nvPr/>
        </p:nvPicPr>
        <p:blipFill>
          <a:blip r:embed="rId3" cstate="print"/>
          <a:srcRect/>
          <a:stretch>
            <a:fillRect/>
          </a:stretch>
        </p:blipFill>
        <p:spPr bwMode="auto">
          <a:xfrm>
            <a:off x="636588" y="3068638"/>
            <a:ext cx="8201025" cy="2952750"/>
          </a:xfrm>
          <a:prstGeom prst="rect">
            <a:avLst/>
          </a:prstGeom>
          <a:noFill/>
          <a:ln w="9525" algn="ctr">
            <a:noFill/>
            <a:miter lim="800000"/>
            <a:headEnd/>
            <a:tailEnd/>
          </a:ln>
        </p:spPr>
      </p:pic>
      <p:sp>
        <p:nvSpPr>
          <p:cNvPr id="62470"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62471" name="TextBox 29"/>
          <p:cNvSpPr txBox="1">
            <a:spLocks noChangeArrowheads="1"/>
          </p:cNvSpPr>
          <p:nvPr/>
        </p:nvSpPr>
        <p:spPr bwMode="auto">
          <a:xfrm>
            <a:off x="209550" y="1279525"/>
            <a:ext cx="8623300" cy="2501900"/>
          </a:xfrm>
          <a:prstGeom prst="rect">
            <a:avLst/>
          </a:prstGeom>
          <a:noFill/>
          <a:ln w="9525">
            <a:noFill/>
            <a:miter lim="800000"/>
            <a:headEnd/>
            <a:tailEnd/>
          </a:ln>
        </p:spPr>
        <p:txBody>
          <a:bodyPr>
            <a:spAutoFit/>
          </a:bodyPr>
          <a:lstStyle/>
          <a:p>
            <a:pPr>
              <a:buFont typeface="Wingdings" pitchFamily="2" charset="2"/>
              <a:buNone/>
            </a:pPr>
            <a:r>
              <a:rPr lang="en-US" sz="1800" b="0" dirty="0"/>
              <a:t>Second ruler / left / upper part, marked as RTN.LOSS = return loss in dB. This indicates the amount of reflected wave expressed in dB. Thus, in the center of SC nothing is reflected and the return loss is infinite. At the boundary we have full reflection, thus return loss 0 dB. The lower part of the scale denoted as RFL.COEFF. P = reflection coefficient in terms of POWER (proportional |</a:t>
            </a:r>
            <a:r>
              <a:rPr lang="en-US" sz="1800" b="0" dirty="0">
                <a:sym typeface="Symbol" pitchFamily="18" charset="2"/>
              </a:rPr>
              <a:t>|</a:t>
            </a:r>
            <a:r>
              <a:rPr lang="en-US" sz="1800" b="0" baseline="30000" dirty="0">
                <a:sym typeface="Symbol" pitchFamily="18" charset="2"/>
              </a:rPr>
              <a:t>2</a:t>
            </a:r>
            <a:r>
              <a:rPr lang="en-US" sz="1800" b="0" dirty="0">
                <a:sym typeface="Symbol" pitchFamily="18" charset="2"/>
              </a:rPr>
              <a:t>). No reflected power for the matched case = center of the SC, (normalized) reflected power = 1 at the boundary. </a:t>
            </a:r>
            <a:endParaRPr lang="en-US" sz="1800" b="0" dirty="0"/>
          </a:p>
          <a:p>
            <a:pPr>
              <a:buFont typeface="Wingdings" pitchFamily="2" charset="2"/>
              <a:buNone/>
            </a:pPr>
            <a:endParaRPr lang="en-US" sz="1800" b="0" dirty="0"/>
          </a:p>
          <a:p>
            <a:pPr>
              <a:buFont typeface="Wingdings" pitchFamily="2" charset="2"/>
              <a:buNone/>
            </a:pPr>
            <a:r>
              <a:rPr lang="en-US" sz="1800" b="0" dirty="0"/>
              <a:t>  </a:t>
            </a:r>
          </a:p>
        </p:txBody>
      </p:sp>
      <p:sp>
        <p:nvSpPr>
          <p:cNvPr id="6247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Rulers of the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158</a:t>
            </a:fld>
            <a:endParaRPr lang="en-US" dirty="0"/>
          </a:p>
        </p:txBody>
      </p:sp>
      <p:sp>
        <p:nvSpPr>
          <p:cNvPr id="9" name="TextBox 8"/>
          <p:cNvSpPr txBox="1"/>
          <p:nvPr/>
        </p:nvSpPr>
        <p:spPr>
          <a:xfrm>
            <a:off x="8452136" y="4258493"/>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0</a:t>
            </a:r>
            <a:endParaRPr lang="en-GB" sz="1100" b="0" dirty="0">
              <a:solidFill>
                <a:schemeClr val="tx1"/>
              </a:solidFill>
            </a:endParaRPr>
          </a:p>
        </p:txBody>
      </p:sp>
      <p:pic>
        <p:nvPicPr>
          <p:cNvPr id="3" name="Picture 2"/>
          <p:cNvPicPr>
            <a:picLocks noChangeAspect="1"/>
          </p:cNvPicPr>
          <p:nvPr/>
        </p:nvPicPr>
        <p:blipFill>
          <a:blip r:embed="rId4"/>
          <a:stretch>
            <a:fillRect/>
          </a:stretch>
        </p:blipFill>
        <p:spPr>
          <a:xfrm>
            <a:off x="1760877" y="5339049"/>
            <a:ext cx="7071973" cy="701101"/>
          </a:xfrm>
          <a:prstGeom prst="rect">
            <a:avLst/>
          </a:prstGeom>
        </p:spPr>
      </p:pic>
    </p:spTree>
    <p:extLst>
      <p:ext uri="{BB962C8B-B14F-4D97-AF65-F5344CB8AC3E}">
        <p14:creationId xmlns:p14="http://schemas.microsoft.com/office/powerpoint/2010/main" val="70829000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(4)</a:t>
            </a:r>
          </a:p>
        </p:txBody>
      </p:sp>
      <p:grpSp>
        <p:nvGrpSpPr>
          <p:cNvPr id="3" name="Group 8"/>
          <p:cNvGrpSpPr>
            <a:grpSpLocks/>
          </p:cNvGrpSpPr>
          <p:nvPr/>
        </p:nvGrpSpPr>
        <p:grpSpPr bwMode="auto">
          <a:xfrm>
            <a:off x="636588" y="3465513"/>
            <a:ext cx="8370887" cy="2957512"/>
            <a:chOff x="636588" y="3063875"/>
            <a:chExt cx="8370887" cy="2957513"/>
          </a:xfrm>
        </p:grpSpPr>
        <p:pic>
          <p:nvPicPr>
            <p:cNvPr id="63496" name="Picture 2"/>
            <p:cNvPicPr>
              <a:picLocks noChangeAspect="1" noChangeArrowheads="1"/>
            </p:cNvPicPr>
            <p:nvPr/>
          </p:nvPicPr>
          <p:blipFill>
            <a:blip r:embed="rId3" cstate="print"/>
            <a:srcRect/>
            <a:stretch>
              <a:fillRect/>
            </a:stretch>
          </p:blipFill>
          <p:spPr bwMode="auto">
            <a:xfrm>
              <a:off x="636588" y="3068638"/>
              <a:ext cx="8201025" cy="2952750"/>
            </a:xfrm>
            <a:prstGeom prst="rect">
              <a:avLst/>
            </a:prstGeom>
            <a:noFill/>
            <a:ln w="9525" algn="ctr">
              <a:noFill/>
              <a:miter lim="800000"/>
              <a:headEnd/>
              <a:tailEnd/>
            </a:ln>
          </p:spPr>
        </p:pic>
        <p:sp>
          <p:nvSpPr>
            <p:cNvPr id="63497"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pSp>
      <p:sp>
        <p:nvSpPr>
          <p:cNvPr id="63494" name="TextBox 29"/>
          <p:cNvSpPr txBox="1">
            <a:spLocks noChangeArrowheads="1"/>
          </p:cNvSpPr>
          <p:nvPr/>
        </p:nvSpPr>
        <p:spPr bwMode="auto">
          <a:xfrm>
            <a:off x="209550" y="1279525"/>
            <a:ext cx="8623300" cy="2160591"/>
          </a:xfrm>
          <a:prstGeom prst="rect">
            <a:avLst/>
          </a:prstGeom>
          <a:solidFill>
            <a:schemeClr val="bg1"/>
          </a:solidFill>
          <a:ln w="9525">
            <a:noFill/>
            <a:miter lim="800000"/>
            <a:headEnd/>
            <a:tailEnd/>
          </a:ln>
        </p:spPr>
        <p:txBody>
          <a:bodyPr>
            <a:spAutoFit/>
          </a:bodyPr>
          <a:lstStyle/>
          <a:p>
            <a:pPr>
              <a:buNone/>
            </a:pPr>
            <a:r>
              <a:rPr lang="en-US" sz="1600" b="0" dirty="0"/>
              <a:t>Third ruler / left, marked as RFL.COEFF, E or I = gives us the modulus (= absolute value) of the reflection coefficient in linear scale. Note that since we have the modulus we can refer it both to voltage or current as we have omitted the sign, we just use the modulus. Obviously in the center the reflection coefficient is zero, at the boundary it is one. </a:t>
            </a:r>
          </a:p>
          <a:p>
            <a:pPr>
              <a:buNone/>
            </a:pPr>
            <a:r>
              <a:rPr lang="en-US" sz="1600" b="0" dirty="0"/>
              <a:t>The fourth ruler has been discussed in the example of the previous slides: Voltage transmission coefficient. Note that the modulus of the voltage (and current) transmission coefficient has a range from zero, i.e. short circuit, to +2 (open = 1+</a:t>
            </a:r>
            <a:r>
              <a:rPr lang="en-US" sz="1600" b="0" dirty="0">
                <a:sym typeface="Symbol" pitchFamily="18" charset="2"/>
              </a:rPr>
              <a:t> with =1).</a:t>
            </a:r>
            <a:r>
              <a:rPr lang="en-US" sz="1600" b="0" dirty="0"/>
              <a:t> This ruler is easy to use for </a:t>
            </a:r>
            <a:r>
              <a:rPr lang="en-US" sz="1600" b="0" dirty="0" err="1"/>
              <a:t>Z</a:t>
            </a:r>
            <a:r>
              <a:rPr lang="en-US" sz="1600" b="0" baseline="-25000" dirty="0" err="1"/>
              <a:t>load</a:t>
            </a:r>
            <a:r>
              <a:rPr lang="en-US" sz="1600" b="0" dirty="0"/>
              <a:t> = real, i.e. the case of a step in characteristic impedance of the coaxial line. </a:t>
            </a:r>
            <a:endParaRPr lang="en-US" sz="1800" b="0" dirty="0"/>
          </a:p>
        </p:txBody>
      </p:sp>
      <p:sp>
        <p:nvSpPr>
          <p:cNvPr id="6349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Rulers of the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159</a:t>
            </a:fld>
            <a:endParaRPr lang="en-US" dirty="0"/>
          </a:p>
        </p:txBody>
      </p:sp>
      <p:sp>
        <p:nvSpPr>
          <p:cNvPr id="10" name="TextBox 9"/>
          <p:cNvSpPr txBox="1"/>
          <p:nvPr/>
        </p:nvSpPr>
        <p:spPr>
          <a:xfrm>
            <a:off x="8444044" y="4663095"/>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0</a:t>
            </a:r>
            <a:endParaRPr lang="en-GB" sz="1100" b="0" dirty="0">
              <a:solidFill>
                <a:schemeClr val="tx1"/>
              </a:solidFill>
            </a:endParaRPr>
          </a:p>
        </p:txBody>
      </p:sp>
      <p:pic>
        <p:nvPicPr>
          <p:cNvPr id="4" name="Picture 3"/>
          <p:cNvPicPr>
            <a:picLocks noChangeAspect="1"/>
          </p:cNvPicPr>
          <p:nvPr/>
        </p:nvPicPr>
        <p:blipFill>
          <a:blip r:embed="rId4"/>
          <a:stretch>
            <a:fillRect/>
          </a:stretch>
        </p:blipFill>
        <p:spPr>
          <a:xfrm>
            <a:off x="1760877" y="5691474"/>
            <a:ext cx="7071973" cy="701101"/>
          </a:xfrm>
          <a:prstGeom prst="rect">
            <a:avLst/>
          </a:prstGeom>
        </p:spPr>
      </p:pic>
    </p:spTree>
    <p:extLst>
      <p:ext uri="{BB962C8B-B14F-4D97-AF65-F5344CB8AC3E}">
        <p14:creationId xmlns:p14="http://schemas.microsoft.com/office/powerpoint/2010/main" val="373905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5235" name="Slide Number Placeholder 4"/>
          <p:cNvSpPr>
            <a:spLocks noGrp="1"/>
          </p:cNvSpPr>
          <p:nvPr>
            <p:ph type="sldNum" sz="quarter" idx="11"/>
          </p:nvPr>
        </p:nvSpPr>
        <p:spPr>
          <a:noFill/>
        </p:spPr>
        <p:txBody>
          <a:bodyPr/>
          <a:lstStyle/>
          <a:p>
            <a:fld id="{948FE46C-E688-495D-B946-872B55F22135}" type="slidenum">
              <a:rPr lang="en-US" smtClean="0"/>
              <a:pPr/>
              <a:t>16</a:t>
            </a:fld>
            <a:endParaRPr lang="en-US" dirty="0"/>
          </a:p>
        </p:txBody>
      </p:sp>
      <p:sp>
        <p:nvSpPr>
          <p:cNvPr id="95236" name="Rectangle 3"/>
          <p:cNvSpPr>
            <a:spLocks noChangeArrowheads="1"/>
          </p:cNvSpPr>
          <p:nvPr/>
        </p:nvSpPr>
        <p:spPr bwMode="auto">
          <a:xfrm>
            <a:off x="833438" y="0"/>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TEM Transmission lines (8)</a:t>
            </a:r>
          </a:p>
        </p:txBody>
      </p:sp>
      <p:sp>
        <p:nvSpPr>
          <p:cNvPr id="95237"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pic>
        <p:nvPicPr>
          <p:cNvPr id="95238" name="Picture 2"/>
          <p:cNvPicPr>
            <a:picLocks noChangeAspect="1" noChangeArrowheads="1"/>
          </p:cNvPicPr>
          <p:nvPr/>
        </p:nvPicPr>
        <p:blipFill>
          <a:blip r:embed="rId3" cstate="print"/>
          <a:srcRect/>
          <a:stretch>
            <a:fillRect/>
          </a:stretch>
        </p:blipFill>
        <p:spPr bwMode="auto">
          <a:xfrm>
            <a:off x="1057275" y="771525"/>
            <a:ext cx="7029450" cy="5314950"/>
          </a:xfrm>
          <a:prstGeom prst="rect">
            <a:avLst/>
          </a:prstGeom>
          <a:noFill/>
          <a:ln w="25400" algn="ctr">
            <a:noFill/>
            <a:miter lim="800000"/>
            <a:headEnd/>
            <a:tailEnd type="none" w="lg" len="lg"/>
          </a:ln>
        </p:spPr>
      </p:pic>
      <p:sp>
        <p:nvSpPr>
          <p:cNvPr id="7" name="Rectangle 6"/>
          <p:cNvSpPr/>
          <p:nvPr/>
        </p:nvSpPr>
        <p:spPr bwMode="auto">
          <a:xfrm>
            <a:off x="4672914" y="1902940"/>
            <a:ext cx="858796" cy="667265"/>
          </a:xfrm>
          <a:prstGeom prst="rect">
            <a:avLst/>
          </a:prstGeom>
          <a:noFill/>
          <a:ln w="25400" cap="flat" cmpd="sng" algn="ctr">
            <a:solidFill>
              <a:srgbClr val="FF0000"/>
            </a:solidFill>
            <a:prstDash val="sysDash"/>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8" name="Rectangle 7"/>
          <p:cNvSpPr/>
          <p:nvPr/>
        </p:nvSpPr>
        <p:spPr bwMode="auto">
          <a:xfrm>
            <a:off x="2832142" y="4473145"/>
            <a:ext cx="858796" cy="1054443"/>
          </a:xfrm>
          <a:prstGeom prst="rect">
            <a:avLst/>
          </a:prstGeom>
          <a:noFill/>
          <a:ln w="25400" cap="flat" cmpd="sng" algn="ctr">
            <a:solidFill>
              <a:srgbClr val="0070C0"/>
            </a:solidFill>
            <a:prstDash val="sysDash"/>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174460103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(5)</a:t>
            </a:r>
          </a:p>
        </p:txBody>
      </p:sp>
      <p:sp>
        <p:nvSpPr>
          <p:cNvPr id="64517" name="Rectangle 38"/>
          <p:cNvSpPr>
            <a:spLocks noChangeArrowheads="1"/>
          </p:cNvSpPr>
          <p:nvPr/>
        </p:nvSpPr>
        <p:spPr bwMode="auto">
          <a:xfrm>
            <a:off x="6986588" y="3054350"/>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pic>
        <p:nvPicPr>
          <p:cNvPr id="64518" name="Picture 2"/>
          <p:cNvPicPr>
            <a:picLocks noChangeAspect="1" noChangeArrowheads="1"/>
          </p:cNvPicPr>
          <p:nvPr/>
        </p:nvPicPr>
        <p:blipFill>
          <a:blip r:embed="rId3" cstate="print"/>
          <a:srcRect/>
          <a:stretch>
            <a:fillRect/>
          </a:stretch>
        </p:blipFill>
        <p:spPr bwMode="auto">
          <a:xfrm>
            <a:off x="923925" y="3016250"/>
            <a:ext cx="8220075" cy="3000375"/>
          </a:xfrm>
          <a:prstGeom prst="rect">
            <a:avLst/>
          </a:prstGeom>
          <a:noFill/>
          <a:ln w="9525" algn="ctr">
            <a:noFill/>
            <a:miter lim="800000"/>
            <a:headEnd/>
            <a:tailEnd/>
          </a:ln>
        </p:spPr>
      </p:pic>
      <p:sp>
        <p:nvSpPr>
          <p:cNvPr id="64519" name="Rectangle 9"/>
          <p:cNvSpPr>
            <a:spLocks noChangeArrowheads="1"/>
          </p:cNvSpPr>
          <p:nvPr/>
        </p:nvSpPr>
        <p:spPr bwMode="auto">
          <a:xfrm>
            <a:off x="695325" y="2952750"/>
            <a:ext cx="2230438" cy="79533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64520"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Rulers of the Smith Chart</a:t>
            </a:r>
          </a:p>
        </p:txBody>
      </p:sp>
      <p:sp>
        <p:nvSpPr>
          <p:cNvPr id="64521" name="Oval 14"/>
          <p:cNvSpPr>
            <a:spLocks noChangeArrowheads="1"/>
          </p:cNvSpPr>
          <p:nvPr/>
        </p:nvSpPr>
        <p:spPr bwMode="auto">
          <a:xfrm>
            <a:off x="1682750" y="3859213"/>
            <a:ext cx="319088" cy="1938337"/>
          </a:xfrm>
          <a:prstGeom prst="ellipse">
            <a:avLst/>
          </a:prstGeom>
          <a:noFill/>
          <a:ln w="19050" algn="ctr">
            <a:solidFill>
              <a:srgbClr val="0000FF"/>
            </a:solidFill>
            <a:prstDash val="sysDash"/>
            <a:round/>
            <a:headEnd/>
            <a:tailEnd/>
          </a:ln>
        </p:spPr>
        <p:txBody>
          <a:bodyPr lIns="92075" tIns="46038" rIns="92075" bIns="46038"/>
          <a:lstStyle/>
          <a:p>
            <a:pPr marL="571500" indent="-571500"/>
            <a:endParaRPr lang="en-GB" dirty="0"/>
          </a:p>
        </p:txBody>
      </p:sp>
      <p:cxnSp>
        <p:nvCxnSpPr>
          <p:cNvPr id="64522" name="Straight Connector 16"/>
          <p:cNvCxnSpPr>
            <a:cxnSpLocks noChangeShapeType="1"/>
          </p:cNvCxnSpPr>
          <p:nvPr/>
        </p:nvCxnSpPr>
        <p:spPr bwMode="auto">
          <a:xfrm rot="5400000">
            <a:off x="621507" y="5037931"/>
            <a:ext cx="2432050" cy="1587"/>
          </a:xfrm>
          <a:prstGeom prst="line">
            <a:avLst/>
          </a:prstGeom>
          <a:noFill/>
          <a:ln w="9525" algn="ctr">
            <a:solidFill>
              <a:schemeClr val="tx1">
                <a:alpha val="50195"/>
              </a:schemeClr>
            </a:solidFill>
            <a:prstDash val="sysDash"/>
            <a:round/>
            <a:headEnd/>
            <a:tailEnd/>
          </a:ln>
        </p:spPr>
      </p:cxnSp>
      <p:sp>
        <p:nvSpPr>
          <p:cNvPr id="64523" name="Oval 17"/>
          <p:cNvSpPr>
            <a:spLocks noChangeArrowheads="1"/>
          </p:cNvSpPr>
          <p:nvPr/>
        </p:nvSpPr>
        <p:spPr bwMode="auto">
          <a:xfrm>
            <a:off x="4243388" y="3859213"/>
            <a:ext cx="319087" cy="1938337"/>
          </a:xfrm>
          <a:prstGeom prst="ellipse">
            <a:avLst/>
          </a:prstGeom>
          <a:noFill/>
          <a:ln w="19050" algn="ctr">
            <a:solidFill>
              <a:srgbClr val="008000"/>
            </a:solidFill>
            <a:prstDash val="sysDash"/>
            <a:round/>
            <a:headEnd/>
            <a:tailEnd/>
          </a:ln>
        </p:spPr>
        <p:txBody>
          <a:bodyPr lIns="92075" tIns="46038" rIns="92075" bIns="46038"/>
          <a:lstStyle/>
          <a:p>
            <a:pPr marL="571500" indent="-571500"/>
            <a:endParaRPr lang="en-GB" dirty="0"/>
          </a:p>
        </p:txBody>
      </p:sp>
      <p:cxnSp>
        <p:nvCxnSpPr>
          <p:cNvPr id="64524" name="Straight Connector 18"/>
          <p:cNvCxnSpPr>
            <a:cxnSpLocks noChangeShapeType="1"/>
          </p:cNvCxnSpPr>
          <p:nvPr/>
        </p:nvCxnSpPr>
        <p:spPr bwMode="auto">
          <a:xfrm rot="5400000">
            <a:off x="3182144" y="5037931"/>
            <a:ext cx="2432050" cy="1588"/>
          </a:xfrm>
          <a:prstGeom prst="line">
            <a:avLst/>
          </a:prstGeom>
          <a:noFill/>
          <a:ln w="9525" algn="ctr">
            <a:solidFill>
              <a:schemeClr val="tx1">
                <a:alpha val="50195"/>
              </a:schemeClr>
            </a:solidFill>
            <a:prstDash val="sysDash"/>
            <a:round/>
            <a:headEnd/>
            <a:tailEnd/>
          </a:ln>
        </p:spPr>
      </p:cxnSp>
      <p:sp>
        <p:nvSpPr>
          <p:cNvPr id="64525" name="TextBox 23"/>
          <p:cNvSpPr txBox="1">
            <a:spLocks noChangeArrowheads="1"/>
          </p:cNvSpPr>
          <p:nvPr/>
        </p:nvSpPr>
        <p:spPr bwMode="auto">
          <a:xfrm>
            <a:off x="3799850" y="5737265"/>
            <a:ext cx="5293749" cy="812530"/>
          </a:xfrm>
          <a:prstGeom prst="rect">
            <a:avLst/>
          </a:prstGeom>
          <a:noFill/>
          <a:ln w="9525">
            <a:noFill/>
            <a:miter lim="800000"/>
            <a:headEnd/>
            <a:tailEnd/>
          </a:ln>
        </p:spPr>
        <p:txBody>
          <a:bodyPr wrap="square">
            <a:spAutoFit/>
          </a:bodyPr>
          <a:lstStyle/>
          <a:p>
            <a:pPr>
              <a:buFont typeface="Wingdings" pitchFamily="2" charset="2"/>
              <a:buNone/>
            </a:pPr>
            <a:r>
              <a:rPr lang="en-US" sz="1200" b="0" dirty="0">
                <a:solidFill>
                  <a:schemeClr val="accent2">
                    <a:lumMod val="75000"/>
                  </a:schemeClr>
                </a:solidFill>
                <a:sym typeface="Symbol" pitchFamily="18" charset="2"/>
              </a:rPr>
              <a:t>Another Example: 3dB attenuator gives forth and back 6dB which is half the voltage.</a:t>
            </a:r>
          </a:p>
          <a:p>
            <a:pPr>
              <a:buNone/>
            </a:pPr>
            <a:r>
              <a:rPr lang="en-US" sz="1200" b="0" dirty="0">
                <a:solidFill>
                  <a:schemeClr val="accent2">
                    <a:lumMod val="75000"/>
                  </a:schemeClr>
                </a:solidFill>
                <a:sym typeface="Symbol" pitchFamily="18" charset="2"/>
              </a:rPr>
              <a:t> </a:t>
            </a:r>
            <a:r>
              <a:rPr lang="el-GR" sz="1200" b="0" dirty="0">
                <a:solidFill>
                  <a:schemeClr val="accent2">
                    <a:lumMod val="75000"/>
                  </a:schemeClr>
                </a:solidFill>
                <a:latin typeface="Cambria" panose="02040503050406030204" pitchFamily="18" charset="0"/>
                <a:ea typeface="Cambria" panose="02040503050406030204" pitchFamily="18" charset="0"/>
                <a:sym typeface="Symbol" pitchFamily="18" charset="2"/>
              </a:rPr>
              <a:t>Γ</a:t>
            </a:r>
            <a:r>
              <a:rPr lang="en-GB" sz="1200" b="0" dirty="0">
                <a:solidFill>
                  <a:schemeClr val="accent2">
                    <a:lumMod val="75000"/>
                  </a:schemeClr>
                </a:solidFill>
                <a:latin typeface="Cambria" panose="02040503050406030204" pitchFamily="18" charset="0"/>
                <a:ea typeface="Cambria" panose="02040503050406030204" pitchFamily="18" charset="0"/>
                <a:sym typeface="Symbol" pitchFamily="18" charset="2"/>
              </a:rPr>
              <a:t>=0.5 in this case (3 </a:t>
            </a:r>
            <a:r>
              <a:rPr lang="en-GB" sz="1200" b="0" dirty="0" err="1">
                <a:solidFill>
                  <a:schemeClr val="accent2">
                    <a:lumMod val="75000"/>
                  </a:schemeClr>
                </a:solidFill>
                <a:latin typeface="Cambria" panose="02040503050406030204" pitchFamily="18" charset="0"/>
                <a:ea typeface="Cambria" panose="02040503050406030204" pitchFamily="18" charset="0"/>
                <a:sym typeface="Symbol" pitchFamily="18" charset="2"/>
              </a:rPr>
              <a:t>db</a:t>
            </a:r>
            <a:r>
              <a:rPr lang="en-GB" sz="1200" b="0" dirty="0">
                <a:solidFill>
                  <a:schemeClr val="accent2">
                    <a:lumMod val="75000"/>
                  </a:schemeClr>
                </a:solidFill>
                <a:latin typeface="Cambria" panose="02040503050406030204" pitchFamily="18" charset="0"/>
                <a:ea typeface="Cambria" panose="02040503050406030204" pitchFamily="18" charset="0"/>
                <a:sym typeface="Symbol" pitchFamily="18" charset="2"/>
              </a:rPr>
              <a:t> attenuator open), thus the reflected power is 0.25=</a:t>
            </a:r>
            <a:r>
              <a:rPr lang="en-US" sz="1200" b="0" dirty="0">
                <a:solidFill>
                  <a:schemeClr val="accent2">
                    <a:lumMod val="75000"/>
                  </a:schemeClr>
                </a:solidFill>
                <a:sym typeface="Symbol" pitchFamily="18" charset="2"/>
              </a:rPr>
              <a:t> </a:t>
            </a:r>
            <a:r>
              <a:rPr lang="el-GR" sz="1200" b="0" dirty="0">
                <a:solidFill>
                  <a:schemeClr val="accent2">
                    <a:lumMod val="75000"/>
                  </a:schemeClr>
                </a:solidFill>
                <a:latin typeface="Cambria" panose="02040503050406030204" pitchFamily="18" charset="0"/>
                <a:ea typeface="Cambria" panose="02040503050406030204" pitchFamily="18" charset="0"/>
                <a:sym typeface="Symbol" pitchFamily="18" charset="2"/>
              </a:rPr>
              <a:t>Γ</a:t>
            </a:r>
            <a:r>
              <a:rPr lang="en-GB" sz="1200" b="0" baseline="30000" dirty="0">
                <a:solidFill>
                  <a:schemeClr val="accent2">
                    <a:lumMod val="75000"/>
                  </a:schemeClr>
                </a:solidFill>
                <a:latin typeface="Cambria" panose="02040503050406030204" pitchFamily="18" charset="0"/>
                <a:ea typeface="Cambria" panose="02040503050406030204" pitchFamily="18" charset="0"/>
                <a:sym typeface="Symbol" pitchFamily="18" charset="2"/>
              </a:rPr>
              <a:t>2</a:t>
            </a:r>
            <a:r>
              <a:rPr lang="en-GB" sz="1200" b="0" dirty="0">
                <a:solidFill>
                  <a:schemeClr val="accent2">
                    <a:lumMod val="75000"/>
                  </a:schemeClr>
                </a:solidFill>
                <a:latin typeface="Cambria" panose="02040503050406030204" pitchFamily="18" charset="0"/>
                <a:ea typeface="Cambria" panose="02040503050406030204" pitchFamily="18" charset="0"/>
                <a:sym typeface="Symbol" pitchFamily="18" charset="2"/>
              </a:rPr>
              <a:t>  which means that 75% of the power are transmitted into this attenuator</a:t>
            </a:r>
            <a:endParaRPr lang="en-US" sz="1200" b="0" dirty="0">
              <a:solidFill>
                <a:schemeClr val="accent2">
                  <a:lumMod val="75000"/>
                </a:schemeClr>
              </a:solidFill>
              <a:sym typeface="Symbol" pitchFamily="18" charset="2"/>
            </a:endParaRPr>
          </a:p>
        </p:txBody>
      </p:sp>
      <p:sp>
        <p:nvSpPr>
          <p:cNvPr id="64526" name="Rectangle 24"/>
          <p:cNvSpPr>
            <a:spLocks noChangeArrowheads="1"/>
          </p:cNvSpPr>
          <p:nvPr/>
        </p:nvSpPr>
        <p:spPr bwMode="auto">
          <a:xfrm>
            <a:off x="7534275" y="2952750"/>
            <a:ext cx="138113" cy="996950"/>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64527" name="TextBox 29"/>
          <p:cNvSpPr txBox="1">
            <a:spLocks noChangeArrowheads="1"/>
          </p:cNvSpPr>
          <p:nvPr/>
        </p:nvSpPr>
        <p:spPr bwMode="auto">
          <a:xfrm>
            <a:off x="209550" y="1279525"/>
            <a:ext cx="8715375" cy="2252663"/>
          </a:xfrm>
          <a:prstGeom prst="rect">
            <a:avLst/>
          </a:prstGeom>
          <a:noFill/>
          <a:ln w="9525">
            <a:noFill/>
            <a:miter lim="800000"/>
            <a:headEnd/>
            <a:tailEnd/>
          </a:ln>
        </p:spPr>
        <p:txBody>
          <a:bodyPr>
            <a:spAutoFit/>
          </a:bodyPr>
          <a:lstStyle/>
          <a:p>
            <a:pPr>
              <a:buFont typeface="Wingdings" pitchFamily="2" charset="2"/>
              <a:buNone/>
            </a:pPr>
            <a:r>
              <a:rPr lang="en-US" sz="1800" b="0" dirty="0"/>
              <a:t>First ruler / right / upper part, denoted as ATTEN. in dB assumes that we are measuring an attenuator (that may be a lossy line) which itself is terminated by an open or short circuit (full reflection). Thus the wave is travelling twice through the attenuator (forward and backward). The value of this attenuator can be between zero and some very high number corresponding to the matched case. </a:t>
            </a:r>
          </a:p>
          <a:p>
            <a:pPr>
              <a:buFont typeface="Wingdings" pitchFamily="2" charset="2"/>
              <a:buNone/>
            </a:pPr>
            <a:r>
              <a:rPr lang="en-US" sz="1800" b="0" dirty="0">
                <a:sym typeface="Symbol" pitchFamily="18" charset="2"/>
              </a:rPr>
              <a:t>The lower scale of ruler #1 displays the same situation just in terms of VSWR.</a:t>
            </a:r>
          </a:p>
          <a:p>
            <a:pPr>
              <a:buFont typeface="Wingdings" pitchFamily="2" charset="2"/>
              <a:buNone/>
            </a:pPr>
            <a:r>
              <a:rPr lang="en-US" sz="1800" b="0" dirty="0">
                <a:sym typeface="Symbol" pitchFamily="18" charset="2"/>
              </a:rPr>
              <a:t>Example: a 10dB attenuator attenuates the reflected wave by 20dB going forth and back and we get a reflection coefficient of =0.1 (= 10% in voltage).</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160</a:t>
            </a:fld>
            <a:endParaRPr lang="en-US" dirty="0"/>
          </a:p>
        </p:txBody>
      </p:sp>
      <p:sp>
        <p:nvSpPr>
          <p:cNvPr id="16" name="TextBox 15"/>
          <p:cNvSpPr txBox="1"/>
          <p:nvPr/>
        </p:nvSpPr>
        <p:spPr>
          <a:xfrm>
            <a:off x="1207550" y="4730860"/>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1</a:t>
            </a:r>
            <a:endParaRPr lang="en-GB" sz="1100" b="0" dirty="0">
              <a:solidFill>
                <a:schemeClr val="tx1"/>
              </a:solidFill>
            </a:endParaRPr>
          </a:p>
        </p:txBody>
      </p:sp>
    </p:spTree>
    <p:extLst>
      <p:ext uri="{BB962C8B-B14F-4D97-AF65-F5344CB8AC3E}">
        <p14:creationId xmlns:p14="http://schemas.microsoft.com/office/powerpoint/2010/main" val="13807779"/>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(6)</a:t>
            </a:r>
          </a:p>
        </p:txBody>
      </p:sp>
      <p:sp>
        <p:nvSpPr>
          <p:cNvPr id="32776"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pic>
        <p:nvPicPr>
          <p:cNvPr id="32777" name="Picture 2"/>
          <p:cNvPicPr>
            <a:picLocks noChangeAspect="1" noChangeArrowheads="1"/>
          </p:cNvPicPr>
          <p:nvPr/>
        </p:nvPicPr>
        <p:blipFill>
          <a:blip r:embed="rId3" cstate="print"/>
          <a:srcRect/>
          <a:stretch>
            <a:fillRect/>
          </a:stretch>
        </p:blipFill>
        <p:spPr bwMode="auto">
          <a:xfrm>
            <a:off x="923925" y="3025775"/>
            <a:ext cx="8220075" cy="3000375"/>
          </a:xfrm>
          <a:prstGeom prst="rect">
            <a:avLst/>
          </a:prstGeom>
          <a:noFill/>
          <a:ln w="9525" algn="ctr">
            <a:noFill/>
            <a:miter lim="800000"/>
            <a:headEnd/>
            <a:tailEnd/>
          </a:ln>
        </p:spPr>
      </p:pic>
      <p:sp>
        <p:nvSpPr>
          <p:cNvPr id="32778" name="Rectangle 9"/>
          <p:cNvSpPr>
            <a:spLocks noChangeArrowheads="1"/>
          </p:cNvSpPr>
          <p:nvPr/>
        </p:nvSpPr>
        <p:spPr bwMode="auto">
          <a:xfrm>
            <a:off x="695325" y="2962275"/>
            <a:ext cx="2230438" cy="79533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32779"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Example</a:t>
            </a:r>
          </a:p>
        </p:txBody>
      </p:sp>
      <p:sp>
        <p:nvSpPr>
          <p:cNvPr id="32780" name="Oval 20"/>
          <p:cNvSpPr>
            <a:spLocks noChangeArrowheads="1"/>
          </p:cNvSpPr>
          <p:nvPr/>
        </p:nvSpPr>
        <p:spPr bwMode="auto">
          <a:xfrm>
            <a:off x="5541963" y="4324350"/>
            <a:ext cx="319087" cy="1490663"/>
          </a:xfrm>
          <a:prstGeom prst="ellipse">
            <a:avLst/>
          </a:prstGeom>
          <a:noFill/>
          <a:ln w="19050" algn="ctr">
            <a:solidFill>
              <a:srgbClr val="0000FF"/>
            </a:solidFill>
            <a:prstDash val="sysDash"/>
            <a:round/>
            <a:headEnd/>
            <a:tailEnd/>
          </a:ln>
        </p:spPr>
        <p:txBody>
          <a:bodyPr lIns="92075" tIns="46038" rIns="92075" bIns="46038"/>
          <a:lstStyle/>
          <a:p>
            <a:pPr marL="571500" indent="-571500"/>
            <a:endParaRPr lang="en-GB" dirty="0"/>
          </a:p>
        </p:txBody>
      </p:sp>
      <p:grpSp>
        <p:nvGrpSpPr>
          <p:cNvPr id="3" name="Group 23"/>
          <p:cNvGrpSpPr>
            <a:grpSpLocks/>
          </p:cNvGrpSpPr>
          <p:nvPr/>
        </p:nvGrpSpPr>
        <p:grpSpPr bwMode="auto">
          <a:xfrm>
            <a:off x="209550" y="1279525"/>
            <a:ext cx="8623300" cy="2100263"/>
            <a:chOff x="209550" y="1279525"/>
            <a:chExt cx="8623300" cy="2100898"/>
          </a:xfrm>
        </p:grpSpPr>
        <p:sp>
          <p:nvSpPr>
            <p:cNvPr id="32783" name="TextBox 29"/>
            <p:cNvSpPr txBox="1">
              <a:spLocks noChangeArrowheads="1"/>
            </p:cNvSpPr>
            <p:nvPr/>
          </p:nvSpPr>
          <p:spPr bwMode="auto">
            <a:xfrm>
              <a:off x="209550" y="1279525"/>
              <a:ext cx="8623300" cy="2086725"/>
            </a:xfrm>
            <a:prstGeom prst="rect">
              <a:avLst/>
            </a:prstGeom>
            <a:solidFill>
              <a:schemeClr val="bg1"/>
            </a:solidFill>
            <a:ln w="9525">
              <a:noFill/>
              <a:miter lim="800000"/>
              <a:headEnd/>
              <a:tailEnd/>
            </a:ln>
          </p:spPr>
          <p:txBody>
            <a:bodyPr>
              <a:spAutoFit/>
            </a:bodyPr>
            <a:lstStyle/>
            <a:p>
              <a:pPr>
                <a:buFont typeface="Wingdings" pitchFamily="2" charset="2"/>
                <a:buNone/>
              </a:pPr>
              <a:r>
                <a:rPr lang="en-US" sz="1800" b="0" dirty="0"/>
                <a:t>Second ruler / right / upper part, denoted as RFL.LOSS in dB = reflection loss. This ruler refers to the loss in the </a:t>
              </a:r>
              <a:r>
                <a:rPr lang="en-US" sz="1800" b="0" u="sng" dirty="0"/>
                <a:t>transmitted</a:t>
              </a:r>
              <a:r>
                <a:rPr lang="en-US" sz="1800" b="0" dirty="0"/>
                <a:t> wave, not to be confounded with the return loss referring to the </a:t>
              </a:r>
              <a:r>
                <a:rPr lang="en-US" sz="1800" b="0" u="sng" dirty="0"/>
                <a:t>reflected</a:t>
              </a:r>
              <a:r>
                <a:rPr lang="en-US" sz="1800" b="0" dirty="0"/>
                <a:t> wave. It displays the relation                 in dB.</a:t>
              </a:r>
            </a:p>
            <a:p>
              <a:pPr>
                <a:buFont typeface="Wingdings" pitchFamily="2" charset="2"/>
                <a:buNone/>
              </a:pPr>
              <a:endParaRPr lang="en-US" sz="1800" b="0" dirty="0"/>
            </a:p>
            <a:p>
              <a:pPr>
                <a:buFont typeface="Wingdings" pitchFamily="2" charset="2"/>
                <a:buNone/>
              </a:pPr>
              <a:r>
                <a:rPr lang="en-US" sz="1800" b="0" dirty="0"/>
                <a:t>Example:                            , transmitted power = 50% thus loss = 50% = 3dB. </a:t>
              </a:r>
            </a:p>
            <a:p>
              <a:pPr>
                <a:buFont typeface="Wingdings" pitchFamily="2" charset="2"/>
                <a:buNone/>
              </a:pPr>
              <a:r>
                <a:rPr lang="en-US" sz="1800" b="0" dirty="0"/>
                <a:t>Note that in the lowest ruler the voltage of the transmitted wave (Z</a:t>
              </a:r>
              <a:r>
                <a:rPr lang="en-US" sz="1800" b="0" baseline="-25000" dirty="0"/>
                <a:t>load</a:t>
              </a:r>
              <a:r>
                <a:rPr lang="en-US" sz="1800" b="0" dirty="0"/>
                <a:t> = real)</a:t>
              </a:r>
              <a:r>
                <a:rPr lang="en-GB" sz="1800" b="0" dirty="0"/>
                <a:t> would be                                 if referring to the voltage. </a:t>
              </a:r>
              <a:endParaRPr lang="en-US" sz="1800" b="0" dirty="0">
                <a:sym typeface="Symbol" pitchFamily="18" charset="2"/>
              </a:endParaRPr>
            </a:p>
          </p:txBody>
        </p:sp>
        <p:graphicFrame>
          <p:nvGraphicFramePr>
            <p:cNvPr id="32770" name="Object 9"/>
            <p:cNvGraphicFramePr>
              <a:graphicFrameLocks noChangeAspect="1"/>
            </p:cNvGraphicFramePr>
            <p:nvPr/>
          </p:nvGraphicFramePr>
          <p:xfrm>
            <a:off x="6200966" y="1723513"/>
            <a:ext cx="1027112" cy="419100"/>
          </p:xfrm>
          <a:graphic>
            <a:graphicData uri="http://schemas.openxmlformats.org/presentationml/2006/ole">
              <mc:AlternateContent xmlns:mc="http://schemas.openxmlformats.org/markup-compatibility/2006">
                <mc:Choice xmlns:v="urn:schemas-microsoft-com:vml" Requires="v">
                  <p:oleObj name="Equation" r:id="rId4" imgW="685800" imgH="279400" progId="Equation.3">
                    <p:embed/>
                  </p:oleObj>
                </mc:Choice>
                <mc:Fallback>
                  <p:oleObj name="Equation" r:id="rId4" imgW="685800" imgH="279400" progId="Equation.3">
                    <p:embed/>
                    <p:pic>
                      <p:nvPicPr>
                        <p:cNvPr id="3277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00966" y="1723513"/>
                          <a:ext cx="1027112" cy="41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2771" name="Object 9"/>
            <p:cNvGraphicFramePr>
              <a:graphicFrameLocks noChangeAspect="1"/>
            </p:cNvGraphicFramePr>
            <p:nvPr/>
          </p:nvGraphicFramePr>
          <p:xfrm>
            <a:off x="1284796" y="2386267"/>
            <a:ext cx="1730375" cy="400050"/>
          </p:xfrm>
          <a:graphic>
            <a:graphicData uri="http://schemas.openxmlformats.org/presentationml/2006/ole">
              <mc:AlternateContent xmlns:mc="http://schemas.openxmlformats.org/markup-compatibility/2006">
                <mc:Choice xmlns:v="urn:schemas-microsoft-com:vml" Requires="v">
                  <p:oleObj name="Equation" r:id="rId6" imgW="1155199" imgH="266584" progId="Equation.3">
                    <p:embed/>
                  </p:oleObj>
                </mc:Choice>
                <mc:Fallback>
                  <p:oleObj name="Equation" r:id="rId6" imgW="1155199" imgH="266584" progId="Equation.3">
                    <p:embed/>
                    <p:pic>
                      <p:nvPicPr>
                        <p:cNvPr id="3277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4796" y="2386267"/>
                          <a:ext cx="173037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2772" name="Object 9"/>
            <p:cNvGraphicFramePr>
              <a:graphicFrameLocks noChangeAspect="1"/>
            </p:cNvGraphicFramePr>
            <p:nvPr/>
          </p:nvGraphicFramePr>
          <p:xfrm>
            <a:off x="630428" y="2999423"/>
            <a:ext cx="1978025" cy="381000"/>
          </p:xfrm>
          <a:graphic>
            <a:graphicData uri="http://schemas.openxmlformats.org/presentationml/2006/ole">
              <mc:AlternateContent xmlns:mc="http://schemas.openxmlformats.org/markup-compatibility/2006">
                <mc:Choice xmlns:v="urn:schemas-microsoft-com:vml" Requires="v">
                  <p:oleObj name="Equation" r:id="rId8" imgW="1320227" imgH="253890" progId="Equation.3">
                    <p:embed/>
                  </p:oleObj>
                </mc:Choice>
                <mc:Fallback>
                  <p:oleObj name="Equation" r:id="rId8" imgW="1320227" imgH="253890" progId="Equation.3">
                    <p:embed/>
                    <p:pic>
                      <p:nvPicPr>
                        <p:cNvPr id="32772"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0428" y="2999423"/>
                          <a:ext cx="197802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cxnSp>
        <p:nvCxnSpPr>
          <p:cNvPr id="32782" name="Straight Connector 24"/>
          <p:cNvCxnSpPr>
            <a:cxnSpLocks noChangeShapeType="1"/>
          </p:cNvCxnSpPr>
          <p:nvPr/>
        </p:nvCxnSpPr>
        <p:spPr bwMode="auto">
          <a:xfrm rot="5400000">
            <a:off x="4845051" y="5248275"/>
            <a:ext cx="1738312" cy="1587"/>
          </a:xfrm>
          <a:prstGeom prst="line">
            <a:avLst/>
          </a:prstGeom>
          <a:noFill/>
          <a:ln w="9525" algn="ctr">
            <a:solidFill>
              <a:schemeClr val="tx1">
                <a:alpha val="50195"/>
              </a:schemeClr>
            </a:solidFill>
            <a:prstDash val="sysDash"/>
            <a:round/>
            <a:headEnd/>
            <a:tailEnd/>
          </a:ln>
        </p:spPr>
      </p:cxn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161</a:t>
            </a:fld>
            <a:endParaRPr lang="en-US" dirty="0"/>
          </a:p>
        </p:txBody>
      </p:sp>
      <p:sp>
        <p:nvSpPr>
          <p:cNvPr id="16" name="TextBox 15"/>
          <p:cNvSpPr txBox="1"/>
          <p:nvPr/>
        </p:nvSpPr>
        <p:spPr>
          <a:xfrm>
            <a:off x="1207550" y="4730860"/>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1</a:t>
            </a:r>
            <a:endParaRPr lang="en-GB" sz="1100" b="0" dirty="0">
              <a:solidFill>
                <a:schemeClr val="tx1"/>
              </a:solidFill>
            </a:endParaRPr>
          </a:p>
        </p:txBody>
      </p:sp>
    </p:spTree>
    <p:extLst>
      <p:ext uri="{BB962C8B-B14F-4D97-AF65-F5344CB8AC3E}">
        <p14:creationId xmlns:p14="http://schemas.microsoft.com/office/powerpoint/2010/main" val="2603690201"/>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 name="Rectangle 2"/>
          <p:cNvSpPr>
            <a:spLocks noChangeArrowheads="1"/>
          </p:cNvSpPr>
          <p:nvPr/>
        </p:nvSpPr>
        <p:spPr bwMode="auto">
          <a:xfrm>
            <a:off x="1308100" y="0"/>
            <a:ext cx="651986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What about all these rulers below the Smith chart (7)</a:t>
            </a:r>
          </a:p>
        </p:txBody>
      </p:sp>
      <p:sp>
        <p:nvSpPr>
          <p:cNvPr id="32776" name="Rectangle 38"/>
          <p:cNvSpPr>
            <a:spLocks noChangeArrowheads="1"/>
          </p:cNvSpPr>
          <p:nvPr/>
        </p:nvSpPr>
        <p:spPr bwMode="auto">
          <a:xfrm>
            <a:off x="6986588" y="3063875"/>
            <a:ext cx="2020887" cy="8413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pic>
        <p:nvPicPr>
          <p:cNvPr id="32777" name="Picture 2"/>
          <p:cNvPicPr>
            <a:picLocks noChangeAspect="1" noChangeArrowheads="1"/>
          </p:cNvPicPr>
          <p:nvPr/>
        </p:nvPicPr>
        <p:blipFill>
          <a:blip r:embed="rId3" cstate="print"/>
          <a:srcRect/>
          <a:stretch>
            <a:fillRect/>
          </a:stretch>
        </p:blipFill>
        <p:spPr bwMode="auto">
          <a:xfrm>
            <a:off x="923925" y="2962275"/>
            <a:ext cx="8220075" cy="3063875"/>
          </a:xfrm>
          <a:prstGeom prst="rect">
            <a:avLst/>
          </a:prstGeom>
          <a:noFill/>
          <a:ln w="9525" algn="ctr">
            <a:noFill/>
            <a:miter lim="800000"/>
            <a:headEnd/>
            <a:tailEnd/>
          </a:ln>
        </p:spPr>
      </p:pic>
      <p:sp>
        <p:nvSpPr>
          <p:cNvPr id="32778" name="Rectangle 9"/>
          <p:cNvSpPr>
            <a:spLocks noChangeArrowheads="1"/>
          </p:cNvSpPr>
          <p:nvPr/>
        </p:nvSpPr>
        <p:spPr bwMode="auto">
          <a:xfrm>
            <a:off x="695325" y="2962275"/>
            <a:ext cx="2230438" cy="79533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32779"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Rulers of the Smith Chart</a:t>
            </a:r>
          </a:p>
        </p:txBody>
      </p:sp>
      <p:sp>
        <p:nvSpPr>
          <p:cNvPr id="32780" name="Oval 20"/>
          <p:cNvSpPr>
            <a:spLocks noChangeArrowheads="1"/>
          </p:cNvSpPr>
          <p:nvPr/>
        </p:nvSpPr>
        <p:spPr bwMode="auto">
          <a:xfrm>
            <a:off x="5541963" y="4324350"/>
            <a:ext cx="319087" cy="1490663"/>
          </a:xfrm>
          <a:prstGeom prst="ellipse">
            <a:avLst/>
          </a:prstGeom>
          <a:noFill/>
          <a:ln w="19050" algn="ctr">
            <a:solidFill>
              <a:srgbClr val="0000FF"/>
            </a:solidFill>
            <a:prstDash val="sysDash"/>
            <a:round/>
            <a:headEnd/>
            <a:tailEnd/>
          </a:ln>
        </p:spPr>
        <p:txBody>
          <a:bodyPr lIns="92075" tIns="46038" rIns="92075" bIns="46038"/>
          <a:lstStyle/>
          <a:p>
            <a:pPr marL="571500" indent="-571500"/>
            <a:endParaRPr lang="en-GB" dirty="0"/>
          </a:p>
        </p:txBody>
      </p:sp>
      <p:grpSp>
        <p:nvGrpSpPr>
          <p:cNvPr id="3" name="Group 23"/>
          <p:cNvGrpSpPr>
            <a:grpSpLocks/>
          </p:cNvGrpSpPr>
          <p:nvPr/>
        </p:nvGrpSpPr>
        <p:grpSpPr bwMode="auto">
          <a:xfrm>
            <a:off x="101550" y="1017051"/>
            <a:ext cx="8644612" cy="2136474"/>
            <a:chOff x="101550" y="1016972"/>
            <a:chExt cx="8644612" cy="2137120"/>
          </a:xfrm>
        </p:grpSpPr>
        <p:sp>
          <p:nvSpPr>
            <p:cNvPr id="32783" name="TextBox 29"/>
            <p:cNvSpPr txBox="1">
              <a:spLocks noChangeArrowheads="1"/>
            </p:cNvSpPr>
            <p:nvPr/>
          </p:nvSpPr>
          <p:spPr bwMode="auto">
            <a:xfrm>
              <a:off x="101550" y="1066736"/>
              <a:ext cx="8623300" cy="2087356"/>
            </a:xfrm>
            <a:prstGeom prst="rect">
              <a:avLst/>
            </a:prstGeom>
            <a:solidFill>
              <a:schemeClr val="bg1"/>
            </a:solidFill>
            <a:ln w="9525">
              <a:noFill/>
              <a:miter lim="800000"/>
              <a:headEnd/>
              <a:tailEnd/>
            </a:ln>
          </p:spPr>
          <p:txBody>
            <a:bodyPr>
              <a:spAutoFit/>
            </a:bodyPr>
            <a:lstStyle/>
            <a:p>
              <a:pPr>
                <a:buFont typeface="Wingdings" pitchFamily="2" charset="2"/>
                <a:buNone/>
              </a:pPr>
              <a:r>
                <a:rPr lang="en-US" sz="1800" b="0" dirty="0"/>
                <a:t>Third ruler / right / upper part, denotes the power transmission coefficient. </a:t>
              </a:r>
            </a:p>
            <a:p>
              <a:pPr>
                <a:buFont typeface="Wingdings" pitchFamily="2" charset="2"/>
                <a:buNone/>
              </a:pPr>
              <a:r>
                <a:rPr lang="en-US" sz="1800" b="0" dirty="0"/>
                <a:t>Example:                            , transmitted power = 50% thus loss = 50% = 3dB. </a:t>
              </a:r>
            </a:p>
            <a:p>
              <a:pPr>
                <a:buFont typeface="Wingdings" pitchFamily="2" charset="2"/>
                <a:buNone/>
              </a:pPr>
              <a:r>
                <a:rPr lang="en-US" sz="1800" b="0" dirty="0"/>
                <a:t>Note that in the lowest ruler the </a:t>
              </a:r>
              <a:r>
                <a:rPr lang="en-US" sz="1800" b="0" dirty="0">
                  <a:solidFill>
                    <a:srgbClr val="FF0000"/>
                  </a:solidFill>
                </a:rPr>
                <a:t>voltage</a:t>
              </a:r>
              <a:r>
                <a:rPr lang="en-US" sz="1800" b="0" dirty="0"/>
                <a:t> of the transmitted wave (Z</a:t>
              </a:r>
              <a:r>
                <a:rPr lang="en-US" sz="1800" b="0" baseline="-25000" dirty="0"/>
                <a:t>load</a:t>
              </a:r>
              <a:r>
                <a:rPr lang="en-US" sz="1800" b="0" dirty="0"/>
                <a:t> = real)</a:t>
              </a:r>
              <a:r>
                <a:rPr lang="en-GB" sz="1800" b="0" dirty="0"/>
                <a:t> would be                                 . But we are not gaining energy despite a transmitted voltage&gt;incident wave since power is </a:t>
              </a:r>
              <a:r>
                <a:rPr lang="en-GB" sz="1800" b="0" dirty="0">
                  <a:latin typeface="Cambria" panose="02040503050406030204" pitchFamily="18" charset="0"/>
                  <a:ea typeface="Cambria" panose="02040503050406030204" pitchFamily="18" charset="0"/>
                </a:rPr>
                <a:t>∼V</a:t>
              </a:r>
              <a:r>
                <a:rPr lang="en-GB" sz="1800" b="0" baseline="30000" dirty="0">
                  <a:latin typeface="Cambria" panose="02040503050406030204" pitchFamily="18" charset="0"/>
                  <a:ea typeface="Cambria" panose="02040503050406030204" pitchFamily="18" charset="0"/>
                </a:rPr>
                <a:t>2 </a:t>
              </a:r>
              <a:r>
                <a:rPr lang="en-GB" sz="1800" b="0" dirty="0">
                  <a:latin typeface="Cambria" panose="02040503050406030204" pitchFamily="18" charset="0"/>
                  <a:ea typeface="Cambria" panose="02040503050406030204" pitchFamily="18" charset="0"/>
                </a:rPr>
                <a:t>/Z</a:t>
              </a:r>
            </a:p>
            <a:p>
              <a:pPr>
                <a:buFont typeface="Wingdings" pitchFamily="2" charset="2"/>
                <a:buNone/>
              </a:pPr>
              <a:r>
                <a:rPr lang="en-GB" sz="1800" b="0" dirty="0">
                  <a:latin typeface="Cambria" panose="02040503050406030204" pitchFamily="18" charset="0"/>
                  <a:ea typeface="Cambria" panose="02040503050406030204" pitchFamily="18" charset="0"/>
                  <a:sym typeface="Symbol" pitchFamily="18" charset="2"/>
                </a:rPr>
                <a:t>And the forth ruler (refer to E when on the right side from centre and I  when on the left side) gives us the voltage of the transmitted wave.</a:t>
              </a:r>
              <a:endParaRPr lang="en-US" sz="1800" b="0" dirty="0">
                <a:sym typeface="Symbol" pitchFamily="18" charset="2"/>
              </a:endParaRPr>
            </a:p>
          </p:txBody>
        </p:sp>
        <p:graphicFrame>
          <p:nvGraphicFramePr>
            <p:cNvPr id="32770" name="Object 9"/>
            <p:cNvGraphicFramePr>
              <a:graphicFrameLocks noChangeAspect="1"/>
            </p:cNvGraphicFramePr>
            <p:nvPr>
              <p:extLst>
                <p:ext uri="{D42A27DB-BD31-4B8C-83A1-F6EECF244321}">
                  <p14:modId xmlns:p14="http://schemas.microsoft.com/office/powerpoint/2010/main" val="4134365354"/>
                </p:ext>
              </p:extLst>
            </p:nvPr>
          </p:nvGraphicFramePr>
          <p:xfrm>
            <a:off x="7719050" y="1016972"/>
            <a:ext cx="1027112" cy="419100"/>
          </p:xfrm>
          <a:graphic>
            <a:graphicData uri="http://schemas.openxmlformats.org/presentationml/2006/ole">
              <mc:AlternateContent xmlns:mc="http://schemas.openxmlformats.org/markup-compatibility/2006">
                <mc:Choice xmlns:v="urn:schemas-microsoft-com:vml" Requires="v">
                  <p:oleObj name="Equation" r:id="rId4" imgW="685800" imgH="279400" progId="Equation.3">
                    <p:embed/>
                  </p:oleObj>
                </mc:Choice>
                <mc:Fallback>
                  <p:oleObj name="Equation" r:id="rId4" imgW="685800" imgH="279400" progId="Equation.3">
                    <p:embed/>
                    <p:pic>
                      <p:nvPicPr>
                        <p:cNvPr id="32770" name="Objec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19050" y="1016972"/>
                          <a:ext cx="1027112" cy="419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2771" name="Object 9"/>
            <p:cNvGraphicFramePr>
              <a:graphicFrameLocks noChangeAspect="1"/>
            </p:cNvGraphicFramePr>
            <p:nvPr>
              <p:extLst>
                <p:ext uri="{D42A27DB-BD31-4B8C-83A1-F6EECF244321}">
                  <p14:modId xmlns:p14="http://schemas.microsoft.com/office/powerpoint/2010/main" val="202211961"/>
                </p:ext>
              </p:extLst>
            </p:nvPr>
          </p:nvGraphicFramePr>
          <p:xfrm>
            <a:off x="1177988" y="1373572"/>
            <a:ext cx="1730375" cy="400050"/>
          </p:xfrm>
          <a:graphic>
            <a:graphicData uri="http://schemas.openxmlformats.org/presentationml/2006/ole">
              <mc:AlternateContent xmlns:mc="http://schemas.openxmlformats.org/markup-compatibility/2006">
                <mc:Choice xmlns:v="urn:schemas-microsoft-com:vml" Requires="v">
                  <p:oleObj name="Equation" r:id="rId6" imgW="1155199" imgH="266584" progId="Equation.3">
                    <p:embed/>
                  </p:oleObj>
                </mc:Choice>
                <mc:Fallback>
                  <p:oleObj name="Equation" r:id="rId6" imgW="1155199" imgH="266584" progId="Equation.3">
                    <p:embed/>
                    <p:pic>
                      <p:nvPicPr>
                        <p:cNvPr id="3277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7988" y="1373572"/>
                          <a:ext cx="1730375"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32772" name="Object 9"/>
            <p:cNvGraphicFramePr>
              <a:graphicFrameLocks noChangeAspect="1"/>
            </p:cNvGraphicFramePr>
            <p:nvPr>
              <p:extLst>
                <p:ext uri="{D42A27DB-BD31-4B8C-83A1-F6EECF244321}">
                  <p14:modId xmlns:p14="http://schemas.microsoft.com/office/powerpoint/2010/main" val="1146294376"/>
                </p:ext>
              </p:extLst>
            </p:nvPr>
          </p:nvGraphicFramePr>
          <p:xfrm>
            <a:off x="555525" y="1957884"/>
            <a:ext cx="1978025" cy="381000"/>
          </p:xfrm>
          <a:graphic>
            <a:graphicData uri="http://schemas.openxmlformats.org/presentationml/2006/ole">
              <mc:AlternateContent xmlns:mc="http://schemas.openxmlformats.org/markup-compatibility/2006">
                <mc:Choice xmlns:v="urn:schemas-microsoft-com:vml" Requires="v">
                  <p:oleObj name="Equation" r:id="rId8" imgW="1320227" imgH="253890" progId="Equation.3">
                    <p:embed/>
                  </p:oleObj>
                </mc:Choice>
                <mc:Fallback>
                  <p:oleObj name="Equation" r:id="rId8" imgW="1320227" imgH="253890" progId="Equation.3">
                    <p:embed/>
                    <p:pic>
                      <p:nvPicPr>
                        <p:cNvPr id="32772"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5525" y="1957884"/>
                          <a:ext cx="1978025" cy="38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cxnSp>
        <p:nvCxnSpPr>
          <p:cNvPr id="32782" name="Straight Connector 24"/>
          <p:cNvCxnSpPr>
            <a:cxnSpLocks noChangeShapeType="1"/>
          </p:cNvCxnSpPr>
          <p:nvPr/>
        </p:nvCxnSpPr>
        <p:spPr bwMode="auto">
          <a:xfrm rot="5400000">
            <a:off x="4845051" y="5248275"/>
            <a:ext cx="1738312" cy="1587"/>
          </a:xfrm>
          <a:prstGeom prst="line">
            <a:avLst/>
          </a:prstGeom>
          <a:noFill/>
          <a:ln w="9525" algn="ctr">
            <a:solidFill>
              <a:schemeClr val="tx1">
                <a:alpha val="50195"/>
              </a:schemeClr>
            </a:solidFill>
            <a:prstDash val="sysDash"/>
            <a:round/>
            <a:headEnd/>
            <a:tailEnd/>
          </a:ln>
        </p:spPr>
      </p:cxn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162</a:t>
            </a:fld>
            <a:endParaRPr lang="en-US" dirty="0"/>
          </a:p>
        </p:txBody>
      </p:sp>
      <p:sp>
        <p:nvSpPr>
          <p:cNvPr id="16" name="TextBox 15"/>
          <p:cNvSpPr txBox="1"/>
          <p:nvPr/>
        </p:nvSpPr>
        <p:spPr>
          <a:xfrm>
            <a:off x="1207550" y="4730860"/>
            <a:ext cx="78548" cy="152349"/>
          </a:xfrm>
          <a:prstGeom prst="rect">
            <a:avLst/>
          </a:prstGeom>
          <a:solidFill>
            <a:schemeClr val="bg1"/>
          </a:solidFill>
        </p:spPr>
        <p:txBody>
          <a:bodyPr wrap="none" lIns="0" tIns="0" rIns="0" bIns="0" rtlCol="0">
            <a:spAutoFit/>
          </a:bodyPr>
          <a:lstStyle/>
          <a:p>
            <a:pPr algn="ctr">
              <a:buNone/>
            </a:pPr>
            <a:r>
              <a:rPr lang="en-US" sz="1100" b="0" dirty="0">
                <a:solidFill>
                  <a:schemeClr val="tx1"/>
                </a:solidFill>
              </a:rPr>
              <a:t>1</a:t>
            </a:r>
            <a:endParaRPr lang="en-GB" sz="1100" b="0" dirty="0">
              <a:solidFill>
                <a:schemeClr val="tx1"/>
              </a:solidFill>
            </a:endParaRPr>
          </a:p>
        </p:txBody>
      </p:sp>
    </p:spTree>
    <p:extLst>
      <p:ext uri="{BB962C8B-B14F-4D97-AF65-F5344CB8AC3E}">
        <p14:creationId xmlns:p14="http://schemas.microsoft.com/office/powerpoint/2010/main" val="3972526302"/>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half"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2803610-3323-437B-A863-7B87CAF4AD3F}"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163</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Arial" charset="0"/>
                <a:ea typeface="+mn-ea"/>
                <a:cs typeface="+mn-cs"/>
              </a:rPr>
              <a:t>Learning targets for Section C </a:t>
            </a:r>
            <a:endParaRPr kumimoji="0" lang="en-US" sz="2000" b="0" i="1" u="none" strike="noStrike" kern="1200" cap="none" spc="0" normalizeH="0" baseline="0" noProof="0" dirty="0">
              <a:ln>
                <a:noFill/>
              </a:ln>
              <a:solidFill>
                <a:srgbClr val="FF0000"/>
              </a:solidFill>
              <a:effectLst/>
              <a:uLnTx/>
              <a:uFillTx/>
              <a:latin typeface="Arial" charset="0"/>
              <a:ea typeface="+mn-ea"/>
              <a:cs typeface="+mn-cs"/>
            </a:endParaRPr>
          </a:p>
        </p:txBody>
      </p:sp>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Beam-cavity interaction</a:t>
            </a:r>
          </a:p>
        </p:txBody>
      </p:sp>
      <p:sp>
        <p:nvSpPr>
          <p:cNvPr id="5" name="TextBox 4"/>
          <p:cNvSpPr txBox="1"/>
          <p:nvPr/>
        </p:nvSpPr>
        <p:spPr>
          <a:xfrm>
            <a:off x="952500" y="800100"/>
            <a:ext cx="7391400" cy="8300734"/>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At the end of this chapter you should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familiar with the basic methods how to implement an RF system (standing and travelling waves)and know some of the advantages and disadvantages of either method</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some the classic </a:t>
            </a:r>
            <a:r>
              <a:rPr lang="en-GB" sz="1400" b="0" dirty="0" err="1"/>
              <a:t>Rf</a:t>
            </a:r>
            <a:r>
              <a:rPr lang="en-GB" sz="1400" b="0" dirty="0"/>
              <a:t> cavities to accelerate slow beams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an idea on the shape of superconducting cavities (why this shape)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that multiple cell cavities have a filling time to be charged with power from a generator which is usually considerably larger as for a single cell cavity</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advantage of the 3Pi/2 mode.</a:t>
            </a:r>
          </a:p>
          <a:p>
            <a:pPr marL="285750" lvl="0" indent="-285750">
              <a:buClr>
                <a:srgbClr val="FC0128"/>
              </a:buClr>
              <a:buFontTx/>
              <a:buChar char="-"/>
              <a:defRPr/>
            </a:pPr>
            <a:r>
              <a:rPr lang="en-GB" sz="1400" b="0" dirty="0"/>
              <a:t>Know all the basics of the Smith Chart  (Cardinal points in</a:t>
            </a:r>
            <a:r>
              <a:rPr lang="el-GR" sz="1400" b="0" dirty="0">
                <a:latin typeface="Cambria" panose="02040503050406030204" pitchFamily="18" charset="0"/>
                <a:ea typeface="Cambria" panose="02040503050406030204" pitchFamily="18" charset="0"/>
              </a:rPr>
              <a:t> Γ</a:t>
            </a:r>
            <a:r>
              <a:rPr lang="en-GB" sz="1400" b="0" dirty="0"/>
              <a:t> : -1, j ,0 , -j , 1) and be able to navigate there on paper and also via some electronic version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difference between normalized and non normalized complex impedances (upper /lower case symbols) in the Smith Chart and how to read their numerical value.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use the Smith Chart also for  complex admittances and convert mutually</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meaning of the different vector (origin and point “-1”) to a given point I t he Smith Chart.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do a transformation over a lossless line on the Smith Chart.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add some passive elements in the Smith Chart.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a rough  idea of the different rulers at the bottom of the Smith Chart; you do not need to be familiar with all of them just the 2 or 3 most relevant ones.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meaning and origin of the voltage standing wave ratio (VSWR ) and how to convert this to a reflection coefficient </a:t>
            </a:r>
            <a:r>
              <a:rPr lang="el-GR" sz="1400" b="0" dirty="0">
                <a:latin typeface="Cambria" panose="02040503050406030204" pitchFamily="18" charset="0"/>
                <a:ea typeface="Cambria" panose="02040503050406030204" pitchFamily="18" charset="0"/>
              </a:rPr>
              <a:t>Γ</a:t>
            </a:r>
            <a:r>
              <a:rPr lang="en-GB" sz="1400" b="0" dirty="0">
                <a:latin typeface="Cambria" panose="02040503050406030204" pitchFamily="18" charset="0"/>
                <a:ea typeface="Cambria" panose="02040503050406030204" pitchFamily="18" charset="0"/>
              </a:rPr>
              <a:t>.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latin typeface="Cambria" panose="02040503050406030204" pitchFamily="18" charset="0"/>
                <a:ea typeface="Cambria" panose="02040503050406030204" pitchFamily="18" charset="0"/>
              </a:rPr>
              <a:t>Know the importance of a reference plane to define an impedance.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latin typeface="Cambria" panose="02040503050406030204" pitchFamily="18" charset="0"/>
              <a:ea typeface="Cambria" panose="02040503050406030204" pitchFamily="18" charset="0"/>
            </a:endParaRP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noProof="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kumimoji="0" lang="en-GB" sz="1400" b="0" i="0" u="none" strike="noStrike" kern="1200" cap="none" spc="0" normalizeH="0" baseline="0" noProof="0" dirty="0">
              <a:ln>
                <a:noFill/>
              </a:ln>
              <a:solidFill>
                <a:srgbClr val="0000FF"/>
              </a:solidFill>
              <a:effectLst/>
              <a:uLnTx/>
              <a:uFillTx/>
              <a:latin typeface="Arial" charset="0"/>
              <a:ea typeface="+mn-ea"/>
              <a:cs typeface="+mn-cs"/>
            </a:endParaRP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kumimoji="0" lang="en-GB" sz="1400" b="0" i="0" u="none" strike="noStrike" kern="1200" cap="none" spc="0" normalizeH="0" baseline="0" noProof="0" dirty="0">
              <a:ln>
                <a:noFill/>
              </a:ln>
              <a:solidFill>
                <a:srgbClr val="0000FF"/>
              </a:solidFill>
              <a:effectLst/>
              <a:uLnTx/>
              <a:uFillTx/>
              <a:latin typeface="Arial" charset="0"/>
              <a:ea typeface="+mn-ea"/>
              <a:cs typeface="+mn-cs"/>
            </a:endParaRPr>
          </a:p>
        </p:txBody>
      </p:sp>
    </p:spTree>
    <p:extLst>
      <p:ext uri="{BB962C8B-B14F-4D97-AF65-F5344CB8AC3E}">
        <p14:creationId xmlns:p14="http://schemas.microsoft.com/office/powerpoint/2010/main" val="1020482052"/>
      </p:ext>
    </p:extLst>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1970" name="Rectangle 2"/>
          <p:cNvSpPr>
            <a:spLocks noChangeArrowheads="1"/>
          </p:cNvSpPr>
          <p:nvPr/>
        </p:nvSpPr>
        <p:spPr bwMode="auto">
          <a:xfrm>
            <a:off x="952500" y="678300"/>
            <a:ext cx="7320662" cy="59237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Introduction of the S-parameters</a:t>
            </a:r>
          </a:p>
        </p:txBody>
      </p:sp>
      <p:sp>
        <p:nvSpPr>
          <p:cNvPr id="1030" name="Rectangle 5"/>
          <p:cNvSpPr>
            <a:spLocks noChangeArrowheads="1"/>
          </p:cNvSpPr>
          <p:nvPr/>
        </p:nvSpPr>
        <p:spPr bwMode="auto">
          <a:xfrm>
            <a:off x="3732213" y="5776913"/>
            <a:ext cx="5027612" cy="334962"/>
          </a:xfrm>
          <a:prstGeom prst="rect">
            <a:avLst/>
          </a:prstGeom>
          <a:noFill/>
          <a:ln w="9525">
            <a:noFill/>
            <a:miter lim="800000"/>
            <a:headEnd/>
            <a:tailEnd/>
          </a:ln>
        </p:spPr>
        <p:txBody>
          <a:bodyPr tIns="91440" bIns="91440"/>
          <a:lstStyle/>
          <a:p>
            <a:pPr>
              <a:spcBef>
                <a:spcPct val="0"/>
              </a:spcBef>
              <a:buClrTx/>
              <a:buSzTx/>
              <a:buFontTx/>
              <a:buNone/>
            </a:pPr>
            <a:r>
              <a:rPr lang="en-US" sz="1000" dirty="0"/>
              <a:t>K. Kurokawa, ‘Power Waves and the Scattering Matrix,’</a:t>
            </a:r>
            <a:br>
              <a:rPr lang="en-US" sz="1000" dirty="0"/>
            </a:br>
            <a:r>
              <a:rPr lang="en-US" sz="1000" dirty="0"/>
              <a:t>IEEE Transactions on Microwave Theory and Techniques,</a:t>
            </a:r>
            <a:br>
              <a:rPr lang="en-US" sz="1000" dirty="0"/>
            </a:br>
            <a:r>
              <a:rPr lang="en-US" sz="1000" dirty="0"/>
              <a:t>Vol. MTT-13, No. 2, March, 1965.</a:t>
            </a:r>
          </a:p>
        </p:txBody>
      </p:sp>
      <p:pic>
        <p:nvPicPr>
          <p:cNvPr id="1031" name="Picture 9"/>
          <p:cNvPicPr>
            <a:picLocks noChangeAspect="1" noChangeArrowheads="1"/>
          </p:cNvPicPr>
          <p:nvPr/>
        </p:nvPicPr>
        <p:blipFill>
          <a:blip r:embed="rId3" cstate="print"/>
          <a:srcRect/>
          <a:stretch>
            <a:fillRect/>
          </a:stretch>
        </p:blipFill>
        <p:spPr bwMode="auto">
          <a:xfrm>
            <a:off x="3651250" y="1292225"/>
            <a:ext cx="4986338" cy="4422775"/>
          </a:xfrm>
          <a:prstGeom prst="rect">
            <a:avLst/>
          </a:prstGeom>
          <a:noFill/>
          <a:ln w="9525" algn="ctr">
            <a:noFill/>
            <a:miter lim="800000"/>
            <a:headEnd/>
            <a:tailEnd/>
          </a:ln>
        </p:spPr>
      </p:pic>
      <p:sp>
        <p:nvSpPr>
          <p:cNvPr id="1032" name="Rectangle 11"/>
          <p:cNvSpPr>
            <a:spLocks noChangeArrowheads="1"/>
          </p:cNvSpPr>
          <p:nvPr/>
        </p:nvSpPr>
        <p:spPr bwMode="auto">
          <a:xfrm>
            <a:off x="442913" y="1492250"/>
            <a:ext cx="2717800" cy="4427538"/>
          </a:xfrm>
          <a:prstGeom prst="rect">
            <a:avLst/>
          </a:prstGeom>
          <a:noFill/>
          <a:ln w="9525">
            <a:noFill/>
            <a:miter lim="800000"/>
            <a:headEnd/>
            <a:tailEnd/>
          </a:ln>
        </p:spPr>
        <p:txBody>
          <a:bodyPr lIns="92075" tIns="91440" rIns="92075" bIns="91440"/>
          <a:lstStyle/>
          <a:p>
            <a:pPr marL="571500" indent="-571500"/>
            <a:r>
              <a:rPr lang="en-US" sz="1800" b="0" dirty="0"/>
              <a:t>The first paper by Kurokawa</a:t>
            </a:r>
          </a:p>
          <a:p>
            <a:pPr marL="571500" indent="-571500"/>
            <a:r>
              <a:rPr lang="en-US" sz="1800" b="0" dirty="0"/>
              <a:t>Introduction of power waves instead of voltage and current waves used  so far (1965)</a:t>
            </a:r>
          </a:p>
          <a:p>
            <a:pPr marL="571500" indent="-571500"/>
            <a:r>
              <a:rPr lang="en-US" sz="1800" b="0" dirty="0"/>
              <a:t>Note that only real values for the char. impedance Z</a:t>
            </a:r>
            <a:r>
              <a:rPr lang="en-US" sz="1800" b="0" baseline="-25000" dirty="0"/>
              <a:t>i</a:t>
            </a:r>
            <a:r>
              <a:rPr lang="en-US" sz="1800" b="0" dirty="0"/>
              <a:t> are considered in practice.</a:t>
            </a:r>
          </a:p>
        </p:txBody>
      </p:sp>
      <p:sp>
        <p:nvSpPr>
          <p:cNvPr id="1033" name="Rectangle 1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sp>
        <p:nvSpPr>
          <p:cNvPr id="1034" name="Rectangle 9"/>
          <p:cNvSpPr>
            <a:spLocks noChangeArrowheads="1"/>
          </p:cNvSpPr>
          <p:nvPr/>
        </p:nvSpPr>
        <p:spPr bwMode="auto">
          <a:xfrm>
            <a:off x="4737100" y="1782763"/>
            <a:ext cx="2998788" cy="612775"/>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graphicFrame>
        <p:nvGraphicFramePr>
          <p:cNvPr id="1026" name="Object 24"/>
          <p:cNvGraphicFramePr>
            <a:graphicFrameLocks noChangeAspect="1"/>
          </p:cNvGraphicFramePr>
          <p:nvPr/>
        </p:nvGraphicFramePr>
        <p:xfrm>
          <a:off x="4600575" y="1711325"/>
          <a:ext cx="2962275" cy="731838"/>
        </p:xfrm>
        <a:graphic>
          <a:graphicData uri="http://schemas.openxmlformats.org/presentationml/2006/ole">
            <mc:AlternateContent xmlns:mc="http://schemas.openxmlformats.org/markup-compatibility/2006">
              <mc:Choice xmlns:v="urn:schemas-microsoft-com:vml" Requires="v">
                <p:oleObj name="Equation" r:id="rId4" imgW="2108200" imgH="520700" progId="Equation.3">
                  <p:embed/>
                </p:oleObj>
              </mc:Choice>
              <mc:Fallback>
                <p:oleObj name="Equation" r:id="rId4" imgW="2108200" imgH="520700" progId="Equation.3">
                  <p:embed/>
                  <p:pic>
                    <p:nvPicPr>
                      <p:cNvPr id="1026"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0575" y="1711325"/>
                        <a:ext cx="2962275" cy="7318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0F691093-38F3-43ED-94F1-53BF13A71297}" type="slidenum">
              <a:rPr lang="en-US" smtClean="0"/>
              <a:pPr>
                <a:defRPr/>
              </a:pPr>
              <a:t>164</a:t>
            </a:fld>
            <a:endParaRPr lang="en-US" dirty="0"/>
          </a:p>
        </p:txBody>
      </p:sp>
      <p:sp>
        <p:nvSpPr>
          <p:cNvPr id="11" name="TextBox 10"/>
          <p:cNvSpPr txBox="1"/>
          <p:nvPr/>
        </p:nvSpPr>
        <p:spPr>
          <a:xfrm>
            <a:off x="4059238" y="72546"/>
            <a:ext cx="1184940" cy="341632"/>
          </a:xfrm>
          <a:prstGeom prst="rect">
            <a:avLst/>
          </a:prstGeom>
          <a:noFill/>
        </p:spPr>
        <p:txBody>
          <a:bodyPr wrap="none" rtlCol="0">
            <a:spAutoFit/>
          </a:bodyPr>
          <a:lstStyle/>
          <a:p>
            <a:pPr>
              <a:buNone/>
            </a:pPr>
            <a:r>
              <a:rPr lang="en-GB" sz="1800" b="0" dirty="0"/>
              <a:t>Section D</a:t>
            </a:r>
          </a:p>
        </p:txBody>
      </p:sp>
    </p:spTree>
    <p:extLst>
      <p:ext uri="{BB962C8B-B14F-4D97-AF65-F5344CB8AC3E}">
        <p14:creationId xmlns:p14="http://schemas.microsoft.com/office/powerpoint/2010/main" val="467090649"/>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4018" name="Rectangle 2"/>
          <p:cNvSpPr>
            <a:spLocks noChangeArrowheads="1"/>
          </p:cNvSpPr>
          <p:nvPr/>
        </p:nvSpPr>
        <p:spPr bwMode="auto">
          <a:xfrm>
            <a:off x="639763" y="157163"/>
            <a:ext cx="80279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Example: A generator with a load</a:t>
            </a:r>
          </a:p>
        </p:txBody>
      </p:sp>
      <p:sp>
        <p:nvSpPr>
          <p:cNvPr id="2056" name="Rectangle 5"/>
          <p:cNvSpPr>
            <a:spLocks noChangeArrowheads="1"/>
          </p:cNvSpPr>
          <p:nvPr/>
        </p:nvSpPr>
        <p:spPr bwMode="auto">
          <a:xfrm>
            <a:off x="895350" y="3311525"/>
            <a:ext cx="7224713" cy="2947987"/>
          </a:xfrm>
          <a:prstGeom prst="rect">
            <a:avLst/>
          </a:prstGeom>
          <a:noFill/>
          <a:ln w="9525">
            <a:noFill/>
            <a:miter lim="800000"/>
            <a:headEnd/>
            <a:tailEnd/>
          </a:ln>
        </p:spPr>
        <p:txBody>
          <a:bodyPr lIns="92075" tIns="91440" rIns="92075" bIns="91440"/>
          <a:lstStyle/>
          <a:p>
            <a:pPr marL="571500" indent="-571500"/>
            <a:r>
              <a:rPr lang="en-US" sz="1800" b="0" dirty="0"/>
              <a:t>Voltage divider:</a:t>
            </a:r>
          </a:p>
          <a:p>
            <a:pPr marL="571500" indent="-571500"/>
            <a:endParaRPr lang="en-US" sz="1800" b="0" dirty="0"/>
          </a:p>
          <a:p>
            <a:pPr marL="571500" indent="-571500"/>
            <a:r>
              <a:rPr lang="en-US" sz="1800" b="0" dirty="0"/>
              <a:t>This is the matched case, since Z</a:t>
            </a:r>
            <a:r>
              <a:rPr lang="en-US" sz="1800" b="0" baseline="-25000" dirty="0"/>
              <a:t>G</a:t>
            </a:r>
            <a:r>
              <a:rPr lang="en-US" sz="1800" b="0" dirty="0"/>
              <a:t> = Z</a:t>
            </a:r>
            <a:r>
              <a:rPr lang="en-US" sz="1800" b="0" baseline="-25000" dirty="0"/>
              <a:t>L</a:t>
            </a:r>
            <a:r>
              <a:rPr lang="en-US" sz="1800" b="0" dirty="0"/>
              <a:t>. Thus we have a forward travelling wave only, no reflected wave. Thus the amplitude of the forward travelling wave in this case is V</a:t>
            </a:r>
            <a:r>
              <a:rPr lang="en-US" sz="1800" b="0" baseline="-25000" dirty="0"/>
              <a:t>1</a:t>
            </a:r>
            <a:r>
              <a:rPr lang="en-US" sz="1800" b="0" dirty="0"/>
              <a:t>=5V, a</a:t>
            </a:r>
            <a:r>
              <a:rPr lang="en-US" sz="1800" b="0" baseline="-25000" dirty="0"/>
              <a:t>1 </a:t>
            </a:r>
            <a:r>
              <a:rPr lang="en-US" sz="1800" b="0" dirty="0"/>
              <a:t>returns as                (forward power =                         )</a:t>
            </a:r>
          </a:p>
          <a:p>
            <a:pPr marL="571500" indent="-571500"/>
            <a:r>
              <a:rPr lang="en-US" sz="1800" b="0" dirty="0"/>
              <a:t>a</a:t>
            </a:r>
            <a:r>
              <a:rPr lang="en-US" sz="1800" b="0" baseline="-25000" dirty="0"/>
              <a:t>1 </a:t>
            </a:r>
            <a:r>
              <a:rPr lang="en-US" sz="1800" b="0" dirty="0"/>
              <a:t> is always </a:t>
            </a:r>
            <a:r>
              <a:rPr lang="en-US" sz="1800" b="0" dirty="0">
                <a:solidFill>
                  <a:srgbClr val="FF0000"/>
                </a:solidFill>
              </a:rPr>
              <a:t>independent</a:t>
            </a:r>
            <a:r>
              <a:rPr lang="en-US" sz="1800" b="0" dirty="0"/>
              <a:t> of the load impedance</a:t>
            </a:r>
            <a:r>
              <a:rPr lang="en-US" sz="1800" b="0" baseline="-25000" dirty="0"/>
              <a:t> </a:t>
            </a:r>
            <a:r>
              <a:rPr lang="en-US" sz="1800" b="0" dirty="0"/>
              <a:t>(wave source)</a:t>
            </a:r>
          </a:p>
          <a:p>
            <a:pPr marL="571500" indent="-571500"/>
            <a:r>
              <a:rPr lang="en-US" sz="1800" b="0" dirty="0"/>
              <a:t>Matching means maximum power transfer from a generator with given source impedance to an external load</a:t>
            </a:r>
          </a:p>
          <a:p>
            <a:pPr marL="571500" indent="-571500"/>
            <a:r>
              <a:rPr lang="en-US" sz="1800" b="0" dirty="0"/>
              <a:t>In general, Z</a:t>
            </a:r>
            <a:r>
              <a:rPr lang="en-US" sz="1800" b="0" baseline="-25000" dirty="0"/>
              <a:t>L</a:t>
            </a:r>
            <a:r>
              <a:rPr lang="en-US" sz="1800" b="0" dirty="0"/>
              <a:t> = Z</a:t>
            </a:r>
            <a:r>
              <a:rPr lang="en-US" sz="1800" b="0" baseline="-25000" dirty="0"/>
              <a:t>G</a:t>
            </a:r>
            <a:r>
              <a:rPr lang="en-US" sz="1800" b="0" baseline="30000" dirty="0"/>
              <a:t>*</a:t>
            </a:r>
          </a:p>
        </p:txBody>
      </p:sp>
      <p:sp>
        <p:nvSpPr>
          <p:cNvPr id="2057" name="Rectangle 9"/>
          <p:cNvSpPr>
            <a:spLocks noChangeArrowheads="1"/>
          </p:cNvSpPr>
          <p:nvPr/>
        </p:nvSpPr>
        <p:spPr bwMode="auto">
          <a:xfrm>
            <a:off x="4533900" y="1495425"/>
            <a:ext cx="3290888" cy="1371600"/>
          </a:xfrm>
          <a:prstGeom prst="rect">
            <a:avLst/>
          </a:prstGeom>
          <a:noFill/>
          <a:ln w="9525" algn="ctr">
            <a:solidFill>
              <a:schemeClr val="tx1"/>
            </a:solidFill>
            <a:miter lim="800000"/>
            <a:headEnd/>
            <a:tailEnd/>
          </a:ln>
        </p:spPr>
        <p:txBody>
          <a:bodyPr wrap="none" lIns="92075" tIns="46038" rIns="92075" bIns="46038" anchor="ctr"/>
          <a:lstStyle/>
          <a:p>
            <a:endParaRPr lang="en-GB" dirty="0"/>
          </a:p>
        </p:txBody>
      </p:sp>
      <p:sp>
        <p:nvSpPr>
          <p:cNvPr id="2058" name="Oval 10"/>
          <p:cNvSpPr>
            <a:spLocks noChangeArrowheads="1"/>
          </p:cNvSpPr>
          <p:nvPr/>
        </p:nvSpPr>
        <p:spPr bwMode="auto">
          <a:xfrm>
            <a:off x="4260850" y="1862138"/>
            <a:ext cx="547688" cy="547687"/>
          </a:xfrm>
          <a:prstGeom prst="ellipse">
            <a:avLst/>
          </a:prstGeom>
          <a:solidFill>
            <a:schemeClr val="bg1"/>
          </a:solidFill>
          <a:ln w="9525" algn="ctr">
            <a:solidFill>
              <a:schemeClr val="tx1"/>
            </a:solidFill>
            <a:round/>
            <a:headEnd/>
            <a:tailEnd/>
          </a:ln>
        </p:spPr>
        <p:txBody>
          <a:bodyPr wrap="none" lIns="92075" tIns="46038" rIns="92075" bIns="46038" anchor="ctr"/>
          <a:lstStyle/>
          <a:p>
            <a:pPr marL="571500" indent="-571500" algn="ctr">
              <a:buFont typeface="Wingdings" pitchFamily="2" charset="2"/>
              <a:buNone/>
            </a:pPr>
            <a:r>
              <a:rPr lang="en-US" sz="4000" dirty="0">
                <a:solidFill>
                  <a:schemeClr val="tx1"/>
                </a:solidFill>
              </a:rPr>
              <a:t>~</a:t>
            </a:r>
          </a:p>
        </p:txBody>
      </p:sp>
      <p:sp>
        <p:nvSpPr>
          <p:cNvPr id="2059" name="Rectangle 13"/>
          <p:cNvSpPr>
            <a:spLocks noChangeArrowheads="1"/>
          </p:cNvSpPr>
          <p:nvPr/>
        </p:nvSpPr>
        <p:spPr bwMode="auto">
          <a:xfrm>
            <a:off x="4810125" y="1404938"/>
            <a:ext cx="547688"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2060" name="Rectangle 14"/>
          <p:cNvSpPr>
            <a:spLocks noChangeArrowheads="1"/>
          </p:cNvSpPr>
          <p:nvPr/>
        </p:nvSpPr>
        <p:spPr bwMode="auto">
          <a:xfrm rot="5400000">
            <a:off x="7553325" y="2044701"/>
            <a:ext cx="547687"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2061" name="Text Box 15"/>
          <p:cNvSpPr txBox="1">
            <a:spLocks noChangeArrowheads="1"/>
          </p:cNvSpPr>
          <p:nvPr/>
        </p:nvSpPr>
        <p:spPr bwMode="auto">
          <a:xfrm>
            <a:off x="4535488" y="1014413"/>
            <a:ext cx="1123706"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G </a:t>
            </a:r>
            <a:r>
              <a:rPr lang="en-US" sz="1800" b="0" dirty="0"/>
              <a:t>= 50</a:t>
            </a:r>
            <a:r>
              <a:rPr lang="en-US" sz="1800" b="0" dirty="0">
                <a:latin typeface="Symbol" pitchFamily="18" charset="2"/>
              </a:rPr>
              <a:t>W</a:t>
            </a:r>
            <a:endParaRPr lang="en-US" sz="1800" b="0" baseline="-25000" dirty="0">
              <a:latin typeface="Symbol" pitchFamily="18" charset="2"/>
            </a:endParaRPr>
          </a:p>
        </p:txBody>
      </p:sp>
      <p:sp>
        <p:nvSpPr>
          <p:cNvPr id="2062" name="Text Box 16"/>
          <p:cNvSpPr txBox="1">
            <a:spLocks noChangeArrowheads="1"/>
          </p:cNvSpPr>
          <p:nvPr/>
        </p:nvSpPr>
        <p:spPr bwMode="auto">
          <a:xfrm>
            <a:off x="2432050" y="1771650"/>
            <a:ext cx="1731963" cy="674688"/>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V(t) = V</a:t>
            </a:r>
            <a:r>
              <a:rPr lang="en-US" sz="1800" b="0" baseline="-25000" dirty="0"/>
              <a:t>0</a:t>
            </a:r>
            <a:r>
              <a:rPr lang="en-US" sz="1800" b="0" dirty="0"/>
              <a:t>sin(</a:t>
            </a:r>
            <a:r>
              <a:rPr lang="en-US" sz="1800" b="0" dirty="0">
                <a:latin typeface="Symbol" pitchFamily="18" charset="2"/>
              </a:rPr>
              <a:t>w</a:t>
            </a:r>
            <a:r>
              <a:rPr lang="en-US" sz="1800" b="0" dirty="0"/>
              <a:t>t)</a:t>
            </a:r>
          </a:p>
          <a:p>
            <a:pPr marL="571500" indent="-571500">
              <a:buFont typeface="Wingdings" pitchFamily="2" charset="2"/>
              <a:buNone/>
            </a:pPr>
            <a:r>
              <a:rPr lang="en-US" sz="1800" b="0" dirty="0"/>
              <a:t>V</a:t>
            </a:r>
            <a:r>
              <a:rPr lang="en-US" sz="1800" b="0" baseline="-25000" dirty="0"/>
              <a:t>0</a:t>
            </a:r>
            <a:r>
              <a:rPr lang="en-US" sz="1800" b="0" dirty="0"/>
              <a:t> = 10 V</a:t>
            </a:r>
          </a:p>
        </p:txBody>
      </p:sp>
      <p:sp>
        <p:nvSpPr>
          <p:cNvPr id="2063" name="Text Box 17"/>
          <p:cNvSpPr txBox="1">
            <a:spLocks noChangeArrowheads="1"/>
          </p:cNvSpPr>
          <p:nvPr/>
        </p:nvSpPr>
        <p:spPr bwMode="auto">
          <a:xfrm>
            <a:off x="7847013" y="1928813"/>
            <a:ext cx="1077912" cy="78105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L </a:t>
            </a:r>
            <a:r>
              <a:rPr lang="en-US" sz="1800" b="0" dirty="0"/>
              <a:t>= 50</a:t>
            </a:r>
            <a:r>
              <a:rPr lang="en-US" sz="1800" b="0" dirty="0">
                <a:latin typeface="Symbol" pitchFamily="18" charset="2"/>
              </a:rPr>
              <a:t>W</a:t>
            </a:r>
          </a:p>
          <a:p>
            <a:pPr marL="571500" indent="-571500">
              <a:buFont typeface="Wingdings" pitchFamily="2" charset="2"/>
              <a:buNone/>
            </a:pPr>
            <a:r>
              <a:rPr lang="en-US" sz="1200" b="0" dirty="0"/>
              <a:t>(load </a:t>
            </a:r>
          </a:p>
          <a:p>
            <a:pPr marL="571500" indent="-571500">
              <a:buFont typeface="Wingdings" pitchFamily="2" charset="2"/>
              <a:buNone/>
            </a:pPr>
            <a:r>
              <a:rPr lang="en-US" sz="1200" b="0" dirty="0"/>
              <a:t>impedance)</a:t>
            </a:r>
            <a:endParaRPr lang="en-US" sz="1800" b="0" baseline="-25000" dirty="0">
              <a:latin typeface="Symbol" pitchFamily="18" charset="2"/>
            </a:endParaRPr>
          </a:p>
        </p:txBody>
      </p:sp>
      <p:sp>
        <p:nvSpPr>
          <p:cNvPr id="2064" name="Oval 18"/>
          <p:cNvSpPr>
            <a:spLocks noChangeArrowheads="1"/>
          </p:cNvSpPr>
          <p:nvPr/>
        </p:nvSpPr>
        <p:spPr bwMode="auto">
          <a:xfrm>
            <a:off x="6089650" y="1404938"/>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2065" name="Oval 19"/>
          <p:cNvSpPr>
            <a:spLocks noChangeArrowheads="1"/>
          </p:cNvSpPr>
          <p:nvPr/>
        </p:nvSpPr>
        <p:spPr bwMode="auto">
          <a:xfrm>
            <a:off x="6089650" y="2776538"/>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2066" name="Line 20"/>
          <p:cNvSpPr>
            <a:spLocks noChangeShapeType="1"/>
          </p:cNvSpPr>
          <p:nvPr/>
        </p:nvSpPr>
        <p:spPr bwMode="auto">
          <a:xfrm>
            <a:off x="6181725" y="1130300"/>
            <a:ext cx="0" cy="228600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067" name="Text Box 21"/>
          <p:cNvSpPr txBox="1">
            <a:spLocks noChangeArrowheads="1"/>
          </p:cNvSpPr>
          <p:nvPr/>
        </p:nvSpPr>
        <p:spPr bwMode="auto">
          <a:xfrm>
            <a:off x="6273800" y="1042988"/>
            <a:ext cx="3111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sp>
        <p:nvSpPr>
          <p:cNvPr id="2068" name="Text Box 22"/>
          <p:cNvSpPr txBox="1">
            <a:spLocks noChangeArrowheads="1"/>
          </p:cNvSpPr>
          <p:nvPr/>
        </p:nvSpPr>
        <p:spPr bwMode="auto">
          <a:xfrm>
            <a:off x="6273800" y="2959100"/>
            <a:ext cx="3619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graphicFrame>
        <p:nvGraphicFramePr>
          <p:cNvPr id="2050" name="Object 24"/>
          <p:cNvGraphicFramePr>
            <a:graphicFrameLocks noGrp="1" noChangeAspect="1"/>
          </p:cNvGraphicFramePr>
          <p:nvPr>
            <p:ph sz="half" idx="2"/>
          </p:nvPr>
        </p:nvGraphicFramePr>
        <p:xfrm>
          <a:off x="3282950" y="3124200"/>
          <a:ext cx="2320925" cy="744538"/>
        </p:xfrm>
        <a:graphic>
          <a:graphicData uri="http://schemas.openxmlformats.org/presentationml/2006/ole">
            <mc:AlternateContent xmlns:mc="http://schemas.openxmlformats.org/markup-compatibility/2006">
              <mc:Choice xmlns:v="urn:schemas-microsoft-com:vml" Requires="v">
                <p:oleObj name="Equation" r:id="rId3" imgW="1346200" imgH="431800" progId="Equation.3">
                  <p:embed/>
                </p:oleObj>
              </mc:Choice>
              <mc:Fallback>
                <p:oleObj name="Equation" r:id="rId3" imgW="1346200" imgH="431800" progId="Equation.3">
                  <p:embed/>
                  <p:pic>
                    <p:nvPicPr>
                      <p:cNvPr id="2050" name="Object 24"/>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2950" y="3124200"/>
                        <a:ext cx="2320925" cy="744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069" name="Text Box 25"/>
          <p:cNvSpPr txBox="1">
            <a:spLocks noChangeArrowheads="1"/>
          </p:cNvSpPr>
          <p:nvPr/>
        </p:nvSpPr>
        <p:spPr bwMode="auto">
          <a:xfrm>
            <a:off x="6273800" y="1928813"/>
            <a:ext cx="425450" cy="3429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V</a:t>
            </a:r>
            <a:r>
              <a:rPr lang="en-US" sz="1800" b="0" baseline="-25000" dirty="0"/>
              <a:t>1</a:t>
            </a:r>
            <a:endParaRPr lang="en-US" sz="1800" b="0" baseline="-25000" dirty="0">
              <a:latin typeface="Symbol" pitchFamily="18" charset="2"/>
            </a:endParaRPr>
          </a:p>
        </p:txBody>
      </p:sp>
      <p:sp>
        <p:nvSpPr>
          <p:cNvPr id="2070" name="Line 26"/>
          <p:cNvSpPr>
            <a:spLocks noChangeShapeType="1"/>
          </p:cNvSpPr>
          <p:nvPr/>
        </p:nvSpPr>
        <p:spPr bwMode="auto">
          <a:xfrm>
            <a:off x="6273800" y="1746250"/>
            <a:ext cx="0" cy="822325"/>
          </a:xfrm>
          <a:prstGeom prst="line">
            <a:avLst/>
          </a:prstGeom>
          <a:noFill/>
          <a:ln w="25400">
            <a:solidFill>
              <a:srgbClr val="0000FF"/>
            </a:solidFill>
            <a:round/>
            <a:headEnd/>
            <a:tailEnd type="stealth" w="med" len="lg"/>
          </a:ln>
        </p:spPr>
        <p:txBody>
          <a:bodyPr lIns="92075" tIns="46038" rIns="92075" bIns="46038"/>
          <a:lstStyle/>
          <a:p>
            <a:endParaRPr lang="en-US" dirty="0"/>
          </a:p>
        </p:txBody>
      </p:sp>
      <p:sp>
        <p:nvSpPr>
          <p:cNvPr id="2071" name="Rectangle 3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graphicFrame>
        <p:nvGraphicFramePr>
          <p:cNvPr id="2051" name="Object 24"/>
          <p:cNvGraphicFramePr>
            <a:graphicFrameLocks noGrp="1" noChangeAspect="1"/>
          </p:cNvGraphicFramePr>
          <p:nvPr>
            <p:ph sz="half" idx="4294967295"/>
          </p:nvPr>
        </p:nvGraphicFramePr>
        <p:xfrm>
          <a:off x="2895600" y="4754563"/>
          <a:ext cx="895350" cy="293687"/>
        </p:xfrm>
        <a:graphic>
          <a:graphicData uri="http://schemas.openxmlformats.org/presentationml/2006/ole">
            <mc:AlternateContent xmlns:mc="http://schemas.openxmlformats.org/markup-compatibility/2006">
              <mc:Choice xmlns:v="urn:schemas-microsoft-com:vml" Requires="v">
                <p:oleObj name="Equation" r:id="rId5" imgW="698500" imgH="228600" progId="Equation.3">
                  <p:embed/>
                </p:oleObj>
              </mc:Choice>
              <mc:Fallback>
                <p:oleObj name="Equation" r:id="rId5" imgW="698500" imgH="228600" progId="Equation.3">
                  <p:embed/>
                  <p:pic>
                    <p:nvPicPr>
                      <p:cNvPr id="2051" name="Object 24"/>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95600" y="4754563"/>
                        <a:ext cx="895350" cy="293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052" name="Object 24"/>
          <p:cNvGraphicFramePr>
            <a:graphicFrameLocks noGrp="1" noChangeAspect="1"/>
          </p:cNvGraphicFramePr>
          <p:nvPr>
            <p:ph sz="half" idx="4294967295"/>
          </p:nvPr>
        </p:nvGraphicFramePr>
        <p:xfrm>
          <a:off x="5619750" y="4776788"/>
          <a:ext cx="1571625" cy="265112"/>
        </p:xfrm>
        <a:graphic>
          <a:graphicData uri="http://schemas.openxmlformats.org/presentationml/2006/ole">
            <mc:AlternateContent xmlns:mc="http://schemas.openxmlformats.org/markup-compatibility/2006">
              <mc:Choice xmlns:v="urn:schemas-microsoft-com:vml" Requires="v">
                <p:oleObj name="Equation" r:id="rId7" imgW="1206500" imgH="203200" progId="Equation.3">
                  <p:embed/>
                </p:oleObj>
              </mc:Choice>
              <mc:Fallback>
                <p:oleObj name="Equation" r:id="rId7" imgW="1206500" imgH="203200" progId="Equation.3">
                  <p:embed/>
                  <p:pic>
                    <p:nvPicPr>
                      <p:cNvPr id="2052" name="Object 24"/>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19750" y="4776788"/>
                        <a:ext cx="1571625" cy="265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0F691093-38F3-43ED-94F1-53BF13A71297}" type="slidenum">
              <a:rPr lang="en-US" smtClean="0"/>
              <a:pPr>
                <a:defRPr/>
              </a:pPr>
              <a:t>165</a:t>
            </a:fld>
            <a:endParaRPr lang="en-US" dirty="0"/>
          </a:p>
        </p:txBody>
      </p:sp>
    </p:spTree>
    <p:extLst>
      <p:ext uri="{BB962C8B-B14F-4D97-AF65-F5344CB8AC3E}">
        <p14:creationId xmlns:p14="http://schemas.microsoft.com/office/powerpoint/2010/main" val="3815418707"/>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7090" name="Rectangle 2"/>
          <p:cNvSpPr>
            <a:spLocks noChangeArrowheads="1"/>
          </p:cNvSpPr>
          <p:nvPr/>
        </p:nvSpPr>
        <p:spPr bwMode="auto">
          <a:xfrm>
            <a:off x="1458913" y="10953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Power waves (1)</a:t>
            </a:r>
          </a:p>
        </p:txBody>
      </p:sp>
      <p:sp>
        <p:nvSpPr>
          <p:cNvPr id="3078" name="Rectangle 3"/>
          <p:cNvSpPr>
            <a:spLocks noChangeArrowheads="1"/>
          </p:cNvSpPr>
          <p:nvPr/>
        </p:nvSpPr>
        <p:spPr bwMode="auto">
          <a:xfrm>
            <a:off x="822325" y="3773488"/>
            <a:ext cx="7956550" cy="2233613"/>
          </a:xfrm>
          <a:prstGeom prst="rect">
            <a:avLst/>
          </a:prstGeom>
          <a:noFill/>
          <a:ln w="9525">
            <a:noFill/>
            <a:miter lim="800000"/>
            <a:headEnd/>
            <a:tailEnd/>
          </a:ln>
        </p:spPr>
        <p:txBody>
          <a:bodyPr lIns="92075" tIns="91440" rIns="92075" bIns="91440"/>
          <a:lstStyle/>
          <a:p>
            <a:pPr marL="571500" indent="-571500">
              <a:buFont typeface="Wingdings" pitchFamily="2" charset="2"/>
              <a:buNone/>
            </a:pPr>
            <a:r>
              <a:rPr lang="en-US" sz="1800" b="0" dirty="0"/>
              <a:t>Definition of power waves:</a:t>
            </a:r>
            <a:endParaRPr lang="en-US" sz="1000" b="0" dirty="0"/>
          </a:p>
          <a:p>
            <a:pPr marL="571500" indent="-571500"/>
            <a:r>
              <a:rPr lang="en-US" sz="1800" b="0" dirty="0"/>
              <a:t>a</a:t>
            </a:r>
            <a:r>
              <a:rPr lang="en-US" sz="1800" b="0" baseline="-25000" dirty="0"/>
              <a:t>1</a:t>
            </a:r>
            <a:r>
              <a:rPr lang="en-US" sz="1800" b="0" dirty="0"/>
              <a:t> is the wave incident on the termination one-port (Z</a:t>
            </a:r>
            <a:r>
              <a:rPr lang="en-US" sz="1800" b="0" baseline="-25000" dirty="0"/>
              <a:t>L</a:t>
            </a:r>
            <a:r>
              <a:rPr lang="en-US" sz="1800" b="0" dirty="0"/>
              <a:t>)</a:t>
            </a:r>
          </a:p>
          <a:p>
            <a:pPr marL="571500" indent="-571500"/>
            <a:r>
              <a:rPr lang="en-US" sz="1800" b="0" dirty="0"/>
              <a:t>b</a:t>
            </a:r>
            <a:r>
              <a:rPr lang="en-US" sz="1800" b="0" baseline="-25000" dirty="0"/>
              <a:t>1</a:t>
            </a:r>
            <a:r>
              <a:rPr lang="en-US" sz="1800" b="0" dirty="0"/>
              <a:t> is the wave running out of the termination one-port</a:t>
            </a:r>
          </a:p>
          <a:p>
            <a:pPr marL="571500" indent="-571500"/>
            <a:r>
              <a:rPr lang="en-US" sz="1800" b="0" dirty="0"/>
              <a:t>a</a:t>
            </a:r>
            <a:r>
              <a:rPr lang="en-US" sz="1800" b="0" baseline="-25000" dirty="0"/>
              <a:t>1</a:t>
            </a:r>
            <a:r>
              <a:rPr lang="en-US" sz="1800" b="0" dirty="0"/>
              <a:t> has (here) a peak amplitude of 5 V/</a:t>
            </a:r>
            <a:r>
              <a:rPr lang="en-US" sz="1800" b="0" dirty="0">
                <a:latin typeface="Cambria" panose="02040503050406030204" pitchFamily="18" charset="0"/>
                <a:ea typeface="Cambria" panose="02040503050406030204" pitchFamily="18" charset="0"/>
              </a:rPr>
              <a:t>√</a:t>
            </a:r>
            <a:r>
              <a:rPr lang="en-US" sz="1800" b="0" dirty="0"/>
              <a:t>(50</a:t>
            </a:r>
            <a:r>
              <a:rPr lang="en-US" sz="1800" b="0" dirty="0">
                <a:latin typeface="Symbol" pitchFamily="18" charset="2"/>
              </a:rPr>
              <a:t>W</a:t>
            </a:r>
            <a:r>
              <a:rPr lang="en-US" sz="1800" b="0" dirty="0"/>
              <a:t>); </a:t>
            </a:r>
            <a:r>
              <a:rPr lang="en-US" sz="1200" b="0" dirty="0">
                <a:solidFill>
                  <a:srgbClr val="FF0000"/>
                </a:solidFill>
              </a:rPr>
              <a:t>Just half the generator voltage V</a:t>
            </a:r>
            <a:r>
              <a:rPr lang="en-US" sz="1200" b="0" baseline="-25000" dirty="0">
                <a:solidFill>
                  <a:srgbClr val="FF0000"/>
                </a:solidFill>
              </a:rPr>
              <a:t>0</a:t>
            </a:r>
            <a:endParaRPr lang="en-US" sz="1200" b="0" dirty="0">
              <a:solidFill>
                <a:srgbClr val="FF0000"/>
              </a:solidFill>
            </a:endParaRPr>
          </a:p>
          <a:p>
            <a:pPr marL="571500" indent="-571500"/>
            <a:r>
              <a:rPr lang="en-US" sz="1800" b="0" dirty="0"/>
              <a:t>What is the amplitude of b</a:t>
            </a:r>
            <a:r>
              <a:rPr lang="en-US" sz="1800" b="0" baseline="-25000" dirty="0"/>
              <a:t>1</a:t>
            </a:r>
            <a:r>
              <a:rPr lang="en-US" sz="1800" b="0" dirty="0"/>
              <a:t>? Answer: b</a:t>
            </a:r>
            <a:r>
              <a:rPr lang="en-US" sz="1800" b="0" baseline="-25000" dirty="0"/>
              <a:t>1</a:t>
            </a:r>
            <a:r>
              <a:rPr lang="en-US" sz="1800" b="0" dirty="0"/>
              <a:t> = 0 in case of a matched load</a:t>
            </a:r>
          </a:p>
          <a:p>
            <a:pPr marL="571500" indent="-571500"/>
            <a:r>
              <a:rPr lang="en-US" sz="1800" b="0" dirty="0"/>
              <a:t>And how to get b</a:t>
            </a:r>
            <a:r>
              <a:rPr lang="en-US" sz="1800" b="0" baseline="-25000" dirty="0"/>
              <a:t>1 </a:t>
            </a:r>
            <a:r>
              <a:rPr lang="en-US" sz="1800" b="0" dirty="0"/>
              <a:t> in general ? Very simple: b</a:t>
            </a:r>
            <a:r>
              <a:rPr lang="en-US" sz="1800" b="0" baseline="-25000" dirty="0"/>
              <a:t>1</a:t>
            </a:r>
            <a:r>
              <a:rPr lang="en-US" sz="1800" b="0" dirty="0"/>
              <a:t> =</a:t>
            </a:r>
            <a:r>
              <a:rPr lang="en-US" sz="1800" b="0" baseline="-25000" dirty="0"/>
              <a:t> </a:t>
            </a:r>
            <a:r>
              <a:rPr lang="el-GR" sz="1800" b="0" dirty="0">
                <a:latin typeface="Cambria" panose="02040503050406030204" pitchFamily="18" charset="0"/>
                <a:ea typeface="Cambria" panose="02040503050406030204" pitchFamily="18" charset="0"/>
              </a:rPr>
              <a:t>Γ</a:t>
            </a:r>
            <a:r>
              <a:rPr lang="en-GB" sz="1800" b="0" dirty="0">
                <a:latin typeface="Cambria" panose="02040503050406030204" pitchFamily="18" charset="0"/>
                <a:ea typeface="Cambria" panose="02040503050406030204" pitchFamily="18" charset="0"/>
              </a:rPr>
              <a:t> </a:t>
            </a:r>
            <a:r>
              <a:rPr lang="en-US" sz="1800" b="0" dirty="0"/>
              <a:t>a</a:t>
            </a:r>
            <a:r>
              <a:rPr lang="en-US" sz="1800" b="0" baseline="-25000" dirty="0"/>
              <a:t>1 </a:t>
            </a:r>
            <a:r>
              <a:rPr lang="en-US" sz="1800" b="0" dirty="0"/>
              <a:t> with </a:t>
            </a:r>
            <a:r>
              <a:rPr lang="el-GR" sz="1800" b="0" dirty="0">
                <a:latin typeface="Cambria" panose="02040503050406030204" pitchFamily="18" charset="0"/>
                <a:ea typeface="Cambria" panose="02040503050406030204" pitchFamily="18" charset="0"/>
              </a:rPr>
              <a:t>Γ</a:t>
            </a:r>
            <a:r>
              <a:rPr lang="en-GB" sz="1800" b="0" dirty="0">
                <a:latin typeface="Cambria" panose="02040503050406030204" pitchFamily="18" charset="0"/>
                <a:ea typeface="Cambria" panose="02040503050406030204" pitchFamily="18" charset="0"/>
              </a:rPr>
              <a:t>= </a:t>
            </a:r>
            <a:r>
              <a:rPr lang="en-GB" sz="1800" b="0" dirty="0" err="1">
                <a:latin typeface="Cambria" panose="02040503050406030204" pitchFamily="18" charset="0"/>
                <a:ea typeface="Cambria" panose="02040503050406030204" pitchFamily="18" charset="0"/>
              </a:rPr>
              <a:t>refl</a:t>
            </a:r>
            <a:r>
              <a:rPr lang="en-GB" sz="1800" b="0" dirty="0">
                <a:latin typeface="Cambria" panose="02040503050406030204" pitchFamily="18" charset="0"/>
                <a:ea typeface="Cambria" panose="02040503050406030204" pitchFamily="18" charset="0"/>
              </a:rPr>
              <a:t> </a:t>
            </a:r>
            <a:r>
              <a:rPr lang="en-GB" sz="1800" b="0" dirty="0" err="1">
                <a:latin typeface="Cambria" panose="02040503050406030204" pitchFamily="18" charset="0"/>
                <a:ea typeface="Cambria" panose="02040503050406030204" pitchFamily="18" charset="0"/>
              </a:rPr>
              <a:t>coeff</a:t>
            </a:r>
            <a:r>
              <a:rPr lang="en-GB" sz="1800" b="0" dirty="0">
                <a:latin typeface="Cambria" panose="02040503050406030204" pitchFamily="18" charset="0"/>
                <a:ea typeface="Cambria" panose="02040503050406030204" pitchFamily="18" charset="0"/>
              </a:rPr>
              <a:t>.</a:t>
            </a:r>
            <a:endParaRPr lang="en-US" sz="1800" b="0" dirty="0"/>
          </a:p>
          <a:p>
            <a:pPr marL="571500" indent="-571500"/>
            <a:r>
              <a:rPr lang="en-US" sz="1800" b="0" dirty="0">
                <a:solidFill>
                  <a:schemeClr val="accent2"/>
                </a:solidFill>
              </a:rPr>
              <a:t>Dimension: [V/</a:t>
            </a:r>
            <a:r>
              <a:rPr lang="en-US" sz="1800" b="0" dirty="0">
                <a:solidFill>
                  <a:schemeClr val="accent2"/>
                </a:solidFill>
                <a:latin typeface="Cambria" panose="02040503050406030204" pitchFamily="18" charset="0"/>
                <a:ea typeface="Cambria" panose="02040503050406030204" pitchFamily="18" charset="0"/>
              </a:rPr>
              <a:t>√</a:t>
            </a:r>
            <a:r>
              <a:rPr lang="en-US" sz="1800" b="0" dirty="0">
                <a:solidFill>
                  <a:schemeClr val="accent2"/>
                </a:solidFill>
              </a:rPr>
              <a:t>(Z</a:t>
            </a:r>
            <a:r>
              <a:rPr lang="en-US" sz="1800" b="0" baseline="-25000" dirty="0">
                <a:solidFill>
                  <a:schemeClr val="accent2"/>
                </a:solidFill>
              </a:rPr>
              <a:t>L</a:t>
            </a:r>
            <a:r>
              <a:rPr lang="en-US" sz="1800" b="0" dirty="0">
                <a:solidFill>
                  <a:schemeClr val="accent2"/>
                </a:solidFill>
              </a:rPr>
              <a:t>)]</a:t>
            </a:r>
            <a:r>
              <a:rPr lang="en-US" sz="1800" b="0" dirty="0"/>
              <a:t>, in contrast to pure voltage or current waves</a:t>
            </a:r>
          </a:p>
        </p:txBody>
      </p:sp>
      <p:sp>
        <p:nvSpPr>
          <p:cNvPr id="3079" name="Rectangle 4"/>
          <p:cNvSpPr>
            <a:spLocks noChangeArrowheads="1"/>
          </p:cNvSpPr>
          <p:nvPr/>
        </p:nvSpPr>
        <p:spPr bwMode="auto">
          <a:xfrm>
            <a:off x="4752975" y="2058988"/>
            <a:ext cx="3290888" cy="1371600"/>
          </a:xfrm>
          <a:prstGeom prst="rect">
            <a:avLst/>
          </a:prstGeom>
          <a:noFill/>
          <a:ln w="9525" algn="ctr">
            <a:solidFill>
              <a:schemeClr val="tx1"/>
            </a:solidFill>
            <a:miter lim="800000"/>
            <a:headEnd/>
            <a:tailEnd/>
          </a:ln>
        </p:spPr>
        <p:txBody>
          <a:bodyPr wrap="none" lIns="92075" tIns="46038" rIns="92075" bIns="46038" anchor="ctr"/>
          <a:lstStyle/>
          <a:p>
            <a:endParaRPr lang="en-GB" dirty="0"/>
          </a:p>
        </p:txBody>
      </p:sp>
      <p:sp>
        <p:nvSpPr>
          <p:cNvPr id="3080" name="Oval 5"/>
          <p:cNvSpPr>
            <a:spLocks noChangeArrowheads="1"/>
          </p:cNvSpPr>
          <p:nvPr/>
        </p:nvSpPr>
        <p:spPr bwMode="auto">
          <a:xfrm>
            <a:off x="4479925" y="2425700"/>
            <a:ext cx="547688" cy="547688"/>
          </a:xfrm>
          <a:prstGeom prst="ellipse">
            <a:avLst/>
          </a:prstGeom>
          <a:solidFill>
            <a:schemeClr val="bg1"/>
          </a:solidFill>
          <a:ln w="9525" algn="ctr">
            <a:solidFill>
              <a:schemeClr val="tx1"/>
            </a:solidFill>
            <a:round/>
            <a:headEnd/>
            <a:tailEnd/>
          </a:ln>
        </p:spPr>
        <p:txBody>
          <a:bodyPr wrap="none" lIns="92075" tIns="46038" rIns="92075" bIns="46038" anchor="ctr"/>
          <a:lstStyle/>
          <a:p>
            <a:pPr marL="571500" indent="-571500" algn="ctr">
              <a:buFont typeface="Wingdings" pitchFamily="2" charset="2"/>
              <a:buNone/>
            </a:pPr>
            <a:r>
              <a:rPr lang="en-US" sz="4000" dirty="0">
                <a:solidFill>
                  <a:schemeClr val="tx1"/>
                </a:solidFill>
              </a:rPr>
              <a:t>~</a:t>
            </a:r>
          </a:p>
        </p:txBody>
      </p:sp>
      <p:sp>
        <p:nvSpPr>
          <p:cNvPr id="3081" name="Rectangle 6"/>
          <p:cNvSpPr>
            <a:spLocks noChangeArrowheads="1"/>
          </p:cNvSpPr>
          <p:nvPr/>
        </p:nvSpPr>
        <p:spPr bwMode="auto">
          <a:xfrm>
            <a:off x="5029200" y="1968500"/>
            <a:ext cx="547688" cy="182563"/>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3082" name="Rectangle 7"/>
          <p:cNvSpPr>
            <a:spLocks noChangeArrowheads="1"/>
          </p:cNvSpPr>
          <p:nvPr/>
        </p:nvSpPr>
        <p:spPr bwMode="auto">
          <a:xfrm rot="5400000">
            <a:off x="7772400" y="2608263"/>
            <a:ext cx="547688"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3083" name="Text Box 8"/>
          <p:cNvSpPr txBox="1">
            <a:spLocks noChangeArrowheads="1"/>
          </p:cNvSpPr>
          <p:nvPr/>
        </p:nvSpPr>
        <p:spPr bwMode="auto">
          <a:xfrm>
            <a:off x="4754563" y="1577975"/>
            <a:ext cx="1123706"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G </a:t>
            </a:r>
            <a:r>
              <a:rPr lang="en-US" sz="1800" b="0" dirty="0"/>
              <a:t>= 50</a:t>
            </a:r>
            <a:r>
              <a:rPr lang="en-US" sz="1800" b="0" dirty="0">
                <a:latin typeface="Symbol" pitchFamily="18" charset="2"/>
              </a:rPr>
              <a:t>W</a:t>
            </a:r>
            <a:endParaRPr lang="en-US" sz="1800" b="0" baseline="-25000" dirty="0">
              <a:latin typeface="Symbol" pitchFamily="18" charset="2"/>
            </a:endParaRPr>
          </a:p>
        </p:txBody>
      </p:sp>
      <p:sp>
        <p:nvSpPr>
          <p:cNvPr id="3084" name="Text Box 10"/>
          <p:cNvSpPr txBox="1">
            <a:spLocks noChangeArrowheads="1"/>
          </p:cNvSpPr>
          <p:nvPr/>
        </p:nvSpPr>
        <p:spPr bwMode="auto">
          <a:xfrm>
            <a:off x="8091488" y="2492375"/>
            <a:ext cx="1077912" cy="78105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L </a:t>
            </a:r>
            <a:r>
              <a:rPr lang="en-US" sz="1800" b="0" dirty="0"/>
              <a:t>= 50</a:t>
            </a:r>
            <a:r>
              <a:rPr lang="en-US" sz="1800" b="0" dirty="0">
                <a:latin typeface="Symbol" pitchFamily="18" charset="2"/>
              </a:rPr>
              <a:t>W</a:t>
            </a:r>
          </a:p>
          <a:p>
            <a:pPr marL="571500" indent="-571500">
              <a:buFont typeface="Wingdings" pitchFamily="2" charset="2"/>
              <a:buNone/>
            </a:pPr>
            <a:r>
              <a:rPr lang="en-US" sz="1200" b="0" dirty="0"/>
              <a:t>(load </a:t>
            </a:r>
          </a:p>
          <a:p>
            <a:pPr marL="571500" indent="-571500">
              <a:buFont typeface="Wingdings" pitchFamily="2" charset="2"/>
              <a:buNone/>
            </a:pPr>
            <a:r>
              <a:rPr lang="en-US" sz="1200" b="0" dirty="0"/>
              <a:t>impedance)</a:t>
            </a:r>
            <a:endParaRPr lang="en-US" sz="1800" b="0" baseline="-25000" dirty="0">
              <a:latin typeface="Symbol" pitchFamily="18" charset="2"/>
            </a:endParaRPr>
          </a:p>
        </p:txBody>
      </p:sp>
      <p:sp>
        <p:nvSpPr>
          <p:cNvPr id="3085" name="Oval 11"/>
          <p:cNvSpPr>
            <a:spLocks noChangeArrowheads="1"/>
          </p:cNvSpPr>
          <p:nvPr/>
        </p:nvSpPr>
        <p:spPr bwMode="auto">
          <a:xfrm>
            <a:off x="6308725" y="19685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086" name="Oval 12"/>
          <p:cNvSpPr>
            <a:spLocks noChangeArrowheads="1"/>
          </p:cNvSpPr>
          <p:nvPr/>
        </p:nvSpPr>
        <p:spPr bwMode="auto">
          <a:xfrm>
            <a:off x="6308725" y="33401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087" name="Line 13"/>
          <p:cNvSpPr>
            <a:spLocks noChangeShapeType="1"/>
          </p:cNvSpPr>
          <p:nvPr/>
        </p:nvSpPr>
        <p:spPr bwMode="auto">
          <a:xfrm>
            <a:off x="6400800" y="1693863"/>
            <a:ext cx="0" cy="228600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3088" name="Text Box 14"/>
          <p:cNvSpPr txBox="1">
            <a:spLocks noChangeArrowheads="1"/>
          </p:cNvSpPr>
          <p:nvPr/>
        </p:nvSpPr>
        <p:spPr bwMode="auto">
          <a:xfrm>
            <a:off x="6492875" y="1606550"/>
            <a:ext cx="3111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sp>
        <p:nvSpPr>
          <p:cNvPr id="3089" name="Text Box 15"/>
          <p:cNvSpPr txBox="1">
            <a:spLocks noChangeArrowheads="1"/>
          </p:cNvSpPr>
          <p:nvPr/>
        </p:nvSpPr>
        <p:spPr bwMode="auto">
          <a:xfrm>
            <a:off x="6492875" y="3522663"/>
            <a:ext cx="3619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sp>
        <p:nvSpPr>
          <p:cNvPr id="3090" name="Text Box 17"/>
          <p:cNvSpPr txBox="1">
            <a:spLocks noChangeArrowheads="1"/>
          </p:cNvSpPr>
          <p:nvPr/>
        </p:nvSpPr>
        <p:spPr bwMode="auto">
          <a:xfrm>
            <a:off x="6492875" y="2492375"/>
            <a:ext cx="425450" cy="3429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V</a:t>
            </a:r>
            <a:r>
              <a:rPr lang="en-US" sz="1800" b="0" baseline="-25000" dirty="0"/>
              <a:t>1</a:t>
            </a:r>
            <a:endParaRPr lang="en-US" sz="1800" b="0" baseline="-25000" dirty="0">
              <a:latin typeface="Symbol" pitchFamily="18" charset="2"/>
            </a:endParaRPr>
          </a:p>
        </p:txBody>
      </p:sp>
      <p:sp>
        <p:nvSpPr>
          <p:cNvPr id="3091" name="Line 18"/>
          <p:cNvSpPr>
            <a:spLocks noChangeShapeType="1"/>
          </p:cNvSpPr>
          <p:nvPr/>
        </p:nvSpPr>
        <p:spPr bwMode="auto">
          <a:xfrm>
            <a:off x="6492875" y="2309813"/>
            <a:ext cx="0" cy="822325"/>
          </a:xfrm>
          <a:prstGeom prst="line">
            <a:avLst/>
          </a:prstGeom>
          <a:noFill/>
          <a:ln w="25400">
            <a:solidFill>
              <a:srgbClr val="0000FF"/>
            </a:solidFill>
            <a:round/>
            <a:headEnd/>
            <a:tailEnd type="stealth" w="med" len="lg"/>
          </a:ln>
        </p:spPr>
        <p:txBody>
          <a:bodyPr lIns="92075" tIns="46038" rIns="92075" bIns="46038"/>
          <a:lstStyle/>
          <a:p>
            <a:endParaRPr lang="en-US" dirty="0"/>
          </a:p>
        </p:txBody>
      </p:sp>
      <p:sp>
        <p:nvSpPr>
          <p:cNvPr id="3092" name="Line 19"/>
          <p:cNvSpPr>
            <a:spLocks noChangeShapeType="1"/>
          </p:cNvSpPr>
          <p:nvPr/>
        </p:nvSpPr>
        <p:spPr bwMode="auto">
          <a:xfrm>
            <a:off x="5943600" y="377348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093" name="Line 20"/>
          <p:cNvSpPr>
            <a:spLocks noChangeShapeType="1"/>
          </p:cNvSpPr>
          <p:nvPr/>
        </p:nvSpPr>
        <p:spPr bwMode="auto">
          <a:xfrm rot="10800000">
            <a:off x="5943600" y="176053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094" name="Text Box 21"/>
          <p:cNvSpPr txBox="1">
            <a:spLocks noChangeArrowheads="1"/>
          </p:cNvSpPr>
          <p:nvPr/>
        </p:nvSpPr>
        <p:spPr bwMode="auto">
          <a:xfrm>
            <a:off x="5851525" y="1303338"/>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a</a:t>
            </a:r>
            <a:r>
              <a:rPr lang="en-US" sz="1800" b="0" baseline="-25000" dirty="0"/>
              <a:t>1</a:t>
            </a:r>
          </a:p>
        </p:txBody>
      </p:sp>
      <p:sp>
        <p:nvSpPr>
          <p:cNvPr id="3095" name="Text Box 22"/>
          <p:cNvSpPr txBox="1">
            <a:spLocks noChangeArrowheads="1"/>
          </p:cNvSpPr>
          <p:nvPr/>
        </p:nvSpPr>
        <p:spPr bwMode="auto">
          <a:xfrm>
            <a:off x="5943600" y="3863975"/>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b</a:t>
            </a:r>
            <a:r>
              <a:rPr lang="en-US" sz="1800" b="0" baseline="-25000" dirty="0"/>
              <a:t>1</a:t>
            </a:r>
          </a:p>
        </p:txBody>
      </p:sp>
      <p:sp>
        <p:nvSpPr>
          <p:cNvPr id="3096" name="Line 23"/>
          <p:cNvSpPr>
            <a:spLocks noChangeShapeType="1"/>
          </p:cNvSpPr>
          <p:nvPr/>
        </p:nvSpPr>
        <p:spPr bwMode="auto">
          <a:xfrm rot="10800000">
            <a:off x="6400800" y="2035175"/>
            <a:ext cx="457200" cy="0"/>
          </a:xfrm>
          <a:prstGeom prst="line">
            <a:avLst/>
          </a:prstGeom>
          <a:noFill/>
          <a:ln w="25400">
            <a:solidFill>
              <a:srgbClr val="0000FF"/>
            </a:solidFill>
            <a:round/>
            <a:headEnd type="stealth" w="med" len="lg"/>
            <a:tailEnd type="none" w="med" len="lg"/>
          </a:ln>
        </p:spPr>
        <p:txBody>
          <a:bodyPr lIns="92075" tIns="46038" rIns="92075" bIns="46038"/>
          <a:lstStyle/>
          <a:p>
            <a:endParaRPr lang="en-US" dirty="0"/>
          </a:p>
        </p:txBody>
      </p:sp>
      <p:sp>
        <p:nvSpPr>
          <p:cNvPr id="3097" name="Text Box 24"/>
          <p:cNvSpPr txBox="1">
            <a:spLocks noChangeArrowheads="1"/>
          </p:cNvSpPr>
          <p:nvPr/>
        </p:nvSpPr>
        <p:spPr bwMode="auto">
          <a:xfrm>
            <a:off x="6675438" y="2035175"/>
            <a:ext cx="335028"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I</a:t>
            </a:r>
            <a:r>
              <a:rPr lang="en-US" sz="1800" b="0" baseline="-25000" dirty="0"/>
              <a:t>1</a:t>
            </a:r>
            <a:endParaRPr lang="en-US" sz="1800" b="0" baseline="-25000" dirty="0">
              <a:latin typeface="Symbol" pitchFamily="18" charset="2"/>
            </a:endParaRPr>
          </a:p>
        </p:txBody>
      </p:sp>
      <p:graphicFrame>
        <p:nvGraphicFramePr>
          <p:cNvPr id="3074" name="Object 28"/>
          <p:cNvGraphicFramePr>
            <a:graphicFrameLocks noGrp="1" noChangeAspect="1"/>
          </p:cNvGraphicFramePr>
          <p:nvPr>
            <p:ph sz="half" idx="2"/>
          </p:nvPr>
        </p:nvGraphicFramePr>
        <p:xfrm>
          <a:off x="1095375" y="1701800"/>
          <a:ext cx="2014538" cy="1793875"/>
        </p:xfrm>
        <a:graphic>
          <a:graphicData uri="http://schemas.openxmlformats.org/presentationml/2006/ole">
            <mc:AlternateContent xmlns:mc="http://schemas.openxmlformats.org/markup-compatibility/2006">
              <mc:Choice xmlns:v="urn:schemas-microsoft-com:vml" Requires="v">
                <p:oleObj name="Equation" r:id="rId3" imgW="1511300" imgH="1346200" progId="Equation.3">
                  <p:embed/>
                </p:oleObj>
              </mc:Choice>
              <mc:Fallback>
                <p:oleObj name="Equation" r:id="rId3" imgW="1511300" imgH="1346200" progId="Equation.3">
                  <p:embed/>
                  <p:pic>
                    <p:nvPicPr>
                      <p:cNvPr id="3074" name="Object 2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5375" y="1701800"/>
                        <a:ext cx="2014538" cy="179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3098"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sp>
        <p:nvSpPr>
          <p:cNvPr id="3099" name="Text Box 16"/>
          <p:cNvSpPr txBox="1">
            <a:spLocks noChangeArrowheads="1"/>
          </p:cNvSpPr>
          <p:nvPr/>
        </p:nvSpPr>
        <p:spPr bwMode="auto">
          <a:xfrm>
            <a:off x="3217863" y="2335213"/>
            <a:ext cx="1385887" cy="5461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400" b="0" dirty="0"/>
              <a:t>V(t) = V</a:t>
            </a:r>
            <a:r>
              <a:rPr lang="en-US" sz="1400" b="0" baseline="-25000" dirty="0"/>
              <a:t>0</a:t>
            </a:r>
            <a:r>
              <a:rPr lang="en-US" sz="1400" b="0" dirty="0"/>
              <a:t>sin(</a:t>
            </a:r>
            <a:r>
              <a:rPr lang="en-US" sz="1400" b="0" dirty="0">
                <a:latin typeface="Symbol" pitchFamily="18" charset="2"/>
              </a:rPr>
              <a:t>w</a:t>
            </a:r>
            <a:r>
              <a:rPr lang="en-US" sz="1400" b="0" dirty="0"/>
              <a:t>t)</a:t>
            </a:r>
          </a:p>
          <a:p>
            <a:pPr marL="571500" indent="-571500">
              <a:buFont typeface="Wingdings" pitchFamily="2" charset="2"/>
              <a:buNone/>
            </a:pPr>
            <a:r>
              <a:rPr lang="en-US" sz="1400" b="0" dirty="0"/>
              <a:t>V</a:t>
            </a:r>
            <a:r>
              <a:rPr lang="en-US" sz="1400" b="0" baseline="-25000" dirty="0"/>
              <a:t>0</a:t>
            </a:r>
            <a:r>
              <a:rPr lang="en-US" sz="1400" b="0" dirty="0"/>
              <a:t> = 10 V</a:t>
            </a:r>
          </a:p>
        </p:txBody>
      </p:sp>
      <p:sp>
        <p:nvSpPr>
          <p:cNvPr id="2" name="Slide Number Placeholder 1"/>
          <p:cNvSpPr>
            <a:spLocks noGrp="1"/>
          </p:cNvSpPr>
          <p:nvPr>
            <p:ph type="sldNum" sz="quarter" idx="11"/>
          </p:nvPr>
        </p:nvSpPr>
        <p:spPr/>
        <p:txBody>
          <a:bodyPr/>
          <a:lstStyle/>
          <a:p>
            <a:pPr>
              <a:defRPr/>
            </a:pPr>
            <a:fld id="{0F691093-38F3-43ED-94F1-53BF13A71297}" type="slidenum">
              <a:rPr lang="en-US" smtClean="0"/>
              <a:pPr>
                <a:defRPr/>
              </a:pPr>
              <a:t>166</a:t>
            </a:fld>
            <a:endParaRPr lang="en-US" dirty="0"/>
          </a:p>
        </p:txBody>
      </p:sp>
      <p:sp>
        <p:nvSpPr>
          <p:cNvPr id="30" name="TextBox 29"/>
          <p:cNvSpPr txBox="1"/>
          <p:nvPr/>
        </p:nvSpPr>
        <p:spPr>
          <a:xfrm rot="10800000" flipV="1">
            <a:off x="2102644" y="181109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2" name="TextBox 31"/>
          <p:cNvSpPr txBox="1"/>
          <p:nvPr/>
        </p:nvSpPr>
        <p:spPr>
          <a:xfrm rot="10800000" flipV="1">
            <a:off x="2093919" y="2438121"/>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3" name="TextBox 32"/>
          <p:cNvSpPr txBox="1"/>
          <p:nvPr/>
        </p:nvSpPr>
        <p:spPr>
          <a:xfrm rot="10800000" flipV="1">
            <a:off x="2158596" y="3319530"/>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4" name="TextBox 33"/>
          <p:cNvSpPr txBox="1"/>
          <p:nvPr/>
        </p:nvSpPr>
        <p:spPr>
          <a:xfrm rot="10800000" flipV="1">
            <a:off x="1973529" y="2097064"/>
            <a:ext cx="185065"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35" name="TextBox 34"/>
          <p:cNvSpPr txBox="1"/>
          <p:nvPr/>
        </p:nvSpPr>
        <p:spPr>
          <a:xfrm rot="10800000" flipV="1">
            <a:off x="2001383" y="272409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Tree>
    <p:extLst>
      <p:ext uri="{BB962C8B-B14F-4D97-AF65-F5344CB8AC3E}">
        <p14:creationId xmlns:p14="http://schemas.microsoft.com/office/powerpoint/2010/main" val="4056581955"/>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7090" name="Rectangle 2"/>
          <p:cNvSpPr>
            <a:spLocks noChangeArrowheads="1"/>
          </p:cNvSpPr>
          <p:nvPr/>
        </p:nvSpPr>
        <p:spPr bwMode="auto">
          <a:xfrm>
            <a:off x="1458913" y="10953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b="1" dirty="0">
                <a:solidFill>
                  <a:srgbClr val="FF0000"/>
                </a:solidFill>
                <a:effectLst>
                  <a:outerShdw blurRad="38100" dist="38100" dir="2700000" algn="tl">
                    <a:srgbClr val="C0C0C0"/>
                  </a:outerShdw>
                </a:effectLst>
              </a:rPr>
              <a:t>Power waves (2)</a:t>
            </a:r>
          </a:p>
        </p:txBody>
      </p:sp>
      <p:graphicFrame>
        <p:nvGraphicFramePr>
          <p:cNvPr id="4098" name="Object 28"/>
          <p:cNvGraphicFramePr>
            <a:graphicFrameLocks noGrp="1" noChangeAspect="1"/>
          </p:cNvGraphicFramePr>
          <p:nvPr>
            <p:ph sz="half" idx="2"/>
          </p:nvPr>
        </p:nvGraphicFramePr>
        <p:xfrm>
          <a:off x="4414838" y="1181100"/>
          <a:ext cx="1335087" cy="1335088"/>
        </p:xfrm>
        <a:graphic>
          <a:graphicData uri="http://schemas.openxmlformats.org/presentationml/2006/ole">
            <mc:AlternateContent xmlns:mc="http://schemas.openxmlformats.org/markup-compatibility/2006">
              <mc:Choice xmlns:v="urn:schemas-microsoft-com:vml" Requires="v">
                <p:oleObj name="Equation" r:id="rId3" imgW="889000" imgH="889000" progId="Equation.3">
                  <p:embed/>
                </p:oleObj>
              </mc:Choice>
              <mc:Fallback>
                <p:oleObj name="Equation" r:id="rId3" imgW="889000" imgH="889000" progId="Equation.3">
                  <p:embed/>
                  <p:pic>
                    <p:nvPicPr>
                      <p:cNvPr id="4098" name="Object 2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4838" y="1181100"/>
                        <a:ext cx="1335087" cy="1335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4104"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sp>
        <p:nvSpPr>
          <p:cNvPr id="4105" name="Rectangle 3"/>
          <p:cNvSpPr>
            <a:spLocks noChangeArrowheads="1"/>
          </p:cNvSpPr>
          <p:nvPr/>
        </p:nvSpPr>
        <p:spPr bwMode="auto">
          <a:xfrm>
            <a:off x="606425" y="6084888"/>
            <a:ext cx="7808913" cy="334962"/>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chemeClr val="hlink"/>
                </a:solidFill>
              </a:rPr>
              <a:t>Caution! US notion: power = |a|</a:t>
            </a:r>
            <a:r>
              <a:rPr lang="en-US" sz="1600" b="0" baseline="30000" dirty="0">
                <a:solidFill>
                  <a:schemeClr val="hlink"/>
                </a:solidFill>
              </a:rPr>
              <a:t>2</a:t>
            </a:r>
            <a:r>
              <a:rPr lang="en-US" sz="1600" b="0" dirty="0">
                <a:solidFill>
                  <a:schemeClr val="hlink"/>
                </a:solidFill>
              </a:rPr>
              <a:t> whereas European notation (often): power = |a|</a:t>
            </a:r>
            <a:r>
              <a:rPr lang="en-US" sz="1600" b="0" baseline="30000" dirty="0">
                <a:solidFill>
                  <a:schemeClr val="hlink"/>
                </a:solidFill>
              </a:rPr>
              <a:t>2</a:t>
            </a:r>
            <a:r>
              <a:rPr lang="en-US" sz="1600" b="0" dirty="0">
                <a:solidFill>
                  <a:schemeClr val="hlink"/>
                </a:solidFill>
              </a:rPr>
              <a:t>/2</a:t>
            </a:r>
            <a:br>
              <a:rPr lang="en-US" sz="1600" b="0" dirty="0">
                <a:solidFill>
                  <a:schemeClr val="hlink"/>
                </a:solidFill>
              </a:rPr>
            </a:br>
            <a:endParaRPr lang="en-US" sz="1600" b="0" dirty="0">
              <a:solidFill>
                <a:schemeClr val="hlink"/>
              </a:solidFill>
            </a:endParaRPr>
          </a:p>
        </p:txBody>
      </p:sp>
      <p:sp>
        <p:nvSpPr>
          <p:cNvPr id="4106" name="Rectangle 4"/>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graphicFrame>
        <p:nvGraphicFramePr>
          <p:cNvPr id="4099" name="Object 3"/>
          <p:cNvGraphicFramePr>
            <a:graphicFrameLocks noChangeAspect="1"/>
          </p:cNvGraphicFramePr>
          <p:nvPr/>
        </p:nvGraphicFramePr>
        <p:xfrm>
          <a:off x="685800" y="4260850"/>
          <a:ext cx="4168775" cy="1525588"/>
        </p:xfrm>
        <a:graphic>
          <a:graphicData uri="http://schemas.openxmlformats.org/presentationml/2006/ole">
            <mc:AlternateContent xmlns:mc="http://schemas.openxmlformats.org/markup-compatibility/2006">
              <mc:Choice xmlns:v="urn:schemas-microsoft-com:vml" Requires="v">
                <p:oleObj r:id="rId5" imgW="3200400" imgH="1168400" progId="">
                  <p:embed/>
                </p:oleObj>
              </mc:Choice>
              <mc:Fallback>
                <p:oleObj r:id="rId5" imgW="3200400" imgH="1168400" progId="">
                  <p:embed/>
                  <p:pic>
                    <p:nvPicPr>
                      <p:cNvPr id="4099"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4260850"/>
                        <a:ext cx="4168775" cy="15255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4107" name="Rectangle 6"/>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sp>
        <p:nvSpPr>
          <p:cNvPr id="4108" name="TextBox 32"/>
          <p:cNvSpPr txBox="1">
            <a:spLocks noChangeArrowheads="1"/>
          </p:cNvSpPr>
          <p:nvPr/>
        </p:nvSpPr>
        <p:spPr bwMode="auto">
          <a:xfrm>
            <a:off x="566738" y="1390650"/>
            <a:ext cx="3378200" cy="673100"/>
          </a:xfrm>
          <a:prstGeom prst="rect">
            <a:avLst/>
          </a:prstGeom>
          <a:noFill/>
          <a:ln w="9525">
            <a:noFill/>
            <a:miter lim="800000"/>
            <a:headEnd/>
            <a:tailEnd/>
          </a:ln>
        </p:spPr>
        <p:txBody>
          <a:bodyPr wrap="none">
            <a:spAutoFit/>
          </a:bodyPr>
          <a:lstStyle/>
          <a:p>
            <a:pPr>
              <a:buFont typeface="Wingdings" pitchFamily="2" charset="2"/>
              <a:buNone/>
            </a:pPr>
            <a:r>
              <a:rPr lang="en-US" sz="1800" b="0" dirty="0"/>
              <a:t>This is the definition of a and b </a:t>
            </a:r>
          </a:p>
          <a:p>
            <a:pPr>
              <a:buFont typeface="Wingdings" pitchFamily="2" charset="2"/>
              <a:buNone/>
            </a:pPr>
            <a:r>
              <a:rPr lang="en-US" sz="1800" b="0" dirty="0"/>
              <a:t>(see Kurokawa paper): </a:t>
            </a:r>
            <a:endParaRPr lang="en-GB" sz="1800" b="0" dirty="0"/>
          </a:p>
        </p:txBody>
      </p:sp>
      <p:sp>
        <p:nvSpPr>
          <p:cNvPr id="4109" name="TextBox 33"/>
          <p:cNvSpPr txBox="1">
            <a:spLocks noChangeArrowheads="1"/>
          </p:cNvSpPr>
          <p:nvPr/>
        </p:nvSpPr>
        <p:spPr bwMode="auto">
          <a:xfrm>
            <a:off x="559538" y="2596976"/>
            <a:ext cx="7680325" cy="1588127"/>
          </a:xfrm>
          <a:prstGeom prst="rect">
            <a:avLst/>
          </a:prstGeom>
          <a:noFill/>
          <a:ln w="9525">
            <a:noFill/>
            <a:miter lim="800000"/>
            <a:headEnd/>
            <a:tailEnd/>
          </a:ln>
        </p:spPr>
        <p:txBody>
          <a:bodyPr>
            <a:spAutoFit/>
          </a:bodyPr>
          <a:lstStyle/>
          <a:p>
            <a:pPr>
              <a:buFont typeface="Wingdings" pitchFamily="2" charset="2"/>
              <a:buNone/>
            </a:pPr>
            <a:r>
              <a:rPr lang="en-US" sz="1800" b="0" dirty="0"/>
              <a:t>Here comes a probably more practical method for determination. Assume that the source (Voltage generator with V</a:t>
            </a:r>
            <a:r>
              <a:rPr lang="en-US" sz="1800" b="0" baseline="-25000" dirty="0"/>
              <a:t>0</a:t>
            </a:r>
            <a:r>
              <a:rPr lang="en-US" sz="1800" b="0" dirty="0"/>
              <a:t>  see next slide) is terminated with an external load equal to the generator impedance. Then we have the matched case and only a forward travelling wave (no reflection). Thus, the voltage on this external resistor is equal to the voltage of the outgoing wave.</a:t>
            </a:r>
            <a:endParaRPr lang="en-GB" sz="1800" b="0" dirty="0"/>
          </a:p>
        </p:txBody>
      </p:sp>
      <p:sp>
        <p:nvSpPr>
          <p:cNvPr id="2" name="Slide Number Placeholder 1"/>
          <p:cNvSpPr>
            <a:spLocks noGrp="1"/>
          </p:cNvSpPr>
          <p:nvPr>
            <p:ph type="sldNum" sz="quarter" idx="11"/>
          </p:nvPr>
        </p:nvSpPr>
        <p:spPr/>
        <p:txBody>
          <a:bodyPr/>
          <a:lstStyle/>
          <a:p>
            <a:pPr>
              <a:defRPr/>
            </a:pPr>
            <a:fld id="{0F691093-38F3-43ED-94F1-53BF13A71297}" type="slidenum">
              <a:rPr lang="en-US" smtClean="0"/>
              <a:pPr>
                <a:defRPr/>
              </a:pPr>
              <a:t>167</a:t>
            </a:fld>
            <a:endParaRPr lang="en-US" dirty="0"/>
          </a:p>
        </p:txBody>
      </p:sp>
      <mc:AlternateContent xmlns:mc="http://schemas.openxmlformats.org/markup-compatibility/2006" xmlns:a14="http://schemas.microsoft.com/office/drawing/2010/main">
        <mc:Choice Requires="a14">
          <p:sp>
            <p:nvSpPr>
              <p:cNvPr id="3" name="TextBox 2"/>
              <p:cNvSpPr txBox="1"/>
              <p:nvPr/>
            </p:nvSpPr>
            <p:spPr>
              <a:xfrm>
                <a:off x="5344191" y="4308475"/>
                <a:ext cx="3294984" cy="307905"/>
              </a:xfrm>
              <a:prstGeom prst="rect">
                <a:avLst/>
              </a:prstGeom>
              <a:noFill/>
            </p:spPr>
            <p:txBody>
              <a:bodyPr wrap="square" lIns="0" tIns="0" rIns="0" bIns="0" rtlCol="0">
                <a:spAutoFit/>
              </a:bodyPr>
              <a:lstStyle/>
              <a:p>
                <a:pPr>
                  <a:buNone/>
                </a:pPr>
                <a:r>
                  <a:rPr lang="en-GB" sz="1800" b="0" dirty="0"/>
                  <a:t>V</a:t>
                </a:r>
                <a:r>
                  <a:rPr lang="en-GB" sz="1800" b="0" baseline="-25000" dirty="0"/>
                  <a:t>i</a:t>
                </a:r>
                <a14:m>
                  <m:oMath xmlns:m="http://schemas.openxmlformats.org/officeDocument/2006/math">
                    <m:r>
                      <a:rPr lang="en-GB" sz="1800" b="0" i="1" smtClean="0">
                        <a:latin typeface="Cambria Math" panose="02040503050406030204" pitchFamily="18" charset="0"/>
                      </a:rPr>
                      <m:t>=</m:t>
                    </m:r>
                    <m:rad>
                      <m:radPr>
                        <m:degHide m:val="on"/>
                        <m:ctrlPr>
                          <a:rPr lang="en-GB" sz="1800" b="0" i="1" smtClean="0">
                            <a:latin typeface="Cambria Math" panose="02040503050406030204" pitchFamily="18" charset="0"/>
                            <a:ea typeface="Cambria Math" panose="02040503050406030204" pitchFamily="18" charset="0"/>
                          </a:rPr>
                        </m:ctrlPr>
                      </m:radPr>
                      <m:deg/>
                      <m:e>
                        <m:r>
                          <a:rPr lang="en-GB" sz="1800" b="0" i="1" smtClean="0">
                            <a:latin typeface="Cambria Math" panose="02040503050406030204" pitchFamily="18" charset="0"/>
                            <a:ea typeface="Cambria Math" panose="02040503050406030204" pitchFamily="18" charset="0"/>
                          </a:rPr>
                          <m:t>𝑍</m:t>
                        </m:r>
                        <m:r>
                          <a:rPr lang="en-GB" sz="1800" b="0" i="1" baseline="-25000" smtClean="0">
                            <a:latin typeface="Cambria Math" panose="02040503050406030204" pitchFamily="18" charset="0"/>
                            <a:ea typeface="Cambria Math" panose="02040503050406030204" pitchFamily="18" charset="0"/>
                          </a:rPr>
                          <m:t>𝐿</m:t>
                        </m:r>
                        <m:r>
                          <a:rPr lang="en-GB" sz="1800" b="0" i="1" baseline="-25000" smtClean="0">
                            <a:latin typeface="Cambria Math" panose="02040503050406030204" pitchFamily="18" charset="0"/>
                            <a:ea typeface="Cambria Math" panose="02040503050406030204" pitchFamily="18" charset="0"/>
                          </a:rPr>
                          <m:t> </m:t>
                        </m:r>
                      </m:e>
                    </m:rad>
                  </m:oMath>
                </a14:m>
                <a:r>
                  <a:rPr lang="en-GB" sz="1800" b="0" dirty="0"/>
                  <a:t> (</a:t>
                </a:r>
                <a:r>
                  <a:rPr lang="en-GB" sz="1800" b="0" dirty="0" err="1"/>
                  <a:t>a</a:t>
                </a:r>
                <a:r>
                  <a:rPr lang="en-GB" sz="1800" b="0" baseline="-25000" dirty="0" err="1"/>
                  <a:t>i</a:t>
                </a:r>
                <a:r>
                  <a:rPr lang="en-GB" sz="1800" b="0" dirty="0"/>
                  <a:t> +b</a:t>
                </a:r>
                <a:r>
                  <a:rPr lang="en-GB" sz="1800" b="0" baseline="-25000" dirty="0"/>
                  <a:t>i </a:t>
                </a:r>
                <a:r>
                  <a:rPr lang="en-GB" sz="1800" b="0" dirty="0"/>
                  <a:t>) = </a:t>
                </a:r>
                <a14:m>
                  <m:oMath xmlns:m="http://schemas.openxmlformats.org/officeDocument/2006/math">
                    <m:sSubSup>
                      <m:sSubSupPr>
                        <m:ctrlPr>
                          <a:rPr lang="en-GB" sz="1800" b="0" i="1" smtClean="0">
                            <a:latin typeface="Cambria Math" panose="02040503050406030204" pitchFamily="18" charset="0"/>
                          </a:rPr>
                        </m:ctrlPr>
                      </m:sSubSupPr>
                      <m:e>
                        <m:r>
                          <a:rPr lang="en-GB" sz="1800" b="0" i="1" smtClean="0">
                            <a:latin typeface="Cambria Math" panose="02040503050406030204" pitchFamily="18" charset="0"/>
                          </a:rPr>
                          <m:t>𝑉</m:t>
                        </m:r>
                      </m:e>
                      <m:sub>
                        <m:r>
                          <a:rPr lang="en-GB" sz="1800" b="0" i="1" smtClean="0">
                            <a:latin typeface="Cambria Math" panose="02040503050406030204" pitchFamily="18" charset="0"/>
                          </a:rPr>
                          <m:t>𝑖</m:t>
                        </m:r>
                      </m:sub>
                      <m:sup>
                        <m:r>
                          <a:rPr lang="en-GB" sz="1800" b="0" i="1" smtClean="0">
                            <a:latin typeface="Cambria Math" panose="02040503050406030204" pitchFamily="18" charset="0"/>
                          </a:rPr>
                          <m:t>𝑖𝑛𝑐</m:t>
                        </m:r>
                      </m:sup>
                    </m:sSubSup>
                  </m:oMath>
                </a14:m>
                <a:r>
                  <a:rPr lang="en-GB" sz="1800" b="0" dirty="0"/>
                  <a:t> +</a:t>
                </a:r>
                <a14:m>
                  <m:oMath xmlns:m="http://schemas.openxmlformats.org/officeDocument/2006/math">
                    <m:sSubSup>
                      <m:sSubSupPr>
                        <m:ctrlPr>
                          <a:rPr lang="en-GB" sz="1800" b="0" i="1">
                            <a:latin typeface="Cambria Math" panose="02040503050406030204" pitchFamily="18" charset="0"/>
                          </a:rPr>
                        </m:ctrlPr>
                      </m:sSubSupPr>
                      <m:e>
                        <m:r>
                          <a:rPr lang="en-GB" sz="1800" b="0" i="1">
                            <a:latin typeface="Cambria Math" panose="02040503050406030204" pitchFamily="18" charset="0"/>
                          </a:rPr>
                          <m:t>𝑉</m:t>
                        </m:r>
                      </m:e>
                      <m:sub>
                        <m:r>
                          <a:rPr lang="en-GB" sz="1800" b="0" i="1">
                            <a:latin typeface="Cambria Math" panose="02040503050406030204" pitchFamily="18" charset="0"/>
                          </a:rPr>
                          <m:t>𝑖</m:t>
                        </m:r>
                      </m:sub>
                      <m:sup>
                        <m:r>
                          <a:rPr lang="en-GB" sz="1800" b="0" i="1" smtClean="0">
                            <a:latin typeface="Cambria Math" panose="02040503050406030204" pitchFamily="18" charset="0"/>
                          </a:rPr>
                          <m:t>𝑟𝑒𝑓𝑙</m:t>
                        </m:r>
                      </m:sup>
                    </m:sSubSup>
                  </m:oMath>
                </a14:m>
                <a:endParaRPr lang="en-GB" sz="1800" b="0" dirty="0"/>
              </a:p>
            </p:txBody>
          </p:sp>
        </mc:Choice>
        <mc:Fallback xmlns="">
          <p:sp>
            <p:nvSpPr>
              <p:cNvPr id="3" name="TextBox 2"/>
              <p:cNvSpPr txBox="1">
                <a:spLocks noRot="1" noChangeAspect="1" noMove="1" noResize="1" noEditPoints="1" noAdjustHandles="1" noChangeArrowheads="1" noChangeShapeType="1" noTextEdit="1"/>
              </p:cNvSpPr>
              <p:nvPr/>
            </p:nvSpPr>
            <p:spPr>
              <a:xfrm>
                <a:off x="5344191" y="4308475"/>
                <a:ext cx="3294984" cy="307905"/>
              </a:xfrm>
              <a:prstGeom prst="rect">
                <a:avLst/>
              </a:prstGeom>
              <a:blipFill>
                <a:blip r:embed="rId8"/>
                <a:stretch>
                  <a:fillRect l="-4444" t="-22000" b="-4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5133600" y="5023644"/>
                <a:ext cx="3505575" cy="307905"/>
              </a:xfrm>
              <a:prstGeom prst="rect">
                <a:avLst/>
              </a:prstGeom>
              <a:noFill/>
            </p:spPr>
            <p:txBody>
              <a:bodyPr wrap="square" lIns="0" tIns="0" rIns="0" bIns="0" rtlCol="0">
                <a:spAutoFit/>
              </a:bodyPr>
              <a:lstStyle/>
              <a:p>
                <a:pPr>
                  <a:buNone/>
                </a:pPr>
                <a:r>
                  <a:rPr lang="en-GB" sz="1800" b="0" dirty="0"/>
                  <a:t>I</a:t>
                </a:r>
                <a:r>
                  <a:rPr lang="en-GB" sz="1800" b="0" baseline="-25000" dirty="0"/>
                  <a:t>i</a:t>
                </a:r>
                <a14:m>
                  <m:oMath xmlns:m="http://schemas.openxmlformats.org/officeDocument/2006/math">
                    <m:r>
                      <a:rPr lang="en-GB" sz="1800" b="0" i="1" smtClean="0">
                        <a:latin typeface="Cambria Math" panose="02040503050406030204" pitchFamily="18" charset="0"/>
                      </a:rPr>
                      <m:t>=1/</m:t>
                    </m:r>
                    <m:rad>
                      <m:radPr>
                        <m:degHide m:val="on"/>
                        <m:ctrlPr>
                          <a:rPr lang="en-GB" sz="1800" b="0" i="1" smtClean="0">
                            <a:latin typeface="Cambria Math" panose="02040503050406030204" pitchFamily="18" charset="0"/>
                            <a:ea typeface="Cambria Math" panose="02040503050406030204" pitchFamily="18" charset="0"/>
                          </a:rPr>
                        </m:ctrlPr>
                      </m:radPr>
                      <m:deg/>
                      <m:e>
                        <m:r>
                          <a:rPr lang="en-GB" sz="1800" b="0" i="1" smtClean="0">
                            <a:latin typeface="Cambria Math" panose="02040503050406030204" pitchFamily="18" charset="0"/>
                            <a:ea typeface="Cambria Math" panose="02040503050406030204" pitchFamily="18" charset="0"/>
                          </a:rPr>
                          <m:t>𝑍</m:t>
                        </m:r>
                        <m:r>
                          <a:rPr lang="en-GB" sz="1800" b="0" i="1" baseline="-25000" smtClean="0">
                            <a:latin typeface="Cambria Math" panose="02040503050406030204" pitchFamily="18" charset="0"/>
                            <a:ea typeface="Cambria Math" panose="02040503050406030204" pitchFamily="18" charset="0"/>
                          </a:rPr>
                          <m:t>𝐿</m:t>
                        </m:r>
                        <m:r>
                          <a:rPr lang="en-GB" sz="1800" b="0" i="1" baseline="-25000" smtClean="0">
                            <a:latin typeface="Cambria Math" panose="02040503050406030204" pitchFamily="18" charset="0"/>
                            <a:ea typeface="Cambria Math" panose="02040503050406030204" pitchFamily="18" charset="0"/>
                          </a:rPr>
                          <m:t> </m:t>
                        </m:r>
                      </m:e>
                    </m:rad>
                  </m:oMath>
                </a14:m>
                <a:r>
                  <a:rPr lang="en-GB" sz="1800" b="0" dirty="0"/>
                  <a:t> (</a:t>
                </a:r>
                <a:r>
                  <a:rPr lang="en-GB" sz="1800" b="0" dirty="0" err="1"/>
                  <a:t>a</a:t>
                </a:r>
                <a:r>
                  <a:rPr lang="en-GB" sz="1800" b="0" baseline="-25000" dirty="0" err="1"/>
                  <a:t>i</a:t>
                </a:r>
                <a:r>
                  <a:rPr lang="en-GB" sz="1800" b="0" dirty="0"/>
                  <a:t> -b</a:t>
                </a:r>
                <a:r>
                  <a:rPr lang="en-GB" sz="1800" b="0" baseline="-25000" dirty="0"/>
                  <a:t>i </a:t>
                </a:r>
                <a:r>
                  <a:rPr lang="en-GB" sz="1800" b="0" dirty="0"/>
                  <a:t>) = (</a:t>
                </a:r>
                <a14:m>
                  <m:oMath xmlns:m="http://schemas.openxmlformats.org/officeDocument/2006/math">
                    <m:sSubSup>
                      <m:sSubSupPr>
                        <m:ctrlPr>
                          <a:rPr lang="en-GB" sz="1800" b="0" i="1">
                            <a:latin typeface="Cambria Math" panose="02040503050406030204" pitchFamily="18" charset="0"/>
                          </a:rPr>
                        </m:ctrlPr>
                      </m:sSubSupPr>
                      <m:e>
                        <m:r>
                          <a:rPr lang="en-GB" sz="1800" b="0" i="1">
                            <a:latin typeface="Cambria Math" panose="02040503050406030204" pitchFamily="18" charset="0"/>
                          </a:rPr>
                          <m:t>𝑉</m:t>
                        </m:r>
                      </m:e>
                      <m:sub>
                        <m:r>
                          <a:rPr lang="en-GB" sz="1800" b="0" i="1">
                            <a:latin typeface="Cambria Math" panose="02040503050406030204" pitchFamily="18" charset="0"/>
                          </a:rPr>
                          <m:t>𝑖</m:t>
                        </m:r>
                      </m:sub>
                      <m:sup>
                        <m:r>
                          <a:rPr lang="en-GB" sz="1800" b="0" i="1">
                            <a:latin typeface="Cambria Math" panose="02040503050406030204" pitchFamily="18" charset="0"/>
                          </a:rPr>
                          <m:t>𝑖𝑛𝑐</m:t>
                        </m:r>
                      </m:sup>
                    </m:sSubSup>
                    <m:sSubSup>
                      <m:sSubSupPr>
                        <m:ctrlPr>
                          <a:rPr lang="en-GB" sz="1800" b="0" i="1">
                            <a:latin typeface="Cambria Math" panose="02040503050406030204" pitchFamily="18" charset="0"/>
                          </a:rPr>
                        </m:ctrlPr>
                      </m:sSubSupPr>
                      <m:e>
                        <m:r>
                          <a:rPr lang="en-GB" sz="1800" b="0" i="1" smtClean="0">
                            <a:latin typeface="Cambria Math" panose="02040503050406030204" pitchFamily="18" charset="0"/>
                          </a:rPr>
                          <m:t>⎻</m:t>
                        </m:r>
                        <m:r>
                          <a:rPr lang="en-GB" sz="1800" b="0" i="1">
                            <a:latin typeface="Cambria Math" panose="02040503050406030204" pitchFamily="18" charset="0"/>
                          </a:rPr>
                          <m:t>𝑉</m:t>
                        </m:r>
                      </m:e>
                      <m:sub>
                        <m:r>
                          <a:rPr lang="en-GB" sz="1800" b="0" i="1">
                            <a:latin typeface="Cambria Math" panose="02040503050406030204" pitchFamily="18" charset="0"/>
                          </a:rPr>
                          <m:t>𝑖</m:t>
                        </m:r>
                      </m:sub>
                      <m:sup>
                        <m:r>
                          <a:rPr lang="en-GB" sz="1800" b="0" i="1" smtClean="0">
                            <a:latin typeface="Cambria Math" panose="02040503050406030204" pitchFamily="18" charset="0"/>
                          </a:rPr>
                          <m:t>𝑟𝑒𝑓𝑙</m:t>
                        </m:r>
                      </m:sup>
                    </m:sSubSup>
                  </m:oMath>
                </a14:m>
                <a:r>
                  <a:rPr lang="en-GB" sz="1800" b="0" dirty="0"/>
                  <a:t>)/Z</a:t>
                </a:r>
                <a:r>
                  <a:rPr lang="en-GB" sz="1800" b="0" i="1" baseline="-25000" dirty="0"/>
                  <a:t>L</a:t>
                </a:r>
              </a:p>
            </p:txBody>
          </p:sp>
        </mc:Choice>
        <mc:Fallback xmlns="">
          <p:sp>
            <p:nvSpPr>
              <p:cNvPr id="17" name="TextBox 16"/>
              <p:cNvSpPr txBox="1">
                <a:spLocks noRot="1" noChangeAspect="1" noMove="1" noResize="1" noEditPoints="1" noAdjustHandles="1" noChangeArrowheads="1" noChangeShapeType="1" noTextEdit="1"/>
              </p:cNvSpPr>
              <p:nvPr/>
            </p:nvSpPr>
            <p:spPr>
              <a:xfrm>
                <a:off x="5133600" y="5023644"/>
                <a:ext cx="3505575" cy="307905"/>
              </a:xfrm>
              <a:prstGeom prst="rect">
                <a:avLst/>
              </a:prstGeom>
              <a:blipFill>
                <a:blip r:embed="rId9"/>
                <a:stretch>
                  <a:fillRect l="-4000" t="-21569" r="-1217" b="-39216"/>
                </a:stretch>
              </a:blipFill>
            </p:spPr>
            <p:txBody>
              <a:bodyPr/>
              <a:lstStyle/>
              <a:p>
                <a:r>
                  <a:rPr lang="en-GB">
                    <a:noFill/>
                  </a:rPr>
                  <a:t> </a:t>
                </a:r>
              </a:p>
            </p:txBody>
          </p:sp>
        </mc:Fallback>
      </mc:AlternateContent>
      <p:sp>
        <p:nvSpPr>
          <p:cNvPr id="15" name="TextBox 14"/>
          <p:cNvSpPr txBox="1"/>
          <p:nvPr/>
        </p:nvSpPr>
        <p:spPr>
          <a:xfrm rot="10800000" flipV="1">
            <a:off x="5550983" y="1321603"/>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16" name="TextBox 15"/>
          <p:cNvSpPr txBox="1"/>
          <p:nvPr/>
        </p:nvSpPr>
        <p:spPr>
          <a:xfrm rot="10800000" flipV="1">
            <a:off x="5550983" y="2017826"/>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18" name="TextBox 17"/>
          <p:cNvSpPr txBox="1"/>
          <p:nvPr/>
        </p:nvSpPr>
        <p:spPr>
          <a:xfrm rot="10800000" flipV="1">
            <a:off x="5421627" y="2335936"/>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19" name="TextBox 18"/>
          <p:cNvSpPr txBox="1"/>
          <p:nvPr/>
        </p:nvSpPr>
        <p:spPr>
          <a:xfrm rot="10800000" flipV="1">
            <a:off x="5421627" y="1656952"/>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0" name="TextBox 19"/>
          <p:cNvSpPr txBox="1"/>
          <p:nvPr/>
        </p:nvSpPr>
        <p:spPr>
          <a:xfrm rot="10800000" flipV="1">
            <a:off x="4672583" y="4733235"/>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1" name="TextBox 20"/>
          <p:cNvSpPr txBox="1"/>
          <p:nvPr/>
        </p:nvSpPr>
        <p:spPr>
          <a:xfrm rot="10800000" flipV="1">
            <a:off x="1458913" y="4733236"/>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2" name="TextBox 21"/>
          <p:cNvSpPr txBox="1"/>
          <p:nvPr/>
        </p:nvSpPr>
        <p:spPr>
          <a:xfrm rot="10800000" flipV="1">
            <a:off x="3065748" y="4733235"/>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3" name="TextBox 22"/>
          <p:cNvSpPr txBox="1"/>
          <p:nvPr/>
        </p:nvSpPr>
        <p:spPr>
          <a:xfrm rot="10800000" flipV="1">
            <a:off x="3001069" y="5588140"/>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24" name="TextBox 23"/>
          <p:cNvSpPr txBox="1"/>
          <p:nvPr/>
        </p:nvSpPr>
        <p:spPr>
          <a:xfrm rot="10800000" flipV="1">
            <a:off x="1329557" y="5590505"/>
            <a:ext cx="129356" cy="203133"/>
          </a:xfrm>
          <a:prstGeom prst="rect">
            <a:avLst/>
          </a:prstGeom>
          <a:solidFill>
            <a:schemeClr val="bg1"/>
          </a:solidFill>
          <a:ln>
            <a:noFill/>
          </a:ln>
        </p:spPr>
        <p:txBody>
          <a:bodyPr wrap="square" rtlCol="0">
            <a:spAutoFit/>
          </a:bodyPr>
          <a:lstStyle/>
          <a:p>
            <a:pPr algn="ctr">
              <a:buNone/>
            </a:pPr>
            <a:r>
              <a:rPr lang="en-GB" sz="800" b="0" dirty="0">
                <a:solidFill>
                  <a:schemeClr val="tx1"/>
                </a:solidFill>
              </a:rPr>
              <a:t>L</a:t>
            </a:r>
          </a:p>
        </p:txBody>
      </p:sp>
      <p:sp>
        <p:nvSpPr>
          <p:cNvPr id="4" name="TextBox 3"/>
          <p:cNvSpPr txBox="1"/>
          <p:nvPr/>
        </p:nvSpPr>
        <p:spPr>
          <a:xfrm>
            <a:off x="1172228" y="4286187"/>
            <a:ext cx="171729" cy="297434"/>
          </a:xfrm>
          <a:prstGeom prst="rect">
            <a:avLst/>
          </a:prstGeom>
          <a:solidFill>
            <a:schemeClr val="bg1"/>
          </a:solidFill>
          <a:ln>
            <a:noFill/>
          </a:ln>
        </p:spPr>
        <p:txBody>
          <a:bodyPr wrap="square" rtlCol="0">
            <a:spAutoFit/>
          </a:bodyPr>
          <a:lstStyle/>
          <a:p>
            <a:pPr algn="ctr">
              <a:buNone/>
            </a:pPr>
            <a:r>
              <a:rPr lang="en-GB" sz="1400" b="0" dirty="0">
                <a:solidFill>
                  <a:schemeClr val="tx1"/>
                </a:solidFill>
              </a:rPr>
              <a:t>V</a:t>
            </a:r>
          </a:p>
        </p:txBody>
      </p:sp>
      <p:sp>
        <p:nvSpPr>
          <p:cNvPr id="27" name="TextBox 26"/>
          <p:cNvSpPr txBox="1"/>
          <p:nvPr/>
        </p:nvSpPr>
        <p:spPr>
          <a:xfrm>
            <a:off x="4407638" y="4297389"/>
            <a:ext cx="165878"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V</a:t>
            </a:r>
          </a:p>
        </p:txBody>
      </p:sp>
      <p:sp>
        <p:nvSpPr>
          <p:cNvPr id="28" name="TextBox 27"/>
          <p:cNvSpPr txBox="1"/>
          <p:nvPr/>
        </p:nvSpPr>
        <p:spPr>
          <a:xfrm>
            <a:off x="1080793" y="5149835"/>
            <a:ext cx="13967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V</a:t>
            </a:r>
          </a:p>
        </p:txBody>
      </p:sp>
      <mc:AlternateContent xmlns:mc="http://schemas.openxmlformats.org/markup-compatibility/2006" xmlns:a14="http://schemas.microsoft.com/office/drawing/2010/main">
        <mc:Choice Requires="a14">
          <p:sp>
            <p:nvSpPr>
              <p:cNvPr id="5" name="TextBox 4"/>
              <p:cNvSpPr txBox="1"/>
              <p:nvPr/>
            </p:nvSpPr>
            <p:spPr>
              <a:xfrm>
                <a:off x="4854575" y="5484813"/>
                <a:ext cx="4034052" cy="515206"/>
              </a:xfrm>
              <a:prstGeom prst="rect">
                <a:avLst/>
              </a:prstGeom>
              <a:solidFill>
                <a:schemeClr val="bg1"/>
              </a:solidFill>
              <a:ln>
                <a:noFill/>
              </a:ln>
            </p:spPr>
            <p:txBody>
              <a:bodyPr wrap="square" rtlCol="0">
                <a:spAutoFit/>
              </a:bodyPr>
              <a:lstStyle/>
              <a:p>
                <a:pPr>
                  <a:buNone/>
                </a:pPr>
                <a:r>
                  <a:rPr lang="en-GB" sz="1400" b="0" dirty="0"/>
                  <a:t>When</a:t>
                </a:r>
                <a:r>
                  <a:rPr lang="en-GB" sz="1400" b="0" dirty="0">
                    <a:solidFill>
                      <a:schemeClr val="tx1"/>
                    </a:solidFill>
                  </a:rPr>
                  <a:t> </a:t>
                </a:r>
                <a:r>
                  <a:rPr lang="en-GB" sz="1400" b="0" dirty="0"/>
                  <a:t>b</a:t>
                </a:r>
                <a:r>
                  <a:rPr lang="en-GB" sz="1400" b="0" baseline="-25000" dirty="0"/>
                  <a:t>i </a:t>
                </a:r>
                <a:r>
                  <a:rPr lang="en-GB" sz="1400" b="0" dirty="0"/>
                  <a:t>= 0 we get I</a:t>
                </a:r>
                <a:r>
                  <a:rPr lang="en-GB" sz="1400" b="0" baseline="-25000" dirty="0"/>
                  <a:t>i</a:t>
                </a:r>
                <a14:m>
                  <m:oMath xmlns:m="http://schemas.openxmlformats.org/officeDocument/2006/math">
                    <m:r>
                      <a:rPr lang="en-GB" sz="1800" b="0" i="0" smtClean="0">
                        <a:latin typeface="Cambria Math" panose="02040503050406030204" pitchFamily="18" charset="0"/>
                      </a:rPr>
                      <m:t> </m:t>
                    </m:r>
                    <m:r>
                      <a:rPr lang="en-GB" sz="1800" b="0" i="1">
                        <a:latin typeface="Cambria Math" panose="02040503050406030204" pitchFamily="18" charset="0"/>
                      </a:rPr>
                      <m:t>=</m:t>
                    </m:r>
                    <m:r>
                      <a:rPr lang="en-GB" sz="1800" b="0" i="1" smtClean="0">
                        <a:latin typeface="Cambria Math" panose="02040503050406030204" pitchFamily="18" charset="0"/>
                      </a:rPr>
                      <m:t> </m:t>
                    </m:r>
                    <m:f>
                      <m:fPr>
                        <m:ctrlPr>
                          <a:rPr lang="en-GB" sz="1800" b="0" i="1" smtClean="0">
                            <a:latin typeface="Cambria Math" panose="02040503050406030204" pitchFamily="18" charset="0"/>
                          </a:rPr>
                        </m:ctrlPr>
                      </m:fPr>
                      <m:num>
                        <m:r>
                          <a:rPr lang="en-GB" sz="1800" b="0" i="1" smtClean="0">
                            <a:latin typeface="Cambria Math" panose="02040503050406030204" pitchFamily="18" charset="0"/>
                          </a:rPr>
                          <m:t>𝑉</m:t>
                        </m:r>
                        <m:r>
                          <a:rPr lang="en-GB" sz="1800" b="0" i="1" baseline="-25000" smtClean="0">
                            <a:latin typeface="Cambria Math" panose="02040503050406030204" pitchFamily="18" charset="0"/>
                          </a:rPr>
                          <m:t>0  </m:t>
                        </m:r>
                        <m:r>
                          <a:rPr lang="en-GB" sz="1800" b="0" i="1" smtClean="0">
                            <a:latin typeface="Cambria Math" panose="02040503050406030204" pitchFamily="18" charset="0"/>
                          </a:rPr>
                          <m:t>/2√</m:t>
                        </m:r>
                        <m:r>
                          <a:rPr lang="en-GB" sz="1800" b="0" i="1" smtClean="0">
                            <a:latin typeface="Cambria Math" panose="02040503050406030204" pitchFamily="18" charset="0"/>
                          </a:rPr>
                          <m:t>𝑍𝐿</m:t>
                        </m:r>
                        <m:r>
                          <m:rPr>
                            <m:nor/>
                          </m:rPr>
                          <a:rPr lang="en-GB" sz="1800" b="0" i="1" baseline="-25000" dirty="0"/>
                          <m:t> </m:t>
                        </m:r>
                        <m:r>
                          <m:rPr>
                            <m:nor/>
                          </m:rPr>
                          <a:rPr lang="en-GB" sz="1800" b="0" i="1" baseline="-25000" dirty="0" smtClean="0"/>
                          <m:t> </m:t>
                        </m:r>
                      </m:num>
                      <m:den>
                        <m:rad>
                          <m:radPr>
                            <m:degHide m:val="on"/>
                            <m:ctrlPr>
                              <a:rPr lang="en-GB" sz="1800" b="0" i="1">
                                <a:latin typeface="Cambria Math" panose="02040503050406030204" pitchFamily="18" charset="0"/>
                                <a:ea typeface="Cambria Math" panose="02040503050406030204" pitchFamily="18" charset="0"/>
                              </a:rPr>
                            </m:ctrlPr>
                          </m:radPr>
                          <m:deg/>
                          <m:e>
                            <m:r>
                              <a:rPr lang="en-GB" sz="1800" b="0" i="1">
                                <a:latin typeface="Cambria Math" panose="02040503050406030204" pitchFamily="18" charset="0"/>
                                <a:ea typeface="Cambria Math" panose="02040503050406030204" pitchFamily="18" charset="0"/>
                              </a:rPr>
                              <m:t>𝑍</m:t>
                            </m:r>
                            <m:r>
                              <a:rPr lang="en-GB" sz="1800" b="0" i="1" baseline="-25000">
                                <a:latin typeface="Cambria Math" panose="02040503050406030204" pitchFamily="18" charset="0"/>
                                <a:ea typeface="Cambria Math" panose="02040503050406030204" pitchFamily="18" charset="0"/>
                              </a:rPr>
                              <m:t>𝐿</m:t>
                            </m:r>
                            <m:r>
                              <a:rPr lang="en-GB" sz="1800" b="0" i="1" baseline="-25000">
                                <a:latin typeface="Cambria Math" panose="02040503050406030204" pitchFamily="18" charset="0"/>
                                <a:ea typeface="Cambria Math" panose="02040503050406030204" pitchFamily="18" charset="0"/>
                              </a:rPr>
                              <m:t> </m:t>
                            </m:r>
                          </m:e>
                        </m:rad>
                      </m:den>
                    </m:f>
                  </m:oMath>
                </a14:m>
                <a:r>
                  <a:rPr lang="en-GB" sz="1800" b="0" dirty="0">
                    <a:solidFill>
                      <a:schemeClr val="tx1"/>
                    </a:solidFill>
                  </a:rPr>
                  <a:t> </a:t>
                </a:r>
                <a14:m>
                  <m:oMath xmlns:m="http://schemas.openxmlformats.org/officeDocument/2006/math">
                    <m:r>
                      <a:rPr lang="en-GB" sz="1400" b="0" i="1">
                        <a:latin typeface="Cambria Math" panose="02040503050406030204" pitchFamily="18" charset="0"/>
                      </a:rPr>
                      <m:t>=</m:t>
                    </m:r>
                    <m:r>
                      <a:rPr lang="en-GB" sz="1400" b="0" i="1" smtClean="0">
                        <a:latin typeface="Cambria Math" panose="02040503050406030204" pitchFamily="18" charset="0"/>
                      </a:rPr>
                      <m:t>𝑉</m:t>
                    </m:r>
                    <m:r>
                      <a:rPr lang="en-GB" sz="1400" b="0" i="1" baseline="-25000" smtClean="0">
                        <a:latin typeface="Cambria Math" panose="02040503050406030204" pitchFamily="18" charset="0"/>
                      </a:rPr>
                      <m:t>0 </m:t>
                    </m:r>
                    <m:r>
                      <a:rPr lang="en-GB" sz="1400" b="0" i="1" smtClean="0">
                        <a:latin typeface="Cambria Math" panose="02040503050406030204" pitchFamily="18" charset="0"/>
                      </a:rPr>
                      <m:t>/2</m:t>
                    </m:r>
                    <m:r>
                      <a:rPr lang="en-GB" sz="1400" b="0" i="1" smtClean="0">
                        <a:latin typeface="Cambria Math" panose="02040503050406030204" pitchFamily="18" charset="0"/>
                      </a:rPr>
                      <m:t>𝑍𝐿</m:t>
                    </m:r>
                  </m:oMath>
                </a14:m>
                <a:endParaRPr lang="en-GB" sz="1400" b="0" baseline="-250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854575" y="5484813"/>
                <a:ext cx="4034052" cy="515206"/>
              </a:xfrm>
              <a:prstGeom prst="rect">
                <a:avLst/>
              </a:prstGeom>
              <a:blipFill>
                <a:blip r:embed="rId10"/>
                <a:stretch>
                  <a:fillRect l="-453"/>
                </a:stretch>
              </a:blipFill>
              <a:ln>
                <a:noFill/>
              </a:ln>
            </p:spPr>
            <p:txBody>
              <a:bodyPr/>
              <a:lstStyle/>
              <a:p>
                <a:r>
                  <a:rPr lang="en-GB">
                    <a:noFill/>
                  </a:rPr>
                  <a:t> </a:t>
                </a:r>
              </a:p>
            </p:txBody>
          </p:sp>
        </mc:Fallback>
      </mc:AlternateContent>
    </p:spTree>
    <p:extLst>
      <p:ext uri="{BB962C8B-B14F-4D97-AF65-F5344CB8AC3E}">
        <p14:creationId xmlns:p14="http://schemas.microsoft.com/office/powerpoint/2010/main" val="2149268346"/>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6066" name="Rectangle 2"/>
          <p:cNvSpPr>
            <a:spLocks noChangeArrowheads="1"/>
          </p:cNvSpPr>
          <p:nvPr/>
        </p:nvSpPr>
        <p:spPr bwMode="auto">
          <a:xfrm>
            <a:off x="1279524" y="312738"/>
            <a:ext cx="7475675"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Analyzing a lumped element 2-port</a:t>
            </a:r>
          </a:p>
        </p:txBody>
      </p:sp>
      <p:sp>
        <p:nvSpPr>
          <p:cNvPr id="36869" name="Rectangle 4"/>
          <p:cNvSpPr>
            <a:spLocks noChangeArrowheads="1"/>
          </p:cNvSpPr>
          <p:nvPr/>
        </p:nvSpPr>
        <p:spPr bwMode="auto">
          <a:xfrm>
            <a:off x="274959" y="4235042"/>
            <a:ext cx="8621069" cy="2124890"/>
          </a:xfrm>
          <a:prstGeom prst="rect">
            <a:avLst/>
          </a:prstGeom>
          <a:noFill/>
          <a:ln w="9525">
            <a:noFill/>
            <a:miter lim="800000"/>
            <a:headEnd/>
            <a:tailEnd/>
          </a:ln>
        </p:spPr>
        <p:txBody>
          <a:bodyPr lIns="92075" tIns="91440" rIns="92075" bIns="91440"/>
          <a:lstStyle/>
          <a:p>
            <a:pPr marL="571500" indent="-571500"/>
            <a:r>
              <a:rPr lang="en-US" sz="1600" b="0" dirty="0"/>
              <a:t>A 2-port or 4-pole is shown above between the generator output [accessible points outside source impedance (plane 1-1’)] and the load. DUT=Z ! (</a:t>
            </a:r>
            <a:r>
              <a:rPr lang="en-US" sz="1200" b="0" dirty="0"/>
              <a:t>DUT=device under test)</a:t>
            </a:r>
          </a:p>
          <a:p>
            <a:pPr marL="571500" indent="-571500"/>
            <a:r>
              <a:rPr lang="en-US" sz="1600" b="0" dirty="0"/>
              <a:t>One strategy for practical solution: Determine currents and voltages at all ports (classical network [voltage divider] calculation techniques) and from there determine “a” and “b” for each port. Alternatively start with the determination of </a:t>
            </a:r>
            <a:r>
              <a:rPr lang="el-GR" sz="1600" b="0" dirty="0">
                <a:latin typeface="Cambria" panose="02040503050406030204" pitchFamily="18" charset="0"/>
                <a:ea typeface="Cambria" panose="02040503050406030204" pitchFamily="18" charset="0"/>
              </a:rPr>
              <a:t>Γ</a:t>
            </a:r>
            <a:r>
              <a:rPr lang="en-GB" sz="1600" b="0" dirty="0">
                <a:latin typeface="Cambria" panose="02040503050406030204" pitchFamily="18" charset="0"/>
                <a:ea typeface="Cambria" panose="02040503050406030204" pitchFamily="18" charset="0"/>
              </a:rPr>
              <a:t> in plane 1-1’.</a:t>
            </a:r>
            <a:endParaRPr lang="en-US" sz="1600" b="0" dirty="0"/>
          </a:p>
          <a:p>
            <a:pPr marL="571500" indent="-571500"/>
            <a:r>
              <a:rPr lang="en-US" sz="1600" b="0" dirty="0"/>
              <a:t>Don’t forget to normalize the results to the case of a matched load and Z=0 i.e. no DUT.</a:t>
            </a:r>
          </a:p>
          <a:p>
            <a:pPr marL="571500" indent="-571500">
              <a:buFont typeface="Wingdings" pitchFamily="2" charset="2"/>
              <a:buNone/>
            </a:pPr>
            <a:r>
              <a:rPr lang="en-US" sz="1600" b="0" dirty="0"/>
              <a:t>	The waves “a”</a:t>
            </a:r>
            <a:r>
              <a:rPr lang="en-US" sz="1600" b="0" i="1" dirty="0"/>
              <a:t> </a:t>
            </a:r>
            <a:r>
              <a:rPr lang="en-US" sz="1600" b="0" dirty="0"/>
              <a:t>always travel towards an N-port, the waves “b</a:t>
            </a:r>
            <a:r>
              <a:rPr lang="en-US" sz="1600" b="0"/>
              <a:t>” always </a:t>
            </a:r>
            <a:r>
              <a:rPr lang="en-US" sz="1600" b="0" dirty="0"/>
              <a:t>travels away from an N-port</a:t>
            </a:r>
          </a:p>
        </p:txBody>
      </p:sp>
      <p:sp>
        <p:nvSpPr>
          <p:cNvPr id="36870" name="Rectangle 6"/>
          <p:cNvSpPr>
            <a:spLocks noChangeArrowheads="1"/>
          </p:cNvSpPr>
          <p:nvPr/>
        </p:nvSpPr>
        <p:spPr bwMode="auto">
          <a:xfrm>
            <a:off x="3289300" y="2173288"/>
            <a:ext cx="3290888" cy="1371600"/>
          </a:xfrm>
          <a:prstGeom prst="rect">
            <a:avLst/>
          </a:prstGeom>
          <a:noFill/>
          <a:ln w="9525" algn="ctr">
            <a:solidFill>
              <a:schemeClr val="tx1"/>
            </a:solidFill>
            <a:miter lim="800000"/>
            <a:headEnd/>
            <a:tailEnd/>
          </a:ln>
        </p:spPr>
        <p:txBody>
          <a:bodyPr wrap="none" lIns="92075" tIns="46038" rIns="92075" bIns="46038" anchor="ctr"/>
          <a:lstStyle/>
          <a:p>
            <a:endParaRPr lang="en-GB" dirty="0"/>
          </a:p>
        </p:txBody>
      </p:sp>
      <p:sp>
        <p:nvSpPr>
          <p:cNvPr id="36871" name="Oval 7"/>
          <p:cNvSpPr>
            <a:spLocks noChangeArrowheads="1"/>
          </p:cNvSpPr>
          <p:nvPr/>
        </p:nvSpPr>
        <p:spPr bwMode="auto">
          <a:xfrm>
            <a:off x="3016250" y="2540000"/>
            <a:ext cx="547688" cy="547688"/>
          </a:xfrm>
          <a:prstGeom prst="ellipse">
            <a:avLst/>
          </a:prstGeom>
          <a:solidFill>
            <a:schemeClr val="bg1"/>
          </a:solidFill>
          <a:ln w="9525" algn="ctr">
            <a:solidFill>
              <a:schemeClr val="tx1"/>
            </a:solidFill>
            <a:round/>
            <a:headEnd/>
            <a:tailEnd/>
          </a:ln>
        </p:spPr>
        <p:txBody>
          <a:bodyPr wrap="none" lIns="92075" tIns="46038" rIns="92075" bIns="46038" anchor="ctr"/>
          <a:lstStyle/>
          <a:p>
            <a:pPr marL="571500" indent="-571500" algn="ctr">
              <a:buFont typeface="Wingdings" pitchFamily="2" charset="2"/>
              <a:buNone/>
            </a:pPr>
            <a:r>
              <a:rPr lang="en-US" sz="4000" dirty="0">
                <a:solidFill>
                  <a:schemeClr val="tx1"/>
                </a:solidFill>
              </a:rPr>
              <a:t>~</a:t>
            </a:r>
          </a:p>
        </p:txBody>
      </p:sp>
      <p:sp>
        <p:nvSpPr>
          <p:cNvPr id="36872" name="Rectangle 8"/>
          <p:cNvSpPr>
            <a:spLocks noChangeArrowheads="1"/>
          </p:cNvSpPr>
          <p:nvPr/>
        </p:nvSpPr>
        <p:spPr bwMode="auto">
          <a:xfrm>
            <a:off x="3565525" y="2082800"/>
            <a:ext cx="547688" cy="182563"/>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36873" name="Rectangle 9"/>
          <p:cNvSpPr>
            <a:spLocks noChangeArrowheads="1"/>
          </p:cNvSpPr>
          <p:nvPr/>
        </p:nvSpPr>
        <p:spPr bwMode="auto">
          <a:xfrm rot="5400000">
            <a:off x="6308725" y="2722563"/>
            <a:ext cx="547688"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36874" name="Text Box 10"/>
          <p:cNvSpPr txBox="1">
            <a:spLocks noChangeArrowheads="1"/>
          </p:cNvSpPr>
          <p:nvPr/>
        </p:nvSpPr>
        <p:spPr bwMode="auto">
          <a:xfrm>
            <a:off x="5486400" y="2241550"/>
            <a:ext cx="3238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endParaRPr lang="en-US" sz="1800" b="0" baseline="-25000" dirty="0">
              <a:latin typeface="Symbol" pitchFamily="18" charset="2"/>
            </a:endParaRPr>
          </a:p>
        </p:txBody>
      </p:sp>
      <p:sp>
        <p:nvSpPr>
          <p:cNvPr id="36875" name="Text Box 12"/>
          <p:cNvSpPr txBox="1">
            <a:spLocks noChangeArrowheads="1"/>
          </p:cNvSpPr>
          <p:nvPr/>
        </p:nvSpPr>
        <p:spPr bwMode="auto">
          <a:xfrm>
            <a:off x="6675438" y="2606675"/>
            <a:ext cx="1077912" cy="560388"/>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L </a:t>
            </a:r>
            <a:r>
              <a:rPr lang="en-US" sz="1800" b="0" dirty="0"/>
              <a:t>= 50</a:t>
            </a:r>
            <a:r>
              <a:rPr lang="en-US" sz="1800" b="0" dirty="0">
                <a:latin typeface="Symbol" pitchFamily="18" charset="2"/>
              </a:rPr>
              <a:t>W</a:t>
            </a:r>
          </a:p>
          <a:p>
            <a:pPr marL="571500" indent="-571500">
              <a:buFont typeface="Wingdings" pitchFamily="2" charset="2"/>
              <a:buNone/>
            </a:pPr>
            <a:endParaRPr lang="en-US" sz="1800" b="0" baseline="-25000" dirty="0">
              <a:latin typeface="Symbol" pitchFamily="18" charset="2"/>
            </a:endParaRPr>
          </a:p>
        </p:txBody>
      </p:sp>
      <p:sp>
        <p:nvSpPr>
          <p:cNvPr id="36876" name="Oval 13"/>
          <p:cNvSpPr>
            <a:spLocks noChangeArrowheads="1"/>
          </p:cNvSpPr>
          <p:nvPr/>
        </p:nvSpPr>
        <p:spPr bwMode="auto">
          <a:xfrm>
            <a:off x="4845050" y="20828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6877" name="Oval 14"/>
          <p:cNvSpPr>
            <a:spLocks noChangeArrowheads="1"/>
          </p:cNvSpPr>
          <p:nvPr/>
        </p:nvSpPr>
        <p:spPr bwMode="auto">
          <a:xfrm>
            <a:off x="4845050" y="3454400"/>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6878" name="Line 15"/>
          <p:cNvSpPr>
            <a:spLocks noChangeShapeType="1"/>
          </p:cNvSpPr>
          <p:nvPr/>
        </p:nvSpPr>
        <p:spPr bwMode="auto">
          <a:xfrm>
            <a:off x="4937125" y="1808163"/>
            <a:ext cx="0" cy="228600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36879" name="Text Box 16"/>
          <p:cNvSpPr txBox="1">
            <a:spLocks noChangeArrowheads="1"/>
          </p:cNvSpPr>
          <p:nvPr/>
        </p:nvSpPr>
        <p:spPr bwMode="auto">
          <a:xfrm>
            <a:off x="4937125" y="1692275"/>
            <a:ext cx="3111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sp>
        <p:nvSpPr>
          <p:cNvPr id="36880" name="Text Box 17"/>
          <p:cNvSpPr txBox="1">
            <a:spLocks noChangeArrowheads="1"/>
          </p:cNvSpPr>
          <p:nvPr/>
        </p:nvSpPr>
        <p:spPr bwMode="auto">
          <a:xfrm>
            <a:off x="4937125" y="3608388"/>
            <a:ext cx="3619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1’</a:t>
            </a:r>
            <a:endParaRPr lang="en-US" sz="1800" b="0" baseline="-25000" dirty="0">
              <a:latin typeface="Symbol" pitchFamily="18" charset="2"/>
            </a:endParaRPr>
          </a:p>
        </p:txBody>
      </p:sp>
      <p:sp>
        <p:nvSpPr>
          <p:cNvPr id="36881" name="Text Box 18"/>
          <p:cNvSpPr txBox="1">
            <a:spLocks noChangeArrowheads="1"/>
          </p:cNvSpPr>
          <p:nvPr/>
        </p:nvSpPr>
        <p:spPr bwMode="auto">
          <a:xfrm>
            <a:off x="5029200" y="2606675"/>
            <a:ext cx="425450" cy="3429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V</a:t>
            </a:r>
            <a:r>
              <a:rPr lang="en-US" sz="1800" b="0" baseline="-25000" dirty="0"/>
              <a:t>1</a:t>
            </a:r>
            <a:endParaRPr lang="en-US" sz="1800" b="0" baseline="-25000" dirty="0">
              <a:latin typeface="Symbol" pitchFamily="18" charset="2"/>
            </a:endParaRPr>
          </a:p>
        </p:txBody>
      </p:sp>
      <p:sp>
        <p:nvSpPr>
          <p:cNvPr id="36882" name="Line 19"/>
          <p:cNvSpPr>
            <a:spLocks noChangeShapeType="1"/>
          </p:cNvSpPr>
          <p:nvPr/>
        </p:nvSpPr>
        <p:spPr bwMode="auto">
          <a:xfrm>
            <a:off x="5029200" y="2424113"/>
            <a:ext cx="0" cy="822325"/>
          </a:xfrm>
          <a:prstGeom prst="line">
            <a:avLst/>
          </a:prstGeom>
          <a:noFill/>
          <a:ln w="25400">
            <a:solidFill>
              <a:srgbClr val="0000FF"/>
            </a:solidFill>
            <a:round/>
            <a:headEnd/>
            <a:tailEnd type="stealth" w="med" len="lg"/>
          </a:ln>
        </p:spPr>
        <p:txBody>
          <a:bodyPr lIns="92075" tIns="46038" rIns="92075" bIns="46038"/>
          <a:lstStyle/>
          <a:p>
            <a:endParaRPr lang="en-US" dirty="0"/>
          </a:p>
        </p:txBody>
      </p:sp>
      <p:sp>
        <p:nvSpPr>
          <p:cNvPr id="36883" name="Line 20"/>
          <p:cNvSpPr>
            <a:spLocks noChangeShapeType="1"/>
          </p:cNvSpPr>
          <p:nvPr/>
        </p:nvSpPr>
        <p:spPr bwMode="auto">
          <a:xfrm>
            <a:off x="4479925" y="388778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6884" name="Line 21"/>
          <p:cNvSpPr>
            <a:spLocks noChangeShapeType="1"/>
          </p:cNvSpPr>
          <p:nvPr/>
        </p:nvSpPr>
        <p:spPr bwMode="auto">
          <a:xfrm rot="10800000">
            <a:off x="4479925" y="187483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6885" name="Text Box 22"/>
          <p:cNvSpPr txBox="1">
            <a:spLocks noChangeArrowheads="1"/>
          </p:cNvSpPr>
          <p:nvPr/>
        </p:nvSpPr>
        <p:spPr bwMode="auto">
          <a:xfrm>
            <a:off x="4387850" y="1417638"/>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a</a:t>
            </a:r>
            <a:r>
              <a:rPr lang="en-US" sz="1800" b="0" baseline="-25000" dirty="0"/>
              <a:t>1</a:t>
            </a:r>
          </a:p>
        </p:txBody>
      </p:sp>
      <p:sp>
        <p:nvSpPr>
          <p:cNvPr id="36886" name="Text Box 23"/>
          <p:cNvSpPr txBox="1">
            <a:spLocks noChangeArrowheads="1"/>
          </p:cNvSpPr>
          <p:nvPr/>
        </p:nvSpPr>
        <p:spPr bwMode="auto">
          <a:xfrm>
            <a:off x="4479925" y="3978275"/>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b</a:t>
            </a:r>
            <a:r>
              <a:rPr lang="en-US" sz="1800" b="0" baseline="-25000" dirty="0"/>
              <a:t>1</a:t>
            </a:r>
          </a:p>
        </p:txBody>
      </p:sp>
      <p:sp>
        <p:nvSpPr>
          <p:cNvPr id="36887" name="Line 24"/>
          <p:cNvSpPr>
            <a:spLocks noChangeShapeType="1"/>
          </p:cNvSpPr>
          <p:nvPr/>
        </p:nvSpPr>
        <p:spPr bwMode="auto">
          <a:xfrm rot="10800000">
            <a:off x="4937125" y="2149475"/>
            <a:ext cx="365125" cy="0"/>
          </a:xfrm>
          <a:prstGeom prst="line">
            <a:avLst/>
          </a:prstGeom>
          <a:noFill/>
          <a:ln w="25400">
            <a:solidFill>
              <a:srgbClr val="0000FF"/>
            </a:solidFill>
            <a:round/>
            <a:headEnd type="stealth" w="lg" len="lg"/>
            <a:tailEnd type="none" w="med" len="lg"/>
          </a:ln>
        </p:spPr>
        <p:txBody>
          <a:bodyPr lIns="92075" tIns="46038" rIns="92075" bIns="46038"/>
          <a:lstStyle/>
          <a:p>
            <a:endParaRPr lang="en-US" dirty="0"/>
          </a:p>
        </p:txBody>
      </p:sp>
      <p:sp>
        <p:nvSpPr>
          <p:cNvPr id="36888" name="Text Box 25"/>
          <p:cNvSpPr txBox="1">
            <a:spLocks noChangeArrowheads="1"/>
          </p:cNvSpPr>
          <p:nvPr/>
        </p:nvSpPr>
        <p:spPr bwMode="auto">
          <a:xfrm>
            <a:off x="5119688" y="2149475"/>
            <a:ext cx="335028"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I</a:t>
            </a:r>
            <a:r>
              <a:rPr lang="en-US" sz="1800" b="0" baseline="-25000" dirty="0"/>
              <a:t>1</a:t>
            </a:r>
            <a:endParaRPr lang="en-US" sz="1800" b="0" baseline="-25000" dirty="0">
              <a:latin typeface="Symbol" pitchFamily="18" charset="2"/>
            </a:endParaRPr>
          </a:p>
        </p:txBody>
      </p:sp>
      <p:sp>
        <p:nvSpPr>
          <p:cNvPr id="36889" name="Oval 26"/>
          <p:cNvSpPr>
            <a:spLocks noChangeArrowheads="1"/>
          </p:cNvSpPr>
          <p:nvPr/>
        </p:nvSpPr>
        <p:spPr bwMode="auto">
          <a:xfrm>
            <a:off x="6124575" y="2058988"/>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6890" name="Oval 27"/>
          <p:cNvSpPr>
            <a:spLocks noChangeArrowheads="1"/>
          </p:cNvSpPr>
          <p:nvPr/>
        </p:nvSpPr>
        <p:spPr bwMode="auto">
          <a:xfrm>
            <a:off x="6124575" y="3430588"/>
            <a:ext cx="184150" cy="184150"/>
          </a:xfrm>
          <a:prstGeom prst="ellipse">
            <a:avLst/>
          </a:prstGeom>
          <a:solidFill>
            <a:schemeClr val="bg1"/>
          </a:solidFill>
          <a:ln w="25400" algn="ctr">
            <a:solidFill>
              <a:schemeClr val="tx1"/>
            </a:solidFill>
            <a:round/>
            <a:headEnd/>
            <a:tailEnd/>
          </a:ln>
        </p:spPr>
        <p:txBody>
          <a:bodyPr wrap="none" lIns="92075" tIns="46038" rIns="92075" bIns="46038" anchor="ctr"/>
          <a:lstStyle/>
          <a:p>
            <a:endParaRPr lang="en-GB" dirty="0"/>
          </a:p>
        </p:txBody>
      </p:sp>
      <p:sp>
        <p:nvSpPr>
          <p:cNvPr id="36891" name="Line 28"/>
          <p:cNvSpPr>
            <a:spLocks noChangeShapeType="1"/>
          </p:cNvSpPr>
          <p:nvPr/>
        </p:nvSpPr>
        <p:spPr bwMode="auto">
          <a:xfrm>
            <a:off x="6216650" y="1784350"/>
            <a:ext cx="0" cy="228600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36892" name="Rectangle 29"/>
          <p:cNvSpPr>
            <a:spLocks noChangeArrowheads="1"/>
          </p:cNvSpPr>
          <p:nvPr/>
        </p:nvSpPr>
        <p:spPr bwMode="auto">
          <a:xfrm>
            <a:off x="5394325" y="2058988"/>
            <a:ext cx="457200" cy="182562"/>
          </a:xfrm>
          <a:prstGeom prst="rect">
            <a:avLst/>
          </a:prstGeom>
          <a:solidFill>
            <a:schemeClr val="bg1"/>
          </a:solidFill>
          <a:ln w="9525" algn="ctr">
            <a:solidFill>
              <a:schemeClr val="tx1"/>
            </a:solidFill>
            <a:miter lim="800000"/>
            <a:headEnd/>
            <a:tailEnd/>
          </a:ln>
        </p:spPr>
        <p:txBody>
          <a:bodyPr wrap="none" lIns="92075" tIns="46038" rIns="92075" bIns="46038" anchor="ctr"/>
          <a:lstStyle/>
          <a:p>
            <a:endParaRPr lang="en-GB" dirty="0"/>
          </a:p>
        </p:txBody>
      </p:sp>
      <p:sp>
        <p:nvSpPr>
          <p:cNvPr id="36893" name="Text Box 30"/>
          <p:cNvSpPr txBox="1">
            <a:spLocks noChangeArrowheads="1"/>
          </p:cNvSpPr>
          <p:nvPr/>
        </p:nvSpPr>
        <p:spPr bwMode="auto">
          <a:xfrm>
            <a:off x="3290888" y="1692275"/>
            <a:ext cx="1123706" cy="342274"/>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Z</a:t>
            </a:r>
            <a:r>
              <a:rPr lang="en-US" sz="1800" b="0" baseline="-25000" dirty="0"/>
              <a:t>G </a:t>
            </a:r>
            <a:r>
              <a:rPr lang="en-US" sz="1800" b="0" dirty="0"/>
              <a:t>= 50</a:t>
            </a:r>
            <a:r>
              <a:rPr lang="en-US" sz="1800" b="0" dirty="0">
                <a:latin typeface="Symbol" pitchFamily="18" charset="2"/>
              </a:rPr>
              <a:t>W</a:t>
            </a:r>
            <a:endParaRPr lang="en-US" sz="1800" b="0" baseline="-25000" dirty="0">
              <a:latin typeface="Symbol" pitchFamily="18" charset="2"/>
            </a:endParaRPr>
          </a:p>
        </p:txBody>
      </p:sp>
      <p:sp>
        <p:nvSpPr>
          <p:cNvPr id="36894" name="Line 31"/>
          <p:cNvSpPr>
            <a:spLocks noChangeShapeType="1"/>
          </p:cNvSpPr>
          <p:nvPr/>
        </p:nvSpPr>
        <p:spPr bwMode="auto">
          <a:xfrm flipH="1">
            <a:off x="6216650" y="388778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6895" name="Line 32"/>
          <p:cNvSpPr>
            <a:spLocks noChangeShapeType="1"/>
          </p:cNvSpPr>
          <p:nvPr/>
        </p:nvSpPr>
        <p:spPr bwMode="auto">
          <a:xfrm rot="10800000" flipH="1">
            <a:off x="6216650" y="1874838"/>
            <a:ext cx="457200" cy="0"/>
          </a:xfrm>
          <a:prstGeom prst="line">
            <a:avLst/>
          </a:prstGeom>
          <a:noFill/>
          <a:ln w="50800">
            <a:solidFill>
              <a:srgbClr val="0000FF"/>
            </a:solidFill>
            <a:round/>
            <a:headEnd type="stealth" w="lg" len="lg"/>
            <a:tailEnd type="none" w="med" len="lg"/>
          </a:ln>
        </p:spPr>
        <p:txBody>
          <a:bodyPr lIns="92075" tIns="46038" rIns="92075" bIns="46038"/>
          <a:lstStyle/>
          <a:p>
            <a:endParaRPr lang="en-US" dirty="0"/>
          </a:p>
        </p:txBody>
      </p:sp>
      <p:sp>
        <p:nvSpPr>
          <p:cNvPr id="36896" name="Text Box 33"/>
          <p:cNvSpPr txBox="1">
            <a:spLocks noChangeArrowheads="1"/>
          </p:cNvSpPr>
          <p:nvPr/>
        </p:nvSpPr>
        <p:spPr bwMode="auto">
          <a:xfrm>
            <a:off x="6308725" y="1417638"/>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a</a:t>
            </a:r>
            <a:r>
              <a:rPr lang="en-US" sz="1800" b="0" baseline="-25000" dirty="0"/>
              <a:t>2</a:t>
            </a:r>
          </a:p>
        </p:txBody>
      </p:sp>
      <p:sp>
        <p:nvSpPr>
          <p:cNvPr id="36897" name="Text Box 34"/>
          <p:cNvSpPr txBox="1">
            <a:spLocks noChangeArrowheads="1"/>
          </p:cNvSpPr>
          <p:nvPr/>
        </p:nvSpPr>
        <p:spPr bwMode="auto">
          <a:xfrm>
            <a:off x="6400800" y="3978275"/>
            <a:ext cx="3952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b</a:t>
            </a:r>
            <a:r>
              <a:rPr lang="en-US" sz="1800" b="0" baseline="-25000" dirty="0"/>
              <a:t>2</a:t>
            </a:r>
          </a:p>
        </p:txBody>
      </p:sp>
      <p:sp>
        <p:nvSpPr>
          <p:cNvPr id="36898" name="Text Box 35"/>
          <p:cNvSpPr txBox="1">
            <a:spLocks noChangeArrowheads="1"/>
          </p:cNvSpPr>
          <p:nvPr/>
        </p:nvSpPr>
        <p:spPr bwMode="auto">
          <a:xfrm>
            <a:off x="5851525" y="1692275"/>
            <a:ext cx="3111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2</a:t>
            </a:r>
            <a:endParaRPr lang="en-US" sz="1800" b="0" baseline="-25000" dirty="0">
              <a:latin typeface="Symbol" pitchFamily="18" charset="2"/>
            </a:endParaRPr>
          </a:p>
        </p:txBody>
      </p:sp>
      <p:sp>
        <p:nvSpPr>
          <p:cNvPr id="36899" name="Text Box 36"/>
          <p:cNvSpPr txBox="1">
            <a:spLocks noChangeArrowheads="1"/>
          </p:cNvSpPr>
          <p:nvPr/>
        </p:nvSpPr>
        <p:spPr bwMode="auto">
          <a:xfrm>
            <a:off x="5851525" y="3608388"/>
            <a:ext cx="361950"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2’</a:t>
            </a:r>
            <a:endParaRPr lang="en-US" sz="1800" b="0" baseline="-25000" dirty="0">
              <a:latin typeface="Symbol" pitchFamily="18" charset="2"/>
            </a:endParaRPr>
          </a:p>
        </p:txBody>
      </p:sp>
      <p:sp>
        <p:nvSpPr>
          <p:cNvPr id="36900" name="Text Box 37"/>
          <p:cNvSpPr txBox="1">
            <a:spLocks noChangeArrowheads="1"/>
          </p:cNvSpPr>
          <p:nvPr/>
        </p:nvSpPr>
        <p:spPr bwMode="auto">
          <a:xfrm>
            <a:off x="5851525" y="2606675"/>
            <a:ext cx="4333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V</a:t>
            </a:r>
            <a:r>
              <a:rPr lang="en-US" sz="1800" b="0" baseline="-25000" dirty="0"/>
              <a:t>2</a:t>
            </a:r>
            <a:endParaRPr lang="en-US" sz="1800" b="0" baseline="-25000" dirty="0">
              <a:latin typeface="Symbol" pitchFamily="18" charset="2"/>
            </a:endParaRPr>
          </a:p>
        </p:txBody>
      </p:sp>
      <p:sp>
        <p:nvSpPr>
          <p:cNvPr id="36901" name="Line 38"/>
          <p:cNvSpPr>
            <a:spLocks noChangeShapeType="1"/>
          </p:cNvSpPr>
          <p:nvPr/>
        </p:nvSpPr>
        <p:spPr bwMode="auto">
          <a:xfrm>
            <a:off x="6216650" y="2424113"/>
            <a:ext cx="0" cy="822325"/>
          </a:xfrm>
          <a:prstGeom prst="line">
            <a:avLst/>
          </a:prstGeom>
          <a:noFill/>
          <a:ln w="25400">
            <a:solidFill>
              <a:srgbClr val="0000FF"/>
            </a:solidFill>
            <a:round/>
            <a:headEnd/>
            <a:tailEnd type="stealth" w="med" len="lg"/>
          </a:ln>
        </p:spPr>
        <p:txBody>
          <a:bodyPr lIns="92075" tIns="46038" rIns="92075" bIns="46038"/>
          <a:lstStyle/>
          <a:p>
            <a:endParaRPr lang="en-US" dirty="0"/>
          </a:p>
        </p:txBody>
      </p:sp>
      <p:sp>
        <p:nvSpPr>
          <p:cNvPr id="36902" name="Line 39"/>
          <p:cNvSpPr>
            <a:spLocks noChangeShapeType="1"/>
          </p:cNvSpPr>
          <p:nvPr/>
        </p:nvSpPr>
        <p:spPr bwMode="auto">
          <a:xfrm rot="10800000" flipH="1">
            <a:off x="5851525" y="2149475"/>
            <a:ext cx="365125" cy="0"/>
          </a:xfrm>
          <a:prstGeom prst="line">
            <a:avLst/>
          </a:prstGeom>
          <a:noFill/>
          <a:ln w="25400">
            <a:solidFill>
              <a:srgbClr val="0000FF"/>
            </a:solidFill>
            <a:round/>
            <a:headEnd type="stealth" w="lg" len="lg"/>
            <a:tailEnd type="none" w="med" len="lg"/>
          </a:ln>
        </p:spPr>
        <p:txBody>
          <a:bodyPr lIns="92075" tIns="46038" rIns="92075" bIns="46038"/>
          <a:lstStyle/>
          <a:p>
            <a:endParaRPr lang="en-US" dirty="0"/>
          </a:p>
        </p:txBody>
      </p:sp>
      <p:sp>
        <p:nvSpPr>
          <p:cNvPr id="36903" name="Text Box 40"/>
          <p:cNvSpPr txBox="1">
            <a:spLocks noChangeArrowheads="1"/>
          </p:cNvSpPr>
          <p:nvPr/>
        </p:nvSpPr>
        <p:spPr bwMode="auto">
          <a:xfrm>
            <a:off x="5851525" y="2149475"/>
            <a:ext cx="331788" cy="339725"/>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800" b="0" dirty="0"/>
              <a:t>I</a:t>
            </a:r>
            <a:r>
              <a:rPr lang="en-US" sz="1800" b="0" baseline="-25000" dirty="0"/>
              <a:t>2</a:t>
            </a:r>
            <a:endParaRPr lang="en-US" sz="1800" b="0" baseline="-25000" dirty="0">
              <a:latin typeface="Symbol" pitchFamily="18" charset="2"/>
            </a:endParaRPr>
          </a:p>
        </p:txBody>
      </p:sp>
      <p:sp>
        <p:nvSpPr>
          <p:cNvPr id="36904" name="Rectangle 4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sp>
        <p:nvSpPr>
          <p:cNvPr id="36905" name="Text Box 16"/>
          <p:cNvSpPr txBox="1">
            <a:spLocks noChangeArrowheads="1"/>
          </p:cNvSpPr>
          <p:nvPr/>
        </p:nvSpPr>
        <p:spPr bwMode="auto">
          <a:xfrm>
            <a:off x="1673225" y="2540000"/>
            <a:ext cx="1385888" cy="546100"/>
          </a:xfrm>
          <a:prstGeom prst="rect">
            <a:avLst/>
          </a:prstGeom>
          <a:noFill/>
          <a:ln w="9525" algn="ctr">
            <a:noFill/>
            <a:miter lim="800000"/>
            <a:headEnd/>
            <a:tailEnd/>
          </a:ln>
        </p:spPr>
        <p:txBody>
          <a:bodyPr wrap="none" lIns="92075" tIns="46038" rIns="92075" bIns="46038">
            <a:spAutoFit/>
          </a:bodyPr>
          <a:lstStyle/>
          <a:p>
            <a:pPr marL="571500" indent="-571500">
              <a:buFont typeface="Wingdings" pitchFamily="2" charset="2"/>
              <a:buNone/>
            </a:pPr>
            <a:r>
              <a:rPr lang="en-US" sz="1400" b="0" dirty="0"/>
              <a:t>V(t) = V</a:t>
            </a:r>
            <a:r>
              <a:rPr lang="en-US" sz="1400" b="0" baseline="-25000" dirty="0"/>
              <a:t>0</a:t>
            </a:r>
            <a:r>
              <a:rPr lang="en-US" sz="1400" b="0" dirty="0"/>
              <a:t>sin(</a:t>
            </a:r>
            <a:r>
              <a:rPr lang="en-US" sz="1400" b="0" dirty="0">
                <a:latin typeface="Symbol" pitchFamily="18" charset="2"/>
              </a:rPr>
              <a:t>w</a:t>
            </a:r>
            <a:r>
              <a:rPr lang="en-US" sz="1400" b="0" dirty="0"/>
              <a:t>t)</a:t>
            </a:r>
          </a:p>
          <a:p>
            <a:pPr marL="571500" indent="-571500">
              <a:buFont typeface="Wingdings" pitchFamily="2" charset="2"/>
              <a:buNone/>
            </a:pPr>
            <a:r>
              <a:rPr lang="en-US" sz="1400" b="0" dirty="0"/>
              <a:t>V</a:t>
            </a:r>
            <a:r>
              <a:rPr lang="en-US" sz="1400" b="0" baseline="-25000" dirty="0"/>
              <a:t>0</a:t>
            </a:r>
            <a:r>
              <a:rPr lang="en-US" sz="1400" b="0" dirty="0"/>
              <a:t> = 10 V</a:t>
            </a:r>
          </a:p>
        </p:txBody>
      </p:sp>
      <p:sp>
        <p:nvSpPr>
          <p:cNvPr id="2" name="Slide Number Placeholder 1"/>
          <p:cNvSpPr>
            <a:spLocks noGrp="1"/>
          </p:cNvSpPr>
          <p:nvPr>
            <p:ph type="sldNum" sz="quarter" idx="11"/>
          </p:nvPr>
        </p:nvSpPr>
        <p:spPr/>
        <p:txBody>
          <a:bodyPr/>
          <a:lstStyle/>
          <a:p>
            <a:pPr>
              <a:defRPr/>
            </a:pPr>
            <a:fld id="{0F691093-38F3-43ED-94F1-53BF13A71297}" type="slidenum">
              <a:rPr lang="en-US" smtClean="0"/>
              <a:pPr>
                <a:defRPr/>
              </a:pPr>
              <a:t>168</a:t>
            </a:fld>
            <a:endParaRPr lang="en-US" dirty="0"/>
          </a:p>
        </p:txBody>
      </p:sp>
    </p:spTree>
    <p:extLst>
      <p:ext uri="{BB962C8B-B14F-4D97-AF65-F5344CB8AC3E}">
        <p14:creationId xmlns:p14="http://schemas.microsoft.com/office/powerpoint/2010/main" val="3546656878"/>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37892" name="Picture 5"/>
          <p:cNvPicPr>
            <a:picLocks noChangeAspect="1" noChangeArrowheads="1"/>
          </p:cNvPicPr>
          <p:nvPr/>
        </p:nvPicPr>
        <p:blipFill>
          <a:blip r:embed="rId3" cstate="print"/>
          <a:srcRect/>
          <a:stretch>
            <a:fillRect/>
          </a:stretch>
        </p:blipFill>
        <p:spPr bwMode="auto">
          <a:xfrm>
            <a:off x="639763" y="0"/>
            <a:ext cx="7988300" cy="6445250"/>
          </a:xfrm>
          <a:prstGeom prst="rect">
            <a:avLst/>
          </a:prstGeom>
          <a:noFill/>
          <a:ln w="9525" algn="ctr">
            <a:noFill/>
            <a:miter lim="800000"/>
            <a:headEnd/>
            <a:tailEnd/>
          </a:ln>
        </p:spPr>
      </p:pic>
      <p:sp>
        <p:nvSpPr>
          <p:cNvPr id="37893"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Forward and backward running waves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169</a:t>
            </a:fld>
            <a:endParaRPr lang="en-US" dirty="0"/>
          </a:p>
        </p:txBody>
      </p:sp>
    </p:spTree>
    <p:extLst>
      <p:ext uri="{BB962C8B-B14F-4D97-AF65-F5344CB8AC3E}">
        <p14:creationId xmlns:p14="http://schemas.microsoft.com/office/powerpoint/2010/main" val="3778273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5235" name="Slide Number Placeholder 4"/>
          <p:cNvSpPr>
            <a:spLocks noGrp="1"/>
          </p:cNvSpPr>
          <p:nvPr>
            <p:ph type="sldNum" sz="quarter" idx="11"/>
          </p:nvPr>
        </p:nvSpPr>
        <p:spPr>
          <a:noFill/>
        </p:spPr>
        <p:txBody>
          <a:bodyPr/>
          <a:lstStyle/>
          <a:p>
            <a:fld id="{948FE46C-E688-495D-B946-872B55F22135}" type="slidenum">
              <a:rPr lang="en-US" smtClean="0"/>
              <a:pPr/>
              <a:t>17</a:t>
            </a:fld>
            <a:endParaRPr lang="en-US" dirty="0"/>
          </a:p>
        </p:txBody>
      </p:sp>
      <p:sp>
        <p:nvSpPr>
          <p:cNvPr id="95236" name="Rectangle 3"/>
          <p:cNvSpPr>
            <a:spLocks noChangeArrowheads="1"/>
          </p:cNvSpPr>
          <p:nvPr/>
        </p:nvSpPr>
        <p:spPr bwMode="auto">
          <a:xfrm>
            <a:off x="833438" y="0"/>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TEM Transmission lines (9)</a:t>
            </a:r>
          </a:p>
        </p:txBody>
      </p:sp>
      <p:sp>
        <p:nvSpPr>
          <p:cNvPr id="95237"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pic>
        <p:nvPicPr>
          <p:cNvPr id="3" name="Picture 2"/>
          <p:cNvPicPr>
            <a:picLocks noChangeAspect="1"/>
          </p:cNvPicPr>
          <p:nvPr/>
        </p:nvPicPr>
        <p:blipFill rotWithShape="1">
          <a:blip r:embed="rId3"/>
          <a:srcRect l="8000" t="23351" r="44487" b="25081"/>
          <a:stretch/>
        </p:blipFill>
        <p:spPr>
          <a:xfrm>
            <a:off x="563051" y="874586"/>
            <a:ext cx="5996266" cy="4880919"/>
          </a:xfrm>
          <a:prstGeom prst="rect">
            <a:avLst/>
          </a:prstGeom>
        </p:spPr>
      </p:pic>
      <p:sp>
        <p:nvSpPr>
          <p:cNvPr id="4" name="TextBox 3"/>
          <p:cNvSpPr txBox="1"/>
          <p:nvPr/>
        </p:nvSpPr>
        <p:spPr>
          <a:xfrm>
            <a:off x="6722076" y="1150224"/>
            <a:ext cx="2125361" cy="3517886"/>
          </a:xfrm>
          <a:prstGeom prst="rect">
            <a:avLst/>
          </a:prstGeom>
          <a:solidFill>
            <a:schemeClr val="bg1"/>
          </a:solidFill>
          <a:ln>
            <a:noFill/>
          </a:ln>
        </p:spPr>
        <p:txBody>
          <a:bodyPr wrap="square" rtlCol="0">
            <a:spAutoFit/>
          </a:bodyPr>
          <a:lstStyle/>
          <a:p>
            <a:pPr>
              <a:buNone/>
            </a:pPr>
            <a:r>
              <a:rPr lang="en-GB" sz="1400" b="0" dirty="0"/>
              <a:t>And here are the data of some real big coax line: 6 1/8 inch=155.6 mm</a:t>
            </a:r>
          </a:p>
          <a:p>
            <a:pPr>
              <a:buNone/>
            </a:pPr>
            <a:r>
              <a:rPr lang="en-GB" sz="1400" b="0" dirty="0"/>
              <a:t>As inner diameter of the outer conductor.</a:t>
            </a:r>
          </a:p>
          <a:p>
            <a:pPr>
              <a:buNone/>
            </a:pPr>
            <a:r>
              <a:rPr lang="en-GB" sz="1400" b="0" dirty="0"/>
              <a:t>This line is straight, not corrugated</a:t>
            </a:r>
          </a:p>
          <a:p>
            <a:pPr>
              <a:buNone/>
            </a:pPr>
            <a:r>
              <a:rPr lang="en-GB" sz="1400" b="0" dirty="0"/>
              <a:t>Remember: most of the  metallic losses are at the inner conductor.</a:t>
            </a:r>
          </a:p>
          <a:p>
            <a:pPr>
              <a:buNone/>
            </a:pPr>
            <a:r>
              <a:rPr lang="en-GB" sz="1400" b="0" dirty="0"/>
              <a:t>You may  calculate the Q of a coax resonator made with this line at 100 </a:t>
            </a:r>
            <a:r>
              <a:rPr lang="en-GB" sz="1400" b="0" dirty="0" err="1"/>
              <a:t>MHz.</a:t>
            </a:r>
            <a:endParaRPr lang="en-GB" sz="1400" b="0" dirty="0"/>
          </a:p>
          <a:p>
            <a:pPr>
              <a:buNone/>
            </a:pPr>
            <a:r>
              <a:rPr lang="en-GB" sz="1400" b="0" dirty="0"/>
              <a:t>And crosscheck the </a:t>
            </a:r>
            <a:r>
              <a:rPr lang="en-GB" sz="1400" b="0" dirty="0" err="1"/>
              <a:t>cutoff</a:t>
            </a:r>
            <a:r>
              <a:rPr lang="en-GB" sz="1400" b="0" dirty="0"/>
              <a:t> for H</a:t>
            </a:r>
            <a:r>
              <a:rPr lang="en-GB" sz="1400" b="0" baseline="-25000" dirty="0"/>
              <a:t>11</a:t>
            </a:r>
          </a:p>
        </p:txBody>
      </p:sp>
      <p:sp>
        <p:nvSpPr>
          <p:cNvPr id="5" name="TextBox 4"/>
          <p:cNvSpPr txBox="1"/>
          <p:nvPr/>
        </p:nvSpPr>
        <p:spPr>
          <a:xfrm>
            <a:off x="4737894" y="5060879"/>
            <a:ext cx="2100649" cy="674031"/>
          </a:xfrm>
          <a:prstGeom prst="rect">
            <a:avLst/>
          </a:prstGeom>
          <a:solidFill>
            <a:schemeClr val="bg1"/>
          </a:solidFill>
          <a:ln>
            <a:noFill/>
          </a:ln>
        </p:spPr>
        <p:txBody>
          <a:bodyPr wrap="square" rtlCol="0">
            <a:spAutoFit/>
          </a:bodyPr>
          <a:lstStyle/>
          <a:p>
            <a:pPr>
              <a:buNone/>
            </a:pPr>
            <a:r>
              <a:rPr lang="en-GB" sz="1400" b="0" dirty="0">
                <a:solidFill>
                  <a:schemeClr val="tx1"/>
                </a:solidFill>
              </a:rPr>
              <a:t>Data: from the SPINNER company webpage</a:t>
            </a:r>
          </a:p>
        </p:txBody>
      </p:sp>
      <p:sp>
        <p:nvSpPr>
          <p:cNvPr id="6" name="TextBox 5"/>
          <p:cNvSpPr txBox="1"/>
          <p:nvPr/>
        </p:nvSpPr>
        <p:spPr>
          <a:xfrm>
            <a:off x="3717620" y="1519881"/>
            <a:ext cx="2678938" cy="230832"/>
          </a:xfrm>
          <a:prstGeom prst="rect">
            <a:avLst/>
          </a:prstGeom>
          <a:solidFill>
            <a:schemeClr val="bg1"/>
          </a:solidFill>
          <a:ln>
            <a:noFill/>
          </a:ln>
        </p:spPr>
        <p:txBody>
          <a:bodyPr wrap="none" rtlCol="0">
            <a:spAutoFit/>
          </a:bodyPr>
          <a:lstStyle/>
          <a:p>
            <a:pPr>
              <a:buNone/>
            </a:pPr>
            <a:r>
              <a:rPr lang="en-GB" sz="1000" b="0" dirty="0">
                <a:solidFill>
                  <a:srgbClr val="FF0000"/>
                </a:solidFill>
              </a:rPr>
              <a:t>EIA stands for electronic industries standard</a:t>
            </a:r>
          </a:p>
        </p:txBody>
      </p:sp>
      <p:sp>
        <p:nvSpPr>
          <p:cNvPr id="7" name="Rectangle 6"/>
          <p:cNvSpPr/>
          <p:nvPr/>
        </p:nvSpPr>
        <p:spPr bwMode="auto">
          <a:xfrm>
            <a:off x="667265" y="3978876"/>
            <a:ext cx="5729293" cy="510746"/>
          </a:xfrm>
          <a:prstGeom prst="rect">
            <a:avLst/>
          </a:prstGeom>
          <a:noFill/>
          <a:ln w="2540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920266098"/>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38916" name="Picture 2"/>
          <p:cNvPicPr>
            <a:picLocks noChangeAspect="1" noChangeArrowheads="1"/>
          </p:cNvPicPr>
          <p:nvPr/>
        </p:nvPicPr>
        <p:blipFill>
          <a:blip r:embed="rId3" cstate="print"/>
          <a:srcRect/>
          <a:stretch>
            <a:fillRect/>
          </a:stretch>
        </p:blipFill>
        <p:spPr bwMode="auto">
          <a:xfrm>
            <a:off x="731838" y="0"/>
            <a:ext cx="7993062" cy="6448425"/>
          </a:xfrm>
          <a:prstGeom prst="rect">
            <a:avLst/>
          </a:prstGeom>
          <a:noFill/>
          <a:ln w="9525" algn="ctr">
            <a:noFill/>
            <a:miter lim="800000"/>
            <a:headEnd/>
            <a:tailEnd/>
          </a:ln>
        </p:spPr>
      </p:pic>
      <p:sp>
        <p:nvSpPr>
          <p:cNvPr id="38917" name="Rectangle 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170</a:t>
            </a:fld>
            <a:endParaRPr lang="en-US" dirty="0"/>
          </a:p>
        </p:txBody>
      </p:sp>
      <p:sp>
        <p:nvSpPr>
          <p:cNvPr id="6" name="TextBox 5"/>
          <p:cNvSpPr txBox="1"/>
          <p:nvPr/>
        </p:nvSpPr>
        <p:spPr>
          <a:xfrm>
            <a:off x="3103876" y="2621116"/>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Tree>
    <p:extLst>
      <p:ext uri="{BB962C8B-B14F-4D97-AF65-F5344CB8AC3E}">
        <p14:creationId xmlns:p14="http://schemas.microsoft.com/office/powerpoint/2010/main" val="1878736639"/>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39940" name="Picture 2"/>
          <p:cNvPicPr>
            <a:picLocks noChangeAspect="1" noChangeArrowheads="1"/>
          </p:cNvPicPr>
          <p:nvPr/>
        </p:nvPicPr>
        <p:blipFill>
          <a:blip r:embed="rId3" cstate="print"/>
          <a:srcRect/>
          <a:stretch>
            <a:fillRect/>
          </a:stretch>
        </p:blipFill>
        <p:spPr bwMode="auto">
          <a:xfrm>
            <a:off x="695838" y="0"/>
            <a:ext cx="7991475" cy="6446838"/>
          </a:xfrm>
          <a:prstGeom prst="rect">
            <a:avLst/>
          </a:prstGeom>
          <a:noFill/>
          <a:ln w="9525" algn="ctr">
            <a:noFill/>
            <a:miter lim="800000"/>
            <a:headEnd/>
            <a:tailEnd/>
          </a:ln>
        </p:spPr>
      </p:pic>
      <p:sp>
        <p:nvSpPr>
          <p:cNvPr id="39941" name="Rectangle 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171</a:t>
            </a:fld>
            <a:endParaRPr lang="en-US" dirty="0"/>
          </a:p>
        </p:txBody>
      </p:sp>
      <p:sp>
        <p:nvSpPr>
          <p:cNvPr id="6" name="TextBox 5"/>
          <p:cNvSpPr txBox="1"/>
          <p:nvPr/>
        </p:nvSpPr>
        <p:spPr>
          <a:xfrm>
            <a:off x="2052000" y="27072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0" name="TextBox 9"/>
          <p:cNvSpPr txBox="1"/>
          <p:nvPr/>
        </p:nvSpPr>
        <p:spPr>
          <a:xfrm>
            <a:off x="3622538" y="2244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1" name="TextBox 10"/>
          <p:cNvSpPr txBox="1"/>
          <p:nvPr/>
        </p:nvSpPr>
        <p:spPr>
          <a:xfrm>
            <a:off x="3946276" y="2700316"/>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2" name="TextBox 11"/>
          <p:cNvSpPr txBox="1"/>
          <p:nvPr/>
        </p:nvSpPr>
        <p:spPr>
          <a:xfrm>
            <a:off x="5768088" y="27072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4" name="TextBox 13"/>
          <p:cNvSpPr txBox="1"/>
          <p:nvPr/>
        </p:nvSpPr>
        <p:spPr>
          <a:xfrm>
            <a:off x="2026800" y="35088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5" name="TextBox 14"/>
          <p:cNvSpPr txBox="1"/>
          <p:nvPr/>
        </p:nvSpPr>
        <p:spPr>
          <a:xfrm>
            <a:off x="4014676" y="35088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6" name="TextBox 15"/>
          <p:cNvSpPr txBox="1"/>
          <p:nvPr/>
        </p:nvSpPr>
        <p:spPr>
          <a:xfrm>
            <a:off x="2196676" y="2334884"/>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7" name="TextBox 16"/>
          <p:cNvSpPr txBox="1"/>
          <p:nvPr/>
        </p:nvSpPr>
        <p:spPr>
          <a:xfrm>
            <a:off x="5881040" y="35088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8" name="TextBox 17"/>
          <p:cNvSpPr txBox="1"/>
          <p:nvPr/>
        </p:nvSpPr>
        <p:spPr>
          <a:xfrm>
            <a:off x="2258552" y="3149238"/>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9" name="TextBox 18"/>
          <p:cNvSpPr txBox="1"/>
          <p:nvPr/>
        </p:nvSpPr>
        <p:spPr>
          <a:xfrm>
            <a:off x="2026800" y="4834703"/>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0" name="TextBox 19"/>
          <p:cNvSpPr txBox="1"/>
          <p:nvPr/>
        </p:nvSpPr>
        <p:spPr>
          <a:xfrm>
            <a:off x="4026828" y="4836219"/>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1" name="TextBox 20"/>
          <p:cNvSpPr txBox="1"/>
          <p:nvPr/>
        </p:nvSpPr>
        <p:spPr>
          <a:xfrm>
            <a:off x="2255628" y="53172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2" name="TextBox 21"/>
          <p:cNvSpPr txBox="1"/>
          <p:nvPr/>
        </p:nvSpPr>
        <p:spPr>
          <a:xfrm>
            <a:off x="4095228" y="5703406"/>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3" name="TextBox 22"/>
          <p:cNvSpPr txBox="1"/>
          <p:nvPr/>
        </p:nvSpPr>
        <p:spPr>
          <a:xfrm>
            <a:off x="2052000" y="5700632"/>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4" name="TextBox 23"/>
          <p:cNvSpPr txBox="1"/>
          <p:nvPr/>
        </p:nvSpPr>
        <p:spPr>
          <a:xfrm>
            <a:off x="6001656" y="5700632"/>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5" name="TextBox 24"/>
          <p:cNvSpPr txBox="1"/>
          <p:nvPr/>
        </p:nvSpPr>
        <p:spPr>
          <a:xfrm>
            <a:off x="5949440" y="4834703"/>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26" name="TextBox 25"/>
          <p:cNvSpPr txBox="1"/>
          <p:nvPr/>
        </p:nvSpPr>
        <p:spPr>
          <a:xfrm>
            <a:off x="2184304" y="4502846"/>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Tree>
    <p:extLst>
      <p:ext uri="{BB962C8B-B14F-4D97-AF65-F5344CB8AC3E}">
        <p14:creationId xmlns:p14="http://schemas.microsoft.com/office/powerpoint/2010/main" val="24790723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40964" name="Picture 2"/>
          <p:cNvPicPr>
            <a:picLocks noChangeAspect="1" noChangeArrowheads="1"/>
          </p:cNvPicPr>
          <p:nvPr/>
        </p:nvPicPr>
        <p:blipFill>
          <a:blip r:embed="rId3" cstate="print"/>
          <a:srcRect/>
          <a:stretch>
            <a:fillRect/>
          </a:stretch>
        </p:blipFill>
        <p:spPr bwMode="auto">
          <a:xfrm>
            <a:off x="731838" y="0"/>
            <a:ext cx="7993062" cy="6448425"/>
          </a:xfrm>
          <a:prstGeom prst="rect">
            <a:avLst/>
          </a:prstGeom>
          <a:noFill/>
          <a:ln w="9525" algn="ctr">
            <a:noFill/>
            <a:miter lim="800000"/>
            <a:headEnd/>
            <a:tailEnd/>
          </a:ln>
        </p:spPr>
      </p:pic>
      <p:sp>
        <p:nvSpPr>
          <p:cNvPr id="40965" name="Rectangle 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172</a:t>
            </a:fld>
            <a:endParaRPr lang="en-US" dirty="0"/>
          </a:p>
        </p:txBody>
      </p:sp>
      <p:sp>
        <p:nvSpPr>
          <p:cNvPr id="4" name="TextBox 3"/>
          <p:cNvSpPr txBox="1"/>
          <p:nvPr/>
        </p:nvSpPr>
        <p:spPr>
          <a:xfrm>
            <a:off x="2476800" y="4600800"/>
            <a:ext cx="3196799" cy="230832"/>
          </a:xfrm>
          <a:prstGeom prst="rect">
            <a:avLst/>
          </a:prstGeom>
          <a:noFill/>
          <a:ln>
            <a:noFill/>
          </a:ln>
        </p:spPr>
        <p:txBody>
          <a:bodyPr wrap="square" rtlCol="0">
            <a:spAutoFit/>
          </a:bodyPr>
          <a:lstStyle/>
          <a:p>
            <a:pPr>
              <a:buNone/>
            </a:pPr>
            <a:r>
              <a:rPr lang="en-GB" sz="1000" b="0" i="1" dirty="0">
                <a:solidFill>
                  <a:srgbClr val="FF0000"/>
                </a:solidFill>
              </a:rPr>
              <a:t>Z</a:t>
            </a:r>
            <a:r>
              <a:rPr lang="en-GB" sz="1000" b="0" i="1" baseline="-25000" dirty="0">
                <a:solidFill>
                  <a:srgbClr val="FF0000"/>
                </a:solidFill>
              </a:rPr>
              <a:t>S </a:t>
            </a:r>
            <a:r>
              <a:rPr lang="en-GB" sz="1000" b="0" i="1" dirty="0">
                <a:solidFill>
                  <a:srgbClr val="FF0000"/>
                </a:solidFill>
              </a:rPr>
              <a:t> = Source impedance = generator imp.</a:t>
            </a:r>
            <a:r>
              <a:rPr lang="en-GB" sz="1000" b="0" i="1" baseline="-25000" dirty="0">
                <a:solidFill>
                  <a:srgbClr val="FF0000"/>
                </a:solidFill>
              </a:rPr>
              <a:t> </a:t>
            </a:r>
          </a:p>
        </p:txBody>
      </p:sp>
      <p:sp>
        <p:nvSpPr>
          <p:cNvPr id="8" name="TextBox 7"/>
          <p:cNvSpPr txBox="1"/>
          <p:nvPr/>
        </p:nvSpPr>
        <p:spPr>
          <a:xfrm>
            <a:off x="1170257" y="6149880"/>
            <a:ext cx="4203162" cy="369332"/>
          </a:xfrm>
          <a:prstGeom prst="rect">
            <a:avLst/>
          </a:prstGeom>
          <a:solidFill>
            <a:schemeClr val="bg1"/>
          </a:solidFill>
          <a:ln>
            <a:noFill/>
          </a:ln>
        </p:spPr>
        <p:txBody>
          <a:bodyPr wrap="square" rtlCol="0">
            <a:spAutoFit/>
          </a:bodyPr>
          <a:lstStyle/>
          <a:p>
            <a:pPr>
              <a:buNone/>
            </a:pPr>
            <a:r>
              <a:rPr lang="en-GB" sz="1000" b="0" i="1" dirty="0">
                <a:solidFill>
                  <a:srgbClr val="FF0000"/>
                </a:solidFill>
              </a:rPr>
              <a:t>All ports including the  generator port MUST be terminated for  a proper S-parameter measurement</a:t>
            </a:r>
            <a:r>
              <a:rPr lang="en-GB" sz="1000" b="0" i="1" baseline="-25000" dirty="0">
                <a:solidFill>
                  <a:srgbClr val="FF0000"/>
                </a:solidFill>
              </a:rPr>
              <a:t> </a:t>
            </a:r>
          </a:p>
        </p:txBody>
      </p:sp>
      <p:sp>
        <p:nvSpPr>
          <p:cNvPr id="9" name="TextBox 8"/>
          <p:cNvSpPr txBox="1"/>
          <p:nvPr/>
        </p:nvSpPr>
        <p:spPr>
          <a:xfrm>
            <a:off x="5466919" y="2822400"/>
            <a:ext cx="163482"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Tree>
    <p:extLst>
      <p:ext uri="{BB962C8B-B14F-4D97-AF65-F5344CB8AC3E}">
        <p14:creationId xmlns:p14="http://schemas.microsoft.com/office/powerpoint/2010/main" val="3827324757"/>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41988" name="Picture 2"/>
          <p:cNvPicPr>
            <a:picLocks noChangeAspect="1" noChangeArrowheads="1"/>
          </p:cNvPicPr>
          <p:nvPr/>
        </p:nvPicPr>
        <p:blipFill>
          <a:blip r:embed="rId3" cstate="print"/>
          <a:srcRect/>
          <a:stretch>
            <a:fillRect/>
          </a:stretch>
        </p:blipFill>
        <p:spPr bwMode="auto">
          <a:xfrm>
            <a:off x="914400" y="0"/>
            <a:ext cx="7934325" cy="6400800"/>
          </a:xfrm>
          <a:prstGeom prst="rect">
            <a:avLst/>
          </a:prstGeom>
          <a:noFill/>
          <a:ln w="9525" algn="ctr">
            <a:noFill/>
            <a:miter lim="800000"/>
            <a:headEnd/>
            <a:tailEnd/>
          </a:ln>
        </p:spPr>
      </p:pic>
      <p:sp>
        <p:nvSpPr>
          <p:cNvPr id="41989" name="Rectangle 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173</a:t>
            </a:fld>
            <a:endParaRPr lang="en-US" dirty="0"/>
          </a:p>
        </p:txBody>
      </p:sp>
      <p:sp>
        <p:nvSpPr>
          <p:cNvPr id="6" name="TextBox 5"/>
          <p:cNvSpPr txBox="1"/>
          <p:nvPr/>
        </p:nvSpPr>
        <p:spPr>
          <a:xfrm>
            <a:off x="4294800" y="23712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7" name="TextBox 6"/>
          <p:cNvSpPr txBox="1"/>
          <p:nvPr/>
        </p:nvSpPr>
        <p:spPr>
          <a:xfrm>
            <a:off x="3322800" y="2228084"/>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8" name="TextBox 7"/>
          <p:cNvSpPr txBox="1"/>
          <p:nvPr/>
        </p:nvSpPr>
        <p:spPr>
          <a:xfrm>
            <a:off x="4294800" y="2657432"/>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9" name="TextBox 8"/>
          <p:cNvSpPr txBox="1"/>
          <p:nvPr/>
        </p:nvSpPr>
        <p:spPr>
          <a:xfrm>
            <a:off x="2314800" y="3480000"/>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
        <p:nvSpPr>
          <p:cNvPr id="10" name="TextBox 9"/>
          <p:cNvSpPr txBox="1"/>
          <p:nvPr/>
        </p:nvSpPr>
        <p:spPr>
          <a:xfrm>
            <a:off x="3322800" y="2781348"/>
            <a:ext cx="136800" cy="286232"/>
          </a:xfrm>
          <a:prstGeom prst="rect">
            <a:avLst/>
          </a:prstGeom>
          <a:solidFill>
            <a:schemeClr val="bg1"/>
          </a:solidFill>
          <a:ln>
            <a:noFill/>
          </a:ln>
        </p:spPr>
        <p:txBody>
          <a:bodyPr wrap="square" rtlCol="0">
            <a:spAutoFit/>
          </a:bodyPr>
          <a:lstStyle/>
          <a:p>
            <a:pPr algn="ctr">
              <a:buNone/>
            </a:pPr>
            <a:r>
              <a:rPr lang="en-GB" sz="1400" b="0" dirty="0">
                <a:solidFill>
                  <a:schemeClr val="tx1"/>
                </a:solidFill>
              </a:rPr>
              <a:t>L</a:t>
            </a:r>
          </a:p>
        </p:txBody>
      </p:sp>
    </p:spTree>
    <p:extLst>
      <p:ext uri="{BB962C8B-B14F-4D97-AF65-F5344CB8AC3E}">
        <p14:creationId xmlns:p14="http://schemas.microsoft.com/office/powerpoint/2010/main" val="641862971"/>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43012" name="Picture 2"/>
          <p:cNvPicPr>
            <a:picLocks noChangeAspect="1" noChangeArrowheads="1"/>
          </p:cNvPicPr>
          <p:nvPr/>
        </p:nvPicPr>
        <p:blipFill>
          <a:blip r:embed="rId3" cstate="print"/>
          <a:srcRect/>
          <a:stretch>
            <a:fillRect/>
          </a:stretch>
        </p:blipFill>
        <p:spPr bwMode="auto">
          <a:xfrm>
            <a:off x="914400" y="0"/>
            <a:ext cx="7788275" cy="6281738"/>
          </a:xfrm>
          <a:prstGeom prst="rect">
            <a:avLst/>
          </a:prstGeom>
          <a:noFill/>
          <a:ln w="9525" algn="ctr">
            <a:noFill/>
            <a:miter lim="800000"/>
            <a:headEnd/>
            <a:tailEnd/>
          </a:ln>
        </p:spPr>
      </p:pic>
      <p:sp>
        <p:nvSpPr>
          <p:cNvPr id="43013" name="Rectangle 3"/>
          <p:cNvSpPr>
            <a:spLocks noChangeArrowheads="1"/>
          </p:cNvSpPr>
          <p:nvPr/>
        </p:nvSpPr>
        <p:spPr bwMode="auto">
          <a:xfrm>
            <a:off x="1206500" y="5602288"/>
            <a:ext cx="5668963" cy="334962"/>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chemeClr val="hlink"/>
                </a:solidFill>
              </a:rPr>
              <a:t>Here the US notion is used, where power = |a|</a:t>
            </a:r>
            <a:r>
              <a:rPr lang="en-US" sz="1600" b="0" baseline="30000" dirty="0">
                <a:solidFill>
                  <a:schemeClr val="hlink"/>
                </a:solidFill>
              </a:rPr>
              <a:t>2</a:t>
            </a:r>
            <a:r>
              <a:rPr lang="en-US" sz="1600" b="0" dirty="0">
                <a:solidFill>
                  <a:schemeClr val="hlink"/>
                </a:solidFill>
              </a:rPr>
              <a:t>.</a:t>
            </a:r>
            <a:br>
              <a:rPr lang="en-US" sz="1600" b="0" dirty="0">
                <a:solidFill>
                  <a:schemeClr val="hlink"/>
                </a:solidFill>
              </a:rPr>
            </a:br>
            <a:r>
              <a:rPr lang="en-US" sz="1600" b="0" dirty="0">
                <a:solidFill>
                  <a:schemeClr val="hlink"/>
                </a:solidFill>
              </a:rPr>
              <a:t>European notation (often): power = |a|</a:t>
            </a:r>
            <a:r>
              <a:rPr lang="en-US" sz="1600" b="0" baseline="30000" dirty="0">
                <a:solidFill>
                  <a:schemeClr val="hlink"/>
                </a:solidFill>
              </a:rPr>
              <a:t>2</a:t>
            </a:r>
            <a:r>
              <a:rPr lang="en-US" sz="1600" b="0" dirty="0">
                <a:solidFill>
                  <a:schemeClr val="hlink"/>
                </a:solidFill>
              </a:rPr>
              <a:t>/2</a:t>
            </a:r>
            <a:br>
              <a:rPr lang="en-US" sz="1600" b="0" dirty="0">
                <a:solidFill>
                  <a:schemeClr val="hlink"/>
                </a:solidFill>
              </a:rPr>
            </a:br>
            <a:r>
              <a:rPr lang="en-US" sz="1600" b="0" dirty="0">
                <a:solidFill>
                  <a:schemeClr val="hlink"/>
                </a:solidFill>
              </a:rPr>
              <a:t>These conventions have no impact on S-parameters, only relevant for absolute power calculation</a:t>
            </a:r>
          </a:p>
        </p:txBody>
      </p:sp>
      <p:sp>
        <p:nvSpPr>
          <p:cNvPr id="43014"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174</a:t>
            </a:fld>
            <a:endParaRPr lang="en-US" dirty="0"/>
          </a:p>
        </p:txBody>
      </p:sp>
      <p:sp>
        <p:nvSpPr>
          <p:cNvPr id="7" name="TextBox 6"/>
          <p:cNvSpPr txBox="1"/>
          <p:nvPr/>
        </p:nvSpPr>
        <p:spPr>
          <a:xfrm>
            <a:off x="5466919" y="2822400"/>
            <a:ext cx="163482"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
        <p:nvSpPr>
          <p:cNvPr id="8" name="TextBox 7"/>
          <p:cNvSpPr txBox="1"/>
          <p:nvPr/>
        </p:nvSpPr>
        <p:spPr>
          <a:xfrm>
            <a:off x="3904181" y="4212344"/>
            <a:ext cx="136800"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
        <p:nvSpPr>
          <p:cNvPr id="10" name="TextBox 9"/>
          <p:cNvSpPr txBox="1"/>
          <p:nvPr/>
        </p:nvSpPr>
        <p:spPr>
          <a:xfrm>
            <a:off x="4964119" y="5311925"/>
            <a:ext cx="163482"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Tree>
    <p:extLst>
      <p:ext uri="{BB962C8B-B14F-4D97-AF65-F5344CB8AC3E}">
        <p14:creationId xmlns:p14="http://schemas.microsoft.com/office/powerpoint/2010/main" val="1573634849"/>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Date Placeholder 3"/>
          <p:cNvSpPr>
            <a:spLocks noGrp="1"/>
          </p:cNvSpPr>
          <p:nvPr>
            <p:ph type="dt" sz="quarter" idx="10"/>
          </p:nvPr>
        </p:nvSpPr>
        <p:spPr>
          <a:noFill/>
        </p:spPr>
        <p:txBody>
          <a:bodyPr/>
          <a:lstStyle/>
          <a:p>
            <a:r>
              <a:rPr lang="en-US"/>
              <a:t>F. Caspers, M. Wendt, M. Bozzolan; JUAS 2021 RF Eng.</a:t>
            </a:r>
            <a:endParaRPr lang="en-US" dirty="0"/>
          </a:p>
        </p:txBody>
      </p:sp>
      <p:pic>
        <p:nvPicPr>
          <p:cNvPr id="44036" name="Picture 3"/>
          <p:cNvPicPr>
            <a:picLocks noChangeAspect="1" noChangeArrowheads="1"/>
          </p:cNvPicPr>
          <p:nvPr/>
        </p:nvPicPr>
        <p:blipFill>
          <a:blip r:embed="rId3" cstate="print"/>
          <a:srcRect/>
          <a:stretch>
            <a:fillRect/>
          </a:stretch>
        </p:blipFill>
        <p:spPr bwMode="auto">
          <a:xfrm>
            <a:off x="822325" y="0"/>
            <a:ext cx="7829550" cy="6316663"/>
          </a:xfrm>
          <a:prstGeom prst="rect">
            <a:avLst/>
          </a:prstGeom>
          <a:noFill/>
          <a:ln w="9525" algn="ctr">
            <a:noFill/>
            <a:miter lim="800000"/>
            <a:headEnd/>
            <a:tailEnd/>
          </a:ln>
        </p:spPr>
      </p:pic>
      <p:sp>
        <p:nvSpPr>
          <p:cNvPr id="44037" name="Rectangle 5"/>
          <p:cNvSpPr>
            <a:spLocks noChangeArrowheads="1"/>
          </p:cNvSpPr>
          <p:nvPr/>
        </p:nvSpPr>
        <p:spPr bwMode="auto">
          <a:xfrm>
            <a:off x="1163638" y="5602288"/>
            <a:ext cx="5668962" cy="334962"/>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chemeClr val="hlink"/>
                </a:solidFill>
              </a:rPr>
              <a:t>Here the US notion is used, where power = |a|</a:t>
            </a:r>
            <a:r>
              <a:rPr lang="en-US" sz="1600" b="0" baseline="30000" dirty="0">
                <a:solidFill>
                  <a:schemeClr val="hlink"/>
                </a:solidFill>
              </a:rPr>
              <a:t>2</a:t>
            </a:r>
            <a:r>
              <a:rPr lang="en-US" sz="1600" b="0" dirty="0">
                <a:solidFill>
                  <a:schemeClr val="hlink"/>
                </a:solidFill>
              </a:rPr>
              <a:t>.</a:t>
            </a:r>
            <a:br>
              <a:rPr lang="en-US" sz="1600" b="0" dirty="0">
                <a:solidFill>
                  <a:schemeClr val="hlink"/>
                </a:solidFill>
              </a:rPr>
            </a:br>
            <a:r>
              <a:rPr lang="en-US" sz="1600" b="0" dirty="0">
                <a:solidFill>
                  <a:schemeClr val="hlink"/>
                </a:solidFill>
              </a:rPr>
              <a:t>European notation (often): power = |a|</a:t>
            </a:r>
            <a:r>
              <a:rPr lang="en-US" sz="1600" b="0" baseline="30000" dirty="0">
                <a:solidFill>
                  <a:schemeClr val="hlink"/>
                </a:solidFill>
              </a:rPr>
              <a:t>2</a:t>
            </a:r>
            <a:r>
              <a:rPr lang="en-US" sz="1600" b="0" dirty="0">
                <a:solidFill>
                  <a:schemeClr val="hlink"/>
                </a:solidFill>
              </a:rPr>
              <a:t>/2</a:t>
            </a:r>
            <a:br>
              <a:rPr lang="en-US" sz="1600" b="0" dirty="0">
                <a:solidFill>
                  <a:schemeClr val="hlink"/>
                </a:solidFill>
              </a:rPr>
            </a:br>
            <a:r>
              <a:rPr lang="en-US" sz="1600" b="0" dirty="0">
                <a:solidFill>
                  <a:schemeClr val="hlink"/>
                </a:solidFill>
              </a:rPr>
              <a:t>These conventions have no impact on S parameters, only relevant for absolute power calculation</a:t>
            </a:r>
          </a:p>
        </p:txBody>
      </p:sp>
      <p:sp>
        <p:nvSpPr>
          <p:cNvPr id="44038"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S-parameters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175</a:t>
            </a:fld>
            <a:endParaRPr lang="en-US" dirty="0"/>
          </a:p>
        </p:txBody>
      </p:sp>
      <p:sp>
        <p:nvSpPr>
          <p:cNvPr id="8" name="TextBox 7"/>
          <p:cNvSpPr txBox="1"/>
          <p:nvPr/>
        </p:nvSpPr>
        <p:spPr>
          <a:xfrm>
            <a:off x="4384800" y="4687200"/>
            <a:ext cx="165600"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
        <p:nvSpPr>
          <p:cNvPr id="10" name="TextBox 9"/>
          <p:cNvSpPr txBox="1"/>
          <p:nvPr/>
        </p:nvSpPr>
        <p:spPr>
          <a:xfrm>
            <a:off x="3760519" y="4365284"/>
            <a:ext cx="136800"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
        <p:nvSpPr>
          <p:cNvPr id="11" name="TextBox 10"/>
          <p:cNvSpPr txBox="1"/>
          <p:nvPr/>
        </p:nvSpPr>
        <p:spPr>
          <a:xfrm>
            <a:off x="5006119" y="5222875"/>
            <a:ext cx="136800"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
        <p:nvSpPr>
          <p:cNvPr id="12" name="TextBox 11"/>
          <p:cNvSpPr txBox="1"/>
          <p:nvPr/>
        </p:nvSpPr>
        <p:spPr>
          <a:xfrm>
            <a:off x="3838238" y="4060162"/>
            <a:ext cx="136800" cy="230832"/>
          </a:xfrm>
          <a:prstGeom prst="rect">
            <a:avLst/>
          </a:prstGeom>
          <a:solidFill>
            <a:schemeClr val="bg1"/>
          </a:solidFill>
          <a:ln>
            <a:noFill/>
          </a:ln>
        </p:spPr>
        <p:txBody>
          <a:bodyPr wrap="square" rtlCol="0">
            <a:spAutoFit/>
          </a:bodyPr>
          <a:lstStyle/>
          <a:p>
            <a:pPr algn="ctr">
              <a:buNone/>
            </a:pPr>
            <a:r>
              <a:rPr lang="en-GB" sz="1000" b="0" dirty="0">
                <a:solidFill>
                  <a:schemeClr val="tx1"/>
                </a:solidFill>
              </a:rPr>
              <a:t>L</a:t>
            </a:r>
          </a:p>
        </p:txBody>
      </p:sp>
    </p:spTree>
    <p:extLst>
      <p:ext uri="{BB962C8B-B14F-4D97-AF65-F5344CB8AC3E}">
        <p14:creationId xmlns:p14="http://schemas.microsoft.com/office/powerpoint/2010/main" val="22703741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41375" name="Rectangle 63"/>
          <p:cNvSpPr>
            <a:spLocks noChangeArrowheads="1"/>
          </p:cNvSpPr>
          <p:nvPr/>
        </p:nvSpPr>
        <p:spPr bwMode="auto">
          <a:xfrm>
            <a:off x="1503363"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The Scattering-Matrix (1)</a:t>
            </a:r>
          </a:p>
        </p:txBody>
      </p:sp>
      <p:sp>
        <p:nvSpPr>
          <p:cNvPr id="5128" name="Rectangle 6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5129" name="TextBox 6"/>
          <p:cNvSpPr txBox="1">
            <a:spLocks noChangeArrowheads="1"/>
          </p:cNvSpPr>
          <p:nvPr/>
        </p:nvSpPr>
        <p:spPr bwMode="auto">
          <a:xfrm>
            <a:off x="401638" y="858838"/>
            <a:ext cx="8613775" cy="5319712"/>
          </a:xfrm>
          <a:prstGeom prst="rect">
            <a:avLst/>
          </a:prstGeom>
          <a:noFill/>
          <a:ln w="9525">
            <a:noFill/>
            <a:miter lim="800000"/>
            <a:headEnd/>
            <a:tailEnd/>
          </a:ln>
        </p:spPr>
        <p:txBody>
          <a:bodyPr>
            <a:spAutoFit/>
          </a:bodyPr>
          <a:lstStyle/>
          <a:p>
            <a:pPr>
              <a:buFont typeface="Wingdings" pitchFamily="2" charset="2"/>
              <a:buNone/>
            </a:pPr>
            <a:r>
              <a:rPr lang="en-US" sz="1800" b="0" dirty="0"/>
              <a:t>The abbreviation S has been derived from the word </a:t>
            </a:r>
            <a:r>
              <a:rPr lang="en-US" sz="1800" b="0" i="1" dirty="0">
                <a:solidFill>
                  <a:srgbClr val="008000"/>
                </a:solidFill>
              </a:rPr>
              <a:t>scattering</a:t>
            </a:r>
            <a:r>
              <a:rPr lang="en-US" sz="1800" b="0" dirty="0"/>
              <a:t>. For high frequencies, it is convenient to describe a given network in terms of </a:t>
            </a:r>
            <a:r>
              <a:rPr lang="en-US" sz="1800" b="0" dirty="0">
                <a:solidFill>
                  <a:srgbClr val="FF0000"/>
                </a:solidFill>
              </a:rPr>
              <a:t>waves</a:t>
            </a:r>
            <a:r>
              <a:rPr lang="en-US" sz="1800" b="0" dirty="0"/>
              <a:t> rather than voltages or currents. This permits an easier definition of reference planes. For practical reasons, the description in terms of </a:t>
            </a:r>
            <a:r>
              <a:rPr lang="en-US" sz="1800" b="0" dirty="0">
                <a:solidFill>
                  <a:srgbClr val="008000"/>
                </a:solidFill>
              </a:rPr>
              <a:t>in- and outgoing waves </a:t>
            </a:r>
            <a:r>
              <a:rPr lang="en-US" sz="1800" b="0" dirty="0"/>
              <a:t>has been introduced. </a:t>
            </a:r>
          </a:p>
          <a:p>
            <a:pPr>
              <a:buFont typeface="Wingdings" pitchFamily="2" charset="2"/>
              <a:buNone/>
            </a:pPr>
            <a:endParaRPr lang="en-US" sz="1000" b="0" dirty="0"/>
          </a:p>
          <a:p>
            <a:pPr>
              <a:buFont typeface="Wingdings" pitchFamily="2" charset="2"/>
              <a:buNone/>
            </a:pPr>
            <a:r>
              <a:rPr lang="en-US" sz="1800" b="0" dirty="0"/>
              <a:t>Waves travelling </a:t>
            </a:r>
            <a:r>
              <a:rPr lang="en-US" sz="1800" b="0" dirty="0">
                <a:solidFill>
                  <a:srgbClr val="008000"/>
                </a:solidFill>
              </a:rPr>
              <a:t>towards </a:t>
            </a:r>
            <a:r>
              <a:rPr lang="en-US" sz="1800" b="0" dirty="0"/>
              <a:t>the n-port:</a:t>
            </a:r>
          </a:p>
          <a:p>
            <a:pPr>
              <a:buFont typeface="Wingdings" pitchFamily="2" charset="2"/>
              <a:buNone/>
            </a:pPr>
            <a:r>
              <a:rPr lang="en-US" sz="1800" b="0" dirty="0"/>
              <a:t>Waves travelling</a:t>
            </a:r>
            <a:r>
              <a:rPr lang="en-US" sz="1800" b="0" dirty="0">
                <a:solidFill>
                  <a:srgbClr val="FF0000"/>
                </a:solidFill>
              </a:rPr>
              <a:t> away </a:t>
            </a:r>
            <a:r>
              <a:rPr lang="en-US" sz="1800" b="0" dirty="0"/>
              <a:t>from the n-port:</a:t>
            </a:r>
          </a:p>
          <a:p>
            <a:pPr>
              <a:buFont typeface="Wingdings" pitchFamily="2" charset="2"/>
              <a:buNone/>
            </a:pPr>
            <a:endParaRPr lang="en-US" sz="1000" b="0" dirty="0"/>
          </a:p>
          <a:p>
            <a:pPr>
              <a:buFont typeface="Wingdings" pitchFamily="2" charset="2"/>
              <a:buNone/>
            </a:pPr>
            <a:r>
              <a:rPr lang="en-US" sz="1800" b="0" dirty="0"/>
              <a:t>The relation between </a:t>
            </a:r>
            <a:r>
              <a:rPr lang="en-US" sz="1800" b="0" i="1" dirty="0">
                <a:solidFill>
                  <a:srgbClr val="008000"/>
                </a:solidFill>
              </a:rPr>
              <a:t>a</a:t>
            </a:r>
            <a:r>
              <a:rPr lang="en-US" sz="1800" b="0" i="1" baseline="-25000" dirty="0">
                <a:solidFill>
                  <a:srgbClr val="008000"/>
                </a:solidFill>
              </a:rPr>
              <a:t>i</a:t>
            </a:r>
            <a:r>
              <a:rPr lang="en-US" sz="1800" b="0" dirty="0"/>
              <a:t> and </a:t>
            </a:r>
            <a:r>
              <a:rPr lang="en-US" sz="1800" b="0" i="1" dirty="0">
                <a:solidFill>
                  <a:srgbClr val="FF0000"/>
                </a:solidFill>
              </a:rPr>
              <a:t>b</a:t>
            </a:r>
            <a:r>
              <a:rPr lang="en-US" sz="1800" b="0" i="1" baseline="-25000" dirty="0">
                <a:solidFill>
                  <a:srgbClr val="FF0000"/>
                </a:solidFill>
              </a:rPr>
              <a:t>i</a:t>
            </a:r>
            <a:r>
              <a:rPr lang="en-US" sz="1800" b="0" dirty="0"/>
              <a:t> </a:t>
            </a:r>
            <a:r>
              <a:rPr lang="en-US" sz="1600" b="0" dirty="0"/>
              <a:t>(i = 1..n) </a:t>
            </a:r>
            <a:r>
              <a:rPr lang="en-US" sz="1800" b="0" dirty="0"/>
              <a:t>can be written as a </a:t>
            </a:r>
            <a:r>
              <a:rPr lang="en-US" sz="1800" b="0" u="sng" dirty="0"/>
              <a:t>system of n linear equations</a:t>
            </a:r>
            <a:r>
              <a:rPr lang="en-US" sz="1800" b="0" dirty="0"/>
              <a:t> (</a:t>
            </a:r>
            <a:r>
              <a:rPr lang="en-US" sz="1800" b="0" i="1" dirty="0"/>
              <a:t>a</a:t>
            </a:r>
            <a:r>
              <a:rPr lang="en-US" sz="1800" b="0" i="1" baseline="-25000" dirty="0"/>
              <a:t>i</a:t>
            </a:r>
            <a:r>
              <a:rPr lang="en-US" sz="1800" b="0" dirty="0"/>
              <a:t> being the independent variable, </a:t>
            </a:r>
            <a:r>
              <a:rPr lang="en-US" sz="1800" b="0" i="1" dirty="0"/>
              <a:t>b</a:t>
            </a:r>
            <a:r>
              <a:rPr lang="en-US" sz="1800" b="0" i="1" baseline="-25000" dirty="0"/>
              <a:t>i</a:t>
            </a:r>
            <a:r>
              <a:rPr lang="en-US" sz="1800" b="0" dirty="0"/>
              <a:t> the dependent variable):</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endParaRPr lang="en-US" sz="1000" b="0" dirty="0"/>
          </a:p>
          <a:p>
            <a:pPr>
              <a:buFont typeface="Wingdings" pitchFamily="2" charset="2"/>
              <a:buNone/>
            </a:pPr>
            <a:endParaRPr lang="en-US" sz="1000" b="0" dirty="0"/>
          </a:p>
          <a:p>
            <a:pPr>
              <a:buFont typeface="Wingdings" pitchFamily="2" charset="2"/>
              <a:buNone/>
            </a:pPr>
            <a:r>
              <a:rPr lang="en-US" sz="1800" b="0" dirty="0"/>
              <a:t>In compact matrix notation, these equations are equivalent to</a:t>
            </a:r>
          </a:p>
          <a:p>
            <a:pPr>
              <a:buFont typeface="Wingdings" pitchFamily="2" charset="2"/>
              <a:buNone/>
            </a:pPr>
            <a:r>
              <a:rPr lang="en-US" sz="1800" b="0" dirty="0"/>
              <a:t> </a:t>
            </a:r>
          </a:p>
        </p:txBody>
      </p:sp>
      <p:graphicFrame>
        <p:nvGraphicFramePr>
          <p:cNvPr id="5122" name="Object 9"/>
          <p:cNvGraphicFramePr>
            <a:graphicFrameLocks noChangeAspect="1"/>
          </p:cNvGraphicFramePr>
          <p:nvPr/>
        </p:nvGraphicFramePr>
        <p:xfrm>
          <a:off x="4587875" y="2289175"/>
          <a:ext cx="1962150" cy="695325"/>
        </p:xfrm>
        <a:graphic>
          <a:graphicData uri="http://schemas.openxmlformats.org/presentationml/2006/ole">
            <mc:AlternateContent xmlns:mc="http://schemas.openxmlformats.org/markup-compatibility/2006">
              <mc:Choice xmlns:v="urn:schemas-microsoft-com:vml" Requires="v">
                <p:oleObj name="Equation" r:id="rId3" imgW="1308100" imgH="457200" progId="Equation.3">
                  <p:embed/>
                </p:oleObj>
              </mc:Choice>
              <mc:Fallback>
                <p:oleObj name="Equation" r:id="rId3" imgW="1308100" imgH="457200" progId="Equation.3">
                  <p:embed/>
                  <p:pic>
                    <p:nvPicPr>
                      <p:cNvPr id="5122"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7875" y="2289175"/>
                        <a:ext cx="1962150" cy="695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3" name="Group 17"/>
          <p:cNvGrpSpPr>
            <a:grpSpLocks/>
          </p:cNvGrpSpPr>
          <p:nvPr/>
        </p:nvGrpSpPr>
        <p:grpSpPr bwMode="auto">
          <a:xfrm>
            <a:off x="868363" y="3944938"/>
            <a:ext cx="4702175" cy="1390650"/>
            <a:chOff x="2221992" y="3835273"/>
            <a:chExt cx="4701667" cy="1390650"/>
          </a:xfrm>
        </p:grpSpPr>
        <p:graphicFrame>
          <p:nvGraphicFramePr>
            <p:cNvPr id="5124" name="Object 9"/>
            <p:cNvGraphicFramePr>
              <a:graphicFrameLocks noChangeAspect="1"/>
            </p:cNvGraphicFramePr>
            <p:nvPr/>
          </p:nvGraphicFramePr>
          <p:xfrm>
            <a:off x="2237359" y="3835273"/>
            <a:ext cx="4686300" cy="1390650"/>
          </p:xfrm>
          <a:graphic>
            <a:graphicData uri="http://schemas.openxmlformats.org/presentationml/2006/ole">
              <mc:AlternateContent xmlns:mc="http://schemas.openxmlformats.org/markup-compatibility/2006">
                <mc:Choice xmlns:v="urn:schemas-microsoft-com:vml" Requires="v">
                  <p:oleObj name="Equation" r:id="rId5" imgW="3124200" imgH="914400" progId="Equation.3">
                    <p:embed/>
                  </p:oleObj>
                </mc:Choice>
                <mc:Fallback>
                  <p:oleObj name="Equation" r:id="rId5" imgW="3124200" imgH="914400" progId="Equation.3">
                    <p:embed/>
                    <p:pic>
                      <p:nvPicPr>
                        <p:cNvPr id="5124"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7359" y="3835273"/>
                          <a:ext cx="4686300" cy="1390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5131" name="Rectangle 13"/>
            <p:cNvSpPr>
              <a:spLocks noChangeArrowheads="1"/>
            </p:cNvSpPr>
            <p:nvPr/>
          </p:nvSpPr>
          <p:spPr bwMode="auto">
            <a:xfrm>
              <a:off x="2221992" y="3849624"/>
              <a:ext cx="4261104" cy="1362456"/>
            </a:xfrm>
            <a:prstGeom prst="rect">
              <a:avLst/>
            </a:prstGeom>
            <a:noFill/>
            <a:ln w="15875" algn="ctr">
              <a:solidFill>
                <a:srgbClr val="FFC000"/>
              </a:solidFill>
              <a:round/>
              <a:headEnd/>
              <a:tailEnd/>
            </a:ln>
          </p:spPr>
          <p:txBody>
            <a:bodyPr lIns="92075" tIns="46038" rIns="92075" bIns="46038"/>
            <a:lstStyle/>
            <a:p>
              <a:pPr marL="571500" indent="-571500"/>
              <a:endParaRPr lang="en-GB" dirty="0"/>
            </a:p>
          </p:txBody>
        </p:sp>
        <p:sp>
          <p:nvSpPr>
            <p:cNvPr id="5132" name="Rectangle 12"/>
            <p:cNvSpPr>
              <a:spLocks noChangeArrowheads="1"/>
            </p:cNvSpPr>
            <p:nvPr/>
          </p:nvSpPr>
          <p:spPr bwMode="auto">
            <a:xfrm>
              <a:off x="2221992" y="3849624"/>
              <a:ext cx="3566160" cy="1024128"/>
            </a:xfrm>
            <a:prstGeom prst="rect">
              <a:avLst/>
            </a:prstGeom>
            <a:noFill/>
            <a:ln w="15875" algn="ctr">
              <a:solidFill>
                <a:srgbClr val="008000"/>
              </a:solidFill>
              <a:round/>
              <a:headEnd/>
              <a:tailEnd/>
            </a:ln>
          </p:spPr>
          <p:txBody>
            <a:bodyPr lIns="92075" tIns="46038" rIns="92075" bIns="46038"/>
            <a:lstStyle/>
            <a:p>
              <a:pPr marL="571500" indent="-571500"/>
              <a:endParaRPr lang="en-GB" dirty="0"/>
            </a:p>
          </p:txBody>
        </p:sp>
        <p:sp>
          <p:nvSpPr>
            <p:cNvPr id="5133" name="Rectangle 11"/>
            <p:cNvSpPr>
              <a:spLocks noChangeArrowheads="1"/>
            </p:cNvSpPr>
            <p:nvPr/>
          </p:nvSpPr>
          <p:spPr bwMode="auto">
            <a:xfrm>
              <a:off x="2221992" y="3849624"/>
              <a:ext cx="2916936" cy="658368"/>
            </a:xfrm>
            <a:prstGeom prst="rect">
              <a:avLst/>
            </a:prstGeom>
            <a:noFill/>
            <a:ln w="15875" algn="ctr">
              <a:solidFill>
                <a:srgbClr val="FF0000"/>
              </a:solidFill>
              <a:round/>
              <a:headEnd/>
              <a:tailEnd/>
            </a:ln>
          </p:spPr>
          <p:txBody>
            <a:bodyPr lIns="92075" tIns="46038" rIns="92075" bIns="46038"/>
            <a:lstStyle/>
            <a:p>
              <a:pPr marL="571500" indent="-571500"/>
              <a:endParaRPr lang="en-GB" dirty="0"/>
            </a:p>
          </p:txBody>
        </p:sp>
        <p:sp>
          <p:nvSpPr>
            <p:cNvPr id="5134" name="Rectangle 10"/>
            <p:cNvSpPr>
              <a:spLocks noChangeArrowheads="1"/>
            </p:cNvSpPr>
            <p:nvPr/>
          </p:nvSpPr>
          <p:spPr bwMode="auto">
            <a:xfrm>
              <a:off x="2221992" y="3849624"/>
              <a:ext cx="2194560" cy="301752"/>
            </a:xfrm>
            <a:prstGeom prst="rect">
              <a:avLst/>
            </a:prstGeom>
            <a:noFill/>
            <a:ln w="15875" algn="ctr">
              <a:solidFill>
                <a:srgbClr val="0000FF"/>
              </a:solidFill>
              <a:round/>
              <a:headEnd/>
              <a:tailEnd/>
            </a:ln>
          </p:spPr>
          <p:txBody>
            <a:bodyPr lIns="92075" tIns="46038" rIns="92075" bIns="46038"/>
            <a:lstStyle/>
            <a:p>
              <a:pPr marL="571500" indent="-571500"/>
              <a:endParaRPr lang="en-GB" dirty="0"/>
            </a:p>
          </p:txBody>
        </p:sp>
      </p:grpSp>
      <p:graphicFrame>
        <p:nvGraphicFramePr>
          <p:cNvPr id="5123" name="Object 9"/>
          <p:cNvGraphicFramePr>
            <a:graphicFrameLocks noChangeAspect="1"/>
          </p:cNvGraphicFramePr>
          <p:nvPr/>
        </p:nvGraphicFramePr>
        <p:xfrm>
          <a:off x="3381375" y="5829300"/>
          <a:ext cx="1149350" cy="341313"/>
        </p:xfrm>
        <a:graphic>
          <a:graphicData uri="http://schemas.openxmlformats.org/presentationml/2006/ole">
            <mc:AlternateContent xmlns:mc="http://schemas.openxmlformats.org/markup-compatibility/2006">
              <mc:Choice xmlns:v="urn:schemas-microsoft-com:vml" Requires="v">
                <p:oleObj name="Equation" r:id="rId7" imgW="736280" imgH="215806" progId="Equation.3">
                  <p:embed/>
                </p:oleObj>
              </mc:Choice>
              <mc:Fallback>
                <p:oleObj name="Equation" r:id="rId7" imgW="736280" imgH="215806" progId="Equation.3">
                  <p:embed/>
                  <p:pic>
                    <p:nvPicPr>
                      <p:cNvPr id="5123"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81375" y="5829300"/>
                        <a:ext cx="1149350" cy="341313"/>
                      </a:xfrm>
                      <a:prstGeom prst="rect">
                        <a:avLst/>
                      </a:prstGeom>
                      <a:noFill/>
                      <a:ln w="19050">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176</a:t>
            </a:fld>
            <a:endParaRPr lang="en-US" dirty="0"/>
          </a:p>
        </p:txBody>
      </p:sp>
    </p:spTree>
    <p:extLst>
      <p:ext uri="{BB962C8B-B14F-4D97-AF65-F5344CB8AC3E}">
        <p14:creationId xmlns:p14="http://schemas.microsoft.com/office/powerpoint/2010/main" val="1520965480"/>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9618" name="Rectangle 2"/>
          <p:cNvSpPr>
            <a:spLocks noChangeArrowheads="1"/>
          </p:cNvSpPr>
          <p:nvPr/>
        </p:nvSpPr>
        <p:spPr bwMode="auto">
          <a:xfrm>
            <a:off x="146843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The Scattering Matrix (2)</a:t>
            </a:r>
          </a:p>
        </p:txBody>
      </p:sp>
      <p:sp>
        <p:nvSpPr>
          <p:cNvPr id="6153"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6154" name="TextBox 6"/>
          <p:cNvSpPr txBox="1">
            <a:spLocks noChangeArrowheads="1"/>
          </p:cNvSpPr>
          <p:nvPr/>
        </p:nvSpPr>
        <p:spPr bwMode="auto">
          <a:xfrm>
            <a:off x="328613" y="1189038"/>
            <a:ext cx="8642350" cy="5096780"/>
          </a:xfrm>
          <a:prstGeom prst="rect">
            <a:avLst/>
          </a:prstGeom>
          <a:noFill/>
          <a:ln w="9525">
            <a:noFill/>
            <a:miter lim="800000"/>
            <a:headEnd/>
            <a:tailEnd/>
          </a:ln>
        </p:spPr>
        <p:txBody>
          <a:bodyPr>
            <a:spAutoFit/>
          </a:bodyPr>
          <a:lstStyle/>
          <a:p>
            <a:pPr>
              <a:buFont typeface="Wingdings" pitchFamily="2" charset="2"/>
              <a:buNone/>
            </a:pPr>
            <a:r>
              <a:rPr lang="en-US" sz="1800" b="0" dirty="0"/>
              <a:t>The simplest form is a passive </a:t>
            </a:r>
            <a:r>
              <a:rPr lang="en-US" sz="1800" b="0" dirty="0">
                <a:solidFill>
                  <a:srgbClr val="008000"/>
                </a:solidFill>
              </a:rPr>
              <a:t>one-port </a:t>
            </a:r>
            <a:r>
              <a:rPr lang="en-US" sz="1800" b="0" dirty="0"/>
              <a:t>(2-pole) with some reflection coefficient </a:t>
            </a:r>
            <a:r>
              <a:rPr lang="en-US" sz="1800" b="0" dirty="0">
                <a:sym typeface="Symbol" pitchFamily="18" charset="2"/>
              </a:rPr>
              <a:t>.</a:t>
            </a:r>
            <a:endParaRPr lang="en-US" sz="1800" b="0" dirty="0"/>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With the reflection coefficient </a:t>
            </a:r>
            <a:r>
              <a:rPr lang="en-US" sz="1800" b="0" dirty="0">
                <a:sym typeface="Symbol" pitchFamily="18" charset="2"/>
              </a:rPr>
              <a:t> it follows that</a:t>
            </a:r>
            <a:r>
              <a:rPr lang="en-US" sz="1800" b="0" dirty="0"/>
              <a:t> </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000" b="0" dirty="0">
              <a:sym typeface="Symbol" pitchFamily="18" charset="2"/>
            </a:endParaRPr>
          </a:p>
          <a:p>
            <a:pPr>
              <a:buFont typeface="Wingdings" pitchFamily="2" charset="2"/>
              <a:buNone/>
            </a:pPr>
            <a:r>
              <a:rPr lang="en-US" sz="1800" b="0" dirty="0">
                <a:sym typeface="Symbol" pitchFamily="18" charset="2"/>
              </a:rPr>
              <a:t> </a:t>
            </a:r>
          </a:p>
          <a:p>
            <a:pPr>
              <a:buFont typeface="Wingdings" pitchFamily="2" charset="2"/>
              <a:buNone/>
            </a:pPr>
            <a:r>
              <a:rPr lang="en-US" sz="1800" b="0" dirty="0">
                <a:solidFill>
                  <a:srgbClr val="008000"/>
                </a:solidFill>
                <a:sym typeface="Symbol" pitchFamily="18" charset="2"/>
              </a:rPr>
              <a:t>Two-port</a:t>
            </a:r>
            <a:r>
              <a:rPr lang="en-US" sz="1800" b="0" dirty="0">
                <a:sym typeface="Symbol" pitchFamily="18" charset="2"/>
              </a:rPr>
              <a:t> (4-pole)</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A non-matched load present at port 2 with reflection coefficient  </a:t>
            </a:r>
            <a:r>
              <a:rPr lang="en-US" sz="1800" b="0" i="1" baseline="-25000" dirty="0">
                <a:sym typeface="Symbol" pitchFamily="18" charset="2"/>
              </a:rPr>
              <a:t>load</a:t>
            </a:r>
            <a:r>
              <a:rPr lang="en-US" sz="1800" b="0" dirty="0">
                <a:sym typeface="Symbol" pitchFamily="18" charset="2"/>
              </a:rPr>
              <a:t> transfers to the input port as </a:t>
            </a:r>
          </a:p>
          <a:p>
            <a:pPr>
              <a:buFont typeface="Wingdings" pitchFamily="2" charset="2"/>
              <a:buNone/>
            </a:pPr>
            <a:endParaRPr lang="en-US" sz="1800" b="0" dirty="0"/>
          </a:p>
        </p:txBody>
      </p:sp>
      <p:graphicFrame>
        <p:nvGraphicFramePr>
          <p:cNvPr id="6146" name="Object 9"/>
          <p:cNvGraphicFramePr>
            <a:graphicFrameLocks noChangeAspect="1"/>
          </p:cNvGraphicFramePr>
          <p:nvPr/>
        </p:nvGraphicFramePr>
        <p:xfrm>
          <a:off x="2152650" y="1638300"/>
          <a:ext cx="2374900" cy="341313"/>
        </p:xfrm>
        <a:graphic>
          <a:graphicData uri="http://schemas.openxmlformats.org/presentationml/2006/ole">
            <mc:AlternateContent xmlns:mc="http://schemas.openxmlformats.org/markup-compatibility/2006">
              <mc:Choice xmlns:v="urn:schemas-microsoft-com:vml" Requires="v">
                <p:oleObj name="Equation" r:id="rId3" imgW="1523339" imgH="215806" progId="Equation.3">
                  <p:embed/>
                </p:oleObj>
              </mc:Choice>
              <mc:Fallback>
                <p:oleObj name="Equation" r:id="rId3" imgW="1523339" imgH="215806" progId="Equation.3">
                  <p:embed/>
                  <p:pic>
                    <p:nvPicPr>
                      <p:cNvPr id="6146"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2650" y="1638300"/>
                        <a:ext cx="2374900" cy="341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6147" name="Object 9"/>
          <p:cNvGraphicFramePr>
            <a:graphicFrameLocks noChangeAspect="1"/>
          </p:cNvGraphicFramePr>
          <p:nvPr/>
        </p:nvGraphicFramePr>
        <p:xfrm>
          <a:off x="2270125" y="2668588"/>
          <a:ext cx="1211263" cy="681037"/>
        </p:xfrm>
        <a:graphic>
          <a:graphicData uri="http://schemas.openxmlformats.org/presentationml/2006/ole">
            <mc:AlternateContent xmlns:mc="http://schemas.openxmlformats.org/markup-compatibility/2006">
              <mc:Choice xmlns:v="urn:schemas-microsoft-com:vml" Requires="v">
                <p:oleObj name="Equation" r:id="rId5" imgW="774364" imgH="431613" progId="Equation.3">
                  <p:embed/>
                </p:oleObj>
              </mc:Choice>
              <mc:Fallback>
                <p:oleObj name="Equation" r:id="rId5" imgW="774364" imgH="431613" progId="Equation.3">
                  <p:embed/>
                  <p:pic>
                    <p:nvPicPr>
                      <p:cNvPr id="6147"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70125" y="2668588"/>
                        <a:ext cx="1211263" cy="681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6148" name="Object 9"/>
          <p:cNvGraphicFramePr>
            <a:graphicFrameLocks noChangeAspect="1"/>
          </p:cNvGraphicFramePr>
          <p:nvPr/>
        </p:nvGraphicFramePr>
        <p:xfrm>
          <a:off x="815975" y="4189413"/>
          <a:ext cx="3683000" cy="763587"/>
        </p:xfrm>
        <a:graphic>
          <a:graphicData uri="http://schemas.openxmlformats.org/presentationml/2006/ole">
            <mc:AlternateContent xmlns:mc="http://schemas.openxmlformats.org/markup-compatibility/2006">
              <mc:Choice xmlns:v="urn:schemas-microsoft-com:vml" Requires="v">
                <p:oleObj name="Equation" r:id="rId7" imgW="2362200" imgH="482600" progId="Equation.3">
                  <p:embed/>
                </p:oleObj>
              </mc:Choice>
              <mc:Fallback>
                <p:oleObj name="Equation" r:id="rId7" imgW="2362200" imgH="482600" progId="Equation.3">
                  <p:embed/>
                  <p:pic>
                    <p:nvPicPr>
                      <p:cNvPr id="6148"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5975" y="4189413"/>
                        <a:ext cx="3683000" cy="763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6149" name="Object 9"/>
          <p:cNvGraphicFramePr>
            <a:graphicFrameLocks noChangeAspect="1"/>
          </p:cNvGraphicFramePr>
          <p:nvPr/>
        </p:nvGraphicFramePr>
        <p:xfrm>
          <a:off x="2755900" y="5694363"/>
          <a:ext cx="2674938" cy="682625"/>
        </p:xfrm>
        <a:graphic>
          <a:graphicData uri="http://schemas.openxmlformats.org/presentationml/2006/ole">
            <mc:AlternateContent xmlns:mc="http://schemas.openxmlformats.org/markup-compatibility/2006">
              <mc:Choice xmlns:v="urn:schemas-microsoft-com:vml" Requires="v">
                <p:oleObj name="Equation" r:id="rId9" imgW="1714500" imgH="431800" progId="Equation.3">
                  <p:embed/>
                </p:oleObj>
              </mc:Choice>
              <mc:Fallback>
                <p:oleObj name="Equation" r:id="rId9" imgW="1714500" imgH="431800" progId="Equation.3">
                  <p:embed/>
                  <p:pic>
                    <p:nvPicPr>
                      <p:cNvPr id="6149"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55900" y="5694363"/>
                        <a:ext cx="2674938" cy="682625"/>
                      </a:xfrm>
                      <a:prstGeom prst="rect">
                        <a:avLst/>
                      </a:prstGeom>
                      <a:noFill/>
                      <a:ln w="19050">
                        <a:solidFill>
                          <a:schemeClr val="tx1"/>
                        </a:solidFill>
                        <a:miter lim="800000"/>
                        <a:headEnd/>
                        <a:tailEnd/>
                      </a:ln>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6155" name="Picture 21" descr="Fig_5_3"/>
          <p:cNvPicPr>
            <a:picLocks noChangeAspect="1" noChangeArrowheads="1"/>
          </p:cNvPicPr>
          <p:nvPr/>
        </p:nvPicPr>
        <p:blipFill>
          <a:blip r:embed="rId11" cstate="print"/>
          <a:srcRect/>
          <a:stretch>
            <a:fillRect/>
          </a:stretch>
        </p:blipFill>
        <p:spPr bwMode="auto">
          <a:xfrm>
            <a:off x="5861050" y="3617913"/>
            <a:ext cx="2524125" cy="954087"/>
          </a:xfrm>
          <a:prstGeom prst="rect">
            <a:avLst/>
          </a:prstGeom>
          <a:noFill/>
          <a:ln w="9525">
            <a:noFill/>
            <a:miter lim="800000"/>
            <a:headEnd/>
            <a:tailEnd/>
          </a:ln>
        </p:spPr>
      </p:pic>
      <p:pic>
        <p:nvPicPr>
          <p:cNvPr id="6156" name="Picture 21" descr="Fig_5_3"/>
          <p:cNvPicPr>
            <a:picLocks noChangeAspect="1" noChangeArrowheads="1"/>
          </p:cNvPicPr>
          <p:nvPr/>
        </p:nvPicPr>
        <p:blipFill>
          <a:blip r:embed="rId11" cstate="print"/>
          <a:srcRect r="34419"/>
          <a:stretch>
            <a:fillRect/>
          </a:stretch>
        </p:blipFill>
        <p:spPr bwMode="auto">
          <a:xfrm>
            <a:off x="5861050" y="2236788"/>
            <a:ext cx="1655763" cy="954087"/>
          </a:xfrm>
          <a:prstGeom prst="rect">
            <a:avLst/>
          </a:prstGeom>
          <a:noFill/>
          <a:ln w="9525">
            <a:noFill/>
            <a:miter lim="800000"/>
            <a:headEnd/>
            <a:tailEnd/>
          </a:ln>
        </p:spPr>
      </p:pic>
      <p:cxnSp>
        <p:nvCxnSpPr>
          <p:cNvPr id="6157" name="Straight Connector 35"/>
          <p:cNvCxnSpPr>
            <a:cxnSpLocks noChangeShapeType="1"/>
          </p:cNvCxnSpPr>
          <p:nvPr/>
        </p:nvCxnSpPr>
        <p:spPr bwMode="auto">
          <a:xfrm rot="5400000">
            <a:off x="5966619" y="2601119"/>
            <a:ext cx="1050925" cy="1587"/>
          </a:xfrm>
          <a:prstGeom prst="line">
            <a:avLst/>
          </a:prstGeom>
          <a:noFill/>
          <a:ln w="19050" algn="ctr">
            <a:solidFill>
              <a:srgbClr val="0000FF"/>
            </a:solidFill>
            <a:prstDash val="sysDash"/>
            <a:round/>
            <a:headEnd/>
            <a:tailEnd/>
          </a:ln>
        </p:spPr>
      </p:cxnSp>
      <p:sp>
        <p:nvSpPr>
          <p:cNvPr id="6158" name="TextBox 36"/>
          <p:cNvSpPr txBox="1">
            <a:spLocks noChangeArrowheads="1"/>
          </p:cNvSpPr>
          <p:nvPr/>
        </p:nvSpPr>
        <p:spPr bwMode="auto">
          <a:xfrm>
            <a:off x="5622925" y="1746250"/>
            <a:ext cx="1689100" cy="314325"/>
          </a:xfrm>
          <a:prstGeom prst="rect">
            <a:avLst/>
          </a:prstGeom>
          <a:noFill/>
          <a:ln w="9525">
            <a:noFill/>
            <a:miter lim="800000"/>
            <a:headEnd/>
            <a:tailEnd/>
          </a:ln>
        </p:spPr>
        <p:txBody>
          <a:bodyPr wrap="none">
            <a:spAutoFit/>
          </a:bodyPr>
          <a:lstStyle/>
          <a:p>
            <a:pPr>
              <a:buFont typeface="Wingdings" pitchFamily="2" charset="2"/>
              <a:buNone/>
            </a:pPr>
            <a:r>
              <a:rPr lang="en-US" sz="1600" dirty="0"/>
              <a:t>Reference plane</a:t>
            </a:r>
            <a:endParaRPr lang="en-GB" sz="1600"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177</a:t>
            </a:fld>
            <a:endParaRPr lang="en-US" dirty="0"/>
          </a:p>
        </p:txBody>
      </p:sp>
    </p:spTree>
    <p:extLst>
      <p:ext uri="{BB962C8B-B14F-4D97-AF65-F5344CB8AC3E}">
        <p14:creationId xmlns:p14="http://schemas.microsoft.com/office/powerpoint/2010/main" val="383355627"/>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3714" name="Rectangle 2"/>
          <p:cNvSpPr>
            <a:spLocks noChangeArrowheads="1"/>
          </p:cNvSpPr>
          <p:nvPr/>
        </p:nvSpPr>
        <p:spPr bwMode="auto">
          <a:xfrm>
            <a:off x="1490663"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2-ports (1)</a:t>
            </a:r>
          </a:p>
        </p:txBody>
      </p:sp>
      <p:sp>
        <p:nvSpPr>
          <p:cNvPr id="7196"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7197" name="TextBox 7"/>
          <p:cNvSpPr txBox="1">
            <a:spLocks noChangeArrowheads="1"/>
          </p:cNvSpPr>
          <p:nvPr/>
        </p:nvSpPr>
        <p:spPr bwMode="auto">
          <a:xfrm>
            <a:off x="676275" y="960438"/>
            <a:ext cx="3169457"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Line of Z</a:t>
            </a:r>
            <a:r>
              <a:rPr lang="en-US" sz="1800" b="0" baseline="-25000" dirty="0"/>
              <a:t>L</a:t>
            </a:r>
            <a:r>
              <a:rPr lang="en-US" sz="1800" b="0" dirty="0"/>
              <a:t>=50</a:t>
            </a:r>
            <a:r>
              <a:rPr lang="en-US" sz="1800" b="0" dirty="0">
                <a:sym typeface="Symbol" pitchFamily="18" charset="2"/>
              </a:rPr>
              <a:t>, length l=/4</a:t>
            </a:r>
            <a:r>
              <a:rPr lang="en-US" sz="1800" b="0" dirty="0"/>
              <a:t> </a:t>
            </a:r>
            <a:endParaRPr lang="en-GB" sz="1800" b="0" dirty="0"/>
          </a:p>
        </p:txBody>
      </p:sp>
      <p:sp>
        <p:nvSpPr>
          <p:cNvPr id="7198" name="TextBox 8"/>
          <p:cNvSpPr txBox="1">
            <a:spLocks noChangeArrowheads="1"/>
          </p:cNvSpPr>
          <p:nvPr/>
        </p:nvSpPr>
        <p:spPr bwMode="auto">
          <a:xfrm>
            <a:off x="676275" y="2514600"/>
            <a:ext cx="4122738"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t>Attenuator 3dB, i.e. half output power</a:t>
            </a:r>
            <a:endParaRPr lang="en-GB" sz="1800" b="0" dirty="0"/>
          </a:p>
        </p:txBody>
      </p:sp>
      <p:sp>
        <p:nvSpPr>
          <p:cNvPr id="7199" name="TextBox 9"/>
          <p:cNvSpPr txBox="1">
            <a:spLocks noChangeArrowheads="1"/>
          </p:cNvSpPr>
          <p:nvPr/>
        </p:nvSpPr>
        <p:spPr bwMode="auto">
          <a:xfrm>
            <a:off x="676275" y="4525963"/>
            <a:ext cx="1569725"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RF Transistor</a:t>
            </a:r>
            <a:endParaRPr lang="en-GB" sz="1800" b="0" dirty="0"/>
          </a:p>
        </p:txBody>
      </p:sp>
      <p:graphicFrame>
        <p:nvGraphicFramePr>
          <p:cNvPr id="7170" name="Object 9"/>
          <p:cNvGraphicFramePr>
            <a:graphicFrameLocks noChangeAspect="1"/>
          </p:cNvGraphicFramePr>
          <p:nvPr/>
        </p:nvGraphicFramePr>
        <p:xfrm>
          <a:off x="974725" y="1439863"/>
          <a:ext cx="2870200" cy="723900"/>
        </p:xfrm>
        <a:graphic>
          <a:graphicData uri="http://schemas.openxmlformats.org/presentationml/2006/ole">
            <mc:AlternateContent xmlns:mc="http://schemas.openxmlformats.org/markup-compatibility/2006">
              <mc:Choice xmlns:v="urn:schemas-microsoft-com:vml" Requires="v">
                <p:oleObj name="Equation" r:id="rId3" imgW="1841500" imgH="457200" progId="Equation.3">
                  <p:embed/>
                </p:oleObj>
              </mc:Choice>
              <mc:Fallback>
                <p:oleObj name="Equation" r:id="rId3" imgW="1841500" imgH="457200" progId="Equation.3">
                  <p:embed/>
                  <p:pic>
                    <p:nvPicPr>
                      <p:cNvPr id="717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4725" y="1439863"/>
                        <a:ext cx="2870200"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1" name="Object 9"/>
          <p:cNvGraphicFramePr>
            <a:graphicFrameLocks noChangeAspect="1"/>
          </p:cNvGraphicFramePr>
          <p:nvPr/>
        </p:nvGraphicFramePr>
        <p:xfrm>
          <a:off x="974725" y="2824163"/>
          <a:ext cx="4076700" cy="1247775"/>
        </p:xfrm>
        <a:graphic>
          <a:graphicData uri="http://schemas.openxmlformats.org/presentationml/2006/ole">
            <mc:AlternateContent xmlns:mc="http://schemas.openxmlformats.org/markup-compatibility/2006">
              <mc:Choice xmlns:v="urn:schemas-microsoft-com:vml" Requires="v">
                <p:oleObj name="Equation" r:id="rId5" imgW="2616200" imgH="787400" progId="Equation.3">
                  <p:embed/>
                </p:oleObj>
              </mc:Choice>
              <mc:Fallback>
                <p:oleObj name="Equation" r:id="rId5" imgW="2616200" imgH="787400" progId="Equation.3">
                  <p:embed/>
                  <p:pic>
                    <p:nvPicPr>
                      <p:cNvPr id="717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4725" y="2824163"/>
                        <a:ext cx="4076700" cy="1247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2" name="Object 9"/>
          <p:cNvGraphicFramePr>
            <a:graphicFrameLocks noChangeAspect="1"/>
          </p:cNvGraphicFramePr>
          <p:nvPr/>
        </p:nvGraphicFramePr>
        <p:xfrm>
          <a:off x="1066800" y="4884738"/>
          <a:ext cx="3087688" cy="763587"/>
        </p:xfrm>
        <a:graphic>
          <a:graphicData uri="http://schemas.openxmlformats.org/presentationml/2006/ole">
            <mc:AlternateContent xmlns:mc="http://schemas.openxmlformats.org/markup-compatibility/2006">
              <mc:Choice xmlns:v="urn:schemas-microsoft-com:vml" Requires="v">
                <p:oleObj name="Equation" r:id="rId7" imgW="1981200" imgH="482600" progId="Equation.3">
                  <p:embed/>
                </p:oleObj>
              </mc:Choice>
              <mc:Fallback>
                <p:oleObj name="Equation" r:id="rId7" imgW="1981200" imgH="482600" progId="Equation.3">
                  <p:embed/>
                  <p:pic>
                    <p:nvPicPr>
                      <p:cNvPr id="7172"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6800" y="4884738"/>
                        <a:ext cx="3087688" cy="763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7200" name="TextBox 13"/>
          <p:cNvSpPr txBox="1">
            <a:spLocks noChangeArrowheads="1"/>
          </p:cNvSpPr>
          <p:nvPr/>
        </p:nvSpPr>
        <p:spPr bwMode="auto">
          <a:xfrm>
            <a:off x="676275" y="5888038"/>
            <a:ext cx="3976688" cy="546100"/>
          </a:xfrm>
          <a:prstGeom prst="rect">
            <a:avLst/>
          </a:prstGeom>
          <a:noFill/>
          <a:ln w="9525">
            <a:noFill/>
            <a:miter lim="800000"/>
            <a:headEnd/>
            <a:tailEnd/>
          </a:ln>
        </p:spPr>
        <p:txBody>
          <a:bodyPr wrap="none">
            <a:spAutoFit/>
          </a:bodyPr>
          <a:lstStyle/>
          <a:p>
            <a:pPr>
              <a:buFont typeface="Wingdings" pitchFamily="2" charset="2"/>
              <a:buNone/>
            </a:pPr>
            <a:r>
              <a:rPr lang="en-US" sz="1400" b="0" dirty="0"/>
              <a:t>non-reciprocal since S</a:t>
            </a:r>
            <a:r>
              <a:rPr lang="en-US" sz="1400" b="0" baseline="-25000" dirty="0"/>
              <a:t>12</a:t>
            </a:r>
            <a:r>
              <a:rPr lang="en-US" sz="1400" b="0" dirty="0"/>
              <a:t> </a:t>
            </a:r>
            <a:r>
              <a:rPr lang="en-US" sz="1400" b="0" dirty="0">
                <a:sym typeface="Symbol" pitchFamily="18" charset="2"/>
              </a:rPr>
              <a:t> S</a:t>
            </a:r>
            <a:r>
              <a:rPr lang="en-US" sz="1400" b="0" baseline="-25000" dirty="0">
                <a:sym typeface="Symbol" pitchFamily="18" charset="2"/>
              </a:rPr>
              <a:t>21</a:t>
            </a:r>
            <a:r>
              <a:rPr lang="en-US" sz="1400" b="0" dirty="0">
                <a:sym typeface="Symbol" pitchFamily="18" charset="2"/>
              </a:rPr>
              <a:t>!</a:t>
            </a:r>
          </a:p>
          <a:p>
            <a:pPr>
              <a:buFont typeface="Wingdings" pitchFamily="2" charset="2"/>
              <a:buNone/>
            </a:pPr>
            <a:r>
              <a:rPr lang="en-US" sz="1400" b="0" dirty="0">
                <a:sym typeface="Symbol" pitchFamily="18" charset="2"/>
              </a:rPr>
              <a:t>=different transmission forwards and backwards</a:t>
            </a:r>
          </a:p>
        </p:txBody>
      </p:sp>
      <p:grpSp>
        <p:nvGrpSpPr>
          <p:cNvPr id="3" name="Group 41"/>
          <p:cNvGrpSpPr>
            <a:grpSpLocks/>
          </p:cNvGrpSpPr>
          <p:nvPr/>
        </p:nvGrpSpPr>
        <p:grpSpPr bwMode="auto">
          <a:xfrm>
            <a:off x="5681663" y="1181100"/>
            <a:ext cx="2700337" cy="1314450"/>
            <a:chOff x="5681409" y="1181418"/>
            <a:chExt cx="2700591" cy="1314894"/>
          </a:xfrm>
        </p:grpSpPr>
        <p:cxnSp>
          <p:nvCxnSpPr>
            <p:cNvPr id="7229" name="Straight Arrow Connector 15"/>
            <p:cNvCxnSpPr>
              <a:cxnSpLocks noChangeShapeType="1"/>
            </p:cNvCxnSpPr>
            <p:nvPr/>
          </p:nvCxnSpPr>
          <p:spPr bwMode="auto">
            <a:xfrm>
              <a:off x="5788152" y="1554480"/>
              <a:ext cx="2496312" cy="1588"/>
            </a:xfrm>
            <a:prstGeom prst="straightConnector1">
              <a:avLst/>
            </a:prstGeom>
            <a:noFill/>
            <a:ln w="25400" algn="ctr">
              <a:solidFill>
                <a:srgbClr val="0000FF"/>
              </a:solidFill>
              <a:round/>
              <a:headEnd/>
              <a:tailEnd type="triangle" w="lg" len="lg"/>
            </a:ln>
          </p:spPr>
        </p:cxnSp>
        <p:cxnSp>
          <p:nvCxnSpPr>
            <p:cNvPr id="7230" name="Straight Arrow Connector 16"/>
            <p:cNvCxnSpPr>
              <a:cxnSpLocks noChangeShapeType="1"/>
            </p:cNvCxnSpPr>
            <p:nvPr/>
          </p:nvCxnSpPr>
          <p:spPr bwMode="auto">
            <a:xfrm>
              <a:off x="5769864" y="1563624"/>
              <a:ext cx="137160" cy="1588"/>
            </a:xfrm>
            <a:prstGeom prst="straightConnector1">
              <a:avLst/>
            </a:prstGeom>
            <a:noFill/>
            <a:ln w="25400" algn="ctr">
              <a:solidFill>
                <a:srgbClr val="0000FF"/>
              </a:solidFill>
              <a:round/>
              <a:headEnd/>
              <a:tailEnd type="triangle" w="lg" len="lg"/>
            </a:ln>
          </p:spPr>
        </p:cxnSp>
        <p:cxnSp>
          <p:nvCxnSpPr>
            <p:cNvPr id="7231" name="Straight Arrow Connector 18"/>
            <p:cNvCxnSpPr>
              <a:cxnSpLocks noChangeShapeType="1"/>
            </p:cNvCxnSpPr>
            <p:nvPr/>
          </p:nvCxnSpPr>
          <p:spPr bwMode="auto">
            <a:xfrm>
              <a:off x="7013448" y="1563624"/>
              <a:ext cx="137160" cy="1588"/>
            </a:xfrm>
            <a:prstGeom prst="straightConnector1">
              <a:avLst/>
            </a:prstGeom>
            <a:noFill/>
            <a:ln w="25400" algn="ctr">
              <a:solidFill>
                <a:srgbClr val="0000FF"/>
              </a:solidFill>
              <a:round/>
              <a:headEnd/>
              <a:tailEnd type="triangle" w="lg" len="lg"/>
            </a:ln>
          </p:spPr>
        </p:cxnSp>
        <p:graphicFrame>
          <p:nvGraphicFramePr>
            <p:cNvPr id="7187" name="Object 9"/>
            <p:cNvGraphicFramePr>
              <a:graphicFrameLocks noChangeAspect="1"/>
            </p:cNvGraphicFramePr>
            <p:nvPr/>
          </p:nvGraphicFramePr>
          <p:xfrm>
            <a:off x="5681409" y="1181799"/>
            <a:ext cx="238125" cy="342900"/>
          </p:xfrm>
          <a:graphic>
            <a:graphicData uri="http://schemas.openxmlformats.org/presentationml/2006/ole">
              <mc:AlternateContent xmlns:mc="http://schemas.openxmlformats.org/markup-compatibility/2006">
                <mc:Choice xmlns:v="urn:schemas-microsoft-com:vml" Requires="v">
                  <p:oleObj name="Equation" r:id="rId9" imgW="152268" imgH="215713" progId="Equation.3">
                    <p:embed/>
                  </p:oleObj>
                </mc:Choice>
                <mc:Fallback>
                  <p:oleObj name="Equation" r:id="rId9" imgW="152268" imgH="215713" progId="Equation.3">
                    <p:embed/>
                    <p:pic>
                      <p:nvPicPr>
                        <p:cNvPr id="7187"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81409" y="1181799"/>
                          <a:ext cx="23812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8" name="Object 9"/>
            <p:cNvGraphicFramePr>
              <a:graphicFrameLocks noChangeAspect="1"/>
            </p:cNvGraphicFramePr>
            <p:nvPr/>
          </p:nvGraphicFramePr>
          <p:xfrm>
            <a:off x="8114094" y="1181418"/>
            <a:ext cx="257175" cy="342900"/>
          </p:xfrm>
          <a:graphic>
            <a:graphicData uri="http://schemas.openxmlformats.org/presentationml/2006/ole">
              <mc:AlternateContent xmlns:mc="http://schemas.openxmlformats.org/markup-compatibility/2006">
                <mc:Choice xmlns:v="urn:schemas-microsoft-com:vml" Requires="v">
                  <p:oleObj name="Equation" r:id="rId11" imgW="164885" imgH="215619" progId="Equation.3">
                    <p:embed/>
                  </p:oleObj>
                </mc:Choice>
                <mc:Fallback>
                  <p:oleObj name="Equation" r:id="rId11" imgW="164885" imgH="215619" progId="Equation.3">
                    <p:embed/>
                    <p:pic>
                      <p:nvPicPr>
                        <p:cNvPr id="7188"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14094" y="1181418"/>
                          <a:ext cx="25717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cxnSp>
          <p:nvCxnSpPr>
            <p:cNvPr id="7232" name="Straight Arrow Connector 33"/>
            <p:cNvCxnSpPr>
              <a:cxnSpLocks noChangeShapeType="1"/>
            </p:cNvCxnSpPr>
            <p:nvPr/>
          </p:nvCxnSpPr>
          <p:spPr bwMode="auto">
            <a:xfrm flipH="1">
              <a:off x="5788152" y="2194560"/>
              <a:ext cx="2496312" cy="1588"/>
            </a:xfrm>
            <a:prstGeom prst="straightConnector1">
              <a:avLst/>
            </a:prstGeom>
            <a:noFill/>
            <a:ln w="25400" algn="ctr">
              <a:solidFill>
                <a:srgbClr val="0000FF"/>
              </a:solidFill>
              <a:round/>
              <a:headEnd/>
              <a:tailEnd type="triangle" w="lg" len="lg"/>
            </a:ln>
          </p:spPr>
        </p:cxnSp>
        <p:cxnSp>
          <p:nvCxnSpPr>
            <p:cNvPr id="7233" name="Straight Arrow Connector 34"/>
            <p:cNvCxnSpPr>
              <a:cxnSpLocks noChangeShapeType="1"/>
            </p:cNvCxnSpPr>
            <p:nvPr/>
          </p:nvCxnSpPr>
          <p:spPr bwMode="auto">
            <a:xfrm flipH="1">
              <a:off x="8165592" y="2203704"/>
              <a:ext cx="137160" cy="1588"/>
            </a:xfrm>
            <a:prstGeom prst="straightConnector1">
              <a:avLst/>
            </a:prstGeom>
            <a:noFill/>
            <a:ln w="25400" algn="ctr">
              <a:solidFill>
                <a:srgbClr val="0000FF"/>
              </a:solidFill>
              <a:round/>
              <a:headEnd/>
              <a:tailEnd type="triangle" w="lg" len="lg"/>
            </a:ln>
          </p:spPr>
        </p:cxnSp>
        <p:cxnSp>
          <p:nvCxnSpPr>
            <p:cNvPr id="7234" name="Straight Arrow Connector 35"/>
            <p:cNvCxnSpPr>
              <a:cxnSpLocks noChangeShapeType="1"/>
            </p:cNvCxnSpPr>
            <p:nvPr/>
          </p:nvCxnSpPr>
          <p:spPr bwMode="auto">
            <a:xfrm flipH="1">
              <a:off x="7013448" y="2203704"/>
              <a:ext cx="137160" cy="1588"/>
            </a:xfrm>
            <a:prstGeom prst="straightConnector1">
              <a:avLst/>
            </a:prstGeom>
            <a:noFill/>
            <a:ln w="25400" algn="ctr">
              <a:solidFill>
                <a:srgbClr val="0000FF"/>
              </a:solidFill>
              <a:round/>
              <a:headEnd/>
              <a:tailEnd type="triangle" w="lg" len="lg"/>
            </a:ln>
          </p:spPr>
        </p:cxnSp>
        <p:graphicFrame>
          <p:nvGraphicFramePr>
            <p:cNvPr id="7189" name="Object 9"/>
            <p:cNvGraphicFramePr>
              <a:graphicFrameLocks noChangeAspect="1"/>
            </p:cNvGraphicFramePr>
            <p:nvPr/>
          </p:nvGraphicFramePr>
          <p:xfrm>
            <a:off x="5691188" y="1822450"/>
            <a:ext cx="217487" cy="342900"/>
          </p:xfrm>
          <a:graphic>
            <a:graphicData uri="http://schemas.openxmlformats.org/presentationml/2006/ole">
              <mc:AlternateContent xmlns:mc="http://schemas.openxmlformats.org/markup-compatibility/2006">
                <mc:Choice xmlns:v="urn:schemas-microsoft-com:vml" Requires="v">
                  <p:oleObj name="Equation" r:id="rId13" imgW="139579" imgH="215713" progId="Equation.3">
                    <p:embed/>
                  </p:oleObj>
                </mc:Choice>
                <mc:Fallback>
                  <p:oleObj name="Equation" r:id="rId13" imgW="139579" imgH="215713" progId="Equation.3">
                    <p:embed/>
                    <p:pic>
                      <p:nvPicPr>
                        <p:cNvPr id="7189"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91188" y="1822450"/>
                          <a:ext cx="217487"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90" name="Object 9"/>
            <p:cNvGraphicFramePr>
              <a:graphicFrameLocks noChangeAspect="1"/>
            </p:cNvGraphicFramePr>
            <p:nvPr/>
          </p:nvGraphicFramePr>
          <p:xfrm>
            <a:off x="8104188" y="1820863"/>
            <a:ext cx="277812" cy="342900"/>
          </p:xfrm>
          <a:graphic>
            <a:graphicData uri="http://schemas.openxmlformats.org/presentationml/2006/ole">
              <mc:AlternateContent xmlns:mc="http://schemas.openxmlformats.org/markup-compatibility/2006">
                <mc:Choice xmlns:v="urn:schemas-microsoft-com:vml" Requires="v">
                  <p:oleObj name="Equation" r:id="rId15" imgW="177569" imgH="215619" progId="Equation.3">
                    <p:embed/>
                  </p:oleObj>
                </mc:Choice>
                <mc:Fallback>
                  <p:oleObj name="Equation" r:id="rId15" imgW="177569" imgH="215619" progId="Equation.3">
                    <p:embed/>
                    <p:pic>
                      <p:nvPicPr>
                        <p:cNvPr id="7190"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04188" y="1820863"/>
                          <a:ext cx="277812"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91" name="Object 9"/>
            <p:cNvGraphicFramePr>
              <a:graphicFrameLocks noChangeAspect="1"/>
            </p:cNvGraphicFramePr>
            <p:nvPr/>
          </p:nvGraphicFramePr>
          <p:xfrm>
            <a:off x="6775577" y="1876425"/>
            <a:ext cx="317500" cy="322263"/>
          </p:xfrm>
          <a:graphic>
            <a:graphicData uri="http://schemas.openxmlformats.org/presentationml/2006/ole">
              <mc:AlternateContent xmlns:mc="http://schemas.openxmlformats.org/markup-compatibility/2006">
                <mc:Choice xmlns:v="urn:schemas-microsoft-com:vml" Requires="v">
                  <p:oleObj name="Equation" r:id="rId17" imgW="203024" imgH="203024" progId="Equation.3">
                    <p:embed/>
                  </p:oleObj>
                </mc:Choice>
                <mc:Fallback>
                  <p:oleObj name="Equation" r:id="rId17" imgW="203024" imgH="203024" progId="Equation.3">
                    <p:embed/>
                    <p:pic>
                      <p:nvPicPr>
                        <p:cNvPr id="7191"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775577" y="1876425"/>
                          <a:ext cx="317500" cy="322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92" name="Object 9"/>
            <p:cNvGraphicFramePr>
              <a:graphicFrameLocks noChangeAspect="1"/>
            </p:cNvGraphicFramePr>
            <p:nvPr/>
          </p:nvGraphicFramePr>
          <p:xfrm>
            <a:off x="6931025" y="1254633"/>
            <a:ext cx="317500" cy="322263"/>
          </p:xfrm>
          <a:graphic>
            <a:graphicData uri="http://schemas.openxmlformats.org/presentationml/2006/ole">
              <mc:AlternateContent xmlns:mc="http://schemas.openxmlformats.org/markup-compatibility/2006">
                <mc:Choice xmlns:v="urn:schemas-microsoft-com:vml" Requires="v">
                  <p:oleObj name="Equation" r:id="rId19" imgW="203024" imgH="203024" progId="Equation.3">
                    <p:embed/>
                  </p:oleObj>
                </mc:Choice>
                <mc:Fallback>
                  <p:oleObj name="Equation" r:id="rId19" imgW="203024" imgH="203024" progId="Equation.3">
                    <p:embed/>
                    <p:pic>
                      <p:nvPicPr>
                        <p:cNvPr id="7192" name="Object 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931025" y="1254633"/>
                          <a:ext cx="317500" cy="3222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7235" name="Rectangle 40"/>
            <p:cNvSpPr>
              <a:spLocks noChangeArrowheads="1"/>
            </p:cNvSpPr>
            <p:nvPr/>
          </p:nvSpPr>
          <p:spPr bwMode="auto">
            <a:xfrm>
              <a:off x="6071616" y="1234440"/>
              <a:ext cx="1929384" cy="1261872"/>
            </a:xfrm>
            <a:prstGeom prst="rect">
              <a:avLst/>
            </a:prstGeom>
            <a:noFill/>
            <a:ln w="25400" algn="ctr">
              <a:solidFill>
                <a:schemeClr val="tx1"/>
              </a:solidFill>
              <a:round/>
              <a:headEnd/>
              <a:tailEnd/>
            </a:ln>
          </p:spPr>
          <p:txBody>
            <a:bodyPr lIns="92075" tIns="46038" rIns="92075" bIns="46038"/>
            <a:lstStyle/>
            <a:p>
              <a:pPr marL="571500" indent="-571500"/>
              <a:endParaRPr lang="en-GB" dirty="0"/>
            </a:p>
          </p:txBody>
        </p:sp>
      </p:grpSp>
      <p:grpSp>
        <p:nvGrpSpPr>
          <p:cNvPr id="4" name="Group 42"/>
          <p:cNvGrpSpPr>
            <a:grpSpLocks/>
          </p:cNvGrpSpPr>
          <p:nvPr/>
        </p:nvGrpSpPr>
        <p:grpSpPr bwMode="auto">
          <a:xfrm>
            <a:off x="5681663" y="3119438"/>
            <a:ext cx="2700337" cy="1316037"/>
            <a:chOff x="5681409" y="1181418"/>
            <a:chExt cx="2700591" cy="1314894"/>
          </a:xfrm>
        </p:grpSpPr>
        <p:cxnSp>
          <p:nvCxnSpPr>
            <p:cNvPr id="7222" name="Straight Arrow Connector 43"/>
            <p:cNvCxnSpPr>
              <a:cxnSpLocks noChangeShapeType="1"/>
            </p:cNvCxnSpPr>
            <p:nvPr/>
          </p:nvCxnSpPr>
          <p:spPr bwMode="auto">
            <a:xfrm>
              <a:off x="5788152" y="1554480"/>
              <a:ext cx="2496312" cy="1588"/>
            </a:xfrm>
            <a:prstGeom prst="straightConnector1">
              <a:avLst/>
            </a:prstGeom>
            <a:noFill/>
            <a:ln w="25400" algn="ctr">
              <a:solidFill>
                <a:srgbClr val="0000FF"/>
              </a:solidFill>
              <a:round/>
              <a:headEnd/>
              <a:tailEnd type="triangle" w="lg" len="lg"/>
            </a:ln>
          </p:spPr>
        </p:cxnSp>
        <p:cxnSp>
          <p:nvCxnSpPr>
            <p:cNvPr id="7223" name="Straight Arrow Connector 44"/>
            <p:cNvCxnSpPr>
              <a:cxnSpLocks noChangeShapeType="1"/>
            </p:cNvCxnSpPr>
            <p:nvPr/>
          </p:nvCxnSpPr>
          <p:spPr bwMode="auto">
            <a:xfrm>
              <a:off x="5769864" y="1563624"/>
              <a:ext cx="137160" cy="1588"/>
            </a:xfrm>
            <a:prstGeom prst="straightConnector1">
              <a:avLst/>
            </a:prstGeom>
            <a:noFill/>
            <a:ln w="25400" algn="ctr">
              <a:solidFill>
                <a:srgbClr val="0000FF"/>
              </a:solidFill>
              <a:round/>
              <a:headEnd/>
              <a:tailEnd type="triangle" w="lg" len="lg"/>
            </a:ln>
          </p:spPr>
        </p:cxnSp>
        <p:cxnSp>
          <p:nvCxnSpPr>
            <p:cNvPr id="7224" name="Straight Arrow Connector 45"/>
            <p:cNvCxnSpPr>
              <a:cxnSpLocks noChangeShapeType="1"/>
            </p:cNvCxnSpPr>
            <p:nvPr/>
          </p:nvCxnSpPr>
          <p:spPr bwMode="auto">
            <a:xfrm>
              <a:off x="7013448" y="1563624"/>
              <a:ext cx="137160" cy="1588"/>
            </a:xfrm>
            <a:prstGeom prst="straightConnector1">
              <a:avLst/>
            </a:prstGeom>
            <a:noFill/>
            <a:ln w="25400" algn="ctr">
              <a:solidFill>
                <a:srgbClr val="0000FF"/>
              </a:solidFill>
              <a:round/>
              <a:headEnd/>
              <a:tailEnd type="triangle" w="lg" len="lg"/>
            </a:ln>
          </p:spPr>
        </p:cxnSp>
        <p:graphicFrame>
          <p:nvGraphicFramePr>
            <p:cNvPr id="7181" name="Object 9"/>
            <p:cNvGraphicFramePr>
              <a:graphicFrameLocks noChangeAspect="1"/>
            </p:cNvGraphicFramePr>
            <p:nvPr/>
          </p:nvGraphicFramePr>
          <p:xfrm>
            <a:off x="5681409" y="1181799"/>
            <a:ext cx="238125" cy="342900"/>
          </p:xfrm>
          <a:graphic>
            <a:graphicData uri="http://schemas.openxmlformats.org/presentationml/2006/ole">
              <mc:AlternateContent xmlns:mc="http://schemas.openxmlformats.org/markup-compatibility/2006">
                <mc:Choice xmlns:v="urn:schemas-microsoft-com:vml" Requires="v">
                  <p:oleObj name="Equation" r:id="rId20" imgW="152268" imgH="215713" progId="Equation.3">
                    <p:embed/>
                  </p:oleObj>
                </mc:Choice>
                <mc:Fallback>
                  <p:oleObj name="Equation" r:id="rId20" imgW="152268" imgH="215713" progId="Equation.3">
                    <p:embed/>
                    <p:pic>
                      <p:nvPicPr>
                        <p:cNvPr id="7181"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81409" y="1181799"/>
                          <a:ext cx="23812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2" name="Object 9"/>
            <p:cNvGraphicFramePr>
              <a:graphicFrameLocks noChangeAspect="1"/>
            </p:cNvGraphicFramePr>
            <p:nvPr/>
          </p:nvGraphicFramePr>
          <p:xfrm>
            <a:off x="8114094" y="1181418"/>
            <a:ext cx="257175" cy="342900"/>
          </p:xfrm>
          <a:graphic>
            <a:graphicData uri="http://schemas.openxmlformats.org/presentationml/2006/ole">
              <mc:AlternateContent xmlns:mc="http://schemas.openxmlformats.org/markup-compatibility/2006">
                <mc:Choice xmlns:v="urn:schemas-microsoft-com:vml" Requires="v">
                  <p:oleObj name="Equation" r:id="rId21" imgW="164885" imgH="215619" progId="Equation.3">
                    <p:embed/>
                  </p:oleObj>
                </mc:Choice>
                <mc:Fallback>
                  <p:oleObj name="Equation" r:id="rId21" imgW="164885" imgH="215619" progId="Equation.3">
                    <p:embed/>
                    <p:pic>
                      <p:nvPicPr>
                        <p:cNvPr id="7182"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14094" y="1181418"/>
                          <a:ext cx="25717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cxnSp>
          <p:nvCxnSpPr>
            <p:cNvPr id="7225" name="Straight Arrow Connector 48"/>
            <p:cNvCxnSpPr>
              <a:cxnSpLocks noChangeShapeType="1"/>
            </p:cNvCxnSpPr>
            <p:nvPr/>
          </p:nvCxnSpPr>
          <p:spPr bwMode="auto">
            <a:xfrm flipH="1">
              <a:off x="5788152" y="2194560"/>
              <a:ext cx="2496312" cy="1588"/>
            </a:xfrm>
            <a:prstGeom prst="straightConnector1">
              <a:avLst/>
            </a:prstGeom>
            <a:noFill/>
            <a:ln w="25400" algn="ctr">
              <a:solidFill>
                <a:srgbClr val="0000FF"/>
              </a:solidFill>
              <a:round/>
              <a:headEnd/>
              <a:tailEnd type="triangle" w="lg" len="lg"/>
            </a:ln>
          </p:spPr>
        </p:cxnSp>
        <p:cxnSp>
          <p:nvCxnSpPr>
            <p:cNvPr id="7226" name="Straight Arrow Connector 49"/>
            <p:cNvCxnSpPr>
              <a:cxnSpLocks noChangeShapeType="1"/>
            </p:cNvCxnSpPr>
            <p:nvPr/>
          </p:nvCxnSpPr>
          <p:spPr bwMode="auto">
            <a:xfrm flipH="1">
              <a:off x="8165592" y="2203704"/>
              <a:ext cx="137160" cy="1588"/>
            </a:xfrm>
            <a:prstGeom prst="straightConnector1">
              <a:avLst/>
            </a:prstGeom>
            <a:noFill/>
            <a:ln w="25400" algn="ctr">
              <a:solidFill>
                <a:srgbClr val="0000FF"/>
              </a:solidFill>
              <a:round/>
              <a:headEnd/>
              <a:tailEnd type="triangle" w="lg" len="lg"/>
            </a:ln>
          </p:spPr>
        </p:cxnSp>
        <p:cxnSp>
          <p:nvCxnSpPr>
            <p:cNvPr id="7227" name="Straight Arrow Connector 50"/>
            <p:cNvCxnSpPr>
              <a:cxnSpLocks noChangeShapeType="1"/>
            </p:cNvCxnSpPr>
            <p:nvPr/>
          </p:nvCxnSpPr>
          <p:spPr bwMode="auto">
            <a:xfrm flipH="1">
              <a:off x="7013448" y="2203704"/>
              <a:ext cx="137160" cy="1588"/>
            </a:xfrm>
            <a:prstGeom prst="straightConnector1">
              <a:avLst/>
            </a:prstGeom>
            <a:noFill/>
            <a:ln w="25400" algn="ctr">
              <a:solidFill>
                <a:srgbClr val="0000FF"/>
              </a:solidFill>
              <a:round/>
              <a:headEnd/>
              <a:tailEnd type="triangle" w="lg" len="lg"/>
            </a:ln>
          </p:spPr>
        </p:cxnSp>
        <p:graphicFrame>
          <p:nvGraphicFramePr>
            <p:cNvPr id="7183" name="Object 9"/>
            <p:cNvGraphicFramePr>
              <a:graphicFrameLocks noChangeAspect="1"/>
            </p:cNvGraphicFramePr>
            <p:nvPr/>
          </p:nvGraphicFramePr>
          <p:xfrm>
            <a:off x="5691188" y="1822450"/>
            <a:ext cx="217487" cy="342900"/>
          </p:xfrm>
          <a:graphic>
            <a:graphicData uri="http://schemas.openxmlformats.org/presentationml/2006/ole">
              <mc:AlternateContent xmlns:mc="http://schemas.openxmlformats.org/markup-compatibility/2006">
                <mc:Choice xmlns:v="urn:schemas-microsoft-com:vml" Requires="v">
                  <p:oleObj name="Equation" r:id="rId22" imgW="139579" imgH="215713" progId="Equation.3">
                    <p:embed/>
                  </p:oleObj>
                </mc:Choice>
                <mc:Fallback>
                  <p:oleObj name="Equation" r:id="rId22" imgW="139579" imgH="215713" progId="Equation.3">
                    <p:embed/>
                    <p:pic>
                      <p:nvPicPr>
                        <p:cNvPr id="7183"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91188" y="1822450"/>
                          <a:ext cx="217487"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4" name="Object 9"/>
            <p:cNvGraphicFramePr>
              <a:graphicFrameLocks noChangeAspect="1"/>
            </p:cNvGraphicFramePr>
            <p:nvPr/>
          </p:nvGraphicFramePr>
          <p:xfrm>
            <a:off x="8104188" y="1820863"/>
            <a:ext cx="277812" cy="342900"/>
          </p:xfrm>
          <a:graphic>
            <a:graphicData uri="http://schemas.openxmlformats.org/presentationml/2006/ole">
              <mc:AlternateContent xmlns:mc="http://schemas.openxmlformats.org/markup-compatibility/2006">
                <mc:Choice xmlns:v="urn:schemas-microsoft-com:vml" Requires="v">
                  <p:oleObj name="Equation" r:id="rId23" imgW="177569" imgH="215619" progId="Equation.3">
                    <p:embed/>
                  </p:oleObj>
                </mc:Choice>
                <mc:Fallback>
                  <p:oleObj name="Equation" r:id="rId23" imgW="177569" imgH="215619" progId="Equation.3">
                    <p:embed/>
                    <p:pic>
                      <p:nvPicPr>
                        <p:cNvPr id="7184"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04188" y="1820863"/>
                          <a:ext cx="277812"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5" name="Object 9"/>
            <p:cNvGraphicFramePr>
              <a:graphicFrameLocks noChangeAspect="1"/>
            </p:cNvGraphicFramePr>
            <p:nvPr/>
          </p:nvGraphicFramePr>
          <p:xfrm>
            <a:off x="6735572" y="1830134"/>
            <a:ext cx="635000" cy="342900"/>
          </p:xfrm>
          <a:graphic>
            <a:graphicData uri="http://schemas.openxmlformats.org/presentationml/2006/ole">
              <mc:AlternateContent xmlns:mc="http://schemas.openxmlformats.org/markup-compatibility/2006">
                <mc:Choice xmlns:v="urn:schemas-microsoft-com:vml" Requires="v">
                  <p:oleObj name="Equation" r:id="rId24" imgW="406048" imgH="215713" progId="Equation.3">
                    <p:embed/>
                  </p:oleObj>
                </mc:Choice>
                <mc:Fallback>
                  <p:oleObj name="Equation" r:id="rId24" imgW="406048" imgH="215713" progId="Equation.3">
                    <p:embed/>
                    <p:pic>
                      <p:nvPicPr>
                        <p:cNvPr id="7185" name="Object 9"/>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735572" y="1830134"/>
                          <a:ext cx="635000"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6" name="Object 9"/>
            <p:cNvGraphicFramePr>
              <a:graphicFrameLocks noChangeAspect="1"/>
            </p:cNvGraphicFramePr>
            <p:nvPr/>
          </p:nvGraphicFramePr>
          <p:xfrm>
            <a:off x="6671691" y="1207834"/>
            <a:ext cx="635000" cy="341312"/>
          </p:xfrm>
          <a:graphic>
            <a:graphicData uri="http://schemas.openxmlformats.org/presentationml/2006/ole">
              <mc:AlternateContent xmlns:mc="http://schemas.openxmlformats.org/markup-compatibility/2006">
                <mc:Choice xmlns:v="urn:schemas-microsoft-com:vml" Requires="v">
                  <p:oleObj name="Equation" r:id="rId26" imgW="406048" imgH="215713" progId="Equation.3">
                    <p:embed/>
                  </p:oleObj>
                </mc:Choice>
                <mc:Fallback>
                  <p:oleObj name="Equation" r:id="rId26" imgW="406048" imgH="215713" progId="Equation.3">
                    <p:embed/>
                    <p:pic>
                      <p:nvPicPr>
                        <p:cNvPr id="7186" name="Object 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6671691" y="1207834"/>
                          <a:ext cx="635000" cy="341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7228" name="Rectangle 55"/>
            <p:cNvSpPr>
              <a:spLocks noChangeArrowheads="1"/>
            </p:cNvSpPr>
            <p:nvPr/>
          </p:nvSpPr>
          <p:spPr bwMode="auto">
            <a:xfrm>
              <a:off x="6071616" y="1234440"/>
              <a:ext cx="1929384" cy="1261872"/>
            </a:xfrm>
            <a:prstGeom prst="rect">
              <a:avLst/>
            </a:prstGeom>
            <a:noFill/>
            <a:ln w="25400" algn="ctr">
              <a:solidFill>
                <a:schemeClr val="tx1"/>
              </a:solidFill>
              <a:round/>
              <a:headEnd/>
              <a:tailEnd/>
            </a:ln>
          </p:spPr>
          <p:txBody>
            <a:bodyPr lIns="92075" tIns="46038" rIns="92075" bIns="46038"/>
            <a:lstStyle/>
            <a:p>
              <a:pPr marL="571500" indent="-571500"/>
              <a:endParaRPr lang="en-GB" dirty="0"/>
            </a:p>
          </p:txBody>
        </p:sp>
      </p:grpSp>
      <p:grpSp>
        <p:nvGrpSpPr>
          <p:cNvPr id="5" name="Group 85"/>
          <p:cNvGrpSpPr>
            <a:grpSpLocks/>
          </p:cNvGrpSpPr>
          <p:nvPr/>
        </p:nvGrpSpPr>
        <p:grpSpPr bwMode="auto">
          <a:xfrm>
            <a:off x="5681663" y="4957763"/>
            <a:ext cx="2700337" cy="1314450"/>
            <a:chOff x="5681409" y="4957890"/>
            <a:chExt cx="2700591" cy="1314894"/>
          </a:xfrm>
        </p:grpSpPr>
        <p:grpSp>
          <p:nvGrpSpPr>
            <p:cNvPr id="6" name="Group 56"/>
            <p:cNvGrpSpPr>
              <a:grpSpLocks/>
            </p:cNvGrpSpPr>
            <p:nvPr/>
          </p:nvGrpSpPr>
          <p:grpSpPr bwMode="auto">
            <a:xfrm>
              <a:off x="5681409" y="4957890"/>
              <a:ext cx="2700591" cy="1314894"/>
              <a:chOff x="5681409" y="1181418"/>
              <a:chExt cx="2700591" cy="1314894"/>
            </a:xfrm>
          </p:grpSpPr>
          <p:cxnSp>
            <p:nvCxnSpPr>
              <p:cNvPr id="7215" name="Straight Arrow Connector 57"/>
              <p:cNvCxnSpPr>
                <a:cxnSpLocks noChangeShapeType="1"/>
              </p:cNvCxnSpPr>
              <p:nvPr/>
            </p:nvCxnSpPr>
            <p:spPr bwMode="auto">
              <a:xfrm>
                <a:off x="5788152" y="1554480"/>
                <a:ext cx="2496312" cy="1588"/>
              </a:xfrm>
              <a:prstGeom prst="straightConnector1">
                <a:avLst/>
              </a:prstGeom>
              <a:noFill/>
              <a:ln w="25400" algn="ctr">
                <a:solidFill>
                  <a:srgbClr val="0000FF"/>
                </a:solidFill>
                <a:round/>
                <a:headEnd/>
                <a:tailEnd type="triangle" w="lg" len="lg"/>
              </a:ln>
            </p:spPr>
          </p:cxnSp>
          <p:cxnSp>
            <p:nvCxnSpPr>
              <p:cNvPr id="7216" name="Straight Arrow Connector 58"/>
              <p:cNvCxnSpPr>
                <a:cxnSpLocks noChangeShapeType="1"/>
              </p:cNvCxnSpPr>
              <p:nvPr/>
            </p:nvCxnSpPr>
            <p:spPr bwMode="auto">
              <a:xfrm>
                <a:off x="5769864" y="1563624"/>
                <a:ext cx="137160" cy="1588"/>
              </a:xfrm>
              <a:prstGeom prst="straightConnector1">
                <a:avLst/>
              </a:prstGeom>
              <a:noFill/>
              <a:ln w="25400" algn="ctr">
                <a:solidFill>
                  <a:srgbClr val="0000FF"/>
                </a:solidFill>
                <a:round/>
                <a:headEnd/>
                <a:tailEnd type="triangle" w="lg" len="lg"/>
              </a:ln>
            </p:spPr>
          </p:cxnSp>
          <p:cxnSp>
            <p:nvCxnSpPr>
              <p:cNvPr id="7217" name="Straight Arrow Connector 59"/>
              <p:cNvCxnSpPr>
                <a:cxnSpLocks noChangeShapeType="1"/>
              </p:cNvCxnSpPr>
              <p:nvPr/>
            </p:nvCxnSpPr>
            <p:spPr bwMode="auto">
              <a:xfrm>
                <a:off x="7013448" y="1563624"/>
                <a:ext cx="137160" cy="1588"/>
              </a:xfrm>
              <a:prstGeom prst="straightConnector1">
                <a:avLst/>
              </a:prstGeom>
              <a:noFill/>
              <a:ln w="25400" algn="ctr">
                <a:solidFill>
                  <a:srgbClr val="0000FF"/>
                </a:solidFill>
                <a:round/>
                <a:headEnd/>
                <a:tailEnd type="triangle" w="lg" len="lg"/>
              </a:ln>
            </p:spPr>
          </p:cxnSp>
          <p:graphicFrame>
            <p:nvGraphicFramePr>
              <p:cNvPr id="7173" name="Object 9"/>
              <p:cNvGraphicFramePr>
                <a:graphicFrameLocks noChangeAspect="1"/>
              </p:cNvGraphicFramePr>
              <p:nvPr/>
            </p:nvGraphicFramePr>
            <p:xfrm>
              <a:off x="5681409" y="1181799"/>
              <a:ext cx="238125" cy="342900"/>
            </p:xfrm>
            <a:graphic>
              <a:graphicData uri="http://schemas.openxmlformats.org/presentationml/2006/ole">
                <mc:AlternateContent xmlns:mc="http://schemas.openxmlformats.org/markup-compatibility/2006">
                  <mc:Choice xmlns:v="urn:schemas-microsoft-com:vml" Requires="v">
                    <p:oleObj name="Equation" r:id="rId28" imgW="152268" imgH="215713" progId="Equation.3">
                      <p:embed/>
                    </p:oleObj>
                  </mc:Choice>
                  <mc:Fallback>
                    <p:oleObj name="Equation" r:id="rId28" imgW="152268" imgH="215713" progId="Equation.3">
                      <p:embed/>
                      <p:pic>
                        <p:nvPicPr>
                          <p:cNvPr id="7173"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81409" y="1181799"/>
                            <a:ext cx="23812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4" name="Object 9"/>
              <p:cNvGraphicFramePr>
                <a:graphicFrameLocks noChangeAspect="1"/>
              </p:cNvGraphicFramePr>
              <p:nvPr/>
            </p:nvGraphicFramePr>
            <p:xfrm>
              <a:off x="8114094" y="1181418"/>
              <a:ext cx="257175" cy="342900"/>
            </p:xfrm>
            <a:graphic>
              <a:graphicData uri="http://schemas.openxmlformats.org/presentationml/2006/ole">
                <mc:AlternateContent xmlns:mc="http://schemas.openxmlformats.org/markup-compatibility/2006">
                  <mc:Choice xmlns:v="urn:schemas-microsoft-com:vml" Requires="v">
                    <p:oleObj name="Equation" r:id="rId29" imgW="164885" imgH="215619" progId="Equation.3">
                      <p:embed/>
                    </p:oleObj>
                  </mc:Choice>
                  <mc:Fallback>
                    <p:oleObj name="Equation" r:id="rId29" imgW="164885" imgH="215619" progId="Equation.3">
                      <p:embed/>
                      <p:pic>
                        <p:nvPicPr>
                          <p:cNvPr id="7174"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14094" y="1181418"/>
                            <a:ext cx="257175"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cxnSp>
            <p:nvCxnSpPr>
              <p:cNvPr id="7218" name="Straight Arrow Connector 62"/>
              <p:cNvCxnSpPr>
                <a:cxnSpLocks noChangeShapeType="1"/>
              </p:cNvCxnSpPr>
              <p:nvPr/>
            </p:nvCxnSpPr>
            <p:spPr bwMode="auto">
              <a:xfrm flipH="1">
                <a:off x="5788152" y="2194560"/>
                <a:ext cx="2496312" cy="1588"/>
              </a:xfrm>
              <a:prstGeom prst="straightConnector1">
                <a:avLst/>
              </a:prstGeom>
              <a:noFill/>
              <a:ln w="25400" algn="ctr">
                <a:solidFill>
                  <a:srgbClr val="0000FF"/>
                </a:solidFill>
                <a:round/>
                <a:headEnd/>
                <a:tailEnd type="triangle" w="lg" len="lg"/>
              </a:ln>
            </p:spPr>
          </p:cxnSp>
          <p:cxnSp>
            <p:nvCxnSpPr>
              <p:cNvPr id="7219" name="Straight Arrow Connector 63"/>
              <p:cNvCxnSpPr>
                <a:cxnSpLocks noChangeShapeType="1"/>
              </p:cNvCxnSpPr>
              <p:nvPr/>
            </p:nvCxnSpPr>
            <p:spPr bwMode="auto">
              <a:xfrm flipH="1">
                <a:off x="8165592" y="2203704"/>
                <a:ext cx="137160" cy="1588"/>
              </a:xfrm>
              <a:prstGeom prst="straightConnector1">
                <a:avLst/>
              </a:prstGeom>
              <a:noFill/>
              <a:ln w="25400" algn="ctr">
                <a:solidFill>
                  <a:srgbClr val="0000FF"/>
                </a:solidFill>
                <a:round/>
                <a:headEnd/>
                <a:tailEnd type="triangle" w="lg" len="lg"/>
              </a:ln>
            </p:spPr>
          </p:cxnSp>
          <p:cxnSp>
            <p:nvCxnSpPr>
              <p:cNvPr id="7220" name="Straight Arrow Connector 64"/>
              <p:cNvCxnSpPr>
                <a:cxnSpLocks noChangeShapeType="1"/>
              </p:cNvCxnSpPr>
              <p:nvPr/>
            </p:nvCxnSpPr>
            <p:spPr bwMode="auto">
              <a:xfrm flipH="1">
                <a:off x="7013448" y="2203704"/>
                <a:ext cx="137160" cy="1588"/>
              </a:xfrm>
              <a:prstGeom prst="straightConnector1">
                <a:avLst/>
              </a:prstGeom>
              <a:noFill/>
              <a:ln w="25400" algn="ctr">
                <a:solidFill>
                  <a:srgbClr val="0000FF"/>
                </a:solidFill>
                <a:round/>
                <a:headEnd/>
                <a:tailEnd type="triangle" w="lg" len="lg"/>
              </a:ln>
            </p:spPr>
          </p:cxnSp>
          <p:graphicFrame>
            <p:nvGraphicFramePr>
              <p:cNvPr id="7175" name="Object 9"/>
              <p:cNvGraphicFramePr>
                <a:graphicFrameLocks noChangeAspect="1"/>
              </p:cNvGraphicFramePr>
              <p:nvPr/>
            </p:nvGraphicFramePr>
            <p:xfrm>
              <a:off x="5691188" y="1822450"/>
              <a:ext cx="217487" cy="342900"/>
            </p:xfrm>
            <a:graphic>
              <a:graphicData uri="http://schemas.openxmlformats.org/presentationml/2006/ole">
                <mc:AlternateContent xmlns:mc="http://schemas.openxmlformats.org/markup-compatibility/2006">
                  <mc:Choice xmlns:v="urn:schemas-microsoft-com:vml" Requires="v">
                    <p:oleObj name="Equation" r:id="rId30" imgW="139579" imgH="215713" progId="Equation.3">
                      <p:embed/>
                    </p:oleObj>
                  </mc:Choice>
                  <mc:Fallback>
                    <p:oleObj name="Equation" r:id="rId30" imgW="139579" imgH="215713" progId="Equation.3">
                      <p:embed/>
                      <p:pic>
                        <p:nvPicPr>
                          <p:cNvPr id="7175"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91188" y="1822450"/>
                            <a:ext cx="217487"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6" name="Object 9"/>
              <p:cNvGraphicFramePr>
                <a:graphicFrameLocks noChangeAspect="1"/>
              </p:cNvGraphicFramePr>
              <p:nvPr/>
            </p:nvGraphicFramePr>
            <p:xfrm>
              <a:off x="8104188" y="1820863"/>
              <a:ext cx="277812" cy="342900"/>
            </p:xfrm>
            <a:graphic>
              <a:graphicData uri="http://schemas.openxmlformats.org/presentationml/2006/ole">
                <mc:AlternateContent xmlns:mc="http://schemas.openxmlformats.org/markup-compatibility/2006">
                  <mc:Choice xmlns:v="urn:schemas-microsoft-com:vml" Requires="v">
                    <p:oleObj name="Equation" r:id="rId31" imgW="177569" imgH="215619" progId="Equation.3">
                      <p:embed/>
                    </p:oleObj>
                  </mc:Choice>
                  <mc:Fallback>
                    <p:oleObj name="Equation" r:id="rId31" imgW="177569" imgH="215619" progId="Equation.3">
                      <p:embed/>
                      <p:pic>
                        <p:nvPicPr>
                          <p:cNvPr id="7176"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04188" y="1820863"/>
                            <a:ext cx="277812" cy="342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7" name="Object 9"/>
              <p:cNvGraphicFramePr>
                <a:graphicFrameLocks noChangeAspect="1"/>
              </p:cNvGraphicFramePr>
              <p:nvPr/>
            </p:nvGraphicFramePr>
            <p:xfrm>
              <a:off x="6744706" y="2241353"/>
              <a:ext cx="635000" cy="228600"/>
            </p:xfrm>
            <a:graphic>
              <a:graphicData uri="http://schemas.openxmlformats.org/presentationml/2006/ole">
                <mc:AlternateContent xmlns:mc="http://schemas.openxmlformats.org/markup-compatibility/2006">
                  <mc:Choice xmlns:v="urn:schemas-microsoft-com:vml" Requires="v">
                    <p:oleObj name="Equation" r:id="rId32" imgW="634725" imgH="228501" progId="Equation.3">
                      <p:embed/>
                    </p:oleObj>
                  </mc:Choice>
                  <mc:Fallback>
                    <p:oleObj name="Equation" r:id="rId32" imgW="634725" imgH="228501" progId="Equation.3">
                      <p:embed/>
                      <p:pic>
                        <p:nvPicPr>
                          <p:cNvPr id="7177" name="Object 9"/>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6744706" y="2241353"/>
                            <a:ext cx="6350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78" name="Object 9"/>
              <p:cNvGraphicFramePr>
                <a:graphicFrameLocks noChangeAspect="1"/>
              </p:cNvGraphicFramePr>
              <p:nvPr/>
            </p:nvGraphicFramePr>
            <p:xfrm>
              <a:off x="6825474" y="1282115"/>
              <a:ext cx="546100" cy="228600"/>
            </p:xfrm>
            <a:graphic>
              <a:graphicData uri="http://schemas.openxmlformats.org/presentationml/2006/ole">
                <mc:AlternateContent xmlns:mc="http://schemas.openxmlformats.org/markup-compatibility/2006">
                  <mc:Choice xmlns:v="urn:schemas-microsoft-com:vml" Requires="v">
                    <p:oleObj name="Equation" r:id="rId34" imgW="545863" imgH="228501" progId="Equation.3">
                      <p:embed/>
                    </p:oleObj>
                  </mc:Choice>
                  <mc:Fallback>
                    <p:oleObj name="Equation" r:id="rId34" imgW="545863" imgH="228501" progId="Equation.3">
                      <p:embed/>
                      <p:pic>
                        <p:nvPicPr>
                          <p:cNvPr id="7178" name="Object 9"/>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6825474" y="1282115"/>
                            <a:ext cx="5461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7221" name="Rectangle 69"/>
              <p:cNvSpPr>
                <a:spLocks noChangeArrowheads="1"/>
              </p:cNvSpPr>
              <p:nvPr/>
            </p:nvSpPr>
            <p:spPr bwMode="auto">
              <a:xfrm>
                <a:off x="6071616" y="1234440"/>
                <a:ext cx="1929384" cy="1261872"/>
              </a:xfrm>
              <a:prstGeom prst="rect">
                <a:avLst/>
              </a:prstGeom>
              <a:noFill/>
              <a:ln w="25400" algn="ctr">
                <a:solidFill>
                  <a:schemeClr val="tx1"/>
                </a:solidFill>
                <a:round/>
                <a:headEnd/>
                <a:tailEnd/>
              </a:ln>
            </p:spPr>
            <p:txBody>
              <a:bodyPr lIns="92075" tIns="46038" rIns="92075" bIns="46038"/>
              <a:lstStyle/>
              <a:p>
                <a:pPr marL="571500" indent="-571500"/>
                <a:endParaRPr lang="en-GB" dirty="0"/>
              </a:p>
            </p:txBody>
          </p:sp>
          <p:graphicFrame>
            <p:nvGraphicFramePr>
              <p:cNvPr id="7179" name="Object 9"/>
              <p:cNvGraphicFramePr>
                <a:graphicFrameLocks noChangeAspect="1"/>
              </p:cNvGraphicFramePr>
              <p:nvPr/>
            </p:nvGraphicFramePr>
            <p:xfrm>
              <a:off x="6305550" y="1628966"/>
              <a:ext cx="698500" cy="228600"/>
            </p:xfrm>
            <a:graphic>
              <a:graphicData uri="http://schemas.openxmlformats.org/presentationml/2006/ole">
                <mc:AlternateContent xmlns:mc="http://schemas.openxmlformats.org/markup-compatibility/2006">
                  <mc:Choice xmlns:v="urn:schemas-microsoft-com:vml" Requires="v">
                    <p:oleObj name="Equation" r:id="rId36" imgW="698500" imgH="228600" progId="Equation.3">
                      <p:embed/>
                    </p:oleObj>
                  </mc:Choice>
                  <mc:Fallback>
                    <p:oleObj name="Equation" r:id="rId36" imgW="698500" imgH="228600" progId="Equation.3">
                      <p:embed/>
                      <p:pic>
                        <p:nvPicPr>
                          <p:cNvPr id="7179" name="Object 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6305550" y="1628966"/>
                            <a:ext cx="6985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7180" name="Object 9"/>
              <p:cNvGraphicFramePr>
                <a:graphicFrameLocks noChangeAspect="1"/>
              </p:cNvGraphicFramePr>
              <p:nvPr/>
            </p:nvGraphicFramePr>
            <p:xfrm>
              <a:off x="7146406" y="1843861"/>
              <a:ext cx="698500" cy="228600"/>
            </p:xfrm>
            <a:graphic>
              <a:graphicData uri="http://schemas.openxmlformats.org/presentationml/2006/ole">
                <mc:AlternateContent xmlns:mc="http://schemas.openxmlformats.org/markup-compatibility/2006">
                  <mc:Choice xmlns:v="urn:schemas-microsoft-com:vml" Requires="v">
                    <p:oleObj name="Equation" r:id="rId38" imgW="698500" imgH="228600" progId="Equation.3">
                      <p:embed/>
                    </p:oleObj>
                  </mc:Choice>
                  <mc:Fallback>
                    <p:oleObj name="Equation" r:id="rId38" imgW="698500" imgH="228600" progId="Equation.3">
                      <p:embed/>
                      <p:pic>
                        <p:nvPicPr>
                          <p:cNvPr id="7180" name="Object 9"/>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7146406" y="1843861"/>
                            <a:ext cx="698500" cy="228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cxnSp>
          <p:nvCxnSpPr>
            <p:cNvPr id="7211" name="Straight Arrow Connector 71"/>
            <p:cNvCxnSpPr>
              <a:cxnSpLocks noChangeShapeType="1"/>
            </p:cNvCxnSpPr>
            <p:nvPr/>
          </p:nvCxnSpPr>
          <p:spPr bwMode="auto">
            <a:xfrm rot="5400000">
              <a:off x="5929785" y="5649685"/>
              <a:ext cx="625150" cy="1588"/>
            </a:xfrm>
            <a:prstGeom prst="straightConnector1">
              <a:avLst/>
            </a:prstGeom>
            <a:noFill/>
            <a:ln w="25400" algn="ctr">
              <a:solidFill>
                <a:srgbClr val="0000FF"/>
              </a:solidFill>
              <a:round/>
              <a:headEnd/>
              <a:tailEnd type="none" w="lg" len="lg"/>
            </a:ln>
          </p:spPr>
        </p:cxnSp>
        <p:cxnSp>
          <p:nvCxnSpPr>
            <p:cNvPr id="7212" name="Straight Arrow Connector 72"/>
            <p:cNvCxnSpPr>
              <a:cxnSpLocks noChangeShapeType="1"/>
            </p:cNvCxnSpPr>
            <p:nvPr/>
          </p:nvCxnSpPr>
          <p:spPr bwMode="auto">
            <a:xfrm rot="5400000">
              <a:off x="6133052" y="5527348"/>
              <a:ext cx="234045" cy="2859"/>
            </a:xfrm>
            <a:prstGeom prst="straightConnector1">
              <a:avLst/>
            </a:prstGeom>
            <a:noFill/>
            <a:ln w="25400" algn="ctr">
              <a:solidFill>
                <a:srgbClr val="0000FF"/>
              </a:solidFill>
              <a:round/>
              <a:headEnd/>
              <a:tailEnd type="triangle" w="lg" len="lg"/>
            </a:ln>
          </p:spPr>
        </p:cxnSp>
        <p:cxnSp>
          <p:nvCxnSpPr>
            <p:cNvPr id="7213" name="Straight Arrow Connector 80"/>
            <p:cNvCxnSpPr>
              <a:cxnSpLocks noChangeShapeType="1"/>
            </p:cNvCxnSpPr>
            <p:nvPr/>
          </p:nvCxnSpPr>
          <p:spPr bwMode="auto">
            <a:xfrm rot="5400000">
              <a:off x="7525145" y="5649685"/>
              <a:ext cx="625150" cy="1588"/>
            </a:xfrm>
            <a:prstGeom prst="straightConnector1">
              <a:avLst/>
            </a:prstGeom>
            <a:noFill/>
            <a:ln w="25400" algn="ctr">
              <a:solidFill>
                <a:srgbClr val="0000FF"/>
              </a:solidFill>
              <a:round/>
              <a:headEnd/>
              <a:tailEnd type="none" w="lg" len="lg"/>
            </a:ln>
          </p:spPr>
        </p:cxnSp>
        <p:cxnSp>
          <p:nvCxnSpPr>
            <p:cNvPr id="7214" name="Straight Arrow Connector 81"/>
            <p:cNvCxnSpPr>
              <a:cxnSpLocks noChangeShapeType="1"/>
            </p:cNvCxnSpPr>
            <p:nvPr/>
          </p:nvCxnSpPr>
          <p:spPr bwMode="auto">
            <a:xfrm rot="16200000" flipV="1">
              <a:off x="7715383" y="5765279"/>
              <a:ext cx="241816" cy="2858"/>
            </a:xfrm>
            <a:prstGeom prst="straightConnector1">
              <a:avLst/>
            </a:prstGeom>
            <a:noFill/>
            <a:ln w="25400" algn="ctr">
              <a:solidFill>
                <a:srgbClr val="0000FF"/>
              </a:solidFill>
              <a:round/>
              <a:headEnd/>
              <a:tailEnd type="triangle" w="lg" len="lg"/>
            </a:ln>
          </p:spPr>
        </p:cxnSp>
      </p:grpSp>
      <p:sp>
        <p:nvSpPr>
          <p:cNvPr id="71" name="Text Box 14"/>
          <p:cNvSpPr txBox="1">
            <a:spLocks noChangeArrowheads="1"/>
          </p:cNvSpPr>
          <p:nvPr/>
        </p:nvSpPr>
        <p:spPr bwMode="auto">
          <a:xfrm>
            <a:off x="5246688" y="900113"/>
            <a:ext cx="922337" cy="315912"/>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1:</a:t>
            </a:r>
            <a:endParaRPr lang="en-US" sz="1600" b="0" dirty="0">
              <a:solidFill>
                <a:srgbClr val="FFC000"/>
              </a:solidFill>
              <a:latin typeface="+mn-lt"/>
            </a:endParaRPr>
          </a:p>
        </p:txBody>
      </p:sp>
      <p:sp>
        <p:nvSpPr>
          <p:cNvPr id="74" name="Text Box 15"/>
          <p:cNvSpPr txBox="1">
            <a:spLocks noChangeArrowheads="1"/>
          </p:cNvSpPr>
          <p:nvPr/>
        </p:nvSpPr>
        <p:spPr bwMode="auto">
          <a:xfrm>
            <a:off x="8074025" y="890588"/>
            <a:ext cx="923925" cy="361950"/>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2:</a:t>
            </a:r>
            <a:endParaRPr lang="en-US" sz="1600" b="0" dirty="0">
              <a:solidFill>
                <a:srgbClr val="FFC000"/>
              </a:solidFill>
              <a:latin typeface="+mn-lt"/>
            </a:endParaRPr>
          </a:p>
        </p:txBody>
      </p:sp>
      <p:cxnSp>
        <p:nvCxnSpPr>
          <p:cNvPr id="7206" name="Straight Arrow Connector 64"/>
          <p:cNvCxnSpPr>
            <a:cxnSpLocks noChangeShapeType="1"/>
          </p:cNvCxnSpPr>
          <p:nvPr/>
        </p:nvCxnSpPr>
        <p:spPr bwMode="auto">
          <a:xfrm rot="10800000">
            <a:off x="2386013" y="5568950"/>
            <a:ext cx="960437" cy="146050"/>
          </a:xfrm>
          <a:prstGeom prst="straightConnector1">
            <a:avLst/>
          </a:prstGeom>
          <a:noFill/>
          <a:ln w="19050" algn="ctr">
            <a:solidFill>
              <a:srgbClr val="FF0000"/>
            </a:solidFill>
            <a:round/>
            <a:headEnd/>
            <a:tailEnd type="arrow" w="med" len="med"/>
          </a:ln>
        </p:spPr>
      </p:cxnSp>
      <p:sp>
        <p:nvSpPr>
          <p:cNvPr id="7207" name="TextBox 65"/>
          <p:cNvSpPr txBox="1">
            <a:spLocks noChangeArrowheads="1"/>
          </p:cNvSpPr>
          <p:nvPr/>
        </p:nvSpPr>
        <p:spPr bwMode="auto">
          <a:xfrm>
            <a:off x="3813175" y="4297363"/>
            <a:ext cx="1189038" cy="481012"/>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b="0" dirty="0">
                <a:solidFill>
                  <a:srgbClr val="FF0000"/>
                </a:solidFill>
              </a:rPr>
              <a:t>backward </a:t>
            </a:r>
          </a:p>
          <a:p>
            <a:pPr>
              <a:spcBef>
                <a:spcPct val="0"/>
              </a:spcBef>
              <a:buFont typeface="Wingdings" pitchFamily="2" charset="2"/>
              <a:buNone/>
            </a:pPr>
            <a:r>
              <a:rPr lang="en-US" sz="1400" b="0" dirty="0">
                <a:solidFill>
                  <a:srgbClr val="FF0000"/>
                </a:solidFill>
              </a:rPr>
              <a:t>transmission</a:t>
            </a:r>
            <a:endParaRPr lang="en-GB" sz="1400" b="0" dirty="0">
              <a:solidFill>
                <a:srgbClr val="FF0000"/>
              </a:solidFill>
            </a:endParaRPr>
          </a:p>
        </p:txBody>
      </p:sp>
      <p:sp>
        <p:nvSpPr>
          <p:cNvPr id="7208" name="TextBox 68"/>
          <p:cNvSpPr txBox="1">
            <a:spLocks noChangeArrowheads="1"/>
          </p:cNvSpPr>
          <p:nvPr/>
        </p:nvSpPr>
        <p:spPr bwMode="auto">
          <a:xfrm>
            <a:off x="3373438" y="5614988"/>
            <a:ext cx="1190625" cy="47942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b="0" dirty="0">
                <a:solidFill>
                  <a:srgbClr val="FF0000"/>
                </a:solidFill>
              </a:rPr>
              <a:t>forward</a:t>
            </a:r>
          </a:p>
          <a:p>
            <a:pPr>
              <a:spcBef>
                <a:spcPct val="0"/>
              </a:spcBef>
              <a:buFont typeface="Wingdings" pitchFamily="2" charset="2"/>
              <a:buNone/>
            </a:pPr>
            <a:r>
              <a:rPr lang="en-US" sz="1400" b="0" dirty="0">
                <a:solidFill>
                  <a:srgbClr val="FF0000"/>
                </a:solidFill>
              </a:rPr>
              <a:t>transmission</a:t>
            </a:r>
            <a:endParaRPr lang="en-GB" sz="1400" b="0" dirty="0">
              <a:solidFill>
                <a:srgbClr val="FF0000"/>
              </a:solidFill>
            </a:endParaRPr>
          </a:p>
        </p:txBody>
      </p:sp>
      <p:cxnSp>
        <p:nvCxnSpPr>
          <p:cNvPr id="7209" name="Straight Arrow Connector 69"/>
          <p:cNvCxnSpPr>
            <a:cxnSpLocks noChangeShapeType="1"/>
          </p:cNvCxnSpPr>
          <p:nvPr/>
        </p:nvCxnSpPr>
        <p:spPr bwMode="auto">
          <a:xfrm rot="10800000" flipV="1">
            <a:off x="3373438" y="4581525"/>
            <a:ext cx="503237" cy="328613"/>
          </a:xfrm>
          <a:prstGeom prst="straightConnector1">
            <a:avLst/>
          </a:prstGeom>
          <a:noFill/>
          <a:ln w="19050" algn="ctr">
            <a:solidFill>
              <a:srgbClr val="FF0000"/>
            </a:solidFill>
            <a:round/>
            <a:headEnd/>
            <a:tailEnd type="arrow" w="med" len="med"/>
          </a:ln>
        </p:spPr>
      </p:cxn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178</a:t>
            </a:fld>
            <a:endParaRPr lang="en-US" dirty="0"/>
          </a:p>
        </p:txBody>
      </p:sp>
    </p:spTree>
    <p:extLst>
      <p:ext uri="{BB962C8B-B14F-4D97-AF65-F5344CB8AC3E}">
        <p14:creationId xmlns:p14="http://schemas.microsoft.com/office/powerpoint/2010/main" val="3337925620"/>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3714" name="Rectangle 2"/>
          <p:cNvSpPr>
            <a:spLocks noChangeArrowheads="1"/>
          </p:cNvSpPr>
          <p:nvPr/>
        </p:nvSpPr>
        <p:spPr bwMode="auto">
          <a:xfrm>
            <a:off x="1490663"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2-ports (2)</a:t>
            </a:r>
          </a:p>
        </p:txBody>
      </p:sp>
      <p:sp>
        <p:nvSpPr>
          <p:cNvPr id="8198"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8199" name="TextBox 7"/>
          <p:cNvSpPr txBox="1">
            <a:spLocks noChangeArrowheads="1"/>
          </p:cNvSpPr>
          <p:nvPr/>
        </p:nvSpPr>
        <p:spPr bwMode="auto">
          <a:xfrm>
            <a:off x="676275" y="1316038"/>
            <a:ext cx="1492716"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Ideal isolator</a:t>
            </a:r>
            <a:endParaRPr lang="en-GB" sz="1800" b="0" dirty="0"/>
          </a:p>
        </p:txBody>
      </p:sp>
      <p:graphicFrame>
        <p:nvGraphicFramePr>
          <p:cNvPr id="8194" name="Object 9"/>
          <p:cNvGraphicFramePr>
            <a:graphicFrameLocks noChangeAspect="1"/>
          </p:cNvGraphicFramePr>
          <p:nvPr/>
        </p:nvGraphicFramePr>
        <p:xfrm>
          <a:off x="942975" y="2620963"/>
          <a:ext cx="2317750" cy="723900"/>
        </p:xfrm>
        <a:graphic>
          <a:graphicData uri="http://schemas.openxmlformats.org/presentationml/2006/ole">
            <mc:AlternateContent xmlns:mc="http://schemas.openxmlformats.org/markup-compatibility/2006">
              <mc:Choice xmlns:v="urn:schemas-microsoft-com:vml" Requires="v">
                <p:oleObj name="Equation" r:id="rId3" imgW="1485900" imgH="457200" progId="Equation.3">
                  <p:embed/>
                </p:oleObj>
              </mc:Choice>
              <mc:Fallback>
                <p:oleObj name="Equation" r:id="rId3" imgW="1485900" imgH="457200" progId="Equation.3">
                  <p:embed/>
                  <p:pic>
                    <p:nvPicPr>
                      <p:cNvPr id="819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2975" y="2620963"/>
                        <a:ext cx="2317750"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cxnSp>
        <p:nvCxnSpPr>
          <p:cNvPr id="8202" name="Straight Arrow Connector 70"/>
          <p:cNvCxnSpPr>
            <a:cxnSpLocks noChangeShapeType="1"/>
          </p:cNvCxnSpPr>
          <p:nvPr/>
        </p:nvCxnSpPr>
        <p:spPr bwMode="auto">
          <a:xfrm>
            <a:off x="4694238" y="3036888"/>
            <a:ext cx="449262" cy="1587"/>
          </a:xfrm>
          <a:prstGeom prst="straightConnector1">
            <a:avLst/>
          </a:prstGeom>
          <a:noFill/>
          <a:ln w="25400" algn="ctr">
            <a:solidFill>
              <a:srgbClr val="008000"/>
            </a:solidFill>
            <a:round/>
            <a:headEnd/>
            <a:tailEnd type="arrow" w="med" len="med"/>
          </a:ln>
        </p:spPr>
      </p:cxnSp>
      <p:cxnSp>
        <p:nvCxnSpPr>
          <p:cNvPr id="8203" name="Straight Arrow Connector 73"/>
          <p:cNvCxnSpPr>
            <a:cxnSpLocks noChangeShapeType="1"/>
          </p:cNvCxnSpPr>
          <p:nvPr/>
        </p:nvCxnSpPr>
        <p:spPr bwMode="auto">
          <a:xfrm>
            <a:off x="7877175" y="3028950"/>
            <a:ext cx="447675" cy="1588"/>
          </a:xfrm>
          <a:prstGeom prst="straightConnector1">
            <a:avLst/>
          </a:prstGeom>
          <a:noFill/>
          <a:ln w="25400" algn="ctr">
            <a:solidFill>
              <a:srgbClr val="0000FF"/>
            </a:solidFill>
            <a:round/>
            <a:headEnd/>
            <a:tailEnd type="arrow" w="med" len="med"/>
          </a:ln>
        </p:spPr>
      </p:cxnSp>
      <p:sp>
        <p:nvSpPr>
          <p:cNvPr id="8204" name="TextBox 74"/>
          <p:cNvSpPr txBox="1">
            <a:spLocks noChangeArrowheads="1"/>
          </p:cNvSpPr>
          <p:nvPr/>
        </p:nvSpPr>
        <p:spPr bwMode="auto">
          <a:xfrm>
            <a:off x="4667250" y="3036888"/>
            <a:ext cx="398463" cy="341312"/>
          </a:xfrm>
          <a:prstGeom prst="rect">
            <a:avLst/>
          </a:prstGeom>
          <a:noFill/>
          <a:ln w="9525">
            <a:noFill/>
            <a:miter lim="800000"/>
            <a:headEnd/>
            <a:tailEnd/>
          </a:ln>
        </p:spPr>
        <p:txBody>
          <a:bodyPr wrap="none">
            <a:spAutoFit/>
          </a:bodyPr>
          <a:lstStyle/>
          <a:p>
            <a:pPr>
              <a:buFont typeface="Wingdings" pitchFamily="2" charset="2"/>
              <a:buNone/>
            </a:pPr>
            <a:r>
              <a:rPr lang="en-US" sz="1800" i="1" dirty="0">
                <a:solidFill>
                  <a:srgbClr val="008000"/>
                </a:solidFill>
              </a:rPr>
              <a:t>a</a:t>
            </a:r>
            <a:r>
              <a:rPr lang="en-US" sz="1800" i="1" baseline="-25000" dirty="0">
                <a:solidFill>
                  <a:srgbClr val="008000"/>
                </a:solidFill>
              </a:rPr>
              <a:t>1</a:t>
            </a:r>
            <a:endParaRPr lang="en-GB" sz="1800" i="1" baseline="-25000" dirty="0">
              <a:solidFill>
                <a:srgbClr val="008000"/>
              </a:solidFill>
            </a:endParaRPr>
          </a:p>
        </p:txBody>
      </p:sp>
      <p:sp>
        <p:nvSpPr>
          <p:cNvPr id="8205" name="TextBox 75"/>
          <p:cNvSpPr txBox="1">
            <a:spLocks noChangeArrowheads="1"/>
          </p:cNvSpPr>
          <p:nvPr/>
        </p:nvSpPr>
        <p:spPr bwMode="auto">
          <a:xfrm>
            <a:off x="7886700" y="3055938"/>
            <a:ext cx="396875" cy="341312"/>
          </a:xfrm>
          <a:prstGeom prst="rect">
            <a:avLst/>
          </a:prstGeom>
          <a:noFill/>
          <a:ln w="9525">
            <a:noFill/>
            <a:miter lim="800000"/>
            <a:headEnd/>
            <a:tailEnd/>
          </a:ln>
        </p:spPr>
        <p:txBody>
          <a:bodyPr wrap="none">
            <a:spAutoFit/>
          </a:bodyPr>
          <a:lstStyle/>
          <a:p>
            <a:pPr>
              <a:buFont typeface="Wingdings" pitchFamily="2" charset="2"/>
              <a:buNone/>
            </a:pPr>
            <a:r>
              <a:rPr lang="en-US" sz="1800" i="1" dirty="0"/>
              <a:t>b</a:t>
            </a:r>
            <a:r>
              <a:rPr lang="en-US" sz="1800" i="1" baseline="-25000" dirty="0"/>
              <a:t>2</a:t>
            </a:r>
            <a:endParaRPr lang="en-GB" sz="1800" i="1" baseline="-25000" dirty="0"/>
          </a:p>
        </p:txBody>
      </p:sp>
      <p:cxnSp>
        <p:nvCxnSpPr>
          <p:cNvPr id="8206" name="Straight Connector 77"/>
          <p:cNvCxnSpPr>
            <a:cxnSpLocks noChangeShapeType="1"/>
          </p:cNvCxnSpPr>
          <p:nvPr/>
        </p:nvCxnSpPr>
        <p:spPr bwMode="auto">
          <a:xfrm flipV="1">
            <a:off x="5316538" y="3036888"/>
            <a:ext cx="2441575" cy="9525"/>
          </a:xfrm>
          <a:prstGeom prst="line">
            <a:avLst/>
          </a:prstGeom>
          <a:noFill/>
          <a:ln w="19050" algn="ctr">
            <a:solidFill>
              <a:schemeClr val="tx1"/>
            </a:solidFill>
            <a:round/>
            <a:headEnd/>
            <a:tailEnd/>
          </a:ln>
        </p:spPr>
      </p:cxnSp>
      <p:sp>
        <p:nvSpPr>
          <p:cNvPr id="8207" name="Rectangle 40"/>
          <p:cNvSpPr>
            <a:spLocks noChangeArrowheads="1"/>
          </p:cNvSpPr>
          <p:nvPr/>
        </p:nvSpPr>
        <p:spPr bwMode="auto">
          <a:xfrm>
            <a:off x="5564188" y="2416175"/>
            <a:ext cx="1928812" cy="1260475"/>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sp>
        <p:nvSpPr>
          <p:cNvPr id="80" name="Oval 10"/>
          <p:cNvSpPr>
            <a:spLocks noChangeArrowheads="1"/>
          </p:cNvSpPr>
          <p:nvPr/>
        </p:nvSpPr>
        <p:spPr bwMode="auto">
          <a:xfrm>
            <a:off x="5257800" y="2997200"/>
            <a:ext cx="80963" cy="82550"/>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83" name="Oval 10"/>
          <p:cNvSpPr>
            <a:spLocks noChangeArrowheads="1"/>
          </p:cNvSpPr>
          <p:nvPr/>
        </p:nvSpPr>
        <p:spPr bwMode="auto">
          <a:xfrm>
            <a:off x="7716838" y="2987675"/>
            <a:ext cx="80962" cy="82550"/>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cxnSp>
        <p:nvCxnSpPr>
          <p:cNvPr id="8210" name="Straight Arrow Connector 86"/>
          <p:cNvCxnSpPr>
            <a:cxnSpLocks noChangeShapeType="1"/>
          </p:cNvCxnSpPr>
          <p:nvPr/>
        </p:nvCxnSpPr>
        <p:spPr bwMode="auto">
          <a:xfrm rot="10800000" flipH="1">
            <a:off x="5902325" y="3046413"/>
            <a:ext cx="1252538" cy="1587"/>
          </a:xfrm>
          <a:prstGeom prst="straightConnector1">
            <a:avLst/>
          </a:prstGeom>
          <a:noFill/>
          <a:ln w="38100" algn="ctr">
            <a:solidFill>
              <a:schemeClr val="tx1"/>
            </a:solidFill>
            <a:round/>
            <a:headEnd/>
            <a:tailEnd type="triangle" w="lg" len="lg"/>
          </a:ln>
        </p:spPr>
      </p:cxnSp>
      <p:sp>
        <p:nvSpPr>
          <p:cNvPr id="99" name="Text Box 14"/>
          <p:cNvSpPr txBox="1">
            <a:spLocks noChangeArrowheads="1"/>
          </p:cNvSpPr>
          <p:nvPr/>
        </p:nvSpPr>
        <p:spPr bwMode="auto">
          <a:xfrm>
            <a:off x="4527550" y="2455863"/>
            <a:ext cx="923925" cy="315912"/>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1" dirty="0">
                <a:solidFill>
                  <a:srgbClr val="FFC000"/>
                </a:solidFill>
                <a:latin typeface="+mn-lt"/>
              </a:rPr>
              <a:t>Port 1:</a:t>
            </a:r>
            <a:endParaRPr lang="en-US" sz="1600" b="1" dirty="0">
              <a:solidFill>
                <a:srgbClr val="FFC000"/>
              </a:solidFill>
              <a:latin typeface="+mn-lt"/>
            </a:endParaRPr>
          </a:p>
        </p:txBody>
      </p:sp>
      <p:sp>
        <p:nvSpPr>
          <p:cNvPr id="100" name="Text Box 15"/>
          <p:cNvSpPr txBox="1">
            <a:spLocks noChangeArrowheads="1"/>
          </p:cNvSpPr>
          <p:nvPr/>
        </p:nvSpPr>
        <p:spPr bwMode="auto">
          <a:xfrm>
            <a:off x="7700963" y="2430463"/>
            <a:ext cx="922337" cy="361950"/>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1" dirty="0">
                <a:solidFill>
                  <a:srgbClr val="FFC000"/>
                </a:solidFill>
                <a:latin typeface="+mn-lt"/>
              </a:rPr>
              <a:t>Port 2:</a:t>
            </a:r>
            <a:endParaRPr lang="en-US" sz="1600" b="1" dirty="0">
              <a:solidFill>
                <a:srgbClr val="FFC000"/>
              </a:solidFill>
              <a:latin typeface="+mn-lt"/>
            </a:endParaRPr>
          </a:p>
        </p:txBody>
      </p:sp>
      <p:cxnSp>
        <p:nvCxnSpPr>
          <p:cNvPr id="8216" name="Straight Arrow Connector 27"/>
          <p:cNvCxnSpPr>
            <a:cxnSpLocks noChangeShapeType="1"/>
          </p:cNvCxnSpPr>
          <p:nvPr/>
        </p:nvCxnSpPr>
        <p:spPr bwMode="auto">
          <a:xfrm rot="10800000">
            <a:off x="1628775" y="3271838"/>
            <a:ext cx="958850" cy="146050"/>
          </a:xfrm>
          <a:prstGeom prst="straightConnector1">
            <a:avLst/>
          </a:prstGeom>
          <a:noFill/>
          <a:ln w="19050" algn="ctr">
            <a:solidFill>
              <a:srgbClr val="FF0000"/>
            </a:solidFill>
            <a:round/>
            <a:headEnd/>
            <a:tailEnd type="arrow" w="med" len="med"/>
          </a:ln>
        </p:spPr>
      </p:cxnSp>
      <p:sp>
        <p:nvSpPr>
          <p:cNvPr id="8217" name="TextBox 28"/>
          <p:cNvSpPr txBox="1">
            <a:spLocks noChangeArrowheads="1"/>
          </p:cNvSpPr>
          <p:nvPr/>
        </p:nvSpPr>
        <p:spPr bwMode="auto">
          <a:xfrm>
            <a:off x="2628900" y="3330575"/>
            <a:ext cx="1189038" cy="47942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dirty="0">
                <a:solidFill>
                  <a:srgbClr val="FF0000"/>
                </a:solidFill>
              </a:rPr>
              <a:t>only forward</a:t>
            </a:r>
          </a:p>
          <a:p>
            <a:pPr>
              <a:spcBef>
                <a:spcPct val="0"/>
              </a:spcBef>
              <a:buFont typeface="Wingdings" pitchFamily="2" charset="2"/>
              <a:buNone/>
            </a:pPr>
            <a:r>
              <a:rPr lang="en-US" sz="1400" dirty="0">
                <a:solidFill>
                  <a:srgbClr val="FF0000"/>
                </a:solidFill>
              </a:rPr>
              <a:t>transmission</a:t>
            </a:r>
            <a:endParaRPr lang="en-GB" sz="1400" dirty="0">
              <a:solidFill>
                <a:srgbClr val="FF0000"/>
              </a:solidFill>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179</a:t>
            </a:fld>
            <a:endParaRPr lang="en-US" dirty="0"/>
          </a:p>
        </p:txBody>
      </p:sp>
      <p:sp>
        <p:nvSpPr>
          <p:cNvPr id="4" name="TextBox 3"/>
          <p:cNvSpPr txBox="1"/>
          <p:nvPr/>
        </p:nvSpPr>
        <p:spPr>
          <a:xfrm>
            <a:off x="1028700" y="4495800"/>
            <a:ext cx="6858000" cy="1255728"/>
          </a:xfrm>
          <a:prstGeom prst="rect">
            <a:avLst/>
          </a:prstGeom>
          <a:noFill/>
        </p:spPr>
        <p:txBody>
          <a:bodyPr wrap="square" rtlCol="0">
            <a:spAutoFit/>
          </a:bodyPr>
          <a:lstStyle/>
          <a:p>
            <a:pPr>
              <a:buNone/>
            </a:pPr>
            <a:r>
              <a:rPr lang="en-GB" sz="1800" b="0" dirty="0"/>
              <a:t>A wave can only pass from left to right through an ideal isolator</a:t>
            </a:r>
          </a:p>
          <a:p>
            <a:pPr>
              <a:buNone/>
            </a:pPr>
            <a:endParaRPr lang="en-GB" sz="1800" b="0" dirty="0"/>
          </a:p>
          <a:p>
            <a:pPr>
              <a:buNone/>
            </a:pPr>
            <a:r>
              <a:rPr lang="en-GB" sz="1800" b="0" dirty="0"/>
              <a:t>A possible implementation is the Faraday rotation isolator presented on the following slide</a:t>
            </a:r>
          </a:p>
        </p:txBody>
      </p:sp>
    </p:spTree>
    <p:extLst>
      <p:ext uri="{BB962C8B-B14F-4D97-AF65-F5344CB8AC3E}">
        <p14:creationId xmlns:p14="http://schemas.microsoft.com/office/powerpoint/2010/main" val="36647941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5235" name="Slide Number Placeholder 4"/>
          <p:cNvSpPr>
            <a:spLocks noGrp="1"/>
          </p:cNvSpPr>
          <p:nvPr>
            <p:ph type="sldNum" sz="quarter" idx="11"/>
          </p:nvPr>
        </p:nvSpPr>
        <p:spPr>
          <a:noFill/>
        </p:spPr>
        <p:txBody>
          <a:bodyPr/>
          <a:lstStyle/>
          <a:p>
            <a:fld id="{948FE46C-E688-495D-B946-872B55F22135}" type="slidenum">
              <a:rPr lang="en-US" smtClean="0"/>
              <a:pPr/>
              <a:t>18</a:t>
            </a:fld>
            <a:endParaRPr lang="en-US" dirty="0"/>
          </a:p>
        </p:txBody>
      </p:sp>
      <p:sp>
        <p:nvSpPr>
          <p:cNvPr id="95236" name="Rectangle 3"/>
          <p:cNvSpPr>
            <a:spLocks noChangeArrowheads="1"/>
          </p:cNvSpPr>
          <p:nvPr/>
        </p:nvSpPr>
        <p:spPr bwMode="auto">
          <a:xfrm>
            <a:off x="833438" y="0"/>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TEM Transmission lines (10)</a:t>
            </a:r>
          </a:p>
        </p:txBody>
      </p:sp>
      <p:sp>
        <p:nvSpPr>
          <p:cNvPr id="95237"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pic>
        <p:nvPicPr>
          <p:cNvPr id="2" name="Picture 1"/>
          <p:cNvPicPr>
            <a:picLocks noChangeAspect="1"/>
          </p:cNvPicPr>
          <p:nvPr/>
        </p:nvPicPr>
        <p:blipFill>
          <a:blip r:embed="rId3"/>
          <a:stretch>
            <a:fillRect/>
          </a:stretch>
        </p:blipFill>
        <p:spPr>
          <a:xfrm>
            <a:off x="1181964" y="1215875"/>
            <a:ext cx="6334556" cy="5308493"/>
          </a:xfrm>
          <a:prstGeom prst="rect">
            <a:avLst/>
          </a:prstGeom>
        </p:spPr>
      </p:pic>
      <p:sp>
        <p:nvSpPr>
          <p:cNvPr id="8" name="TextBox 7"/>
          <p:cNvSpPr txBox="1"/>
          <p:nvPr/>
        </p:nvSpPr>
        <p:spPr>
          <a:xfrm>
            <a:off x="952500" y="923684"/>
            <a:ext cx="6898042" cy="286232"/>
          </a:xfrm>
          <a:prstGeom prst="rect">
            <a:avLst/>
          </a:prstGeom>
          <a:solidFill>
            <a:schemeClr val="bg1"/>
          </a:solidFill>
          <a:ln>
            <a:noFill/>
          </a:ln>
        </p:spPr>
        <p:txBody>
          <a:bodyPr wrap="none" rtlCol="0">
            <a:spAutoFit/>
          </a:bodyPr>
          <a:lstStyle/>
          <a:p>
            <a:pPr>
              <a:buNone/>
            </a:pPr>
            <a:r>
              <a:rPr lang="en-GB" sz="1400" b="0" dirty="0">
                <a:solidFill>
                  <a:schemeClr val="tx1"/>
                </a:solidFill>
              </a:rPr>
              <a:t>And here is another attenuation graph for BIG coax lines; note then unit [dB/100 feet]</a:t>
            </a:r>
          </a:p>
        </p:txBody>
      </p:sp>
    </p:spTree>
    <p:extLst>
      <p:ext uri="{BB962C8B-B14F-4D97-AF65-F5344CB8AC3E}">
        <p14:creationId xmlns:p14="http://schemas.microsoft.com/office/powerpoint/2010/main" val="2942895504"/>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3714" name="Rectangle 2"/>
          <p:cNvSpPr>
            <a:spLocks noChangeArrowheads="1"/>
          </p:cNvSpPr>
          <p:nvPr/>
        </p:nvSpPr>
        <p:spPr bwMode="auto">
          <a:xfrm>
            <a:off x="1490663"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2-ports (3)</a:t>
            </a:r>
          </a:p>
        </p:txBody>
      </p:sp>
      <p:sp>
        <p:nvSpPr>
          <p:cNvPr id="8198"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8200" name="TextBox 8"/>
          <p:cNvSpPr txBox="1">
            <a:spLocks noChangeArrowheads="1"/>
          </p:cNvSpPr>
          <p:nvPr/>
        </p:nvSpPr>
        <p:spPr bwMode="auto">
          <a:xfrm>
            <a:off x="685800" y="1292225"/>
            <a:ext cx="2672526"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Faraday rotation isolator</a:t>
            </a:r>
            <a:endParaRPr lang="en-GB" sz="1800" b="0" dirty="0"/>
          </a:p>
        </p:txBody>
      </p:sp>
      <p:sp>
        <p:nvSpPr>
          <p:cNvPr id="8201" name="TextBox 13"/>
          <p:cNvSpPr txBox="1">
            <a:spLocks noChangeArrowheads="1"/>
          </p:cNvSpPr>
          <p:nvPr/>
        </p:nvSpPr>
        <p:spPr bwMode="auto">
          <a:xfrm>
            <a:off x="384175" y="4370388"/>
            <a:ext cx="8613775" cy="1837426"/>
          </a:xfrm>
          <a:prstGeom prst="rect">
            <a:avLst/>
          </a:prstGeom>
          <a:noFill/>
          <a:ln w="9525">
            <a:noFill/>
            <a:miter lim="800000"/>
            <a:headEnd/>
            <a:tailEnd/>
          </a:ln>
        </p:spPr>
        <p:txBody>
          <a:bodyPr>
            <a:spAutoFit/>
          </a:bodyPr>
          <a:lstStyle/>
          <a:p>
            <a:pPr>
              <a:spcBef>
                <a:spcPct val="0"/>
              </a:spcBef>
              <a:buFont typeface="Wingdings" pitchFamily="2" charset="2"/>
              <a:buNone/>
            </a:pPr>
            <a:r>
              <a:rPr lang="en-US" sz="1800" b="0" dirty="0"/>
              <a:t>The left waveguide uses a TE</a:t>
            </a:r>
            <a:r>
              <a:rPr lang="en-US" sz="1800" b="0" baseline="-25000" dirty="0"/>
              <a:t>10</a:t>
            </a:r>
            <a:r>
              <a:rPr lang="en-US" sz="1800" b="0" dirty="0"/>
              <a:t> mode (=vertically polarized H field). After transition to a circular waveguide, </a:t>
            </a:r>
            <a:r>
              <a:rPr lang="en-US" sz="1800" b="0" dirty="0">
                <a:sym typeface="Symbol" pitchFamily="18" charset="2"/>
              </a:rPr>
              <a:t>the polarization of the mode is rotated</a:t>
            </a:r>
            <a:r>
              <a:rPr lang="en-US" sz="1800" b="0" dirty="0">
                <a:solidFill>
                  <a:srgbClr val="008000"/>
                </a:solidFill>
                <a:sym typeface="Symbol" pitchFamily="18" charset="2"/>
              </a:rPr>
              <a:t> counter clockwise by 45</a:t>
            </a:r>
            <a:r>
              <a:rPr lang="en-US" sz="1800" b="0" dirty="0">
                <a:sym typeface="Symbol" pitchFamily="18" charset="2"/>
              </a:rPr>
              <a:t> by a ferrite. </a:t>
            </a:r>
          </a:p>
          <a:p>
            <a:pPr>
              <a:spcBef>
                <a:spcPct val="0"/>
              </a:spcBef>
              <a:buFont typeface="Wingdings" pitchFamily="2" charset="2"/>
              <a:buNone/>
            </a:pPr>
            <a:r>
              <a:rPr lang="en-US" sz="1800" b="0" dirty="0">
                <a:sym typeface="Symbol" pitchFamily="18" charset="2"/>
              </a:rPr>
              <a:t>Then follows a transition to another rectangular waveguide which is rotated by 45 such that the forward wave can pass without reflection or attenuation.</a:t>
            </a:r>
          </a:p>
          <a:p>
            <a:pPr>
              <a:spcBef>
                <a:spcPct val="0"/>
              </a:spcBef>
              <a:buFont typeface="Wingdings" pitchFamily="2" charset="2"/>
              <a:buNone/>
            </a:pPr>
            <a:r>
              <a:rPr lang="en-US" sz="1800" b="0" dirty="0">
                <a:sym typeface="Symbol" pitchFamily="18" charset="2"/>
              </a:rPr>
              <a:t>However, a wave coming from the other side will have its polarization rotated by </a:t>
            </a:r>
            <a:r>
              <a:rPr lang="en-US" sz="1800" b="0" dirty="0">
                <a:solidFill>
                  <a:srgbClr val="008000"/>
                </a:solidFill>
                <a:sym typeface="Symbol" pitchFamily="18" charset="2"/>
              </a:rPr>
              <a:t>45 clockwise</a:t>
            </a:r>
            <a:r>
              <a:rPr lang="en-US" sz="1800" b="0" dirty="0">
                <a:sym typeface="Symbol" pitchFamily="18" charset="2"/>
              </a:rPr>
              <a:t> as seen from the right hand side. </a:t>
            </a:r>
          </a:p>
        </p:txBody>
      </p:sp>
      <p:grpSp>
        <p:nvGrpSpPr>
          <p:cNvPr id="3" name="Group 95"/>
          <p:cNvGrpSpPr>
            <a:grpSpLocks/>
          </p:cNvGrpSpPr>
          <p:nvPr/>
        </p:nvGrpSpPr>
        <p:grpSpPr bwMode="auto">
          <a:xfrm>
            <a:off x="2038350" y="1887538"/>
            <a:ext cx="5692775" cy="2141537"/>
            <a:chOff x="2039111" y="3017520"/>
            <a:chExt cx="5691319" cy="2142464"/>
          </a:xfrm>
        </p:grpSpPr>
        <p:pic>
          <p:nvPicPr>
            <p:cNvPr id="8218" name="Picture 3" descr="Fig_11"/>
            <p:cNvPicPr>
              <a:picLocks noChangeAspect="1" noChangeArrowheads="1"/>
            </p:cNvPicPr>
            <p:nvPr/>
          </p:nvPicPr>
          <p:blipFill>
            <a:blip r:embed="rId3" cstate="print"/>
            <a:srcRect/>
            <a:stretch>
              <a:fillRect/>
            </a:stretch>
          </p:blipFill>
          <p:spPr bwMode="auto">
            <a:xfrm>
              <a:off x="2039111" y="3017520"/>
              <a:ext cx="5691319" cy="1938528"/>
            </a:xfrm>
            <a:prstGeom prst="rect">
              <a:avLst/>
            </a:prstGeom>
            <a:noFill/>
            <a:ln w="9525">
              <a:noFill/>
              <a:miter lim="800000"/>
              <a:headEnd/>
              <a:tailEnd/>
            </a:ln>
          </p:spPr>
        </p:pic>
        <p:sp>
          <p:nvSpPr>
            <p:cNvPr id="90" name="TextBox 89"/>
            <p:cNvSpPr txBox="1"/>
            <p:nvPr/>
          </p:nvSpPr>
          <p:spPr>
            <a:xfrm>
              <a:off x="4205495" y="4874110"/>
              <a:ext cx="1460126" cy="285874"/>
            </a:xfrm>
            <a:prstGeom prst="rect">
              <a:avLst/>
            </a:prstGeom>
            <a:noFill/>
          </p:spPr>
          <p:txBody>
            <a:bodyPr wrap="none">
              <a:spAutoFit/>
            </a:bodyPr>
            <a:lstStyle/>
            <a:p>
              <a:pPr>
                <a:buFont typeface="Wingdings" pitchFamily="2" charset="2"/>
                <a:buNone/>
                <a:defRPr/>
              </a:pPr>
              <a:r>
                <a:rPr lang="en-US" sz="1400" dirty="0">
                  <a:solidFill>
                    <a:schemeClr val="tx1">
                      <a:lumMod val="75000"/>
                      <a:lumOff val="25000"/>
                    </a:schemeClr>
                  </a:solidFill>
                </a:rPr>
                <a:t>Attenuation foils</a:t>
              </a:r>
              <a:endParaRPr lang="en-GB" sz="1400" dirty="0">
                <a:solidFill>
                  <a:schemeClr val="tx1">
                    <a:lumMod val="75000"/>
                    <a:lumOff val="25000"/>
                  </a:schemeClr>
                </a:solidFill>
              </a:endParaRPr>
            </a:p>
          </p:txBody>
        </p:sp>
        <p:sp>
          <p:nvSpPr>
            <p:cNvPr id="8220" name="Rectangle 92"/>
            <p:cNvSpPr>
              <a:spLocks noChangeArrowheads="1"/>
            </p:cNvSpPr>
            <p:nvPr/>
          </p:nvSpPr>
          <p:spPr bwMode="auto">
            <a:xfrm>
              <a:off x="5157216" y="3145536"/>
              <a:ext cx="246888" cy="210312"/>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cxnSp>
          <p:nvCxnSpPr>
            <p:cNvPr id="8221" name="Straight Arrow Connector 91"/>
            <p:cNvCxnSpPr>
              <a:cxnSpLocks noChangeShapeType="1"/>
            </p:cNvCxnSpPr>
            <p:nvPr/>
          </p:nvCxnSpPr>
          <p:spPr bwMode="auto">
            <a:xfrm rot="5400000">
              <a:off x="4850892" y="3424428"/>
              <a:ext cx="704088" cy="219456"/>
            </a:xfrm>
            <a:prstGeom prst="straightConnector1">
              <a:avLst/>
            </a:prstGeom>
            <a:noFill/>
            <a:ln w="15875" algn="ctr">
              <a:solidFill>
                <a:schemeClr val="tx1"/>
              </a:solidFill>
              <a:prstDash val="dash"/>
              <a:round/>
              <a:headEnd/>
              <a:tailEnd type="triangle" w="sm" len="med"/>
            </a:ln>
          </p:spPr>
        </p:cxnSp>
      </p:grpSp>
      <p:sp>
        <p:nvSpPr>
          <p:cNvPr id="97" name="Text Box 14"/>
          <p:cNvSpPr txBox="1">
            <a:spLocks noChangeArrowheads="1"/>
          </p:cNvSpPr>
          <p:nvPr/>
        </p:nvSpPr>
        <p:spPr bwMode="auto">
          <a:xfrm>
            <a:off x="968375" y="3473450"/>
            <a:ext cx="1069975" cy="315913"/>
          </a:xfrm>
          <a:prstGeom prst="rect">
            <a:avLst/>
          </a:prstGeom>
          <a:noFill/>
          <a:ln w="9525">
            <a:noFill/>
            <a:miter lim="800000"/>
            <a:headEnd/>
            <a:tailEnd/>
          </a:ln>
        </p:spPr>
        <p:txBody>
          <a:bodyPr/>
          <a:lstStyle/>
          <a:p>
            <a:pPr marL="571500" indent="-571500" algn="r">
              <a:spcAft>
                <a:spcPts val="1000"/>
              </a:spcAft>
              <a:buFont typeface="Wingdings" pitchFamily="2" charset="2"/>
              <a:buNone/>
              <a:defRPr/>
            </a:pPr>
            <a:r>
              <a:rPr lang="en-GB" sz="1600" b="1" dirty="0">
                <a:solidFill>
                  <a:srgbClr val="FFC000"/>
                </a:solidFill>
                <a:latin typeface="+mn-lt"/>
              </a:rPr>
              <a:t>Port 1</a:t>
            </a:r>
            <a:endParaRPr lang="en-US" sz="1600" b="1" dirty="0">
              <a:solidFill>
                <a:srgbClr val="FFC000"/>
              </a:solidFill>
              <a:latin typeface="+mn-lt"/>
            </a:endParaRPr>
          </a:p>
        </p:txBody>
      </p:sp>
      <p:sp>
        <p:nvSpPr>
          <p:cNvPr id="98" name="Text Box 14"/>
          <p:cNvSpPr txBox="1">
            <a:spLocks noChangeArrowheads="1"/>
          </p:cNvSpPr>
          <p:nvPr/>
        </p:nvSpPr>
        <p:spPr bwMode="auto">
          <a:xfrm>
            <a:off x="6656388" y="2851150"/>
            <a:ext cx="1069975" cy="315913"/>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1" dirty="0">
                <a:solidFill>
                  <a:srgbClr val="FFC000"/>
                </a:solidFill>
                <a:latin typeface="+mn-lt"/>
              </a:rPr>
              <a:t>Port 2</a:t>
            </a:r>
            <a:endParaRPr lang="en-US" sz="1600" b="1" dirty="0">
              <a:solidFill>
                <a:srgbClr val="FFC000"/>
              </a:solidFill>
              <a:latin typeface="+mn-lt"/>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180</a:t>
            </a:fld>
            <a:endParaRPr lang="en-US" dirty="0"/>
          </a:p>
        </p:txBody>
      </p:sp>
      <p:cxnSp>
        <p:nvCxnSpPr>
          <p:cNvPr id="5" name="Straight Arrow Connector 4"/>
          <p:cNvCxnSpPr/>
          <p:nvPr/>
        </p:nvCxnSpPr>
        <p:spPr bwMode="auto">
          <a:xfrm>
            <a:off x="2022063" y="2403950"/>
            <a:ext cx="886237" cy="605156"/>
          </a:xfrm>
          <a:prstGeom prst="straightConnector1">
            <a:avLst/>
          </a:prstGeom>
          <a:noFill/>
          <a:ln w="15875" cap="flat" cmpd="sng" algn="ctr">
            <a:solidFill>
              <a:schemeClr val="tx1"/>
            </a:solidFill>
            <a:prstDash val="solid"/>
            <a:round/>
            <a:headEnd type="none" w="med" len="med"/>
            <a:tailEnd type="arrow"/>
          </a:ln>
          <a:effectLst/>
        </p:spPr>
      </p:cxnSp>
      <p:sp>
        <p:nvSpPr>
          <p:cNvPr id="6" name="TextBox 5"/>
          <p:cNvSpPr txBox="1"/>
          <p:nvPr/>
        </p:nvSpPr>
        <p:spPr>
          <a:xfrm>
            <a:off x="685800" y="1926599"/>
            <a:ext cx="2095500" cy="757130"/>
          </a:xfrm>
          <a:prstGeom prst="rect">
            <a:avLst/>
          </a:prstGeom>
          <a:noFill/>
        </p:spPr>
        <p:txBody>
          <a:bodyPr wrap="square" rtlCol="0">
            <a:spAutoFit/>
          </a:bodyPr>
          <a:lstStyle/>
          <a:p>
            <a:pPr>
              <a:buNone/>
            </a:pPr>
            <a:r>
              <a:rPr lang="en-GB" sz="1600" b="0" dirty="0"/>
              <a:t>Transition from rectangular to round waveguide</a:t>
            </a:r>
          </a:p>
        </p:txBody>
      </p:sp>
      <p:cxnSp>
        <p:nvCxnSpPr>
          <p:cNvPr id="40" name="Straight Arrow Connector 39"/>
          <p:cNvCxnSpPr/>
          <p:nvPr/>
        </p:nvCxnSpPr>
        <p:spPr bwMode="auto">
          <a:xfrm flipH="1" flipV="1">
            <a:off x="6402389" y="2907182"/>
            <a:ext cx="433180" cy="498493"/>
          </a:xfrm>
          <a:prstGeom prst="straightConnector1">
            <a:avLst/>
          </a:prstGeom>
          <a:noFill/>
          <a:ln w="15875" cap="flat" cmpd="sng" algn="ctr">
            <a:solidFill>
              <a:schemeClr val="tx1"/>
            </a:solidFill>
            <a:prstDash val="solid"/>
            <a:round/>
            <a:headEnd type="none" w="med" len="med"/>
            <a:tailEnd type="arrow"/>
          </a:ln>
          <a:effectLst/>
        </p:spPr>
      </p:cxnSp>
      <p:sp>
        <p:nvSpPr>
          <p:cNvPr id="41" name="TextBox 40"/>
          <p:cNvSpPr txBox="1"/>
          <p:nvPr/>
        </p:nvSpPr>
        <p:spPr>
          <a:xfrm>
            <a:off x="5932488" y="3405674"/>
            <a:ext cx="2095500" cy="757130"/>
          </a:xfrm>
          <a:prstGeom prst="rect">
            <a:avLst/>
          </a:prstGeom>
          <a:noFill/>
        </p:spPr>
        <p:txBody>
          <a:bodyPr wrap="square" rtlCol="0">
            <a:spAutoFit/>
          </a:bodyPr>
          <a:lstStyle/>
          <a:p>
            <a:pPr>
              <a:buNone/>
            </a:pPr>
            <a:r>
              <a:rPr lang="en-GB" sz="1600" b="0" dirty="0"/>
              <a:t>Transition from rectangular to round waveguide</a:t>
            </a:r>
          </a:p>
        </p:txBody>
      </p:sp>
    </p:spTree>
    <p:extLst>
      <p:ext uri="{BB962C8B-B14F-4D97-AF65-F5344CB8AC3E}">
        <p14:creationId xmlns:p14="http://schemas.microsoft.com/office/powerpoint/2010/main" val="2573570492"/>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0642" name="Rectangle 2"/>
          <p:cNvSpPr>
            <a:spLocks noChangeArrowheads="1"/>
          </p:cNvSpPr>
          <p:nvPr/>
        </p:nvSpPr>
        <p:spPr bwMode="auto">
          <a:xfrm>
            <a:off x="141128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3-ports (1)</a:t>
            </a:r>
          </a:p>
        </p:txBody>
      </p:sp>
      <p:sp>
        <p:nvSpPr>
          <p:cNvPr id="9223"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9224" name="Rectangle 9"/>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sp>
        <p:nvSpPr>
          <p:cNvPr id="9225" name="TextBox 17"/>
          <p:cNvSpPr txBox="1">
            <a:spLocks noChangeArrowheads="1"/>
          </p:cNvSpPr>
          <p:nvPr/>
        </p:nvSpPr>
        <p:spPr bwMode="auto">
          <a:xfrm>
            <a:off x="512763" y="1271588"/>
            <a:ext cx="2557110"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Resistive power divider</a:t>
            </a:r>
            <a:endParaRPr lang="en-GB" sz="1800" b="0" dirty="0"/>
          </a:p>
        </p:txBody>
      </p:sp>
      <p:sp>
        <p:nvSpPr>
          <p:cNvPr id="9226" name="Rectangle 4"/>
          <p:cNvSpPr>
            <a:spLocks noChangeArrowheads="1"/>
          </p:cNvSpPr>
          <p:nvPr/>
        </p:nvSpPr>
        <p:spPr bwMode="auto">
          <a:xfrm>
            <a:off x="0" y="0"/>
            <a:ext cx="9144000" cy="457200"/>
          </a:xfrm>
          <a:prstGeom prst="rect">
            <a:avLst/>
          </a:prstGeom>
          <a:noFill/>
          <a:ln w="9525" algn="ctr">
            <a:noFill/>
            <a:miter lim="800000"/>
            <a:headEnd/>
            <a:tailEnd/>
          </a:ln>
        </p:spPr>
        <p:txBody>
          <a:bodyPr wrap="none" lIns="92075" tIns="46038" rIns="92075" bIns="46038" anchor="ctr">
            <a:spAutoFit/>
          </a:bodyPr>
          <a:lstStyle/>
          <a:p>
            <a:endParaRPr lang="en-GB" dirty="0"/>
          </a:p>
        </p:txBody>
      </p:sp>
      <p:graphicFrame>
        <p:nvGraphicFramePr>
          <p:cNvPr id="9218" name="Object 9"/>
          <p:cNvGraphicFramePr>
            <a:graphicFrameLocks noChangeAspect="1"/>
          </p:cNvGraphicFramePr>
          <p:nvPr/>
        </p:nvGraphicFramePr>
        <p:xfrm>
          <a:off x="644525" y="1536700"/>
          <a:ext cx="3621088" cy="1849438"/>
        </p:xfrm>
        <a:graphic>
          <a:graphicData uri="http://schemas.openxmlformats.org/presentationml/2006/ole">
            <mc:AlternateContent xmlns:mc="http://schemas.openxmlformats.org/markup-compatibility/2006">
              <mc:Choice xmlns:v="urn:schemas-microsoft-com:vml" Requires="v">
                <p:oleObj name="Equation" r:id="rId3" imgW="2324100" imgH="1168400" progId="Equation.3">
                  <p:embed/>
                </p:oleObj>
              </mc:Choice>
              <mc:Fallback>
                <p:oleObj name="Equation" r:id="rId3" imgW="2324100" imgH="1168400" progId="Equation.3">
                  <p:embed/>
                  <p:pic>
                    <p:nvPicPr>
                      <p:cNvPr id="921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525" y="1536700"/>
                        <a:ext cx="3621088" cy="1849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3" name="Group 56"/>
          <p:cNvGrpSpPr>
            <a:grpSpLocks/>
          </p:cNvGrpSpPr>
          <p:nvPr/>
        </p:nvGrpSpPr>
        <p:grpSpPr bwMode="auto">
          <a:xfrm>
            <a:off x="4764088" y="954088"/>
            <a:ext cx="4254500" cy="2513012"/>
            <a:chOff x="4763834" y="1311299"/>
            <a:chExt cx="4254057" cy="2511687"/>
          </a:xfrm>
        </p:grpSpPr>
        <p:sp>
          <p:nvSpPr>
            <p:cNvPr id="81926" name="Line 6"/>
            <p:cNvSpPr>
              <a:spLocks noChangeShapeType="1"/>
            </p:cNvSpPr>
            <p:nvPr/>
          </p:nvSpPr>
          <p:spPr bwMode="auto">
            <a:xfrm>
              <a:off x="5481309" y="2026884"/>
              <a:ext cx="2592117" cy="0"/>
            </a:xfrm>
            <a:prstGeom prst="line">
              <a:avLst/>
            </a:prstGeom>
            <a:noFill/>
            <a:ln w="19050">
              <a:solidFill>
                <a:srgbClr val="000000"/>
              </a:solidFill>
              <a:round/>
              <a:headEnd/>
              <a:tailEnd/>
            </a:ln>
          </p:spPr>
          <p:txBody>
            <a:bodyPr/>
            <a:lstStyle/>
            <a:p>
              <a:pPr>
                <a:defRPr/>
              </a:pPr>
              <a:endParaRPr lang="en-GB" dirty="0">
                <a:latin typeface="+mn-lt"/>
              </a:endParaRPr>
            </a:p>
          </p:txBody>
        </p:sp>
        <p:sp>
          <p:nvSpPr>
            <p:cNvPr id="81927" name="Line 7"/>
            <p:cNvSpPr>
              <a:spLocks noChangeShapeType="1"/>
            </p:cNvSpPr>
            <p:nvPr/>
          </p:nvSpPr>
          <p:spPr bwMode="auto">
            <a:xfrm>
              <a:off x="6852766" y="2039577"/>
              <a:ext cx="0" cy="1180477"/>
            </a:xfrm>
            <a:prstGeom prst="line">
              <a:avLst/>
            </a:prstGeom>
            <a:noFill/>
            <a:ln w="19050">
              <a:solidFill>
                <a:srgbClr val="000000"/>
              </a:solidFill>
              <a:round/>
              <a:headEnd/>
              <a:tailEnd/>
            </a:ln>
          </p:spPr>
          <p:txBody>
            <a:bodyPr/>
            <a:lstStyle/>
            <a:p>
              <a:pPr>
                <a:defRPr/>
              </a:pPr>
              <a:endParaRPr lang="en-GB" dirty="0">
                <a:latin typeface="+mn-lt"/>
              </a:endParaRPr>
            </a:p>
          </p:txBody>
        </p:sp>
        <p:sp>
          <p:nvSpPr>
            <p:cNvPr id="81928" name="Oval 8"/>
            <p:cNvSpPr>
              <a:spLocks noChangeArrowheads="1"/>
            </p:cNvSpPr>
            <p:nvPr/>
          </p:nvSpPr>
          <p:spPr bwMode="auto">
            <a:xfrm>
              <a:off x="5406704" y="1987217"/>
              <a:ext cx="88891" cy="90439"/>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81929" name="Oval 9"/>
            <p:cNvSpPr>
              <a:spLocks noChangeArrowheads="1"/>
            </p:cNvSpPr>
            <p:nvPr/>
          </p:nvSpPr>
          <p:spPr bwMode="auto">
            <a:xfrm>
              <a:off x="8079776" y="1993564"/>
              <a:ext cx="76192" cy="7933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81930" name="Oval 10"/>
            <p:cNvSpPr>
              <a:spLocks noChangeArrowheads="1"/>
            </p:cNvSpPr>
            <p:nvPr/>
          </p:nvSpPr>
          <p:spPr bwMode="auto">
            <a:xfrm>
              <a:off x="6819432" y="3172454"/>
              <a:ext cx="80955" cy="82506"/>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81931" name="Rectangle 11"/>
            <p:cNvSpPr>
              <a:spLocks noChangeArrowheads="1"/>
            </p:cNvSpPr>
            <p:nvPr/>
          </p:nvSpPr>
          <p:spPr bwMode="auto">
            <a:xfrm>
              <a:off x="5913064" y="1944377"/>
              <a:ext cx="620647" cy="165013"/>
            </a:xfrm>
            <a:prstGeom prst="rect">
              <a:avLst/>
            </a:prstGeom>
            <a:solidFill>
              <a:srgbClr val="FFFFFF"/>
            </a:solidFill>
            <a:ln w="25400">
              <a:solidFill>
                <a:srgbClr val="000000"/>
              </a:solidFill>
              <a:miter lim="800000"/>
              <a:headEnd/>
              <a:tailEnd/>
            </a:ln>
          </p:spPr>
          <p:txBody>
            <a:bodyPr/>
            <a:lstStyle/>
            <a:p>
              <a:pPr>
                <a:defRPr/>
              </a:pPr>
              <a:endParaRPr lang="en-GB" dirty="0">
                <a:latin typeface="+mn-lt"/>
              </a:endParaRPr>
            </a:p>
          </p:txBody>
        </p:sp>
        <p:sp>
          <p:nvSpPr>
            <p:cNvPr id="81932" name="Rectangle 12"/>
            <p:cNvSpPr>
              <a:spLocks noChangeArrowheads="1"/>
            </p:cNvSpPr>
            <p:nvPr/>
          </p:nvSpPr>
          <p:spPr bwMode="auto">
            <a:xfrm>
              <a:off x="7143248" y="1944377"/>
              <a:ext cx="625410" cy="165013"/>
            </a:xfrm>
            <a:prstGeom prst="rect">
              <a:avLst/>
            </a:prstGeom>
            <a:solidFill>
              <a:srgbClr val="FFFFFF"/>
            </a:solidFill>
            <a:ln w="25400">
              <a:solidFill>
                <a:srgbClr val="000000"/>
              </a:solidFill>
              <a:miter lim="800000"/>
              <a:headEnd/>
              <a:tailEnd/>
            </a:ln>
          </p:spPr>
          <p:txBody>
            <a:bodyPr/>
            <a:lstStyle/>
            <a:p>
              <a:pPr>
                <a:defRPr/>
              </a:pPr>
              <a:endParaRPr lang="en-GB" dirty="0">
                <a:latin typeface="+mn-lt"/>
              </a:endParaRPr>
            </a:p>
          </p:txBody>
        </p:sp>
        <p:sp>
          <p:nvSpPr>
            <p:cNvPr id="81933" name="Rectangle 13"/>
            <p:cNvSpPr>
              <a:spLocks noChangeArrowheads="1"/>
            </p:cNvSpPr>
            <p:nvPr/>
          </p:nvSpPr>
          <p:spPr bwMode="auto">
            <a:xfrm rot="16200000">
              <a:off x="6532257" y="2532994"/>
              <a:ext cx="623559" cy="163496"/>
            </a:xfrm>
            <a:prstGeom prst="rect">
              <a:avLst/>
            </a:prstGeom>
            <a:solidFill>
              <a:srgbClr val="FFFFFF"/>
            </a:solidFill>
            <a:ln w="25400">
              <a:solidFill>
                <a:srgbClr val="000000"/>
              </a:solidFill>
              <a:miter lim="800000"/>
              <a:headEnd/>
              <a:tailEnd/>
            </a:ln>
          </p:spPr>
          <p:txBody>
            <a:bodyPr/>
            <a:lstStyle/>
            <a:p>
              <a:pPr>
                <a:defRPr/>
              </a:pPr>
              <a:endParaRPr lang="en-GB" dirty="0">
                <a:latin typeface="+mn-lt"/>
              </a:endParaRPr>
            </a:p>
          </p:txBody>
        </p:sp>
        <p:sp>
          <p:nvSpPr>
            <p:cNvPr id="81934" name="Text Box 14"/>
            <p:cNvSpPr txBox="1">
              <a:spLocks noChangeArrowheads="1"/>
            </p:cNvSpPr>
            <p:nvPr/>
          </p:nvSpPr>
          <p:spPr bwMode="auto">
            <a:xfrm>
              <a:off x="4763834" y="1311299"/>
              <a:ext cx="1069864" cy="315745"/>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1:</a:t>
              </a:r>
              <a:endParaRPr lang="en-US" sz="1600" b="0" dirty="0">
                <a:solidFill>
                  <a:srgbClr val="FFC000"/>
                </a:solidFill>
                <a:latin typeface="+mn-lt"/>
              </a:endParaRPr>
            </a:p>
          </p:txBody>
        </p:sp>
        <p:sp>
          <p:nvSpPr>
            <p:cNvPr id="81935" name="Text Box 15"/>
            <p:cNvSpPr txBox="1">
              <a:spLocks noChangeArrowheads="1"/>
            </p:cNvSpPr>
            <p:nvPr/>
          </p:nvSpPr>
          <p:spPr bwMode="auto">
            <a:xfrm>
              <a:off x="7948027" y="1311299"/>
              <a:ext cx="1069864" cy="361759"/>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2:</a:t>
              </a:r>
              <a:endParaRPr lang="en-US" sz="1600" b="0" dirty="0">
                <a:solidFill>
                  <a:srgbClr val="FFC000"/>
                </a:solidFill>
                <a:latin typeface="+mn-lt"/>
              </a:endParaRPr>
            </a:p>
          </p:txBody>
        </p:sp>
        <p:sp>
          <p:nvSpPr>
            <p:cNvPr id="81936" name="Text Box 16"/>
            <p:cNvSpPr txBox="1">
              <a:spLocks noChangeArrowheads="1"/>
            </p:cNvSpPr>
            <p:nvPr/>
          </p:nvSpPr>
          <p:spPr bwMode="auto">
            <a:xfrm>
              <a:off x="5943223" y="1682578"/>
              <a:ext cx="1066689" cy="571199"/>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chemeClr val="tx1"/>
                  </a:solidFill>
                  <a:latin typeface="+mn-lt"/>
                </a:rPr>
                <a:t>Z</a:t>
              </a:r>
              <a:r>
                <a:rPr lang="en-GB" sz="1600" b="0" baseline="-25000" dirty="0">
                  <a:solidFill>
                    <a:schemeClr val="tx1"/>
                  </a:solidFill>
                  <a:latin typeface="+mn-lt"/>
                </a:rPr>
                <a:t>0</a:t>
              </a:r>
              <a:r>
                <a:rPr lang="en-GB" sz="1600" b="0" dirty="0">
                  <a:solidFill>
                    <a:schemeClr val="tx1"/>
                  </a:solidFill>
                  <a:latin typeface="+mn-lt"/>
                </a:rPr>
                <a:t>/3</a:t>
              </a:r>
              <a:endParaRPr lang="en-US" sz="1600" b="0" dirty="0">
                <a:solidFill>
                  <a:schemeClr val="tx1"/>
                </a:solidFill>
                <a:latin typeface="+mn-lt"/>
              </a:endParaRPr>
            </a:p>
          </p:txBody>
        </p:sp>
        <p:sp>
          <p:nvSpPr>
            <p:cNvPr id="81937" name="Text Box 17"/>
            <p:cNvSpPr txBox="1">
              <a:spLocks noChangeArrowheads="1"/>
            </p:cNvSpPr>
            <p:nvPr/>
          </p:nvSpPr>
          <p:spPr bwMode="auto">
            <a:xfrm>
              <a:off x="7140074" y="1663538"/>
              <a:ext cx="1066689" cy="572785"/>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chemeClr val="tx1"/>
                  </a:solidFill>
                  <a:latin typeface="+mn-lt"/>
                </a:rPr>
                <a:t>Z</a:t>
              </a:r>
              <a:r>
                <a:rPr lang="en-GB" sz="1600" b="0" baseline="-25000" dirty="0">
                  <a:solidFill>
                    <a:schemeClr val="tx1"/>
                  </a:solidFill>
                  <a:latin typeface="+mn-lt"/>
                </a:rPr>
                <a:t>0</a:t>
              </a:r>
              <a:r>
                <a:rPr lang="en-GB" sz="1600" b="0" dirty="0">
                  <a:solidFill>
                    <a:schemeClr val="tx1"/>
                  </a:solidFill>
                  <a:latin typeface="+mn-lt"/>
                </a:rPr>
                <a:t>/3</a:t>
              </a:r>
              <a:endParaRPr lang="en-US" sz="1600" b="0" dirty="0">
                <a:solidFill>
                  <a:schemeClr val="tx1"/>
                </a:solidFill>
                <a:latin typeface="+mn-lt"/>
              </a:endParaRPr>
            </a:p>
          </p:txBody>
        </p:sp>
        <p:sp>
          <p:nvSpPr>
            <p:cNvPr id="81938" name="Text Box 18"/>
            <p:cNvSpPr txBox="1">
              <a:spLocks noChangeArrowheads="1"/>
            </p:cNvSpPr>
            <p:nvPr/>
          </p:nvSpPr>
          <p:spPr bwMode="auto">
            <a:xfrm>
              <a:off x="6917847" y="2482256"/>
              <a:ext cx="1066689" cy="571199"/>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chemeClr val="tx1"/>
                  </a:solidFill>
                  <a:latin typeface="+mn-lt"/>
                </a:rPr>
                <a:t>Z</a:t>
              </a:r>
              <a:r>
                <a:rPr lang="en-GB" sz="1600" b="0" baseline="-25000" dirty="0">
                  <a:solidFill>
                    <a:schemeClr val="tx1"/>
                  </a:solidFill>
                  <a:latin typeface="+mn-lt"/>
                </a:rPr>
                <a:t>0</a:t>
              </a:r>
              <a:r>
                <a:rPr lang="en-GB" sz="1600" b="0" dirty="0">
                  <a:solidFill>
                    <a:schemeClr val="tx1"/>
                  </a:solidFill>
                  <a:latin typeface="+mn-lt"/>
                </a:rPr>
                <a:t>/3</a:t>
              </a:r>
              <a:endParaRPr lang="en-US" sz="1600" b="0" dirty="0">
                <a:solidFill>
                  <a:schemeClr val="tx1"/>
                </a:solidFill>
                <a:latin typeface="+mn-lt"/>
              </a:endParaRPr>
            </a:p>
          </p:txBody>
        </p:sp>
        <p:sp>
          <p:nvSpPr>
            <p:cNvPr id="35" name="Text Box 14"/>
            <p:cNvSpPr txBox="1">
              <a:spLocks noChangeArrowheads="1"/>
            </p:cNvSpPr>
            <p:nvPr/>
          </p:nvSpPr>
          <p:spPr bwMode="auto">
            <a:xfrm>
              <a:off x="5578136" y="3496133"/>
              <a:ext cx="1068277" cy="317333"/>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3:</a:t>
              </a:r>
              <a:endParaRPr lang="en-US" sz="1600" b="0" dirty="0">
                <a:solidFill>
                  <a:srgbClr val="FFC000"/>
                </a:solidFill>
                <a:latin typeface="+mn-lt"/>
              </a:endParaRPr>
            </a:p>
          </p:txBody>
        </p:sp>
        <p:sp>
          <p:nvSpPr>
            <p:cNvPr id="9264" name="Oval 33"/>
            <p:cNvSpPr>
              <a:spLocks noChangeArrowheads="1"/>
            </p:cNvSpPr>
            <p:nvPr/>
          </p:nvSpPr>
          <p:spPr bwMode="auto">
            <a:xfrm>
              <a:off x="6821424" y="1993392"/>
              <a:ext cx="73152" cy="73152"/>
            </a:xfrm>
            <a:prstGeom prst="ellipse">
              <a:avLst/>
            </a:prstGeom>
            <a:solidFill>
              <a:schemeClr val="tx1"/>
            </a:solidFill>
            <a:ln w="9525" algn="ctr">
              <a:solidFill>
                <a:schemeClr val="tx1"/>
              </a:solidFill>
              <a:round/>
              <a:headEnd/>
              <a:tailEnd/>
            </a:ln>
          </p:spPr>
          <p:txBody>
            <a:bodyPr lIns="92075" tIns="46038" rIns="92075" bIns="46038"/>
            <a:lstStyle/>
            <a:p>
              <a:pPr marL="571500" indent="-571500"/>
              <a:endParaRPr lang="en-GB" dirty="0"/>
            </a:p>
          </p:txBody>
        </p:sp>
        <p:cxnSp>
          <p:nvCxnSpPr>
            <p:cNvPr id="9265" name="Straight Arrow Connector 36"/>
            <p:cNvCxnSpPr>
              <a:cxnSpLocks noChangeShapeType="1"/>
            </p:cNvCxnSpPr>
            <p:nvPr/>
          </p:nvCxnSpPr>
          <p:spPr bwMode="auto">
            <a:xfrm>
              <a:off x="4892040" y="1938528"/>
              <a:ext cx="448056" cy="1588"/>
            </a:xfrm>
            <a:prstGeom prst="straightConnector1">
              <a:avLst/>
            </a:prstGeom>
            <a:noFill/>
            <a:ln w="25400" algn="ctr">
              <a:solidFill>
                <a:srgbClr val="008000"/>
              </a:solidFill>
              <a:round/>
              <a:headEnd/>
              <a:tailEnd type="arrow" w="med" len="med"/>
            </a:ln>
          </p:spPr>
        </p:cxnSp>
        <p:cxnSp>
          <p:nvCxnSpPr>
            <p:cNvPr id="9266" name="Straight Arrow Connector 38"/>
            <p:cNvCxnSpPr>
              <a:cxnSpLocks noChangeShapeType="1"/>
            </p:cNvCxnSpPr>
            <p:nvPr/>
          </p:nvCxnSpPr>
          <p:spPr bwMode="auto">
            <a:xfrm flipH="1">
              <a:off x="4892040" y="2130552"/>
              <a:ext cx="448056" cy="1588"/>
            </a:xfrm>
            <a:prstGeom prst="straightConnector1">
              <a:avLst/>
            </a:prstGeom>
            <a:noFill/>
            <a:ln w="25400" algn="ctr">
              <a:solidFill>
                <a:srgbClr val="0000FF"/>
              </a:solidFill>
              <a:round/>
              <a:headEnd/>
              <a:tailEnd type="arrow" w="med" len="med"/>
            </a:ln>
          </p:spPr>
        </p:cxnSp>
        <p:cxnSp>
          <p:nvCxnSpPr>
            <p:cNvPr id="9267" name="Straight Arrow Connector 39"/>
            <p:cNvCxnSpPr>
              <a:cxnSpLocks noChangeShapeType="1"/>
            </p:cNvCxnSpPr>
            <p:nvPr/>
          </p:nvCxnSpPr>
          <p:spPr bwMode="auto">
            <a:xfrm>
              <a:off x="8284464" y="1938528"/>
              <a:ext cx="448056" cy="1588"/>
            </a:xfrm>
            <a:prstGeom prst="straightConnector1">
              <a:avLst/>
            </a:prstGeom>
            <a:noFill/>
            <a:ln w="25400" algn="ctr">
              <a:solidFill>
                <a:srgbClr val="0000FF"/>
              </a:solidFill>
              <a:round/>
              <a:headEnd/>
              <a:tailEnd type="arrow" w="med" len="med"/>
            </a:ln>
          </p:spPr>
        </p:cxnSp>
        <p:cxnSp>
          <p:nvCxnSpPr>
            <p:cNvPr id="9268" name="Straight Arrow Connector 40"/>
            <p:cNvCxnSpPr>
              <a:cxnSpLocks noChangeShapeType="1"/>
            </p:cNvCxnSpPr>
            <p:nvPr/>
          </p:nvCxnSpPr>
          <p:spPr bwMode="auto">
            <a:xfrm flipH="1">
              <a:off x="8284464" y="2130552"/>
              <a:ext cx="448056" cy="1588"/>
            </a:xfrm>
            <a:prstGeom prst="straightConnector1">
              <a:avLst/>
            </a:prstGeom>
            <a:noFill/>
            <a:ln w="25400" algn="ctr">
              <a:solidFill>
                <a:srgbClr val="008000"/>
              </a:solidFill>
              <a:round/>
              <a:headEnd/>
              <a:tailEnd type="arrow" w="med" len="med"/>
            </a:ln>
          </p:spPr>
        </p:cxnSp>
        <p:cxnSp>
          <p:nvCxnSpPr>
            <p:cNvPr id="9269" name="Straight Arrow Connector 41"/>
            <p:cNvCxnSpPr>
              <a:cxnSpLocks noChangeShapeType="1"/>
            </p:cNvCxnSpPr>
            <p:nvPr/>
          </p:nvCxnSpPr>
          <p:spPr bwMode="auto">
            <a:xfrm rot="5400000">
              <a:off x="6743700" y="3598164"/>
              <a:ext cx="448056" cy="1588"/>
            </a:xfrm>
            <a:prstGeom prst="straightConnector1">
              <a:avLst/>
            </a:prstGeom>
            <a:noFill/>
            <a:ln w="25400" algn="ctr">
              <a:solidFill>
                <a:srgbClr val="0000FF"/>
              </a:solidFill>
              <a:round/>
              <a:headEnd/>
              <a:tailEnd type="arrow" w="med" len="med"/>
            </a:ln>
          </p:spPr>
        </p:cxnSp>
        <p:cxnSp>
          <p:nvCxnSpPr>
            <p:cNvPr id="9270" name="Straight Arrow Connector 42"/>
            <p:cNvCxnSpPr>
              <a:cxnSpLocks noChangeShapeType="1"/>
            </p:cNvCxnSpPr>
            <p:nvPr/>
          </p:nvCxnSpPr>
          <p:spPr bwMode="auto">
            <a:xfrm rot="5400000" flipH="1">
              <a:off x="6551676" y="3598164"/>
              <a:ext cx="448056" cy="1588"/>
            </a:xfrm>
            <a:prstGeom prst="straightConnector1">
              <a:avLst/>
            </a:prstGeom>
            <a:noFill/>
            <a:ln w="25400" algn="ctr">
              <a:solidFill>
                <a:srgbClr val="008000"/>
              </a:solidFill>
              <a:round/>
              <a:headEnd/>
              <a:tailEnd type="arrow" w="med" len="med"/>
            </a:ln>
          </p:spPr>
        </p:cxnSp>
        <p:sp>
          <p:nvSpPr>
            <p:cNvPr id="9271" name="TextBox 44"/>
            <p:cNvSpPr txBox="1">
              <a:spLocks noChangeArrowheads="1"/>
            </p:cNvSpPr>
            <p:nvPr/>
          </p:nvSpPr>
          <p:spPr bwMode="auto">
            <a:xfrm>
              <a:off x="4864608" y="1572768"/>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1</a:t>
              </a:r>
              <a:endParaRPr lang="en-GB" sz="1800" b="0" i="1" baseline="-25000" dirty="0">
                <a:solidFill>
                  <a:srgbClr val="008000"/>
                </a:solidFill>
              </a:endParaRPr>
            </a:p>
          </p:txBody>
        </p:sp>
        <p:sp>
          <p:nvSpPr>
            <p:cNvPr id="9272" name="TextBox 47"/>
            <p:cNvSpPr txBox="1">
              <a:spLocks noChangeArrowheads="1"/>
            </p:cNvSpPr>
            <p:nvPr/>
          </p:nvSpPr>
          <p:spPr bwMode="auto">
            <a:xfrm>
              <a:off x="4864608" y="2167128"/>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1</a:t>
              </a:r>
              <a:endParaRPr lang="en-GB" sz="1800" b="0" i="1" baseline="-25000" dirty="0"/>
            </a:p>
          </p:txBody>
        </p:sp>
        <p:sp>
          <p:nvSpPr>
            <p:cNvPr id="9273" name="TextBox 48"/>
            <p:cNvSpPr txBox="1">
              <a:spLocks noChangeArrowheads="1"/>
            </p:cNvSpPr>
            <p:nvPr/>
          </p:nvSpPr>
          <p:spPr bwMode="auto">
            <a:xfrm>
              <a:off x="8375904" y="2194560"/>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2</a:t>
              </a:r>
              <a:endParaRPr lang="en-GB" sz="1800" b="0" i="1" baseline="-25000" dirty="0">
                <a:solidFill>
                  <a:srgbClr val="008000"/>
                </a:solidFill>
              </a:endParaRPr>
            </a:p>
          </p:txBody>
        </p:sp>
        <p:sp>
          <p:nvSpPr>
            <p:cNvPr id="9274" name="TextBox 49"/>
            <p:cNvSpPr txBox="1">
              <a:spLocks noChangeArrowheads="1"/>
            </p:cNvSpPr>
            <p:nvPr/>
          </p:nvSpPr>
          <p:spPr bwMode="auto">
            <a:xfrm>
              <a:off x="8293608" y="1600200"/>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2</a:t>
              </a:r>
              <a:endParaRPr lang="en-GB" sz="1800" b="0" i="1" baseline="-25000" dirty="0"/>
            </a:p>
          </p:txBody>
        </p:sp>
        <p:sp>
          <p:nvSpPr>
            <p:cNvPr id="9275" name="TextBox 50"/>
            <p:cNvSpPr txBox="1">
              <a:spLocks noChangeArrowheads="1"/>
            </p:cNvSpPr>
            <p:nvPr/>
          </p:nvSpPr>
          <p:spPr bwMode="auto">
            <a:xfrm>
              <a:off x="6300216" y="3465576"/>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3</a:t>
              </a:r>
              <a:endParaRPr lang="en-GB" sz="1800" b="0" i="1" baseline="-25000" dirty="0">
                <a:solidFill>
                  <a:srgbClr val="008000"/>
                </a:solidFill>
              </a:endParaRPr>
            </a:p>
          </p:txBody>
        </p:sp>
        <p:sp>
          <p:nvSpPr>
            <p:cNvPr id="9276" name="TextBox 51"/>
            <p:cNvSpPr txBox="1">
              <a:spLocks noChangeArrowheads="1"/>
            </p:cNvSpPr>
            <p:nvPr/>
          </p:nvSpPr>
          <p:spPr bwMode="auto">
            <a:xfrm>
              <a:off x="7031736" y="3447288"/>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3</a:t>
              </a:r>
              <a:endParaRPr lang="en-GB" sz="1800" b="0" i="1" baseline="-25000" dirty="0"/>
            </a:p>
          </p:txBody>
        </p:sp>
        <p:sp>
          <p:nvSpPr>
            <p:cNvPr id="9277" name="Rectangle 52"/>
            <p:cNvSpPr>
              <a:spLocks noChangeArrowheads="1"/>
            </p:cNvSpPr>
            <p:nvPr/>
          </p:nvSpPr>
          <p:spPr bwMode="auto">
            <a:xfrm>
              <a:off x="5751576" y="1636776"/>
              <a:ext cx="2176272" cy="1399032"/>
            </a:xfrm>
            <a:prstGeom prst="rect">
              <a:avLst/>
            </a:prstGeom>
            <a:noFill/>
            <a:ln w="25400" algn="ctr">
              <a:solidFill>
                <a:schemeClr val="tx1"/>
              </a:solidFill>
              <a:round/>
              <a:headEnd/>
              <a:tailEnd/>
            </a:ln>
          </p:spPr>
          <p:txBody>
            <a:bodyPr lIns="92075" tIns="46038" rIns="92075" bIns="46038"/>
            <a:lstStyle/>
            <a:p>
              <a:pPr marL="571500" indent="-571500"/>
              <a:endParaRPr lang="en-GB" dirty="0"/>
            </a:p>
          </p:txBody>
        </p:sp>
      </p:grpSp>
      <p:sp>
        <p:nvSpPr>
          <p:cNvPr id="9228" name="TextBox 53"/>
          <p:cNvSpPr txBox="1">
            <a:spLocks noChangeArrowheads="1"/>
          </p:cNvSpPr>
          <p:nvPr/>
        </p:nvSpPr>
        <p:spPr bwMode="auto">
          <a:xfrm>
            <a:off x="512763" y="3767138"/>
            <a:ext cx="1787669"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3-port circulator</a:t>
            </a:r>
            <a:endParaRPr lang="en-GB" sz="1800" b="0" dirty="0"/>
          </a:p>
        </p:txBody>
      </p:sp>
      <p:graphicFrame>
        <p:nvGraphicFramePr>
          <p:cNvPr id="9219" name="Object 9"/>
          <p:cNvGraphicFramePr>
            <a:graphicFrameLocks noChangeAspect="1"/>
          </p:cNvGraphicFramePr>
          <p:nvPr/>
        </p:nvGraphicFramePr>
        <p:xfrm>
          <a:off x="762000" y="4129088"/>
          <a:ext cx="2692400" cy="1125537"/>
        </p:xfrm>
        <a:graphic>
          <a:graphicData uri="http://schemas.openxmlformats.org/presentationml/2006/ole">
            <mc:AlternateContent xmlns:mc="http://schemas.openxmlformats.org/markup-compatibility/2006">
              <mc:Choice xmlns:v="urn:schemas-microsoft-com:vml" Requires="v">
                <p:oleObj name="Equation" r:id="rId5" imgW="1727200" imgH="711200" progId="Equation.3">
                  <p:embed/>
                </p:oleObj>
              </mc:Choice>
              <mc:Fallback>
                <p:oleObj name="Equation" r:id="rId5" imgW="1727200" imgH="711200" progId="Equation.3">
                  <p:embed/>
                  <p:pic>
                    <p:nvPicPr>
                      <p:cNvPr id="921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000" y="4129088"/>
                        <a:ext cx="2692400" cy="1125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4" name="Group 86"/>
          <p:cNvGrpSpPr>
            <a:grpSpLocks/>
          </p:cNvGrpSpPr>
          <p:nvPr/>
        </p:nvGrpSpPr>
        <p:grpSpPr bwMode="auto">
          <a:xfrm>
            <a:off x="5318125" y="3910013"/>
            <a:ext cx="3203575" cy="2427287"/>
            <a:chOff x="4788218" y="3910584"/>
            <a:chExt cx="3203638" cy="2426464"/>
          </a:xfrm>
        </p:grpSpPr>
        <p:pic>
          <p:nvPicPr>
            <p:cNvPr id="9231" name="Picture 20" descr="Fig_7"/>
            <p:cNvPicPr>
              <a:picLocks noChangeAspect="1" noChangeArrowheads="1"/>
            </p:cNvPicPr>
            <p:nvPr/>
          </p:nvPicPr>
          <p:blipFill>
            <a:blip r:embed="rId7" cstate="print"/>
            <a:srcRect r="59172"/>
            <a:stretch>
              <a:fillRect/>
            </a:stretch>
          </p:blipFill>
          <p:spPr bwMode="auto">
            <a:xfrm>
              <a:off x="5420485" y="4184142"/>
              <a:ext cx="2036731" cy="1768602"/>
            </a:xfrm>
            <a:prstGeom prst="rect">
              <a:avLst/>
            </a:prstGeom>
            <a:noFill/>
            <a:ln w="9525">
              <a:noFill/>
              <a:miter lim="800000"/>
              <a:headEnd/>
              <a:tailEnd/>
            </a:ln>
          </p:spPr>
        </p:pic>
        <p:sp>
          <p:nvSpPr>
            <p:cNvPr id="59" name="Text Box 14"/>
            <p:cNvSpPr txBox="1">
              <a:spLocks noChangeArrowheads="1"/>
            </p:cNvSpPr>
            <p:nvPr/>
          </p:nvSpPr>
          <p:spPr bwMode="auto">
            <a:xfrm>
              <a:off x="4788218" y="5138892"/>
              <a:ext cx="1068409" cy="317392"/>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1:</a:t>
              </a:r>
              <a:endParaRPr lang="en-US" sz="1600" b="0" dirty="0">
                <a:solidFill>
                  <a:srgbClr val="FFC000"/>
                </a:solidFill>
                <a:latin typeface="+mn-lt"/>
              </a:endParaRPr>
            </a:p>
          </p:txBody>
        </p:sp>
        <p:cxnSp>
          <p:nvCxnSpPr>
            <p:cNvPr id="9233" name="Straight Arrow Connector 59"/>
            <p:cNvCxnSpPr>
              <a:cxnSpLocks noChangeShapeType="1"/>
            </p:cNvCxnSpPr>
            <p:nvPr/>
          </p:nvCxnSpPr>
          <p:spPr bwMode="auto">
            <a:xfrm>
              <a:off x="4916424" y="5766816"/>
              <a:ext cx="448056" cy="1588"/>
            </a:xfrm>
            <a:prstGeom prst="straightConnector1">
              <a:avLst/>
            </a:prstGeom>
            <a:noFill/>
            <a:ln w="25400" algn="ctr">
              <a:solidFill>
                <a:srgbClr val="008000"/>
              </a:solidFill>
              <a:round/>
              <a:headEnd/>
              <a:tailEnd type="arrow" w="med" len="med"/>
            </a:ln>
          </p:spPr>
        </p:cxnSp>
        <p:cxnSp>
          <p:nvCxnSpPr>
            <p:cNvPr id="9234" name="Straight Arrow Connector 60"/>
            <p:cNvCxnSpPr>
              <a:cxnSpLocks noChangeShapeType="1"/>
            </p:cNvCxnSpPr>
            <p:nvPr/>
          </p:nvCxnSpPr>
          <p:spPr bwMode="auto">
            <a:xfrm flipH="1">
              <a:off x="4916424" y="5958840"/>
              <a:ext cx="448056" cy="1588"/>
            </a:xfrm>
            <a:prstGeom prst="straightConnector1">
              <a:avLst/>
            </a:prstGeom>
            <a:noFill/>
            <a:ln w="25400" algn="ctr">
              <a:solidFill>
                <a:srgbClr val="0000FF"/>
              </a:solidFill>
              <a:round/>
              <a:headEnd/>
              <a:tailEnd type="arrow" w="med" len="med"/>
            </a:ln>
          </p:spPr>
        </p:cxnSp>
        <p:sp>
          <p:nvSpPr>
            <p:cNvPr id="9235" name="TextBox 61"/>
            <p:cNvSpPr txBox="1">
              <a:spLocks noChangeArrowheads="1"/>
            </p:cNvSpPr>
            <p:nvPr/>
          </p:nvSpPr>
          <p:spPr bwMode="auto">
            <a:xfrm>
              <a:off x="4888992" y="5401056"/>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1</a:t>
              </a:r>
              <a:endParaRPr lang="en-GB" sz="1800" b="0" i="1" baseline="-25000" dirty="0">
                <a:solidFill>
                  <a:srgbClr val="008000"/>
                </a:solidFill>
              </a:endParaRPr>
            </a:p>
          </p:txBody>
        </p:sp>
        <p:sp>
          <p:nvSpPr>
            <p:cNvPr id="9236" name="TextBox 62"/>
            <p:cNvSpPr txBox="1">
              <a:spLocks noChangeArrowheads="1"/>
            </p:cNvSpPr>
            <p:nvPr/>
          </p:nvSpPr>
          <p:spPr bwMode="auto">
            <a:xfrm>
              <a:off x="4888992" y="5995416"/>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1</a:t>
              </a:r>
              <a:endParaRPr lang="en-GB" sz="1800" b="0" i="1" baseline="-25000" dirty="0"/>
            </a:p>
          </p:txBody>
        </p:sp>
        <p:sp>
          <p:nvSpPr>
            <p:cNvPr id="9237" name="Rectangle 63"/>
            <p:cNvSpPr>
              <a:spLocks noChangeArrowheads="1"/>
            </p:cNvSpPr>
            <p:nvPr/>
          </p:nvSpPr>
          <p:spPr bwMode="auto">
            <a:xfrm>
              <a:off x="5404104" y="5806440"/>
              <a:ext cx="91440" cy="15544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9238" name="Rectangle 64"/>
            <p:cNvSpPr>
              <a:spLocks noChangeArrowheads="1"/>
            </p:cNvSpPr>
            <p:nvPr/>
          </p:nvSpPr>
          <p:spPr bwMode="auto">
            <a:xfrm>
              <a:off x="6291072" y="4160520"/>
              <a:ext cx="91440" cy="15544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9239" name="Rectangle 65"/>
            <p:cNvSpPr>
              <a:spLocks noChangeArrowheads="1"/>
            </p:cNvSpPr>
            <p:nvPr/>
          </p:nvSpPr>
          <p:spPr bwMode="auto">
            <a:xfrm>
              <a:off x="7223760" y="5788152"/>
              <a:ext cx="91440" cy="155448"/>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72" name="Text Box 15"/>
            <p:cNvSpPr txBox="1">
              <a:spLocks noChangeArrowheads="1"/>
            </p:cNvSpPr>
            <p:nvPr/>
          </p:nvSpPr>
          <p:spPr bwMode="auto">
            <a:xfrm>
              <a:off x="5394655" y="4161324"/>
              <a:ext cx="887430" cy="361827"/>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2:</a:t>
              </a:r>
              <a:endParaRPr lang="en-US" sz="1600" b="0" dirty="0">
                <a:solidFill>
                  <a:srgbClr val="FFC000"/>
                </a:solidFill>
                <a:latin typeface="+mn-lt"/>
              </a:endParaRPr>
            </a:p>
          </p:txBody>
        </p:sp>
        <p:cxnSp>
          <p:nvCxnSpPr>
            <p:cNvPr id="9241" name="Straight Arrow Connector 72"/>
            <p:cNvCxnSpPr>
              <a:cxnSpLocks noChangeShapeType="1"/>
            </p:cNvCxnSpPr>
            <p:nvPr/>
          </p:nvCxnSpPr>
          <p:spPr bwMode="auto">
            <a:xfrm>
              <a:off x="6480048" y="4248912"/>
              <a:ext cx="448056" cy="1588"/>
            </a:xfrm>
            <a:prstGeom prst="straightConnector1">
              <a:avLst/>
            </a:prstGeom>
            <a:noFill/>
            <a:ln w="25400" algn="ctr">
              <a:solidFill>
                <a:srgbClr val="0000FF"/>
              </a:solidFill>
              <a:round/>
              <a:headEnd/>
              <a:tailEnd type="arrow" w="med" len="med"/>
            </a:ln>
          </p:spPr>
        </p:cxnSp>
        <p:cxnSp>
          <p:nvCxnSpPr>
            <p:cNvPr id="9242" name="Straight Arrow Connector 73"/>
            <p:cNvCxnSpPr>
              <a:cxnSpLocks noChangeShapeType="1"/>
            </p:cNvCxnSpPr>
            <p:nvPr/>
          </p:nvCxnSpPr>
          <p:spPr bwMode="auto">
            <a:xfrm flipH="1">
              <a:off x="6480048" y="4440936"/>
              <a:ext cx="448056" cy="1588"/>
            </a:xfrm>
            <a:prstGeom prst="straightConnector1">
              <a:avLst/>
            </a:prstGeom>
            <a:noFill/>
            <a:ln w="25400" algn="ctr">
              <a:solidFill>
                <a:srgbClr val="008000"/>
              </a:solidFill>
              <a:round/>
              <a:headEnd/>
              <a:tailEnd type="arrow" w="med" len="med"/>
            </a:ln>
          </p:spPr>
        </p:cxnSp>
        <p:sp>
          <p:nvSpPr>
            <p:cNvPr id="9243" name="TextBox 74"/>
            <p:cNvSpPr txBox="1">
              <a:spLocks noChangeArrowheads="1"/>
            </p:cNvSpPr>
            <p:nvPr/>
          </p:nvSpPr>
          <p:spPr bwMode="auto">
            <a:xfrm>
              <a:off x="6571488" y="4504944"/>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2</a:t>
              </a:r>
              <a:endParaRPr lang="en-GB" sz="1800" b="0" i="1" baseline="-25000" dirty="0">
                <a:solidFill>
                  <a:srgbClr val="008000"/>
                </a:solidFill>
              </a:endParaRPr>
            </a:p>
          </p:txBody>
        </p:sp>
        <p:sp>
          <p:nvSpPr>
            <p:cNvPr id="9244" name="TextBox 75"/>
            <p:cNvSpPr txBox="1">
              <a:spLocks noChangeArrowheads="1"/>
            </p:cNvSpPr>
            <p:nvPr/>
          </p:nvSpPr>
          <p:spPr bwMode="auto">
            <a:xfrm>
              <a:off x="6489192" y="3910584"/>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2</a:t>
              </a:r>
              <a:endParaRPr lang="en-GB" sz="1800" b="0" i="1" baseline="-25000" dirty="0"/>
            </a:p>
          </p:txBody>
        </p:sp>
        <p:sp>
          <p:nvSpPr>
            <p:cNvPr id="82" name="Text Box 15"/>
            <p:cNvSpPr txBox="1">
              <a:spLocks noChangeArrowheads="1"/>
            </p:cNvSpPr>
            <p:nvPr/>
          </p:nvSpPr>
          <p:spPr bwMode="auto">
            <a:xfrm>
              <a:off x="7104427" y="5084936"/>
              <a:ext cx="887429" cy="361827"/>
            </a:xfrm>
            <a:prstGeom prst="rect">
              <a:avLst/>
            </a:prstGeom>
            <a:noFill/>
            <a:ln w="9525">
              <a:noFill/>
              <a:miter lim="800000"/>
              <a:headEnd/>
              <a:tailEnd/>
            </a:ln>
          </p:spPr>
          <p:txBody>
            <a:bodyPr/>
            <a:lstStyle/>
            <a:p>
              <a:pPr marL="571500" indent="-571500">
                <a:spcAft>
                  <a:spcPts val="1000"/>
                </a:spcAft>
                <a:buFont typeface="Wingdings" pitchFamily="2" charset="2"/>
                <a:buNone/>
                <a:defRPr/>
              </a:pPr>
              <a:r>
                <a:rPr lang="en-GB" sz="1600" b="0" dirty="0">
                  <a:solidFill>
                    <a:srgbClr val="FFC000"/>
                  </a:solidFill>
                  <a:latin typeface="+mn-lt"/>
                </a:rPr>
                <a:t>Port 3:</a:t>
              </a:r>
              <a:endParaRPr lang="en-US" sz="1600" b="0" dirty="0">
                <a:solidFill>
                  <a:srgbClr val="FFC000"/>
                </a:solidFill>
                <a:latin typeface="+mn-lt"/>
              </a:endParaRPr>
            </a:p>
          </p:txBody>
        </p:sp>
        <p:cxnSp>
          <p:nvCxnSpPr>
            <p:cNvPr id="9246" name="Straight Arrow Connector 82"/>
            <p:cNvCxnSpPr>
              <a:cxnSpLocks noChangeShapeType="1"/>
            </p:cNvCxnSpPr>
            <p:nvPr/>
          </p:nvCxnSpPr>
          <p:spPr bwMode="auto">
            <a:xfrm>
              <a:off x="7275576" y="5730240"/>
              <a:ext cx="448056" cy="1588"/>
            </a:xfrm>
            <a:prstGeom prst="straightConnector1">
              <a:avLst/>
            </a:prstGeom>
            <a:noFill/>
            <a:ln w="25400" algn="ctr">
              <a:solidFill>
                <a:srgbClr val="0000FF"/>
              </a:solidFill>
              <a:round/>
              <a:headEnd/>
              <a:tailEnd type="arrow" w="med" len="med"/>
            </a:ln>
          </p:spPr>
        </p:cxnSp>
        <p:cxnSp>
          <p:nvCxnSpPr>
            <p:cNvPr id="9247" name="Straight Arrow Connector 83"/>
            <p:cNvCxnSpPr>
              <a:cxnSpLocks noChangeShapeType="1"/>
            </p:cNvCxnSpPr>
            <p:nvPr/>
          </p:nvCxnSpPr>
          <p:spPr bwMode="auto">
            <a:xfrm flipH="1">
              <a:off x="7275576" y="5922264"/>
              <a:ext cx="448056" cy="1588"/>
            </a:xfrm>
            <a:prstGeom prst="straightConnector1">
              <a:avLst/>
            </a:prstGeom>
            <a:noFill/>
            <a:ln w="25400" algn="ctr">
              <a:solidFill>
                <a:srgbClr val="008000"/>
              </a:solidFill>
              <a:round/>
              <a:headEnd/>
              <a:tailEnd type="arrow" w="med" len="med"/>
            </a:ln>
          </p:spPr>
        </p:cxnSp>
        <p:sp>
          <p:nvSpPr>
            <p:cNvPr id="9248" name="TextBox 84"/>
            <p:cNvSpPr txBox="1">
              <a:spLocks noChangeArrowheads="1"/>
            </p:cNvSpPr>
            <p:nvPr/>
          </p:nvSpPr>
          <p:spPr bwMode="auto">
            <a:xfrm>
              <a:off x="7367016" y="5986272"/>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3</a:t>
              </a:r>
              <a:endParaRPr lang="en-GB" sz="1800" b="0" i="1" baseline="-25000" dirty="0">
                <a:solidFill>
                  <a:srgbClr val="008000"/>
                </a:solidFill>
              </a:endParaRPr>
            </a:p>
          </p:txBody>
        </p:sp>
        <p:sp>
          <p:nvSpPr>
            <p:cNvPr id="9249" name="TextBox 85"/>
            <p:cNvSpPr txBox="1">
              <a:spLocks noChangeArrowheads="1"/>
            </p:cNvSpPr>
            <p:nvPr/>
          </p:nvSpPr>
          <p:spPr bwMode="auto">
            <a:xfrm>
              <a:off x="7284720" y="5391912"/>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3</a:t>
              </a:r>
              <a:endParaRPr lang="en-GB" sz="1800" b="0" i="1" baseline="-25000" dirty="0"/>
            </a:p>
          </p:txBody>
        </p:sp>
      </p:grpSp>
      <p:sp>
        <p:nvSpPr>
          <p:cNvPr id="9230" name="TextBox 87"/>
          <p:cNvSpPr txBox="1">
            <a:spLocks noChangeArrowheads="1"/>
          </p:cNvSpPr>
          <p:nvPr/>
        </p:nvSpPr>
        <p:spPr bwMode="auto">
          <a:xfrm>
            <a:off x="287338" y="5556250"/>
            <a:ext cx="4551362" cy="86677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b="0" dirty="0"/>
              <a:t>The ideal circulator is lossless, matched at all ports, </a:t>
            </a:r>
          </a:p>
          <a:p>
            <a:pPr>
              <a:spcBef>
                <a:spcPct val="0"/>
              </a:spcBef>
              <a:buFont typeface="Wingdings" pitchFamily="2" charset="2"/>
              <a:buNone/>
            </a:pPr>
            <a:r>
              <a:rPr lang="en-US" sz="1400" b="0" dirty="0"/>
              <a:t>but not reciprocal. A signal entering the ideal circulator </a:t>
            </a:r>
          </a:p>
          <a:p>
            <a:pPr>
              <a:spcBef>
                <a:spcPct val="0"/>
              </a:spcBef>
              <a:buFont typeface="Wingdings" pitchFamily="2" charset="2"/>
              <a:buNone/>
            </a:pPr>
            <a:r>
              <a:rPr lang="en-US" sz="1400" b="0" dirty="0"/>
              <a:t>at one port is transmitted exclusively to the next port in </a:t>
            </a:r>
          </a:p>
          <a:p>
            <a:pPr>
              <a:spcBef>
                <a:spcPct val="0"/>
              </a:spcBef>
              <a:buFont typeface="Wingdings" pitchFamily="2" charset="2"/>
              <a:buNone/>
            </a:pPr>
            <a:r>
              <a:rPr lang="en-US" sz="1400" b="0" dirty="0"/>
              <a:t>the sense of the arrow. </a:t>
            </a:r>
            <a:endParaRPr lang="en-GB" sz="1400" b="0"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181</a:t>
            </a:fld>
            <a:endParaRPr lang="en-US" dirty="0"/>
          </a:p>
        </p:txBody>
      </p:sp>
    </p:spTree>
    <p:extLst>
      <p:ext uri="{BB962C8B-B14F-4D97-AF65-F5344CB8AC3E}">
        <p14:creationId xmlns:p14="http://schemas.microsoft.com/office/powerpoint/2010/main" val="38900710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0642" name="Rectangle 2"/>
          <p:cNvSpPr>
            <a:spLocks noChangeArrowheads="1"/>
          </p:cNvSpPr>
          <p:nvPr/>
        </p:nvSpPr>
        <p:spPr bwMode="auto">
          <a:xfrm>
            <a:off x="141128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3-ports (2)</a:t>
            </a:r>
          </a:p>
        </p:txBody>
      </p:sp>
      <p:sp>
        <p:nvSpPr>
          <p:cNvPr id="45061"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45062" name="Rectangle 9"/>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sp>
        <p:nvSpPr>
          <p:cNvPr id="45063" name="TextBox 10"/>
          <p:cNvSpPr txBox="1">
            <a:spLocks noChangeArrowheads="1"/>
          </p:cNvSpPr>
          <p:nvPr/>
        </p:nvSpPr>
        <p:spPr bwMode="auto">
          <a:xfrm>
            <a:off x="758825" y="1189038"/>
            <a:ext cx="4249738"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t>Practical implementations of circulators:</a:t>
            </a:r>
            <a:endParaRPr lang="en-GB" sz="1800" b="0" dirty="0"/>
          </a:p>
        </p:txBody>
      </p:sp>
      <p:sp>
        <p:nvSpPr>
          <p:cNvPr id="45064" name="TextBox 11"/>
          <p:cNvSpPr txBox="1">
            <a:spLocks noChangeArrowheads="1"/>
          </p:cNvSpPr>
          <p:nvPr/>
        </p:nvSpPr>
        <p:spPr bwMode="auto">
          <a:xfrm>
            <a:off x="142875" y="5310188"/>
            <a:ext cx="9003490" cy="840230"/>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800" b="0" dirty="0"/>
              <a:t>A circulator contains a volume of ferrite. The magnetically polarized ferrite provides the</a:t>
            </a:r>
          </a:p>
          <a:p>
            <a:pPr>
              <a:spcBef>
                <a:spcPct val="0"/>
              </a:spcBef>
              <a:buFont typeface="Wingdings" pitchFamily="2" charset="2"/>
              <a:buNone/>
            </a:pPr>
            <a:r>
              <a:rPr lang="en-US" sz="1800" b="0" dirty="0"/>
              <a:t>required non-reciprocal properties, thus power is only transmitted from port 1 to port 2,</a:t>
            </a:r>
          </a:p>
          <a:p>
            <a:pPr>
              <a:spcBef>
                <a:spcPct val="0"/>
              </a:spcBef>
              <a:buFont typeface="Wingdings" pitchFamily="2" charset="2"/>
              <a:buNone/>
            </a:pPr>
            <a:r>
              <a:rPr lang="en-US" sz="1800" b="0" dirty="0"/>
              <a:t>from port 2 to port 3, and from port 3 to port 1.</a:t>
            </a:r>
            <a:endParaRPr lang="en-GB" sz="1800" b="0" dirty="0"/>
          </a:p>
        </p:txBody>
      </p:sp>
      <p:grpSp>
        <p:nvGrpSpPr>
          <p:cNvPr id="3" name="Group 40"/>
          <p:cNvGrpSpPr>
            <a:grpSpLocks/>
          </p:cNvGrpSpPr>
          <p:nvPr/>
        </p:nvGrpSpPr>
        <p:grpSpPr bwMode="auto">
          <a:xfrm>
            <a:off x="4397375" y="2660650"/>
            <a:ext cx="4213225" cy="2405063"/>
            <a:chOff x="164403" y="1188720"/>
            <a:chExt cx="4212853" cy="2404872"/>
          </a:xfrm>
        </p:grpSpPr>
        <p:pic>
          <p:nvPicPr>
            <p:cNvPr id="45072" name="Picture 4" descr="Fig_10"/>
            <p:cNvPicPr>
              <a:picLocks noChangeAspect="1" noChangeArrowheads="1"/>
            </p:cNvPicPr>
            <p:nvPr/>
          </p:nvPicPr>
          <p:blipFill>
            <a:blip r:embed="rId3" cstate="print"/>
            <a:srcRect/>
            <a:stretch>
              <a:fillRect/>
            </a:stretch>
          </p:blipFill>
          <p:spPr bwMode="auto">
            <a:xfrm>
              <a:off x="667512" y="1837944"/>
              <a:ext cx="2362200" cy="1619250"/>
            </a:xfrm>
            <a:prstGeom prst="rect">
              <a:avLst/>
            </a:prstGeom>
            <a:noFill/>
            <a:ln w="9525">
              <a:noFill/>
              <a:miter lim="800000"/>
              <a:headEnd/>
              <a:tailEnd/>
            </a:ln>
          </p:spPr>
        </p:pic>
        <p:sp>
          <p:nvSpPr>
            <p:cNvPr id="45073" name="TextBox 15"/>
            <p:cNvSpPr txBox="1">
              <a:spLocks noChangeArrowheads="1"/>
            </p:cNvSpPr>
            <p:nvPr/>
          </p:nvSpPr>
          <p:spPr bwMode="auto">
            <a:xfrm>
              <a:off x="2075688" y="1188720"/>
              <a:ext cx="2018323" cy="341605"/>
            </a:xfrm>
            <a:prstGeom prst="rect">
              <a:avLst/>
            </a:prstGeom>
            <a:noFill/>
            <a:ln w="9525">
              <a:noFill/>
              <a:miter lim="800000"/>
              <a:headEnd/>
              <a:tailEnd/>
            </a:ln>
          </p:spPr>
          <p:txBody>
            <a:bodyPr wrap="none">
              <a:spAutoFit/>
            </a:bodyPr>
            <a:lstStyle/>
            <a:p>
              <a:pPr>
                <a:buFont typeface="Wingdings" pitchFamily="2" charset="2"/>
                <a:buNone/>
              </a:pPr>
              <a:r>
                <a:rPr lang="en-US" sz="1800" b="0" dirty="0"/>
                <a:t>Stripline circulator</a:t>
              </a:r>
              <a:endParaRPr lang="en-GB" sz="1800" b="0" dirty="0"/>
            </a:p>
          </p:txBody>
        </p:sp>
        <p:cxnSp>
          <p:nvCxnSpPr>
            <p:cNvPr id="45074" name="Straight Arrow Connector 21"/>
            <p:cNvCxnSpPr>
              <a:cxnSpLocks noChangeShapeType="1"/>
            </p:cNvCxnSpPr>
            <p:nvPr/>
          </p:nvCxnSpPr>
          <p:spPr bwMode="auto">
            <a:xfrm rot="10800000">
              <a:off x="2267712" y="2798064"/>
              <a:ext cx="905256" cy="292608"/>
            </a:xfrm>
            <a:prstGeom prst="straightConnector1">
              <a:avLst/>
            </a:prstGeom>
            <a:noFill/>
            <a:ln w="19050" algn="ctr">
              <a:solidFill>
                <a:schemeClr val="tx1"/>
              </a:solidFill>
              <a:round/>
              <a:headEnd/>
              <a:tailEnd type="arrow" w="med" len="med"/>
            </a:ln>
          </p:spPr>
        </p:cxnSp>
        <p:sp>
          <p:nvSpPr>
            <p:cNvPr id="45075" name="TextBox 23"/>
            <p:cNvSpPr txBox="1">
              <a:spLocks noChangeArrowheads="1"/>
            </p:cNvSpPr>
            <p:nvPr/>
          </p:nvSpPr>
          <p:spPr bwMode="auto">
            <a:xfrm>
              <a:off x="2770632" y="3108960"/>
              <a:ext cx="1010213" cy="286232"/>
            </a:xfrm>
            <a:prstGeom prst="rect">
              <a:avLst/>
            </a:prstGeom>
            <a:noFill/>
            <a:ln w="9525">
              <a:noFill/>
              <a:miter lim="800000"/>
              <a:headEnd/>
              <a:tailEnd/>
            </a:ln>
          </p:spPr>
          <p:txBody>
            <a:bodyPr wrap="none">
              <a:spAutoFit/>
            </a:bodyPr>
            <a:lstStyle/>
            <a:p>
              <a:pPr>
                <a:buFont typeface="Wingdings" pitchFamily="2" charset="2"/>
                <a:buNone/>
              </a:pPr>
              <a:r>
                <a:rPr lang="en-US" sz="1400" b="0" dirty="0">
                  <a:solidFill>
                    <a:schemeClr val="tx1"/>
                  </a:solidFill>
                </a:rPr>
                <a:t>ferrite disc</a:t>
              </a:r>
              <a:endParaRPr lang="en-GB" sz="1400" b="0" dirty="0">
                <a:solidFill>
                  <a:schemeClr val="tx1"/>
                </a:solidFill>
              </a:endParaRPr>
            </a:p>
          </p:txBody>
        </p:sp>
        <p:cxnSp>
          <p:nvCxnSpPr>
            <p:cNvPr id="45076" name="Straight Arrow Connector 24"/>
            <p:cNvCxnSpPr>
              <a:cxnSpLocks noChangeShapeType="1"/>
            </p:cNvCxnSpPr>
            <p:nvPr/>
          </p:nvCxnSpPr>
          <p:spPr bwMode="auto">
            <a:xfrm rot="5400000">
              <a:off x="3012948" y="2244852"/>
              <a:ext cx="475488" cy="374904"/>
            </a:xfrm>
            <a:prstGeom prst="straightConnector1">
              <a:avLst/>
            </a:prstGeom>
            <a:noFill/>
            <a:ln w="19050" algn="ctr">
              <a:solidFill>
                <a:schemeClr val="tx1"/>
              </a:solidFill>
              <a:round/>
              <a:headEnd/>
              <a:tailEnd type="arrow" w="med" len="med"/>
            </a:ln>
          </p:spPr>
        </p:cxnSp>
        <p:cxnSp>
          <p:nvCxnSpPr>
            <p:cNvPr id="45077" name="Straight Arrow Connector 28"/>
            <p:cNvCxnSpPr>
              <a:cxnSpLocks noChangeShapeType="1"/>
            </p:cNvCxnSpPr>
            <p:nvPr/>
          </p:nvCxnSpPr>
          <p:spPr bwMode="auto">
            <a:xfrm rot="10800000" flipV="1">
              <a:off x="3008376" y="2167128"/>
              <a:ext cx="265176" cy="256032"/>
            </a:xfrm>
            <a:prstGeom prst="straightConnector1">
              <a:avLst/>
            </a:prstGeom>
            <a:noFill/>
            <a:ln w="19050" algn="ctr">
              <a:solidFill>
                <a:schemeClr val="tx1"/>
              </a:solidFill>
              <a:round/>
              <a:headEnd/>
              <a:tailEnd type="arrow" w="med" len="med"/>
            </a:ln>
          </p:spPr>
        </p:cxnSp>
        <p:sp>
          <p:nvSpPr>
            <p:cNvPr id="45078" name="TextBox 30"/>
            <p:cNvSpPr txBox="1">
              <a:spLocks noChangeArrowheads="1"/>
            </p:cNvSpPr>
            <p:nvPr/>
          </p:nvSpPr>
          <p:spPr bwMode="auto">
            <a:xfrm>
              <a:off x="3108960" y="1883664"/>
              <a:ext cx="1268296" cy="286232"/>
            </a:xfrm>
            <a:prstGeom prst="rect">
              <a:avLst/>
            </a:prstGeom>
            <a:noFill/>
            <a:ln w="9525">
              <a:noFill/>
              <a:miter lim="800000"/>
              <a:headEnd/>
              <a:tailEnd/>
            </a:ln>
          </p:spPr>
          <p:txBody>
            <a:bodyPr wrap="none">
              <a:spAutoFit/>
            </a:bodyPr>
            <a:lstStyle/>
            <a:p>
              <a:pPr>
                <a:buFont typeface="Wingdings" pitchFamily="2" charset="2"/>
                <a:buNone/>
              </a:pPr>
              <a:r>
                <a:rPr lang="en-US" sz="1400" b="0" dirty="0">
                  <a:solidFill>
                    <a:schemeClr val="tx1"/>
                  </a:solidFill>
                </a:rPr>
                <a:t>ground plates</a:t>
              </a:r>
              <a:endParaRPr lang="en-GB" sz="1400" b="0" dirty="0">
                <a:solidFill>
                  <a:schemeClr val="tx1"/>
                </a:solidFill>
              </a:endParaRPr>
            </a:p>
          </p:txBody>
        </p:sp>
        <p:sp>
          <p:nvSpPr>
            <p:cNvPr id="34" name="Text Box 14"/>
            <p:cNvSpPr txBox="1">
              <a:spLocks noChangeArrowheads="1"/>
            </p:cNvSpPr>
            <p:nvPr/>
          </p:nvSpPr>
          <p:spPr bwMode="auto">
            <a:xfrm>
              <a:off x="164403" y="2069713"/>
              <a:ext cx="639707" cy="244456"/>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0" dirty="0">
                  <a:solidFill>
                    <a:srgbClr val="FFC000"/>
                  </a:solidFill>
                  <a:latin typeface="+mn-lt"/>
                </a:rPr>
                <a:t>Port 1</a:t>
              </a:r>
              <a:endParaRPr lang="en-US" sz="1200" b="0" dirty="0">
                <a:solidFill>
                  <a:srgbClr val="FFC000"/>
                </a:solidFill>
                <a:latin typeface="+mn-lt"/>
              </a:endParaRPr>
            </a:p>
          </p:txBody>
        </p:sp>
        <p:sp>
          <p:nvSpPr>
            <p:cNvPr id="35" name="Text Box 14"/>
            <p:cNvSpPr txBox="1">
              <a:spLocks noChangeArrowheads="1"/>
            </p:cNvSpPr>
            <p:nvPr/>
          </p:nvSpPr>
          <p:spPr bwMode="auto">
            <a:xfrm>
              <a:off x="2012090" y="3350723"/>
              <a:ext cx="639707" cy="242869"/>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0" dirty="0">
                  <a:solidFill>
                    <a:srgbClr val="FFC000"/>
                  </a:solidFill>
                  <a:latin typeface="+mn-lt"/>
                </a:rPr>
                <a:t>Port 2</a:t>
              </a:r>
              <a:endParaRPr lang="en-US" sz="1200" b="0" dirty="0">
                <a:solidFill>
                  <a:srgbClr val="FFC000"/>
                </a:solidFill>
                <a:latin typeface="+mn-lt"/>
              </a:endParaRPr>
            </a:p>
          </p:txBody>
        </p:sp>
        <p:sp>
          <p:nvSpPr>
            <p:cNvPr id="36" name="Text Box 14"/>
            <p:cNvSpPr txBox="1">
              <a:spLocks noChangeArrowheads="1"/>
            </p:cNvSpPr>
            <p:nvPr/>
          </p:nvSpPr>
          <p:spPr bwMode="auto">
            <a:xfrm>
              <a:off x="2313688" y="1823670"/>
              <a:ext cx="639707" cy="242869"/>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0" dirty="0">
                  <a:solidFill>
                    <a:srgbClr val="FFC000"/>
                  </a:solidFill>
                  <a:latin typeface="+mn-lt"/>
                </a:rPr>
                <a:t>Port 3</a:t>
              </a:r>
              <a:endParaRPr lang="en-US" sz="1200" b="0" dirty="0">
                <a:solidFill>
                  <a:srgbClr val="FFC000"/>
                </a:solidFill>
                <a:latin typeface="+mn-lt"/>
              </a:endParaRPr>
            </a:p>
          </p:txBody>
        </p:sp>
      </p:grpSp>
      <p:grpSp>
        <p:nvGrpSpPr>
          <p:cNvPr id="4" name="Group 39"/>
          <p:cNvGrpSpPr>
            <a:grpSpLocks/>
          </p:cNvGrpSpPr>
          <p:nvPr/>
        </p:nvGrpSpPr>
        <p:grpSpPr bwMode="auto">
          <a:xfrm>
            <a:off x="274638" y="1649413"/>
            <a:ext cx="4243387" cy="2001888"/>
            <a:chOff x="4270059" y="1585619"/>
            <a:chExt cx="4243006" cy="2002184"/>
          </a:xfrm>
        </p:grpSpPr>
        <p:pic>
          <p:nvPicPr>
            <p:cNvPr id="45067" name="Picture 5" descr="Fig_9"/>
            <p:cNvPicPr>
              <a:picLocks noChangeAspect="1" noChangeArrowheads="1"/>
            </p:cNvPicPr>
            <p:nvPr/>
          </p:nvPicPr>
          <p:blipFill>
            <a:blip r:embed="rId4" cstate="print"/>
            <a:srcRect/>
            <a:stretch>
              <a:fillRect/>
            </a:stretch>
          </p:blipFill>
          <p:spPr bwMode="auto">
            <a:xfrm>
              <a:off x="4800600" y="1664208"/>
              <a:ext cx="3286125" cy="1333500"/>
            </a:xfrm>
            <a:prstGeom prst="rect">
              <a:avLst/>
            </a:prstGeom>
            <a:noFill/>
            <a:ln w="9525">
              <a:noFill/>
              <a:miter lim="800000"/>
              <a:headEnd/>
              <a:tailEnd/>
            </a:ln>
          </p:spPr>
        </p:pic>
        <p:sp>
          <p:nvSpPr>
            <p:cNvPr id="45068" name="TextBox 16"/>
            <p:cNvSpPr txBox="1">
              <a:spLocks noChangeArrowheads="1"/>
            </p:cNvSpPr>
            <p:nvPr/>
          </p:nvSpPr>
          <p:spPr bwMode="auto">
            <a:xfrm>
              <a:off x="5175504" y="3246120"/>
              <a:ext cx="2330301" cy="341683"/>
            </a:xfrm>
            <a:prstGeom prst="rect">
              <a:avLst/>
            </a:prstGeom>
            <a:noFill/>
            <a:ln w="9525">
              <a:noFill/>
              <a:miter lim="800000"/>
              <a:headEnd/>
              <a:tailEnd/>
            </a:ln>
          </p:spPr>
          <p:txBody>
            <a:bodyPr wrap="none">
              <a:spAutoFit/>
            </a:bodyPr>
            <a:lstStyle/>
            <a:p>
              <a:pPr>
                <a:buFont typeface="Wingdings" pitchFamily="2" charset="2"/>
                <a:buNone/>
              </a:pPr>
              <a:r>
                <a:rPr lang="en-US" sz="1800" b="0" dirty="0"/>
                <a:t>Waveguide circulator</a:t>
              </a:r>
              <a:endParaRPr lang="en-GB" sz="1800" b="0" dirty="0"/>
            </a:p>
          </p:txBody>
        </p:sp>
        <p:sp>
          <p:nvSpPr>
            <p:cNvPr id="37" name="Text Box 14"/>
            <p:cNvSpPr txBox="1">
              <a:spLocks noChangeArrowheads="1"/>
            </p:cNvSpPr>
            <p:nvPr/>
          </p:nvSpPr>
          <p:spPr bwMode="auto">
            <a:xfrm>
              <a:off x="4270059" y="2298511"/>
              <a:ext cx="639705" cy="242924"/>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0" dirty="0">
                  <a:solidFill>
                    <a:srgbClr val="FFC000"/>
                  </a:solidFill>
                  <a:latin typeface="+mn-lt"/>
                </a:rPr>
                <a:t>Port 1</a:t>
              </a:r>
              <a:endParaRPr lang="en-US" sz="1200" b="0" dirty="0">
                <a:solidFill>
                  <a:srgbClr val="FFC000"/>
                </a:solidFill>
                <a:latin typeface="+mn-lt"/>
              </a:endParaRPr>
            </a:p>
          </p:txBody>
        </p:sp>
        <p:sp>
          <p:nvSpPr>
            <p:cNvPr id="38" name="Text Box 14"/>
            <p:cNvSpPr txBox="1">
              <a:spLocks noChangeArrowheads="1"/>
            </p:cNvSpPr>
            <p:nvPr/>
          </p:nvSpPr>
          <p:spPr bwMode="auto">
            <a:xfrm>
              <a:off x="7873360" y="2636699"/>
              <a:ext cx="639705" cy="242923"/>
            </a:xfrm>
            <a:prstGeom prst="rect">
              <a:avLst/>
            </a:prstGeom>
            <a:solidFill>
              <a:schemeClr val="bg1"/>
            </a:solidFill>
            <a:ln w="9525">
              <a:noFill/>
              <a:miter lim="800000"/>
              <a:headEnd/>
              <a:tailEnd/>
            </a:ln>
          </p:spPr>
          <p:txBody>
            <a:bodyPr/>
            <a:lstStyle/>
            <a:p>
              <a:pPr marL="571500" indent="-571500">
                <a:spcAft>
                  <a:spcPts val="1000"/>
                </a:spcAft>
                <a:buFont typeface="Wingdings" pitchFamily="2" charset="2"/>
                <a:buNone/>
                <a:defRPr/>
              </a:pPr>
              <a:r>
                <a:rPr lang="en-GB" sz="1200" b="0" dirty="0">
                  <a:solidFill>
                    <a:srgbClr val="FFC000"/>
                  </a:solidFill>
                  <a:latin typeface="+mn-lt"/>
                </a:rPr>
                <a:t>Port 2</a:t>
              </a:r>
              <a:endParaRPr lang="en-US" sz="1200" b="0" dirty="0">
                <a:solidFill>
                  <a:srgbClr val="FFC000"/>
                </a:solidFill>
                <a:latin typeface="+mn-lt"/>
              </a:endParaRPr>
            </a:p>
          </p:txBody>
        </p:sp>
        <p:sp>
          <p:nvSpPr>
            <p:cNvPr id="39" name="Text Box 14"/>
            <p:cNvSpPr txBox="1">
              <a:spLocks noChangeArrowheads="1"/>
            </p:cNvSpPr>
            <p:nvPr/>
          </p:nvSpPr>
          <p:spPr bwMode="auto">
            <a:xfrm>
              <a:off x="7178098" y="1585619"/>
              <a:ext cx="639705" cy="242923"/>
            </a:xfrm>
            <a:prstGeom prst="rect">
              <a:avLst/>
            </a:prstGeom>
            <a:solidFill>
              <a:schemeClr val="bg1"/>
            </a:solidFill>
            <a:ln w="9525">
              <a:noFill/>
              <a:miter lim="800000"/>
              <a:headEnd/>
              <a:tailEnd/>
            </a:ln>
          </p:spPr>
          <p:txBody>
            <a:bodyPr/>
            <a:lstStyle/>
            <a:p>
              <a:pPr marL="571500" indent="-571500">
                <a:spcAft>
                  <a:spcPts val="1000"/>
                </a:spcAft>
                <a:buFont typeface="Wingdings" pitchFamily="2" charset="2"/>
                <a:buNone/>
                <a:defRPr/>
              </a:pPr>
              <a:r>
                <a:rPr lang="en-GB" sz="1200" b="0" dirty="0">
                  <a:solidFill>
                    <a:srgbClr val="FFC000"/>
                  </a:solidFill>
                  <a:latin typeface="+mn-lt"/>
                </a:rPr>
                <a:t>Port 3</a:t>
              </a:r>
              <a:endParaRPr lang="en-US" sz="1200" b="0" dirty="0">
                <a:solidFill>
                  <a:srgbClr val="FFC000"/>
                </a:solidFill>
                <a:latin typeface="+mn-lt"/>
              </a:endParaRPr>
            </a:p>
          </p:txBody>
        </p:sp>
      </p:gr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182</a:t>
            </a:fld>
            <a:endParaRPr lang="en-US" dirty="0"/>
          </a:p>
        </p:txBody>
      </p:sp>
    </p:spTree>
    <p:extLst>
      <p:ext uri="{BB962C8B-B14F-4D97-AF65-F5344CB8AC3E}">
        <p14:creationId xmlns:p14="http://schemas.microsoft.com/office/powerpoint/2010/main" val="227640979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lide Number Placeholder 5"/>
          <p:cNvSpPr>
            <a:spLocks noGrp="1"/>
          </p:cNvSpPr>
          <p:nvPr>
            <p:ph type="sldNum" sz="quarter" idx="11"/>
          </p:nvPr>
        </p:nvSpPr>
        <p:spPr/>
        <p:txBody>
          <a:bodyPr/>
          <a:lstStyle/>
          <a:p>
            <a:fld id="{3E66B6FD-6D6A-4443-9798-05C1D157A4FB}" type="slidenum">
              <a:rPr lang="en-US"/>
              <a:pPr/>
              <a:t>183</a:t>
            </a:fld>
            <a:endParaRPr lang="en-US" dirty="0"/>
          </a:p>
        </p:txBody>
      </p:sp>
      <p:sp>
        <p:nvSpPr>
          <p:cNvPr id="724994" name="Rectangle 2"/>
          <p:cNvSpPr>
            <a:spLocks noGrp="1" noChangeArrowheads="1"/>
          </p:cNvSpPr>
          <p:nvPr>
            <p:ph type="body" sz="half" idx="1"/>
          </p:nvPr>
        </p:nvSpPr>
        <p:spPr>
          <a:xfrm>
            <a:off x="169498" y="1106648"/>
            <a:ext cx="5682787" cy="2030413"/>
          </a:xfrm>
          <a:noFill/>
          <a:ln/>
        </p:spPr>
        <p:txBody>
          <a:bodyPr/>
          <a:lstStyle/>
          <a:p>
            <a:pPr marL="342900" indent="-342900"/>
            <a:r>
              <a:rPr lang="en-GB" sz="2000" b="0" dirty="0">
                <a:effectLst/>
              </a:rPr>
              <a:t>The T splitter is reciprocal and lossless but not matched at all ports. Using the losslessness condition and symmetry considerations one finds for E and H plane splitters</a:t>
            </a:r>
          </a:p>
        </p:txBody>
      </p:sp>
      <p:sp>
        <p:nvSpPr>
          <p:cNvPr id="724995" name="Rectangle 3"/>
          <p:cNvSpPr>
            <a:spLocks noGrp="1" noChangeArrowheads="1"/>
          </p:cNvSpPr>
          <p:nvPr>
            <p:ph type="title"/>
          </p:nvPr>
        </p:nvSpPr>
        <p:spPr>
          <a:xfrm>
            <a:off x="0" y="0"/>
            <a:ext cx="9144000" cy="914400"/>
          </a:xfrm>
          <a:noFill/>
          <a:ln/>
        </p:spPr>
        <p:txBody>
          <a:bodyPr/>
          <a:lstStyle/>
          <a:p>
            <a:r>
              <a:rPr lang="en-US" dirty="0"/>
              <a:t>Examples of S matrices: 3-ports (3) </a:t>
            </a:r>
          </a:p>
        </p:txBody>
      </p:sp>
      <p:sp>
        <p:nvSpPr>
          <p:cNvPr id="725008" name="Rectangle 16"/>
          <p:cNvSpPr>
            <a:spLocks noChangeArrowheads="1"/>
          </p:cNvSpPr>
          <p:nvPr/>
        </p:nvSpPr>
        <p:spPr bwMode="auto">
          <a:xfrm>
            <a:off x="0" y="2865476"/>
            <a:ext cx="399148" cy="425374"/>
          </a:xfrm>
          <a:prstGeom prst="rect">
            <a:avLst/>
          </a:prstGeom>
          <a:noFill/>
          <a:ln w="9525" algn="ctr">
            <a:noFill/>
            <a:miter lim="800000"/>
            <a:headEnd/>
            <a:tailEnd/>
          </a:ln>
          <a:effectLst/>
        </p:spPr>
        <p:txBody>
          <a:bodyPr wrap="none" lIns="92075" tIns="46038" rIns="92075" bIns="46038" anchor="ctr">
            <a:spAutoFit/>
          </a:bodyPr>
          <a:lstStyle/>
          <a:p>
            <a:endParaRPr lang="en-US" dirty="0"/>
          </a:p>
        </p:txBody>
      </p:sp>
      <p:sp>
        <p:nvSpPr>
          <p:cNvPr id="725010" name="Rectangle 18"/>
          <p:cNvSpPr>
            <a:spLocks noChangeArrowheads="1"/>
          </p:cNvSpPr>
          <p:nvPr/>
        </p:nvSpPr>
        <p:spPr bwMode="auto">
          <a:xfrm>
            <a:off x="0" y="2865476"/>
            <a:ext cx="399148" cy="425374"/>
          </a:xfrm>
          <a:prstGeom prst="rect">
            <a:avLst/>
          </a:prstGeom>
          <a:noFill/>
          <a:ln w="9525" algn="ctr">
            <a:noFill/>
            <a:miter lim="800000"/>
            <a:headEnd/>
            <a:tailEnd/>
          </a:ln>
          <a:effectLst/>
        </p:spPr>
        <p:txBody>
          <a:bodyPr wrap="none" lIns="92075" tIns="46038" rIns="92075" bIns="46038" anchor="ctr">
            <a:spAutoFit/>
          </a:bodyPr>
          <a:lstStyle/>
          <a:p>
            <a:endParaRPr lang="en-US" dirty="0"/>
          </a:p>
        </p:txBody>
      </p:sp>
      <p:graphicFrame>
        <p:nvGraphicFramePr>
          <p:cNvPr id="725007" name="Object 15"/>
          <p:cNvGraphicFramePr>
            <a:graphicFrameLocks noChangeAspect="1"/>
          </p:cNvGraphicFramePr>
          <p:nvPr/>
        </p:nvGraphicFramePr>
        <p:xfrm>
          <a:off x="6595698" y="3245419"/>
          <a:ext cx="1985596" cy="987425"/>
        </p:xfrm>
        <a:graphic>
          <a:graphicData uri="http://schemas.openxmlformats.org/presentationml/2006/ole">
            <mc:AlternateContent xmlns:mc="http://schemas.openxmlformats.org/markup-compatibility/2006">
              <mc:Choice xmlns:v="urn:schemas-microsoft-com:vml" Requires="v">
                <p:oleObj r:id="rId3" imgW="1536700" imgH="698500" progId="">
                  <p:embed/>
                </p:oleObj>
              </mc:Choice>
              <mc:Fallback>
                <p:oleObj r:id="rId3" imgW="1536700" imgH="698500" progId="">
                  <p:embed/>
                  <p:pic>
                    <p:nvPicPr>
                      <p:cNvPr id="725007"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5698" y="3245419"/>
                        <a:ext cx="1985596" cy="9874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aphicFrame>
        <p:nvGraphicFramePr>
          <p:cNvPr id="725009" name="Object 17"/>
          <p:cNvGraphicFramePr>
            <a:graphicFrameLocks noChangeAspect="1"/>
          </p:cNvGraphicFramePr>
          <p:nvPr/>
        </p:nvGraphicFramePr>
        <p:xfrm>
          <a:off x="6622002" y="5267615"/>
          <a:ext cx="2001715" cy="987425"/>
        </p:xfrm>
        <a:graphic>
          <a:graphicData uri="http://schemas.openxmlformats.org/presentationml/2006/ole">
            <mc:AlternateContent xmlns:mc="http://schemas.openxmlformats.org/markup-compatibility/2006">
              <mc:Choice xmlns:v="urn:schemas-microsoft-com:vml" Requires="v">
                <p:oleObj r:id="rId5" imgW="1549400" imgH="698500" progId="">
                  <p:embed/>
                </p:oleObj>
              </mc:Choice>
              <mc:Fallback>
                <p:oleObj r:id="rId5" imgW="1549400" imgH="698500" progId="">
                  <p:embed/>
                  <p:pic>
                    <p:nvPicPr>
                      <p:cNvPr id="725009"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2002" y="5267615"/>
                        <a:ext cx="2001715" cy="987425"/>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5" name="TextBox 14"/>
          <p:cNvSpPr txBox="1"/>
          <p:nvPr/>
        </p:nvSpPr>
        <p:spPr>
          <a:xfrm>
            <a:off x="3143936" y="6442745"/>
            <a:ext cx="3324572" cy="424732"/>
          </a:xfrm>
          <a:prstGeom prst="rect">
            <a:avLst/>
          </a:prstGeom>
          <a:solidFill>
            <a:schemeClr val="bg1"/>
          </a:solidFill>
        </p:spPr>
        <p:txBody>
          <a:bodyPr wrap="square" rtlCol="0">
            <a:spAutoFit/>
          </a:bodyPr>
          <a:lstStyle/>
          <a:p>
            <a:pPr>
              <a:buNone/>
            </a:pPr>
            <a:endParaRPr lang="en-US" dirty="0"/>
          </a:p>
        </p:txBody>
      </p:sp>
      <p:grpSp>
        <p:nvGrpSpPr>
          <p:cNvPr id="137" name="Group 136"/>
          <p:cNvGrpSpPr/>
          <p:nvPr/>
        </p:nvGrpSpPr>
        <p:grpSpPr>
          <a:xfrm>
            <a:off x="456221" y="2856402"/>
            <a:ext cx="6109679" cy="1878012"/>
            <a:chOff x="178049" y="3755493"/>
            <a:chExt cx="6618819" cy="1878012"/>
          </a:xfrm>
        </p:grpSpPr>
        <p:grpSp>
          <p:nvGrpSpPr>
            <p:cNvPr id="22" name="Group 21"/>
            <p:cNvGrpSpPr/>
            <p:nvPr/>
          </p:nvGrpSpPr>
          <p:grpSpPr>
            <a:xfrm>
              <a:off x="2886527" y="3755493"/>
              <a:ext cx="3910341" cy="1878012"/>
              <a:chOff x="5513302" y="4010144"/>
              <a:chExt cx="3910341" cy="1878012"/>
            </a:xfrm>
          </p:grpSpPr>
          <p:pic>
            <p:nvPicPr>
              <p:cNvPr id="19" name="Picture 23"/>
              <p:cNvPicPr>
                <a:picLocks noChangeAspect="1" noChangeArrowheads="1"/>
              </p:cNvPicPr>
              <p:nvPr/>
            </p:nvPicPr>
            <p:blipFill>
              <a:blip r:embed="rId7" cstate="print"/>
              <a:srcRect r="52509"/>
              <a:stretch>
                <a:fillRect/>
              </a:stretch>
            </p:blipFill>
            <p:spPr bwMode="auto">
              <a:xfrm>
                <a:off x="5513302" y="4010144"/>
                <a:ext cx="2219544" cy="1878012"/>
              </a:xfrm>
              <a:prstGeom prst="rect">
                <a:avLst/>
              </a:prstGeom>
              <a:noFill/>
            </p:spPr>
          </p:pic>
          <p:sp>
            <p:nvSpPr>
              <p:cNvPr id="20" name="Text Box 24"/>
              <p:cNvSpPr txBox="1">
                <a:spLocks noChangeArrowheads="1"/>
              </p:cNvSpPr>
              <p:nvPr/>
            </p:nvSpPr>
            <p:spPr bwMode="auto">
              <a:xfrm>
                <a:off x="7659453" y="4477509"/>
                <a:ext cx="1764190" cy="338554"/>
              </a:xfrm>
              <a:prstGeom prst="rect">
                <a:avLst/>
              </a:prstGeom>
              <a:noFill/>
              <a:ln w="25400">
                <a:noFill/>
                <a:miter lim="800000"/>
                <a:headEnd type="none" w="sm" len="sm"/>
                <a:tailEnd type="none" w="lg" len="lg"/>
              </a:ln>
              <a:effectLst/>
            </p:spPr>
            <p:txBody>
              <a:bodyPr wrap="square">
                <a:spAutoFit/>
              </a:bodyPr>
              <a:lstStyle/>
              <a:p>
                <a:pPr>
                  <a:lnSpc>
                    <a:spcPct val="100000"/>
                  </a:lnSpc>
                  <a:spcBef>
                    <a:spcPct val="50000"/>
                  </a:spcBef>
                  <a:buClrTx/>
                  <a:buSzTx/>
                  <a:buFontTx/>
                  <a:buNone/>
                </a:pPr>
                <a:r>
                  <a:rPr lang="en-GB" sz="1600" b="0" i="0" dirty="0"/>
                  <a:t>H-plane splitter</a:t>
                </a:r>
              </a:p>
            </p:txBody>
          </p:sp>
        </p:grpSp>
        <p:grpSp>
          <p:nvGrpSpPr>
            <p:cNvPr id="85" name="Group 84"/>
            <p:cNvGrpSpPr/>
            <p:nvPr/>
          </p:nvGrpSpPr>
          <p:grpSpPr>
            <a:xfrm>
              <a:off x="178049" y="3909567"/>
              <a:ext cx="2175545" cy="1561751"/>
              <a:chOff x="3967993" y="4095226"/>
              <a:chExt cx="2175545" cy="1561751"/>
            </a:xfrm>
          </p:grpSpPr>
          <p:cxnSp>
            <p:nvCxnSpPr>
              <p:cNvPr id="45" name="Straight Connector 44"/>
              <p:cNvCxnSpPr/>
              <p:nvPr/>
            </p:nvCxnSpPr>
            <p:spPr bwMode="auto">
              <a:xfrm flipV="1">
                <a:off x="3967993" y="4102217"/>
                <a:ext cx="1971413" cy="704679"/>
              </a:xfrm>
              <a:prstGeom prst="line">
                <a:avLst/>
              </a:prstGeom>
              <a:noFill/>
              <a:ln w="19050" cap="flat" cmpd="sng" algn="ctr">
                <a:solidFill>
                  <a:schemeClr val="tx1"/>
                </a:solidFill>
                <a:prstDash val="solid"/>
                <a:round/>
                <a:headEnd type="none" w="med" len="med"/>
                <a:tailEnd type="none" w="med" len="med"/>
              </a:ln>
              <a:effectLst/>
            </p:spPr>
          </p:cxnSp>
          <p:cxnSp>
            <p:nvCxnSpPr>
              <p:cNvPr id="51" name="Straight Connector 50"/>
              <p:cNvCxnSpPr/>
              <p:nvPr/>
            </p:nvCxnSpPr>
            <p:spPr bwMode="auto">
              <a:xfrm flipV="1">
                <a:off x="4170727" y="4798503"/>
                <a:ext cx="762000" cy="269851"/>
              </a:xfrm>
              <a:prstGeom prst="line">
                <a:avLst/>
              </a:prstGeom>
              <a:noFill/>
              <a:ln w="19050"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flipV="1">
                <a:off x="5268286" y="4353886"/>
                <a:ext cx="847288" cy="310393"/>
              </a:xfrm>
              <a:prstGeom prst="line">
                <a:avLst/>
              </a:prstGeom>
              <a:noFill/>
              <a:ln w="19050"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rot="16200000" flipH="1">
                <a:off x="3934437" y="4840448"/>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60" name="Straight Connector 59"/>
              <p:cNvCxnSpPr/>
              <p:nvPr/>
            </p:nvCxnSpPr>
            <p:spPr bwMode="auto">
              <a:xfrm rot="16200000" flipH="1">
                <a:off x="5907248" y="4128782"/>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61" name="Straight Connector 60"/>
              <p:cNvCxnSpPr/>
              <p:nvPr/>
            </p:nvCxnSpPr>
            <p:spPr bwMode="auto">
              <a:xfrm rot="16200000" flipH="1">
                <a:off x="4077049" y="5167620"/>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65" name="Straight Connector 64"/>
              <p:cNvCxnSpPr/>
              <p:nvPr/>
            </p:nvCxnSpPr>
            <p:spPr bwMode="auto">
              <a:xfrm rot="16200000" flipH="1">
                <a:off x="3877113" y="4917350"/>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66" name="Straight Connector 65"/>
              <p:cNvCxnSpPr/>
              <p:nvPr/>
            </p:nvCxnSpPr>
            <p:spPr bwMode="auto">
              <a:xfrm rot="16200000" flipH="1">
                <a:off x="6033083" y="4447566"/>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rot="16200000" flipH="1">
                <a:off x="4846042" y="4879597"/>
                <a:ext cx="661331" cy="501940"/>
              </a:xfrm>
              <a:prstGeom prst="line">
                <a:avLst/>
              </a:prstGeom>
              <a:noFill/>
              <a:ln w="19050" cap="flat" cmpd="sng" algn="ctr">
                <a:solidFill>
                  <a:schemeClr val="tx1"/>
                </a:solidFill>
                <a:prstDash val="solid"/>
                <a:round/>
                <a:headEnd type="none" w="med" len="med"/>
                <a:tailEnd type="none" w="med" len="med"/>
              </a:ln>
              <a:effectLst/>
            </p:spPr>
          </p:cxnSp>
          <p:cxnSp>
            <p:nvCxnSpPr>
              <p:cNvPr id="72" name="Straight Connector 71"/>
              <p:cNvCxnSpPr/>
              <p:nvPr/>
            </p:nvCxnSpPr>
            <p:spPr bwMode="auto">
              <a:xfrm rot="16200000" flipH="1">
                <a:off x="5199779" y="4738384"/>
                <a:ext cx="661331" cy="501940"/>
              </a:xfrm>
              <a:prstGeom prst="line">
                <a:avLst/>
              </a:prstGeom>
              <a:noFill/>
              <a:ln w="1905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flipV="1">
                <a:off x="4188903" y="5009626"/>
                <a:ext cx="762000" cy="269851"/>
              </a:xfrm>
              <a:prstGeom prst="line">
                <a:avLst/>
              </a:prstGeom>
              <a:noFill/>
              <a:ln w="1905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rot="16200000" flipH="1">
                <a:off x="4834857" y="4901972"/>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76" name="Straight Connector 75"/>
              <p:cNvCxnSpPr/>
              <p:nvPr/>
            </p:nvCxnSpPr>
            <p:spPr bwMode="auto">
              <a:xfrm rot="16200000" flipH="1">
                <a:off x="5338196" y="5547924"/>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77" name="Straight Connector 76"/>
              <p:cNvCxnSpPr/>
              <p:nvPr/>
            </p:nvCxnSpPr>
            <p:spPr bwMode="auto">
              <a:xfrm rot="16200000" flipH="1">
                <a:off x="5690534" y="5413700"/>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78" name="Straight Connector 77"/>
              <p:cNvCxnSpPr/>
              <p:nvPr/>
            </p:nvCxnSpPr>
            <p:spPr bwMode="auto">
              <a:xfrm flipV="1">
                <a:off x="5381538" y="4541241"/>
                <a:ext cx="762000" cy="269851"/>
              </a:xfrm>
              <a:prstGeom prst="line">
                <a:avLst/>
              </a:prstGeom>
              <a:noFill/>
              <a:ln w="19050" cap="flat" cmpd="sng" algn="ctr">
                <a:solidFill>
                  <a:schemeClr val="tx1"/>
                </a:solidFill>
                <a:prstDash val="solid"/>
                <a:round/>
                <a:headEnd type="none" w="med" len="med"/>
                <a:tailEnd type="none" w="med" len="med"/>
              </a:ln>
              <a:effectLst/>
            </p:spPr>
          </p:cxnSp>
          <p:cxnSp>
            <p:nvCxnSpPr>
              <p:cNvPr id="79" name="Straight Connector 78"/>
              <p:cNvCxnSpPr/>
              <p:nvPr/>
            </p:nvCxnSpPr>
            <p:spPr bwMode="auto">
              <a:xfrm rot="16200000" flipH="1">
                <a:off x="3944225" y="5051571"/>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rot="16200000" flipH="1">
                <a:off x="4847441" y="5073943"/>
                <a:ext cx="661331" cy="501940"/>
              </a:xfrm>
              <a:prstGeom prst="line">
                <a:avLst/>
              </a:prstGeom>
              <a:noFill/>
              <a:ln w="19050" cap="flat" cmpd="sng" algn="ctr">
                <a:solidFill>
                  <a:schemeClr val="tx1"/>
                </a:solidFill>
                <a:prstDash val="solid"/>
                <a:round/>
                <a:headEnd type="none" w="med" len="med"/>
                <a:tailEnd type="none" w="med" len="med"/>
              </a:ln>
              <a:effectLst/>
            </p:spPr>
          </p:cxnSp>
          <p:cxnSp>
            <p:nvCxnSpPr>
              <p:cNvPr id="82" name="Straight Connector 81"/>
              <p:cNvCxnSpPr/>
              <p:nvPr/>
            </p:nvCxnSpPr>
            <p:spPr bwMode="auto">
              <a:xfrm flipV="1">
                <a:off x="5420686" y="5327009"/>
                <a:ext cx="350940" cy="135623"/>
              </a:xfrm>
              <a:prstGeom prst="line">
                <a:avLst/>
              </a:prstGeom>
              <a:noFill/>
              <a:ln w="19050" cap="flat" cmpd="sng" algn="ctr">
                <a:solidFill>
                  <a:schemeClr val="tx1"/>
                </a:solidFill>
                <a:prstDash val="solid"/>
                <a:round/>
                <a:headEnd type="none" w="med" len="med"/>
                <a:tailEnd type="none" w="med" len="med"/>
              </a:ln>
              <a:effectLst/>
            </p:spPr>
          </p:cxnSp>
          <p:cxnSp>
            <p:nvCxnSpPr>
              <p:cNvPr id="84" name="Straight Connector 83"/>
              <p:cNvCxnSpPr/>
              <p:nvPr/>
            </p:nvCxnSpPr>
            <p:spPr bwMode="auto">
              <a:xfrm flipV="1">
                <a:off x="5438862" y="5521354"/>
                <a:ext cx="350940" cy="135623"/>
              </a:xfrm>
              <a:prstGeom prst="line">
                <a:avLst/>
              </a:prstGeom>
              <a:noFill/>
              <a:ln w="19050" cap="flat" cmpd="sng" algn="ctr">
                <a:solidFill>
                  <a:schemeClr val="tx1"/>
                </a:solidFill>
                <a:prstDash val="solid"/>
                <a:round/>
                <a:headEnd type="none" w="med" len="med"/>
                <a:tailEnd type="none" w="med" len="med"/>
              </a:ln>
              <a:effectLst/>
            </p:spPr>
          </p:cxnSp>
        </p:grpSp>
      </p:grpSp>
      <p:sp>
        <p:nvSpPr>
          <p:cNvPr id="725017" name="Text Box 25"/>
          <p:cNvSpPr txBox="1">
            <a:spLocks noChangeArrowheads="1"/>
          </p:cNvSpPr>
          <p:nvPr/>
        </p:nvSpPr>
        <p:spPr bwMode="auto">
          <a:xfrm>
            <a:off x="5038042" y="5588541"/>
            <a:ext cx="1972837" cy="338554"/>
          </a:xfrm>
          <a:prstGeom prst="rect">
            <a:avLst/>
          </a:prstGeom>
          <a:noFill/>
          <a:ln w="25400">
            <a:noFill/>
            <a:miter lim="800000"/>
            <a:headEnd type="none" w="sm" len="sm"/>
            <a:tailEnd type="none" w="lg" len="lg"/>
          </a:ln>
          <a:effectLst/>
        </p:spPr>
        <p:txBody>
          <a:bodyPr>
            <a:spAutoFit/>
          </a:bodyPr>
          <a:lstStyle/>
          <a:p>
            <a:pPr>
              <a:lnSpc>
                <a:spcPct val="100000"/>
              </a:lnSpc>
              <a:spcBef>
                <a:spcPct val="50000"/>
              </a:spcBef>
              <a:buClrTx/>
              <a:buSzTx/>
              <a:buFontTx/>
              <a:buNone/>
            </a:pPr>
            <a:r>
              <a:rPr lang="en-GB" sz="1600" b="0" i="0" dirty="0"/>
              <a:t>E-plane splitter</a:t>
            </a:r>
          </a:p>
        </p:txBody>
      </p:sp>
      <p:grpSp>
        <p:nvGrpSpPr>
          <p:cNvPr id="87" name="Group 86"/>
          <p:cNvGrpSpPr/>
          <p:nvPr/>
        </p:nvGrpSpPr>
        <p:grpSpPr>
          <a:xfrm>
            <a:off x="2704306" y="4893959"/>
            <a:ext cx="2385054" cy="1551966"/>
            <a:chOff x="5310230" y="4236441"/>
            <a:chExt cx="2583809" cy="1551966"/>
          </a:xfrm>
        </p:grpSpPr>
        <p:pic>
          <p:nvPicPr>
            <p:cNvPr id="725015" name="Picture 23"/>
            <p:cNvPicPr>
              <a:picLocks noChangeAspect="1" noChangeArrowheads="1"/>
            </p:cNvPicPr>
            <p:nvPr/>
          </p:nvPicPr>
          <p:blipFill>
            <a:blip r:embed="rId7" cstate="print"/>
            <a:srcRect l="55239" t="34249"/>
            <a:stretch>
              <a:fillRect/>
            </a:stretch>
          </p:blipFill>
          <p:spPr bwMode="auto">
            <a:xfrm>
              <a:off x="5310230" y="4236441"/>
              <a:ext cx="2583809" cy="1551966"/>
            </a:xfrm>
            <a:prstGeom prst="rect">
              <a:avLst/>
            </a:prstGeom>
            <a:noFill/>
          </p:spPr>
        </p:pic>
        <p:cxnSp>
          <p:nvCxnSpPr>
            <p:cNvPr id="25" name="Straight Arrow Connector 24"/>
            <p:cNvCxnSpPr/>
            <p:nvPr/>
          </p:nvCxnSpPr>
          <p:spPr bwMode="auto">
            <a:xfrm rot="5400000">
              <a:off x="6349752" y="4651823"/>
              <a:ext cx="102844" cy="49216"/>
            </a:xfrm>
            <a:prstGeom prst="straightConnector1">
              <a:avLst/>
            </a:prstGeom>
            <a:noFill/>
            <a:ln w="25400" cap="flat" cmpd="sng" algn="ctr">
              <a:solidFill>
                <a:srgbClr val="C00000"/>
              </a:solidFill>
              <a:prstDash val="solid"/>
              <a:round/>
              <a:headEnd type="none" w="med" len="med"/>
              <a:tailEnd type="triangle"/>
            </a:ln>
            <a:effectLst/>
          </p:spPr>
        </p:cxnSp>
        <p:cxnSp>
          <p:nvCxnSpPr>
            <p:cNvPr id="29" name="Straight Arrow Connector 28"/>
            <p:cNvCxnSpPr/>
            <p:nvPr/>
          </p:nvCxnSpPr>
          <p:spPr bwMode="auto">
            <a:xfrm rot="16200000" flipV="1">
              <a:off x="6756074" y="4639228"/>
              <a:ext cx="118662" cy="90224"/>
            </a:xfrm>
            <a:prstGeom prst="straightConnector1">
              <a:avLst/>
            </a:prstGeom>
            <a:noFill/>
            <a:ln w="25400" cap="flat" cmpd="sng" algn="ctr">
              <a:solidFill>
                <a:srgbClr val="C00000"/>
              </a:solidFill>
              <a:prstDash val="solid"/>
              <a:round/>
              <a:headEnd type="none" w="med" len="med"/>
              <a:tailEnd type="triangle"/>
            </a:ln>
            <a:effectLst/>
          </p:spPr>
        </p:cxnSp>
        <p:cxnSp>
          <p:nvCxnSpPr>
            <p:cNvPr id="33" name="Straight Arrow Connector 32"/>
            <p:cNvCxnSpPr/>
            <p:nvPr/>
          </p:nvCxnSpPr>
          <p:spPr bwMode="auto">
            <a:xfrm rot="10800000">
              <a:off x="6516010" y="4648741"/>
              <a:ext cx="139444" cy="23733"/>
            </a:xfrm>
            <a:prstGeom prst="straightConnector1">
              <a:avLst/>
            </a:prstGeom>
            <a:noFill/>
            <a:ln w="25400" cap="flat" cmpd="sng" algn="ctr">
              <a:solidFill>
                <a:srgbClr val="C00000"/>
              </a:solidFill>
              <a:prstDash val="solid"/>
              <a:round/>
              <a:headEnd type="none" w="med" len="med"/>
              <a:tailEnd type="triangle"/>
            </a:ln>
            <a:effectLst/>
          </p:spPr>
        </p:cxnSp>
        <p:cxnSp>
          <p:nvCxnSpPr>
            <p:cNvPr id="36" name="Straight Arrow Connector 35"/>
            <p:cNvCxnSpPr/>
            <p:nvPr/>
          </p:nvCxnSpPr>
          <p:spPr bwMode="auto">
            <a:xfrm rot="10800000">
              <a:off x="6541985" y="4768725"/>
              <a:ext cx="139444" cy="23733"/>
            </a:xfrm>
            <a:prstGeom prst="straightConnector1">
              <a:avLst/>
            </a:prstGeom>
            <a:noFill/>
            <a:ln w="25400" cap="flat" cmpd="sng" algn="ctr">
              <a:solidFill>
                <a:srgbClr val="C00000"/>
              </a:solidFill>
              <a:prstDash val="solid"/>
              <a:round/>
              <a:headEnd type="none" w="med" len="med"/>
              <a:tailEnd type="triangle"/>
            </a:ln>
            <a:effectLst/>
          </p:spPr>
        </p:cxnSp>
        <p:cxnSp>
          <p:nvCxnSpPr>
            <p:cNvPr id="37" name="Straight Arrow Connector 36"/>
            <p:cNvCxnSpPr/>
            <p:nvPr/>
          </p:nvCxnSpPr>
          <p:spPr bwMode="auto">
            <a:xfrm rot="16200000" flipV="1">
              <a:off x="6891851" y="4692104"/>
              <a:ext cx="142398" cy="8203"/>
            </a:xfrm>
            <a:prstGeom prst="straightConnector1">
              <a:avLst/>
            </a:prstGeom>
            <a:noFill/>
            <a:ln w="25400" cap="flat" cmpd="sng" algn="ctr">
              <a:solidFill>
                <a:srgbClr val="C00000"/>
              </a:solidFill>
              <a:prstDash val="solid"/>
              <a:round/>
              <a:headEnd type="none" w="med" len="med"/>
              <a:tailEnd type="triangle"/>
            </a:ln>
            <a:effectLst/>
          </p:spPr>
        </p:cxnSp>
        <p:cxnSp>
          <p:nvCxnSpPr>
            <p:cNvPr id="40" name="Straight Arrow Connector 39"/>
            <p:cNvCxnSpPr/>
            <p:nvPr/>
          </p:nvCxnSpPr>
          <p:spPr bwMode="auto">
            <a:xfrm rot="16200000" flipH="1">
              <a:off x="6153619" y="4692103"/>
              <a:ext cx="142398" cy="8205"/>
            </a:xfrm>
            <a:prstGeom prst="straightConnector1">
              <a:avLst/>
            </a:prstGeom>
            <a:noFill/>
            <a:ln w="25400" cap="flat" cmpd="sng" algn="ctr">
              <a:solidFill>
                <a:srgbClr val="C00000"/>
              </a:solidFill>
              <a:prstDash val="solid"/>
              <a:round/>
              <a:headEnd type="none" w="med" len="med"/>
              <a:tailEnd type="triangle"/>
            </a:ln>
            <a:effectLst/>
          </p:spPr>
        </p:cxnSp>
      </p:grpSp>
      <p:grpSp>
        <p:nvGrpSpPr>
          <p:cNvPr id="135" name="Group 134"/>
          <p:cNvGrpSpPr/>
          <p:nvPr/>
        </p:nvGrpSpPr>
        <p:grpSpPr>
          <a:xfrm>
            <a:off x="470096" y="4937927"/>
            <a:ext cx="2008195" cy="1571308"/>
            <a:chOff x="7730455" y="3365619"/>
            <a:chExt cx="2175545" cy="1571308"/>
          </a:xfrm>
        </p:grpSpPr>
        <p:cxnSp>
          <p:nvCxnSpPr>
            <p:cNvPr id="91" name="Straight Connector 90"/>
            <p:cNvCxnSpPr/>
            <p:nvPr/>
          </p:nvCxnSpPr>
          <p:spPr bwMode="auto">
            <a:xfrm flipV="1">
              <a:off x="7730455" y="4178893"/>
              <a:ext cx="798248" cy="285453"/>
            </a:xfrm>
            <a:prstGeom prst="line">
              <a:avLst/>
            </a:prstGeom>
            <a:noFill/>
            <a:ln w="19050" cap="flat" cmpd="sng" algn="ctr">
              <a:solidFill>
                <a:schemeClr val="tx1"/>
              </a:solidFill>
              <a:prstDash val="solid"/>
              <a:round/>
              <a:headEnd type="none" w="med" len="med"/>
              <a:tailEnd type="none" w="med" len="med"/>
            </a:ln>
            <a:effectLst/>
          </p:spPr>
        </p:cxnSp>
        <p:cxnSp>
          <p:nvCxnSpPr>
            <p:cNvPr id="92" name="Straight Connector 91"/>
            <p:cNvCxnSpPr/>
            <p:nvPr/>
          </p:nvCxnSpPr>
          <p:spPr bwMode="auto">
            <a:xfrm flipV="1">
              <a:off x="7933189" y="4435267"/>
              <a:ext cx="783521" cy="290537"/>
            </a:xfrm>
            <a:prstGeom prst="line">
              <a:avLst/>
            </a:prstGeom>
            <a:noFill/>
            <a:ln w="19050" cap="flat" cmpd="sng" algn="ctr">
              <a:solidFill>
                <a:schemeClr val="tx1"/>
              </a:solidFill>
              <a:prstDash val="solid"/>
              <a:round/>
              <a:headEnd type="none" w="med" len="med"/>
              <a:tailEnd type="none" w="med" len="med"/>
            </a:ln>
            <a:effectLst/>
          </p:spPr>
        </p:cxnSp>
        <p:cxnSp>
          <p:nvCxnSpPr>
            <p:cNvPr id="94" name="Straight Connector 93"/>
            <p:cNvCxnSpPr/>
            <p:nvPr/>
          </p:nvCxnSpPr>
          <p:spPr bwMode="auto">
            <a:xfrm rot="16200000" flipH="1">
              <a:off x="7696899" y="4497897"/>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95" name="Straight Connector 94"/>
            <p:cNvCxnSpPr/>
            <p:nvPr/>
          </p:nvCxnSpPr>
          <p:spPr bwMode="auto">
            <a:xfrm rot="16200000" flipH="1">
              <a:off x="9669710" y="3786231"/>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96" name="Straight Connector 95"/>
            <p:cNvCxnSpPr/>
            <p:nvPr/>
          </p:nvCxnSpPr>
          <p:spPr bwMode="auto">
            <a:xfrm rot="16200000" flipH="1">
              <a:off x="7839511" y="4825069"/>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97" name="Straight Connector 96"/>
            <p:cNvCxnSpPr/>
            <p:nvPr/>
          </p:nvCxnSpPr>
          <p:spPr bwMode="auto">
            <a:xfrm rot="16200000" flipH="1">
              <a:off x="7639575" y="4574799"/>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98" name="Straight Connector 97"/>
            <p:cNvCxnSpPr/>
            <p:nvPr/>
          </p:nvCxnSpPr>
          <p:spPr bwMode="auto">
            <a:xfrm rot="16200000" flipH="1">
              <a:off x="9795545" y="4105015"/>
              <a:ext cx="192951" cy="8386"/>
            </a:xfrm>
            <a:prstGeom prst="line">
              <a:avLst/>
            </a:prstGeom>
            <a:noFill/>
            <a:ln w="19050" cap="flat" cmpd="sng" algn="ctr">
              <a:solidFill>
                <a:schemeClr val="tx1"/>
              </a:solidFill>
              <a:prstDash val="solid"/>
              <a:round/>
              <a:headEnd type="none" w="med" len="med"/>
              <a:tailEnd type="none" w="med" len="med"/>
            </a:ln>
            <a:effectLst/>
          </p:spPr>
        </p:cxnSp>
        <p:cxnSp>
          <p:nvCxnSpPr>
            <p:cNvPr id="101" name="Straight Connector 100"/>
            <p:cNvCxnSpPr/>
            <p:nvPr/>
          </p:nvCxnSpPr>
          <p:spPr bwMode="auto">
            <a:xfrm flipV="1">
              <a:off x="7951365" y="4202884"/>
              <a:ext cx="1954635" cy="734043"/>
            </a:xfrm>
            <a:prstGeom prst="line">
              <a:avLst/>
            </a:prstGeom>
            <a:noFill/>
            <a:ln w="19050"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rot="16200000" flipH="1">
              <a:off x="7706687" y="4709020"/>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114" name="Straight Connector 113"/>
            <p:cNvCxnSpPr/>
            <p:nvPr/>
          </p:nvCxnSpPr>
          <p:spPr bwMode="auto">
            <a:xfrm rot="16200000" flipH="1">
              <a:off x="8486863" y="4205680"/>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115" name="Straight Connector 114"/>
            <p:cNvCxnSpPr/>
            <p:nvPr/>
          </p:nvCxnSpPr>
          <p:spPr bwMode="auto">
            <a:xfrm rot="16200000" flipH="1">
              <a:off x="8478474" y="3509394"/>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116" name="Straight Connector 115"/>
            <p:cNvCxnSpPr/>
            <p:nvPr/>
          </p:nvCxnSpPr>
          <p:spPr bwMode="auto">
            <a:xfrm rot="16200000" flipH="1">
              <a:off x="8172279" y="3807206"/>
              <a:ext cx="699080" cy="13980"/>
            </a:xfrm>
            <a:prstGeom prst="line">
              <a:avLst/>
            </a:prstGeom>
            <a:noFill/>
            <a:ln w="19050" cap="flat" cmpd="sng" algn="ctr">
              <a:solidFill>
                <a:schemeClr val="tx1"/>
              </a:solidFill>
              <a:prstDash val="solid"/>
              <a:round/>
              <a:headEnd type="none" w="med" len="med"/>
              <a:tailEnd type="none" w="med" len="med"/>
            </a:ln>
            <a:effectLst/>
          </p:spPr>
        </p:cxnSp>
        <p:cxnSp>
          <p:nvCxnSpPr>
            <p:cNvPr id="122" name="Straight Connector 121"/>
            <p:cNvCxnSpPr/>
            <p:nvPr/>
          </p:nvCxnSpPr>
          <p:spPr bwMode="auto">
            <a:xfrm rot="16200000" flipH="1">
              <a:off x="8358234" y="4060274"/>
              <a:ext cx="699080" cy="13980"/>
            </a:xfrm>
            <a:prstGeom prst="line">
              <a:avLst/>
            </a:prstGeom>
            <a:noFill/>
            <a:ln w="19050" cap="flat" cmpd="sng" algn="ctr">
              <a:solidFill>
                <a:schemeClr val="tx1"/>
              </a:solidFill>
              <a:prstDash val="solid"/>
              <a:round/>
              <a:headEnd type="none" w="med" len="med"/>
              <a:tailEnd type="none" w="med" len="med"/>
            </a:ln>
            <a:effectLst/>
          </p:spPr>
        </p:cxnSp>
        <p:cxnSp>
          <p:nvCxnSpPr>
            <p:cNvPr id="123" name="Straight Connector 122"/>
            <p:cNvCxnSpPr/>
            <p:nvPr/>
          </p:nvCxnSpPr>
          <p:spPr bwMode="auto">
            <a:xfrm rot="16200000" flipH="1">
              <a:off x="8619691" y="3986172"/>
              <a:ext cx="699080" cy="13980"/>
            </a:xfrm>
            <a:prstGeom prst="line">
              <a:avLst/>
            </a:prstGeom>
            <a:noFill/>
            <a:ln w="19050" cap="flat" cmpd="sng" algn="ctr">
              <a:solidFill>
                <a:schemeClr val="tx1"/>
              </a:solidFill>
              <a:prstDash val="solid"/>
              <a:round/>
              <a:headEnd type="none" w="med" len="med"/>
              <a:tailEnd type="none" w="med" len="med"/>
            </a:ln>
            <a:effectLst/>
          </p:spPr>
        </p:cxnSp>
        <p:cxnSp>
          <p:nvCxnSpPr>
            <p:cNvPr id="124" name="Straight Connector 123"/>
            <p:cNvCxnSpPr/>
            <p:nvPr/>
          </p:nvCxnSpPr>
          <p:spPr bwMode="auto">
            <a:xfrm flipV="1">
              <a:off x="8690995" y="3631963"/>
              <a:ext cx="264998" cy="96950"/>
            </a:xfrm>
            <a:prstGeom prst="line">
              <a:avLst/>
            </a:prstGeom>
            <a:noFill/>
            <a:ln w="19050" cap="flat" cmpd="sng" algn="ctr">
              <a:solidFill>
                <a:schemeClr val="tx1"/>
              </a:solidFill>
              <a:prstDash val="solid"/>
              <a:round/>
              <a:headEnd type="none" w="med" len="med"/>
              <a:tailEnd type="none" w="med" len="med"/>
            </a:ln>
            <a:effectLst/>
          </p:spPr>
        </p:cxnSp>
        <p:cxnSp>
          <p:nvCxnSpPr>
            <p:cNvPr id="128" name="Straight Connector 127"/>
            <p:cNvCxnSpPr/>
            <p:nvPr/>
          </p:nvCxnSpPr>
          <p:spPr bwMode="auto">
            <a:xfrm flipV="1">
              <a:off x="8973084" y="3750180"/>
              <a:ext cx="724969" cy="257798"/>
            </a:xfrm>
            <a:prstGeom prst="line">
              <a:avLst/>
            </a:prstGeom>
            <a:noFill/>
            <a:ln w="19050" cap="flat" cmpd="sng" algn="ctr">
              <a:solidFill>
                <a:schemeClr val="tx1"/>
              </a:solidFill>
              <a:prstDash val="solid"/>
              <a:round/>
              <a:headEnd type="none" w="med" len="med"/>
              <a:tailEnd type="none" w="med" len="med"/>
            </a:ln>
            <a:effectLst/>
          </p:spPr>
        </p:cxnSp>
        <p:cxnSp>
          <p:nvCxnSpPr>
            <p:cNvPr id="130" name="Straight Connector 129"/>
            <p:cNvCxnSpPr/>
            <p:nvPr/>
          </p:nvCxnSpPr>
          <p:spPr bwMode="auto">
            <a:xfrm rot="16200000" flipH="1">
              <a:off x="8741970" y="3405420"/>
              <a:ext cx="260058" cy="192946"/>
            </a:xfrm>
            <a:prstGeom prst="line">
              <a:avLst/>
            </a:prstGeom>
            <a:noFill/>
            <a:ln w="19050" cap="flat" cmpd="sng" algn="ctr">
              <a:solidFill>
                <a:schemeClr val="tx1"/>
              </a:solidFill>
              <a:prstDash val="solid"/>
              <a:round/>
              <a:headEnd type="none" w="med" len="med"/>
              <a:tailEnd type="none" w="med" len="med"/>
            </a:ln>
            <a:effectLst/>
          </p:spPr>
        </p:cxnSp>
        <p:cxnSp>
          <p:nvCxnSpPr>
            <p:cNvPr id="131" name="Straight Connector 130"/>
            <p:cNvCxnSpPr/>
            <p:nvPr/>
          </p:nvCxnSpPr>
          <p:spPr bwMode="auto">
            <a:xfrm flipV="1">
              <a:off x="8501564" y="3365619"/>
              <a:ext cx="264998" cy="96950"/>
            </a:xfrm>
            <a:prstGeom prst="line">
              <a:avLst/>
            </a:prstGeom>
            <a:noFill/>
            <a:ln w="19050" cap="flat" cmpd="sng" algn="ctr">
              <a:solidFill>
                <a:schemeClr val="tx1"/>
              </a:solidFill>
              <a:prstDash val="solid"/>
              <a:round/>
              <a:headEnd type="none" w="med" len="med"/>
              <a:tailEnd type="none" w="med" len="med"/>
            </a:ln>
            <a:effectLst/>
          </p:spPr>
        </p:cxnSp>
        <p:cxnSp>
          <p:nvCxnSpPr>
            <p:cNvPr id="133" name="Straight Connector 132"/>
            <p:cNvCxnSpPr/>
            <p:nvPr/>
          </p:nvCxnSpPr>
          <p:spPr bwMode="auto">
            <a:xfrm flipV="1">
              <a:off x="8974351" y="3990886"/>
              <a:ext cx="931649" cy="348934"/>
            </a:xfrm>
            <a:prstGeom prst="line">
              <a:avLst/>
            </a:prstGeom>
            <a:noFill/>
            <a:ln w="19050" cap="flat" cmpd="sng" algn="ctr">
              <a:solidFill>
                <a:schemeClr val="tx1"/>
              </a:solidFill>
              <a:prstDash val="solid"/>
              <a:round/>
              <a:headEnd type="none" w="med" len="med"/>
              <a:tailEnd type="none" w="med" len="med"/>
            </a:ln>
            <a:effectLst/>
          </p:spPr>
        </p:cxnSp>
      </p:grpSp>
      <p:grpSp>
        <p:nvGrpSpPr>
          <p:cNvPr id="2" name="Group 1"/>
          <p:cNvGrpSpPr/>
          <p:nvPr/>
        </p:nvGrpSpPr>
        <p:grpSpPr>
          <a:xfrm>
            <a:off x="5751409" y="881140"/>
            <a:ext cx="3535363" cy="2022027"/>
            <a:chOff x="155575" y="4587852"/>
            <a:chExt cx="3535363" cy="2022027"/>
          </a:xfrm>
        </p:grpSpPr>
        <p:pic>
          <p:nvPicPr>
            <p:cNvPr id="64"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5575" y="4587852"/>
              <a:ext cx="2484538" cy="18129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7" name="TextBox 66"/>
            <p:cNvSpPr txBox="1"/>
            <p:nvPr/>
          </p:nvSpPr>
          <p:spPr>
            <a:xfrm>
              <a:off x="758825" y="6323647"/>
              <a:ext cx="1755775" cy="286232"/>
            </a:xfrm>
            <a:prstGeom prst="rect">
              <a:avLst/>
            </a:prstGeom>
            <a:noFill/>
          </p:spPr>
          <p:txBody>
            <a:bodyPr wrap="square" rtlCol="0">
              <a:spAutoFit/>
            </a:bodyPr>
            <a:lstStyle/>
            <a:p>
              <a:pPr>
                <a:buNone/>
              </a:pPr>
              <a:r>
                <a:rPr lang="en-GB" sz="1400" b="0" dirty="0"/>
                <a:t>H plane waveguide</a:t>
              </a:r>
            </a:p>
          </p:txBody>
        </p:sp>
        <p:sp>
          <p:nvSpPr>
            <p:cNvPr id="68" name="TextBox 67"/>
            <p:cNvSpPr txBox="1"/>
            <p:nvPr/>
          </p:nvSpPr>
          <p:spPr>
            <a:xfrm>
              <a:off x="1840706" y="4790121"/>
              <a:ext cx="1850232" cy="286232"/>
            </a:xfrm>
            <a:prstGeom prst="rect">
              <a:avLst/>
            </a:prstGeom>
            <a:noFill/>
          </p:spPr>
          <p:txBody>
            <a:bodyPr wrap="square" rtlCol="0">
              <a:spAutoFit/>
            </a:bodyPr>
            <a:lstStyle/>
            <a:p>
              <a:pPr>
                <a:buNone/>
              </a:pPr>
              <a:r>
                <a:rPr lang="en-GB" sz="1400" b="0" dirty="0"/>
                <a:t>E plane waveguide</a:t>
              </a:r>
            </a:p>
          </p:txBody>
        </p:sp>
      </p:grpSp>
      <p:sp>
        <p:nvSpPr>
          <p:cNvPr id="81" name="Date Placeholder 3"/>
          <p:cNvSpPr>
            <a:spLocks noGrp="1"/>
          </p:cNvSpPr>
          <p:nvPr>
            <p:ph type="dt" sz="quarter" idx="10"/>
          </p:nvPr>
        </p:nvSpPr>
        <p:spPr>
          <a:xfrm>
            <a:off x="0" y="6400800"/>
            <a:ext cx="1905000" cy="457200"/>
          </a:xfrm>
          <a:noFill/>
        </p:spPr>
        <p:txBody>
          <a:bodyPr/>
          <a:lstStyle/>
          <a:p>
            <a:r>
              <a:rPr lang="en-US"/>
              <a:t>F. Caspers, M. Wendt, M. Bozzolan; JUAS 2021 RF Eng.</a:t>
            </a:r>
            <a:endParaRPr lang="en-US" dirty="0"/>
          </a:p>
        </p:txBody>
      </p:sp>
      <p:sp>
        <p:nvSpPr>
          <p:cNvPr id="83"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5" name="TextBox 4"/>
          <p:cNvSpPr txBox="1"/>
          <p:nvPr/>
        </p:nvSpPr>
        <p:spPr>
          <a:xfrm>
            <a:off x="2857501" y="2744888"/>
            <a:ext cx="687253" cy="286232"/>
          </a:xfrm>
          <a:prstGeom prst="rect">
            <a:avLst/>
          </a:prstGeom>
          <a:solidFill>
            <a:schemeClr val="bg1"/>
          </a:solidFill>
        </p:spPr>
        <p:txBody>
          <a:bodyPr wrap="square" rtlCol="0">
            <a:spAutoFit/>
          </a:bodyPr>
          <a:lstStyle/>
          <a:p>
            <a:pPr>
              <a:buNone/>
            </a:pPr>
            <a:r>
              <a:rPr lang="en-GB" sz="1400" b="0" dirty="0"/>
              <a:t>Port 1</a:t>
            </a:r>
          </a:p>
        </p:txBody>
      </p:sp>
      <p:sp>
        <p:nvSpPr>
          <p:cNvPr id="73" name="TextBox 72"/>
          <p:cNvSpPr txBox="1"/>
          <p:nvPr/>
        </p:nvSpPr>
        <p:spPr>
          <a:xfrm>
            <a:off x="4152901" y="2744888"/>
            <a:ext cx="687253" cy="286232"/>
          </a:xfrm>
          <a:prstGeom prst="rect">
            <a:avLst/>
          </a:prstGeom>
          <a:solidFill>
            <a:schemeClr val="bg1"/>
          </a:solidFill>
        </p:spPr>
        <p:txBody>
          <a:bodyPr wrap="square" rtlCol="0">
            <a:spAutoFit/>
          </a:bodyPr>
          <a:lstStyle/>
          <a:p>
            <a:pPr>
              <a:buNone/>
            </a:pPr>
            <a:r>
              <a:rPr lang="en-GB" sz="1400" b="0" dirty="0"/>
              <a:t>Port 2</a:t>
            </a:r>
          </a:p>
        </p:txBody>
      </p:sp>
      <p:sp>
        <p:nvSpPr>
          <p:cNvPr id="86" name="TextBox 85"/>
          <p:cNvSpPr txBox="1"/>
          <p:nvPr/>
        </p:nvSpPr>
        <p:spPr>
          <a:xfrm>
            <a:off x="2884355" y="4277611"/>
            <a:ext cx="687253" cy="286232"/>
          </a:xfrm>
          <a:prstGeom prst="rect">
            <a:avLst/>
          </a:prstGeom>
          <a:solidFill>
            <a:schemeClr val="bg1"/>
          </a:solidFill>
        </p:spPr>
        <p:txBody>
          <a:bodyPr wrap="square" rtlCol="0">
            <a:spAutoFit/>
          </a:bodyPr>
          <a:lstStyle/>
          <a:p>
            <a:pPr>
              <a:buNone/>
            </a:pPr>
            <a:r>
              <a:rPr lang="en-GB" sz="1400" b="0" dirty="0"/>
              <a:t>Port 3</a:t>
            </a:r>
          </a:p>
        </p:txBody>
      </p:sp>
      <p:sp>
        <p:nvSpPr>
          <p:cNvPr id="88" name="TextBox 87"/>
          <p:cNvSpPr txBox="1"/>
          <p:nvPr/>
        </p:nvSpPr>
        <p:spPr>
          <a:xfrm>
            <a:off x="2681814" y="5680545"/>
            <a:ext cx="687253" cy="286232"/>
          </a:xfrm>
          <a:prstGeom prst="rect">
            <a:avLst/>
          </a:prstGeom>
          <a:solidFill>
            <a:schemeClr val="bg1"/>
          </a:solidFill>
        </p:spPr>
        <p:txBody>
          <a:bodyPr wrap="square" rtlCol="0">
            <a:spAutoFit/>
          </a:bodyPr>
          <a:lstStyle/>
          <a:p>
            <a:pPr>
              <a:buNone/>
            </a:pPr>
            <a:r>
              <a:rPr lang="en-GB" sz="1400" b="0" dirty="0"/>
              <a:t>Port 1</a:t>
            </a:r>
          </a:p>
        </p:txBody>
      </p:sp>
      <p:sp>
        <p:nvSpPr>
          <p:cNvPr id="89" name="TextBox 88"/>
          <p:cNvSpPr txBox="1"/>
          <p:nvPr/>
        </p:nvSpPr>
        <p:spPr>
          <a:xfrm>
            <a:off x="4403561" y="5702881"/>
            <a:ext cx="687253" cy="286232"/>
          </a:xfrm>
          <a:prstGeom prst="rect">
            <a:avLst/>
          </a:prstGeom>
          <a:solidFill>
            <a:schemeClr val="bg1"/>
          </a:solidFill>
        </p:spPr>
        <p:txBody>
          <a:bodyPr wrap="square" rtlCol="0">
            <a:spAutoFit/>
          </a:bodyPr>
          <a:lstStyle/>
          <a:p>
            <a:pPr>
              <a:buNone/>
            </a:pPr>
            <a:r>
              <a:rPr lang="en-GB" sz="1400" b="0" dirty="0"/>
              <a:t>Port 2</a:t>
            </a:r>
          </a:p>
        </p:txBody>
      </p:sp>
      <p:sp>
        <p:nvSpPr>
          <p:cNvPr id="90" name="TextBox 89"/>
          <p:cNvSpPr txBox="1"/>
          <p:nvPr/>
        </p:nvSpPr>
        <p:spPr>
          <a:xfrm>
            <a:off x="2952683" y="5991325"/>
            <a:ext cx="687253" cy="286232"/>
          </a:xfrm>
          <a:prstGeom prst="rect">
            <a:avLst/>
          </a:prstGeom>
          <a:solidFill>
            <a:schemeClr val="bg1"/>
          </a:solidFill>
        </p:spPr>
        <p:txBody>
          <a:bodyPr wrap="square" rtlCol="0">
            <a:spAutoFit/>
          </a:bodyPr>
          <a:lstStyle/>
          <a:p>
            <a:pPr>
              <a:buNone/>
            </a:pPr>
            <a:r>
              <a:rPr lang="en-GB" sz="1400" b="0" dirty="0"/>
              <a:t>Port 3</a:t>
            </a:r>
          </a:p>
        </p:txBody>
      </p:sp>
      <p:sp>
        <p:nvSpPr>
          <p:cNvPr id="6" name="TextBox 5"/>
          <p:cNvSpPr txBox="1"/>
          <p:nvPr/>
        </p:nvSpPr>
        <p:spPr>
          <a:xfrm>
            <a:off x="4937418" y="4572227"/>
            <a:ext cx="2073462" cy="757130"/>
          </a:xfrm>
          <a:prstGeom prst="rect">
            <a:avLst/>
          </a:prstGeom>
          <a:noFill/>
        </p:spPr>
        <p:txBody>
          <a:bodyPr wrap="square" rtlCol="0">
            <a:spAutoFit/>
          </a:bodyPr>
          <a:lstStyle/>
          <a:p>
            <a:pPr>
              <a:buNone/>
            </a:pPr>
            <a:r>
              <a:rPr lang="en-GB" sz="1600" b="0" dirty="0">
                <a:solidFill>
                  <a:srgbClr val="FF0000"/>
                </a:solidFill>
              </a:rPr>
              <a:t>Note: change in sign of wave going left and right</a:t>
            </a:r>
          </a:p>
        </p:txBody>
      </p:sp>
    </p:spTree>
    <p:extLst>
      <p:ext uri="{BB962C8B-B14F-4D97-AF65-F5344CB8AC3E}">
        <p14:creationId xmlns:p14="http://schemas.microsoft.com/office/powerpoint/2010/main" val="581888828"/>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57"/>
          <p:cNvGrpSpPr>
            <a:grpSpLocks/>
          </p:cNvGrpSpPr>
          <p:nvPr/>
        </p:nvGrpSpPr>
        <p:grpSpPr bwMode="auto">
          <a:xfrm>
            <a:off x="5238750" y="4260850"/>
            <a:ext cx="2795588" cy="92075"/>
            <a:chOff x="5247394" y="4032395"/>
            <a:chExt cx="2796778" cy="91550"/>
          </a:xfrm>
        </p:grpSpPr>
        <p:cxnSp>
          <p:nvCxnSpPr>
            <p:cNvPr id="10276" name="Straight Connector 49"/>
            <p:cNvCxnSpPr>
              <a:cxnSpLocks noChangeShapeType="1"/>
            </p:cNvCxnSpPr>
            <p:nvPr/>
          </p:nvCxnSpPr>
          <p:spPr bwMode="auto">
            <a:xfrm>
              <a:off x="5248656" y="4078224"/>
              <a:ext cx="2734056" cy="1588"/>
            </a:xfrm>
            <a:prstGeom prst="line">
              <a:avLst/>
            </a:prstGeom>
            <a:noFill/>
            <a:ln w="19050" algn="ctr">
              <a:solidFill>
                <a:schemeClr val="tx1"/>
              </a:solidFill>
              <a:round/>
              <a:headEnd/>
              <a:tailEnd/>
            </a:ln>
          </p:spPr>
        </p:cxnSp>
        <p:sp>
          <p:nvSpPr>
            <p:cNvPr id="51" name="Oval 10"/>
            <p:cNvSpPr>
              <a:spLocks noChangeArrowheads="1"/>
            </p:cNvSpPr>
            <p:nvPr/>
          </p:nvSpPr>
          <p:spPr bwMode="auto">
            <a:xfrm>
              <a:off x="5247394" y="4041866"/>
              <a:ext cx="80997" cy="82079"/>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52" name="Oval 10"/>
            <p:cNvSpPr>
              <a:spLocks noChangeArrowheads="1"/>
            </p:cNvSpPr>
            <p:nvPr/>
          </p:nvSpPr>
          <p:spPr bwMode="auto">
            <a:xfrm>
              <a:off x="7963175" y="4032395"/>
              <a:ext cx="80997" cy="82079"/>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grpSp>
      <p:grpSp>
        <p:nvGrpSpPr>
          <p:cNvPr id="4" name="Group 58"/>
          <p:cNvGrpSpPr>
            <a:grpSpLocks/>
          </p:cNvGrpSpPr>
          <p:nvPr/>
        </p:nvGrpSpPr>
        <p:grpSpPr bwMode="auto">
          <a:xfrm>
            <a:off x="5238750" y="5038725"/>
            <a:ext cx="2795588" cy="90488"/>
            <a:chOff x="5247394" y="4032395"/>
            <a:chExt cx="2796778" cy="91550"/>
          </a:xfrm>
        </p:grpSpPr>
        <p:cxnSp>
          <p:nvCxnSpPr>
            <p:cNvPr id="10273" name="Straight Connector 59"/>
            <p:cNvCxnSpPr>
              <a:cxnSpLocks noChangeShapeType="1"/>
            </p:cNvCxnSpPr>
            <p:nvPr/>
          </p:nvCxnSpPr>
          <p:spPr bwMode="auto">
            <a:xfrm>
              <a:off x="5248656" y="4078224"/>
              <a:ext cx="2734056" cy="1588"/>
            </a:xfrm>
            <a:prstGeom prst="line">
              <a:avLst/>
            </a:prstGeom>
            <a:noFill/>
            <a:ln w="19050" algn="ctr">
              <a:solidFill>
                <a:schemeClr val="tx1"/>
              </a:solidFill>
              <a:round/>
              <a:headEnd/>
              <a:tailEnd/>
            </a:ln>
          </p:spPr>
        </p:cxnSp>
        <p:sp>
          <p:nvSpPr>
            <p:cNvPr id="61" name="Oval 10"/>
            <p:cNvSpPr>
              <a:spLocks noChangeArrowheads="1"/>
            </p:cNvSpPr>
            <p:nvPr/>
          </p:nvSpPr>
          <p:spPr bwMode="auto">
            <a:xfrm>
              <a:off x="5247394" y="4042032"/>
              <a:ext cx="80997" cy="8191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62" name="Oval 10"/>
            <p:cNvSpPr>
              <a:spLocks noChangeArrowheads="1"/>
            </p:cNvSpPr>
            <p:nvPr/>
          </p:nvSpPr>
          <p:spPr bwMode="auto">
            <a:xfrm>
              <a:off x="7963175" y="4032395"/>
              <a:ext cx="80997" cy="8191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grpSp>
      <p:sp>
        <p:nvSpPr>
          <p:cNvPr id="1024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0642" name="Rectangle 2"/>
          <p:cNvSpPr>
            <a:spLocks noChangeArrowheads="1"/>
          </p:cNvSpPr>
          <p:nvPr/>
        </p:nvSpPr>
        <p:spPr bwMode="auto">
          <a:xfrm>
            <a:off x="141128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4-ports (1)</a:t>
            </a:r>
          </a:p>
        </p:txBody>
      </p:sp>
      <p:sp>
        <p:nvSpPr>
          <p:cNvPr id="10249"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10250" name="Rectangle 9"/>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graphicFrame>
        <p:nvGraphicFramePr>
          <p:cNvPr id="10242" name="Object 2"/>
          <p:cNvGraphicFramePr>
            <a:graphicFrameLocks noChangeAspect="1"/>
          </p:cNvGraphicFramePr>
          <p:nvPr/>
        </p:nvGraphicFramePr>
        <p:xfrm>
          <a:off x="549275" y="1370013"/>
          <a:ext cx="5229225" cy="1487487"/>
        </p:xfrm>
        <a:graphic>
          <a:graphicData uri="http://schemas.openxmlformats.org/presentationml/2006/ole">
            <mc:AlternateContent xmlns:mc="http://schemas.openxmlformats.org/markup-compatibility/2006">
              <mc:Choice xmlns:v="urn:schemas-microsoft-com:vml" Requires="v">
                <p:oleObj name="Equation" r:id="rId3" imgW="3492500" imgH="990600" progId="Equation.3">
                  <p:embed/>
                </p:oleObj>
              </mc:Choice>
              <mc:Fallback>
                <p:oleObj name="Equation" r:id="rId3" imgW="3492500" imgH="990600" progId="Equation.3">
                  <p:embed/>
                  <p:pic>
                    <p:nvPicPr>
                      <p:cNvPr id="10242"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275" y="1370013"/>
                        <a:ext cx="5229225" cy="1487487"/>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10251" name="TextBox 10"/>
          <p:cNvSpPr txBox="1">
            <a:spLocks noChangeArrowheads="1"/>
          </p:cNvSpPr>
          <p:nvPr/>
        </p:nvSpPr>
        <p:spPr bwMode="auto">
          <a:xfrm>
            <a:off x="758825" y="1042988"/>
            <a:ext cx="2621230" cy="341632"/>
          </a:xfrm>
          <a:prstGeom prst="rect">
            <a:avLst/>
          </a:prstGeom>
          <a:noFill/>
          <a:ln w="9525">
            <a:noFill/>
            <a:miter lim="800000"/>
            <a:headEnd/>
            <a:tailEnd/>
          </a:ln>
        </p:spPr>
        <p:txBody>
          <a:bodyPr wrap="none">
            <a:spAutoFit/>
          </a:bodyPr>
          <a:lstStyle/>
          <a:p>
            <a:pPr>
              <a:buFont typeface="Wingdings" pitchFamily="2" charset="2"/>
              <a:buNone/>
            </a:pPr>
            <a:r>
              <a:rPr lang="en-US" sz="1800" b="0" dirty="0"/>
              <a:t>Ideal directional coupler</a:t>
            </a:r>
            <a:endParaRPr lang="en-GB" sz="1800" b="0" dirty="0"/>
          </a:p>
        </p:txBody>
      </p:sp>
      <p:grpSp>
        <p:nvGrpSpPr>
          <p:cNvPr id="5" name="Group 25"/>
          <p:cNvGrpSpPr>
            <a:grpSpLocks/>
          </p:cNvGrpSpPr>
          <p:nvPr/>
        </p:nvGrpSpPr>
        <p:grpSpPr bwMode="auto">
          <a:xfrm>
            <a:off x="804863" y="3292475"/>
            <a:ext cx="2908300" cy="2763838"/>
            <a:chOff x="539496" y="3236976"/>
            <a:chExt cx="2907792" cy="2392824"/>
          </a:xfrm>
        </p:grpSpPr>
        <p:sp>
          <p:nvSpPr>
            <p:cNvPr id="10272" name="TextBox 23"/>
            <p:cNvSpPr txBox="1">
              <a:spLocks noChangeArrowheads="1"/>
            </p:cNvSpPr>
            <p:nvPr/>
          </p:nvSpPr>
          <p:spPr bwMode="auto">
            <a:xfrm>
              <a:off x="539496" y="3236976"/>
              <a:ext cx="2907792" cy="2254004"/>
            </a:xfrm>
            <a:prstGeom prst="rect">
              <a:avLst/>
            </a:prstGeom>
            <a:noFill/>
            <a:ln w="9525">
              <a:noFill/>
              <a:miter lim="800000"/>
              <a:headEnd/>
              <a:tailEnd/>
            </a:ln>
          </p:spPr>
          <p:txBody>
            <a:bodyPr>
              <a:spAutoFit/>
            </a:bodyPr>
            <a:lstStyle/>
            <a:p>
              <a:pPr>
                <a:buFont typeface="Wingdings" pitchFamily="2" charset="2"/>
                <a:buNone/>
              </a:pPr>
              <a:r>
                <a:rPr lang="en-US" sz="1600" b="0" dirty="0"/>
                <a:t>To characterize directional couplers, three important figures are used:</a:t>
              </a:r>
            </a:p>
            <a:p>
              <a:pPr>
                <a:buFont typeface="Wingdings" pitchFamily="2" charset="2"/>
                <a:buNone/>
              </a:pPr>
              <a:endParaRPr lang="en-US" sz="1600" b="0" dirty="0"/>
            </a:p>
            <a:p>
              <a:pPr>
                <a:buFont typeface="Wingdings" pitchFamily="2" charset="2"/>
                <a:buNone/>
              </a:pPr>
              <a:r>
                <a:rPr lang="en-US" sz="1600" b="0" dirty="0"/>
                <a:t>the </a:t>
              </a:r>
              <a:r>
                <a:rPr lang="en-US" sz="1600" b="0" dirty="0">
                  <a:solidFill>
                    <a:srgbClr val="008000"/>
                  </a:solidFill>
                </a:rPr>
                <a:t>coupling</a:t>
              </a:r>
              <a:r>
                <a:rPr lang="en-US" sz="1600" b="0" dirty="0"/>
                <a:t> </a:t>
              </a:r>
            </a:p>
            <a:p>
              <a:pPr>
                <a:buFont typeface="Wingdings" pitchFamily="2" charset="2"/>
                <a:buNone/>
              </a:pPr>
              <a:endParaRPr lang="en-US" sz="1200" b="0" dirty="0"/>
            </a:p>
            <a:p>
              <a:pPr>
                <a:buFont typeface="Wingdings" pitchFamily="2" charset="2"/>
                <a:buNone/>
              </a:pPr>
              <a:endParaRPr lang="en-US" sz="1000" b="0" dirty="0"/>
            </a:p>
            <a:p>
              <a:pPr>
                <a:buFont typeface="Wingdings" pitchFamily="2" charset="2"/>
                <a:buNone/>
              </a:pPr>
              <a:r>
                <a:rPr lang="en-US" sz="1600" b="0" dirty="0"/>
                <a:t>the </a:t>
              </a:r>
              <a:r>
                <a:rPr lang="en-US" sz="1600" b="0" dirty="0">
                  <a:solidFill>
                    <a:srgbClr val="008000"/>
                  </a:solidFill>
                </a:rPr>
                <a:t>directivity</a:t>
              </a:r>
            </a:p>
            <a:p>
              <a:pPr>
                <a:buFont typeface="Wingdings" pitchFamily="2" charset="2"/>
                <a:buNone/>
              </a:pPr>
              <a:endParaRPr lang="en-US" sz="1400" b="0" dirty="0"/>
            </a:p>
            <a:p>
              <a:pPr>
                <a:buFont typeface="Wingdings" pitchFamily="2" charset="2"/>
                <a:buNone/>
              </a:pPr>
              <a:r>
                <a:rPr lang="en-US" sz="1600" b="0" dirty="0"/>
                <a:t>the </a:t>
              </a:r>
              <a:r>
                <a:rPr lang="en-US" sz="1600" b="0" dirty="0">
                  <a:solidFill>
                    <a:srgbClr val="008000"/>
                  </a:solidFill>
                </a:rPr>
                <a:t>isolation</a:t>
              </a:r>
              <a:endParaRPr lang="en-GB" sz="1600" b="0" dirty="0"/>
            </a:p>
          </p:txBody>
        </p:sp>
        <p:graphicFrame>
          <p:nvGraphicFramePr>
            <p:cNvPr id="10243" name="Object 2"/>
            <p:cNvGraphicFramePr>
              <a:graphicFrameLocks/>
            </p:cNvGraphicFramePr>
            <p:nvPr/>
          </p:nvGraphicFramePr>
          <p:xfrm>
            <a:off x="1946219" y="3976591"/>
            <a:ext cx="1398344" cy="1653209"/>
          </p:xfrm>
          <a:graphic>
            <a:graphicData uri="http://schemas.openxmlformats.org/presentationml/2006/ole">
              <mc:AlternateContent xmlns:mc="http://schemas.openxmlformats.org/markup-compatibility/2006">
                <mc:Choice xmlns:v="urn:schemas-microsoft-com:vml" Requires="v">
                  <p:oleObj name="Equation" r:id="rId5" imgW="1079500" imgH="1473200" progId="Equation.3">
                    <p:embed/>
                  </p:oleObj>
                </mc:Choice>
                <mc:Fallback>
                  <p:oleObj name="Equation" r:id="rId5" imgW="1079500" imgH="1473200" progId="Equation.3">
                    <p:embed/>
                    <p:pic>
                      <p:nvPicPr>
                        <p:cNvPr id="10243" name="Object 2"/>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6219" y="3976591"/>
                          <a:ext cx="1398344" cy="1653209"/>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grpSp>
      <p:sp>
        <p:nvSpPr>
          <p:cNvPr id="10253" name="Rectangle 26"/>
          <p:cNvSpPr>
            <a:spLocks noChangeArrowheads="1"/>
          </p:cNvSpPr>
          <p:nvPr/>
        </p:nvSpPr>
        <p:spPr bwMode="auto">
          <a:xfrm>
            <a:off x="5513388" y="3876675"/>
            <a:ext cx="2149475" cy="1527175"/>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cxnSp>
        <p:nvCxnSpPr>
          <p:cNvPr id="10254" name="Straight Arrow Connector 28"/>
          <p:cNvCxnSpPr>
            <a:cxnSpLocks noChangeShapeType="1"/>
          </p:cNvCxnSpPr>
          <p:nvPr/>
        </p:nvCxnSpPr>
        <p:spPr bwMode="auto">
          <a:xfrm>
            <a:off x="5770563" y="4297363"/>
            <a:ext cx="1617662" cy="1587"/>
          </a:xfrm>
          <a:prstGeom prst="straightConnector1">
            <a:avLst/>
          </a:prstGeom>
          <a:noFill/>
          <a:ln w="25400" algn="ctr">
            <a:solidFill>
              <a:srgbClr val="0000FF"/>
            </a:solidFill>
            <a:round/>
            <a:headEnd type="arrow" w="med" len="med"/>
            <a:tailEnd type="arrow" w="med" len="med"/>
          </a:ln>
        </p:spPr>
      </p:cxnSp>
      <p:sp>
        <p:nvSpPr>
          <p:cNvPr id="31" name="Arc 30"/>
          <p:cNvSpPr/>
          <p:nvPr/>
        </p:nvSpPr>
        <p:spPr bwMode="auto">
          <a:xfrm>
            <a:off x="5530850" y="4297363"/>
            <a:ext cx="777875" cy="777875"/>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cxnSp>
        <p:nvCxnSpPr>
          <p:cNvPr id="10256" name="Straight Arrow Connector 32"/>
          <p:cNvCxnSpPr>
            <a:cxnSpLocks noChangeShapeType="1"/>
            <a:stCxn id="31" idx="2"/>
          </p:cNvCxnSpPr>
          <p:nvPr/>
        </p:nvCxnSpPr>
        <p:spPr bwMode="auto">
          <a:xfrm rot="16200000" flipH="1">
            <a:off x="6177757" y="4842669"/>
            <a:ext cx="260350" cy="1587"/>
          </a:xfrm>
          <a:prstGeom prst="straightConnector1">
            <a:avLst/>
          </a:prstGeom>
          <a:noFill/>
          <a:ln w="25400" algn="ctr">
            <a:solidFill>
              <a:srgbClr val="0000FF"/>
            </a:solidFill>
            <a:round/>
            <a:headEnd/>
            <a:tailEnd type="arrow" w="med" len="med"/>
          </a:ln>
        </p:spPr>
      </p:cxnSp>
      <p:cxnSp>
        <p:nvCxnSpPr>
          <p:cNvPr id="10257" name="Straight Arrow Connector 37"/>
          <p:cNvCxnSpPr>
            <a:cxnSpLocks noChangeShapeType="1"/>
          </p:cNvCxnSpPr>
          <p:nvPr/>
        </p:nvCxnSpPr>
        <p:spPr bwMode="auto">
          <a:xfrm>
            <a:off x="4678363" y="4313238"/>
            <a:ext cx="447675" cy="1587"/>
          </a:xfrm>
          <a:prstGeom prst="straightConnector1">
            <a:avLst/>
          </a:prstGeom>
          <a:noFill/>
          <a:ln w="25400" algn="ctr">
            <a:solidFill>
              <a:srgbClr val="008000"/>
            </a:solidFill>
            <a:round/>
            <a:headEnd/>
            <a:tailEnd type="arrow" w="med" len="med"/>
          </a:ln>
        </p:spPr>
      </p:cxnSp>
      <p:sp>
        <p:nvSpPr>
          <p:cNvPr id="10258" name="TextBox 38"/>
          <p:cNvSpPr txBox="1">
            <a:spLocks noChangeArrowheads="1"/>
          </p:cNvSpPr>
          <p:nvPr/>
        </p:nvSpPr>
        <p:spPr bwMode="auto">
          <a:xfrm>
            <a:off x="4651375" y="3946525"/>
            <a:ext cx="398463" cy="342900"/>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1</a:t>
            </a:r>
            <a:endParaRPr lang="en-GB" sz="1800" b="0" i="1" baseline="-25000" dirty="0">
              <a:solidFill>
                <a:srgbClr val="008000"/>
              </a:solidFill>
            </a:endParaRPr>
          </a:p>
        </p:txBody>
      </p:sp>
      <p:cxnSp>
        <p:nvCxnSpPr>
          <p:cNvPr id="10259" name="Straight Arrow Connector 39"/>
          <p:cNvCxnSpPr>
            <a:cxnSpLocks noChangeShapeType="1"/>
          </p:cNvCxnSpPr>
          <p:nvPr/>
        </p:nvCxnSpPr>
        <p:spPr bwMode="auto">
          <a:xfrm flipH="1">
            <a:off x="4714875" y="5081588"/>
            <a:ext cx="447675" cy="1587"/>
          </a:xfrm>
          <a:prstGeom prst="straightConnector1">
            <a:avLst/>
          </a:prstGeom>
          <a:noFill/>
          <a:ln w="25400" algn="ctr">
            <a:solidFill>
              <a:srgbClr val="0000FF"/>
            </a:solidFill>
            <a:round/>
            <a:headEnd/>
            <a:tailEnd type="arrow" w="med" len="med"/>
          </a:ln>
        </p:spPr>
      </p:cxnSp>
      <p:sp>
        <p:nvSpPr>
          <p:cNvPr id="10260" name="TextBox 40"/>
          <p:cNvSpPr txBox="1">
            <a:spLocks noChangeArrowheads="1"/>
          </p:cNvSpPr>
          <p:nvPr/>
        </p:nvSpPr>
        <p:spPr bwMode="auto">
          <a:xfrm>
            <a:off x="4724400" y="4743450"/>
            <a:ext cx="398463" cy="341313"/>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2</a:t>
            </a:r>
            <a:endParaRPr lang="en-GB" sz="1800" b="0" i="1" baseline="-25000" dirty="0"/>
          </a:p>
        </p:txBody>
      </p:sp>
      <p:cxnSp>
        <p:nvCxnSpPr>
          <p:cNvPr id="10261" name="Straight Arrow Connector 41"/>
          <p:cNvCxnSpPr>
            <a:cxnSpLocks noChangeShapeType="1"/>
          </p:cNvCxnSpPr>
          <p:nvPr/>
        </p:nvCxnSpPr>
        <p:spPr bwMode="auto">
          <a:xfrm>
            <a:off x="8126413" y="4294188"/>
            <a:ext cx="447675" cy="1587"/>
          </a:xfrm>
          <a:prstGeom prst="straightConnector1">
            <a:avLst/>
          </a:prstGeom>
          <a:noFill/>
          <a:ln w="25400" algn="ctr">
            <a:solidFill>
              <a:srgbClr val="0000FF"/>
            </a:solidFill>
            <a:round/>
            <a:headEnd/>
            <a:tailEnd type="arrow" w="med" len="med"/>
          </a:ln>
        </p:spPr>
      </p:cxnSp>
      <p:sp>
        <p:nvSpPr>
          <p:cNvPr id="10262" name="TextBox 42"/>
          <p:cNvSpPr txBox="1">
            <a:spLocks noChangeArrowheads="1"/>
          </p:cNvSpPr>
          <p:nvPr/>
        </p:nvSpPr>
        <p:spPr bwMode="auto">
          <a:xfrm>
            <a:off x="8134350" y="3956050"/>
            <a:ext cx="398463" cy="341313"/>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3</a:t>
            </a:r>
            <a:endParaRPr lang="en-GB" sz="1800" b="0" i="1" baseline="-25000" dirty="0"/>
          </a:p>
        </p:txBody>
      </p:sp>
      <p:cxnSp>
        <p:nvCxnSpPr>
          <p:cNvPr id="10263" name="Straight Arrow Connector 62"/>
          <p:cNvCxnSpPr>
            <a:cxnSpLocks noChangeShapeType="1"/>
          </p:cNvCxnSpPr>
          <p:nvPr/>
        </p:nvCxnSpPr>
        <p:spPr bwMode="auto">
          <a:xfrm>
            <a:off x="8126413" y="5081588"/>
            <a:ext cx="447675" cy="1587"/>
          </a:xfrm>
          <a:prstGeom prst="straightConnector1">
            <a:avLst/>
          </a:prstGeom>
          <a:noFill/>
          <a:ln w="25400" algn="ctr">
            <a:solidFill>
              <a:srgbClr val="0000FF"/>
            </a:solidFill>
            <a:round/>
            <a:headEnd/>
            <a:tailEnd type="arrow" w="med" len="med"/>
          </a:ln>
        </p:spPr>
      </p:cxnSp>
      <p:sp>
        <p:nvSpPr>
          <p:cNvPr id="10264" name="TextBox 63"/>
          <p:cNvSpPr txBox="1">
            <a:spLocks noChangeArrowheads="1"/>
          </p:cNvSpPr>
          <p:nvPr/>
        </p:nvSpPr>
        <p:spPr bwMode="auto">
          <a:xfrm>
            <a:off x="8134350" y="4743450"/>
            <a:ext cx="398463" cy="341313"/>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4</a:t>
            </a:r>
            <a:endParaRPr lang="en-GB" sz="1800" b="0" i="1" baseline="-25000" dirty="0"/>
          </a:p>
        </p:txBody>
      </p:sp>
      <p:sp>
        <p:nvSpPr>
          <p:cNvPr id="65" name="Text Box 14"/>
          <p:cNvSpPr txBox="1">
            <a:spLocks noChangeArrowheads="1"/>
          </p:cNvSpPr>
          <p:nvPr/>
        </p:nvSpPr>
        <p:spPr bwMode="auto">
          <a:xfrm>
            <a:off x="4389438" y="3770313"/>
            <a:ext cx="639762" cy="244475"/>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US" sz="1200" b="0" dirty="0">
                <a:solidFill>
                  <a:srgbClr val="FFC000"/>
                </a:solidFill>
                <a:latin typeface="+mn-lt"/>
              </a:rPr>
              <a:t>Input</a:t>
            </a:r>
          </a:p>
        </p:txBody>
      </p:sp>
      <p:sp>
        <p:nvSpPr>
          <p:cNvPr id="66" name="Text Box 14"/>
          <p:cNvSpPr txBox="1">
            <a:spLocks noChangeArrowheads="1"/>
          </p:cNvSpPr>
          <p:nvPr/>
        </p:nvSpPr>
        <p:spPr bwMode="auto">
          <a:xfrm>
            <a:off x="8001000" y="3770313"/>
            <a:ext cx="850900" cy="244475"/>
          </a:xfrm>
          <a:prstGeom prst="rect">
            <a:avLst/>
          </a:prstGeom>
          <a:solidFill>
            <a:schemeClr val="bg1"/>
          </a:solidFill>
          <a:ln w="9525">
            <a:noFill/>
            <a:miter lim="800000"/>
            <a:headEnd/>
            <a:tailEnd/>
          </a:ln>
        </p:spPr>
        <p:txBody>
          <a:bodyPr/>
          <a:lstStyle/>
          <a:p>
            <a:pPr marL="571500" indent="-571500">
              <a:spcAft>
                <a:spcPts val="1000"/>
              </a:spcAft>
              <a:buFont typeface="Wingdings" pitchFamily="2" charset="2"/>
              <a:buNone/>
              <a:defRPr/>
            </a:pPr>
            <a:r>
              <a:rPr lang="en-US" sz="1200" b="0" dirty="0">
                <a:solidFill>
                  <a:srgbClr val="FFC000"/>
                </a:solidFill>
                <a:latin typeface="+mn-lt"/>
              </a:rPr>
              <a:t>Through</a:t>
            </a:r>
          </a:p>
        </p:txBody>
      </p:sp>
      <p:sp>
        <p:nvSpPr>
          <p:cNvPr id="67" name="Text Box 14"/>
          <p:cNvSpPr txBox="1">
            <a:spLocks noChangeArrowheads="1"/>
          </p:cNvSpPr>
          <p:nvPr/>
        </p:nvSpPr>
        <p:spPr bwMode="auto">
          <a:xfrm>
            <a:off x="8001000" y="5233988"/>
            <a:ext cx="850900" cy="242887"/>
          </a:xfrm>
          <a:prstGeom prst="rect">
            <a:avLst/>
          </a:prstGeom>
          <a:solidFill>
            <a:schemeClr val="bg1"/>
          </a:solidFill>
          <a:ln w="9525">
            <a:noFill/>
            <a:miter lim="800000"/>
            <a:headEnd/>
            <a:tailEnd/>
          </a:ln>
        </p:spPr>
        <p:txBody>
          <a:bodyPr/>
          <a:lstStyle/>
          <a:p>
            <a:pPr marL="571500" indent="-571500">
              <a:spcAft>
                <a:spcPts val="1000"/>
              </a:spcAft>
              <a:buFont typeface="Wingdings" pitchFamily="2" charset="2"/>
              <a:buNone/>
              <a:defRPr/>
            </a:pPr>
            <a:r>
              <a:rPr lang="en-US" sz="1200" b="0" dirty="0">
                <a:solidFill>
                  <a:srgbClr val="FFC000"/>
                </a:solidFill>
                <a:latin typeface="+mn-lt"/>
              </a:rPr>
              <a:t>Isolated</a:t>
            </a:r>
          </a:p>
        </p:txBody>
      </p:sp>
      <p:sp>
        <p:nvSpPr>
          <p:cNvPr id="68" name="Text Box 14"/>
          <p:cNvSpPr txBox="1">
            <a:spLocks noChangeArrowheads="1"/>
          </p:cNvSpPr>
          <p:nvPr/>
        </p:nvSpPr>
        <p:spPr bwMode="auto">
          <a:xfrm>
            <a:off x="4352925" y="5233988"/>
            <a:ext cx="849313" cy="242887"/>
          </a:xfrm>
          <a:prstGeom prst="rect">
            <a:avLst/>
          </a:prstGeom>
          <a:solidFill>
            <a:schemeClr val="bg1"/>
          </a:solidFill>
          <a:ln w="9525">
            <a:noFill/>
            <a:miter lim="800000"/>
            <a:headEnd/>
            <a:tailEnd/>
          </a:ln>
        </p:spPr>
        <p:txBody>
          <a:bodyPr/>
          <a:lstStyle/>
          <a:p>
            <a:pPr marL="571500" indent="-571500">
              <a:spcAft>
                <a:spcPts val="1000"/>
              </a:spcAft>
              <a:buFont typeface="Wingdings" pitchFamily="2" charset="2"/>
              <a:buNone/>
              <a:defRPr/>
            </a:pPr>
            <a:r>
              <a:rPr lang="en-US" sz="1200" b="0" dirty="0">
                <a:solidFill>
                  <a:srgbClr val="FFC000"/>
                </a:solidFill>
                <a:latin typeface="+mn-lt"/>
              </a:rPr>
              <a:t>Coupled</a:t>
            </a:r>
          </a:p>
        </p:txBody>
      </p:sp>
      <p:grpSp>
        <p:nvGrpSpPr>
          <p:cNvPr id="6" name="Group 37"/>
          <p:cNvGrpSpPr>
            <a:grpSpLocks/>
          </p:cNvGrpSpPr>
          <p:nvPr/>
        </p:nvGrpSpPr>
        <p:grpSpPr bwMode="auto">
          <a:xfrm flipH="1">
            <a:off x="6838950" y="4297363"/>
            <a:ext cx="777875" cy="777875"/>
            <a:chOff x="6491542" y="4297363"/>
            <a:chExt cx="777875" cy="777875"/>
          </a:xfrm>
        </p:grpSpPr>
        <p:sp>
          <p:nvSpPr>
            <p:cNvPr id="36" name="Arc 35"/>
            <p:cNvSpPr/>
            <p:nvPr/>
          </p:nvSpPr>
          <p:spPr bwMode="auto">
            <a:xfrm>
              <a:off x="6491542" y="4297363"/>
              <a:ext cx="777875" cy="777875"/>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cxnSp>
          <p:nvCxnSpPr>
            <p:cNvPr id="10271" name="Straight Arrow Connector 32"/>
            <p:cNvCxnSpPr>
              <a:cxnSpLocks noChangeShapeType="1"/>
              <a:stCxn id="36" idx="2"/>
            </p:cNvCxnSpPr>
            <p:nvPr/>
          </p:nvCxnSpPr>
          <p:spPr bwMode="auto">
            <a:xfrm rot="16200000" flipH="1">
              <a:off x="7138448" y="4842669"/>
              <a:ext cx="260350" cy="1588"/>
            </a:xfrm>
            <a:prstGeom prst="straightConnector1">
              <a:avLst/>
            </a:prstGeom>
            <a:noFill/>
            <a:ln w="25400" algn="ctr">
              <a:solidFill>
                <a:srgbClr val="0000FF"/>
              </a:solidFill>
              <a:round/>
              <a:headEnd/>
              <a:tailEnd type="arrow" w="med" len="med"/>
            </a:ln>
          </p:spPr>
        </p:cxnSp>
      </p:gr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184</a:t>
            </a:fld>
            <a:endParaRPr lang="en-US" dirty="0"/>
          </a:p>
        </p:txBody>
      </p:sp>
      <p:pic>
        <p:nvPicPr>
          <p:cNvPr id="225464" name="Picture 184" descr="http://www.thetestequipmentstore.com/HP-P752A.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9826" y="1066800"/>
            <a:ext cx="2381250" cy="1790701"/>
          </a:xfrm>
          <a:prstGeom prst="rect">
            <a:avLst/>
          </a:prstGeom>
          <a:noFill/>
          <a:extLst>
            <a:ext uri="{909E8E84-426E-40dd-AFC4-6F175D3DCCD1}">
              <a14:hiddenFill xmlns="" xmlns:a14="http://schemas.microsoft.com/office/drawing/2010/main">
                <a:solidFill>
                  <a:srgbClr val="FFFFFF"/>
                </a:solidFill>
              </a14:hiddenFill>
            </a:ext>
          </a:extLst>
        </p:spPr>
      </p:pic>
      <p:sp>
        <p:nvSpPr>
          <p:cNvPr id="7" name="TextBox 6"/>
          <p:cNvSpPr txBox="1"/>
          <p:nvPr/>
        </p:nvSpPr>
        <p:spPr>
          <a:xfrm>
            <a:off x="5835651" y="2887609"/>
            <a:ext cx="3321050" cy="369332"/>
          </a:xfrm>
          <a:prstGeom prst="rect">
            <a:avLst/>
          </a:prstGeom>
          <a:noFill/>
        </p:spPr>
        <p:txBody>
          <a:bodyPr wrap="square" rtlCol="0">
            <a:spAutoFit/>
          </a:bodyPr>
          <a:lstStyle/>
          <a:p>
            <a:pPr algn="ctr">
              <a:buNone/>
            </a:pPr>
            <a:r>
              <a:rPr lang="en-GB" sz="1000" b="0" dirty="0"/>
              <a:t>Picture from: http://www.thetestequipmentstore.com/waveguide.htm</a:t>
            </a:r>
          </a:p>
        </p:txBody>
      </p:sp>
    </p:spTree>
    <p:extLst>
      <p:ext uri="{BB962C8B-B14F-4D97-AF65-F5344CB8AC3E}">
        <p14:creationId xmlns:p14="http://schemas.microsoft.com/office/powerpoint/2010/main" val="99943874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0642" name="Rectangle 2"/>
          <p:cNvSpPr>
            <a:spLocks noChangeArrowheads="1"/>
          </p:cNvSpPr>
          <p:nvPr/>
        </p:nvSpPr>
        <p:spPr bwMode="auto">
          <a:xfrm>
            <a:off x="141128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Examples of 4-ports (2)</a:t>
            </a:r>
          </a:p>
        </p:txBody>
      </p:sp>
      <p:sp>
        <p:nvSpPr>
          <p:cNvPr id="11270"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11271" name="Rectangle 9"/>
          <p:cNvSpPr>
            <a:spLocks noChangeArrowheads="1"/>
          </p:cNvSpPr>
          <p:nvPr/>
        </p:nvSpPr>
        <p:spPr bwMode="auto">
          <a:xfrm>
            <a:off x="0" y="0"/>
            <a:ext cx="9144000" cy="0"/>
          </a:xfrm>
          <a:prstGeom prst="rect">
            <a:avLst/>
          </a:prstGeom>
          <a:noFill/>
          <a:ln w="9525" algn="ctr">
            <a:noFill/>
            <a:miter lim="800000"/>
            <a:headEnd/>
            <a:tailEnd/>
          </a:ln>
        </p:spPr>
        <p:txBody>
          <a:bodyPr wrap="none" lIns="92075" tIns="46038" rIns="92075" bIns="46038" anchor="ctr">
            <a:spAutoFit/>
          </a:bodyPr>
          <a:lstStyle/>
          <a:p>
            <a:endParaRPr lang="en-GB" dirty="0"/>
          </a:p>
        </p:txBody>
      </p:sp>
      <p:graphicFrame>
        <p:nvGraphicFramePr>
          <p:cNvPr id="11266" name="Object 2"/>
          <p:cNvGraphicFramePr>
            <a:graphicFrameLocks noChangeAspect="1"/>
          </p:cNvGraphicFramePr>
          <p:nvPr/>
        </p:nvGraphicFramePr>
        <p:xfrm>
          <a:off x="866775" y="1828800"/>
          <a:ext cx="2454275" cy="1373188"/>
        </p:xfrm>
        <a:graphic>
          <a:graphicData uri="http://schemas.openxmlformats.org/presentationml/2006/ole">
            <mc:AlternateContent xmlns:mc="http://schemas.openxmlformats.org/markup-compatibility/2006">
              <mc:Choice xmlns:v="urn:schemas-microsoft-com:vml" Requires="v">
                <p:oleObj name="Equation" r:id="rId3" imgW="1638300" imgH="914400" progId="Equation.3">
                  <p:embed/>
                </p:oleObj>
              </mc:Choice>
              <mc:Fallback>
                <p:oleObj name="Equation" r:id="rId3" imgW="1638300" imgH="914400" progId="Equation.3">
                  <p:embed/>
                  <p:pic>
                    <p:nvPicPr>
                      <p:cNvPr id="11266"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75" y="1828800"/>
                        <a:ext cx="2454275" cy="1373188"/>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pic>
        <p:nvPicPr>
          <p:cNvPr id="11272" name="Picture 10" descr="Fig_12"/>
          <p:cNvPicPr>
            <a:picLocks noChangeAspect="1" noChangeArrowheads="1"/>
          </p:cNvPicPr>
          <p:nvPr/>
        </p:nvPicPr>
        <p:blipFill>
          <a:blip r:embed="rId5" cstate="print"/>
          <a:srcRect/>
          <a:stretch>
            <a:fillRect/>
          </a:stretch>
        </p:blipFill>
        <p:spPr bwMode="auto">
          <a:xfrm>
            <a:off x="4073525" y="1536700"/>
            <a:ext cx="4570413" cy="3594100"/>
          </a:xfrm>
          <a:prstGeom prst="rect">
            <a:avLst/>
          </a:prstGeom>
          <a:noFill/>
          <a:ln w="9525">
            <a:noFill/>
            <a:miter lim="800000"/>
            <a:headEnd/>
            <a:tailEnd/>
          </a:ln>
        </p:spPr>
      </p:pic>
      <p:sp>
        <p:nvSpPr>
          <p:cNvPr id="11273" name="TextBox 10"/>
          <p:cNvSpPr txBox="1">
            <a:spLocks noChangeArrowheads="1"/>
          </p:cNvSpPr>
          <p:nvPr/>
        </p:nvSpPr>
        <p:spPr bwMode="auto">
          <a:xfrm>
            <a:off x="758825" y="1189038"/>
            <a:ext cx="4357688"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t>Magic-T also referred to as 180</a:t>
            </a:r>
            <a:r>
              <a:rPr lang="en-US" sz="1800" b="0" baseline="30000" dirty="0"/>
              <a:t>o</a:t>
            </a:r>
            <a:r>
              <a:rPr lang="en-US" sz="1800" b="0" dirty="0"/>
              <a:t> hybrid:</a:t>
            </a:r>
            <a:endParaRPr lang="en-GB" sz="1800" b="0" dirty="0"/>
          </a:p>
        </p:txBody>
      </p:sp>
      <p:sp>
        <p:nvSpPr>
          <p:cNvPr id="11274" name="TextBox 11"/>
          <p:cNvSpPr txBox="1">
            <a:spLocks noChangeArrowheads="1"/>
          </p:cNvSpPr>
          <p:nvPr/>
        </p:nvSpPr>
        <p:spPr bwMode="auto">
          <a:xfrm>
            <a:off x="3290888" y="5356225"/>
            <a:ext cx="5641975" cy="757238"/>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600" b="0" dirty="0"/>
              <a:t>Can be implemented as waveguide or coaxial version.</a:t>
            </a:r>
          </a:p>
          <a:p>
            <a:pPr>
              <a:spcBef>
                <a:spcPct val="0"/>
              </a:spcBef>
              <a:buFont typeface="Wingdings" pitchFamily="2" charset="2"/>
              <a:buNone/>
            </a:pPr>
            <a:r>
              <a:rPr lang="en-US" sz="1600" b="0" dirty="0"/>
              <a:t>Historically, the name originates from the waveguide version</a:t>
            </a:r>
          </a:p>
          <a:p>
            <a:pPr>
              <a:spcBef>
                <a:spcPct val="0"/>
              </a:spcBef>
              <a:buFont typeface="Wingdings" pitchFamily="2" charset="2"/>
              <a:buNone/>
            </a:pPr>
            <a:r>
              <a:rPr lang="en-US" sz="1600" b="0" dirty="0"/>
              <a:t>where you can “see” the horizontal and vertical “T”.</a:t>
            </a:r>
            <a:endParaRPr lang="en-GB" sz="1600" b="0" dirty="0"/>
          </a:p>
        </p:txBody>
      </p:sp>
      <p:sp>
        <p:nvSpPr>
          <p:cNvPr id="11275" name="TextBox 12"/>
          <p:cNvSpPr txBox="1">
            <a:spLocks noChangeArrowheads="1"/>
          </p:cNvSpPr>
          <p:nvPr/>
        </p:nvSpPr>
        <p:spPr bwMode="auto">
          <a:xfrm>
            <a:off x="155575" y="3538538"/>
            <a:ext cx="4221163" cy="904875"/>
          </a:xfrm>
          <a:prstGeom prst="rect">
            <a:avLst/>
          </a:prstGeom>
          <a:noFill/>
          <a:ln w="9525">
            <a:noFill/>
            <a:miter lim="800000"/>
            <a:headEnd/>
            <a:tailEnd/>
          </a:ln>
        </p:spPr>
        <p:txBody>
          <a:bodyPr wrap="none">
            <a:spAutoFit/>
          </a:bodyPr>
          <a:lstStyle/>
          <a:p>
            <a:pPr>
              <a:buFont typeface="Wingdings" pitchFamily="2" charset="2"/>
              <a:buNone/>
            </a:pPr>
            <a:r>
              <a:rPr lang="en-US" sz="1600" b="0" dirty="0"/>
              <a:t>The H-plane is defined as a plane in which </a:t>
            </a:r>
          </a:p>
          <a:p>
            <a:pPr>
              <a:buFont typeface="Wingdings" pitchFamily="2" charset="2"/>
              <a:buNone/>
            </a:pPr>
            <a:r>
              <a:rPr lang="en-US" sz="1600" b="0" dirty="0"/>
              <a:t>the magnetic field lines are situated. E-plane</a:t>
            </a:r>
          </a:p>
          <a:p>
            <a:pPr>
              <a:buFont typeface="Wingdings" pitchFamily="2" charset="2"/>
              <a:buNone/>
            </a:pPr>
            <a:r>
              <a:rPr lang="en-US" sz="1600" b="0" dirty="0"/>
              <a:t>correspondingly for the electric field.</a:t>
            </a:r>
            <a:endParaRPr lang="en-GB" sz="1600" b="0" dirty="0"/>
          </a:p>
        </p:txBody>
      </p:sp>
      <p:sp>
        <p:nvSpPr>
          <p:cNvPr id="14" name="Text Box 14"/>
          <p:cNvSpPr txBox="1">
            <a:spLocks noChangeArrowheads="1"/>
          </p:cNvSpPr>
          <p:nvPr/>
        </p:nvSpPr>
        <p:spPr bwMode="auto">
          <a:xfrm>
            <a:off x="3910013" y="4567238"/>
            <a:ext cx="639762" cy="242887"/>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1" dirty="0">
                <a:solidFill>
                  <a:srgbClr val="FFC000"/>
                </a:solidFill>
                <a:latin typeface="+mn-lt"/>
              </a:rPr>
              <a:t>Port 1</a:t>
            </a:r>
            <a:endParaRPr lang="en-US" sz="1200" b="1" dirty="0">
              <a:solidFill>
                <a:srgbClr val="FFC000"/>
              </a:solidFill>
              <a:latin typeface="+mn-lt"/>
            </a:endParaRPr>
          </a:p>
        </p:txBody>
      </p:sp>
      <p:sp>
        <p:nvSpPr>
          <p:cNvPr id="15" name="Text Box 14"/>
          <p:cNvSpPr txBox="1">
            <a:spLocks noChangeArrowheads="1"/>
          </p:cNvSpPr>
          <p:nvPr/>
        </p:nvSpPr>
        <p:spPr bwMode="auto">
          <a:xfrm>
            <a:off x="8097838" y="2436813"/>
            <a:ext cx="639762" cy="242887"/>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1" dirty="0">
                <a:solidFill>
                  <a:srgbClr val="FFC000"/>
                </a:solidFill>
                <a:latin typeface="+mn-lt"/>
              </a:rPr>
              <a:t>Port 2</a:t>
            </a:r>
            <a:endParaRPr lang="en-US" sz="1200" b="1" dirty="0">
              <a:solidFill>
                <a:srgbClr val="FFC000"/>
              </a:solidFill>
              <a:latin typeface="+mn-lt"/>
            </a:endParaRPr>
          </a:p>
        </p:txBody>
      </p:sp>
      <p:sp>
        <p:nvSpPr>
          <p:cNvPr id="11278" name="Rectangle 16"/>
          <p:cNvSpPr>
            <a:spLocks noChangeArrowheads="1"/>
          </p:cNvSpPr>
          <p:nvPr/>
        </p:nvSpPr>
        <p:spPr bwMode="auto">
          <a:xfrm>
            <a:off x="3910013" y="4179888"/>
            <a:ext cx="630237" cy="319087"/>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11279" name="Rectangle 17"/>
          <p:cNvSpPr>
            <a:spLocks noChangeArrowheads="1"/>
          </p:cNvSpPr>
          <p:nvPr/>
        </p:nvSpPr>
        <p:spPr bwMode="auto">
          <a:xfrm>
            <a:off x="6597650" y="4681538"/>
            <a:ext cx="649288" cy="265112"/>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11280" name="Rectangle 18"/>
          <p:cNvSpPr>
            <a:spLocks noChangeArrowheads="1"/>
          </p:cNvSpPr>
          <p:nvPr/>
        </p:nvSpPr>
        <p:spPr bwMode="auto">
          <a:xfrm>
            <a:off x="8124825" y="2176463"/>
            <a:ext cx="649288" cy="265112"/>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11281" name="Rectangle 19"/>
          <p:cNvSpPr>
            <a:spLocks noChangeArrowheads="1"/>
          </p:cNvSpPr>
          <p:nvPr/>
        </p:nvSpPr>
        <p:spPr bwMode="auto">
          <a:xfrm>
            <a:off x="5143500" y="1792288"/>
            <a:ext cx="649288" cy="265112"/>
          </a:xfrm>
          <a:prstGeom prst="rect">
            <a:avLst/>
          </a:prstGeom>
          <a:solidFill>
            <a:schemeClr val="bg1"/>
          </a:solidFill>
          <a:ln w="9525" algn="ctr">
            <a:noFill/>
            <a:round/>
            <a:headEnd/>
            <a:tailEnd/>
          </a:ln>
        </p:spPr>
        <p:txBody>
          <a:bodyPr lIns="92075" tIns="46038" rIns="92075" bIns="46038"/>
          <a:lstStyle/>
          <a:p>
            <a:pPr marL="571500" indent="-571500"/>
            <a:endParaRPr lang="en-GB" dirty="0"/>
          </a:p>
        </p:txBody>
      </p:sp>
      <p:sp>
        <p:nvSpPr>
          <p:cNvPr id="21" name="Text Box 14"/>
          <p:cNvSpPr txBox="1">
            <a:spLocks noChangeArrowheads="1"/>
          </p:cNvSpPr>
          <p:nvPr/>
        </p:nvSpPr>
        <p:spPr bwMode="auto">
          <a:xfrm>
            <a:off x="6570663" y="4732338"/>
            <a:ext cx="639762" cy="242887"/>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1" dirty="0">
                <a:solidFill>
                  <a:srgbClr val="FFC000"/>
                </a:solidFill>
                <a:latin typeface="+mn-lt"/>
              </a:rPr>
              <a:t>Port 3</a:t>
            </a:r>
            <a:endParaRPr lang="en-US" sz="1200" b="1" dirty="0">
              <a:solidFill>
                <a:srgbClr val="FFC000"/>
              </a:solidFill>
              <a:latin typeface="+mn-lt"/>
            </a:endParaRPr>
          </a:p>
        </p:txBody>
      </p:sp>
      <p:sp>
        <p:nvSpPr>
          <p:cNvPr id="22" name="Text Box 14"/>
          <p:cNvSpPr txBox="1">
            <a:spLocks noChangeArrowheads="1"/>
          </p:cNvSpPr>
          <p:nvPr/>
        </p:nvSpPr>
        <p:spPr bwMode="auto">
          <a:xfrm>
            <a:off x="5070475" y="1841500"/>
            <a:ext cx="639763" cy="244475"/>
          </a:xfrm>
          <a:prstGeom prst="rect">
            <a:avLst/>
          </a:prstGeom>
          <a:solidFill>
            <a:schemeClr val="bg1"/>
          </a:solidFill>
          <a:ln w="9525">
            <a:noFill/>
            <a:miter lim="800000"/>
            <a:headEnd/>
            <a:tailEnd/>
          </a:ln>
        </p:spPr>
        <p:txBody>
          <a:bodyPr/>
          <a:lstStyle/>
          <a:p>
            <a:pPr marL="571500" indent="-571500" algn="r">
              <a:spcAft>
                <a:spcPts val="1000"/>
              </a:spcAft>
              <a:buFont typeface="Wingdings" pitchFamily="2" charset="2"/>
              <a:buNone/>
              <a:defRPr/>
            </a:pPr>
            <a:r>
              <a:rPr lang="en-GB" sz="1200" b="1" dirty="0">
                <a:solidFill>
                  <a:srgbClr val="FFC000"/>
                </a:solidFill>
                <a:latin typeface="+mn-lt"/>
              </a:rPr>
              <a:t>Port 4</a:t>
            </a:r>
            <a:endParaRPr lang="en-US" sz="1200" b="1" dirty="0">
              <a:solidFill>
                <a:srgbClr val="FFC000"/>
              </a:solidFill>
              <a:latin typeface="+mn-lt"/>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185</a:t>
            </a:fld>
            <a:endParaRPr lang="en-US" dirty="0"/>
          </a:p>
        </p:txBody>
      </p:sp>
      <p:pic>
        <p:nvPicPr>
          <p:cNvPr id="226323" name="Picture 1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9792" y="4522463"/>
            <a:ext cx="2220708" cy="19426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421988"/>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1666" name="Rectangle 2"/>
          <p:cNvSpPr>
            <a:spLocks noChangeArrowheads="1"/>
          </p:cNvSpPr>
          <p:nvPr/>
        </p:nvSpPr>
        <p:spPr bwMode="auto">
          <a:xfrm>
            <a:off x="820738" y="0"/>
            <a:ext cx="7807325"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Evaluation of scattering parameters (1)</a:t>
            </a:r>
          </a:p>
        </p:txBody>
      </p:sp>
      <p:sp>
        <p:nvSpPr>
          <p:cNvPr id="12295"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12296" name="TextBox 7"/>
          <p:cNvSpPr txBox="1">
            <a:spLocks noChangeArrowheads="1"/>
          </p:cNvSpPr>
          <p:nvPr/>
        </p:nvSpPr>
        <p:spPr bwMode="auto">
          <a:xfrm>
            <a:off x="603250" y="722313"/>
            <a:ext cx="6829425" cy="1504950"/>
          </a:xfrm>
          <a:prstGeom prst="rect">
            <a:avLst/>
          </a:prstGeom>
          <a:noFill/>
          <a:ln w="9525">
            <a:noFill/>
            <a:miter lim="800000"/>
            <a:headEnd/>
            <a:tailEnd/>
          </a:ln>
        </p:spPr>
        <p:txBody>
          <a:bodyPr wrap="none">
            <a:spAutoFit/>
          </a:bodyPr>
          <a:lstStyle/>
          <a:p>
            <a:pPr>
              <a:buFont typeface="Wingdings" pitchFamily="2" charset="2"/>
              <a:buNone/>
            </a:pPr>
            <a:r>
              <a:rPr lang="en-US" sz="1800" b="0" u="sng" dirty="0"/>
              <a:t>Basic relation:</a:t>
            </a:r>
          </a:p>
          <a:p>
            <a:pPr>
              <a:buFont typeface="Wingdings" pitchFamily="2" charset="2"/>
              <a:buNone/>
            </a:pPr>
            <a:endParaRPr lang="en-US" sz="1800" b="0" dirty="0"/>
          </a:p>
          <a:p>
            <a:pPr>
              <a:buFont typeface="Wingdings" pitchFamily="2" charset="2"/>
              <a:buNone/>
            </a:pPr>
            <a:endParaRPr lang="en-US" sz="1800" b="0" dirty="0"/>
          </a:p>
          <a:p>
            <a:pPr>
              <a:spcBef>
                <a:spcPct val="0"/>
              </a:spcBef>
              <a:buFont typeface="Wingdings" pitchFamily="2" charset="2"/>
              <a:buNone/>
            </a:pPr>
            <a:r>
              <a:rPr lang="en-US" sz="1800" b="0" u="sng" dirty="0"/>
              <a:t>Finding S</a:t>
            </a:r>
            <a:r>
              <a:rPr lang="en-US" sz="1800" b="0" u="sng" baseline="-25000" dirty="0"/>
              <a:t>11</a:t>
            </a:r>
            <a:r>
              <a:rPr lang="en-US" sz="1800" b="0" u="sng" dirty="0"/>
              <a:t>, S</a:t>
            </a:r>
            <a:r>
              <a:rPr lang="en-US" sz="1800" b="0" u="sng" baseline="-25000" dirty="0"/>
              <a:t>21</a:t>
            </a:r>
            <a:r>
              <a:rPr lang="en-US" sz="1800" b="0" dirty="0"/>
              <a:t>: (“forward” parameters, assuming port 1 = input,</a:t>
            </a:r>
          </a:p>
          <a:p>
            <a:pPr>
              <a:spcBef>
                <a:spcPct val="0"/>
              </a:spcBef>
              <a:buFont typeface="Wingdings" pitchFamily="2" charset="2"/>
              <a:buNone/>
            </a:pPr>
            <a:r>
              <a:rPr lang="en-US" sz="1800" b="0" dirty="0"/>
              <a:t>                              port 2 = output e.g. in a transistor)</a:t>
            </a:r>
          </a:p>
        </p:txBody>
      </p:sp>
      <p:sp>
        <p:nvSpPr>
          <p:cNvPr id="12297" name="TextBox 8"/>
          <p:cNvSpPr txBox="1">
            <a:spLocks noChangeArrowheads="1"/>
          </p:cNvSpPr>
          <p:nvPr/>
        </p:nvSpPr>
        <p:spPr bwMode="auto">
          <a:xfrm>
            <a:off x="1189038" y="2176463"/>
            <a:ext cx="6381750" cy="1587500"/>
          </a:xfrm>
          <a:prstGeom prst="rect">
            <a:avLst/>
          </a:prstGeom>
          <a:noFill/>
          <a:ln w="9525">
            <a:noFill/>
            <a:miter lim="800000"/>
            <a:headEnd/>
            <a:tailEnd/>
          </a:ln>
        </p:spPr>
        <p:txBody>
          <a:bodyPr>
            <a:spAutoFit/>
          </a:bodyPr>
          <a:lstStyle/>
          <a:p>
            <a:pPr>
              <a:spcBef>
                <a:spcPct val="0"/>
              </a:spcBef>
              <a:buFont typeface="Wingdings" pitchFamily="2" charset="2"/>
              <a:buNone/>
            </a:pPr>
            <a:r>
              <a:rPr lang="en-US" sz="1800" b="0" dirty="0"/>
              <a:t>-   connect a generator at port 1 and inject a wave </a:t>
            </a:r>
            <a:r>
              <a:rPr lang="en-US" sz="1800" b="0" i="1" dirty="0">
                <a:solidFill>
                  <a:srgbClr val="008000"/>
                </a:solidFill>
              </a:rPr>
              <a:t>a</a:t>
            </a:r>
            <a:r>
              <a:rPr lang="en-US" sz="1800" b="0" i="1" baseline="-25000" dirty="0">
                <a:solidFill>
                  <a:srgbClr val="008000"/>
                </a:solidFill>
              </a:rPr>
              <a:t>1</a:t>
            </a:r>
            <a:r>
              <a:rPr lang="en-US" sz="1800" b="0" dirty="0"/>
              <a:t> into it</a:t>
            </a:r>
          </a:p>
          <a:p>
            <a:pPr>
              <a:spcBef>
                <a:spcPct val="0"/>
              </a:spcBef>
              <a:buFont typeface="Wingdings" pitchFamily="2" charset="2"/>
              <a:buNone/>
            </a:pPr>
            <a:r>
              <a:rPr lang="en-US" sz="1800" b="0" dirty="0"/>
              <a:t>-   connect reflection-free absorber at port 2 to assure </a:t>
            </a:r>
            <a:r>
              <a:rPr lang="en-US" sz="1800" b="0" i="1" dirty="0">
                <a:solidFill>
                  <a:srgbClr val="008000"/>
                </a:solidFill>
              </a:rPr>
              <a:t>a</a:t>
            </a:r>
            <a:r>
              <a:rPr lang="en-US" sz="1800" b="0" i="1" baseline="-25000" dirty="0">
                <a:solidFill>
                  <a:srgbClr val="008000"/>
                </a:solidFill>
              </a:rPr>
              <a:t>2</a:t>
            </a:r>
            <a:r>
              <a:rPr lang="en-US" sz="1800" b="0" i="1" dirty="0">
                <a:solidFill>
                  <a:srgbClr val="008000"/>
                </a:solidFill>
              </a:rPr>
              <a:t> = 0</a:t>
            </a:r>
          </a:p>
          <a:p>
            <a:pPr>
              <a:spcBef>
                <a:spcPct val="0"/>
              </a:spcBef>
              <a:buFont typeface="Wingdings" pitchFamily="2" charset="2"/>
              <a:buNone/>
            </a:pPr>
            <a:r>
              <a:rPr lang="en-US" sz="1800" b="0" dirty="0"/>
              <a:t>-   calculate/measure</a:t>
            </a:r>
          </a:p>
          <a:p>
            <a:pPr>
              <a:spcBef>
                <a:spcPct val="0"/>
              </a:spcBef>
              <a:buFont typeface="Wingdings" pitchFamily="2" charset="2"/>
              <a:buNone/>
            </a:pPr>
            <a:r>
              <a:rPr lang="en-US" sz="1800" b="0" dirty="0"/>
              <a:t>       - wave </a:t>
            </a:r>
            <a:r>
              <a:rPr lang="en-US" sz="1800" b="0" i="1" dirty="0">
                <a:solidFill>
                  <a:srgbClr val="008000"/>
                </a:solidFill>
              </a:rPr>
              <a:t>b</a:t>
            </a:r>
            <a:r>
              <a:rPr lang="en-US" sz="1800" b="0" i="1" baseline="-25000" dirty="0">
                <a:solidFill>
                  <a:srgbClr val="008000"/>
                </a:solidFill>
              </a:rPr>
              <a:t>1</a:t>
            </a:r>
            <a:r>
              <a:rPr lang="en-US" sz="1800" b="0" dirty="0"/>
              <a:t> (reflection at port 1)</a:t>
            </a:r>
          </a:p>
          <a:p>
            <a:pPr>
              <a:spcBef>
                <a:spcPct val="0"/>
              </a:spcBef>
              <a:buFont typeface="Wingdings" pitchFamily="2" charset="2"/>
              <a:buNone/>
            </a:pPr>
            <a:r>
              <a:rPr lang="en-US" sz="1800" b="0" dirty="0"/>
              <a:t>       - wave </a:t>
            </a:r>
            <a:r>
              <a:rPr lang="en-US" sz="1800" b="0" i="1" dirty="0">
                <a:solidFill>
                  <a:srgbClr val="008000"/>
                </a:solidFill>
              </a:rPr>
              <a:t>b</a:t>
            </a:r>
            <a:r>
              <a:rPr lang="en-US" sz="1800" b="0" i="1" baseline="-25000" dirty="0">
                <a:solidFill>
                  <a:srgbClr val="008000"/>
                </a:solidFill>
              </a:rPr>
              <a:t>2</a:t>
            </a:r>
            <a:r>
              <a:rPr lang="en-US" sz="1800" b="0" dirty="0"/>
              <a:t> (generated at port 2)</a:t>
            </a:r>
          </a:p>
          <a:p>
            <a:pPr>
              <a:spcBef>
                <a:spcPct val="0"/>
              </a:spcBef>
              <a:buFont typeface="Wingdings" pitchFamily="2" charset="2"/>
              <a:buNone/>
            </a:pPr>
            <a:r>
              <a:rPr lang="en-US" sz="1800" b="0" dirty="0"/>
              <a:t>-   evaluate</a:t>
            </a:r>
          </a:p>
        </p:txBody>
      </p:sp>
      <p:graphicFrame>
        <p:nvGraphicFramePr>
          <p:cNvPr id="12290" name="Object 9"/>
          <p:cNvGraphicFramePr>
            <a:graphicFrameLocks noChangeAspect="1"/>
          </p:cNvGraphicFramePr>
          <p:nvPr/>
        </p:nvGraphicFramePr>
        <p:xfrm>
          <a:off x="2563813" y="827088"/>
          <a:ext cx="1684337" cy="723900"/>
        </p:xfrm>
        <a:graphic>
          <a:graphicData uri="http://schemas.openxmlformats.org/presentationml/2006/ole">
            <mc:AlternateContent xmlns:mc="http://schemas.openxmlformats.org/markup-compatibility/2006">
              <mc:Choice xmlns:v="urn:schemas-microsoft-com:vml" Requires="v">
                <p:oleObj name="Equation" r:id="rId3" imgW="1079500" imgH="457200" progId="Equation.3">
                  <p:embed/>
                </p:oleObj>
              </mc:Choice>
              <mc:Fallback>
                <p:oleObj name="Equation" r:id="rId3" imgW="1079500" imgH="457200" progId="Equation.3">
                  <p:embed/>
                  <p:pic>
                    <p:nvPicPr>
                      <p:cNvPr id="1229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63813" y="827088"/>
                        <a:ext cx="1684337"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12291" name="Object 9"/>
          <p:cNvGraphicFramePr>
            <a:graphicFrameLocks noChangeAspect="1"/>
          </p:cNvGraphicFramePr>
          <p:nvPr/>
        </p:nvGraphicFramePr>
        <p:xfrm>
          <a:off x="2584450" y="3455988"/>
          <a:ext cx="4221163" cy="1647825"/>
        </p:xfrm>
        <a:graphic>
          <a:graphicData uri="http://schemas.openxmlformats.org/presentationml/2006/ole">
            <mc:AlternateContent xmlns:mc="http://schemas.openxmlformats.org/markup-compatibility/2006">
              <mc:Choice xmlns:v="urn:schemas-microsoft-com:vml" Requires="v">
                <p:oleObj name="Equation" r:id="rId5" imgW="2705100" imgH="1041400" progId="Equation.3">
                  <p:embed/>
                </p:oleObj>
              </mc:Choice>
              <mc:Fallback>
                <p:oleObj name="Equation" r:id="rId5" imgW="2705100" imgH="1041400" progId="Equation.3">
                  <p:embed/>
                  <p:pic>
                    <p:nvPicPr>
                      <p:cNvPr id="1229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4450" y="3455988"/>
                        <a:ext cx="4221163" cy="1647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nvGrpSpPr>
          <p:cNvPr id="3" name="Group 39"/>
          <p:cNvGrpSpPr>
            <a:grpSpLocks/>
          </p:cNvGrpSpPr>
          <p:nvPr/>
        </p:nvGrpSpPr>
        <p:grpSpPr bwMode="auto">
          <a:xfrm>
            <a:off x="2081213" y="5394325"/>
            <a:ext cx="1600200" cy="814388"/>
            <a:chOff x="6067518" y="3373755"/>
            <a:chExt cx="1599911" cy="814197"/>
          </a:xfrm>
        </p:grpSpPr>
        <p:grpSp>
          <p:nvGrpSpPr>
            <p:cNvPr id="4" name="Group 57"/>
            <p:cNvGrpSpPr>
              <a:grpSpLocks/>
            </p:cNvGrpSpPr>
            <p:nvPr/>
          </p:nvGrpSpPr>
          <p:grpSpPr bwMode="auto">
            <a:xfrm>
              <a:off x="6067518" y="3578695"/>
              <a:ext cx="1599911" cy="49124"/>
              <a:chOff x="5222191" y="4032395"/>
              <a:chExt cx="2821981" cy="91610"/>
            </a:xfrm>
          </p:grpSpPr>
          <p:cxnSp>
            <p:nvCxnSpPr>
              <p:cNvPr id="12356" name="Straight Connector 49"/>
              <p:cNvCxnSpPr>
                <a:cxnSpLocks noChangeShapeType="1"/>
              </p:cNvCxnSpPr>
              <p:nvPr/>
            </p:nvCxnSpPr>
            <p:spPr bwMode="auto">
              <a:xfrm>
                <a:off x="5257055" y="4122418"/>
                <a:ext cx="2734056" cy="1587"/>
              </a:xfrm>
              <a:prstGeom prst="line">
                <a:avLst/>
              </a:prstGeom>
              <a:noFill/>
              <a:ln w="19050" algn="ctr">
                <a:solidFill>
                  <a:schemeClr val="tx1"/>
                </a:solidFill>
                <a:round/>
                <a:headEnd/>
                <a:tailEnd/>
              </a:ln>
            </p:spPr>
          </p:cxnSp>
          <p:cxnSp>
            <p:nvCxnSpPr>
              <p:cNvPr id="12357" name="Straight Connector 49"/>
              <p:cNvCxnSpPr>
                <a:cxnSpLocks noChangeShapeType="1"/>
              </p:cNvCxnSpPr>
              <p:nvPr/>
            </p:nvCxnSpPr>
            <p:spPr bwMode="auto">
              <a:xfrm>
                <a:off x="5248655" y="4033796"/>
                <a:ext cx="2734056" cy="1587"/>
              </a:xfrm>
              <a:prstGeom prst="line">
                <a:avLst/>
              </a:prstGeom>
              <a:noFill/>
              <a:ln w="19050" algn="ctr">
                <a:solidFill>
                  <a:schemeClr val="tx1"/>
                </a:solidFill>
                <a:round/>
                <a:headEnd/>
                <a:tailEnd/>
              </a:ln>
            </p:spPr>
          </p:cxnSp>
          <p:sp>
            <p:nvSpPr>
              <p:cNvPr id="13" name="Oval 10"/>
              <p:cNvSpPr>
                <a:spLocks noChangeArrowheads="1"/>
              </p:cNvSpPr>
              <p:nvPr/>
            </p:nvSpPr>
            <p:spPr bwMode="auto">
              <a:xfrm>
                <a:off x="5222191" y="4040900"/>
                <a:ext cx="81187" cy="8287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14" name="Oval 10"/>
              <p:cNvSpPr>
                <a:spLocks noChangeArrowheads="1"/>
              </p:cNvSpPr>
              <p:nvPr/>
            </p:nvSpPr>
            <p:spPr bwMode="auto">
              <a:xfrm>
                <a:off x="7962983" y="4032022"/>
                <a:ext cx="81189" cy="8287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grpSp>
        <p:grpSp>
          <p:nvGrpSpPr>
            <p:cNvPr id="5" name="Group 58"/>
            <p:cNvGrpSpPr>
              <a:grpSpLocks/>
            </p:cNvGrpSpPr>
            <p:nvPr/>
          </p:nvGrpSpPr>
          <p:grpSpPr bwMode="auto">
            <a:xfrm>
              <a:off x="6081807" y="3998047"/>
              <a:ext cx="1585622" cy="48815"/>
              <a:chOff x="5247394" y="4041403"/>
              <a:chExt cx="2796778" cy="92635"/>
            </a:xfrm>
          </p:grpSpPr>
          <p:cxnSp>
            <p:nvCxnSpPr>
              <p:cNvPr id="12352" name="Straight Connector 59"/>
              <p:cNvCxnSpPr>
                <a:cxnSpLocks noChangeShapeType="1"/>
              </p:cNvCxnSpPr>
              <p:nvPr/>
            </p:nvCxnSpPr>
            <p:spPr bwMode="auto">
              <a:xfrm>
                <a:off x="5282260" y="4042073"/>
                <a:ext cx="2734056" cy="1588"/>
              </a:xfrm>
              <a:prstGeom prst="line">
                <a:avLst/>
              </a:prstGeom>
              <a:noFill/>
              <a:ln w="19050" algn="ctr">
                <a:solidFill>
                  <a:schemeClr val="tx1"/>
                </a:solidFill>
                <a:round/>
                <a:headEnd/>
                <a:tailEnd/>
              </a:ln>
            </p:spPr>
          </p:cxnSp>
          <p:sp>
            <p:nvSpPr>
              <p:cNvPr id="17" name="Oval 10"/>
              <p:cNvSpPr>
                <a:spLocks noChangeArrowheads="1"/>
              </p:cNvSpPr>
              <p:nvPr/>
            </p:nvSpPr>
            <p:spPr bwMode="auto">
              <a:xfrm>
                <a:off x="5247385" y="4040360"/>
                <a:ext cx="81189" cy="8433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18" name="Oval 10"/>
              <p:cNvSpPr>
                <a:spLocks noChangeArrowheads="1"/>
              </p:cNvSpPr>
              <p:nvPr/>
            </p:nvSpPr>
            <p:spPr bwMode="auto">
              <a:xfrm>
                <a:off x="7962983" y="4040360"/>
                <a:ext cx="81189" cy="81320"/>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cxnSp>
            <p:nvCxnSpPr>
              <p:cNvPr id="12355" name="Straight Connector 59"/>
              <p:cNvCxnSpPr>
                <a:cxnSpLocks noChangeShapeType="1"/>
              </p:cNvCxnSpPr>
              <p:nvPr/>
            </p:nvCxnSpPr>
            <p:spPr bwMode="auto">
              <a:xfrm>
                <a:off x="5282260" y="4132450"/>
                <a:ext cx="2734056" cy="1588"/>
              </a:xfrm>
              <a:prstGeom prst="line">
                <a:avLst/>
              </a:prstGeom>
              <a:noFill/>
              <a:ln w="19050" algn="ctr">
                <a:solidFill>
                  <a:schemeClr val="tx1"/>
                </a:solidFill>
                <a:round/>
                <a:headEnd/>
                <a:tailEnd/>
              </a:ln>
            </p:spPr>
          </p:cxnSp>
        </p:grpSp>
        <p:sp>
          <p:nvSpPr>
            <p:cNvPr id="12344" name="Rectangle 26"/>
            <p:cNvSpPr>
              <a:spLocks noChangeArrowheads="1"/>
            </p:cNvSpPr>
            <p:nvPr/>
          </p:nvSpPr>
          <p:spPr bwMode="auto">
            <a:xfrm>
              <a:off x="6237578" y="3373755"/>
              <a:ext cx="1219155" cy="814197"/>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cxnSp>
          <p:nvCxnSpPr>
            <p:cNvPr id="12345" name="Straight Arrow Connector 28"/>
            <p:cNvCxnSpPr>
              <a:cxnSpLocks noChangeShapeType="1"/>
            </p:cNvCxnSpPr>
            <p:nvPr/>
          </p:nvCxnSpPr>
          <p:spPr bwMode="auto">
            <a:xfrm>
              <a:off x="6383444" y="3598040"/>
              <a:ext cx="917517" cy="846"/>
            </a:xfrm>
            <a:prstGeom prst="straightConnector1">
              <a:avLst/>
            </a:prstGeom>
            <a:noFill/>
            <a:ln w="25400" algn="ctr">
              <a:solidFill>
                <a:srgbClr val="0000FF"/>
              </a:solidFill>
              <a:round/>
              <a:headEnd type="arrow" w="med" len="med"/>
              <a:tailEnd type="arrow" w="med" len="med"/>
            </a:ln>
          </p:spPr>
        </p:cxnSp>
        <p:grpSp>
          <p:nvGrpSpPr>
            <p:cNvPr id="6" name="Group 35"/>
            <p:cNvGrpSpPr>
              <a:grpSpLocks/>
            </p:cNvGrpSpPr>
            <p:nvPr/>
          </p:nvGrpSpPr>
          <p:grpSpPr bwMode="auto">
            <a:xfrm>
              <a:off x="6273053" y="3598040"/>
              <a:ext cx="441201" cy="414716"/>
              <a:chOff x="6273053" y="3598040"/>
              <a:chExt cx="441201" cy="414716"/>
            </a:xfrm>
          </p:grpSpPr>
          <p:sp>
            <p:nvSpPr>
              <p:cNvPr id="21" name="Arc 20"/>
              <p:cNvSpPr/>
              <p:nvPr/>
            </p:nvSpPr>
            <p:spPr bwMode="auto">
              <a:xfrm>
                <a:off x="6272268" y="3597540"/>
                <a:ext cx="441245"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cxnSp>
            <p:nvCxnSpPr>
              <p:cNvPr id="12351" name="Straight Arrow Connector 32"/>
              <p:cNvCxnSpPr>
                <a:cxnSpLocks noChangeShapeType="1"/>
                <a:stCxn id="21" idx="2"/>
              </p:cNvCxnSpPr>
              <p:nvPr/>
            </p:nvCxnSpPr>
            <p:spPr bwMode="auto">
              <a:xfrm rot="16200000" flipH="1">
                <a:off x="6644402" y="3888737"/>
                <a:ext cx="138803" cy="901"/>
              </a:xfrm>
              <a:prstGeom prst="straightConnector1">
                <a:avLst/>
              </a:prstGeom>
              <a:noFill/>
              <a:ln w="25400" algn="ctr">
                <a:solidFill>
                  <a:srgbClr val="0000FF"/>
                </a:solidFill>
                <a:round/>
                <a:headEnd/>
                <a:tailEnd type="arrow" w="med" len="med"/>
              </a:ln>
            </p:spPr>
          </p:cxnSp>
        </p:grpSp>
        <p:grpSp>
          <p:nvGrpSpPr>
            <p:cNvPr id="7" name="Group 36"/>
            <p:cNvGrpSpPr>
              <a:grpSpLocks/>
            </p:cNvGrpSpPr>
            <p:nvPr/>
          </p:nvGrpSpPr>
          <p:grpSpPr bwMode="auto">
            <a:xfrm flipH="1">
              <a:off x="6958853" y="3598040"/>
              <a:ext cx="441201" cy="414716"/>
              <a:chOff x="6273053" y="3598040"/>
              <a:chExt cx="441201" cy="414716"/>
            </a:xfrm>
          </p:grpSpPr>
          <p:sp>
            <p:nvSpPr>
              <p:cNvPr id="38" name="Arc 37"/>
              <p:cNvSpPr/>
              <p:nvPr/>
            </p:nvSpPr>
            <p:spPr bwMode="auto">
              <a:xfrm>
                <a:off x="6272330" y="3597540"/>
                <a:ext cx="441245" cy="415828"/>
              </a:xfrm>
              <a:prstGeom prst="arc">
                <a:avLst>
                  <a:gd name="adj1" fmla="val 16200000"/>
                  <a:gd name="adj2" fmla="val 240012"/>
                </a:avLst>
              </a:prstGeom>
              <a:solidFill>
                <a:schemeClr val="bg1"/>
              </a:solid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cxnSp>
            <p:nvCxnSpPr>
              <p:cNvPr id="12349" name="Straight Arrow Connector 32"/>
              <p:cNvCxnSpPr>
                <a:cxnSpLocks noChangeShapeType="1"/>
                <a:stCxn id="38" idx="2"/>
              </p:cNvCxnSpPr>
              <p:nvPr/>
            </p:nvCxnSpPr>
            <p:spPr bwMode="auto">
              <a:xfrm rot="16200000" flipH="1">
                <a:off x="6644402" y="3888737"/>
                <a:ext cx="138803" cy="901"/>
              </a:xfrm>
              <a:prstGeom prst="straightConnector1">
                <a:avLst/>
              </a:prstGeom>
              <a:noFill/>
              <a:ln w="25400" algn="ctr">
                <a:solidFill>
                  <a:srgbClr val="0000FF"/>
                </a:solidFill>
                <a:round/>
                <a:headEnd/>
                <a:tailEnd type="arrow" w="med" len="med"/>
              </a:ln>
            </p:spPr>
          </p:cxnSp>
        </p:grpSp>
      </p:grpSp>
      <p:sp>
        <p:nvSpPr>
          <p:cNvPr id="56" name="Oval 10"/>
          <p:cNvSpPr>
            <a:spLocks noChangeArrowheads="1"/>
          </p:cNvSpPr>
          <p:nvPr/>
        </p:nvSpPr>
        <p:spPr bwMode="auto">
          <a:xfrm>
            <a:off x="6237288" y="5603875"/>
            <a:ext cx="46037" cy="42863"/>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grpSp>
        <p:nvGrpSpPr>
          <p:cNvPr id="8" name="Group 57"/>
          <p:cNvGrpSpPr>
            <a:grpSpLocks/>
          </p:cNvGrpSpPr>
          <p:nvPr/>
        </p:nvGrpSpPr>
        <p:grpSpPr bwMode="auto">
          <a:xfrm>
            <a:off x="4135438" y="5597525"/>
            <a:ext cx="1584325" cy="49213"/>
            <a:chOff x="5247394" y="4032395"/>
            <a:chExt cx="2796778" cy="90287"/>
          </a:xfrm>
        </p:grpSpPr>
        <p:cxnSp>
          <p:nvCxnSpPr>
            <p:cNvPr id="12338" name="Straight Connector 49"/>
            <p:cNvCxnSpPr>
              <a:cxnSpLocks noChangeShapeType="1"/>
              <a:endCxn id="74" idx="0"/>
            </p:cNvCxnSpPr>
            <p:nvPr/>
          </p:nvCxnSpPr>
          <p:spPr bwMode="auto">
            <a:xfrm flipV="1">
              <a:off x="5265456" y="4032417"/>
              <a:ext cx="2738219" cy="10282"/>
            </a:xfrm>
            <a:prstGeom prst="line">
              <a:avLst/>
            </a:prstGeom>
            <a:noFill/>
            <a:ln w="19050" algn="ctr">
              <a:solidFill>
                <a:schemeClr val="tx1"/>
              </a:solidFill>
              <a:round/>
              <a:headEnd/>
              <a:tailEnd/>
            </a:ln>
          </p:spPr>
        </p:cxnSp>
        <p:sp>
          <p:nvSpPr>
            <p:cNvPr id="73" name="Oval 10"/>
            <p:cNvSpPr>
              <a:spLocks noChangeArrowheads="1"/>
            </p:cNvSpPr>
            <p:nvPr/>
          </p:nvSpPr>
          <p:spPr bwMode="auto">
            <a:xfrm>
              <a:off x="5247394" y="4038220"/>
              <a:ext cx="81268" cy="81549"/>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74" name="Oval 10"/>
            <p:cNvSpPr>
              <a:spLocks noChangeArrowheads="1"/>
            </p:cNvSpPr>
            <p:nvPr/>
          </p:nvSpPr>
          <p:spPr bwMode="auto">
            <a:xfrm>
              <a:off x="7962902" y="4032395"/>
              <a:ext cx="81270" cy="81549"/>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cxnSp>
          <p:nvCxnSpPr>
            <p:cNvPr id="12341" name="Straight Connector 49"/>
            <p:cNvCxnSpPr>
              <a:cxnSpLocks noChangeShapeType="1"/>
              <a:endCxn id="74" idx="4"/>
            </p:cNvCxnSpPr>
            <p:nvPr/>
          </p:nvCxnSpPr>
          <p:spPr bwMode="auto">
            <a:xfrm flipV="1">
              <a:off x="5273857" y="4114496"/>
              <a:ext cx="2729817" cy="8186"/>
            </a:xfrm>
            <a:prstGeom prst="line">
              <a:avLst/>
            </a:prstGeom>
            <a:noFill/>
            <a:ln w="19050" algn="ctr">
              <a:solidFill>
                <a:schemeClr val="tx1"/>
              </a:solidFill>
              <a:round/>
              <a:headEnd/>
              <a:tailEnd/>
            </a:ln>
          </p:spPr>
        </p:cxnSp>
      </p:grpSp>
      <p:sp>
        <p:nvSpPr>
          <p:cNvPr id="12301" name="Rectangle 26"/>
          <p:cNvSpPr>
            <a:spLocks noChangeArrowheads="1"/>
          </p:cNvSpPr>
          <p:nvPr/>
        </p:nvSpPr>
        <p:spPr bwMode="auto">
          <a:xfrm>
            <a:off x="4291013" y="5213350"/>
            <a:ext cx="1219200" cy="814388"/>
          </a:xfrm>
          <a:prstGeom prst="rect">
            <a:avLst/>
          </a:prstGeom>
          <a:solidFill>
            <a:schemeClr val="bg1"/>
          </a:solidFill>
          <a:ln w="25400" algn="ctr">
            <a:solidFill>
              <a:schemeClr val="tx1"/>
            </a:solidFill>
            <a:round/>
            <a:headEnd/>
            <a:tailEnd/>
          </a:ln>
        </p:spPr>
        <p:txBody>
          <a:bodyPr lIns="92075" tIns="46038" rIns="92075" bIns="46038"/>
          <a:lstStyle/>
          <a:p>
            <a:pPr marL="571500" indent="-571500" algn="ctr">
              <a:buFont typeface="Wingdings" pitchFamily="2" charset="2"/>
              <a:buNone/>
            </a:pPr>
            <a:r>
              <a:rPr lang="en-US" b="0" dirty="0">
                <a:solidFill>
                  <a:schemeClr val="tx1"/>
                </a:solidFill>
              </a:rPr>
              <a:t>DUT</a:t>
            </a:r>
          </a:p>
          <a:p>
            <a:pPr marL="571500" indent="-571500" algn="ctr">
              <a:buFont typeface="Wingdings" pitchFamily="2" charset="2"/>
              <a:buNone/>
            </a:pPr>
            <a:r>
              <a:rPr lang="en-US" sz="1600" b="0" dirty="0">
                <a:solidFill>
                  <a:schemeClr val="tx1"/>
                </a:solidFill>
              </a:rPr>
              <a:t>2-port</a:t>
            </a:r>
            <a:endParaRPr lang="en-GB" sz="1600" b="0" dirty="0">
              <a:solidFill>
                <a:schemeClr val="tx1"/>
              </a:solidFill>
            </a:endParaRPr>
          </a:p>
        </p:txBody>
      </p:sp>
      <p:cxnSp>
        <p:nvCxnSpPr>
          <p:cNvPr id="12302" name="Straight Connector 76"/>
          <p:cNvCxnSpPr>
            <a:cxnSpLocks noChangeShapeType="1"/>
            <a:stCxn id="14" idx="0"/>
            <a:endCxn id="73" idx="0"/>
          </p:cNvCxnSpPr>
          <p:nvPr/>
        </p:nvCxnSpPr>
        <p:spPr bwMode="auto">
          <a:xfrm rot="16200000" flipH="1">
            <a:off x="3906838" y="5349875"/>
            <a:ext cx="1587" cy="500063"/>
          </a:xfrm>
          <a:prstGeom prst="line">
            <a:avLst/>
          </a:prstGeom>
          <a:noFill/>
          <a:ln w="19050" algn="ctr">
            <a:solidFill>
              <a:schemeClr val="tx1"/>
            </a:solidFill>
            <a:round/>
            <a:headEnd/>
            <a:tailEnd/>
          </a:ln>
        </p:spPr>
      </p:cxnSp>
      <p:cxnSp>
        <p:nvCxnSpPr>
          <p:cNvPr id="12303" name="Straight Connector 78"/>
          <p:cNvCxnSpPr>
            <a:cxnSpLocks noChangeShapeType="1"/>
            <a:stCxn id="74" idx="0"/>
            <a:endCxn id="56" idx="0"/>
          </p:cNvCxnSpPr>
          <p:nvPr/>
        </p:nvCxnSpPr>
        <p:spPr bwMode="auto">
          <a:xfrm rot="16200000" flipH="1">
            <a:off x="5975351" y="5319712"/>
            <a:ext cx="6350" cy="561975"/>
          </a:xfrm>
          <a:prstGeom prst="line">
            <a:avLst/>
          </a:prstGeom>
          <a:noFill/>
          <a:ln w="19050" algn="ctr">
            <a:solidFill>
              <a:schemeClr val="tx1"/>
            </a:solidFill>
            <a:round/>
            <a:headEnd/>
            <a:tailEnd/>
          </a:ln>
        </p:spPr>
      </p:cxnSp>
      <p:grpSp>
        <p:nvGrpSpPr>
          <p:cNvPr id="9" name="Group 100"/>
          <p:cNvGrpSpPr>
            <a:grpSpLocks/>
          </p:cNvGrpSpPr>
          <p:nvPr/>
        </p:nvGrpSpPr>
        <p:grpSpPr bwMode="auto">
          <a:xfrm>
            <a:off x="990600" y="5772150"/>
            <a:ext cx="374650" cy="374650"/>
            <a:chOff x="983615" y="5643245"/>
            <a:chExt cx="374650" cy="374650"/>
          </a:xfrm>
        </p:grpSpPr>
        <p:sp>
          <p:nvSpPr>
            <p:cNvPr id="89" name="Oval 88"/>
            <p:cNvSpPr/>
            <p:nvPr/>
          </p:nvSpPr>
          <p:spPr bwMode="auto">
            <a:xfrm>
              <a:off x="983615" y="5643245"/>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337" name="Freeform 70"/>
            <p:cNvSpPr>
              <a:spLocks noChangeArrowheads="1"/>
            </p:cNvSpPr>
            <p:nvPr/>
          </p:nvSpPr>
          <p:spPr bwMode="auto">
            <a:xfrm rot="-4098066">
              <a:off x="1099503" y="5730558"/>
              <a:ext cx="141287" cy="223837"/>
            </a:xfrm>
            <a:custGeom>
              <a:avLst/>
              <a:gdLst>
                <a:gd name="T0" fmla="*/ 0 w 148347"/>
                <a:gd name="T1" fmla="*/ 910629 h 188978"/>
                <a:gd name="T2" fmla="*/ 41536 w 148347"/>
                <a:gd name="T3" fmla="*/ 2052376 h 188978"/>
                <a:gd name="T4" fmla="*/ 2714 w 148347"/>
                <a:gd name="T5" fmla="*/ 13225290 h 188978"/>
                <a:gd name="T6" fmla="*/ 36225 w 148347"/>
                <a:gd name="T7" fmla="*/ 15063951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grpSp>
      <p:sp>
        <p:nvSpPr>
          <p:cNvPr id="12305" name="Rectangle 95"/>
          <p:cNvSpPr>
            <a:spLocks noChangeArrowheads="1"/>
          </p:cNvSpPr>
          <p:nvPr/>
        </p:nvSpPr>
        <p:spPr bwMode="auto">
          <a:xfrm>
            <a:off x="1470025" y="5546725"/>
            <a:ext cx="374650" cy="160338"/>
          </a:xfrm>
          <a:prstGeom prst="rect">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cxnSp>
        <p:nvCxnSpPr>
          <p:cNvPr id="12306" name="Shape 97"/>
          <p:cNvCxnSpPr>
            <a:cxnSpLocks noChangeShapeType="1"/>
            <a:stCxn id="89" idx="0"/>
            <a:endCxn id="12305" idx="1"/>
          </p:cNvCxnSpPr>
          <p:nvPr/>
        </p:nvCxnSpPr>
        <p:spPr bwMode="auto">
          <a:xfrm rot="5400000" flipH="1" flipV="1">
            <a:off x="1251744" y="5553869"/>
            <a:ext cx="144462" cy="292100"/>
          </a:xfrm>
          <a:prstGeom prst="bentConnector2">
            <a:avLst/>
          </a:prstGeom>
          <a:noFill/>
          <a:ln w="19050" algn="ctr">
            <a:solidFill>
              <a:schemeClr val="tx1"/>
            </a:solidFill>
            <a:round/>
            <a:headEnd/>
            <a:tailEnd/>
          </a:ln>
        </p:spPr>
      </p:cxnSp>
      <p:cxnSp>
        <p:nvCxnSpPr>
          <p:cNvPr id="12307" name="Straight Connector 99"/>
          <p:cNvCxnSpPr>
            <a:cxnSpLocks noChangeShapeType="1"/>
            <a:stCxn id="12305" idx="3"/>
            <a:endCxn id="13" idx="2"/>
          </p:cNvCxnSpPr>
          <p:nvPr/>
        </p:nvCxnSpPr>
        <p:spPr bwMode="auto">
          <a:xfrm flipV="1">
            <a:off x="1844675" y="5626100"/>
            <a:ext cx="236538" cy="1588"/>
          </a:xfrm>
          <a:prstGeom prst="line">
            <a:avLst/>
          </a:prstGeom>
          <a:noFill/>
          <a:ln w="19050" algn="ctr">
            <a:solidFill>
              <a:schemeClr val="tx1"/>
            </a:solidFill>
            <a:round/>
            <a:headEnd/>
            <a:tailEnd/>
          </a:ln>
        </p:spPr>
      </p:cxnSp>
      <p:cxnSp>
        <p:nvCxnSpPr>
          <p:cNvPr id="12308" name="Straight Connector 113"/>
          <p:cNvCxnSpPr>
            <a:cxnSpLocks noChangeShapeType="1"/>
          </p:cNvCxnSpPr>
          <p:nvPr/>
        </p:nvCxnSpPr>
        <p:spPr bwMode="auto">
          <a:xfrm rot="5400000">
            <a:off x="1093787" y="6218238"/>
            <a:ext cx="157163" cy="1588"/>
          </a:xfrm>
          <a:prstGeom prst="line">
            <a:avLst/>
          </a:prstGeom>
          <a:noFill/>
          <a:ln w="19050" algn="ctr">
            <a:solidFill>
              <a:schemeClr val="tx1"/>
            </a:solidFill>
            <a:round/>
            <a:headEnd/>
            <a:tailEnd/>
          </a:ln>
        </p:spPr>
      </p:cxnSp>
      <p:cxnSp>
        <p:nvCxnSpPr>
          <p:cNvPr id="12309" name="Straight Connector 114"/>
          <p:cNvCxnSpPr>
            <a:cxnSpLocks noChangeShapeType="1"/>
          </p:cNvCxnSpPr>
          <p:nvPr/>
        </p:nvCxnSpPr>
        <p:spPr bwMode="auto">
          <a:xfrm>
            <a:off x="1082675" y="6300788"/>
            <a:ext cx="174625" cy="1587"/>
          </a:xfrm>
          <a:prstGeom prst="line">
            <a:avLst/>
          </a:prstGeom>
          <a:noFill/>
          <a:ln w="38100" algn="ctr">
            <a:solidFill>
              <a:schemeClr val="tx1"/>
            </a:solidFill>
            <a:round/>
            <a:headEnd/>
            <a:tailEnd/>
          </a:ln>
        </p:spPr>
      </p:cxnSp>
      <p:cxnSp>
        <p:nvCxnSpPr>
          <p:cNvPr id="12310" name="Straight Connector 117"/>
          <p:cNvCxnSpPr>
            <a:cxnSpLocks noChangeShapeType="1"/>
          </p:cNvCxnSpPr>
          <p:nvPr/>
        </p:nvCxnSpPr>
        <p:spPr bwMode="auto">
          <a:xfrm rot="16200000" flipH="1">
            <a:off x="3906838" y="5397500"/>
            <a:ext cx="1587" cy="500063"/>
          </a:xfrm>
          <a:prstGeom prst="line">
            <a:avLst/>
          </a:prstGeom>
          <a:noFill/>
          <a:ln w="19050" algn="ctr">
            <a:solidFill>
              <a:schemeClr val="tx1"/>
            </a:solidFill>
            <a:round/>
            <a:headEnd/>
            <a:tailEnd/>
          </a:ln>
        </p:spPr>
      </p:cxnSp>
      <p:cxnSp>
        <p:nvCxnSpPr>
          <p:cNvPr id="12311" name="Straight Connector 120"/>
          <p:cNvCxnSpPr>
            <a:cxnSpLocks noChangeShapeType="1"/>
          </p:cNvCxnSpPr>
          <p:nvPr/>
        </p:nvCxnSpPr>
        <p:spPr bwMode="auto">
          <a:xfrm rot="16200000" flipH="1">
            <a:off x="5976144" y="5360194"/>
            <a:ext cx="4763" cy="561975"/>
          </a:xfrm>
          <a:prstGeom prst="line">
            <a:avLst/>
          </a:prstGeom>
          <a:noFill/>
          <a:ln w="19050" algn="ctr">
            <a:solidFill>
              <a:schemeClr val="tx1"/>
            </a:solidFill>
            <a:round/>
            <a:headEnd/>
            <a:tailEnd/>
          </a:ln>
        </p:spPr>
      </p:cxnSp>
      <p:cxnSp>
        <p:nvCxnSpPr>
          <p:cNvPr id="12312" name="Shape 123"/>
          <p:cNvCxnSpPr>
            <a:cxnSpLocks noChangeShapeType="1"/>
          </p:cNvCxnSpPr>
          <p:nvPr/>
        </p:nvCxnSpPr>
        <p:spPr bwMode="auto">
          <a:xfrm>
            <a:off x="6269038" y="5619750"/>
            <a:ext cx="550862" cy="103188"/>
          </a:xfrm>
          <a:prstGeom prst="bentConnector2">
            <a:avLst/>
          </a:prstGeom>
          <a:noFill/>
          <a:ln w="19050" algn="ctr">
            <a:solidFill>
              <a:schemeClr val="tx1"/>
            </a:solidFill>
            <a:round/>
            <a:headEnd/>
            <a:tailEnd/>
          </a:ln>
        </p:spPr>
      </p:cxnSp>
      <p:cxnSp>
        <p:nvCxnSpPr>
          <p:cNvPr id="12313" name="Straight Connector 124"/>
          <p:cNvCxnSpPr>
            <a:cxnSpLocks noChangeShapeType="1"/>
          </p:cNvCxnSpPr>
          <p:nvPr/>
        </p:nvCxnSpPr>
        <p:spPr bwMode="auto">
          <a:xfrm rot="5400000">
            <a:off x="6741318" y="6174582"/>
            <a:ext cx="157163" cy="0"/>
          </a:xfrm>
          <a:prstGeom prst="line">
            <a:avLst/>
          </a:prstGeom>
          <a:noFill/>
          <a:ln w="19050" algn="ctr">
            <a:solidFill>
              <a:schemeClr val="tx1"/>
            </a:solidFill>
            <a:round/>
            <a:headEnd/>
            <a:tailEnd/>
          </a:ln>
        </p:spPr>
      </p:cxnSp>
      <p:cxnSp>
        <p:nvCxnSpPr>
          <p:cNvPr id="12314" name="Straight Connector 125"/>
          <p:cNvCxnSpPr>
            <a:cxnSpLocks noChangeShapeType="1"/>
          </p:cNvCxnSpPr>
          <p:nvPr/>
        </p:nvCxnSpPr>
        <p:spPr bwMode="auto">
          <a:xfrm>
            <a:off x="6731000" y="6256338"/>
            <a:ext cx="174625" cy="1587"/>
          </a:xfrm>
          <a:prstGeom prst="line">
            <a:avLst/>
          </a:prstGeom>
          <a:noFill/>
          <a:ln w="38100" algn="ctr">
            <a:solidFill>
              <a:schemeClr val="tx1"/>
            </a:solidFill>
            <a:round/>
            <a:headEnd/>
            <a:tailEnd/>
          </a:ln>
        </p:spPr>
      </p:cxnSp>
      <p:grpSp>
        <p:nvGrpSpPr>
          <p:cNvPr id="10" name="Group 132"/>
          <p:cNvGrpSpPr>
            <a:grpSpLocks/>
          </p:cNvGrpSpPr>
          <p:nvPr/>
        </p:nvGrpSpPr>
        <p:grpSpPr bwMode="auto">
          <a:xfrm flipV="1">
            <a:off x="6724650" y="5661025"/>
            <a:ext cx="184150" cy="490538"/>
            <a:chOff x="7098507" y="3686969"/>
            <a:chExt cx="183356" cy="490538"/>
          </a:xfrm>
        </p:grpSpPr>
        <p:sp>
          <p:nvSpPr>
            <p:cNvPr id="12333" name="Isosceles Triangle 121"/>
            <p:cNvSpPr>
              <a:spLocks noChangeArrowheads="1"/>
            </p:cNvSpPr>
            <p:nvPr/>
          </p:nvSpPr>
          <p:spPr bwMode="auto">
            <a:xfrm>
              <a:off x="7117080" y="3858610"/>
              <a:ext cx="152400" cy="131380"/>
            </a:xfrm>
            <a:prstGeom prst="triangle">
              <a:avLst>
                <a:gd name="adj" fmla="val 50000"/>
              </a:avLst>
            </a:prstGeom>
            <a:solidFill>
              <a:schemeClr val="bg1"/>
            </a:solidFill>
            <a:ln w="19050" algn="ctr">
              <a:solidFill>
                <a:schemeClr val="tx1"/>
              </a:solidFill>
              <a:round/>
              <a:headEnd/>
              <a:tailEnd/>
            </a:ln>
          </p:spPr>
          <p:txBody>
            <a:bodyPr lIns="92075" tIns="46038" rIns="92075" bIns="46038"/>
            <a:lstStyle/>
            <a:p>
              <a:pPr marL="571500" indent="-571500"/>
              <a:endParaRPr lang="en-GB" dirty="0"/>
            </a:p>
          </p:txBody>
        </p:sp>
        <p:cxnSp>
          <p:nvCxnSpPr>
            <p:cNvPr id="12334" name="Straight Connector 127"/>
            <p:cNvCxnSpPr>
              <a:cxnSpLocks noChangeShapeType="1"/>
            </p:cNvCxnSpPr>
            <p:nvPr/>
          </p:nvCxnSpPr>
          <p:spPr bwMode="auto">
            <a:xfrm flipV="1">
              <a:off x="7098507" y="3852863"/>
              <a:ext cx="183356" cy="1"/>
            </a:xfrm>
            <a:prstGeom prst="line">
              <a:avLst/>
            </a:prstGeom>
            <a:noFill/>
            <a:ln w="19050" algn="ctr">
              <a:solidFill>
                <a:schemeClr val="tx1"/>
              </a:solidFill>
              <a:round/>
              <a:headEnd/>
              <a:tailEnd/>
            </a:ln>
          </p:spPr>
        </p:cxnSp>
        <p:cxnSp>
          <p:nvCxnSpPr>
            <p:cNvPr id="12335" name="Straight Connector 131"/>
            <p:cNvCxnSpPr>
              <a:cxnSpLocks noChangeShapeType="1"/>
            </p:cNvCxnSpPr>
            <p:nvPr/>
          </p:nvCxnSpPr>
          <p:spPr bwMode="auto">
            <a:xfrm rot="5400000">
              <a:off x="6948487" y="3931444"/>
              <a:ext cx="490538" cy="1588"/>
            </a:xfrm>
            <a:prstGeom prst="line">
              <a:avLst/>
            </a:prstGeom>
            <a:noFill/>
            <a:ln w="19050" algn="ctr">
              <a:solidFill>
                <a:schemeClr val="tx1"/>
              </a:solidFill>
              <a:round/>
              <a:headEnd/>
              <a:tailEnd/>
            </a:ln>
          </p:spPr>
        </p:cxnSp>
      </p:grpSp>
      <p:sp>
        <p:nvSpPr>
          <p:cNvPr id="12316" name="TextBox 133"/>
          <p:cNvSpPr txBox="1">
            <a:spLocks noChangeArrowheads="1"/>
          </p:cNvSpPr>
          <p:nvPr/>
        </p:nvSpPr>
        <p:spPr bwMode="auto">
          <a:xfrm>
            <a:off x="7007225" y="5576888"/>
            <a:ext cx="1758950" cy="534987"/>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600" b="0" dirty="0"/>
              <a:t>Matched receiver</a:t>
            </a:r>
          </a:p>
          <a:p>
            <a:pPr>
              <a:spcBef>
                <a:spcPct val="0"/>
              </a:spcBef>
              <a:buFont typeface="Wingdings" pitchFamily="2" charset="2"/>
              <a:buNone/>
            </a:pPr>
            <a:r>
              <a:rPr lang="en-US" sz="1600" b="0" dirty="0"/>
              <a:t>or detector</a:t>
            </a:r>
            <a:endParaRPr lang="en-GB" sz="1600" b="0" dirty="0"/>
          </a:p>
        </p:txBody>
      </p:sp>
      <p:grpSp>
        <p:nvGrpSpPr>
          <p:cNvPr id="11" name="Group 136"/>
          <p:cNvGrpSpPr>
            <a:grpSpLocks/>
          </p:cNvGrpSpPr>
          <p:nvPr/>
        </p:nvGrpSpPr>
        <p:grpSpPr bwMode="auto">
          <a:xfrm flipV="1">
            <a:off x="3606800" y="6016625"/>
            <a:ext cx="142875" cy="381000"/>
            <a:chOff x="7098507" y="3686969"/>
            <a:chExt cx="183356" cy="490538"/>
          </a:xfrm>
        </p:grpSpPr>
        <p:sp>
          <p:nvSpPr>
            <p:cNvPr id="12330" name="Isosceles Triangle 137"/>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dirty="0"/>
            </a:p>
          </p:txBody>
        </p:sp>
        <p:cxnSp>
          <p:nvCxnSpPr>
            <p:cNvPr id="12331" name="Straight Connector 138"/>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p:spPr>
        </p:cxnSp>
        <p:cxnSp>
          <p:nvCxnSpPr>
            <p:cNvPr id="12332" name="Straight Connector 139"/>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p:spPr>
        </p:cxnSp>
      </p:grpSp>
      <p:grpSp>
        <p:nvGrpSpPr>
          <p:cNvPr id="12" name="Group 140"/>
          <p:cNvGrpSpPr>
            <a:grpSpLocks/>
          </p:cNvGrpSpPr>
          <p:nvPr/>
        </p:nvGrpSpPr>
        <p:grpSpPr bwMode="auto">
          <a:xfrm flipV="1">
            <a:off x="2033588" y="6016625"/>
            <a:ext cx="142875" cy="381000"/>
            <a:chOff x="7098507" y="3686969"/>
            <a:chExt cx="183356" cy="490538"/>
          </a:xfrm>
        </p:grpSpPr>
        <p:sp>
          <p:nvSpPr>
            <p:cNvPr id="12327" name="Isosceles Triangle 141"/>
            <p:cNvSpPr>
              <a:spLocks noChangeArrowheads="1"/>
            </p:cNvSpPr>
            <p:nvPr/>
          </p:nvSpPr>
          <p:spPr bwMode="auto">
            <a:xfrm>
              <a:off x="7117080" y="3858610"/>
              <a:ext cx="152400" cy="131380"/>
            </a:xfrm>
            <a:prstGeom prst="triangle">
              <a:avLst>
                <a:gd name="adj" fmla="val 50000"/>
              </a:avLst>
            </a:prstGeom>
            <a:solidFill>
              <a:schemeClr val="bg1"/>
            </a:solidFill>
            <a:ln w="12700" algn="ctr">
              <a:solidFill>
                <a:schemeClr val="tx1"/>
              </a:solidFill>
              <a:round/>
              <a:headEnd/>
              <a:tailEnd/>
            </a:ln>
          </p:spPr>
          <p:txBody>
            <a:bodyPr lIns="92075" tIns="46038" rIns="92075" bIns="46038"/>
            <a:lstStyle/>
            <a:p>
              <a:pPr marL="571500" indent="-571500"/>
              <a:endParaRPr lang="en-GB" dirty="0"/>
            </a:p>
          </p:txBody>
        </p:sp>
        <p:cxnSp>
          <p:nvCxnSpPr>
            <p:cNvPr id="12328" name="Straight Connector 142"/>
            <p:cNvCxnSpPr>
              <a:cxnSpLocks noChangeShapeType="1"/>
            </p:cNvCxnSpPr>
            <p:nvPr/>
          </p:nvCxnSpPr>
          <p:spPr bwMode="auto">
            <a:xfrm flipV="1">
              <a:off x="7098507" y="3852863"/>
              <a:ext cx="183356" cy="1"/>
            </a:xfrm>
            <a:prstGeom prst="line">
              <a:avLst/>
            </a:prstGeom>
            <a:noFill/>
            <a:ln w="12700" algn="ctr">
              <a:solidFill>
                <a:schemeClr val="tx1"/>
              </a:solidFill>
              <a:round/>
              <a:headEnd/>
              <a:tailEnd/>
            </a:ln>
          </p:spPr>
        </p:cxnSp>
        <p:cxnSp>
          <p:nvCxnSpPr>
            <p:cNvPr id="12329" name="Straight Connector 143"/>
            <p:cNvCxnSpPr>
              <a:cxnSpLocks noChangeShapeType="1"/>
            </p:cNvCxnSpPr>
            <p:nvPr/>
          </p:nvCxnSpPr>
          <p:spPr bwMode="auto">
            <a:xfrm rot="5400000">
              <a:off x="6948487" y="3931444"/>
              <a:ext cx="490538" cy="1588"/>
            </a:xfrm>
            <a:prstGeom prst="line">
              <a:avLst/>
            </a:prstGeom>
            <a:noFill/>
            <a:ln w="12700" algn="ctr">
              <a:solidFill>
                <a:schemeClr val="tx1"/>
              </a:solidFill>
              <a:round/>
              <a:headEnd/>
              <a:tailEnd/>
            </a:ln>
          </p:spPr>
        </p:cxnSp>
      </p:grpSp>
      <p:sp>
        <p:nvSpPr>
          <p:cNvPr id="12319" name="TextBox 147"/>
          <p:cNvSpPr txBox="1">
            <a:spLocks noChangeArrowheads="1"/>
          </p:cNvSpPr>
          <p:nvPr/>
        </p:nvSpPr>
        <p:spPr bwMode="auto">
          <a:xfrm>
            <a:off x="6146800" y="5083175"/>
            <a:ext cx="2508250" cy="31432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600" b="0" dirty="0"/>
              <a:t>DUT = Device Under Test</a:t>
            </a:r>
          </a:p>
        </p:txBody>
      </p:sp>
      <p:sp>
        <p:nvSpPr>
          <p:cNvPr id="12320" name="TextBox 148"/>
          <p:cNvSpPr txBox="1">
            <a:spLocks noChangeArrowheads="1"/>
          </p:cNvSpPr>
          <p:nvPr/>
        </p:nvSpPr>
        <p:spPr bwMode="auto">
          <a:xfrm>
            <a:off x="2571750" y="5375275"/>
            <a:ext cx="519113" cy="23177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000" b="0" dirty="0"/>
              <a:t>4-port</a:t>
            </a:r>
          </a:p>
        </p:txBody>
      </p:sp>
      <p:sp>
        <p:nvSpPr>
          <p:cNvPr id="12321" name="TextBox 149"/>
          <p:cNvSpPr txBox="1">
            <a:spLocks noChangeArrowheads="1"/>
          </p:cNvSpPr>
          <p:nvPr/>
        </p:nvSpPr>
        <p:spPr bwMode="auto">
          <a:xfrm>
            <a:off x="2260600" y="5988050"/>
            <a:ext cx="1308100" cy="23177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000" b="0" dirty="0"/>
              <a:t>Directional Coupler</a:t>
            </a:r>
          </a:p>
        </p:txBody>
      </p:sp>
      <p:sp>
        <p:nvSpPr>
          <p:cNvPr id="12322" name="TextBox 150"/>
          <p:cNvSpPr txBox="1">
            <a:spLocks noChangeArrowheads="1"/>
          </p:cNvSpPr>
          <p:nvPr/>
        </p:nvSpPr>
        <p:spPr bwMode="auto">
          <a:xfrm>
            <a:off x="1346200" y="5284788"/>
            <a:ext cx="715963" cy="258762"/>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200" b="0" dirty="0">
                <a:solidFill>
                  <a:schemeClr val="tx1"/>
                </a:solidFill>
              </a:rPr>
              <a:t>Z</a:t>
            </a:r>
            <a:r>
              <a:rPr lang="en-US" sz="1200" b="0" baseline="-25000" dirty="0">
                <a:solidFill>
                  <a:schemeClr val="tx1"/>
                </a:solidFill>
              </a:rPr>
              <a:t>g</a:t>
            </a:r>
            <a:r>
              <a:rPr lang="en-US" sz="1200" b="0" dirty="0">
                <a:solidFill>
                  <a:schemeClr val="tx1"/>
                </a:solidFill>
              </a:rPr>
              <a:t>=50</a:t>
            </a:r>
            <a:r>
              <a:rPr lang="en-US" sz="1200" b="0" dirty="0">
                <a:solidFill>
                  <a:schemeClr val="tx1"/>
                </a:solidFill>
                <a:sym typeface="Symbol" pitchFamily="18" charset="2"/>
              </a:rPr>
              <a:t></a:t>
            </a:r>
            <a:endParaRPr lang="en-US" sz="1200" b="0" dirty="0">
              <a:solidFill>
                <a:schemeClr val="tx1"/>
              </a:solidFill>
            </a:endParaRPr>
          </a:p>
        </p:txBody>
      </p:sp>
      <p:cxnSp>
        <p:nvCxnSpPr>
          <p:cNvPr id="12323" name="Straight Connector 151"/>
          <p:cNvCxnSpPr>
            <a:cxnSpLocks noChangeShapeType="1"/>
          </p:cNvCxnSpPr>
          <p:nvPr/>
        </p:nvCxnSpPr>
        <p:spPr bwMode="auto">
          <a:xfrm>
            <a:off x="3603625" y="6392863"/>
            <a:ext cx="174625" cy="1587"/>
          </a:xfrm>
          <a:prstGeom prst="line">
            <a:avLst/>
          </a:prstGeom>
          <a:noFill/>
          <a:ln w="38100" algn="ctr">
            <a:solidFill>
              <a:schemeClr val="tx1"/>
            </a:solidFill>
            <a:round/>
            <a:headEnd/>
            <a:tailEnd/>
          </a:ln>
        </p:spPr>
      </p:cxnSp>
      <p:cxnSp>
        <p:nvCxnSpPr>
          <p:cNvPr id="12324" name="Straight Connector 152"/>
          <p:cNvCxnSpPr>
            <a:cxnSpLocks noChangeShapeType="1"/>
          </p:cNvCxnSpPr>
          <p:nvPr/>
        </p:nvCxnSpPr>
        <p:spPr bwMode="auto">
          <a:xfrm>
            <a:off x="2039938" y="6392863"/>
            <a:ext cx="174625" cy="1587"/>
          </a:xfrm>
          <a:prstGeom prst="line">
            <a:avLst/>
          </a:prstGeom>
          <a:noFill/>
          <a:ln w="38100" algn="ctr">
            <a:solidFill>
              <a:schemeClr val="tx1"/>
            </a:solidFill>
            <a:round/>
            <a:headEnd/>
            <a:tailEnd/>
          </a:ln>
        </p:spPr>
      </p:cxnSp>
      <p:sp>
        <p:nvSpPr>
          <p:cNvPr id="12325" name="TextBox 153"/>
          <p:cNvSpPr txBox="1">
            <a:spLocks noChangeArrowheads="1"/>
          </p:cNvSpPr>
          <p:nvPr/>
        </p:nvSpPr>
        <p:spPr bwMode="auto">
          <a:xfrm>
            <a:off x="3797300" y="6107113"/>
            <a:ext cx="1346200" cy="285750"/>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b="0" dirty="0"/>
              <a:t>proportional b</a:t>
            </a:r>
            <a:r>
              <a:rPr lang="en-US" sz="1400" b="0" baseline="-25000" dirty="0"/>
              <a:t>2</a:t>
            </a:r>
          </a:p>
        </p:txBody>
      </p:sp>
      <p:sp>
        <p:nvSpPr>
          <p:cNvPr id="12326" name="TextBox 154"/>
          <p:cNvSpPr txBox="1">
            <a:spLocks noChangeArrowheads="1"/>
          </p:cNvSpPr>
          <p:nvPr/>
        </p:nvSpPr>
        <p:spPr bwMode="auto">
          <a:xfrm>
            <a:off x="1319213" y="6053138"/>
            <a:ext cx="808037" cy="285750"/>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400" b="0" dirty="0"/>
              <a:t>prop. a</a:t>
            </a:r>
            <a:r>
              <a:rPr lang="en-US" sz="1400" b="0" baseline="-25000" dirty="0"/>
              <a:t>1</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186</a:t>
            </a:fld>
            <a:endParaRPr lang="en-US" dirty="0"/>
          </a:p>
        </p:txBody>
      </p:sp>
    </p:spTree>
    <p:extLst>
      <p:ext uri="{BB962C8B-B14F-4D97-AF65-F5344CB8AC3E}">
        <p14:creationId xmlns:p14="http://schemas.microsoft.com/office/powerpoint/2010/main" val="267460885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4738" name="Rectangle 2"/>
          <p:cNvSpPr>
            <a:spLocks noChangeArrowheads="1"/>
          </p:cNvSpPr>
          <p:nvPr/>
        </p:nvSpPr>
        <p:spPr bwMode="auto">
          <a:xfrm>
            <a:off x="0" y="0"/>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Evaluation of scattering parameters (2)</a:t>
            </a:r>
          </a:p>
        </p:txBody>
      </p:sp>
      <p:sp>
        <p:nvSpPr>
          <p:cNvPr id="13318"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13319" name="TextBox 6"/>
          <p:cNvSpPr txBox="1">
            <a:spLocks noChangeArrowheads="1"/>
          </p:cNvSpPr>
          <p:nvPr/>
        </p:nvSpPr>
        <p:spPr bwMode="auto">
          <a:xfrm>
            <a:off x="630238" y="1282700"/>
            <a:ext cx="4397375" cy="342900"/>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800" b="0" u="sng" dirty="0"/>
              <a:t>Finding S</a:t>
            </a:r>
            <a:r>
              <a:rPr lang="en-US" sz="1800" b="0" u="sng" baseline="-25000" dirty="0"/>
              <a:t>12</a:t>
            </a:r>
            <a:r>
              <a:rPr lang="en-US" sz="1800" b="0" u="sng" dirty="0"/>
              <a:t>, S</a:t>
            </a:r>
            <a:r>
              <a:rPr lang="en-US" sz="1800" b="0" u="sng" baseline="-25000" dirty="0"/>
              <a:t>22</a:t>
            </a:r>
            <a:r>
              <a:rPr lang="en-US" sz="1800" b="0" dirty="0"/>
              <a:t>: (“backward” parameters)</a:t>
            </a:r>
          </a:p>
        </p:txBody>
      </p:sp>
      <p:sp>
        <p:nvSpPr>
          <p:cNvPr id="13320" name="TextBox 7"/>
          <p:cNvSpPr txBox="1">
            <a:spLocks noChangeArrowheads="1"/>
          </p:cNvSpPr>
          <p:nvPr/>
        </p:nvSpPr>
        <p:spPr bwMode="auto">
          <a:xfrm>
            <a:off x="1006475" y="1712913"/>
            <a:ext cx="6070600" cy="1338262"/>
          </a:xfrm>
          <a:prstGeom prst="rect">
            <a:avLst/>
          </a:prstGeom>
          <a:noFill/>
          <a:ln w="9525">
            <a:noFill/>
            <a:miter lim="800000"/>
            <a:headEnd/>
            <a:tailEnd/>
          </a:ln>
        </p:spPr>
        <p:txBody>
          <a:bodyPr>
            <a:spAutoFit/>
          </a:bodyPr>
          <a:lstStyle/>
          <a:p>
            <a:pPr>
              <a:spcBef>
                <a:spcPct val="0"/>
              </a:spcBef>
              <a:buFont typeface="Wingdings" pitchFamily="2" charset="2"/>
              <a:buNone/>
            </a:pPr>
            <a:r>
              <a:rPr lang="en-US" sz="1800" b="0" dirty="0"/>
              <a:t>-   interchange generator and load</a:t>
            </a:r>
          </a:p>
          <a:p>
            <a:pPr>
              <a:spcBef>
                <a:spcPct val="0"/>
              </a:spcBef>
              <a:buFont typeface="Wingdings" pitchFamily="2" charset="2"/>
              <a:buNone/>
            </a:pPr>
            <a:r>
              <a:rPr lang="en-US" sz="1800" b="0" dirty="0"/>
              <a:t>-   proceed in analogy to the forward parameters, i.e.</a:t>
            </a:r>
          </a:p>
          <a:p>
            <a:pPr>
              <a:spcBef>
                <a:spcPct val="0"/>
              </a:spcBef>
              <a:buFont typeface="Wingdings" pitchFamily="2" charset="2"/>
              <a:buNone/>
            </a:pPr>
            <a:r>
              <a:rPr lang="en-US" sz="1800" b="0" dirty="0"/>
              <a:t>    inject wave </a:t>
            </a:r>
            <a:r>
              <a:rPr lang="en-US" sz="1800" b="0" i="1" dirty="0">
                <a:solidFill>
                  <a:srgbClr val="008000"/>
                </a:solidFill>
              </a:rPr>
              <a:t>a</a:t>
            </a:r>
            <a:r>
              <a:rPr lang="en-US" sz="1800" b="0" i="1" baseline="-25000" dirty="0">
                <a:solidFill>
                  <a:srgbClr val="008000"/>
                </a:solidFill>
              </a:rPr>
              <a:t>2</a:t>
            </a:r>
            <a:r>
              <a:rPr lang="en-US" sz="1800" b="0" dirty="0"/>
              <a:t> and assure </a:t>
            </a:r>
            <a:r>
              <a:rPr lang="en-US" sz="1800" b="0" i="1" dirty="0">
                <a:solidFill>
                  <a:srgbClr val="008000"/>
                </a:solidFill>
              </a:rPr>
              <a:t>a</a:t>
            </a:r>
            <a:r>
              <a:rPr lang="en-US" sz="1800" b="0" i="1" baseline="-25000" dirty="0">
                <a:solidFill>
                  <a:srgbClr val="008000"/>
                </a:solidFill>
              </a:rPr>
              <a:t>1</a:t>
            </a:r>
            <a:r>
              <a:rPr lang="en-US" sz="1800" b="0" i="1" dirty="0">
                <a:solidFill>
                  <a:srgbClr val="008000"/>
                </a:solidFill>
              </a:rPr>
              <a:t> = 0</a:t>
            </a:r>
          </a:p>
          <a:p>
            <a:pPr>
              <a:spcBef>
                <a:spcPct val="0"/>
              </a:spcBef>
              <a:buFont typeface="Wingdings" pitchFamily="2" charset="2"/>
              <a:buNone/>
            </a:pPr>
            <a:r>
              <a:rPr lang="en-US" sz="1800" b="0" dirty="0"/>
              <a:t>-   evaluate</a:t>
            </a:r>
          </a:p>
          <a:p>
            <a:pPr>
              <a:spcBef>
                <a:spcPct val="0"/>
              </a:spcBef>
              <a:buFont typeface="Wingdings" pitchFamily="2" charset="2"/>
              <a:buNone/>
            </a:pPr>
            <a:endParaRPr lang="en-US" sz="1800" b="0" dirty="0"/>
          </a:p>
        </p:txBody>
      </p:sp>
      <p:graphicFrame>
        <p:nvGraphicFramePr>
          <p:cNvPr id="13314" name="Object 9"/>
          <p:cNvGraphicFramePr>
            <a:graphicFrameLocks noChangeAspect="1"/>
          </p:cNvGraphicFramePr>
          <p:nvPr/>
        </p:nvGraphicFramePr>
        <p:xfrm>
          <a:off x="2359025" y="2873375"/>
          <a:ext cx="4379913" cy="1647825"/>
        </p:xfrm>
        <a:graphic>
          <a:graphicData uri="http://schemas.openxmlformats.org/presentationml/2006/ole">
            <mc:AlternateContent xmlns:mc="http://schemas.openxmlformats.org/markup-compatibility/2006">
              <mc:Choice xmlns:v="urn:schemas-microsoft-com:vml" Requires="v">
                <p:oleObj name="Equation" r:id="rId3" imgW="2806700" imgH="1041400" progId="Equation.3">
                  <p:embed/>
                </p:oleObj>
              </mc:Choice>
              <mc:Fallback>
                <p:oleObj name="Equation" r:id="rId3" imgW="2806700" imgH="1041400" progId="Equation.3">
                  <p:embed/>
                  <p:pic>
                    <p:nvPicPr>
                      <p:cNvPr id="1331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9025" y="2873375"/>
                        <a:ext cx="4379913" cy="1647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13321" name="TextBox 7"/>
          <p:cNvSpPr txBox="1">
            <a:spLocks noChangeArrowheads="1"/>
          </p:cNvSpPr>
          <p:nvPr/>
        </p:nvSpPr>
        <p:spPr bwMode="auto">
          <a:xfrm>
            <a:off x="1006475" y="4894263"/>
            <a:ext cx="7004050" cy="1339850"/>
          </a:xfrm>
          <a:prstGeom prst="rect">
            <a:avLst/>
          </a:prstGeom>
          <a:noFill/>
          <a:ln w="9525">
            <a:noFill/>
            <a:miter lim="800000"/>
            <a:headEnd/>
            <a:tailEnd/>
          </a:ln>
        </p:spPr>
        <p:txBody>
          <a:bodyPr>
            <a:spAutoFit/>
          </a:bodyPr>
          <a:lstStyle/>
          <a:p>
            <a:pPr>
              <a:spcBef>
                <a:spcPct val="0"/>
              </a:spcBef>
              <a:buFont typeface="Wingdings" pitchFamily="2" charset="2"/>
              <a:buNone/>
            </a:pPr>
            <a:r>
              <a:rPr lang="en-US" sz="1800" b="0" dirty="0">
                <a:solidFill>
                  <a:srgbClr val="FF0000"/>
                </a:solidFill>
              </a:rPr>
              <a:t>For a proper S-parameter measurement all ports of the Device Under Test (DUT) including the generator port must be terminated with their characteristic impedance in order to assure that waves travelling away from the DUT (b</a:t>
            </a:r>
            <a:r>
              <a:rPr lang="en-US" sz="1800" b="0" baseline="-25000" dirty="0">
                <a:solidFill>
                  <a:srgbClr val="FF0000"/>
                </a:solidFill>
              </a:rPr>
              <a:t>n</a:t>
            </a:r>
            <a:r>
              <a:rPr lang="en-US" sz="1800" b="0" dirty="0">
                <a:solidFill>
                  <a:srgbClr val="FF0000"/>
                </a:solidFill>
              </a:rPr>
              <a:t>-waves) are not reflected back and convert into a</a:t>
            </a:r>
            <a:r>
              <a:rPr lang="en-US" sz="1800" b="0" baseline="-25000" dirty="0">
                <a:solidFill>
                  <a:srgbClr val="FF0000"/>
                </a:solidFill>
              </a:rPr>
              <a:t>n</a:t>
            </a:r>
            <a:r>
              <a:rPr lang="en-US" sz="1800" b="0" dirty="0">
                <a:solidFill>
                  <a:srgbClr val="FF0000"/>
                </a:solidFill>
              </a:rPr>
              <a:t>-waves.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187</a:t>
            </a:fld>
            <a:endParaRPr lang="en-US" dirty="0"/>
          </a:p>
        </p:txBody>
      </p:sp>
    </p:spTree>
    <p:extLst>
      <p:ext uri="{BB962C8B-B14F-4D97-AF65-F5344CB8AC3E}">
        <p14:creationId xmlns:p14="http://schemas.microsoft.com/office/powerpoint/2010/main" val="1943596468"/>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9858" name="Rectangle 2"/>
          <p:cNvSpPr>
            <a:spLocks noGrp="1" noChangeArrowheads="1"/>
          </p:cNvSpPr>
          <p:nvPr>
            <p:ph type="title"/>
          </p:nvPr>
        </p:nvSpPr>
        <p:spPr>
          <a:xfrm>
            <a:off x="1044575" y="0"/>
            <a:ext cx="7385050" cy="1066800"/>
          </a:xfrm>
        </p:spPr>
        <p:txBody>
          <a:bodyPr/>
          <a:lstStyle/>
          <a:p>
            <a:pPr>
              <a:defRPr/>
            </a:pPr>
            <a:r>
              <a:rPr lang="en-US" dirty="0"/>
              <a:t>Scattering to transfer matrix parameters conversion</a:t>
            </a:r>
          </a:p>
        </p:txBody>
      </p:sp>
      <p:graphicFrame>
        <p:nvGraphicFramePr>
          <p:cNvPr id="14338" name="Object 9"/>
          <p:cNvGraphicFramePr>
            <a:graphicFrameLocks noChangeAspect="1"/>
          </p:cNvGraphicFramePr>
          <p:nvPr/>
        </p:nvGraphicFramePr>
        <p:xfrm>
          <a:off x="1684338" y="1624013"/>
          <a:ext cx="2057400" cy="733425"/>
        </p:xfrm>
        <a:graphic>
          <a:graphicData uri="http://schemas.openxmlformats.org/presentationml/2006/ole">
            <mc:AlternateContent xmlns:mc="http://schemas.openxmlformats.org/markup-compatibility/2006">
              <mc:Choice xmlns:v="urn:schemas-microsoft-com:vml" Requires="v">
                <p:oleObj name="Equation" r:id="rId3" imgW="1371600" imgH="482600" progId="Equation.3">
                  <p:embed/>
                </p:oleObj>
              </mc:Choice>
              <mc:Fallback>
                <p:oleObj name="Equation" r:id="rId3" imgW="1371600" imgH="482600" progId="Equation.3">
                  <p:embed/>
                  <p:pic>
                    <p:nvPicPr>
                      <p:cNvPr id="14338"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4338" y="1624013"/>
                        <a:ext cx="2057400" cy="733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14345" name="Rectangle 8"/>
          <p:cNvSpPr>
            <a:spLocks noChangeArrowheads="1"/>
          </p:cNvSpPr>
          <p:nvPr/>
        </p:nvSpPr>
        <p:spPr bwMode="auto">
          <a:xfrm>
            <a:off x="600075" y="974725"/>
            <a:ext cx="5800725" cy="590550"/>
          </a:xfrm>
          <a:prstGeom prst="rect">
            <a:avLst/>
          </a:prstGeom>
          <a:noFill/>
          <a:ln w="9525">
            <a:noFill/>
            <a:miter lim="800000"/>
            <a:headEnd/>
            <a:tailEnd/>
          </a:ln>
        </p:spPr>
        <p:txBody>
          <a:bodyPr>
            <a:spAutoFit/>
          </a:bodyPr>
          <a:lstStyle/>
          <a:p>
            <a:pPr>
              <a:buFont typeface="Wingdings" pitchFamily="2" charset="2"/>
              <a:buNone/>
            </a:pPr>
            <a:r>
              <a:rPr lang="en-GB" sz="1800" b="0" dirty="0"/>
              <a:t>The T-parameter matrix is related to the incident and reflected normalised waves at each of the ports. </a:t>
            </a:r>
          </a:p>
        </p:txBody>
      </p:sp>
      <p:sp>
        <p:nvSpPr>
          <p:cNvPr id="14346" name="Rectangle 9"/>
          <p:cNvSpPr>
            <a:spLocks noChangeArrowheads="1"/>
          </p:cNvSpPr>
          <p:nvPr/>
        </p:nvSpPr>
        <p:spPr bwMode="auto">
          <a:xfrm>
            <a:off x="627063" y="2392363"/>
            <a:ext cx="8242300" cy="590550"/>
          </a:xfrm>
          <a:prstGeom prst="rect">
            <a:avLst/>
          </a:prstGeom>
          <a:noFill/>
          <a:ln w="9525">
            <a:noFill/>
            <a:miter lim="800000"/>
            <a:headEnd/>
            <a:tailEnd/>
          </a:ln>
        </p:spPr>
        <p:txBody>
          <a:bodyPr>
            <a:spAutoFit/>
          </a:bodyPr>
          <a:lstStyle/>
          <a:p>
            <a:pPr>
              <a:buFont typeface="Wingdings" pitchFamily="2" charset="2"/>
              <a:buNone/>
            </a:pPr>
            <a:r>
              <a:rPr lang="en-US" sz="1800" b="0" dirty="0"/>
              <a:t>T-parameters may be used to determine the effect of a cascaded 2-port networks by simply multiplying the individual T-parameter matrices:</a:t>
            </a:r>
            <a:endParaRPr lang="en-GB" sz="1800" b="0" dirty="0"/>
          </a:p>
        </p:txBody>
      </p:sp>
      <p:sp>
        <p:nvSpPr>
          <p:cNvPr id="14347" name="Rectangle 11"/>
          <p:cNvSpPr>
            <a:spLocks noChangeArrowheads="1"/>
          </p:cNvSpPr>
          <p:nvPr/>
        </p:nvSpPr>
        <p:spPr bwMode="auto">
          <a:xfrm>
            <a:off x="704850" y="4222750"/>
            <a:ext cx="6191250" cy="590550"/>
          </a:xfrm>
          <a:prstGeom prst="rect">
            <a:avLst/>
          </a:prstGeom>
          <a:noFill/>
          <a:ln w="9525">
            <a:noFill/>
            <a:miter lim="800000"/>
            <a:headEnd/>
            <a:tailEnd/>
          </a:ln>
        </p:spPr>
        <p:txBody>
          <a:bodyPr>
            <a:spAutoFit/>
          </a:bodyPr>
          <a:lstStyle/>
          <a:p>
            <a:pPr>
              <a:buFont typeface="Wingdings" pitchFamily="2" charset="2"/>
              <a:buNone/>
            </a:pPr>
            <a:r>
              <a:rPr lang="en-US" sz="1800" b="0" dirty="0"/>
              <a:t>T-parameters can be directly evaluated from the associated S-parameters and vice versa.</a:t>
            </a:r>
            <a:endParaRPr lang="en-GB" sz="1800" b="0" dirty="0"/>
          </a:p>
        </p:txBody>
      </p:sp>
      <p:graphicFrame>
        <p:nvGraphicFramePr>
          <p:cNvPr id="14339" name="Object 9"/>
          <p:cNvGraphicFramePr>
            <a:graphicFrameLocks noChangeAspect="1"/>
          </p:cNvGraphicFramePr>
          <p:nvPr/>
        </p:nvGraphicFramePr>
        <p:xfrm>
          <a:off x="898525" y="5257800"/>
          <a:ext cx="2398713" cy="762000"/>
        </p:xfrm>
        <a:graphic>
          <a:graphicData uri="http://schemas.openxmlformats.org/presentationml/2006/ole">
            <mc:AlternateContent xmlns:mc="http://schemas.openxmlformats.org/markup-compatibility/2006">
              <mc:Choice xmlns:v="urn:schemas-microsoft-com:vml" Requires="v">
                <p:oleObj name="Equation" r:id="rId5" imgW="1536700" imgH="482600" progId="Equation.3">
                  <p:embed/>
                </p:oleObj>
              </mc:Choice>
              <mc:Fallback>
                <p:oleObj name="Equation" r:id="rId5" imgW="1536700" imgH="482600" progId="Equation.3">
                  <p:embed/>
                  <p:pic>
                    <p:nvPicPr>
                      <p:cNvPr id="14339"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8525" y="5257800"/>
                        <a:ext cx="2398713"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14348" name="Rectangle 13"/>
          <p:cNvSpPr>
            <a:spLocks noChangeArrowheads="1"/>
          </p:cNvSpPr>
          <p:nvPr/>
        </p:nvSpPr>
        <p:spPr bwMode="auto">
          <a:xfrm>
            <a:off x="704850" y="4841875"/>
            <a:ext cx="1657350" cy="341313"/>
          </a:xfrm>
          <a:prstGeom prst="rect">
            <a:avLst/>
          </a:prstGeom>
          <a:noFill/>
          <a:ln w="9525">
            <a:noFill/>
            <a:miter lim="800000"/>
            <a:headEnd/>
            <a:tailEnd/>
          </a:ln>
        </p:spPr>
        <p:txBody>
          <a:bodyPr>
            <a:spAutoFit/>
          </a:bodyPr>
          <a:lstStyle/>
          <a:p>
            <a:pPr>
              <a:buFont typeface="Wingdings" pitchFamily="2" charset="2"/>
              <a:buNone/>
            </a:pPr>
            <a:r>
              <a:rPr lang="en-US" sz="1800" b="0" dirty="0"/>
              <a:t>From S to T:</a:t>
            </a:r>
            <a:endParaRPr lang="en-GB" sz="1800" b="0" dirty="0"/>
          </a:p>
        </p:txBody>
      </p:sp>
      <p:graphicFrame>
        <p:nvGraphicFramePr>
          <p:cNvPr id="14340" name="Object 9"/>
          <p:cNvGraphicFramePr>
            <a:graphicFrameLocks noChangeAspect="1"/>
          </p:cNvGraphicFramePr>
          <p:nvPr/>
        </p:nvGraphicFramePr>
        <p:xfrm>
          <a:off x="4930775" y="5257800"/>
          <a:ext cx="2201863" cy="762000"/>
        </p:xfrm>
        <a:graphic>
          <a:graphicData uri="http://schemas.openxmlformats.org/presentationml/2006/ole">
            <mc:AlternateContent xmlns:mc="http://schemas.openxmlformats.org/markup-compatibility/2006">
              <mc:Choice xmlns:v="urn:schemas-microsoft-com:vml" Requires="v">
                <p:oleObj name="Equation" r:id="rId7" imgW="1409088" imgH="482391" progId="Equation.3">
                  <p:embed/>
                </p:oleObj>
              </mc:Choice>
              <mc:Fallback>
                <p:oleObj name="Equation" r:id="rId7" imgW="1409088" imgH="482391" progId="Equation.3">
                  <p:embed/>
                  <p:pic>
                    <p:nvPicPr>
                      <p:cNvPr id="1434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0775" y="5257800"/>
                        <a:ext cx="2201863" cy="76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14349" name="Rectangle 15"/>
          <p:cNvSpPr>
            <a:spLocks noChangeArrowheads="1"/>
          </p:cNvSpPr>
          <p:nvPr/>
        </p:nvSpPr>
        <p:spPr bwMode="auto">
          <a:xfrm>
            <a:off x="4638675" y="4841875"/>
            <a:ext cx="1657350" cy="341313"/>
          </a:xfrm>
          <a:prstGeom prst="rect">
            <a:avLst/>
          </a:prstGeom>
          <a:noFill/>
          <a:ln w="9525">
            <a:noFill/>
            <a:miter lim="800000"/>
            <a:headEnd/>
            <a:tailEnd/>
          </a:ln>
        </p:spPr>
        <p:txBody>
          <a:bodyPr>
            <a:spAutoFit/>
          </a:bodyPr>
          <a:lstStyle/>
          <a:p>
            <a:pPr>
              <a:buFont typeface="Wingdings" pitchFamily="2" charset="2"/>
              <a:buNone/>
            </a:pPr>
            <a:r>
              <a:rPr lang="en-US" sz="1800" b="0" dirty="0"/>
              <a:t>From T to S:</a:t>
            </a:r>
            <a:endParaRPr lang="en-GB" sz="1800" b="0" dirty="0"/>
          </a:p>
        </p:txBody>
      </p:sp>
      <p:grpSp>
        <p:nvGrpSpPr>
          <p:cNvPr id="3" name="Group 99"/>
          <p:cNvGrpSpPr>
            <a:grpSpLocks/>
          </p:cNvGrpSpPr>
          <p:nvPr/>
        </p:nvGrpSpPr>
        <p:grpSpPr bwMode="auto">
          <a:xfrm>
            <a:off x="4384675" y="3125788"/>
            <a:ext cx="4076700" cy="976312"/>
            <a:chOff x="4959985" y="1589088"/>
            <a:chExt cx="4077335" cy="977582"/>
          </a:xfrm>
        </p:grpSpPr>
        <p:grpSp>
          <p:nvGrpSpPr>
            <p:cNvPr id="4" name="Group 54"/>
            <p:cNvGrpSpPr>
              <a:grpSpLocks/>
            </p:cNvGrpSpPr>
            <p:nvPr/>
          </p:nvGrpSpPr>
          <p:grpSpPr bwMode="auto">
            <a:xfrm>
              <a:off x="4959985" y="1589088"/>
              <a:ext cx="4077335" cy="977582"/>
              <a:chOff x="4959985" y="1589088"/>
              <a:chExt cx="4077335" cy="977582"/>
            </a:xfrm>
          </p:grpSpPr>
          <p:cxnSp>
            <p:nvCxnSpPr>
              <p:cNvPr id="14367" name="Straight Arrow Connector 73"/>
              <p:cNvCxnSpPr>
                <a:cxnSpLocks noChangeShapeType="1"/>
              </p:cNvCxnSpPr>
              <p:nvPr/>
            </p:nvCxnSpPr>
            <p:spPr bwMode="auto">
              <a:xfrm>
                <a:off x="6379210" y="2198370"/>
                <a:ext cx="447675" cy="1588"/>
              </a:xfrm>
              <a:prstGeom prst="straightConnector1">
                <a:avLst/>
              </a:prstGeom>
              <a:noFill/>
              <a:ln w="25400" algn="ctr">
                <a:solidFill>
                  <a:srgbClr val="0000FF"/>
                </a:solidFill>
                <a:round/>
                <a:headEnd/>
                <a:tailEnd type="arrow" w="med" len="med"/>
              </a:ln>
            </p:spPr>
          </p:cxnSp>
          <p:grpSp>
            <p:nvGrpSpPr>
              <p:cNvPr id="5" name="Group 33"/>
              <p:cNvGrpSpPr>
                <a:grpSpLocks/>
              </p:cNvGrpSpPr>
              <p:nvPr/>
            </p:nvGrpSpPr>
            <p:grpSpPr bwMode="auto">
              <a:xfrm>
                <a:off x="4959985" y="2206308"/>
                <a:ext cx="476250" cy="341312"/>
                <a:chOff x="4784725" y="2312988"/>
                <a:chExt cx="476250" cy="341312"/>
              </a:xfrm>
            </p:grpSpPr>
            <p:cxnSp>
              <p:nvCxnSpPr>
                <p:cNvPr id="14380" name="Straight Arrow Connector 70"/>
                <p:cNvCxnSpPr>
                  <a:cxnSpLocks noChangeShapeType="1"/>
                </p:cNvCxnSpPr>
                <p:nvPr/>
              </p:nvCxnSpPr>
              <p:spPr bwMode="auto">
                <a:xfrm>
                  <a:off x="4811713" y="2312988"/>
                  <a:ext cx="449262" cy="1587"/>
                </a:xfrm>
                <a:prstGeom prst="straightConnector1">
                  <a:avLst/>
                </a:prstGeom>
                <a:noFill/>
                <a:ln w="25400" algn="ctr">
                  <a:solidFill>
                    <a:srgbClr val="008000"/>
                  </a:solidFill>
                  <a:round/>
                  <a:headEnd/>
                  <a:tailEnd type="arrow" w="med" len="med"/>
                </a:ln>
              </p:spPr>
            </p:cxnSp>
            <p:sp>
              <p:nvSpPr>
                <p:cNvPr id="14381" name="TextBox 74"/>
                <p:cNvSpPr txBox="1">
                  <a:spLocks noChangeArrowheads="1"/>
                </p:cNvSpPr>
                <p:nvPr/>
              </p:nvSpPr>
              <p:spPr bwMode="auto">
                <a:xfrm>
                  <a:off x="4784725" y="2312988"/>
                  <a:ext cx="398463"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1</a:t>
                  </a:r>
                  <a:endParaRPr lang="en-GB" sz="1800" b="0" i="1" baseline="-25000" dirty="0">
                    <a:solidFill>
                      <a:srgbClr val="008000"/>
                    </a:solidFill>
                  </a:endParaRPr>
                </a:p>
              </p:txBody>
            </p:sp>
          </p:grpSp>
          <p:sp>
            <p:nvSpPr>
              <p:cNvPr id="14369" name="TextBox 75"/>
              <p:cNvSpPr txBox="1">
                <a:spLocks noChangeArrowheads="1"/>
              </p:cNvSpPr>
              <p:nvPr/>
            </p:nvSpPr>
            <p:spPr bwMode="auto">
              <a:xfrm>
                <a:off x="6388735" y="2225358"/>
                <a:ext cx="396875"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2</a:t>
                </a:r>
                <a:endParaRPr lang="en-GB" sz="1800" b="0" i="1" baseline="-25000" dirty="0"/>
              </a:p>
            </p:txBody>
          </p:sp>
          <p:cxnSp>
            <p:nvCxnSpPr>
              <p:cNvPr id="14370" name="Straight Connector 77"/>
              <p:cNvCxnSpPr>
                <a:cxnSpLocks noChangeShapeType="1"/>
              </p:cNvCxnSpPr>
              <p:nvPr/>
            </p:nvCxnSpPr>
            <p:spPr bwMode="auto">
              <a:xfrm flipV="1">
                <a:off x="5052060" y="2098773"/>
                <a:ext cx="3985260" cy="1"/>
              </a:xfrm>
              <a:prstGeom prst="line">
                <a:avLst/>
              </a:prstGeom>
              <a:noFill/>
              <a:ln w="19050" algn="ctr">
                <a:solidFill>
                  <a:schemeClr val="tx1"/>
                </a:solidFill>
                <a:round/>
                <a:headEnd/>
                <a:tailEnd/>
              </a:ln>
            </p:spPr>
          </p:cxnSp>
          <p:sp>
            <p:nvSpPr>
              <p:cNvPr id="14371" name="Rectangle 40"/>
              <p:cNvSpPr>
                <a:spLocks noChangeArrowheads="1"/>
              </p:cNvSpPr>
              <p:nvPr/>
            </p:nvSpPr>
            <p:spPr bwMode="auto">
              <a:xfrm>
                <a:off x="5537891" y="1726565"/>
                <a:ext cx="733312" cy="749936"/>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sp>
            <p:nvSpPr>
              <p:cNvPr id="26" name="Oval 10"/>
              <p:cNvSpPr>
                <a:spLocks noChangeArrowheads="1"/>
              </p:cNvSpPr>
              <p:nvPr/>
            </p:nvSpPr>
            <p:spPr bwMode="auto">
              <a:xfrm>
                <a:off x="6757315" y="2054830"/>
                <a:ext cx="80976" cy="82657"/>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33" name="Oval 10"/>
              <p:cNvSpPr>
                <a:spLocks noChangeArrowheads="1"/>
              </p:cNvSpPr>
              <p:nvPr/>
            </p:nvSpPr>
            <p:spPr bwMode="auto">
              <a:xfrm>
                <a:off x="4999679" y="2058009"/>
                <a:ext cx="80975" cy="82657"/>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cxnSp>
            <p:nvCxnSpPr>
              <p:cNvPr id="14374" name="Straight Arrow Connector 73"/>
              <p:cNvCxnSpPr>
                <a:cxnSpLocks noChangeShapeType="1"/>
              </p:cNvCxnSpPr>
              <p:nvPr/>
            </p:nvCxnSpPr>
            <p:spPr bwMode="auto">
              <a:xfrm flipH="1">
                <a:off x="4984750" y="1969770"/>
                <a:ext cx="447675" cy="1588"/>
              </a:xfrm>
              <a:prstGeom prst="straightConnector1">
                <a:avLst/>
              </a:prstGeom>
              <a:noFill/>
              <a:ln w="25400" algn="ctr">
                <a:solidFill>
                  <a:srgbClr val="0000FF"/>
                </a:solidFill>
                <a:round/>
                <a:headEnd/>
                <a:tailEnd type="arrow" w="med" len="med"/>
              </a:ln>
            </p:spPr>
          </p:cxnSp>
          <p:sp>
            <p:nvSpPr>
              <p:cNvPr id="14375" name="TextBox 75"/>
              <p:cNvSpPr txBox="1">
                <a:spLocks noChangeArrowheads="1"/>
              </p:cNvSpPr>
              <p:nvPr/>
            </p:nvSpPr>
            <p:spPr bwMode="auto">
              <a:xfrm>
                <a:off x="5085715" y="1623378"/>
                <a:ext cx="396875"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1</a:t>
                </a:r>
                <a:endParaRPr lang="en-GB" sz="1800" b="0" i="1" baseline="-25000" dirty="0"/>
              </a:p>
            </p:txBody>
          </p:sp>
          <p:cxnSp>
            <p:nvCxnSpPr>
              <p:cNvPr id="14376" name="Straight Arrow Connector 70"/>
              <p:cNvCxnSpPr>
                <a:cxnSpLocks noChangeShapeType="1"/>
              </p:cNvCxnSpPr>
              <p:nvPr/>
            </p:nvCxnSpPr>
            <p:spPr bwMode="auto">
              <a:xfrm flipH="1">
                <a:off x="6350953" y="1970088"/>
                <a:ext cx="449262" cy="1587"/>
              </a:xfrm>
              <a:prstGeom prst="straightConnector1">
                <a:avLst/>
              </a:prstGeom>
              <a:noFill/>
              <a:ln w="25400" algn="ctr">
                <a:solidFill>
                  <a:srgbClr val="008000"/>
                </a:solidFill>
                <a:round/>
                <a:headEnd/>
                <a:tailEnd type="arrow" w="med" len="med"/>
              </a:ln>
            </p:spPr>
          </p:cxnSp>
          <p:sp>
            <p:nvSpPr>
              <p:cNvPr id="14377" name="TextBox 74"/>
              <p:cNvSpPr txBox="1">
                <a:spLocks noChangeArrowheads="1"/>
              </p:cNvSpPr>
              <p:nvPr/>
            </p:nvSpPr>
            <p:spPr bwMode="auto">
              <a:xfrm>
                <a:off x="6415405" y="1589088"/>
                <a:ext cx="398463"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2</a:t>
                </a:r>
                <a:endParaRPr lang="en-GB" sz="1800" b="0" i="1" baseline="-25000" dirty="0">
                  <a:solidFill>
                    <a:srgbClr val="008000"/>
                  </a:solidFill>
                </a:endParaRPr>
              </a:p>
            </p:txBody>
          </p:sp>
          <p:sp>
            <p:nvSpPr>
              <p:cNvPr id="14378" name="TextBox 75"/>
              <p:cNvSpPr txBox="1">
                <a:spLocks noChangeArrowheads="1"/>
              </p:cNvSpPr>
              <p:nvPr/>
            </p:nvSpPr>
            <p:spPr bwMode="auto">
              <a:xfrm>
                <a:off x="5661787" y="1925130"/>
                <a:ext cx="513282"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chemeClr val="tx1"/>
                    </a:solidFill>
                  </a:rPr>
                  <a:t>T</a:t>
                </a:r>
                <a:r>
                  <a:rPr lang="en-US" sz="1800" b="0" i="1" baseline="30000" dirty="0">
                    <a:solidFill>
                      <a:schemeClr val="tx1"/>
                    </a:solidFill>
                  </a:rPr>
                  <a:t>(1)</a:t>
                </a:r>
                <a:endParaRPr lang="en-GB" sz="1800" b="0" i="1" baseline="30000" dirty="0">
                  <a:solidFill>
                    <a:schemeClr val="tx1"/>
                  </a:solidFill>
                </a:endParaRPr>
              </a:p>
            </p:txBody>
          </p:sp>
          <p:sp>
            <p:nvSpPr>
              <p:cNvPr id="14379" name="TextBox 75"/>
              <p:cNvSpPr txBox="1">
                <a:spLocks noChangeArrowheads="1"/>
              </p:cNvSpPr>
              <p:nvPr/>
            </p:nvSpPr>
            <p:spPr bwMode="auto">
              <a:xfrm>
                <a:off x="7710043" y="1943418"/>
                <a:ext cx="713657" cy="341632"/>
              </a:xfrm>
              <a:prstGeom prst="rect">
                <a:avLst/>
              </a:prstGeom>
              <a:noFill/>
              <a:ln w="9525">
                <a:noFill/>
                <a:miter lim="800000"/>
                <a:headEnd/>
                <a:tailEnd/>
              </a:ln>
            </p:spPr>
            <p:txBody>
              <a:bodyPr wrap="none">
                <a:spAutoFit/>
              </a:bodyPr>
              <a:lstStyle/>
              <a:p>
                <a:pPr>
                  <a:buFont typeface="Wingdings" pitchFamily="2" charset="2"/>
                  <a:buNone/>
                </a:pPr>
                <a:r>
                  <a:rPr lang="en-US" sz="1800" i="1" dirty="0">
                    <a:solidFill>
                      <a:schemeClr val="tx1"/>
                    </a:solidFill>
                  </a:rPr>
                  <a:t>S</a:t>
                </a:r>
                <a:r>
                  <a:rPr lang="en-US" sz="1800" i="1" baseline="-25000" dirty="0">
                    <a:solidFill>
                      <a:schemeClr val="tx1"/>
                    </a:solidFill>
                  </a:rPr>
                  <a:t>1</a:t>
                </a:r>
                <a:r>
                  <a:rPr lang="en-US" sz="1800" i="1" dirty="0">
                    <a:solidFill>
                      <a:schemeClr val="tx1"/>
                    </a:solidFill>
                  </a:rPr>
                  <a:t>,T</a:t>
                </a:r>
                <a:r>
                  <a:rPr lang="en-US" sz="1800" i="1" baseline="-25000" dirty="0">
                    <a:solidFill>
                      <a:schemeClr val="tx1"/>
                    </a:solidFill>
                  </a:rPr>
                  <a:t>1</a:t>
                </a:r>
                <a:endParaRPr lang="en-GB" sz="1800" i="1" baseline="-25000" dirty="0">
                  <a:solidFill>
                    <a:schemeClr val="tx1"/>
                  </a:solidFill>
                </a:endParaRPr>
              </a:p>
            </p:txBody>
          </p:sp>
        </p:grpSp>
        <p:grpSp>
          <p:nvGrpSpPr>
            <p:cNvPr id="6" name="Group 83"/>
            <p:cNvGrpSpPr>
              <a:grpSpLocks/>
            </p:cNvGrpSpPr>
            <p:nvPr/>
          </p:nvGrpSpPr>
          <p:grpSpPr bwMode="auto">
            <a:xfrm>
              <a:off x="7116445" y="1589088"/>
              <a:ext cx="1878330" cy="977582"/>
              <a:chOff x="4959985" y="1589088"/>
              <a:chExt cx="1878330" cy="977582"/>
            </a:xfrm>
          </p:grpSpPr>
          <p:cxnSp>
            <p:nvCxnSpPr>
              <p:cNvPr id="14355" name="Straight Arrow Connector 73"/>
              <p:cNvCxnSpPr>
                <a:cxnSpLocks noChangeShapeType="1"/>
              </p:cNvCxnSpPr>
              <p:nvPr/>
            </p:nvCxnSpPr>
            <p:spPr bwMode="auto">
              <a:xfrm>
                <a:off x="6379210" y="2198370"/>
                <a:ext cx="447675" cy="1588"/>
              </a:xfrm>
              <a:prstGeom prst="straightConnector1">
                <a:avLst/>
              </a:prstGeom>
              <a:noFill/>
              <a:ln w="25400" algn="ctr">
                <a:solidFill>
                  <a:srgbClr val="0000FF"/>
                </a:solidFill>
                <a:round/>
                <a:headEnd/>
                <a:tailEnd type="arrow" w="med" len="med"/>
              </a:ln>
            </p:spPr>
          </p:cxnSp>
          <p:grpSp>
            <p:nvGrpSpPr>
              <p:cNvPr id="7" name="Group 85"/>
              <p:cNvGrpSpPr>
                <a:grpSpLocks/>
              </p:cNvGrpSpPr>
              <p:nvPr/>
            </p:nvGrpSpPr>
            <p:grpSpPr bwMode="auto">
              <a:xfrm>
                <a:off x="4959985" y="2206308"/>
                <a:ext cx="476250" cy="341312"/>
                <a:chOff x="4784725" y="2312988"/>
                <a:chExt cx="476250" cy="341312"/>
              </a:xfrm>
            </p:grpSpPr>
            <p:cxnSp>
              <p:nvCxnSpPr>
                <p:cNvPr id="14365" name="Straight Arrow Connector 70"/>
                <p:cNvCxnSpPr>
                  <a:cxnSpLocks noChangeShapeType="1"/>
                </p:cNvCxnSpPr>
                <p:nvPr/>
              </p:nvCxnSpPr>
              <p:spPr bwMode="auto">
                <a:xfrm>
                  <a:off x="4811713" y="2312988"/>
                  <a:ext cx="449262" cy="1587"/>
                </a:xfrm>
                <a:prstGeom prst="straightConnector1">
                  <a:avLst/>
                </a:prstGeom>
                <a:noFill/>
                <a:ln w="25400" algn="ctr">
                  <a:solidFill>
                    <a:srgbClr val="008000"/>
                  </a:solidFill>
                  <a:round/>
                  <a:headEnd/>
                  <a:tailEnd type="arrow" w="med" len="med"/>
                </a:ln>
              </p:spPr>
            </p:cxnSp>
            <p:sp>
              <p:nvSpPr>
                <p:cNvPr id="14366" name="TextBox 74"/>
                <p:cNvSpPr txBox="1">
                  <a:spLocks noChangeArrowheads="1"/>
                </p:cNvSpPr>
                <p:nvPr/>
              </p:nvSpPr>
              <p:spPr bwMode="auto">
                <a:xfrm>
                  <a:off x="4784725" y="2312988"/>
                  <a:ext cx="398463"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3</a:t>
                  </a:r>
                  <a:endParaRPr lang="en-GB" sz="1800" b="0" i="1" baseline="-25000" dirty="0">
                    <a:solidFill>
                      <a:srgbClr val="008000"/>
                    </a:solidFill>
                  </a:endParaRPr>
                </a:p>
              </p:txBody>
            </p:sp>
          </p:grpSp>
          <p:sp>
            <p:nvSpPr>
              <p:cNvPr id="14357" name="TextBox 75"/>
              <p:cNvSpPr txBox="1">
                <a:spLocks noChangeArrowheads="1"/>
              </p:cNvSpPr>
              <p:nvPr/>
            </p:nvSpPr>
            <p:spPr bwMode="auto">
              <a:xfrm>
                <a:off x="6388735" y="2225358"/>
                <a:ext cx="396875"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4</a:t>
                </a:r>
                <a:endParaRPr lang="en-GB" sz="1800" b="0" i="1" baseline="-25000" dirty="0"/>
              </a:p>
            </p:txBody>
          </p:sp>
          <p:sp>
            <p:nvSpPr>
              <p:cNvPr id="14358" name="Rectangle 40"/>
              <p:cNvSpPr>
                <a:spLocks noChangeArrowheads="1"/>
              </p:cNvSpPr>
              <p:nvPr/>
            </p:nvSpPr>
            <p:spPr bwMode="auto">
              <a:xfrm>
                <a:off x="5537891" y="1726565"/>
                <a:ext cx="733312" cy="749936"/>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sp>
            <p:nvSpPr>
              <p:cNvPr id="90" name="Oval 10"/>
              <p:cNvSpPr>
                <a:spLocks noChangeArrowheads="1"/>
              </p:cNvSpPr>
              <p:nvPr/>
            </p:nvSpPr>
            <p:spPr bwMode="auto">
              <a:xfrm>
                <a:off x="6757016" y="2054830"/>
                <a:ext cx="80976" cy="82657"/>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sp>
            <p:nvSpPr>
              <p:cNvPr id="91" name="Oval 10"/>
              <p:cNvSpPr>
                <a:spLocks noChangeArrowheads="1"/>
              </p:cNvSpPr>
              <p:nvPr/>
            </p:nvSpPr>
            <p:spPr bwMode="auto">
              <a:xfrm>
                <a:off x="4999380" y="2058009"/>
                <a:ext cx="80975" cy="82657"/>
              </a:xfrm>
              <a:prstGeom prst="ellipse">
                <a:avLst/>
              </a:prstGeom>
              <a:solidFill>
                <a:srgbClr val="FFFFFF"/>
              </a:solidFill>
              <a:ln w="15875">
                <a:solidFill>
                  <a:srgbClr val="000000"/>
                </a:solidFill>
                <a:round/>
                <a:headEnd/>
                <a:tailEnd/>
              </a:ln>
            </p:spPr>
            <p:txBody>
              <a:bodyPr/>
              <a:lstStyle/>
              <a:p>
                <a:pPr>
                  <a:defRPr/>
                </a:pPr>
                <a:endParaRPr lang="en-GB" dirty="0">
                  <a:latin typeface="+mn-lt"/>
                </a:endParaRPr>
              </a:p>
            </p:txBody>
          </p:sp>
          <p:cxnSp>
            <p:nvCxnSpPr>
              <p:cNvPr id="14361" name="Straight Arrow Connector 73"/>
              <p:cNvCxnSpPr>
                <a:cxnSpLocks noChangeShapeType="1"/>
              </p:cNvCxnSpPr>
              <p:nvPr/>
            </p:nvCxnSpPr>
            <p:spPr bwMode="auto">
              <a:xfrm flipH="1">
                <a:off x="4984750" y="1969770"/>
                <a:ext cx="447675" cy="1588"/>
              </a:xfrm>
              <a:prstGeom prst="straightConnector1">
                <a:avLst/>
              </a:prstGeom>
              <a:noFill/>
              <a:ln w="25400" algn="ctr">
                <a:solidFill>
                  <a:srgbClr val="0000FF"/>
                </a:solidFill>
                <a:round/>
                <a:headEnd/>
                <a:tailEnd type="arrow" w="med" len="med"/>
              </a:ln>
            </p:spPr>
          </p:cxnSp>
          <p:sp>
            <p:nvSpPr>
              <p:cNvPr id="14362" name="TextBox 75"/>
              <p:cNvSpPr txBox="1">
                <a:spLocks noChangeArrowheads="1"/>
              </p:cNvSpPr>
              <p:nvPr/>
            </p:nvSpPr>
            <p:spPr bwMode="auto">
              <a:xfrm>
                <a:off x="5085715" y="1623378"/>
                <a:ext cx="396875" cy="341312"/>
              </a:xfrm>
              <a:prstGeom prst="rect">
                <a:avLst/>
              </a:prstGeom>
              <a:noFill/>
              <a:ln w="9525">
                <a:noFill/>
                <a:miter lim="800000"/>
                <a:headEnd/>
                <a:tailEnd/>
              </a:ln>
            </p:spPr>
            <p:txBody>
              <a:bodyPr wrap="none">
                <a:spAutoFit/>
              </a:bodyPr>
              <a:lstStyle/>
              <a:p>
                <a:pPr>
                  <a:buFont typeface="Wingdings" pitchFamily="2" charset="2"/>
                  <a:buNone/>
                </a:pPr>
                <a:r>
                  <a:rPr lang="en-US" sz="1800" b="0" i="1" dirty="0"/>
                  <a:t>b</a:t>
                </a:r>
                <a:r>
                  <a:rPr lang="en-US" sz="1800" b="0" i="1" baseline="-25000" dirty="0"/>
                  <a:t>3</a:t>
                </a:r>
                <a:endParaRPr lang="en-GB" sz="1800" b="0" i="1" baseline="-25000" dirty="0"/>
              </a:p>
            </p:txBody>
          </p:sp>
          <p:cxnSp>
            <p:nvCxnSpPr>
              <p:cNvPr id="14363" name="Straight Arrow Connector 70"/>
              <p:cNvCxnSpPr>
                <a:cxnSpLocks noChangeShapeType="1"/>
              </p:cNvCxnSpPr>
              <p:nvPr/>
            </p:nvCxnSpPr>
            <p:spPr bwMode="auto">
              <a:xfrm flipH="1">
                <a:off x="6350953" y="1970088"/>
                <a:ext cx="449262" cy="1587"/>
              </a:xfrm>
              <a:prstGeom prst="straightConnector1">
                <a:avLst/>
              </a:prstGeom>
              <a:noFill/>
              <a:ln w="25400" algn="ctr">
                <a:solidFill>
                  <a:srgbClr val="008000"/>
                </a:solidFill>
                <a:round/>
                <a:headEnd/>
                <a:tailEnd type="arrow" w="med" len="med"/>
              </a:ln>
            </p:spPr>
          </p:cxnSp>
          <p:sp>
            <p:nvSpPr>
              <p:cNvPr id="14364" name="TextBox 74"/>
              <p:cNvSpPr txBox="1">
                <a:spLocks noChangeArrowheads="1"/>
              </p:cNvSpPr>
              <p:nvPr/>
            </p:nvSpPr>
            <p:spPr bwMode="auto">
              <a:xfrm>
                <a:off x="6415405" y="1589088"/>
                <a:ext cx="397866" cy="341632"/>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rgbClr val="008000"/>
                    </a:solidFill>
                  </a:rPr>
                  <a:t>a</a:t>
                </a:r>
                <a:r>
                  <a:rPr lang="en-US" sz="1800" b="0" i="1" baseline="-25000" dirty="0">
                    <a:solidFill>
                      <a:srgbClr val="008000"/>
                    </a:solidFill>
                  </a:rPr>
                  <a:t>4</a:t>
                </a:r>
                <a:endParaRPr lang="en-GB" sz="1800" b="0" i="1" baseline="-25000" dirty="0">
                  <a:solidFill>
                    <a:srgbClr val="008000"/>
                  </a:solidFill>
                </a:endParaRPr>
              </a:p>
            </p:txBody>
          </p:sp>
        </p:grpSp>
      </p:grpSp>
      <p:graphicFrame>
        <p:nvGraphicFramePr>
          <p:cNvPr id="14341" name="Object 9"/>
          <p:cNvGraphicFramePr>
            <a:graphicFrameLocks noChangeAspect="1"/>
          </p:cNvGraphicFramePr>
          <p:nvPr/>
        </p:nvGraphicFramePr>
        <p:xfrm>
          <a:off x="730250" y="3084513"/>
          <a:ext cx="3162300" cy="884237"/>
        </p:xfrm>
        <a:graphic>
          <a:graphicData uri="http://schemas.openxmlformats.org/presentationml/2006/ole">
            <mc:AlternateContent xmlns:mc="http://schemas.openxmlformats.org/markup-compatibility/2006">
              <mc:Choice xmlns:v="urn:schemas-microsoft-com:vml" Requires="v">
                <p:oleObj name="Equation" r:id="rId9" imgW="2108200" imgH="584200" progId="Equation.3">
                  <p:embed/>
                </p:oleObj>
              </mc:Choice>
              <mc:Fallback>
                <p:oleObj name="Equation" r:id="rId9" imgW="2108200" imgH="584200" progId="Equation.3">
                  <p:embed/>
                  <p:pic>
                    <p:nvPicPr>
                      <p:cNvPr id="14341"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0250" y="3084513"/>
                        <a:ext cx="3162300" cy="884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sp>
        <p:nvSpPr>
          <p:cNvPr id="14351" name="TextBox 75"/>
          <p:cNvSpPr txBox="1">
            <a:spLocks noChangeArrowheads="1"/>
          </p:cNvSpPr>
          <p:nvPr/>
        </p:nvSpPr>
        <p:spPr bwMode="auto">
          <a:xfrm>
            <a:off x="7267575" y="3467100"/>
            <a:ext cx="514350" cy="341313"/>
          </a:xfrm>
          <a:prstGeom prst="rect">
            <a:avLst/>
          </a:prstGeom>
          <a:noFill/>
          <a:ln w="9525">
            <a:noFill/>
            <a:miter lim="800000"/>
            <a:headEnd/>
            <a:tailEnd/>
          </a:ln>
        </p:spPr>
        <p:txBody>
          <a:bodyPr wrap="none">
            <a:spAutoFit/>
          </a:bodyPr>
          <a:lstStyle/>
          <a:p>
            <a:pPr>
              <a:buFont typeface="Wingdings" pitchFamily="2" charset="2"/>
              <a:buNone/>
            </a:pPr>
            <a:r>
              <a:rPr lang="en-US" sz="1800" b="0" i="1" dirty="0">
                <a:solidFill>
                  <a:schemeClr val="tx1"/>
                </a:solidFill>
              </a:rPr>
              <a:t>T</a:t>
            </a:r>
            <a:r>
              <a:rPr lang="en-US" sz="1800" b="0" i="1" baseline="30000" dirty="0">
                <a:solidFill>
                  <a:schemeClr val="tx1"/>
                </a:solidFill>
              </a:rPr>
              <a:t>(2)</a:t>
            </a:r>
            <a:endParaRPr lang="en-GB" sz="1800" b="0" i="1" baseline="30000" dirty="0">
              <a:solidFill>
                <a:schemeClr val="tx1"/>
              </a:solidFill>
            </a:endParaRPr>
          </a:p>
        </p:txBody>
      </p:sp>
      <p:sp>
        <p:nvSpPr>
          <p:cNvPr id="14352"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The scattering matrix</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188</a:t>
            </a:fld>
            <a:endParaRPr lang="en-US" dirty="0"/>
          </a:p>
        </p:txBody>
      </p:sp>
    </p:spTree>
    <p:extLst>
      <p:ext uri="{BB962C8B-B14F-4D97-AF65-F5344CB8AC3E}">
        <p14:creationId xmlns:p14="http://schemas.microsoft.com/office/powerpoint/2010/main" val="2470080002"/>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half"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2803610-3323-437B-A863-7B87CAF4AD3F}"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189</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Arial" charset="0"/>
                <a:ea typeface="+mn-ea"/>
                <a:cs typeface="+mn-cs"/>
              </a:rPr>
              <a:t>Learning targets for Section </a:t>
            </a:r>
            <a:r>
              <a:rPr lang="en-US" sz="2000" b="0" dirty="0">
                <a:solidFill>
                  <a:srgbClr val="FF0000"/>
                </a:solidFill>
              </a:rPr>
              <a:t>D</a:t>
            </a:r>
            <a:r>
              <a:rPr kumimoji="0" lang="en-US" sz="2000" b="0" i="0" u="none" strike="noStrike" kern="1200" cap="none" spc="0" normalizeH="0" baseline="0" noProof="0" dirty="0">
                <a:ln>
                  <a:noFill/>
                </a:ln>
                <a:solidFill>
                  <a:srgbClr val="FF0000"/>
                </a:solidFill>
                <a:effectLst/>
                <a:uLnTx/>
                <a:uFillTx/>
                <a:latin typeface="Arial" charset="0"/>
                <a:ea typeface="+mn-ea"/>
                <a:cs typeface="+mn-cs"/>
              </a:rPr>
              <a:t> </a:t>
            </a:r>
            <a:endParaRPr kumimoji="0" lang="en-US" sz="2000" b="0" i="1" u="none" strike="noStrike" kern="1200" cap="none" spc="0" normalizeH="0" baseline="0" noProof="0" dirty="0">
              <a:ln>
                <a:noFill/>
              </a:ln>
              <a:solidFill>
                <a:srgbClr val="FF0000"/>
              </a:solidFill>
              <a:effectLst/>
              <a:uLnTx/>
              <a:uFillTx/>
              <a:latin typeface="Arial" charset="0"/>
              <a:ea typeface="+mn-ea"/>
              <a:cs typeface="+mn-cs"/>
            </a:endParaRPr>
          </a:p>
        </p:txBody>
      </p:sp>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Beam-cavity interaction</a:t>
            </a:r>
          </a:p>
        </p:txBody>
      </p:sp>
      <p:sp>
        <p:nvSpPr>
          <p:cNvPr id="5" name="TextBox 4"/>
          <p:cNvSpPr txBox="1"/>
          <p:nvPr/>
        </p:nvSpPr>
        <p:spPr>
          <a:xfrm>
            <a:off x="952500" y="800100"/>
            <a:ext cx="7391400" cy="5198346"/>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At the end of this chapter you should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reason for the introduction of the S-parameter concept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why for RF-circuits its more convenient to analyse them in terms of waves instead of voltages and currents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definition of power waves and why this concept had been introduced.</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difference between normal voltage (or current) waves and power waves.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familiar with the concept, definition, motivation and implication of reference planes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Keep in mind that S=parameters always need some reference impedance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deduce the S-matric of a  very simple lumped element circuit by hand.</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read and understand datasheet of components in terms of S-parameters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about basic properties of 1..4 ports in terms of S-parameters.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difference between reciprocity and symmetry.</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difference between coupling ,directivity and isolation in directional couplers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definition of reciprocity in terms of S-parameters.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familiar with the S-matrix of nonreciprocal elements (isolator, circulator, amplifier)</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basic microwave circuit building blocks, such as directional coupler, power divider (</a:t>
            </a:r>
            <a:r>
              <a:rPr lang="en-GB" sz="1400" b="0" dirty="0" err="1"/>
              <a:t>lossy</a:t>
            </a:r>
            <a:r>
              <a:rPr lang="en-GB" sz="1400" b="0" dirty="0"/>
              <a:t> and lossless) isolator/circulator, magic 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that that a “port” has to be assigned for each mode including the polarisation state if relevant (e.g. dipole modes). That’s sometimes overlooked in simulations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Never forget that  the measurement condition for S-parameters assumes that all ports of the device under test have to be properly terminated including the generator port.</a:t>
            </a:r>
            <a:endParaRPr kumimoji="0" lang="en-GB" sz="1400" b="0" i="0" u="none" strike="noStrike" kern="1200" cap="none" spc="0" normalizeH="0" baseline="0" noProof="0" dirty="0">
              <a:ln>
                <a:noFill/>
              </a:ln>
              <a:solidFill>
                <a:srgbClr val="0000FF"/>
              </a:solidFill>
              <a:effectLst/>
              <a:uLnTx/>
              <a:uFillTx/>
              <a:latin typeface="Arial" charset="0"/>
              <a:ea typeface="+mn-ea"/>
              <a:cs typeface="+mn-cs"/>
            </a:endParaRPr>
          </a:p>
        </p:txBody>
      </p:sp>
    </p:spTree>
    <p:extLst>
      <p:ext uri="{BB962C8B-B14F-4D97-AF65-F5344CB8AC3E}">
        <p14:creationId xmlns:p14="http://schemas.microsoft.com/office/powerpoint/2010/main" val="38874945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2163" name="Slide Number Placeholder 4"/>
          <p:cNvSpPr>
            <a:spLocks noGrp="1"/>
          </p:cNvSpPr>
          <p:nvPr>
            <p:ph type="sldNum" sz="quarter" idx="11"/>
          </p:nvPr>
        </p:nvSpPr>
        <p:spPr>
          <a:noFill/>
        </p:spPr>
        <p:txBody>
          <a:bodyPr/>
          <a:lstStyle/>
          <a:p>
            <a:fld id="{F113E2DF-5B84-49BB-8D75-003CE3FA116F}" type="slidenum">
              <a:rPr lang="en-US" smtClean="0"/>
              <a:pPr/>
              <a:t>19</a:t>
            </a:fld>
            <a:endParaRPr lang="en-US" dirty="0"/>
          </a:p>
        </p:txBody>
      </p:sp>
      <p:sp>
        <p:nvSpPr>
          <p:cNvPr id="92164" name="Rectangle 44"/>
          <p:cNvSpPr>
            <a:spLocks noChangeArrowheads="1"/>
          </p:cNvSpPr>
          <p:nvPr/>
        </p:nvSpPr>
        <p:spPr bwMode="auto">
          <a:xfrm>
            <a:off x="710470" y="775234"/>
            <a:ext cx="8088269" cy="5107746"/>
          </a:xfrm>
          <a:prstGeom prst="rect">
            <a:avLst/>
          </a:prstGeom>
          <a:noFill/>
          <a:ln w="9525">
            <a:noFill/>
            <a:miter lim="800000"/>
            <a:headEnd/>
            <a:tailEnd/>
          </a:ln>
        </p:spPr>
        <p:txBody>
          <a:bodyPr lIns="92075" tIns="46038" rIns="92075" bIns="46038"/>
          <a:lstStyle/>
          <a:p>
            <a:pPr marL="571500" indent="-571500"/>
            <a:r>
              <a:rPr lang="en-US" sz="1600" dirty="0"/>
              <a:t>TEM lines: coaxial, </a:t>
            </a:r>
            <a:r>
              <a:rPr lang="en-US" sz="1600" dirty="0" err="1"/>
              <a:t>stripline</a:t>
            </a:r>
            <a:r>
              <a:rPr lang="en-US" sz="1600" dirty="0"/>
              <a:t> ,“</a:t>
            </a:r>
            <a:r>
              <a:rPr lang="en-US" sz="1600" dirty="0" err="1"/>
              <a:t>microstrip</a:t>
            </a:r>
            <a:r>
              <a:rPr lang="en-US" sz="1600" dirty="0"/>
              <a:t> as quasi TEM”, </a:t>
            </a:r>
            <a:r>
              <a:rPr lang="en-US" sz="1600" dirty="0" err="1"/>
              <a:t>slotline</a:t>
            </a:r>
            <a:endParaRPr lang="en-US" sz="1600" dirty="0"/>
          </a:p>
          <a:p>
            <a:pPr marL="1066800" lvl="1" indent="-304800">
              <a:buFont typeface="Wingdings" pitchFamily="2" charset="2"/>
              <a:buChar char="n"/>
            </a:pPr>
            <a:r>
              <a:rPr lang="en-US" sz="1600" b="0" dirty="0">
                <a:solidFill>
                  <a:schemeClr val="tx1"/>
                </a:solidFill>
              </a:rPr>
              <a:t>frequency range: 0...~100 GHz</a:t>
            </a:r>
          </a:p>
          <a:p>
            <a:pPr marL="1066800" lvl="1" indent="-304800">
              <a:buFont typeface="Wingdings" pitchFamily="2" charset="2"/>
              <a:buChar char="n"/>
            </a:pPr>
            <a:r>
              <a:rPr lang="en-US" sz="1600" b="0" dirty="0">
                <a:solidFill>
                  <a:schemeClr val="tx1"/>
                </a:solidFill>
              </a:rPr>
              <a:t>largest practical size: 350 mm for outer conductor, 150 mm for the inner conductor (used at CERN for the 200 MHz power plant)</a:t>
            </a:r>
          </a:p>
          <a:p>
            <a:pPr marL="1066800" lvl="1" indent="-304800">
              <a:buFont typeface="Wingdings" pitchFamily="2" charset="2"/>
              <a:buChar char="n"/>
            </a:pPr>
            <a:r>
              <a:rPr lang="en-US" sz="1600" b="0" dirty="0">
                <a:solidFill>
                  <a:schemeClr val="tx1"/>
                </a:solidFill>
              </a:rPr>
              <a:t>power rating: for CW operation at 200 MHz: 1 MW</a:t>
            </a:r>
          </a:p>
          <a:p>
            <a:pPr marL="1066800" lvl="1" indent="-304800">
              <a:buFont typeface="Wingdings" pitchFamily="2" charset="2"/>
              <a:buChar char="n"/>
            </a:pPr>
            <a:r>
              <a:rPr lang="en-US" sz="1600" b="0" dirty="0">
                <a:solidFill>
                  <a:schemeClr val="tx1"/>
                </a:solidFill>
              </a:rPr>
              <a:t>low-pass like line, upper frequency limit given by higher order modes</a:t>
            </a:r>
          </a:p>
          <a:p>
            <a:pPr marL="1524000" lvl="2" indent="-304800">
              <a:buFont typeface="Wingdings" pitchFamily="2" charset="2"/>
              <a:buChar char="n"/>
            </a:pPr>
            <a:r>
              <a:rPr lang="en-US" sz="1400" b="0" dirty="0">
                <a:solidFill>
                  <a:schemeClr val="tx1"/>
                </a:solidFill>
              </a:rPr>
              <a:t>But the fundamental TEM mode still exists, this rule is a practical limit</a:t>
            </a:r>
          </a:p>
          <a:p>
            <a:pPr marL="1066800" lvl="1" indent="-304800">
              <a:buFont typeface="Wingdings" pitchFamily="2" charset="2"/>
              <a:buChar char="n"/>
            </a:pPr>
            <a:r>
              <a:rPr lang="en-US" sz="1600" b="0" dirty="0">
                <a:solidFill>
                  <a:schemeClr val="tx1"/>
                </a:solidFill>
              </a:rPr>
              <a:t>relatively high attenuation</a:t>
            </a:r>
          </a:p>
          <a:p>
            <a:pPr marL="1066800" lvl="1" indent="-304800">
              <a:buFont typeface="Wingdings" pitchFamily="2" charset="2"/>
              <a:buChar char="n"/>
            </a:pPr>
            <a:r>
              <a:rPr lang="en-US" sz="1600" b="0" dirty="0">
                <a:solidFill>
                  <a:schemeClr val="tx1"/>
                </a:solidFill>
              </a:rPr>
              <a:t>power limited by inner conductor (high field =&gt; thermal load and  risk of voltage breakdown there)</a:t>
            </a:r>
          </a:p>
          <a:p>
            <a:pPr marL="1066800" lvl="1" indent="-304800">
              <a:buFont typeface="Wingdings" pitchFamily="2" charset="2"/>
              <a:buChar char="n"/>
            </a:pPr>
            <a:r>
              <a:rPr lang="en-US" sz="1600" b="0" dirty="0">
                <a:solidFill>
                  <a:schemeClr val="tx1"/>
                </a:solidFill>
              </a:rPr>
              <a:t>in general easier to handle than waveguides</a:t>
            </a:r>
          </a:p>
          <a:p>
            <a:pPr marL="1066800" lvl="1" indent="-304800">
              <a:buFont typeface="Wingdings" pitchFamily="2" charset="2"/>
              <a:buChar char="n"/>
            </a:pPr>
            <a:r>
              <a:rPr lang="en-US" sz="1600" b="0" dirty="0" err="1">
                <a:solidFill>
                  <a:schemeClr val="tx1"/>
                </a:solidFill>
              </a:rPr>
              <a:t>Stripline</a:t>
            </a:r>
            <a:r>
              <a:rPr lang="en-US" sz="1600" b="0" dirty="0">
                <a:solidFill>
                  <a:schemeClr val="tx1"/>
                </a:solidFill>
              </a:rPr>
              <a:t> and </a:t>
            </a:r>
            <a:r>
              <a:rPr lang="en-US" sz="1600" b="0" dirty="0" err="1">
                <a:solidFill>
                  <a:schemeClr val="tx1"/>
                </a:solidFill>
              </a:rPr>
              <a:t>microstrip</a:t>
            </a:r>
            <a:r>
              <a:rPr lang="en-US" sz="1600" b="0" dirty="0">
                <a:solidFill>
                  <a:schemeClr val="tx1"/>
                </a:solidFill>
              </a:rPr>
              <a:t> are usually rather small, </a:t>
            </a:r>
            <a:r>
              <a:rPr lang="en-US" sz="1600" b="0" dirty="0" err="1">
                <a:solidFill>
                  <a:schemeClr val="tx1"/>
                </a:solidFill>
              </a:rPr>
              <a:t>slotline</a:t>
            </a:r>
            <a:r>
              <a:rPr lang="en-US" sz="1600" b="0" dirty="0">
                <a:solidFill>
                  <a:schemeClr val="tx1"/>
                </a:solidFill>
              </a:rPr>
              <a:t>=dual to </a:t>
            </a:r>
            <a:r>
              <a:rPr lang="en-US" sz="1600" b="0" dirty="0" err="1">
                <a:solidFill>
                  <a:schemeClr val="tx1"/>
                </a:solidFill>
              </a:rPr>
              <a:t>microstrip</a:t>
            </a:r>
            <a:endParaRPr lang="en-US" sz="1600" b="0" dirty="0">
              <a:solidFill>
                <a:schemeClr val="tx1"/>
              </a:solidFill>
            </a:endParaRPr>
          </a:p>
          <a:p>
            <a:pPr marL="571500" indent="-571500"/>
            <a:r>
              <a:rPr lang="en-US" sz="1600" dirty="0"/>
              <a:t>Waveguides</a:t>
            </a:r>
          </a:p>
          <a:p>
            <a:pPr marL="1066800" lvl="1" indent="-304800">
              <a:buFont typeface="Wingdings" pitchFamily="2" charset="2"/>
              <a:buChar char="n"/>
            </a:pPr>
            <a:r>
              <a:rPr lang="en-US" sz="1600" b="0" dirty="0">
                <a:solidFill>
                  <a:schemeClr val="tx1"/>
                </a:solidFill>
              </a:rPr>
              <a:t>frequency range 0.32...325 GHz (standard guides)</a:t>
            </a:r>
          </a:p>
          <a:p>
            <a:pPr marL="1066800" lvl="1" indent="-304800">
              <a:buFont typeface="Wingdings" pitchFamily="2" charset="2"/>
              <a:buChar char="n"/>
            </a:pPr>
            <a:r>
              <a:rPr lang="en-US" sz="1600" b="0" dirty="0">
                <a:solidFill>
                  <a:schemeClr val="tx1"/>
                </a:solidFill>
              </a:rPr>
              <a:t>largest practical size: 590 mm x 298 mm</a:t>
            </a:r>
          </a:p>
          <a:p>
            <a:pPr marL="1066800" lvl="1" indent="-304800">
              <a:buFont typeface="Wingdings" pitchFamily="2" charset="2"/>
              <a:buChar char="n"/>
            </a:pPr>
            <a:r>
              <a:rPr lang="en-US" sz="1600" b="0" dirty="0">
                <a:solidFill>
                  <a:schemeClr val="tx1"/>
                </a:solidFill>
              </a:rPr>
              <a:t>power rating: 150 MW peak ( short pulse) at 310 MHz</a:t>
            </a:r>
          </a:p>
          <a:p>
            <a:pPr marL="1066800" lvl="1" indent="-304800">
              <a:buFont typeface="Wingdings" pitchFamily="2" charset="2"/>
              <a:buChar char="n"/>
            </a:pPr>
            <a:r>
              <a:rPr lang="en-US" sz="1600" b="0" dirty="0">
                <a:solidFill>
                  <a:schemeClr val="tx1"/>
                </a:solidFill>
              </a:rPr>
              <a:t>low attenuation</a:t>
            </a:r>
          </a:p>
          <a:p>
            <a:pPr marL="1066800" lvl="1" indent="-304800">
              <a:buFont typeface="Wingdings" pitchFamily="2" charset="2"/>
              <a:buChar char="n"/>
            </a:pPr>
            <a:r>
              <a:rPr lang="en-US" sz="1600" b="0" dirty="0">
                <a:solidFill>
                  <a:schemeClr val="tx1"/>
                </a:solidFill>
              </a:rPr>
              <a:t>bandpass, low frequency cut-off determined by dimension</a:t>
            </a:r>
          </a:p>
        </p:txBody>
      </p:sp>
      <p:sp>
        <p:nvSpPr>
          <p:cNvPr id="92165" name="Rectangle 43"/>
          <p:cNvSpPr>
            <a:spLocks noChangeArrowheads="1"/>
          </p:cNvSpPr>
          <p:nvPr/>
        </p:nvSpPr>
        <p:spPr bwMode="auto">
          <a:xfrm>
            <a:off x="817563" y="186826"/>
            <a:ext cx="7808912" cy="588408"/>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 General Transmission lines </a:t>
            </a:r>
          </a:p>
        </p:txBody>
      </p:sp>
      <p:sp>
        <p:nvSpPr>
          <p:cNvPr id="92166" name="Rectangle 4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sp>
        <p:nvSpPr>
          <p:cNvPr id="2" name="TextBox 1"/>
          <p:cNvSpPr txBox="1"/>
          <p:nvPr/>
        </p:nvSpPr>
        <p:spPr>
          <a:xfrm>
            <a:off x="645298" y="6012624"/>
            <a:ext cx="8153442" cy="258532"/>
          </a:xfrm>
          <a:prstGeom prst="rect">
            <a:avLst/>
          </a:prstGeom>
          <a:noFill/>
        </p:spPr>
        <p:txBody>
          <a:bodyPr wrap="square" rtlCol="0">
            <a:spAutoFit/>
          </a:bodyPr>
          <a:lstStyle/>
          <a:p>
            <a:pPr>
              <a:buNone/>
            </a:pPr>
            <a:r>
              <a:rPr lang="en-GB" sz="1200" dirty="0"/>
              <a:t>Watch a good old school “visual” introduction into </a:t>
            </a:r>
            <a:r>
              <a:rPr lang="en-GB" sz="1200" dirty="0" err="1"/>
              <a:t>transmission-lines:https</a:t>
            </a:r>
            <a:r>
              <a:rPr lang="en-GB" sz="1200" dirty="0"/>
              <a:t>://youtu.be/I9m2w4DgeVk</a:t>
            </a:r>
          </a:p>
        </p:txBody>
      </p:sp>
    </p:spTree>
    <p:extLst>
      <p:ext uri="{BB962C8B-B14F-4D97-AF65-F5344CB8AC3E}">
        <p14:creationId xmlns:p14="http://schemas.microsoft.com/office/powerpoint/2010/main" val="3576729450"/>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06499" name="Slide Number Placeholder 3"/>
          <p:cNvSpPr>
            <a:spLocks noGrp="1"/>
          </p:cNvSpPr>
          <p:nvPr>
            <p:ph type="sldNum" sz="quarter" idx="11"/>
          </p:nvPr>
        </p:nvSpPr>
        <p:spPr>
          <a:noFill/>
        </p:spPr>
        <p:txBody>
          <a:bodyPr/>
          <a:lstStyle/>
          <a:p>
            <a:fld id="{CF436442-9E55-403D-BF5C-E03B3F13882A}" type="slidenum">
              <a:rPr lang="en-US" smtClean="0"/>
              <a:pPr/>
              <a:t>190</a:t>
            </a:fld>
            <a:endParaRPr lang="en-US" dirty="0"/>
          </a:p>
        </p:txBody>
      </p:sp>
      <p:sp>
        <p:nvSpPr>
          <p:cNvPr id="106500" name="Rectangle 3"/>
          <p:cNvSpPr>
            <a:spLocks noChangeArrowheads="1"/>
          </p:cNvSpPr>
          <p:nvPr/>
        </p:nvSpPr>
        <p:spPr bwMode="auto">
          <a:xfrm>
            <a:off x="796925" y="454025"/>
            <a:ext cx="780891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Amplifiers (1)</a:t>
            </a:r>
          </a:p>
        </p:txBody>
      </p:sp>
      <p:sp>
        <p:nvSpPr>
          <p:cNvPr id="106501" name="Rectangle 5"/>
          <p:cNvSpPr>
            <a:spLocks noChangeArrowheads="1"/>
          </p:cNvSpPr>
          <p:nvPr/>
        </p:nvSpPr>
        <p:spPr bwMode="auto">
          <a:xfrm>
            <a:off x="806450" y="1819275"/>
            <a:ext cx="7554913" cy="4159250"/>
          </a:xfrm>
          <a:prstGeom prst="rect">
            <a:avLst/>
          </a:prstGeom>
          <a:noFill/>
          <a:ln w="9525">
            <a:noFill/>
            <a:miter lim="800000"/>
            <a:headEnd/>
            <a:tailEnd/>
          </a:ln>
        </p:spPr>
        <p:txBody>
          <a:bodyPr lIns="92075" tIns="46038" rIns="92075" bIns="46038"/>
          <a:lstStyle/>
          <a:p>
            <a:pPr marL="571500" indent="-571500"/>
            <a:r>
              <a:rPr lang="en-US" sz="2000" dirty="0"/>
              <a:t>Semiconductors</a:t>
            </a:r>
          </a:p>
          <a:p>
            <a:pPr marL="1066800" lvl="1" indent="-304800">
              <a:buFont typeface="Wingdings" pitchFamily="2" charset="2"/>
              <a:buChar char="n"/>
            </a:pPr>
            <a:r>
              <a:rPr lang="en-US" sz="1600" b="0" dirty="0">
                <a:solidFill>
                  <a:schemeClr val="tx1"/>
                </a:solidFill>
              </a:rPr>
              <a:t>Bipolar transistors</a:t>
            </a:r>
          </a:p>
          <a:p>
            <a:pPr marL="1066800" lvl="1" indent="-304800">
              <a:buFont typeface="Wingdings" pitchFamily="2" charset="2"/>
              <a:buChar char="n"/>
            </a:pPr>
            <a:r>
              <a:rPr lang="en-US" sz="1600" b="0" dirty="0">
                <a:solidFill>
                  <a:schemeClr val="tx1"/>
                </a:solidFill>
              </a:rPr>
              <a:t>Field effect transistors</a:t>
            </a:r>
          </a:p>
          <a:p>
            <a:pPr marL="1066800" lvl="1" indent="-304800">
              <a:buFont typeface="Wingdings" pitchFamily="2" charset="2"/>
              <a:buChar char="n"/>
            </a:pPr>
            <a:r>
              <a:rPr lang="en-US" sz="1600" b="0" dirty="0">
                <a:solidFill>
                  <a:schemeClr val="tx1"/>
                </a:solidFill>
              </a:rPr>
              <a:t>many others</a:t>
            </a:r>
          </a:p>
          <a:p>
            <a:pPr marL="571500" indent="-571500"/>
            <a:r>
              <a:rPr lang="en-US" sz="2000" b="0" dirty="0"/>
              <a:t>Frequency range: 0...100 GHz</a:t>
            </a:r>
          </a:p>
          <a:p>
            <a:pPr marL="571500" indent="-571500"/>
            <a:r>
              <a:rPr lang="en-US" sz="2000" b="0" dirty="0"/>
              <a:t>Power range: from close to thermal noise level to many kW</a:t>
            </a:r>
          </a:p>
          <a:p>
            <a:pPr marL="571500" indent="-571500"/>
            <a:r>
              <a:rPr lang="en-US" sz="2000" b="0" dirty="0"/>
              <a:t>High reliability, but lifetime not infinite (thermal fatigue, metal migration, etc.)</a:t>
            </a:r>
          </a:p>
          <a:p>
            <a:pPr marL="571500" indent="-571500"/>
            <a:r>
              <a:rPr lang="en-US" sz="2000" b="0" dirty="0"/>
              <a:t>Often unforgiving, failure is normally definitive</a:t>
            </a:r>
          </a:p>
          <a:p>
            <a:pPr marL="571500" indent="-571500"/>
            <a:r>
              <a:rPr lang="en-US" sz="2000" b="0" dirty="0"/>
              <a:t>Inherently low-voltage, high current devices compared to tubes</a:t>
            </a:r>
          </a:p>
          <a:p>
            <a:pPr marL="571500" indent="-571500"/>
            <a:r>
              <a:rPr lang="en-US" sz="2000" b="0" dirty="0"/>
              <a:t>Low to medium gain</a:t>
            </a:r>
          </a:p>
          <a:p>
            <a:pPr marL="571500" indent="-571500"/>
            <a:endParaRPr lang="en-US" sz="2000" b="0" dirty="0"/>
          </a:p>
        </p:txBody>
      </p:sp>
      <p:sp>
        <p:nvSpPr>
          <p:cNvPr id="106502"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7" name="TextBox 6"/>
          <p:cNvSpPr txBox="1"/>
          <p:nvPr/>
        </p:nvSpPr>
        <p:spPr>
          <a:xfrm>
            <a:off x="4059238" y="72546"/>
            <a:ext cx="1172116" cy="341632"/>
          </a:xfrm>
          <a:prstGeom prst="rect">
            <a:avLst/>
          </a:prstGeom>
          <a:noFill/>
        </p:spPr>
        <p:txBody>
          <a:bodyPr wrap="none" rtlCol="0">
            <a:spAutoFit/>
          </a:bodyPr>
          <a:lstStyle/>
          <a:p>
            <a:pPr>
              <a:buNone/>
            </a:pPr>
            <a:r>
              <a:rPr lang="en-GB" sz="1800" b="0" dirty="0"/>
              <a:t>Section E</a:t>
            </a:r>
          </a:p>
        </p:txBody>
      </p:sp>
    </p:spTree>
    <p:extLst>
      <p:ext uri="{BB962C8B-B14F-4D97-AF65-F5344CB8AC3E}">
        <p14:creationId xmlns:p14="http://schemas.microsoft.com/office/powerpoint/2010/main" val="1662537671"/>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07523" name="Slide Number Placeholder 3"/>
          <p:cNvSpPr>
            <a:spLocks noGrp="1"/>
          </p:cNvSpPr>
          <p:nvPr>
            <p:ph type="sldNum" sz="quarter" idx="11"/>
          </p:nvPr>
        </p:nvSpPr>
        <p:spPr>
          <a:noFill/>
        </p:spPr>
        <p:txBody>
          <a:bodyPr/>
          <a:lstStyle/>
          <a:p>
            <a:fld id="{E6D6F5A4-E4AB-4FC2-8062-755D1FE96387}" type="slidenum">
              <a:rPr lang="en-US" smtClean="0"/>
              <a:pPr/>
              <a:t>191</a:t>
            </a:fld>
            <a:endParaRPr lang="en-US" dirty="0"/>
          </a:p>
        </p:txBody>
      </p:sp>
      <p:sp>
        <p:nvSpPr>
          <p:cNvPr id="107524" name="Rectangle 2"/>
          <p:cNvSpPr>
            <a:spLocks noChangeArrowheads="1"/>
          </p:cNvSpPr>
          <p:nvPr/>
        </p:nvSpPr>
        <p:spPr bwMode="auto">
          <a:xfrm>
            <a:off x="796925" y="454025"/>
            <a:ext cx="780891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Amplifiers (2)</a:t>
            </a:r>
          </a:p>
        </p:txBody>
      </p:sp>
      <p:sp>
        <p:nvSpPr>
          <p:cNvPr id="107525" name="Rectangle 3"/>
          <p:cNvSpPr>
            <a:spLocks noChangeArrowheads="1"/>
          </p:cNvSpPr>
          <p:nvPr/>
        </p:nvSpPr>
        <p:spPr bwMode="auto">
          <a:xfrm>
            <a:off x="806450" y="1819275"/>
            <a:ext cx="7554913" cy="4159250"/>
          </a:xfrm>
          <a:prstGeom prst="rect">
            <a:avLst/>
          </a:prstGeom>
          <a:noFill/>
          <a:ln w="9525">
            <a:noFill/>
            <a:miter lim="800000"/>
            <a:headEnd/>
            <a:tailEnd/>
          </a:ln>
        </p:spPr>
        <p:txBody>
          <a:bodyPr lIns="92075" tIns="46038" rIns="92075" bIns="46038"/>
          <a:lstStyle/>
          <a:p>
            <a:pPr marL="571500" indent="-571500"/>
            <a:r>
              <a:rPr lang="en-US" sz="2000" dirty="0"/>
              <a:t>Gridded Tubes (electron tubes)</a:t>
            </a:r>
          </a:p>
          <a:p>
            <a:pPr marL="571500" indent="-571500"/>
            <a:r>
              <a:rPr lang="en-US" sz="2000" b="0" dirty="0"/>
              <a:t>Frequency range: 0...0.5 GHz (tetrodes), 0...3 GHz (triodes)</a:t>
            </a:r>
          </a:p>
          <a:p>
            <a:pPr marL="571500" indent="-571500"/>
            <a:r>
              <a:rPr lang="en-US" sz="2000" b="0" dirty="0"/>
              <a:t>Power range: </a:t>
            </a:r>
          </a:p>
          <a:p>
            <a:pPr marL="1066800" lvl="1" indent="-304800">
              <a:buFont typeface="Wingdings" pitchFamily="2" charset="2"/>
              <a:buChar char="n"/>
            </a:pPr>
            <a:r>
              <a:rPr lang="en-US" sz="1600" b="0" dirty="0">
                <a:solidFill>
                  <a:schemeClr val="tx1"/>
                </a:solidFill>
              </a:rPr>
              <a:t>for CW (continuous wave) up to 30 MHz: 1 MW</a:t>
            </a:r>
          </a:p>
          <a:p>
            <a:pPr marL="1066800" lvl="1" indent="-304800">
              <a:buFont typeface="Wingdings" pitchFamily="2" charset="2"/>
              <a:buChar char="n"/>
            </a:pPr>
            <a:r>
              <a:rPr lang="en-US" sz="1600" b="0" dirty="0">
                <a:solidFill>
                  <a:schemeClr val="tx1"/>
                </a:solidFill>
              </a:rPr>
              <a:t>at 300 MHz: 200 kW</a:t>
            </a:r>
          </a:p>
          <a:p>
            <a:pPr marL="1066800" lvl="1" indent="-304800">
              <a:buFont typeface="Wingdings" pitchFamily="2" charset="2"/>
              <a:buChar char="n"/>
            </a:pPr>
            <a:r>
              <a:rPr lang="en-US" sz="1600" b="0" dirty="0">
                <a:solidFill>
                  <a:schemeClr val="tx1"/>
                </a:solidFill>
              </a:rPr>
              <a:t>pulsed at 200 MHz: 4 MW</a:t>
            </a:r>
          </a:p>
          <a:p>
            <a:pPr marL="571500" indent="-571500"/>
            <a:r>
              <a:rPr lang="en-US" sz="2000" b="0" dirty="0"/>
              <a:t>Medium reliability, lifetime cathode limited to 5000...40000 hours</a:t>
            </a:r>
          </a:p>
          <a:p>
            <a:pPr marL="571500" indent="-571500"/>
            <a:r>
              <a:rPr lang="en-US" sz="2000" b="0" dirty="0"/>
              <a:t>Relatively robust</a:t>
            </a:r>
          </a:p>
          <a:p>
            <a:pPr marL="571500" indent="-571500"/>
            <a:r>
              <a:rPr lang="en-US" sz="2000" b="0" dirty="0"/>
              <a:t>Inherently medium to high voltage, low current devices</a:t>
            </a:r>
          </a:p>
          <a:p>
            <a:pPr marL="571500" indent="-571500"/>
            <a:r>
              <a:rPr lang="en-US" sz="2000" b="0" dirty="0"/>
              <a:t>Density modulated</a:t>
            </a:r>
          </a:p>
          <a:p>
            <a:pPr marL="571500" indent="-571500"/>
            <a:r>
              <a:rPr lang="en-US" sz="2000" b="0" dirty="0"/>
              <a:t>High gain at low frequencies, medium gain at high frequencies</a:t>
            </a:r>
          </a:p>
          <a:p>
            <a:pPr marL="571500" indent="-571500"/>
            <a:endParaRPr lang="en-US" sz="2000" b="0" dirty="0"/>
          </a:p>
        </p:txBody>
      </p:sp>
      <p:sp>
        <p:nvSpPr>
          <p:cNvPr id="107526"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Tree>
    <p:extLst>
      <p:ext uri="{BB962C8B-B14F-4D97-AF65-F5344CB8AC3E}">
        <p14:creationId xmlns:p14="http://schemas.microsoft.com/office/powerpoint/2010/main" val="411224649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08547" name="Slide Number Placeholder 3"/>
          <p:cNvSpPr>
            <a:spLocks noGrp="1"/>
          </p:cNvSpPr>
          <p:nvPr>
            <p:ph type="sldNum" sz="quarter" idx="11"/>
          </p:nvPr>
        </p:nvSpPr>
        <p:spPr>
          <a:noFill/>
        </p:spPr>
        <p:txBody>
          <a:bodyPr/>
          <a:lstStyle/>
          <a:p>
            <a:fld id="{F02367BB-6E01-4B0B-BB0F-D79516618B9B}" type="slidenum">
              <a:rPr lang="en-US" smtClean="0"/>
              <a:pPr/>
              <a:t>192</a:t>
            </a:fld>
            <a:endParaRPr lang="en-US" dirty="0"/>
          </a:p>
        </p:txBody>
      </p:sp>
      <p:sp>
        <p:nvSpPr>
          <p:cNvPr id="108548" name="Rectangle 2"/>
          <p:cNvSpPr>
            <a:spLocks noChangeArrowheads="1"/>
          </p:cNvSpPr>
          <p:nvPr/>
        </p:nvSpPr>
        <p:spPr bwMode="auto">
          <a:xfrm>
            <a:off x="820738" y="246063"/>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Amplifiers (3)</a:t>
            </a:r>
          </a:p>
        </p:txBody>
      </p:sp>
      <p:sp>
        <p:nvSpPr>
          <p:cNvPr id="108549" name="Rectangle 3"/>
          <p:cNvSpPr>
            <a:spLocks noChangeArrowheads="1"/>
          </p:cNvSpPr>
          <p:nvPr/>
        </p:nvSpPr>
        <p:spPr bwMode="auto">
          <a:xfrm>
            <a:off x="852488" y="1355725"/>
            <a:ext cx="7554912" cy="4159250"/>
          </a:xfrm>
          <a:prstGeom prst="rect">
            <a:avLst/>
          </a:prstGeom>
          <a:noFill/>
          <a:ln w="9525">
            <a:noFill/>
            <a:miter lim="800000"/>
            <a:headEnd/>
            <a:tailEnd/>
          </a:ln>
        </p:spPr>
        <p:txBody>
          <a:bodyPr lIns="92075" tIns="46038" rIns="92075" bIns="46038"/>
          <a:lstStyle/>
          <a:p>
            <a:pPr marL="571500" indent="-571500"/>
            <a:r>
              <a:rPr lang="en-US" sz="1800" dirty="0"/>
              <a:t>Klystrons</a:t>
            </a:r>
          </a:p>
          <a:p>
            <a:pPr marL="571500" indent="-571500"/>
            <a:r>
              <a:rPr lang="en-US" sz="1800" b="0" dirty="0"/>
              <a:t>Frequency range: 0.3...10 GHz</a:t>
            </a:r>
          </a:p>
          <a:p>
            <a:pPr marL="571500" indent="-571500"/>
            <a:r>
              <a:rPr lang="en-US" sz="1800" b="0" dirty="0"/>
              <a:t>Power range:</a:t>
            </a:r>
          </a:p>
          <a:p>
            <a:pPr marL="1066800" lvl="1" indent="-304800">
              <a:buFont typeface="Wingdings" pitchFamily="2" charset="2"/>
              <a:buChar char="n"/>
            </a:pPr>
            <a:r>
              <a:rPr lang="en-US" sz="1800" b="0" dirty="0">
                <a:solidFill>
                  <a:schemeClr val="tx1"/>
                </a:solidFill>
              </a:rPr>
              <a:t>CW at 350 MHz: 1 MW</a:t>
            </a:r>
          </a:p>
          <a:p>
            <a:pPr marL="1066800" lvl="1" indent="-304800">
              <a:buFont typeface="Wingdings" pitchFamily="2" charset="2"/>
              <a:buChar char="n"/>
            </a:pPr>
            <a:r>
              <a:rPr lang="en-US" sz="1800" b="0" dirty="0">
                <a:solidFill>
                  <a:schemeClr val="tx1"/>
                </a:solidFill>
              </a:rPr>
              <a:t>pulsed at 3 GHz: 30 MW</a:t>
            </a:r>
          </a:p>
          <a:p>
            <a:pPr marL="571500" indent="-571500"/>
            <a:r>
              <a:rPr lang="en-US" sz="1800" b="0" dirty="0"/>
              <a:t>Medium reliability, lifetime cathode limited</a:t>
            </a:r>
          </a:p>
          <a:p>
            <a:pPr marL="571500" indent="-571500"/>
            <a:r>
              <a:rPr lang="en-US" sz="1800" b="0" dirty="0"/>
              <a:t>Needs expert care</a:t>
            </a:r>
          </a:p>
          <a:p>
            <a:pPr marL="571500" indent="-571500"/>
            <a:r>
              <a:rPr lang="en-US" sz="1800" b="0" dirty="0"/>
              <a:t>Inherently very high voltage device</a:t>
            </a:r>
          </a:p>
          <a:p>
            <a:pPr marL="571500" indent="-571500"/>
            <a:r>
              <a:rPr lang="en-US" sz="1800" b="0" dirty="0"/>
              <a:t>Velocity modulated( a priori, which then converts to density mod.)</a:t>
            </a:r>
          </a:p>
          <a:p>
            <a:pPr marL="571500" indent="-571500"/>
            <a:r>
              <a:rPr lang="en-US" sz="1800" b="0" dirty="0"/>
              <a:t>Very high gain (</a:t>
            </a:r>
            <a:r>
              <a:rPr lang="en-US" sz="1800" b="0" dirty="0">
                <a:latin typeface="Symbol" pitchFamily="18" charset="2"/>
              </a:rPr>
              <a:t>»</a:t>
            </a:r>
            <a:r>
              <a:rPr lang="en-US" sz="1800" b="0" dirty="0"/>
              <a:t>40 to 60 dB, about 10 dB per passive resonator)</a:t>
            </a:r>
          </a:p>
          <a:p>
            <a:pPr marL="571500" indent="-571500"/>
            <a:r>
              <a:rPr lang="en-US" sz="1800" b="0" dirty="0"/>
              <a:t>Tend to be noisy (acoustically and electrically)</a:t>
            </a:r>
          </a:p>
          <a:p>
            <a:pPr marL="571500" indent="-571500"/>
            <a:endParaRPr lang="en-US" sz="1800" b="0" dirty="0"/>
          </a:p>
          <a:p>
            <a:pPr marL="571500" indent="-571500"/>
            <a:r>
              <a:rPr lang="en-US" sz="1800" dirty="0"/>
              <a:t>Others</a:t>
            </a:r>
          </a:p>
          <a:p>
            <a:pPr marL="571500" indent="-571500"/>
            <a:r>
              <a:rPr lang="en-US" sz="1800" b="0" dirty="0"/>
              <a:t>Travelling wave tubes, magnetrons (Microwave ovens!!), Gyrotrons</a:t>
            </a:r>
          </a:p>
          <a:p>
            <a:pPr marL="571500" indent="-571500"/>
            <a:r>
              <a:rPr lang="en-US" sz="1800" b="0" dirty="0"/>
              <a:t>2-beam accelerators (CLIC)</a:t>
            </a:r>
          </a:p>
        </p:txBody>
      </p:sp>
      <p:sp>
        <p:nvSpPr>
          <p:cNvPr id="108550"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Tree>
    <p:extLst>
      <p:ext uri="{BB962C8B-B14F-4D97-AF65-F5344CB8AC3E}">
        <p14:creationId xmlns:p14="http://schemas.microsoft.com/office/powerpoint/2010/main" val="1141894383"/>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09571" name="Slide Number Placeholder 3"/>
          <p:cNvSpPr>
            <a:spLocks noGrp="1"/>
          </p:cNvSpPr>
          <p:nvPr>
            <p:ph type="sldNum" sz="quarter" idx="11"/>
          </p:nvPr>
        </p:nvSpPr>
        <p:spPr>
          <a:noFill/>
        </p:spPr>
        <p:txBody>
          <a:bodyPr/>
          <a:lstStyle/>
          <a:p>
            <a:fld id="{3A0EDFCF-644E-4188-A46D-83DD38AB29B1}" type="slidenum">
              <a:rPr lang="en-US" smtClean="0"/>
              <a:pPr/>
              <a:t>193</a:t>
            </a:fld>
            <a:endParaRPr lang="en-US" dirty="0"/>
          </a:p>
        </p:txBody>
      </p:sp>
      <p:sp>
        <p:nvSpPr>
          <p:cNvPr id="109572" name="Rectangle 2"/>
          <p:cNvSpPr>
            <a:spLocks noChangeArrowheads="1"/>
          </p:cNvSpPr>
          <p:nvPr/>
        </p:nvSpPr>
        <p:spPr bwMode="auto">
          <a:xfrm>
            <a:off x="820738" y="246063"/>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Transistors (1)</a:t>
            </a:r>
          </a:p>
        </p:txBody>
      </p:sp>
      <p:pic>
        <p:nvPicPr>
          <p:cNvPr id="109573" name="Picture 4"/>
          <p:cNvPicPr>
            <a:picLocks noChangeAspect="1" noChangeArrowheads="1"/>
          </p:cNvPicPr>
          <p:nvPr/>
        </p:nvPicPr>
        <p:blipFill>
          <a:blip r:embed="rId3" cstate="print"/>
          <a:srcRect/>
          <a:stretch>
            <a:fillRect/>
          </a:stretch>
        </p:blipFill>
        <p:spPr bwMode="auto">
          <a:xfrm>
            <a:off x="163513" y="2322513"/>
            <a:ext cx="5575300" cy="3024187"/>
          </a:xfrm>
          <a:prstGeom prst="rect">
            <a:avLst/>
          </a:prstGeom>
          <a:noFill/>
          <a:ln w="25400" algn="ctr">
            <a:noFill/>
            <a:miter lim="800000"/>
            <a:headEnd/>
            <a:tailEnd type="none" w="lg" len="lg"/>
          </a:ln>
        </p:spPr>
      </p:pic>
      <p:pic>
        <p:nvPicPr>
          <p:cNvPr id="109574" name="Picture 5"/>
          <p:cNvPicPr>
            <a:picLocks noChangeAspect="1" noChangeArrowheads="1"/>
          </p:cNvPicPr>
          <p:nvPr/>
        </p:nvPicPr>
        <p:blipFill>
          <a:blip r:embed="rId4" cstate="print"/>
          <a:srcRect/>
          <a:stretch>
            <a:fillRect/>
          </a:stretch>
        </p:blipFill>
        <p:spPr bwMode="auto">
          <a:xfrm>
            <a:off x="6013450" y="3259138"/>
            <a:ext cx="2378075" cy="1844675"/>
          </a:xfrm>
          <a:prstGeom prst="rect">
            <a:avLst/>
          </a:prstGeom>
          <a:noFill/>
          <a:ln w="25400" algn="ctr">
            <a:noFill/>
            <a:miter lim="800000"/>
            <a:headEnd/>
            <a:tailEnd type="none" w="lg" len="lg"/>
          </a:ln>
        </p:spPr>
      </p:pic>
      <p:sp>
        <p:nvSpPr>
          <p:cNvPr id="109575" name="Rectangle 6"/>
          <p:cNvSpPr>
            <a:spLocks noChangeArrowheads="1"/>
          </p:cNvSpPr>
          <p:nvPr/>
        </p:nvSpPr>
        <p:spPr bwMode="auto">
          <a:xfrm>
            <a:off x="1035050" y="1463675"/>
            <a:ext cx="4206875" cy="833438"/>
          </a:xfrm>
          <a:prstGeom prst="rect">
            <a:avLst/>
          </a:prstGeom>
          <a:noFill/>
          <a:ln w="9525">
            <a:noFill/>
            <a:miter lim="800000"/>
            <a:headEnd/>
            <a:tailEnd/>
          </a:ln>
        </p:spPr>
        <p:txBody>
          <a:bodyPr lIns="0" tIns="0" rIns="0" bIns="0"/>
          <a:lstStyle/>
          <a:p>
            <a:pPr>
              <a:spcBef>
                <a:spcPct val="0"/>
              </a:spcBef>
              <a:buClrTx/>
              <a:buSzTx/>
              <a:buFontTx/>
              <a:buNone/>
            </a:pPr>
            <a:r>
              <a:rPr lang="en-US" sz="1800" b="0" dirty="0"/>
              <a:t>Example: a field effect transitor (FET)</a:t>
            </a:r>
            <a:br>
              <a:rPr lang="en-US" sz="1800" b="0" dirty="0"/>
            </a:br>
            <a:br>
              <a:rPr lang="en-US" sz="1800" b="0" dirty="0"/>
            </a:br>
            <a:r>
              <a:rPr lang="en-US" sz="1800" b="0" dirty="0"/>
              <a:t>Structure of an advanced </a:t>
            </a:r>
            <a:br>
              <a:rPr lang="en-US" sz="1800" b="0" dirty="0"/>
            </a:br>
            <a:r>
              <a:rPr lang="en-US" sz="1800" b="0" dirty="0"/>
              <a:t>pulse-doped MESFET </a:t>
            </a:r>
          </a:p>
        </p:txBody>
      </p:sp>
      <p:sp>
        <p:nvSpPr>
          <p:cNvPr id="109576" name="Rectangle 7"/>
          <p:cNvSpPr>
            <a:spLocks noChangeArrowheads="1"/>
          </p:cNvSpPr>
          <p:nvPr/>
        </p:nvSpPr>
        <p:spPr bwMode="auto">
          <a:xfrm>
            <a:off x="5337175" y="1517650"/>
            <a:ext cx="3489325" cy="833438"/>
          </a:xfrm>
          <a:prstGeom prst="rect">
            <a:avLst/>
          </a:prstGeom>
          <a:noFill/>
          <a:ln w="9525">
            <a:noFill/>
            <a:miter lim="800000"/>
            <a:headEnd/>
            <a:tailEnd/>
          </a:ln>
        </p:spPr>
        <p:txBody>
          <a:bodyPr lIns="0" tIns="0" rIns="0" bIns="0"/>
          <a:lstStyle/>
          <a:p>
            <a:pPr>
              <a:spcBef>
                <a:spcPct val="0"/>
              </a:spcBef>
              <a:buClrTx/>
              <a:buSzTx/>
              <a:buFontTx/>
              <a:buNone/>
            </a:pPr>
            <a:br>
              <a:rPr lang="en-US" sz="1800" b="0" dirty="0"/>
            </a:br>
            <a:br>
              <a:rPr lang="en-US" sz="1800" b="0" dirty="0"/>
            </a:br>
            <a:r>
              <a:rPr lang="en-US" sz="1800" b="0" dirty="0"/>
              <a:t>High Power and Low Distortion GaAs FET</a:t>
            </a:r>
          </a:p>
        </p:txBody>
      </p:sp>
      <p:sp>
        <p:nvSpPr>
          <p:cNvPr id="109577" name="Rectangle 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Tree>
    <p:extLst>
      <p:ext uri="{BB962C8B-B14F-4D97-AF65-F5344CB8AC3E}">
        <p14:creationId xmlns:p14="http://schemas.microsoft.com/office/powerpoint/2010/main" val="2659730772"/>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10595" name="Slide Number Placeholder 3"/>
          <p:cNvSpPr>
            <a:spLocks noGrp="1"/>
          </p:cNvSpPr>
          <p:nvPr>
            <p:ph type="sldNum" sz="quarter" idx="11"/>
          </p:nvPr>
        </p:nvSpPr>
        <p:spPr>
          <a:noFill/>
        </p:spPr>
        <p:txBody>
          <a:bodyPr/>
          <a:lstStyle/>
          <a:p>
            <a:fld id="{8495CF18-8567-4167-9A71-77D851218E6B}" type="slidenum">
              <a:rPr lang="en-US" smtClean="0"/>
              <a:pPr/>
              <a:t>194</a:t>
            </a:fld>
            <a:endParaRPr lang="en-US" dirty="0"/>
          </a:p>
        </p:txBody>
      </p:sp>
      <p:sp>
        <p:nvSpPr>
          <p:cNvPr id="110596" name="Rectangle 2"/>
          <p:cNvSpPr>
            <a:spLocks noChangeArrowheads="1"/>
          </p:cNvSpPr>
          <p:nvPr/>
        </p:nvSpPr>
        <p:spPr bwMode="auto">
          <a:xfrm>
            <a:off x="784225" y="407988"/>
            <a:ext cx="7808913"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Transistors (2)</a:t>
            </a:r>
          </a:p>
        </p:txBody>
      </p:sp>
      <p:sp>
        <p:nvSpPr>
          <p:cNvPr id="110597" name="Rectangle 3"/>
          <p:cNvSpPr>
            <a:spLocks noChangeArrowheads="1"/>
          </p:cNvSpPr>
          <p:nvPr/>
        </p:nvSpPr>
        <p:spPr bwMode="auto">
          <a:xfrm>
            <a:off x="1076325" y="1422400"/>
            <a:ext cx="6602413" cy="1122363"/>
          </a:xfrm>
          <a:prstGeom prst="rect">
            <a:avLst/>
          </a:prstGeom>
          <a:noFill/>
          <a:ln w="9525">
            <a:noFill/>
            <a:miter lim="800000"/>
            <a:headEnd/>
            <a:tailEnd/>
          </a:ln>
        </p:spPr>
        <p:txBody>
          <a:bodyPr lIns="0" tIns="0" rIns="0" bIns="0"/>
          <a:lstStyle/>
          <a:p>
            <a:pPr>
              <a:spcBef>
                <a:spcPct val="0"/>
              </a:spcBef>
              <a:buClrTx/>
              <a:buSzTx/>
              <a:buFontTx/>
              <a:buNone/>
            </a:pPr>
            <a:r>
              <a:rPr lang="en-US" sz="1600" b="0" dirty="0"/>
              <a:t>Transistor scattering parameters</a:t>
            </a:r>
            <a:br>
              <a:rPr lang="en-US" sz="1600" b="0" dirty="0"/>
            </a:br>
            <a:r>
              <a:rPr lang="en-US" sz="1600" b="0" dirty="0"/>
              <a:t>They will be covered in detail in the second part of this lecture...</a:t>
            </a:r>
            <a:br>
              <a:rPr lang="en-US" sz="1600" b="0" dirty="0"/>
            </a:br>
            <a:br>
              <a:rPr lang="en-US" sz="1600" b="0" dirty="0"/>
            </a:br>
            <a:br>
              <a:rPr lang="en-US" sz="1600" b="0" dirty="0"/>
            </a:br>
            <a:r>
              <a:rPr lang="en-US" sz="1600" b="0" dirty="0"/>
              <a:t>The input and output reflection </a:t>
            </a:r>
            <a:br>
              <a:rPr lang="en-US" sz="1600" b="0" dirty="0"/>
            </a:br>
            <a:r>
              <a:rPr lang="en-US" sz="1600" b="0" dirty="0"/>
              <a:t>S</a:t>
            </a:r>
            <a:r>
              <a:rPr lang="en-US" sz="1600" b="0" baseline="-25000" dirty="0"/>
              <a:t>11</a:t>
            </a:r>
            <a:r>
              <a:rPr lang="en-US" sz="1600" b="0" dirty="0"/>
              <a:t> and S</a:t>
            </a:r>
            <a:r>
              <a:rPr lang="en-US" sz="1600" b="0" baseline="-25000" dirty="0"/>
              <a:t>22</a:t>
            </a:r>
          </a:p>
        </p:txBody>
      </p:sp>
      <p:pic>
        <p:nvPicPr>
          <p:cNvPr id="110598" name="Picture 9"/>
          <p:cNvPicPr>
            <a:picLocks noChangeAspect="1" noChangeArrowheads="1"/>
          </p:cNvPicPr>
          <p:nvPr/>
        </p:nvPicPr>
        <p:blipFill>
          <a:blip r:embed="rId3" cstate="print"/>
          <a:srcRect/>
          <a:stretch>
            <a:fillRect/>
          </a:stretch>
        </p:blipFill>
        <p:spPr bwMode="auto">
          <a:xfrm>
            <a:off x="1181100" y="2935288"/>
            <a:ext cx="6550025" cy="2924175"/>
          </a:xfrm>
          <a:prstGeom prst="rect">
            <a:avLst/>
          </a:prstGeom>
          <a:noFill/>
          <a:ln w="25400" algn="ctr">
            <a:noFill/>
            <a:miter lim="800000"/>
            <a:headEnd/>
            <a:tailEnd type="none" w="lg" len="lg"/>
          </a:ln>
        </p:spPr>
      </p:pic>
      <p:sp>
        <p:nvSpPr>
          <p:cNvPr id="110599" name="Rectangle 10"/>
          <p:cNvSpPr>
            <a:spLocks noChangeArrowheads="1"/>
          </p:cNvSpPr>
          <p:nvPr/>
        </p:nvSpPr>
        <p:spPr bwMode="auto">
          <a:xfrm>
            <a:off x="4940300" y="1878013"/>
            <a:ext cx="3360738" cy="833437"/>
          </a:xfrm>
          <a:prstGeom prst="rect">
            <a:avLst/>
          </a:prstGeom>
          <a:noFill/>
          <a:ln w="9525">
            <a:noFill/>
            <a:miter lim="800000"/>
            <a:headEnd/>
            <a:tailEnd/>
          </a:ln>
        </p:spPr>
        <p:txBody>
          <a:bodyPr lIns="0" tIns="0" rIns="0" bIns="0"/>
          <a:lstStyle/>
          <a:p>
            <a:pPr>
              <a:spcBef>
                <a:spcPct val="0"/>
              </a:spcBef>
              <a:buClrTx/>
              <a:buSzTx/>
              <a:buFontTx/>
              <a:buNone/>
            </a:pPr>
            <a:br>
              <a:rPr lang="en-US" sz="1600" b="0" dirty="0"/>
            </a:br>
            <a:br>
              <a:rPr lang="en-US" sz="1600" b="0" dirty="0"/>
            </a:br>
            <a:r>
              <a:rPr lang="en-US" sz="1600" b="0" dirty="0"/>
              <a:t>The forward transmission S</a:t>
            </a:r>
            <a:r>
              <a:rPr lang="en-US" sz="1600" b="0" baseline="-25000" dirty="0"/>
              <a:t>21</a:t>
            </a:r>
            <a:r>
              <a:rPr lang="en-US" sz="1600" b="0" dirty="0"/>
              <a:t> and the backward transmission S</a:t>
            </a:r>
            <a:r>
              <a:rPr lang="en-US" sz="1600" b="0" baseline="-25000" dirty="0"/>
              <a:t>12</a:t>
            </a:r>
          </a:p>
        </p:txBody>
      </p:sp>
      <p:sp>
        <p:nvSpPr>
          <p:cNvPr id="110600"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Tree>
    <p:extLst>
      <p:ext uri="{BB962C8B-B14F-4D97-AF65-F5344CB8AC3E}">
        <p14:creationId xmlns:p14="http://schemas.microsoft.com/office/powerpoint/2010/main" val="2761531000"/>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1619" name="Slide Number Placeholder 4"/>
          <p:cNvSpPr>
            <a:spLocks noGrp="1"/>
          </p:cNvSpPr>
          <p:nvPr>
            <p:ph type="sldNum" sz="quarter" idx="11"/>
          </p:nvPr>
        </p:nvSpPr>
        <p:spPr>
          <a:noFill/>
        </p:spPr>
        <p:txBody>
          <a:bodyPr/>
          <a:lstStyle/>
          <a:p>
            <a:fld id="{CFE75186-5440-4933-9D0B-1C2F4AA94D72}" type="slidenum">
              <a:rPr lang="en-US" smtClean="0"/>
              <a:pPr/>
              <a:t>195</a:t>
            </a:fld>
            <a:endParaRPr lang="en-US" dirty="0"/>
          </a:p>
        </p:txBody>
      </p:sp>
      <p:sp>
        <p:nvSpPr>
          <p:cNvPr id="111620" name="Rectangle 5"/>
          <p:cNvSpPr>
            <a:spLocks noChangeArrowheads="1"/>
          </p:cNvSpPr>
          <p:nvPr/>
        </p:nvSpPr>
        <p:spPr bwMode="auto">
          <a:xfrm>
            <a:off x="830263" y="269875"/>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Gridded tubes-here a triode</a:t>
            </a:r>
          </a:p>
        </p:txBody>
      </p:sp>
      <p:pic>
        <p:nvPicPr>
          <p:cNvPr id="111621" name="Picture 7"/>
          <p:cNvPicPr>
            <a:picLocks noGrp="1" noChangeAspect="1" noChangeArrowheads="1"/>
          </p:cNvPicPr>
          <p:nvPr>
            <p:ph type="body" idx="1"/>
          </p:nvPr>
        </p:nvPicPr>
        <p:blipFill>
          <a:blip r:embed="rId3" cstate="print"/>
          <a:srcRect l="3572" t="21393" r="12859" b="9790"/>
          <a:stretch>
            <a:fillRect/>
          </a:stretch>
        </p:blipFill>
        <p:spPr>
          <a:xfrm>
            <a:off x="5138738" y="2033588"/>
            <a:ext cx="3325812" cy="4094162"/>
          </a:xfrm>
          <a:noFill/>
        </p:spPr>
      </p:pic>
      <p:sp>
        <p:nvSpPr>
          <p:cNvPr id="111622" name="Rectangle 9"/>
          <p:cNvSpPr>
            <a:spLocks noChangeArrowheads="1"/>
          </p:cNvSpPr>
          <p:nvPr/>
        </p:nvSpPr>
        <p:spPr bwMode="auto">
          <a:xfrm>
            <a:off x="5275263" y="1490663"/>
            <a:ext cx="3105150" cy="588962"/>
          </a:xfrm>
          <a:prstGeom prst="rect">
            <a:avLst/>
          </a:prstGeom>
          <a:noFill/>
          <a:ln w="9525">
            <a:noFill/>
            <a:miter lim="800000"/>
            <a:headEnd/>
            <a:tailEnd/>
          </a:ln>
        </p:spPr>
        <p:txBody>
          <a:bodyPr lIns="0" tIns="0" rIns="0" bIns="0"/>
          <a:lstStyle/>
          <a:p>
            <a:pPr algn="ctr">
              <a:spcBef>
                <a:spcPct val="0"/>
              </a:spcBef>
              <a:buClrTx/>
              <a:buSzTx/>
              <a:buFontTx/>
              <a:buNone/>
            </a:pPr>
            <a:r>
              <a:rPr lang="en-US" sz="1800" b="0" dirty="0"/>
              <a:t>A medium power external anode transmitting tube</a:t>
            </a:r>
          </a:p>
        </p:txBody>
      </p:sp>
      <p:pic>
        <p:nvPicPr>
          <p:cNvPr id="111623" name="Picture 11"/>
          <p:cNvPicPr>
            <a:picLocks noChangeAspect="1" noChangeArrowheads="1"/>
          </p:cNvPicPr>
          <p:nvPr/>
        </p:nvPicPr>
        <p:blipFill>
          <a:blip r:embed="rId4" cstate="print"/>
          <a:srcRect/>
          <a:stretch>
            <a:fillRect/>
          </a:stretch>
        </p:blipFill>
        <p:spPr bwMode="auto">
          <a:xfrm>
            <a:off x="822325" y="3181350"/>
            <a:ext cx="3573463" cy="2928938"/>
          </a:xfrm>
          <a:prstGeom prst="rect">
            <a:avLst/>
          </a:prstGeom>
          <a:noFill/>
          <a:ln w="25400" algn="ctr">
            <a:noFill/>
            <a:miter lim="800000"/>
            <a:headEnd/>
            <a:tailEnd type="none" w="lg" len="lg"/>
          </a:ln>
        </p:spPr>
      </p:pic>
      <p:sp>
        <p:nvSpPr>
          <p:cNvPr id="111624" name="Rectangle 12"/>
          <p:cNvSpPr>
            <a:spLocks noChangeArrowheads="1"/>
          </p:cNvSpPr>
          <p:nvPr/>
        </p:nvSpPr>
        <p:spPr bwMode="auto">
          <a:xfrm>
            <a:off x="828675" y="1493838"/>
            <a:ext cx="3689350" cy="1774825"/>
          </a:xfrm>
          <a:prstGeom prst="rect">
            <a:avLst/>
          </a:prstGeom>
          <a:noFill/>
          <a:ln w="9525">
            <a:noFill/>
            <a:miter lim="800000"/>
            <a:headEnd/>
            <a:tailEnd/>
          </a:ln>
        </p:spPr>
        <p:txBody>
          <a:bodyPr lIns="92075" tIns="46038" rIns="92075" bIns="46038"/>
          <a:lstStyle/>
          <a:p>
            <a:pPr marL="571500" indent="-571500"/>
            <a:r>
              <a:rPr lang="en-US" sz="1800" b="0" dirty="0"/>
              <a:t>Filament burns off electrons</a:t>
            </a:r>
          </a:p>
          <a:p>
            <a:pPr marL="571500" indent="-571500"/>
            <a:r>
              <a:rPr lang="en-US" sz="1800" b="0" dirty="0"/>
              <a:t>acceleration in DC field</a:t>
            </a:r>
          </a:p>
          <a:p>
            <a:pPr marL="571500" indent="-571500"/>
            <a:r>
              <a:rPr lang="en-US" sz="1800" b="0" u="sng" dirty="0">
                <a:solidFill>
                  <a:schemeClr val="accent2"/>
                </a:solidFill>
              </a:rPr>
              <a:t>density</a:t>
            </a:r>
            <a:r>
              <a:rPr lang="en-US" sz="1800" b="0" dirty="0"/>
              <a:t> modulation by grid</a:t>
            </a:r>
          </a:p>
          <a:p>
            <a:pPr marL="571500" indent="-571500"/>
            <a:r>
              <a:rPr lang="en-US" sz="1800" b="0" dirty="0"/>
              <a:t>=&gt; voltage controlled current source</a:t>
            </a:r>
          </a:p>
        </p:txBody>
      </p:sp>
      <p:sp>
        <p:nvSpPr>
          <p:cNvPr id="111625"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 </a:t>
            </a:r>
            <a:r>
              <a:rPr lang="en-US" sz="900" dirty="0"/>
              <a:t>www-bd.fnal.gov/public/ triode_klystron.html</a:t>
            </a:r>
            <a:endParaRPr lang="en-US" sz="1400" b="0" dirty="0">
              <a:solidFill>
                <a:schemeClr val="tx1"/>
              </a:solidFill>
            </a:endParaRPr>
          </a:p>
        </p:txBody>
      </p:sp>
    </p:spTree>
    <p:extLst>
      <p:ext uri="{BB962C8B-B14F-4D97-AF65-F5344CB8AC3E}">
        <p14:creationId xmlns:p14="http://schemas.microsoft.com/office/powerpoint/2010/main" val="165336065"/>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2643" name="Slide Number Placeholder 4"/>
          <p:cNvSpPr>
            <a:spLocks noGrp="1"/>
          </p:cNvSpPr>
          <p:nvPr>
            <p:ph type="sldNum" sz="quarter" idx="11"/>
          </p:nvPr>
        </p:nvSpPr>
        <p:spPr>
          <a:noFill/>
        </p:spPr>
        <p:txBody>
          <a:bodyPr/>
          <a:lstStyle/>
          <a:p>
            <a:fld id="{143BA40E-2473-4585-A2D8-737C4EC6AE98}" type="slidenum">
              <a:rPr lang="en-US" smtClean="0"/>
              <a:pPr/>
              <a:t>196</a:t>
            </a:fld>
            <a:endParaRPr lang="en-US" dirty="0"/>
          </a:p>
        </p:txBody>
      </p:sp>
      <p:sp>
        <p:nvSpPr>
          <p:cNvPr id="112644" name="Rectangle 2"/>
          <p:cNvSpPr>
            <a:spLocks noChangeArrowheads="1"/>
          </p:cNvSpPr>
          <p:nvPr/>
        </p:nvSpPr>
        <p:spPr bwMode="auto">
          <a:xfrm>
            <a:off x="830263" y="269875"/>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Klystrons (1)</a:t>
            </a:r>
          </a:p>
        </p:txBody>
      </p:sp>
      <p:pic>
        <p:nvPicPr>
          <p:cNvPr id="112645" name="Picture 9"/>
          <p:cNvPicPr>
            <a:picLocks noChangeAspect="1" noChangeArrowheads="1"/>
          </p:cNvPicPr>
          <p:nvPr/>
        </p:nvPicPr>
        <p:blipFill>
          <a:blip r:embed="rId3" cstate="print"/>
          <a:srcRect/>
          <a:stretch>
            <a:fillRect/>
          </a:stretch>
        </p:blipFill>
        <p:spPr bwMode="auto">
          <a:xfrm>
            <a:off x="582613" y="2362200"/>
            <a:ext cx="7745412" cy="2955925"/>
          </a:xfrm>
          <a:prstGeom prst="rect">
            <a:avLst/>
          </a:prstGeom>
          <a:noFill/>
          <a:ln w="25400" algn="ctr">
            <a:noFill/>
            <a:miter lim="800000"/>
            <a:headEnd/>
            <a:tailEnd type="none" w="lg" len="lg"/>
          </a:ln>
        </p:spPr>
      </p:pic>
      <p:sp>
        <p:nvSpPr>
          <p:cNvPr id="112646" name="Rectangle 11"/>
          <p:cNvSpPr>
            <a:spLocks noChangeArrowheads="1"/>
          </p:cNvSpPr>
          <p:nvPr/>
        </p:nvSpPr>
        <p:spPr bwMode="auto">
          <a:xfrm>
            <a:off x="5430838" y="2127250"/>
            <a:ext cx="1206500" cy="263525"/>
          </a:xfrm>
          <a:prstGeom prst="rect">
            <a:avLst/>
          </a:prstGeom>
          <a:noFill/>
          <a:ln w="9525">
            <a:noFill/>
            <a:miter lim="800000"/>
            <a:headEnd/>
            <a:tailEnd/>
          </a:ln>
        </p:spPr>
        <p:txBody>
          <a:bodyPr lIns="0" tIns="0" rIns="0" bIns="0"/>
          <a:lstStyle/>
          <a:p>
            <a:pPr algn="ctr">
              <a:spcBef>
                <a:spcPct val="0"/>
              </a:spcBef>
              <a:buClrTx/>
              <a:buSzTx/>
              <a:buFontTx/>
              <a:buNone/>
            </a:pPr>
            <a:r>
              <a:rPr lang="en-US" sz="1800" b="0" dirty="0"/>
              <a:t>drift space</a:t>
            </a:r>
          </a:p>
        </p:txBody>
      </p:sp>
      <p:sp>
        <p:nvSpPr>
          <p:cNvPr id="271372" name="Line 12"/>
          <p:cNvSpPr>
            <a:spLocks noChangeShapeType="1"/>
          </p:cNvSpPr>
          <p:nvPr/>
        </p:nvSpPr>
        <p:spPr bwMode="auto">
          <a:xfrm>
            <a:off x="660400" y="2046288"/>
            <a:ext cx="404813" cy="819150"/>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12648" name="Rectangle 1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2649" name="Rectangle 11"/>
          <p:cNvSpPr>
            <a:spLocks noChangeArrowheads="1"/>
          </p:cNvSpPr>
          <p:nvPr/>
        </p:nvSpPr>
        <p:spPr bwMode="auto">
          <a:xfrm>
            <a:off x="447675" y="1504950"/>
            <a:ext cx="2370138" cy="592138"/>
          </a:xfrm>
          <a:prstGeom prst="rect">
            <a:avLst/>
          </a:prstGeom>
          <a:noFill/>
          <a:ln w="9525">
            <a:noFill/>
            <a:miter lim="800000"/>
            <a:headEnd/>
            <a:tailEnd/>
          </a:ln>
        </p:spPr>
        <p:txBody>
          <a:bodyPr lIns="0" tIns="0" rIns="0" bIns="0"/>
          <a:lstStyle/>
          <a:p>
            <a:pPr>
              <a:buFont typeface="Wingdings" pitchFamily="2" charset="2"/>
              <a:buNone/>
            </a:pPr>
            <a:r>
              <a:rPr lang="en-US" sz="1600" b="0" dirty="0"/>
              <a:t>Filament (electron gun) emits electrons</a:t>
            </a:r>
          </a:p>
        </p:txBody>
      </p:sp>
      <p:sp>
        <p:nvSpPr>
          <p:cNvPr id="112650" name="Rectangle 11"/>
          <p:cNvSpPr>
            <a:spLocks noChangeArrowheads="1"/>
          </p:cNvSpPr>
          <p:nvPr/>
        </p:nvSpPr>
        <p:spPr bwMode="auto">
          <a:xfrm>
            <a:off x="3343275" y="1439863"/>
            <a:ext cx="1757363" cy="596900"/>
          </a:xfrm>
          <a:prstGeom prst="rect">
            <a:avLst/>
          </a:prstGeom>
          <a:noFill/>
          <a:ln w="9525">
            <a:noFill/>
            <a:miter lim="800000"/>
            <a:headEnd/>
            <a:tailEnd/>
          </a:ln>
        </p:spPr>
        <p:txBody>
          <a:bodyPr lIns="0" tIns="0" rIns="0" bIns="0"/>
          <a:lstStyle/>
          <a:p>
            <a:pPr>
              <a:buFont typeface="Wingdings" pitchFamily="2" charset="2"/>
              <a:buNone/>
            </a:pPr>
            <a:r>
              <a:rPr lang="en-US" sz="1600" b="0" u="sng" dirty="0">
                <a:solidFill>
                  <a:schemeClr val="accent2"/>
                </a:solidFill>
              </a:rPr>
              <a:t>velocity</a:t>
            </a:r>
            <a:r>
              <a:rPr lang="en-US" sz="1600" b="0" dirty="0">
                <a:solidFill>
                  <a:schemeClr val="accent2"/>
                </a:solidFill>
              </a:rPr>
              <a:t> </a:t>
            </a:r>
            <a:r>
              <a:rPr lang="en-US" sz="1600" b="0" dirty="0"/>
              <a:t>modulation in first cavity</a:t>
            </a:r>
          </a:p>
        </p:txBody>
      </p:sp>
      <p:sp>
        <p:nvSpPr>
          <p:cNvPr id="112651" name="Rectangle 11"/>
          <p:cNvSpPr>
            <a:spLocks noChangeArrowheads="1"/>
          </p:cNvSpPr>
          <p:nvPr/>
        </p:nvSpPr>
        <p:spPr bwMode="auto">
          <a:xfrm>
            <a:off x="549275" y="5210175"/>
            <a:ext cx="1446213" cy="538163"/>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t>acceleration in DC field</a:t>
            </a:r>
          </a:p>
        </p:txBody>
      </p:sp>
      <p:sp>
        <p:nvSpPr>
          <p:cNvPr id="16" name="Line 12"/>
          <p:cNvSpPr>
            <a:spLocks noChangeShapeType="1"/>
          </p:cNvSpPr>
          <p:nvPr/>
        </p:nvSpPr>
        <p:spPr bwMode="auto">
          <a:xfrm flipV="1">
            <a:off x="1546225" y="4449763"/>
            <a:ext cx="330200" cy="706437"/>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7" name="Line 12"/>
          <p:cNvSpPr>
            <a:spLocks noChangeShapeType="1"/>
          </p:cNvSpPr>
          <p:nvPr/>
        </p:nvSpPr>
        <p:spPr bwMode="auto">
          <a:xfrm>
            <a:off x="4071938" y="1922463"/>
            <a:ext cx="85725" cy="3968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8" name="Line 12"/>
          <p:cNvSpPr>
            <a:spLocks noChangeShapeType="1"/>
          </p:cNvSpPr>
          <p:nvPr/>
        </p:nvSpPr>
        <p:spPr bwMode="auto">
          <a:xfrm flipH="1">
            <a:off x="5929313" y="2441575"/>
            <a:ext cx="0" cy="971550"/>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12655" name="Rectangle 18"/>
          <p:cNvSpPr>
            <a:spLocks noChangeArrowheads="1"/>
          </p:cNvSpPr>
          <p:nvPr/>
        </p:nvSpPr>
        <p:spPr bwMode="auto">
          <a:xfrm>
            <a:off x="6773863" y="1344613"/>
            <a:ext cx="2162175" cy="757237"/>
          </a:xfrm>
          <a:prstGeom prst="rect">
            <a:avLst/>
          </a:prstGeom>
          <a:noFill/>
          <a:ln w="9525">
            <a:noFill/>
            <a:miter lim="800000"/>
            <a:headEnd/>
            <a:tailEnd/>
          </a:ln>
        </p:spPr>
        <p:txBody>
          <a:bodyPr>
            <a:spAutoFit/>
          </a:bodyPr>
          <a:lstStyle/>
          <a:p>
            <a:pPr>
              <a:buFont typeface="Wingdings" pitchFamily="2" charset="2"/>
              <a:buNone/>
            </a:pPr>
            <a:r>
              <a:rPr lang="en-US" sz="1600" b="0" dirty="0"/>
              <a:t>extraction of high intensity RF field in second cavity</a:t>
            </a:r>
          </a:p>
        </p:txBody>
      </p:sp>
      <p:sp>
        <p:nvSpPr>
          <p:cNvPr id="20" name="Line 12"/>
          <p:cNvSpPr>
            <a:spLocks noChangeShapeType="1"/>
          </p:cNvSpPr>
          <p:nvPr/>
        </p:nvSpPr>
        <p:spPr bwMode="auto">
          <a:xfrm flipH="1">
            <a:off x="6872288" y="2120900"/>
            <a:ext cx="754062" cy="9048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cxnSp>
        <p:nvCxnSpPr>
          <p:cNvPr id="112657" name="Straight Arrow Connector 21"/>
          <p:cNvCxnSpPr>
            <a:cxnSpLocks noChangeShapeType="1"/>
          </p:cNvCxnSpPr>
          <p:nvPr/>
        </p:nvCxnSpPr>
        <p:spPr bwMode="auto">
          <a:xfrm rot="5400000" flipH="1" flipV="1">
            <a:off x="3086894" y="5528469"/>
            <a:ext cx="593725" cy="1587"/>
          </a:xfrm>
          <a:prstGeom prst="straightConnector1">
            <a:avLst/>
          </a:prstGeom>
          <a:noFill/>
          <a:ln w="25400" algn="ctr">
            <a:solidFill>
              <a:srgbClr val="FF0000"/>
            </a:solidFill>
            <a:round/>
            <a:headEnd/>
            <a:tailEnd type="arrow" w="med" len="med"/>
          </a:ln>
        </p:spPr>
      </p:cxnSp>
      <p:cxnSp>
        <p:nvCxnSpPr>
          <p:cNvPr id="112658" name="Straight Arrow Connector 22"/>
          <p:cNvCxnSpPr>
            <a:cxnSpLocks noChangeShapeType="1"/>
          </p:cNvCxnSpPr>
          <p:nvPr/>
        </p:nvCxnSpPr>
        <p:spPr bwMode="auto">
          <a:xfrm rot="16200000" flipH="1">
            <a:off x="5660231" y="5537994"/>
            <a:ext cx="593725" cy="1588"/>
          </a:xfrm>
          <a:prstGeom prst="straightConnector1">
            <a:avLst/>
          </a:prstGeom>
          <a:noFill/>
          <a:ln w="25400" algn="ctr">
            <a:solidFill>
              <a:srgbClr val="FF0000"/>
            </a:solidFill>
            <a:round/>
            <a:headEnd/>
            <a:tailEnd type="arrow" w="med" len="med"/>
          </a:ln>
        </p:spPr>
      </p:cxnSp>
      <p:sp>
        <p:nvSpPr>
          <p:cNvPr id="112659" name="Rectangle 11"/>
          <p:cNvSpPr>
            <a:spLocks noChangeArrowheads="1"/>
          </p:cNvSpPr>
          <p:nvPr/>
        </p:nvSpPr>
        <p:spPr bwMode="auto">
          <a:xfrm>
            <a:off x="3516313" y="5540375"/>
            <a:ext cx="1206500" cy="263525"/>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rgbClr val="FF0000"/>
                </a:solidFill>
              </a:rPr>
              <a:t>RF input</a:t>
            </a:r>
          </a:p>
        </p:txBody>
      </p:sp>
      <p:sp>
        <p:nvSpPr>
          <p:cNvPr id="112660" name="Rectangle 11"/>
          <p:cNvSpPr>
            <a:spLocks noChangeArrowheads="1"/>
          </p:cNvSpPr>
          <p:nvPr/>
        </p:nvSpPr>
        <p:spPr bwMode="auto">
          <a:xfrm>
            <a:off x="6108700" y="5540375"/>
            <a:ext cx="1206500" cy="263525"/>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rgbClr val="FF0000"/>
                </a:solidFill>
              </a:rPr>
              <a:t>RF output</a:t>
            </a:r>
          </a:p>
        </p:txBody>
      </p:sp>
      <p:sp>
        <p:nvSpPr>
          <p:cNvPr id="3" name="TextBox 2"/>
          <p:cNvSpPr txBox="1"/>
          <p:nvPr/>
        </p:nvSpPr>
        <p:spPr>
          <a:xfrm>
            <a:off x="830263" y="6087762"/>
            <a:ext cx="184731" cy="286232"/>
          </a:xfrm>
          <a:prstGeom prst="rect">
            <a:avLst/>
          </a:prstGeom>
          <a:solidFill>
            <a:schemeClr val="bg1"/>
          </a:solidFill>
          <a:ln>
            <a:noFill/>
          </a:ln>
        </p:spPr>
        <p:txBody>
          <a:bodyPr wrap="none" rtlCol="0">
            <a:spAutoFit/>
          </a:bodyPr>
          <a:lstStyle/>
          <a:p>
            <a:pPr>
              <a:buNone/>
            </a:pPr>
            <a:endParaRPr lang="en-GB" sz="1400" b="0" dirty="0">
              <a:solidFill>
                <a:schemeClr val="tx1"/>
              </a:solidFill>
            </a:endParaRPr>
          </a:p>
        </p:txBody>
      </p:sp>
      <p:sp>
        <p:nvSpPr>
          <p:cNvPr id="2" name="TextBox 1"/>
          <p:cNvSpPr txBox="1"/>
          <p:nvPr/>
        </p:nvSpPr>
        <p:spPr>
          <a:xfrm>
            <a:off x="271474" y="5862457"/>
            <a:ext cx="8286884" cy="544765"/>
          </a:xfrm>
          <a:prstGeom prst="rect">
            <a:avLst/>
          </a:prstGeom>
          <a:solidFill>
            <a:schemeClr val="bg1"/>
          </a:solidFill>
          <a:ln>
            <a:noFill/>
          </a:ln>
        </p:spPr>
        <p:txBody>
          <a:bodyPr wrap="none" rtlCol="0">
            <a:spAutoFit/>
          </a:bodyPr>
          <a:lstStyle/>
          <a:p>
            <a:pPr>
              <a:buNone/>
            </a:pPr>
            <a:r>
              <a:rPr lang="en-GB" sz="1400" b="0" dirty="0"/>
              <a:t>  A very good and recent review paper: M. Thumm: State of the Art of high power gyro devices and</a:t>
            </a:r>
          </a:p>
          <a:p>
            <a:pPr>
              <a:buNone/>
            </a:pPr>
            <a:r>
              <a:rPr lang="en-GB" sz="1400" b="0" dirty="0"/>
              <a:t> free electron Masers;</a:t>
            </a:r>
            <a:r>
              <a:rPr lang="fr-FR" sz="1400" b="0" dirty="0"/>
              <a:t> J </a:t>
            </a:r>
            <a:r>
              <a:rPr lang="fr-FR" sz="1400" b="0" dirty="0" err="1"/>
              <a:t>Infrared</a:t>
            </a:r>
            <a:r>
              <a:rPr lang="fr-FR" sz="1400" b="0" dirty="0"/>
              <a:t> Milli </a:t>
            </a:r>
            <a:r>
              <a:rPr lang="fr-FR" sz="1400" b="0" dirty="0" err="1"/>
              <a:t>Terahz</a:t>
            </a:r>
            <a:r>
              <a:rPr lang="fr-FR" sz="1400" b="0" dirty="0"/>
              <a:t> </a:t>
            </a:r>
            <a:r>
              <a:rPr lang="fr-FR" sz="1400" b="0" dirty="0" err="1"/>
              <a:t>Waves</a:t>
            </a:r>
            <a:r>
              <a:rPr lang="fr-FR" sz="1400" b="0" dirty="0"/>
              <a:t> (2020) 41:1-140 DOI 10.1007/s10762-019-00631-y</a:t>
            </a:r>
            <a:endParaRPr lang="en-GB" sz="1400" b="0" dirty="0"/>
          </a:p>
        </p:txBody>
      </p:sp>
    </p:spTree>
    <p:extLst>
      <p:ext uri="{BB962C8B-B14F-4D97-AF65-F5344CB8AC3E}">
        <p14:creationId xmlns:p14="http://schemas.microsoft.com/office/powerpoint/2010/main" val="1040295685"/>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3667" name="Slide Number Placeholder 4"/>
          <p:cNvSpPr>
            <a:spLocks noGrp="1"/>
          </p:cNvSpPr>
          <p:nvPr>
            <p:ph type="sldNum" sz="quarter" idx="11"/>
          </p:nvPr>
        </p:nvSpPr>
        <p:spPr>
          <a:noFill/>
        </p:spPr>
        <p:txBody>
          <a:bodyPr/>
          <a:lstStyle/>
          <a:p>
            <a:fld id="{620C9B9B-5E17-4655-ABE4-4238F40EC29C}" type="slidenum">
              <a:rPr lang="en-US" smtClean="0"/>
              <a:pPr/>
              <a:t>197</a:t>
            </a:fld>
            <a:endParaRPr lang="en-US" dirty="0"/>
          </a:p>
        </p:txBody>
      </p:sp>
      <p:sp>
        <p:nvSpPr>
          <p:cNvPr id="113668" name="Rectangle 2"/>
          <p:cNvSpPr>
            <a:spLocks noChangeArrowheads="1"/>
          </p:cNvSpPr>
          <p:nvPr/>
        </p:nvSpPr>
        <p:spPr bwMode="auto">
          <a:xfrm>
            <a:off x="830263" y="269875"/>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Klystrons (2)</a:t>
            </a:r>
          </a:p>
        </p:txBody>
      </p:sp>
      <p:pic>
        <p:nvPicPr>
          <p:cNvPr id="113669" name="Picture 8"/>
          <p:cNvPicPr>
            <a:picLocks noChangeAspect="1" noChangeArrowheads="1"/>
          </p:cNvPicPr>
          <p:nvPr/>
        </p:nvPicPr>
        <p:blipFill>
          <a:blip r:embed="rId3" cstate="print"/>
          <a:srcRect/>
          <a:stretch>
            <a:fillRect/>
          </a:stretch>
        </p:blipFill>
        <p:spPr bwMode="auto">
          <a:xfrm>
            <a:off x="2740025" y="1352550"/>
            <a:ext cx="3424238" cy="4716463"/>
          </a:xfrm>
          <a:prstGeom prst="rect">
            <a:avLst/>
          </a:prstGeom>
          <a:noFill/>
          <a:ln w="25400" algn="ctr">
            <a:noFill/>
            <a:miter lim="800000"/>
            <a:headEnd/>
            <a:tailEnd type="none" w="lg" len="lg"/>
          </a:ln>
        </p:spPr>
      </p:pic>
      <p:sp>
        <p:nvSpPr>
          <p:cNvPr id="113670" name="Rectangle 1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3671" name="Rectangle 11"/>
          <p:cNvSpPr>
            <a:spLocks noChangeArrowheads="1"/>
          </p:cNvSpPr>
          <p:nvPr/>
        </p:nvSpPr>
        <p:spPr bwMode="auto">
          <a:xfrm>
            <a:off x="627063" y="3382963"/>
            <a:ext cx="1404937" cy="560387"/>
          </a:xfrm>
          <a:prstGeom prst="rect">
            <a:avLst/>
          </a:prstGeom>
          <a:noFill/>
          <a:ln w="9525">
            <a:noFill/>
            <a:miter lim="800000"/>
            <a:headEnd/>
            <a:tailEnd/>
          </a:ln>
        </p:spPr>
        <p:txBody>
          <a:bodyPr lIns="0" tIns="0" rIns="0" bIns="0"/>
          <a:lstStyle/>
          <a:p>
            <a:pPr>
              <a:spcBef>
                <a:spcPct val="0"/>
              </a:spcBef>
              <a:buClrTx/>
              <a:buSzTx/>
              <a:buFontTx/>
              <a:buNone/>
            </a:pPr>
            <a:r>
              <a:rPr lang="en-US" sz="1600" b="0" dirty="0"/>
              <a:t>bunching cavity</a:t>
            </a:r>
          </a:p>
        </p:txBody>
      </p:sp>
      <p:sp>
        <p:nvSpPr>
          <p:cNvPr id="113672" name="Rectangle 11"/>
          <p:cNvSpPr>
            <a:spLocks noChangeArrowheads="1"/>
          </p:cNvSpPr>
          <p:nvPr/>
        </p:nvSpPr>
        <p:spPr bwMode="auto">
          <a:xfrm>
            <a:off x="6867525" y="5438775"/>
            <a:ext cx="1546225" cy="593725"/>
          </a:xfrm>
          <a:prstGeom prst="rect">
            <a:avLst/>
          </a:prstGeom>
          <a:noFill/>
          <a:ln w="9525">
            <a:noFill/>
            <a:miter lim="800000"/>
            <a:headEnd/>
            <a:tailEnd/>
          </a:ln>
        </p:spPr>
        <p:txBody>
          <a:bodyPr lIns="0" tIns="0" rIns="0" bIns="0"/>
          <a:lstStyle/>
          <a:p>
            <a:pPr algn="r">
              <a:buFont typeface="Wingdings" pitchFamily="2" charset="2"/>
              <a:buNone/>
            </a:pPr>
            <a:r>
              <a:rPr lang="en-US" sz="1600" b="0" dirty="0"/>
              <a:t>electron source (heated)</a:t>
            </a:r>
          </a:p>
        </p:txBody>
      </p:sp>
      <p:sp>
        <p:nvSpPr>
          <p:cNvPr id="113673" name="Rectangle 11"/>
          <p:cNvSpPr>
            <a:spLocks noChangeArrowheads="1"/>
          </p:cNvSpPr>
          <p:nvPr/>
        </p:nvSpPr>
        <p:spPr bwMode="auto">
          <a:xfrm>
            <a:off x="539750" y="4378325"/>
            <a:ext cx="1289050" cy="538163"/>
          </a:xfrm>
          <a:prstGeom prst="rect">
            <a:avLst/>
          </a:prstGeom>
          <a:noFill/>
          <a:ln w="9525">
            <a:noFill/>
            <a:miter lim="800000"/>
            <a:headEnd/>
            <a:tailEnd/>
          </a:ln>
        </p:spPr>
        <p:txBody>
          <a:bodyPr lIns="0" tIns="0" rIns="0" bIns="0"/>
          <a:lstStyle/>
          <a:p>
            <a:pPr>
              <a:spcBef>
                <a:spcPct val="0"/>
              </a:spcBef>
              <a:buClrTx/>
              <a:buSzTx/>
              <a:buFontTx/>
              <a:buNone/>
            </a:pPr>
            <a:r>
              <a:rPr lang="en-US" sz="1600" b="0" dirty="0"/>
              <a:t>accelerating DC field</a:t>
            </a:r>
          </a:p>
        </p:txBody>
      </p:sp>
      <p:sp>
        <p:nvSpPr>
          <p:cNvPr id="18" name="Line 12"/>
          <p:cNvSpPr>
            <a:spLocks noChangeShapeType="1"/>
          </p:cNvSpPr>
          <p:nvPr/>
        </p:nvSpPr>
        <p:spPr bwMode="auto">
          <a:xfrm>
            <a:off x="1911350" y="4637088"/>
            <a:ext cx="693738" cy="157162"/>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9" name="Line 12"/>
          <p:cNvSpPr>
            <a:spLocks noChangeShapeType="1"/>
          </p:cNvSpPr>
          <p:nvPr/>
        </p:nvSpPr>
        <p:spPr bwMode="auto">
          <a:xfrm>
            <a:off x="2143125" y="3602038"/>
            <a:ext cx="1338263" cy="166687"/>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0" name="Line 12"/>
          <p:cNvSpPr>
            <a:spLocks noChangeShapeType="1"/>
          </p:cNvSpPr>
          <p:nvPr/>
        </p:nvSpPr>
        <p:spPr bwMode="auto">
          <a:xfrm>
            <a:off x="2170113" y="2300288"/>
            <a:ext cx="1366837" cy="9207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13677" name="Rectangle 20"/>
          <p:cNvSpPr>
            <a:spLocks noChangeArrowheads="1"/>
          </p:cNvSpPr>
          <p:nvPr/>
        </p:nvSpPr>
        <p:spPr bwMode="auto">
          <a:xfrm>
            <a:off x="400050" y="1778000"/>
            <a:ext cx="2163763" cy="757238"/>
          </a:xfrm>
          <a:prstGeom prst="rect">
            <a:avLst/>
          </a:prstGeom>
          <a:noFill/>
          <a:ln w="9525">
            <a:noFill/>
            <a:miter lim="800000"/>
            <a:headEnd/>
            <a:tailEnd/>
          </a:ln>
        </p:spPr>
        <p:txBody>
          <a:bodyPr>
            <a:spAutoFit/>
          </a:bodyPr>
          <a:lstStyle/>
          <a:p>
            <a:pPr>
              <a:buFont typeface="Wingdings" pitchFamily="2" charset="2"/>
              <a:buNone/>
            </a:pPr>
            <a:r>
              <a:rPr lang="en-US" sz="1600" b="0" dirty="0"/>
              <a:t>extraction of high intensity RF field in second cavity</a:t>
            </a:r>
          </a:p>
        </p:txBody>
      </p:sp>
      <p:cxnSp>
        <p:nvCxnSpPr>
          <p:cNvPr id="113678" name="Straight Arrow Connector 22"/>
          <p:cNvCxnSpPr>
            <a:cxnSpLocks noChangeShapeType="1"/>
          </p:cNvCxnSpPr>
          <p:nvPr/>
        </p:nvCxnSpPr>
        <p:spPr bwMode="auto">
          <a:xfrm flipH="1" flipV="1">
            <a:off x="6273800" y="3717925"/>
            <a:ext cx="593725" cy="1588"/>
          </a:xfrm>
          <a:prstGeom prst="straightConnector1">
            <a:avLst/>
          </a:prstGeom>
          <a:noFill/>
          <a:ln w="25400" algn="ctr">
            <a:solidFill>
              <a:srgbClr val="FF0000"/>
            </a:solidFill>
            <a:round/>
            <a:headEnd/>
            <a:tailEnd type="arrow" w="med" len="med"/>
          </a:ln>
        </p:spPr>
      </p:cxnSp>
      <p:cxnSp>
        <p:nvCxnSpPr>
          <p:cNvPr id="113679" name="Straight Arrow Connector 23"/>
          <p:cNvCxnSpPr>
            <a:cxnSpLocks noChangeShapeType="1"/>
          </p:cNvCxnSpPr>
          <p:nvPr/>
        </p:nvCxnSpPr>
        <p:spPr bwMode="auto">
          <a:xfrm rot="10800000" flipH="1">
            <a:off x="6261100" y="2324100"/>
            <a:ext cx="593725" cy="1588"/>
          </a:xfrm>
          <a:prstGeom prst="straightConnector1">
            <a:avLst/>
          </a:prstGeom>
          <a:noFill/>
          <a:ln w="25400" algn="ctr">
            <a:solidFill>
              <a:srgbClr val="FF0000"/>
            </a:solidFill>
            <a:round/>
            <a:headEnd/>
            <a:tailEnd type="arrow" w="med" len="med"/>
          </a:ln>
        </p:spPr>
      </p:cxnSp>
      <p:sp>
        <p:nvSpPr>
          <p:cNvPr id="113680" name="Rectangle 11"/>
          <p:cNvSpPr>
            <a:spLocks noChangeArrowheads="1"/>
          </p:cNvSpPr>
          <p:nvPr/>
        </p:nvSpPr>
        <p:spPr bwMode="auto">
          <a:xfrm>
            <a:off x="6943725" y="3600450"/>
            <a:ext cx="1206500" cy="263525"/>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rgbClr val="FF0000"/>
                </a:solidFill>
              </a:rPr>
              <a:t>RF input</a:t>
            </a:r>
          </a:p>
        </p:txBody>
      </p:sp>
      <p:sp>
        <p:nvSpPr>
          <p:cNvPr id="113681" name="Rectangle 11"/>
          <p:cNvSpPr>
            <a:spLocks noChangeArrowheads="1"/>
          </p:cNvSpPr>
          <p:nvPr/>
        </p:nvSpPr>
        <p:spPr bwMode="auto">
          <a:xfrm>
            <a:off x="6921500" y="2233613"/>
            <a:ext cx="1206500" cy="263525"/>
          </a:xfrm>
          <a:prstGeom prst="rect">
            <a:avLst/>
          </a:prstGeom>
          <a:noFill/>
          <a:ln w="9525">
            <a:noFill/>
            <a:miter lim="800000"/>
            <a:headEnd/>
            <a:tailEnd/>
          </a:ln>
        </p:spPr>
        <p:txBody>
          <a:bodyPr lIns="0" tIns="0" rIns="0" bIns="0"/>
          <a:lstStyle/>
          <a:p>
            <a:pPr>
              <a:spcBef>
                <a:spcPct val="0"/>
              </a:spcBef>
              <a:buClrTx/>
              <a:buSzTx/>
              <a:buFontTx/>
              <a:buNone/>
            </a:pPr>
            <a:r>
              <a:rPr lang="en-US" sz="1600" b="0" dirty="0">
                <a:solidFill>
                  <a:srgbClr val="FF0000"/>
                </a:solidFill>
              </a:rPr>
              <a:t>RF output</a:t>
            </a:r>
          </a:p>
        </p:txBody>
      </p:sp>
      <p:sp>
        <p:nvSpPr>
          <p:cNvPr id="27" name="Line 12"/>
          <p:cNvSpPr>
            <a:spLocks noChangeShapeType="1"/>
          </p:cNvSpPr>
          <p:nvPr/>
        </p:nvSpPr>
        <p:spPr bwMode="auto">
          <a:xfrm flipH="1" flipV="1">
            <a:off x="5449888" y="5486400"/>
            <a:ext cx="1477962" cy="74613"/>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418047086"/>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3667" name="Slide Number Placeholder 4"/>
          <p:cNvSpPr>
            <a:spLocks noGrp="1"/>
          </p:cNvSpPr>
          <p:nvPr>
            <p:ph type="sldNum" sz="quarter" idx="11"/>
          </p:nvPr>
        </p:nvSpPr>
        <p:spPr>
          <a:noFill/>
        </p:spPr>
        <p:txBody>
          <a:bodyPr/>
          <a:lstStyle/>
          <a:p>
            <a:fld id="{620C9B9B-5E17-4655-ABE4-4238F40EC29C}" type="slidenum">
              <a:rPr lang="en-US" smtClean="0"/>
              <a:pPr/>
              <a:t>198</a:t>
            </a:fld>
            <a:endParaRPr lang="en-US" dirty="0"/>
          </a:p>
        </p:txBody>
      </p:sp>
      <p:sp>
        <p:nvSpPr>
          <p:cNvPr id="113668" name="Rectangle 2"/>
          <p:cNvSpPr>
            <a:spLocks noChangeArrowheads="1"/>
          </p:cNvSpPr>
          <p:nvPr/>
        </p:nvSpPr>
        <p:spPr bwMode="auto">
          <a:xfrm>
            <a:off x="830263" y="269875"/>
            <a:ext cx="780891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Travelling  Wave tubes (TWTs)</a:t>
            </a:r>
          </a:p>
        </p:txBody>
      </p:sp>
      <p:sp>
        <p:nvSpPr>
          <p:cNvPr id="113670" name="Rectangle 1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pic>
        <p:nvPicPr>
          <p:cNvPr id="2" name="Picture 1"/>
          <p:cNvPicPr>
            <a:picLocks noChangeAspect="1"/>
          </p:cNvPicPr>
          <p:nvPr/>
        </p:nvPicPr>
        <p:blipFill rotWithShape="1">
          <a:blip r:embed="rId3"/>
          <a:srcRect t="14709"/>
          <a:stretch/>
        </p:blipFill>
        <p:spPr>
          <a:xfrm>
            <a:off x="1064945" y="1300737"/>
            <a:ext cx="6841307" cy="1712000"/>
          </a:xfrm>
          <a:prstGeom prst="rect">
            <a:avLst/>
          </a:prstGeom>
        </p:spPr>
      </p:pic>
      <p:sp>
        <p:nvSpPr>
          <p:cNvPr id="3" name="TextBox 2"/>
          <p:cNvSpPr txBox="1"/>
          <p:nvPr/>
        </p:nvSpPr>
        <p:spPr>
          <a:xfrm>
            <a:off x="667810" y="3731869"/>
            <a:ext cx="7763664" cy="2354491"/>
          </a:xfrm>
          <a:prstGeom prst="rect">
            <a:avLst/>
          </a:prstGeom>
          <a:solidFill>
            <a:schemeClr val="bg1"/>
          </a:solidFill>
          <a:ln>
            <a:noFill/>
          </a:ln>
        </p:spPr>
        <p:txBody>
          <a:bodyPr wrap="none" rtlCol="0">
            <a:spAutoFit/>
          </a:bodyPr>
          <a:lstStyle/>
          <a:p>
            <a:pPr>
              <a:buNone/>
            </a:pPr>
            <a:r>
              <a:rPr lang="en-GB" sz="1400" b="0" dirty="0">
                <a:solidFill>
                  <a:schemeClr val="tx1"/>
                </a:solidFill>
              </a:rPr>
              <a:t>The TWT is basically a slow cave structure (e.g. helix or series of coupled cavities) </a:t>
            </a:r>
          </a:p>
          <a:p>
            <a:pPr>
              <a:buNone/>
            </a:pPr>
            <a:r>
              <a:rPr lang="en-GB" sz="1400" b="0" dirty="0">
                <a:solidFill>
                  <a:schemeClr val="tx1"/>
                </a:solidFill>
              </a:rPr>
              <a:t>where the beam is in synchronism with the phase velocity of this structure.</a:t>
            </a:r>
          </a:p>
          <a:p>
            <a:pPr>
              <a:buNone/>
            </a:pPr>
            <a:r>
              <a:rPr lang="en-GB" sz="1400" b="0" dirty="0">
                <a:solidFill>
                  <a:schemeClr val="tx1"/>
                </a:solidFill>
              </a:rPr>
              <a:t>TWTs can have bandwidths up to 2 octaves and  may show very high gain (40 dB).</a:t>
            </a:r>
          </a:p>
          <a:p>
            <a:pPr>
              <a:buNone/>
            </a:pPr>
            <a:r>
              <a:rPr lang="en-GB" sz="1400" b="0" dirty="0">
                <a:solidFill>
                  <a:schemeClr val="tx1"/>
                </a:solidFill>
              </a:rPr>
              <a:t>They have been used for rather low noise small signal amplifiers and many are still in operation </a:t>
            </a:r>
          </a:p>
          <a:p>
            <a:pPr>
              <a:buNone/>
            </a:pPr>
            <a:r>
              <a:rPr lang="en-GB" sz="1400" b="0" dirty="0">
                <a:solidFill>
                  <a:schemeClr val="tx1"/>
                </a:solidFill>
              </a:rPr>
              <a:t>in satellites these days (reliability issues) as power amplifiers (TV satellites)</a:t>
            </a:r>
          </a:p>
          <a:p>
            <a:pPr>
              <a:buNone/>
            </a:pPr>
            <a:r>
              <a:rPr lang="en-GB" sz="1400" b="0" dirty="0">
                <a:solidFill>
                  <a:schemeClr val="tx1"/>
                </a:solidFill>
              </a:rPr>
              <a:t>The range for different models is from 300 MHz to beyond 100 GHz.</a:t>
            </a:r>
          </a:p>
          <a:p>
            <a:pPr>
              <a:buNone/>
            </a:pPr>
            <a:r>
              <a:rPr lang="en-GB" sz="1400" b="0" dirty="0">
                <a:solidFill>
                  <a:schemeClr val="tx1"/>
                </a:solidFill>
              </a:rPr>
              <a:t>Usually the electron beam (space charge forces) is kept focused by (permanent ) magnets </a:t>
            </a:r>
          </a:p>
          <a:p>
            <a:pPr>
              <a:buNone/>
            </a:pPr>
            <a:r>
              <a:rPr lang="en-GB" sz="1400" b="0" dirty="0">
                <a:solidFill>
                  <a:schemeClr val="tx1"/>
                </a:solidFill>
              </a:rPr>
              <a:t>for a solenoidal field .</a:t>
            </a:r>
          </a:p>
          <a:p>
            <a:pPr>
              <a:buNone/>
            </a:pPr>
            <a:r>
              <a:rPr lang="en-GB" sz="1400" b="0" dirty="0">
                <a:solidFill>
                  <a:schemeClr val="tx1"/>
                </a:solidFill>
              </a:rPr>
              <a:t>Both, forced air cooled and water cooled ( in particular for the collector) versions exist.</a:t>
            </a:r>
          </a:p>
        </p:txBody>
      </p:sp>
      <p:sp>
        <p:nvSpPr>
          <p:cNvPr id="4" name="TextBox 3"/>
          <p:cNvSpPr txBox="1"/>
          <p:nvPr/>
        </p:nvSpPr>
        <p:spPr>
          <a:xfrm>
            <a:off x="1800703" y="3186597"/>
            <a:ext cx="4934364" cy="230832"/>
          </a:xfrm>
          <a:prstGeom prst="rect">
            <a:avLst/>
          </a:prstGeom>
          <a:solidFill>
            <a:schemeClr val="bg1"/>
          </a:solidFill>
          <a:ln>
            <a:solidFill>
              <a:schemeClr val="bg1"/>
            </a:solidFill>
          </a:ln>
        </p:spPr>
        <p:txBody>
          <a:bodyPr wrap="none" rtlCol="0">
            <a:spAutoFit/>
          </a:bodyPr>
          <a:lstStyle/>
          <a:p>
            <a:pPr>
              <a:buNone/>
            </a:pPr>
            <a:r>
              <a:rPr lang="en-GB" sz="1000" b="0" dirty="0"/>
              <a:t>From: </a:t>
            </a:r>
            <a:r>
              <a:rPr lang="en-GB" sz="1000" b="0" dirty="0" err="1"/>
              <a:t>Minenna</a:t>
            </a:r>
            <a:r>
              <a:rPr lang="en-GB" sz="1000" b="0" dirty="0"/>
              <a:t> et </a:t>
            </a:r>
            <a:r>
              <a:rPr lang="en-GB" sz="1000" b="0" dirty="0" err="1"/>
              <a:t>al..”the</a:t>
            </a:r>
            <a:r>
              <a:rPr lang="en-GB" sz="1000" b="0" dirty="0"/>
              <a:t> travelling wave tube in the history of telecommunication.”</a:t>
            </a:r>
          </a:p>
        </p:txBody>
      </p:sp>
    </p:spTree>
    <p:extLst>
      <p:ext uri="{BB962C8B-B14F-4D97-AF65-F5344CB8AC3E}">
        <p14:creationId xmlns:p14="http://schemas.microsoft.com/office/powerpoint/2010/main" val="1966245364"/>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4691" name="Slide Number Placeholder 4"/>
          <p:cNvSpPr>
            <a:spLocks noGrp="1"/>
          </p:cNvSpPr>
          <p:nvPr>
            <p:ph type="sldNum" sz="quarter" idx="11"/>
          </p:nvPr>
        </p:nvSpPr>
        <p:spPr>
          <a:noFill/>
        </p:spPr>
        <p:txBody>
          <a:bodyPr/>
          <a:lstStyle/>
          <a:p>
            <a:fld id="{18D76A07-1286-479B-84A8-D6EE8A370703}" type="slidenum">
              <a:rPr lang="en-US" smtClean="0"/>
              <a:pPr/>
              <a:t>199</a:t>
            </a:fld>
            <a:endParaRPr lang="en-US" dirty="0"/>
          </a:p>
        </p:txBody>
      </p:sp>
      <p:sp>
        <p:nvSpPr>
          <p:cNvPr id="11469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4693"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IOT – Inductive Output Tubes (1)</a:t>
            </a:r>
          </a:p>
        </p:txBody>
      </p:sp>
      <p:pic>
        <p:nvPicPr>
          <p:cNvPr id="114694" name="Picture 2"/>
          <p:cNvPicPr>
            <a:picLocks noChangeAspect="1" noChangeArrowheads="1"/>
          </p:cNvPicPr>
          <p:nvPr/>
        </p:nvPicPr>
        <p:blipFill>
          <a:blip r:embed="rId3" cstate="print"/>
          <a:srcRect/>
          <a:stretch>
            <a:fillRect/>
          </a:stretch>
        </p:blipFill>
        <p:spPr bwMode="auto">
          <a:xfrm>
            <a:off x="803275" y="771525"/>
            <a:ext cx="7185025" cy="5378450"/>
          </a:xfrm>
          <a:prstGeom prst="rect">
            <a:avLst/>
          </a:prstGeom>
          <a:noFill/>
          <a:ln w="25400" algn="ctr">
            <a:noFill/>
            <a:miter lim="800000"/>
            <a:headEnd/>
            <a:tailEnd type="none" w="lg" len="lg"/>
          </a:ln>
        </p:spPr>
      </p:pic>
      <p:sp>
        <p:nvSpPr>
          <p:cNvPr id="114695" name="Rectangle 7"/>
          <p:cNvSpPr>
            <a:spLocks noChangeArrowheads="1"/>
          </p:cNvSpPr>
          <p:nvPr/>
        </p:nvSpPr>
        <p:spPr bwMode="auto">
          <a:xfrm>
            <a:off x="2524125" y="6262688"/>
            <a:ext cx="4097338" cy="220662"/>
          </a:xfrm>
          <a:prstGeom prst="rect">
            <a:avLst/>
          </a:prstGeom>
          <a:noFill/>
          <a:ln w="9525">
            <a:noFill/>
            <a:miter lim="800000"/>
            <a:headEnd/>
            <a:tailEnd/>
          </a:ln>
        </p:spPr>
        <p:txBody>
          <a:bodyPr lIns="0" tIns="0" rIns="0" bIns="0" anchor="ctr"/>
          <a:lstStyle/>
          <a:p>
            <a:pPr algn="ctr">
              <a:spcBef>
                <a:spcPct val="0"/>
              </a:spcBef>
              <a:buClrTx/>
              <a:buSzTx/>
              <a:buFontTx/>
              <a:buNone/>
            </a:pPr>
            <a:r>
              <a:rPr lang="en-US" sz="1200" b="0" dirty="0"/>
              <a:t>History of the IOT:     </a:t>
            </a:r>
            <a:r>
              <a:rPr lang="en-US" sz="1200" b="0" u="sng" dirty="0"/>
              <a:t>www.bext.com/iot.htm</a:t>
            </a:r>
          </a:p>
        </p:txBody>
      </p:sp>
    </p:spTree>
    <p:extLst>
      <p:ext uri="{BB962C8B-B14F-4D97-AF65-F5344CB8AC3E}">
        <p14:creationId xmlns:p14="http://schemas.microsoft.com/office/powerpoint/2010/main" val="3096736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56323" name="Slide Number Placeholder 5"/>
          <p:cNvSpPr>
            <a:spLocks noGrp="1"/>
          </p:cNvSpPr>
          <p:nvPr>
            <p:ph type="sldNum" sz="quarter" idx="11"/>
          </p:nvPr>
        </p:nvSpPr>
        <p:spPr>
          <a:noFill/>
        </p:spPr>
        <p:txBody>
          <a:bodyPr/>
          <a:lstStyle/>
          <a:p>
            <a:fld id="{74451317-2F4F-41DB-8AE3-CF5B2E78E435}" type="slidenum">
              <a:rPr lang="en-US" smtClean="0"/>
              <a:pPr/>
              <a:t>2</a:t>
            </a:fld>
            <a:endParaRPr lang="en-US" dirty="0"/>
          </a:p>
        </p:txBody>
      </p:sp>
      <p:sp>
        <p:nvSpPr>
          <p:cNvPr id="56324" name="Rectangle 2"/>
          <p:cNvSpPr>
            <a:spLocks noGrp="1" noChangeArrowheads="1"/>
          </p:cNvSpPr>
          <p:nvPr>
            <p:ph type="title"/>
          </p:nvPr>
        </p:nvSpPr>
        <p:spPr>
          <a:xfrm>
            <a:off x="1536238" y="251619"/>
            <a:ext cx="5943600" cy="1066800"/>
          </a:xfrm>
          <a:noFill/>
        </p:spPr>
        <p:txBody>
          <a:bodyPr tIns="365760" bIns="365760"/>
          <a:lstStyle/>
          <a:p>
            <a:r>
              <a:rPr lang="en-US" sz="3200" dirty="0">
                <a:effectLst/>
              </a:rPr>
              <a:t> Basics on RF Transmission,</a:t>
            </a:r>
            <a:br>
              <a:rPr lang="en-US" sz="3200" dirty="0">
                <a:effectLst/>
              </a:rPr>
            </a:br>
            <a:r>
              <a:rPr lang="en-US" sz="3200" dirty="0">
                <a:effectLst/>
              </a:rPr>
              <a:t>and Resonant Structures</a:t>
            </a:r>
          </a:p>
        </p:txBody>
      </p:sp>
      <p:sp>
        <p:nvSpPr>
          <p:cNvPr id="56325" name="Rectangle 3"/>
          <p:cNvSpPr>
            <a:spLocks noGrp="1" noChangeArrowheads="1"/>
          </p:cNvSpPr>
          <p:nvPr>
            <p:ph type="body" sz="half" idx="1"/>
          </p:nvPr>
        </p:nvSpPr>
        <p:spPr>
          <a:xfrm>
            <a:off x="648393" y="1414866"/>
            <a:ext cx="4264429" cy="4803053"/>
          </a:xfrm>
          <a:noFill/>
        </p:spPr>
        <p:txBody>
          <a:bodyPr tIns="365760" bIns="365760"/>
          <a:lstStyle/>
          <a:p>
            <a:pPr>
              <a:lnSpc>
                <a:spcPct val="70000"/>
              </a:lnSpc>
              <a:buFont typeface="Wingdings" pitchFamily="2" charset="2"/>
              <a:buNone/>
            </a:pPr>
            <a:r>
              <a:rPr lang="en-US" sz="1800" dirty="0">
                <a:effectLst/>
              </a:rPr>
              <a:t>Section A</a:t>
            </a:r>
          </a:p>
          <a:p>
            <a:pPr>
              <a:lnSpc>
                <a:spcPct val="70000"/>
              </a:lnSpc>
            </a:pPr>
            <a:endParaRPr lang="en-US" sz="1800" dirty="0">
              <a:effectLst/>
              <a:cs typeface="Arial" charset="0"/>
            </a:endParaRPr>
          </a:p>
          <a:p>
            <a:pPr>
              <a:lnSpc>
                <a:spcPct val="70000"/>
              </a:lnSpc>
            </a:pPr>
            <a:r>
              <a:rPr lang="en-US" sz="1800" i="1" dirty="0">
                <a:effectLst/>
                <a:latin typeface="Californian FB" pitchFamily="18" charset="0"/>
              </a:rPr>
              <a:t>Basics</a:t>
            </a:r>
          </a:p>
          <a:p>
            <a:r>
              <a:rPr lang="en-US" sz="1800" i="1" dirty="0">
                <a:effectLst/>
                <a:latin typeface="Californian FB" pitchFamily="18" charset="0"/>
              </a:rPr>
              <a:t>Transmission-lines</a:t>
            </a:r>
          </a:p>
          <a:p>
            <a:r>
              <a:rPr lang="en-US" sz="1800" i="1" dirty="0" err="1">
                <a:effectLst/>
                <a:latin typeface="Californian FB" pitchFamily="18" charset="0"/>
              </a:rPr>
              <a:t>Striplines</a:t>
            </a:r>
            <a:r>
              <a:rPr lang="en-US" sz="1800" i="1" dirty="0">
                <a:effectLst/>
                <a:latin typeface="Californian FB" pitchFamily="18" charset="0"/>
              </a:rPr>
              <a:t>, </a:t>
            </a:r>
            <a:r>
              <a:rPr lang="en-US" sz="1800" i="1" dirty="0" err="1">
                <a:effectLst/>
                <a:latin typeface="Californian FB" pitchFamily="18" charset="0"/>
              </a:rPr>
              <a:t>Microstrip</a:t>
            </a:r>
            <a:r>
              <a:rPr lang="en-US" sz="1800" i="1" dirty="0">
                <a:effectLst/>
                <a:latin typeface="Californian FB" pitchFamily="18" charset="0"/>
              </a:rPr>
              <a:t>-lines, </a:t>
            </a:r>
            <a:r>
              <a:rPr lang="en-US" sz="1800" i="1" dirty="0" err="1">
                <a:effectLst/>
                <a:latin typeface="Californian FB" pitchFamily="18" charset="0"/>
              </a:rPr>
              <a:t>Slotlines</a:t>
            </a:r>
            <a:endParaRPr lang="en-US" sz="1800" i="1" dirty="0">
              <a:effectLst/>
              <a:latin typeface="Californian FB" pitchFamily="18" charset="0"/>
            </a:endParaRPr>
          </a:p>
          <a:p>
            <a:r>
              <a:rPr lang="en-US" sz="1800" i="1" dirty="0">
                <a:effectLst/>
                <a:latin typeface="Californian FB" pitchFamily="18" charset="0"/>
              </a:rPr>
              <a:t>Waveguide and single cell cavity structures</a:t>
            </a:r>
          </a:p>
          <a:p>
            <a:r>
              <a:rPr lang="en-US" sz="1800" i="1" dirty="0">
                <a:effectLst/>
                <a:latin typeface="Californian FB" pitchFamily="18" charset="0"/>
              </a:rPr>
              <a:t>Decibel</a:t>
            </a:r>
          </a:p>
          <a:p>
            <a:r>
              <a:rPr lang="en-US" sz="1800" i="1" dirty="0">
                <a:effectLst/>
                <a:latin typeface="Californian FB" pitchFamily="18" charset="0"/>
              </a:rPr>
              <a:t>Equivalent circuit</a:t>
            </a:r>
          </a:p>
          <a:p>
            <a:r>
              <a:rPr lang="en-GB" sz="1800" i="1" dirty="0">
                <a:effectLst/>
                <a:latin typeface="Californian FB" pitchFamily="18" charset="0"/>
              </a:rPr>
              <a:t>Characteristic</a:t>
            </a:r>
            <a:r>
              <a:rPr lang="en-US" sz="1800" i="1" dirty="0">
                <a:effectLst/>
                <a:latin typeface="Californian FB" pitchFamily="18" charset="0"/>
              </a:rPr>
              <a:t> in time and in frequency domain</a:t>
            </a:r>
          </a:p>
          <a:p>
            <a:r>
              <a:rPr lang="en-US" sz="1800" i="1" dirty="0">
                <a:effectLst/>
                <a:latin typeface="Californian FB" pitchFamily="18" charset="0"/>
              </a:rPr>
              <a:t>Beam-cavity interaction</a:t>
            </a:r>
          </a:p>
        </p:txBody>
      </p:sp>
      <p:sp>
        <p:nvSpPr>
          <p:cNvPr id="56326" name="Rectangle 5"/>
          <p:cNvSpPr>
            <a:spLocks noChangeArrowheads="1"/>
          </p:cNvSpPr>
          <p:nvPr/>
        </p:nvSpPr>
        <p:spPr bwMode="auto">
          <a:xfrm>
            <a:off x="5045826" y="1331741"/>
            <a:ext cx="3674224" cy="4508803"/>
          </a:xfrm>
          <a:prstGeom prst="rect">
            <a:avLst/>
          </a:prstGeom>
          <a:noFill/>
          <a:ln w="9525">
            <a:noFill/>
            <a:miter lim="800000"/>
            <a:headEnd/>
            <a:tailEnd/>
          </a:ln>
        </p:spPr>
        <p:txBody>
          <a:bodyPr lIns="92075" tIns="365760" rIns="92075" bIns="365760"/>
          <a:lstStyle/>
          <a:p>
            <a:pPr marL="571500" indent="-571500">
              <a:lnSpc>
                <a:spcPct val="100000"/>
              </a:lnSpc>
              <a:buFont typeface="Wingdings" pitchFamily="2" charset="2"/>
              <a:buNone/>
            </a:pPr>
            <a:r>
              <a:rPr lang="en-US" sz="1800" dirty="0"/>
              <a:t>Section B</a:t>
            </a:r>
          </a:p>
          <a:p>
            <a:pPr marL="571500" indent="-571500">
              <a:lnSpc>
                <a:spcPct val="100000"/>
              </a:lnSpc>
            </a:pPr>
            <a:endParaRPr lang="en-US" sz="1800" dirty="0"/>
          </a:p>
          <a:p>
            <a:pPr marL="571500" indent="-571500">
              <a:lnSpc>
                <a:spcPct val="100000"/>
              </a:lnSpc>
            </a:pPr>
            <a:r>
              <a:rPr lang="en-US" sz="1800" i="1" dirty="0">
                <a:latin typeface="Californian FB" pitchFamily="18" charset="0"/>
              </a:rPr>
              <a:t>Scaling laws</a:t>
            </a:r>
          </a:p>
          <a:p>
            <a:pPr marL="571500" indent="-571500">
              <a:lnSpc>
                <a:spcPct val="100000"/>
              </a:lnSpc>
            </a:pPr>
            <a:r>
              <a:rPr lang="en-US" sz="1800" i="1" dirty="0">
                <a:latin typeface="Californian FB" pitchFamily="18" charset="0"/>
              </a:rPr>
              <a:t>Simulation techniques</a:t>
            </a:r>
          </a:p>
          <a:p>
            <a:pPr marL="571500" indent="-571500">
              <a:lnSpc>
                <a:spcPct val="100000"/>
              </a:lnSpc>
            </a:pPr>
            <a:r>
              <a:rPr lang="en-US" sz="1800" i="1" dirty="0">
                <a:latin typeface="Californian FB" pitchFamily="18" charset="0"/>
              </a:rPr>
              <a:t>Higher order modes (HOMs)</a:t>
            </a:r>
          </a:p>
          <a:p>
            <a:pPr marL="571500" indent="-571500">
              <a:lnSpc>
                <a:spcPct val="100000"/>
              </a:lnSpc>
            </a:pPr>
            <a:r>
              <a:rPr lang="en-US" sz="1800" i="1" dirty="0">
                <a:latin typeface="Californian FB" pitchFamily="18" charset="0"/>
              </a:rPr>
              <a:t>Transit time factor</a:t>
            </a:r>
          </a:p>
          <a:p>
            <a:pPr marL="571500" indent="-571500">
              <a:lnSpc>
                <a:spcPct val="100000"/>
              </a:lnSpc>
            </a:pPr>
            <a:r>
              <a:rPr lang="en-US" sz="1800" i="1" dirty="0">
                <a:latin typeface="Californian FB" pitchFamily="18" charset="0"/>
              </a:rPr>
              <a:t>Coupling and tuning</a:t>
            </a:r>
          </a:p>
          <a:p>
            <a:pPr marL="571500" indent="-571500">
              <a:lnSpc>
                <a:spcPct val="100000"/>
              </a:lnSpc>
            </a:pPr>
            <a:r>
              <a:rPr lang="en-US" sz="1800" i="1" dirty="0">
                <a:latin typeface="Californian FB" pitchFamily="18" charset="0"/>
              </a:rPr>
              <a:t>Different shapes of cavities</a:t>
            </a:r>
          </a:p>
          <a:p>
            <a:pPr marL="571500" indent="-571500">
              <a:lnSpc>
                <a:spcPct val="100000"/>
              </a:lnSpc>
            </a:pPr>
            <a:r>
              <a:rPr lang="en-US" sz="1800" i="1" dirty="0">
                <a:latin typeface="Californian FB" pitchFamily="18" charset="0"/>
              </a:rPr>
              <a:t>Voltage breakdown &amp; </a:t>
            </a:r>
            <a:r>
              <a:rPr lang="en-US" sz="1800" i="1" dirty="0" err="1">
                <a:latin typeface="Californian FB" pitchFamily="18" charset="0"/>
              </a:rPr>
              <a:t>Multipactor</a:t>
            </a:r>
            <a:endParaRPr lang="en-US" sz="1800" i="1" dirty="0">
              <a:latin typeface="Californian FB" pitchFamily="18" charset="0"/>
            </a:endParaRPr>
          </a:p>
          <a:p>
            <a:pPr marL="571500" indent="-571500">
              <a:lnSpc>
                <a:spcPct val="100000"/>
              </a:lnSpc>
            </a:pPr>
            <a:r>
              <a:rPr lang="en-US" sz="1800" i="1" dirty="0">
                <a:latin typeface="Californian FB" pitchFamily="18" charset="0"/>
              </a:rPr>
              <a:t>Multi-cell cavities,</a:t>
            </a:r>
            <a:br>
              <a:rPr lang="en-US" sz="1800" i="1" dirty="0">
                <a:latin typeface="Californian FB" pitchFamily="18" charset="0"/>
              </a:rPr>
            </a:br>
            <a:r>
              <a:rPr lang="en-US" sz="1800" i="1" dirty="0">
                <a:latin typeface="Californian FB" pitchFamily="18" charset="0"/>
              </a:rPr>
              <a:t>travelling wave structures</a:t>
            </a:r>
          </a:p>
        </p:txBody>
      </p:sp>
      <p:sp>
        <p:nvSpPr>
          <p:cNvPr id="56328"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Contents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9156" name="Slide Number Placeholder 4"/>
          <p:cNvSpPr>
            <a:spLocks noGrp="1"/>
          </p:cNvSpPr>
          <p:nvPr>
            <p:ph type="sldNum" sz="quarter" idx="11"/>
          </p:nvPr>
        </p:nvSpPr>
        <p:spPr>
          <a:noFill/>
        </p:spPr>
        <p:txBody>
          <a:bodyPr/>
          <a:lstStyle/>
          <a:p>
            <a:fld id="{32FA800F-130B-473C-8B89-CE112661C7D3}" type="slidenum">
              <a:rPr lang="en-US" smtClean="0"/>
              <a:pPr/>
              <a:t>20</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Striplines (1)</a:t>
            </a:r>
          </a:p>
        </p:txBody>
      </p:sp>
      <p:sp>
        <p:nvSpPr>
          <p:cNvPr id="49158"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49159" name="TextBox 5"/>
          <p:cNvSpPr txBox="1">
            <a:spLocks noChangeArrowheads="1"/>
          </p:cNvSpPr>
          <p:nvPr/>
        </p:nvSpPr>
        <p:spPr bwMode="auto">
          <a:xfrm>
            <a:off x="428625" y="922338"/>
            <a:ext cx="8050213" cy="2252662"/>
          </a:xfrm>
          <a:prstGeom prst="rect">
            <a:avLst/>
          </a:prstGeom>
          <a:noFill/>
          <a:ln w="9525">
            <a:noFill/>
            <a:miter lim="800000"/>
            <a:headEnd/>
            <a:tailEnd/>
          </a:ln>
        </p:spPr>
        <p:txBody>
          <a:bodyPr>
            <a:spAutoFit/>
          </a:bodyPr>
          <a:lstStyle/>
          <a:p>
            <a:pPr>
              <a:buFont typeface="Wingdings" pitchFamily="2" charset="2"/>
              <a:buNone/>
            </a:pPr>
            <a:r>
              <a:rPr lang="en-US" sz="1800" b="0" dirty="0"/>
              <a:t>A stripline is a </a:t>
            </a:r>
            <a:r>
              <a:rPr lang="en-US" sz="1800" dirty="0"/>
              <a:t>flat conductor </a:t>
            </a:r>
            <a:r>
              <a:rPr lang="en-US" sz="1800" b="0" dirty="0"/>
              <a:t>between a top </a:t>
            </a:r>
            <a:r>
              <a:rPr lang="en-US" sz="1800" b="0" dirty="0">
                <a:solidFill>
                  <a:srgbClr val="FF0000"/>
                </a:solidFill>
              </a:rPr>
              <a:t>and</a:t>
            </a:r>
            <a:r>
              <a:rPr lang="en-US" sz="1800" b="0" dirty="0"/>
              <a:t> bottom ground plane.  The space around this conductor is filled with a homogeneous dielectric material.  </a:t>
            </a:r>
            <a:r>
              <a:rPr lang="en-US" sz="1800" b="0" dirty="0">
                <a:solidFill>
                  <a:srgbClr val="FF0000"/>
                </a:solidFill>
              </a:rPr>
              <a:t>This line propagates a pure TEM mode</a:t>
            </a:r>
            <a:r>
              <a:rPr lang="en-US" sz="1800" b="0" dirty="0"/>
              <a:t>.  With the static capacity per unit length, </a:t>
            </a:r>
            <a:r>
              <a:rPr lang="en-US" sz="1800" dirty="0"/>
              <a:t>C’</a:t>
            </a:r>
            <a:r>
              <a:rPr lang="en-US" sz="1800" b="0" dirty="0"/>
              <a:t>, the static inductance per unit length, </a:t>
            </a:r>
            <a:r>
              <a:rPr lang="en-US" sz="1800" dirty="0"/>
              <a:t>L’</a:t>
            </a:r>
            <a:r>
              <a:rPr lang="en-US" sz="1800" b="0" dirty="0"/>
              <a:t>, the relative permittivity of the dielectric, </a:t>
            </a:r>
            <a:r>
              <a:rPr lang="en-US" sz="1800" dirty="0">
                <a:sym typeface="Symbol" pitchFamily="18" charset="2"/>
              </a:rPr>
              <a:t></a:t>
            </a:r>
            <a:r>
              <a:rPr lang="en-US" sz="1800" baseline="-25000" dirty="0"/>
              <a:t>r</a:t>
            </a:r>
            <a:r>
              <a:rPr lang="en-US" sz="1800" b="0" dirty="0"/>
              <a:t> and the speed of light </a:t>
            </a:r>
            <a:r>
              <a:rPr lang="en-US" sz="1800" dirty="0"/>
              <a:t>c</a:t>
            </a:r>
            <a:r>
              <a:rPr lang="en-US" sz="1800" b="0" dirty="0"/>
              <a:t> the characteristic impedance </a:t>
            </a:r>
            <a:r>
              <a:rPr lang="en-US" sz="1800" dirty="0"/>
              <a:t>Z</a:t>
            </a:r>
            <a:r>
              <a:rPr lang="en-US" sz="1800" baseline="-25000" dirty="0"/>
              <a:t>L</a:t>
            </a:r>
            <a:r>
              <a:rPr lang="en-US" sz="1800" b="0" dirty="0"/>
              <a:t> of the line is given by</a:t>
            </a:r>
          </a:p>
          <a:p>
            <a:pPr>
              <a:buFont typeface="Wingdings" pitchFamily="2" charset="2"/>
              <a:buNone/>
            </a:pPr>
            <a:r>
              <a:rPr lang="en-US" sz="1800" b="0" dirty="0"/>
              <a:t>	 </a:t>
            </a:r>
          </a:p>
          <a:p>
            <a:pPr>
              <a:buFont typeface="Wingdings" pitchFamily="2" charset="2"/>
              <a:buNone/>
            </a:pPr>
            <a:endParaRPr lang="en-GB" sz="1800" b="0" dirty="0"/>
          </a:p>
        </p:txBody>
      </p:sp>
      <p:sp>
        <p:nvSpPr>
          <p:cNvPr id="49160" name="Rectangle 2"/>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graphicFrame>
        <p:nvGraphicFramePr>
          <p:cNvPr id="49154" name="Object 9"/>
          <p:cNvGraphicFramePr>
            <a:graphicFrameLocks noChangeAspect="1"/>
          </p:cNvGraphicFramePr>
          <p:nvPr/>
        </p:nvGraphicFramePr>
        <p:xfrm>
          <a:off x="1555750" y="2727325"/>
          <a:ext cx="1825625" cy="1981200"/>
        </p:xfrm>
        <a:graphic>
          <a:graphicData uri="http://schemas.openxmlformats.org/presentationml/2006/ole">
            <mc:AlternateContent xmlns:mc="http://schemas.openxmlformats.org/markup-compatibility/2006">
              <mc:Choice xmlns:v="urn:schemas-microsoft-com:vml" Requires="v">
                <p:oleObj name="Equation" r:id="rId3" imgW="1218671" imgH="1320227" progId="Equation.3">
                  <p:embed/>
                </p:oleObj>
              </mc:Choice>
              <mc:Fallback>
                <p:oleObj name="Equation" r:id="rId3" imgW="1218671" imgH="1320227" progId="Equation.3">
                  <p:embed/>
                  <p:pic>
                    <p:nvPicPr>
                      <p:cNvPr id="49154"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0" y="2727325"/>
                        <a:ext cx="1825625" cy="1981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pic>
        <p:nvPicPr>
          <p:cNvPr id="49161" name="Picture 6" descr="Fig_18"/>
          <p:cNvPicPr>
            <a:picLocks noChangeAspect="1" noChangeArrowheads="1"/>
          </p:cNvPicPr>
          <p:nvPr/>
        </p:nvPicPr>
        <p:blipFill>
          <a:blip r:embed="rId5" cstate="print"/>
          <a:srcRect/>
          <a:stretch>
            <a:fillRect/>
          </a:stretch>
        </p:blipFill>
        <p:spPr bwMode="auto">
          <a:xfrm>
            <a:off x="4460875" y="2530475"/>
            <a:ext cx="3762375" cy="3267075"/>
          </a:xfrm>
          <a:prstGeom prst="rect">
            <a:avLst/>
          </a:prstGeom>
          <a:noFill/>
          <a:ln w="9525">
            <a:noFill/>
            <a:miter lim="800000"/>
            <a:headEnd/>
            <a:tailEnd/>
          </a:ln>
        </p:spPr>
      </p:pic>
      <p:sp>
        <p:nvSpPr>
          <p:cNvPr id="49162" name="TextBox 12"/>
          <p:cNvSpPr txBox="1">
            <a:spLocks noChangeArrowheads="1"/>
          </p:cNvSpPr>
          <p:nvPr/>
        </p:nvSpPr>
        <p:spPr bwMode="auto">
          <a:xfrm>
            <a:off x="4951413" y="5837238"/>
            <a:ext cx="3159125" cy="285750"/>
          </a:xfrm>
          <a:prstGeom prst="rect">
            <a:avLst/>
          </a:prstGeom>
          <a:noFill/>
          <a:ln w="9525">
            <a:noFill/>
            <a:miter lim="800000"/>
            <a:headEnd/>
            <a:tailEnd/>
          </a:ln>
        </p:spPr>
        <p:txBody>
          <a:bodyPr wrap="none">
            <a:spAutoFit/>
          </a:bodyPr>
          <a:lstStyle/>
          <a:p>
            <a:pPr>
              <a:buFont typeface="Wingdings" pitchFamily="2" charset="2"/>
              <a:buNone/>
            </a:pPr>
            <a:r>
              <a:rPr lang="en-US" sz="1400" b="0" dirty="0"/>
              <a:t>Characteristic impedance of striplines</a:t>
            </a:r>
            <a:endParaRPr lang="en-GB" sz="1400" b="0" dirty="0"/>
          </a:p>
        </p:txBody>
      </p:sp>
      <p:sp>
        <p:nvSpPr>
          <p:cNvPr id="12" name="TextBox 11"/>
          <p:cNvSpPr txBox="1"/>
          <p:nvPr/>
        </p:nvSpPr>
        <p:spPr>
          <a:xfrm>
            <a:off x="1495763" y="3594118"/>
            <a:ext cx="208749" cy="288888"/>
          </a:xfrm>
          <a:prstGeom prst="rect">
            <a:avLst/>
          </a:prstGeom>
          <a:solidFill>
            <a:schemeClr val="bg1"/>
          </a:solidFill>
        </p:spPr>
        <p:txBody>
          <a:bodyPr wrap="square" rtlCol="0">
            <a:spAutoFit/>
          </a:bodyPr>
          <a:lstStyle/>
          <a:p>
            <a:pPr>
              <a:buNone/>
            </a:pPr>
            <a:r>
              <a:rPr lang="en-GB" sz="1400" b="0" dirty="0">
                <a:solidFill>
                  <a:schemeClr val="tx1"/>
                </a:solidFill>
              </a:rPr>
              <a:t>v</a:t>
            </a:r>
          </a:p>
        </p:txBody>
      </p:sp>
      <p:sp>
        <p:nvSpPr>
          <p:cNvPr id="13" name="Rectangle 12"/>
          <p:cNvSpPr/>
          <p:nvPr/>
        </p:nvSpPr>
        <p:spPr>
          <a:xfrm>
            <a:off x="1704511" y="3059584"/>
            <a:ext cx="125731" cy="230832"/>
          </a:xfrm>
          <a:prstGeom prst="rect">
            <a:avLst/>
          </a:prstGeom>
          <a:solidFill>
            <a:schemeClr val="bg1"/>
          </a:solidFill>
        </p:spPr>
        <p:txBody>
          <a:bodyPr wrap="square">
            <a:spAutoFit/>
          </a:bodyPr>
          <a:lstStyle/>
          <a:p>
            <a:pPr lvl="0">
              <a:buClr>
                <a:srgbClr val="FC0128"/>
              </a:buClr>
              <a:buNone/>
            </a:pPr>
            <a:r>
              <a:rPr lang="en-GB" sz="1000" b="0" i="1" dirty="0">
                <a:solidFill>
                  <a:srgbClr val="000000"/>
                </a:solidFill>
              </a:rPr>
              <a:t>L</a:t>
            </a:r>
          </a:p>
        </p:txBody>
      </p:sp>
      <p:sp>
        <p:nvSpPr>
          <p:cNvPr id="14" name="Rectangle 13"/>
          <p:cNvSpPr/>
          <p:nvPr/>
        </p:nvSpPr>
        <p:spPr>
          <a:xfrm>
            <a:off x="1685501" y="4382895"/>
            <a:ext cx="144741" cy="230832"/>
          </a:xfrm>
          <a:prstGeom prst="rect">
            <a:avLst/>
          </a:prstGeom>
          <a:solidFill>
            <a:schemeClr val="bg1"/>
          </a:solidFill>
        </p:spPr>
        <p:txBody>
          <a:bodyPr wrap="square">
            <a:spAutoFit/>
          </a:bodyPr>
          <a:lstStyle/>
          <a:p>
            <a:pPr lvl="0">
              <a:buClr>
                <a:srgbClr val="FC0128"/>
              </a:buClr>
              <a:buNone/>
            </a:pPr>
            <a:r>
              <a:rPr lang="en-GB" sz="1000" b="0" i="1" dirty="0">
                <a:solidFill>
                  <a:srgbClr val="000000"/>
                </a:solidFill>
              </a:rPr>
              <a:t>L</a:t>
            </a:r>
          </a:p>
        </p:txBody>
      </p:sp>
      <mc:AlternateContent xmlns:mc="http://schemas.openxmlformats.org/markup-compatibility/2006" xmlns:a14="http://schemas.microsoft.com/office/drawing/2010/main">
        <mc:Choice Requires="a14">
          <p:sp>
            <p:nvSpPr>
              <p:cNvPr id="3" name="TextBox 2"/>
              <p:cNvSpPr txBox="1"/>
              <p:nvPr/>
            </p:nvSpPr>
            <p:spPr>
              <a:xfrm rot="16200000">
                <a:off x="4205906" y="4193890"/>
                <a:ext cx="732188" cy="307841"/>
              </a:xfrm>
              <a:prstGeom prst="rect">
                <a:avLst/>
              </a:prstGeom>
              <a:solidFill>
                <a:schemeClr val="bg1"/>
              </a:solidFill>
            </p:spPr>
            <p:txBody>
              <a:bodyPr wrap="none" rtlCol="0">
                <a:spAutoFit/>
              </a:bodyPr>
              <a:lstStyle/>
              <a:p>
                <a:pPr>
                  <a:buNone/>
                </a:pPr>
                <a14:m>
                  <m:oMathPara xmlns:m="http://schemas.openxmlformats.org/officeDocument/2006/math">
                    <m:oMathParaPr>
                      <m:jc m:val="centerGroup"/>
                    </m:oMathParaPr>
                    <m:oMath xmlns:m="http://schemas.openxmlformats.org/officeDocument/2006/math">
                      <m:rad>
                        <m:radPr>
                          <m:degHide m:val="on"/>
                          <m:ctrlPr>
                            <a:rPr lang="el-GR" sz="1400" b="0" i="1" smtClean="0">
                              <a:solidFill>
                                <a:schemeClr val="tx1"/>
                              </a:solidFill>
                              <a:latin typeface="Cambria Math" panose="02040503050406030204" pitchFamily="18" charset="0"/>
                              <a:ea typeface="Cambria" panose="02040503050406030204" pitchFamily="18" charset="0"/>
                            </a:rPr>
                          </m:ctrlPr>
                        </m:radPr>
                        <m:deg/>
                        <m:e>
                          <m:r>
                            <m:rPr>
                              <m:nor/>
                            </m:rPr>
                            <a:rPr lang="el-GR" sz="1400" b="0" dirty="0">
                              <a:solidFill>
                                <a:schemeClr val="tx1"/>
                              </a:solidFill>
                              <a:latin typeface="Cambria" panose="02040503050406030204" pitchFamily="18" charset="0"/>
                              <a:ea typeface="Cambria" panose="02040503050406030204" pitchFamily="18" charset="0"/>
                            </a:rPr>
                            <m:t>ε</m:t>
                          </m:r>
                          <m:r>
                            <m:rPr>
                              <m:nor/>
                            </m:rPr>
                            <a:rPr lang="en-GB" sz="1400" b="0" baseline="-25000" dirty="0">
                              <a:solidFill>
                                <a:schemeClr val="tx1"/>
                              </a:solidFill>
                              <a:latin typeface="Cambria" panose="02040503050406030204" pitchFamily="18" charset="0"/>
                              <a:ea typeface="Cambria" panose="02040503050406030204" pitchFamily="18" charset="0"/>
                            </a:rPr>
                            <m:t>r</m:t>
                          </m:r>
                          <m:r>
                            <m:rPr>
                              <m:nor/>
                            </m:rPr>
                            <a:rPr lang="en-GB" sz="1400" b="0" dirty="0">
                              <a:solidFill>
                                <a:schemeClr val="tx1"/>
                              </a:solidFill>
                              <a:latin typeface="Cambria" panose="02040503050406030204" pitchFamily="18" charset="0"/>
                              <a:ea typeface="Cambria" panose="02040503050406030204" pitchFamily="18" charset="0"/>
                            </a:rPr>
                            <m:t> </m:t>
                          </m:r>
                          <m:r>
                            <m:rPr>
                              <m:nor/>
                            </m:rPr>
                            <a:rPr lang="en-GB" sz="1400" b="0" dirty="0">
                              <a:solidFill>
                                <a:schemeClr val="tx1"/>
                              </a:solidFill>
                              <a:latin typeface="Cambria" panose="02040503050406030204" pitchFamily="18" charset="0"/>
                              <a:ea typeface="Cambria" panose="02040503050406030204" pitchFamily="18" charset="0"/>
                            </a:rPr>
                            <m:t>ZL</m:t>
                          </m:r>
                          <m:r>
                            <m:rPr>
                              <m:nor/>
                            </m:rPr>
                            <a:rPr lang="en-GB" sz="1400" b="0" dirty="0">
                              <a:solidFill>
                                <a:schemeClr val="tx1"/>
                              </a:solidFill>
                            </a:rPr>
                            <m:t> </m:t>
                          </m:r>
                        </m:e>
                      </m:rad>
                    </m:oMath>
                  </m:oMathPara>
                </a14:m>
                <a:endParaRPr lang="en-GB" sz="1400" b="0" dirty="0">
                  <a:solidFill>
                    <a:schemeClr val="tx1"/>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rot="16200000">
                <a:off x="4205906" y="4193890"/>
                <a:ext cx="732188" cy="307841"/>
              </a:xfrm>
              <a:prstGeom prst="rect">
                <a:avLst/>
              </a:prstGeom>
              <a:blipFill>
                <a:blip r:embed="rId7"/>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846084925"/>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5715" name="Slide Number Placeholder 4"/>
          <p:cNvSpPr>
            <a:spLocks noGrp="1"/>
          </p:cNvSpPr>
          <p:nvPr>
            <p:ph type="sldNum" sz="quarter" idx="11"/>
          </p:nvPr>
        </p:nvSpPr>
        <p:spPr>
          <a:noFill/>
        </p:spPr>
        <p:txBody>
          <a:bodyPr/>
          <a:lstStyle/>
          <a:p>
            <a:fld id="{A65C9526-C398-40FC-9C9C-9B6D15A171D1}" type="slidenum">
              <a:rPr lang="en-US" smtClean="0"/>
              <a:pPr/>
              <a:t>200</a:t>
            </a:fld>
            <a:endParaRPr lang="en-US" dirty="0"/>
          </a:p>
        </p:txBody>
      </p:sp>
      <p:sp>
        <p:nvSpPr>
          <p:cNvPr id="115716"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5717"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IOT – Inductive Output Tubes (2)</a:t>
            </a:r>
          </a:p>
        </p:txBody>
      </p:sp>
      <p:pic>
        <p:nvPicPr>
          <p:cNvPr id="115718" name="Picture 2"/>
          <p:cNvPicPr>
            <a:picLocks noChangeAspect="1" noChangeArrowheads="1"/>
          </p:cNvPicPr>
          <p:nvPr/>
        </p:nvPicPr>
        <p:blipFill>
          <a:blip r:embed="rId3" cstate="print"/>
          <a:srcRect/>
          <a:stretch>
            <a:fillRect/>
          </a:stretch>
        </p:blipFill>
        <p:spPr bwMode="auto">
          <a:xfrm>
            <a:off x="738188" y="739775"/>
            <a:ext cx="7829550" cy="5724525"/>
          </a:xfrm>
          <a:prstGeom prst="rect">
            <a:avLst/>
          </a:prstGeom>
          <a:noFill/>
          <a:ln w="6350" algn="ctr">
            <a:solidFill>
              <a:schemeClr val="tx1"/>
            </a:solidFill>
            <a:miter lim="800000"/>
            <a:headEnd/>
            <a:tailEnd type="none" w="lg" len="lg"/>
          </a:ln>
        </p:spPr>
      </p:pic>
    </p:spTree>
    <p:extLst>
      <p:ext uri="{BB962C8B-B14F-4D97-AF65-F5344CB8AC3E}">
        <p14:creationId xmlns:p14="http://schemas.microsoft.com/office/powerpoint/2010/main" val="2076468124"/>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6739" name="Slide Number Placeholder 4"/>
          <p:cNvSpPr>
            <a:spLocks noGrp="1"/>
          </p:cNvSpPr>
          <p:nvPr>
            <p:ph type="sldNum" sz="quarter" idx="11"/>
          </p:nvPr>
        </p:nvSpPr>
        <p:spPr>
          <a:noFill/>
        </p:spPr>
        <p:txBody>
          <a:bodyPr/>
          <a:lstStyle/>
          <a:p>
            <a:fld id="{A49FE4E4-9EF9-4D8A-B160-30D77396CC8C}" type="slidenum">
              <a:rPr lang="en-US" smtClean="0"/>
              <a:pPr/>
              <a:t>201</a:t>
            </a:fld>
            <a:endParaRPr lang="en-US" dirty="0"/>
          </a:p>
        </p:txBody>
      </p:sp>
      <p:sp>
        <p:nvSpPr>
          <p:cNvPr id="116740"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6741"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IOT – Inductive Output Tubes (3)</a:t>
            </a:r>
          </a:p>
        </p:txBody>
      </p:sp>
      <p:pic>
        <p:nvPicPr>
          <p:cNvPr id="116742" name="Picture 2"/>
          <p:cNvPicPr>
            <a:picLocks noChangeAspect="1" noChangeArrowheads="1"/>
          </p:cNvPicPr>
          <p:nvPr/>
        </p:nvPicPr>
        <p:blipFill>
          <a:blip r:embed="rId3" cstate="print"/>
          <a:srcRect/>
          <a:stretch>
            <a:fillRect/>
          </a:stretch>
        </p:blipFill>
        <p:spPr bwMode="auto">
          <a:xfrm>
            <a:off x="781050" y="741363"/>
            <a:ext cx="7581900" cy="5722937"/>
          </a:xfrm>
          <a:prstGeom prst="rect">
            <a:avLst/>
          </a:prstGeom>
          <a:noFill/>
          <a:ln w="6350" algn="ctr">
            <a:solidFill>
              <a:schemeClr val="tx1"/>
            </a:solidFill>
            <a:miter lim="800000"/>
            <a:headEnd/>
            <a:tailEnd type="none" w="lg" len="lg"/>
          </a:ln>
        </p:spPr>
      </p:pic>
    </p:spTree>
    <p:extLst>
      <p:ext uri="{BB962C8B-B14F-4D97-AF65-F5344CB8AC3E}">
        <p14:creationId xmlns:p14="http://schemas.microsoft.com/office/powerpoint/2010/main" val="2237486088"/>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7763" name="Slide Number Placeholder 4"/>
          <p:cNvSpPr>
            <a:spLocks noGrp="1"/>
          </p:cNvSpPr>
          <p:nvPr>
            <p:ph type="sldNum" sz="quarter" idx="11"/>
          </p:nvPr>
        </p:nvSpPr>
        <p:spPr>
          <a:noFill/>
        </p:spPr>
        <p:txBody>
          <a:bodyPr/>
          <a:lstStyle/>
          <a:p>
            <a:fld id="{FEC40F98-E7D2-4205-8753-E319ACC91019}" type="slidenum">
              <a:rPr lang="en-US" smtClean="0"/>
              <a:pPr/>
              <a:t>202</a:t>
            </a:fld>
            <a:endParaRPr lang="en-US" dirty="0"/>
          </a:p>
        </p:txBody>
      </p:sp>
      <p:sp>
        <p:nvSpPr>
          <p:cNvPr id="117764"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7765"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IOT – Inductive Output Tubes (4)</a:t>
            </a:r>
          </a:p>
        </p:txBody>
      </p:sp>
      <p:pic>
        <p:nvPicPr>
          <p:cNvPr id="117766" name="Picture 2"/>
          <p:cNvPicPr>
            <a:picLocks noChangeAspect="1" noChangeArrowheads="1"/>
          </p:cNvPicPr>
          <p:nvPr/>
        </p:nvPicPr>
        <p:blipFill>
          <a:blip r:embed="rId3" cstate="print"/>
          <a:srcRect/>
          <a:stretch>
            <a:fillRect/>
          </a:stretch>
        </p:blipFill>
        <p:spPr bwMode="auto">
          <a:xfrm>
            <a:off x="941388" y="741363"/>
            <a:ext cx="7261225" cy="5724525"/>
          </a:xfrm>
          <a:prstGeom prst="rect">
            <a:avLst/>
          </a:prstGeom>
          <a:noFill/>
          <a:ln w="6350" algn="ctr">
            <a:solidFill>
              <a:schemeClr val="tx1"/>
            </a:solidFill>
            <a:miter lim="800000"/>
            <a:headEnd/>
            <a:tailEnd type="none" w="lg" len="lg"/>
          </a:ln>
        </p:spPr>
      </p:pic>
      <p:sp>
        <p:nvSpPr>
          <p:cNvPr id="2" name="TextBox 1"/>
          <p:cNvSpPr txBox="1"/>
          <p:nvPr/>
        </p:nvSpPr>
        <p:spPr>
          <a:xfrm>
            <a:off x="5196343" y="3603625"/>
            <a:ext cx="2227713" cy="1255728"/>
          </a:xfrm>
          <a:prstGeom prst="rect">
            <a:avLst/>
          </a:prstGeom>
          <a:solidFill>
            <a:schemeClr val="bg1"/>
          </a:solidFill>
          <a:ln>
            <a:noFill/>
          </a:ln>
        </p:spPr>
        <p:txBody>
          <a:bodyPr wrap="square" rtlCol="0">
            <a:spAutoFit/>
          </a:bodyPr>
          <a:lstStyle/>
          <a:p>
            <a:pPr>
              <a:buNone/>
            </a:pPr>
            <a:r>
              <a:rPr lang="en-GB" sz="1400" b="0" dirty="0">
                <a:solidFill>
                  <a:srgbClr val="FF0000"/>
                </a:solidFill>
              </a:rPr>
              <a:t>A big advantage of the IOT is the rather linear gain avoiding the peak from klystrons near max. power levels; important for level control</a:t>
            </a:r>
          </a:p>
        </p:txBody>
      </p:sp>
    </p:spTree>
    <p:extLst>
      <p:ext uri="{BB962C8B-B14F-4D97-AF65-F5344CB8AC3E}">
        <p14:creationId xmlns:p14="http://schemas.microsoft.com/office/powerpoint/2010/main" val="2997217537"/>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8787" name="Slide Number Placeholder 4"/>
          <p:cNvSpPr>
            <a:spLocks noGrp="1"/>
          </p:cNvSpPr>
          <p:nvPr>
            <p:ph type="sldNum" sz="quarter" idx="11"/>
          </p:nvPr>
        </p:nvSpPr>
        <p:spPr>
          <a:noFill/>
        </p:spPr>
        <p:txBody>
          <a:bodyPr/>
          <a:lstStyle/>
          <a:p>
            <a:fld id="{A2FD9284-A553-4833-A35D-6A13546D188D}" type="slidenum">
              <a:rPr lang="en-US" smtClean="0"/>
              <a:pPr/>
              <a:t>203</a:t>
            </a:fld>
            <a:endParaRPr lang="en-US" dirty="0"/>
          </a:p>
        </p:txBody>
      </p:sp>
      <p:sp>
        <p:nvSpPr>
          <p:cNvPr id="118788"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Comparison of solid state and vacuum technology for </a:t>
            </a:r>
          </a:p>
          <a:p>
            <a:pPr algn="ctr">
              <a:spcBef>
                <a:spcPct val="0"/>
              </a:spcBef>
              <a:buClrTx/>
              <a:buSzTx/>
              <a:buFontTx/>
              <a:buNone/>
            </a:pPr>
            <a:r>
              <a:rPr lang="en-US" dirty="0">
                <a:solidFill>
                  <a:srgbClr val="FF0000"/>
                </a:solidFill>
              </a:rPr>
              <a:t>RF power generation (1986)</a:t>
            </a:r>
          </a:p>
        </p:txBody>
      </p:sp>
      <p:sp>
        <p:nvSpPr>
          <p:cNvPr id="118789"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pic>
        <p:nvPicPr>
          <p:cNvPr id="118790" name="Picture 9" descr="power_ranges"/>
          <p:cNvPicPr>
            <a:picLocks noChangeAspect="1" noChangeArrowheads="1"/>
          </p:cNvPicPr>
          <p:nvPr/>
        </p:nvPicPr>
        <p:blipFill>
          <a:blip r:embed="rId3" cstate="print"/>
          <a:srcRect r="2852"/>
          <a:stretch>
            <a:fillRect/>
          </a:stretch>
        </p:blipFill>
        <p:spPr bwMode="auto">
          <a:xfrm>
            <a:off x="3575050" y="1631950"/>
            <a:ext cx="5568950" cy="4070350"/>
          </a:xfrm>
          <a:prstGeom prst="rect">
            <a:avLst/>
          </a:prstGeom>
          <a:noFill/>
          <a:ln w="9525">
            <a:noFill/>
            <a:miter lim="800000"/>
            <a:headEnd/>
            <a:tailEnd/>
          </a:ln>
        </p:spPr>
      </p:pic>
      <p:sp>
        <p:nvSpPr>
          <p:cNvPr id="118791" name="Rectangle 10"/>
          <p:cNvSpPr>
            <a:spLocks noChangeArrowheads="1"/>
          </p:cNvSpPr>
          <p:nvPr/>
        </p:nvSpPr>
        <p:spPr bwMode="auto">
          <a:xfrm>
            <a:off x="0" y="1655763"/>
            <a:ext cx="3429000" cy="4213225"/>
          </a:xfrm>
          <a:prstGeom prst="rect">
            <a:avLst/>
          </a:prstGeom>
          <a:noFill/>
          <a:ln w="9525">
            <a:noFill/>
            <a:miter lim="800000"/>
            <a:headEnd/>
            <a:tailEnd/>
          </a:ln>
        </p:spPr>
        <p:txBody>
          <a:bodyPr lIns="92075" tIns="46038" rIns="92075" bIns="46038"/>
          <a:lstStyle/>
          <a:p>
            <a:pPr marL="571500" indent="-571500">
              <a:buFont typeface="Wingdings" pitchFamily="2" charset="2"/>
              <a:buNone/>
            </a:pPr>
            <a:r>
              <a:rPr lang="en-US" sz="1600" b="0" dirty="0">
                <a:cs typeface="Times New Roman" pitchFamily="18" charset="0"/>
              </a:rPr>
              <a:t>	Solid state devices move steadily up in frequency</a:t>
            </a:r>
          </a:p>
          <a:p>
            <a:pPr marL="571500" indent="-571500"/>
            <a:endParaRPr lang="en-US" sz="1600" b="0" dirty="0">
              <a:cs typeface="Times New Roman" pitchFamily="18" charset="0"/>
            </a:endParaRPr>
          </a:p>
          <a:p>
            <a:pPr marL="571500" indent="-571500"/>
            <a:endParaRPr lang="en-US" sz="1600" b="0" dirty="0">
              <a:cs typeface="Times New Roman" pitchFamily="18" charset="0"/>
            </a:endParaRPr>
          </a:p>
          <a:p>
            <a:pPr marL="571500" indent="-571500"/>
            <a:endParaRPr lang="en-US" sz="1600" b="0" dirty="0">
              <a:cs typeface="Times New Roman" pitchFamily="18" charset="0"/>
            </a:endParaRPr>
          </a:p>
          <a:p>
            <a:pPr marL="571500" indent="-571500">
              <a:buFont typeface="Wingdings" pitchFamily="2" charset="2"/>
              <a:buNone/>
            </a:pPr>
            <a:r>
              <a:rPr lang="en-US" sz="1600" b="0" dirty="0">
                <a:cs typeface="Times New Roman" pitchFamily="18" charset="0"/>
              </a:rPr>
              <a:t>	Abbreviations: </a:t>
            </a:r>
          </a:p>
          <a:p>
            <a:pPr marL="571500" indent="-571500">
              <a:buFont typeface="Wingdings" pitchFamily="2" charset="2"/>
              <a:buNone/>
            </a:pPr>
            <a:r>
              <a:rPr lang="en-US" sz="1600" b="0" dirty="0">
                <a:cs typeface="Times New Roman" pitchFamily="18" charset="0"/>
              </a:rPr>
              <a:t>	X Field: crossed field, especially magnetrons</a:t>
            </a:r>
          </a:p>
          <a:p>
            <a:pPr marL="571500" indent="-571500">
              <a:buFont typeface="Wingdings" pitchFamily="2" charset="2"/>
              <a:buNone/>
            </a:pPr>
            <a:r>
              <a:rPr lang="en-US" sz="1600" b="0" dirty="0">
                <a:cs typeface="Times New Roman" pitchFamily="18" charset="0"/>
              </a:rPr>
              <a:t>	TWT: Travelling wave tubes</a:t>
            </a:r>
          </a:p>
          <a:p>
            <a:pPr marL="571500" indent="-571500">
              <a:buFont typeface="Wingdings" pitchFamily="2" charset="2"/>
              <a:buNone/>
            </a:pPr>
            <a:r>
              <a:rPr lang="en-US" sz="1600" b="0" dirty="0">
                <a:cs typeface="Times New Roman" pitchFamily="18" charset="0"/>
              </a:rPr>
              <a:t>	CC TWT: coupled cavity TWT</a:t>
            </a:r>
          </a:p>
          <a:p>
            <a:pPr marL="571500" indent="-571500"/>
            <a:endParaRPr lang="en-US" sz="1600" b="0" dirty="0">
              <a:cs typeface="Times New Roman" pitchFamily="18" charset="0"/>
            </a:endParaRPr>
          </a:p>
          <a:p>
            <a:pPr marL="571500" indent="-571500">
              <a:buFont typeface="Wingdings" pitchFamily="2" charset="2"/>
              <a:buNone/>
            </a:pPr>
            <a:endParaRPr lang="en-US" sz="1600" b="0" dirty="0">
              <a:cs typeface="Times New Roman" pitchFamily="18" charset="0"/>
            </a:endParaRPr>
          </a:p>
          <a:p>
            <a:pPr marL="571500" indent="-571500"/>
            <a:endParaRPr lang="en-US" sz="1600" b="0" dirty="0">
              <a:cs typeface="Times New Roman" pitchFamily="18" charset="0"/>
            </a:endParaRPr>
          </a:p>
        </p:txBody>
      </p:sp>
      <p:sp>
        <p:nvSpPr>
          <p:cNvPr id="118792" name="Rectangle 11"/>
          <p:cNvSpPr>
            <a:spLocks noChangeArrowheads="1"/>
          </p:cNvSpPr>
          <p:nvPr/>
        </p:nvSpPr>
        <p:spPr bwMode="auto">
          <a:xfrm>
            <a:off x="4787900" y="5957888"/>
            <a:ext cx="3287713" cy="577850"/>
          </a:xfrm>
          <a:prstGeom prst="rect">
            <a:avLst/>
          </a:prstGeom>
          <a:noFill/>
          <a:ln w="9525">
            <a:noFill/>
            <a:miter lim="800000"/>
            <a:headEnd/>
            <a:tailEnd/>
          </a:ln>
        </p:spPr>
        <p:txBody>
          <a:bodyPr lIns="0" tIns="0" rIns="0" bIns="0"/>
          <a:lstStyle/>
          <a:p>
            <a:pPr>
              <a:spcBef>
                <a:spcPct val="0"/>
              </a:spcBef>
              <a:buClrTx/>
              <a:buSzTx/>
              <a:buFontTx/>
              <a:buNone/>
            </a:pPr>
            <a:r>
              <a:rPr lang="en-US" sz="1200" b="0" dirty="0"/>
              <a:t>Ref.: Gilmour, A S, </a:t>
            </a:r>
            <a:r>
              <a:rPr lang="en-US" sz="1200" b="0" i="1" dirty="0"/>
              <a:t>Microwave Tubes</a:t>
            </a:r>
            <a:r>
              <a:rPr lang="en-US" sz="1200" b="0" dirty="0"/>
              <a:t>, Artech House, 1986</a:t>
            </a:r>
          </a:p>
        </p:txBody>
      </p:sp>
    </p:spTree>
    <p:extLst>
      <p:ext uri="{BB962C8B-B14F-4D97-AF65-F5344CB8AC3E}">
        <p14:creationId xmlns:p14="http://schemas.microsoft.com/office/powerpoint/2010/main" val="410180733"/>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9811" name="Slide Number Placeholder 4"/>
          <p:cNvSpPr>
            <a:spLocks noGrp="1"/>
          </p:cNvSpPr>
          <p:nvPr>
            <p:ph type="sldNum" sz="quarter" idx="11"/>
          </p:nvPr>
        </p:nvSpPr>
        <p:spPr>
          <a:noFill/>
        </p:spPr>
        <p:txBody>
          <a:bodyPr/>
          <a:lstStyle/>
          <a:p>
            <a:fld id="{15AD02B9-1307-4CB5-B575-92D6BF05E4F3}" type="slidenum">
              <a:rPr lang="en-US" smtClean="0"/>
              <a:pPr/>
              <a:t>204</a:t>
            </a:fld>
            <a:endParaRPr lang="en-US" dirty="0"/>
          </a:p>
        </p:txBody>
      </p:sp>
      <p:sp>
        <p:nvSpPr>
          <p:cNvPr id="11981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pic>
        <p:nvPicPr>
          <p:cNvPr id="119813" name="Picture 2"/>
          <p:cNvPicPr>
            <a:picLocks noChangeAspect="1" noChangeArrowheads="1"/>
          </p:cNvPicPr>
          <p:nvPr/>
        </p:nvPicPr>
        <p:blipFill>
          <a:blip r:embed="rId3" cstate="print"/>
          <a:srcRect/>
          <a:stretch>
            <a:fillRect/>
          </a:stretch>
        </p:blipFill>
        <p:spPr bwMode="auto">
          <a:xfrm>
            <a:off x="855663" y="979488"/>
            <a:ext cx="7346950" cy="5502275"/>
          </a:xfrm>
          <a:prstGeom prst="rect">
            <a:avLst/>
          </a:prstGeom>
          <a:noFill/>
          <a:ln w="25400" algn="ctr">
            <a:noFill/>
            <a:miter lim="800000"/>
            <a:headEnd/>
            <a:tailEnd type="none" w="lg" len="lg"/>
          </a:ln>
        </p:spPr>
      </p:pic>
      <p:sp>
        <p:nvSpPr>
          <p:cNvPr id="119814"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Comparison of solid state and vacuum technology for </a:t>
            </a:r>
          </a:p>
          <a:p>
            <a:pPr algn="ctr">
              <a:spcBef>
                <a:spcPct val="0"/>
              </a:spcBef>
              <a:buClrTx/>
              <a:buSzTx/>
              <a:buFontTx/>
              <a:buNone/>
            </a:pPr>
            <a:r>
              <a:rPr lang="en-US" dirty="0">
                <a:solidFill>
                  <a:srgbClr val="FF0000"/>
                </a:solidFill>
              </a:rPr>
              <a:t>RF power generation (2009)</a:t>
            </a:r>
          </a:p>
        </p:txBody>
      </p:sp>
    </p:spTree>
    <p:extLst>
      <p:ext uri="{BB962C8B-B14F-4D97-AF65-F5344CB8AC3E}">
        <p14:creationId xmlns:p14="http://schemas.microsoft.com/office/powerpoint/2010/main" val="3984112688"/>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9811" name="Slide Number Placeholder 4"/>
          <p:cNvSpPr>
            <a:spLocks noGrp="1"/>
          </p:cNvSpPr>
          <p:nvPr>
            <p:ph type="sldNum" sz="quarter" idx="11"/>
          </p:nvPr>
        </p:nvSpPr>
        <p:spPr>
          <a:noFill/>
        </p:spPr>
        <p:txBody>
          <a:bodyPr/>
          <a:lstStyle/>
          <a:p>
            <a:fld id="{15AD02B9-1307-4CB5-B575-92D6BF05E4F3}" type="slidenum">
              <a:rPr lang="en-US" smtClean="0"/>
              <a:pPr/>
              <a:t>205</a:t>
            </a:fld>
            <a:endParaRPr lang="en-US" dirty="0"/>
          </a:p>
        </p:txBody>
      </p:sp>
      <p:sp>
        <p:nvSpPr>
          <p:cNvPr id="119812"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Active elements</a:t>
            </a:r>
          </a:p>
        </p:txBody>
      </p:sp>
      <p:sp>
        <p:nvSpPr>
          <p:cNvPr id="119814" name="Rectangle 5"/>
          <p:cNvSpPr>
            <a:spLocks noChangeArrowheads="1"/>
          </p:cNvSpPr>
          <p:nvPr/>
        </p:nvSpPr>
        <p:spPr bwMode="auto">
          <a:xfrm>
            <a:off x="0" y="0"/>
            <a:ext cx="9144000"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dirty="0">
                <a:solidFill>
                  <a:srgbClr val="FF0000"/>
                </a:solidFill>
              </a:rPr>
              <a:t>Some comments on solid state  power amplifiers</a:t>
            </a:r>
          </a:p>
        </p:txBody>
      </p:sp>
      <p:sp>
        <p:nvSpPr>
          <p:cNvPr id="2" name="TextBox 1"/>
          <p:cNvSpPr txBox="1"/>
          <p:nvPr/>
        </p:nvSpPr>
        <p:spPr>
          <a:xfrm>
            <a:off x="411892" y="1664043"/>
            <a:ext cx="8285191" cy="4339650"/>
          </a:xfrm>
          <a:prstGeom prst="rect">
            <a:avLst/>
          </a:prstGeom>
          <a:solidFill>
            <a:schemeClr val="bg1"/>
          </a:solidFill>
          <a:ln>
            <a:noFill/>
          </a:ln>
        </p:spPr>
        <p:txBody>
          <a:bodyPr wrap="square" rtlCol="0">
            <a:spAutoFit/>
          </a:bodyPr>
          <a:lstStyle/>
          <a:p>
            <a:pPr>
              <a:buNone/>
            </a:pPr>
            <a:r>
              <a:rPr lang="en-GB" sz="1800" b="0" dirty="0">
                <a:solidFill>
                  <a:schemeClr val="tx1"/>
                </a:solidFill>
              </a:rPr>
              <a:t>Since solid state power amplifiers are getting more and more important since about 40 years</a:t>
            </a:r>
          </a:p>
          <a:p>
            <a:pPr>
              <a:buNone/>
            </a:pPr>
            <a:r>
              <a:rPr lang="en-GB" sz="1800" b="0" dirty="0">
                <a:solidFill>
                  <a:schemeClr val="tx1"/>
                </a:solidFill>
              </a:rPr>
              <a:t>Here some  general comments on technological issues:</a:t>
            </a:r>
          </a:p>
          <a:p>
            <a:pPr>
              <a:buNone/>
            </a:pPr>
            <a:r>
              <a:rPr lang="en-GB" sz="1800" b="0" dirty="0">
                <a:solidFill>
                  <a:schemeClr val="tx1"/>
                </a:solidFill>
              </a:rPr>
              <a:t>Wideband (one octave) “High Fidelity” amplifiers (e.g. as used for stochastic beam cooling:</a:t>
            </a:r>
          </a:p>
          <a:p>
            <a:pPr>
              <a:buNone/>
            </a:pPr>
            <a:r>
              <a:rPr lang="en-GB" sz="1800" b="0" dirty="0">
                <a:solidFill>
                  <a:schemeClr val="tx1"/>
                </a:solidFill>
              </a:rPr>
              <a:t>They are typically “Class A or AB”, often water cooled and use a signal combiner technology “tree” via 90 </a:t>
            </a:r>
            <a:r>
              <a:rPr lang="en-GB" sz="1800" b="0" dirty="0" err="1">
                <a:solidFill>
                  <a:schemeClr val="tx1"/>
                </a:solidFill>
              </a:rPr>
              <a:t>deg</a:t>
            </a:r>
            <a:r>
              <a:rPr lang="en-GB" sz="1800" b="0" dirty="0">
                <a:solidFill>
                  <a:schemeClr val="tx1"/>
                </a:solidFill>
              </a:rPr>
              <a:t> Hybrids and internal dummy loads in order to ne insensitive to mismatch. </a:t>
            </a:r>
          </a:p>
          <a:p>
            <a:pPr>
              <a:buNone/>
            </a:pPr>
            <a:r>
              <a:rPr lang="en-GB" sz="1800" b="0" dirty="0">
                <a:solidFill>
                  <a:schemeClr val="tx1"/>
                </a:solidFill>
              </a:rPr>
              <a:t>As an example one can mention the power amplifiers (octave bandwidth 100 Watt CW) developed at CERN around 1985 for the AAC </a:t>
            </a:r>
            <a:r>
              <a:rPr lang="en-GB" sz="1800" b="0" dirty="0" err="1">
                <a:solidFill>
                  <a:schemeClr val="tx1"/>
                </a:solidFill>
              </a:rPr>
              <a:t>stoch</a:t>
            </a:r>
            <a:r>
              <a:rPr lang="en-GB" sz="1800" b="0" dirty="0">
                <a:solidFill>
                  <a:schemeClr val="tx1"/>
                </a:solidFill>
              </a:rPr>
              <a:t> cooling systems</a:t>
            </a:r>
          </a:p>
          <a:p>
            <a:pPr>
              <a:buNone/>
            </a:pPr>
            <a:r>
              <a:rPr lang="en-GB" sz="1800" b="0" dirty="0">
                <a:solidFill>
                  <a:schemeClr val="tx1"/>
                </a:solidFill>
              </a:rPr>
              <a:t>Regarding </a:t>
            </a:r>
            <a:r>
              <a:rPr lang="en-GB" sz="1800" b="0">
                <a:solidFill>
                  <a:schemeClr val="tx1"/>
                </a:solidFill>
              </a:rPr>
              <a:t>narrowband systems,  </a:t>
            </a:r>
            <a:r>
              <a:rPr lang="en-GB" sz="1800" b="0" dirty="0">
                <a:solidFill>
                  <a:schemeClr val="tx1"/>
                </a:solidFill>
              </a:rPr>
              <a:t>“</a:t>
            </a:r>
            <a:r>
              <a:rPr lang="en-GB" sz="1800" b="0" dirty="0" err="1">
                <a:solidFill>
                  <a:schemeClr val="tx1"/>
                </a:solidFill>
              </a:rPr>
              <a:t>radial”or</a:t>
            </a:r>
            <a:r>
              <a:rPr lang="en-GB" sz="1800" b="0" dirty="0">
                <a:solidFill>
                  <a:schemeClr val="tx1"/>
                </a:solidFill>
              </a:rPr>
              <a:t> cavity type power combiner are often applied and Class C amplifier concepts. This kind of amplifiers do produce harmonics which are however filtered out.</a:t>
            </a:r>
          </a:p>
          <a:p>
            <a:pPr>
              <a:buNone/>
            </a:pPr>
            <a:r>
              <a:rPr lang="en-GB" sz="1800" b="0" dirty="0">
                <a:solidFill>
                  <a:schemeClr val="tx1"/>
                </a:solidFill>
              </a:rPr>
              <a:t>As for the (numerical) optimisation : Nonlinear techniques are required !</a:t>
            </a:r>
          </a:p>
          <a:p>
            <a:pPr>
              <a:buNone/>
            </a:pPr>
            <a:r>
              <a:rPr lang="en-GB" sz="1400" b="0" dirty="0">
                <a:solidFill>
                  <a:schemeClr val="tx1"/>
                </a:solidFill>
              </a:rPr>
              <a:t>	</a:t>
            </a:r>
          </a:p>
        </p:txBody>
      </p:sp>
    </p:spTree>
    <p:extLst>
      <p:ext uri="{BB962C8B-B14F-4D97-AF65-F5344CB8AC3E}">
        <p14:creationId xmlns:p14="http://schemas.microsoft.com/office/powerpoint/2010/main" val="4155590040"/>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2930" name="Rectangle 2"/>
          <p:cNvSpPr>
            <a:spLocks noGrp="1" noChangeArrowheads="1"/>
          </p:cNvSpPr>
          <p:nvPr>
            <p:ph type="title"/>
          </p:nvPr>
        </p:nvSpPr>
        <p:spPr>
          <a:xfrm>
            <a:off x="1746250" y="384175"/>
            <a:ext cx="5943600" cy="1066800"/>
          </a:xfrm>
        </p:spPr>
        <p:txBody>
          <a:bodyPr/>
          <a:lstStyle/>
          <a:p>
            <a:pPr>
              <a:defRPr/>
            </a:pPr>
            <a:r>
              <a:rPr lang="en-US" dirty="0"/>
              <a:t>Measurement devices (1)</a:t>
            </a:r>
          </a:p>
        </p:txBody>
      </p:sp>
      <p:sp>
        <p:nvSpPr>
          <p:cNvPr id="49157" name="Rectangle 3"/>
          <p:cNvSpPr>
            <a:spLocks noGrp="1" noChangeArrowheads="1"/>
          </p:cNvSpPr>
          <p:nvPr>
            <p:ph type="body" idx="1"/>
          </p:nvPr>
        </p:nvSpPr>
        <p:spPr>
          <a:xfrm>
            <a:off x="990600" y="1668463"/>
            <a:ext cx="7162800" cy="4114800"/>
          </a:xfrm>
        </p:spPr>
        <p:txBody>
          <a:bodyPr/>
          <a:lstStyle/>
          <a:p>
            <a:r>
              <a:rPr lang="en-US" sz="2000" b="0" dirty="0">
                <a:effectLst/>
              </a:rPr>
              <a:t>There are many ways to observe RF signals. Here we give a brief overview of the four main tools we have at hand</a:t>
            </a:r>
          </a:p>
          <a:p>
            <a:endParaRPr lang="en-US" sz="2000" b="0" dirty="0">
              <a:effectLst/>
            </a:endParaRPr>
          </a:p>
          <a:p>
            <a:r>
              <a:rPr lang="en-US" sz="2000" b="0" dirty="0">
                <a:effectLst/>
              </a:rPr>
              <a:t>Oscilloscope: to observe signals in </a:t>
            </a:r>
            <a:r>
              <a:rPr lang="en-US" sz="2000" b="0" dirty="0">
                <a:solidFill>
                  <a:srgbClr val="008000"/>
                </a:solidFill>
                <a:effectLst/>
              </a:rPr>
              <a:t>time domain</a:t>
            </a:r>
          </a:p>
          <a:p>
            <a:pPr lvl="1"/>
            <a:r>
              <a:rPr lang="en-US" sz="1600" b="0" dirty="0"/>
              <a:t>periodic signals</a:t>
            </a:r>
          </a:p>
          <a:p>
            <a:pPr lvl="1"/>
            <a:r>
              <a:rPr lang="en-US" sz="1600" b="0" dirty="0"/>
              <a:t>burst signal</a:t>
            </a:r>
          </a:p>
          <a:p>
            <a:pPr lvl="1"/>
            <a:r>
              <a:rPr lang="en-US" sz="1600" b="0" dirty="0"/>
              <a:t>application: direct observation of signal from a pick-up, shape of common 230 V mains supply voltage, etc.</a:t>
            </a:r>
          </a:p>
          <a:p>
            <a:r>
              <a:rPr lang="en-US" sz="2000" b="0" dirty="0">
                <a:effectLst/>
              </a:rPr>
              <a:t>Spectrum analyzer: to observe signals in </a:t>
            </a:r>
            <a:r>
              <a:rPr lang="en-US" sz="2000" b="0" dirty="0">
                <a:solidFill>
                  <a:srgbClr val="008000"/>
                </a:solidFill>
                <a:effectLst/>
              </a:rPr>
              <a:t>frequency domain</a:t>
            </a:r>
          </a:p>
          <a:p>
            <a:pPr lvl="1"/>
            <a:r>
              <a:rPr lang="en-US" sz="1600" b="0" dirty="0"/>
              <a:t>sweeps through a given frequency range point by point</a:t>
            </a:r>
          </a:p>
          <a:p>
            <a:pPr lvl="1"/>
            <a:r>
              <a:rPr lang="en-US" sz="1600" b="0" dirty="0"/>
              <a:t>application: observation of spectrum from the beam or of the spectrum emitted from an antenna, etc.</a:t>
            </a:r>
          </a:p>
        </p:txBody>
      </p:sp>
      <p:sp>
        <p:nvSpPr>
          <p:cNvPr id="49158"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Measurement devices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206</a:t>
            </a:fld>
            <a:endParaRPr lang="en-US" dirty="0"/>
          </a:p>
        </p:txBody>
      </p:sp>
    </p:spTree>
    <p:extLst>
      <p:ext uri="{BB962C8B-B14F-4D97-AF65-F5344CB8AC3E}">
        <p14:creationId xmlns:p14="http://schemas.microsoft.com/office/powerpoint/2010/main" val="1564670956"/>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3954" name="Rectangle 2"/>
          <p:cNvSpPr>
            <a:spLocks noGrp="1" noChangeArrowheads="1"/>
          </p:cNvSpPr>
          <p:nvPr>
            <p:ph type="title"/>
          </p:nvPr>
        </p:nvSpPr>
        <p:spPr>
          <a:xfrm>
            <a:off x="1792288" y="150813"/>
            <a:ext cx="5943600" cy="1066800"/>
          </a:xfrm>
        </p:spPr>
        <p:txBody>
          <a:bodyPr/>
          <a:lstStyle/>
          <a:p>
            <a:pPr>
              <a:defRPr/>
            </a:pPr>
            <a:r>
              <a:rPr lang="en-US" dirty="0"/>
              <a:t>Measurement devices (2)</a:t>
            </a:r>
          </a:p>
        </p:txBody>
      </p:sp>
      <p:sp>
        <p:nvSpPr>
          <p:cNvPr id="50181" name="Rectangle 3"/>
          <p:cNvSpPr>
            <a:spLocks noGrp="1" noChangeArrowheads="1"/>
          </p:cNvSpPr>
          <p:nvPr>
            <p:ph type="body" idx="1"/>
          </p:nvPr>
        </p:nvSpPr>
        <p:spPr>
          <a:xfrm>
            <a:off x="990600" y="1368425"/>
            <a:ext cx="7162800" cy="4114800"/>
          </a:xfrm>
        </p:spPr>
        <p:txBody>
          <a:bodyPr/>
          <a:lstStyle/>
          <a:p>
            <a:r>
              <a:rPr lang="en-US" sz="2000" b="0" dirty="0">
                <a:effectLst/>
              </a:rPr>
              <a:t>Dynamic signal analyzer (FFT analyzer)</a:t>
            </a:r>
          </a:p>
          <a:p>
            <a:pPr lvl="1"/>
            <a:r>
              <a:rPr lang="en-US" sz="1600" b="0" dirty="0"/>
              <a:t>Acquires signal in time domain by fast sampling</a:t>
            </a:r>
          </a:p>
          <a:p>
            <a:pPr lvl="1"/>
            <a:r>
              <a:rPr lang="en-US" sz="1600" b="0" dirty="0"/>
              <a:t>Further numerical treatment in digital signal processors (DSPs)</a:t>
            </a:r>
          </a:p>
          <a:p>
            <a:pPr lvl="1"/>
            <a:r>
              <a:rPr lang="en-US" sz="1600" b="0" dirty="0"/>
              <a:t>Spectrum calculated using Fast Fourier Transform (FFT)</a:t>
            </a:r>
          </a:p>
          <a:p>
            <a:pPr lvl="1"/>
            <a:r>
              <a:rPr lang="en-US" sz="1600" b="0" dirty="0"/>
              <a:t>Combines </a:t>
            </a:r>
            <a:r>
              <a:rPr lang="en-US" sz="1600" b="0" dirty="0">
                <a:solidFill>
                  <a:srgbClr val="008000"/>
                </a:solidFill>
              </a:rPr>
              <a:t>features of a scope and a spectrum analyzer</a:t>
            </a:r>
            <a:r>
              <a:rPr lang="en-US" sz="1600" b="0" dirty="0"/>
              <a:t>: signals can be looked at directly in time domain or in frequency domain</a:t>
            </a:r>
          </a:p>
          <a:p>
            <a:pPr lvl="1"/>
            <a:r>
              <a:rPr lang="en-US" sz="1600" b="0" dirty="0"/>
              <a:t>Contrary to the SPA, also the spectrum of non-repetitive signals and transients can be observed</a:t>
            </a:r>
          </a:p>
          <a:p>
            <a:pPr lvl="1"/>
            <a:r>
              <a:rPr lang="en-US" sz="1600" b="0" dirty="0"/>
              <a:t>Application: Observation of tune sidebands, transient behavior of a phase locked loop, etc.</a:t>
            </a:r>
          </a:p>
          <a:p>
            <a:r>
              <a:rPr lang="en-US" sz="2000" b="0" dirty="0">
                <a:effectLst/>
              </a:rPr>
              <a:t>Network analyzer</a:t>
            </a:r>
          </a:p>
          <a:p>
            <a:pPr lvl="1"/>
            <a:r>
              <a:rPr lang="en-US" sz="1600" b="0" dirty="0"/>
              <a:t>Excites a network (circuit, antenna, amplifier or such) at a given CW frequency and measures response in magnitude and phase =&gt; </a:t>
            </a:r>
            <a:r>
              <a:rPr lang="en-US" sz="1600" b="0" dirty="0">
                <a:solidFill>
                  <a:srgbClr val="008000"/>
                </a:solidFill>
              </a:rPr>
              <a:t>determines S-parameters</a:t>
            </a:r>
          </a:p>
          <a:p>
            <a:pPr lvl="1"/>
            <a:r>
              <a:rPr lang="en-US" sz="1600" b="0" dirty="0"/>
              <a:t>Covers a frequency range by measuring step-by-step at subsequent frequency points</a:t>
            </a:r>
          </a:p>
          <a:p>
            <a:pPr lvl="1"/>
            <a:r>
              <a:rPr lang="en-US" sz="1600" b="0" dirty="0"/>
              <a:t>Application: characterization of passive and active components, time domain reflectometry by Fourier transforming reflection response, etc.</a:t>
            </a:r>
          </a:p>
        </p:txBody>
      </p:sp>
      <p:sp>
        <p:nvSpPr>
          <p:cNvPr id="5018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Measurement devices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207</a:t>
            </a:fld>
            <a:endParaRPr lang="en-US" dirty="0"/>
          </a:p>
        </p:txBody>
      </p:sp>
    </p:spTree>
    <p:extLst>
      <p:ext uri="{BB962C8B-B14F-4D97-AF65-F5344CB8AC3E}">
        <p14:creationId xmlns:p14="http://schemas.microsoft.com/office/powerpoint/2010/main" val="2327026233"/>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3954" name="Rectangle 2"/>
          <p:cNvSpPr>
            <a:spLocks noGrp="1" noChangeArrowheads="1"/>
          </p:cNvSpPr>
          <p:nvPr>
            <p:ph type="title"/>
          </p:nvPr>
        </p:nvSpPr>
        <p:spPr>
          <a:xfrm>
            <a:off x="1050925" y="150813"/>
            <a:ext cx="7159625" cy="1066800"/>
          </a:xfrm>
        </p:spPr>
        <p:txBody>
          <a:bodyPr/>
          <a:lstStyle/>
          <a:p>
            <a:pPr>
              <a:defRPr/>
            </a:pPr>
            <a:r>
              <a:rPr lang="en-US" dirty="0"/>
              <a:t>Superheterodyne Concept (1)</a:t>
            </a:r>
          </a:p>
        </p:txBody>
      </p:sp>
      <p:sp>
        <p:nvSpPr>
          <p:cNvPr id="51205"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Superheterodyne Concept</a:t>
            </a:r>
          </a:p>
        </p:txBody>
      </p:sp>
      <p:sp>
        <p:nvSpPr>
          <p:cNvPr id="64515" name="Rectangle 3"/>
          <p:cNvSpPr>
            <a:spLocks noChangeArrowheads="1"/>
          </p:cNvSpPr>
          <p:nvPr/>
        </p:nvSpPr>
        <p:spPr bwMode="auto">
          <a:xfrm>
            <a:off x="457200" y="1087438"/>
            <a:ext cx="8313738" cy="5240337"/>
          </a:xfrm>
          <a:prstGeom prst="rect">
            <a:avLst/>
          </a:prstGeom>
          <a:noFill/>
          <a:ln w="9525" cap="flat" cmpd="sng" algn="ctr">
            <a:noFill/>
            <a:prstDash val="solid"/>
            <a:miter lim="800000"/>
            <a:headEnd/>
            <a:tailEnd/>
          </a:ln>
          <a:effectLst/>
        </p:spPr>
        <p:txBody>
          <a:bodyPr lIns="92075" tIns="46038" rIns="92075" bIns="46038" anchor="ctr">
            <a:spAutoFit/>
          </a:bodyPr>
          <a:lstStyle/>
          <a:p>
            <a:pPr>
              <a:buFont typeface="Wingdings" pitchFamily="2" charset="2"/>
              <a:buNone/>
              <a:defRPr/>
            </a:pPr>
            <a:r>
              <a:rPr lang="en-US" sz="1600" b="0" dirty="0"/>
              <a:t>Design and its evolution</a:t>
            </a:r>
          </a:p>
          <a:p>
            <a:pPr>
              <a:lnSpc>
                <a:spcPct val="100000"/>
              </a:lnSpc>
              <a:spcBef>
                <a:spcPct val="0"/>
              </a:spcBef>
              <a:buClrTx/>
              <a:buSzTx/>
              <a:buFontTx/>
              <a:buNone/>
              <a:defRPr/>
            </a:pPr>
            <a:r>
              <a:rPr lang="en-US" sz="1600" b="0" dirty="0"/>
              <a:t>The diagram below shows the basic elements of a single conversion superhet receiver. The essential elements of a local oscillator and a mixer followed by a fixed-tuned filter and IF amplifier are common to all superhet circuits. [super </a:t>
            </a:r>
            <a:r>
              <a:rPr lang="en-US" sz="1600" b="0" dirty="0">
                <a:latin typeface="Symbol" pitchFamily="18" charset="2"/>
              </a:rPr>
              <a:t>eterw dunamis] </a:t>
            </a:r>
            <a:r>
              <a:rPr lang="en-US" sz="1600" b="0" dirty="0">
                <a:latin typeface="+mn-lt"/>
              </a:rPr>
              <a:t>a mixture of Latin and Greek … it means: </a:t>
            </a:r>
            <a:r>
              <a:rPr lang="en-US" sz="1600" b="0" i="1" dirty="0">
                <a:latin typeface="+mn-lt"/>
              </a:rPr>
              <a:t>another force becomes superimposed. </a:t>
            </a:r>
            <a:endParaRPr lang="en-US" sz="1600" b="0" i="1" dirty="0"/>
          </a:p>
          <a:p>
            <a:pPr>
              <a:lnSpc>
                <a:spcPct val="100000"/>
              </a:lnSpc>
              <a:spcBef>
                <a:spcPct val="0"/>
              </a:spcBef>
              <a:buClrTx/>
              <a:buSzTx/>
              <a:buFontTx/>
              <a:buNone/>
              <a:defRPr/>
            </a:pPr>
            <a:r>
              <a:rPr lang="en-US" sz="1600" b="0" u="sng" dirty="0">
                <a:hlinkClick r:id="rId3" tooltip="Superhet2.png"/>
              </a:rPr>
              <a:t>  </a:t>
            </a: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u="sng"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endParaRPr lang="en-US" sz="1600" b="0" dirty="0"/>
          </a:p>
          <a:p>
            <a:pPr>
              <a:lnSpc>
                <a:spcPct val="100000"/>
              </a:lnSpc>
              <a:spcBef>
                <a:spcPct val="0"/>
              </a:spcBef>
              <a:buClrTx/>
              <a:buSzTx/>
              <a:buFontTx/>
              <a:buNone/>
              <a:defRPr/>
            </a:pPr>
            <a:r>
              <a:rPr lang="en-US" sz="1600" b="0" dirty="0"/>
              <a:t>The advantage to this method is that most of the radio's signal path has to be sensitive to only a narrow range of frequencies. Only the front end (the part before the frequency converter stage) needs to be sensitive to a wide frequency range. For example, the front end might need to be sensitive to 1–30 MHz, while the rest of the radio might need to be sensitive only to 455 kHz, a typical IF. Only one or two tuned stages need to be adjusted to track over the tuning range of the receiver; all the intermediate-frequency stages operate at a fixed frequency which need not be adjusted.</a:t>
            </a:r>
          </a:p>
        </p:txBody>
      </p:sp>
      <p:pic>
        <p:nvPicPr>
          <p:cNvPr id="51207" name="Picture 4" descr="http://upload.wikimedia.org/wikipedia/en/f/f1/Superhet2.png">
            <a:hlinkClick r:id="rId3" tooltip="Superhet2.png"/>
          </p:cNvPr>
          <p:cNvPicPr>
            <a:picLocks noChangeAspect="1" noChangeArrowheads="1"/>
          </p:cNvPicPr>
          <p:nvPr/>
        </p:nvPicPr>
        <p:blipFill>
          <a:blip r:embed="rId4" cstate="print"/>
          <a:srcRect/>
          <a:stretch>
            <a:fillRect/>
          </a:stretch>
        </p:blipFill>
        <p:spPr bwMode="auto">
          <a:xfrm>
            <a:off x="1214438" y="2419350"/>
            <a:ext cx="5564187" cy="2079625"/>
          </a:xfrm>
          <a:prstGeom prst="rect">
            <a:avLst/>
          </a:prstGeom>
          <a:noFill/>
          <a:ln w="9525">
            <a:noFill/>
            <a:miter lim="800000"/>
            <a:headEnd/>
            <a:tailEnd/>
          </a:ln>
        </p:spPr>
      </p:pic>
      <p:sp>
        <p:nvSpPr>
          <p:cNvPr id="51208" name="Rectangle 5"/>
          <p:cNvSpPr>
            <a:spLocks noChangeArrowheads="1"/>
          </p:cNvSpPr>
          <p:nvPr/>
        </p:nvSpPr>
        <p:spPr bwMode="auto">
          <a:xfrm>
            <a:off x="7710488" y="6153150"/>
            <a:ext cx="1177925" cy="293688"/>
          </a:xfrm>
          <a:prstGeom prst="rect">
            <a:avLst/>
          </a:prstGeom>
          <a:noFill/>
          <a:ln w="9525">
            <a:noFill/>
            <a:miter lim="800000"/>
            <a:headEnd/>
            <a:tailEnd/>
          </a:ln>
        </p:spPr>
        <p:txBody>
          <a:bodyPr tIns="91440" bIns="91440"/>
          <a:lstStyle/>
          <a:p>
            <a:pPr>
              <a:spcBef>
                <a:spcPct val="0"/>
              </a:spcBef>
              <a:buClrTx/>
              <a:buSzTx/>
              <a:buFontTx/>
              <a:buNone/>
            </a:pPr>
            <a:r>
              <a:rPr lang="en-US" sz="1000" dirty="0"/>
              <a:t>en.wikipedia.org</a:t>
            </a:r>
          </a:p>
        </p:txBody>
      </p:sp>
      <p:sp>
        <p:nvSpPr>
          <p:cNvPr id="51209" name="TextBox 13"/>
          <p:cNvSpPr txBox="1">
            <a:spLocks noChangeArrowheads="1"/>
          </p:cNvSpPr>
          <p:nvPr/>
        </p:nvSpPr>
        <p:spPr bwMode="auto">
          <a:xfrm>
            <a:off x="3830638" y="3575050"/>
            <a:ext cx="3530600" cy="757238"/>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FF0000"/>
                </a:solidFill>
              </a:rPr>
              <a:t>This type of configuration we find in any conventional (= not digital) AM or FM radio receiver.</a:t>
            </a:r>
            <a:endParaRPr lang="en-GB" sz="1600" b="0" dirty="0">
              <a:solidFill>
                <a:srgbClr val="FF0000"/>
              </a:solidFill>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208</a:t>
            </a:fld>
            <a:endParaRPr lang="en-US" dirty="0"/>
          </a:p>
        </p:txBody>
      </p:sp>
    </p:spTree>
    <p:extLst>
      <p:ext uri="{BB962C8B-B14F-4D97-AF65-F5344CB8AC3E}">
        <p14:creationId xmlns:p14="http://schemas.microsoft.com/office/powerpoint/2010/main" val="1771614221"/>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3954" name="Rectangle 2"/>
          <p:cNvSpPr>
            <a:spLocks noGrp="1" noChangeArrowheads="1"/>
          </p:cNvSpPr>
          <p:nvPr>
            <p:ph type="title"/>
          </p:nvPr>
        </p:nvSpPr>
        <p:spPr>
          <a:xfrm>
            <a:off x="1050925" y="150813"/>
            <a:ext cx="7159625" cy="1066800"/>
          </a:xfrm>
        </p:spPr>
        <p:txBody>
          <a:bodyPr/>
          <a:lstStyle/>
          <a:p>
            <a:pPr>
              <a:defRPr/>
            </a:pPr>
            <a:r>
              <a:rPr lang="en-US" dirty="0"/>
              <a:t>Superheterodyne Concept (2)</a:t>
            </a:r>
          </a:p>
        </p:txBody>
      </p:sp>
      <p:sp>
        <p:nvSpPr>
          <p:cNvPr id="52229"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Superheterodyne Concept</a:t>
            </a:r>
          </a:p>
        </p:txBody>
      </p:sp>
      <p:pic>
        <p:nvPicPr>
          <p:cNvPr id="52230" name="Picture 4" descr="http://upload.wikimedia.org/wikipedia/en/f/f1/Superhet2.png">
            <a:hlinkClick r:id="rId3" tooltip="Superhet2.png"/>
          </p:cNvPr>
          <p:cNvPicPr>
            <a:picLocks noChangeAspect="1" noChangeArrowheads="1"/>
          </p:cNvPicPr>
          <p:nvPr/>
        </p:nvPicPr>
        <p:blipFill>
          <a:blip r:embed="rId4" cstate="print"/>
          <a:srcRect/>
          <a:stretch>
            <a:fillRect/>
          </a:stretch>
        </p:blipFill>
        <p:spPr bwMode="auto">
          <a:xfrm>
            <a:off x="1123950" y="1203325"/>
            <a:ext cx="5562600" cy="2079625"/>
          </a:xfrm>
          <a:prstGeom prst="rect">
            <a:avLst/>
          </a:prstGeom>
          <a:noFill/>
          <a:ln w="9525">
            <a:noFill/>
            <a:miter lim="800000"/>
            <a:headEnd/>
            <a:tailEnd/>
          </a:ln>
        </p:spPr>
      </p:pic>
      <p:sp>
        <p:nvSpPr>
          <p:cNvPr id="52231" name="Rectangle 5"/>
          <p:cNvSpPr>
            <a:spLocks noChangeArrowheads="1"/>
          </p:cNvSpPr>
          <p:nvPr/>
        </p:nvSpPr>
        <p:spPr bwMode="auto">
          <a:xfrm>
            <a:off x="7710488" y="6153150"/>
            <a:ext cx="1177925" cy="293688"/>
          </a:xfrm>
          <a:prstGeom prst="rect">
            <a:avLst/>
          </a:prstGeom>
          <a:noFill/>
          <a:ln w="9525">
            <a:noFill/>
            <a:miter lim="800000"/>
            <a:headEnd/>
            <a:tailEnd/>
          </a:ln>
        </p:spPr>
        <p:txBody>
          <a:bodyPr tIns="91440" bIns="91440"/>
          <a:lstStyle/>
          <a:p>
            <a:pPr>
              <a:spcBef>
                <a:spcPct val="0"/>
              </a:spcBef>
              <a:buClrTx/>
              <a:buSzTx/>
              <a:buFontTx/>
              <a:buNone/>
            </a:pPr>
            <a:r>
              <a:rPr lang="en-US" sz="1000" dirty="0"/>
              <a:t>en.wikipedia.org</a:t>
            </a:r>
          </a:p>
        </p:txBody>
      </p:sp>
      <p:sp>
        <p:nvSpPr>
          <p:cNvPr id="52232" name="TextBox 8"/>
          <p:cNvSpPr txBox="1">
            <a:spLocks noChangeArrowheads="1"/>
          </p:cNvSpPr>
          <p:nvPr/>
        </p:nvSpPr>
        <p:spPr bwMode="auto">
          <a:xfrm>
            <a:off x="622300" y="3402013"/>
            <a:ext cx="8110538" cy="2898775"/>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008000"/>
                </a:solidFill>
              </a:rPr>
              <a:t>RF</a:t>
            </a:r>
            <a:r>
              <a:rPr lang="en-US" sz="1600" b="0" dirty="0"/>
              <a:t> Amplifier = wideband frontend amplification (RF = radio frequency)</a:t>
            </a:r>
          </a:p>
          <a:p>
            <a:pPr>
              <a:buFont typeface="Wingdings" pitchFamily="2" charset="2"/>
              <a:buNone/>
            </a:pPr>
            <a:r>
              <a:rPr lang="en-US" sz="1600" b="0" dirty="0"/>
              <a:t>The Mixer can be seen as an analog multiplier which multiplies the RF signal with the </a:t>
            </a:r>
            <a:r>
              <a:rPr lang="en-US" sz="1600" b="0" dirty="0">
                <a:solidFill>
                  <a:srgbClr val="008000"/>
                </a:solidFill>
              </a:rPr>
              <a:t>LO (local oscillator) </a:t>
            </a:r>
            <a:r>
              <a:rPr lang="en-US" sz="1600" b="0" dirty="0"/>
              <a:t>signal. </a:t>
            </a:r>
          </a:p>
          <a:p>
            <a:pPr>
              <a:buFont typeface="Wingdings" pitchFamily="2" charset="2"/>
              <a:buNone/>
            </a:pPr>
            <a:r>
              <a:rPr lang="en-US" sz="1600" b="0" dirty="0"/>
              <a:t>The local oscillator has its name because it’s an oscillator situated in the receiver locally and not far away as the radio transmitter to be received.</a:t>
            </a:r>
          </a:p>
          <a:p>
            <a:pPr>
              <a:buFont typeface="Wingdings" pitchFamily="2" charset="2"/>
              <a:buNone/>
            </a:pPr>
            <a:r>
              <a:rPr lang="en-US" sz="1600" b="0" dirty="0">
                <a:solidFill>
                  <a:srgbClr val="008000"/>
                </a:solidFill>
              </a:rPr>
              <a:t>IF</a:t>
            </a:r>
            <a:r>
              <a:rPr lang="en-US" sz="1600" b="0" dirty="0"/>
              <a:t> stands for </a:t>
            </a:r>
            <a:r>
              <a:rPr lang="en-US" sz="1600" b="0" dirty="0">
                <a:solidFill>
                  <a:srgbClr val="008000"/>
                </a:solidFill>
              </a:rPr>
              <a:t>intermediate frequency</a:t>
            </a:r>
            <a:r>
              <a:rPr lang="en-US" sz="1600" b="0" dirty="0"/>
              <a:t>. </a:t>
            </a:r>
          </a:p>
          <a:p>
            <a:pPr>
              <a:buFont typeface="Wingdings" pitchFamily="2" charset="2"/>
              <a:buNone/>
            </a:pPr>
            <a:r>
              <a:rPr lang="en-US" sz="1600" b="0" dirty="0"/>
              <a:t>The demodulator can be an amplitude modulation (AM) demodulator (envelope detector) or a frequency modulation (FM) demodulator, implemented e.g. as a PLL (phase locked loop).</a:t>
            </a:r>
          </a:p>
          <a:p>
            <a:pPr>
              <a:buFont typeface="Wingdings" pitchFamily="2" charset="2"/>
              <a:buNone/>
            </a:pPr>
            <a:r>
              <a:rPr lang="en-US" sz="1600" b="0" dirty="0"/>
              <a:t>The tuning of a normal radio receiver is done by changing the frequency of the LO, not of the IF filter.</a:t>
            </a:r>
            <a:endParaRPr lang="en-GB" sz="1600" b="0" dirty="0"/>
          </a:p>
        </p:txBody>
      </p:sp>
      <p:sp>
        <p:nvSpPr>
          <p:cNvPr id="52233" name="TextBox 9"/>
          <p:cNvSpPr txBox="1">
            <a:spLocks noChangeArrowheads="1"/>
          </p:cNvSpPr>
          <p:nvPr/>
        </p:nvSpPr>
        <p:spPr bwMode="auto">
          <a:xfrm>
            <a:off x="3190875" y="1417638"/>
            <a:ext cx="298450" cy="230187"/>
          </a:xfrm>
          <a:prstGeom prst="rect">
            <a:avLst/>
          </a:prstGeom>
          <a:noFill/>
          <a:ln w="9525">
            <a:noFill/>
            <a:miter lim="800000"/>
            <a:headEnd/>
            <a:tailEnd/>
          </a:ln>
        </p:spPr>
        <p:txBody>
          <a:bodyPr wrap="none">
            <a:spAutoFit/>
          </a:bodyPr>
          <a:lstStyle/>
          <a:p>
            <a:pPr>
              <a:buFont typeface="Wingdings" pitchFamily="2" charset="2"/>
              <a:buNone/>
            </a:pPr>
            <a:r>
              <a:rPr lang="en-US" sz="1000" b="1" dirty="0">
                <a:solidFill>
                  <a:schemeClr val="tx1"/>
                </a:solidFill>
              </a:rPr>
              <a:t>IF</a:t>
            </a:r>
            <a:endParaRPr lang="en-GB" sz="1000" b="1" dirty="0">
              <a:solidFill>
                <a:schemeClr val="tx1"/>
              </a:solidFill>
            </a:endParaRP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209</a:t>
            </a:fld>
            <a:endParaRPr lang="en-US" dirty="0"/>
          </a:p>
        </p:txBody>
      </p:sp>
    </p:spTree>
    <p:extLst>
      <p:ext uri="{BB962C8B-B14F-4D97-AF65-F5344CB8AC3E}">
        <p14:creationId xmlns:p14="http://schemas.microsoft.com/office/powerpoint/2010/main" val="41506600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0180" name="Slide Number Placeholder 4"/>
          <p:cNvSpPr>
            <a:spLocks noGrp="1"/>
          </p:cNvSpPr>
          <p:nvPr>
            <p:ph type="sldNum" sz="quarter" idx="11"/>
          </p:nvPr>
        </p:nvSpPr>
        <p:spPr>
          <a:noFill/>
        </p:spPr>
        <p:txBody>
          <a:bodyPr/>
          <a:lstStyle/>
          <a:p>
            <a:fld id="{F7E85145-2D12-45BC-AFC0-97C2BF68EBC6}" type="slidenum">
              <a:rPr lang="en-US" smtClean="0"/>
              <a:pPr/>
              <a:t>21</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Striplines (2)</a:t>
            </a:r>
          </a:p>
        </p:txBody>
      </p:sp>
      <p:sp>
        <p:nvSpPr>
          <p:cNvPr id="50182" name="Rectangle 2"/>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sp>
        <p:nvSpPr>
          <p:cNvPr id="50183" name="TextBox 12"/>
          <p:cNvSpPr txBox="1">
            <a:spLocks noChangeArrowheads="1"/>
          </p:cNvSpPr>
          <p:nvPr/>
        </p:nvSpPr>
        <p:spPr bwMode="auto">
          <a:xfrm>
            <a:off x="2854325" y="5718175"/>
            <a:ext cx="2817813" cy="544513"/>
          </a:xfrm>
          <a:prstGeom prst="rect">
            <a:avLst/>
          </a:prstGeom>
          <a:noFill/>
          <a:ln w="9525">
            <a:noFill/>
            <a:miter lim="800000"/>
            <a:headEnd/>
            <a:tailEnd/>
          </a:ln>
        </p:spPr>
        <p:txBody>
          <a:bodyPr wrap="none">
            <a:spAutoFit/>
          </a:bodyPr>
          <a:lstStyle/>
          <a:p>
            <a:pPr>
              <a:buFont typeface="Wingdings" pitchFamily="2" charset="2"/>
              <a:buNone/>
            </a:pPr>
            <a:r>
              <a:rPr lang="en-US" sz="1400" b="0" dirty="0"/>
              <a:t>C</a:t>
            </a:r>
            <a:r>
              <a:rPr lang="en-US" sz="1400" b="0" baseline="-25000" dirty="0"/>
              <a:t>f</a:t>
            </a:r>
            <a:r>
              <a:rPr lang="en-US" sz="1400" b="0" dirty="0"/>
              <a:t> stands for fringe field capacity,</a:t>
            </a:r>
          </a:p>
          <a:p>
            <a:pPr>
              <a:buFont typeface="Wingdings" pitchFamily="2" charset="2"/>
              <a:buNone/>
            </a:pPr>
            <a:r>
              <a:rPr lang="en-US" sz="1400" b="0" dirty="0"/>
              <a:t>C</a:t>
            </a:r>
            <a:r>
              <a:rPr lang="en-US" sz="1400" b="0" baseline="-25000" dirty="0"/>
              <a:t>p</a:t>
            </a:r>
            <a:r>
              <a:rPr lang="en-US" sz="1400" b="0" dirty="0"/>
              <a:t> stands for principal capacity</a:t>
            </a:r>
            <a:endParaRPr lang="en-GB" sz="1400" b="0" dirty="0"/>
          </a:p>
        </p:txBody>
      </p:sp>
      <p:pic>
        <p:nvPicPr>
          <p:cNvPr id="50184" name="Picture 3" descr="Fig_19"/>
          <p:cNvPicPr>
            <a:picLocks noChangeAspect="1" noChangeArrowheads="1"/>
          </p:cNvPicPr>
          <p:nvPr/>
        </p:nvPicPr>
        <p:blipFill>
          <a:blip r:embed="rId3" cstate="print"/>
          <a:srcRect/>
          <a:stretch>
            <a:fillRect/>
          </a:stretch>
        </p:blipFill>
        <p:spPr bwMode="auto">
          <a:xfrm>
            <a:off x="1784350" y="2438400"/>
            <a:ext cx="4616450" cy="1841500"/>
          </a:xfrm>
          <a:prstGeom prst="rect">
            <a:avLst/>
          </a:prstGeom>
          <a:noFill/>
          <a:ln w="9525">
            <a:noFill/>
            <a:miter lim="800000"/>
            <a:headEnd/>
            <a:tailEnd/>
          </a:ln>
        </p:spPr>
      </p:pic>
      <p:sp>
        <p:nvSpPr>
          <p:cNvPr id="50185" name="Rectangle 5"/>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graphicFrame>
        <p:nvGraphicFramePr>
          <p:cNvPr id="50178" name="Object 4"/>
          <p:cNvGraphicFramePr>
            <a:graphicFrameLocks noChangeAspect="1"/>
          </p:cNvGraphicFramePr>
          <p:nvPr/>
        </p:nvGraphicFramePr>
        <p:xfrm>
          <a:off x="2900363" y="5072063"/>
          <a:ext cx="2979737" cy="365125"/>
        </p:xfrm>
        <a:graphic>
          <a:graphicData uri="http://schemas.openxmlformats.org/presentationml/2006/ole">
            <mc:AlternateContent xmlns:mc="http://schemas.openxmlformats.org/markup-compatibility/2006">
              <mc:Choice xmlns:v="urn:schemas-microsoft-com:vml" Requires="v">
                <p:oleObj name="Equation" r:id="rId4" imgW="1943100" imgH="241300" progId="Equation.3">
                  <p:embed/>
                </p:oleObj>
              </mc:Choice>
              <mc:Fallback>
                <p:oleObj name="Equation" r:id="rId4" imgW="1943100" imgH="241300" progId="Equation.3">
                  <p:embed/>
                  <p:pic>
                    <p:nvPicPr>
                      <p:cNvPr id="5017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00363" y="5072063"/>
                        <a:ext cx="2979737" cy="3651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0186"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50187" name="TextBox 5"/>
          <p:cNvSpPr txBox="1">
            <a:spLocks noChangeArrowheads="1"/>
          </p:cNvSpPr>
          <p:nvPr/>
        </p:nvSpPr>
        <p:spPr bwMode="auto">
          <a:xfrm>
            <a:off x="428625" y="1179513"/>
            <a:ext cx="8050213" cy="1504950"/>
          </a:xfrm>
          <a:prstGeom prst="rect">
            <a:avLst/>
          </a:prstGeom>
          <a:noFill/>
          <a:ln w="9525">
            <a:noFill/>
            <a:miter lim="800000"/>
            <a:headEnd/>
            <a:tailEnd/>
          </a:ln>
        </p:spPr>
        <p:txBody>
          <a:bodyPr>
            <a:spAutoFit/>
          </a:bodyPr>
          <a:lstStyle/>
          <a:p>
            <a:pPr>
              <a:buFont typeface="Wingdings" pitchFamily="2" charset="2"/>
              <a:buNone/>
            </a:pPr>
            <a:r>
              <a:rPr lang="en-US" sz="1800" b="0" dirty="0"/>
              <a:t>For a  mathematical treatment, the effect of the fringing fields may be described in terms of static capacities. The total capacity is the sum of the </a:t>
            </a:r>
            <a:r>
              <a:rPr lang="en-US" sz="1800" i="1" dirty="0"/>
              <a:t>principal</a:t>
            </a:r>
            <a:r>
              <a:rPr lang="en-US" sz="1800" b="0" dirty="0"/>
              <a:t> and </a:t>
            </a:r>
            <a:r>
              <a:rPr lang="en-US" sz="1800" i="1" dirty="0"/>
              <a:t>fringe</a:t>
            </a:r>
            <a:r>
              <a:rPr lang="en-US" sz="1800" b="0" dirty="0"/>
              <a:t> capacities C</a:t>
            </a:r>
            <a:r>
              <a:rPr lang="en-US" sz="1800" b="0" baseline="-25000" dirty="0"/>
              <a:t>p</a:t>
            </a:r>
            <a:r>
              <a:rPr lang="en-US" sz="1800" b="0" dirty="0"/>
              <a:t> and C</a:t>
            </a:r>
            <a:r>
              <a:rPr lang="en-US" sz="1800" b="0" baseline="-25000" dirty="0"/>
              <a:t>f</a:t>
            </a:r>
            <a:r>
              <a:rPr lang="en-US" sz="1800" b="0" dirty="0"/>
              <a:t>.</a:t>
            </a:r>
          </a:p>
          <a:p>
            <a:pPr>
              <a:buFont typeface="Wingdings" pitchFamily="2" charset="2"/>
              <a:buNone/>
            </a:pPr>
            <a:r>
              <a:rPr lang="en-US" sz="1800" b="0" dirty="0"/>
              <a:t>	 </a:t>
            </a:r>
          </a:p>
          <a:p>
            <a:pPr>
              <a:buFont typeface="Wingdings" pitchFamily="2" charset="2"/>
              <a:buNone/>
            </a:pPr>
            <a:endParaRPr lang="en-GB" sz="1800" b="0" dirty="0"/>
          </a:p>
        </p:txBody>
      </p:sp>
      <p:sp>
        <p:nvSpPr>
          <p:cNvPr id="3" name="TextBox 2"/>
          <p:cNvSpPr txBox="1"/>
          <p:nvPr/>
        </p:nvSpPr>
        <p:spPr>
          <a:xfrm>
            <a:off x="6512228" y="4310062"/>
            <a:ext cx="2557110" cy="803297"/>
          </a:xfrm>
          <a:prstGeom prst="rect">
            <a:avLst/>
          </a:prstGeom>
          <a:noFill/>
        </p:spPr>
        <p:txBody>
          <a:bodyPr wrap="none" rtlCol="0">
            <a:spAutoFit/>
          </a:bodyPr>
          <a:lstStyle/>
          <a:p>
            <a:pPr>
              <a:buNone/>
            </a:pPr>
            <a:r>
              <a:rPr lang="en-GB" sz="1400" b="0" dirty="0"/>
              <a:t>t = thickness of the strip</a:t>
            </a:r>
          </a:p>
          <a:p>
            <a:pPr>
              <a:buNone/>
            </a:pPr>
            <a:r>
              <a:rPr lang="en-GB" sz="1400" b="0" dirty="0"/>
              <a:t>S/2 = distance to </a:t>
            </a:r>
            <a:r>
              <a:rPr lang="en-GB" sz="1400" b="0" dirty="0" err="1"/>
              <a:t>center</a:t>
            </a:r>
            <a:r>
              <a:rPr lang="en-GB" sz="1400" b="0" dirty="0"/>
              <a:t> plane</a:t>
            </a:r>
          </a:p>
          <a:p>
            <a:pPr>
              <a:buNone/>
            </a:pPr>
            <a:r>
              <a:rPr lang="en-GB" sz="1400" b="0" dirty="0"/>
              <a:t>C</a:t>
            </a:r>
            <a:r>
              <a:rPr lang="en-GB" sz="1400" b="0" baseline="-25000" dirty="0"/>
              <a:t>L</a:t>
            </a:r>
            <a:r>
              <a:rPr lang="en-GB" sz="1400" b="0" dirty="0"/>
              <a:t>= </a:t>
            </a:r>
            <a:r>
              <a:rPr lang="en-GB" sz="1400" b="0" dirty="0" err="1"/>
              <a:t>center</a:t>
            </a:r>
            <a:r>
              <a:rPr lang="en-GB" sz="1400" b="0" dirty="0"/>
              <a:t> layer or plane</a:t>
            </a:r>
          </a:p>
        </p:txBody>
      </p:sp>
      <p:sp>
        <p:nvSpPr>
          <p:cNvPr id="2" name="TextBox 1">
            <a:extLst>
              <a:ext uri="{FF2B5EF4-FFF2-40B4-BE49-F238E27FC236}">
                <a16:creationId xmlns:a16="http://schemas.microsoft.com/office/drawing/2014/main" id="{3F7FCC70-BF6C-4B2A-8B63-D0047BC9BEBE}"/>
              </a:ext>
            </a:extLst>
          </p:cNvPr>
          <p:cNvSpPr txBox="1"/>
          <p:nvPr/>
        </p:nvSpPr>
        <p:spPr>
          <a:xfrm>
            <a:off x="74662" y="4855921"/>
            <a:ext cx="1927131" cy="1061829"/>
          </a:xfrm>
          <a:prstGeom prst="rect">
            <a:avLst/>
          </a:prstGeom>
          <a:solidFill>
            <a:schemeClr val="bg1"/>
          </a:solidFill>
          <a:ln>
            <a:noFill/>
          </a:ln>
        </p:spPr>
        <p:txBody>
          <a:bodyPr wrap="none" rtlCol="0">
            <a:spAutoFit/>
          </a:bodyPr>
          <a:lstStyle/>
          <a:p>
            <a:pPr>
              <a:buNone/>
            </a:pPr>
            <a:r>
              <a:rPr lang="en-US" sz="1400" b="0" dirty="0">
                <a:solidFill>
                  <a:schemeClr val="tx1"/>
                </a:solidFill>
              </a:rPr>
              <a:t>From: Howe</a:t>
            </a:r>
          </a:p>
          <a:p>
            <a:pPr>
              <a:buNone/>
            </a:pPr>
            <a:r>
              <a:rPr lang="en-US" sz="1400" b="0" dirty="0" err="1">
                <a:solidFill>
                  <a:schemeClr val="tx1"/>
                </a:solidFill>
              </a:rPr>
              <a:t>Stripline</a:t>
            </a:r>
            <a:r>
              <a:rPr lang="en-US" sz="1400" b="0" dirty="0">
                <a:solidFill>
                  <a:schemeClr val="tx1"/>
                </a:solidFill>
              </a:rPr>
              <a:t> circuit design</a:t>
            </a:r>
          </a:p>
          <a:p>
            <a:pPr>
              <a:buNone/>
            </a:pPr>
            <a:r>
              <a:rPr lang="en-US" sz="1400" b="0" dirty="0">
                <a:solidFill>
                  <a:schemeClr val="tx1"/>
                </a:solidFill>
              </a:rPr>
              <a:t>Fig 2-6</a:t>
            </a:r>
          </a:p>
          <a:p>
            <a:pPr>
              <a:buNone/>
            </a:pPr>
            <a:r>
              <a:rPr lang="en-US" sz="1400" b="0" dirty="0">
                <a:solidFill>
                  <a:schemeClr val="tx1"/>
                </a:solidFill>
              </a:rPr>
              <a:t>ISBN: 089006-020-7 </a:t>
            </a:r>
            <a:endParaRPr lang="en-GB" sz="1400" b="0" dirty="0">
              <a:solidFill>
                <a:schemeClr val="tx1"/>
              </a:solidFill>
            </a:endParaRPr>
          </a:p>
        </p:txBody>
      </p:sp>
    </p:spTree>
    <p:extLst>
      <p:ext uri="{BB962C8B-B14F-4D97-AF65-F5344CB8AC3E}">
        <p14:creationId xmlns:p14="http://schemas.microsoft.com/office/powerpoint/2010/main" val="14118507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3954" name="Rectangle 2"/>
          <p:cNvSpPr>
            <a:spLocks noGrp="1" noChangeArrowheads="1"/>
          </p:cNvSpPr>
          <p:nvPr>
            <p:ph type="title"/>
          </p:nvPr>
        </p:nvSpPr>
        <p:spPr>
          <a:xfrm>
            <a:off x="1" y="150813"/>
            <a:ext cx="9144000" cy="1531937"/>
          </a:xfrm>
        </p:spPr>
        <p:txBody>
          <a:bodyPr/>
          <a:lstStyle/>
          <a:p>
            <a:pPr>
              <a:defRPr/>
            </a:pPr>
            <a:r>
              <a:rPr lang="en-US" dirty="0"/>
              <a:t>Example for Application of the Superheterodyne Concept in a Spectrum Analyzer</a:t>
            </a:r>
          </a:p>
        </p:txBody>
      </p:sp>
      <p:sp>
        <p:nvSpPr>
          <p:cNvPr id="53253"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Superheterodyne Concept</a:t>
            </a:r>
          </a:p>
        </p:txBody>
      </p:sp>
      <p:pic>
        <p:nvPicPr>
          <p:cNvPr id="53254" name="Picture 2"/>
          <p:cNvPicPr>
            <a:picLocks noChangeAspect="1" noChangeArrowheads="1"/>
          </p:cNvPicPr>
          <p:nvPr/>
        </p:nvPicPr>
        <p:blipFill>
          <a:blip r:embed="rId3" cstate="print"/>
          <a:srcRect/>
          <a:stretch>
            <a:fillRect/>
          </a:stretch>
        </p:blipFill>
        <p:spPr bwMode="auto">
          <a:xfrm>
            <a:off x="330200" y="2101850"/>
            <a:ext cx="7458075" cy="3019425"/>
          </a:xfrm>
          <a:prstGeom prst="rect">
            <a:avLst/>
          </a:prstGeom>
          <a:noFill/>
          <a:ln w="9525" algn="ctr">
            <a:noFill/>
            <a:miter lim="800000"/>
            <a:headEnd/>
            <a:tailEnd/>
          </a:ln>
        </p:spPr>
      </p:pic>
      <p:sp>
        <p:nvSpPr>
          <p:cNvPr id="53255" name="Rectangle 5"/>
          <p:cNvSpPr>
            <a:spLocks noChangeArrowheads="1"/>
          </p:cNvSpPr>
          <p:nvPr/>
        </p:nvSpPr>
        <p:spPr bwMode="auto">
          <a:xfrm>
            <a:off x="439738" y="5861050"/>
            <a:ext cx="2211387" cy="411163"/>
          </a:xfrm>
          <a:prstGeom prst="rect">
            <a:avLst/>
          </a:prstGeom>
          <a:noFill/>
          <a:ln w="9525">
            <a:noFill/>
            <a:miter lim="800000"/>
            <a:headEnd/>
            <a:tailEnd/>
          </a:ln>
        </p:spPr>
        <p:txBody>
          <a:bodyPr tIns="91440" bIns="91440"/>
          <a:lstStyle/>
          <a:p>
            <a:pPr>
              <a:spcBef>
                <a:spcPct val="0"/>
              </a:spcBef>
              <a:buClrTx/>
              <a:buSzTx/>
              <a:buFontTx/>
              <a:buNone/>
            </a:pPr>
            <a:r>
              <a:rPr lang="en-US" sz="1000" b="0" dirty="0"/>
              <a:t>Agilent, ‘Spectrum Analyzer Basics,’</a:t>
            </a:r>
            <a:br>
              <a:rPr lang="en-US" sz="1000" b="0" dirty="0"/>
            </a:br>
            <a:r>
              <a:rPr lang="en-US" sz="1000" b="0" dirty="0"/>
              <a:t>Application Note 150, page 10 f.</a:t>
            </a:r>
            <a:br>
              <a:rPr lang="en-US" sz="1000" b="0" dirty="0"/>
            </a:br>
            <a:endParaRPr lang="en-US" sz="1000" b="0" dirty="0"/>
          </a:p>
        </p:txBody>
      </p:sp>
      <p:cxnSp>
        <p:nvCxnSpPr>
          <p:cNvPr id="53256" name="Straight Arrow Connector 9"/>
          <p:cNvCxnSpPr>
            <a:cxnSpLocks noChangeShapeType="1"/>
          </p:cNvCxnSpPr>
          <p:nvPr/>
        </p:nvCxnSpPr>
        <p:spPr bwMode="auto">
          <a:xfrm rot="5400000" flipH="1" flipV="1">
            <a:off x="3652838" y="3781425"/>
            <a:ext cx="1947862" cy="566738"/>
          </a:xfrm>
          <a:prstGeom prst="straightConnector1">
            <a:avLst/>
          </a:prstGeom>
          <a:noFill/>
          <a:ln w="19050" algn="ctr">
            <a:solidFill>
              <a:srgbClr val="0000FF"/>
            </a:solidFill>
            <a:round/>
            <a:headEnd/>
            <a:tailEnd type="arrow" w="med" len="med"/>
          </a:ln>
        </p:spPr>
      </p:cxnSp>
      <p:sp>
        <p:nvSpPr>
          <p:cNvPr id="53257" name="TextBox 10"/>
          <p:cNvSpPr txBox="1">
            <a:spLocks noChangeArrowheads="1"/>
          </p:cNvSpPr>
          <p:nvPr/>
        </p:nvSpPr>
        <p:spPr bwMode="auto">
          <a:xfrm>
            <a:off x="2843213" y="5084763"/>
            <a:ext cx="3127375" cy="755650"/>
          </a:xfrm>
          <a:prstGeom prst="rect">
            <a:avLst/>
          </a:prstGeom>
          <a:noFill/>
          <a:ln w="9525">
            <a:noFill/>
            <a:miter lim="800000"/>
            <a:headEnd/>
            <a:tailEnd/>
          </a:ln>
        </p:spPr>
        <p:txBody>
          <a:bodyPr>
            <a:spAutoFit/>
          </a:bodyPr>
          <a:lstStyle/>
          <a:p>
            <a:pPr>
              <a:spcBef>
                <a:spcPct val="0"/>
              </a:spcBef>
              <a:buFont typeface="Wingdings" pitchFamily="2" charset="2"/>
              <a:buNone/>
            </a:pPr>
            <a:r>
              <a:rPr lang="en-US" sz="1600" b="0" dirty="0"/>
              <a:t>The center frequency is fixed, but the bandwidth of the</a:t>
            </a:r>
          </a:p>
          <a:p>
            <a:pPr>
              <a:spcBef>
                <a:spcPct val="0"/>
              </a:spcBef>
              <a:buFont typeface="Wingdings" pitchFamily="2" charset="2"/>
              <a:buNone/>
            </a:pPr>
            <a:r>
              <a:rPr lang="en-US" sz="1600" b="0" dirty="0"/>
              <a:t>IF filter can be modified.</a:t>
            </a:r>
            <a:endParaRPr lang="en-GB" sz="1600" b="0" dirty="0"/>
          </a:p>
        </p:txBody>
      </p:sp>
      <p:cxnSp>
        <p:nvCxnSpPr>
          <p:cNvPr id="53258" name="Straight Arrow Connector 12"/>
          <p:cNvCxnSpPr>
            <a:cxnSpLocks noChangeShapeType="1"/>
          </p:cNvCxnSpPr>
          <p:nvPr/>
        </p:nvCxnSpPr>
        <p:spPr bwMode="auto">
          <a:xfrm rot="16200000" flipV="1">
            <a:off x="6949282" y="3904456"/>
            <a:ext cx="1701800" cy="731837"/>
          </a:xfrm>
          <a:prstGeom prst="straightConnector1">
            <a:avLst/>
          </a:prstGeom>
          <a:noFill/>
          <a:ln w="19050" algn="ctr">
            <a:solidFill>
              <a:srgbClr val="0000FF"/>
            </a:solidFill>
            <a:round/>
            <a:headEnd/>
            <a:tailEnd type="arrow" w="med" len="med"/>
          </a:ln>
        </p:spPr>
      </p:cxnSp>
      <p:sp>
        <p:nvSpPr>
          <p:cNvPr id="53259" name="TextBox 14"/>
          <p:cNvSpPr txBox="1">
            <a:spLocks noChangeArrowheads="1"/>
          </p:cNvSpPr>
          <p:nvPr/>
        </p:nvSpPr>
        <p:spPr bwMode="auto">
          <a:xfrm>
            <a:off x="6016625" y="5165725"/>
            <a:ext cx="3127375" cy="1201738"/>
          </a:xfrm>
          <a:prstGeom prst="rect">
            <a:avLst/>
          </a:prstGeom>
          <a:noFill/>
          <a:ln w="9525">
            <a:noFill/>
            <a:miter lim="800000"/>
            <a:headEnd/>
            <a:tailEnd/>
          </a:ln>
        </p:spPr>
        <p:txBody>
          <a:bodyPr>
            <a:spAutoFit/>
          </a:bodyPr>
          <a:lstStyle/>
          <a:p>
            <a:pPr>
              <a:spcBef>
                <a:spcPct val="0"/>
              </a:spcBef>
              <a:buFont typeface="Wingdings" pitchFamily="2" charset="2"/>
              <a:buNone/>
            </a:pPr>
            <a:r>
              <a:rPr lang="en-US" sz="1600" b="0" dirty="0"/>
              <a:t>The video filter is a simple low-pass with variable bandwidth before the signal arrives to the vertical deflection plates of the cathode ray tube.</a:t>
            </a:r>
            <a:endParaRPr lang="en-GB" sz="1600" b="0" dirty="0"/>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210</a:t>
            </a:fld>
            <a:endParaRPr lang="en-US" dirty="0"/>
          </a:p>
        </p:txBody>
      </p:sp>
    </p:spTree>
    <p:extLst>
      <p:ext uri="{BB962C8B-B14F-4D97-AF65-F5344CB8AC3E}">
        <p14:creationId xmlns:p14="http://schemas.microsoft.com/office/powerpoint/2010/main" val="4014200688"/>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4978" name="Rectangle 2"/>
          <p:cNvSpPr>
            <a:spLocks noGrp="1" noChangeArrowheads="1"/>
          </p:cNvSpPr>
          <p:nvPr>
            <p:ph type="title"/>
          </p:nvPr>
        </p:nvSpPr>
        <p:spPr>
          <a:xfrm>
            <a:off x="1792288" y="150813"/>
            <a:ext cx="5943600" cy="1066800"/>
          </a:xfrm>
        </p:spPr>
        <p:txBody>
          <a:bodyPr/>
          <a:lstStyle/>
          <a:p>
            <a:pPr>
              <a:defRPr/>
            </a:pPr>
            <a:r>
              <a:rPr lang="en-US" dirty="0"/>
              <a:t>Further reading</a:t>
            </a:r>
          </a:p>
        </p:txBody>
      </p:sp>
      <p:sp>
        <p:nvSpPr>
          <p:cNvPr id="65541" name="Rectangle 3"/>
          <p:cNvSpPr>
            <a:spLocks noGrp="1" noChangeArrowheads="1"/>
          </p:cNvSpPr>
          <p:nvPr>
            <p:ph type="body" idx="1"/>
          </p:nvPr>
        </p:nvSpPr>
        <p:spPr>
          <a:xfrm>
            <a:off x="743892" y="1019956"/>
            <a:ext cx="7591425" cy="3885258"/>
          </a:xfrm>
        </p:spPr>
        <p:txBody>
          <a:bodyPr/>
          <a:lstStyle/>
          <a:p>
            <a:pPr>
              <a:buFont typeface="Wingdings" pitchFamily="2" charset="2"/>
              <a:buNone/>
            </a:pPr>
            <a:r>
              <a:rPr lang="en-US" sz="1400" dirty="0">
                <a:effectLst/>
              </a:rPr>
              <a:t>	Introductory literature</a:t>
            </a:r>
          </a:p>
          <a:p>
            <a:r>
              <a:rPr lang="en-US" sz="1400" b="0" dirty="0">
                <a:effectLst/>
              </a:rPr>
              <a:t>A very good general introduction in the context of accelerator physics: CERN Accelerator School: RF Engineering for Particle Accelerators, Geneva</a:t>
            </a:r>
          </a:p>
          <a:p>
            <a:r>
              <a:rPr lang="en-US" sz="1400" b="0" dirty="0">
                <a:effectLst/>
              </a:rPr>
              <a:t>The basics of the two most important RF measurement devices: Byrd, J M, Caspers, F, Spectrum and Network Analyzers, CERN-PS-99-003-RF; Geneva</a:t>
            </a:r>
          </a:p>
          <a:p>
            <a:endParaRPr lang="en-US" sz="1400" b="0" dirty="0">
              <a:effectLst/>
            </a:endParaRPr>
          </a:p>
          <a:p>
            <a:pPr>
              <a:buFont typeface="Wingdings" pitchFamily="2" charset="2"/>
              <a:buNone/>
            </a:pPr>
            <a:r>
              <a:rPr lang="en-US" sz="1400" dirty="0">
                <a:effectLst/>
              </a:rPr>
              <a:t>	General RF Theory</a:t>
            </a:r>
          </a:p>
          <a:p>
            <a:r>
              <a:rPr lang="en-US" sz="1400" b="0" dirty="0">
                <a:effectLst/>
              </a:rPr>
              <a:t>RF theory in a very reliable compilation: Zinke, O. and Brunswig H., Lehrbuch der Hochfrequenztechnik, Springer</a:t>
            </a:r>
          </a:p>
          <a:p>
            <a:r>
              <a:rPr lang="en-US" sz="1400" b="0" dirty="0">
                <a:effectLst/>
              </a:rPr>
              <a:t>Rather theoretical approach to guided waves: Collin, R E, Field Theory of Guided Waves, IEEE Press</a:t>
            </a:r>
          </a:p>
          <a:p>
            <a:r>
              <a:rPr lang="en-US" sz="1400" b="0" dirty="0">
                <a:effectLst/>
              </a:rPr>
              <a:t>Another very good one, more oriented towards application in telecommunications: Fontolliet, P.-G.. Systemes de Telecommunications, Traite d'Electricite, Vol. 17, Lausanne</a:t>
            </a:r>
          </a:p>
          <a:p>
            <a:r>
              <a:rPr lang="en-US" sz="1400" b="0" dirty="0">
                <a:effectLst/>
              </a:rPr>
              <a:t>And of course the classic theoretical treatise: Jackson, J D, Classical Electrodynamics, Wiley</a:t>
            </a:r>
          </a:p>
          <a:p>
            <a:pPr>
              <a:buFont typeface="Wingdings" pitchFamily="2" charset="2"/>
              <a:buNone/>
            </a:pPr>
            <a:br>
              <a:rPr lang="en-US" sz="1400" b="0" dirty="0">
                <a:effectLst/>
              </a:rPr>
            </a:br>
            <a:r>
              <a:rPr lang="en-US" sz="1400" dirty="0">
                <a:effectLst/>
              </a:rPr>
              <a:t>For the RF Engineer</a:t>
            </a:r>
          </a:p>
          <a:p>
            <a:r>
              <a:rPr lang="en-US" sz="1400" b="0" dirty="0">
                <a:effectLst/>
              </a:rPr>
              <a:t>All you need to know in practice: Meinke, Gundlach, Taschenbuch der Hochfrequenztechnik, Springer</a:t>
            </a:r>
          </a:p>
          <a:p>
            <a:r>
              <a:rPr lang="en-US" sz="1400" b="0" dirty="0">
                <a:effectLst/>
              </a:rPr>
              <a:t>Very useful as well: Matthaei, G, Young, L and Jones, E M T, Microwave Filters, Impedance-Matching Networks, and Coupling Structures, </a:t>
            </a:r>
            <a:r>
              <a:rPr lang="en-US" sz="1400" b="0" dirty="0" err="1">
                <a:effectLst/>
              </a:rPr>
              <a:t>Artech</a:t>
            </a:r>
            <a:r>
              <a:rPr lang="en-US" sz="1400" b="0" dirty="0">
                <a:effectLst/>
              </a:rPr>
              <a:t> House</a:t>
            </a:r>
          </a:p>
          <a:p>
            <a:r>
              <a:rPr lang="en-US" sz="1400" b="0" dirty="0">
                <a:effectLst/>
              </a:rPr>
              <a:t>D. </a:t>
            </a:r>
            <a:r>
              <a:rPr lang="en-US" sz="1400" b="0" dirty="0" err="1">
                <a:effectLst/>
              </a:rPr>
              <a:t>Pozar</a:t>
            </a:r>
            <a:r>
              <a:rPr lang="en-US" sz="1400" b="0" dirty="0">
                <a:effectLst/>
              </a:rPr>
              <a:t>, Microwave engineering, Wiley</a:t>
            </a:r>
          </a:p>
        </p:txBody>
      </p:sp>
      <p:sp>
        <p:nvSpPr>
          <p:cNvPr id="6554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Literatur</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211</a:t>
            </a:fld>
            <a:endParaRPr lang="en-US" dirty="0"/>
          </a:p>
        </p:txBody>
      </p:sp>
    </p:spTree>
    <p:extLst>
      <p:ext uri="{BB962C8B-B14F-4D97-AF65-F5344CB8AC3E}">
        <p14:creationId xmlns:p14="http://schemas.microsoft.com/office/powerpoint/2010/main" val="3927460377"/>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half"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D2803610-3323-437B-A863-7B87CAF4AD3F}"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212</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Arial" charset="0"/>
                <a:ea typeface="+mn-ea"/>
                <a:cs typeface="+mn-cs"/>
              </a:rPr>
              <a:t>Learning targets for Section </a:t>
            </a:r>
            <a:r>
              <a:rPr lang="en-US" sz="2000" b="0" noProof="0" dirty="0">
                <a:solidFill>
                  <a:srgbClr val="FF0000"/>
                </a:solidFill>
              </a:rPr>
              <a:t>E</a:t>
            </a:r>
            <a:r>
              <a:rPr kumimoji="0" lang="en-US" sz="2000" b="0" i="0" u="none" strike="noStrike" kern="1200" cap="none" spc="0" normalizeH="0" baseline="0" noProof="0" dirty="0">
                <a:ln>
                  <a:noFill/>
                </a:ln>
                <a:solidFill>
                  <a:srgbClr val="FF0000"/>
                </a:solidFill>
                <a:effectLst/>
                <a:uLnTx/>
                <a:uFillTx/>
                <a:latin typeface="Arial" charset="0"/>
                <a:ea typeface="+mn-ea"/>
                <a:cs typeface="+mn-cs"/>
              </a:rPr>
              <a:t> </a:t>
            </a:r>
            <a:endParaRPr kumimoji="0" lang="en-US" sz="2000" b="0" i="1" u="none" strike="noStrike" kern="1200" cap="none" spc="0" normalizeH="0" baseline="0" noProof="0" dirty="0">
              <a:ln>
                <a:noFill/>
              </a:ln>
              <a:solidFill>
                <a:srgbClr val="FF0000"/>
              </a:solidFill>
              <a:effectLst/>
              <a:uLnTx/>
              <a:uFillTx/>
              <a:latin typeface="Arial" charset="0"/>
              <a:ea typeface="+mn-ea"/>
              <a:cs typeface="+mn-cs"/>
            </a:endParaRPr>
          </a:p>
        </p:txBody>
      </p:sp>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Beam-cavity interaction</a:t>
            </a:r>
          </a:p>
        </p:txBody>
      </p:sp>
      <p:sp>
        <p:nvSpPr>
          <p:cNvPr id="5" name="TextBox 4"/>
          <p:cNvSpPr txBox="1"/>
          <p:nvPr/>
        </p:nvSpPr>
        <p:spPr>
          <a:xfrm>
            <a:off x="952500" y="800100"/>
            <a:ext cx="7391400" cy="552151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0000FF"/>
                </a:solidFill>
                <a:effectLst/>
                <a:uLnTx/>
                <a:uFillTx/>
                <a:latin typeface="Arial" charset="0"/>
                <a:ea typeface="+mn-ea"/>
                <a:cs typeface="+mn-cs"/>
              </a:rPr>
              <a:t>At the end of this chapter you should  </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handle and understand datasheets of active elements written in terms of Smith Chart plots or complex S-parameter tables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some ideas on solid state elements used in RF engineering</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a little bit about the history evolution of </a:t>
            </a:r>
            <a:r>
              <a:rPr lang="en-GB" sz="1400" b="0" dirty="0" err="1"/>
              <a:t>Rf</a:t>
            </a:r>
            <a:r>
              <a:rPr lang="en-GB" sz="1400" b="0" dirty="0"/>
              <a:t> power sources (transition from vacuum tubes to solid state)</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working principle of a klystron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concept of an IOT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Be able to discuss the main differences between IOT and klystron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an idea about a 2 beam accelerator and its motivation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the motivation and power of the </a:t>
            </a:r>
            <a:r>
              <a:rPr lang="en-GB" sz="1400" b="0" dirty="0" err="1"/>
              <a:t>superheterodyne</a:t>
            </a:r>
            <a:r>
              <a:rPr lang="en-GB" sz="1400" b="0" dirty="0"/>
              <a:t> concept both in terms of classical mixers and also via digital down conversion</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the basic difference between a network and a spectrum </a:t>
            </a:r>
            <a:r>
              <a:rPr lang="en-GB" sz="1400" b="0" dirty="0" err="1"/>
              <a:t>analzyer</a:t>
            </a: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Know about the limitations but also range, bandwidth and sensitivity of modern oscilloscopes</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Have understood that a “signal </a:t>
            </a:r>
            <a:r>
              <a:rPr lang="en-GB" sz="1400" b="0" dirty="0" err="1"/>
              <a:t>analyzer</a:t>
            </a:r>
            <a:r>
              <a:rPr lang="en-GB" sz="1400" b="0" dirty="0"/>
              <a:t>” takes (bandlimited ) data in the time domain and displays them in the frequency domain often as “spectrogram”</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Keep in mind that the good old transistor radio FM receiver for 20 Euro used the </a:t>
            </a:r>
            <a:r>
              <a:rPr lang="en-GB" sz="1400" b="0" dirty="0" err="1"/>
              <a:t>superheterodyne</a:t>
            </a:r>
            <a:r>
              <a:rPr lang="en-GB" sz="1400" b="0" dirty="0"/>
              <a:t> concept.</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r>
              <a:rPr lang="en-GB" sz="1400" b="0" dirty="0"/>
              <a:t>Remember that the </a:t>
            </a:r>
            <a:r>
              <a:rPr lang="en-GB" sz="1400" b="0" dirty="0" err="1"/>
              <a:t>superheterodyne</a:t>
            </a:r>
            <a:r>
              <a:rPr lang="en-GB" sz="1400" b="0" dirty="0"/>
              <a:t> is </a:t>
            </a:r>
            <a:r>
              <a:rPr lang="en-GB" sz="1400" b="0"/>
              <a:t>often  nick-named </a:t>
            </a:r>
            <a:r>
              <a:rPr lang="en-GB" sz="1400" b="0" dirty="0"/>
              <a:t>“heterodyne “in the US and “super“ in Germany.</a:t>
            </a:r>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a:p>
            <a:pPr marL="285750" marR="0" lvl="0" indent="-285750" algn="l" defTabSz="914400" rtl="0" eaLnBrk="0" fontAlgn="base" latinLnBrk="0" hangingPunct="0">
              <a:lnSpc>
                <a:spcPct val="90000"/>
              </a:lnSpc>
              <a:spcBef>
                <a:spcPct val="30000"/>
              </a:spcBef>
              <a:spcAft>
                <a:spcPct val="0"/>
              </a:spcAft>
              <a:buClr>
                <a:srgbClr val="FC0128"/>
              </a:buClr>
              <a:buSzPct val="70000"/>
              <a:buFontTx/>
              <a:buChar char="-"/>
              <a:tabLst/>
              <a:defRPr/>
            </a:pPr>
            <a:endParaRPr lang="en-GB" sz="1400" b="0" dirty="0"/>
          </a:p>
        </p:txBody>
      </p:sp>
    </p:spTree>
    <p:extLst>
      <p:ext uri="{BB962C8B-B14F-4D97-AF65-F5344CB8AC3E}">
        <p14:creationId xmlns:p14="http://schemas.microsoft.com/office/powerpoint/2010/main" val="3753363"/>
      </p:ext>
    </p:extLst>
  </p:cSld>
  <p:clrMapOvr>
    <a:masterClrMapping/>
  </p:clrMapOvr>
  <p:transition/>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4978" name="Rectangle 2"/>
          <p:cNvSpPr>
            <a:spLocks noGrp="1" noChangeArrowheads="1"/>
          </p:cNvSpPr>
          <p:nvPr>
            <p:ph type="title"/>
          </p:nvPr>
        </p:nvSpPr>
        <p:spPr>
          <a:xfrm>
            <a:off x="1295400" y="350318"/>
            <a:ext cx="5943600" cy="1066800"/>
          </a:xfrm>
        </p:spPr>
        <p:txBody>
          <a:bodyPr/>
          <a:lstStyle/>
          <a:p>
            <a:pPr>
              <a:defRPr/>
            </a:pPr>
            <a:r>
              <a:rPr lang="en-US" dirty="0"/>
              <a:t>Appendix</a:t>
            </a:r>
          </a:p>
        </p:txBody>
      </p:sp>
      <p:sp>
        <p:nvSpPr>
          <p:cNvPr id="65541" name="Rectangle 3"/>
          <p:cNvSpPr>
            <a:spLocks noGrp="1" noChangeArrowheads="1"/>
          </p:cNvSpPr>
          <p:nvPr>
            <p:ph type="body" idx="1"/>
          </p:nvPr>
        </p:nvSpPr>
        <p:spPr>
          <a:xfrm>
            <a:off x="2873591" y="1590011"/>
            <a:ext cx="3628838" cy="4114800"/>
          </a:xfrm>
        </p:spPr>
        <p:txBody>
          <a:bodyPr/>
          <a:lstStyle/>
          <a:p>
            <a:endParaRPr lang="en-US" dirty="0">
              <a:effectLst/>
            </a:endParaRPr>
          </a:p>
          <a:p>
            <a:r>
              <a:rPr lang="en-US" dirty="0">
                <a:effectLst/>
              </a:rPr>
              <a:t>The RF diode</a:t>
            </a:r>
          </a:p>
          <a:p>
            <a:endParaRPr lang="en-US" dirty="0">
              <a:effectLst/>
            </a:endParaRPr>
          </a:p>
          <a:p>
            <a:r>
              <a:rPr lang="en-US" dirty="0">
                <a:effectLst/>
              </a:rPr>
              <a:t>The RF mixer</a:t>
            </a:r>
          </a:p>
          <a:p>
            <a:endParaRPr lang="en-US" dirty="0">
              <a:effectLst/>
            </a:endParaRPr>
          </a:p>
          <a:p>
            <a:r>
              <a:rPr lang="en-US" dirty="0">
                <a:effectLst/>
              </a:rPr>
              <a:t>Backup slides</a:t>
            </a:r>
          </a:p>
        </p:txBody>
      </p:sp>
      <p:sp>
        <p:nvSpPr>
          <p:cNvPr id="6554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Appendix</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213</a:t>
            </a:fld>
            <a:endParaRPr lang="en-US" dirty="0"/>
          </a:p>
        </p:txBody>
      </p:sp>
    </p:spTree>
    <p:extLst>
      <p:ext uri="{BB962C8B-B14F-4D97-AF65-F5344CB8AC3E}">
        <p14:creationId xmlns:p14="http://schemas.microsoft.com/office/powerpoint/2010/main" val="2141277378"/>
      </p:ext>
    </p:extLst>
  </p:cSld>
  <p:clrMapOvr>
    <a:masterClrMapping/>
  </p:clrMapOvr>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a:t>The RF diode (1)</a:t>
            </a:r>
          </a:p>
        </p:txBody>
      </p:sp>
      <p:sp>
        <p:nvSpPr>
          <p:cNvPr id="3" name="Content Placeholder 2"/>
          <p:cNvSpPr>
            <a:spLocks noGrp="1"/>
          </p:cNvSpPr>
          <p:nvPr>
            <p:ph idx="1"/>
          </p:nvPr>
        </p:nvSpPr>
        <p:spPr>
          <a:xfrm>
            <a:off x="457200" y="914400"/>
            <a:ext cx="8229600" cy="5257800"/>
          </a:xfrm>
        </p:spPr>
        <p:txBody>
          <a:bodyPr>
            <a:normAutofit/>
          </a:bodyPr>
          <a:lstStyle/>
          <a:p>
            <a:r>
              <a:rPr lang="en-US" sz="2000" b="0" dirty="0"/>
              <a:t>We are not discussing the generation of RF signals here, just the detection</a:t>
            </a:r>
          </a:p>
          <a:p>
            <a:r>
              <a:rPr lang="en-US" sz="2000" b="0" dirty="0"/>
              <a:t>Basic tool: </a:t>
            </a:r>
            <a:r>
              <a:rPr lang="en-US" sz="2000" b="0" dirty="0">
                <a:solidFill>
                  <a:srgbClr val="C00000"/>
                </a:solidFill>
              </a:rPr>
              <a:t>fast RF* diode </a:t>
            </a:r>
          </a:p>
          <a:p>
            <a:pPr>
              <a:buNone/>
            </a:pPr>
            <a:r>
              <a:rPr lang="en-US" sz="2000" b="0" dirty="0">
                <a:solidFill>
                  <a:srgbClr val="C00000"/>
                </a:solidFill>
              </a:rPr>
              <a:t>	(= Schottky diode)</a:t>
            </a:r>
          </a:p>
          <a:p>
            <a:r>
              <a:rPr lang="en-US" sz="2000" b="0" dirty="0"/>
              <a:t>In general, Schottky diodes are fast</a:t>
            </a:r>
          </a:p>
          <a:p>
            <a:pPr>
              <a:buNone/>
            </a:pPr>
            <a:r>
              <a:rPr lang="en-US" sz="2000" b="0" dirty="0"/>
              <a:t>	but still have a voltage dependent</a:t>
            </a:r>
          </a:p>
          <a:p>
            <a:pPr>
              <a:buNone/>
            </a:pPr>
            <a:r>
              <a:rPr lang="en-US" sz="2000" b="0" dirty="0"/>
              <a:t>	junction capacity (metal – semi-</a:t>
            </a:r>
          </a:p>
          <a:p>
            <a:pPr>
              <a:buNone/>
            </a:pPr>
            <a:r>
              <a:rPr lang="en-US" sz="2000" b="0" dirty="0"/>
              <a:t>	conductor junction)</a:t>
            </a:r>
            <a:endParaRPr lang="en-US" sz="1200" b="0" dirty="0"/>
          </a:p>
          <a:p>
            <a:pPr>
              <a:buNone/>
            </a:pPr>
            <a:endParaRPr lang="en-US" sz="1200" b="0" dirty="0"/>
          </a:p>
          <a:p>
            <a:r>
              <a:rPr lang="en-US" sz="2000" b="0" dirty="0"/>
              <a:t>Equivalent circuit:</a:t>
            </a:r>
          </a:p>
        </p:txBody>
      </p:sp>
      <p:pic>
        <p:nvPicPr>
          <p:cNvPr id="9219" name="Picture 3"/>
          <p:cNvPicPr>
            <a:picLocks noChangeAspect="1" noChangeArrowheads="1"/>
          </p:cNvPicPr>
          <p:nvPr/>
        </p:nvPicPr>
        <p:blipFill>
          <a:blip r:embed="rId3" cstate="print"/>
          <a:srcRect b="16000"/>
          <a:stretch>
            <a:fillRect/>
          </a:stretch>
        </p:blipFill>
        <p:spPr bwMode="auto">
          <a:xfrm>
            <a:off x="533401" y="4428478"/>
            <a:ext cx="4471458" cy="1333500"/>
          </a:xfrm>
          <a:prstGeom prst="rect">
            <a:avLst/>
          </a:prstGeom>
          <a:noFill/>
          <a:ln w="9525">
            <a:noFill/>
            <a:miter lim="800000"/>
            <a:headEnd/>
            <a:tailEnd/>
          </a:ln>
        </p:spPr>
      </p:pic>
      <p:pic>
        <p:nvPicPr>
          <p:cNvPr id="9220" name="Picture 4"/>
          <p:cNvPicPr>
            <a:picLocks noChangeAspect="1" noChangeArrowheads="1"/>
          </p:cNvPicPr>
          <p:nvPr/>
        </p:nvPicPr>
        <p:blipFill>
          <a:blip r:embed="rId4" cstate="print"/>
          <a:srcRect t="6751" r="4082" b="2111"/>
          <a:stretch>
            <a:fillRect/>
          </a:stretch>
        </p:blipFill>
        <p:spPr bwMode="auto">
          <a:xfrm>
            <a:off x="5747460" y="1295400"/>
            <a:ext cx="2678279" cy="1538586"/>
          </a:xfrm>
          <a:prstGeom prst="rect">
            <a:avLst/>
          </a:prstGeom>
          <a:noFill/>
          <a:ln w="9525">
            <a:noFill/>
            <a:miter lim="800000"/>
            <a:headEnd/>
            <a:tailEnd/>
          </a:ln>
        </p:spPr>
      </p:pic>
      <p:sp>
        <p:nvSpPr>
          <p:cNvPr id="11" name="Date Placeholder 10"/>
          <p:cNvSpPr>
            <a:spLocks noGrp="1"/>
          </p:cNvSpPr>
          <p:nvPr>
            <p:ph type="dt" sz="half" idx="10"/>
          </p:nvPr>
        </p:nvSpPr>
        <p:spPr/>
        <p:txBody>
          <a:bodyPr/>
          <a:lstStyle/>
          <a:p>
            <a:r>
              <a:rPr lang="en-US"/>
              <a:t>F. Caspers, M. Wendt, M. Bozzolan; JUAS 2021 RF Eng.</a:t>
            </a:r>
            <a:endParaRPr lang="en-US" dirty="0"/>
          </a:p>
        </p:txBody>
      </p:sp>
      <p:sp>
        <p:nvSpPr>
          <p:cNvPr id="12" name="TextBox 11"/>
          <p:cNvSpPr txBox="1"/>
          <p:nvPr/>
        </p:nvSpPr>
        <p:spPr>
          <a:xfrm>
            <a:off x="685800" y="5801380"/>
            <a:ext cx="7397382" cy="480131"/>
          </a:xfrm>
          <a:prstGeom prst="rect">
            <a:avLst/>
          </a:prstGeom>
          <a:noFill/>
        </p:spPr>
        <p:txBody>
          <a:bodyPr wrap="square" rtlCol="0">
            <a:spAutoFit/>
          </a:bodyPr>
          <a:lstStyle/>
          <a:p>
            <a:r>
              <a:rPr lang="en-US" sz="1400" b="0" dirty="0"/>
              <a:t>*Please note, that in this lecture we will use RF for both the RF and micro wave (MW) range, since the borderline between RF and MW is not defined unambiguously</a:t>
            </a:r>
          </a:p>
        </p:txBody>
      </p:sp>
      <p:pic>
        <p:nvPicPr>
          <p:cNvPr id="13" name="Picture 2"/>
          <p:cNvPicPr>
            <a:picLocks noChangeAspect="1" noChangeArrowheads="1"/>
          </p:cNvPicPr>
          <p:nvPr/>
        </p:nvPicPr>
        <p:blipFill>
          <a:blip r:embed="rId5" cstate="print"/>
          <a:srcRect l="53211" b="32854"/>
          <a:stretch>
            <a:fillRect/>
          </a:stretch>
        </p:blipFill>
        <p:spPr bwMode="auto">
          <a:xfrm>
            <a:off x="6096000" y="4310063"/>
            <a:ext cx="2072913" cy="1557337"/>
          </a:xfrm>
          <a:prstGeom prst="rect">
            <a:avLst/>
          </a:prstGeom>
          <a:noFill/>
          <a:ln w="9525">
            <a:noFill/>
            <a:miter lim="800000"/>
            <a:headEnd/>
            <a:tailEnd/>
          </a:ln>
        </p:spPr>
      </p:pic>
      <p:sp>
        <p:nvSpPr>
          <p:cNvPr id="14" name="TextBox 13"/>
          <p:cNvSpPr txBox="1"/>
          <p:nvPr/>
        </p:nvSpPr>
        <p:spPr>
          <a:xfrm>
            <a:off x="7035799" y="4894980"/>
            <a:ext cx="704850" cy="424732"/>
          </a:xfrm>
          <a:prstGeom prst="rect">
            <a:avLst/>
          </a:prstGeom>
          <a:solidFill>
            <a:schemeClr val="bg1"/>
          </a:solidFill>
        </p:spPr>
        <p:txBody>
          <a:bodyPr wrap="square" rtlCol="0">
            <a:spAutoFit/>
          </a:bodyPr>
          <a:lstStyle/>
          <a:p>
            <a:pPr algn="ctr">
              <a:buNone/>
            </a:pPr>
            <a:r>
              <a:rPr lang="en-US" sz="1200" dirty="0"/>
              <a:t>Video output</a:t>
            </a:r>
          </a:p>
        </p:txBody>
      </p:sp>
      <p:sp>
        <p:nvSpPr>
          <p:cNvPr id="15" name="TextBox 14"/>
          <p:cNvSpPr txBox="1"/>
          <p:nvPr/>
        </p:nvSpPr>
        <p:spPr>
          <a:xfrm>
            <a:off x="5943600" y="2895600"/>
            <a:ext cx="2819400" cy="1403461"/>
          </a:xfrm>
          <a:prstGeom prst="rect">
            <a:avLst/>
          </a:prstGeom>
          <a:solidFill>
            <a:schemeClr val="bg1"/>
          </a:solidFill>
        </p:spPr>
        <p:txBody>
          <a:bodyPr wrap="square" rtlCol="0">
            <a:spAutoFit/>
          </a:bodyPr>
          <a:lstStyle/>
          <a:p>
            <a:r>
              <a:rPr lang="en-US" b="0" dirty="0"/>
              <a:t>A typical RF detector diode</a:t>
            </a:r>
          </a:p>
          <a:p>
            <a:r>
              <a:rPr lang="en-US" sz="1400" b="0" dirty="0"/>
              <a:t>Try to guess from the type of the connector which side is the RF input and which is the output</a:t>
            </a:r>
          </a:p>
        </p:txBody>
      </p:sp>
      <p:sp>
        <p:nvSpPr>
          <p:cNvPr id="4" name="Slide Number Placeholder 3"/>
          <p:cNvSpPr>
            <a:spLocks noGrp="1"/>
          </p:cNvSpPr>
          <p:nvPr>
            <p:ph type="sldNum" sz="quarter" idx="11"/>
          </p:nvPr>
        </p:nvSpPr>
        <p:spPr/>
        <p:txBody>
          <a:bodyPr/>
          <a:lstStyle/>
          <a:p>
            <a:pPr>
              <a:defRPr/>
            </a:pPr>
            <a:fld id="{1EFF5318-3A5E-4BDB-8F4C-50C2CAAC8421}" type="slidenum">
              <a:rPr lang="en-US" smtClean="0"/>
              <a:pPr>
                <a:defRPr/>
              </a:pPr>
              <a:t>214</a:t>
            </a:fld>
            <a:endParaRPr lang="en-US" dirty="0"/>
          </a:p>
        </p:txBody>
      </p:sp>
      <p:sp>
        <p:nvSpPr>
          <p:cNvPr id="16"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diode</a:t>
            </a:r>
          </a:p>
        </p:txBody>
      </p:sp>
    </p:spTree>
    <p:extLst>
      <p:ext uri="{BB962C8B-B14F-4D97-AF65-F5344CB8AC3E}">
        <p14:creationId xmlns:p14="http://schemas.microsoft.com/office/powerpoint/2010/main" val="1617606996"/>
      </p:ext>
    </p:extLst>
  </p:cSld>
  <p:clrMapOvr>
    <a:masterClrMapping/>
  </p:clrMapOvr>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RF diode (2)</a:t>
            </a:r>
          </a:p>
        </p:txBody>
      </p:sp>
      <p:sp>
        <p:nvSpPr>
          <p:cNvPr id="3" name="Content Placeholder 2"/>
          <p:cNvSpPr>
            <a:spLocks noGrp="1"/>
          </p:cNvSpPr>
          <p:nvPr>
            <p:ph idx="1"/>
          </p:nvPr>
        </p:nvSpPr>
        <p:spPr>
          <a:xfrm>
            <a:off x="457200" y="1600200"/>
            <a:ext cx="8229600" cy="990599"/>
          </a:xfrm>
        </p:spPr>
        <p:txBody>
          <a:bodyPr>
            <a:normAutofit lnSpcReduction="10000"/>
          </a:bodyPr>
          <a:lstStyle/>
          <a:p>
            <a:r>
              <a:rPr lang="en-US" sz="2000" b="0" dirty="0"/>
              <a:t>Characteristics of a diode:</a:t>
            </a:r>
          </a:p>
          <a:p>
            <a:r>
              <a:rPr lang="en-US" sz="2000" b="0" dirty="0"/>
              <a:t>The current as a function of the voltage for a barrier diode can be described by the Richardson equation:</a:t>
            </a:r>
          </a:p>
        </p:txBody>
      </p:sp>
      <p:pic>
        <p:nvPicPr>
          <p:cNvPr id="4" name="Picture 2"/>
          <p:cNvPicPr>
            <a:picLocks noChangeAspect="1" noChangeArrowheads="1"/>
          </p:cNvPicPr>
          <p:nvPr/>
        </p:nvPicPr>
        <p:blipFill>
          <a:blip r:embed="rId3" cstate="print"/>
          <a:srcRect l="9678" t="11615" r="9678" b="18130"/>
          <a:stretch>
            <a:fillRect/>
          </a:stretch>
        </p:blipFill>
        <p:spPr bwMode="auto">
          <a:xfrm>
            <a:off x="4038600" y="2514600"/>
            <a:ext cx="3810000" cy="2362200"/>
          </a:xfrm>
          <a:prstGeom prst="rect">
            <a:avLst/>
          </a:prstGeom>
          <a:noFill/>
          <a:ln w="9525">
            <a:noFill/>
            <a:miter lim="800000"/>
            <a:headEnd/>
            <a:tailEnd/>
          </a:ln>
        </p:spPr>
      </p:pic>
      <p:sp>
        <p:nvSpPr>
          <p:cNvPr id="9" name="Date Placeholder 8"/>
          <p:cNvSpPr>
            <a:spLocks noGrp="1"/>
          </p:cNvSpPr>
          <p:nvPr>
            <p:ph type="dt" sz="half" idx="10"/>
          </p:nvPr>
        </p:nvSpPr>
        <p:spPr/>
        <p:txBody>
          <a:bodyPr/>
          <a:lstStyle/>
          <a:p>
            <a:r>
              <a:rPr lang="en-US"/>
              <a:t>F. Caspers, M. Wendt, M. Bozzolan; JUAS 2021 RF Eng.</a:t>
            </a:r>
            <a:endParaRPr lang="en-US" dirty="0"/>
          </a:p>
        </p:txBody>
      </p:sp>
      <p:pic>
        <p:nvPicPr>
          <p:cNvPr id="11266" name="Picture 2"/>
          <p:cNvPicPr>
            <a:picLocks noChangeAspect="1" noChangeArrowheads="1"/>
          </p:cNvPicPr>
          <p:nvPr/>
        </p:nvPicPr>
        <p:blipFill>
          <a:blip r:embed="rId4" cstate="print"/>
          <a:srcRect t="25734" r="21429"/>
          <a:stretch>
            <a:fillRect/>
          </a:stretch>
        </p:blipFill>
        <p:spPr bwMode="auto">
          <a:xfrm>
            <a:off x="380999" y="2895600"/>
            <a:ext cx="3352801" cy="2895600"/>
          </a:xfrm>
          <a:prstGeom prst="rect">
            <a:avLst/>
          </a:prstGeom>
          <a:noFill/>
          <a:ln w="9525">
            <a:noFill/>
            <a:miter lim="800000"/>
            <a:headEnd/>
            <a:tailEnd/>
          </a:ln>
        </p:spPr>
      </p:pic>
      <p:pic>
        <p:nvPicPr>
          <p:cNvPr id="15361" name="Picture 1"/>
          <p:cNvPicPr>
            <a:picLocks noChangeAspect="1" noChangeArrowheads="1"/>
          </p:cNvPicPr>
          <p:nvPr/>
        </p:nvPicPr>
        <p:blipFill>
          <a:blip r:embed="rId5" cstate="print"/>
          <a:srcRect/>
          <a:stretch>
            <a:fillRect/>
          </a:stretch>
        </p:blipFill>
        <p:spPr bwMode="auto">
          <a:xfrm>
            <a:off x="4114800" y="4633494"/>
            <a:ext cx="2057400" cy="2021306"/>
          </a:xfrm>
          <a:prstGeom prst="rect">
            <a:avLst/>
          </a:prstGeom>
          <a:noFill/>
          <a:ln w="9525">
            <a:noFill/>
            <a:miter lim="800000"/>
            <a:headEnd/>
            <a:tailEnd/>
          </a:ln>
        </p:spPr>
      </p:pic>
      <p:sp>
        <p:nvSpPr>
          <p:cNvPr id="10" name="TextBox 9"/>
          <p:cNvSpPr txBox="1"/>
          <p:nvPr/>
        </p:nvSpPr>
        <p:spPr>
          <a:xfrm>
            <a:off x="6400800" y="5094982"/>
            <a:ext cx="2590800" cy="1200329"/>
          </a:xfrm>
          <a:prstGeom prst="rect">
            <a:avLst/>
          </a:prstGeom>
          <a:noFill/>
        </p:spPr>
        <p:txBody>
          <a:bodyPr wrap="square" rtlCol="0">
            <a:spAutoFit/>
          </a:bodyPr>
          <a:lstStyle/>
          <a:p>
            <a:r>
              <a:rPr lang="en-US" sz="1600" b="0" dirty="0">
                <a:solidFill>
                  <a:srgbClr val="C00000"/>
                </a:solidFill>
              </a:rPr>
              <a:t>The RF diode is NOT an ideal commutator  for small signals! We cannot apply big signals otherwise burnout</a:t>
            </a:r>
          </a:p>
        </p:txBody>
      </p:sp>
      <p:pic>
        <p:nvPicPr>
          <p:cNvPr id="11" name="Picture 2"/>
          <p:cNvPicPr>
            <a:picLocks noChangeAspect="1" noChangeArrowheads="1"/>
          </p:cNvPicPr>
          <p:nvPr/>
        </p:nvPicPr>
        <p:blipFill>
          <a:blip r:embed="rId4" cstate="print"/>
          <a:srcRect l="28571" t="33551" r="66072" b="62540"/>
          <a:stretch>
            <a:fillRect/>
          </a:stretch>
        </p:blipFill>
        <p:spPr bwMode="auto">
          <a:xfrm>
            <a:off x="333081" y="4114800"/>
            <a:ext cx="236976" cy="152400"/>
          </a:xfrm>
          <a:prstGeom prst="rect">
            <a:avLst/>
          </a:prstGeom>
          <a:noFill/>
          <a:ln w="9525">
            <a:noFill/>
            <a:miter lim="800000"/>
            <a:headEnd/>
            <a:tailEnd/>
          </a:ln>
        </p:spPr>
      </p:pic>
      <p:sp>
        <p:nvSpPr>
          <p:cNvPr id="13" name="Rectangle 12"/>
          <p:cNvSpPr/>
          <p:nvPr/>
        </p:nvSpPr>
        <p:spPr>
          <a:xfrm>
            <a:off x="550513" y="4038600"/>
            <a:ext cx="45719"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4"/>
          <p:cNvSpPr>
            <a:spLocks noGrp="1"/>
          </p:cNvSpPr>
          <p:nvPr>
            <p:ph type="sldNum" sz="quarter" idx="11"/>
          </p:nvPr>
        </p:nvSpPr>
        <p:spPr/>
        <p:txBody>
          <a:bodyPr/>
          <a:lstStyle/>
          <a:p>
            <a:pPr>
              <a:defRPr/>
            </a:pPr>
            <a:fld id="{1EFF5318-3A5E-4BDB-8F4C-50C2CAAC8421}" type="slidenum">
              <a:rPr lang="en-US" smtClean="0"/>
              <a:pPr>
                <a:defRPr/>
              </a:pPr>
              <a:t>215</a:t>
            </a:fld>
            <a:endParaRPr lang="en-US" dirty="0"/>
          </a:p>
        </p:txBody>
      </p:sp>
      <p:sp>
        <p:nvSpPr>
          <p:cNvPr id="1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diode</a:t>
            </a:r>
          </a:p>
        </p:txBody>
      </p:sp>
    </p:spTree>
    <p:extLst>
      <p:ext uri="{BB962C8B-B14F-4D97-AF65-F5344CB8AC3E}">
        <p14:creationId xmlns:p14="http://schemas.microsoft.com/office/powerpoint/2010/main" val="1636760376"/>
      </p:ext>
    </p:extLst>
  </p:cSld>
  <p:clrMapOvr>
    <a:masterClrMapping/>
  </p:clrMapOvr>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525963"/>
          </a:xfrm>
        </p:spPr>
        <p:txBody>
          <a:bodyPr>
            <a:normAutofit/>
          </a:bodyPr>
          <a:lstStyle/>
          <a:p>
            <a:r>
              <a:rPr lang="en-US" sz="2000" b="0" dirty="0"/>
              <a:t>In a highly simplified manner, one can approximate this expression as:</a:t>
            </a:r>
          </a:p>
          <a:p>
            <a:endParaRPr lang="en-US" sz="2000" b="0" dirty="0"/>
          </a:p>
          <a:p>
            <a:endParaRPr lang="en-US" sz="2000" b="0" dirty="0"/>
          </a:p>
          <a:p>
            <a:r>
              <a:rPr lang="en-US" sz="2000" b="0" dirty="0"/>
              <a:t>and show as sketched in the following, that the RF rectification is linked to the second derivation (curvature) of the diode characteristics:</a:t>
            </a: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sp>
        <p:nvSpPr>
          <p:cNvPr id="6" name="Title 1"/>
          <p:cNvSpPr txBox="1">
            <a:spLocks/>
          </p:cNvSpPr>
          <p:nvPr/>
        </p:nvSpPr>
        <p:spPr>
          <a:xfrm>
            <a:off x="609600" y="76200"/>
            <a:ext cx="8229600" cy="1143000"/>
          </a:xfrm>
          <a:prstGeom prst="rect">
            <a:avLst/>
          </a:prstGeom>
        </p:spPr>
        <p:txBody>
          <a:bodyPr vert="horz" lIns="91440" tIns="45720" rIns="91440" bIns="45720" rtlCol="0" anchor="ctr">
            <a:normAutofit/>
          </a:bodyPr>
          <a:lstStyle/>
          <a:p>
            <a:pPr lvl="0" algn="ctr" eaLnBrk="1" fontAlgn="auto" hangingPunct="1">
              <a:lnSpc>
                <a:spcPct val="100000"/>
              </a:lnSpc>
              <a:spcBef>
                <a:spcPct val="0"/>
              </a:spcBef>
              <a:spcAft>
                <a:spcPts val="0"/>
              </a:spcAft>
              <a:buClrTx/>
              <a:buSzTx/>
              <a:buNone/>
              <a:defRPr/>
            </a:pPr>
            <a:r>
              <a:rPr lang="en-US" sz="3600" b="1" kern="0" dirty="0">
                <a:solidFill>
                  <a:srgbClr val="FF0000"/>
                </a:solidFill>
                <a:effectLst>
                  <a:outerShdw blurRad="38100" dist="38100" dir="2700000" algn="tl">
                    <a:srgbClr val="C0C0C0"/>
                  </a:outerShdw>
                </a:effectLst>
                <a:latin typeface="Arial"/>
                <a:ea typeface="+mj-ea"/>
                <a:cs typeface="+mj-cs"/>
              </a:rPr>
              <a:t>The RF diode (3)</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8435" name="Picture 3"/>
          <p:cNvPicPr>
            <a:picLocks noChangeAspect="1" noChangeArrowheads="1"/>
          </p:cNvPicPr>
          <p:nvPr/>
        </p:nvPicPr>
        <p:blipFill>
          <a:blip r:embed="rId3" cstate="print"/>
          <a:srcRect/>
          <a:stretch>
            <a:fillRect/>
          </a:stretch>
        </p:blipFill>
        <p:spPr bwMode="auto">
          <a:xfrm>
            <a:off x="3200400" y="1566526"/>
            <a:ext cx="2895600" cy="795674"/>
          </a:xfrm>
          <a:prstGeom prst="rect">
            <a:avLst/>
          </a:prstGeom>
          <a:noFill/>
          <a:ln w="9525">
            <a:noFill/>
            <a:miter lim="800000"/>
            <a:headEnd/>
            <a:tailEnd/>
          </a:ln>
        </p:spPr>
      </p:pic>
      <p:pic>
        <p:nvPicPr>
          <p:cNvPr id="18436" name="Picture 4"/>
          <p:cNvPicPr>
            <a:picLocks noChangeAspect="1" noChangeArrowheads="1"/>
          </p:cNvPicPr>
          <p:nvPr/>
        </p:nvPicPr>
        <p:blipFill>
          <a:blip r:embed="rId4" cstate="print"/>
          <a:srcRect b="62516"/>
          <a:stretch>
            <a:fillRect/>
          </a:stretch>
        </p:blipFill>
        <p:spPr bwMode="auto">
          <a:xfrm>
            <a:off x="488484" y="3584468"/>
            <a:ext cx="4159716" cy="2524232"/>
          </a:xfrm>
          <a:prstGeom prst="rect">
            <a:avLst/>
          </a:prstGeom>
          <a:noFill/>
          <a:ln w="9525">
            <a:noFill/>
            <a:miter lim="800000"/>
            <a:headEnd/>
            <a:tailEnd/>
          </a:ln>
        </p:spPr>
      </p:pic>
      <p:pic>
        <p:nvPicPr>
          <p:cNvPr id="10" name="Picture 4"/>
          <p:cNvPicPr>
            <a:picLocks noChangeAspect="1" noChangeArrowheads="1"/>
          </p:cNvPicPr>
          <p:nvPr/>
        </p:nvPicPr>
        <p:blipFill>
          <a:blip r:embed="rId4" cstate="print"/>
          <a:srcRect t="37341" b="14003"/>
          <a:stretch>
            <a:fillRect/>
          </a:stretch>
        </p:blipFill>
        <p:spPr bwMode="auto">
          <a:xfrm>
            <a:off x="4876800" y="3347984"/>
            <a:ext cx="4159716" cy="3276600"/>
          </a:xfrm>
          <a:prstGeom prst="rect">
            <a:avLst/>
          </a:prstGeom>
          <a:noFill/>
          <a:ln w="9525">
            <a:noFill/>
            <a:miter lim="800000"/>
            <a:headEnd/>
            <a:tailEnd/>
          </a:ln>
        </p:spPr>
      </p:pic>
      <p:sp>
        <p:nvSpPr>
          <p:cNvPr id="11" name="TextBox 10"/>
          <p:cNvSpPr txBox="1"/>
          <p:nvPr/>
        </p:nvSpPr>
        <p:spPr>
          <a:xfrm>
            <a:off x="6248400" y="1905000"/>
            <a:ext cx="2590800" cy="313932"/>
          </a:xfrm>
          <a:prstGeom prst="rect">
            <a:avLst/>
          </a:prstGeom>
          <a:noFill/>
        </p:spPr>
        <p:txBody>
          <a:bodyPr wrap="square" rtlCol="0">
            <a:spAutoFit/>
          </a:bodyPr>
          <a:lstStyle/>
          <a:p>
            <a:r>
              <a:rPr lang="en-US" sz="1600" b="0" dirty="0"/>
              <a:t>V</a:t>
            </a:r>
            <a:r>
              <a:rPr lang="en-US" sz="1600" b="0" baseline="-25000" dirty="0"/>
              <a:t>J</a:t>
            </a:r>
            <a:r>
              <a:rPr lang="en-US" sz="1600" b="0" dirty="0"/>
              <a:t> … junction voltage</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216</a:t>
            </a:fld>
            <a:endParaRPr lang="en-US" dirty="0"/>
          </a:p>
        </p:txBody>
      </p:sp>
      <p:sp>
        <p:nvSpPr>
          <p:cNvPr id="1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diode</a:t>
            </a:r>
          </a:p>
        </p:txBody>
      </p:sp>
    </p:spTree>
    <p:extLst>
      <p:ext uri="{BB962C8B-B14F-4D97-AF65-F5344CB8AC3E}">
        <p14:creationId xmlns:p14="http://schemas.microsoft.com/office/powerpoint/2010/main" val="1406141458"/>
      </p:ext>
    </p:extLst>
  </p:cSld>
  <p:clrMapOvr>
    <a:masterClrMapping/>
  </p:clrMapOvr>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7000"/>
            <a:ext cx="8229600" cy="1143000"/>
          </a:xfrm>
        </p:spPr>
        <p:txBody>
          <a:bodyPr/>
          <a:lstStyle/>
          <a:p>
            <a:r>
              <a:rPr lang="en-US" dirty="0"/>
              <a:t>The RF diode (4)</a:t>
            </a:r>
          </a:p>
        </p:txBody>
      </p:sp>
      <p:sp>
        <p:nvSpPr>
          <p:cNvPr id="3" name="Content Placeholder 2"/>
          <p:cNvSpPr>
            <a:spLocks noGrp="1"/>
          </p:cNvSpPr>
          <p:nvPr>
            <p:ph idx="1"/>
          </p:nvPr>
        </p:nvSpPr>
        <p:spPr>
          <a:xfrm>
            <a:off x="457200" y="939800"/>
            <a:ext cx="8229600" cy="5791200"/>
          </a:xfrm>
        </p:spPr>
        <p:txBody>
          <a:bodyPr>
            <a:normAutofit/>
          </a:bodyPr>
          <a:lstStyle/>
          <a:p>
            <a:r>
              <a:rPr lang="en-US" sz="1800" b="0" dirty="0"/>
              <a:t>This diagram depicts the so called square-law region where the output voltage (V</a:t>
            </a:r>
            <a:r>
              <a:rPr lang="en-US" sz="1800" b="0" baseline="-25000" dirty="0"/>
              <a:t>Video</a:t>
            </a:r>
            <a:r>
              <a:rPr lang="en-US" sz="1800" b="0" dirty="0"/>
              <a:t>) is proportional to the input power </a:t>
            </a:r>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endParaRPr lang="en-US" sz="1800" b="0" dirty="0"/>
          </a:p>
          <a:p>
            <a:r>
              <a:rPr lang="en-US" sz="1800" b="0" dirty="0"/>
              <a:t>The transition between the linear region and the square-law region is typically between -10 and -20 dBm RF power (see diagram)</a:t>
            </a:r>
          </a:p>
        </p:txBody>
      </p:sp>
      <p:pic>
        <p:nvPicPr>
          <p:cNvPr id="10242" name="Picture 2"/>
          <p:cNvPicPr>
            <a:picLocks noChangeAspect="1" noChangeArrowheads="1"/>
          </p:cNvPicPr>
          <p:nvPr/>
        </p:nvPicPr>
        <p:blipFill>
          <a:blip r:embed="rId3" cstate="print"/>
          <a:srcRect b="9278"/>
          <a:stretch>
            <a:fillRect/>
          </a:stretch>
        </p:blipFill>
        <p:spPr bwMode="auto">
          <a:xfrm>
            <a:off x="3342408" y="1828800"/>
            <a:ext cx="5801591" cy="3810000"/>
          </a:xfrm>
          <a:prstGeom prst="rect">
            <a:avLst/>
          </a:prstGeom>
          <a:noFill/>
          <a:ln w="9525">
            <a:noFill/>
            <a:miter lim="800000"/>
            <a:headEnd/>
            <a:tailEnd/>
          </a:ln>
        </p:spPr>
      </p:pic>
      <p:sp>
        <p:nvSpPr>
          <p:cNvPr id="9" name="Date Placeholder 8"/>
          <p:cNvSpPr>
            <a:spLocks noGrp="1"/>
          </p:cNvSpPr>
          <p:nvPr>
            <p:ph type="dt" sz="half" idx="10"/>
          </p:nvPr>
        </p:nvSpPr>
        <p:spPr/>
        <p:txBody>
          <a:bodyPr/>
          <a:lstStyle/>
          <a:p>
            <a:r>
              <a:rPr lang="en-US"/>
              <a:t>F. Caspers, M. Wendt, M. Bozzolan; JUAS 2021 RF Eng.</a:t>
            </a:r>
            <a:endParaRPr lang="en-US" dirty="0"/>
          </a:p>
        </p:txBody>
      </p:sp>
      <p:sp>
        <p:nvSpPr>
          <p:cNvPr id="10" name="Content Placeholder 2"/>
          <p:cNvSpPr txBox="1">
            <a:spLocks/>
          </p:cNvSpPr>
          <p:nvPr/>
        </p:nvSpPr>
        <p:spPr>
          <a:xfrm>
            <a:off x="256308" y="1981200"/>
            <a:ext cx="3149600" cy="4038600"/>
          </a:xfrm>
          <a:prstGeom prst="rect">
            <a:avLst/>
          </a:prstGeom>
        </p:spPr>
        <p:txBody>
          <a:bodyPr vert="horz" lIns="91440" tIns="45720" rIns="91440" bIns="45720" rtlCol="0">
            <a:normAutofit/>
          </a:bodyPr>
          <a:lstStyle/>
          <a:p>
            <a:pPr marR="0" lvl="0" algn="l" defTabSz="914400" rtl="0" eaLnBrk="1" fontAlgn="auto" latinLnBrk="0" hangingPunct="1">
              <a:lnSpc>
                <a:spcPct val="100000"/>
              </a:lnSpc>
              <a:spcBef>
                <a:spcPct val="20000"/>
              </a:spcBef>
              <a:spcAft>
                <a:spcPts val="0"/>
              </a:spcAft>
              <a:buClrTx/>
              <a:buSzTx/>
              <a:buNone/>
              <a:tabLst/>
              <a:defRPr/>
            </a:pPr>
            <a:r>
              <a:rPr kumimoji="0" lang="en-US" sz="2000" b="0" i="0" u="none" strike="noStrike" kern="1200" cap="none" spc="0" normalizeH="0" baseline="0" noProof="0" dirty="0">
                <a:ln>
                  <a:noFill/>
                </a:ln>
                <a:solidFill>
                  <a:schemeClr val="tx1"/>
                </a:solidFill>
                <a:effectLst/>
                <a:uLnTx/>
                <a:uFillTx/>
                <a:latin typeface="+mn-lt"/>
              </a:rPr>
              <a:t>Since the input power is</a:t>
            </a:r>
            <a:r>
              <a:rPr kumimoji="0" lang="en-US" sz="2000" b="0" i="0" u="none" strike="noStrike" kern="1200" cap="none" spc="0" normalizeH="0" noProof="0" dirty="0">
                <a:ln>
                  <a:noFill/>
                </a:ln>
                <a:solidFill>
                  <a:schemeClr val="tx1"/>
                </a:solidFill>
                <a:effectLst/>
                <a:uLnTx/>
                <a:uFillTx/>
                <a:latin typeface="+mn-lt"/>
              </a:rPr>
              <a:t> proportional to the square of the input voltage  (V</a:t>
            </a:r>
            <a:r>
              <a:rPr kumimoji="0" lang="en-US" sz="2000" b="0" i="0" u="none" strike="noStrike" kern="1200" cap="none" spc="0" normalizeH="0" baseline="-25000" noProof="0" dirty="0">
                <a:ln>
                  <a:noFill/>
                </a:ln>
                <a:solidFill>
                  <a:schemeClr val="tx1"/>
                </a:solidFill>
                <a:effectLst/>
                <a:uLnTx/>
                <a:uFillTx/>
                <a:latin typeface="+mn-lt"/>
              </a:rPr>
              <a:t>RF</a:t>
            </a:r>
            <a:r>
              <a:rPr kumimoji="0" lang="en-US" sz="2000" b="0" i="0" u="none" strike="noStrike" kern="1200" cap="none" spc="0" normalizeH="0" baseline="30000" noProof="0" dirty="0">
                <a:ln>
                  <a:noFill/>
                </a:ln>
                <a:solidFill>
                  <a:schemeClr val="tx1"/>
                </a:solidFill>
                <a:effectLst/>
                <a:uLnTx/>
                <a:uFillTx/>
                <a:latin typeface="+mn-lt"/>
              </a:rPr>
              <a:t>2</a:t>
            </a:r>
            <a:r>
              <a:rPr kumimoji="0" lang="en-US" sz="2000" b="0" i="0" u="none" strike="noStrike" kern="1200" cap="none" spc="0" normalizeH="0" noProof="0" dirty="0">
                <a:ln>
                  <a:noFill/>
                </a:ln>
                <a:solidFill>
                  <a:schemeClr val="tx1"/>
                </a:solidFill>
                <a:effectLst/>
                <a:uLnTx/>
                <a:uFillTx/>
                <a:latin typeface="+mn-lt"/>
              </a:rPr>
              <a:t>) and the output signal is proportional to the input power,  this region is called square- law region.</a:t>
            </a:r>
          </a:p>
          <a:p>
            <a:pPr marR="0" lvl="0" algn="l" defTabSz="914400" rtl="0" eaLnBrk="1" fontAlgn="auto" latinLnBrk="0" hangingPunct="1">
              <a:lnSpc>
                <a:spcPct val="100000"/>
              </a:lnSpc>
              <a:spcBef>
                <a:spcPct val="20000"/>
              </a:spcBef>
              <a:spcAft>
                <a:spcPts val="0"/>
              </a:spcAft>
              <a:buClrTx/>
              <a:buSzTx/>
              <a:buNone/>
              <a:tabLst/>
              <a:defRPr/>
            </a:pPr>
            <a:endParaRPr kumimoji="0" lang="en-US" sz="2000" b="0" i="0" u="none" strike="noStrike" kern="1200" cap="none" spc="0" normalizeH="0" noProof="0" dirty="0">
              <a:ln>
                <a:noFill/>
              </a:ln>
              <a:solidFill>
                <a:schemeClr val="tx1"/>
              </a:solidFill>
              <a:effectLst/>
              <a:uLnTx/>
              <a:uFillTx/>
              <a:latin typeface="+mn-lt"/>
            </a:endParaRPr>
          </a:p>
          <a:p>
            <a:pPr marR="0" lvl="0" algn="l" defTabSz="914400" rtl="0" eaLnBrk="1" fontAlgn="auto" latinLnBrk="0" hangingPunct="1">
              <a:lnSpc>
                <a:spcPct val="100000"/>
              </a:lnSpc>
              <a:spcBef>
                <a:spcPct val="20000"/>
              </a:spcBef>
              <a:spcAft>
                <a:spcPts val="0"/>
              </a:spcAft>
              <a:buClrTx/>
              <a:buSzTx/>
              <a:buNone/>
              <a:tabLst/>
              <a:defRPr/>
            </a:pPr>
            <a:r>
              <a:rPr lang="en-US" sz="2000" b="0" baseline="0" dirty="0"/>
              <a:t>In</a:t>
            </a:r>
            <a:r>
              <a:rPr lang="en-US" sz="2000" b="0" dirty="0"/>
              <a:t> other words:</a:t>
            </a:r>
            <a:br>
              <a:rPr lang="en-US" sz="2000" b="0" dirty="0"/>
            </a:br>
            <a:r>
              <a:rPr lang="en-US" sz="2000" b="0" dirty="0"/>
              <a:t> V</a:t>
            </a:r>
            <a:r>
              <a:rPr lang="en-US" sz="2000" b="0" baseline="-25000" dirty="0"/>
              <a:t>Video </a:t>
            </a:r>
            <a:r>
              <a:rPr lang="en-US" sz="2000" b="0" dirty="0"/>
              <a:t>~ V</a:t>
            </a:r>
            <a:r>
              <a:rPr lang="en-US" sz="2000" b="0" baseline="-25000" dirty="0"/>
              <a:t>RF</a:t>
            </a:r>
            <a:r>
              <a:rPr lang="en-US" sz="2000" b="0" baseline="30000" dirty="0"/>
              <a:t>2</a:t>
            </a:r>
            <a:endParaRPr lang="en-US" sz="2000" b="0" dirty="0"/>
          </a:p>
        </p:txBody>
      </p:sp>
      <p:sp>
        <p:nvSpPr>
          <p:cNvPr id="11" name="TextBox 10"/>
          <p:cNvSpPr txBox="1"/>
          <p:nvPr/>
        </p:nvSpPr>
        <p:spPr>
          <a:xfrm>
            <a:off x="7035800" y="5339868"/>
            <a:ext cx="1955800" cy="286232"/>
          </a:xfrm>
          <a:prstGeom prst="rect">
            <a:avLst/>
          </a:prstGeom>
          <a:noFill/>
        </p:spPr>
        <p:txBody>
          <a:bodyPr wrap="square" rtlCol="0">
            <a:spAutoFit/>
          </a:bodyPr>
          <a:lstStyle/>
          <a:p>
            <a:r>
              <a:rPr lang="en-US" sz="1400" b="0" dirty="0"/>
              <a:t>-20 dBm = 0.01 mW</a:t>
            </a:r>
          </a:p>
        </p:txBody>
      </p:sp>
      <p:cxnSp>
        <p:nvCxnSpPr>
          <p:cNvPr id="17" name="Straight Connector 16"/>
          <p:cNvCxnSpPr/>
          <p:nvPr/>
        </p:nvCxnSpPr>
        <p:spPr>
          <a:xfrm flipV="1">
            <a:off x="8220722" y="2590800"/>
            <a:ext cx="609600" cy="18791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20598170">
            <a:off x="8314678" y="2722624"/>
            <a:ext cx="381000" cy="215444"/>
          </a:xfrm>
          <a:prstGeom prst="rect">
            <a:avLst/>
          </a:prstGeom>
          <a:solidFill>
            <a:schemeClr val="bg1"/>
          </a:solidFill>
        </p:spPr>
        <p:txBody>
          <a:bodyPr wrap="square" rtlCol="0">
            <a:spAutoFit/>
          </a:bodyPr>
          <a:lstStyle/>
          <a:p>
            <a:endParaRPr lang="en-US" sz="800" dirty="0"/>
          </a:p>
        </p:txBody>
      </p:sp>
      <p:cxnSp>
        <p:nvCxnSpPr>
          <p:cNvPr id="22" name="Straight Connector 21"/>
          <p:cNvCxnSpPr/>
          <p:nvPr/>
        </p:nvCxnSpPr>
        <p:spPr>
          <a:xfrm flipV="1">
            <a:off x="7848600" y="2362200"/>
            <a:ext cx="990600" cy="29592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7772400" y="1905000"/>
            <a:ext cx="1219200" cy="10668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Straight Arrow Connector 25"/>
          <p:cNvCxnSpPr/>
          <p:nvPr/>
        </p:nvCxnSpPr>
        <p:spPr>
          <a:xfrm rot="5400000" flipH="1" flipV="1">
            <a:off x="7810500" y="3341334"/>
            <a:ext cx="1219200" cy="381000"/>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885438" y="4066401"/>
            <a:ext cx="1242648" cy="258532"/>
          </a:xfrm>
          <a:prstGeom prst="rect">
            <a:avLst/>
          </a:prstGeom>
          <a:noFill/>
        </p:spPr>
        <p:txBody>
          <a:bodyPr wrap="none" rtlCol="0">
            <a:spAutoFit/>
          </a:bodyPr>
          <a:lstStyle/>
          <a:p>
            <a:r>
              <a:rPr lang="en-US" sz="1200" b="0" dirty="0"/>
              <a:t>Linear Region</a:t>
            </a:r>
          </a:p>
        </p:txBody>
      </p:sp>
      <p:sp>
        <p:nvSpPr>
          <p:cNvPr id="4" name="Slide Number Placeholder 3"/>
          <p:cNvSpPr>
            <a:spLocks noGrp="1"/>
          </p:cNvSpPr>
          <p:nvPr>
            <p:ph type="sldNum" sz="quarter" idx="11"/>
          </p:nvPr>
        </p:nvSpPr>
        <p:spPr/>
        <p:txBody>
          <a:bodyPr/>
          <a:lstStyle/>
          <a:p>
            <a:pPr>
              <a:defRPr/>
            </a:pPr>
            <a:fld id="{1EFF5318-3A5E-4BDB-8F4C-50C2CAAC8421}" type="slidenum">
              <a:rPr lang="en-US" smtClean="0"/>
              <a:pPr>
                <a:defRPr/>
              </a:pPr>
              <a:t>217</a:t>
            </a:fld>
            <a:endParaRPr lang="en-US" dirty="0"/>
          </a:p>
        </p:txBody>
      </p:sp>
      <p:sp>
        <p:nvSpPr>
          <p:cNvPr id="15"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diode</a:t>
            </a:r>
          </a:p>
        </p:txBody>
      </p:sp>
    </p:spTree>
    <p:extLst>
      <p:ext uri="{BB962C8B-B14F-4D97-AF65-F5344CB8AC3E}">
        <p14:creationId xmlns:p14="http://schemas.microsoft.com/office/powerpoint/2010/main" val="2016965254"/>
      </p:ext>
    </p:extLst>
  </p:cSld>
  <p:clrMapOvr>
    <a:masterClrMapping/>
  </p:clrMapOvr>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295400"/>
            <a:ext cx="4178300" cy="4800600"/>
          </a:xfrm>
        </p:spPr>
        <p:txBody>
          <a:bodyPr>
            <a:normAutofit lnSpcReduction="10000"/>
          </a:bodyPr>
          <a:lstStyle/>
          <a:p>
            <a:r>
              <a:rPr lang="en-US" sz="2000" b="0" dirty="0">
                <a:effectLst/>
              </a:rPr>
              <a:t>Due to the square-law characteristic we arrive at the thermal noise region already for moderate power levels (-50 to -60 dBm) and hence the V</a:t>
            </a:r>
            <a:r>
              <a:rPr lang="en-US" sz="2000" b="0" baseline="-25000" dirty="0">
                <a:effectLst/>
              </a:rPr>
              <a:t>Video </a:t>
            </a:r>
            <a:r>
              <a:rPr lang="en-US" sz="2000" b="0" dirty="0">
                <a:effectLst/>
              </a:rPr>
              <a:t>disappears in the thermal noise</a:t>
            </a:r>
          </a:p>
          <a:p>
            <a:pPr>
              <a:buNone/>
            </a:pPr>
            <a:endParaRPr lang="en-US" sz="2000" b="0" dirty="0">
              <a:effectLst/>
            </a:endParaRPr>
          </a:p>
          <a:p>
            <a:pPr>
              <a:buNone/>
            </a:pPr>
            <a:endParaRPr lang="en-US" sz="800" b="0" dirty="0">
              <a:effectLst/>
            </a:endParaRPr>
          </a:p>
          <a:p>
            <a:r>
              <a:rPr lang="en-US" sz="2000" b="0" dirty="0">
                <a:effectLst/>
              </a:rPr>
              <a:t>This is described by the term </a:t>
            </a:r>
          </a:p>
          <a:p>
            <a:pPr>
              <a:buNone/>
            </a:pPr>
            <a:r>
              <a:rPr lang="en-US" sz="2000" b="0" i="1" dirty="0">
                <a:effectLst/>
              </a:rPr>
              <a:t>	tangential signal sensitivity </a:t>
            </a:r>
            <a:r>
              <a:rPr lang="en-US" sz="2000" b="0" dirty="0">
                <a:effectLst/>
              </a:rPr>
              <a:t>(TSS)</a:t>
            </a:r>
          </a:p>
          <a:p>
            <a:pPr>
              <a:buNone/>
            </a:pPr>
            <a:r>
              <a:rPr lang="en-US" sz="2000" b="0" dirty="0">
                <a:effectLst/>
              </a:rPr>
              <a:t>	where the detected signal </a:t>
            </a:r>
          </a:p>
          <a:p>
            <a:pPr>
              <a:buNone/>
            </a:pPr>
            <a:r>
              <a:rPr lang="en-US" sz="2000" b="0" dirty="0">
                <a:effectLst/>
              </a:rPr>
              <a:t>	(Observation BW, usually 10 MHz) is 4 dB over the thermal noise floor</a:t>
            </a: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sp>
        <p:nvSpPr>
          <p:cNvPr id="7" name="Title 1"/>
          <p:cNvSpPr txBox="1">
            <a:spLocks/>
          </p:cNvSpPr>
          <p:nvPr/>
        </p:nvSpPr>
        <p:spPr>
          <a:xfrm>
            <a:off x="457200" y="228600"/>
            <a:ext cx="8229600" cy="1143000"/>
          </a:xfrm>
          <a:prstGeom prst="rect">
            <a:avLst/>
          </a:prstGeom>
        </p:spPr>
        <p:txBody>
          <a:bodyPr vert="horz" lIns="91440" tIns="45720" rIns="91440" bIns="45720" rtlCol="0" anchor="ctr">
            <a:normAutofit/>
          </a:bodyPr>
          <a:lstStyle/>
          <a:p>
            <a:pPr lvl="0" algn="ctr" eaLnBrk="1" fontAlgn="auto" hangingPunct="1">
              <a:lnSpc>
                <a:spcPct val="100000"/>
              </a:lnSpc>
              <a:spcBef>
                <a:spcPct val="0"/>
              </a:spcBef>
              <a:spcAft>
                <a:spcPts val="0"/>
              </a:spcAft>
              <a:buClrTx/>
              <a:buSzTx/>
              <a:buNone/>
              <a:defRPr/>
            </a:pPr>
            <a:r>
              <a:rPr lang="en-US" sz="3600" b="1" kern="0" dirty="0">
                <a:solidFill>
                  <a:srgbClr val="FF0000"/>
                </a:solidFill>
                <a:effectLst>
                  <a:outerShdw blurRad="38100" dist="38100" dir="2700000" algn="tl">
                    <a:srgbClr val="C0C0C0"/>
                  </a:outerShdw>
                </a:effectLst>
                <a:latin typeface="Arial"/>
                <a:ea typeface="+mj-ea"/>
                <a:cs typeface="+mj-cs"/>
              </a:rPr>
              <a:t>The RF diode (5)</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pSp>
        <p:nvGrpSpPr>
          <p:cNvPr id="2" name="Group 19"/>
          <p:cNvGrpSpPr/>
          <p:nvPr/>
        </p:nvGrpSpPr>
        <p:grpSpPr>
          <a:xfrm>
            <a:off x="4514368" y="1525523"/>
            <a:ext cx="4401032" cy="2837409"/>
            <a:chOff x="3904768" y="2630423"/>
            <a:chExt cx="4401032" cy="2837409"/>
          </a:xfrm>
        </p:grpSpPr>
        <p:pic>
          <p:nvPicPr>
            <p:cNvPr id="12290" name="Picture 2"/>
            <p:cNvPicPr>
              <a:picLocks noChangeAspect="1" noChangeArrowheads="1"/>
            </p:cNvPicPr>
            <p:nvPr/>
          </p:nvPicPr>
          <p:blipFill>
            <a:blip r:embed="rId3" cstate="print"/>
            <a:srcRect l="5866" t="13331" r="14940" b="15569"/>
            <a:stretch>
              <a:fillRect/>
            </a:stretch>
          </p:blipFill>
          <p:spPr bwMode="auto">
            <a:xfrm>
              <a:off x="4191000" y="2743200"/>
              <a:ext cx="4114800" cy="2438400"/>
            </a:xfrm>
            <a:prstGeom prst="rect">
              <a:avLst/>
            </a:prstGeom>
            <a:noFill/>
            <a:ln w="9525">
              <a:noFill/>
              <a:miter lim="800000"/>
              <a:headEnd/>
              <a:tailEnd/>
            </a:ln>
          </p:spPr>
        </p:pic>
        <p:sp>
          <p:nvSpPr>
            <p:cNvPr id="9" name="TextBox 8"/>
            <p:cNvSpPr txBox="1"/>
            <p:nvPr/>
          </p:nvSpPr>
          <p:spPr>
            <a:xfrm>
              <a:off x="4343400" y="2895600"/>
              <a:ext cx="533400" cy="923330"/>
            </a:xfrm>
            <a:prstGeom prst="rect">
              <a:avLst/>
            </a:prstGeom>
            <a:solidFill>
              <a:schemeClr val="bg1"/>
            </a:solidFill>
          </p:spPr>
          <p:txBody>
            <a:bodyPr wrap="square" rtlCol="0">
              <a:spAutoFit/>
            </a:bodyPr>
            <a:lstStyle/>
            <a:p>
              <a:endParaRPr lang="en-US" dirty="0"/>
            </a:p>
            <a:p>
              <a:endParaRPr lang="en-US" dirty="0"/>
            </a:p>
            <a:p>
              <a:endParaRPr lang="en-US" dirty="0"/>
            </a:p>
          </p:txBody>
        </p:sp>
        <p:sp>
          <p:nvSpPr>
            <p:cNvPr id="10" name="TextBox 9"/>
            <p:cNvSpPr txBox="1"/>
            <p:nvPr/>
          </p:nvSpPr>
          <p:spPr>
            <a:xfrm>
              <a:off x="5029200" y="4343400"/>
              <a:ext cx="381000" cy="369332"/>
            </a:xfrm>
            <a:prstGeom prst="rect">
              <a:avLst/>
            </a:prstGeom>
            <a:solidFill>
              <a:schemeClr val="bg1"/>
            </a:solidFill>
          </p:spPr>
          <p:txBody>
            <a:bodyPr wrap="square" rtlCol="0">
              <a:spAutoFit/>
            </a:bodyPr>
            <a:lstStyle/>
            <a:p>
              <a:endParaRPr lang="en-US" dirty="0"/>
            </a:p>
          </p:txBody>
        </p:sp>
        <p:sp>
          <p:nvSpPr>
            <p:cNvPr id="11" name="TextBox 10"/>
            <p:cNvSpPr txBox="1"/>
            <p:nvPr/>
          </p:nvSpPr>
          <p:spPr>
            <a:xfrm>
              <a:off x="7543800" y="5181600"/>
              <a:ext cx="762000" cy="286232"/>
            </a:xfrm>
            <a:prstGeom prst="rect">
              <a:avLst/>
            </a:prstGeom>
            <a:noFill/>
          </p:spPr>
          <p:txBody>
            <a:bodyPr wrap="square" rtlCol="0">
              <a:spAutoFit/>
            </a:bodyPr>
            <a:lstStyle/>
            <a:p>
              <a:pPr>
                <a:buNone/>
              </a:pPr>
              <a:r>
                <a:rPr lang="en-US" sz="1400" dirty="0"/>
                <a:t>Time</a:t>
              </a:r>
            </a:p>
          </p:txBody>
        </p:sp>
        <p:sp>
          <p:nvSpPr>
            <p:cNvPr id="12" name="TextBox 11"/>
            <p:cNvSpPr txBox="1"/>
            <p:nvPr/>
          </p:nvSpPr>
          <p:spPr>
            <a:xfrm rot="16200000">
              <a:off x="3321042" y="3214149"/>
              <a:ext cx="1453684" cy="286232"/>
            </a:xfrm>
            <a:prstGeom prst="rect">
              <a:avLst/>
            </a:prstGeom>
            <a:noFill/>
          </p:spPr>
          <p:txBody>
            <a:bodyPr wrap="square" rtlCol="0">
              <a:spAutoFit/>
            </a:bodyPr>
            <a:lstStyle/>
            <a:p>
              <a:pPr>
                <a:buNone/>
              </a:pPr>
              <a:r>
                <a:rPr lang="en-US" sz="1400" b="0" dirty="0"/>
                <a:t>Output  Voltage</a:t>
              </a:r>
            </a:p>
          </p:txBody>
        </p:sp>
        <p:cxnSp>
          <p:nvCxnSpPr>
            <p:cNvPr id="14" name="Straight Connector 13"/>
            <p:cNvCxnSpPr/>
            <p:nvPr/>
          </p:nvCxnSpPr>
          <p:spPr>
            <a:xfrm rot="10800000">
              <a:off x="5791200" y="3733800"/>
              <a:ext cx="381000"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5791201" y="4038600"/>
              <a:ext cx="381000" cy="0"/>
            </a:xfrm>
            <a:prstGeom prst="line">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5828898" y="3886200"/>
              <a:ext cx="304800" cy="1588"/>
            </a:xfrm>
            <a:prstGeom prst="straightConnector1">
              <a:avLst/>
            </a:prstGeom>
            <a:ln w="254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421704" y="3733800"/>
              <a:ext cx="533400" cy="286232"/>
            </a:xfrm>
            <a:prstGeom prst="rect">
              <a:avLst/>
            </a:prstGeom>
            <a:noFill/>
          </p:spPr>
          <p:txBody>
            <a:bodyPr wrap="square" rtlCol="0">
              <a:spAutoFit/>
            </a:bodyPr>
            <a:lstStyle/>
            <a:p>
              <a:pPr>
                <a:buNone/>
              </a:pPr>
              <a:r>
                <a:rPr lang="en-US" sz="1400" dirty="0">
                  <a:solidFill>
                    <a:srgbClr val="C00000"/>
                  </a:solidFill>
                </a:rPr>
                <a:t>4dB</a:t>
              </a:r>
            </a:p>
          </p:txBody>
        </p:sp>
      </p:grpSp>
      <p:sp>
        <p:nvSpPr>
          <p:cNvPr id="6" name="TextBox 5"/>
          <p:cNvSpPr txBox="1"/>
          <p:nvPr/>
        </p:nvSpPr>
        <p:spPr>
          <a:xfrm>
            <a:off x="4953000" y="4737100"/>
            <a:ext cx="3848100" cy="1481257"/>
          </a:xfrm>
          <a:prstGeom prst="round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buNone/>
            </a:pPr>
            <a:r>
              <a:rPr lang="en-GB" sz="1800" b="0" dirty="0"/>
              <a:t>If we apply an RF-signal to the detector diode with the same power as its TSS, its output voltage will be 4 dB over the thermal noise floor.</a:t>
            </a:r>
          </a:p>
        </p:txBody>
      </p:sp>
      <p:sp>
        <p:nvSpPr>
          <p:cNvPr id="8" name="Slide Number Placeholder 7"/>
          <p:cNvSpPr>
            <a:spLocks noGrp="1"/>
          </p:cNvSpPr>
          <p:nvPr>
            <p:ph type="sldNum" sz="quarter" idx="11"/>
          </p:nvPr>
        </p:nvSpPr>
        <p:spPr/>
        <p:txBody>
          <a:bodyPr/>
          <a:lstStyle/>
          <a:p>
            <a:pPr>
              <a:defRPr/>
            </a:pPr>
            <a:fld id="{1EFF5318-3A5E-4BDB-8F4C-50C2CAAC8421}" type="slidenum">
              <a:rPr lang="en-US" smtClean="0"/>
              <a:pPr>
                <a:defRPr/>
              </a:pPr>
              <a:t>218</a:t>
            </a:fld>
            <a:endParaRPr lang="en-US" dirty="0"/>
          </a:p>
        </p:txBody>
      </p:sp>
      <p:sp>
        <p:nvSpPr>
          <p:cNvPr id="17"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diode</a:t>
            </a:r>
          </a:p>
        </p:txBody>
      </p:sp>
    </p:spTree>
    <p:extLst>
      <p:ext uri="{BB962C8B-B14F-4D97-AF65-F5344CB8AC3E}">
        <p14:creationId xmlns:p14="http://schemas.microsoft.com/office/powerpoint/2010/main" val="1651745489"/>
      </p:ext>
    </p:extLst>
  </p:cSld>
  <p:clrMapOvr>
    <a:masterClrMapping/>
  </p:clrMapOvr>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dirty="0"/>
              <a:t>The RF mixer (1)</a:t>
            </a:r>
          </a:p>
        </p:txBody>
      </p:sp>
      <p:sp>
        <p:nvSpPr>
          <p:cNvPr id="3" name="Content Placeholder 2"/>
          <p:cNvSpPr>
            <a:spLocks noGrp="1"/>
          </p:cNvSpPr>
          <p:nvPr>
            <p:ph idx="1"/>
          </p:nvPr>
        </p:nvSpPr>
        <p:spPr>
          <a:xfrm>
            <a:off x="457200" y="1143000"/>
            <a:ext cx="8229600" cy="5257800"/>
          </a:xfrm>
        </p:spPr>
        <p:txBody>
          <a:bodyPr>
            <a:normAutofit fontScale="92500" lnSpcReduction="10000"/>
          </a:bodyPr>
          <a:lstStyle/>
          <a:p>
            <a:r>
              <a:rPr lang="en-US" sz="2000" b="0" dirty="0">
                <a:effectLst/>
              </a:rPr>
              <a:t>For the detection of very small RF signals we prefer a device that has a linear response over the full range (from 0 dBm ( = 1mW) down to thermal noise (= -174 dBm/Hz = 4·10</a:t>
            </a:r>
            <a:r>
              <a:rPr lang="en-US" sz="2000" b="0" baseline="30000" dirty="0">
                <a:effectLst/>
              </a:rPr>
              <a:t>-21</a:t>
            </a:r>
            <a:r>
              <a:rPr lang="en-US" sz="2000" b="0" dirty="0">
                <a:effectLst/>
              </a:rPr>
              <a:t> W/Hz)</a:t>
            </a:r>
          </a:p>
          <a:p>
            <a:r>
              <a:rPr lang="en-US" sz="2000" b="0" dirty="0">
                <a:effectLst/>
              </a:rPr>
              <a:t>This is the RF mixer which is using 1, 2 or 4 diodes in different configurations (see next slide)</a:t>
            </a:r>
          </a:p>
          <a:p>
            <a:r>
              <a:rPr lang="en-US" sz="2000" b="0" dirty="0">
                <a:effectLst/>
              </a:rPr>
              <a:t>Together with a so called LO (local oscillator) signal, the mixer works as a signal multiplier with a very high dynamic range since the output signal is always in the “linear range” provided, that the mixer is not in saturation with respect to the RF input signal (For the LO signal the mixer should always be in saturation!)</a:t>
            </a:r>
          </a:p>
          <a:p>
            <a:r>
              <a:rPr lang="en-US" sz="2000" b="0" dirty="0">
                <a:effectLst/>
              </a:rPr>
              <a:t>The RF mixer is essentially a multiplier implementing the function </a:t>
            </a:r>
          </a:p>
          <a:p>
            <a:endParaRPr lang="en-US" sz="1000" b="0" dirty="0">
              <a:effectLst/>
            </a:endParaRPr>
          </a:p>
          <a:p>
            <a:pPr>
              <a:buNone/>
            </a:pPr>
            <a:r>
              <a:rPr lang="en-US" sz="2000" b="0" dirty="0">
                <a:effectLst/>
              </a:rPr>
              <a:t>		  	f</a:t>
            </a:r>
            <a:r>
              <a:rPr lang="en-US" sz="2000" b="0" baseline="-25000" dirty="0">
                <a:effectLst/>
              </a:rPr>
              <a:t>1</a:t>
            </a:r>
            <a:r>
              <a:rPr lang="en-US" sz="2000" b="0" dirty="0">
                <a:effectLst/>
              </a:rPr>
              <a:t>(t) · f</a:t>
            </a:r>
            <a:r>
              <a:rPr lang="en-US" sz="2000" b="0" baseline="-25000" dirty="0">
                <a:effectLst/>
              </a:rPr>
              <a:t>2</a:t>
            </a:r>
            <a:r>
              <a:rPr lang="en-US" sz="2000" b="0" dirty="0">
                <a:effectLst/>
              </a:rPr>
              <a:t>(t) with f</a:t>
            </a:r>
            <a:r>
              <a:rPr lang="en-US" sz="2000" b="0" baseline="-25000" dirty="0">
                <a:effectLst/>
              </a:rPr>
              <a:t>1</a:t>
            </a:r>
            <a:r>
              <a:rPr lang="en-US" sz="2000" b="0" dirty="0">
                <a:effectLst/>
              </a:rPr>
              <a:t>(t) = RF signal and f</a:t>
            </a:r>
            <a:r>
              <a:rPr lang="en-US" sz="2000" b="0" baseline="-25000" dirty="0">
                <a:effectLst/>
              </a:rPr>
              <a:t>2</a:t>
            </a:r>
            <a:r>
              <a:rPr lang="en-US" sz="2000" b="0" dirty="0">
                <a:effectLst/>
              </a:rPr>
              <a:t>(t) = LO signal</a:t>
            </a:r>
          </a:p>
          <a:p>
            <a:pPr>
              <a:buNone/>
            </a:pPr>
            <a:endParaRPr lang="en-US" sz="2000" b="0" dirty="0">
              <a:effectLst/>
            </a:endParaRPr>
          </a:p>
          <a:p>
            <a:pPr>
              <a:buNone/>
            </a:pPr>
            <a:endParaRPr lang="en-US" sz="2000" b="0" dirty="0">
              <a:effectLst/>
            </a:endParaRPr>
          </a:p>
          <a:p>
            <a:pPr>
              <a:buNone/>
            </a:pPr>
            <a:endParaRPr lang="en-US" sz="2000" b="0" dirty="0">
              <a:effectLst/>
            </a:endParaRPr>
          </a:p>
          <a:p>
            <a:r>
              <a:rPr lang="en-US" sz="2000" b="0" dirty="0">
                <a:effectLst/>
              </a:rPr>
              <a:t>Thus we obtain a response at the IF (intermediate frequency) port that is at the sum and difference frequency of the LO and RF signals</a:t>
            </a:r>
          </a:p>
          <a:p>
            <a:pPr>
              <a:buNone/>
            </a:pPr>
            <a:endParaRPr lang="en-US" sz="2000" b="0" dirty="0">
              <a:effectLst/>
            </a:endParaRP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sp>
        <p:nvSpPr>
          <p:cNvPr id="9" name="TextBox 8"/>
          <p:cNvSpPr txBox="1"/>
          <p:nvPr/>
        </p:nvSpPr>
        <p:spPr>
          <a:xfrm>
            <a:off x="2438399" y="4876800"/>
            <a:ext cx="104481" cy="369332"/>
          </a:xfrm>
          <a:prstGeom prst="rect">
            <a:avLst/>
          </a:prstGeom>
          <a:solidFill>
            <a:schemeClr val="bg1"/>
          </a:solidFill>
        </p:spPr>
        <p:txBody>
          <a:bodyPr wrap="square" rtlCol="0">
            <a:spAutoFit/>
          </a:bodyPr>
          <a:lstStyle/>
          <a:p>
            <a:endParaRPr lang="en-US" dirty="0"/>
          </a:p>
        </p:txBody>
      </p:sp>
      <p:graphicFrame>
        <p:nvGraphicFramePr>
          <p:cNvPr id="10" name="Object 9"/>
          <p:cNvGraphicFramePr>
            <a:graphicFrameLocks noChangeAspect="1"/>
          </p:cNvGraphicFramePr>
          <p:nvPr/>
        </p:nvGraphicFramePr>
        <p:xfrm>
          <a:off x="593725" y="4675188"/>
          <a:ext cx="8147050" cy="671512"/>
        </p:xfrm>
        <a:graphic>
          <a:graphicData uri="http://schemas.openxmlformats.org/presentationml/2006/ole">
            <mc:AlternateContent xmlns:mc="http://schemas.openxmlformats.org/markup-compatibility/2006">
              <mc:Choice xmlns:v="urn:schemas-microsoft-com:vml" Requires="v">
                <p:oleObj name="Equation" r:id="rId3" imgW="4775200" imgH="393700" progId="Equation.3">
                  <p:embed/>
                </p:oleObj>
              </mc:Choice>
              <mc:Fallback>
                <p:oleObj name="Equation" r:id="rId3" imgW="4775200" imgH="393700" progId="Equation.3">
                  <p:embed/>
                  <p:pic>
                    <p:nvPicPr>
                      <p:cNvPr id="1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725" y="4675188"/>
                        <a:ext cx="8147050" cy="671512"/>
                      </a:xfrm>
                      <a:prstGeom prst="rect">
                        <a:avLst/>
                      </a:prstGeom>
                      <a:noFill/>
                      <a:extLst>
                        <a:ext uri="{909E8E84-426E-40dd-AFC4-6F175D3DCCD1}">
                          <a14:hiddenFill xmlns="" xmlns:a14="http://schemas.microsoft.com/office/drawing/2010/main">
                            <a:solidFill>
                              <a:srgbClr val="FFFFFF"/>
                            </a:solidFill>
                          </a14:hiddenFill>
                        </a:ext>
                      </a:extLst>
                    </p:spPr>
                  </p:pic>
                </p:oleObj>
              </mc:Fallback>
            </mc:AlternateContent>
          </a:graphicData>
        </a:graphic>
      </p:graphicFrame>
      <p:sp>
        <p:nvSpPr>
          <p:cNvPr id="6" name="Slide Number Placeholder 5"/>
          <p:cNvSpPr>
            <a:spLocks noGrp="1"/>
          </p:cNvSpPr>
          <p:nvPr>
            <p:ph type="sldNum" sz="quarter" idx="11"/>
          </p:nvPr>
        </p:nvSpPr>
        <p:spPr/>
        <p:txBody>
          <a:bodyPr/>
          <a:lstStyle/>
          <a:p>
            <a:pPr>
              <a:defRPr/>
            </a:pPr>
            <a:fld id="{1EFF5318-3A5E-4BDB-8F4C-50C2CAAC8421}" type="slidenum">
              <a:rPr lang="en-US" smtClean="0"/>
              <a:pPr>
                <a:defRPr/>
              </a:pPr>
              <a:t>219</a:t>
            </a:fld>
            <a:endParaRPr lang="en-US" dirty="0"/>
          </a:p>
        </p:txBody>
      </p:sp>
      <p:sp>
        <p:nvSpPr>
          <p:cNvPr id="8"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mixer</a:t>
            </a:r>
          </a:p>
        </p:txBody>
      </p:sp>
    </p:spTree>
    <p:extLst>
      <p:ext uri="{BB962C8B-B14F-4D97-AF65-F5344CB8AC3E}">
        <p14:creationId xmlns:p14="http://schemas.microsoft.com/office/powerpoint/2010/main" val="4224434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1204" name="Slide Number Placeholder 4"/>
          <p:cNvSpPr>
            <a:spLocks noGrp="1"/>
          </p:cNvSpPr>
          <p:nvPr>
            <p:ph type="sldNum" sz="quarter" idx="11"/>
          </p:nvPr>
        </p:nvSpPr>
        <p:spPr>
          <a:noFill/>
        </p:spPr>
        <p:txBody>
          <a:bodyPr/>
          <a:lstStyle/>
          <a:p>
            <a:fld id="{78A79AD2-9C1F-47E7-B6C4-F4E103606470}" type="slidenum">
              <a:rPr lang="en-US" smtClean="0"/>
              <a:pPr/>
              <a:t>22</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Striplines (3)</a:t>
            </a:r>
          </a:p>
        </p:txBody>
      </p:sp>
      <p:sp>
        <p:nvSpPr>
          <p:cNvPr id="51206" name="TextBox 5"/>
          <p:cNvSpPr txBox="1">
            <a:spLocks noChangeArrowheads="1"/>
          </p:cNvSpPr>
          <p:nvPr/>
        </p:nvSpPr>
        <p:spPr bwMode="auto">
          <a:xfrm>
            <a:off x="428625" y="922338"/>
            <a:ext cx="8050213" cy="673100"/>
          </a:xfrm>
          <a:prstGeom prst="rect">
            <a:avLst/>
          </a:prstGeom>
          <a:noFill/>
          <a:ln w="9525">
            <a:noFill/>
            <a:miter lim="800000"/>
            <a:headEnd/>
            <a:tailEnd/>
          </a:ln>
        </p:spPr>
        <p:txBody>
          <a:bodyPr>
            <a:spAutoFit/>
          </a:bodyPr>
          <a:lstStyle/>
          <a:p>
            <a:pPr>
              <a:buFont typeface="Wingdings" pitchFamily="2" charset="2"/>
              <a:buNone/>
            </a:pPr>
            <a:endParaRPr lang="en-US" sz="1800" b="0" dirty="0"/>
          </a:p>
          <a:p>
            <a:pPr>
              <a:buFont typeface="Wingdings" pitchFamily="2" charset="2"/>
              <a:buNone/>
            </a:pPr>
            <a:endParaRPr lang="en-GB" sz="1800" b="0" dirty="0"/>
          </a:p>
        </p:txBody>
      </p:sp>
      <p:sp>
        <p:nvSpPr>
          <p:cNvPr id="51207" name="Rectangle 2"/>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sp>
        <p:nvSpPr>
          <p:cNvPr id="51208" name="Rectangle 5"/>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pic>
        <p:nvPicPr>
          <p:cNvPr id="51209" name="Picture 3" descr="Fig_20"/>
          <p:cNvPicPr>
            <a:picLocks noChangeAspect="1" noChangeArrowheads="1"/>
          </p:cNvPicPr>
          <p:nvPr/>
        </p:nvPicPr>
        <p:blipFill>
          <a:blip r:embed="rId3" cstate="print"/>
          <a:srcRect/>
          <a:stretch>
            <a:fillRect/>
          </a:stretch>
        </p:blipFill>
        <p:spPr bwMode="auto">
          <a:xfrm>
            <a:off x="1144588" y="1449388"/>
            <a:ext cx="6105525" cy="1541462"/>
          </a:xfrm>
          <a:prstGeom prst="rect">
            <a:avLst/>
          </a:prstGeom>
          <a:noFill/>
          <a:ln w="9525">
            <a:noFill/>
            <a:miter lim="800000"/>
            <a:headEnd/>
            <a:tailEnd/>
          </a:ln>
        </p:spPr>
      </p:pic>
      <p:sp>
        <p:nvSpPr>
          <p:cNvPr id="51210" name="TextBox 13"/>
          <p:cNvSpPr txBox="1">
            <a:spLocks noChangeArrowheads="1"/>
          </p:cNvSpPr>
          <p:nvPr/>
        </p:nvSpPr>
        <p:spPr bwMode="auto">
          <a:xfrm>
            <a:off x="1579563" y="1042988"/>
            <a:ext cx="4762500" cy="342900"/>
          </a:xfrm>
          <a:prstGeom prst="rect">
            <a:avLst/>
          </a:prstGeom>
          <a:noFill/>
          <a:ln w="9525">
            <a:noFill/>
            <a:miter lim="800000"/>
            <a:headEnd/>
            <a:tailEnd/>
          </a:ln>
        </p:spPr>
        <p:txBody>
          <a:bodyPr wrap="none">
            <a:spAutoFit/>
          </a:bodyPr>
          <a:lstStyle/>
          <a:p>
            <a:pPr>
              <a:buFont typeface="Wingdings" pitchFamily="2" charset="2"/>
              <a:buNone/>
            </a:pPr>
            <a:r>
              <a:rPr lang="en-US" sz="1800" dirty="0"/>
              <a:t>Coupled striplines </a:t>
            </a:r>
            <a:r>
              <a:rPr lang="en-US" sz="1800" b="0" dirty="0"/>
              <a:t>(in odd and even mode):</a:t>
            </a:r>
            <a:endParaRPr lang="en-GB" sz="1800" dirty="0"/>
          </a:p>
        </p:txBody>
      </p:sp>
      <p:pic>
        <p:nvPicPr>
          <p:cNvPr id="51211" name="Picture 4" descr="Fig_21"/>
          <p:cNvPicPr>
            <a:picLocks noChangeAspect="1" noChangeArrowheads="1"/>
          </p:cNvPicPr>
          <p:nvPr/>
        </p:nvPicPr>
        <p:blipFill>
          <a:blip r:embed="rId4" cstate="print"/>
          <a:srcRect/>
          <a:stretch>
            <a:fillRect/>
          </a:stretch>
        </p:blipFill>
        <p:spPr bwMode="auto">
          <a:xfrm>
            <a:off x="730250" y="3602038"/>
            <a:ext cx="4618038" cy="1844675"/>
          </a:xfrm>
          <a:prstGeom prst="rect">
            <a:avLst/>
          </a:prstGeom>
          <a:noFill/>
          <a:ln w="9525">
            <a:noFill/>
            <a:miter lim="800000"/>
            <a:headEnd/>
            <a:tailEnd/>
          </a:ln>
        </p:spPr>
      </p:pic>
      <p:sp>
        <p:nvSpPr>
          <p:cNvPr id="51212" name="Rectangle 6"/>
          <p:cNvSpPr>
            <a:spLocks noChangeArrowheads="1"/>
          </p:cNvSpPr>
          <p:nvPr/>
        </p:nvSpPr>
        <p:spPr bwMode="auto">
          <a:xfrm>
            <a:off x="0" y="0"/>
            <a:ext cx="9144000" cy="0"/>
          </a:xfrm>
          <a:prstGeom prst="rect">
            <a:avLst/>
          </a:prstGeom>
          <a:noFill/>
          <a:ln w="25400" algn="ctr">
            <a:noFill/>
            <a:miter lim="800000"/>
            <a:headEnd/>
            <a:tailEnd type="none" w="lg" len="lg"/>
          </a:ln>
        </p:spPr>
        <p:txBody>
          <a:bodyPr wrap="none" lIns="92075" tIns="46038" rIns="92075" bIns="46038" anchor="ctr">
            <a:spAutoFit/>
          </a:bodyPr>
          <a:lstStyle/>
          <a:p>
            <a:endParaRPr lang="en-GB" dirty="0"/>
          </a:p>
        </p:txBody>
      </p:sp>
      <p:graphicFrame>
        <p:nvGraphicFramePr>
          <p:cNvPr id="51202" name="Object 5"/>
          <p:cNvGraphicFramePr>
            <a:graphicFrameLocks noChangeAspect="1"/>
          </p:cNvGraphicFramePr>
          <p:nvPr>
            <p:extLst>
              <p:ext uri="{D42A27DB-BD31-4B8C-83A1-F6EECF244321}">
                <p14:modId xmlns:p14="http://schemas.microsoft.com/office/powerpoint/2010/main" val="3417070265"/>
              </p:ext>
            </p:extLst>
          </p:nvPr>
        </p:nvGraphicFramePr>
        <p:xfrm>
          <a:off x="5471318" y="3594099"/>
          <a:ext cx="3535363" cy="1773238"/>
        </p:xfrm>
        <a:graphic>
          <a:graphicData uri="http://schemas.openxmlformats.org/presentationml/2006/ole">
            <mc:AlternateContent xmlns:mc="http://schemas.openxmlformats.org/markup-compatibility/2006">
              <mc:Choice xmlns:v="urn:schemas-microsoft-com:vml" Requires="v">
                <p:oleObj name="Equation" r:id="rId5" imgW="2679700" imgH="1346200" progId="Equation.3">
                  <p:embed/>
                </p:oleObj>
              </mc:Choice>
              <mc:Fallback>
                <p:oleObj name="Equation" r:id="rId5" imgW="2679700" imgH="1346200" progId="Equation.3">
                  <p:embed/>
                  <p:pic>
                    <p:nvPicPr>
                      <p:cNvPr id="51202"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71318" y="3594099"/>
                        <a:ext cx="3535363" cy="177323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1213" name="TextBox 16"/>
          <p:cNvSpPr txBox="1">
            <a:spLocks noChangeArrowheads="1"/>
          </p:cNvSpPr>
          <p:nvPr/>
        </p:nvSpPr>
        <p:spPr bwMode="auto">
          <a:xfrm>
            <a:off x="5818188" y="5597525"/>
            <a:ext cx="3168650" cy="590550"/>
          </a:xfrm>
          <a:prstGeom prst="rect">
            <a:avLst/>
          </a:prstGeom>
          <a:noFill/>
          <a:ln w="9525">
            <a:noFill/>
            <a:miter lim="800000"/>
            <a:headEnd/>
            <a:tailEnd/>
          </a:ln>
        </p:spPr>
        <p:txBody>
          <a:bodyPr>
            <a:spAutoFit/>
          </a:bodyPr>
          <a:lstStyle/>
          <a:p>
            <a:pPr>
              <a:buFont typeface="Wingdings" pitchFamily="2" charset="2"/>
              <a:buNone/>
            </a:pPr>
            <a:r>
              <a:rPr lang="en-US" sz="1800" b="0" dirty="0"/>
              <a:t>This formula for side-coupled structure only.</a:t>
            </a:r>
            <a:endParaRPr lang="en-GB" sz="1800" b="0" dirty="0"/>
          </a:p>
        </p:txBody>
      </p:sp>
      <p:sp>
        <p:nvSpPr>
          <p:cNvPr id="51214" name="TextBox 17"/>
          <p:cNvSpPr txBox="1">
            <a:spLocks noChangeArrowheads="1"/>
          </p:cNvSpPr>
          <p:nvPr/>
        </p:nvSpPr>
        <p:spPr bwMode="auto">
          <a:xfrm>
            <a:off x="1016000" y="5459413"/>
            <a:ext cx="1644650" cy="312737"/>
          </a:xfrm>
          <a:prstGeom prst="rect">
            <a:avLst/>
          </a:prstGeom>
          <a:noFill/>
          <a:ln w="9525">
            <a:noFill/>
            <a:miter lim="800000"/>
            <a:headEnd/>
            <a:tailEnd/>
          </a:ln>
        </p:spPr>
        <p:txBody>
          <a:bodyPr>
            <a:spAutoFit/>
          </a:bodyPr>
          <a:lstStyle/>
          <a:p>
            <a:pPr>
              <a:buFont typeface="Wingdings" pitchFamily="2" charset="2"/>
              <a:buNone/>
            </a:pPr>
            <a:r>
              <a:rPr lang="en-US" sz="1600" b="0" dirty="0"/>
              <a:t>side-coupled</a:t>
            </a:r>
            <a:endParaRPr lang="en-GB" sz="1600" b="0" dirty="0"/>
          </a:p>
        </p:txBody>
      </p:sp>
      <p:sp>
        <p:nvSpPr>
          <p:cNvPr id="51215" name="TextBox 18"/>
          <p:cNvSpPr txBox="1">
            <a:spLocks noChangeArrowheads="1"/>
          </p:cNvSpPr>
          <p:nvPr/>
        </p:nvSpPr>
        <p:spPr bwMode="auto">
          <a:xfrm>
            <a:off x="3722688" y="5532438"/>
            <a:ext cx="1689100" cy="314325"/>
          </a:xfrm>
          <a:prstGeom prst="rect">
            <a:avLst/>
          </a:prstGeom>
          <a:noFill/>
          <a:ln w="9525">
            <a:noFill/>
            <a:miter lim="800000"/>
            <a:headEnd/>
            <a:tailEnd/>
          </a:ln>
        </p:spPr>
        <p:txBody>
          <a:bodyPr>
            <a:spAutoFit/>
          </a:bodyPr>
          <a:lstStyle/>
          <a:p>
            <a:pPr>
              <a:buFont typeface="Wingdings" pitchFamily="2" charset="2"/>
              <a:buNone/>
            </a:pPr>
            <a:r>
              <a:rPr lang="en-US" sz="1600" b="0" dirty="0"/>
              <a:t>broad-coupled</a:t>
            </a:r>
            <a:endParaRPr lang="en-GB" sz="1600" b="0" dirty="0"/>
          </a:p>
        </p:txBody>
      </p:sp>
      <p:sp>
        <p:nvSpPr>
          <p:cNvPr id="51216"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2" name="TextBox 1"/>
          <p:cNvSpPr txBox="1"/>
          <p:nvPr/>
        </p:nvSpPr>
        <p:spPr>
          <a:xfrm>
            <a:off x="5592963" y="4776094"/>
            <a:ext cx="450450" cy="203133"/>
          </a:xfrm>
          <a:prstGeom prst="rect">
            <a:avLst/>
          </a:prstGeom>
          <a:solidFill>
            <a:schemeClr val="bg1"/>
          </a:solidFill>
        </p:spPr>
        <p:txBody>
          <a:bodyPr wrap="square" rtlCol="0">
            <a:spAutoFit/>
          </a:bodyPr>
          <a:lstStyle/>
          <a:p>
            <a:pPr>
              <a:buNone/>
            </a:pPr>
            <a:r>
              <a:rPr lang="en-GB" sz="800" b="0" i="1" dirty="0" err="1">
                <a:solidFill>
                  <a:schemeClr val="tx1"/>
                </a:solidFill>
                <a:latin typeface="Georgia" panose="02040502050405020303" pitchFamily="18" charset="0"/>
              </a:rPr>
              <a:t>L,odd</a:t>
            </a:r>
            <a:endParaRPr lang="en-GB" sz="800" b="0" i="1" dirty="0">
              <a:solidFill>
                <a:schemeClr val="tx1"/>
              </a:solidFill>
              <a:latin typeface="Georgia" panose="02040502050405020303" pitchFamily="18" charset="0"/>
            </a:endParaRPr>
          </a:p>
        </p:txBody>
      </p:sp>
      <p:sp>
        <p:nvSpPr>
          <p:cNvPr id="22" name="TextBox 21"/>
          <p:cNvSpPr txBox="1"/>
          <p:nvPr/>
        </p:nvSpPr>
        <p:spPr>
          <a:xfrm>
            <a:off x="5592963" y="3821180"/>
            <a:ext cx="494854" cy="203133"/>
          </a:xfrm>
          <a:prstGeom prst="rect">
            <a:avLst/>
          </a:prstGeom>
          <a:solidFill>
            <a:schemeClr val="bg1"/>
          </a:solidFill>
        </p:spPr>
        <p:txBody>
          <a:bodyPr wrap="square" rtlCol="0">
            <a:spAutoFit/>
          </a:bodyPr>
          <a:lstStyle/>
          <a:p>
            <a:pPr>
              <a:buNone/>
            </a:pPr>
            <a:r>
              <a:rPr lang="en-GB" sz="800" b="0" i="1" dirty="0" err="1">
                <a:solidFill>
                  <a:schemeClr val="tx1"/>
                </a:solidFill>
                <a:latin typeface="Georgia" panose="02040502050405020303" pitchFamily="18" charset="0"/>
              </a:rPr>
              <a:t>L,even</a:t>
            </a:r>
            <a:endParaRPr lang="en-GB" sz="800" b="0" i="1" dirty="0">
              <a:solidFill>
                <a:schemeClr val="tx1"/>
              </a:solidFill>
              <a:latin typeface="Georgia" panose="02040502050405020303" pitchFamily="18" charset="0"/>
            </a:endParaRPr>
          </a:p>
        </p:txBody>
      </p:sp>
      <p:sp>
        <p:nvSpPr>
          <p:cNvPr id="3" name="TextBox 2">
            <a:extLst>
              <a:ext uri="{FF2B5EF4-FFF2-40B4-BE49-F238E27FC236}">
                <a16:creationId xmlns:a16="http://schemas.microsoft.com/office/drawing/2014/main" id="{D10E1A4F-268B-47C5-AA96-0F085F627F36}"/>
              </a:ext>
            </a:extLst>
          </p:cNvPr>
          <p:cNvSpPr txBox="1"/>
          <p:nvPr/>
        </p:nvSpPr>
        <p:spPr>
          <a:xfrm>
            <a:off x="273463" y="2718467"/>
            <a:ext cx="1927131" cy="803297"/>
          </a:xfrm>
          <a:prstGeom prst="rect">
            <a:avLst/>
          </a:prstGeom>
          <a:solidFill>
            <a:schemeClr val="bg1"/>
          </a:solidFill>
          <a:ln>
            <a:noFill/>
          </a:ln>
        </p:spPr>
        <p:txBody>
          <a:bodyPr wrap="none" rtlCol="0">
            <a:spAutoFit/>
          </a:bodyPr>
          <a:lstStyle/>
          <a:p>
            <a:pPr>
              <a:buNone/>
            </a:pPr>
            <a:r>
              <a:rPr lang="en-US" sz="1400" b="0" dirty="0">
                <a:solidFill>
                  <a:schemeClr val="tx1"/>
                </a:solidFill>
              </a:rPr>
              <a:t>Howe</a:t>
            </a:r>
          </a:p>
          <a:p>
            <a:pPr>
              <a:buNone/>
            </a:pPr>
            <a:r>
              <a:rPr lang="en-US" sz="1400" b="0" dirty="0" err="1">
                <a:solidFill>
                  <a:schemeClr val="tx1"/>
                </a:solidFill>
              </a:rPr>
              <a:t>Stripline</a:t>
            </a:r>
            <a:r>
              <a:rPr lang="en-US" sz="1400" b="0" dirty="0">
                <a:solidFill>
                  <a:schemeClr val="tx1"/>
                </a:solidFill>
              </a:rPr>
              <a:t> circuit design</a:t>
            </a:r>
          </a:p>
          <a:p>
            <a:pPr>
              <a:buNone/>
            </a:pPr>
            <a:r>
              <a:rPr lang="en-US" sz="1400" b="0" dirty="0">
                <a:solidFill>
                  <a:schemeClr val="tx1"/>
                </a:solidFill>
              </a:rPr>
              <a:t>Fig 4-1</a:t>
            </a:r>
            <a:endParaRPr lang="en-GB" sz="1400" b="0" dirty="0">
              <a:solidFill>
                <a:schemeClr val="tx1"/>
              </a:solidFill>
            </a:endParaRPr>
          </a:p>
        </p:txBody>
      </p:sp>
    </p:spTree>
    <p:extLst>
      <p:ext uri="{BB962C8B-B14F-4D97-AF65-F5344CB8AC3E}">
        <p14:creationId xmlns:p14="http://schemas.microsoft.com/office/powerpoint/2010/main" val="2394595094"/>
      </p:ext>
    </p:extLst>
  </p:cSld>
  <p:clrMapOvr>
    <a:masterClrMapping/>
  </p:clrMapOvr>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00"/>
            <a:ext cx="9144000" cy="1066800"/>
          </a:xfrm>
        </p:spPr>
        <p:txBody>
          <a:bodyPr/>
          <a:lstStyle/>
          <a:p>
            <a:r>
              <a:rPr lang="en-US" dirty="0"/>
              <a:t>The RF mixer (2)</a:t>
            </a:r>
          </a:p>
        </p:txBody>
      </p:sp>
      <p:sp>
        <p:nvSpPr>
          <p:cNvPr id="3" name="Content Placeholder 2"/>
          <p:cNvSpPr>
            <a:spLocks noGrp="1"/>
          </p:cNvSpPr>
          <p:nvPr>
            <p:ph idx="1"/>
          </p:nvPr>
        </p:nvSpPr>
        <p:spPr>
          <a:xfrm>
            <a:off x="457200" y="1295400"/>
            <a:ext cx="8229600" cy="533399"/>
          </a:xfrm>
        </p:spPr>
        <p:txBody>
          <a:bodyPr>
            <a:normAutofit/>
          </a:bodyPr>
          <a:lstStyle/>
          <a:p>
            <a:r>
              <a:rPr lang="en-US" b="0" dirty="0"/>
              <a:t>Examples of different mixer configurations</a:t>
            </a: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pic>
        <p:nvPicPr>
          <p:cNvPr id="14339" name="Picture 3"/>
          <p:cNvPicPr>
            <a:picLocks noChangeAspect="1" noChangeArrowheads="1"/>
          </p:cNvPicPr>
          <p:nvPr/>
        </p:nvPicPr>
        <p:blipFill>
          <a:blip r:embed="rId3" cstate="print"/>
          <a:srcRect b="13725"/>
          <a:stretch>
            <a:fillRect/>
          </a:stretch>
        </p:blipFill>
        <p:spPr bwMode="auto">
          <a:xfrm>
            <a:off x="571500" y="2057400"/>
            <a:ext cx="3924300" cy="3763906"/>
          </a:xfrm>
          <a:prstGeom prst="rect">
            <a:avLst/>
          </a:prstGeom>
          <a:noFill/>
          <a:ln w="9525">
            <a:noFill/>
            <a:miter lim="800000"/>
            <a:headEnd/>
            <a:tailEnd/>
          </a:ln>
        </p:spPr>
      </p:pic>
      <p:pic>
        <p:nvPicPr>
          <p:cNvPr id="14340" name="Picture 4"/>
          <p:cNvPicPr>
            <a:picLocks noChangeAspect="1" noChangeArrowheads="1"/>
          </p:cNvPicPr>
          <p:nvPr/>
        </p:nvPicPr>
        <p:blipFill>
          <a:blip r:embed="rId4" cstate="print"/>
          <a:srcRect b="29756"/>
          <a:stretch>
            <a:fillRect/>
          </a:stretch>
        </p:blipFill>
        <p:spPr bwMode="auto">
          <a:xfrm>
            <a:off x="4800599" y="2057400"/>
            <a:ext cx="3711575" cy="1600200"/>
          </a:xfrm>
          <a:prstGeom prst="rect">
            <a:avLst/>
          </a:prstGeom>
          <a:noFill/>
          <a:ln w="9525">
            <a:noFill/>
            <a:miter lim="800000"/>
            <a:headEnd/>
            <a:tailEnd/>
          </a:ln>
        </p:spPr>
      </p:pic>
      <p:pic>
        <p:nvPicPr>
          <p:cNvPr id="10242" name="Picture 2"/>
          <p:cNvPicPr>
            <a:picLocks noChangeAspect="1" noChangeArrowheads="1"/>
          </p:cNvPicPr>
          <p:nvPr/>
        </p:nvPicPr>
        <p:blipFill>
          <a:blip r:embed="rId5" cstate="print"/>
          <a:srcRect l="11254" t="5671"/>
          <a:stretch>
            <a:fillRect/>
          </a:stretch>
        </p:blipFill>
        <p:spPr bwMode="auto">
          <a:xfrm>
            <a:off x="4876800" y="3733800"/>
            <a:ext cx="3468015" cy="2438400"/>
          </a:xfrm>
          <a:prstGeom prst="rect">
            <a:avLst/>
          </a:prstGeom>
          <a:noFill/>
          <a:ln w="9525">
            <a:noFill/>
            <a:miter lim="800000"/>
            <a:headEnd/>
            <a:tailEnd/>
          </a:ln>
        </p:spPr>
      </p:pic>
      <p:sp>
        <p:nvSpPr>
          <p:cNvPr id="11" name="TextBox 10"/>
          <p:cNvSpPr txBox="1"/>
          <p:nvPr/>
        </p:nvSpPr>
        <p:spPr>
          <a:xfrm>
            <a:off x="4787900" y="6172200"/>
            <a:ext cx="3784600" cy="313932"/>
          </a:xfrm>
          <a:prstGeom prst="rect">
            <a:avLst/>
          </a:prstGeom>
          <a:noFill/>
        </p:spPr>
        <p:txBody>
          <a:bodyPr wrap="square" rtlCol="0">
            <a:spAutoFit/>
          </a:bodyPr>
          <a:lstStyle/>
          <a:p>
            <a:pPr>
              <a:buNone/>
            </a:pPr>
            <a:r>
              <a:rPr lang="en-US" sz="1600" b="0" dirty="0"/>
              <a:t>A typical coaxial mixer (SMA connector)</a:t>
            </a:r>
          </a:p>
        </p:txBody>
      </p:sp>
      <p:sp>
        <p:nvSpPr>
          <p:cNvPr id="6" name="Slide Number Placeholder 5"/>
          <p:cNvSpPr>
            <a:spLocks noGrp="1"/>
          </p:cNvSpPr>
          <p:nvPr>
            <p:ph type="sldNum" sz="quarter" idx="11"/>
          </p:nvPr>
        </p:nvSpPr>
        <p:spPr/>
        <p:txBody>
          <a:bodyPr/>
          <a:lstStyle/>
          <a:p>
            <a:pPr>
              <a:defRPr/>
            </a:pPr>
            <a:fld id="{1EFF5318-3A5E-4BDB-8F4C-50C2CAAC8421}" type="slidenum">
              <a:rPr lang="en-US" smtClean="0"/>
              <a:pPr>
                <a:defRPr/>
              </a:pPr>
              <a:t>220</a:t>
            </a:fld>
            <a:endParaRPr lang="en-US" dirty="0"/>
          </a:p>
        </p:txBody>
      </p:sp>
      <p:sp>
        <p:nvSpPr>
          <p:cNvPr id="10"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mixer</a:t>
            </a:r>
          </a:p>
        </p:txBody>
      </p:sp>
    </p:spTree>
    <p:extLst>
      <p:ext uri="{BB962C8B-B14F-4D97-AF65-F5344CB8AC3E}">
        <p14:creationId xmlns:p14="http://schemas.microsoft.com/office/powerpoint/2010/main" val="1444601132"/>
      </p:ext>
    </p:extLst>
  </p:cSld>
  <p:clrMapOvr>
    <a:masterClrMapping/>
  </p:clrMapOvr>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7800"/>
            <a:ext cx="9144000" cy="1066800"/>
          </a:xfrm>
        </p:spPr>
        <p:txBody>
          <a:bodyPr/>
          <a:lstStyle/>
          <a:p>
            <a:r>
              <a:rPr lang="en-US" dirty="0"/>
              <a:t>The RF mixer (3)</a:t>
            </a:r>
          </a:p>
        </p:txBody>
      </p:sp>
      <p:sp>
        <p:nvSpPr>
          <p:cNvPr id="3" name="Content Placeholder 2"/>
          <p:cNvSpPr>
            <a:spLocks noGrp="1"/>
          </p:cNvSpPr>
          <p:nvPr>
            <p:ph idx="1"/>
          </p:nvPr>
        </p:nvSpPr>
        <p:spPr>
          <a:xfrm>
            <a:off x="457200" y="1447800"/>
            <a:ext cx="8229600" cy="609600"/>
          </a:xfrm>
        </p:spPr>
        <p:txBody>
          <a:bodyPr>
            <a:normAutofit/>
          </a:bodyPr>
          <a:lstStyle/>
          <a:p>
            <a:r>
              <a:rPr lang="en-US" b="0" dirty="0"/>
              <a:t>Response of a mixer in time and frequency domain:</a:t>
            </a: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pic>
        <p:nvPicPr>
          <p:cNvPr id="57346" name="Picture 2"/>
          <p:cNvPicPr>
            <a:picLocks noChangeAspect="1" noChangeArrowheads="1"/>
          </p:cNvPicPr>
          <p:nvPr/>
        </p:nvPicPr>
        <p:blipFill>
          <a:blip r:embed="rId3" cstate="print"/>
          <a:srcRect/>
          <a:stretch>
            <a:fillRect/>
          </a:stretch>
        </p:blipFill>
        <p:spPr bwMode="auto">
          <a:xfrm>
            <a:off x="3352800" y="1905000"/>
            <a:ext cx="5162550" cy="4181475"/>
          </a:xfrm>
          <a:prstGeom prst="rect">
            <a:avLst/>
          </a:prstGeom>
          <a:noFill/>
          <a:ln w="9525">
            <a:noFill/>
            <a:miter lim="800000"/>
            <a:headEnd/>
            <a:tailEnd/>
          </a:ln>
        </p:spPr>
      </p:pic>
      <p:sp>
        <p:nvSpPr>
          <p:cNvPr id="7" name="TextBox 6"/>
          <p:cNvSpPr txBox="1"/>
          <p:nvPr/>
        </p:nvSpPr>
        <p:spPr>
          <a:xfrm>
            <a:off x="457200" y="2564576"/>
            <a:ext cx="2895600" cy="2862322"/>
          </a:xfrm>
          <a:prstGeom prst="rect">
            <a:avLst/>
          </a:prstGeom>
          <a:noFill/>
        </p:spPr>
        <p:txBody>
          <a:bodyPr wrap="square" rtlCol="0">
            <a:spAutoFit/>
          </a:bodyPr>
          <a:lstStyle/>
          <a:p>
            <a:pPr>
              <a:buNone/>
            </a:pPr>
            <a:r>
              <a:rPr lang="en-US" sz="2000" b="0" dirty="0"/>
              <a:t>Input signals here:</a:t>
            </a:r>
          </a:p>
          <a:p>
            <a:pPr>
              <a:buNone/>
            </a:pPr>
            <a:r>
              <a:rPr lang="en-US" sz="2000" b="0" dirty="0"/>
              <a:t>LO = 10 MHz</a:t>
            </a:r>
          </a:p>
          <a:p>
            <a:pPr>
              <a:buNone/>
            </a:pPr>
            <a:r>
              <a:rPr lang="en-US" sz="2000" b="0" dirty="0"/>
              <a:t>RF =  8 MHz</a:t>
            </a:r>
          </a:p>
          <a:p>
            <a:endParaRPr lang="en-US" sz="2000" b="0" dirty="0"/>
          </a:p>
          <a:p>
            <a:pPr>
              <a:buNone/>
            </a:pPr>
            <a:r>
              <a:rPr lang="en-US" sz="2000" b="0" dirty="0"/>
              <a:t>Mixing products at</a:t>
            </a:r>
          </a:p>
          <a:p>
            <a:pPr>
              <a:buNone/>
            </a:pPr>
            <a:r>
              <a:rPr lang="en-US" sz="2000" b="0" dirty="0"/>
              <a:t>2 and 18 MHz </a:t>
            </a:r>
          </a:p>
          <a:p>
            <a:pPr>
              <a:buNone/>
            </a:pPr>
            <a:r>
              <a:rPr lang="en-US" sz="2000" b="0" dirty="0"/>
              <a:t>plus higher order terms at higher frequencies</a:t>
            </a:r>
          </a:p>
        </p:txBody>
      </p:sp>
      <p:cxnSp>
        <p:nvCxnSpPr>
          <p:cNvPr id="9" name="Straight Connector 8"/>
          <p:cNvCxnSpPr/>
          <p:nvPr/>
        </p:nvCxnSpPr>
        <p:spPr>
          <a:xfrm rot="5400000">
            <a:off x="3476135" y="5257800"/>
            <a:ext cx="12192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3771900" y="5181208"/>
            <a:ext cx="14478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3752654" y="5219308"/>
            <a:ext cx="13716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6067327" y="5191419"/>
            <a:ext cx="14478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057508" y="5238946"/>
            <a:ext cx="13716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5762135" y="5257800"/>
            <a:ext cx="1219200"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1"/>
          </p:nvPr>
        </p:nvSpPr>
        <p:spPr/>
        <p:txBody>
          <a:bodyPr/>
          <a:lstStyle/>
          <a:p>
            <a:pPr>
              <a:defRPr/>
            </a:pPr>
            <a:fld id="{1EFF5318-3A5E-4BDB-8F4C-50C2CAAC8421}" type="slidenum">
              <a:rPr lang="en-US" smtClean="0"/>
              <a:pPr>
                <a:defRPr/>
              </a:pPr>
              <a:t>221</a:t>
            </a:fld>
            <a:endParaRPr lang="en-US" dirty="0"/>
          </a:p>
        </p:txBody>
      </p:sp>
      <p:sp>
        <p:nvSpPr>
          <p:cNvPr id="15"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mixer</a:t>
            </a:r>
          </a:p>
        </p:txBody>
      </p:sp>
    </p:spTree>
    <p:extLst>
      <p:ext uri="{BB962C8B-B14F-4D97-AF65-F5344CB8AC3E}">
        <p14:creationId xmlns:p14="http://schemas.microsoft.com/office/powerpoint/2010/main" val="1413278997"/>
      </p:ext>
    </p:extLst>
  </p:cSld>
  <p:clrMapOvr>
    <a:masterClrMapping/>
  </p:clrMapOvr>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9700"/>
            <a:ext cx="8458200" cy="1066800"/>
          </a:xfrm>
        </p:spPr>
        <p:txBody>
          <a:bodyPr/>
          <a:lstStyle/>
          <a:p>
            <a:r>
              <a:rPr lang="en-US" dirty="0">
                <a:effectLst>
                  <a:outerShdw blurRad="38100" dist="38100" dir="2700000" algn="tl">
                    <a:srgbClr val="000000">
                      <a:alpha val="43137"/>
                    </a:srgbClr>
                  </a:outerShdw>
                </a:effectLst>
              </a:rPr>
              <a:t>Dynamic range and IP3 of an RF mixer</a:t>
            </a:r>
          </a:p>
        </p:txBody>
      </p:sp>
      <p:sp>
        <p:nvSpPr>
          <p:cNvPr id="3" name="Content Placeholder 2"/>
          <p:cNvSpPr>
            <a:spLocks noGrp="1"/>
          </p:cNvSpPr>
          <p:nvPr>
            <p:ph idx="1"/>
          </p:nvPr>
        </p:nvSpPr>
        <p:spPr>
          <a:xfrm>
            <a:off x="152400" y="927100"/>
            <a:ext cx="4765675" cy="5537200"/>
          </a:xfrm>
        </p:spPr>
        <p:txBody>
          <a:bodyPr>
            <a:normAutofit/>
          </a:bodyPr>
          <a:lstStyle/>
          <a:p>
            <a:pPr>
              <a:buNone/>
            </a:pPr>
            <a:endParaRPr lang="en-US" sz="2000" b="0" dirty="0">
              <a:effectLst/>
            </a:endParaRPr>
          </a:p>
          <a:p>
            <a:r>
              <a:rPr lang="en-US" sz="2000" b="0" dirty="0">
                <a:effectLst/>
              </a:rPr>
              <a:t>The abbreviation IP3 stands for the third order intermodulation point where the two lines shown in the right diagram intersect.</a:t>
            </a:r>
          </a:p>
          <a:p>
            <a:r>
              <a:rPr lang="en-US" sz="2000" b="0" dirty="0">
                <a:effectLst/>
              </a:rPr>
              <a:t>Two signals (f</a:t>
            </a:r>
            <a:r>
              <a:rPr lang="en-US" sz="2000" b="0" baseline="-25000" dirty="0">
                <a:effectLst/>
              </a:rPr>
              <a:t>1</a:t>
            </a:r>
            <a:r>
              <a:rPr lang="en-US" sz="2000" b="0" dirty="0">
                <a:effectLst/>
              </a:rPr>
              <a:t>,f</a:t>
            </a:r>
            <a:r>
              <a:rPr lang="en-US" sz="2000" b="0" baseline="-25000" dirty="0">
                <a:effectLst/>
              </a:rPr>
              <a:t>2</a:t>
            </a:r>
            <a:r>
              <a:rPr lang="en-US" sz="2000" b="0" dirty="0">
                <a:effectLst/>
              </a:rPr>
              <a:t> &gt; f</a:t>
            </a:r>
            <a:r>
              <a:rPr lang="en-US" sz="2000" b="0" baseline="-25000" dirty="0">
                <a:effectLst/>
              </a:rPr>
              <a:t>1</a:t>
            </a:r>
            <a:r>
              <a:rPr lang="en-US" sz="2000" b="0" dirty="0">
                <a:effectLst/>
              </a:rPr>
              <a:t>) which are closely spaced by </a:t>
            </a:r>
            <a:r>
              <a:rPr lang="el-GR" sz="2000" b="0" dirty="0">
                <a:effectLst/>
              </a:rPr>
              <a:t>Δ</a:t>
            </a:r>
            <a:r>
              <a:rPr lang="en-US" sz="2000" b="0" dirty="0">
                <a:effectLst/>
              </a:rPr>
              <a:t>f in frequency are simultaneously applied to the DUT.</a:t>
            </a:r>
          </a:p>
          <a:p>
            <a:r>
              <a:rPr lang="en-US" sz="2000" b="0" dirty="0">
                <a:effectLst/>
              </a:rPr>
              <a:t>The intermodulation products appear at +</a:t>
            </a:r>
            <a:r>
              <a:rPr lang="el-GR" sz="2000" b="0" dirty="0">
                <a:effectLst/>
              </a:rPr>
              <a:t>Δ</a:t>
            </a:r>
            <a:r>
              <a:rPr lang="en-US" sz="2000" b="0" dirty="0">
                <a:effectLst/>
              </a:rPr>
              <a:t>f above f</a:t>
            </a:r>
            <a:r>
              <a:rPr lang="en-US" sz="2000" b="0" baseline="-25000" dirty="0">
                <a:effectLst/>
              </a:rPr>
              <a:t>2</a:t>
            </a:r>
            <a:r>
              <a:rPr lang="en-US" sz="2000" b="0" dirty="0">
                <a:effectLst/>
              </a:rPr>
              <a:t> and at –</a:t>
            </a:r>
            <a:r>
              <a:rPr lang="el-GR" sz="2000" b="0" dirty="0">
                <a:effectLst/>
              </a:rPr>
              <a:t>Δ</a:t>
            </a:r>
            <a:r>
              <a:rPr lang="en-US" sz="2000" b="0" dirty="0">
                <a:effectLst/>
              </a:rPr>
              <a:t>f below f</a:t>
            </a:r>
            <a:r>
              <a:rPr lang="en-US" sz="2000" b="0" baseline="-25000" dirty="0">
                <a:effectLst/>
              </a:rPr>
              <a:t>1</a:t>
            </a:r>
            <a:endParaRPr lang="en-US" sz="2000" b="0" dirty="0">
              <a:effectLst/>
            </a:endParaRPr>
          </a:p>
          <a:p>
            <a:r>
              <a:rPr lang="en-US" sz="2000" b="0" dirty="0">
                <a:effectLst/>
              </a:rPr>
              <a:t>This intersection point is usually not measured directly, but extrapolated from measurement data at much smaller power levels in order to avoid overload and damage of the DUT</a:t>
            </a:r>
            <a:endParaRPr lang="en-US" b="0" dirty="0">
              <a:effectLst/>
            </a:endParaRP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pic>
        <p:nvPicPr>
          <p:cNvPr id="56322" name="Picture 2"/>
          <p:cNvPicPr>
            <a:picLocks noChangeAspect="1" noChangeArrowheads="1"/>
          </p:cNvPicPr>
          <p:nvPr/>
        </p:nvPicPr>
        <p:blipFill>
          <a:blip r:embed="rId3" cstate="print"/>
          <a:srcRect l="6491"/>
          <a:stretch>
            <a:fillRect/>
          </a:stretch>
        </p:blipFill>
        <p:spPr bwMode="auto">
          <a:xfrm>
            <a:off x="4918075" y="1600200"/>
            <a:ext cx="4225925" cy="4762500"/>
          </a:xfrm>
          <a:prstGeom prst="rect">
            <a:avLst/>
          </a:prstGeom>
          <a:noFill/>
          <a:ln w="9525">
            <a:noFill/>
            <a:miter lim="800000"/>
            <a:headEnd/>
            <a:tailEnd/>
          </a:ln>
        </p:spPr>
      </p:pic>
      <p:sp>
        <p:nvSpPr>
          <p:cNvPr id="6" name="Slide Number Placeholder 5"/>
          <p:cNvSpPr>
            <a:spLocks noGrp="1"/>
          </p:cNvSpPr>
          <p:nvPr>
            <p:ph type="sldNum" sz="quarter" idx="11"/>
          </p:nvPr>
        </p:nvSpPr>
        <p:spPr/>
        <p:txBody>
          <a:bodyPr/>
          <a:lstStyle/>
          <a:p>
            <a:pPr>
              <a:defRPr/>
            </a:pPr>
            <a:fld id="{1EFF5318-3A5E-4BDB-8F4C-50C2CAAC8421}" type="slidenum">
              <a:rPr lang="en-US" smtClean="0"/>
              <a:pPr>
                <a:defRPr/>
              </a:pPr>
              <a:t>222</a:t>
            </a:fld>
            <a:endParaRPr lang="en-US" dirty="0"/>
          </a:p>
        </p:txBody>
      </p:sp>
      <p:sp>
        <p:nvSpPr>
          <p:cNvPr id="7"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mixer</a:t>
            </a:r>
          </a:p>
        </p:txBody>
      </p:sp>
    </p:spTree>
    <p:extLst>
      <p:ext uri="{BB962C8B-B14F-4D97-AF65-F5344CB8AC3E}">
        <p14:creationId xmlns:p14="http://schemas.microsoft.com/office/powerpoint/2010/main" val="1162448886"/>
      </p:ext>
    </p:extLst>
  </p:cSld>
  <p:clrMapOvr>
    <a:masterClrMapping/>
  </p:clrMapOvr>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952500"/>
          </a:xfrm>
        </p:spPr>
        <p:txBody>
          <a:bodyPr>
            <a:noAutofit/>
          </a:bodyPr>
          <a:lstStyle/>
          <a:p>
            <a:r>
              <a:rPr lang="en-US" dirty="0"/>
              <a:t>Solid state diodes used for RF applications</a:t>
            </a:r>
          </a:p>
        </p:txBody>
      </p:sp>
      <p:sp>
        <p:nvSpPr>
          <p:cNvPr id="3" name="Content Placeholder 2"/>
          <p:cNvSpPr>
            <a:spLocks noGrp="1"/>
          </p:cNvSpPr>
          <p:nvPr>
            <p:ph idx="1"/>
          </p:nvPr>
        </p:nvSpPr>
        <p:spPr>
          <a:xfrm>
            <a:off x="457200" y="1143000"/>
            <a:ext cx="8229600" cy="5486400"/>
          </a:xfrm>
        </p:spPr>
        <p:txBody>
          <a:bodyPr>
            <a:normAutofit fontScale="92500" lnSpcReduction="10000"/>
          </a:bodyPr>
          <a:lstStyle/>
          <a:p>
            <a:r>
              <a:rPr lang="en-US" sz="2000" b="0" dirty="0">
                <a:effectLst/>
              </a:rPr>
              <a:t>There are many other diodes which are used for different applications in the RF domain</a:t>
            </a:r>
          </a:p>
          <a:p>
            <a:endParaRPr lang="en-US" sz="2000" b="0" dirty="0">
              <a:effectLst/>
            </a:endParaRPr>
          </a:p>
          <a:p>
            <a:endParaRPr lang="en-US" sz="2000" b="0" dirty="0">
              <a:effectLst/>
            </a:endParaRPr>
          </a:p>
          <a:p>
            <a:endParaRPr lang="en-US" sz="2000" b="0" dirty="0">
              <a:effectLst/>
            </a:endParaRPr>
          </a:p>
          <a:p>
            <a:pPr>
              <a:buNone/>
            </a:pPr>
            <a:endParaRPr lang="en-US" sz="2000" b="0" dirty="0">
              <a:effectLst/>
            </a:endParaRPr>
          </a:p>
          <a:p>
            <a:pPr>
              <a:buNone/>
            </a:pPr>
            <a:endParaRPr lang="en-US" sz="2000" b="0" dirty="0">
              <a:effectLst/>
            </a:endParaRPr>
          </a:p>
          <a:p>
            <a:endParaRPr lang="en-US" sz="2000" b="0" dirty="0">
              <a:effectLst/>
            </a:endParaRPr>
          </a:p>
          <a:p>
            <a:r>
              <a:rPr lang="en-US" sz="2000" b="0" dirty="0">
                <a:effectLst/>
              </a:rPr>
              <a:t>Varactor diodes: for tuning applications</a:t>
            </a:r>
          </a:p>
          <a:p>
            <a:r>
              <a:rPr lang="en-US" sz="2000" b="0" dirty="0">
                <a:effectLst/>
              </a:rPr>
              <a:t>PIN diodes: for electronically variable RF attenuators</a:t>
            </a:r>
          </a:p>
          <a:p>
            <a:r>
              <a:rPr lang="en-US" sz="2000" b="0" dirty="0">
                <a:effectLst/>
              </a:rPr>
              <a:t>Step Recovery diodes: for frequency multiplication and pulse sharpening</a:t>
            </a:r>
          </a:p>
          <a:p>
            <a:r>
              <a:rPr lang="en-US" sz="2000" b="0" dirty="0">
                <a:effectLst/>
              </a:rPr>
              <a:t>Mixer diodes, detector diodes: usually Schottky diodes</a:t>
            </a:r>
          </a:p>
          <a:p>
            <a:r>
              <a:rPr lang="en-US" sz="2000" b="0" dirty="0">
                <a:effectLst/>
              </a:rPr>
              <a:t>TED (GUNN, IMPATT, TRAPATT etc.): for oscillator</a:t>
            </a:r>
          </a:p>
          <a:p>
            <a:r>
              <a:rPr lang="en-US" sz="2000" b="0" dirty="0">
                <a:effectLst/>
              </a:rPr>
              <a:t>Parametric amplifier Diodes: usually variable capacitors (vari caps) </a:t>
            </a:r>
          </a:p>
          <a:p>
            <a:r>
              <a:rPr lang="en-US" sz="2000" b="0" dirty="0">
                <a:effectLst/>
              </a:rPr>
              <a:t>Tunnel diodes: rarely used these days, they have negative impedance and are usually used for very fast  switching and certain low noise amplifiers</a:t>
            </a:r>
          </a:p>
        </p:txBody>
      </p:sp>
      <p:sp>
        <p:nvSpPr>
          <p:cNvPr id="4" name="Date Placeholder 3"/>
          <p:cNvSpPr>
            <a:spLocks noGrp="1"/>
          </p:cNvSpPr>
          <p:nvPr>
            <p:ph type="dt" sz="half" idx="10"/>
          </p:nvPr>
        </p:nvSpPr>
        <p:spPr/>
        <p:txBody>
          <a:bodyPr/>
          <a:lstStyle/>
          <a:p>
            <a:r>
              <a:rPr lang="en-US"/>
              <a:t>F. Caspers, M. Wendt, M. Bozzolan; JUAS 2021 RF Eng.</a:t>
            </a:r>
            <a:endParaRPr lang="en-US" dirty="0"/>
          </a:p>
        </p:txBody>
      </p:sp>
      <p:grpSp>
        <p:nvGrpSpPr>
          <p:cNvPr id="5" name="Group 5"/>
          <p:cNvGrpSpPr/>
          <p:nvPr/>
        </p:nvGrpSpPr>
        <p:grpSpPr>
          <a:xfrm>
            <a:off x="622300" y="1819410"/>
            <a:ext cx="8229600" cy="1828800"/>
            <a:chOff x="838200" y="1794010"/>
            <a:chExt cx="8229600" cy="1828800"/>
          </a:xfrm>
        </p:grpSpPr>
        <p:pic>
          <p:nvPicPr>
            <p:cNvPr id="16386" name="Picture 2"/>
            <p:cNvPicPr>
              <a:picLocks noChangeAspect="1" noChangeArrowheads="1"/>
            </p:cNvPicPr>
            <p:nvPr/>
          </p:nvPicPr>
          <p:blipFill>
            <a:blip r:embed="rId3" cstate="print"/>
            <a:srcRect t="56364" r="6931"/>
            <a:stretch>
              <a:fillRect/>
            </a:stretch>
          </p:blipFill>
          <p:spPr bwMode="auto">
            <a:xfrm>
              <a:off x="838200" y="1794010"/>
              <a:ext cx="8229600" cy="1828800"/>
            </a:xfrm>
            <a:prstGeom prst="rect">
              <a:avLst/>
            </a:prstGeom>
            <a:noFill/>
            <a:ln w="9525">
              <a:noFill/>
              <a:miter lim="800000"/>
              <a:headEnd/>
              <a:tailEnd/>
            </a:ln>
          </p:spPr>
        </p:pic>
        <p:sp>
          <p:nvSpPr>
            <p:cNvPr id="8" name="TextBox 7"/>
            <p:cNvSpPr txBox="1"/>
            <p:nvPr/>
          </p:nvSpPr>
          <p:spPr>
            <a:xfrm>
              <a:off x="4953000" y="2827567"/>
              <a:ext cx="1828800" cy="461665"/>
            </a:xfrm>
            <a:prstGeom prst="rect">
              <a:avLst/>
            </a:prstGeom>
            <a:solidFill>
              <a:schemeClr val="bg1"/>
            </a:solidFill>
          </p:spPr>
          <p:txBody>
            <a:bodyPr wrap="square" rtlCol="0">
              <a:spAutoFit/>
            </a:bodyPr>
            <a:lstStyle/>
            <a:p>
              <a:endParaRPr lang="en-US" sz="2400" dirty="0"/>
            </a:p>
          </p:txBody>
        </p:sp>
        <p:sp>
          <p:nvSpPr>
            <p:cNvPr id="9" name="TextBox 8"/>
            <p:cNvSpPr txBox="1"/>
            <p:nvPr/>
          </p:nvSpPr>
          <p:spPr>
            <a:xfrm>
              <a:off x="5562600" y="2614846"/>
              <a:ext cx="533400" cy="461665"/>
            </a:xfrm>
            <a:prstGeom prst="rect">
              <a:avLst/>
            </a:prstGeom>
            <a:solidFill>
              <a:schemeClr val="bg1"/>
            </a:solidFill>
          </p:spPr>
          <p:txBody>
            <a:bodyPr wrap="square" rtlCol="0">
              <a:spAutoFit/>
            </a:bodyPr>
            <a:lstStyle/>
            <a:p>
              <a:endParaRPr lang="en-US" sz="2400" dirty="0"/>
            </a:p>
          </p:txBody>
        </p:sp>
      </p:grpSp>
      <p:sp>
        <p:nvSpPr>
          <p:cNvPr id="7" name="Slide Number Placeholder 6"/>
          <p:cNvSpPr>
            <a:spLocks noGrp="1"/>
          </p:cNvSpPr>
          <p:nvPr>
            <p:ph type="sldNum" sz="quarter" idx="11"/>
          </p:nvPr>
        </p:nvSpPr>
        <p:spPr/>
        <p:txBody>
          <a:bodyPr/>
          <a:lstStyle/>
          <a:p>
            <a:pPr>
              <a:defRPr/>
            </a:pPr>
            <a:fld id="{1EFF5318-3A5E-4BDB-8F4C-50C2CAAC8421}" type="slidenum">
              <a:rPr lang="en-US" smtClean="0"/>
              <a:pPr>
                <a:defRPr/>
              </a:pPr>
              <a:t>223</a:t>
            </a:fld>
            <a:endParaRPr lang="en-US" dirty="0"/>
          </a:p>
        </p:txBody>
      </p:sp>
      <p:sp>
        <p:nvSpPr>
          <p:cNvPr id="10"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RF mixer</a:t>
            </a:r>
          </a:p>
        </p:txBody>
      </p:sp>
    </p:spTree>
    <p:extLst>
      <p:ext uri="{BB962C8B-B14F-4D97-AF65-F5344CB8AC3E}">
        <p14:creationId xmlns:p14="http://schemas.microsoft.com/office/powerpoint/2010/main" val="4065363325"/>
      </p:ext>
    </p:extLst>
  </p:cSld>
  <p:clrMapOvr>
    <a:masterClrMapping/>
  </p:clrMapOvr>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Object 3"/>
          <p:cNvGraphicFramePr>
            <a:graphicFrameLocks noChangeAspect="1"/>
          </p:cNvGraphicFramePr>
          <p:nvPr/>
        </p:nvGraphicFramePr>
        <p:xfrm>
          <a:off x="855663" y="1260475"/>
          <a:ext cx="1836737" cy="649288"/>
        </p:xfrm>
        <a:graphic>
          <a:graphicData uri="http://schemas.openxmlformats.org/presentationml/2006/ole">
            <mc:AlternateContent xmlns:mc="http://schemas.openxmlformats.org/markup-compatibility/2006">
              <mc:Choice xmlns:v="urn:schemas-microsoft-com:vml" Requires="v">
                <p:oleObj name="Equation" r:id="rId3" imgW="1218671" imgH="431613" progId="Equation.3">
                  <p:embed/>
                </p:oleObj>
              </mc:Choice>
              <mc:Fallback>
                <p:oleObj name="Equation" r:id="rId3" imgW="1218671" imgH="431613" progId="Equation.3">
                  <p:embed/>
                  <p:pic>
                    <p:nvPicPr>
                      <p:cNvPr id="26626"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663" y="1260475"/>
                        <a:ext cx="1836737" cy="6492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tx1"/>
                            </a:solidFill>
                            <a:miter lim="800000"/>
                            <a:headEnd/>
                            <a:tailEnd/>
                          </a14:hiddenLine>
                        </a:ext>
                      </a:extLst>
                    </p:spPr>
                  </p:pic>
                </p:oleObj>
              </mc:Fallback>
            </mc:AlternateContent>
          </a:graphicData>
        </a:graphic>
      </p:graphicFrame>
      <p:sp>
        <p:nvSpPr>
          <p:cNvPr id="26635" name="Rectangle 7"/>
          <p:cNvSpPr>
            <a:spLocks noChangeArrowheads="1"/>
          </p:cNvSpPr>
          <p:nvPr/>
        </p:nvSpPr>
        <p:spPr bwMode="auto">
          <a:xfrm>
            <a:off x="457200" y="823913"/>
            <a:ext cx="2933700" cy="4205287"/>
          </a:xfrm>
          <a:prstGeom prst="rect">
            <a:avLst/>
          </a:prstGeom>
          <a:noFill/>
          <a:ln w="9525">
            <a:noFill/>
            <a:miter lim="800000"/>
            <a:headEnd/>
            <a:tailEnd/>
          </a:ln>
        </p:spPr>
        <p:txBody>
          <a:bodyPr tIns="91440" bIns="91440"/>
          <a:lstStyle/>
          <a:p>
            <a:pPr>
              <a:spcBef>
                <a:spcPct val="0"/>
              </a:spcBef>
              <a:buClrTx/>
              <a:buSzTx/>
              <a:buFontTx/>
              <a:buNone/>
            </a:pPr>
            <a:r>
              <a:rPr lang="en-US" sz="1600" b="0" u="sng" dirty="0"/>
              <a:t>In general:</a:t>
            </a:r>
          </a:p>
          <a:p>
            <a:pPr>
              <a:spcBef>
                <a:spcPct val="0"/>
              </a:spcBef>
              <a:buClrTx/>
              <a:buSzTx/>
              <a:buFontTx/>
              <a:buNone/>
            </a:pPr>
            <a:endParaRPr lang="en-US" sz="1600" b="0" dirty="0"/>
          </a:p>
          <a:p>
            <a:pPr>
              <a:spcBef>
                <a:spcPct val="0"/>
              </a:spcBef>
              <a:buClrTx/>
              <a:buSzTx/>
              <a:buFontTx/>
              <a:buNone/>
            </a:pPr>
            <a:endParaRPr lang="en-US" sz="1600" b="0" dirty="0"/>
          </a:p>
          <a:p>
            <a:pPr>
              <a:spcBef>
                <a:spcPct val="0"/>
              </a:spcBef>
              <a:buClrTx/>
              <a:buSzTx/>
              <a:buFontTx/>
              <a:buNone/>
            </a:pPr>
            <a:endParaRPr lang="en-US" sz="1600" b="0" dirty="0"/>
          </a:p>
          <a:p>
            <a:pPr>
              <a:spcBef>
                <a:spcPct val="0"/>
              </a:spcBef>
              <a:buClrTx/>
              <a:buSzTx/>
              <a:buFontTx/>
              <a:buNone/>
            </a:pPr>
            <a:r>
              <a:rPr lang="en-US" sz="1600" b="0" dirty="0"/>
              <a:t> </a:t>
            </a:r>
            <a:br>
              <a:rPr lang="en-US" sz="1600" b="0" dirty="0"/>
            </a:br>
            <a:r>
              <a:rPr lang="en-US" sz="1600" b="0" dirty="0"/>
              <a:t>were </a:t>
            </a:r>
            <a:r>
              <a:rPr lang="en-US" sz="1600" b="0" dirty="0">
                <a:sym typeface="Symbol" pitchFamily="18" charset="2"/>
              </a:rPr>
              <a:t></a:t>
            </a:r>
            <a:r>
              <a:rPr lang="en-US" sz="1600" b="0" baseline="-25000" dirty="0">
                <a:sym typeface="Symbol" pitchFamily="18" charset="2"/>
              </a:rPr>
              <a:t>in</a:t>
            </a:r>
            <a:r>
              <a:rPr lang="en-US" sz="1600" b="0" dirty="0">
                <a:sym typeface="Symbol" pitchFamily="18" charset="2"/>
              </a:rPr>
              <a:t> is the reflection coefficient when looking through the 2-port and </a:t>
            </a:r>
            <a:r>
              <a:rPr lang="en-US" sz="1600" b="0" baseline="-25000" dirty="0">
                <a:sym typeface="Symbol" pitchFamily="18" charset="2"/>
              </a:rPr>
              <a:t>load</a:t>
            </a:r>
            <a:r>
              <a:rPr lang="en-US" sz="1600" b="0" dirty="0">
                <a:sym typeface="Symbol" pitchFamily="18" charset="2"/>
              </a:rPr>
              <a:t> is the load reflection coefficient.</a:t>
            </a:r>
            <a:br>
              <a:rPr lang="en-US" sz="1600" b="0" dirty="0"/>
            </a:br>
            <a:br>
              <a:rPr lang="en-US" sz="1600" b="0" dirty="0"/>
            </a:br>
            <a:br>
              <a:rPr lang="en-US" sz="1600" b="0" dirty="0"/>
            </a:br>
            <a:r>
              <a:rPr lang="en-US" sz="1600" b="0" dirty="0"/>
              <a:t>The outer circle and the real axis in the simplified Smith diagram below are mapped to other circles and lines, as can be seen on the right.</a:t>
            </a:r>
          </a:p>
        </p:txBody>
      </p:sp>
      <p:sp>
        <p:nvSpPr>
          <p:cNvPr id="2663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5762" name="Rectangle 2"/>
          <p:cNvSpPr>
            <a:spLocks noChangeArrowheads="1"/>
          </p:cNvSpPr>
          <p:nvPr/>
        </p:nvSpPr>
        <p:spPr bwMode="auto">
          <a:xfrm>
            <a:off x="1468438" y="0"/>
            <a:ext cx="665003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Looking through a 2-port (1)</a:t>
            </a:r>
          </a:p>
        </p:txBody>
      </p:sp>
      <p:sp>
        <p:nvSpPr>
          <p:cNvPr id="26639" name="TextBox 18"/>
          <p:cNvSpPr txBox="1">
            <a:spLocks noChangeArrowheads="1"/>
          </p:cNvSpPr>
          <p:nvPr/>
        </p:nvSpPr>
        <p:spPr bwMode="auto">
          <a:xfrm>
            <a:off x="3535363" y="1166813"/>
            <a:ext cx="1196975" cy="341312"/>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rgbClr val="008000"/>
                </a:solidFill>
              </a:rPr>
              <a:t>Line </a:t>
            </a:r>
            <a:r>
              <a:rPr lang="en-US" sz="1800" b="0" dirty="0">
                <a:solidFill>
                  <a:srgbClr val="008000"/>
                </a:solidFill>
                <a:sym typeface="Symbol" pitchFamily="18" charset="2"/>
              </a:rPr>
              <a:t>/16:</a:t>
            </a:r>
            <a:endParaRPr lang="en-GB" sz="1800" b="0" dirty="0">
              <a:solidFill>
                <a:srgbClr val="008000"/>
              </a:solidFill>
            </a:endParaRPr>
          </a:p>
        </p:txBody>
      </p:sp>
      <p:sp>
        <p:nvSpPr>
          <p:cNvPr id="26640" name="TextBox 19"/>
          <p:cNvSpPr txBox="1">
            <a:spLocks noChangeArrowheads="1"/>
          </p:cNvSpPr>
          <p:nvPr/>
        </p:nvSpPr>
        <p:spPr bwMode="auto">
          <a:xfrm>
            <a:off x="3573463" y="3771900"/>
            <a:ext cx="1787525" cy="341313"/>
          </a:xfrm>
          <a:prstGeom prst="rect">
            <a:avLst/>
          </a:prstGeom>
          <a:noFill/>
          <a:ln w="9525">
            <a:noFill/>
            <a:miter lim="800000"/>
            <a:headEnd/>
            <a:tailEnd/>
          </a:ln>
        </p:spPr>
        <p:txBody>
          <a:bodyPr wrap="none">
            <a:spAutoFit/>
          </a:bodyPr>
          <a:lstStyle/>
          <a:p>
            <a:pPr>
              <a:buFont typeface="Wingdings" pitchFamily="2" charset="2"/>
              <a:buNone/>
            </a:pPr>
            <a:r>
              <a:rPr lang="en-US" sz="1800" b="0" dirty="0">
                <a:solidFill>
                  <a:srgbClr val="008000"/>
                </a:solidFill>
              </a:rPr>
              <a:t>Attenuator 3dB:</a:t>
            </a:r>
            <a:endParaRPr lang="en-GB" sz="1800" b="0" dirty="0">
              <a:solidFill>
                <a:srgbClr val="008000"/>
              </a:solidFill>
            </a:endParaRPr>
          </a:p>
        </p:txBody>
      </p:sp>
      <p:grpSp>
        <p:nvGrpSpPr>
          <p:cNvPr id="3" name="Group 75"/>
          <p:cNvGrpSpPr>
            <a:grpSpLocks/>
          </p:cNvGrpSpPr>
          <p:nvPr/>
        </p:nvGrpSpPr>
        <p:grpSpPr bwMode="auto">
          <a:xfrm>
            <a:off x="5616575" y="1497013"/>
            <a:ext cx="3279775" cy="1724025"/>
            <a:chOff x="5617020" y="1664208"/>
            <a:chExt cx="3279232" cy="1724978"/>
          </a:xfrm>
        </p:grpSpPr>
        <p:grpSp>
          <p:nvGrpSpPr>
            <p:cNvPr id="4" name="Group 70"/>
            <p:cNvGrpSpPr>
              <a:grpSpLocks/>
            </p:cNvGrpSpPr>
            <p:nvPr/>
          </p:nvGrpSpPr>
          <p:grpSpPr bwMode="auto">
            <a:xfrm>
              <a:off x="5617020" y="1664208"/>
              <a:ext cx="3279232" cy="1724978"/>
              <a:chOff x="5617020" y="1664208"/>
              <a:chExt cx="3279232" cy="1724978"/>
            </a:xfrm>
          </p:grpSpPr>
          <p:grpSp>
            <p:nvGrpSpPr>
              <p:cNvPr id="5" name="Group 64"/>
              <p:cNvGrpSpPr>
                <a:grpSpLocks/>
              </p:cNvGrpSpPr>
              <p:nvPr/>
            </p:nvGrpSpPr>
            <p:grpSpPr bwMode="auto">
              <a:xfrm>
                <a:off x="6017768" y="1664208"/>
                <a:ext cx="2452624" cy="1261872"/>
                <a:chOff x="6081776" y="5212080"/>
                <a:chExt cx="2452624" cy="1261872"/>
              </a:xfrm>
            </p:grpSpPr>
            <p:grpSp>
              <p:nvGrpSpPr>
                <p:cNvPr id="6" name="Group 54"/>
                <p:cNvGrpSpPr>
                  <a:grpSpLocks/>
                </p:cNvGrpSpPr>
                <p:nvPr/>
              </p:nvGrpSpPr>
              <p:grpSpPr bwMode="auto">
                <a:xfrm>
                  <a:off x="6081776" y="5695950"/>
                  <a:ext cx="433324" cy="298450"/>
                  <a:chOff x="5980176" y="5676900"/>
                  <a:chExt cx="433324" cy="298450"/>
                </a:xfrm>
              </p:grpSpPr>
              <p:sp>
                <p:nvSpPr>
                  <p:cNvPr id="26702" name="Rectangle 53"/>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6703" name="Oval 52"/>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7" name="Group 61"/>
                <p:cNvGrpSpPr>
                  <a:grpSpLocks/>
                </p:cNvGrpSpPr>
                <p:nvPr/>
              </p:nvGrpSpPr>
              <p:grpSpPr bwMode="auto">
                <a:xfrm rot="10800000">
                  <a:off x="8101076" y="5695950"/>
                  <a:ext cx="433324" cy="298450"/>
                  <a:chOff x="5980176" y="5676900"/>
                  <a:chExt cx="433324" cy="298450"/>
                </a:xfrm>
              </p:grpSpPr>
              <p:sp>
                <p:nvSpPr>
                  <p:cNvPr id="26700" name="Rectangle 62"/>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6701" name="Oval 63"/>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6699" name="Rectangle 50"/>
                <p:cNvSpPr>
                  <a:spLocks noChangeArrowheads="1"/>
                </p:cNvSpPr>
                <p:nvPr/>
              </p:nvSpPr>
              <p:spPr bwMode="auto">
                <a:xfrm>
                  <a:off x="6345936" y="5212080"/>
                  <a:ext cx="1929384" cy="1261872"/>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grpSp>
          <p:graphicFrame>
            <p:nvGraphicFramePr>
              <p:cNvPr id="26631" name="Object 9"/>
              <p:cNvGraphicFramePr>
                <a:graphicFrameLocks noChangeAspect="1"/>
              </p:cNvGraphicFramePr>
              <p:nvPr/>
            </p:nvGraphicFramePr>
            <p:xfrm>
              <a:off x="6586347" y="1876362"/>
              <a:ext cx="1406525" cy="844550"/>
            </p:xfrm>
            <a:graphic>
              <a:graphicData uri="http://schemas.openxmlformats.org/presentationml/2006/ole">
                <mc:AlternateContent xmlns:mc="http://schemas.openxmlformats.org/markup-compatibility/2006">
                  <mc:Choice xmlns:v="urn:schemas-microsoft-com:vml" Requires="v">
                    <p:oleObj name="Equation" r:id="rId5" imgW="901309" imgH="533169" progId="Equation.3">
                      <p:embed/>
                    </p:oleObj>
                  </mc:Choice>
                  <mc:Fallback>
                    <p:oleObj name="Equation" r:id="rId5" imgW="901309" imgH="533169" progId="Equation.3">
                      <p:embed/>
                      <p:pic>
                        <p:nvPicPr>
                          <p:cNvPr id="26631"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86347" y="1876362"/>
                            <a:ext cx="1406525" cy="844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32" name="Object 9"/>
              <p:cNvGraphicFramePr>
                <a:graphicFrameLocks noChangeAspect="1"/>
              </p:cNvGraphicFramePr>
              <p:nvPr/>
            </p:nvGraphicFramePr>
            <p:xfrm>
              <a:off x="6417056" y="2927223"/>
              <a:ext cx="1565275" cy="461963"/>
            </p:xfrm>
            <a:graphic>
              <a:graphicData uri="http://schemas.openxmlformats.org/presentationml/2006/ole">
                <mc:AlternateContent xmlns:mc="http://schemas.openxmlformats.org/markup-compatibility/2006">
                  <mc:Choice xmlns:v="urn:schemas-microsoft-com:vml" Requires="v">
                    <p:oleObj name="Equation" r:id="rId7" imgW="1002865" imgH="291973" progId="Equation.3">
                      <p:embed/>
                    </p:oleObj>
                  </mc:Choice>
                  <mc:Fallback>
                    <p:oleObj name="Equation" r:id="rId7" imgW="1002865" imgH="291973" progId="Equation.3">
                      <p:embed/>
                      <p:pic>
                        <p:nvPicPr>
                          <p:cNvPr id="26632"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417056" y="2927223"/>
                            <a:ext cx="1565275"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33" name="Object 9"/>
              <p:cNvGraphicFramePr>
                <a:graphicFrameLocks noChangeAspect="1"/>
              </p:cNvGraphicFramePr>
              <p:nvPr/>
            </p:nvGraphicFramePr>
            <p:xfrm>
              <a:off x="5617020" y="2068132"/>
              <a:ext cx="417160" cy="647636"/>
            </p:xfrm>
            <a:graphic>
              <a:graphicData uri="http://schemas.openxmlformats.org/presentationml/2006/ole">
                <mc:AlternateContent xmlns:mc="http://schemas.openxmlformats.org/markup-compatibility/2006">
                  <mc:Choice xmlns:v="urn:schemas-microsoft-com:vml" Requires="v">
                    <p:oleObj name="Equation" r:id="rId9" imgW="190417" imgH="291973" progId="Equation.3">
                      <p:embed/>
                    </p:oleObj>
                  </mc:Choice>
                  <mc:Fallback>
                    <p:oleObj name="Equation" r:id="rId9" imgW="190417" imgH="291973" progId="Equation.3">
                      <p:embed/>
                      <p:pic>
                        <p:nvPicPr>
                          <p:cNvPr id="26633"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17020" y="2068132"/>
                            <a:ext cx="417160" cy="6476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34" name="Object 9"/>
              <p:cNvGraphicFramePr>
                <a:graphicFrameLocks noChangeAspect="1"/>
              </p:cNvGraphicFramePr>
              <p:nvPr/>
            </p:nvGraphicFramePr>
            <p:xfrm>
              <a:off x="8479092" y="2068132"/>
              <a:ext cx="417160" cy="647636"/>
            </p:xfrm>
            <a:graphic>
              <a:graphicData uri="http://schemas.openxmlformats.org/presentationml/2006/ole">
                <mc:AlternateContent xmlns:mc="http://schemas.openxmlformats.org/markup-compatibility/2006">
                  <mc:Choice xmlns:v="urn:schemas-microsoft-com:vml" Requires="v">
                    <p:oleObj name="Equation" r:id="rId11" imgW="190417" imgH="291973" progId="Equation.3">
                      <p:embed/>
                    </p:oleObj>
                  </mc:Choice>
                  <mc:Fallback>
                    <p:oleObj name="Equation" r:id="rId11" imgW="190417" imgH="291973" progId="Equation.3">
                      <p:embed/>
                      <p:pic>
                        <p:nvPicPr>
                          <p:cNvPr id="26634"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79092" y="2068132"/>
                            <a:ext cx="417160" cy="6476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sp>
          <p:nvSpPr>
            <p:cNvPr id="26694" name="Oval 73"/>
            <p:cNvSpPr>
              <a:spLocks noChangeArrowheads="1"/>
            </p:cNvSpPr>
            <p:nvPr/>
          </p:nvSpPr>
          <p:spPr bwMode="auto">
            <a:xfrm>
              <a:off x="5769864"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6695" name="Oval 74"/>
            <p:cNvSpPr>
              <a:spLocks noChangeArrowheads="1"/>
            </p:cNvSpPr>
            <p:nvPr/>
          </p:nvSpPr>
          <p:spPr bwMode="auto">
            <a:xfrm>
              <a:off x="8366760"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grpSp>
      <p:grpSp>
        <p:nvGrpSpPr>
          <p:cNvPr id="8" name="Group 76"/>
          <p:cNvGrpSpPr>
            <a:grpSpLocks/>
          </p:cNvGrpSpPr>
          <p:nvPr/>
        </p:nvGrpSpPr>
        <p:grpSpPr bwMode="auto">
          <a:xfrm>
            <a:off x="5616575" y="4295775"/>
            <a:ext cx="3279775" cy="1820863"/>
            <a:chOff x="5617020" y="1664208"/>
            <a:chExt cx="3279232" cy="1821294"/>
          </a:xfrm>
        </p:grpSpPr>
        <p:grpSp>
          <p:nvGrpSpPr>
            <p:cNvPr id="9" name="Group 77"/>
            <p:cNvGrpSpPr>
              <a:grpSpLocks/>
            </p:cNvGrpSpPr>
            <p:nvPr/>
          </p:nvGrpSpPr>
          <p:grpSpPr bwMode="auto">
            <a:xfrm>
              <a:off x="5617020" y="1664208"/>
              <a:ext cx="3279232" cy="1821294"/>
              <a:chOff x="5617020" y="1664208"/>
              <a:chExt cx="3279232" cy="1821294"/>
            </a:xfrm>
          </p:grpSpPr>
          <p:grpSp>
            <p:nvGrpSpPr>
              <p:cNvPr id="10" name="Group 80"/>
              <p:cNvGrpSpPr>
                <a:grpSpLocks/>
              </p:cNvGrpSpPr>
              <p:nvPr/>
            </p:nvGrpSpPr>
            <p:grpSpPr bwMode="auto">
              <a:xfrm>
                <a:off x="6017768" y="1664208"/>
                <a:ext cx="2452624" cy="1261872"/>
                <a:chOff x="6081776" y="5212080"/>
                <a:chExt cx="2452624" cy="1261872"/>
              </a:xfrm>
            </p:grpSpPr>
            <p:grpSp>
              <p:nvGrpSpPr>
                <p:cNvPr id="11" name="Group 85"/>
                <p:cNvGrpSpPr>
                  <a:grpSpLocks/>
                </p:cNvGrpSpPr>
                <p:nvPr/>
              </p:nvGrpSpPr>
              <p:grpSpPr bwMode="auto">
                <a:xfrm>
                  <a:off x="6081776" y="5695950"/>
                  <a:ext cx="433324" cy="298450"/>
                  <a:chOff x="5980176" y="5676900"/>
                  <a:chExt cx="433324" cy="298450"/>
                </a:xfrm>
              </p:grpSpPr>
              <p:sp>
                <p:nvSpPr>
                  <p:cNvPr id="26691" name="Rectangle 90"/>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6692" name="Oval 91"/>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12" name="Group 86"/>
                <p:cNvGrpSpPr>
                  <a:grpSpLocks/>
                </p:cNvGrpSpPr>
                <p:nvPr/>
              </p:nvGrpSpPr>
              <p:grpSpPr bwMode="auto">
                <a:xfrm rot="10800000">
                  <a:off x="8101076" y="5695950"/>
                  <a:ext cx="433324" cy="298450"/>
                  <a:chOff x="5980176" y="5676900"/>
                  <a:chExt cx="433324" cy="298450"/>
                </a:xfrm>
              </p:grpSpPr>
              <p:sp>
                <p:nvSpPr>
                  <p:cNvPr id="26689" name="Rectangle 88"/>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6690" name="Oval 89"/>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6688" name="Rectangle 87"/>
                <p:cNvSpPr>
                  <a:spLocks noChangeArrowheads="1"/>
                </p:cNvSpPr>
                <p:nvPr/>
              </p:nvSpPr>
              <p:spPr bwMode="auto">
                <a:xfrm>
                  <a:off x="6345936" y="5212080"/>
                  <a:ext cx="1929384" cy="1261872"/>
                </a:xfrm>
                <a:prstGeom prst="rect">
                  <a:avLst/>
                </a:prstGeom>
                <a:solidFill>
                  <a:schemeClr val="bg1"/>
                </a:solidFill>
                <a:ln w="25400" algn="ctr">
                  <a:solidFill>
                    <a:schemeClr val="tx1"/>
                  </a:solidFill>
                  <a:round/>
                  <a:headEnd/>
                  <a:tailEnd/>
                </a:ln>
              </p:spPr>
              <p:txBody>
                <a:bodyPr lIns="92075" tIns="46038" rIns="92075" bIns="46038"/>
                <a:lstStyle/>
                <a:p>
                  <a:pPr marL="571500" indent="-571500"/>
                  <a:endParaRPr lang="en-GB" dirty="0"/>
                </a:p>
              </p:txBody>
            </p:sp>
          </p:grpSp>
          <p:graphicFrame>
            <p:nvGraphicFramePr>
              <p:cNvPr id="26627" name="Object 9"/>
              <p:cNvGraphicFramePr>
                <a:graphicFrameLocks noChangeAspect="1"/>
              </p:cNvGraphicFramePr>
              <p:nvPr/>
            </p:nvGraphicFramePr>
            <p:xfrm>
              <a:off x="6526213" y="1775344"/>
              <a:ext cx="1525587" cy="1046163"/>
            </p:xfrm>
            <a:graphic>
              <a:graphicData uri="http://schemas.openxmlformats.org/presentationml/2006/ole">
                <mc:AlternateContent xmlns:mc="http://schemas.openxmlformats.org/markup-compatibility/2006">
                  <mc:Choice xmlns:v="urn:schemas-microsoft-com:vml" Requires="v">
                    <p:oleObj name="Equation" r:id="rId13" imgW="977900" imgH="660400" progId="Equation.3">
                      <p:embed/>
                    </p:oleObj>
                  </mc:Choice>
                  <mc:Fallback>
                    <p:oleObj name="Equation" r:id="rId13" imgW="977900" imgH="660400" progId="Equation.3">
                      <p:embed/>
                      <p:pic>
                        <p:nvPicPr>
                          <p:cNvPr id="26627"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26213" y="1775344"/>
                            <a:ext cx="1525587" cy="10461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28" name="Object 9"/>
              <p:cNvGraphicFramePr>
                <a:graphicFrameLocks noChangeAspect="1"/>
              </p:cNvGraphicFramePr>
              <p:nvPr/>
            </p:nvGraphicFramePr>
            <p:xfrm>
              <a:off x="6629433" y="2944165"/>
              <a:ext cx="1287462" cy="541337"/>
            </p:xfrm>
            <a:graphic>
              <a:graphicData uri="http://schemas.openxmlformats.org/presentationml/2006/ole">
                <mc:AlternateContent xmlns:mc="http://schemas.openxmlformats.org/markup-compatibility/2006">
                  <mc:Choice xmlns:v="urn:schemas-microsoft-com:vml" Requires="v">
                    <p:oleObj name="Equation" r:id="rId15" imgW="825500" imgH="342900" progId="Equation.3">
                      <p:embed/>
                    </p:oleObj>
                  </mc:Choice>
                  <mc:Fallback>
                    <p:oleObj name="Equation" r:id="rId15" imgW="825500" imgH="342900" progId="Equation.3">
                      <p:embed/>
                      <p:pic>
                        <p:nvPicPr>
                          <p:cNvPr id="26628"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29433" y="2944165"/>
                            <a:ext cx="1287462" cy="541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29" name="Object 9"/>
              <p:cNvGraphicFramePr>
                <a:graphicFrameLocks noChangeAspect="1"/>
              </p:cNvGraphicFramePr>
              <p:nvPr/>
            </p:nvGraphicFramePr>
            <p:xfrm>
              <a:off x="5617020" y="2068132"/>
              <a:ext cx="417160" cy="647636"/>
            </p:xfrm>
            <a:graphic>
              <a:graphicData uri="http://schemas.openxmlformats.org/presentationml/2006/ole">
                <mc:AlternateContent xmlns:mc="http://schemas.openxmlformats.org/markup-compatibility/2006">
                  <mc:Choice xmlns:v="urn:schemas-microsoft-com:vml" Requires="v">
                    <p:oleObj name="Equation" r:id="rId17" imgW="190417" imgH="291973" progId="Equation.3">
                      <p:embed/>
                    </p:oleObj>
                  </mc:Choice>
                  <mc:Fallback>
                    <p:oleObj name="Equation" r:id="rId17" imgW="190417" imgH="291973" progId="Equation.3">
                      <p:embed/>
                      <p:pic>
                        <p:nvPicPr>
                          <p:cNvPr id="26629"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17020" y="2068132"/>
                            <a:ext cx="417160" cy="6476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aphicFrame>
            <p:nvGraphicFramePr>
              <p:cNvPr id="26630" name="Object 9"/>
              <p:cNvGraphicFramePr>
                <a:graphicFrameLocks noChangeAspect="1"/>
              </p:cNvGraphicFramePr>
              <p:nvPr/>
            </p:nvGraphicFramePr>
            <p:xfrm>
              <a:off x="8479092" y="2068132"/>
              <a:ext cx="417160" cy="647636"/>
            </p:xfrm>
            <a:graphic>
              <a:graphicData uri="http://schemas.openxmlformats.org/presentationml/2006/ole">
                <mc:AlternateContent xmlns:mc="http://schemas.openxmlformats.org/markup-compatibility/2006">
                  <mc:Choice xmlns:v="urn:schemas-microsoft-com:vml" Requires="v">
                    <p:oleObj name="Equation" r:id="rId18" imgW="190417" imgH="291973" progId="Equation.3">
                      <p:embed/>
                    </p:oleObj>
                  </mc:Choice>
                  <mc:Fallback>
                    <p:oleObj name="Equation" r:id="rId18" imgW="190417" imgH="291973" progId="Equation.3">
                      <p:embed/>
                      <p:pic>
                        <p:nvPicPr>
                          <p:cNvPr id="2663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479092" y="2068132"/>
                            <a:ext cx="417160" cy="6476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sp>
          <p:nvSpPr>
            <p:cNvPr id="26683" name="Oval 78"/>
            <p:cNvSpPr>
              <a:spLocks noChangeArrowheads="1"/>
            </p:cNvSpPr>
            <p:nvPr/>
          </p:nvSpPr>
          <p:spPr bwMode="auto">
            <a:xfrm>
              <a:off x="5769864"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6684" name="Oval 79"/>
            <p:cNvSpPr>
              <a:spLocks noChangeArrowheads="1"/>
            </p:cNvSpPr>
            <p:nvPr/>
          </p:nvSpPr>
          <p:spPr bwMode="auto">
            <a:xfrm>
              <a:off x="8366760"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grpSp>
      <p:sp>
        <p:nvSpPr>
          <p:cNvPr id="26643" name="Rectangle 94"/>
          <p:cNvSpPr>
            <a:spLocks noChangeArrowheads="1"/>
          </p:cNvSpPr>
          <p:nvPr/>
        </p:nvSpPr>
        <p:spPr bwMode="auto">
          <a:xfrm>
            <a:off x="447675" y="830263"/>
            <a:ext cx="2940050" cy="2117725"/>
          </a:xfrm>
          <a:prstGeom prst="rect">
            <a:avLst/>
          </a:prstGeom>
          <a:noFill/>
          <a:ln w="19050" algn="ctr">
            <a:solidFill>
              <a:schemeClr val="tx1"/>
            </a:solidFill>
            <a:round/>
            <a:headEnd/>
            <a:tailEnd/>
          </a:ln>
        </p:spPr>
        <p:txBody>
          <a:bodyPr lIns="92075" tIns="46038" rIns="92075" bIns="46038"/>
          <a:lstStyle/>
          <a:p>
            <a:pPr marL="571500" indent="-571500"/>
            <a:endParaRPr lang="en-GB" dirty="0"/>
          </a:p>
        </p:txBody>
      </p:sp>
      <p:grpSp>
        <p:nvGrpSpPr>
          <p:cNvPr id="13" name="Group 116"/>
          <p:cNvGrpSpPr>
            <a:grpSpLocks/>
          </p:cNvGrpSpPr>
          <p:nvPr/>
        </p:nvGrpSpPr>
        <p:grpSpPr bwMode="auto">
          <a:xfrm>
            <a:off x="3502025" y="1495425"/>
            <a:ext cx="1814513" cy="1790700"/>
            <a:chOff x="3501289" y="1494663"/>
            <a:chExt cx="1815858" cy="1790826"/>
          </a:xfrm>
        </p:grpSpPr>
        <p:grpSp>
          <p:nvGrpSpPr>
            <p:cNvPr id="14" name="Group 110"/>
            <p:cNvGrpSpPr>
              <a:grpSpLocks/>
            </p:cNvGrpSpPr>
            <p:nvPr/>
          </p:nvGrpSpPr>
          <p:grpSpPr bwMode="auto">
            <a:xfrm>
              <a:off x="3565271" y="1545664"/>
              <a:ext cx="1738313" cy="1686969"/>
              <a:chOff x="3565271" y="1545664"/>
              <a:chExt cx="1738313" cy="1686969"/>
            </a:xfrm>
          </p:grpSpPr>
          <p:sp>
            <p:nvSpPr>
              <p:cNvPr id="26673" name="Line 11"/>
              <p:cNvSpPr>
                <a:spLocks noChangeShapeType="1"/>
              </p:cNvSpPr>
              <p:nvPr/>
            </p:nvSpPr>
            <p:spPr bwMode="auto">
              <a:xfrm>
                <a:off x="3565271" y="2373440"/>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6674" name="Rectangle 10"/>
              <p:cNvSpPr>
                <a:spLocks noChangeArrowheads="1"/>
              </p:cNvSpPr>
              <p:nvPr/>
            </p:nvSpPr>
            <p:spPr bwMode="auto">
              <a:xfrm>
                <a:off x="3648725" y="1545664"/>
                <a:ext cx="277223"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t>0</a:t>
                </a:r>
              </a:p>
            </p:txBody>
          </p:sp>
          <p:sp>
            <p:nvSpPr>
              <p:cNvPr id="26675" name="Rectangle 12"/>
              <p:cNvSpPr>
                <a:spLocks noChangeArrowheads="1"/>
              </p:cNvSpPr>
              <p:nvPr/>
            </p:nvSpPr>
            <p:spPr bwMode="auto">
              <a:xfrm>
                <a:off x="4800957" y="2867508"/>
                <a:ext cx="350288"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latin typeface="Symbol" pitchFamily="18" charset="2"/>
                  </a:rPr>
                  <a:t>¥</a:t>
                </a:r>
              </a:p>
            </p:txBody>
          </p:sp>
          <p:sp>
            <p:nvSpPr>
              <p:cNvPr id="26676" name="Rectangle 14"/>
              <p:cNvSpPr>
                <a:spLocks noChangeArrowheads="1"/>
              </p:cNvSpPr>
              <p:nvPr/>
            </p:nvSpPr>
            <p:spPr bwMode="auto">
              <a:xfrm>
                <a:off x="3907859" y="2326324"/>
                <a:ext cx="580322"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t>z=1</a:t>
                </a:r>
                <a:endParaRPr lang="en-US" sz="1400" b="0" dirty="0">
                  <a:latin typeface="Symbol" pitchFamily="18" charset="2"/>
                </a:endParaRPr>
              </a:p>
            </p:txBody>
          </p:sp>
          <p:sp>
            <p:nvSpPr>
              <p:cNvPr id="26677" name="Oval 28"/>
              <p:cNvSpPr>
                <a:spLocks noChangeArrowheads="1"/>
              </p:cNvSpPr>
              <p:nvPr/>
            </p:nvSpPr>
            <p:spPr bwMode="auto">
              <a:xfrm rot="2748468">
                <a:off x="3680718" y="1625579"/>
                <a:ext cx="1499616" cy="1499616"/>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cxnSp>
            <p:nvCxnSpPr>
              <p:cNvPr id="26678" name="Straight Connector 105"/>
              <p:cNvCxnSpPr>
                <a:cxnSpLocks noChangeShapeType="1"/>
                <a:stCxn id="26677" idx="2"/>
                <a:endCxn id="26677" idx="6"/>
              </p:cNvCxnSpPr>
              <p:nvPr/>
            </p:nvCxnSpPr>
            <p:spPr bwMode="auto">
              <a:xfrm rot="16200000" flipH="1">
                <a:off x="3892910" y="1852720"/>
                <a:ext cx="1075232" cy="1045334"/>
              </a:xfrm>
              <a:prstGeom prst="line">
                <a:avLst/>
              </a:prstGeom>
              <a:noFill/>
              <a:ln w="25400" algn="ctr">
                <a:solidFill>
                  <a:srgbClr val="0000FF"/>
                </a:solidFill>
                <a:round/>
                <a:headEnd/>
                <a:tailEnd/>
              </a:ln>
            </p:spPr>
          </p:cxnSp>
          <p:sp>
            <p:nvSpPr>
              <p:cNvPr id="26679" name="Oval 96"/>
              <p:cNvSpPr>
                <a:spLocks noChangeArrowheads="1"/>
              </p:cNvSpPr>
              <p:nvPr/>
            </p:nvSpPr>
            <p:spPr bwMode="auto">
              <a:xfrm>
                <a:off x="3884103" y="181127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80" name="Oval 95"/>
              <p:cNvSpPr>
                <a:spLocks noChangeArrowheads="1"/>
              </p:cNvSpPr>
              <p:nvPr/>
            </p:nvSpPr>
            <p:spPr bwMode="auto">
              <a:xfrm>
                <a:off x="4396073" y="2339912"/>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81" name="Oval 97"/>
              <p:cNvSpPr>
                <a:spLocks noChangeArrowheads="1"/>
              </p:cNvSpPr>
              <p:nvPr/>
            </p:nvSpPr>
            <p:spPr bwMode="auto">
              <a:xfrm>
                <a:off x="4919948" y="2882836"/>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grpSp>
      <p:grpSp>
        <p:nvGrpSpPr>
          <p:cNvPr id="15" name="Group 115"/>
          <p:cNvGrpSpPr>
            <a:grpSpLocks/>
          </p:cNvGrpSpPr>
          <p:nvPr/>
        </p:nvGrpSpPr>
        <p:grpSpPr bwMode="auto">
          <a:xfrm>
            <a:off x="3516313" y="4148138"/>
            <a:ext cx="1897062" cy="1790700"/>
            <a:chOff x="3515577" y="4147375"/>
            <a:chExt cx="1898255" cy="1790826"/>
          </a:xfrm>
        </p:grpSpPr>
        <p:grpSp>
          <p:nvGrpSpPr>
            <p:cNvPr id="16" name="Group 109"/>
            <p:cNvGrpSpPr>
              <a:grpSpLocks/>
            </p:cNvGrpSpPr>
            <p:nvPr/>
          </p:nvGrpSpPr>
          <p:grpSpPr bwMode="auto">
            <a:xfrm>
              <a:off x="3592398" y="4281631"/>
              <a:ext cx="1821434" cy="1499616"/>
              <a:chOff x="3592398" y="4281631"/>
              <a:chExt cx="1821434" cy="1499616"/>
            </a:xfrm>
          </p:grpSpPr>
          <p:grpSp>
            <p:nvGrpSpPr>
              <p:cNvPr id="17" name="Group 67"/>
              <p:cNvGrpSpPr>
                <a:grpSpLocks/>
              </p:cNvGrpSpPr>
              <p:nvPr/>
            </p:nvGrpSpPr>
            <p:grpSpPr bwMode="auto">
              <a:xfrm>
                <a:off x="3592398" y="4281631"/>
                <a:ext cx="1821434" cy="1499616"/>
                <a:chOff x="4050157" y="3639312"/>
                <a:chExt cx="1821434" cy="1499616"/>
              </a:xfrm>
            </p:grpSpPr>
            <p:grpSp>
              <p:nvGrpSpPr>
                <p:cNvPr id="18" name="Group 29"/>
                <p:cNvGrpSpPr>
                  <a:grpSpLocks/>
                </p:cNvGrpSpPr>
                <p:nvPr/>
              </p:nvGrpSpPr>
              <p:grpSpPr bwMode="auto">
                <a:xfrm>
                  <a:off x="4050157" y="3639312"/>
                  <a:ext cx="1821434" cy="1499616"/>
                  <a:chOff x="1279525" y="4791456"/>
                  <a:chExt cx="1821434" cy="1499616"/>
                </a:xfrm>
              </p:grpSpPr>
              <p:sp>
                <p:nvSpPr>
                  <p:cNvPr id="26667" name="Line 11"/>
                  <p:cNvSpPr>
                    <a:spLocks noChangeShapeType="1"/>
                  </p:cNvSpPr>
                  <p:nvPr/>
                </p:nvSpPr>
                <p:spPr bwMode="auto">
                  <a:xfrm>
                    <a:off x="1279525" y="5532438"/>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6668" name="Rectangle 10"/>
                  <p:cNvSpPr>
                    <a:spLocks noChangeArrowheads="1"/>
                  </p:cNvSpPr>
                  <p:nvPr/>
                </p:nvSpPr>
                <p:spPr bwMode="auto">
                  <a:xfrm>
                    <a:off x="1505776" y="5447475"/>
                    <a:ext cx="277304"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t>0</a:t>
                    </a:r>
                  </a:p>
                </p:txBody>
              </p:sp>
              <p:sp>
                <p:nvSpPr>
                  <p:cNvPr id="26669" name="Rectangle 12"/>
                  <p:cNvSpPr>
                    <a:spLocks noChangeArrowheads="1"/>
                  </p:cNvSpPr>
                  <p:nvPr/>
                </p:nvSpPr>
                <p:spPr bwMode="auto">
                  <a:xfrm>
                    <a:off x="2461197" y="5425694"/>
                    <a:ext cx="639762"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latin typeface="Symbol" pitchFamily="18" charset="2"/>
                      </a:rPr>
                      <a:t>¥</a:t>
                    </a:r>
                  </a:p>
                </p:txBody>
              </p:sp>
              <p:sp>
                <p:nvSpPr>
                  <p:cNvPr id="26670" name="Rectangle 14"/>
                  <p:cNvSpPr>
                    <a:spLocks noChangeArrowheads="1"/>
                  </p:cNvSpPr>
                  <p:nvPr/>
                </p:nvSpPr>
                <p:spPr bwMode="auto">
                  <a:xfrm>
                    <a:off x="1935001" y="5485448"/>
                    <a:ext cx="476598" cy="365125"/>
                  </a:xfrm>
                  <a:prstGeom prst="rect">
                    <a:avLst/>
                  </a:prstGeom>
                  <a:noFill/>
                  <a:ln w="9525">
                    <a:noFill/>
                    <a:miter lim="800000"/>
                    <a:headEnd/>
                    <a:tailEnd/>
                  </a:ln>
                </p:spPr>
                <p:txBody>
                  <a:bodyPr tIns="91440" bIns="91440"/>
                  <a:lstStyle/>
                  <a:p>
                    <a:pPr algn="ctr">
                      <a:spcBef>
                        <a:spcPct val="0"/>
                      </a:spcBef>
                      <a:buClrTx/>
                      <a:buSzTx/>
                      <a:buFontTx/>
                      <a:buNone/>
                    </a:pPr>
                    <a:r>
                      <a:rPr lang="en-US" sz="1400" b="0" dirty="0"/>
                      <a:t>z=1</a:t>
                    </a:r>
                    <a:endParaRPr lang="en-US" sz="1400" b="0" dirty="0">
                      <a:latin typeface="Symbol" pitchFamily="18" charset="2"/>
                    </a:endParaRPr>
                  </a:p>
                </p:txBody>
              </p:sp>
              <p:sp>
                <p:nvSpPr>
                  <p:cNvPr id="26671" name="Oval 35"/>
                  <p:cNvSpPr>
                    <a:spLocks noChangeArrowheads="1"/>
                  </p:cNvSpPr>
                  <p:nvPr/>
                </p:nvSpPr>
                <p:spPr bwMode="auto">
                  <a:xfrm>
                    <a:off x="1389888" y="4791456"/>
                    <a:ext cx="1499616" cy="1499616"/>
                  </a:xfrm>
                  <a:prstGeom prst="ellipse">
                    <a:avLst/>
                  </a:prstGeom>
                  <a:noFill/>
                  <a:ln w="9525" algn="ctr">
                    <a:solidFill>
                      <a:schemeClr val="tx1"/>
                    </a:solidFill>
                    <a:round/>
                    <a:headEnd/>
                    <a:tailEnd/>
                  </a:ln>
                </p:spPr>
                <p:txBody>
                  <a:bodyPr lIns="92075" tIns="46038" rIns="92075" bIns="46038"/>
                  <a:lstStyle/>
                  <a:p>
                    <a:pPr marL="571500" indent="-571500"/>
                    <a:endParaRPr lang="en-GB" dirty="0"/>
                  </a:p>
                </p:txBody>
              </p:sp>
            </p:grpSp>
            <p:sp>
              <p:nvSpPr>
                <p:cNvPr id="26666" name="Oval 36"/>
                <p:cNvSpPr>
                  <a:spLocks noChangeArrowheads="1"/>
                </p:cNvSpPr>
                <p:nvPr/>
              </p:nvSpPr>
              <p:spPr bwMode="auto">
                <a:xfrm>
                  <a:off x="4511040" y="3983736"/>
                  <a:ext cx="792480" cy="792480"/>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pSp>
          <p:cxnSp>
            <p:nvCxnSpPr>
              <p:cNvPr id="26661" name="Straight Connector 108"/>
              <p:cNvCxnSpPr>
                <a:cxnSpLocks noChangeShapeType="1"/>
                <a:stCxn id="26666" idx="2"/>
                <a:endCxn id="26666" idx="6"/>
              </p:cNvCxnSpPr>
              <p:nvPr/>
            </p:nvCxnSpPr>
            <p:spPr bwMode="auto">
              <a:xfrm rot="10800000" flipH="1">
                <a:off x="4053281" y="5022295"/>
                <a:ext cx="792480" cy="1588"/>
              </a:xfrm>
              <a:prstGeom prst="line">
                <a:avLst/>
              </a:prstGeom>
              <a:noFill/>
              <a:ln w="25400" algn="ctr">
                <a:solidFill>
                  <a:srgbClr val="0000FF"/>
                </a:solidFill>
                <a:round/>
                <a:headEnd/>
                <a:tailEnd/>
              </a:ln>
            </p:spPr>
          </p:cxnSp>
          <p:sp>
            <p:nvSpPr>
              <p:cNvPr id="26662" name="Oval 101"/>
              <p:cNvSpPr>
                <a:spLocks noChangeArrowheads="1"/>
              </p:cNvSpPr>
              <p:nvPr/>
            </p:nvSpPr>
            <p:spPr bwMode="auto">
              <a:xfrm>
                <a:off x="4028883" y="498881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63" name="Oval 102"/>
              <p:cNvSpPr>
                <a:spLocks noChangeArrowheads="1"/>
              </p:cNvSpPr>
              <p:nvPr/>
            </p:nvSpPr>
            <p:spPr bwMode="auto">
              <a:xfrm>
                <a:off x="4440363" y="498881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64" name="Oval 103"/>
              <p:cNvSpPr>
                <a:spLocks noChangeArrowheads="1"/>
              </p:cNvSpPr>
              <p:nvPr/>
            </p:nvSpPr>
            <p:spPr bwMode="auto">
              <a:xfrm>
                <a:off x="4813743" y="498881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grpSp>
      <p:cxnSp>
        <p:nvCxnSpPr>
          <p:cNvPr id="26646" name="Straight Connector 108"/>
          <p:cNvCxnSpPr>
            <a:cxnSpLocks noChangeShapeType="1"/>
          </p:cNvCxnSpPr>
          <p:nvPr/>
        </p:nvCxnSpPr>
        <p:spPr bwMode="auto">
          <a:xfrm flipV="1">
            <a:off x="1052513" y="5376863"/>
            <a:ext cx="1408112" cy="1587"/>
          </a:xfrm>
          <a:prstGeom prst="line">
            <a:avLst/>
          </a:prstGeom>
          <a:noFill/>
          <a:ln w="25400" algn="ctr">
            <a:solidFill>
              <a:srgbClr val="0000FF"/>
            </a:solidFill>
            <a:round/>
            <a:headEnd/>
            <a:tailEnd/>
          </a:ln>
        </p:spPr>
      </p:cxnSp>
      <p:sp>
        <p:nvSpPr>
          <p:cNvPr id="118" name="Arc 117"/>
          <p:cNvSpPr/>
          <p:nvPr/>
        </p:nvSpPr>
        <p:spPr bwMode="auto">
          <a:xfrm rot="16200000">
            <a:off x="3511550" y="1463675"/>
            <a:ext cx="1782763" cy="1782763"/>
          </a:xfrm>
          <a:prstGeom prst="arc">
            <a:avLst>
              <a:gd name="adj1" fmla="val 16200000"/>
              <a:gd name="adj2" fmla="val 18346997"/>
            </a:avLst>
          </a:prstGeom>
          <a:noFill/>
          <a:ln w="9525" cap="flat" cmpd="sng" algn="ctr">
            <a:solidFill>
              <a:schemeClr val="tx1"/>
            </a:solidFill>
            <a:prstDash val="solid"/>
            <a:round/>
            <a:headEnd type="none" w="med" len="med"/>
            <a:tailEnd type="arrow" w="med" len="med"/>
          </a:ln>
          <a:effectLst/>
        </p:spPr>
        <p:txBody>
          <a:bodyPr anchor="ctr"/>
          <a:lstStyle/>
          <a:p>
            <a:pPr algn="ctr">
              <a:defRPr/>
            </a:pPr>
            <a:endParaRPr lang="en-GB" dirty="0"/>
          </a:p>
        </p:txBody>
      </p:sp>
      <p:grpSp>
        <p:nvGrpSpPr>
          <p:cNvPr id="19" name="Group 88"/>
          <p:cNvGrpSpPr>
            <a:grpSpLocks/>
          </p:cNvGrpSpPr>
          <p:nvPr/>
        </p:nvGrpSpPr>
        <p:grpSpPr bwMode="auto">
          <a:xfrm>
            <a:off x="407988" y="4498975"/>
            <a:ext cx="2784475" cy="1790700"/>
            <a:chOff x="407988" y="4498975"/>
            <a:chExt cx="2784475" cy="1790700"/>
          </a:xfrm>
        </p:grpSpPr>
        <p:grpSp>
          <p:nvGrpSpPr>
            <p:cNvPr id="20" name="Group 21"/>
            <p:cNvGrpSpPr>
              <a:grpSpLocks/>
            </p:cNvGrpSpPr>
            <p:nvPr/>
          </p:nvGrpSpPr>
          <p:grpSpPr bwMode="auto">
            <a:xfrm>
              <a:off x="407988" y="4626600"/>
              <a:ext cx="2784475" cy="1499510"/>
              <a:chOff x="783400" y="4781931"/>
              <a:chExt cx="2783903" cy="1499616"/>
            </a:xfrm>
          </p:grpSpPr>
          <p:sp>
            <p:nvSpPr>
              <p:cNvPr id="26654" name="Rectangle 10"/>
              <p:cNvSpPr>
                <a:spLocks noChangeArrowheads="1"/>
              </p:cNvSpPr>
              <p:nvPr/>
            </p:nvSpPr>
            <p:spPr bwMode="auto">
              <a:xfrm>
                <a:off x="783400" y="5365179"/>
                <a:ext cx="639762"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t>z = 0</a:t>
                </a:r>
              </a:p>
            </p:txBody>
          </p:sp>
          <p:sp>
            <p:nvSpPr>
              <p:cNvPr id="26655" name="Line 11"/>
              <p:cNvSpPr>
                <a:spLocks noChangeShapeType="1"/>
              </p:cNvSpPr>
              <p:nvPr/>
            </p:nvSpPr>
            <p:spPr bwMode="auto">
              <a:xfrm>
                <a:off x="1279525" y="5532438"/>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6656" name="Rectangle 12"/>
              <p:cNvSpPr>
                <a:spLocks noChangeArrowheads="1"/>
              </p:cNvSpPr>
              <p:nvPr/>
            </p:nvSpPr>
            <p:spPr bwMode="auto">
              <a:xfrm>
                <a:off x="2927541" y="5370830"/>
                <a:ext cx="639762" cy="365125"/>
              </a:xfrm>
              <a:prstGeom prst="rect">
                <a:avLst/>
              </a:prstGeom>
              <a:noFill/>
              <a:ln w="9525">
                <a:noFill/>
                <a:miter lim="800000"/>
                <a:headEnd/>
                <a:tailEnd/>
              </a:ln>
            </p:spPr>
            <p:txBody>
              <a:bodyPr tIns="91440" bIns="91440"/>
              <a:lstStyle/>
              <a:p>
                <a:pPr>
                  <a:spcBef>
                    <a:spcPct val="0"/>
                  </a:spcBef>
                  <a:buClrTx/>
                  <a:buSzTx/>
                  <a:buFontTx/>
                  <a:buNone/>
                </a:pPr>
                <a:r>
                  <a:rPr lang="en-US" sz="1400" b="0" dirty="0"/>
                  <a:t>z = </a:t>
                </a:r>
                <a:r>
                  <a:rPr lang="en-US" sz="1400" b="0" dirty="0">
                    <a:latin typeface="Symbol" pitchFamily="18" charset="2"/>
                  </a:rPr>
                  <a:t>¥</a:t>
                </a:r>
              </a:p>
            </p:txBody>
          </p:sp>
          <p:sp>
            <p:nvSpPr>
              <p:cNvPr id="8205" name="Rectangle 14"/>
              <p:cNvSpPr>
                <a:spLocks noChangeArrowheads="1"/>
              </p:cNvSpPr>
              <p:nvPr/>
            </p:nvSpPr>
            <p:spPr bwMode="auto">
              <a:xfrm>
                <a:off x="1772209" y="5503670"/>
                <a:ext cx="980873" cy="488985"/>
              </a:xfrm>
              <a:prstGeom prst="rect">
                <a:avLst/>
              </a:prstGeom>
              <a:noFill/>
              <a:ln w="9525">
                <a:noFill/>
                <a:miter lim="800000"/>
                <a:headEnd/>
                <a:tailEnd/>
              </a:ln>
            </p:spPr>
            <p:txBody>
              <a:bodyPr tIns="91440" bIns="91440"/>
              <a:lstStyle/>
              <a:p>
                <a:pPr>
                  <a:spcBef>
                    <a:spcPct val="0"/>
                  </a:spcBef>
                  <a:buClrTx/>
                  <a:buSzTx/>
                  <a:buFontTx/>
                  <a:buNone/>
                  <a:defRPr/>
                </a:pPr>
                <a:r>
                  <a:rPr lang="en-US" sz="1400" b="0" dirty="0"/>
                  <a:t>z = 1 or</a:t>
                </a:r>
              </a:p>
              <a:p>
                <a:pPr>
                  <a:spcBef>
                    <a:spcPct val="0"/>
                  </a:spcBef>
                  <a:buClrTx/>
                  <a:buSzTx/>
                  <a:buFontTx/>
                  <a:buNone/>
                  <a:defRPr/>
                </a:pPr>
                <a:r>
                  <a:rPr lang="en-US" sz="1400" b="0" dirty="0">
                    <a:latin typeface="+mn-lt"/>
                  </a:rPr>
                  <a:t>Z = 50 </a:t>
                </a:r>
                <a:r>
                  <a:rPr lang="en-US" sz="1400" b="0" dirty="0">
                    <a:latin typeface="Symbol" pitchFamily="18" charset="2"/>
                  </a:rPr>
                  <a:t>W</a:t>
                </a:r>
              </a:p>
            </p:txBody>
          </p:sp>
          <p:sp>
            <p:nvSpPr>
              <p:cNvPr id="26658" name="Oval 17"/>
              <p:cNvSpPr>
                <a:spLocks noChangeArrowheads="1"/>
              </p:cNvSpPr>
              <p:nvPr/>
            </p:nvSpPr>
            <p:spPr bwMode="auto">
              <a:xfrm>
                <a:off x="1383538" y="4781931"/>
                <a:ext cx="1499616" cy="1499616"/>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pSp>
        <p:sp>
          <p:nvSpPr>
            <p:cNvPr id="26651" name="Oval 98"/>
            <p:cNvSpPr>
              <a:spLocks noChangeArrowheads="1"/>
            </p:cNvSpPr>
            <p:nvPr/>
          </p:nvSpPr>
          <p:spPr bwMode="auto">
            <a:xfrm>
              <a:off x="980492" y="5347021"/>
              <a:ext cx="54875" cy="54860"/>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52" name="Oval 100"/>
            <p:cNvSpPr>
              <a:spLocks noChangeArrowheads="1"/>
            </p:cNvSpPr>
            <p:nvPr/>
          </p:nvSpPr>
          <p:spPr bwMode="auto">
            <a:xfrm>
              <a:off x="2474318" y="5347021"/>
              <a:ext cx="54875" cy="54860"/>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6653" name="Oval 98"/>
            <p:cNvSpPr>
              <a:spLocks noChangeArrowheads="1"/>
            </p:cNvSpPr>
            <p:nvPr/>
          </p:nvSpPr>
          <p:spPr bwMode="auto">
            <a:xfrm>
              <a:off x="1732968" y="5347020"/>
              <a:ext cx="54875" cy="54860"/>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sp>
        <p:nvSpPr>
          <p:cNvPr id="26649" name="Rectangle 12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224</a:t>
            </a:fld>
            <a:endParaRPr lang="en-US" dirty="0"/>
          </a:p>
        </p:txBody>
      </p:sp>
    </p:spTree>
    <p:extLst>
      <p:ext uri="{BB962C8B-B14F-4D97-AF65-F5344CB8AC3E}">
        <p14:creationId xmlns:p14="http://schemas.microsoft.com/office/powerpoint/2010/main" val="360872822"/>
      </p:ext>
    </p:extLst>
  </p:cSld>
  <p:clrMapOvr>
    <a:masterClrMapping/>
  </p:clrMapOvr>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6786" name="Rectangle 2"/>
          <p:cNvSpPr>
            <a:spLocks noChangeArrowheads="1"/>
          </p:cNvSpPr>
          <p:nvPr/>
        </p:nvSpPr>
        <p:spPr bwMode="auto">
          <a:xfrm>
            <a:off x="1330325" y="0"/>
            <a:ext cx="6650038"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200" b="1" dirty="0">
                <a:solidFill>
                  <a:srgbClr val="FF0000"/>
                </a:solidFill>
                <a:effectLst>
                  <a:outerShdw blurRad="38100" dist="38100" dir="2700000" algn="tl">
                    <a:srgbClr val="C0C0C0"/>
                  </a:outerShdw>
                </a:effectLst>
              </a:rPr>
              <a:t>Looking through a 2-port (2)</a:t>
            </a:r>
          </a:p>
        </p:txBody>
      </p:sp>
      <p:sp>
        <p:nvSpPr>
          <p:cNvPr id="27656" name="TextBox 19"/>
          <p:cNvSpPr txBox="1">
            <a:spLocks noChangeArrowheads="1"/>
          </p:cNvSpPr>
          <p:nvPr/>
        </p:nvSpPr>
        <p:spPr bwMode="auto">
          <a:xfrm>
            <a:off x="460375" y="1152525"/>
            <a:ext cx="1147763" cy="839788"/>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800" b="0" dirty="0">
                <a:solidFill>
                  <a:srgbClr val="008000"/>
                </a:solidFill>
              </a:rPr>
              <a:t>Lossless</a:t>
            </a:r>
            <a:r>
              <a:rPr lang="en-GB" sz="1800" b="0" dirty="0">
                <a:solidFill>
                  <a:srgbClr val="008000"/>
                </a:solidFill>
              </a:rPr>
              <a:t> </a:t>
            </a:r>
          </a:p>
          <a:p>
            <a:pPr>
              <a:spcBef>
                <a:spcPct val="0"/>
              </a:spcBef>
              <a:buFont typeface="Wingdings" pitchFamily="2" charset="2"/>
              <a:buNone/>
            </a:pPr>
            <a:r>
              <a:rPr lang="en-US" sz="1800" b="0" dirty="0">
                <a:solidFill>
                  <a:srgbClr val="008000"/>
                </a:solidFill>
              </a:rPr>
              <a:t>Passive </a:t>
            </a:r>
          </a:p>
          <a:p>
            <a:pPr>
              <a:spcBef>
                <a:spcPct val="0"/>
              </a:spcBef>
              <a:buFont typeface="Wingdings" pitchFamily="2" charset="2"/>
              <a:buNone/>
            </a:pPr>
            <a:r>
              <a:rPr lang="en-US" sz="1800" b="0" dirty="0">
                <a:solidFill>
                  <a:srgbClr val="008000"/>
                </a:solidFill>
              </a:rPr>
              <a:t>Circuit</a:t>
            </a:r>
            <a:endParaRPr lang="en-GB" sz="1800" b="0" dirty="0">
              <a:solidFill>
                <a:srgbClr val="008000"/>
              </a:solidFill>
            </a:endParaRPr>
          </a:p>
        </p:txBody>
      </p:sp>
      <p:grpSp>
        <p:nvGrpSpPr>
          <p:cNvPr id="3" name="Group 126"/>
          <p:cNvGrpSpPr>
            <a:grpSpLocks/>
          </p:cNvGrpSpPr>
          <p:nvPr/>
        </p:nvGrpSpPr>
        <p:grpSpPr bwMode="auto">
          <a:xfrm>
            <a:off x="1854200" y="731838"/>
            <a:ext cx="2374900" cy="2339975"/>
            <a:chOff x="1853992" y="731709"/>
            <a:chExt cx="2374445" cy="2340675"/>
          </a:xfrm>
        </p:grpSpPr>
        <p:grpSp>
          <p:nvGrpSpPr>
            <p:cNvPr id="4" name="Group 53"/>
            <p:cNvGrpSpPr>
              <a:grpSpLocks/>
            </p:cNvGrpSpPr>
            <p:nvPr/>
          </p:nvGrpSpPr>
          <p:grpSpPr bwMode="auto">
            <a:xfrm>
              <a:off x="1853992" y="870919"/>
              <a:ext cx="2368055" cy="2201465"/>
              <a:chOff x="4251960" y="870919"/>
              <a:chExt cx="2368055" cy="2201465"/>
            </a:xfrm>
          </p:grpSpPr>
          <p:sp>
            <p:nvSpPr>
              <p:cNvPr id="19" name="Arc 18"/>
              <p:cNvSpPr/>
              <p:nvPr/>
            </p:nvSpPr>
            <p:spPr bwMode="auto">
              <a:xfrm>
                <a:off x="4251960" y="1590803"/>
                <a:ext cx="1480854" cy="1481581"/>
              </a:xfrm>
              <a:prstGeom prst="arc">
                <a:avLst/>
              </a:prstGeom>
              <a:no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grpSp>
            <p:nvGrpSpPr>
              <p:cNvPr id="5" name="Group 47"/>
              <p:cNvGrpSpPr>
                <a:grpSpLocks/>
              </p:cNvGrpSpPr>
              <p:nvPr/>
            </p:nvGrpSpPr>
            <p:grpSpPr bwMode="auto">
              <a:xfrm>
                <a:off x="4714761" y="870919"/>
                <a:ext cx="1905254" cy="1749171"/>
                <a:chOff x="4714761" y="870919"/>
                <a:chExt cx="1905254" cy="1749171"/>
              </a:xfrm>
            </p:grpSpPr>
            <p:grpSp>
              <p:nvGrpSpPr>
                <p:cNvPr id="6" name="Group 29"/>
                <p:cNvGrpSpPr>
                  <a:grpSpLocks/>
                </p:cNvGrpSpPr>
                <p:nvPr/>
              </p:nvGrpSpPr>
              <p:grpSpPr bwMode="auto">
                <a:xfrm>
                  <a:off x="4714761" y="870919"/>
                  <a:ext cx="1905254" cy="1749171"/>
                  <a:chOff x="1112584" y="4791456"/>
                  <a:chExt cx="1905254" cy="1749171"/>
                </a:xfrm>
              </p:grpSpPr>
              <p:sp>
                <p:nvSpPr>
                  <p:cNvPr id="27732" name="Rectangle 10"/>
                  <p:cNvSpPr>
                    <a:spLocks noChangeArrowheads="1"/>
                  </p:cNvSpPr>
                  <p:nvPr/>
                </p:nvSpPr>
                <p:spPr bwMode="auto">
                  <a:xfrm>
                    <a:off x="1112584" y="5346891"/>
                    <a:ext cx="277304" cy="365125"/>
                  </a:xfrm>
                  <a:prstGeom prst="rect">
                    <a:avLst/>
                  </a:prstGeom>
                  <a:noFill/>
                  <a:ln w="9525">
                    <a:noFill/>
                    <a:miter lim="800000"/>
                    <a:headEnd/>
                    <a:tailEnd/>
                  </a:ln>
                </p:spPr>
                <p:txBody>
                  <a:bodyPr tIns="91440" bIns="91440"/>
                  <a:lstStyle/>
                  <a:p>
                    <a:pPr>
                      <a:spcBef>
                        <a:spcPct val="0"/>
                      </a:spcBef>
                      <a:buClrTx/>
                      <a:buSzTx/>
                      <a:buFontTx/>
                      <a:buNone/>
                    </a:pPr>
                    <a:r>
                      <a:rPr lang="en-US" sz="1400" b="1" dirty="0"/>
                      <a:t>0</a:t>
                    </a:r>
                  </a:p>
                </p:txBody>
              </p:sp>
              <p:sp>
                <p:nvSpPr>
                  <p:cNvPr id="27733" name="Line 11"/>
                  <p:cNvSpPr>
                    <a:spLocks noChangeShapeType="1"/>
                  </p:cNvSpPr>
                  <p:nvPr/>
                </p:nvSpPr>
                <p:spPr bwMode="auto">
                  <a:xfrm>
                    <a:off x="1279525" y="5532438"/>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7734" name="Rectangle 12"/>
                  <p:cNvSpPr>
                    <a:spLocks noChangeArrowheads="1"/>
                  </p:cNvSpPr>
                  <p:nvPr/>
                </p:nvSpPr>
                <p:spPr bwMode="auto">
                  <a:xfrm>
                    <a:off x="1857693" y="6175502"/>
                    <a:ext cx="639762" cy="365125"/>
                  </a:xfrm>
                  <a:prstGeom prst="rect">
                    <a:avLst/>
                  </a:prstGeom>
                  <a:noFill/>
                  <a:ln w="9525">
                    <a:noFill/>
                    <a:miter lim="800000"/>
                    <a:headEnd/>
                    <a:tailEnd/>
                  </a:ln>
                </p:spPr>
                <p:txBody>
                  <a:bodyPr tIns="91440" bIns="91440"/>
                  <a:lstStyle/>
                  <a:p>
                    <a:pPr>
                      <a:spcBef>
                        <a:spcPct val="0"/>
                      </a:spcBef>
                      <a:buClrTx/>
                      <a:buSzTx/>
                      <a:buFontTx/>
                      <a:buNone/>
                    </a:pPr>
                    <a:r>
                      <a:rPr lang="en-US" sz="1400" b="1" dirty="0">
                        <a:latin typeface="Symbol" pitchFamily="18" charset="2"/>
                      </a:rPr>
                      <a:t>¥</a:t>
                    </a:r>
                  </a:p>
                </p:txBody>
              </p:sp>
              <p:sp>
                <p:nvSpPr>
                  <p:cNvPr id="27735" name="Rectangle 14"/>
                  <p:cNvSpPr>
                    <a:spLocks noChangeArrowheads="1"/>
                  </p:cNvSpPr>
                  <p:nvPr/>
                </p:nvSpPr>
                <p:spPr bwMode="auto">
                  <a:xfrm>
                    <a:off x="1791462" y="5816156"/>
                    <a:ext cx="334269" cy="365125"/>
                  </a:xfrm>
                  <a:prstGeom prst="rect">
                    <a:avLst/>
                  </a:prstGeom>
                  <a:noFill/>
                  <a:ln w="9525">
                    <a:noFill/>
                    <a:miter lim="800000"/>
                    <a:headEnd/>
                    <a:tailEnd/>
                  </a:ln>
                </p:spPr>
                <p:txBody>
                  <a:bodyPr tIns="91440" bIns="91440"/>
                  <a:lstStyle/>
                  <a:p>
                    <a:pPr>
                      <a:spcBef>
                        <a:spcPct val="0"/>
                      </a:spcBef>
                      <a:buClrTx/>
                      <a:buSzTx/>
                      <a:buFontTx/>
                      <a:buNone/>
                    </a:pPr>
                    <a:r>
                      <a:rPr lang="en-US" sz="1400" b="1" dirty="0"/>
                      <a:t>1</a:t>
                    </a:r>
                    <a:endParaRPr lang="en-US" sz="1400" b="1" dirty="0">
                      <a:latin typeface="Symbol" pitchFamily="18" charset="2"/>
                    </a:endParaRPr>
                  </a:p>
                </p:txBody>
              </p:sp>
              <p:sp>
                <p:nvSpPr>
                  <p:cNvPr id="27736" name="Oval 17"/>
                  <p:cNvSpPr>
                    <a:spLocks noChangeArrowheads="1"/>
                  </p:cNvSpPr>
                  <p:nvPr/>
                </p:nvSpPr>
                <p:spPr bwMode="auto">
                  <a:xfrm>
                    <a:off x="1389888" y="4791456"/>
                    <a:ext cx="1499616" cy="1499616"/>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pSp>
            <p:sp>
              <p:nvSpPr>
                <p:cNvPr id="27729" name="Oval 20"/>
                <p:cNvSpPr>
                  <a:spLocks noChangeArrowheads="1"/>
                </p:cNvSpPr>
                <p:nvPr/>
              </p:nvSpPr>
              <p:spPr bwMode="auto">
                <a:xfrm>
                  <a:off x="5641466" y="2025587"/>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30" name="Oval 21"/>
                <p:cNvSpPr>
                  <a:spLocks noChangeArrowheads="1"/>
                </p:cNvSpPr>
                <p:nvPr/>
              </p:nvSpPr>
              <p:spPr bwMode="auto">
                <a:xfrm>
                  <a:off x="4955666" y="1568387"/>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31" name="Oval 22"/>
                <p:cNvSpPr>
                  <a:spLocks noChangeArrowheads="1"/>
                </p:cNvSpPr>
                <p:nvPr/>
              </p:nvSpPr>
              <p:spPr bwMode="auto">
                <a:xfrm>
                  <a:off x="5703379" y="2335149"/>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grpSp>
      </p:grpSp>
      <p:grpSp>
        <p:nvGrpSpPr>
          <p:cNvPr id="7" name="Group 128"/>
          <p:cNvGrpSpPr>
            <a:grpSpLocks/>
          </p:cNvGrpSpPr>
          <p:nvPr/>
        </p:nvGrpSpPr>
        <p:grpSpPr bwMode="auto">
          <a:xfrm>
            <a:off x="2257425" y="4408488"/>
            <a:ext cx="2016125" cy="2676525"/>
            <a:chOff x="2258041" y="4408361"/>
            <a:chExt cx="2016254" cy="2676619"/>
          </a:xfrm>
        </p:grpSpPr>
        <p:grpSp>
          <p:nvGrpSpPr>
            <p:cNvPr id="8" name="Group 52"/>
            <p:cNvGrpSpPr>
              <a:grpSpLocks/>
            </p:cNvGrpSpPr>
            <p:nvPr/>
          </p:nvGrpSpPr>
          <p:grpSpPr bwMode="auto">
            <a:xfrm>
              <a:off x="2258041" y="4540901"/>
              <a:ext cx="2016254" cy="2544079"/>
              <a:chOff x="4656009" y="4540901"/>
              <a:chExt cx="2016254" cy="2544079"/>
            </a:xfrm>
          </p:grpSpPr>
          <p:sp>
            <p:nvSpPr>
              <p:cNvPr id="42" name="Arc 41"/>
              <p:cNvSpPr/>
              <p:nvPr/>
            </p:nvSpPr>
            <p:spPr bwMode="auto">
              <a:xfrm>
                <a:off x="4656009" y="5729208"/>
                <a:ext cx="1397089" cy="1355772"/>
              </a:xfrm>
              <a:prstGeom prst="arc">
                <a:avLst>
                  <a:gd name="adj1" fmla="val 16200000"/>
                  <a:gd name="adj2" fmla="val 222792"/>
                </a:avLst>
              </a:prstGeom>
              <a:no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grpSp>
            <p:nvGrpSpPr>
              <p:cNvPr id="9" name="Group 51"/>
              <p:cNvGrpSpPr>
                <a:grpSpLocks/>
              </p:cNvGrpSpPr>
              <p:nvPr/>
            </p:nvGrpSpPr>
            <p:grpSpPr bwMode="auto">
              <a:xfrm>
                <a:off x="4896942" y="4540901"/>
                <a:ext cx="1775321" cy="2019037"/>
                <a:chOff x="4896942" y="4540901"/>
                <a:chExt cx="1775321" cy="2019037"/>
              </a:xfrm>
            </p:grpSpPr>
            <p:sp>
              <p:nvSpPr>
                <p:cNvPr id="27715" name="Oval 30"/>
                <p:cNvSpPr>
                  <a:spLocks noChangeArrowheads="1"/>
                </p:cNvSpPr>
                <p:nvPr/>
              </p:nvSpPr>
              <p:spPr bwMode="auto">
                <a:xfrm>
                  <a:off x="5361623" y="5081127"/>
                  <a:ext cx="1310640" cy="1359184"/>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pSp>
              <p:nvGrpSpPr>
                <p:cNvPr id="10" name="Group 29"/>
                <p:cNvGrpSpPr>
                  <a:grpSpLocks/>
                </p:cNvGrpSpPr>
                <p:nvPr/>
              </p:nvGrpSpPr>
              <p:grpSpPr bwMode="auto">
                <a:xfrm>
                  <a:off x="4896942" y="4540901"/>
                  <a:ext cx="1738313" cy="2019037"/>
                  <a:chOff x="1279525" y="4791456"/>
                  <a:chExt cx="1738313" cy="2019037"/>
                </a:xfrm>
              </p:grpSpPr>
              <p:sp>
                <p:nvSpPr>
                  <p:cNvPr id="27720" name="Rectangle 10"/>
                  <p:cNvSpPr>
                    <a:spLocks noChangeArrowheads="1"/>
                  </p:cNvSpPr>
                  <p:nvPr/>
                </p:nvSpPr>
                <p:spPr bwMode="auto">
                  <a:xfrm>
                    <a:off x="1495171" y="5777104"/>
                    <a:ext cx="277304" cy="365125"/>
                  </a:xfrm>
                  <a:prstGeom prst="rect">
                    <a:avLst/>
                  </a:prstGeom>
                  <a:noFill/>
                  <a:ln w="9525">
                    <a:noFill/>
                    <a:miter lim="800000"/>
                    <a:headEnd/>
                    <a:tailEnd/>
                  </a:ln>
                </p:spPr>
                <p:txBody>
                  <a:bodyPr tIns="91440" bIns="91440"/>
                  <a:lstStyle/>
                  <a:p>
                    <a:pPr>
                      <a:spcBef>
                        <a:spcPct val="0"/>
                      </a:spcBef>
                      <a:buClrTx/>
                      <a:buSzTx/>
                      <a:buFontTx/>
                      <a:buNone/>
                    </a:pPr>
                    <a:r>
                      <a:rPr lang="en-US" sz="1400" b="1" dirty="0"/>
                      <a:t>0</a:t>
                    </a:r>
                  </a:p>
                </p:txBody>
              </p:sp>
              <p:sp>
                <p:nvSpPr>
                  <p:cNvPr id="27721" name="Line 11"/>
                  <p:cNvSpPr>
                    <a:spLocks noChangeShapeType="1"/>
                  </p:cNvSpPr>
                  <p:nvPr/>
                </p:nvSpPr>
                <p:spPr bwMode="auto">
                  <a:xfrm>
                    <a:off x="1279525" y="5532438"/>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7722" name="Rectangle 12"/>
                  <p:cNvSpPr>
                    <a:spLocks noChangeArrowheads="1"/>
                  </p:cNvSpPr>
                  <p:nvPr/>
                </p:nvSpPr>
                <p:spPr bwMode="auto">
                  <a:xfrm>
                    <a:off x="2397438" y="6560858"/>
                    <a:ext cx="277990" cy="249635"/>
                  </a:xfrm>
                  <a:prstGeom prst="rect">
                    <a:avLst/>
                  </a:prstGeom>
                  <a:noFill/>
                  <a:ln w="9525">
                    <a:noFill/>
                    <a:miter lim="800000"/>
                    <a:headEnd/>
                    <a:tailEnd/>
                  </a:ln>
                </p:spPr>
                <p:txBody>
                  <a:bodyPr tIns="91440" bIns="91440"/>
                  <a:lstStyle/>
                  <a:p>
                    <a:pPr>
                      <a:spcBef>
                        <a:spcPct val="0"/>
                      </a:spcBef>
                      <a:buClrTx/>
                      <a:buSzTx/>
                      <a:buFontTx/>
                      <a:buNone/>
                    </a:pPr>
                    <a:r>
                      <a:rPr lang="en-US" sz="1400" b="1" dirty="0">
                        <a:latin typeface="Symbol" pitchFamily="18" charset="2"/>
                      </a:rPr>
                      <a:t>¥</a:t>
                    </a:r>
                  </a:p>
                </p:txBody>
              </p:sp>
              <p:sp>
                <p:nvSpPr>
                  <p:cNvPr id="27723" name="Rectangle 14"/>
                  <p:cNvSpPr>
                    <a:spLocks noChangeArrowheads="1"/>
                  </p:cNvSpPr>
                  <p:nvPr/>
                </p:nvSpPr>
                <p:spPr bwMode="auto">
                  <a:xfrm>
                    <a:off x="2080387" y="5841238"/>
                    <a:ext cx="847725" cy="365125"/>
                  </a:xfrm>
                  <a:prstGeom prst="rect">
                    <a:avLst/>
                  </a:prstGeom>
                  <a:noFill/>
                  <a:ln w="9525">
                    <a:noFill/>
                    <a:miter lim="800000"/>
                    <a:headEnd/>
                    <a:tailEnd/>
                  </a:ln>
                </p:spPr>
                <p:txBody>
                  <a:bodyPr tIns="91440" bIns="91440"/>
                  <a:lstStyle/>
                  <a:p>
                    <a:pPr>
                      <a:spcBef>
                        <a:spcPct val="0"/>
                      </a:spcBef>
                      <a:buClrTx/>
                      <a:buSzTx/>
                      <a:buFontTx/>
                      <a:buNone/>
                    </a:pPr>
                    <a:r>
                      <a:rPr lang="en-US" sz="1200" b="1" dirty="0"/>
                      <a:t>1</a:t>
                    </a:r>
                    <a:endParaRPr lang="en-US" sz="1200" b="1" dirty="0">
                      <a:latin typeface="Symbol" pitchFamily="18" charset="2"/>
                    </a:endParaRPr>
                  </a:p>
                </p:txBody>
              </p:sp>
              <p:sp>
                <p:nvSpPr>
                  <p:cNvPr id="27724" name="Oval 40"/>
                  <p:cNvSpPr>
                    <a:spLocks noChangeArrowheads="1"/>
                  </p:cNvSpPr>
                  <p:nvPr/>
                </p:nvSpPr>
                <p:spPr bwMode="auto">
                  <a:xfrm>
                    <a:off x="1389888" y="4791456"/>
                    <a:ext cx="1499616" cy="1499616"/>
                  </a:xfrm>
                  <a:prstGeom prst="ellipse">
                    <a:avLst/>
                  </a:prstGeom>
                  <a:noFill/>
                  <a:ln w="9525" algn="ctr">
                    <a:solidFill>
                      <a:schemeClr val="tx1"/>
                    </a:solidFill>
                    <a:round/>
                    <a:headEnd/>
                    <a:tailEnd/>
                  </a:ln>
                </p:spPr>
                <p:txBody>
                  <a:bodyPr lIns="92075" tIns="46038" rIns="92075" bIns="46038"/>
                  <a:lstStyle/>
                  <a:p>
                    <a:pPr marL="571500" indent="-571500"/>
                    <a:endParaRPr lang="en-GB" dirty="0"/>
                  </a:p>
                </p:txBody>
              </p:sp>
            </p:grpSp>
            <p:sp>
              <p:nvSpPr>
                <p:cNvPr id="27717" name="Oval 42"/>
                <p:cNvSpPr>
                  <a:spLocks noChangeArrowheads="1"/>
                </p:cNvSpPr>
                <p:nvPr/>
              </p:nvSpPr>
              <p:spPr bwMode="auto">
                <a:xfrm>
                  <a:off x="5335079" y="571017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18" name="Oval 43"/>
                <p:cNvSpPr>
                  <a:spLocks noChangeArrowheads="1"/>
                </p:cNvSpPr>
                <p:nvPr/>
              </p:nvSpPr>
              <p:spPr bwMode="auto">
                <a:xfrm>
                  <a:off x="5720841" y="5819712"/>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19" name="Oval 44"/>
                <p:cNvSpPr>
                  <a:spLocks noChangeArrowheads="1"/>
                </p:cNvSpPr>
                <p:nvPr/>
              </p:nvSpPr>
              <p:spPr bwMode="auto">
                <a:xfrm>
                  <a:off x="6030404" y="6400737"/>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grpSp>
      </p:grpSp>
      <p:sp>
        <p:nvSpPr>
          <p:cNvPr id="27659" name="TextBox 45"/>
          <p:cNvSpPr txBox="1">
            <a:spLocks noChangeArrowheads="1"/>
          </p:cNvSpPr>
          <p:nvPr/>
        </p:nvSpPr>
        <p:spPr bwMode="auto">
          <a:xfrm>
            <a:off x="598488" y="3022600"/>
            <a:ext cx="1057275" cy="84137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800" b="0" dirty="0">
                <a:solidFill>
                  <a:srgbClr val="008000"/>
                </a:solidFill>
              </a:rPr>
              <a:t>Lossy</a:t>
            </a:r>
            <a:r>
              <a:rPr lang="en-GB" sz="1800" b="0" dirty="0">
                <a:solidFill>
                  <a:srgbClr val="008000"/>
                </a:solidFill>
              </a:rPr>
              <a:t> </a:t>
            </a:r>
          </a:p>
          <a:p>
            <a:pPr>
              <a:spcBef>
                <a:spcPct val="0"/>
              </a:spcBef>
              <a:buFont typeface="Wingdings" pitchFamily="2" charset="2"/>
              <a:buNone/>
            </a:pPr>
            <a:r>
              <a:rPr lang="en-US" sz="1800" b="0" dirty="0">
                <a:solidFill>
                  <a:srgbClr val="008000"/>
                </a:solidFill>
              </a:rPr>
              <a:t>Passive </a:t>
            </a:r>
          </a:p>
          <a:p>
            <a:pPr>
              <a:spcBef>
                <a:spcPct val="0"/>
              </a:spcBef>
              <a:buFont typeface="Wingdings" pitchFamily="2" charset="2"/>
              <a:buNone/>
            </a:pPr>
            <a:r>
              <a:rPr lang="en-US" sz="1800" b="0" dirty="0">
                <a:solidFill>
                  <a:srgbClr val="008000"/>
                </a:solidFill>
              </a:rPr>
              <a:t>Circuit</a:t>
            </a:r>
            <a:endParaRPr lang="en-GB" sz="1800" b="0" dirty="0">
              <a:solidFill>
                <a:srgbClr val="008000"/>
              </a:solidFill>
            </a:endParaRPr>
          </a:p>
        </p:txBody>
      </p:sp>
      <p:sp>
        <p:nvSpPr>
          <p:cNvPr id="27660" name="TextBox 46"/>
          <p:cNvSpPr txBox="1">
            <a:spLocks noChangeArrowheads="1"/>
          </p:cNvSpPr>
          <p:nvPr/>
        </p:nvSpPr>
        <p:spPr bwMode="auto">
          <a:xfrm>
            <a:off x="644525" y="5027613"/>
            <a:ext cx="838200" cy="590550"/>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800" b="0" dirty="0">
                <a:solidFill>
                  <a:srgbClr val="008000"/>
                </a:solidFill>
              </a:rPr>
              <a:t>Active</a:t>
            </a:r>
          </a:p>
          <a:p>
            <a:pPr>
              <a:spcBef>
                <a:spcPct val="0"/>
              </a:spcBef>
              <a:buFont typeface="Wingdings" pitchFamily="2" charset="2"/>
              <a:buNone/>
            </a:pPr>
            <a:r>
              <a:rPr lang="en-US" sz="1800" b="0" dirty="0">
                <a:solidFill>
                  <a:srgbClr val="008000"/>
                </a:solidFill>
              </a:rPr>
              <a:t>Circuit</a:t>
            </a:r>
            <a:endParaRPr lang="en-GB" sz="1800" b="0" dirty="0">
              <a:solidFill>
                <a:srgbClr val="008000"/>
              </a:solidFill>
            </a:endParaRPr>
          </a:p>
        </p:txBody>
      </p:sp>
      <p:grpSp>
        <p:nvGrpSpPr>
          <p:cNvPr id="11" name="Group 127"/>
          <p:cNvGrpSpPr>
            <a:grpSpLocks/>
          </p:cNvGrpSpPr>
          <p:nvPr/>
        </p:nvGrpSpPr>
        <p:grpSpPr bwMode="auto">
          <a:xfrm>
            <a:off x="2432050" y="2570163"/>
            <a:ext cx="1928813" cy="1790700"/>
            <a:chOff x="2431631" y="2570035"/>
            <a:chExt cx="1929341" cy="1790826"/>
          </a:xfrm>
        </p:grpSpPr>
        <p:grpSp>
          <p:nvGrpSpPr>
            <p:cNvPr id="12" name="Group 50"/>
            <p:cNvGrpSpPr>
              <a:grpSpLocks/>
            </p:cNvGrpSpPr>
            <p:nvPr/>
          </p:nvGrpSpPr>
          <p:grpSpPr bwMode="auto">
            <a:xfrm>
              <a:off x="2498974" y="2707339"/>
              <a:ext cx="1861998" cy="1499616"/>
              <a:chOff x="4896942" y="2707339"/>
              <a:chExt cx="1861998" cy="1499616"/>
            </a:xfrm>
          </p:grpSpPr>
          <p:sp>
            <p:nvSpPr>
              <p:cNvPr id="27700" name="Oval 49"/>
              <p:cNvSpPr>
                <a:spLocks noChangeArrowheads="1"/>
              </p:cNvSpPr>
              <p:nvPr/>
            </p:nvSpPr>
            <p:spPr bwMode="auto">
              <a:xfrm flipH="1" flipV="1">
                <a:off x="5716355" y="3459478"/>
                <a:ext cx="578989" cy="600435"/>
              </a:xfrm>
              <a:prstGeom prst="ellipse">
                <a:avLst/>
              </a:prstGeom>
              <a:noFill/>
              <a:ln w="25400" algn="ctr">
                <a:solidFill>
                  <a:srgbClr val="FF0000"/>
                </a:solidFill>
                <a:round/>
                <a:headEnd/>
                <a:tailEnd/>
              </a:ln>
            </p:spPr>
            <p:txBody>
              <a:bodyPr lIns="92075" tIns="46038" rIns="92075" bIns="46038"/>
              <a:lstStyle/>
              <a:p>
                <a:pPr marL="571500" indent="-571500"/>
                <a:endParaRPr lang="en-GB" dirty="0"/>
              </a:p>
            </p:txBody>
          </p:sp>
          <p:grpSp>
            <p:nvGrpSpPr>
              <p:cNvPr id="13" name="Group 48"/>
              <p:cNvGrpSpPr>
                <a:grpSpLocks/>
              </p:cNvGrpSpPr>
              <p:nvPr/>
            </p:nvGrpSpPr>
            <p:grpSpPr bwMode="auto">
              <a:xfrm>
                <a:off x="4896942" y="2707339"/>
                <a:ext cx="1861998" cy="1499616"/>
                <a:chOff x="4896942" y="2707339"/>
                <a:chExt cx="1861998" cy="1499616"/>
              </a:xfrm>
            </p:grpSpPr>
            <p:grpSp>
              <p:nvGrpSpPr>
                <p:cNvPr id="14" name="Group 29"/>
                <p:cNvGrpSpPr>
                  <a:grpSpLocks/>
                </p:cNvGrpSpPr>
                <p:nvPr/>
              </p:nvGrpSpPr>
              <p:grpSpPr bwMode="auto">
                <a:xfrm>
                  <a:off x="4896942" y="2707339"/>
                  <a:ext cx="1738313" cy="1499616"/>
                  <a:chOff x="1279525" y="4791456"/>
                  <a:chExt cx="1738313" cy="1499616"/>
                </a:xfrm>
              </p:grpSpPr>
              <p:sp>
                <p:nvSpPr>
                  <p:cNvPr id="27707" name="Rectangle 10"/>
                  <p:cNvSpPr>
                    <a:spLocks noChangeArrowheads="1"/>
                  </p:cNvSpPr>
                  <p:nvPr/>
                </p:nvSpPr>
                <p:spPr bwMode="auto">
                  <a:xfrm>
                    <a:off x="2600069" y="5691376"/>
                    <a:ext cx="277304" cy="365125"/>
                  </a:xfrm>
                  <a:prstGeom prst="rect">
                    <a:avLst/>
                  </a:prstGeom>
                  <a:noFill/>
                  <a:ln w="9525">
                    <a:noFill/>
                    <a:miter lim="800000"/>
                    <a:headEnd/>
                    <a:tailEnd/>
                  </a:ln>
                </p:spPr>
                <p:txBody>
                  <a:bodyPr tIns="91440" bIns="91440"/>
                  <a:lstStyle/>
                  <a:p>
                    <a:pPr>
                      <a:spcBef>
                        <a:spcPct val="0"/>
                      </a:spcBef>
                      <a:buClrTx/>
                      <a:buSzTx/>
                      <a:buFontTx/>
                      <a:buNone/>
                    </a:pPr>
                    <a:r>
                      <a:rPr lang="en-US" sz="1400" b="1" dirty="0"/>
                      <a:t>0</a:t>
                    </a:r>
                  </a:p>
                </p:txBody>
              </p:sp>
              <p:sp>
                <p:nvSpPr>
                  <p:cNvPr id="27708" name="Line 11"/>
                  <p:cNvSpPr>
                    <a:spLocks noChangeShapeType="1"/>
                  </p:cNvSpPr>
                  <p:nvPr/>
                </p:nvSpPr>
                <p:spPr bwMode="auto">
                  <a:xfrm>
                    <a:off x="1279525" y="5532438"/>
                    <a:ext cx="1738313" cy="0"/>
                  </a:xfrm>
                  <a:prstGeom prst="line">
                    <a:avLst/>
                  </a:prstGeom>
                  <a:noFill/>
                  <a:ln w="9525">
                    <a:solidFill>
                      <a:schemeClr val="tx1"/>
                    </a:solidFill>
                    <a:prstDash val="lgDash"/>
                    <a:round/>
                    <a:headEnd/>
                    <a:tailEnd/>
                  </a:ln>
                </p:spPr>
                <p:txBody>
                  <a:bodyPr lIns="92075" tIns="46038" rIns="92075" bIns="46038"/>
                  <a:lstStyle/>
                  <a:p>
                    <a:endParaRPr lang="en-US" dirty="0"/>
                  </a:p>
                </p:txBody>
              </p:sp>
              <p:sp>
                <p:nvSpPr>
                  <p:cNvPr id="27709" name="Rectangle 12"/>
                  <p:cNvSpPr>
                    <a:spLocks noChangeArrowheads="1"/>
                  </p:cNvSpPr>
                  <p:nvPr/>
                </p:nvSpPr>
                <p:spPr bwMode="auto">
                  <a:xfrm>
                    <a:off x="2264094" y="5274992"/>
                    <a:ext cx="277990" cy="249635"/>
                  </a:xfrm>
                  <a:prstGeom prst="rect">
                    <a:avLst/>
                  </a:prstGeom>
                  <a:noFill/>
                  <a:ln w="9525">
                    <a:noFill/>
                    <a:miter lim="800000"/>
                    <a:headEnd/>
                    <a:tailEnd/>
                  </a:ln>
                </p:spPr>
                <p:txBody>
                  <a:bodyPr tIns="91440" bIns="91440"/>
                  <a:lstStyle/>
                  <a:p>
                    <a:pPr>
                      <a:spcBef>
                        <a:spcPct val="0"/>
                      </a:spcBef>
                      <a:buClrTx/>
                      <a:buSzTx/>
                      <a:buFontTx/>
                      <a:buNone/>
                    </a:pPr>
                    <a:r>
                      <a:rPr lang="en-US" sz="1400" b="1" dirty="0">
                        <a:latin typeface="Symbol" pitchFamily="18" charset="2"/>
                      </a:rPr>
                      <a:t>¥</a:t>
                    </a:r>
                  </a:p>
                </p:txBody>
              </p:sp>
              <p:sp>
                <p:nvSpPr>
                  <p:cNvPr id="27710" name="Rectangle 14"/>
                  <p:cNvSpPr>
                    <a:spLocks noChangeArrowheads="1"/>
                  </p:cNvSpPr>
                  <p:nvPr/>
                </p:nvSpPr>
                <p:spPr bwMode="auto">
                  <a:xfrm>
                    <a:off x="2141982" y="5675821"/>
                    <a:ext cx="250449" cy="365125"/>
                  </a:xfrm>
                  <a:prstGeom prst="rect">
                    <a:avLst/>
                  </a:prstGeom>
                  <a:noFill/>
                  <a:ln w="9525">
                    <a:noFill/>
                    <a:miter lim="800000"/>
                    <a:headEnd/>
                    <a:tailEnd/>
                  </a:ln>
                </p:spPr>
                <p:txBody>
                  <a:bodyPr tIns="91440" bIns="91440"/>
                  <a:lstStyle/>
                  <a:p>
                    <a:pPr>
                      <a:spcBef>
                        <a:spcPct val="0"/>
                      </a:spcBef>
                      <a:buClrTx/>
                      <a:buSzTx/>
                      <a:buFontTx/>
                      <a:buNone/>
                    </a:pPr>
                    <a:r>
                      <a:rPr lang="en-US" sz="1200" b="1" dirty="0"/>
                      <a:t>1</a:t>
                    </a:r>
                    <a:endParaRPr lang="en-US" sz="1200" b="1" dirty="0">
                      <a:latin typeface="Symbol" pitchFamily="18" charset="2"/>
                    </a:endParaRPr>
                  </a:p>
                </p:txBody>
              </p:sp>
              <p:sp>
                <p:nvSpPr>
                  <p:cNvPr id="27711" name="Oval 29"/>
                  <p:cNvSpPr>
                    <a:spLocks noChangeArrowheads="1"/>
                  </p:cNvSpPr>
                  <p:nvPr/>
                </p:nvSpPr>
                <p:spPr bwMode="auto">
                  <a:xfrm>
                    <a:off x="1389888" y="4791456"/>
                    <a:ext cx="1499616" cy="1499616"/>
                  </a:xfrm>
                  <a:prstGeom prst="ellipse">
                    <a:avLst/>
                  </a:prstGeom>
                  <a:noFill/>
                  <a:ln w="9525" algn="ctr">
                    <a:solidFill>
                      <a:schemeClr val="tx1"/>
                    </a:solidFill>
                    <a:round/>
                    <a:headEnd/>
                    <a:tailEnd/>
                  </a:ln>
                </p:spPr>
                <p:txBody>
                  <a:bodyPr lIns="92075" tIns="46038" rIns="92075" bIns="46038"/>
                  <a:lstStyle/>
                  <a:p>
                    <a:pPr marL="571500" indent="-571500"/>
                    <a:endParaRPr lang="en-GB" dirty="0"/>
                  </a:p>
                </p:txBody>
              </p:sp>
            </p:grpSp>
            <p:sp>
              <p:nvSpPr>
                <p:cNvPr id="32" name="Arc 31"/>
                <p:cNvSpPr/>
                <p:nvPr/>
              </p:nvSpPr>
              <p:spPr bwMode="auto">
                <a:xfrm flipH="1" flipV="1">
                  <a:off x="5960208" y="3071721"/>
                  <a:ext cx="798732" cy="798568"/>
                </a:xfrm>
                <a:prstGeom prst="arc">
                  <a:avLst>
                    <a:gd name="adj1" fmla="val 16927519"/>
                    <a:gd name="adj2" fmla="val 0"/>
                  </a:avLst>
                </a:prstGeom>
                <a:noFill/>
                <a:ln w="25400" cap="flat" cmpd="sng" algn="ctr">
                  <a:solidFill>
                    <a:srgbClr val="0000FF"/>
                  </a:solidFill>
                  <a:prstDash val="solid"/>
                  <a:round/>
                  <a:headEnd type="none" w="med" len="med"/>
                  <a:tailEnd type="none" w="med" len="med"/>
                </a:ln>
                <a:effectLst/>
              </p:spPr>
              <p:txBody>
                <a:bodyPr anchor="ctr"/>
                <a:lstStyle/>
                <a:p>
                  <a:pPr algn="ctr">
                    <a:defRPr/>
                  </a:pPr>
                  <a:endParaRPr lang="en-GB" dirty="0"/>
                </a:p>
              </p:txBody>
            </p:sp>
            <p:sp>
              <p:nvSpPr>
                <p:cNvPr id="27704" name="Oval 33"/>
                <p:cNvSpPr>
                  <a:spLocks noChangeArrowheads="1"/>
                </p:cNvSpPr>
                <p:nvPr/>
              </p:nvSpPr>
              <p:spPr bwMode="auto">
                <a:xfrm>
                  <a:off x="5973254" y="363372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05" name="Oval 34"/>
                <p:cNvSpPr>
                  <a:spLocks noChangeArrowheads="1"/>
                </p:cNvSpPr>
                <p:nvPr/>
              </p:nvSpPr>
              <p:spPr bwMode="auto">
                <a:xfrm>
                  <a:off x="6252654" y="383057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sp>
              <p:nvSpPr>
                <p:cNvPr id="27706" name="Oval 32"/>
                <p:cNvSpPr>
                  <a:spLocks noChangeArrowheads="1"/>
                </p:cNvSpPr>
                <p:nvPr/>
              </p:nvSpPr>
              <p:spPr bwMode="auto">
                <a:xfrm>
                  <a:off x="5935154" y="3443224"/>
                  <a:ext cx="54864" cy="54864"/>
                </a:xfrm>
                <a:prstGeom prst="ellipse">
                  <a:avLst/>
                </a:prstGeom>
                <a:solidFill>
                  <a:schemeClr val="bg1"/>
                </a:solidFill>
                <a:ln w="25400" algn="ctr">
                  <a:solidFill>
                    <a:srgbClr val="0000FF"/>
                  </a:solidFill>
                  <a:round/>
                  <a:headEnd/>
                  <a:tailEnd/>
                </a:ln>
              </p:spPr>
              <p:txBody>
                <a:bodyPr lIns="92075" tIns="46038" rIns="92075" bIns="46038"/>
                <a:lstStyle/>
                <a:p>
                  <a:pPr marL="571500" indent="-571500"/>
                  <a:endParaRPr lang="en-GB" dirty="0"/>
                </a:p>
              </p:txBody>
            </p:sp>
          </p:grpSp>
        </p:grpSp>
      </p:grpSp>
      <p:grpSp>
        <p:nvGrpSpPr>
          <p:cNvPr id="15" name="Group 54"/>
          <p:cNvGrpSpPr>
            <a:grpSpLocks/>
          </p:cNvGrpSpPr>
          <p:nvPr/>
        </p:nvGrpSpPr>
        <p:grpSpPr bwMode="auto">
          <a:xfrm>
            <a:off x="4973638" y="955675"/>
            <a:ext cx="2679700" cy="1262063"/>
            <a:chOff x="5907024" y="1664208"/>
            <a:chExt cx="2679192" cy="1261872"/>
          </a:xfrm>
        </p:grpSpPr>
        <p:grpSp>
          <p:nvGrpSpPr>
            <p:cNvPr id="16" name="Group 70"/>
            <p:cNvGrpSpPr>
              <a:grpSpLocks/>
            </p:cNvGrpSpPr>
            <p:nvPr/>
          </p:nvGrpSpPr>
          <p:grpSpPr bwMode="auto">
            <a:xfrm>
              <a:off x="6017768" y="1664208"/>
              <a:ext cx="2452624" cy="1261872"/>
              <a:chOff x="6017768" y="1664208"/>
              <a:chExt cx="2452624" cy="1261872"/>
            </a:xfrm>
          </p:grpSpPr>
          <p:grpSp>
            <p:nvGrpSpPr>
              <p:cNvPr id="17" name="Group 64"/>
              <p:cNvGrpSpPr>
                <a:grpSpLocks/>
              </p:cNvGrpSpPr>
              <p:nvPr/>
            </p:nvGrpSpPr>
            <p:grpSpPr bwMode="auto">
              <a:xfrm>
                <a:off x="6017768" y="1664208"/>
                <a:ext cx="2452624" cy="1261872"/>
                <a:chOff x="6081776" y="5212080"/>
                <a:chExt cx="2452624" cy="1261872"/>
              </a:xfrm>
            </p:grpSpPr>
            <p:grpSp>
              <p:nvGrpSpPr>
                <p:cNvPr id="18" name="Group 54"/>
                <p:cNvGrpSpPr>
                  <a:grpSpLocks/>
                </p:cNvGrpSpPr>
                <p:nvPr/>
              </p:nvGrpSpPr>
              <p:grpSpPr bwMode="auto">
                <a:xfrm>
                  <a:off x="6081776" y="5695950"/>
                  <a:ext cx="433324" cy="298450"/>
                  <a:chOff x="5980176" y="5676900"/>
                  <a:chExt cx="433324" cy="298450"/>
                </a:xfrm>
              </p:grpSpPr>
              <p:sp>
                <p:nvSpPr>
                  <p:cNvPr id="27697" name="Rectangle 68"/>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98" name="Oval 69"/>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20" name="Group 61"/>
                <p:cNvGrpSpPr>
                  <a:grpSpLocks/>
                </p:cNvGrpSpPr>
                <p:nvPr/>
              </p:nvGrpSpPr>
              <p:grpSpPr bwMode="auto">
                <a:xfrm rot="10800000">
                  <a:off x="8101076" y="5695950"/>
                  <a:ext cx="433324" cy="298450"/>
                  <a:chOff x="5980176" y="5676900"/>
                  <a:chExt cx="433324" cy="298450"/>
                </a:xfrm>
              </p:grpSpPr>
              <p:sp>
                <p:nvSpPr>
                  <p:cNvPr id="27695" name="Rectangle 66"/>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96" name="Oval 67"/>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7694" name="Rectangle 65"/>
                <p:cNvSpPr>
                  <a:spLocks noChangeArrowheads="1"/>
                </p:cNvSpPr>
                <p:nvPr/>
              </p:nvSpPr>
              <p:spPr bwMode="auto">
                <a:xfrm>
                  <a:off x="6345936" y="5212080"/>
                  <a:ext cx="1929384" cy="1261872"/>
                </a:xfrm>
                <a:prstGeom prst="rect">
                  <a:avLst/>
                </a:prstGeom>
                <a:solidFill>
                  <a:schemeClr val="bg1"/>
                </a:solidFill>
                <a:ln w="25400" algn="ctr">
                  <a:solidFill>
                    <a:schemeClr val="tx1"/>
                  </a:solidFill>
                  <a:round/>
                  <a:headEnd/>
                  <a:tailEnd/>
                </a:ln>
              </p:spPr>
              <p:txBody>
                <a:bodyPr lIns="92075" tIns="46038" rIns="92075" bIns="46038"/>
                <a:lstStyle/>
                <a:p>
                  <a:pPr marL="571500" indent="-571500">
                    <a:buFont typeface="Wingdings" pitchFamily="2" charset="2"/>
                    <a:buNone/>
                  </a:pPr>
                  <a:r>
                    <a:rPr lang="en-US" sz="1400" b="0" dirty="0"/>
                    <a:t>If S is unitary</a:t>
                  </a:r>
                </a:p>
                <a:p>
                  <a:pPr marL="571500" indent="-571500">
                    <a:buFont typeface="Wingdings" pitchFamily="2" charset="2"/>
                    <a:buNone/>
                  </a:pPr>
                  <a:endParaRPr lang="en-US" sz="1400" b="0" dirty="0"/>
                </a:p>
                <a:p>
                  <a:pPr marL="571500" indent="-571500">
                    <a:buFont typeface="Wingdings" pitchFamily="2" charset="2"/>
                    <a:buNone/>
                  </a:pPr>
                  <a:endParaRPr lang="en-US" sz="1400" b="0" dirty="0"/>
                </a:p>
                <a:p>
                  <a:pPr marL="571500" indent="-571500">
                    <a:buFont typeface="Wingdings" pitchFamily="2" charset="2"/>
                    <a:buNone/>
                  </a:pPr>
                  <a:endParaRPr lang="en-US" sz="1000" b="0" dirty="0"/>
                </a:p>
                <a:p>
                  <a:pPr marL="571500" indent="-571500">
                    <a:buFont typeface="Wingdings" pitchFamily="2" charset="2"/>
                    <a:buNone/>
                  </a:pPr>
                  <a:r>
                    <a:rPr lang="en-US" sz="1400" b="0" dirty="0">
                      <a:sym typeface="Wingdings" pitchFamily="2" charset="2"/>
                    </a:rPr>
                    <a:t> Lossless Two-Port</a:t>
                  </a:r>
                  <a:endParaRPr lang="en-GB" sz="1400" b="0" dirty="0"/>
                </a:p>
              </p:txBody>
            </p:sp>
          </p:grpSp>
          <p:graphicFrame>
            <p:nvGraphicFramePr>
              <p:cNvPr id="27652" name="Object 9"/>
              <p:cNvGraphicFramePr>
                <a:graphicFrameLocks noChangeAspect="1"/>
              </p:cNvGraphicFramePr>
              <p:nvPr/>
            </p:nvGraphicFramePr>
            <p:xfrm>
              <a:off x="6587575" y="1865652"/>
              <a:ext cx="1327150" cy="723900"/>
            </p:xfrm>
            <a:graphic>
              <a:graphicData uri="http://schemas.openxmlformats.org/presentationml/2006/ole">
                <mc:AlternateContent xmlns:mc="http://schemas.openxmlformats.org/markup-compatibility/2006">
                  <mc:Choice xmlns:v="urn:schemas-microsoft-com:vml" Requires="v">
                    <p:oleObj name="Equation" r:id="rId3" imgW="850900" imgH="457200" progId="Equation.3">
                      <p:embed/>
                    </p:oleObj>
                  </mc:Choice>
                  <mc:Fallback>
                    <p:oleObj name="Equation" r:id="rId3" imgW="850900" imgH="457200" progId="Equation.3">
                      <p:embed/>
                      <p:pic>
                        <p:nvPicPr>
                          <p:cNvPr id="27652"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7575" y="1865652"/>
                            <a:ext cx="1327150"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chemeClr val="tx1"/>
                                </a:solidFill>
                                <a:miter lim="800000"/>
                                <a:headEnd/>
                                <a:tailEnd/>
                              </a14:hiddenLine>
                            </a:ext>
                          </a:extLst>
                        </p:spPr>
                      </p:pic>
                    </p:oleObj>
                  </mc:Fallback>
                </mc:AlternateContent>
              </a:graphicData>
            </a:graphic>
          </p:graphicFrame>
        </p:grpSp>
        <p:sp>
          <p:nvSpPr>
            <p:cNvPr id="27689" name="Oval 56"/>
            <p:cNvSpPr>
              <a:spLocks noChangeArrowheads="1"/>
            </p:cNvSpPr>
            <p:nvPr/>
          </p:nvSpPr>
          <p:spPr bwMode="auto">
            <a:xfrm>
              <a:off x="5907024" y="1681550"/>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7690" name="Oval 57"/>
            <p:cNvSpPr>
              <a:spLocks noChangeArrowheads="1"/>
            </p:cNvSpPr>
            <p:nvPr/>
          </p:nvSpPr>
          <p:spPr bwMode="auto">
            <a:xfrm>
              <a:off x="8266176" y="1690694"/>
              <a:ext cx="320040" cy="33107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grpSp>
      <p:grpSp>
        <p:nvGrpSpPr>
          <p:cNvPr id="23" name="Group 64"/>
          <p:cNvGrpSpPr>
            <a:grpSpLocks/>
          </p:cNvGrpSpPr>
          <p:nvPr/>
        </p:nvGrpSpPr>
        <p:grpSpPr bwMode="auto">
          <a:xfrm>
            <a:off x="5084768" y="2905125"/>
            <a:ext cx="2452741" cy="1262063"/>
            <a:chOff x="6081776" y="5212080"/>
            <a:chExt cx="2452624" cy="1261872"/>
          </a:xfrm>
        </p:grpSpPr>
        <p:grpSp>
          <p:nvGrpSpPr>
            <p:cNvPr id="24" name="Group 54"/>
            <p:cNvGrpSpPr>
              <a:grpSpLocks/>
            </p:cNvGrpSpPr>
            <p:nvPr/>
          </p:nvGrpSpPr>
          <p:grpSpPr bwMode="auto">
            <a:xfrm>
              <a:off x="6081776" y="5695950"/>
              <a:ext cx="433324" cy="298450"/>
              <a:chOff x="5980176" y="5676900"/>
              <a:chExt cx="433324" cy="298450"/>
            </a:xfrm>
          </p:grpSpPr>
          <p:sp>
            <p:nvSpPr>
              <p:cNvPr id="27686" name="Rectangle 101"/>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87" name="Oval 102"/>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25" name="Group 61"/>
            <p:cNvGrpSpPr>
              <a:grpSpLocks/>
            </p:cNvGrpSpPr>
            <p:nvPr/>
          </p:nvGrpSpPr>
          <p:grpSpPr bwMode="auto">
            <a:xfrm rot="10800000">
              <a:off x="8101076" y="5695950"/>
              <a:ext cx="433324" cy="298450"/>
              <a:chOff x="5980176" y="5676900"/>
              <a:chExt cx="433324" cy="298450"/>
            </a:xfrm>
          </p:grpSpPr>
          <p:sp>
            <p:nvSpPr>
              <p:cNvPr id="27684" name="Rectangle 99"/>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85" name="Oval 100"/>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7683" name="Rectangle 98"/>
            <p:cNvSpPr>
              <a:spLocks noChangeArrowheads="1"/>
            </p:cNvSpPr>
            <p:nvPr/>
          </p:nvSpPr>
          <p:spPr bwMode="auto">
            <a:xfrm>
              <a:off x="6345936" y="5212080"/>
              <a:ext cx="1929384" cy="1261872"/>
            </a:xfrm>
            <a:prstGeom prst="rect">
              <a:avLst/>
            </a:prstGeom>
            <a:solidFill>
              <a:schemeClr val="bg1"/>
            </a:solidFill>
            <a:ln w="25400" algn="ctr">
              <a:solidFill>
                <a:schemeClr val="tx1"/>
              </a:solidFill>
              <a:round/>
              <a:headEnd/>
              <a:tailEnd/>
            </a:ln>
          </p:spPr>
          <p:txBody>
            <a:bodyPr lIns="92075" tIns="46038" rIns="92075" bIns="46038"/>
            <a:lstStyle/>
            <a:p>
              <a:pPr marL="571500" indent="-571500">
                <a:buFont typeface="Wingdings" pitchFamily="2" charset="2"/>
                <a:buNone/>
              </a:pPr>
              <a:endParaRPr lang="en-US" sz="1400" b="0" dirty="0">
                <a:sym typeface="Wingdings" pitchFamily="2" charset="2"/>
              </a:endParaRPr>
            </a:p>
          </p:txBody>
        </p:sp>
      </p:grpSp>
      <p:sp>
        <p:nvSpPr>
          <p:cNvPr id="27678" name="Oval 89"/>
          <p:cNvSpPr>
            <a:spLocks noChangeArrowheads="1"/>
          </p:cNvSpPr>
          <p:nvPr/>
        </p:nvSpPr>
        <p:spPr bwMode="auto">
          <a:xfrm>
            <a:off x="4983163" y="2931615"/>
            <a:ext cx="320055" cy="33112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7679" name="Oval 90"/>
          <p:cNvSpPr>
            <a:spLocks noChangeArrowheads="1"/>
          </p:cNvSpPr>
          <p:nvPr/>
        </p:nvSpPr>
        <p:spPr bwMode="auto">
          <a:xfrm>
            <a:off x="7333283" y="2931615"/>
            <a:ext cx="320055" cy="33112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grpSp>
        <p:nvGrpSpPr>
          <p:cNvPr id="28" name="Group 64"/>
          <p:cNvGrpSpPr>
            <a:grpSpLocks/>
          </p:cNvGrpSpPr>
          <p:nvPr/>
        </p:nvGrpSpPr>
        <p:grpSpPr bwMode="auto">
          <a:xfrm>
            <a:off x="5079293" y="4760793"/>
            <a:ext cx="2453779" cy="1244718"/>
            <a:chOff x="6081776" y="5229422"/>
            <a:chExt cx="2452624" cy="1244530"/>
          </a:xfrm>
        </p:grpSpPr>
        <p:grpSp>
          <p:nvGrpSpPr>
            <p:cNvPr id="29" name="Group 54"/>
            <p:cNvGrpSpPr>
              <a:grpSpLocks/>
            </p:cNvGrpSpPr>
            <p:nvPr/>
          </p:nvGrpSpPr>
          <p:grpSpPr bwMode="auto">
            <a:xfrm>
              <a:off x="6081776" y="5695950"/>
              <a:ext cx="433324" cy="298450"/>
              <a:chOff x="5980176" y="5676900"/>
              <a:chExt cx="433324" cy="298450"/>
            </a:xfrm>
          </p:grpSpPr>
          <p:sp>
            <p:nvSpPr>
              <p:cNvPr id="27675" name="Rectangle 117"/>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76" name="Oval 118"/>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grpSp>
          <p:nvGrpSpPr>
            <p:cNvPr id="30" name="Group 61"/>
            <p:cNvGrpSpPr>
              <a:grpSpLocks/>
            </p:cNvGrpSpPr>
            <p:nvPr/>
          </p:nvGrpSpPr>
          <p:grpSpPr bwMode="auto">
            <a:xfrm rot="10800000">
              <a:off x="8101076" y="5695950"/>
              <a:ext cx="433324" cy="298450"/>
              <a:chOff x="5980176" y="5676900"/>
              <a:chExt cx="433324" cy="298450"/>
            </a:xfrm>
          </p:grpSpPr>
          <p:sp>
            <p:nvSpPr>
              <p:cNvPr id="27673" name="Rectangle 115"/>
              <p:cNvSpPr>
                <a:spLocks noChangeArrowheads="1"/>
              </p:cNvSpPr>
              <p:nvPr/>
            </p:nvSpPr>
            <p:spPr bwMode="auto">
              <a:xfrm>
                <a:off x="6032500" y="5676900"/>
                <a:ext cx="381000" cy="298450"/>
              </a:xfrm>
              <a:prstGeom prst="rect">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sp>
            <p:nvSpPr>
              <p:cNvPr id="27674" name="Oval 116"/>
              <p:cNvSpPr>
                <a:spLocks noChangeArrowheads="1"/>
              </p:cNvSpPr>
              <p:nvPr/>
            </p:nvSpPr>
            <p:spPr bwMode="auto">
              <a:xfrm>
                <a:off x="5980176" y="5678424"/>
                <a:ext cx="100584" cy="292608"/>
              </a:xfrm>
              <a:prstGeom prst="ellipse">
                <a:avLst/>
              </a:prstGeom>
              <a:solidFill>
                <a:schemeClr val="bg1"/>
              </a:solidFill>
              <a:ln w="9525" algn="ctr">
                <a:solidFill>
                  <a:schemeClr val="tx1"/>
                </a:solidFill>
                <a:round/>
                <a:headEnd/>
                <a:tailEnd/>
              </a:ln>
            </p:spPr>
            <p:txBody>
              <a:bodyPr lIns="92075" tIns="46038" rIns="92075" bIns="46038"/>
              <a:lstStyle/>
              <a:p>
                <a:pPr marL="571500" indent="-571500"/>
                <a:endParaRPr lang="en-GB" dirty="0"/>
              </a:p>
            </p:txBody>
          </p:sp>
        </p:grpSp>
        <p:sp>
          <p:nvSpPr>
            <p:cNvPr id="27672" name="Rectangle 114"/>
            <p:cNvSpPr>
              <a:spLocks noChangeArrowheads="1"/>
            </p:cNvSpPr>
            <p:nvPr/>
          </p:nvSpPr>
          <p:spPr bwMode="auto">
            <a:xfrm>
              <a:off x="6324600" y="5229422"/>
              <a:ext cx="2010059" cy="1244530"/>
            </a:xfrm>
            <a:prstGeom prst="rect">
              <a:avLst/>
            </a:prstGeom>
            <a:solidFill>
              <a:schemeClr val="bg1"/>
            </a:solidFill>
            <a:ln w="25400" algn="ctr">
              <a:solidFill>
                <a:schemeClr val="tx1"/>
              </a:solidFill>
              <a:round/>
              <a:headEnd/>
              <a:tailEnd/>
            </a:ln>
          </p:spPr>
          <p:txBody>
            <a:bodyPr lIns="92075" tIns="46038" rIns="92075" bIns="46038"/>
            <a:lstStyle/>
            <a:p>
              <a:pPr marL="571500" indent="-571500" algn="ctr">
                <a:buFont typeface="Wingdings" pitchFamily="2" charset="2"/>
                <a:buNone/>
              </a:pPr>
              <a:endParaRPr lang="en-US" sz="900" b="0" dirty="0"/>
            </a:p>
            <a:p>
              <a:pPr marL="571500" indent="-571500" algn="ctr">
                <a:buFont typeface="Wingdings" pitchFamily="2" charset="2"/>
                <a:buNone/>
              </a:pPr>
              <a:r>
                <a:rPr lang="en-US" sz="1400" b="0" dirty="0"/>
                <a:t>Active Circuit:</a:t>
              </a:r>
            </a:p>
            <a:p>
              <a:pPr marL="571500" indent="-571500" algn="ctr">
                <a:buFont typeface="Wingdings" pitchFamily="2" charset="2"/>
                <a:buNone/>
              </a:pPr>
              <a:r>
                <a:rPr lang="en-US" sz="1400" b="0" dirty="0"/>
                <a:t>Is potentially unstable</a:t>
              </a:r>
            </a:p>
            <a:p>
              <a:pPr marL="571500" indent="-571500" algn="ctr">
                <a:buFont typeface="Wingdings" pitchFamily="2" charset="2"/>
                <a:buNone/>
              </a:pPr>
              <a:r>
                <a:rPr lang="en-US" sz="1400" b="0" dirty="0"/>
                <a:t>(possibility: oscillation)</a:t>
              </a:r>
              <a:endParaRPr lang="en-GB" sz="1400" b="0" dirty="0"/>
            </a:p>
          </p:txBody>
        </p:sp>
      </p:grpSp>
      <p:sp>
        <p:nvSpPr>
          <p:cNvPr id="27668" name="Oval 105"/>
          <p:cNvSpPr>
            <a:spLocks noChangeArrowheads="1"/>
          </p:cNvSpPr>
          <p:nvPr/>
        </p:nvSpPr>
        <p:spPr bwMode="auto">
          <a:xfrm>
            <a:off x="4959349" y="4769940"/>
            <a:ext cx="320191" cy="33112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1</a:t>
            </a:r>
            <a:endParaRPr lang="en-GB" sz="1200" b="1" dirty="0">
              <a:solidFill>
                <a:schemeClr val="tx1"/>
              </a:solidFill>
            </a:endParaRPr>
          </a:p>
        </p:txBody>
      </p:sp>
      <p:sp>
        <p:nvSpPr>
          <p:cNvPr id="27669" name="Oval 106"/>
          <p:cNvSpPr>
            <a:spLocks noChangeArrowheads="1"/>
          </p:cNvSpPr>
          <p:nvPr/>
        </p:nvSpPr>
        <p:spPr bwMode="auto">
          <a:xfrm>
            <a:off x="7337908" y="4760795"/>
            <a:ext cx="320191" cy="331126"/>
          </a:xfrm>
          <a:prstGeom prst="ellipse">
            <a:avLst/>
          </a:prstGeom>
          <a:solidFill>
            <a:schemeClr val="bg1"/>
          </a:solidFill>
          <a:ln w="15875" algn="ctr">
            <a:solidFill>
              <a:srgbClr val="FFC000"/>
            </a:solidFill>
            <a:round/>
            <a:headEnd/>
            <a:tailEnd/>
          </a:ln>
        </p:spPr>
        <p:txBody>
          <a:bodyPr lIns="92075" tIns="46038" rIns="92075" bIns="46038"/>
          <a:lstStyle/>
          <a:p>
            <a:pPr marL="571500" indent="-571500" algn="ctr">
              <a:buFont typeface="Wingdings" pitchFamily="2" charset="2"/>
              <a:buNone/>
            </a:pPr>
            <a:r>
              <a:rPr lang="en-US" sz="1200" b="1" dirty="0">
                <a:solidFill>
                  <a:schemeClr val="tx1"/>
                </a:solidFill>
              </a:rPr>
              <a:t>2</a:t>
            </a:r>
            <a:endParaRPr lang="en-GB" sz="1200" b="1" dirty="0">
              <a:solidFill>
                <a:schemeClr val="tx1"/>
              </a:solidFill>
            </a:endParaRPr>
          </a:p>
        </p:txBody>
      </p:sp>
      <p:sp>
        <p:nvSpPr>
          <p:cNvPr id="27665" name="Rectangle 12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Navigation in the Smith Chart</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225</a:t>
            </a:fld>
            <a:endParaRPr lang="en-US" dirty="0"/>
          </a:p>
        </p:txBody>
      </p:sp>
      <p:sp>
        <p:nvSpPr>
          <p:cNvPr id="22" name="TextBox 21"/>
          <p:cNvSpPr txBox="1"/>
          <p:nvPr/>
        </p:nvSpPr>
        <p:spPr>
          <a:xfrm>
            <a:off x="5512821" y="3188767"/>
            <a:ext cx="1591343" cy="738664"/>
          </a:xfrm>
          <a:prstGeom prst="rect">
            <a:avLst/>
          </a:prstGeom>
          <a:noFill/>
        </p:spPr>
        <p:txBody>
          <a:bodyPr wrap="square" rtlCol="0">
            <a:spAutoFit/>
          </a:bodyPr>
          <a:lstStyle/>
          <a:p>
            <a:pPr algn="ctr">
              <a:buNone/>
            </a:pPr>
            <a:r>
              <a:rPr lang="en-GB" sz="1400" b="0" dirty="0"/>
              <a:t>Lossy Two-Port:</a:t>
            </a:r>
          </a:p>
          <a:p>
            <a:pPr algn="ctr">
              <a:buNone/>
            </a:pPr>
            <a:r>
              <a:rPr lang="en-GB" sz="1400" b="0" dirty="0"/>
              <a:t>Is unconditionally stable</a:t>
            </a:r>
          </a:p>
        </p:txBody>
      </p:sp>
    </p:spTree>
    <p:extLst>
      <p:ext uri="{BB962C8B-B14F-4D97-AF65-F5344CB8AC3E}">
        <p14:creationId xmlns:p14="http://schemas.microsoft.com/office/powerpoint/2010/main" val="89047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6259" name="Slide Number Placeholder 4"/>
          <p:cNvSpPr>
            <a:spLocks noGrp="1"/>
          </p:cNvSpPr>
          <p:nvPr>
            <p:ph type="sldNum" sz="quarter" idx="11"/>
          </p:nvPr>
        </p:nvSpPr>
        <p:spPr>
          <a:noFill/>
        </p:spPr>
        <p:txBody>
          <a:bodyPr/>
          <a:lstStyle/>
          <a:p>
            <a:fld id="{23B0B71A-5D73-41B1-B274-CD20C25E1D52}" type="slidenum">
              <a:rPr lang="en-US" smtClean="0"/>
              <a:pPr/>
              <a:t>23</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Microstriplines (1)</a:t>
            </a:r>
          </a:p>
        </p:txBody>
      </p:sp>
      <p:pic>
        <p:nvPicPr>
          <p:cNvPr id="96261" name="Picture 10" descr="Fig_22"/>
          <p:cNvPicPr>
            <a:picLocks noChangeAspect="1" noChangeArrowheads="1"/>
          </p:cNvPicPr>
          <p:nvPr/>
        </p:nvPicPr>
        <p:blipFill>
          <a:blip r:embed="rId3" cstate="print"/>
          <a:srcRect r="47020"/>
          <a:stretch>
            <a:fillRect/>
          </a:stretch>
        </p:blipFill>
        <p:spPr bwMode="auto">
          <a:xfrm>
            <a:off x="887413" y="2582864"/>
            <a:ext cx="3270250" cy="3013620"/>
          </a:xfrm>
          <a:prstGeom prst="rect">
            <a:avLst/>
          </a:prstGeom>
          <a:noFill/>
          <a:ln w="9525">
            <a:noFill/>
            <a:miter lim="800000"/>
            <a:headEnd/>
            <a:tailEnd/>
          </a:ln>
        </p:spPr>
      </p:pic>
      <p:sp>
        <p:nvSpPr>
          <p:cNvPr id="96262" name="Rectangle 10"/>
          <p:cNvSpPr>
            <a:spLocks noChangeArrowheads="1"/>
          </p:cNvSpPr>
          <p:nvPr/>
        </p:nvSpPr>
        <p:spPr bwMode="auto">
          <a:xfrm>
            <a:off x="1260475" y="2595563"/>
            <a:ext cx="3081338" cy="341312"/>
          </a:xfrm>
          <a:prstGeom prst="rect">
            <a:avLst/>
          </a:prstGeom>
          <a:noFill/>
          <a:ln w="9525">
            <a:noFill/>
            <a:miter lim="800000"/>
            <a:headEnd/>
            <a:tailEnd/>
          </a:ln>
        </p:spPr>
        <p:txBody>
          <a:bodyPr>
            <a:spAutoFit/>
          </a:bodyPr>
          <a:lstStyle/>
          <a:p>
            <a:pPr>
              <a:buFont typeface="Wingdings" pitchFamily="2" charset="2"/>
              <a:buNone/>
            </a:pPr>
            <a:r>
              <a:rPr lang="en-US" sz="1800" b="0" dirty="0">
                <a:solidFill>
                  <a:schemeClr val="tx1"/>
                </a:solidFill>
              </a:rPr>
              <a:t>Mechanical construction</a:t>
            </a:r>
          </a:p>
        </p:txBody>
      </p:sp>
      <p:sp>
        <p:nvSpPr>
          <p:cNvPr id="96263" name="Rectangle 12"/>
          <p:cNvSpPr>
            <a:spLocks noChangeArrowheads="1"/>
          </p:cNvSpPr>
          <p:nvPr/>
        </p:nvSpPr>
        <p:spPr bwMode="auto">
          <a:xfrm>
            <a:off x="375139" y="5609182"/>
            <a:ext cx="8509012" cy="794064"/>
          </a:xfrm>
          <a:prstGeom prst="rect">
            <a:avLst/>
          </a:prstGeom>
          <a:noFill/>
          <a:ln w="9525">
            <a:noFill/>
            <a:miter lim="800000"/>
            <a:headEnd/>
            <a:tailEnd/>
          </a:ln>
        </p:spPr>
        <p:txBody>
          <a:bodyPr wrap="square">
            <a:spAutoFit/>
          </a:bodyPr>
          <a:lstStyle/>
          <a:p>
            <a:pPr>
              <a:buFont typeface="Wingdings" pitchFamily="2" charset="2"/>
              <a:buNone/>
            </a:pPr>
            <a:r>
              <a:rPr lang="en-US" sz="1400" b="0" dirty="0"/>
              <a:t>Note: Quasi-TEM wave due to different dielectric constants in different parts of the cross-section. We do get longitudinal field components</a:t>
            </a:r>
            <a:r>
              <a:rPr lang="en-US" sz="1800" b="0" dirty="0"/>
              <a:t>.</a:t>
            </a:r>
          </a:p>
          <a:p>
            <a:pPr>
              <a:buFont typeface="Wingdings" pitchFamily="2" charset="2"/>
              <a:buNone/>
            </a:pPr>
            <a:r>
              <a:rPr lang="en-US" sz="1400" b="0" dirty="0"/>
              <a:t>From: R.K Hoffmann; </a:t>
            </a:r>
            <a:r>
              <a:rPr lang="en-US" sz="1400" b="0" dirty="0" err="1"/>
              <a:t>Integrierte</a:t>
            </a:r>
            <a:r>
              <a:rPr lang="en-US" sz="1400" b="0" dirty="0"/>
              <a:t> </a:t>
            </a:r>
            <a:r>
              <a:rPr lang="en-US" sz="1400" b="0" dirty="0" err="1"/>
              <a:t>Mikrowellenschaltungen</a:t>
            </a:r>
            <a:r>
              <a:rPr lang="en-US" sz="1400" b="0" dirty="0"/>
              <a:t> Springer 183 page 142, also in English available</a:t>
            </a:r>
            <a:endParaRPr lang="en-GB" sz="1400" b="0" dirty="0"/>
          </a:p>
        </p:txBody>
      </p:sp>
      <p:pic>
        <p:nvPicPr>
          <p:cNvPr id="96264" name="Picture 10" descr="Fig_22"/>
          <p:cNvPicPr>
            <a:picLocks noChangeAspect="1" noChangeArrowheads="1"/>
          </p:cNvPicPr>
          <p:nvPr/>
        </p:nvPicPr>
        <p:blipFill>
          <a:blip r:embed="rId3" cstate="print"/>
          <a:srcRect l="52556"/>
          <a:stretch>
            <a:fillRect/>
          </a:stretch>
        </p:blipFill>
        <p:spPr bwMode="auto">
          <a:xfrm>
            <a:off x="4692650" y="2586038"/>
            <a:ext cx="2928938" cy="3010445"/>
          </a:xfrm>
          <a:prstGeom prst="rect">
            <a:avLst/>
          </a:prstGeom>
          <a:noFill/>
          <a:ln w="9525">
            <a:noFill/>
            <a:miter lim="800000"/>
            <a:headEnd/>
            <a:tailEnd/>
          </a:ln>
        </p:spPr>
      </p:pic>
      <p:sp>
        <p:nvSpPr>
          <p:cNvPr id="96265" name="Rectangle 11"/>
          <p:cNvSpPr>
            <a:spLocks noChangeArrowheads="1"/>
          </p:cNvSpPr>
          <p:nvPr/>
        </p:nvSpPr>
        <p:spPr bwMode="auto">
          <a:xfrm>
            <a:off x="5149850" y="2586038"/>
            <a:ext cx="3052763" cy="341312"/>
          </a:xfrm>
          <a:prstGeom prst="rect">
            <a:avLst/>
          </a:prstGeom>
          <a:noFill/>
          <a:ln w="9525">
            <a:noFill/>
            <a:miter lim="800000"/>
            <a:headEnd/>
            <a:tailEnd/>
          </a:ln>
        </p:spPr>
        <p:txBody>
          <a:bodyPr>
            <a:spAutoFit/>
          </a:bodyPr>
          <a:lstStyle/>
          <a:p>
            <a:pPr>
              <a:buFont typeface="Wingdings" pitchFamily="2" charset="2"/>
              <a:buNone/>
            </a:pPr>
            <a:r>
              <a:rPr lang="en-US" sz="1800" b="0" dirty="0">
                <a:solidFill>
                  <a:schemeClr val="tx1"/>
                </a:solidFill>
              </a:rPr>
              <a:t>Static field approximation </a:t>
            </a:r>
            <a:endParaRPr lang="en-GB" sz="1800" b="0" dirty="0">
              <a:solidFill>
                <a:schemeClr val="tx1"/>
              </a:solidFill>
            </a:endParaRPr>
          </a:p>
        </p:txBody>
      </p:sp>
      <p:sp>
        <p:nvSpPr>
          <p:cNvPr id="96266"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96267" name="Rectangle 12"/>
          <p:cNvSpPr>
            <a:spLocks noChangeArrowheads="1"/>
          </p:cNvSpPr>
          <p:nvPr/>
        </p:nvSpPr>
        <p:spPr bwMode="auto">
          <a:xfrm>
            <a:off x="433388" y="977900"/>
            <a:ext cx="8509012" cy="1588127"/>
          </a:xfrm>
          <a:prstGeom prst="rect">
            <a:avLst/>
          </a:prstGeom>
          <a:noFill/>
          <a:ln w="9525">
            <a:noFill/>
            <a:miter lim="800000"/>
            <a:headEnd/>
            <a:tailEnd/>
          </a:ln>
        </p:spPr>
        <p:txBody>
          <a:bodyPr wrap="square">
            <a:spAutoFit/>
          </a:bodyPr>
          <a:lstStyle/>
          <a:p>
            <a:pPr algn="just">
              <a:buFont typeface="Wingdings" pitchFamily="2" charset="2"/>
              <a:buNone/>
            </a:pPr>
            <a:r>
              <a:rPr lang="en-US" sz="1800" b="0" dirty="0"/>
              <a:t>A microstripline may be visualized as a stripline with the top cover and the top dielectric layer taken away.  It is thus an asymmetric open structure, and only part of its cross section is filled with a dielectric material.  Since there is a transversely inhomogeneous dielectric, </a:t>
            </a:r>
            <a:r>
              <a:rPr lang="en-US" sz="1800" b="0" dirty="0">
                <a:solidFill>
                  <a:srgbClr val="FF0000"/>
                </a:solidFill>
              </a:rPr>
              <a:t>only a quasi-TEM wave </a:t>
            </a:r>
            <a:r>
              <a:rPr lang="en-US" sz="1800" b="0" dirty="0"/>
              <a:t>exists.  This has several and severe implications such as a frequency-dependent characteristic impedance and a considerable dispersion. And “why the hell” are people using it?</a:t>
            </a:r>
          </a:p>
        </p:txBody>
      </p:sp>
    </p:spTree>
    <p:extLst>
      <p:ext uri="{BB962C8B-B14F-4D97-AF65-F5344CB8AC3E}">
        <p14:creationId xmlns:p14="http://schemas.microsoft.com/office/powerpoint/2010/main" val="754847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7283" name="Slide Number Placeholder 4"/>
          <p:cNvSpPr>
            <a:spLocks noGrp="1"/>
          </p:cNvSpPr>
          <p:nvPr>
            <p:ph type="sldNum" sz="quarter" idx="11"/>
          </p:nvPr>
        </p:nvSpPr>
        <p:spPr>
          <a:noFill/>
        </p:spPr>
        <p:txBody>
          <a:bodyPr/>
          <a:lstStyle/>
          <a:p>
            <a:fld id="{DB2C23E4-BF31-47FA-892C-F0FFED3DF933}" type="slidenum">
              <a:rPr lang="en-US" smtClean="0"/>
              <a:pPr/>
              <a:t>24</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Microstriplines (2)</a:t>
            </a:r>
          </a:p>
        </p:txBody>
      </p:sp>
      <p:sp>
        <p:nvSpPr>
          <p:cNvPr id="97285" name="Rectangle 10"/>
          <p:cNvSpPr>
            <a:spLocks noChangeArrowheads="1"/>
          </p:cNvSpPr>
          <p:nvPr/>
        </p:nvSpPr>
        <p:spPr bwMode="auto">
          <a:xfrm>
            <a:off x="1040615" y="4190149"/>
            <a:ext cx="3336123" cy="978729"/>
          </a:xfrm>
          <a:prstGeom prst="rect">
            <a:avLst/>
          </a:prstGeom>
          <a:noFill/>
          <a:ln w="9525">
            <a:noFill/>
            <a:miter lim="800000"/>
            <a:headEnd/>
            <a:tailEnd/>
          </a:ln>
        </p:spPr>
        <p:txBody>
          <a:bodyPr wrap="square">
            <a:spAutoFit/>
          </a:bodyPr>
          <a:lstStyle/>
          <a:p>
            <a:pPr>
              <a:buFont typeface="Wingdings" pitchFamily="2" charset="2"/>
              <a:buNone/>
            </a:pPr>
            <a:r>
              <a:rPr lang="en-US" sz="1200" b="0" dirty="0"/>
              <a:t>frequency-dependent characteristic impedance Z</a:t>
            </a:r>
            <a:r>
              <a:rPr lang="en-US" sz="1200" b="0" baseline="-25000" dirty="0"/>
              <a:t>L</a:t>
            </a:r>
            <a:r>
              <a:rPr lang="en-US" sz="1200" b="0" dirty="0"/>
              <a:t> according to the PI= power-current definition  of the char. impedance Z</a:t>
            </a:r>
            <a:r>
              <a:rPr lang="en-US" sz="1200" b="0" baseline="-25000" dirty="0"/>
              <a:t>L </a:t>
            </a:r>
          </a:p>
          <a:p>
            <a:pPr>
              <a:buNone/>
            </a:pPr>
            <a:r>
              <a:rPr lang="en-GB" sz="1200" b="0" dirty="0"/>
              <a:t>The traces are parametrized (0.1 ..10) as w/h ; w =strip width; h=substrate thickness</a:t>
            </a:r>
            <a:endParaRPr lang="en-US" sz="1200" b="0" baseline="-25000" dirty="0"/>
          </a:p>
        </p:txBody>
      </p:sp>
      <p:sp>
        <p:nvSpPr>
          <p:cNvPr id="97286" name="Rectangle 11"/>
          <p:cNvSpPr>
            <a:spLocks noChangeArrowheads="1"/>
          </p:cNvSpPr>
          <p:nvPr/>
        </p:nvSpPr>
        <p:spPr bwMode="auto">
          <a:xfrm>
            <a:off x="5529263" y="4103618"/>
            <a:ext cx="3052762" cy="1012585"/>
          </a:xfrm>
          <a:prstGeom prst="rect">
            <a:avLst/>
          </a:prstGeom>
          <a:noFill/>
          <a:ln w="9525">
            <a:noFill/>
            <a:miter lim="800000"/>
            <a:headEnd/>
            <a:tailEnd/>
          </a:ln>
        </p:spPr>
        <p:txBody>
          <a:bodyPr>
            <a:spAutoFit/>
          </a:bodyPr>
          <a:lstStyle/>
          <a:p>
            <a:pPr>
              <a:buFont typeface="Wingdings" pitchFamily="2" charset="2"/>
              <a:buNone/>
            </a:pPr>
            <a:r>
              <a:rPr lang="en-US" sz="1200" b="0" dirty="0"/>
              <a:t>effective permittivity with an alumina substrate </a:t>
            </a:r>
            <a:r>
              <a:rPr lang="el-GR" sz="1200" b="0" dirty="0"/>
              <a:t>ε</a:t>
            </a:r>
            <a:r>
              <a:rPr lang="en-GB" sz="1200" b="0" baseline="-25000" dirty="0"/>
              <a:t>r</a:t>
            </a:r>
            <a:r>
              <a:rPr lang="en-GB" sz="1200" b="0" dirty="0"/>
              <a:t> =9.7</a:t>
            </a:r>
          </a:p>
          <a:p>
            <a:pPr>
              <a:buFont typeface="Wingdings" pitchFamily="2" charset="2"/>
              <a:buNone/>
            </a:pPr>
            <a:r>
              <a:rPr lang="en-GB" sz="1200" b="0" dirty="0"/>
              <a:t>The traces are parametrized (0.1 ..10) as w/h ; w =strip width; h=substrate thickness</a:t>
            </a:r>
          </a:p>
          <a:p>
            <a:pPr>
              <a:buFont typeface="Wingdings" pitchFamily="2" charset="2"/>
              <a:buNone/>
            </a:pPr>
            <a:endParaRPr lang="en-GB" sz="1400" b="0" baseline="-25000" dirty="0"/>
          </a:p>
        </p:txBody>
      </p:sp>
      <p:grpSp>
        <p:nvGrpSpPr>
          <p:cNvPr id="97287" name="Group 13"/>
          <p:cNvGrpSpPr>
            <a:grpSpLocks/>
          </p:cNvGrpSpPr>
          <p:nvPr/>
        </p:nvGrpSpPr>
        <p:grpSpPr bwMode="auto">
          <a:xfrm>
            <a:off x="4653756" y="1210053"/>
            <a:ext cx="4221153" cy="2771399"/>
            <a:chOff x="586221" y="2142836"/>
            <a:chExt cx="2938318" cy="1898458"/>
          </a:xfrm>
        </p:grpSpPr>
        <p:pic>
          <p:nvPicPr>
            <p:cNvPr id="97290" name="Picture 2" descr="Fig_23"/>
            <p:cNvPicPr>
              <a:picLocks noChangeAspect="1" noChangeArrowheads="1"/>
            </p:cNvPicPr>
            <p:nvPr/>
          </p:nvPicPr>
          <p:blipFill rotWithShape="1">
            <a:blip r:embed="rId3" cstate="print"/>
            <a:srcRect t="39490" b="12841"/>
            <a:stretch/>
          </p:blipFill>
          <p:spPr bwMode="auto">
            <a:xfrm>
              <a:off x="600364" y="2142836"/>
              <a:ext cx="2924175" cy="1898458"/>
            </a:xfrm>
            <a:prstGeom prst="rect">
              <a:avLst/>
            </a:prstGeom>
            <a:noFill/>
            <a:ln w="9525">
              <a:noFill/>
              <a:miter lim="800000"/>
              <a:headEnd/>
              <a:tailEnd/>
            </a:ln>
          </p:spPr>
        </p:pic>
        <p:sp>
          <p:nvSpPr>
            <p:cNvPr id="97291" name="Text Box 4"/>
            <p:cNvSpPr txBox="1">
              <a:spLocks noChangeArrowheads="1"/>
            </p:cNvSpPr>
            <p:nvPr/>
          </p:nvSpPr>
          <p:spPr bwMode="auto">
            <a:xfrm>
              <a:off x="586221" y="2643909"/>
              <a:ext cx="439016" cy="367145"/>
            </a:xfrm>
            <a:prstGeom prst="rect">
              <a:avLst/>
            </a:prstGeom>
            <a:solidFill>
              <a:srgbClr val="FFFFFF"/>
            </a:solidFill>
            <a:ln w="9525">
              <a:solidFill>
                <a:srgbClr val="FFFFFF"/>
              </a:solidFill>
              <a:miter lim="800000"/>
              <a:headEnd/>
              <a:tailEnd/>
            </a:ln>
          </p:spPr>
          <p:txBody>
            <a:bodyPr lIns="0" tIns="0" bIns="0"/>
            <a:lstStyle/>
            <a:p>
              <a:pPr marL="571500" indent="-571500" algn="r">
                <a:spcAft>
                  <a:spcPts val="1000"/>
                </a:spcAft>
                <a:buFont typeface="Wingdings" pitchFamily="2" charset="2"/>
                <a:buNone/>
              </a:pPr>
              <a:r>
                <a:rPr lang="en-GB" sz="1400" b="0" dirty="0">
                  <a:solidFill>
                    <a:schemeClr val="tx1"/>
                  </a:solidFill>
                  <a:latin typeface="Symbol" pitchFamily="18" charset="2"/>
                </a:rPr>
                <a:t>e</a:t>
              </a:r>
              <a:r>
                <a:rPr lang="en-GB" sz="1400" b="0" baseline="-25000" dirty="0">
                  <a:solidFill>
                    <a:schemeClr val="tx1"/>
                  </a:solidFill>
                  <a:latin typeface="Verdana" pitchFamily="34" charset="0"/>
                </a:rPr>
                <a:t>r,eff</a:t>
              </a:r>
              <a:endParaRPr lang="en-US" sz="1400" dirty="0">
                <a:solidFill>
                  <a:schemeClr val="tx1"/>
                </a:solidFill>
              </a:endParaRPr>
            </a:p>
          </p:txBody>
        </p:sp>
      </p:grpSp>
      <p:pic>
        <p:nvPicPr>
          <p:cNvPr id="97288" name="Picture 3" descr="Fig_23"/>
          <p:cNvPicPr>
            <a:picLocks noChangeAspect="1" noChangeArrowheads="1"/>
          </p:cNvPicPr>
          <p:nvPr/>
        </p:nvPicPr>
        <p:blipFill>
          <a:blip r:embed="rId3" cstate="print"/>
          <a:srcRect b="60095"/>
          <a:stretch>
            <a:fillRect/>
          </a:stretch>
        </p:blipFill>
        <p:spPr bwMode="auto">
          <a:xfrm>
            <a:off x="412909" y="1328945"/>
            <a:ext cx="4230688" cy="2377983"/>
          </a:xfrm>
          <a:prstGeom prst="rect">
            <a:avLst/>
          </a:prstGeom>
          <a:noFill/>
          <a:ln w="9525">
            <a:noFill/>
            <a:miter lim="800000"/>
            <a:headEnd/>
            <a:tailEnd/>
          </a:ln>
        </p:spPr>
      </p:pic>
      <p:sp>
        <p:nvSpPr>
          <p:cNvPr id="97289"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12" name="TextBox 11"/>
          <p:cNvSpPr txBox="1"/>
          <p:nvPr/>
        </p:nvSpPr>
        <p:spPr>
          <a:xfrm>
            <a:off x="193675" y="5819584"/>
            <a:ext cx="7111690" cy="258532"/>
          </a:xfrm>
          <a:prstGeom prst="rect">
            <a:avLst/>
          </a:prstGeom>
          <a:noFill/>
        </p:spPr>
        <p:txBody>
          <a:bodyPr wrap="none" rtlCol="0">
            <a:spAutoFit/>
          </a:bodyPr>
          <a:lstStyle/>
          <a:p>
            <a:pPr>
              <a:buNone/>
            </a:pPr>
            <a:r>
              <a:rPr lang="en-GB" sz="1200" b="0" dirty="0"/>
              <a:t>From: R.K </a:t>
            </a:r>
            <a:r>
              <a:rPr lang="en-GB" sz="1200" b="0" dirty="0" err="1"/>
              <a:t>Hoffmann:Integrierte</a:t>
            </a:r>
            <a:r>
              <a:rPr lang="en-GB" sz="1200" b="0" dirty="0"/>
              <a:t> </a:t>
            </a:r>
            <a:r>
              <a:rPr lang="en-GB" sz="1200" b="0" dirty="0" err="1"/>
              <a:t>Mikrowellenschaltungen</a:t>
            </a:r>
            <a:r>
              <a:rPr lang="en-GB" sz="1200" b="0" dirty="0"/>
              <a:t> (Springer) page 169..also in </a:t>
            </a:r>
            <a:r>
              <a:rPr lang="en-GB" sz="1200" b="0" dirty="0" err="1"/>
              <a:t>english</a:t>
            </a:r>
            <a:r>
              <a:rPr lang="en-GB" sz="1200" b="0" dirty="0"/>
              <a:t> available</a:t>
            </a:r>
          </a:p>
        </p:txBody>
      </p:sp>
      <p:pic>
        <p:nvPicPr>
          <p:cNvPr id="15" name="Picture 2" descr="Fig_23"/>
          <p:cNvPicPr>
            <a:picLocks noChangeAspect="1" noChangeArrowheads="1"/>
          </p:cNvPicPr>
          <p:nvPr/>
        </p:nvPicPr>
        <p:blipFill rotWithShape="1">
          <a:blip r:embed="rId3" cstate="print"/>
          <a:srcRect t="79302" b="12841"/>
          <a:stretch/>
        </p:blipFill>
        <p:spPr bwMode="auto">
          <a:xfrm>
            <a:off x="427835" y="3739758"/>
            <a:ext cx="4048914" cy="439583"/>
          </a:xfrm>
          <a:prstGeom prst="rect">
            <a:avLst/>
          </a:prstGeom>
          <a:noFill/>
          <a:ln w="9525">
            <a:noFill/>
            <a:miter lim="800000"/>
            <a:headEnd/>
            <a:tailEnd/>
          </a:ln>
        </p:spPr>
      </p:pic>
    </p:spTree>
    <p:extLst>
      <p:ext uri="{BB962C8B-B14F-4D97-AF65-F5344CB8AC3E}">
        <p14:creationId xmlns:p14="http://schemas.microsoft.com/office/powerpoint/2010/main" val="27595463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8307" name="Slide Number Placeholder 4"/>
          <p:cNvSpPr>
            <a:spLocks noGrp="1"/>
          </p:cNvSpPr>
          <p:nvPr>
            <p:ph type="sldNum" sz="quarter" idx="11"/>
          </p:nvPr>
        </p:nvSpPr>
        <p:spPr>
          <a:noFill/>
        </p:spPr>
        <p:txBody>
          <a:bodyPr/>
          <a:lstStyle/>
          <a:p>
            <a:fld id="{599582C0-044D-436E-A391-C496E562ECBA}" type="slidenum">
              <a:rPr lang="en-US" smtClean="0"/>
              <a:pPr/>
              <a:t>25</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Microstriplines (3)</a:t>
            </a:r>
          </a:p>
        </p:txBody>
      </p:sp>
      <p:sp>
        <p:nvSpPr>
          <p:cNvPr id="98309" name="Rectangle 10"/>
          <p:cNvSpPr>
            <a:spLocks noChangeArrowheads="1"/>
          </p:cNvSpPr>
          <p:nvPr/>
        </p:nvSpPr>
        <p:spPr bwMode="auto">
          <a:xfrm>
            <a:off x="641350" y="1970088"/>
            <a:ext cx="3330575" cy="839787"/>
          </a:xfrm>
          <a:prstGeom prst="rect">
            <a:avLst/>
          </a:prstGeom>
          <a:noFill/>
          <a:ln w="9525">
            <a:noFill/>
            <a:miter lim="800000"/>
            <a:headEnd/>
            <a:tailEnd/>
          </a:ln>
        </p:spPr>
        <p:txBody>
          <a:bodyPr>
            <a:spAutoFit/>
          </a:bodyPr>
          <a:lstStyle/>
          <a:p>
            <a:pPr>
              <a:buFont typeface="Wingdings" pitchFamily="2" charset="2"/>
              <a:buNone/>
            </a:pPr>
            <a:r>
              <a:rPr lang="en-US" sz="1800" b="0" dirty="0"/>
              <a:t>Planar transmission lines used in MIC (microwave integrated circuits)</a:t>
            </a:r>
          </a:p>
        </p:txBody>
      </p:sp>
      <p:sp>
        <p:nvSpPr>
          <p:cNvPr id="98310" name="Rectangle 11"/>
          <p:cNvSpPr>
            <a:spLocks noChangeArrowheads="1"/>
          </p:cNvSpPr>
          <p:nvPr/>
        </p:nvSpPr>
        <p:spPr bwMode="auto">
          <a:xfrm>
            <a:off x="4862513" y="1941513"/>
            <a:ext cx="3052762" cy="592137"/>
          </a:xfrm>
          <a:prstGeom prst="rect">
            <a:avLst/>
          </a:prstGeom>
          <a:noFill/>
          <a:ln w="9525">
            <a:noFill/>
            <a:miter lim="800000"/>
            <a:headEnd/>
            <a:tailEnd/>
          </a:ln>
        </p:spPr>
        <p:txBody>
          <a:bodyPr>
            <a:spAutoFit/>
          </a:bodyPr>
          <a:lstStyle/>
          <a:p>
            <a:pPr>
              <a:buFont typeface="Wingdings" pitchFamily="2" charset="2"/>
              <a:buNone/>
            </a:pPr>
            <a:r>
              <a:rPr lang="en-US" sz="1800" b="0" dirty="0"/>
              <a:t>Various transmission lines derived from microstrip</a:t>
            </a:r>
            <a:endParaRPr lang="en-GB" sz="1800" b="0" dirty="0"/>
          </a:p>
        </p:txBody>
      </p:sp>
      <p:sp>
        <p:nvSpPr>
          <p:cNvPr id="98311" name="TextBox 14"/>
          <p:cNvSpPr txBox="1">
            <a:spLocks noChangeArrowheads="1"/>
          </p:cNvSpPr>
          <p:nvPr/>
        </p:nvSpPr>
        <p:spPr bwMode="auto">
          <a:xfrm>
            <a:off x="1458913" y="5181600"/>
            <a:ext cx="185737" cy="341313"/>
          </a:xfrm>
          <a:prstGeom prst="rect">
            <a:avLst/>
          </a:prstGeom>
          <a:noFill/>
          <a:ln w="9525">
            <a:noFill/>
            <a:miter lim="800000"/>
            <a:headEnd/>
            <a:tailEnd/>
          </a:ln>
        </p:spPr>
        <p:txBody>
          <a:bodyPr wrap="none">
            <a:spAutoFit/>
          </a:bodyPr>
          <a:lstStyle/>
          <a:p>
            <a:pPr>
              <a:buFont typeface="Wingdings" pitchFamily="2" charset="2"/>
              <a:buNone/>
            </a:pPr>
            <a:endParaRPr lang="en-GB" sz="1800" b="0" dirty="0"/>
          </a:p>
        </p:txBody>
      </p:sp>
      <p:grpSp>
        <p:nvGrpSpPr>
          <p:cNvPr id="98312" name="Group 40"/>
          <p:cNvGrpSpPr>
            <a:grpSpLocks/>
          </p:cNvGrpSpPr>
          <p:nvPr/>
        </p:nvGrpSpPr>
        <p:grpSpPr bwMode="auto">
          <a:xfrm>
            <a:off x="730250" y="3122613"/>
            <a:ext cx="3387725" cy="1279525"/>
            <a:chOff x="406400" y="2761673"/>
            <a:chExt cx="3387852" cy="1279855"/>
          </a:xfrm>
        </p:grpSpPr>
        <p:pic>
          <p:nvPicPr>
            <p:cNvPr id="98332" name="Picture 2" descr="Fig_24"/>
            <p:cNvPicPr>
              <a:picLocks noChangeAspect="1" noChangeArrowheads="1"/>
            </p:cNvPicPr>
            <p:nvPr/>
          </p:nvPicPr>
          <p:blipFill>
            <a:blip r:embed="rId3" cstate="print"/>
            <a:srcRect/>
            <a:stretch>
              <a:fillRect/>
            </a:stretch>
          </p:blipFill>
          <p:spPr bwMode="auto">
            <a:xfrm>
              <a:off x="406400" y="2761673"/>
              <a:ext cx="3387852" cy="1279855"/>
            </a:xfrm>
            <a:prstGeom prst="rect">
              <a:avLst/>
            </a:prstGeom>
            <a:noFill/>
            <a:ln w="9525">
              <a:noFill/>
              <a:miter lim="800000"/>
              <a:headEnd/>
              <a:tailEnd/>
            </a:ln>
          </p:spPr>
        </p:pic>
        <p:sp>
          <p:nvSpPr>
            <p:cNvPr id="17" name="Rectangle 16"/>
            <p:cNvSpPr/>
            <p:nvPr/>
          </p:nvSpPr>
          <p:spPr bwMode="auto">
            <a:xfrm>
              <a:off x="950933" y="2872827"/>
              <a:ext cx="295286" cy="1937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2992535" y="2899821"/>
              <a:ext cx="295286" cy="1937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1035074" y="3574683"/>
              <a:ext cx="295286" cy="1937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p:cNvSpPr/>
            <p:nvPr/>
          </p:nvSpPr>
          <p:spPr bwMode="auto">
            <a:xfrm>
              <a:off x="2956021" y="3574683"/>
              <a:ext cx="295286" cy="1937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8337" name="TextBox 28"/>
            <p:cNvSpPr txBox="1">
              <a:spLocks noChangeArrowheads="1"/>
            </p:cNvSpPr>
            <p:nvPr/>
          </p:nvSpPr>
          <p:spPr bwMode="auto">
            <a:xfrm>
              <a:off x="909606" y="2780032"/>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sp>
          <p:nvSpPr>
            <p:cNvPr id="98338" name="TextBox 29"/>
            <p:cNvSpPr txBox="1">
              <a:spLocks noChangeArrowheads="1"/>
            </p:cNvSpPr>
            <p:nvPr/>
          </p:nvSpPr>
          <p:spPr bwMode="auto">
            <a:xfrm>
              <a:off x="909606" y="3472759"/>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sp>
          <p:nvSpPr>
            <p:cNvPr id="98339" name="TextBox 30"/>
            <p:cNvSpPr txBox="1">
              <a:spLocks noChangeArrowheads="1"/>
            </p:cNvSpPr>
            <p:nvPr/>
          </p:nvSpPr>
          <p:spPr bwMode="auto">
            <a:xfrm>
              <a:off x="2876951" y="3472759"/>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sp>
          <p:nvSpPr>
            <p:cNvPr id="98340" name="TextBox 31"/>
            <p:cNvSpPr txBox="1">
              <a:spLocks noChangeArrowheads="1"/>
            </p:cNvSpPr>
            <p:nvPr/>
          </p:nvSpPr>
          <p:spPr bwMode="auto">
            <a:xfrm>
              <a:off x="2876951" y="2789268"/>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grpSp>
      <p:grpSp>
        <p:nvGrpSpPr>
          <p:cNvPr id="98313" name="Group 41"/>
          <p:cNvGrpSpPr>
            <a:grpSpLocks/>
          </p:cNvGrpSpPr>
          <p:nvPr/>
        </p:nvGrpSpPr>
        <p:grpSpPr bwMode="auto">
          <a:xfrm>
            <a:off x="4692650" y="2709863"/>
            <a:ext cx="4137025" cy="2120900"/>
            <a:chOff x="4516581" y="2382868"/>
            <a:chExt cx="4488873" cy="2775076"/>
          </a:xfrm>
        </p:grpSpPr>
        <p:pic>
          <p:nvPicPr>
            <p:cNvPr id="98315" name="Picture 3" descr="Fig_25"/>
            <p:cNvPicPr>
              <a:picLocks noChangeAspect="1" noChangeArrowheads="1"/>
            </p:cNvPicPr>
            <p:nvPr/>
          </p:nvPicPr>
          <p:blipFill>
            <a:blip r:embed="rId4" cstate="print"/>
            <a:srcRect/>
            <a:stretch>
              <a:fillRect/>
            </a:stretch>
          </p:blipFill>
          <p:spPr bwMode="auto">
            <a:xfrm>
              <a:off x="4516581" y="2419926"/>
              <a:ext cx="4124858" cy="2738018"/>
            </a:xfrm>
            <a:prstGeom prst="rect">
              <a:avLst/>
            </a:prstGeom>
            <a:noFill/>
            <a:ln w="9525">
              <a:noFill/>
              <a:miter lim="800000"/>
              <a:headEnd/>
              <a:tailEnd/>
            </a:ln>
          </p:spPr>
        </p:pic>
        <p:sp>
          <p:nvSpPr>
            <p:cNvPr id="21" name="Rectangle 20"/>
            <p:cNvSpPr/>
            <p:nvPr/>
          </p:nvSpPr>
          <p:spPr bwMode="auto">
            <a:xfrm>
              <a:off x="5431237" y="4599189"/>
              <a:ext cx="294549" cy="19525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Rectangle 21"/>
            <p:cNvSpPr/>
            <p:nvPr/>
          </p:nvSpPr>
          <p:spPr bwMode="auto">
            <a:xfrm>
              <a:off x="5403677" y="4229456"/>
              <a:ext cx="294549" cy="19525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6502641" y="3647853"/>
              <a:ext cx="294549" cy="19525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ectangle 23"/>
            <p:cNvSpPr/>
            <p:nvPr/>
          </p:nvSpPr>
          <p:spPr bwMode="auto">
            <a:xfrm>
              <a:off x="5420902" y="2530345"/>
              <a:ext cx="296273" cy="1204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p:cNvSpPr/>
            <p:nvPr/>
          </p:nvSpPr>
          <p:spPr bwMode="auto">
            <a:xfrm>
              <a:off x="7703233" y="2511651"/>
              <a:ext cx="296273" cy="1204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6" name="Rectangle 25"/>
            <p:cNvSpPr/>
            <p:nvPr/>
          </p:nvSpPr>
          <p:spPr bwMode="auto">
            <a:xfrm>
              <a:off x="6871259" y="3435984"/>
              <a:ext cx="296273" cy="1204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7" name="Rectangle 26"/>
            <p:cNvSpPr/>
            <p:nvPr/>
          </p:nvSpPr>
          <p:spPr bwMode="auto">
            <a:xfrm>
              <a:off x="7637777" y="4360317"/>
              <a:ext cx="296273" cy="11839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8" name="Rectangle 27"/>
            <p:cNvSpPr/>
            <p:nvPr/>
          </p:nvSpPr>
          <p:spPr bwMode="auto">
            <a:xfrm>
              <a:off x="7684286" y="4516103"/>
              <a:ext cx="241152" cy="101781"/>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8324" name="TextBox 32"/>
            <p:cNvSpPr txBox="1">
              <a:spLocks noChangeArrowheads="1"/>
            </p:cNvSpPr>
            <p:nvPr/>
          </p:nvSpPr>
          <p:spPr bwMode="auto">
            <a:xfrm>
              <a:off x="6266696" y="2382868"/>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sp>
          <p:nvSpPr>
            <p:cNvPr id="98325" name="TextBox 33"/>
            <p:cNvSpPr txBox="1">
              <a:spLocks noChangeArrowheads="1"/>
            </p:cNvSpPr>
            <p:nvPr/>
          </p:nvSpPr>
          <p:spPr bwMode="auto">
            <a:xfrm>
              <a:off x="6691569" y="2382868"/>
              <a:ext cx="411194"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a:t>
              </a:r>
              <a:endParaRPr lang="en-GB" sz="1800" b="0" baseline="-25000" dirty="0">
                <a:solidFill>
                  <a:schemeClr val="tx1"/>
                </a:solidFill>
              </a:endParaRPr>
            </a:p>
          </p:txBody>
        </p:sp>
        <p:sp>
          <p:nvSpPr>
            <p:cNvPr id="98326" name="TextBox 34"/>
            <p:cNvSpPr txBox="1">
              <a:spLocks noChangeArrowheads="1"/>
            </p:cNvSpPr>
            <p:nvPr/>
          </p:nvSpPr>
          <p:spPr bwMode="auto">
            <a:xfrm>
              <a:off x="6442187" y="3516772"/>
              <a:ext cx="485086" cy="341633"/>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r1</a:t>
              </a:r>
              <a:endParaRPr lang="en-GB" sz="1800" b="0" baseline="-25000" dirty="0">
                <a:solidFill>
                  <a:schemeClr val="tx1"/>
                </a:solidFill>
              </a:endParaRPr>
            </a:p>
          </p:txBody>
        </p:sp>
        <p:sp>
          <p:nvSpPr>
            <p:cNvPr id="98327" name="TextBox 35"/>
            <p:cNvSpPr txBox="1">
              <a:spLocks noChangeArrowheads="1"/>
            </p:cNvSpPr>
            <p:nvPr/>
          </p:nvSpPr>
          <p:spPr bwMode="auto">
            <a:xfrm>
              <a:off x="7402768" y="3278795"/>
              <a:ext cx="485086"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r2</a:t>
              </a:r>
              <a:endParaRPr lang="en-GB" sz="1800" b="0" baseline="-25000" dirty="0">
                <a:solidFill>
                  <a:schemeClr val="tx1"/>
                </a:solidFill>
              </a:endParaRPr>
            </a:p>
          </p:txBody>
        </p:sp>
        <p:sp>
          <p:nvSpPr>
            <p:cNvPr id="98328" name="TextBox 36"/>
            <p:cNvSpPr txBox="1">
              <a:spLocks noChangeArrowheads="1"/>
            </p:cNvSpPr>
            <p:nvPr/>
          </p:nvSpPr>
          <p:spPr bwMode="auto">
            <a:xfrm>
              <a:off x="5343060" y="4474502"/>
              <a:ext cx="485086" cy="341633"/>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r1</a:t>
              </a:r>
              <a:endParaRPr lang="en-GB" sz="1800" b="0" baseline="-25000" dirty="0">
                <a:solidFill>
                  <a:schemeClr val="tx1"/>
                </a:solidFill>
              </a:endParaRPr>
            </a:p>
          </p:txBody>
        </p:sp>
        <p:sp>
          <p:nvSpPr>
            <p:cNvPr id="98329" name="TextBox 37"/>
            <p:cNvSpPr txBox="1">
              <a:spLocks noChangeArrowheads="1"/>
            </p:cNvSpPr>
            <p:nvPr/>
          </p:nvSpPr>
          <p:spPr bwMode="auto">
            <a:xfrm>
              <a:off x="5343060" y="4100831"/>
              <a:ext cx="485086"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r2</a:t>
              </a:r>
              <a:endParaRPr lang="en-GB" sz="1800" b="0" baseline="-25000" dirty="0">
                <a:solidFill>
                  <a:schemeClr val="tx1"/>
                </a:solidFill>
              </a:endParaRPr>
            </a:p>
          </p:txBody>
        </p:sp>
        <p:sp>
          <p:nvSpPr>
            <p:cNvPr id="98330" name="TextBox 38"/>
            <p:cNvSpPr txBox="1">
              <a:spLocks noChangeArrowheads="1"/>
            </p:cNvSpPr>
            <p:nvPr/>
          </p:nvSpPr>
          <p:spPr bwMode="auto">
            <a:xfrm>
              <a:off x="8520368" y="4220904"/>
              <a:ext cx="485086" cy="341632"/>
            </a:xfrm>
            <a:prstGeom prst="rect">
              <a:avLst/>
            </a:prstGeom>
            <a:noFill/>
            <a:ln w="9525">
              <a:noFill/>
              <a:miter lim="800000"/>
              <a:headEnd/>
              <a:tailEnd/>
            </a:ln>
          </p:spPr>
          <p:txBody>
            <a:bodyPr>
              <a:spAutoFit/>
            </a:bodyPr>
            <a:lstStyle/>
            <a:p>
              <a:pPr algn="ctr">
                <a:buFont typeface="Wingdings" pitchFamily="2" charset="2"/>
                <a:buNone/>
              </a:pPr>
              <a:r>
                <a:rPr lang="en-GB" sz="1800" b="0" dirty="0">
                  <a:solidFill>
                    <a:schemeClr val="tx1"/>
                  </a:solidFill>
                  <a:sym typeface="Symbol" pitchFamily="18" charset="2"/>
                </a:rPr>
                <a:t></a:t>
              </a:r>
              <a:r>
                <a:rPr lang="en-GB" sz="1800" b="0" baseline="-25000" dirty="0">
                  <a:solidFill>
                    <a:schemeClr val="tx1"/>
                  </a:solidFill>
                  <a:sym typeface="Symbol" pitchFamily="18" charset="2"/>
                </a:rPr>
                <a:t>r2</a:t>
              </a:r>
              <a:endParaRPr lang="en-GB" sz="1800" b="0" baseline="-25000" dirty="0">
                <a:solidFill>
                  <a:schemeClr val="tx1"/>
                </a:solidFill>
              </a:endParaRPr>
            </a:p>
          </p:txBody>
        </p:sp>
        <p:sp>
          <p:nvSpPr>
            <p:cNvPr id="98331" name="TextBox 39"/>
            <p:cNvSpPr txBox="1">
              <a:spLocks noChangeArrowheads="1"/>
            </p:cNvSpPr>
            <p:nvPr/>
          </p:nvSpPr>
          <p:spPr bwMode="auto">
            <a:xfrm>
              <a:off x="7559789" y="4350896"/>
              <a:ext cx="485086" cy="286232"/>
            </a:xfrm>
            <a:prstGeom prst="rect">
              <a:avLst/>
            </a:prstGeom>
            <a:noFill/>
            <a:ln w="9525">
              <a:noFill/>
              <a:miter lim="800000"/>
              <a:headEnd/>
              <a:tailEnd/>
            </a:ln>
          </p:spPr>
          <p:txBody>
            <a:bodyPr>
              <a:spAutoFit/>
            </a:bodyPr>
            <a:lstStyle/>
            <a:p>
              <a:pPr algn="ctr">
                <a:buFont typeface="Wingdings" pitchFamily="2" charset="2"/>
                <a:buNone/>
              </a:pPr>
              <a:r>
                <a:rPr lang="en-GB" sz="1400" b="0" dirty="0">
                  <a:solidFill>
                    <a:schemeClr val="tx1"/>
                  </a:solidFill>
                  <a:sym typeface="Symbol" pitchFamily="18" charset="2"/>
                </a:rPr>
                <a:t></a:t>
              </a:r>
              <a:r>
                <a:rPr lang="en-GB" sz="1400" b="0" baseline="-25000" dirty="0">
                  <a:solidFill>
                    <a:schemeClr val="tx1"/>
                  </a:solidFill>
                  <a:sym typeface="Symbol" pitchFamily="18" charset="2"/>
                </a:rPr>
                <a:t>r1</a:t>
              </a:r>
              <a:endParaRPr lang="en-GB" sz="1400" b="0" baseline="-25000" dirty="0">
                <a:solidFill>
                  <a:schemeClr val="tx1"/>
                </a:solidFill>
              </a:endParaRPr>
            </a:p>
          </p:txBody>
        </p:sp>
      </p:grpSp>
      <p:sp>
        <p:nvSpPr>
          <p:cNvPr id="98314"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2" name="TextBox 1"/>
          <p:cNvSpPr txBox="1"/>
          <p:nvPr/>
        </p:nvSpPr>
        <p:spPr>
          <a:xfrm>
            <a:off x="4694863" y="4923196"/>
            <a:ext cx="2051874" cy="1089529"/>
          </a:xfrm>
          <a:prstGeom prst="rect">
            <a:avLst/>
          </a:prstGeom>
          <a:noFill/>
        </p:spPr>
        <p:txBody>
          <a:bodyPr wrap="square" rtlCol="0">
            <a:spAutoFit/>
          </a:bodyPr>
          <a:lstStyle/>
          <a:p>
            <a:pPr>
              <a:buNone/>
            </a:pPr>
            <a:r>
              <a:rPr lang="en-GB" sz="1200" b="0" dirty="0"/>
              <a:t>This is a kind of printed optical fibre and this type of structure is becoming more and more important in integrated optics; the metal layer may also be dielectric</a:t>
            </a:r>
          </a:p>
        </p:txBody>
      </p:sp>
    </p:spTree>
    <p:extLst>
      <p:ext uri="{BB962C8B-B14F-4D97-AF65-F5344CB8AC3E}">
        <p14:creationId xmlns:p14="http://schemas.microsoft.com/office/powerpoint/2010/main" val="26027644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1"/>
          <p:cNvPicPr>
            <a:picLocks noChangeAspect="1" noChangeArrowheads="1"/>
          </p:cNvPicPr>
          <p:nvPr/>
        </p:nvPicPr>
        <p:blipFill>
          <a:blip r:embed="rId3" cstate="print"/>
          <a:srcRect/>
          <a:stretch>
            <a:fillRect/>
          </a:stretch>
        </p:blipFill>
        <p:spPr bwMode="auto">
          <a:xfrm>
            <a:off x="3168650" y="849313"/>
            <a:ext cx="5614988" cy="5562600"/>
          </a:xfrm>
          <a:prstGeom prst="rect">
            <a:avLst/>
          </a:prstGeom>
          <a:noFill/>
          <a:ln w="9525">
            <a:noFill/>
            <a:miter lim="800000"/>
            <a:headEnd/>
            <a:tailEnd/>
          </a:ln>
        </p:spPr>
      </p:pic>
      <p:sp>
        <p:nvSpPr>
          <p:cNvPr id="9933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9332" name="Slide Number Placeholder 4"/>
          <p:cNvSpPr>
            <a:spLocks noGrp="1"/>
          </p:cNvSpPr>
          <p:nvPr>
            <p:ph type="sldNum" sz="quarter" idx="11"/>
          </p:nvPr>
        </p:nvSpPr>
        <p:spPr>
          <a:noFill/>
        </p:spPr>
        <p:txBody>
          <a:bodyPr/>
          <a:lstStyle/>
          <a:p>
            <a:fld id="{72B73A3F-A722-4D12-B36E-24CC9791BF43}" type="slidenum">
              <a:rPr lang="en-US" smtClean="0"/>
              <a:pPr/>
              <a:t>26</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Slotlines (1)</a:t>
            </a:r>
          </a:p>
        </p:txBody>
      </p:sp>
      <p:sp>
        <p:nvSpPr>
          <p:cNvPr id="7" name="Rectangle 6"/>
          <p:cNvSpPr/>
          <p:nvPr/>
        </p:nvSpPr>
        <p:spPr>
          <a:xfrm>
            <a:off x="238125" y="3678238"/>
            <a:ext cx="2738438" cy="2455862"/>
          </a:xfrm>
          <a:prstGeom prst="rect">
            <a:avLst/>
          </a:prstGeom>
        </p:spPr>
        <p:txBody>
          <a:bodyPr>
            <a:spAutoFit/>
          </a:bodyPr>
          <a:lstStyle/>
          <a:p>
            <a:pPr>
              <a:buFont typeface="Wingdings" pitchFamily="2" charset="2"/>
              <a:buNone/>
              <a:defRPr/>
            </a:pPr>
            <a:r>
              <a:rPr lang="en-US" sz="1600" dirty="0">
                <a:latin typeface="Arial" pitchFamily="34" charset="0"/>
              </a:rPr>
              <a:t>(a)</a:t>
            </a:r>
            <a:r>
              <a:rPr lang="en-US" sz="1600" b="0" dirty="0">
                <a:latin typeface="Arial" pitchFamily="34" charset="0"/>
              </a:rPr>
              <a:t> Mechanical construction</a:t>
            </a:r>
          </a:p>
          <a:p>
            <a:pPr>
              <a:buFont typeface="Wingdings" pitchFamily="2" charset="2"/>
              <a:buNone/>
              <a:defRPr/>
            </a:pPr>
            <a:endParaRPr lang="en-US" sz="800" dirty="0">
              <a:latin typeface="Arial" pitchFamily="34" charset="0"/>
            </a:endParaRPr>
          </a:p>
          <a:p>
            <a:pPr>
              <a:spcBef>
                <a:spcPts val="0"/>
              </a:spcBef>
              <a:buFont typeface="Wingdings" pitchFamily="2" charset="2"/>
              <a:buNone/>
              <a:defRPr/>
            </a:pPr>
            <a:r>
              <a:rPr lang="en-US" sz="1600" dirty="0">
                <a:latin typeface="Arial" pitchFamily="34" charset="0"/>
              </a:rPr>
              <a:t>(b) </a:t>
            </a:r>
            <a:r>
              <a:rPr lang="en-US" sz="1600" b="0" dirty="0">
                <a:latin typeface="Arial" pitchFamily="34" charset="0"/>
              </a:rPr>
              <a:t>Field pattern </a:t>
            </a:r>
          </a:p>
          <a:p>
            <a:pPr>
              <a:spcBef>
                <a:spcPts val="0"/>
              </a:spcBef>
              <a:buFont typeface="Wingdings" pitchFamily="2" charset="2"/>
              <a:buNone/>
              <a:defRPr/>
            </a:pPr>
            <a:r>
              <a:rPr lang="en-US" sz="1600" b="0" dirty="0">
                <a:latin typeface="Arial" pitchFamily="34" charset="0"/>
              </a:rPr>
              <a:t>      (TE approximation)</a:t>
            </a:r>
          </a:p>
          <a:p>
            <a:pPr>
              <a:buFont typeface="Wingdings" pitchFamily="2" charset="2"/>
              <a:buNone/>
              <a:defRPr/>
            </a:pPr>
            <a:endParaRPr lang="en-US" sz="800" b="0" dirty="0">
              <a:latin typeface="Arial" pitchFamily="34" charset="0"/>
            </a:endParaRPr>
          </a:p>
          <a:p>
            <a:pPr marL="285750" indent="-285750">
              <a:buFont typeface="Wingdings" pitchFamily="2" charset="2"/>
              <a:buNone/>
              <a:defRPr/>
            </a:pPr>
            <a:r>
              <a:rPr lang="en-US" sz="1600" dirty="0">
                <a:latin typeface="Arial" pitchFamily="34" charset="0"/>
              </a:rPr>
              <a:t>(c) </a:t>
            </a:r>
            <a:r>
              <a:rPr lang="en-US" sz="1600" b="0" dirty="0">
                <a:latin typeface="Arial" pitchFamily="34" charset="0"/>
              </a:rPr>
              <a:t>Longitudinal and transverse current densities</a:t>
            </a:r>
          </a:p>
          <a:p>
            <a:pPr>
              <a:buFont typeface="Wingdings" pitchFamily="2" charset="2"/>
              <a:buNone/>
              <a:defRPr/>
            </a:pPr>
            <a:endParaRPr lang="en-US" sz="800" b="0" dirty="0">
              <a:latin typeface="Arial" pitchFamily="34" charset="0"/>
            </a:endParaRPr>
          </a:p>
          <a:p>
            <a:pPr marL="285750" indent="-285750">
              <a:buFont typeface="Wingdings" pitchFamily="2" charset="2"/>
              <a:buNone/>
              <a:defRPr/>
            </a:pPr>
            <a:r>
              <a:rPr lang="en-US" sz="1600" dirty="0">
                <a:latin typeface="Arial" pitchFamily="34" charset="0"/>
              </a:rPr>
              <a:t>(d) </a:t>
            </a:r>
            <a:r>
              <a:rPr lang="en-US" sz="1600" b="0" dirty="0">
                <a:latin typeface="Arial" pitchFamily="34" charset="0"/>
              </a:rPr>
              <a:t>Magnetic line current model.</a:t>
            </a:r>
          </a:p>
        </p:txBody>
      </p:sp>
      <p:sp>
        <p:nvSpPr>
          <p:cNvPr id="99335"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
        <p:nvSpPr>
          <p:cNvPr id="99336" name="Rectangle 6"/>
          <p:cNvSpPr>
            <a:spLocks noChangeArrowheads="1"/>
          </p:cNvSpPr>
          <p:nvPr/>
        </p:nvSpPr>
        <p:spPr bwMode="auto">
          <a:xfrm>
            <a:off x="285750" y="812800"/>
            <a:ext cx="2595563" cy="2751138"/>
          </a:xfrm>
          <a:prstGeom prst="rect">
            <a:avLst/>
          </a:prstGeom>
          <a:solidFill>
            <a:schemeClr val="bg1"/>
          </a:solidFill>
          <a:ln w="9525">
            <a:noFill/>
            <a:miter lim="800000"/>
            <a:headEnd/>
            <a:tailEnd/>
          </a:ln>
        </p:spPr>
        <p:txBody>
          <a:bodyPr>
            <a:spAutoFit/>
          </a:bodyPr>
          <a:lstStyle/>
          <a:p>
            <a:pPr algn="just">
              <a:buFont typeface="Wingdings" pitchFamily="2" charset="2"/>
              <a:buNone/>
            </a:pPr>
            <a:r>
              <a:rPr lang="en-US" sz="1600" b="0" dirty="0"/>
              <a:t>The slotline may be considered as </a:t>
            </a:r>
            <a:r>
              <a:rPr lang="en-US" sz="1600" b="0" dirty="0">
                <a:solidFill>
                  <a:srgbClr val="FF0000"/>
                </a:solidFill>
              </a:rPr>
              <a:t>the dual structure of the microstrip</a:t>
            </a:r>
            <a:r>
              <a:rPr lang="en-US" sz="1600" b="0" dirty="0"/>
              <a:t>.  It is essentially a slot in the metallization of a dielectric substrate.  The characteristic impedance and the effective dielectric constant exhibit similar dispersion properties to those of the microstrip line.  </a:t>
            </a:r>
          </a:p>
        </p:txBody>
      </p:sp>
      <p:sp>
        <p:nvSpPr>
          <p:cNvPr id="2" name="TextBox 1"/>
          <p:cNvSpPr txBox="1"/>
          <p:nvPr/>
        </p:nvSpPr>
        <p:spPr>
          <a:xfrm>
            <a:off x="238125" y="6180368"/>
            <a:ext cx="5383653" cy="258532"/>
          </a:xfrm>
          <a:prstGeom prst="rect">
            <a:avLst/>
          </a:prstGeom>
          <a:noFill/>
        </p:spPr>
        <p:txBody>
          <a:bodyPr wrap="none" rtlCol="0">
            <a:spAutoFit/>
          </a:bodyPr>
          <a:lstStyle/>
          <a:p>
            <a:pPr>
              <a:buNone/>
            </a:pPr>
            <a:r>
              <a:rPr lang="en-GB" sz="1200" b="0" dirty="0"/>
              <a:t>From: R.K </a:t>
            </a:r>
            <a:r>
              <a:rPr lang="en-GB" sz="1200" b="0" dirty="0" err="1"/>
              <a:t>Hoffmann:Integrierte</a:t>
            </a:r>
            <a:r>
              <a:rPr lang="en-GB" sz="1200" b="0" dirty="0"/>
              <a:t> </a:t>
            </a:r>
            <a:r>
              <a:rPr lang="en-GB" sz="1200" b="0" dirty="0" err="1"/>
              <a:t>Mikrowellenschaltungen</a:t>
            </a:r>
            <a:r>
              <a:rPr lang="en-GB" sz="1200" b="0" dirty="0"/>
              <a:t> (Springer) page 374</a:t>
            </a:r>
          </a:p>
        </p:txBody>
      </p:sp>
    </p:spTree>
    <p:extLst>
      <p:ext uri="{BB962C8B-B14F-4D97-AF65-F5344CB8AC3E}">
        <p14:creationId xmlns:p14="http://schemas.microsoft.com/office/powerpoint/2010/main" val="35024797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0355" name="Slide Number Placeholder 4"/>
          <p:cNvSpPr>
            <a:spLocks noGrp="1"/>
          </p:cNvSpPr>
          <p:nvPr>
            <p:ph type="sldNum" sz="quarter" idx="11"/>
          </p:nvPr>
        </p:nvSpPr>
        <p:spPr>
          <a:noFill/>
        </p:spPr>
        <p:txBody>
          <a:bodyPr/>
          <a:lstStyle/>
          <a:p>
            <a:fld id="{68459AE1-8707-490F-8A1B-7382B8CAB9BB}" type="slidenum">
              <a:rPr lang="en-US" smtClean="0"/>
              <a:pPr/>
              <a:t>27</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Slotlines (2)</a:t>
            </a:r>
          </a:p>
        </p:txBody>
      </p:sp>
      <p:sp>
        <p:nvSpPr>
          <p:cNvPr id="100357" name="Rectangle 6"/>
          <p:cNvSpPr>
            <a:spLocks noChangeArrowheads="1"/>
          </p:cNvSpPr>
          <p:nvPr/>
        </p:nvSpPr>
        <p:spPr bwMode="auto">
          <a:xfrm>
            <a:off x="669925" y="1323975"/>
            <a:ext cx="7569200" cy="1200329"/>
          </a:xfrm>
          <a:prstGeom prst="rect">
            <a:avLst/>
          </a:prstGeom>
          <a:noFill/>
          <a:ln w="9525">
            <a:noFill/>
            <a:miter lim="800000"/>
            <a:headEnd/>
            <a:tailEnd/>
          </a:ln>
        </p:spPr>
        <p:txBody>
          <a:bodyPr>
            <a:spAutoFit/>
          </a:bodyPr>
          <a:lstStyle/>
          <a:p>
            <a:pPr>
              <a:buFont typeface="Wingdings" pitchFamily="2" charset="2"/>
              <a:buNone/>
            </a:pPr>
            <a:r>
              <a:rPr lang="en-US" sz="1600" b="0" dirty="0"/>
              <a:t>A broadband (decade bandwidth) pulse inverter.  Assuming the upper microstrip to be the input, the signal leaving the circuit on the lower microstrip is inverted since this microstrip ends on the opposite side of the slotline compared to the input. The “bone”(broken line) denotes missing metal (</a:t>
            </a:r>
            <a:r>
              <a:rPr lang="en-US" sz="1600" b="0" dirty="0" err="1"/>
              <a:t>slotline</a:t>
            </a:r>
            <a:r>
              <a:rPr lang="en-US" sz="1600" b="0" dirty="0"/>
              <a:t>) in the metallization (=</a:t>
            </a:r>
            <a:r>
              <a:rPr lang="en-US" sz="1600" b="0" dirty="0" err="1"/>
              <a:t>groundplane</a:t>
            </a:r>
            <a:r>
              <a:rPr lang="en-US" sz="1600" b="0" dirty="0"/>
              <a:t>)  of the </a:t>
            </a:r>
            <a:r>
              <a:rPr lang="en-US" sz="1600" b="0" dirty="0" err="1"/>
              <a:t>microstrip</a:t>
            </a:r>
            <a:r>
              <a:rPr lang="en-US" sz="1600" b="0" dirty="0"/>
              <a:t>.</a:t>
            </a:r>
          </a:p>
        </p:txBody>
      </p:sp>
      <p:pic>
        <p:nvPicPr>
          <p:cNvPr id="100358" name="Picture 2" descr="Fig_27_"/>
          <p:cNvPicPr>
            <a:picLocks noChangeAspect="1" noChangeArrowheads="1"/>
          </p:cNvPicPr>
          <p:nvPr/>
        </p:nvPicPr>
        <p:blipFill>
          <a:blip r:embed="rId3" cstate="print"/>
          <a:srcRect/>
          <a:stretch>
            <a:fillRect/>
          </a:stretch>
        </p:blipFill>
        <p:spPr bwMode="auto">
          <a:xfrm>
            <a:off x="2097088" y="2520950"/>
            <a:ext cx="2641600" cy="2511425"/>
          </a:xfrm>
          <a:prstGeom prst="rect">
            <a:avLst/>
          </a:prstGeom>
          <a:noFill/>
          <a:ln w="9525">
            <a:noFill/>
            <a:miter lim="800000"/>
            <a:headEnd/>
            <a:tailEnd/>
          </a:ln>
        </p:spPr>
      </p:pic>
      <p:sp>
        <p:nvSpPr>
          <p:cNvPr id="100359" name="Rectangle 8"/>
          <p:cNvSpPr>
            <a:spLocks noChangeArrowheads="1"/>
          </p:cNvSpPr>
          <p:nvPr/>
        </p:nvSpPr>
        <p:spPr bwMode="auto">
          <a:xfrm>
            <a:off x="5065713" y="4287838"/>
            <a:ext cx="2970212" cy="757237"/>
          </a:xfrm>
          <a:prstGeom prst="rect">
            <a:avLst/>
          </a:prstGeom>
          <a:noFill/>
          <a:ln w="9525">
            <a:noFill/>
            <a:miter lim="800000"/>
            <a:headEnd/>
            <a:tailEnd/>
          </a:ln>
        </p:spPr>
        <p:txBody>
          <a:bodyPr>
            <a:spAutoFit/>
          </a:bodyPr>
          <a:lstStyle/>
          <a:p>
            <a:pPr>
              <a:buFont typeface="Wingdings" pitchFamily="2" charset="2"/>
              <a:buNone/>
            </a:pPr>
            <a:r>
              <a:rPr lang="en-US" sz="1600" b="0" dirty="0"/>
              <a:t>Two microstrip-slotline transitions connected back to back for 180</a:t>
            </a:r>
            <a:r>
              <a:rPr lang="en-US" sz="1600" b="0" dirty="0">
                <a:sym typeface="Symbol" pitchFamily="18" charset="2"/>
              </a:rPr>
              <a:t> phase change.</a:t>
            </a:r>
            <a:endParaRPr lang="en-US" sz="1600" b="0" dirty="0"/>
          </a:p>
        </p:txBody>
      </p:sp>
      <p:sp>
        <p:nvSpPr>
          <p:cNvPr id="100360"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Striplines, Microstriplines, Slotlines</a:t>
            </a:r>
          </a:p>
        </p:txBody>
      </p:sp>
    </p:spTree>
    <p:extLst>
      <p:ext uri="{BB962C8B-B14F-4D97-AF65-F5344CB8AC3E}">
        <p14:creationId xmlns:p14="http://schemas.microsoft.com/office/powerpoint/2010/main" val="20320952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1" y="1092201"/>
            <a:ext cx="4690504" cy="2927862"/>
          </a:xfrm>
          <a:prstGeom prst="rect">
            <a:avLst/>
          </a:prstGeom>
        </p:spPr>
      </p:pic>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28</a:t>
            </a:fld>
            <a:endParaRPr lang="en-US" dirty="0"/>
          </a:p>
        </p:txBody>
      </p:sp>
      <p:sp>
        <p:nvSpPr>
          <p:cNvPr id="16407" name="Rectangle 23"/>
          <p:cNvSpPr>
            <a:spLocks noGrp="1" noChangeArrowheads="1"/>
          </p:cNvSpPr>
          <p:nvPr>
            <p:ph type="title"/>
          </p:nvPr>
        </p:nvSpPr>
        <p:spPr>
          <a:xfrm>
            <a:off x="392955" y="25400"/>
            <a:ext cx="8420100" cy="1066800"/>
          </a:xfrm>
        </p:spPr>
        <p:txBody>
          <a:bodyPr/>
          <a:lstStyle/>
          <a:p>
            <a:pPr>
              <a:defRPr/>
            </a:pPr>
            <a:r>
              <a:rPr lang="en-US" dirty="0"/>
              <a:t>Let there be waveguide modes </a:t>
            </a:r>
            <a:r>
              <a:rPr lang="en-US" dirty="0">
                <a:sym typeface="Wingdings" pitchFamily="2" charset="2"/>
              </a:rPr>
              <a:t></a:t>
            </a:r>
            <a:endParaRPr lang="en-US" dirty="0"/>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 name="TextBox 2"/>
          <p:cNvSpPr txBox="1"/>
          <p:nvPr/>
        </p:nvSpPr>
        <p:spPr>
          <a:xfrm>
            <a:off x="370165" y="1245935"/>
            <a:ext cx="4082842" cy="1089529"/>
          </a:xfrm>
          <a:prstGeom prst="rect">
            <a:avLst/>
          </a:prstGeom>
          <a:noFill/>
        </p:spPr>
        <p:txBody>
          <a:bodyPr wrap="square" rtlCol="0">
            <a:spAutoFit/>
          </a:bodyPr>
          <a:lstStyle/>
          <a:p>
            <a:pPr>
              <a:buNone/>
            </a:pPr>
            <a:r>
              <a:rPr lang="en-GB" sz="1800" b="0" dirty="0"/>
              <a:t>For all homogeneous waveguides (any cross section), there are two basic types of modes, with different orthography:</a:t>
            </a:r>
          </a:p>
        </p:txBody>
      </p:sp>
      <p:sp>
        <p:nvSpPr>
          <p:cNvPr id="4" name="TextBox 3"/>
          <p:cNvSpPr txBox="1"/>
          <p:nvPr/>
        </p:nvSpPr>
        <p:spPr>
          <a:xfrm>
            <a:off x="1374775" y="917252"/>
            <a:ext cx="6413500" cy="341632"/>
          </a:xfrm>
          <a:prstGeom prst="rect">
            <a:avLst/>
          </a:prstGeom>
          <a:noFill/>
        </p:spPr>
        <p:txBody>
          <a:bodyPr wrap="square" rtlCol="0">
            <a:spAutoFit/>
          </a:bodyPr>
          <a:lstStyle/>
          <a:p>
            <a:pPr>
              <a:buNone/>
            </a:pPr>
            <a:r>
              <a:rPr lang="en-GB" sz="1800" b="0" dirty="0"/>
              <a:t>Details have been discussed in other lectures (hopefully </a:t>
            </a:r>
            <a:r>
              <a:rPr lang="en-GB" sz="1800" b="0" dirty="0">
                <a:sym typeface="Wingdings" pitchFamily="2" charset="2"/>
              </a:rPr>
              <a:t></a:t>
            </a:r>
            <a:r>
              <a:rPr lang="en-GB" sz="1800" b="0" dirty="0"/>
              <a:t>)</a:t>
            </a:r>
          </a:p>
        </p:txBody>
      </p:sp>
      <p:sp>
        <p:nvSpPr>
          <p:cNvPr id="11" name="TextBox 10"/>
          <p:cNvSpPr txBox="1"/>
          <p:nvPr/>
        </p:nvSpPr>
        <p:spPr>
          <a:xfrm>
            <a:off x="175488" y="4092476"/>
            <a:ext cx="8555038" cy="2308324"/>
          </a:xfrm>
          <a:prstGeom prst="rect">
            <a:avLst/>
          </a:prstGeom>
          <a:noFill/>
        </p:spPr>
        <p:txBody>
          <a:bodyPr wrap="square" rtlCol="0">
            <a:spAutoFit/>
          </a:bodyPr>
          <a:lstStyle/>
          <a:p>
            <a:pPr marL="285750" indent="-285750"/>
            <a:r>
              <a:rPr lang="en-GB" sz="1800" b="0" dirty="0"/>
              <a:t>H modes are characterized by the fact that they have </a:t>
            </a:r>
            <a:r>
              <a:rPr lang="en-GB" sz="1800" dirty="0"/>
              <a:t>only</a:t>
            </a:r>
            <a:r>
              <a:rPr lang="en-GB" sz="1800" b="0" dirty="0"/>
              <a:t> an H-component in the direction of propagation and no E-field in this direction (</a:t>
            </a:r>
            <a:r>
              <a:rPr lang="en-GB" sz="1800" u="sng" dirty="0"/>
              <a:t>T</a:t>
            </a:r>
            <a:r>
              <a:rPr lang="en-GB" sz="1800" b="0" dirty="0"/>
              <a:t>ransverse </a:t>
            </a:r>
            <a:r>
              <a:rPr lang="en-GB" sz="1800" u="sng" dirty="0"/>
              <a:t>E</a:t>
            </a:r>
            <a:r>
              <a:rPr lang="en-GB" sz="1800" b="0" dirty="0"/>
              <a:t>lectric)</a:t>
            </a:r>
          </a:p>
          <a:p>
            <a:pPr>
              <a:buNone/>
            </a:pPr>
            <a:endParaRPr lang="en-GB" sz="1000" b="0" dirty="0"/>
          </a:p>
          <a:p>
            <a:pPr marL="285750" indent="-285750"/>
            <a:r>
              <a:rPr lang="en-GB" sz="1800" b="0" dirty="0"/>
              <a:t>E modes on the other hand are characterized by the fact that they have </a:t>
            </a:r>
            <a:r>
              <a:rPr lang="en-GB" sz="1800" dirty="0"/>
              <a:t>only</a:t>
            </a:r>
            <a:r>
              <a:rPr lang="en-GB" sz="1800" b="0" dirty="0"/>
              <a:t> an E-component in direction of propagation and no H-field in this direction (</a:t>
            </a:r>
            <a:r>
              <a:rPr lang="en-GB" sz="1800" u="sng" dirty="0"/>
              <a:t>T</a:t>
            </a:r>
            <a:r>
              <a:rPr lang="en-GB" sz="1800" b="0" dirty="0"/>
              <a:t>ransverse </a:t>
            </a:r>
            <a:r>
              <a:rPr lang="en-GB" sz="1800" u="sng" dirty="0"/>
              <a:t>M</a:t>
            </a:r>
            <a:r>
              <a:rPr lang="en-GB" sz="1800" b="0" dirty="0"/>
              <a:t>agnetic)</a:t>
            </a:r>
          </a:p>
          <a:p>
            <a:pPr>
              <a:buNone/>
            </a:pPr>
            <a:endParaRPr lang="en-GB" sz="1000" b="0" dirty="0"/>
          </a:p>
          <a:p>
            <a:pPr marL="742950" lvl="1" indent="-285750">
              <a:buFont typeface="Wingdings" panose="05000000000000000000" pitchFamily="2" charset="2"/>
              <a:buChar char="Ø"/>
            </a:pPr>
            <a:r>
              <a:rPr lang="en-GB" sz="1600" b="0" dirty="0"/>
              <a:t>→ Waveguide modes in a homogeneous waveguide with homogeneous fill (no partial fill with dielectric) are described by a maximum of up to five mode parameters </a:t>
            </a:r>
            <a:endParaRPr lang="en-GB" sz="1600" b="0" baseline="-25000" dirty="0"/>
          </a:p>
        </p:txBody>
      </p:sp>
      <p:sp>
        <p:nvSpPr>
          <p:cNvPr id="2" name="TextBox 1"/>
          <p:cNvSpPr txBox="1"/>
          <p:nvPr/>
        </p:nvSpPr>
        <p:spPr>
          <a:xfrm>
            <a:off x="4453007" y="1409158"/>
            <a:ext cx="1429751" cy="904863"/>
          </a:xfrm>
          <a:prstGeom prst="rect">
            <a:avLst/>
          </a:prstGeom>
          <a:noFill/>
        </p:spPr>
        <p:txBody>
          <a:bodyPr wrap="square" rtlCol="0">
            <a:spAutoFit/>
          </a:bodyPr>
          <a:lstStyle/>
          <a:p>
            <a:pPr>
              <a:buNone/>
            </a:pPr>
            <a:r>
              <a:rPr lang="en-GB" sz="1600" b="0" i="1" dirty="0"/>
              <a:t>h</a:t>
            </a:r>
            <a:r>
              <a:rPr lang="en-GB" sz="1600" b="0" dirty="0"/>
              <a:t>…height</a:t>
            </a:r>
          </a:p>
          <a:p>
            <a:pPr>
              <a:buNone/>
            </a:pPr>
            <a:r>
              <a:rPr lang="en-GB" sz="1600" b="0" i="1" dirty="0"/>
              <a:t>w</a:t>
            </a:r>
            <a:r>
              <a:rPr lang="en-GB" sz="1600" b="0" dirty="0"/>
              <a:t>…width</a:t>
            </a:r>
          </a:p>
          <a:p>
            <a:pPr>
              <a:buNone/>
            </a:pPr>
            <a:r>
              <a:rPr lang="en-GB" sz="1600" b="0" i="1" dirty="0"/>
              <a:t>L</a:t>
            </a:r>
            <a:r>
              <a:rPr lang="en-GB" sz="1600" b="0" dirty="0"/>
              <a:t>…length</a:t>
            </a:r>
          </a:p>
        </p:txBody>
      </p:sp>
      <p:sp>
        <p:nvSpPr>
          <p:cNvPr id="6" name="Rectangle: Rounded Corners 5"/>
          <p:cNvSpPr/>
          <p:nvPr/>
        </p:nvSpPr>
        <p:spPr bwMode="auto">
          <a:xfrm>
            <a:off x="737893" y="2349305"/>
            <a:ext cx="3347385" cy="1529584"/>
          </a:xfrm>
          <a:prstGeom prst="roundRect">
            <a:avLst/>
          </a:prstGeom>
          <a:solidFill>
            <a:schemeClr val="bg1"/>
          </a:solidFill>
          <a:ln w="25400" cap="flat" cmpd="sng" algn="ctr">
            <a:solidFill>
              <a:schemeClr val="accent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R="0" algn="l" defTabSz="914400" rtl="0" eaLnBrk="0" fontAlgn="base" latinLnBrk="0" hangingPunct="0">
              <a:lnSpc>
                <a:spcPct val="90000"/>
              </a:lnSpc>
              <a:spcBef>
                <a:spcPct val="30000"/>
              </a:spcBef>
              <a:spcAft>
                <a:spcPct val="0"/>
              </a:spcAft>
              <a:buClr>
                <a:schemeClr val="hlink"/>
              </a:buClr>
              <a:buSzPct val="70000"/>
              <a:buNone/>
              <a:tabLst/>
            </a:pPr>
            <a:r>
              <a:rPr kumimoji="0" lang="en-US"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rPr>
              <a:t>       </a:t>
            </a:r>
            <a:r>
              <a:rPr kumimoji="0" lang="en-US" sz="2400" b="1" i="0" u="none" strike="noStrike" cap="none" normalizeH="0" baseline="0" dirty="0">
                <a:ln>
                  <a:noFill/>
                </a:ln>
                <a:solidFill>
                  <a:srgbClr val="008000"/>
                </a:solidFill>
                <a:effectLst>
                  <a:outerShdw blurRad="38100" dist="38100" dir="2700000" algn="tl">
                    <a:srgbClr val="000000">
                      <a:alpha val="43137"/>
                    </a:srgbClr>
                  </a:outerShdw>
                </a:effectLst>
                <a:latin typeface="Arial" charset="0"/>
              </a:rPr>
              <a:t>Europe:    </a:t>
            </a:r>
            <a:r>
              <a:rPr kumimoji="0" lang="en-US"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rPr>
              <a:t>USA: </a:t>
            </a:r>
          </a:p>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r>
              <a:rPr kumimoji="0" lang="en-US" sz="2400" b="1" i="0" u="none" strike="noStrike" cap="none" normalizeH="0" baseline="0" dirty="0">
                <a:ln>
                  <a:noFill/>
                </a:ln>
                <a:solidFill>
                  <a:srgbClr val="008000"/>
                </a:solidFill>
                <a:effectLst>
                  <a:outerShdw blurRad="38100" dist="38100" dir="2700000" algn="tl">
                    <a:srgbClr val="000000">
                      <a:alpha val="43137"/>
                    </a:srgbClr>
                  </a:outerShdw>
                </a:effectLst>
                <a:latin typeface="Arial" charset="0"/>
              </a:rPr>
              <a:t>H mode </a:t>
            </a:r>
            <a:r>
              <a:rPr kumimoji="0" lang="en-US" sz="2400" b="1" i="0" u="none" strike="noStrike" cap="none" normalizeH="0" baseline="0" dirty="0">
                <a:ln>
                  <a:noFill/>
                </a:ln>
                <a:solidFill>
                  <a:schemeClr val="tx1"/>
                </a:solidFill>
                <a:effectLst>
                  <a:outerShdw blurRad="38100" dist="38100" dir="2700000" algn="tl">
                    <a:srgbClr val="000000">
                      <a:alpha val="43137"/>
                    </a:srgbClr>
                  </a:outerShdw>
                </a:effectLst>
                <a:latin typeface="Arial" charset="0"/>
              </a:rPr>
              <a:t> = </a:t>
            </a:r>
            <a:r>
              <a:rPr kumimoji="0" lang="en-US"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rPr>
              <a:t>TE</a:t>
            </a:r>
          </a:p>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r>
              <a:rPr lang="en-US" dirty="0">
                <a:solidFill>
                  <a:srgbClr val="008000"/>
                </a:solidFill>
                <a:effectLst>
                  <a:outerShdw blurRad="38100" dist="38100" dir="2700000" algn="tl">
                    <a:srgbClr val="000000">
                      <a:alpha val="43137"/>
                    </a:srgbClr>
                  </a:outerShdw>
                </a:effectLst>
              </a:rPr>
              <a:t>E mode  </a:t>
            </a:r>
            <a:r>
              <a:rPr lang="en-US" dirty="0">
                <a:solidFill>
                  <a:schemeClr val="tx1"/>
                </a:solidFill>
                <a:effectLst>
                  <a:outerShdw blurRad="38100" dist="38100" dir="2700000" algn="tl">
                    <a:srgbClr val="000000">
                      <a:alpha val="43137"/>
                    </a:srgbClr>
                  </a:outerShdw>
                </a:effectLst>
              </a:rPr>
              <a:t>=</a:t>
            </a:r>
            <a:r>
              <a:rPr lang="en-US" dirty="0">
                <a:effectLst>
                  <a:outerShdw blurRad="38100" dist="38100" dir="2700000" algn="tl">
                    <a:srgbClr val="000000">
                      <a:alpha val="43137"/>
                    </a:srgbClr>
                  </a:outerShdw>
                </a:effectLst>
              </a:rPr>
              <a:t> TM</a:t>
            </a:r>
            <a:endParaRPr kumimoji="0" lang="en-US"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cxnSp>
        <p:nvCxnSpPr>
          <p:cNvPr id="9" name="Straight Arrow Connector 8"/>
          <p:cNvCxnSpPr/>
          <p:nvPr/>
        </p:nvCxnSpPr>
        <p:spPr bwMode="auto">
          <a:xfrm>
            <a:off x="4530959" y="3670295"/>
            <a:ext cx="810185" cy="158422"/>
          </a:xfrm>
          <a:prstGeom prst="straightConnector1">
            <a:avLst/>
          </a:prstGeom>
          <a:noFill/>
          <a:ln w="15875" cap="flat" cmpd="sng" algn="ctr">
            <a:solidFill>
              <a:schemeClr val="bg2"/>
            </a:solidFill>
            <a:prstDash val="solid"/>
            <a:round/>
            <a:headEnd type="triangle"/>
            <a:tailEnd type="triangle"/>
          </a:ln>
          <a:effectLst/>
        </p:spPr>
      </p:cxnSp>
      <p:cxnSp>
        <p:nvCxnSpPr>
          <p:cNvPr id="17" name="Straight Arrow Connector 16"/>
          <p:cNvCxnSpPr/>
          <p:nvPr/>
        </p:nvCxnSpPr>
        <p:spPr bwMode="auto">
          <a:xfrm flipH="1">
            <a:off x="4422051" y="3128483"/>
            <a:ext cx="1" cy="415599"/>
          </a:xfrm>
          <a:prstGeom prst="straightConnector1">
            <a:avLst/>
          </a:prstGeom>
          <a:noFill/>
          <a:ln w="15875" cap="flat" cmpd="sng" algn="ctr">
            <a:solidFill>
              <a:schemeClr val="bg2"/>
            </a:solidFill>
            <a:prstDash val="solid"/>
            <a:round/>
            <a:headEnd type="triangle"/>
            <a:tailEnd type="triangle"/>
          </a:ln>
          <a:effectLst/>
        </p:spPr>
      </p:cxnSp>
      <p:sp>
        <p:nvSpPr>
          <p:cNvPr id="14" name="TextBox 13"/>
          <p:cNvSpPr txBox="1"/>
          <p:nvPr/>
        </p:nvSpPr>
        <p:spPr>
          <a:xfrm>
            <a:off x="4088504" y="3211900"/>
            <a:ext cx="309700" cy="313932"/>
          </a:xfrm>
          <a:prstGeom prst="rect">
            <a:avLst/>
          </a:prstGeom>
          <a:noFill/>
        </p:spPr>
        <p:txBody>
          <a:bodyPr wrap="none" rtlCol="0">
            <a:spAutoFit/>
          </a:bodyPr>
          <a:lstStyle/>
          <a:p>
            <a:pPr>
              <a:buNone/>
            </a:pPr>
            <a:r>
              <a:rPr lang="en-GB" sz="1600" i="1" dirty="0">
                <a:solidFill>
                  <a:schemeClr val="bg2"/>
                </a:solidFill>
              </a:rPr>
              <a:t>h</a:t>
            </a:r>
          </a:p>
        </p:txBody>
      </p:sp>
      <p:sp>
        <p:nvSpPr>
          <p:cNvPr id="22" name="TextBox 21"/>
          <p:cNvSpPr txBox="1"/>
          <p:nvPr/>
        </p:nvSpPr>
        <p:spPr>
          <a:xfrm>
            <a:off x="4729163" y="3742338"/>
            <a:ext cx="344966" cy="313932"/>
          </a:xfrm>
          <a:prstGeom prst="rect">
            <a:avLst/>
          </a:prstGeom>
          <a:noFill/>
        </p:spPr>
        <p:txBody>
          <a:bodyPr wrap="none" rtlCol="0">
            <a:spAutoFit/>
          </a:bodyPr>
          <a:lstStyle/>
          <a:p>
            <a:pPr>
              <a:buNone/>
            </a:pPr>
            <a:r>
              <a:rPr lang="en-GB" sz="1600" i="1" dirty="0">
                <a:solidFill>
                  <a:schemeClr val="bg2"/>
                </a:solidFill>
              </a:rPr>
              <a:t>w</a:t>
            </a:r>
          </a:p>
        </p:txBody>
      </p:sp>
      <p:cxnSp>
        <p:nvCxnSpPr>
          <p:cNvPr id="23" name="Straight Arrow Connector 22"/>
          <p:cNvCxnSpPr/>
          <p:nvPr/>
        </p:nvCxnSpPr>
        <p:spPr bwMode="auto">
          <a:xfrm flipV="1">
            <a:off x="5528702" y="1861589"/>
            <a:ext cx="3109112" cy="1905549"/>
          </a:xfrm>
          <a:prstGeom prst="straightConnector1">
            <a:avLst/>
          </a:prstGeom>
          <a:noFill/>
          <a:ln w="15875" cap="flat" cmpd="sng" algn="ctr">
            <a:solidFill>
              <a:schemeClr val="bg2"/>
            </a:solidFill>
            <a:prstDash val="solid"/>
            <a:round/>
            <a:headEnd type="triangle"/>
            <a:tailEnd type="triangle"/>
          </a:ln>
          <a:effectLst/>
        </p:spPr>
      </p:cxnSp>
      <p:sp>
        <p:nvSpPr>
          <p:cNvPr id="25" name="TextBox 24"/>
          <p:cNvSpPr txBox="1"/>
          <p:nvPr/>
        </p:nvSpPr>
        <p:spPr>
          <a:xfrm>
            <a:off x="6929300" y="2849212"/>
            <a:ext cx="309700" cy="313932"/>
          </a:xfrm>
          <a:prstGeom prst="rect">
            <a:avLst/>
          </a:prstGeom>
          <a:noFill/>
        </p:spPr>
        <p:txBody>
          <a:bodyPr wrap="none" rtlCol="0">
            <a:spAutoFit/>
          </a:bodyPr>
          <a:lstStyle/>
          <a:p>
            <a:pPr>
              <a:buNone/>
            </a:pPr>
            <a:r>
              <a:rPr lang="en-GB" sz="1600" i="1" dirty="0">
                <a:solidFill>
                  <a:schemeClr val="bg2"/>
                </a:solidFill>
              </a:rPr>
              <a:t>L</a:t>
            </a:r>
          </a:p>
        </p:txBody>
      </p:sp>
    </p:spTree>
    <p:extLst>
      <p:ext uri="{BB962C8B-B14F-4D97-AF65-F5344CB8AC3E}">
        <p14:creationId xmlns:p14="http://schemas.microsoft.com/office/powerpoint/2010/main" val="1530335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799" y="342900"/>
            <a:ext cx="7433733" cy="1066800"/>
          </a:xfrm>
        </p:spPr>
        <p:txBody>
          <a:bodyPr/>
          <a:lstStyle/>
          <a:p>
            <a:r>
              <a:rPr lang="en-US" dirty="0"/>
              <a:t>“Electric” boundary condition for cavities and waveguides</a:t>
            </a:r>
          </a:p>
        </p:txBody>
      </p:sp>
      <p:sp>
        <p:nvSpPr>
          <p:cNvPr id="3" name="Content Placeholder 2"/>
          <p:cNvSpPr>
            <a:spLocks noGrp="1"/>
          </p:cNvSpPr>
          <p:nvPr>
            <p:ph sz="half" idx="1"/>
          </p:nvPr>
        </p:nvSpPr>
        <p:spPr>
          <a:xfrm>
            <a:off x="977900" y="1638300"/>
            <a:ext cx="7750464" cy="4622800"/>
          </a:xfrm>
        </p:spPr>
        <p:txBody>
          <a:bodyPr/>
          <a:lstStyle/>
          <a:p>
            <a:pPr marL="0" indent="0">
              <a:buNone/>
            </a:pPr>
            <a:r>
              <a:rPr lang="en-US" dirty="0"/>
              <a:t>In the stationary (general) case:</a:t>
            </a:r>
          </a:p>
          <a:p>
            <a:endParaRPr lang="en-US" dirty="0"/>
          </a:p>
          <a:p>
            <a:r>
              <a:rPr lang="en-US" dirty="0"/>
              <a:t>On perfect conducting surfaces the parallel component of the electric field has to vanish:</a:t>
            </a:r>
            <a:br>
              <a:rPr lang="en-US" dirty="0"/>
            </a:br>
            <a:br>
              <a:rPr lang="en-US" dirty="0"/>
            </a:br>
            <a:r>
              <a:rPr lang="en-US" dirty="0"/>
              <a:t>			     E</a:t>
            </a:r>
            <a:r>
              <a:rPr lang="en-US" baseline="-25000" dirty="0"/>
              <a:t>ll</a:t>
            </a:r>
            <a:r>
              <a:rPr lang="en-US" dirty="0"/>
              <a:t> = 0</a:t>
            </a:r>
          </a:p>
          <a:p>
            <a:endParaRPr lang="en-US" dirty="0"/>
          </a:p>
          <a:p>
            <a:r>
              <a:rPr lang="en-US" dirty="0"/>
              <a:t>There is no perpendicular magnetic field to a conducting surface:</a:t>
            </a:r>
            <a:br>
              <a:rPr lang="en-US" dirty="0"/>
            </a:br>
            <a:br>
              <a:rPr lang="en-US" dirty="0"/>
            </a:br>
            <a:r>
              <a:rPr lang="en-US" dirty="0"/>
              <a:t>			    B</a:t>
            </a:r>
            <a:r>
              <a:rPr lang="en-US" baseline="-25000" dirty="0"/>
              <a:t>┴</a:t>
            </a:r>
            <a:r>
              <a:rPr lang="en-US" dirty="0"/>
              <a:t> = 0</a:t>
            </a:r>
          </a:p>
          <a:p>
            <a:pPr lvl="1"/>
            <a:r>
              <a:rPr lang="en-US" dirty="0"/>
              <a:t>E-field and B-field are coupled: B</a:t>
            </a:r>
            <a:r>
              <a:rPr lang="en-US" baseline="-25000" dirty="0"/>
              <a:t>┴</a:t>
            </a:r>
            <a:r>
              <a:rPr lang="en-US" dirty="0"/>
              <a:t> ≠ 0 would cause  E</a:t>
            </a:r>
            <a:r>
              <a:rPr lang="en-US" baseline="-25000" dirty="0"/>
              <a:t>ll</a:t>
            </a:r>
            <a:r>
              <a:rPr lang="en-US" dirty="0"/>
              <a:t> ≠ 0</a:t>
            </a:r>
          </a:p>
          <a:p>
            <a:pPr lvl="1"/>
            <a:endParaRPr lang="en-US" dirty="0"/>
          </a:p>
          <a:p>
            <a:pPr lvl="1"/>
            <a:endParaRPr lang="en-US" dirty="0"/>
          </a:p>
        </p:txBody>
      </p:sp>
      <p:sp>
        <p:nvSpPr>
          <p:cNvPr id="6" name="Date Placeholder 5"/>
          <p:cNvSpPr>
            <a:spLocks noGrp="1"/>
          </p:cNvSpPr>
          <p:nvPr>
            <p:ph type="dt" sz="half" idx="10"/>
          </p:nvPr>
        </p:nvSpPr>
        <p:spPr/>
        <p:txBody>
          <a:bodyPr/>
          <a:lstStyle/>
          <a:p>
            <a:pPr>
              <a:defRPr/>
            </a:pPr>
            <a:r>
              <a:rPr lang="en-US"/>
              <a:t>F. Caspers, M. Wendt, M. Bozzolan; JUAS 2021 RF Eng.</a:t>
            </a:r>
            <a:endParaRPr lang="en-US" dirty="0"/>
          </a:p>
        </p:txBody>
      </p:sp>
      <p:sp>
        <p:nvSpPr>
          <p:cNvPr id="7" name="Slide Number Placeholder 6"/>
          <p:cNvSpPr>
            <a:spLocks noGrp="1"/>
          </p:cNvSpPr>
          <p:nvPr>
            <p:ph type="sldNum" sz="quarter" idx="11"/>
          </p:nvPr>
        </p:nvSpPr>
        <p:spPr/>
        <p:txBody>
          <a:bodyPr/>
          <a:lstStyle/>
          <a:p>
            <a:pPr>
              <a:defRPr/>
            </a:pPr>
            <a:fld id="{070F431B-A2B3-4A02-B076-FBC1922AC038}" type="slidenum">
              <a:rPr lang="en-US" smtClean="0"/>
              <a:pPr>
                <a:defRPr/>
              </a:pPr>
              <a:t>29</a:t>
            </a:fld>
            <a:endParaRPr lang="en-US" dirty="0"/>
          </a:p>
        </p:txBody>
      </p:sp>
      <p:sp>
        <p:nvSpPr>
          <p:cNvPr id="8" name="Rectangle 11">
            <a:extLst>
              <a:ext uri="{FF2B5EF4-FFF2-40B4-BE49-F238E27FC236}">
                <a16:creationId xmlns:a16="http://schemas.microsoft.com/office/drawing/2014/main" id="{7D3F9DAB-12F7-4A4D-AB07-6C0722CDDC11}"/>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Tree>
    <p:extLst>
      <p:ext uri="{BB962C8B-B14F-4D97-AF65-F5344CB8AC3E}">
        <p14:creationId xmlns:p14="http://schemas.microsoft.com/office/powerpoint/2010/main" val="3071304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57347" name="Slide Number Placeholder 5"/>
          <p:cNvSpPr>
            <a:spLocks noGrp="1"/>
          </p:cNvSpPr>
          <p:nvPr>
            <p:ph type="sldNum" sz="quarter" idx="11"/>
          </p:nvPr>
        </p:nvSpPr>
        <p:spPr>
          <a:noFill/>
        </p:spPr>
        <p:txBody>
          <a:bodyPr/>
          <a:lstStyle/>
          <a:p>
            <a:fld id="{2451DC65-ED75-4CB9-AFCD-32F5980AC929}" type="slidenum">
              <a:rPr lang="en-US" smtClean="0"/>
              <a:pPr/>
              <a:t>3</a:t>
            </a:fld>
            <a:endParaRPr lang="en-US" dirty="0"/>
          </a:p>
        </p:txBody>
      </p:sp>
      <p:sp>
        <p:nvSpPr>
          <p:cNvPr id="57348" name="Rectangle 2"/>
          <p:cNvSpPr>
            <a:spLocks noGrp="1" noChangeArrowheads="1"/>
          </p:cNvSpPr>
          <p:nvPr>
            <p:ph type="title"/>
          </p:nvPr>
        </p:nvSpPr>
        <p:spPr>
          <a:xfrm>
            <a:off x="1511300" y="584200"/>
            <a:ext cx="5943600" cy="1066800"/>
          </a:xfrm>
          <a:noFill/>
        </p:spPr>
        <p:txBody>
          <a:bodyPr tIns="365760" bIns="365760"/>
          <a:lstStyle/>
          <a:p>
            <a:r>
              <a:rPr lang="en-US" sz="3200" dirty="0">
                <a:effectLst/>
              </a:rPr>
              <a:t>S-Parameters, Smith Chart,</a:t>
            </a:r>
            <a:br>
              <a:rPr lang="en-US" sz="3200" dirty="0">
                <a:effectLst/>
              </a:rPr>
            </a:br>
            <a:r>
              <a:rPr lang="en-US" sz="3200" dirty="0">
                <a:effectLst/>
              </a:rPr>
              <a:t>and Active Systems</a:t>
            </a:r>
          </a:p>
        </p:txBody>
      </p:sp>
      <p:sp>
        <p:nvSpPr>
          <p:cNvPr id="57350" name="Rectangle 4"/>
          <p:cNvSpPr>
            <a:spLocks noChangeArrowheads="1"/>
          </p:cNvSpPr>
          <p:nvPr/>
        </p:nvSpPr>
        <p:spPr bwMode="auto">
          <a:xfrm>
            <a:off x="3306287" y="1991823"/>
            <a:ext cx="2713038" cy="4114800"/>
          </a:xfrm>
          <a:prstGeom prst="rect">
            <a:avLst/>
          </a:prstGeom>
          <a:noFill/>
          <a:ln w="9525">
            <a:noFill/>
            <a:miter lim="800000"/>
            <a:headEnd/>
            <a:tailEnd/>
          </a:ln>
        </p:spPr>
        <p:txBody>
          <a:bodyPr lIns="92075" tIns="365760" rIns="92075" bIns="365760"/>
          <a:lstStyle/>
          <a:p>
            <a:pPr marL="571500" indent="-571500">
              <a:lnSpc>
                <a:spcPct val="70000"/>
              </a:lnSpc>
              <a:buFont typeface="Wingdings" pitchFamily="2" charset="2"/>
              <a:buNone/>
            </a:pPr>
            <a:r>
              <a:rPr lang="en-US" sz="1800" dirty="0"/>
              <a:t>Section D</a:t>
            </a:r>
          </a:p>
          <a:p>
            <a:pPr marL="571500" indent="-571500">
              <a:lnSpc>
                <a:spcPct val="70000"/>
              </a:lnSpc>
            </a:pPr>
            <a:endParaRPr lang="en-US" sz="1800" dirty="0"/>
          </a:p>
          <a:p>
            <a:pPr marL="571500" indent="-571500">
              <a:lnSpc>
                <a:spcPct val="70000"/>
              </a:lnSpc>
            </a:pPr>
            <a:r>
              <a:rPr lang="en-US" sz="1800" i="1" dirty="0">
                <a:latin typeface="Californian FB" pitchFamily="18" charset="0"/>
              </a:rPr>
              <a:t>S-Parameters</a:t>
            </a:r>
          </a:p>
          <a:p>
            <a:pPr marL="571500" indent="-571500">
              <a:lnSpc>
                <a:spcPct val="70000"/>
              </a:lnSpc>
            </a:pPr>
            <a:r>
              <a:rPr lang="en-US" sz="1800" i="1" dirty="0">
                <a:latin typeface="Californian FB" pitchFamily="18" charset="0"/>
              </a:rPr>
              <a:t>The scattering matrix</a:t>
            </a:r>
          </a:p>
        </p:txBody>
      </p:sp>
      <p:sp>
        <p:nvSpPr>
          <p:cNvPr id="57351" name="Rectangle 5"/>
          <p:cNvSpPr>
            <a:spLocks noChangeArrowheads="1"/>
          </p:cNvSpPr>
          <p:nvPr/>
        </p:nvSpPr>
        <p:spPr bwMode="auto">
          <a:xfrm>
            <a:off x="424628" y="1991823"/>
            <a:ext cx="2771775" cy="4114800"/>
          </a:xfrm>
          <a:prstGeom prst="rect">
            <a:avLst/>
          </a:prstGeom>
          <a:noFill/>
          <a:ln w="9525">
            <a:noFill/>
            <a:miter lim="800000"/>
            <a:headEnd/>
            <a:tailEnd/>
          </a:ln>
        </p:spPr>
        <p:txBody>
          <a:bodyPr lIns="92075" tIns="365760" rIns="92075" bIns="365760"/>
          <a:lstStyle/>
          <a:p>
            <a:pPr marL="571500" indent="-571500">
              <a:lnSpc>
                <a:spcPct val="70000"/>
              </a:lnSpc>
              <a:buFont typeface="Wingdings" pitchFamily="2" charset="2"/>
              <a:buNone/>
            </a:pPr>
            <a:r>
              <a:rPr lang="en-US" sz="1800" dirty="0"/>
              <a:t>Section C</a:t>
            </a:r>
          </a:p>
          <a:p>
            <a:pPr>
              <a:lnSpc>
                <a:spcPct val="70000"/>
              </a:lnSpc>
              <a:buNone/>
            </a:pPr>
            <a:endParaRPr lang="en-US" sz="1800" i="1" dirty="0">
              <a:latin typeface="Californian FB" pitchFamily="18" charset="0"/>
            </a:endParaRPr>
          </a:p>
          <a:p>
            <a:pPr marL="571500" indent="-571500">
              <a:lnSpc>
                <a:spcPct val="70000"/>
              </a:lnSpc>
            </a:pPr>
            <a:r>
              <a:rPr lang="en-US" sz="1800" i="1" dirty="0">
                <a:latin typeface="Californian FB" pitchFamily="18" charset="0"/>
              </a:rPr>
              <a:t>RF systems </a:t>
            </a:r>
          </a:p>
          <a:p>
            <a:pPr marL="571500" indent="-571500">
              <a:lnSpc>
                <a:spcPct val="70000"/>
              </a:lnSpc>
            </a:pPr>
            <a:r>
              <a:rPr lang="en-US" sz="1800" i="1" dirty="0">
                <a:latin typeface="Californian FB" pitchFamily="18" charset="0"/>
              </a:rPr>
              <a:t>Navigation in the Smith Chart</a:t>
            </a:r>
          </a:p>
          <a:p>
            <a:pPr marL="571500" indent="-571500">
              <a:lnSpc>
                <a:spcPct val="70000"/>
              </a:lnSpc>
            </a:pPr>
            <a:r>
              <a:rPr lang="en-US" sz="1800" i="1" dirty="0">
                <a:latin typeface="Californian FB" pitchFamily="18" charset="0"/>
              </a:rPr>
              <a:t>Examples</a:t>
            </a:r>
          </a:p>
          <a:p>
            <a:pPr marL="571500" indent="-571500">
              <a:lnSpc>
                <a:spcPct val="70000"/>
              </a:lnSpc>
            </a:pPr>
            <a:r>
              <a:rPr lang="en-US" sz="1800" i="1" dirty="0">
                <a:latin typeface="Californian FB" pitchFamily="18" charset="0"/>
              </a:rPr>
              <a:t>Rulers on the </a:t>
            </a:r>
            <a:br>
              <a:rPr lang="en-US" sz="1800" i="1" dirty="0">
                <a:latin typeface="Californian FB" pitchFamily="18" charset="0"/>
              </a:rPr>
            </a:br>
            <a:r>
              <a:rPr lang="en-US" sz="1800" i="1" dirty="0">
                <a:latin typeface="Californian FB" pitchFamily="18" charset="0"/>
              </a:rPr>
              <a:t>Smith Chart</a:t>
            </a:r>
          </a:p>
        </p:txBody>
      </p:sp>
      <p:sp>
        <p:nvSpPr>
          <p:cNvPr id="57352"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Contents</a:t>
            </a:r>
          </a:p>
        </p:txBody>
      </p:sp>
      <p:sp>
        <p:nvSpPr>
          <p:cNvPr id="8" name="Rectangle 6"/>
          <p:cNvSpPr>
            <a:spLocks noChangeArrowheads="1"/>
          </p:cNvSpPr>
          <p:nvPr/>
        </p:nvSpPr>
        <p:spPr bwMode="auto">
          <a:xfrm>
            <a:off x="6129209" y="1991823"/>
            <a:ext cx="2771775" cy="4114800"/>
          </a:xfrm>
          <a:prstGeom prst="rect">
            <a:avLst/>
          </a:prstGeom>
          <a:noFill/>
          <a:ln w="9525">
            <a:noFill/>
            <a:miter lim="800000"/>
            <a:headEnd/>
            <a:tailEnd/>
          </a:ln>
          <a:effectLst/>
        </p:spPr>
        <p:txBody>
          <a:bodyPr lIns="92075" tIns="365760" rIns="92075" bIns="365760"/>
          <a:lstStyle/>
          <a:p>
            <a:pPr marL="571500" indent="-571500">
              <a:lnSpc>
                <a:spcPct val="70000"/>
              </a:lnSpc>
              <a:buFont typeface="Wingdings" pitchFamily="2" charset="2"/>
              <a:buNone/>
              <a:defRPr/>
            </a:pPr>
            <a:r>
              <a:rPr lang="en-US" sz="1800" dirty="0"/>
              <a:t>Section E</a:t>
            </a:r>
          </a:p>
          <a:p>
            <a:pPr marL="571500" indent="-571500">
              <a:lnSpc>
                <a:spcPct val="70000"/>
              </a:lnSpc>
              <a:buFont typeface="Wingdings" pitchFamily="2" charset="2"/>
              <a:buNone/>
              <a:defRPr/>
            </a:pPr>
            <a:endParaRPr lang="en-US" sz="1800" dirty="0"/>
          </a:p>
          <a:p>
            <a:pPr marL="344488" indent="-344488">
              <a:lnSpc>
                <a:spcPct val="70000"/>
              </a:lnSpc>
              <a:defRPr/>
            </a:pPr>
            <a:r>
              <a:rPr lang="en-US" sz="1800" i="1" dirty="0">
                <a:latin typeface="Californian FB" pitchFamily="18" charset="0"/>
              </a:rPr>
              <a:t>Active elements</a:t>
            </a:r>
          </a:p>
          <a:p>
            <a:pPr marL="344488" indent="-344488">
              <a:lnSpc>
                <a:spcPct val="70000"/>
              </a:lnSpc>
              <a:defRPr/>
            </a:pPr>
            <a:endParaRPr lang="en-US" sz="900" i="1" dirty="0">
              <a:latin typeface="Californian FB" pitchFamily="18" charset="0"/>
            </a:endParaRPr>
          </a:p>
          <a:p>
            <a:pPr marL="1047750" lvl="1" indent="-285750">
              <a:lnSpc>
                <a:spcPct val="70000"/>
              </a:lnSpc>
              <a:buFont typeface="Wingdings" pitchFamily="2" charset="2"/>
              <a:buChar char="n"/>
              <a:defRPr/>
            </a:pPr>
            <a:r>
              <a:rPr lang="en-US" sz="1600" i="1" dirty="0">
                <a:latin typeface="Californian FB" pitchFamily="18" charset="0"/>
              </a:rPr>
              <a:t>Transistors</a:t>
            </a:r>
          </a:p>
          <a:p>
            <a:pPr marL="1047750" lvl="1" indent="-285750">
              <a:lnSpc>
                <a:spcPct val="70000"/>
              </a:lnSpc>
              <a:buFont typeface="Wingdings" pitchFamily="2" charset="2"/>
              <a:buChar char="n"/>
              <a:defRPr/>
            </a:pPr>
            <a:r>
              <a:rPr lang="en-US" sz="1600" i="1" dirty="0">
                <a:latin typeface="Californian FB" pitchFamily="18" charset="0"/>
              </a:rPr>
              <a:t>Gridded tubes</a:t>
            </a:r>
          </a:p>
          <a:p>
            <a:pPr marL="1047750" lvl="1" indent="-285750">
              <a:lnSpc>
                <a:spcPct val="70000"/>
              </a:lnSpc>
              <a:buFont typeface="Wingdings" pitchFamily="2" charset="2"/>
              <a:buChar char="n"/>
              <a:defRPr/>
            </a:pPr>
            <a:r>
              <a:rPr lang="en-US" sz="1600" i="1" dirty="0">
                <a:latin typeface="Californian FB" pitchFamily="18" charset="0"/>
              </a:rPr>
              <a:t>Klystrons</a:t>
            </a:r>
          </a:p>
          <a:p>
            <a:pPr marL="1047750" lvl="1" indent="-285750">
              <a:lnSpc>
                <a:spcPct val="70000"/>
              </a:lnSpc>
              <a:buFont typeface="Wingdings" pitchFamily="2" charset="2"/>
              <a:buChar char="n"/>
              <a:defRPr/>
            </a:pPr>
            <a:r>
              <a:rPr lang="en-US" sz="1600" i="1" dirty="0">
                <a:latin typeface="Californian FB" pitchFamily="18" charset="0"/>
              </a:rPr>
              <a:t>IOTs</a:t>
            </a:r>
          </a:p>
          <a:p>
            <a:pPr marL="571500" indent="-571500">
              <a:lnSpc>
                <a:spcPct val="70000"/>
              </a:lnSpc>
            </a:pPr>
            <a:r>
              <a:rPr lang="en-US" sz="1800" i="1" dirty="0">
                <a:latin typeface="Californian FB" pitchFamily="18" charset="0"/>
              </a:rPr>
              <a:t>Measurement devices and concepts</a:t>
            </a:r>
          </a:p>
          <a:p>
            <a:pPr marL="571500" indent="-571500">
              <a:lnSpc>
                <a:spcPct val="70000"/>
              </a:lnSpc>
            </a:pPr>
            <a:r>
              <a:rPr lang="en-US" sz="1800" i="1" dirty="0" err="1">
                <a:latin typeface="Californian FB" pitchFamily="18" charset="0"/>
              </a:rPr>
              <a:t>Superheterodyne</a:t>
            </a:r>
            <a:r>
              <a:rPr lang="en-US" sz="1800" i="1" dirty="0">
                <a:latin typeface="Californian FB" pitchFamily="18" charset="0"/>
              </a:rPr>
              <a:t> Concept</a:t>
            </a:r>
          </a:p>
          <a:p>
            <a:pPr marL="1047750" lvl="1" indent="-285750">
              <a:lnSpc>
                <a:spcPct val="70000"/>
              </a:lnSpc>
              <a:buFont typeface="Wingdings" pitchFamily="2" charset="2"/>
              <a:buChar char="n"/>
              <a:defRPr/>
            </a:pPr>
            <a:endParaRPr lang="en-US" sz="1600" i="1" dirty="0">
              <a:latin typeface="Californian FB"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2797" y="931309"/>
            <a:ext cx="3573404" cy="227363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55671" y="3204945"/>
            <a:ext cx="4550046" cy="289504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75" y="3212230"/>
            <a:ext cx="4538596" cy="2887755"/>
          </a:xfrm>
          <a:prstGeom prst="rect">
            <a:avLst/>
          </a:prstGeom>
        </p:spPr>
      </p:pic>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30</a:t>
            </a:fld>
            <a:endParaRPr lang="en-US" dirty="0"/>
          </a:p>
        </p:txBody>
      </p:sp>
      <p:sp>
        <p:nvSpPr>
          <p:cNvPr id="16407" name="Rectangle 23"/>
          <p:cNvSpPr>
            <a:spLocks noGrp="1" noChangeArrowheads="1"/>
          </p:cNvSpPr>
          <p:nvPr>
            <p:ph type="title"/>
          </p:nvPr>
        </p:nvSpPr>
        <p:spPr>
          <a:xfrm>
            <a:off x="392955" y="12700"/>
            <a:ext cx="8420100" cy="1066800"/>
          </a:xfrm>
        </p:spPr>
        <p:txBody>
          <a:bodyPr/>
          <a:lstStyle/>
          <a:p>
            <a:pPr>
              <a:defRPr/>
            </a:pPr>
            <a:r>
              <a:rPr lang="en-US" dirty="0"/>
              <a:t>Well known waveguide modes (1)</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 name="TextBox 4"/>
          <p:cNvSpPr txBox="1"/>
          <p:nvPr/>
        </p:nvSpPr>
        <p:spPr>
          <a:xfrm>
            <a:off x="279400" y="1004242"/>
            <a:ext cx="8555038" cy="4104201"/>
          </a:xfrm>
          <a:prstGeom prst="rect">
            <a:avLst/>
          </a:prstGeom>
          <a:noFill/>
        </p:spPr>
        <p:txBody>
          <a:bodyPr wrap="square" rtlCol="0">
            <a:spAutoFit/>
          </a:bodyPr>
          <a:lstStyle/>
          <a:p>
            <a:pPr>
              <a:buNone/>
            </a:pPr>
            <a:r>
              <a:rPr lang="en-GB" sz="1800" b="0" dirty="0"/>
              <a:t>The most well known waveguide modes are:</a:t>
            </a:r>
          </a:p>
          <a:p>
            <a:pPr>
              <a:buNone/>
            </a:pPr>
            <a:endParaRPr lang="en-GB" sz="1400" b="0" dirty="0"/>
          </a:p>
          <a:p>
            <a:pPr>
              <a:buNone/>
            </a:pPr>
            <a:endParaRPr lang="en-GB" sz="1400" b="0" dirty="0"/>
          </a:p>
          <a:p>
            <a:pPr marL="285750" indent="-285750"/>
            <a:r>
              <a:rPr lang="en-GB" sz="1800" b="0" dirty="0"/>
              <a:t>Rectangular waveguide: </a:t>
            </a:r>
          </a:p>
          <a:p>
            <a:pPr marL="742950" lvl="1" indent="-285750"/>
            <a:r>
              <a:rPr lang="en-GB" sz="1800" b="0" dirty="0"/>
              <a:t>H</a:t>
            </a:r>
            <a:r>
              <a:rPr lang="en-GB" sz="1800" b="0" baseline="-25000" dirty="0"/>
              <a:t>10</a:t>
            </a:r>
            <a:r>
              <a:rPr lang="en-GB" sz="1800" b="0" dirty="0"/>
              <a:t> (TE</a:t>
            </a:r>
            <a:r>
              <a:rPr lang="en-GB" sz="1800" b="0" baseline="-25000" dirty="0"/>
              <a:t>10</a:t>
            </a:r>
            <a:r>
              <a:rPr lang="en-GB" sz="1800" b="0" dirty="0"/>
              <a:t>) (fundamental mode,</a:t>
            </a:r>
            <a:br>
              <a:rPr lang="en-GB" sz="1800" b="0" dirty="0"/>
            </a:br>
            <a:r>
              <a:rPr lang="en-GB" sz="1800" b="0" dirty="0"/>
              <a:t>                  depends only from the width)</a:t>
            </a:r>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285750" indent="-285750"/>
            <a:endParaRPr lang="en-GB" sz="1800" b="0" dirty="0"/>
          </a:p>
          <a:p>
            <a:pPr>
              <a:buNone/>
            </a:pPr>
            <a:endParaRPr lang="en-GB" sz="1800" b="0" dirty="0"/>
          </a:p>
        </p:txBody>
      </p:sp>
      <p:sp>
        <p:nvSpPr>
          <p:cNvPr id="6" name="TextBox 5"/>
          <p:cNvSpPr txBox="1"/>
          <p:nvPr/>
        </p:nvSpPr>
        <p:spPr>
          <a:xfrm>
            <a:off x="1480459" y="4826251"/>
            <a:ext cx="1638300" cy="341632"/>
          </a:xfrm>
          <a:prstGeom prst="rect">
            <a:avLst/>
          </a:prstGeom>
          <a:noFill/>
        </p:spPr>
        <p:txBody>
          <a:bodyPr wrap="square" rtlCol="0">
            <a:spAutoFit/>
          </a:bodyPr>
          <a:lstStyle/>
          <a:p>
            <a:pPr>
              <a:buNone/>
            </a:pPr>
            <a:r>
              <a:rPr lang="en-GB" sz="1800" b="0" dirty="0"/>
              <a:t>Electric field</a:t>
            </a:r>
          </a:p>
        </p:txBody>
      </p:sp>
      <p:sp>
        <p:nvSpPr>
          <p:cNvPr id="20" name="TextBox 19"/>
          <p:cNvSpPr txBox="1"/>
          <p:nvPr/>
        </p:nvSpPr>
        <p:spPr>
          <a:xfrm>
            <a:off x="5610080" y="4796531"/>
            <a:ext cx="1638300" cy="341632"/>
          </a:xfrm>
          <a:prstGeom prst="rect">
            <a:avLst/>
          </a:prstGeom>
          <a:noFill/>
        </p:spPr>
        <p:txBody>
          <a:bodyPr wrap="square" rtlCol="0">
            <a:spAutoFit/>
          </a:bodyPr>
          <a:lstStyle/>
          <a:p>
            <a:pPr>
              <a:buNone/>
            </a:pPr>
            <a:r>
              <a:rPr lang="en-GB" sz="1800" b="0" dirty="0"/>
              <a:t>Magnetic field</a:t>
            </a:r>
          </a:p>
        </p:txBody>
      </p:sp>
      <p:cxnSp>
        <p:nvCxnSpPr>
          <p:cNvPr id="8" name="Straight Arrow Connector 7"/>
          <p:cNvCxnSpPr/>
          <p:nvPr/>
        </p:nvCxnSpPr>
        <p:spPr bwMode="auto">
          <a:xfrm>
            <a:off x="1504370" y="3558360"/>
            <a:ext cx="1892899" cy="588764"/>
          </a:xfrm>
          <a:prstGeom prst="straightConnector1">
            <a:avLst/>
          </a:prstGeom>
          <a:noFill/>
          <a:ln w="25400" cap="flat" cmpd="sng" algn="ctr">
            <a:solidFill>
              <a:schemeClr val="accent1">
                <a:lumMod val="75000"/>
              </a:schemeClr>
            </a:solidFill>
            <a:prstDash val="solid"/>
            <a:round/>
            <a:headEnd type="none" w="med" len="med"/>
            <a:tailEnd type="arrow"/>
          </a:ln>
          <a:effectLst/>
        </p:spPr>
      </p:cxnSp>
      <p:sp>
        <p:nvSpPr>
          <p:cNvPr id="9" name="TextBox 8"/>
          <p:cNvSpPr txBox="1"/>
          <p:nvPr/>
        </p:nvSpPr>
        <p:spPr>
          <a:xfrm rot="1032653">
            <a:off x="1786436" y="3531700"/>
            <a:ext cx="1702399" cy="341632"/>
          </a:xfrm>
          <a:prstGeom prst="rect">
            <a:avLst/>
          </a:prstGeom>
          <a:noFill/>
        </p:spPr>
        <p:txBody>
          <a:bodyPr wrap="square" rtlCol="0">
            <a:spAutoFit/>
          </a:bodyPr>
          <a:lstStyle/>
          <a:p>
            <a:pPr>
              <a:buNone/>
            </a:pPr>
            <a:r>
              <a:rPr lang="en-GB" sz="1800" b="0" dirty="0"/>
              <a:t>Power flow</a:t>
            </a:r>
          </a:p>
        </p:txBody>
      </p:sp>
      <p:sp>
        <p:nvSpPr>
          <p:cNvPr id="10" name="TextBox 9"/>
          <p:cNvSpPr txBox="1"/>
          <p:nvPr/>
        </p:nvSpPr>
        <p:spPr>
          <a:xfrm>
            <a:off x="4226902" y="1381357"/>
            <a:ext cx="1747837" cy="535531"/>
          </a:xfrm>
          <a:prstGeom prst="rect">
            <a:avLst/>
          </a:prstGeom>
          <a:noFill/>
        </p:spPr>
        <p:txBody>
          <a:bodyPr wrap="square" rtlCol="0">
            <a:spAutoFit/>
          </a:bodyPr>
          <a:lstStyle/>
          <a:p>
            <a:pPr algn="r">
              <a:buNone/>
            </a:pPr>
            <a:r>
              <a:rPr lang="en-GB" sz="1600" b="0" dirty="0"/>
              <a:t>Electric field </a:t>
            </a:r>
            <a:br>
              <a:rPr lang="en-GB" sz="1600" b="0" dirty="0"/>
            </a:br>
            <a:r>
              <a:rPr lang="en-GB" sz="1600" b="0" dirty="0"/>
              <a:t>in cross section</a:t>
            </a:r>
          </a:p>
        </p:txBody>
      </p:sp>
      <p:cxnSp>
        <p:nvCxnSpPr>
          <p:cNvPr id="23" name="Straight Arrow Connector 22"/>
          <p:cNvCxnSpPr/>
          <p:nvPr/>
        </p:nvCxnSpPr>
        <p:spPr bwMode="auto">
          <a:xfrm>
            <a:off x="5974739" y="3549394"/>
            <a:ext cx="1892899" cy="588764"/>
          </a:xfrm>
          <a:prstGeom prst="straightConnector1">
            <a:avLst/>
          </a:prstGeom>
          <a:noFill/>
          <a:ln w="25400" cap="flat" cmpd="sng" algn="ctr">
            <a:solidFill>
              <a:schemeClr val="accent1">
                <a:lumMod val="75000"/>
              </a:schemeClr>
            </a:solidFill>
            <a:prstDash val="solid"/>
            <a:round/>
            <a:headEnd type="none" w="med" len="med"/>
            <a:tailEnd type="arrow"/>
          </a:ln>
          <a:effectLst/>
        </p:spPr>
      </p:cxnSp>
      <p:sp>
        <p:nvSpPr>
          <p:cNvPr id="25" name="TextBox 24"/>
          <p:cNvSpPr txBox="1"/>
          <p:nvPr/>
        </p:nvSpPr>
        <p:spPr>
          <a:xfrm rot="1032653">
            <a:off x="6256805" y="3522734"/>
            <a:ext cx="1702399" cy="341632"/>
          </a:xfrm>
          <a:prstGeom prst="rect">
            <a:avLst/>
          </a:prstGeom>
          <a:noFill/>
        </p:spPr>
        <p:txBody>
          <a:bodyPr wrap="square" rtlCol="0">
            <a:spAutoFit/>
          </a:bodyPr>
          <a:lstStyle/>
          <a:p>
            <a:pPr>
              <a:buNone/>
            </a:pPr>
            <a:r>
              <a:rPr lang="en-GB" sz="1800" b="0" dirty="0"/>
              <a:t>Power flow</a:t>
            </a:r>
          </a:p>
        </p:txBody>
      </p:sp>
    </p:spTree>
    <p:extLst>
      <p:ext uri="{BB962C8B-B14F-4D97-AF65-F5344CB8AC3E}">
        <p14:creationId xmlns:p14="http://schemas.microsoft.com/office/powerpoint/2010/main" val="41020535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31</a:t>
            </a:fld>
            <a:endParaRPr lang="en-US" dirty="0"/>
          </a:p>
        </p:txBody>
      </p:sp>
      <p:sp>
        <p:nvSpPr>
          <p:cNvPr id="16407" name="Rectangle 23"/>
          <p:cNvSpPr>
            <a:spLocks noGrp="1" noChangeArrowheads="1"/>
          </p:cNvSpPr>
          <p:nvPr>
            <p:ph type="title"/>
          </p:nvPr>
        </p:nvSpPr>
        <p:spPr>
          <a:xfrm>
            <a:off x="392955" y="12700"/>
            <a:ext cx="8420100" cy="1066800"/>
          </a:xfrm>
        </p:spPr>
        <p:txBody>
          <a:bodyPr/>
          <a:lstStyle/>
          <a:p>
            <a:pPr>
              <a:defRPr/>
            </a:pPr>
            <a:r>
              <a:rPr lang="en-US" dirty="0"/>
              <a:t>Well known waveguide modes (2)</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 name="TextBox 4"/>
          <p:cNvSpPr txBox="1"/>
          <p:nvPr/>
        </p:nvSpPr>
        <p:spPr>
          <a:xfrm>
            <a:off x="279400" y="877242"/>
            <a:ext cx="8555038" cy="4002635"/>
          </a:xfrm>
          <a:prstGeom prst="rect">
            <a:avLst/>
          </a:prstGeom>
          <a:noFill/>
        </p:spPr>
        <p:txBody>
          <a:bodyPr wrap="square" rtlCol="0">
            <a:spAutoFit/>
          </a:bodyPr>
          <a:lstStyle/>
          <a:p>
            <a:pPr marL="285750" indent="-285750"/>
            <a:endParaRPr lang="en-GB" sz="1800" b="0" dirty="0"/>
          </a:p>
          <a:p>
            <a:pPr marL="285750" indent="-285750"/>
            <a:r>
              <a:rPr lang="en-GB" sz="1800" b="0" dirty="0"/>
              <a:t>Cylindrical waveguide: </a:t>
            </a:r>
          </a:p>
          <a:p>
            <a:pPr marL="742950" lvl="1" indent="-285750"/>
            <a:r>
              <a:rPr lang="en-GB" sz="1800" b="0" dirty="0"/>
              <a:t>E</a:t>
            </a:r>
            <a:r>
              <a:rPr lang="en-GB" sz="1800" b="0" baseline="-25000" dirty="0"/>
              <a:t>01</a:t>
            </a:r>
            <a:r>
              <a:rPr lang="en-GB" sz="1800" b="0" dirty="0"/>
              <a:t> (TM</a:t>
            </a:r>
            <a:r>
              <a:rPr lang="en-GB" sz="1800" b="0" baseline="-25000" dirty="0"/>
              <a:t>01</a:t>
            </a:r>
            <a:r>
              <a:rPr lang="en-GB" sz="1800" b="0" dirty="0"/>
              <a:t>) mode is similar to the mode in coaxial cables.</a:t>
            </a:r>
          </a:p>
          <a:p>
            <a:pPr marL="742950" lvl="1" indent="-285750"/>
            <a:endParaRPr lang="en-GB" sz="1800" b="0" dirty="0"/>
          </a:p>
          <a:p>
            <a:pPr marL="742950" lvl="1" indent="-285750"/>
            <a:endParaRPr lang="en-GB" sz="1800" b="0" dirty="0"/>
          </a:p>
          <a:p>
            <a:pPr marL="742950" lvl="1" indent="-285750"/>
            <a:endParaRPr lang="en-GB" sz="1800" b="0" dirty="0"/>
          </a:p>
          <a:p>
            <a:pPr lvl="1">
              <a:buNone/>
            </a:pPr>
            <a:endParaRPr lang="en-GB" sz="1800" b="0" dirty="0"/>
          </a:p>
          <a:p>
            <a:pPr lvl="1">
              <a:buNone/>
            </a:pPr>
            <a:endParaRPr lang="en-GB" sz="1800" b="0" dirty="0"/>
          </a:p>
          <a:p>
            <a:pPr marL="742950" lvl="1" indent="-285750"/>
            <a:endParaRPr lang="en-GB" sz="1800" b="0" dirty="0"/>
          </a:p>
          <a:p>
            <a:pPr marL="742950" lvl="1" indent="-285750"/>
            <a:r>
              <a:rPr lang="en-GB" sz="1800" b="0" dirty="0"/>
              <a:t>H</a:t>
            </a:r>
            <a:r>
              <a:rPr lang="en-GB" sz="1800" b="0" baseline="-25000" dirty="0"/>
              <a:t>11</a:t>
            </a:r>
            <a:r>
              <a:rPr lang="en-GB" sz="1800" b="0" dirty="0"/>
              <a:t> (TE</a:t>
            </a:r>
            <a:r>
              <a:rPr lang="en-GB" sz="1800" b="0" baseline="-25000" dirty="0"/>
              <a:t>11</a:t>
            </a:r>
            <a:r>
              <a:rPr lang="en-GB" sz="1800" b="0" dirty="0"/>
              <a:t>) mode has 2 polarizations, and the lowest cut-off frequency</a:t>
            </a:r>
          </a:p>
          <a:p>
            <a:pPr marL="285750" indent="-285750"/>
            <a:endParaRPr lang="en-GB" sz="1800" b="0" dirty="0"/>
          </a:p>
          <a:p>
            <a:pPr>
              <a:buNone/>
            </a:pPr>
            <a:endParaRPr lang="en-GB" sz="1800" b="0" dirty="0"/>
          </a:p>
        </p:txBody>
      </p:sp>
      <p:pic>
        <p:nvPicPr>
          <p:cNvPr id="25088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0525" y="4282544"/>
            <a:ext cx="1862368" cy="181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088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5041" y="4216111"/>
            <a:ext cx="1924323" cy="19299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088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193" y="1890546"/>
            <a:ext cx="1934995" cy="19406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4417783" y="2630488"/>
            <a:ext cx="3890105" cy="318036"/>
          </a:xfrm>
          <a:prstGeom prst="rect">
            <a:avLst/>
          </a:prstGeom>
          <a:noFill/>
        </p:spPr>
        <p:txBody>
          <a:bodyPr wrap="square" rtlCol="0">
            <a:spAutoFit/>
          </a:bodyPr>
          <a:lstStyle/>
          <a:p>
            <a:pPr>
              <a:buNone/>
            </a:pPr>
            <a:r>
              <a:rPr lang="en-GB" sz="1600" b="0" dirty="0"/>
              <a:t>Transverse electric field (cross section)</a:t>
            </a:r>
          </a:p>
        </p:txBody>
      </p:sp>
      <p:sp>
        <p:nvSpPr>
          <p:cNvPr id="15" name="TextBox 14"/>
          <p:cNvSpPr txBox="1"/>
          <p:nvPr/>
        </p:nvSpPr>
        <p:spPr>
          <a:xfrm>
            <a:off x="3309939" y="6093355"/>
            <a:ext cx="4039128" cy="318036"/>
          </a:xfrm>
          <a:prstGeom prst="rect">
            <a:avLst/>
          </a:prstGeom>
          <a:noFill/>
        </p:spPr>
        <p:txBody>
          <a:bodyPr wrap="square" rtlCol="0">
            <a:spAutoFit/>
          </a:bodyPr>
          <a:lstStyle/>
          <a:p>
            <a:pPr>
              <a:buNone/>
            </a:pPr>
            <a:r>
              <a:rPr lang="en-GB" sz="1600" b="0" dirty="0"/>
              <a:t>Transverse electric field (cross section)</a:t>
            </a:r>
          </a:p>
        </p:txBody>
      </p:sp>
      <p:sp>
        <p:nvSpPr>
          <p:cNvPr id="13" name="TextBox 12"/>
          <p:cNvSpPr txBox="1"/>
          <p:nvPr/>
        </p:nvSpPr>
        <p:spPr>
          <a:xfrm>
            <a:off x="103417" y="6235700"/>
            <a:ext cx="2030183" cy="237757"/>
          </a:xfrm>
          <a:prstGeom prst="rect">
            <a:avLst/>
          </a:prstGeom>
          <a:noFill/>
        </p:spPr>
        <p:txBody>
          <a:bodyPr wrap="square" rtlCol="0">
            <a:spAutoFit/>
          </a:bodyPr>
          <a:lstStyle/>
          <a:p>
            <a:pPr>
              <a:buNone/>
            </a:pPr>
            <a:r>
              <a:rPr lang="en-GB" sz="1050" b="0" dirty="0"/>
              <a:t>Pictures: courtesy E. Jensen</a:t>
            </a:r>
          </a:p>
        </p:txBody>
      </p:sp>
      <p:sp>
        <p:nvSpPr>
          <p:cNvPr id="3" name="TextBox 2"/>
          <p:cNvSpPr txBox="1"/>
          <p:nvPr/>
        </p:nvSpPr>
        <p:spPr>
          <a:xfrm>
            <a:off x="254000" y="4266911"/>
            <a:ext cx="2728683" cy="1865126"/>
          </a:xfrm>
          <a:prstGeom prst="rect">
            <a:avLst/>
          </a:prstGeom>
          <a:noFill/>
        </p:spPr>
        <p:txBody>
          <a:bodyPr wrap="square" rtlCol="0">
            <a:spAutoFit/>
          </a:bodyPr>
          <a:lstStyle/>
          <a:p>
            <a:pPr>
              <a:buNone/>
            </a:pPr>
            <a:r>
              <a:rPr lang="en-GB" sz="1600" b="0" dirty="0"/>
              <a:t>How is the polarization defined?</a:t>
            </a:r>
          </a:p>
          <a:p>
            <a:pPr>
              <a:buNone/>
            </a:pPr>
            <a:r>
              <a:rPr lang="en-GB" sz="1600" b="0" dirty="0"/>
              <a:t>Answer: W.r.t. the E field plane!</a:t>
            </a:r>
          </a:p>
          <a:p>
            <a:pPr>
              <a:buNone/>
            </a:pPr>
            <a:endParaRPr lang="en-GB" sz="1600" b="0" dirty="0"/>
          </a:p>
          <a:p>
            <a:pPr>
              <a:buNone/>
            </a:pPr>
            <a:r>
              <a:rPr lang="en-GB" sz="1600" b="0" dirty="0"/>
              <a:t>Why E field? Because it is easier to measure!</a:t>
            </a:r>
          </a:p>
        </p:txBody>
      </p:sp>
    </p:spTree>
    <p:extLst>
      <p:ext uri="{BB962C8B-B14F-4D97-AF65-F5344CB8AC3E}">
        <p14:creationId xmlns:p14="http://schemas.microsoft.com/office/powerpoint/2010/main" val="42699290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32</a:t>
            </a:fld>
            <a:endParaRPr lang="en-US" dirty="0"/>
          </a:p>
        </p:txBody>
      </p:sp>
      <p:sp>
        <p:nvSpPr>
          <p:cNvPr id="16407" name="Rectangle 23"/>
          <p:cNvSpPr>
            <a:spLocks noGrp="1" noChangeArrowheads="1"/>
          </p:cNvSpPr>
          <p:nvPr>
            <p:ph type="title"/>
          </p:nvPr>
        </p:nvSpPr>
        <p:spPr>
          <a:xfrm>
            <a:off x="392955" y="12700"/>
            <a:ext cx="8420100" cy="1066800"/>
          </a:xfrm>
        </p:spPr>
        <p:txBody>
          <a:bodyPr/>
          <a:lstStyle/>
          <a:p>
            <a:pPr>
              <a:defRPr/>
            </a:pPr>
            <a:r>
              <a:rPr lang="en-US" dirty="0"/>
              <a:t>Higher order waveguide modes (1) </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6972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 name="TextBox 4"/>
          <p:cNvSpPr txBox="1"/>
          <p:nvPr/>
        </p:nvSpPr>
        <p:spPr>
          <a:xfrm>
            <a:off x="279400" y="877242"/>
            <a:ext cx="8555038" cy="3998018"/>
          </a:xfrm>
          <a:prstGeom prst="rect">
            <a:avLst/>
          </a:prstGeom>
          <a:noFill/>
        </p:spPr>
        <p:txBody>
          <a:bodyPr wrap="square" rtlCol="0">
            <a:spAutoFit/>
          </a:bodyPr>
          <a:lstStyle/>
          <a:p>
            <a:pPr marL="285750" indent="-285750"/>
            <a:endParaRPr lang="en-GB" sz="1800" b="0" dirty="0"/>
          </a:p>
          <a:p>
            <a:pPr marL="285750" indent="-285750"/>
            <a:r>
              <a:rPr lang="en-GB" sz="1800" b="0" dirty="0"/>
              <a:t>Rectangular waveguide (transverse electric field in cross section): </a:t>
            </a:r>
          </a:p>
          <a:p>
            <a:pPr lvl="1">
              <a:buNone/>
            </a:pPr>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742950" lvl="1" indent="-285750"/>
            <a:endParaRPr lang="en-GB" sz="1800" b="0" dirty="0"/>
          </a:p>
          <a:p>
            <a:pPr marL="285750" indent="-285750"/>
            <a:endParaRPr lang="en-GB" sz="1800" b="0" dirty="0"/>
          </a:p>
          <a:p>
            <a:pPr>
              <a:buNone/>
            </a:pPr>
            <a:endParaRPr lang="en-GB" sz="1800" b="0" dirty="0"/>
          </a:p>
        </p:txBody>
      </p:sp>
      <p:sp>
        <p:nvSpPr>
          <p:cNvPr id="13" name="TextBox 12"/>
          <p:cNvSpPr txBox="1"/>
          <p:nvPr/>
        </p:nvSpPr>
        <p:spPr>
          <a:xfrm>
            <a:off x="103417" y="6235700"/>
            <a:ext cx="2030183" cy="237757"/>
          </a:xfrm>
          <a:prstGeom prst="rect">
            <a:avLst/>
          </a:prstGeom>
          <a:noFill/>
        </p:spPr>
        <p:txBody>
          <a:bodyPr wrap="square" rtlCol="0">
            <a:spAutoFit/>
          </a:bodyPr>
          <a:lstStyle/>
          <a:p>
            <a:pPr>
              <a:buNone/>
            </a:pPr>
            <a:r>
              <a:rPr lang="en-GB" sz="1050" b="0" dirty="0"/>
              <a:t>Pictures: courtesy E. Jensen</a:t>
            </a:r>
          </a:p>
        </p:txBody>
      </p:sp>
      <p:pic>
        <p:nvPicPr>
          <p:cNvPr id="2508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750" y="4135438"/>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088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5949" y="2287588"/>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08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0075" y="4144963"/>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750" y="2300288"/>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81688" y="2287588"/>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81688" y="4135438"/>
            <a:ext cx="2952750" cy="1466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1" name="TextBox 20"/>
          <p:cNvSpPr txBox="1"/>
          <p:nvPr/>
        </p:nvSpPr>
        <p:spPr>
          <a:xfrm>
            <a:off x="1420812" y="1963419"/>
            <a:ext cx="936625" cy="341632"/>
          </a:xfrm>
          <a:prstGeom prst="rect">
            <a:avLst/>
          </a:prstGeom>
          <a:noFill/>
        </p:spPr>
        <p:txBody>
          <a:bodyPr wrap="square" rtlCol="0">
            <a:spAutoFit/>
          </a:bodyPr>
          <a:lstStyle/>
          <a:p>
            <a:pPr>
              <a:buNone/>
            </a:pPr>
            <a:r>
              <a:rPr lang="en-GB" sz="1800" b="0" dirty="0"/>
              <a:t>TE</a:t>
            </a:r>
            <a:r>
              <a:rPr lang="en-GB" sz="1800" b="0" baseline="-25000" dirty="0"/>
              <a:t>11</a:t>
            </a:r>
          </a:p>
        </p:txBody>
      </p:sp>
      <p:sp>
        <p:nvSpPr>
          <p:cNvPr id="22" name="TextBox 21"/>
          <p:cNvSpPr txBox="1"/>
          <p:nvPr/>
        </p:nvSpPr>
        <p:spPr>
          <a:xfrm>
            <a:off x="1420812" y="3793172"/>
            <a:ext cx="936625" cy="341632"/>
          </a:xfrm>
          <a:prstGeom prst="rect">
            <a:avLst/>
          </a:prstGeom>
          <a:noFill/>
        </p:spPr>
        <p:txBody>
          <a:bodyPr wrap="square" rtlCol="0">
            <a:spAutoFit/>
          </a:bodyPr>
          <a:lstStyle/>
          <a:p>
            <a:pPr>
              <a:buNone/>
            </a:pPr>
            <a:r>
              <a:rPr lang="en-GB" sz="1800" b="0" dirty="0"/>
              <a:t>TM</a:t>
            </a:r>
            <a:r>
              <a:rPr lang="en-GB" sz="1800" b="0" baseline="-25000" dirty="0"/>
              <a:t>11</a:t>
            </a:r>
          </a:p>
        </p:txBody>
      </p:sp>
      <p:sp>
        <p:nvSpPr>
          <p:cNvPr id="23" name="TextBox 22"/>
          <p:cNvSpPr txBox="1"/>
          <p:nvPr/>
        </p:nvSpPr>
        <p:spPr>
          <a:xfrm>
            <a:off x="4148137" y="1945003"/>
            <a:ext cx="936625" cy="341632"/>
          </a:xfrm>
          <a:prstGeom prst="rect">
            <a:avLst/>
          </a:prstGeom>
          <a:noFill/>
        </p:spPr>
        <p:txBody>
          <a:bodyPr wrap="square" rtlCol="0">
            <a:spAutoFit/>
          </a:bodyPr>
          <a:lstStyle/>
          <a:p>
            <a:pPr>
              <a:buNone/>
            </a:pPr>
            <a:r>
              <a:rPr lang="en-GB" sz="1800" b="0" dirty="0"/>
              <a:t>TE</a:t>
            </a:r>
            <a:r>
              <a:rPr lang="en-GB" sz="1800" b="0" baseline="-25000" dirty="0"/>
              <a:t>21</a:t>
            </a:r>
          </a:p>
        </p:txBody>
      </p:sp>
      <p:sp>
        <p:nvSpPr>
          <p:cNvPr id="24" name="TextBox 23"/>
          <p:cNvSpPr txBox="1"/>
          <p:nvPr/>
        </p:nvSpPr>
        <p:spPr>
          <a:xfrm>
            <a:off x="6851650" y="1963419"/>
            <a:ext cx="936625" cy="341632"/>
          </a:xfrm>
          <a:prstGeom prst="rect">
            <a:avLst/>
          </a:prstGeom>
          <a:noFill/>
        </p:spPr>
        <p:txBody>
          <a:bodyPr wrap="square" rtlCol="0">
            <a:spAutoFit/>
          </a:bodyPr>
          <a:lstStyle/>
          <a:p>
            <a:pPr>
              <a:buNone/>
            </a:pPr>
            <a:r>
              <a:rPr lang="en-GB" sz="1800" b="0" dirty="0"/>
              <a:t>TE</a:t>
            </a:r>
            <a:r>
              <a:rPr lang="en-GB" sz="1800" b="0" baseline="-25000" dirty="0"/>
              <a:t>31</a:t>
            </a:r>
          </a:p>
        </p:txBody>
      </p:sp>
      <p:sp>
        <p:nvSpPr>
          <p:cNvPr id="25" name="TextBox 24"/>
          <p:cNvSpPr txBox="1"/>
          <p:nvPr/>
        </p:nvSpPr>
        <p:spPr>
          <a:xfrm>
            <a:off x="4088606" y="3830638"/>
            <a:ext cx="936625" cy="341632"/>
          </a:xfrm>
          <a:prstGeom prst="rect">
            <a:avLst/>
          </a:prstGeom>
          <a:noFill/>
        </p:spPr>
        <p:txBody>
          <a:bodyPr wrap="square" rtlCol="0">
            <a:spAutoFit/>
          </a:bodyPr>
          <a:lstStyle/>
          <a:p>
            <a:pPr>
              <a:buNone/>
            </a:pPr>
            <a:r>
              <a:rPr lang="en-GB" sz="1800" b="0" dirty="0"/>
              <a:t>TM</a:t>
            </a:r>
            <a:r>
              <a:rPr lang="en-GB" sz="1800" b="0" baseline="-25000" dirty="0"/>
              <a:t>21</a:t>
            </a:r>
          </a:p>
        </p:txBody>
      </p:sp>
      <p:sp>
        <p:nvSpPr>
          <p:cNvPr id="26" name="TextBox 25"/>
          <p:cNvSpPr txBox="1"/>
          <p:nvPr/>
        </p:nvSpPr>
        <p:spPr>
          <a:xfrm>
            <a:off x="6851650" y="3830638"/>
            <a:ext cx="936625" cy="341632"/>
          </a:xfrm>
          <a:prstGeom prst="rect">
            <a:avLst/>
          </a:prstGeom>
          <a:noFill/>
        </p:spPr>
        <p:txBody>
          <a:bodyPr wrap="square" rtlCol="0">
            <a:spAutoFit/>
          </a:bodyPr>
          <a:lstStyle/>
          <a:p>
            <a:pPr>
              <a:buNone/>
            </a:pPr>
            <a:r>
              <a:rPr lang="en-GB" sz="1800" b="0" dirty="0"/>
              <a:t>TM</a:t>
            </a:r>
            <a:r>
              <a:rPr lang="en-GB" sz="1800" b="0" baseline="-25000" dirty="0"/>
              <a:t>31</a:t>
            </a:r>
          </a:p>
        </p:txBody>
      </p:sp>
    </p:spTree>
    <p:extLst>
      <p:ext uri="{BB962C8B-B14F-4D97-AF65-F5344CB8AC3E}">
        <p14:creationId xmlns:p14="http://schemas.microsoft.com/office/powerpoint/2010/main" val="18910490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1379" name="Slide Number Placeholder 4"/>
          <p:cNvSpPr>
            <a:spLocks noGrp="1"/>
          </p:cNvSpPr>
          <p:nvPr>
            <p:ph type="sldNum" sz="quarter" idx="11"/>
          </p:nvPr>
        </p:nvSpPr>
        <p:spPr>
          <a:noFill/>
        </p:spPr>
        <p:txBody>
          <a:bodyPr/>
          <a:lstStyle/>
          <a:p>
            <a:fld id="{ED1734E4-AFF0-4F74-92D2-83EE271BB8B3}" type="slidenum">
              <a:rPr lang="en-US" smtClean="0"/>
              <a:pPr/>
              <a:t>33</a:t>
            </a:fld>
            <a:endParaRPr lang="en-US" dirty="0"/>
          </a:p>
        </p:txBody>
      </p:sp>
      <p:sp>
        <p:nvSpPr>
          <p:cNvPr id="297987" name="Rectangle 3"/>
          <p:cNvSpPr>
            <a:spLocks noChangeArrowheads="1"/>
          </p:cNvSpPr>
          <p:nvPr/>
        </p:nvSpPr>
        <p:spPr bwMode="auto">
          <a:xfrm>
            <a:off x="725488" y="0"/>
            <a:ext cx="7856537" cy="1076325"/>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Rectangular waveguide</a:t>
            </a:r>
          </a:p>
        </p:txBody>
      </p:sp>
      <p:sp>
        <p:nvSpPr>
          <p:cNvPr id="101381" name="Rectangle 4"/>
          <p:cNvSpPr>
            <a:spLocks noChangeArrowheads="1"/>
          </p:cNvSpPr>
          <p:nvPr/>
        </p:nvSpPr>
        <p:spPr bwMode="auto">
          <a:xfrm>
            <a:off x="1042988" y="4078288"/>
            <a:ext cx="8101012" cy="433387"/>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800" dirty="0"/>
          </a:p>
        </p:txBody>
      </p:sp>
      <p:sp>
        <p:nvSpPr>
          <p:cNvPr id="101382"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pic>
        <p:nvPicPr>
          <p:cNvPr id="101383" name="Picture 9" descr="rect_modes2"/>
          <p:cNvPicPr>
            <a:picLocks noChangeAspect="1" noChangeArrowheads="1"/>
          </p:cNvPicPr>
          <p:nvPr/>
        </p:nvPicPr>
        <p:blipFill>
          <a:blip r:embed="rId3" cstate="print"/>
          <a:srcRect/>
          <a:stretch>
            <a:fillRect/>
          </a:stretch>
        </p:blipFill>
        <p:spPr bwMode="auto">
          <a:xfrm>
            <a:off x="0" y="1100138"/>
            <a:ext cx="9144000" cy="4479925"/>
          </a:xfrm>
          <a:prstGeom prst="rect">
            <a:avLst/>
          </a:prstGeom>
          <a:noFill/>
          <a:ln w="9525">
            <a:noFill/>
            <a:miter lim="800000"/>
            <a:headEnd/>
            <a:tailEnd/>
          </a:ln>
        </p:spPr>
      </p:pic>
      <p:sp>
        <p:nvSpPr>
          <p:cNvPr id="101384" name="Rectangle 10"/>
          <p:cNvSpPr>
            <a:spLocks noChangeArrowheads="1"/>
          </p:cNvSpPr>
          <p:nvPr/>
        </p:nvSpPr>
        <p:spPr bwMode="auto">
          <a:xfrm>
            <a:off x="4780085" y="5757674"/>
            <a:ext cx="3287713" cy="709802"/>
          </a:xfrm>
          <a:prstGeom prst="rect">
            <a:avLst/>
          </a:prstGeom>
          <a:noFill/>
          <a:ln w="9525">
            <a:noFill/>
            <a:miter lim="800000"/>
            <a:headEnd/>
            <a:tailEnd/>
          </a:ln>
        </p:spPr>
        <p:txBody>
          <a:bodyPr lIns="0" tIns="0" rIns="0" bIns="0"/>
          <a:lstStyle/>
          <a:p>
            <a:pPr>
              <a:spcBef>
                <a:spcPct val="0"/>
              </a:spcBef>
              <a:buClrTx/>
              <a:buSzTx/>
              <a:buFontTx/>
              <a:buNone/>
            </a:pPr>
            <a:r>
              <a:rPr lang="en-US" sz="1200" b="0" dirty="0"/>
              <a:t>Reprinted from Saad, T S, </a:t>
            </a:r>
            <a:r>
              <a:rPr lang="en-US" sz="1200" b="0" i="1" dirty="0"/>
              <a:t>Microwave Engineers’ Handbook</a:t>
            </a:r>
            <a:r>
              <a:rPr lang="en-US" sz="1200" b="0" dirty="0"/>
              <a:t>, Artech House</a:t>
            </a:r>
          </a:p>
          <a:p>
            <a:pPr>
              <a:spcBef>
                <a:spcPct val="0"/>
              </a:spcBef>
              <a:buClrTx/>
              <a:buSzTx/>
              <a:buFontTx/>
              <a:buNone/>
            </a:pPr>
            <a:endParaRPr lang="en-US" sz="1200" b="0" dirty="0"/>
          </a:p>
          <a:p>
            <a:pPr>
              <a:spcBef>
                <a:spcPct val="0"/>
              </a:spcBef>
              <a:buClrTx/>
              <a:buSzTx/>
              <a:buFontTx/>
              <a:buNone/>
            </a:pPr>
            <a:r>
              <a:rPr lang="en-US" sz="1200" b="0" dirty="0"/>
              <a:t>Also: </a:t>
            </a:r>
            <a:r>
              <a:rPr lang="en-US" sz="1200" b="0" dirty="0" err="1"/>
              <a:t>Pozar</a:t>
            </a:r>
            <a:r>
              <a:rPr lang="en-US" sz="1200" b="0" dirty="0"/>
              <a:t> book Fig 3.9</a:t>
            </a:r>
          </a:p>
        </p:txBody>
      </p:sp>
      <p:sp>
        <p:nvSpPr>
          <p:cNvPr id="101385" name="Rectangle 11"/>
          <p:cNvSpPr>
            <a:spLocks noChangeArrowheads="1"/>
          </p:cNvSpPr>
          <p:nvPr/>
        </p:nvSpPr>
        <p:spPr bwMode="auto">
          <a:xfrm>
            <a:off x="234950" y="5399088"/>
            <a:ext cx="3768725" cy="865187"/>
          </a:xfrm>
          <a:prstGeom prst="rect">
            <a:avLst/>
          </a:prstGeom>
          <a:noFill/>
          <a:ln w="9525">
            <a:noFill/>
            <a:miter lim="800000"/>
            <a:headEnd/>
            <a:tailEnd/>
          </a:ln>
        </p:spPr>
        <p:txBody>
          <a:bodyPr lIns="0" tIns="0" rIns="0" bIns="0"/>
          <a:lstStyle/>
          <a:p>
            <a:pPr>
              <a:spcBef>
                <a:spcPct val="0"/>
              </a:spcBef>
              <a:buClrTx/>
              <a:buSzTx/>
              <a:buFontTx/>
              <a:buNone/>
            </a:pPr>
            <a:r>
              <a:rPr lang="en-US" sz="1600" b="0" dirty="0"/>
              <a:t>Modes in a rectangular waveguide with dimensions a and b.</a:t>
            </a:r>
            <a:br>
              <a:rPr lang="en-US" sz="1600" b="0" dirty="0"/>
            </a:br>
            <a:r>
              <a:rPr lang="en-US" sz="1600" b="0" dirty="0"/>
              <a:t>solid lines: E-field,</a:t>
            </a:r>
          </a:p>
          <a:p>
            <a:pPr>
              <a:spcBef>
                <a:spcPct val="0"/>
              </a:spcBef>
              <a:buClrTx/>
              <a:buSzTx/>
              <a:buFontTx/>
              <a:buNone/>
            </a:pPr>
            <a:r>
              <a:rPr lang="en-US" sz="1600" b="0" dirty="0"/>
              <a:t>dotted lines: H-field</a:t>
            </a:r>
          </a:p>
        </p:txBody>
      </p:sp>
      <p:sp>
        <p:nvSpPr>
          <p:cNvPr id="2" name="Rectangle 1"/>
          <p:cNvSpPr/>
          <p:nvPr/>
        </p:nvSpPr>
        <p:spPr bwMode="auto">
          <a:xfrm>
            <a:off x="8369300" y="5118100"/>
            <a:ext cx="685800" cy="461963"/>
          </a:xfrm>
          <a:prstGeom prst="rect">
            <a:avLst/>
          </a:prstGeom>
          <a:noFill/>
          <a:ln w="38100" cap="flat" cmpd="sng" algn="ctr">
            <a:solidFill>
              <a:srgbClr val="C0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3" name="TextBox 2"/>
          <p:cNvSpPr txBox="1"/>
          <p:nvPr/>
        </p:nvSpPr>
        <p:spPr>
          <a:xfrm>
            <a:off x="2371411" y="903761"/>
            <a:ext cx="2018501" cy="258532"/>
          </a:xfrm>
          <a:prstGeom prst="rect">
            <a:avLst/>
          </a:prstGeom>
          <a:solidFill>
            <a:schemeClr val="bg1"/>
          </a:solidFill>
        </p:spPr>
        <p:txBody>
          <a:bodyPr wrap="none" rtlCol="0">
            <a:spAutoFit/>
          </a:bodyPr>
          <a:lstStyle/>
          <a:p>
            <a:pPr>
              <a:buNone/>
            </a:pPr>
            <a:r>
              <a:rPr lang="en-GB" sz="1200" b="0" dirty="0"/>
              <a:t>Surface current distribution</a:t>
            </a:r>
          </a:p>
        </p:txBody>
      </p:sp>
      <p:pic>
        <p:nvPicPr>
          <p:cNvPr id="6" name="Picture 5"/>
          <p:cNvPicPr>
            <a:picLocks noChangeAspect="1"/>
          </p:cNvPicPr>
          <p:nvPr/>
        </p:nvPicPr>
        <p:blipFill>
          <a:blip r:embed="rId4"/>
          <a:stretch>
            <a:fillRect/>
          </a:stretch>
        </p:blipFill>
        <p:spPr>
          <a:xfrm>
            <a:off x="7119953" y="924325"/>
            <a:ext cx="2024047" cy="323116"/>
          </a:xfrm>
          <a:prstGeom prst="rect">
            <a:avLst/>
          </a:prstGeom>
        </p:spPr>
      </p:pic>
      <p:sp>
        <p:nvSpPr>
          <p:cNvPr id="8" name="TextBox 7"/>
          <p:cNvSpPr txBox="1"/>
          <p:nvPr/>
        </p:nvSpPr>
        <p:spPr>
          <a:xfrm>
            <a:off x="281401" y="877439"/>
            <a:ext cx="1523174" cy="258532"/>
          </a:xfrm>
          <a:prstGeom prst="rect">
            <a:avLst/>
          </a:prstGeom>
          <a:noFill/>
        </p:spPr>
        <p:txBody>
          <a:bodyPr wrap="none" rtlCol="0">
            <a:spAutoFit/>
          </a:bodyPr>
          <a:lstStyle/>
          <a:p>
            <a:pPr>
              <a:buNone/>
            </a:pPr>
            <a:r>
              <a:rPr lang="en-GB" sz="1200" b="0" dirty="0"/>
              <a:t>E- and H- field lines</a:t>
            </a:r>
          </a:p>
        </p:txBody>
      </p:sp>
      <p:pic>
        <p:nvPicPr>
          <p:cNvPr id="9" name="Picture 8"/>
          <p:cNvPicPr>
            <a:picLocks noChangeAspect="1"/>
          </p:cNvPicPr>
          <p:nvPr/>
        </p:nvPicPr>
        <p:blipFill>
          <a:blip r:embed="rId5"/>
          <a:stretch>
            <a:fillRect/>
          </a:stretch>
        </p:blipFill>
        <p:spPr>
          <a:xfrm>
            <a:off x="4994240" y="903761"/>
            <a:ext cx="1524132" cy="329213"/>
          </a:xfrm>
          <a:prstGeom prst="rect">
            <a:avLst/>
          </a:prstGeom>
        </p:spPr>
      </p:pic>
      <p:sp>
        <p:nvSpPr>
          <p:cNvPr id="10" name="Rectangle 9"/>
          <p:cNvSpPr/>
          <p:nvPr/>
        </p:nvSpPr>
        <p:spPr bwMode="auto">
          <a:xfrm>
            <a:off x="4653756" y="903761"/>
            <a:ext cx="4401344" cy="2287114"/>
          </a:xfrm>
          <a:prstGeom prst="rect">
            <a:avLst/>
          </a:prstGeom>
          <a:noFill/>
          <a:ln w="38100" cap="flat" cmpd="sng" algn="ctr">
            <a:solidFill>
              <a:srgbClr val="FFC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11" name="TextBox 10"/>
          <p:cNvSpPr txBox="1"/>
          <p:nvPr/>
        </p:nvSpPr>
        <p:spPr>
          <a:xfrm>
            <a:off x="6518372" y="2095130"/>
            <a:ext cx="805706" cy="341632"/>
          </a:xfrm>
          <a:prstGeom prst="rect">
            <a:avLst/>
          </a:prstGeom>
          <a:noFill/>
        </p:spPr>
        <p:txBody>
          <a:bodyPr wrap="square" rtlCol="0">
            <a:spAutoFit/>
          </a:bodyPr>
          <a:lstStyle/>
          <a:p>
            <a:pPr>
              <a:buNone/>
            </a:pPr>
            <a:r>
              <a:rPr lang="en-GB" sz="1800" b="0" dirty="0">
                <a:solidFill>
                  <a:srgbClr val="FFC000"/>
                </a:solidFill>
              </a:rPr>
              <a:t>H</a:t>
            </a:r>
            <a:r>
              <a:rPr lang="en-GB" sz="1800" b="0" baseline="-25000" dirty="0">
                <a:solidFill>
                  <a:srgbClr val="FFC000"/>
                </a:solidFill>
              </a:rPr>
              <a:t>10</a:t>
            </a:r>
          </a:p>
        </p:txBody>
      </p:sp>
    </p:spTree>
    <p:extLst>
      <p:ext uri="{BB962C8B-B14F-4D97-AF65-F5344CB8AC3E}">
        <p14:creationId xmlns:p14="http://schemas.microsoft.com/office/powerpoint/2010/main" val="3289206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34</a:t>
            </a:fld>
            <a:endParaRPr lang="en-US" dirty="0"/>
          </a:p>
        </p:txBody>
      </p:sp>
      <p:sp>
        <p:nvSpPr>
          <p:cNvPr id="16407" name="Rectangle 23"/>
          <p:cNvSpPr>
            <a:spLocks noGrp="1" noChangeArrowheads="1"/>
          </p:cNvSpPr>
          <p:nvPr>
            <p:ph type="title"/>
          </p:nvPr>
        </p:nvSpPr>
        <p:spPr>
          <a:xfrm>
            <a:off x="0" y="12700"/>
            <a:ext cx="9144000" cy="1066800"/>
          </a:xfrm>
        </p:spPr>
        <p:txBody>
          <a:bodyPr/>
          <a:lstStyle/>
          <a:p>
            <a:pPr>
              <a:defRPr/>
            </a:pPr>
            <a:r>
              <a:rPr lang="en-US" dirty="0"/>
              <a:t>Higher order waveguide modes (2) </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 name="TextBox 4"/>
          <p:cNvSpPr txBox="1"/>
          <p:nvPr/>
        </p:nvSpPr>
        <p:spPr>
          <a:xfrm>
            <a:off x="279400" y="877242"/>
            <a:ext cx="8555038" cy="5258364"/>
          </a:xfrm>
          <a:prstGeom prst="rect">
            <a:avLst/>
          </a:prstGeom>
          <a:noFill/>
        </p:spPr>
        <p:txBody>
          <a:bodyPr wrap="square" rtlCol="0">
            <a:spAutoFit/>
          </a:bodyPr>
          <a:lstStyle/>
          <a:p>
            <a:pPr marL="285750" indent="-285750"/>
            <a:endParaRPr lang="en-GB" sz="1800" b="0" dirty="0"/>
          </a:p>
          <a:p>
            <a:pPr marL="285750" indent="-285750"/>
            <a:r>
              <a:rPr lang="en-GB" sz="1800" b="0" dirty="0"/>
              <a:t>Circular waveguide (cross-section plot of the transverse electric field):</a:t>
            </a:r>
          </a:p>
          <a:p>
            <a:pPr marL="285750" indent="-285750"/>
            <a:endParaRPr lang="en-GB" sz="14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endParaRPr lang="en-GB" sz="1800" b="0" dirty="0"/>
          </a:p>
          <a:p>
            <a:pPr marL="285750" indent="-285750"/>
            <a:r>
              <a:rPr lang="en-GB" sz="1800" b="0" dirty="0"/>
              <a:t>TE</a:t>
            </a:r>
            <a:r>
              <a:rPr lang="en-GB" sz="1800" b="0" baseline="-25000" dirty="0"/>
              <a:t>21</a:t>
            </a:r>
            <a:r>
              <a:rPr lang="en-GB" sz="1800" b="0" dirty="0"/>
              <a:t>: 2 pairs of maxima in azimuth, one maximum radially</a:t>
            </a:r>
          </a:p>
          <a:p>
            <a:pPr marL="285750" indent="-285750"/>
            <a:r>
              <a:rPr lang="en-GB" sz="1800" b="0" dirty="0"/>
              <a:t>TE</a:t>
            </a:r>
            <a:r>
              <a:rPr lang="en-GB" sz="1800" b="0" baseline="-25000" dirty="0"/>
              <a:t>31</a:t>
            </a:r>
            <a:r>
              <a:rPr lang="en-GB" sz="1800" b="0" dirty="0"/>
              <a:t>: 3 pairs of maxima in azimuth, one maximum radially</a:t>
            </a:r>
          </a:p>
        </p:txBody>
      </p:sp>
      <p:sp>
        <p:nvSpPr>
          <p:cNvPr id="13" name="TextBox 12"/>
          <p:cNvSpPr txBox="1"/>
          <p:nvPr/>
        </p:nvSpPr>
        <p:spPr>
          <a:xfrm>
            <a:off x="103417" y="6235700"/>
            <a:ext cx="2030183" cy="237757"/>
          </a:xfrm>
          <a:prstGeom prst="rect">
            <a:avLst/>
          </a:prstGeom>
          <a:noFill/>
        </p:spPr>
        <p:txBody>
          <a:bodyPr wrap="square" rtlCol="0">
            <a:spAutoFit/>
          </a:bodyPr>
          <a:lstStyle/>
          <a:p>
            <a:pPr>
              <a:buNone/>
            </a:pPr>
            <a:r>
              <a:rPr lang="en-GB" sz="1050" b="0" dirty="0"/>
              <a:t>Pictures: courtesy E. Jensen</a:t>
            </a:r>
          </a:p>
        </p:txBody>
      </p:sp>
      <p:pic>
        <p:nvPicPr>
          <p:cNvPr id="2519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1990725"/>
            <a:ext cx="2476500" cy="248369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190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543" y="1968980"/>
            <a:ext cx="2498182" cy="2505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5190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15857" y="1949728"/>
            <a:ext cx="2558256" cy="25656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1222375" y="4724400"/>
            <a:ext cx="936625" cy="341632"/>
          </a:xfrm>
          <a:prstGeom prst="rect">
            <a:avLst/>
          </a:prstGeom>
          <a:noFill/>
        </p:spPr>
        <p:txBody>
          <a:bodyPr wrap="square" rtlCol="0">
            <a:spAutoFit/>
          </a:bodyPr>
          <a:lstStyle/>
          <a:p>
            <a:pPr>
              <a:buNone/>
            </a:pPr>
            <a:r>
              <a:rPr lang="en-GB" sz="1800" b="0" dirty="0"/>
              <a:t>TE</a:t>
            </a:r>
            <a:r>
              <a:rPr lang="en-GB" sz="1800" b="0" baseline="-25000" dirty="0"/>
              <a:t>21</a:t>
            </a:r>
          </a:p>
        </p:txBody>
      </p:sp>
      <p:sp>
        <p:nvSpPr>
          <p:cNvPr id="20" name="TextBox 19"/>
          <p:cNvSpPr txBox="1"/>
          <p:nvPr/>
        </p:nvSpPr>
        <p:spPr>
          <a:xfrm>
            <a:off x="4092575" y="4724400"/>
            <a:ext cx="936625" cy="341632"/>
          </a:xfrm>
          <a:prstGeom prst="rect">
            <a:avLst/>
          </a:prstGeom>
          <a:noFill/>
        </p:spPr>
        <p:txBody>
          <a:bodyPr wrap="square" rtlCol="0">
            <a:spAutoFit/>
          </a:bodyPr>
          <a:lstStyle/>
          <a:p>
            <a:pPr>
              <a:buNone/>
            </a:pPr>
            <a:r>
              <a:rPr lang="en-GB" sz="1800" b="0" dirty="0"/>
              <a:t>TE</a:t>
            </a:r>
            <a:r>
              <a:rPr lang="en-GB" sz="1800" b="0" baseline="-25000" dirty="0"/>
              <a:t>31</a:t>
            </a:r>
          </a:p>
        </p:txBody>
      </p:sp>
      <p:sp>
        <p:nvSpPr>
          <p:cNvPr id="21" name="TextBox 20"/>
          <p:cNvSpPr txBox="1"/>
          <p:nvPr/>
        </p:nvSpPr>
        <p:spPr>
          <a:xfrm>
            <a:off x="7026672" y="4724400"/>
            <a:ext cx="936625" cy="341632"/>
          </a:xfrm>
          <a:prstGeom prst="rect">
            <a:avLst/>
          </a:prstGeom>
          <a:noFill/>
        </p:spPr>
        <p:txBody>
          <a:bodyPr wrap="square" rtlCol="0">
            <a:spAutoFit/>
          </a:bodyPr>
          <a:lstStyle/>
          <a:p>
            <a:pPr>
              <a:buNone/>
            </a:pPr>
            <a:r>
              <a:rPr lang="en-GB" sz="1800" b="0" dirty="0"/>
              <a:t>TM</a:t>
            </a:r>
            <a:r>
              <a:rPr lang="en-GB" sz="1800" b="0" baseline="-25000" dirty="0"/>
              <a:t>11</a:t>
            </a:r>
          </a:p>
        </p:txBody>
      </p:sp>
    </p:spTree>
    <p:extLst>
      <p:ext uri="{BB962C8B-B14F-4D97-AF65-F5344CB8AC3E}">
        <p14:creationId xmlns:p14="http://schemas.microsoft.com/office/powerpoint/2010/main" val="29820501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2403" name="Slide Number Placeholder 4"/>
          <p:cNvSpPr>
            <a:spLocks noGrp="1"/>
          </p:cNvSpPr>
          <p:nvPr>
            <p:ph type="sldNum" sz="quarter" idx="11"/>
          </p:nvPr>
        </p:nvSpPr>
        <p:spPr>
          <a:noFill/>
        </p:spPr>
        <p:txBody>
          <a:bodyPr/>
          <a:lstStyle/>
          <a:p>
            <a:fld id="{F98C59A9-A203-4A42-8D69-5248AF5E44D5}" type="slidenum">
              <a:rPr lang="en-US" smtClean="0"/>
              <a:pPr/>
              <a:t>35</a:t>
            </a:fld>
            <a:endParaRPr lang="en-US" dirty="0"/>
          </a:p>
        </p:txBody>
      </p:sp>
      <p:sp>
        <p:nvSpPr>
          <p:cNvPr id="309250" name="Rectangle 2"/>
          <p:cNvSpPr>
            <a:spLocks noChangeArrowheads="1"/>
          </p:cNvSpPr>
          <p:nvPr/>
        </p:nvSpPr>
        <p:spPr bwMode="auto">
          <a:xfrm>
            <a:off x="725488" y="0"/>
            <a:ext cx="7856537" cy="10287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Circular waveguide</a:t>
            </a:r>
          </a:p>
        </p:txBody>
      </p:sp>
      <p:sp>
        <p:nvSpPr>
          <p:cNvPr id="102405" name="Rectangle 3"/>
          <p:cNvSpPr>
            <a:spLocks noChangeArrowheads="1"/>
          </p:cNvSpPr>
          <p:nvPr/>
        </p:nvSpPr>
        <p:spPr bwMode="auto">
          <a:xfrm>
            <a:off x="1042988" y="4078288"/>
            <a:ext cx="8101012" cy="433387"/>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800" dirty="0"/>
          </a:p>
        </p:txBody>
      </p:sp>
      <p:sp>
        <p:nvSpPr>
          <p:cNvPr id="102406"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pic>
        <p:nvPicPr>
          <p:cNvPr id="102407" name="Picture 7" descr="circ_modes2"/>
          <p:cNvPicPr>
            <a:picLocks noChangeAspect="1" noChangeArrowheads="1"/>
          </p:cNvPicPr>
          <p:nvPr/>
        </p:nvPicPr>
        <p:blipFill>
          <a:blip r:embed="rId3" cstate="print"/>
          <a:srcRect/>
          <a:stretch>
            <a:fillRect/>
          </a:stretch>
        </p:blipFill>
        <p:spPr bwMode="auto">
          <a:xfrm>
            <a:off x="0" y="1182688"/>
            <a:ext cx="9144000" cy="4492625"/>
          </a:xfrm>
          <a:prstGeom prst="rect">
            <a:avLst/>
          </a:prstGeom>
          <a:noFill/>
          <a:ln w="9525">
            <a:noFill/>
            <a:miter lim="800000"/>
            <a:headEnd/>
            <a:tailEnd/>
          </a:ln>
        </p:spPr>
      </p:pic>
      <p:sp>
        <p:nvSpPr>
          <p:cNvPr id="102408" name="Rectangle 8"/>
          <p:cNvSpPr>
            <a:spLocks noChangeArrowheads="1"/>
          </p:cNvSpPr>
          <p:nvPr/>
        </p:nvSpPr>
        <p:spPr bwMode="auto">
          <a:xfrm>
            <a:off x="4764454" y="5759333"/>
            <a:ext cx="3287713" cy="736065"/>
          </a:xfrm>
          <a:prstGeom prst="rect">
            <a:avLst/>
          </a:prstGeom>
          <a:noFill/>
          <a:ln w="9525">
            <a:noFill/>
            <a:miter lim="800000"/>
            <a:headEnd/>
            <a:tailEnd/>
          </a:ln>
        </p:spPr>
        <p:txBody>
          <a:bodyPr lIns="0" tIns="0" rIns="0" bIns="0"/>
          <a:lstStyle/>
          <a:p>
            <a:pPr>
              <a:spcBef>
                <a:spcPct val="0"/>
              </a:spcBef>
              <a:buClrTx/>
              <a:buSzTx/>
              <a:buFontTx/>
              <a:buNone/>
            </a:pPr>
            <a:r>
              <a:rPr lang="en-US" sz="1200" b="0" dirty="0"/>
              <a:t>Reprinted from Saad, T S, </a:t>
            </a:r>
            <a:r>
              <a:rPr lang="en-US" sz="1200" b="0" i="1" dirty="0"/>
              <a:t>Microwave Engineers’ Handbook</a:t>
            </a:r>
            <a:r>
              <a:rPr lang="en-US" sz="1200" b="0" dirty="0"/>
              <a:t>, Artech House</a:t>
            </a:r>
          </a:p>
          <a:p>
            <a:pPr>
              <a:spcBef>
                <a:spcPct val="0"/>
              </a:spcBef>
              <a:buClrTx/>
              <a:buSzTx/>
              <a:buFontTx/>
              <a:buNone/>
            </a:pPr>
            <a:endParaRPr lang="en-US" sz="1200" b="0" dirty="0"/>
          </a:p>
          <a:p>
            <a:pPr>
              <a:spcBef>
                <a:spcPct val="0"/>
              </a:spcBef>
              <a:buClrTx/>
              <a:buSzTx/>
              <a:buFontTx/>
              <a:buNone/>
            </a:pPr>
            <a:r>
              <a:rPr lang="en-US" sz="1200" b="0" dirty="0"/>
              <a:t>Also: </a:t>
            </a:r>
            <a:r>
              <a:rPr lang="en-US" sz="1200" b="0" dirty="0" err="1"/>
              <a:t>Pozar</a:t>
            </a:r>
            <a:r>
              <a:rPr lang="en-US" sz="1200" b="0" dirty="0"/>
              <a:t> book Fig 3.14</a:t>
            </a:r>
          </a:p>
        </p:txBody>
      </p:sp>
      <p:sp>
        <p:nvSpPr>
          <p:cNvPr id="102409" name="Rectangle 9"/>
          <p:cNvSpPr>
            <a:spLocks noChangeArrowheads="1"/>
          </p:cNvSpPr>
          <p:nvPr/>
        </p:nvSpPr>
        <p:spPr bwMode="auto">
          <a:xfrm>
            <a:off x="261938" y="5399088"/>
            <a:ext cx="3952875" cy="865187"/>
          </a:xfrm>
          <a:prstGeom prst="rect">
            <a:avLst/>
          </a:prstGeom>
          <a:noFill/>
          <a:ln w="9525">
            <a:noFill/>
            <a:miter lim="800000"/>
            <a:headEnd/>
            <a:tailEnd/>
          </a:ln>
        </p:spPr>
        <p:txBody>
          <a:bodyPr lIns="0" tIns="0" rIns="0" bIns="0"/>
          <a:lstStyle/>
          <a:p>
            <a:pPr>
              <a:spcBef>
                <a:spcPct val="0"/>
              </a:spcBef>
              <a:buClrTx/>
              <a:buSzTx/>
              <a:buFontTx/>
              <a:buNone/>
            </a:pPr>
            <a:r>
              <a:rPr lang="en-US" sz="1600" b="0" dirty="0"/>
              <a:t>Modes in a circular waveguide with radius a</a:t>
            </a:r>
            <a:br>
              <a:rPr lang="en-US" sz="1600" b="0" dirty="0"/>
            </a:br>
            <a:r>
              <a:rPr lang="en-US" sz="1600" b="0" dirty="0"/>
              <a:t>solid lines: E field, dotted lines: H field</a:t>
            </a:r>
            <a:br>
              <a:rPr lang="en-US" sz="1600" b="0" dirty="0"/>
            </a:br>
            <a:r>
              <a:rPr lang="en-US" sz="1600" b="0" dirty="0"/>
              <a:t>Please note the similarity to the pillbox cavity!</a:t>
            </a:r>
          </a:p>
        </p:txBody>
      </p:sp>
      <p:sp>
        <p:nvSpPr>
          <p:cNvPr id="10" name="Rectangle 9"/>
          <p:cNvSpPr/>
          <p:nvPr/>
        </p:nvSpPr>
        <p:spPr bwMode="auto">
          <a:xfrm>
            <a:off x="8369300" y="5219700"/>
            <a:ext cx="685800" cy="461963"/>
          </a:xfrm>
          <a:prstGeom prst="rect">
            <a:avLst/>
          </a:prstGeom>
          <a:noFill/>
          <a:ln w="38100" cap="flat" cmpd="sng" algn="ctr">
            <a:solidFill>
              <a:srgbClr val="C0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pic>
        <p:nvPicPr>
          <p:cNvPr id="2" name="Picture 1"/>
          <p:cNvPicPr>
            <a:picLocks noChangeAspect="1"/>
          </p:cNvPicPr>
          <p:nvPr/>
        </p:nvPicPr>
        <p:blipFill>
          <a:blip r:embed="rId4"/>
          <a:stretch>
            <a:fillRect/>
          </a:stretch>
        </p:blipFill>
        <p:spPr>
          <a:xfrm>
            <a:off x="19238" y="1115102"/>
            <a:ext cx="4438273" cy="2151882"/>
          </a:xfrm>
          <a:prstGeom prst="rect">
            <a:avLst/>
          </a:prstGeom>
        </p:spPr>
      </p:pic>
      <p:sp>
        <p:nvSpPr>
          <p:cNvPr id="4" name="TextBox 3"/>
          <p:cNvSpPr txBox="1"/>
          <p:nvPr/>
        </p:nvSpPr>
        <p:spPr>
          <a:xfrm>
            <a:off x="1905000" y="1388268"/>
            <a:ext cx="2597186" cy="341632"/>
          </a:xfrm>
          <a:prstGeom prst="rect">
            <a:avLst/>
          </a:prstGeom>
          <a:noFill/>
        </p:spPr>
        <p:txBody>
          <a:bodyPr wrap="none" rtlCol="0">
            <a:spAutoFit/>
          </a:bodyPr>
          <a:lstStyle/>
          <a:p>
            <a:pPr>
              <a:buNone/>
            </a:pPr>
            <a:r>
              <a:rPr lang="en-GB" sz="1800" dirty="0">
                <a:solidFill>
                  <a:srgbClr val="FFC000"/>
                </a:solidFill>
              </a:rPr>
              <a:t>E</a:t>
            </a:r>
            <a:r>
              <a:rPr lang="en-GB" sz="1800" baseline="-25000" dirty="0">
                <a:solidFill>
                  <a:srgbClr val="FFC000"/>
                </a:solidFill>
              </a:rPr>
              <a:t>01</a:t>
            </a:r>
            <a:r>
              <a:rPr lang="en-GB" sz="1800" dirty="0">
                <a:solidFill>
                  <a:srgbClr val="FFC000"/>
                </a:solidFill>
              </a:rPr>
              <a:t> =beam interaction</a:t>
            </a:r>
            <a:r>
              <a:rPr lang="en-GB" sz="1800" baseline="-25000" dirty="0">
                <a:solidFill>
                  <a:srgbClr val="FFC000"/>
                </a:solidFill>
              </a:rPr>
              <a:t> </a:t>
            </a:r>
          </a:p>
        </p:txBody>
      </p:sp>
      <p:pic>
        <p:nvPicPr>
          <p:cNvPr id="5" name="Picture 4"/>
          <p:cNvPicPr>
            <a:picLocks noChangeAspect="1"/>
          </p:cNvPicPr>
          <p:nvPr/>
        </p:nvPicPr>
        <p:blipFill>
          <a:blip r:embed="rId5"/>
          <a:stretch>
            <a:fillRect/>
          </a:stretch>
        </p:blipFill>
        <p:spPr>
          <a:xfrm>
            <a:off x="4557081" y="1106127"/>
            <a:ext cx="4438273" cy="2152075"/>
          </a:xfrm>
          <a:prstGeom prst="rect">
            <a:avLst/>
          </a:prstGeom>
        </p:spPr>
      </p:pic>
      <p:sp>
        <p:nvSpPr>
          <p:cNvPr id="15" name="TextBox 14"/>
          <p:cNvSpPr txBox="1"/>
          <p:nvPr/>
        </p:nvSpPr>
        <p:spPr>
          <a:xfrm>
            <a:off x="7059228" y="1220627"/>
            <a:ext cx="1737976" cy="341632"/>
          </a:xfrm>
          <a:prstGeom prst="rect">
            <a:avLst/>
          </a:prstGeom>
          <a:noFill/>
        </p:spPr>
        <p:txBody>
          <a:bodyPr wrap="none" rtlCol="0">
            <a:spAutoFit/>
          </a:bodyPr>
          <a:lstStyle/>
          <a:p>
            <a:pPr>
              <a:buNone/>
            </a:pPr>
            <a:r>
              <a:rPr lang="en-GB" sz="1800" dirty="0">
                <a:solidFill>
                  <a:srgbClr val="FFC000"/>
                </a:solidFill>
              </a:rPr>
              <a:t>H</a:t>
            </a:r>
            <a:r>
              <a:rPr lang="en-GB" sz="1800" baseline="-25000" dirty="0">
                <a:solidFill>
                  <a:srgbClr val="FFC000"/>
                </a:solidFill>
              </a:rPr>
              <a:t>01</a:t>
            </a:r>
            <a:r>
              <a:rPr lang="en-GB" sz="1800" dirty="0">
                <a:solidFill>
                  <a:srgbClr val="FFC000"/>
                </a:solidFill>
              </a:rPr>
              <a:t> = low loss</a:t>
            </a:r>
            <a:r>
              <a:rPr lang="en-GB" sz="1800" baseline="-25000" dirty="0">
                <a:solidFill>
                  <a:srgbClr val="FFC000"/>
                </a:solidFill>
              </a:rPr>
              <a:t> </a:t>
            </a:r>
          </a:p>
        </p:txBody>
      </p:sp>
      <p:pic>
        <p:nvPicPr>
          <p:cNvPr id="6" name="Picture 5"/>
          <p:cNvPicPr>
            <a:picLocks noChangeAspect="1"/>
          </p:cNvPicPr>
          <p:nvPr/>
        </p:nvPicPr>
        <p:blipFill>
          <a:blip r:embed="rId6"/>
          <a:stretch>
            <a:fillRect/>
          </a:stretch>
        </p:blipFill>
        <p:spPr>
          <a:xfrm>
            <a:off x="4572000" y="3293067"/>
            <a:ext cx="4438273" cy="1926633"/>
          </a:xfrm>
          <a:prstGeom prst="rect">
            <a:avLst/>
          </a:prstGeom>
        </p:spPr>
      </p:pic>
      <p:sp>
        <p:nvSpPr>
          <p:cNvPr id="18" name="TextBox 17"/>
          <p:cNvSpPr txBox="1"/>
          <p:nvPr/>
        </p:nvSpPr>
        <p:spPr>
          <a:xfrm>
            <a:off x="6776217" y="3377088"/>
            <a:ext cx="2191177" cy="341632"/>
          </a:xfrm>
          <a:prstGeom prst="rect">
            <a:avLst/>
          </a:prstGeom>
          <a:noFill/>
        </p:spPr>
        <p:txBody>
          <a:bodyPr wrap="none" rtlCol="0">
            <a:spAutoFit/>
          </a:bodyPr>
          <a:lstStyle/>
          <a:p>
            <a:pPr>
              <a:buNone/>
            </a:pPr>
            <a:r>
              <a:rPr lang="en-GB" sz="1800" dirty="0">
                <a:solidFill>
                  <a:srgbClr val="FFC000"/>
                </a:solidFill>
              </a:rPr>
              <a:t>H</a:t>
            </a:r>
            <a:r>
              <a:rPr lang="en-GB" sz="1800" baseline="-25000" dirty="0">
                <a:solidFill>
                  <a:srgbClr val="FFC000"/>
                </a:solidFill>
              </a:rPr>
              <a:t>11</a:t>
            </a:r>
            <a:r>
              <a:rPr lang="en-GB" sz="1800" dirty="0">
                <a:solidFill>
                  <a:srgbClr val="FFC000"/>
                </a:solidFill>
              </a:rPr>
              <a:t> = fundamental</a:t>
            </a:r>
            <a:r>
              <a:rPr lang="en-GB" sz="1800" baseline="-25000" dirty="0">
                <a:solidFill>
                  <a:srgbClr val="FFC000"/>
                </a:solidFill>
              </a:rPr>
              <a:t> </a:t>
            </a:r>
          </a:p>
        </p:txBody>
      </p:sp>
    </p:spTree>
    <p:extLst>
      <p:ext uri="{BB962C8B-B14F-4D97-AF65-F5344CB8AC3E}">
        <p14:creationId xmlns:p14="http://schemas.microsoft.com/office/powerpoint/2010/main" val="3184418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1443" name="Slide Number Placeholder 6"/>
          <p:cNvSpPr>
            <a:spLocks noGrp="1"/>
          </p:cNvSpPr>
          <p:nvPr>
            <p:ph type="sldNum" sz="quarter" idx="11"/>
          </p:nvPr>
        </p:nvSpPr>
        <p:spPr>
          <a:noFill/>
        </p:spPr>
        <p:txBody>
          <a:bodyPr/>
          <a:lstStyle/>
          <a:p>
            <a:fld id="{F9D1C4DF-52E8-4AC4-832C-0854C7B3BC18}" type="slidenum">
              <a:rPr lang="en-US" smtClean="0"/>
              <a:pPr/>
              <a:t>36</a:t>
            </a:fld>
            <a:endParaRPr lang="en-US" dirty="0"/>
          </a:p>
        </p:txBody>
      </p:sp>
      <p:sp>
        <p:nvSpPr>
          <p:cNvPr id="6144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sp>
        <p:nvSpPr>
          <p:cNvPr id="50" name="Rectangle 23"/>
          <p:cNvSpPr txBox="1">
            <a:spLocks noChangeArrowheads="1"/>
          </p:cNvSpPr>
          <p:nvPr/>
        </p:nvSpPr>
        <p:spPr bwMode="auto">
          <a:xfrm>
            <a:off x="0" y="0"/>
            <a:ext cx="9143999"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kern="0" dirty="0">
                <a:solidFill>
                  <a:srgbClr val="FF0000"/>
                </a:solidFill>
                <a:effectLst>
                  <a:outerShdw blurRad="38100" dist="38100" dir="2700000" algn="tl">
                    <a:srgbClr val="C0C0C0"/>
                  </a:outerShdw>
                </a:effectLst>
                <a:latin typeface="+mj-lt"/>
                <a:ea typeface="+mj-ea"/>
                <a:cs typeface="+mj-cs"/>
              </a:rPr>
              <a:t>Higher order Mode chart of a Coaxial line</a:t>
            </a:r>
          </a:p>
        </p:txBody>
      </p:sp>
      <p:pic>
        <p:nvPicPr>
          <p:cNvPr id="373762" name="Picture 2"/>
          <p:cNvPicPr>
            <a:picLocks noChangeAspect="1" noChangeArrowheads="1"/>
          </p:cNvPicPr>
          <p:nvPr/>
        </p:nvPicPr>
        <p:blipFill>
          <a:blip r:embed="rId3" cstate="print"/>
          <a:srcRect t="2885" b="6538"/>
          <a:stretch>
            <a:fillRect/>
          </a:stretch>
        </p:blipFill>
        <p:spPr bwMode="auto">
          <a:xfrm>
            <a:off x="2028826" y="838200"/>
            <a:ext cx="4384674" cy="5696830"/>
          </a:xfrm>
          <a:prstGeom prst="rect">
            <a:avLst/>
          </a:prstGeom>
          <a:noFill/>
          <a:ln w="9525">
            <a:noFill/>
            <a:miter lim="800000"/>
            <a:headEnd/>
            <a:tailEnd/>
          </a:ln>
        </p:spPr>
      </p:pic>
      <p:sp>
        <p:nvSpPr>
          <p:cNvPr id="7" name="Rectangle 67"/>
          <p:cNvSpPr>
            <a:spLocks noChangeArrowheads="1"/>
          </p:cNvSpPr>
          <p:nvPr/>
        </p:nvSpPr>
        <p:spPr bwMode="auto">
          <a:xfrm rot="16200000">
            <a:off x="-1943893" y="3290093"/>
            <a:ext cx="4686300" cy="557213"/>
          </a:xfrm>
          <a:prstGeom prst="rect">
            <a:avLst/>
          </a:prstGeom>
          <a:noFill/>
          <a:ln w="9525">
            <a:noFill/>
            <a:miter lim="800000"/>
            <a:headEnd/>
            <a:tailEnd/>
          </a:ln>
        </p:spPr>
        <p:txBody>
          <a:bodyPr lIns="0" tIns="0" rIns="0" bIns="0"/>
          <a:lstStyle/>
          <a:p>
            <a:pPr>
              <a:spcBef>
                <a:spcPct val="0"/>
              </a:spcBef>
              <a:buClrTx/>
              <a:buSzTx/>
              <a:buFontTx/>
              <a:buNone/>
            </a:pPr>
            <a:r>
              <a:rPr lang="en-US" sz="1200" b="0" dirty="0"/>
              <a:t>Reprinted from </a:t>
            </a:r>
            <a:r>
              <a:rPr lang="de-DE" sz="1200" b="0" dirty="0"/>
              <a:t>Meinke, H. and Gundlach, F. W.,</a:t>
            </a:r>
            <a:br>
              <a:rPr lang="de-DE" sz="1200" b="0" dirty="0"/>
            </a:br>
            <a:r>
              <a:rPr lang="de-DE" sz="1200" b="0" i="1" dirty="0"/>
              <a:t>Taschenbuch der Hochfrequenztechnik</a:t>
            </a:r>
            <a:r>
              <a:rPr lang="de-DE" sz="1200" b="0" dirty="0"/>
              <a:t>,S.471</a:t>
            </a:r>
            <a:br>
              <a:rPr lang="de-DE" sz="1200" b="0" dirty="0"/>
            </a:br>
            <a:r>
              <a:rPr lang="de-DE" sz="1200" b="0" dirty="0"/>
              <a:t>Vierte  Auflage, Springer-Verlag, Berlin (1986) </a:t>
            </a:r>
            <a:endParaRPr lang="en-US" sz="1200" b="0" dirty="0"/>
          </a:p>
        </p:txBody>
      </p:sp>
      <mc:AlternateContent xmlns:mc="http://schemas.openxmlformats.org/markup-compatibility/2006" xmlns:a14="http://schemas.microsoft.com/office/drawing/2010/main">
        <mc:Choice Requires="a14">
          <p:sp>
            <p:nvSpPr>
              <p:cNvPr id="2" name="TextBox 1"/>
              <p:cNvSpPr txBox="1"/>
              <p:nvPr/>
            </p:nvSpPr>
            <p:spPr>
              <a:xfrm>
                <a:off x="6175375" y="1013712"/>
                <a:ext cx="2968624" cy="895630"/>
              </a:xfrm>
              <a:prstGeom prst="rect">
                <a:avLst/>
              </a:prstGeom>
              <a:noFill/>
            </p:spPr>
            <p:txBody>
              <a:bodyPr wrap="square"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latin typeface="Cambria Math" panose="02040503050406030204" pitchFamily="18" charset="0"/>
                              <a:ea typeface="Cambria Math"/>
                            </a:rPr>
                          </m:ctrlPr>
                        </m:sSubPr>
                        <m:e>
                          <m:r>
                            <a:rPr lang="en-GB" sz="1800" b="0" i="1" smtClean="0">
                              <a:latin typeface="Cambria Math"/>
                              <a:ea typeface="Cambria Math"/>
                            </a:rPr>
                            <m:t>𝜆</m:t>
                          </m:r>
                        </m:e>
                        <m:sub>
                          <m:r>
                            <a:rPr lang="en-GB" sz="1800" b="0" i="1" smtClean="0">
                              <a:latin typeface="Cambria Math"/>
                              <a:ea typeface="Cambria Math"/>
                            </a:rPr>
                            <m:t>𝐾</m:t>
                          </m:r>
                        </m:sub>
                      </m:sSub>
                      <m:r>
                        <a:rPr lang="en-GB" sz="1800" b="0" i="1" smtClean="0">
                          <a:latin typeface="Cambria Math"/>
                          <a:ea typeface="Cambria Math"/>
                        </a:rPr>
                        <m:t>… </m:t>
                      </m:r>
                      <m:r>
                        <m:rPr>
                          <m:nor/>
                        </m:rPr>
                        <a:rPr lang="en-GB" sz="1800" b="0" i="0" smtClean="0">
                          <a:latin typeface="Cambria Math"/>
                          <a:ea typeface="Cambria Math"/>
                        </a:rPr>
                        <m:t>cutoff</m:t>
                      </m:r>
                      <m:r>
                        <m:rPr>
                          <m:nor/>
                        </m:rPr>
                        <a:rPr lang="en-GB" sz="1800" b="0" i="0" smtClean="0">
                          <a:latin typeface="Cambria Math"/>
                          <a:ea typeface="Cambria Math"/>
                        </a:rPr>
                        <m:t> </m:t>
                      </m:r>
                      <m:r>
                        <m:rPr>
                          <m:nor/>
                        </m:rPr>
                        <a:rPr lang="en-GB" sz="1800" b="0" i="0" smtClean="0">
                          <a:latin typeface="Cambria Math"/>
                          <a:ea typeface="Cambria Math"/>
                        </a:rPr>
                        <m:t>wavelength</m:t>
                      </m:r>
                    </m:oMath>
                  </m:oMathPara>
                </a14:m>
                <a:endParaRPr lang="en-GB" sz="1800" b="0" dirty="0">
                  <a:ea typeface="Cambria Math"/>
                </a:endParaRPr>
              </a:p>
              <a:p>
                <a:pPr>
                  <a:buNone/>
                </a:pPr>
                <a:r>
                  <a:rPr lang="en-GB" sz="1200" b="0" dirty="0">
                    <a:ea typeface="Cambria Math"/>
                  </a:rPr>
                  <a:t>Index K related to: </a:t>
                </a:r>
                <a:r>
                  <a:rPr lang="en-GB" sz="1200" b="0" dirty="0" err="1">
                    <a:ea typeface="Cambria Math"/>
                  </a:rPr>
                  <a:t>kritische</a:t>
                </a:r>
                <a:r>
                  <a:rPr lang="en-GB" sz="1200" b="0" dirty="0">
                    <a:ea typeface="Cambria Math"/>
                  </a:rPr>
                  <a:t> </a:t>
                </a:r>
                <a:r>
                  <a:rPr lang="en-GB" sz="1200" b="0" dirty="0" err="1">
                    <a:ea typeface="Cambria Math"/>
                  </a:rPr>
                  <a:t>Wellenlänge</a:t>
                </a:r>
                <a:endParaRPr lang="en-GB" sz="1200" b="0" dirty="0">
                  <a:ea typeface="Cambria Math"/>
                </a:endParaRPr>
              </a:p>
              <a:p>
                <a:pPr algn="ctr">
                  <a:buNone/>
                </a:pPr>
                <a:r>
                  <a:rPr lang="en-GB" sz="1800" b="0" dirty="0"/>
                  <a:t>← German textbook…</a:t>
                </a:r>
              </a:p>
            </p:txBody>
          </p:sp>
        </mc:Choice>
        <mc:Fallback xmlns="">
          <p:sp>
            <p:nvSpPr>
              <p:cNvPr id="2" name="TextBox 1"/>
              <p:cNvSpPr txBox="1">
                <a:spLocks noRot="1" noChangeAspect="1" noMove="1" noResize="1" noEditPoints="1" noAdjustHandles="1" noChangeArrowheads="1" noChangeShapeType="1" noTextEdit="1"/>
              </p:cNvSpPr>
              <p:nvPr/>
            </p:nvSpPr>
            <p:spPr>
              <a:xfrm>
                <a:off x="6175375" y="1013712"/>
                <a:ext cx="2968624" cy="895630"/>
              </a:xfrm>
              <a:prstGeom prst="rect">
                <a:avLst/>
              </a:prstGeom>
              <a:blipFill>
                <a:blip r:embed="rId4"/>
                <a:stretch>
                  <a:fillRect b="-10204"/>
                </a:stretch>
              </a:blipFill>
            </p:spPr>
            <p:txBody>
              <a:bodyPr/>
              <a:lstStyle/>
              <a:p>
                <a:r>
                  <a:rPr lang="en-GB">
                    <a:noFill/>
                  </a:rPr>
                  <a:t> </a:t>
                </a:r>
              </a:p>
            </p:txBody>
          </p:sp>
        </mc:Fallback>
      </mc:AlternateContent>
      <p:sp>
        <p:nvSpPr>
          <p:cNvPr id="3" name="TextBox 2"/>
          <p:cNvSpPr txBox="1"/>
          <p:nvPr/>
        </p:nvSpPr>
        <p:spPr>
          <a:xfrm>
            <a:off x="6252719" y="2080512"/>
            <a:ext cx="2568101" cy="4025717"/>
          </a:xfrm>
          <a:prstGeom prst="rect">
            <a:avLst/>
          </a:prstGeom>
          <a:noFill/>
        </p:spPr>
        <p:txBody>
          <a:bodyPr wrap="square" rtlCol="0">
            <a:spAutoFit/>
          </a:bodyPr>
          <a:lstStyle/>
          <a:p>
            <a:pPr>
              <a:buNone/>
            </a:pPr>
            <a:r>
              <a:rPr lang="en-GB" sz="1200" b="0" dirty="0"/>
              <a:t>Suggestion for exercise:</a:t>
            </a:r>
          </a:p>
          <a:p>
            <a:pPr>
              <a:buNone/>
            </a:pPr>
            <a:r>
              <a:rPr lang="en-GB" sz="1200" b="0" dirty="0"/>
              <a:t>Find ALL points in this diagram</a:t>
            </a:r>
          </a:p>
          <a:p>
            <a:pPr>
              <a:buNone/>
            </a:pPr>
            <a:r>
              <a:rPr lang="en-GB" sz="1200" b="0" dirty="0"/>
              <a:t>where modes including the</a:t>
            </a:r>
          </a:p>
          <a:p>
            <a:pPr>
              <a:buNone/>
            </a:pPr>
            <a:r>
              <a:rPr lang="en-GB" sz="1200" b="0" dirty="0"/>
              <a:t>TEM one, become degenerate </a:t>
            </a:r>
          </a:p>
          <a:p>
            <a:pPr>
              <a:buNone/>
            </a:pPr>
            <a:r>
              <a:rPr lang="en-GB" sz="1200" b="0" dirty="0"/>
              <a:t>and discuss your results</a:t>
            </a:r>
          </a:p>
          <a:p>
            <a:pPr>
              <a:buNone/>
            </a:pPr>
            <a:r>
              <a:rPr lang="en-GB" sz="1200" b="0" dirty="0"/>
              <a:t>Which ones of the higher order modes shown have two polarisations?</a:t>
            </a:r>
          </a:p>
          <a:p>
            <a:pPr>
              <a:buNone/>
            </a:pPr>
            <a:r>
              <a:rPr lang="en-GB" sz="1200" b="0" dirty="0"/>
              <a:t>For a 50 Ohm coax line with D=100 mm at which frequency comes the first HOM (higher order mode) in?</a:t>
            </a:r>
          </a:p>
          <a:p>
            <a:pPr>
              <a:buNone/>
            </a:pPr>
            <a:r>
              <a:rPr lang="en-GB" sz="1200" b="0" dirty="0"/>
              <a:t>Why is this a problem? Theoretically all modes are (mathematically) orthogonal to each other and thus should not couple..?!</a:t>
            </a:r>
          </a:p>
          <a:p>
            <a:pPr>
              <a:buNone/>
            </a:pPr>
            <a:r>
              <a:rPr lang="en-GB" sz="1200" b="0" dirty="0"/>
              <a:t>Is the </a:t>
            </a:r>
            <a:r>
              <a:rPr lang="en-GB" sz="1200" b="0" dirty="0" err="1"/>
              <a:t>cutoff</a:t>
            </a:r>
            <a:r>
              <a:rPr lang="en-GB" sz="1200" b="0" dirty="0"/>
              <a:t> frequency for H</a:t>
            </a:r>
            <a:r>
              <a:rPr lang="en-GB" sz="1200" b="0" baseline="-25000" dirty="0"/>
              <a:t>11</a:t>
            </a:r>
            <a:r>
              <a:rPr lang="en-GB" sz="1200" b="0" dirty="0"/>
              <a:t> in an empty tube with same D as a coax line bigger or smaller than in a coax line ?</a:t>
            </a:r>
          </a:p>
        </p:txBody>
      </p:sp>
      <p:sp>
        <p:nvSpPr>
          <p:cNvPr id="4" name="TextBox 3"/>
          <p:cNvSpPr txBox="1"/>
          <p:nvPr/>
        </p:nvSpPr>
        <p:spPr>
          <a:xfrm rot="16200000">
            <a:off x="1945822" y="4816615"/>
            <a:ext cx="1931939" cy="258532"/>
          </a:xfrm>
          <a:prstGeom prst="rect">
            <a:avLst/>
          </a:prstGeom>
          <a:noFill/>
        </p:spPr>
        <p:txBody>
          <a:bodyPr wrap="none" rtlCol="0">
            <a:spAutoFit/>
          </a:bodyPr>
          <a:lstStyle/>
          <a:p>
            <a:pPr>
              <a:buNone/>
            </a:pPr>
            <a:r>
              <a:rPr lang="en-GB" sz="1200" b="0" dirty="0"/>
              <a:t>Empty circular waveguide</a:t>
            </a:r>
          </a:p>
        </p:txBody>
      </p:sp>
      <p:cxnSp>
        <p:nvCxnSpPr>
          <p:cNvPr id="6" name="Straight Connector 5"/>
          <p:cNvCxnSpPr/>
          <p:nvPr/>
        </p:nvCxnSpPr>
        <p:spPr bwMode="auto">
          <a:xfrm>
            <a:off x="2634343" y="838200"/>
            <a:ext cx="24641" cy="5352142"/>
          </a:xfrm>
          <a:prstGeom prst="line">
            <a:avLst/>
          </a:prstGeom>
          <a:ln>
            <a:solidFill>
              <a:srgbClr val="0000FF"/>
            </a:solidFill>
            <a:headEnd type="none" w="med" len="med"/>
            <a:tailEnd type="none" w="lg" len="lg"/>
          </a:ln>
        </p:spPr>
        <p:style>
          <a:lnRef idx="3">
            <a:schemeClr val="dk1"/>
          </a:lnRef>
          <a:fillRef idx="0">
            <a:schemeClr val="dk1"/>
          </a:fillRef>
          <a:effectRef idx="2">
            <a:schemeClr val="dk1"/>
          </a:effectRef>
          <a:fontRef idx="minor">
            <a:schemeClr val="tx1"/>
          </a:fontRef>
        </p:style>
      </p:cxnSp>
      <p:sp>
        <p:nvSpPr>
          <p:cNvPr id="12" name="TextBox 11">
            <a:extLst>
              <a:ext uri="{FF2B5EF4-FFF2-40B4-BE49-F238E27FC236}">
                <a16:creationId xmlns:a16="http://schemas.microsoft.com/office/drawing/2014/main" id="{002F0DF3-F2B7-45BE-8BAE-1BF1D50558D2}"/>
              </a:ext>
            </a:extLst>
          </p:cNvPr>
          <p:cNvSpPr txBox="1"/>
          <p:nvPr/>
        </p:nvSpPr>
        <p:spPr>
          <a:xfrm>
            <a:off x="71687" y="1507693"/>
            <a:ext cx="1874231" cy="803297"/>
          </a:xfrm>
          <a:prstGeom prst="rect">
            <a:avLst/>
          </a:prstGeom>
          <a:solidFill>
            <a:schemeClr val="bg1"/>
          </a:solidFill>
          <a:ln>
            <a:noFill/>
          </a:ln>
        </p:spPr>
        <p:txBody>
          <a:bodyPr wrap="none" rtlCol="0">
            <a:spAutoFit/>
          </a:bodyPr>
          <a:lstStyle/>
          <a:p>
            <a:pPr>
              <a:buNone/>
            </a:pPr>
            <a:r>
              <a:rPr lang="en-US" sz="1400" b="0" dirty="0">
                <a:solidFill>
                  <a:schemeClr val="tx1"/>
                </a:solidFill>
              </a:rPr>
              <a:t>Related info:</a:t>
            </a:r>
          </a:p>
          <a:p>
            <a:pPr>
              <a:buNone/>
            </a:pPr>
            <a:r>
              <a:rPr lang="en-US" sz="1400" b="0" dirty="0" err="1">
                <a:solidFill>
                  <a:schemeClr val="tx1"/>
                </a:solidFill>
              </a:rPr>
              <a:t>Pozar</a:t>
            </a:r>
            <a:r>
              <a:rPr lang="en-US" sz="1400" b="0" dirty="0">
                <a:solidFill>
                  <a:schemeClr val="tx1"/>
                </a:solidFill>
              </a:rPr>
              <a:t> book</a:t>
            </a:r>
          </a:p>
          <a:p>
            <a:pPr>
              <a:buNone/>
            </a:pPr>
            <a:r>
              <a:rPr lang="en-US" sz="1400" b="0" dirty="0">
                <a:solidFill>
                  <a:schemeClr val="tx1"/>
                </a:solidFill>
              </a:rPr>
              <a:t>Fig 3.16 and Fig 3.17</a:t>
            </a:r>
            <a:endParaRPr lang="en-GB" sz="1400" b="0" dirty="0">
              <a:solidFill>
                <a:schemeClr val="tx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5366" name="Slide Number Placeholder 6"/>
          <p:cNvSpPr>
            <a:spLocks noGrp="1"/>
          </p:cNvSpPr>
          <p:nvPr>
            <p:ph type="sldNum" sz="quarter" idx="11"/>
          </p:nvPr>
        </p:nvSpPr>
        <p:spPr>
          <a:noFill/>
        </p:spPr>
        <p:txBody>
          <a:bodyPr/>
          <a:lstStyle/>
          <a:p>
            <a:fld id="{4414E773-D402-4B61-A46A-F942590F18EA}" type="slidenum">
              <a:rPr lang="en-US" smtClean="0"/>
              <a:pPr/>
              <a:t>37</a:t>
            </a:fld>
            <a:endParaRPr lang="en-US" dirty="0"/>
          </a:p>
        </p:txBody>
      </p:sp>
      <p:sp>
        <p:nvSpPr>
          <p:cNvPr id="16407" name="Rectangle 23"/>
          <p:cNvSpPr>
            <a:spLocks noGrp="1" noChangeArrowheads="1"/>
          </p:cNvSpPr>
          <p:nvPr>
            <p:ph type="title"/>
          </p:nvPr>
        </p:nvSpPr>
        <p:spPr>
          <a:xfrm>
            <a:off x="393700" y="0"/>
            <a:ext cx="8420100" cy="1066800"/>
          </a:xfrm>
        </p:spPr>
        <p:txBody>
          <a:bodyPr/>
          <a:lstStyle/>
          <a:p>
            <a:pPr>
              <a:defRPr/>
            </a:pPr>
            <a:r>
              <a:rPr lang="en-US" dirty="0"/>
              <a:t>Mode chart of a rectangular waveguide</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pic>
        <p:nvPicPr>
          <p:cNvPr id="374789" name="Picture 5"/>
          <p:cNvPicPr>
            <a:picLocks noChangeAspect="1" noChangeArrowheads="1"/>
          </p:cNvPicPr>
          <p:nvPr/>
        </p:nvPicPr>
        <p:blipFill>
          <a:blip r:embed="rId3" cstate="print"/>
          <a:srcRect/>
          <a:stretch>
            <a:fillRect/>
          </a:stretch>
        </p:blipFill>
        <p:spPr bwMode="auto">
          <a:xfrm>
            <a:off x="1068212" y="1203068"/>
            <a:ext cx="7112000" cy="4084960"/>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 name="TextBox 1"/>
              <p:cNvSpPr txBox="1"/>
              <p:nvPr/>
            </p:nvSpPr>
            <p:spPr>
              <a:xfrm>
                <a:off x="2815706" y="5132651"/>
                <a:ext cx="4318000" cy="341632"/>
              </a:xfrm>
              <a:prstGeom prst="rect">
                <a:avLst/>
              </a:prstGeom>
              <a:noFill/>
            </p:spPr>
            <p:txBody>
              <a:bodyPr wrap="square" rtlCol="0">
                <a:spAutoFit/>
              </a:bodyPr>
              <a:lstStyle/>
              <a:p>
                <a:pPr>
                  <a:buNone/>
                </a:pPr>
                <a14:m>
                  <m:oMath xmlns:m="http://schemas.openxmlformats.org/officeDocument/2006/math">
                    <m:sSub>
                      <m:sSubPr>
                        <m:ctrlPr>
                          <a:rPr lang="en-GB" sz="1800" b="0" i="1" smtClean="0">
                            <a:latin typeface="Cambria Math" panose="02040503050406030204" pitchFamily="18" charset="0"/>
                          </a:rPr>
                        </m:ctrlPr>
                      </m:sSubPr>
                      <m:e>
                        <m:r>
                          <m:rPr>
                            <m:sty m:val="p"/>
                          </m:rPr>
                          <a:rPr lang="el-GR" sz="1800" b="0" i="1" smtClean="0">
                            <a:latin typeface="Cambria Math"/>
                          </a:rPr>
                          <m:t>λ</m:t>
                        </m:r>
                      </m:e>
                      <m:sub>
                        <m:r>
                          <a:rPr lang="en-GB" sz="1800" b="0" i="1" smtClean="0">
                            <a:latin typeface="Cambria Math"/>
                          </a:rPr>
                          <m:t>𝑐𝑜</m:t>
                        </m:r>
                      </m:sub>
                    </m:sSub>
                    <m:r>
                      <a:rPr lang="en-GB" sz="1800" b="0" i="1" smtClean="0">
                        <a:latin typeface="Cambria Math"/>
                      </a:rPr>
                      <m:t>=  </m:t>
                    </m:r>
                  </m:oMath>
                </a14:m>
                <a:r>
                  <a:rPr lang="en-GB" sz="1800" b="0" dirty="0"/>
                  <a:t>free space wavelength at cutoff</a:t>
                </a:r>
              </a:p>
            </p:txBody>
          </p:sp>
        </mc:Choice>
        <mc:Fallback xmlns="">
          <p:sp>
            <p:nvSpPr>
              <p:cNvPr id="2" name="TextBox 1"/>
              <p:cNvSpPr txBox="1">
                <a:spLocks noRot="1" noChangeAspect="1" noMove="1" noResize="1" noEditPoints="1" noAdjustHandles="1" noChangeArrowheads="1" noChangeShapeType="1" noTextEdit="1"/>
              </p:cNvSpPr>
              <p:nvPr/>
            </p:nvSpPr>
            <p:spPr>
              <a:xfrm>
                <a:off x="2815706" y="5132651"/>
                <a:ext cx="4318000" cy="341632"/>
              </a:xfrm>
              <a:prstGeom prst="rect">
                <a:avLst/>
              </a:prstGeom>
              <a:blipFill>
                <a:blip r:embed="rId4"/>
                <a:stretch>
                  <a:fillRect t="-17857" b="-28571"/>
                </a:stretch>
              </a:blipFill>
            </p:spPr>
            <p:txBody>
              <a:bodyPr/>
              <a:lstStyle/>
              <a:p>
                <a:r>
                  <a:rPr lang="en-GB">
                    <a:noFill/>
                  </a:rPr>
                  <a:t> </a:t>
                </a:r>
              </a:p>
            </p:txBody>
          </p:sp>
        </mc:Fallback>
      </mc:AlternateContent>
      <p:sp>
        <p:nvSpPr>
          <p:cNvPr id="3" name="TextBox 2"/>
          <p:cNvSpPr txBox="1"/>
          <p:nvPr/>
        </p:nvSpPr>
        <p:spPr>
          <a:xfrm>
            <a:off x="2680433" y="6259927"/>
            <a:ext cx="4721628" cy="341632"/>
          </a:xfrm>
          <a:prstGeom prst="rect">
            <a:avLst/>
          </a:prstGeom>
          <a:noFill/>
        </p:spPr>
        <p:txBody>
          <a:bodyPr wrap="square" rtlCol="0">
            <a:spAutoFit/>
          </a:bodyPr>
          <a:lstStyle/>
          <a:p>
            <a:pPr>
              <a:buNone/>
            </a:pPr>
            <a:r>
              <a:rPr lang="en-US" sz="1800" b="0" dirty="0">
                <a:solidFill>
                  <a:srgbClr val="FF0000"/>
                </a:solidFill>
              </a:rPr>
              <a:t>Remember:      H = TE        E = TM</a:t>
            </a:r>
          </a:p>
        </p:txBody>
      </p:sp>
      <p:sp>
        <p:nvSpPr>
          <p:cNvPr id="5" name="TextBox 4"/>
          <p:cNvSpPr txBox="1"/>
          <p:nvPr/>
        </p:nvSpPr>
        <p:spPr>
          <a:xfrm>
            <a:off x="455844" y="5438568"/>
            <a:ext cx="7862089" cy="341632"/>
          </a:xfrm>
          <a:prstGeom prst="rect">
            <a:avLst/>
          </a:prstGeom>
          <a:noFill/>
        </p:spPr>
        <p:txBody>
          <a:bodyPr wrap="none" rtlCol="0">
            <a:spAutoFit/>
          </a:bodyPr>
          <a:lstStyle/>
          <a:p>
            <a:pPr>
              <a:buNone/>
            </a:pPr>
            <a:r>
              <a:rPr lang="en-US" sz="1800" b="0" dirty="0"/>
              <a:t>Cutoff frequency = frequency of the mode under consideration; lowest=H</a:t>
            </a:r>
            <a:r>
              <a:rPr lang="en-US" sz="1800" b="0" baseline="-25000" dirty="0"/>
              <a:t>10 </a:t>
            </a:r>
          </a:p>
        </p:txBody>
      </p:sp>
      <p:cxnSp>
        <p:nvCxnSpPr>
          <p:cNvPr id="6" name="Straight Connector 5"/>
          <p:cNvCxnSpPr/>
          <p:nvPr/>
        </p:nvCxnSpPr>
        <p:spPr bwMode="auto">
          <a:xfrm flipV="1">
            <a:off x="2103928" y="1434406"/>
            <a:ext cx="5499712" cy="21600"/>
          </a:xfrm>
          <a:prstGeom prst="line">
            <a:avLst/>
          </a:prstGeom>
          <a:ln>
            <a:solidFill>
              <a:srgbClr val="FF0000"/>
            </a:solidFill>
            <a:headEnd type="none" w="med" len="med"/>
            <a:tailEnd type="none" w="lg" len="lg"/>
          </a:ln>
        </p:spPr>
        <p:style>
          <a:lnRef idx="3">
            <a:schemeClr val="dk1"/>
          </a:lnRef>
          <a:fillRef idx="0">
            <a:schemeClr val="dk1"/>
          </a:fillRef>
          <a:effectRef idx="2">
            <a:schemeClr val="dk1"/>
          </a:effectRef>
          <a:fontRef idx="minor">
            <a:schemeClr val="tx1"/>
          </a:fontRef>
        </p:style>
      </p:cxnSp>
      <p:sp>
        <p:nvSpPr>
          <p:cNvPr id="8" name="TextBox 7"/>
          <p:cNvSpPr txBox="1"/>
          <p:nvPr/>
        </p:nvSpPr>
        <p:spPr>
          <a:xfrm>
            <a:off x="78496" y="3245548"/>
            <a:ext cx="1512704" cy="1754326"/>
          </a:xfrm>
          <a:prstGeom prst="rect">
            <a:avLst/>
          </a:prstGeom>
          <a:noFill/>
        </p:spPr>
        <p:txBody>
          <a:bodyPr wrap="square" rtlCol="0">
            <a:spAutoFit/>
          </a:bodyPr>
          <a:lstStyle/>
          <a:p>
            <a:pPr>
              <a:buNone/>
            </a:pPr>
            <a:r>
              <a:rPr lang="en-GB" sz="1200" b="0" dirty="0" err="1"/>
              <a:t>Cutoff</a:t>
            </a:r>
            <a:r>
              <a:rPr lang="en-GB" sz="1200" b="0" dirty="0"/>
              <a:t> frequency for H</a:t>
            </a:r>
            <a:r>
              <a:rPr lang="en-GB" sz="1200" b="0" baseline="-25000" dirty="0"/>
              <a:t>10</a:t>
            </a:r>
            <a:r>
              <a:rPr lang="en-GB" sz="1200" b="0" dirty="0"/>
              <a:t> is at </a:t>
            </a:r>
            <a:r>
              <a:rPr lang="el-GR" sz="1200" b="0" dirty="0"/>
              <a:t>λ</a:t>
            </a:r>
            <a:r>
              <a:rPr lang="en-GB" sz="1200" b="0" dirty="0"/>
              <a:t>/a=2</a:t>
            </a:r>
            <a:r>
              <a:rPr lang="en-GB" sz="1200" b="0" baseline="-25000" dirty="0"/>
              <a:t>  </a:t>
            </a:r>
            <a:r>
              <a:rPr lang="en-GB" sz="1200" b="0" dirty="0"/>
              <a:t>or a=</a:t>
            </a:r>
            <a:r>
              <a:rPr lang="el-GR" sz="1200" b="0" dirty="0"/>
              <a:t> λ</a:t>
            </a:r>
            <a:r>
              <a:rPr lang="en-GB" sz="1200" b="0" dirty="0"/>
              <a:t>/2.This means that even for a very flat (b/a&lt;&lt;1) waveguide the H</a:t>
            </a:r>
            <a:r>
              <a:rPr lang="en-GB" sz="1200" b="0" baseline="-25000" dirty="0"/>
              <a:t>10</a:t>
            </a:r>
            <a:r>
              <a:rPr lang="en-GB" sz="1200" b="0" dirty="0"/>
              <a:t> mode can propagate provided that a&gt;</a:t>
            </a:r>
            <a:r>
              <a:rPr lang="el-GR" sz="1200" b="0" dirty="0"/>
              <a:t> λ</a:t>
            </a:r>
            <a:r>
              <a:rPr lang="en-GB" sz="1200" b="0" dirty="0"/>
              <a:t>/2</a:t>
            </a:r>
          </a:p>
        </p:txBody>
      </p:sp>
      <p:sp>
        <p:nvSpPr>
          <p:cNvPr id="4" name="TextBox 3"/>
          <p:cNvSpPr txBox="1"/>
          <p:nvPr/>
        </p:nvSpPr>
        <p:spPr>
          <a:xfrm>
            <a:off x="2822400" y="1920725"/>
            <a:ext cx="636713" cy="470898"/>
          </a:xfrm>
          <a:prstGeom prst="rect">
            <a:avLst/>
          </a:prstGeom>
          <a:noFill/>
        </p:spPr>
        <p:txBody>
          <a:bodyPr wrap="none" rtlCol="0">
            <a:spAutoFit/>
          </a:bodyPr>
          <a:lstStyle/>
          <a:p>
            <a:pPr>
              <a:buNone/>
            </a:pPr>
            <a:r>
              <a:rPr lang="en-GB" sz="1400" b="0" dirty="0"/>
              <a:t>a/b=2</a:t>
            </a:r>
          </a:p>
          <a:p>
            <a:pPr>
              <a:buNone/>
            </a:pPr>
            <a:r>
              <a:rPr lang="en-GB" sz="1000" b="0" dirty="0"/>
              <a:t>Usually</a:t>
            </a:r>
          </a:p>
        </p:txBody>
      </p:sp>
      <p:cxnSp>
        <p:nvCxnSpPr>
          <p:cNvPr id="15" name="Straight Connector 14"/>
          <p:cNvCxnSpPr/>
          <p:nvPr/>
        </p:nvCxnSpPr>
        <p:spPr bwMode="auto">
          <a:xfrm flipV="1">
            <a:off x="2103928" y="3117039"/>
            <a:ext cx="5499712" cy="21600"/>
          </a:xfrm>
          <a:prstGeom prst="line">
            <a:avLst/>
          </a:prstGeom>
          <a:ln>
            <a:solidFill>
              <a:srgbClr val="0000FF"/>
            </a:solidFill>
            <a:headEnd type="none" w="med" len="med"/>
            <a:tailEnd type="none" w="lg" len="lg"/>
          </a:ln>
        </p:spPr>
        <p:style>
          <a:lnRef idx="3">
            <a:schemeClr val="dk1"/>
          </a:lnRef>
          <a:fillRef idx="0">
            <a:schemeClr val="dk1"/>
          </a:fillRef>
          <a:effectRef idx="2">
            <a:schemeClr val="dk1"/>
          </a:effectRef>
          <a:fontRef idx="minor">
            <a:schemeClr val="tx1"/>
          </a:fontRef>
        </p:style>
      </p:cxnSp>
      <p:sp>
        <p:nvSpPr>
          <p:cNvPr id="9" name="Oval 8"/>
          <p:cNvSpPr/>
          <p:nvPr/>
        </p:nvSpPr>
        <p:spPr bwMode="auto">
          <a:xfrm>
            <a:off x="3870262" y="1462560"/>
            <a:ext cx="444948" cy="387752"/>
          </a:xfrm>
          <a:prstGeom prst="ellipse">
            <a:avLst/>
          </a:prstGeom>
          <a:noFill/>
          <a:ln>
            <a:solidFill>
              <a:srgbClr val="FF0000"/>
            </a:solidFill>
            <a:headEnd type="none" w="med" len="med"/>
            <a:tailEnd type="stealth" w="lg" len="lg"/>
          </a:ln>
        </p:spPr>
        <p:style>
          <a:lnRef idx="2">
            <a:schemeClr val="dk1"/>
          </a:lnRef>
          <a:fillRef idx="1">
            <a:schemeClr val="lt1"/>
          </a:fillRef>
          <a:effectRef idx="0">
            <a:schemeClr val="dk1"/>
          </a:effectRef>
          <a:fontRef idx="minor">
            <a:schemeClr val="dk1"/>
          </a:fontRef>
        </p:style>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18" name="Oval 17"/>
          <p:cNvSpPr/>
          <p:nvPr/>
        </p:nvSpPr>
        <p:spPr bwMode="auto">
          <a:xfrm>
            <a:off x="3850780" y="3138639"/>
            <a:ext cx="444948" cy="387752"/>
          </a:xfrm>
          <a:prstGeom prst="ellipse">
            <a:avLst/>
          </a:prstGeom>
          <a:noFill/>
          <a:ln>
            <a:solidFill>
              <a:srgbClr val="0000FF"/>
            </a:solidFill>
            <a:headEnd type="none" w="med" len="med"/>
            <a:tailEnd type="stealth" w="lg" len="lg"/>
          </a:ln>
        </p:spPr>
        <p:style>
          <a:lnRef idx="2">
            <a:schemeClr val="dk1"/>
          </a:lnRef>
          <a:fillRef idx="1">
            <a:schemeClr val="lt1"/>
          </a:fillRef>
          <a:effectRef idx="0">
            <a:schemeClr val="dk1"/>
          </a:effectRef>
          <a:fontRef idx="minor">
            <a:schemeClr val="dk1"/>
          </a:fontRef>
        </p:style>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12" name="Straight Connector 11"/>
          <p:cNvCxnSpPr/>
          <p:nvPr/>
        </p:nvCxnSpPr>
        <p:spPr bwMode="auto">
          <a:xfrm flipH="1">
            <a:off x="4853784" y="1522568"/>
            <a:ext cx="17755" cy="3247142"/>
          </a:xfrm>
          <a:prstGeom prst="line">
            <a:avLst/>
          </a:prstGeom>
          <a:noFill/>
          <a:ln w="15875" cap="flat" cmpd="sng" algn="ctr">
            <a:solidFill>
              <a:schemeClr val="tx1"/>
            </a:solidFill>
            <a:prstDash val="dash"/>
            <a:round/>
            <a:headEnd type="none" w="med" len="med"/>
            <a:tailEnd type="none" w="lg" len="lg"/>
          </a:ln>
          <a:effectLst/>
        </p:spPr>
      </p:cxnSp>
      <p:sp>
        <p:nvSpPr>
          <p:cNvPr id="22" name="Oval 21"/>
          <p:cNvSpPr/>
          <p:nvPr/>
        </p:nvSpPr>
        <p:spPr bwMode="auto">
          <a:xfrm>
            <a:off x="4649065" y="1456006"/>
            <a:ext cx="444948" cy="1661033"/>
          </a:xfrm>
          <a:prstGeom prst="ellipse">
            <a:avLst/>
          </a:prstGeom>
          <a:noFill/>
          <a:ln>
            <a:solidFill>
              <a:srgbClr val="FFC000"/>
            </a:solidFill>
            <a:headEnd type="none" w="med" len="med"/>
            <a:tailEnd type="stealth" w="lg" len="lg"/>
          </a:ln>
        </p:spPr>
        <p:style>
          <a:lnRef idx="2">
            <a:schemeClr val="dk1"/>
          </a:lnRef>
          <a:fillRef idx="1">
            <a:schemeClr val="lt1"/>
          </a:fillRef>
          <a:effectRef idx="0">
            <a:schemeClr val="dk1"/>
          </a:effectRef>
          <a:fontRef idx="minor">
            <a:schemeClr val="dk1"/>
          </a:fontRef>
        </p:style>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14" name="TextBox 13"/>
          <p:cNvSpPr txBox="1"/>
          <p:nvPr/>
        </p:nvSpPr>
        <p:spPr>
          <a:xfrm>
            <a:off x="5041247" y="1623803"/>
            <a:ext cx="2699778" cy="480131"/>
          </a:xfrm>
          <a:prstGeom prst="rect">
            <a:avLst/>
          </a:prstGeom>
          <a:noFill/>
        </p:spPr>
        <p:txBody>
          <a:bodyPr wrap="none" rtlCol="0">
            <a:spAutoFit/>
          </a:bodyPr>
          <a:lstStyle/>
          <a:p>
            <a:pPr>
              <a:buNone/>
            </a:pPr>
            <a:r>
              <a:rPr lang="en-GB" sz="1200" b="0" dirty="0">
                <a:solidFill>
                  <a:srgbClr val="FFC000"/>
                </a:solidFill>
              </a:rPr>
              <a:t>Mode free range for H10</a:t>
            </a:r>
          </a:p>
          <a:p>
            <a:pPr>
              <a:buNone/>
            </a:pPr>
            <a:r>
              <a:rPr lang="en-GB" sz="1200" b="0" dirty="0" err="1">
                <a:solidFill>
                  <a:srgbClr val="FFC000"/>
                </a:solidFill>
              </a:rPr>
              <a:t>i.e</a:t>
            </a:r>
            <a:r>
              <a:rPr lang="en-GB" sz="1200" b="0" dirty="0">
                <a:solidFill>
                  <a:srgbClr val="FFC000"/>
                </a:solidFill>
              </a:rPr>
              <a:t> only the H</a:t>
            </a:r>
            <a:r>
              <a:rPr lang="en-GB" sz="1200" b="0" baseline="-25000" dirty="0">
                <a:solidFill>
                  <a:srgbClr val="FFC000"/>
                </a:solidFill>
              </a:rPr>
              <a:t>10</a:t>
            </a:r>
            <a:r>
              <a:rPr lang="en-GB" sz="1200" b="0" dirty="0">
                <a:solidFill>
                  <a:srgbClr val="FFC000"/>
                </a:solidFill>
              </a:rPr>
              <a:t> Mode can propagate</a:t>
            </a:r>
          </a:p>
        </p:txBody>
      </p:sp>
      <p:sp>
        <p:nvSpPr>
          <p:cNvPr id="24" name="TextBox 23"/>
          <p:cNvSpPr txBox="1"/>
          <p:nvPr/>
        </p:nvSpPr>
        <p:spPr>
          <a:xfrm>
            <a:off x="4567349" y="4878200"/>
            <a:ext cx="636713" cy="286232"/>
          </a:xfrm>
          <a:prstGeom prst="rect">
            <a:avLst/>
          </a:prstGeom>
          <a:noFill/>
        </p:spPr>
        <p:txBody>
          <a:bodyPr wrap="none" rtlCol="0">
            <a:spAutoFit/>
          </a:bodyPr>
          <a:lstStyle/>
          <a:p>
            <a:pPr>
              <a:buNone/>
            </a:pPr>
            <a:r>
              <a:rPr lang="en-GB" sz="1400" b="0" dirty="0"/>
              <a:t>a/b=2</a:t>
            </a:r>
          </a:p>
        </p:txBody>
      </p:sp>
      <p:sp>
        <p:nvSpPr>
          <p:cNvPr id="16" name="TextBox 15"/>
          <p:cNvSpPr txBox="1"/>
          <p:nvPr/>
        </p:nvSpPr>
        <p:spPr>
          <a:xfrm>
            <a:off x="485769" y="5728553"/>
            <a:ext cx="7886711" cy="341632"/>
          </a:xfrm>
          <a:prstGeom prst="rect">
            <a:avLst/>
          </a:prstGeom>
          <a:noFill/>
        </p:spPr>
        <p:txBody>
          <a:bodyPr wrap="none" rtlCol="0">
            <a:spAutoFit/>
          </a:bodyPr>
          <a:lstStyle/>
          <a:p>
            <a:pPr>
              <a:buNone/>
            </a:pPr>
            <a:r>
              <a:rPr lang="en-GB" sz="1800" b="0" dirty="0"/>
              <a:t>Some degenerate modes: E</a:t>
            </a:r>
            <a:r>
              <a:rPr lang="en-GB" sz="1800" b="0" baseline="-25000" dirty="0"/>
              <a:t>11</a:t>
            </a:r>
            <a:r>
              <a:rPr lang="en-GB" sz="1800" b="0" dirty="0"/>
              <a:t> with H</a:t>
            </a:r>
            <a:r>
              <a:rPr lang="en-GB" sz="1800" b="0" baseline="-25000" dirty="0"/>
              <a:t>11</a:t>
            </a:r>
            <a:r>
              <a:rPr lang="en-GB" sz="1800" b="0" dirty="0"/>
              <a:t>;E</a:t>
            </a:r>
            <a:r>
              <a:rPr lang="en-GB" sz="1800" b="0" baseline="-25000" dirty="0"/>
              <a:t>21</a:t>
            </a:r>
            <a:r>
              <a:rPr lang="en-GB" sz="1800" b="0" dirty="0"/>
              <a:t> with H</a:t>
            </a:r>
            <a:r>
              <a:rPr lang="en-GB" sz="1800" b="0" baseline="-25000" dirty="0"/>
              <a:t>21</a:t>
            </a:r>
            <a:r>
              <a:rPr lang="en-GB" sz="1800" b="0" dirty="0"/>
              <a:t>;E</a:t>
            </a:r>
            <a:r>
              <a:rPr lang="en-GB" sz="1800" b="0" baseline="-25000" dirty="0"/>
              <a:t>12 </a:t>
            </a:r>
            <a:r>
              <a:rPr lang="en-GB" sz="1800" b="0" dirty="0"/>
              <a:t>with H</a:t>
            </a:r>
            <a:r>
              <a:rPr lang="en-GB" sz="1800" b="0" baseline="-25000" dirty="0"/>
              <a:t>12</a:t>
            </a:r>
            <a:r>
              <a:rPr lang="en-GB" sz="1800" b="0" dirty="0"/>
              <a:t>;E</a:t>
            </a:r>
            <a:r>
              <a:rPr lang="en-GB" sz="1800" b="0" baseline="-25000" dirty="0"/>
              <a:t>22</a:t>
            </a:r>
            <a:r>
              <a:rPr lang="en-GB" sz="1800" b="0" dirty="0"/>
              <a:t> with H</a:t>
            </a:r>
            <a:r>
              <a:rPr lang="en-GB" sz="1800" b="0" baseline="-25000" dirty="0"/>
              <a:t>22</a:t>
            </a:r>
          </a:p>
        </p:txBody>
      </p:sp>
    </p:spTree>
    <p:extLst>
      <p:ext uri="{BB962C8B-B14F-4D97-AF65-F5344CB8AC3E}">
        <p14:creationId xmlns:p14="http://schemas.microsoft.com/office/powerpoint/2010/main" val="9211712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1443" name="Slide Number Placeholder 6"/>
          <p:cNvSpPr>
            <a:spLocks noGrp="1"/>
          </p:cNvSpPr>
          <p:nvPr>
            <p:ph type="sldNum" sz="quarter" idx="11"/>
          </p:nvPr>
        </p:nvSpPr>
        <p:spPr>
          <a:noFill/>
        </p:spPr>
        <p:txBody>
          <a:bodyPr/>
          <a:lstStyle/>
          <a:p>
            <a:fld id="{F9D1C4DF-52E8-4AC4-832C-0854C7B3BC18}" type="slidenum">
              <a:rPr lang="en-US" smtClean="0"/>
              <a:pPr/>
              <a:t>38</a:t>
            </a:fld>
            <a:endParaRPr lang="en-US" dirty="0"/>
          </a:p>
        </p:txBody>
      </p:sp>
      <p:sp>
        <p:nvSpPr>
          <p:cNvPr id="6144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50" name="Rectangle 23"/>
          <p:cNvSpPr txBox="1">
            <a:spLocks noChangeArrowheads="1"/>
          </p:cNvSpPr>
          <p:nvPr/>
        </p:nvSpPr>
        <p:spPr bwMode="auto">
          <a:xfrm>
            <a:off x="596900" y="76200"/>
            <a:ext cx="81153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kern="0" dirty="0">
                <a:solidFill>
                  <a:srgbClr val="FF0000"/>
                </a:solidFill>
                <a:effectLst>
                  <a:outerShdw blurRad="38100" dist="38100" dir="2700000" algn="tl">
                    <a:srgbClr val="C0C0C0"/>
                  </a:outerShdw>
                </a:effectLst>
                <a:latin typeface="+mj-lt"/>
                <a:ea typeface="+mj-ea"/>
                <a:cs typeface="+mj-cs"/>
              </a:rPr>
              <a:t>Mode chart of a cylindrical waveguide</a:t>
            </a:r>
          </a:p>
        </p:txBody>
      </p:sp>
      <p:pic>
        <p:nvPicPr>
          <p:cNvPr id="375810" name="Picture 2"/>
          <p:cNvPicPr>
            <a:picLocks noChangeAspect="1" noChangeArrowheads="1"/>
          </p:cNvPicPr>
          <p:nvPr/>
        </p:nvPicPr>
        <p:blipFill>
          <a:blip r:embed="rId3" cstate="print"/>
          <a:srcRect l="9444" t="7113" r="8750" b="24210"/>
          <a:stretch>
            <a:fillRect/>
          </a:stretch>
        </p:blipFill>
        <p:spPr bwMode="auto">
          <a:xfrm>
            <a:off x="433523" y="1624676"/>
            <a:ext cx="8442053" cy="2608924"/>
          </a:xfrm>
          <a:prstGeom prst="rect">
            <a:avLst/>
          </a:prstGeom>
          <a:noFill/>
          <a:ln w="9525">
            <a:noFill/>
            <a:miter lim="800000"/>
            <a:headEnd/>
            <a:tailEnd/>
          </a:ln>
        </p:spPr>
      </p:pic>
      <p:sp>
        <p:nvSpPr>
          <p:cNvPr id="2" name="TextBox 1"/>
          <p:cNvSpPr txBox="1"/>
          <p:nvPr/>
        </p:nvSpPr>
        <p:spPr>
          <a:xfrm>
            <a:off x="719091" y="4414174"/>
            <a:ext cx="8087557" cy="2003625"/>
          </a:xfrm>
          <a:prstGeom prst="rect">
            <a:avLst/>
          </a:prstGeom>
          <a:noFill/>
        </p:spPr>
        <p:txBody>
          <a:bodyPr wrap="square" rtlCol="0">
            <a:spAutoFit/>
          </a:bodyPr>
          <a:lstStyle/>
          <a:p>
            <a:pPr>
              <a:buNone/>
            </a:pPr>
            <a:r>
              <a:rPr lang="en-GB" sz="1800" b="0" dirty="0"/>
              <a:t>Why is the reference the H</a:t>
            </a:r>
            <a:r>
              <a:rPr lang="en-GB" sz="1800" b="0" baseline="-25000" dirty="0"/>
              <a:t>11</a:t>
            </a:r>
            <a:r>
              <a:rPr lang="en-GB" sz="1800" b="0" dirty="0"/>
              <a:t> mode?</a:t>
            </a:r>
          </a:p>
          <a:p>
            <a:pPr>
              <a:buNone/>
            </a:pPr>
            <a:r>
              <a:rPr lang="en-GB" sz="1800" b="0" dirty="0"/>
              <a:t>Because it is the fundamental mode of the cylindrical waveguide!</a:t>
            </a:r>
          </a:p>
          <a:p>
            <a:pPr>
              <a:buNone/>
            </a:pPr>
            <a:r>
              <a:rPr lang="en-GB" sz="1800" b="0" dirty="0"/>
              <a:t>Caveat: 2 polarisation states (degenerate) for this mode as it is a dipole mode</a:t>
            </a:r>
          </a:p>
          <a:p>
            <a:pPr>
              <a:buNone/>
            </a:pPr>
            <a:r>
              <a:rPr lang="en-GB" sz="1800" b="0" dirty="0"/>
              <a:t>Which of those modes are monopole = cylinder symmetric? (E</a:t>
            </a:r>
            <a:r>
              <a:rPr lang="en-GB" sz="1800" b="0" baseline="-25000" dirty="0"/>
              <a:t>01</a:t>
            </a:r>
            <a:r>
              <a:rPr lang="en-GB" sz="1800" b="0" dirty="0"/>
              <a:t>, H</a:t>
            </a:r>
            <a:r>
              <a:rPr lang="en-GB" sz="1800" b="0" baseline="-25000" dirty="0"/>
              <a:t>01</a:t>
            </a:r>
            <a:r>
              <a:rPr lang="en-GB" sz="1800" b="0" dirty="0"/>
              <a:t>, E</a:t>
            </a:r>
            <a:r>
              <a:rPr lang="en-GB" sz="1800" b="0" baseline="-25000" dirty="0"/>
              <a:t>02 </a:t>
            </a:r>
            <a:r>
              <a:rPr lang="en-GB" sz="1800" b="0" dirty="0"/>
              <a:t>)</a:t>
            </a:r>
          </a:p>
          <a:p>
            <a:pPr>
              <a:buNone/>
            </a:pPr>
            <a:r>
              <a:rPr lang="en-GB" sz="1800" b="0" dirty="0"/>
              <a:t>Which of those modes are “degenerate”(same cut-off frequency); H</a:t>
            </a:r>
            <a:r>
              <a:rPr lang="en-GB" sz="1800" b="0" baseline="-25000" dirty="0"/>
              <a:t>01</a:t>
            </a:r>
            <a:r>
              <a:rPr lang="en-GB" sz="1800" b="0" dirty="0"/>
              <a:t> with E</a:t>
            </a:r>
            <a:r>
              <a:rPr lang="en-GB" sz="1800" b="0" baseline="-25000" dirty="0"/>
              <a:t>11</a:t>
            </a:r>
          </a:p>
          <a:p>
            <a:pPr>
              <a:buNone/>
            </a:pPr>
            <a:endParaRPr lang="en-GB" sz="1800" b="0" dirty="0"/>
          </a:p>
        </p:txBody>
      </p:sp>
      <p:sp>
        <p:nvSpPr>
          <p:cNvPr id="3" name="TextBox 2"/>
          <p:cNvSpPr txBox="1"/>
          <p:nvPr/>
        </p:nvSpPr>
        <p:spPr>
          <a:xfrm>
            <a:off x="7603924" y="1184475"/>
            <a:ext cx="1202724" cy="1061829"/>
          </a:xfrm>
          <a:prstGeom prst="rect">
            <a:avLst/>
          </a:prstGeom>
          <a:solidFill>
            <a:schemeClr val="bg1"/>
          </a:solidFill>
          <a:ln>
            <a:noFill/>
          </a:ln>
        </p:spPr>
        <p:txBody>
          <a:bodyPr wrap="square" rtlCol="0">
            <a:spAutoFit/>
          </a:bodyPr>
          <a:lstStyle/>
          <a:p>
            <a:pPr>
              <a:buNone/>
            </a:pPr>
            <a:r>
              <a:rPr lang="en-GB" sz="1400" b="0" dirty="0">
                <a:solidFill>
                  <a:srgbClr val="FF0000"/>
                </a:solidFill>
              </a:rPr>
              <a:t>E</a:t>
            </a:r>
            <a:r>
              <a:rPr lang="en-GB" sz="1400" b="0" baseline="-25000" dirty="0">
                <a:solidFill>
                  <a:srgbClr val="FF0000"/>
                </a:solidFill>
              </a:rPr>
              <a:t>12</a:t>
            </a:r>
            <a:r>
              <a:rPr lang="en-GB" sz="1400" b="0" dirty="0">
                <a:solidFill>
                  <a:srgbClr val="FF0000"/>
                </a:solidFill>
              </a:rPr>
              <a:t> and H</a:t>
            </a:r>
            <a:r>
              <a:rPr lang="en-GB" sz="1400" b="0" baseline="-25000" dirty="0">
                <a:solidFill>
                  <a:srgbClr val="FF0000"/>
                </a:solidFill>
              </a:rPr>
              <a:t>02</a:t>
            </a:r>
            <a:r>
              <a:rPr lang="en-GB" sz="1400" b="0" dirty="0">
                <a:solidFill>
                  <a:srgbClr val="FF0000"/>
                </a:solidFill>
              </a:rPr>
              <a:t> are the next degenerate ones vs frequency</a:t>
            </a:r>
            <a:r>
              <a:rPr lang="en-GB" sz="1400" b="0" baseline="-25000" dirty="0">
                <a:solidFill>
                  <a:srgbClr val="FF0000"/>
                </a:solidFill>
              </a:rPr>
              <a:t> </a:t>
            </a:r>
          </a:p>
        </p:txBody>
      </p:sp>
      <p:sp>
        <p:nvSpPr>
          <p:cNvPr id="4" name="TextBox 3"/>
          <p:cNvSpPr txBox="1"/>
          <p:nvPr/>
        </p:nvSpPr>
        <p:spPr>
          <a:xfrm>
            <a:off x="2907957" y="3815461"/>
            <a:ext cx="631904" cy="286232"/>
          </a:xfrm>
          <a:prstGeom prst="rect">
            <a:avLst/>
          </a:prstGeom>
          <a:solidFill>
            <a:schemeClr val="bg1"/>
          </a:solidFill>
          <a:ln>
            <a:noFill/>
          </a:ln>
        </p:spPr>
        <p:txBody>
          <a:bodyPr wrap="none" rtlCol="0">
            <a:spAutoFit/>
          </a:bodyPr>
          <a:lstStyle/>
          <a:p>
            <a:pPr>
              <a:buNone/>
            </a:pPr>
            <a:r>
              <a:rPr lang="en-GB" sz="1400" b="0" dirty="0"/>
              <a:t>1.305</a:t>
            </a:r>
          </a:p>
        </p:txBody>
      </p:sp>
      <p:cxnSp>
        <p:nvCxnSpPr>
          <p:cNvPr id="6" name="Straight Arrow Connector 5"/>
          <p:cNvCxnSpPr/>
          <p:nvPr/>
        </p:nvCxnSpPr>
        <p:spPr bwMode="auto">
          <a:xfrm flipV="1">
            <a:off x="3223909" y="3401377"/>
            <a:ext cx="0" cy="344029"/>
          </a:xfrm>
          <a:prstGeom prst="straightConnector1">
            <a:avLst/>
          </a:prstGeom>
          <a:noFill/>
          <a:ln w="15875" cap="flat" cmpd="sng" algn="ctr">
            <a:solidFill>
              <a:srgbClr val="0000FF"/>
            </a:solidFill>
            <a:prstDash val="solid"/>
            <a:round/>
            <a:headEnd type="none" w="med" len="med"/>
            <a:tailEnd type="triangle"/>
          </a:ln>
          <a:effectLst/>
        </p:spPr>
      </p:cxnSp>
      <p:sp>
        <p:nvSpPr>
          <p:cNvPr id="5" name="TextBox 4">
            <a:extLst>
              <a:ext uri="{FF2B5EF4-FFF2-40B4-BE49-F238E27FC236}">
                <a16:creationId xmlns:a16="http://schemas.microsoft.com/office/drawing/2014/main" id="{DFFB3C41-B2D1-4247-877C-98132B89B3CD}"/>
              </a:ext>
            </a:extLst>
          </p:cNvPr>
          <p:cNvSpPr txBox="1"/>
          <p:nvPr/>
        </p:nvSpPr>
        <p:spPr>
          <a:xfrm>
            <a:off x="588774" y="1940368"/>
            <a:ext cx="2632452" cy="286232"/>
          </a:xfrm>
          <a:prstGeom prst="rect">
            <a:avLst/>
          </a:prstGeom>
          <a:solidFill>
            <a:schemeClr val="bg1"/>
          </a:solidFill>
          <a:ln>
            <a:noFill/>
          </a:ln>
        </p:spPr>
        <p:txBody>
          <a:bodyPr wrap="none" rtlCol="0">
            <a:spAutoFit/>
          </a:bodyPr>
          <a:lstStyle/>
          <a:p>
            <a:pPr>
              <a:buNone/>
            </a:pPr>
            <a:r>
              <a:rPr lang="en-US" sz="1400" b="0" dirty="0">
                <a:solidFill>
                  <a:schemeClr val="tx1"/>
                </a:solidFill>
              </a:rPr>
              <a:t>See also: </a:t>
            </a:r>
            <a:r>
              <a:rPr lang="en-US" sz="1400" b="0" dirty="0" err="1">
                <a:solidFill>
                  <a:schemeClr val="tx1"/>
                </a:solidFill>
              </a:rPr>
              <a:t>Pozar</a:t>
            </a:r>
            <a:r>
              <a:rPr lang="en-US" sz="1400" b="0" dirty="0">
                <a:solidFill>
                  <a:schemeClr val="tx1"/>
                </a:solidFill>
              </a:rPr>
              <a:t> book Fig 3.13 </a:t>
            </a:r>
            <a:endParaRPr lang="en-GB" sz="1400" b="0" dirty="0">
              <a:solidFill>
                <a:schemeClr val="tx1"/>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1443" name="Slide Number Placeholder 6"/>
          <p:cNvSpPr>
            <a:spLocks noGrp="1"/>
          </p:cNvSpPr>
          <p:nvPr>
            <p:ph type="sldNum" sz="quarter" idx="11"/>
          </p:nvPr>
        </p:nvSpPr>
        <p:spPr>
          <a:noFill/>
        </p:spPr>
        <p:txBody>
          <a:bodyPr/>
          <a:lstStyle/>
          <a:p>
            <a:fld id="{F9D1C4DF-52E8-4AC4-832C-0854C7B3BC18}" type="slidenum">
              <a:rPr lang="en-US" smtClean="0"/>
              <a:pPr/>
              <a:t>39</a:t>
            </a:fld>
            <a:endParaRPr lang="en-US" dirty="0"/>
          </a:p>
        </p:txBody>
      </p:sp>
      <p:sp>
        <p:nvSpPr>
          <p:cNvPr id="6144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50" name="Rectangle 23"/>
          <p:cNvSpPr txBox="1">
            <a:spLocks noChangeArrowheads="1"/>
          </p:cNvSpPr>
          <p:nvPr/>
        </p:nvSpPr>
        <p:spPr bwMode="auto">
          <a:xfrm>
            <a:off x="596900" y="76200"/>
            <a:ext cx="81153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kern="0" dirty="0">
                <a:solidFill>
                  <a:srgbClr val="FF0000"/>
                </a:solidFill>
                <a:effectLst>
                  <a:outerShdw blurRad="38100" dist="38100" dir="2700000" algn="tl">
                    <a:srgbClr val="C0C0C0"/>
                  </a:outerShdw>
                </a:effectLst>
                <a:latin typeface="+mj-lt"/>
                <a:ea typeface="+mj-ea"/>
                <a:cs typeface="+mj-cs"/>
              </a:rPr>
              <a:t>Wavelength of a waveguide mode</a:t>
            </a:r>
          </a:p>
        </p:txBody>
      </p:sp>
      <p:sp>
        <p:nvSpPr>
          <p:cNvPr id="2" name="TextBox 1"/>
          <p:cNvSpPr txBox="1"/>
          <p:nvPr/>
        </p:nvSpPr>
        <p:spPr>
          <a:xfrm>
            <a:off x="375034" y="1143000"/>
            <a:ext cx="8309423" cy="2225225"/>
          </a:xfrm>
          <a:prstGeom prst="rect">
            <a:avLst/>
          </a:prstGeom>
          <a:noFill/>
        </p:spPr>
        <p:txBody>
          <a:bodyPr wrap="square" rtlCol="0">
            <a:spAutoFit/>
          </a:bodyPr>
          <a:lstStyle/>
          <a:p>
            <a:pPr>
              <a:buNone/>
            </a:pPr>
            <a:r>
              <a:rPr lang="en-GB" sz="1800" b="0" dirty="0"/>
              <a:t>For ANY waveguide mode in a homogeneous waveguide the wavelength in the waveguide </a:t>
            </a:r>
            <a:r>
              <a:rPr lang="el-GR" sz="1800" b="0" dirty="0">
                <a:solidFill>
                  <a:srgbClr val="FF0000"/>
                </a:solidFill>
              </a:rPr>
              <a:t>λ</a:t>
            </a:r>
            <a:r>
              <a:rPr lang="en-GB" sz="1800" b="0" baseline="-25000" dirty="0">
                <a:solidFill>
                  <a:srgbClr val="FF0000"/>
                </a:solidFill>
              </a:rPr>
              <a:t>g</a:t>
            </a:r>
            <a:r>
              <a:rPr lang="en-GB" sz="1800" b="0" dirty="0"/>
              <a:t>  at  waveguide cut-off goes to infinity (phase velocity=infinity)</a:t>
            </a:r>
          </a:p>
          <a:p>
            <a:pPr>
              <a:buNone/>
            </a:pPr>
            <a:r>
              <a:rPr lang="en-GB" sz="1800" b="0"/>
              <a:t>With </a:t>
            </a:r>
            <a:r>
              <a:rPr lang="en-GB" sz="1800" b="0" dirty="0"/>
              <a:t>increasing frequency the waveguide wavelength is becoming smaller and approaching the free space wavelength for very high (normalized to f</a:t>
            </a:r>
            <a:r>
              <a:rPr lang="en-GB" sz="1800" b="0" baseline="-25000" dirty="0"/>
              <a:t>c </a:t>
            </a:r>
            <a:r>
              <a:rPr lang="en-GB" sz="1800" b="0" dirty="0"/>
              <a:t> ) frequencies.</a:t>
            </a:r>
          </a:p>
          <a:p>
            <a:pPr>
              <a:buNone/>
            </a:pPr>
            <a:r>
              <a:rPr lang="en-GB" sz="1800" b="0" dirty="0"/>
              <a:t>This graph can be useful  </a:t>
            </a:r>
            <a:r>
              <a:rPr lang="en-GB" sz="1800" b="0" dirty="0" err="1"/>
              <a:t>e.g</a:t>
            </a:r>
            <a:r>
              <a:rPr lang="en-GB" sz="1800" b="0" dirty="0"/>
              <a:t> for finding resonances of higher order modes in coax lines</a:t>
            </a:r>
          </a:p>
          <a:p>
            <a:pPr>
              <a:buNone/>
            </a:pPr>
            <a:endParaRPr lang="en-GB" sz="1800" b="0" baseline="-25000" dirty="0"/>
          </a:p>
        </p:txBody>
      </p:sp>
      <p:pic>
        <p:nvPicPr>
          <p:cNvPr id="7" name="Picture 6"/>
          <p:cNvPicPr>
            <a:picLocks noChangeAspect="1"/>
          </p:cNvPicPr>
          <p:nvPr/>
        </p:nvPicPr>
        <p:blipFill rotWithShape="1">
          <a:blip r:embed="rId3"/>
          <a:srcRect b="1016"/>
          <a:stretch/>
        </p:blipFill>
        <p:spPr>
          <a:xfrm>
            <a:off x="375034" y="3059003"/>
            <a:ext cx="6136763" cy="3341797"/>
          </a:xfrm>
          <a:prstGeom prst="rect">
            <a:avLst/>
          </a:prstGeom>
        </p:spPr>
      </p:pic>
      <p:sp>
        <p:nvSpPr>
          <p:cNvPr id="8" name="TextBox 7"/>
          <p:cNvSpPr txBox="1"/>
          <p:nvPr/>
        </p:nvSpPr>
        <p:spPr>
          <a:xfrm>
            <a:off x="6066954" y="3368225"/>
            <a:ext cx="2945037" cy="2871555"/>
          </a:xfrm>
          <a:prstGeom prst="rect">
            <a:avLst/>
          </a:prstGeom>
          <a:solidFill>
            <a:schemeClr val="bg1"/>
          </a:solidFill>
          <a:ln>
            <a:noFill/>
          </a:ln>
        </p:spPr>
        <p:txBody>
          <a:bodyPr wrap="none" rtlCol="0">
            <a:spAutoFit/>
          </a:bodyPr>
          <a:lstStyle/>
          <a:p>
            <a:pPr>
              <a:buNone/>
            </a:pPr>
            <a:r>
              <a:rPr lang="el-GR" sz="1400" b="0" dirty="0">
                <a:solidFill>
                  <a:schemeClr val="tx1"/>
                </a:solidFill>
              </a:rPr>
              <a:t>λ</a:t>
            </a:r>
            <a:r>
              <a:rPr lang="en-GB" sz="1400" b="0" dirty="0">
                <a:solidFill>
                  <a:schemeClr val="tx1"/>
                </a:solidFill>
              </a:rPr>
              <a:t>= free space wavelength</a:t>
            </a:r>
          </a:p>
          <a:p>
            <a:pPr>
              <a:buNone/>
            </a:pPr>
            <a:r>
              <a:rPr lang="el-GR" sz="1400" b="0" dirty="0">
                <a:solidFill>
                  <a:schemeClr val="tx1"/>
                </a:solidFill>
              </a:rPr>
              <a:t>λ</a:t>
            </a:r>
            <a:r>
              <a:rPr lang="en-GB" sz="1400" b="0" baseline="-25000" dirty="0">
                <a:solidFill>
                  <a:schemeClr val="tx1"/>
                </a:solidFill>
              </a:rPr>
              <a:t>g </a:t>
            </a:r>
            <a:r>
              <a:rPr lang="en-GB" sz="1400" b="0" dirty="0">
                <a:solidFill>
                  <a:schemeClr val="tx1"/>
                </a:solidFill>
              </a:rPr>
              <a:t>= wave</a:t>
            </a:r>
            <a:r>
              <a:rPr lang="en-GB" sz="1400" b="0" dirty="0">
                <a:solidFill>
                  <a:srgbClr val="FF0000"/>
                </a:solidFill>
              </a:rPr>
              <a:t>g</a:t>
            </a:r>
            <a:r>
              <a:rPr lang="en-GB" sz="1400" b="0" dirty="0">
                <a:solidFill>
                  <a:schemeClr val="tx1"/>
                </a:solidFill>
              </a:rPr>
              <a:t>uide wavelength</a:t>
            </a:r>
          </a:p>
          <a:p>
            <a:pPr>
              <a:buNone/>
            </a:pPr>
            <a:r>
              <a:rPr lang="el-GR" sz="1400" b="0" dirty="0">
                <a:solidFill>
                  <a:schemeClr val="tx1"/>
                </a:solidFill>
              </a:rPr>
              <a:t>λ</a:t>
            </a:r>
            <a:r>
              <a:rPr lang="en-GB" sz="1400" b="0" baseline="-25000" dirty="0">
                <a:solidFill>
                  <a:schemeClr val="tx1"/>
                </a:solidFill>
              </a:rPr>
              <a:t>co </a:t>
            </a:r>
            <a:r>
              <a:rPr lang="en-GB" sz="1400" b="0" dirty="0">
                <a:solidFill>
                  <a:schemeClr val="tx1"/>
                </a:solidFill>
              </a:rPr>
              <a:t>= free space wavelength</a:t>
            </a:r>
          </a:p>
          <a:p>
            <a:pPr>
              <a:buNone/>
            </a:pPr>
            <a:r>
              <a:rPr lang="en-GB" sz="1400" b="0" dirty="0">
                <a:solidFill>
                  <a:schemeClr val="tx1"/>
                </a:solidFill>
              </a:rPr>
              <a:t>at waveguide </a:t>
            </a:r>
            <a:r>
              <a:rPr lang="en-GB" sz="1400" b="0" dirty="0" err="1">
                <a:solidFill>
                  <a:schemeClr val="tx1"/>
                </a:solidFill>
              </a:rPr>
              <a:t>cut</a:t>
            </a:r>
            <a:r>
              <a:rPr lang="en-GB" sz="1400" b="0" dirty="0" err="1">
                <a:solidFill>
                  <a:srgbClr val="FF0000"/>
                </a:solidFill>
              </a:rPr>
              <a:t>o</a:t>
            </a:r>
            <a:r>
              <a:rPr lang="en-GB" sz="1400" b="0" dirty="0" err="1">
                <a:solidFill>
                  <a:schemeClr val="tx1"/>
                </a:solidFill>
              </a:rPr>
              <a:t>ff</a:t>
            </a:r>
            <a:r>
              <a:rPr lang="en-GB" sz="1400" b="0" dirty="0">
                <a:solidFill>
                  <a:schemeClr val="tx1"/>
                </a:solidFill>
              </a:rPr>
              <a:t>; </a:t>
            </a:r>
          </a:p>
          <a:p>
            <a:pPr>
              <a:buNone/>
            </a:pPr>
            <a:r>
              <a:rPr lang="en-GB" sz="1400" b="0" dirty="0">
                <a:solidFill>
                  <a:schemeClr val="tx1"/>
                </a:solidFill>
              </a:rPr>
              <a:t>e.g. 15 cm (or 2 GHz) for a</a:t>
            </a:r>
          </a:p>
          <a:p>
            <a:pPr>
              <a:buNone/>
            </a:pPr>
            <a:r>
              <a:rPr lang="en-GB" sz="1400" b="0" dirty="0">
                <a:solidFill>
                  <a:schemeClr val="tx1"/>
                </a:solidFill>
              </a:rPr>
              <a:t>rectangular waveguide</a:t>
            </a:r>
          </a:p>
          <a:p>
            <a:pPr>
              <a:buNone/>
            </a:pPr>
            <a:r>
              <a:rPr lang="en-GB" sz="1400" b="0" dirty="0">
                <a:solidFill>
                  <a:schemeClr val="tx1"/>
                </a:solidFill>
              </a:rPr>
              <a:t>with a=7.5 cm (about S-band)</a:t>
            </a:r>
          </a:p>
          <a:p>
            <a:pPr>
              <a:buNone/>
            </a:pPr>
            <a:r>
              <a:rPr lang="en-GB" sz="1400" b="0" dirty="0">
                <a:solidFill>
                  <a:schemeClr val="tx1"/>
                </a:solidFill>
              </a:rPr>
              <a:t>Example: read from the graph</a:t>
            </a:r>
          </a:p>
          <a:p>
            <a:pPr>
              <a:buNone/>
            </a:pPr>
            <a:r>
              <a:rPr lang="en-GB" sz="1400" b="0" dirty="0">
                <a:solidFill>
                  <a:schemeClr val="tx1"/>
                </a:solidFill>
              </a:rPr>
              <a:t>where the waveguide wavelength</a:t>
            </a:r>
          </a:p>
          <a:p>
            <a:pPr>
              <a:buNone/>
            </a:pPr>
            <a:r>
              <a:rPr lang="en-GB" sz="1400" b="0" dirty="0">
                <a:solidFill>
                  <a:schemeClr val="tx1"/>
                </a:solidFill>
              </a:rPr>
              <a:t>is twice the free space</a:t>
            </a:r>
          </a:p>
          <a:p>
            <a:pPr>
              <a:buNone/>
            </a:pPr>
            <a:r>
              <a:rPr lang="en-GB" sz="1400" b="0" dirty="0">
                <a:solidFill>
                  <a:schemeClr val="tx1"/>
                </a:solidFill>
              </a:rPr>
              <a:t>wavelength ( at about 0.73 = </a:t>
            </a:r>
            <a:r>
              <a:rPr lang="el-GR" sz="1400" b="0" dirty="0">
                <a:solidFill>
                  <a:schemeClr val="tx1"/>
                </a:solidFill>
              </a:rPr>
              <a:t>λ</a:t>
            </a:r>
            <a:r>
              <a:rPr lang="en-GB" sz="1400" b="0" dirty="0">
                <a:solidFill>
                  <a:schemeClr val="tx1"/>
                </a:solidFill>
              </a:rPr>
              <a:t>/</a:t>
            </a:r>
            <a:r>
              <a:rPr lang="el-GR" sz="1400" b="0" dirty="0">
                <a:solidFill>
                  <a:schemeClr val="tx1"/>
                </a:solidFill>
              </a:rPr>
              <a:t>λ</a:t>
            </a:r>
            <a:r>
              <a:rPr lang="en-GB" sz="1400" b="0" baseline="-25000" dirty="0">
                <a:solidFill>
                  <a:schemeClr val="tx1"/>
                </a:solidFill>
              </a:rPr>
              <a:t>co </a:t>
            </a:r>
            <a:r>
              <a:rPr lang="en-GB" sz="1400" b="0" dirty="0">
                <a:solidFill>
                  <a:schemeClr val="tx1"/>
                </a:solidFill>
              </a:rPr>
              <a:t>)</a:t>
            </a:r>
          </a:p>
        </p:txBody>
      </p:sp>
      <p:cxnSp>
        <p:nvCxnSpPr>
          <p:cNvPr id="4" name="Straight Connector 3"/>
          <p:cNvCxnSpPr/>
          <p:nvPr/>
        </p:nvCxnSpPr>
        <p:spPr bwMode="auto">
          <a:xfrm>
            <a:off x="5280454" y="4437961"/>
            <a:ext cx="16476" cy="1692533"/>
          </a:xfrm>
          <a:prstGeom prst="line">
            <a:avLst/>
          </a:prstGeom>
          <a:noFill/>
          <a:ln w="15875" cap="flat" cmpd="sng" algn="ctr">
            <a:solidFill>
              <a:srgbClr val="FF0000"/>
            </a:solidFill>
            <a:prstDash val="dash"/>
            <a:round/>
            <a:headEnd type="none" w="med" len="med"/>
            <a:tailEnd type="none" w="lg" len="lg"/>
          </a:ln>
          <a:effectLst/>
        </p:spPr>
      </p:cxnSp>
      <p:sp>
        <p:nvSpPr>
          <p:cNvPr id="9" name="TextBox 8"/>
          <p:cNvSpPr txBox="1"/>
          <p:nvPr/>
        </p:nvSpPr>
        <p:spPr>
          <a:xfrm>
            <a:off x="5123987" y="6089458"/>
            <a:ext cx="431528" cy="230832"/>
          </a:xfrm>
          <a:prstGeom prst="rect">
            <a:avLst/>
          </a:prstGeom>
          <a:solidFill>
            <a:schemeClr val="bg1"/>
          </a:solidFill>
          <a:ln>
            <a:noFill/>
          </a:ln>
        </p:spPr>
        <p:txBody>
          <a:bodyPr wrap="none" rtlCol="0">
            <a:spAutoFit/>
          </a:bodyPr>
          <a:lstStyle/>
          <a:p>
            <a:pPr>
              <a:buNone/>
            </a:pPr>
            <a:r>
              <a:rPr lang="en-GB" sz="1000" b="0" dirty="0">
                <a:solidFill>
                  <a:schemeClr val="tx1"/>
                </a:solidFill>
              </a:rPr>
              <a:t>0.73</a:t>
            </a:r>
          </a:p>
        </p:txBody>
      </p:sp>
      <p:sp>
        <p:nvSpPr>
          <p:cNvPr id="10" name="TextBox 9"/>
          <p:cNvSpPr txBox="1"/>
          <p:nvPr/>
        </p:nvSpPr>
        <p:spPr>
          <a:xfrm>
            <a:off x="5756325" y="6239780"/>
            <a:ext cx="2026517" cy="230832"/>
          </a:xfrm>
          <a:prstGeom prst="rect">
            <a:avLst/>
          </a:prstGeom>
          <a:solidFill>
            <a:schemeClr val="bg1"/>
          </a:solidFill>
          <a:ln>
            <a:noFill/>
          </a:ln>
        </p:spPr>
        <p:txBody>
          <a:bodyPr wrap="none" rtlCol="0">
            <a:spAutoFit/>
          </a:bodyPr>
          <a:lstStyle/>
          <a:p>
            <a:pPr>
              <a:buNone/>
            </a:pPr>
            <a:r>
              <a:rPr lang="en-GB" sz="1000" b="0" dirty="0" err="1"/>
              <a:t>cutoff</a:t>
            </a:r>
            <a:r>
              <a:rPr lang="en-GB" sz="1000" b="0" dirty="0"/>
              <a:t>=2GHz which is </a:t>
            </a:r>
            <a:r>
              <a:rPr lang="el-GR" sz="1000" b="0" dirty="0"/>
              <a:t>λ</a:t>
            </a:r>
            <a:r>
              <a:rPr lang="en-GB" sz="1000" b="0" baseline="-25000" dirty="0"/>
              <a:t>co </a:t>
            </a:r>
            <a:r>
              <a:rPr lang="en-GB" sz="1000" b="0" dirty="0"/>
              <a:t>=15 cm</a:t>
            </a:r>
          </a:p>
        </p:txBody>
      </p:sp>
      <p:sp>
        <p:nvSpPr>
          <p:cNvPr id="11" name="TextBox 10"/>
          <p:cNvSpPr txBox="1"/>
          <p:nvPr/>
        </p:nvSpPr>
        <p:spPr>
          <a:xfrm>
            <a:off x="4445492" y="5712768"/>
            <a:ext cx="723275" cy="230832"/>
          </a:xfrm>
          <a:prstGeom prst="rect">
            <a:avLst/>
          </a:prstGeom>
          <a:solidFill>
            <a:schemeClr val="bg1"/>
          </a:solidFill>
          <a:ln>
            <a:noFill/>
          </a:ln>
        </p:spPr>
        <p:txBody>
          <a:bodyPr wrap="none" rtlCol="0">
            <a:spAutoFit/>
          </a:bodyPr>
          <a:lstStyle/>
          <a:p>
            <a:pPr>
              <a:buNone/>
            </a:pPr>
            <a:r>
              <a:rPr lang="en-GB" sz="1000" b="0">
                <a:solidFill>
                  <a:srgbClr val="FF0000"/>
                </a:solidFill>
              </a:rPr>
              <a:t>2.74 GHz</a:t>
            </a:r>
            <a:endParaRPr lang="en-GB" sz="1000" b="0" dirty="0">
              <a:solidFill>
                <a:srgbClr val="FF0000"/>
              </a:solidFill>
            </a:endParaRPr>
          </a:p>
        </p:txBody>
      </p:sp>
    </p:spTree>
    <p:extLst>
      <p:ext uri="{BB962C8B-B14F-4D97-AF65-F5344CB8AC3E}">
        <p14:creationId xmlns:p14="http://schemas.microsoft.com/office/powerpoint/2010/main" val="3775048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7045" y="891645"/>
            <a:ext cx="5943600" cy="433602"/>
          </a:xfrm>
        </p:spPr>
        <p:txBody>
          <a:bodyPr/>
          <a:lstStyle/>
          <a:p>
            <a:r>
              <a:rPr lang="en-US" dirty="0"/>
              <a:t> A Simplified RF System</a:t>
            </a:r>
          </a:p>
        </p:txBody>
      </p:sp>
      <p:sp>
        <p:nvSpPr>
          <p:cNvPr id="5" name="Date Placeholder 4"/>
          <p:cNvSpPr>
            <a:spLocks noGrp="1"/>
          </p:cNvSpPr>
          <p:nvPr>
            <p:ph type="dt" sz="half" idx="10"/>
          </p:nvPr>
        </p:nvSpPr>
        <p:spPr/>
        <p:txBody>
          <a:bodyPr/>
          <a:lstStyle/>
          <a:p>
            <a:pPr>
              <a:defRPr/>
            </a:pPr>
            <a:r>
              <a:rPr lang="en-US"/>
              <a:t>F. Caspers, M. Wendt, M. Bozzolan; JUAS 2021 RF Eng.</a:t>
            </a:r>
            <a:endParaRPr lang="en-US" dirty="0"/>
          </a:p>
        </p:txBody>
      </p:sp>
      <p:sp>
        <p:nvSpPr>
          <p:cNvPr id="6" name="Slide Number Placeholder 5"/>
          <p:cNvSpPr>
            <a:spLocks noGrp="1"/>
          </p:cNvSpPr>
          <p:nvPr>
            <p:ph type="sldNum" sz="quarter" idx="11"/>
          </p:nvPr>
        </p:nvSpPr>
        <p:spPr/>
        <p:txBody>
          <a:bodyPr/>
          <a:lstStyle/>
          <a:p>
            <a:pPr>
              <a:defRPr/>
            </a:pPr>
            <a:fld id="{BA84A04B-248C-46E5-B134-FF379BE51EAD}" type="slidenum">
              <a:rPr lang="en-US" smtClean="0"/>
              <a:pPr>
                <a:defRPr/>
              </a:pPr>
              <a:t>4</a:t>
            </a:fld>
            <a:endParaRPr lang="en-US" dirty="0"/>
          </a:p>
        </p:txBody>
      </p:sp>
      <p:grpSp>
        <p:nvGrpSpPr>
          <p:cNvPr id="67" name="Group 66"/>
          <p:cNvGrpSpPr/>
          <p:nvPr/>
        </p:nvGrpSpPr>
        <p:grpSpPr>
          <a:xfrm>
            <a:off x="1083986" y="1533698"/>
            <a:ext cx="7181075" cy="4391218"/>
            <a:chOff x="1083986" y="1533698"/>
            <a:chExt cx="7181075" cy="4391218"/>
          </a:xfrm>
        </p:grpSpPr>
        <p:sp>
          <p:nvSpPr>
            <p:cNvPr id="8" name="Oval 7"/>
            <p:cNvSpPr/>
            <p:nvPr/>
          </p:nvSpPr>
          <p:spPr bwMode="auto">
            <a:xfrm>
              <a:off x="1360777" y="2253216"/>
              <a:ext cx="666235" cy="662148"/>
            </a:xfrm>
            <a:prstGeom prst="ellipse">
              <a:avLst/>
            </a:prstGeom>
            <a:solidFill>
              <a:srgbClr val="00B0F0"/>
            </a:solidFill>
            <a:ln w="19050" cap="flat" cmpd="sng" algn="ctr">
              <a:solidFill>
                <a:srgbClr val="0000FF"/>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cxnSp>
          <p:nvCxnSpPr>
            <p:cNvPr id="9" name="Straight Connector 8"/>
            <p:cNvCxnSpPr/>
            <p:nvPr/>
          </p:nvCxnSpPr>
          <p:spPr bwMode="auto">
            <a:xfrm flipV="1">
              <a:off x="1896337" y="4479239"/>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0" name="Straight Connector 9"/>
            <p:cNvCxnSpPr/>
            <p:nvPr/>
          </p:nvCxnSpPr>
          <p:spPr bwMode="auto">
            <a:xfrm flipV="1">
              <a:off x="1896337" y="4965272"/>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1" name="Straight Connector 10"/>
            <p:cNvCxnSpPr/>
            <p:nvPr/>
          </p:nvCxnSpPr>
          <p:spPr bwMode="auto">
            <a:xfrm flipV="1">
              <a:off x="5385061" y="4466883"/>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2" name="Straight Connector 11"/>
            <p:cNvCxnSpPr/>
            <p:nvPr/>
          </p:nvCxnSpPr>
          <p:spPr bwMode="auto">
            <a:xfrm flipV="1">
              <a:off x="5385061" y="4952916"/>
              <a:ext cx="2880000" cy="0"/>
            </a:xfrm>
            <a:prstGeom prst="line">
              <a:avLst/>
            </a:prstGeom>
            <a:noFill/>
            <a:ln w="22225" cap="flat" cmpd="sng" algn="ctr">
              <a:solidFill>
                <a:schemeClr val="tx1"/>
              </a:solidFill>
              <a:prstDash val="solid"/>
              <a:round/>
              <a:headEnd type="none" w="med" len="med"/>
              <a:tailEnd type="none" w="lg" len="lg"/>
            </a:ln>
            <a:effectLst/>
          </p:spPr>
        </p:cxnSp>
        <p:cxnSp>
          <p:nvCxnSpPr>
            <p:cNvPr id="13" name="Straight Connector 12"/>
            <p:cNvCxnSpPr/>
            <p:nvPr/>
          </p:nvCxnSpPr>
          <p:spPr bwMode="auto">
            <a:xfrm flipV="1">
              <a:off x="4772560" y="3507238"/>
              <a:ext cx="612501" cy="4120"/>
            </a:xfrm>
            <a:prstGeom prst="line">
              <a:avLst/>
            </a:prstGeom>
            <a:noFill/>
            <a:ln w="22225" cap="flat" cmpd="sng" algn="ctr">
              <a:solidFill>
                <a:schemeClr val="tx1"/>
              </a:solidFill>
              <a:prstDash val="solid"/>
              <a:round/>
              <a:headEnd type="none" w="med" len="med"/>
              <a:tailEnd type="none" w="lg" len="lg"/>
            </a:ln>
            <a:effectLst/>
          </p:spPr>
        </p:cxnSp>
        <p:cxnSp>
          <p:nvCxnSpPr>
            <p:cNvPr id="14" name="Straight Connector 13"/>
            <p:cNvCxnSpPr/>
            <p:nvPr/>
          </p:nvCxnSpPr>
          <p:spPr bwMode="auto">
            <a:xfrm flipV="1">
              <a:off x="4774448"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5" name="Straight Connector 14"/>
            <p:cNvCxnSpPr/>
            <p:nvPr/>
          </p:nvCxnSpPr>
          <p:spPr bwMode="auto">
            <a:xfrm flipV="1">
              <a:off x="5385061" y="3507239"/>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6" name="Straight Connector 15"/>
            <p:cNvCxnSpPr/>
            <p:nvPr/>
          </p:nvCxnSpPr>
          <p:spPr bwMode="auto">
            <a:xfrm flipV="1">
              <a:off x="4772560"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7" name="Straight Connector 16"/>
            <p:cNvCxnSpPr/>
            <p:nvPr/>
          </p:nvCxnSpPr>
          <p:spPr bwMode="auto">
            <a:xfrm flipV="1">
              <a:off x="5383173" y="4952916"/>
              <a:ext cx="0" cy="972000"/>
            </a:xfrm>
            <a:prstGeom prst="line">
              <a:avLst/>
            </a:prstGeom>
            <a:noFill/>
            <a:ln w="22225" cap="flat" cmpd="sng" algn="ctr">
              <a:solidFill>
                <a:schemeClr val="tx1"/>
              </a:solidFill>
              <a:prstDash val="solid"/>
              <a:round/>
              <a:headEnd type="none" w="med" len="med"/>
              <a:tailEnd type="none" w="lg" len="lg"/>
            </a:ln>
            <a:effectLst/>
          </p:spPr>
        </p:cxnSp>
        <p:cxnSp>
          <p:nvCxnSpPr>
            <p:cNvPr id="18" name="Straight Connector 17"/>
            <p:cNvCxnSpPr/>
            <p:nvPr/>
          </p:nvCxnSpPr>
          <p:spPr bwMode="auto">
            <a:xfrm flipV="1">
              <a:off x="4770672" y="5916677"/>
              <a:ext cx="612501" cy="4120"/>
            </a:xfrm>
            <a:prstGeom prst="line">
              <a:avLst/>
            </a:prstGeom>
            <a:noFill/>
            <a:ln w="22225" cap="flat" cmpd="sng" algn="ctr">
              <a:solidFill>
                <a:schemeClr val="tx1"/>
              </a:solidFill>
              <a:prstDash val="solid"/>
              <a:round/>
              <a:headEnd type="none" w="med" len="med"/>
              <a:tailEnd type="none" w="lg" len="lg"/>
            </a:ln>
            <a:effectLst/>
          </p:spPr>
        </p:cxnSp>
        <p:sp>
          <p:nvSpPr>
            <p:cNvPr id="19" name="Arc 18"/>
            <p:cNvSpPr/>
            <p:nvPr/>
          </p:nvSpPr>
          <p:spPr bwMode="auto">
            <a:xfrm>
              <a:off x="5087813" y="3386126"/>
              <a:ext cx="168189" cy="242224"/>
            </a:xfrm>
            <a:prstGeom prst="arc">
              <a:avLst>
                <a:gd name="adj1" fmla="val 65390"/>
                <a:gd name="adj2" fmla="val 10785191"/>
              </a:avLst>
            </a:prstGeom>
            <a:noFill/>
            <a:ln w="31750" cap="flat" cmpd="sng" algn="ctr">
              <a:solidFill>
                <a:srgbClr val="FF0000"/>
              </a:solidFill>
              <a:prstDash val="solid"/>
              <a:round/>
              <a:headEnd type="none" w="med" len="med"/>
              <a:tailEnd type="none" w="lg" len="lg"/>
            </a:ln>
            <a:effectLst/>
          </p:spPr>
          <p:txBody>
            <a:bodyPr rtlCol="0" anchor="ctr"/>
            <a:lstStyle/>
            <a:p>
              <a:pPr algn="ctr"/>
              <a:endParaRPr lang="en-US"/>
            </a:p>
          </p:txBody>
        </p:sp>
        <p:sp>
          <p:nvSpPr>
            <p:cNvPr id="20" name="Triangle 16"/>
            <p:cNvSpPr/>
            <p:nvPr/>
          </p:nvSpPr>
          <p:spPr bwMode="auto">
            <a:xfrm rot="5400000">
              <a:off x="3884590" y="2290934"/>
              <a:ext cx="716692" cy="582827"/>
            </a:xfrm>
            <a:prstGeom prst="triangle">
              <a:avLst/>
            </a:prstGeom>
            <a:solidFill>
              <a:srgbClr val="FFC000"/>
            </a:solidFill>
            <a:ln w="19050" cap="flat" cmpd="sng" algn="ctr">
              <a:solidFill>
                <a:srgbClr val="FF0000"/>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US"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21" name="Rounded Rectangle 17"/>
            <p:cNvSpPr/>
            <p:nvPr/>
          </p:nvSpPr>
          <p:spPr bwMode="auto">
            <a:xfrm>
              <a:off x="2589112" y="2288483"/>
              <a:ext cx="803189" cy="607606"/>
            </a:xfrm>
            <a:prstGeom prst="roundRect">
              <a:avLst/>
            </a:prstGeom>
            <a:solidFill>
              <a:srgbClr val="00B0F0"/>
            </a:solidFill>
            <a:ln w="19050" cap="flat" cmpd="sng" algn="ctr">
              <a:solidFill>
                <a:srgbClr val="0000FF"/>
              </a:solidFill>
              <a:prstDash val="solid"/>
              <a:round/>
              <a:headEnd type="none" w="med" len="med"/>
              <a:tailEnd type="stealth" w="lg" len="lg"/>
            </a:ln>
            <a:effectLst/>
          </p:spPr>
          <p:txBody>
            <a:bodyPr vert="horz" wrap="square" lIns="92075" tIns="46038" rIns="92075" bIns="46038" numCol="1" rtlCol="0" anchor="ctr" anchorCtr="1" compatLnSpc="1">
              <a:prstTxWarp prst="textNoShape">
                <a:avLst/>
              </a:prstTxWarp>
            </a:bodyPr>
            <a:lstStyle/>
            <a:p>
              <a:pPr marL="571500" marR="0" lvl="0" indent="-57150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rPr>
                <a:t>LLRF</a:t>
              </a:r>
            </a:p>
          </p:txBody>
        </p:sp>
        <p:sp>
          <p:nvSpPr>
            <p:cNvPr id="22" name="Arc 21"/>
            <p:cNvSpPr/>
            <p:nvPr/>
          </p:nvSpPr>
          <p:spPr bwMode="auto">
            <a:xfrm>
              <a:off x="1541663" y="2462858"/>
              <a:ext cx="144552" cy="355728"/>
            </a:xfrm>
            <a:prstGeom prst="arc">
              <a:avLst>
                <a:gd name="adj1" fmla="val 2003013"/>
                <a:gd name="adj2" fmla="val 858009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sp>
          <p:nvSpPr>
            <p:cNvPr id="23" name="Arc 22"/>
            <p:cNvSpPr/>
            <p:nvPr/>
          </p:nvSpPr>
          <p:spPr bwMode="auto">
            <a:xfrm rot="10800000">
              <a:off x="1711614" y="2401675"/>
              <a:ext cx="168183" cy="358775"/>
            </a:xfrm>
            <a:prstGeom prst="arc">
              <a:avLst>
                <a:gd name="adj1" fmla="val 2064007"/>
                <a:gd name="adj2" fmla="val 8663158"/>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24" name="Straight Connector 23"/>
            <p:cNvCxnSpPr>
              <a:stCxn id="23" idx="0"/>
              <a:endCxn id="22" idx="0"/>
            </p:cNvCxnSpPr>
            <p:nvPr/>
          </p:nvCxnSpPr>
          <p:spPr bwMode="auto">
            <a:xfrm flipH="1">
              <a:off x="1683755" y="2526238"/>
              <a:ext cx="31882" cy="160491"/>
            </a:xfrm>
            <a:prstGeom prst="line">
              <a:avLst/>
            </a:prstGeom>
            <a:noFill/>
            <a:ln w="31750" cap="flat" cmpd="sng" algn="ctr">
              <a:solidFill>
                <a:srgbClr val="0000FF"/>
              </a:solidFill>
              <a:prstDash val="solid"/>
              <a:round/>
              <a:headEnd type="none" w="med" len="med"/>
              <a:tailEnd type="none" w="med" len="med"/>
            </a:ln>
            <a:effectLst/>
          </p:spPr>
        </p:cxnSp>
        <p:cxnSp>
          <p:nvCxnSpPr>
            <p:cNvPr id="25" name="Straight Connector 24"/>
            <p:cNvCxnSpPr>
              <a:stCxn id="23" idx="2"/>
            </p:cNvCxnSpPr>
            <p:nvPr/>
          </p:nvCxnSpPr>
          <p:spPr bwMode="auto">
            <a:xfrm>
              <a:off x="1875423" y="2523961"/>
              <a:ext cx="19262" cy="82522"/>
            </a:xfrm>
            <a:prstGeom prst="line">
              <a:avLst/>
            </a:prstGeom>
            <a:noFill/>
            <a:ln w="31750" cap="flat" cmpd="sng" algn="ctr">
              <a:solidFill>
                <a:srgbClr val="0000FF"/>
              </a:solidFill>
              <a:prstDash val="solid"/>
              <a:round/>
              <a:headEnd type="none" w="med" len="med"/>
              <a:tailEnd type="none" w="med" len="med"/>
            </a:ln>
            <a:effectLst/>
          </p:spPr>
        </p:cxnSp>
        <p:cxnSp>
          <p:nvCxnSpPr>
            <p:cNvPr id="26" name="Straight Connector 25"/>
            <p:cNvCxnSpPr/>
            <p:nvPr/>
          </p:nvCxnSpPr>
          <p:spPr bwMode="auto">
            <a:xfrm>
              <a:off x="1521310" y="2606483"/>
              <a:ext cx="22540" cy="93596"/>
            </a:xfrm>
            <a:prstGeom prst="line">
              <a:avLst/>
            </a:prstGeom>
            <a:noFill/>
            <a:ln w="31750" cap="flat" cmpd="sng" algn="ctr">
              <a:solidFill>
                <a:srgbClr val="0000FF"/>
              </a:solidFill>
              <a:prstDash val="solid"/>
              <a:round/>
              <a:headEnd type="none" w="med" len="med"/>
              <a:tailEnd type="none" w="med" len="med"/>
            </a:ln>
            <a:effectLst/>
          </p:spPr>
        </p:cxnSp>
        <p:cxnSp>
          <p:nvCxnSpPr>
            <p:cNvPr id="27" name="Straight Connector 26"/>
            <p:cNvCxnSpPr/>
            <p:nvPr/>
          </p:nvCxnSpPr>
          <p:spPr bwMode="auto">
            <a:xfrm>
              <a:off x="1360778" y="2611561"/>
              <a:ext cx="666235" cy="0"/>
            </a:xfrm>
            <a:prstGeom prst="line">
              <a:avLst/>
            </a:prstGeom>
            <a:noFill/>
            <a:ln w="12700" cap="flat" cmpd="sng" algn="ctr">
              <a:solidFill>
                <a:srgbClr val="0000FF"/>
              </a:solidFill>
              <a:prstDash val="sysDot"/>
              <a:round/>
              <a:headEnd type="none" w="med" len="med"/>
              <a:tailEnd type="none" w="med" len="med"/>
            </a:ln>
            <a:effectLst/>
          </p:spPr>
        </p:cxnSp>
        <p:cxnSp>
          <p:nvCxnSpPr>
            <p:cNvPr id="28" name="Straight Connector 27"/>
            <p:cNvCxnSpPr/>
            <p:nvPr/>
          </p:nvCxnSpPr>
          <p:spPr bwMode="auto">
            <a:xfrm flipV="1">
              <a:off x="4534350" y="2577269"/>
              <a:ext cx="553463" cy="0"/>
            </a:xfrm>
            <a:prstGeom prst="line">
              <a:avLst/>
            </a:prstGeom>
            <a:noFill/>
            <a:ln w="22225" cap="flat" cmpd="sng" algn="ctr">
              <a:solidFill>
                <a:srgbClr val="FF0000"/>
              </a:solidFill>
              <a:prstDash val="solid"/>
              <a:round/>
              <a:headEnd type="none" w="med" len="med"/>
              <a:tailEnd type="none" w="lg" len="lg"/>
            </a:ln>
            <a:effectLst/>
          </p:spPr>
        </p:cxnSp>
        <p:cxnSp>
          <p:nvCxnSpPr>
            <p:cNvPr id="29" name="Straight Connector 28"/>
            <p:cNvCxnSpPr/>
            <p:nvPr/>
          </p:nvCxnSpPr>
          <p:spPr bwMode="auto">
            <a:xfrm flipV="1">
              <a:off x="5087813" y="2584291"/>
              <a:ext cx="0" cy="923717"/>
            </a:xfrm>
            <a:prstGeom prst="line">
              <a:avLst/>
            </a:prstGeom>
            <a:noFill/>
            <a:ln w="22225" cap="flat" cmpd="sng" algn="ctr">
              <a:solidFill>
                <a:srgbClr val="FF0000"/>
              </a:solidFill>
              <a:prstDash val="solid"/>
              <a:round/>
              <a:headEnd type="arrow" w="med" len="med"/>
              <a:tailEnd type="none" w="lg" len="lg"/>
            </a:ln>
            <a:effectLst/>
          </p:spPr>
        </p:cxnSp>
        <p:cxnSp>
          <p:nvCxnSpPr>
            <p:cNvPr id="30" name="Straight Connector 29"/>
            <p:cNvCxnSpPr/>
            <p:nvPr/>
          </p:nvCxnSpPr>
          <p:spPr bwMode="auto">
            <a:xfrm flipV="1">
              <a:off x="3398059" y="2584290"/>
              <a:ext cx="553463" cy="0"/>
            </a:xfrm>
            <a:prstGeom prst="line">
              <a:avLst/>
            </a:prstGeom>
            <a:noFill/>
            <a:ln w="22225" cap="flat" cmpd="sng" algn="ctr">
              <a:solidFill>
                <a:srgbClr val="0000FF"/>
              </a:solidFill>
              <a:prstDash val="solid"/>
              <a:round/>
              <a:headEnd type="none" w="med" len="med"/>
              <a:tailEnd type="arrow" w="lg" len="lg"/>
            </a:ln>
            <a:effectLst/>
          </p:spPr>
        </p:cxnSp>
        <p:cxnSp>
          <p:nvCxnSpPr>
            <p:cNvPr id="31" name="Straight Connector 30"/>
            <p:cNvCxnSpPr/>
            <p:nvPr/>
          </p:nvCxnSpPr>
          <p:spPr bwMode="auto">
            <a:xfrm flipV="1">
              <a:off x="2032770" y="2600366"/>
              <a:ext cx="553463" cy="0"/>
            </a:xfrm>
            <a:prstGeom prst="line">
              <a:avLst/>
            </a:prstGeom>
            <a:noFill/>
            <a:ln w="22225" cap="flat" cmpd="sng" algn="ctr">
              <a:solidFill>
                <a:srgbClr val="0000FF"/>
              </a:solidFill>
              <a:prstDash val="solid"/>
              <a:round/>
              <a:headEnd type="none" w="med" len="med"/>
              <a:tailEnd type="arrow" w="lg" len="lg"/>
            </a:ln>
            <a:effectLst/>
          </p:spPr>
        </p:cxnSp>
        <p:sp>
          <p:nvSpPr>
            <p:cNvPr id="32" name="Arc 31"/>
            <p:cNvSpPr/>
            <p:nvPr/>
          </p:nvSpPr>
          <p:spPr bwMode="auto">
            <a:xfrm rot="16200000">
              <a:off x="4686578" y="4181734"/>
              <a:ext cx="168189" cy="242224"/>
            </a:xfrm>
            <a:prstGeom prst="arc">
              <a:avLst>
                <a:gd name="adj1" fmla="val 65390"/>
                <a:gd name="adj2" fmla="val 10785191"/>
              </a:avLst>
            </a:prstGeom>
            <a:noFill/>
            <a:ln w="31750" cap="flat" cmpd="sng" algn="ctr">
              <a:solidFill>
                <a:srgbClr val="0000FF"/>
              </a:solidFill>
              <a:prstDash val="solid"/>
              <a:round/>
              <a:headEnd type="none" w="med" len="med"/>
              <a:tailEnd type="none" w="lg" len="lg"/>
            </a:ln>
            <a:effectLst/>
          </p:spPr>
          <p:txBody>
            <a:bodyPr rtlCol="0" anchor="ctr"/>
            <a:lstStyle/>
            <a:p>
              <a:pPr algn="ctr"/>
              <a:endParaRPr lang="en-US"/>
            </a:p>
          </p:txBody>
        </p:sp>
        <p:cxnSp>
          <p:nvCxnSpPr>
            <p:cNvPr id="33" name="Straight Connector 32"/>
            <p:cNvCxnSpPr/>
            <p:nvPr/>
          </p:nvCxnSpPr>
          <p:spPr bwMode="auto">
            <a:xfrm flipV="1">
              <a:off x="2985942" y="2881369"/>
              <a:ext cx="1888" cy="1344403"/>
            </a:xfrm>
            <a:prstGeom prst="line">
              <a:avLst/>
            </a:prstGeom>
            <a:noFill/>
            <a:ln w="22225" cap="flat" cmpd="sng" algn="ctr">
              <a:solidFill>
                <a:srgbClr val="0000FF"/>
              </a:solidFill>
              <a:prstDash val="solid"/>
              <a:round/>
              <a:headEnd type="none" w="med" len="med"/>
              <a:tailEnd type="arrow" w="lg" len="lg"/>
            </a:ln>
            <a:effectLst/>
          </p:spPr>
        </p:cxnSp>
        <p:cxnSp>
          <p:nvCxnSpPr>
            <p:cNvPr id="34" name="Straight Connector 33"/>
            <p:cNvCxnSpPr/>
            <p:nvPr/>
          </p:nvCxnSpPr>
          <p:spPr bwMode="auto">
            <a:xfrm>
              <a:off x="2985942" y="4225772"/>
              <a:ext cx="1778380" cy="91"/>
            </a:xfrm>
            <a:prstGeom prst="line">
              <a:avLst/>
            </a:prstGeom>
            <a:noFill/>
            <a:ln w="22225" cap="flat" cmpd="sng" algn="ctr">
              <a:solidFill>
                <a:srgbClr val="0000FF"/>
              </a:solidFill>
              <a:prstDash val="solid"/>
              <a:round/>
              <a:headEnd type="none" w="med" len="med"/>
              <a:tailEnd type="none" w="lg" len="lg"/>
            </a:ln>
            <a:effectLst/>
          </p:spPr>
        </p:cxnSp>
        <p:sp>
          <p:nvSpPr>
            <p:cNvPr id="35" name="Arc 34"/>
            <p:cNvSpPr/>
            <p:nvPr/>
          </p:nvSpPr>
          <p:spPr bwMode="auto">
            <a:xfrm>
              <a:off x="4784575" y="4386940"/>
              <a:ext cx="598597" cy="192813"/>
            </a:xfrm>
            <a:prstGeom prst="arc">
              <a:avLst>
                <a:gd name="adj1" fmla="val 65390"/>
                <a:gd name="adj2" fmla="val 10785191"/>
              </a:avLst>
            </a:prstGeom>
            <a:noFill/>
            <a:ln w="19050" cap="flat" cmpd="sng" algn="ctr">
              <a:solidFill>
                <a:srgbClr val="FF0000"/>
              </a:solidFill>
              <a:prstDash val="dash"/>
              <a:round/>
              <a:headEnd type="triangle" w="med" len="med"/>
              <a:tailEnd type="none" w="lg" len="lg"/>
            </a:ln>
            <a:effectLst/>
          </p:spPr>
          <p:txBody>
            <a:bodyPr rtlCol="0" anchor="ctr"/>
            <a:lstStyle/>
            <a:p>
              <a:pPr algn="ctr"/>
              <a:endParaRPr lang="en-US"/>
            </a:p>
          </p:txBody>
        </p:sp>
        <p:sp>
          <p:nvSpPr>
            <p:cNvPr id="36" name="Arc 35"/>
            <p:cNvSpPr/>
            <p:nvPr/>
          </p:nvSpPr>
          <p:spPr bwMode="auto">
            <a:xfrm rot="10800000">
              <a:off x="4780800" y="4865717"/>
              <a:ext cx="598597" cy="192813"/>
            </a:xfrm>
            <a:prstGeom prst="arc">
              <a:avLst>
                <a:gd name="adj1" fmla="val 65390"/>
                <a:gd name="adj2" fmla="val 10785191"/>
              </a:avLst>
            </a:prstGeom>
            <a:noFill/>
            <a:ln w="19050" cap="flat" cmpd="sng" algn="ctr">
              <a:solidFill>
                <a:srgbClr val="FF0000"/>
              </a:solidFill>
              <a:prstDash val="dash"/>
              <a:round/>
              <a:headEnd type="none" w="med" len="med"/>
              <a:tailEnd type="triangle" w="med" len="med"/>
            </a:ln>
            <a:effectLst/>
          </p:spPr>
          <p:txBody>
            <a:bodyPr rtlCol="0" anchor="ctr"/>
            <a:lstStyle/>
            <a:p>
              <a:pPr algn="ctr"/>
              <a:endParaRPr lang="en-US"/>
            </a:p>
          </p:txBody>
        </p:sp>
        <p:cxnSp>
          <p:nvCxnSpPr>
            <p:cNvPr id="37" name="Straight Connector 36"/>
            <p:cNvCxnSpPr/>
            <p:nvPr/>
          </p:nvCxnSpPr>
          <p:spPr bwMode="auto">
            <a:xfrm>
              <a:off x="3496423" y="4733365"/>
              <a:ext cx="291321" cy="0"/>
            </a:xfrm>
            <a:prstGeom prst="line">
              <a:avLst/>
            </a:prstGeom>
            <a:noFill/>
            <a:ln w="22225" cap="flat" cmpd="sng" algn="ctr">
              <a:solidFill>
                <a:srgbClr val="FF0000"/>
              </a:solidFill>
              <a:prstDash val="solid"/>
              <a:round/>
              <a:headEnd type="none" w="med" len="med"/>
              <a:tailEnd type="stealth" w="lg" len="lg"/>
            </a:ln>
            <a:effectLst/>
          </p:spPr>
        </p:cxnSp>
        <p:sp>
          <p:nvSpPr>
            <p:cNvPr id="38" name="Oval 37"/>
            <p:cNvSpPr/>
            <p:nvPr/>
          </p:nvSpPr>
          <p:spPr bwMode="auto">
            <a:xfrm>
              <a:off x="3310340" y="4666364"/>
              <a:ext cx="108000" cy="108000"/>
            </a:xfrm>
            <a:prstGeom prst="ellipse">
              <a:avLst/>
            </a:prstGeom>
            <a:solidFill>
              <a:srgbClr val="FF0000"/>
            </a:solid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381000" marR="0" indent="-381000" algn="l" defTabSz="914400" rtl="0" eaLnBrk="0" fontAlgn="base" latinLnBrk="0" hangingPunct="0">
                <a:lnSpc>
                  <a:spcPct val="90000"/>
                </a:lnSpc>
                <a:spcBef>
                  <a:spcPct val="30000"/>
                </a:spcBef>
                <a:spcAft>
                  <a:spcPct val="0"/>
                </a:spcAft>
                <a:buClr>
                  <a:schemeClr val="hlink"/>
                </a:buClr>
                <a:buSzPct val="70000"/>
                <a:buFont typeface="Wingdings" pitchFamily="2" charset="2"/>
                <a:buAutoNum type="arabicPeriod"/>
                <a:tabLst/>
              </a:pPr>
              <a:endParaRPr kumimoji="0" lang="en-US" sz="2000" b="0" i="1" u="none" strike="noStrike" cap="none" normalizeH="0" baseline="0">
                <a:ln>
                  <a:noFill/>
                </a:ln>
                <a:solidFill>
                  <a:srgbClr val="0000FF"/>
                </a:solidFill>
                <a:effectLst/>
                <a:latin typeface="Arial" charset="0"/>
              </a:endParaRPr>
            </a:p>
          </p:txBody>
        </p:sp>
        <p:sp>
          <p:nvSpPr>
            <p:cNvPr id="39" name="TextBox 38"/>
            <p:cNvSpPr txBox="1"/>
            <p:nvPr/>
          </p:nvSpPr>
          <p:spPr>
            <a:xfrm>
              <a:off x="1083986" y="1799107"/>
              <a:ext cx="105990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t>RF source</a:t>
              </a:r>
            </a:p>
          </p:txBody>
        </p:sp>
        <p:sp>
          <p:nvSpPr>
            <p:cNvPr id="40" name="TextBox 39"/>
            <p:cNvSpPr txBox="1"/>
            <p:nvPr/>
          </p:nvSpPr>
          <p:spPr>
            <a:xfrm>
              <a:off x="2455989" y="1537652"/>
              <a:ext cx="1090363"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a:t>Low-level</a:t>
              </a:r>
              <a:br>
                <a:rPr lang="en-US" sz="1400"/>
              </a:br>
              <a:r>
                <a:rPr lang="en-US" sz="1400"/>
                <a:t>RF system</a:t>
              </a:r>
              <a:endParaRPr lang="en-US" sz="1400" dirty="0"/>
            </a:p>
          </p:txBody>
        </p:sp>
        <p:sp>
          <p:nvSpPr>
            <p:cNvPr id="41" name="TextBox 40"/>
            <p:cNvSpPr txBox="1"/>
            <p:nvPr/>
          </p:nvSpPr>
          <p:spPr>
            <a:xfrm>
              <a:off x="4104378" y="1533698"/>
              <a:ext cx="1159292"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a:t>
              </a:r>
              <a:br>
                <a:rPr lang="en-US" sz="1400" dirty="0">
                  <a:solidFill>
                    <a:srgbClr val="FF0000"/>
                  </a:solidFill>
                </a:rPr>
              </a:br>
              <a:r>
                <a:rPr lang="en-US" sz="1400" dirty="0">
                  <a:solidFill>
                    <a:srgbClr val="FF0000"/>
                  </a:solidFill>
                </a:rPr>
                <a:t>RF system</a:t>
              </a:r>
            </a:p>
          </p:txBody>
        </p:sp>
        <p:sp>
          <p:nvSpPr>
            <p:cNvPr id="42" name="TextBox 41"/>
            <p:cNvSpPr txBox="1"/>
            <p:nvPr/>
          </p:nvSpPr>
          <p:spPr>
            <a:xfrm>
              <a:off x="5647159" y="3046149"/>
              <a:ext cx="1604927"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a:t>
              </a:r>
              <a:br>
                <a:rPr lang="en-US" sz="1400" dirty="0">
                  <a:solidFill>
                    <a:srgbClr val="FF0000"/>
                  </a:solidFill>
                </a:rPr>
              </a:br>
              <a:r>
                <a:rPr lang="en-US" sz="1400" dirty="0">
                  <a:solidFill>
                    <a:srgbClr val="FF0000"/>
                  </a:solidFill>
                </a:rPr>
                <a:t>RF input coupler</a:t>
              </a:r>
            </a:p>
          </p:txBody>
        </p:sp>
        <p:cxnSp>
          <p:nvCxnSpPr>
            <p:cNvPr id="43" name="Straight Connector 42"/>
            <p:cNvCxnSpPr>
              <a:endCxn id="42" idx="1"/>
            </p:cNvCxnSpPr>
            <p:nvPr/>
          </p:nvCxnSpPr>
          <p:spPr bwMode="auto">
            <a:xfrm flipV="1">
              <a:off x="5329598" y="3307759"/>
              <a:ext cx="317561" cy="137496"/>
            </a:xfrm>
            <a:prstGeom prst="line">
              <a:avLst/>
            </a:prstGeom>
            <a:noFill/>
            <a:ln w="15875" cap="flat" cmpd="sng" algn="ctr">
              <a:solidFill>
                <a:srgbClr val="FF0000"/>
              </a:solidFill>
              <a:prstDash val="solid"/>
              <a:round/>
              <a:headEnd type="arrow" w="med" len="med"/>
              <a:tailEnd type="none" w="lg" len="lg"/>
            </a:ln>
            <a:effectLst/>
          </p:spPr>
        </p:cxnSp>
        <p:cxnSp>
          <p:nvCxnSpPr>
            <p:cNvPr id="44" name="Straight Connector 43"/>
            <p:cNvCxnSpPr/>
            <p:nvPr/>
          </p:nvCxnSpPr>
          <p:spPr bwMode="auto">
            <a:xfrm flipV="1">
              <a:off x="5180481" y="2430236"/>
              <a:ext cx="345785" cy="150827"/>
            </a:xfrm>
            <a:prstGeom prst="line">
              <a:avLst/>
            </a:prstGeom>
            <a:noFill/>
            <a:ln w="15875" cap="flat" cmpd="sng" algn="ctr">
              <a:solidFill>
                <a:srgbClr val="FF0000"/>
              </a:solidFill>
              <a:prstDash val="solid"/>
              <a:round/>
              <a:headEnd type="arrow" w="med" len="med"/>
              <a:tailEnd type="none" w="lg" len="lg"/>
            </a:ln>
            <a:effectLst/>
          </p:spPr>
        </p:cxnSp>
        <p:sp>
          <p:nvSpPr>
            <p:cNvPr id="45" name="TextBox 44"/>
            <p:cNvSpPr txBox="1"/>
            <p:nvPr/>
          </p:nvSpPr>
          <p:spPr>
            <a:xfrm>
              <a:off x="5527716" y="2070647"/>
              <a:ext cx="2032929" cy="7386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High power RF</a:t>
              </a:r>
              <a:br>
                <a:rPr lang="en-US" sz="1400" dirty="0">
                  <a:solidFill>
                    <a:srgbClr val="FF0000"/>
                  </a:solidFill>
                </a:rPr>
              </a:br>
              <a:r>
                <a:rPr lang="en-US" sz="1400" dirty="0">
                  <a:solidFill>
                    <a:srgbClr val="FF0000"/>
                  </a:solidFill>
                </a:rPr>
                <a:t>waveguide or coaxial</a:t>
              </a:r>
              <a:br>
                <a:rPr lang="en-US" sz="1400" dirty="0">
                  <a:solidFill>
                    <a:srgbClr val="FF0000"/>
                  </a:solidFill>
                </a:rPr>
              </a:br>
              <a:r>
                <a:rPr lang="en-US" sz="1400" dirty="0">
                  <a:solidFill>
                    <a:srgbClr val="FF0000"/>
                  </a:solidFill>
                </a:rPr>
                <a:t>distribution system</a:t>
              </a:r>
            </a:p>
          </p:txBody>
        </p:sp>
        <p:sp>
          <p:nvSpPr>
            <p:cNvPr id="46" name="TextBox 45"/>
            <p:cNvSpPr txBox="1"/>
            <p:nvPr/>
          </p:nvSpPr>
          <p:spPr>
            <a:xfrm>
              <a:off x="5878338" y="3802181"/>
              <a:ext cx="1854995"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RF cavity resonator</a:t>
              </a:r>
            </a:p>
          </p:txBody>
        </p:sp>
        <p:cxnSp>
          <p:nvCxnSpPr>
            <p:cNvPr id="47" name="Straight Connector 46"/>
            <p:cNvCxnSpPr>
              <a:endCxn id="46" idx="1"/>
            </p:cNvCxnSpPr>
            <p:nvPr/>
          </p:nvCxnSpPr>
          <p:spPr bwMode="auto">
            <a:xfrm flipV="1">
              <a:off x="5386951" y="3956070"/>
              <a:ext cx="491387" cy="120674"/>
            </a:xfrm>
            <a:prstGeom prst="line">
              <a:avLst/>
            </a:prstGeom>
            <a:noFill/>
            <a:ln w="15875" cap="flat" cmpd="sng" algn="ctr">
              <a:solidFill>
                <a:schemeClr val="tx1"/>
              </a:solidFill>
              <a:prstDash val="solid"/>
              <a:round/>
              <a:headEnd type="arrow" w="med" len="med"/>
              <a:tailEnd type="none" w="lg" len="lg"/>
            </a:ln>
            <a:effectLst/>
          </p:spPr>
        </p:cxnSp>
        <p:sp>
          <p:nvSpPr>
            <p:cNvPr id="48" name="TextBox 47"/>
            <p:cNvSpPr txBox="1"/>
            <p:nvPr/>
          </p:nvSpPr>
          <p:spPr>
            <a:xfrm>
              <a:off x="3047159" y="4544591"/>
              <a:ext cx="293670"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q</a:t>
              </a:r>
            </a:p>
          </p:txBody>
        </p:sp>
        <p:sp>
          <p:nvSpPr>
            <p:cNvPr id="49" name="TextBox 48"/>
            <p:cNvSpPr txBox="1"/>
            <p:nvPr/>
          </p:nvSpPr>
          <p:spPr>
            <a:xfrm>
              <a:off x="3528375" y="4712644"/>
              <a:ext cx="28405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v</a:t>
              </a:r>
            </a:p>
          </p:txBody>
        </p:sp>
        <p:sp>
          <p:nvSpPr>
            <p:cNvPr id="50" name="TextBox 49"/>
            <p:cNvSpPr txBox="1"/>
            <p:nvPr/>
          </p:nvSpPr>
          <p:spPr>
            <a:xfrm>
              <a:off x="4931649" y="4874655"/>
              <a:ext cx="304892"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E</a:t>
              </a:r>
            </a:p>
          </p:txBody>
        </p:sp>
        <p:sp>
          <p:nvSpPr>
            <p:cNvPr id="51" name="TextBox 50"/>
            <p:cNvSpPr txBox="1"/>
            <p:nvPr/>
          </p:nvSpPr>
          <p:spPr>
            <a:xfrm>
              <a:off x="3163569" y="4988164"/>
              <a:ext cx="652743"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rgbClr val="FF0000"/>
                  </a:solidFill>
                </a:rPr>
                <a:t>beam</a:t>
              </a:r>
            </a:p>
          </p:txBody>
        </p:sp>
        <p:sp>
          <p:nvSpPr>
            <p:cNvPr id="52" name="TextBox 51"/>
            <p:cNvSpPr txBox="1"/>
            <p:nvPr/>
          </p:nvSpPr>
          <p:spPr>
            <a:xfrm>
              <a:off x="6359053" y="5127019"/>
              <a:ext cx="1786066"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solidFill>
                    <a:schemeClr val="tx1"/>
                  </a:solidFill>
                </a:rPr>
                <a:t>metallic beam pipe</a:t>
              </a:r>
            </a:p>
          </p:txBody>
        </p:sp>
        <p:cxnSp>
          <p:nvCxnSpPr>
            <p:cNvPr id="53" name="Straight Connector 52"/>
            <p:cNvCxnSpPr>
              <a:endCxn id="52" idx="1"/>
            </p:cNvCxnSpPr>
            <p:nvPr/>
          </p:nvCxnSpPr>
          <p:spPr bwMode="auto">
            <a:xfrm>
              <a:off x="6059528" y="4962124"/>
              <a:ext cx="299525" cy="318784"/>
            </a:xfrm>
            <a:prstGeom prst="line">
              <a:avLst/>
            </a:prstGeom>
            <a:noFill/>
            <a:ln w="15875" cap="flat" cmpd="sng" algn="ctr">
              <a:solidFill>
                <a:schemeClr val="tx1"/>
              </a:solidFill>
              <a:prstDash val="solid"/>
              <a:round/>
              <a:headEnd type="arrow" w="med" len="med"/>
              <a:tailEnd type="none" w="lg" len="lg"/>
            </a:ln>
            <a:effectLst/>
          </p:spPr>
        </p:cxnSp>
        <p:sp>
          <p:nvSpPr>
            <p:cNvPr id="54" name="TextBox 53"/>
            <p:cNvSpPr txBox="1"/>
            <p:nvPr/>
          </p:nvSpPr>
          <p:spPr>
            <a:xfrm>
              <a:off x="3036012" y="3671428"/>
              <a:ext cx="1386918"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dirty="0"/>
                <a:t>RF field probe</a:t>
              </a:r>
              <a:br>
                <a:rPr lang="en-US" sz="1400" dirty="0"/>
              </a:br>
              <a:r>
                <a:rPr lang="en-US" sz="1400" dirty="0"/>
                <a:t>signal</a:t>
              </a:r>
            </a:p>
          </p:txBody>
        </p:sp>
        <p:sp>
          <p:nvSpPr>
            <p:cNvPr id="55" name="Arc 54"/>
            <p:cNvSpPr/>
            <p:nvPr/>
          </p:nvSpPr>
          <p:spPr bwMode="auto">
            <a:xfrm rot="14972913" flipV="1">
              <a:off x="3209037" y="4561636"/>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6" name="Arc 55"/>
            <p:cNvSpPr/>
            <p:nvPr/>
          </p:nvSpPr>
          <p:spPr bwMode="auto">
            <a:xfrm rot="4196364" flipV="1">
              <a:off x="3313165" y="4839200"/>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7" name="Arc 56"/>
            <p:cNvSpPr/>
            <p:nvPr/>
          </p:nvSpPr>
          <p:spPr bwMode="auto">
            <a:xfrm rot="17499921">
              <a:off x="3320166" y="45672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sp>
          <p:nvSpPr>
            <p:cNvPr id="58" name="Arc 57"/>
            <p:cNvSpPr/>
            <p:nvPr/>
          </p:nvSpPr>
          <p:spPr bwMode="auto">
            <a:xfrm rot="6827158">
              <a:off x="3213828" y="4841009"/>
              <a:ext cx="196359" cy="45719"/>
            </a:xfrm>
            <a:prstGeom prst="arc">
              <a:avLst>
                <a:gd name="adj1" fmla="val 65390"/>
                <a:gd name="adj2" fmla="val 10785191"/>
              </a:avLst>
            </a:prstGeom>
            <a:noFill/>
            <a:ln w="12700" cap="flat" cmpd="sng" algn="ctr">
              <a:solidFill>
                <a:srgbClr val="FF0000"/>
              </a:solidFill>
              <a:prstDash val="sysDot"/>
              <a:round/>
              <a:headEnd type="triangle" w="sm" len="sm"/>
              <a:tailEnd type="none" w="sm" len="sm"/>
            </a:ln>
            <a:effectLst/>
          </p:spPr>
          <p:txBody>
            <a:bodyPr rtlCol="0" anchor="ctr"/>
            <a:lstStyle/>
            <a:p>
              <a:pPr algn="ctr"/>
              <a:endParaRPr lang="en-US"/>
            </a:p>
          </p:txBody>
        </p:sp>
        <p:cxnSp>
          <p:nvCxnSpPr>
            <p:cNvPr id="62" name="Straight Arrow Connector 61"/>
            <p:cNvCxnSpPr/>
            <p:nvPr/>
          </p:nvCxnSpPr>
          <p:spPr bwMode="auto">
            <a:xfrm flipV="1">
              <a:off x="3362941" y="4489937"/>
              <a:ext cx="674" cy="462979"/>
            </a:xfrm>
            <a:prstGeom prst="straightConnector1">
              <a:avLst/>
            </a:prstGeom>
            <a:noFill/>
            <a:ln w="12700" cap="flat" cmpd="sng" algn="ctr">
              <a:solidFill>
                <a:srgbClr val="FF0000"/>
              </a:solidFill>
              <a:prstDash val="sysDot"/>
              <a:round/>
              <a:headEnd type="triangle" w="sm" len="sm"/>
              <a:tailEnd type="triangle" w="sm" len="sm"/>
            </a:ln>
            <a:effectLst/>
          </p:spPr>
        </p:cxnSp>
      </p:grpSp>
      <p:sp>
        <p:nvSpPr>
          <p:cNvPr id="3" name="TextBox 2"/>
          <p:cNvSpPr txBox="1"/>
          <p:nvPr/>
        </p:nvSpPr>
        <p:spPr>
          <a:xfrm>
            <a:off x="3376516" y="272995"/>
            <a:ext cx="1332673" cy="369332"/>
          </a:xfrm>
          <a:prstGeom prst="rect">
            <a:avLst/>
          </a:prstGeom>
          <a:noFill/>
        </p:spPr>
        <p:txBody>
          <a:bodyPr wrap="none" rtlCol="0">
            <a:spAutoFit/>
          </a:bodyPr>
          <a:lstStyle/>
          <a:p>
            <a:pPr algn="ctr">
              <a:buNone/>
            </a:pPr>
            <a:r>
              <a:rPr lang="en-GB" sz="1800" b="0" dirty="0"/>
              <a:t> </a:t>
            </a:r>
            <a:r>
              <a:rPr lang="en-GB" sz="2000" b="0" dirty="0"/>
              <a:t>Section A</a:t>
            </a:r>
          </a:p>
        </p:txBody>
      </p:sp>
    </p:spTree>
    <p:extLst>
      <p:ext uri="{BB962C8B-B14F-4D97-AF65-F5344CB8AC3E}">
        <p14:creationId xmlns:p14="http://schemas.microsoft.com/office/powerpoint/2010/main" val="15279015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3427" name="Slide Number Placeholder 4"/>
          <p:cNvSpPr>
            <a:spLocks noGrp="1"/>
          </p:cNvSpPr>
          <p:nvPr>
            <p:ph type="sldNum" sz="quarter" idx="11"/>
          </p:nvPr>
        </p:nvSpPr>
        <p:spPr>
          <a:noFill/>
        </p:spPr>
        <p:txBody>
          <a:bodyPr/>
          <a:lstStyle/>
          <a:p>
            <a:fld id="{07D7354B-7399-4636-99F3-6F04D65822C6}" type="slidenum">
              <a:rPr lang="en-US" smtClean="0"/>
              <a:pPr/>
              <a:t>40</a:t>
            </a:fld>
            <a:endParaRPr lang="en-US" dirty="0"/>
          </a:p>
        </p:txBody>
      </p:sp>
      <p:sp>
        <p:nvSpPr>
          <p:cNvPr id="309250" name="Rectangle 2"/>
          <p:cNvSpPr>
            <a:spLocks noChangeArrowheads="1"/>
          </p:cNvSpPr>
          <p:nvPr/>
        </p:nvSpPr>
        <p:spPr bwMode="auto">
          <a:xfrm>
            <a:off x="725488" y="0"/>
            <a:ext cx="7856537" cy="10287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Elliptical waveguide (1)</a:t>
            </a:r>
          </a:p>
        </p:txBody>
      </p:sp>
      <p:sp>
        <p:nvSpPr>
          <p:cNvPr id="103429"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sp>
        <p:nvSpPr>
          <p:cNvPr id="103430" name="Rectangle 8"/>
          <p:cNvSpPr>
            <a:spLocks noChangeArrowheads="1"/>
          </p:cNvSpPr>
          <p:nvPr/>
        </p:nvSpPr>
        <p:spPr bwMode="auto">
          <a:xfrm rot="-5400000">
            <a:off x="-500857" y="5018882"/>
            <a:ext cx="1878013" cy="577850"/>
          </a:xfrm>
          <a:prstGeom prst="rect">
            <a:avLst/>
          </a:prstGeom>
          <a:noFill/>
          <a:ln w="34925">
            <a:noFill/>
            <a:miter lim="800000"/>
            <a:headEnd/>
            <a:tailEnd/>
          </a:ln>
        </p:spPr>
        <p:txBody>
          <a:bodyPr lIns="0" tIns="0" rIns="0" bIns="0"/>
          <a:lstStyle/>
          <a:p>
            <a:pPr>
              <a:spcBef>
                <a:spcPct val="0"/>
              </a:spcBef>
              <a:buClrTx/>
              <a:buSzTx/>
              <a:buFontTx/>
              <a:buNone/>
            </a:pPr>
            <a:r>
              <a:rPr lang="en-US" sz="1200" dirty="0"/>
              <a:t>Reprinted from Flexwell, </a:t>
            </a:r>
          </a:p>
          <a:p>
            <a:pPr>
              <a:spcBef>
                <a:spcPct val="0"/>
              </a:spcBef>
              <a:buClrTx/>
              <a:buSzTx/>
              <a:buFontTx/>
              <a:buNone/>
            </a:pPr>
            <a:r>
              <a:rPr lang="en-US" sz="1200" dirty="0"/>
              <a:t>RFS Datasheet</a:t>
            </a:r>
          </a:p>
          <a:p>
            <a:pPr>
              <a:spcBef>
                <a:spcPct val="0"/>
              </a:spcBef>
              <a:buClrTx/>
              <a:buSzTx/>
              <a:buFontTx/>
              <a:buNone/>
            </a:pPr>
            <a:r>
              <a:rPr lang="en-US" sz="1200" i="1" dirty="0"/>
              <a:t>Elliptical Waveguides</a:t>
            </a:r>
            <a:endParaRPr lang="en-US" sz="1200" dirty="0"/>
          </a:p>
        </p:txBody>
      </p:sp>
      <p:pic>
        <p:nvPicPr>
          <p:cNvPr id="103431" name="Picture 3"/>
          <p:cNvPicPr>
            <a:picLocks noChangeAspect="1" noChangeArrowheads="1"/>
          </p:cNvPicPr>
          <p:nvPr/>
        </p:nvPicPr>
        <p:blipFill>
          <a:blip r:embed="rId3" cstate="print"/>
          <a:srcRect t="5969" b="41959"/>
          <a:stretch>
            <a:fillRect/>
          </a:stretch>
        </p:blipFill>
        <p:spPr bwMode="auto">
          <a:xfrm>
            <a:off x="4533900" y="2097088"/>
            <a:ext cx="3438525" cy="2078037"/>
          </a:xfrm>
          <a:prstGeom prst="rect">
            <a:avLst/>
          </a:prstGeom>
          <a:noFill/>
          <a:ln w="25400" algn="ctr">
            <a:noFill/>
            <a:miter lim="800000"/>
            <a:headEnd/>
            <a:tailEnd type="none" w="lg" len="lg"/>
          </a:ln>
        </p:spPr>
      </p:pic>
      <p:sp>
        <p:nvSpPr>
          <p:cNvPr id="103432" name="TextBox 12"/>
          <p:cNvSpPr txBox="1">
            <a:spLocks noChangeArrowheads="1"/>
          </p:cNvSpPr>
          <p:nvPr/>
        </p:nvSpPr>
        <p:spPr bwMode="auto">
          <a:xfrm>
            <a:off x="4637088" y="1514475"/>
            <a:ext cx="3832225" cy="341313"/>
          </a:xfrm>
          <a:prstGeom prst="rect">
            <a:avLst/>
          </a:prstGeom>
          <a:noFill/>
          <a:ln w="9525">
            <a:noFill/>
            <a:miter lim="800000"/>
            <a:headEnd/>
            <a:tailEnd/>
          </a:ln>
        </p:spPr>
        <p:txBody>
          <a:bodyPr>
            <a:spAutoFit/>
          </a:bodyPr>
          <a:lstStyle/>
          <a:p>
            <a:pPr>
              <a:buFont typeface="Wingdings" pitchFamily="2" charset="2"/>
              <a:buNone/>
            </a:pPr>
            <a:r>
              <a:rPr lang="en-US" sz="1800" b="0" dirty="0"/>
              <a:t>E field lines for TE</a:t>
            </a:r>
            <a:r>
              <a:rPr lang="en-US" sz="1800" b="0" baseline="-25000" dirty="0"/>
              <a:t>c11</a:t>
            </a:r>
            <a:r>
              <a:rPr lang="en-US" sz="1800" b="0" dirty="0"/>
              <a:t> mode </a:t>
            </a:r>
            <a:endParaRPr lang="en-GB" sz="1800" b="0" dirty="0"/>
          </a:p>
        </p:txBody>
      </p:sp>
      <p:sp>
        <p:nvSpPr>
          <p:cNvPr id="103433" name="TextBox 13"/>
          <p:cNvSpPr txBox="1">
            <a:spLocks noChangeArrowheads="1"/>
          </p:cNvSpPr>
          <p:nvPr/>
        </p:nvSpPr>
        <p:spPr bwMode="auto">
          <a:xfrm>
            <a:off x="1025525" y="5024438"/>
            <a:ext cx="7305675" cy="1421928"/>
          </a:xfrm>
          <a:prstGeom prst="rect">
            <a:avLst/>
          </a:prstGeom>
          <a:noFill/>
          <a:ln w="9525">
            <a:noFill/>
            <a:miter lim="800000"/>
            <a:headEnd/>
            <a:tailEnd/>
          </a:ln>
        </p:spPr>
        <p:txBody>
          <a:bodyPr>
            <a:spAutoFit/>
          </a:bodyPr>
          <a:lstStyle/>
          <a:p>
            <a:pPr>
              <a:buFont typeface="Wingdings" pitchFamily="2" charset="2"/>
              <a:buNone/>
            </a:pPr>
            <a:r>
              <a:rPr lang="en-US" sz="1800" b="0" dirty="0"/>
              <a:t>The cut-off wavelengths of the various modes that can propagate in an elliptical waveguide can be found analytically using rather complicated methods or numerically.</a:t>
            </a:r>
          </a:p>
          <a:p>
            <a:pPr>
              <a:buFont typeface="Wingdings" pitchFamily="2" charset="2"/>
              <a:buNone/>
            </a:pPr>
            <a:r>
              <a:rPr lang="en-US" sz="1800" b="0" dirty="0"/>
              <a:t>Application: beam pipes often have elliptical cross sections  Here the H</a:t>
            </a:r>
            <a:r>
              <a:rPr lang="en-US" sz="1800" b="0" baseline="-25000" dirty="0"/>
              <a:t>11C</a:t>
            </a:r>
            <a:r>
              <a:rPr lang="en-US" sz="1800" b="0" dirty="0"/>
              <a:t> is no longer degenerate with the H</a:t>
            </a:r>
            <a:r>
              <a:rPr lang="en-US" sz="1800" b="0" baseline="-25000" dirty="0"/>
              <a:t>11s</a:t>
            </a:r>
            <a:r>
              <a:rPr lang="en-US" sz="1800" b="0" dirty="0"/>
              <a:t> like for the “round” tube.</a:t>
            </a:r>
          </a:p>
        </p:txBody>
      </p:sp>
      <p:pic>
        <p:nvPicPr>
          <p:cNvPr id="103434" name="Picture 2"/>
          <p:cNvPicPr>
            <a:picLocks noChangeAspect="1" noChangeArrowheads="1"/>
          </p:cNvPicPr>
          <p:nvPr/>
        </p:nvPicPr>
        <p:blipFill>
          <a:blip r:embed="rId4" cstate="print"/>
          <a:srcRect/>
          <a:stretch>
            <a:fillRect/>
          </a:stretch>
        </p:blipFill>
        <p:spPr bwMode="auto">
          <a:xfrm>
            <a:off x="1079500" y="2265363"/>
            <a:ext cx="3124200" cy="1809750"/>
          </a:xfrm>
          <a:prstGeom prst="rect">
            <a:avLst/>
          </a:prstGeom>
          <a:noFill/>
          <a:ln w="25400" algn="ctr">
            <a:noFill/>
            <a:miter lim="800000"/>
            <a:headEnd/>
            <a:tailEnd type="none" w="lg" len="lg"/>
          </a:ln>
        </p:spPr>
      </p:pic>
      <p:sp>
        <p:nvSpPr>
          <p:cNvPr id="103435" name="TextBox 11"/>
          <p:cNvSpPr txBox="1">
            <a:spLocks noChangeArrowheads="1"/>
          </p:cNvSpPr>
          <p:nvPr/>
        </p:nvSpPr>
        <p:spPr bwMode="auto">
          <a:xfrm>
            <a:off x="1098550" y="1514475"/>
            <a:ext cx="3833813" cy="341313"/>
          </a:xfrm>
          <a:prstGeom prst="rect">
            <a:avLst/>
          </a:prstGeom>
          <a:noFill/>
          <a:ln w="9525">
            <a:noFill/>
            <a:miter lim="800000"/>
            <a:headEnd/>
            <a:tailEnd/>
          </a:ln>
        </p:spPr>
        <p:txBody>
          <a:bodyPr>
            <a:spAutoFit/>
          </a:bodyPr>
          <a:lstStyle/>
          <a:p>
            <a:pPr>
              <a:buFont typeface="Wingdings" pitchFamily="2" charset="2"/>
              <a:buNone/>
            </a:pPr>
            <a:r>
              <a:rPr lang="en-US" sz="1800" b="0" dirty="0"/>
              <a:t>E field lines for TE</a:t>
            </a:r>
            <a:r>
              <a:rPr lang="en-US" sz="1800" b="0" baseline="-25000" dirty="0"/>
              <a:t>10</a:t>
            </a:r>
            <a:r>
              <a:rPr lang="en-US" sz="1800" b="0" dirty="0"/>
              <a:t> mode </a:t>
            </a:r>
            <a:endParaRPr lang="en-GB" sz="1800" b="0" dirty="0"/>
          </a:p>
        </p:txBody>
      </p:sp>
      <p:sp>
        <p:nvSpPr>
          <p:cNvPr id="103436" name="TextBox 14"/>
          <p:cNvSpPr txBox="1">
            <a:spLocks noChangeArrowheads="1"/>
          </p:cNvSpPr>
          <p:nvPr/>
        </p:nvSpPr>
        <p:spPr bwMode="auto">
          <a:xfrm>
            <a:off x="4637088" y="4119563"/>
            <a:ext cx="3213100" cy="757237"/>
          </a:xfrm>
          <a:prstGeom prst="rect">
            <a:avLst/>
          </a:prstGeom>
          <a:noFill/>
          <a:ln w="9525">
            <a:noFill/>
            <a:miter lim="800000"/>
            <a:headEnd/>
            <a:tailEnd/>
          </a:ln>
        </p:spPr>
        <p:txBody>
          <a:bodyPr>
            <a:spAutoFit/>
          </a:bodyPr>
          <a:lstStyle/>
          <a:p>
            <a:pPr>
              <a:buFont typeface="Wingdings" pitchFamily="2" charset="2"/>
              <a:buNone/>
            </a:pPr>
            <a:r>
              <a:rPr lang="en-US" sz="1600" b="0" dirty="0"/>
              <a:t>The small index c stands for the polarization and refers to sine (s) or cosine (c).</a:t>
            </a:r>
            <a:endParaRPr lang="en-GB" sz="1600" b="0" dirty="0"/>
          </a:p>
        </p:txBody>
      </p:sp>
    </p:spTree>
    <p:extLst>
      <p:ext uri="{BB962C8B-B14F-4D97-AF65-F5344CB8AC3E}">
        <p14:creationId xmlns:p14="http://schemas.microsoft.com/office/powerpoint/2010/main" val="321866722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7"/>
          <p:cNvPicPr>
            <a:picLocks noChangeAspect="1" noChangeArrowheads="1"/>
          </p:cNvPicPr>
          <p:nvPr/>
        </p:nvPicPr>
        <p:blipFill>
          <a:blip r:embed="rId3" cstate="print"/>
          <a:srcRect/>
          <a:stretch>
            <a:fillRect/>
          </a:stretch>
        </p:blipFill>
        <p:spPr bwMode="auto">
          <a:xfrm>
            <a:off x="2517775" y="744538"/>
            <a:ext cx="4257675" cy="5924550"/>
          </a:xfrm>
          <a:prstGeom prst="rect">
            <a:avLst/>
          </a:prstGeom>
          <a:noFill/>
          <a:ln w="25400" algn="ctr">
            <a:noFill/>
            <a:miter lim="800000"/>
            <a:headEnd/>
            <a:tailEnd type="none" w="lg" len="lg"/>
          </a:ln>
        </p:spPr>
      </p:pic>
      <p:sp>
        <p:nvSpPr>
          <p:cNvPr id="10445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4452" name="Slide Number Placeholder 4"/>
          <p:cNvSpPr>
            <a:spLocks noGrp="1"/>
          </p:cNvSpPr>
          <p:nvPr>
            <p:ph type="sldNum" sz="quarter" idx="11"/>
          </p:nvPr>
        </p:nvSpPr>
        <p:spPr>
          <a:noFill/>
        </p:spPr>
        <p:txBody>
          <a:bodyPr/>
          <a:lstStyle/>
          <a:p>
            <a:fld id="{2927DB59-F426-417C-BBDF-72EB5F6159D7}" type="slidenum">
              <a:rPr lang="en-US" smtClean="0"/>
              <a:pPr/>
              <a:t>41</a:t>
            </a:fld>
            <a:endParaRPr lang="en-US" dirty="0"/>
          </a:p>
        </p:txBody>
      </p:sp>
      <p:sp>
        <p:nvSpPr>
          <p:cNvPr id="309250" name="Rectangle 2"/>
          <p:cNvSpPr>
            <a:spLocks noChangeArrowheads="1"/>
          </p:cNvSpPr>
          <p:nvPr/>
        </p:nvSpPr>
        <p:spPr bwMode="auto">
          <a:xfrm>
            <a:off x="725488" y="0"/>
            <a:ext cx="7856537" cy="10287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Elliptical waveguide (2)</a:t>
            </a:r>
          </a:p>
        </p:txBody>
      </p:sp>
      <p:sp>
        <p:nvSpPr>
          <p:cNvPr id="104454"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r">
              <a:spcBef>
                <a:spcPct val="0"/>
              </a:spcBef>
              <a:buClrTx/>
              <a:buSzTx/>
              <a:buFontTx/>
              <a:buNone/>
            </a:pPr>
            <a:r>
              <a:rPr lang="en-US" sz="1400" b="0" dirty="0">
                <a:solidFill>
                  <a:schemeClr val="tx1"/>
                </a:solidFill>
              </a:rPr>
              <a:t>Waveguides</a:t>
            </a:r>
          </a:p>
        </p:txBody>
      </p:sp>
      <p:sp>
        <p:nvSpPr>
          <p:cNvPr id="104455" name="TextBox 6"/>
          <p:cNvSpPr txBox="1">
            <a:spLocks noChangeArrowheads="1"/>
          </p:cNvSpPr>
          <p:nvPr/>
        </p:nvSpPr>
        <p:spPr bwMode="auto">
          <a:xfrm>
            <a:off x="6839851" y="1028700"/>
            <a:ext cx="1896847" cy="5290679"/>
          </a:xfrm>
          <a:prstGeom prst="rect">
            <a:avLst/>
          </a:prstGeom>
          <a:noFill/>
          <a:ln w="9525">
            <a:noFill/>
            <a:miter lim="800000"/>
            <a:headEnd/>
            <a:tailEnd/>
          </a:ln>
        </p:spPr>
        <p:txBody>
          <a:bodyPr wrap="square">
            <a:spAutoFit/>
          </a:bodyPr>
          <a:lstStyle/>
          <a:p>
            <a:pPr>
              <a:buFont typeface="Wingdings" pitchFamily="2" charset="2"/>
              <a:buNone/>
            </a:pPr>
            <a:r>
              <a:rPr lang="en-US" sz="1800" b="0" dirty="0"/>
              <a:t>EO stands for </a:t>
            </a:r>
            <a:r>
              <a:rPr lang="en-US" sz="1800" dirty="0" err="1"/>
              <a:t>overmoded</a:t>
            </a:r>
            <a:r>
              <a:rPr lang="en-US" sz="1800" dirty="0"/>
              <a:t> waveguide </a:t>
            </a:r>
            <a:r>
              <a:rPr lang="en-US" sz="1800" b="0" dirty="0"/>
              <a:t>and E for elliptical</a:t>
            </a:r>
          </a:p>
          <a:p>
            <a:pPr>
              <a:buFont typeface="Wingdings" pitchFamily="2" charset="2"/>
              <a:buNone/>
            </a:pPr>
            <a:r>
              <a:rPr lang="en-US" sz="1800" b="0" dirty="0"/>
              <a:t>How to read this diagram?</a:t>
            </a:r>
          </a:p>
          <a:p>
            <a:pPr>
              <a:buFont typeface="Wingdings" pitchFamily="2" charset="2"/>
              <a:buNone/>
            </a:pPr>
            <a:r>
              <a:rPr lang="en-US" sz="1400" b="0" dirty="0"/>
              <a:t>Example: Go to 20 GHz and compare the attenuation of a standard elliptical waveguide (E 220)  with an </a:t>
            </a:r>
            <a:r>
              <a:rPr lang="en-US" sz="1400" b="0" dirty="0" err="1"/>
              <a:t>overmoded</a:t>
            </a:r>
            <a:r>
              <a:rPr lang="en-US" sz="1400" b="0" dirty="0"/>
              <a:t> for the same frequency range e.g. the EO 19 (roughly a factor 3 better)</a:t>
            </a:r>
          </a:p>
          <a:p>
            <a:pPr>
              <a:buFont typeface="Wingdings" pitchFamily="2" charset="2"/>
              <a:buNone/>
            </a:pPr>
            <a:r>
              <a:rPr lang="en-US" sz="1400" b="0" dirty="0"/>
              <a:t>Note that for  normal waveguides (E) the attenuation in the usable frequency range goes down with frequency while for the EOs it increases.</a:t>
            </a:r>
            <a:endParaRPr lang="en-GB" sz="1400" b="0" dirty="0"/>
          </a:p>
        </p:txBody>
      </p:sp>
      <p:sp>
        <p:nvSpPr>
          <p:cNvPr id="104456" name="TextBox 7"/>
          <p:cNvSpPr txBox="1">
            <a:spLocks noChangeArrowheads="1"/>
          </p:cNvSpPr>
          <p:nvPr/>
        </p:nvSpPr>
        <p:spPr bwMode="auto">
          <a:xfrm>
            <a:off x="128588" y="960438"/>
            <a:ext cx="2401887" cy="3582519"/>
          </a:xfrm>
          <a:prstGeom prst="rect">
            <a:avLst/>
          </a:prstGeom>
          <a:noFill/>
          <a:ln w="9525">
            <a:noFill/>
            <a:miter lim="800000"/>
            <a:headEnd/>
            <a:tailEnd/>
          </a:ln>
        </p:spPr>
        <p:txBody>
          <a:bodyPr>
            <a:spAutoFit/>
          </a:bodyPr>
          <a:lstStyle/>
          <a:p>
            <a:pPr>
              <a:buFont typeface="Wingdings" pitchFamily="2" charset="2"/>
              <a:buNone/>
            </a:pPr>
            <a:r>
              <a:rPr lang="en-US" sz="1800" b="0" dirty="0"/>
              <a:t>Typical attenuation values for flexible elliptical waveguides:</a:t>
            </a:r>
          </a:p>
          <a:p>
            <a:pPr>
              <a:buFont typeface="Wingdings" pitchFamily="2" charset="2"/>
              <a:buNone/>
            </a:pPr>
            <a:endParaRPr lang="en-US" sz="1800" b="0" dirty="0"/>
          </a:p>
          <a:p>
            <a:pPr>
              <a:buFont typeface="Wingdings" pitchFamily="2" charset="2"/>
              <a:buNone/>
            </a:pPr>
            <a:r>
              <a:rPr lang="en-US" sz="1800" b="0" dirty="0">
                <a:solidFill>
                  <a:srgbClr val="FF0000"/>
                </a:solidFill>
              </a:rPr>
              <a:t>Over-</a:t>
            </a:r>
            <a:r>
              <a:rPr lang="en-US" sz="1800" b="0" dirty="0" err="1">
                <a:solidFill>
                  <a:srgbClr val="FF0000"/>
                </a:solidFill>
              </a:rPr>
              <a:t>moded</a:t>
            </a:r>
            <a:r>
              <a:rPr lang="en-US" sz="1800" b="0" dirty="0"/>
              <a:t> rigid rectangular cross-section waveguides are rather seldom used in industry.</a:t>
            </a:r>
          </a:p>
          <a:p>
            <a:pPr>
              <a:buFont typeface="Wingdings" pitchFamily="2" charset="2"/>
              <a:buNone/>
            </a:pPr>
            <a:r>
              <a:rPr lang="en-US" sz="1800" b="0" dirty="0"/>
              <a:t>Application are e.g. for fusion reactor related plasma heating</a:t>
            </a:r>
            <a:endParaRPr lang="en-GB" sz="1800" dirty="0"/>
          </a:p>
        </p:txBody>
      </p:sp>
      <p:sp>
        <p:nvSpPr>
          <p:cNvPr id="104457" name="Rectangle 8"/>
          <p:cNvSpPr>
            <a:spLocks noChangeArrowheads="1"/>
          </p:cNvSpPr>
          <p:nvPr/>
        </p:nvSpPr>
        <p:spPr bwMode="auto">
          <a:xfrm>
            <a:off x="333374" y="5821344"/>
            <a:ext cx="1878013" cy="577850"/>
          </a:xfrm>
          <a:prstGeom prst="rect">
            <a:avLst/>
          </a:prstGeom>
          <a:noFill/>
          <a:ln w="34925">
            <a:noFill/>
            <a:miter lim="800000"/>
            <a:headEnd/>
            <a:tailEnd/>
          </a:ln>
        </p:spPr>
        <p:txBody>
          <a:bodyPr lIns="0" tIns="0" rIns="0" bIns="0"/>
          <a:lstStyle/>
          <a:p>
            <a:pPr>
              <a:spcBef>
                <a:spcPct val="0"/>
              </a:spcBef>
              <a:buClrTx/>
              <a:buSzTx/>
              <a:buFontTx/>
              <a:buNone/>
            </a:pPr>
            <a:r>
              <a:rPr lang="en-US" sz="1200" dirty="0"/>
              <a:t>Reprinted from Flexwell, </a:t>
            </a:r>
          </a:p>
          <a:p>
            <a:pPr>
              <a:spcBef>
                <a:spcPct val="0"/>
              </a:spcBef>
              <a:buClrTx/>
              <a:buSzTx/>
              <a:buFontTx/>
              <a:buNone/>
            </a:pPr>
            <a:r>
              <a:rPr lang="en-US" sz="1200" dirty="0"/>
              <a:t>RFS Datasheet</a:t>
            </a:r>
          </a:p>
          <a:p>
            <a:pPr>
              <a:spcBef>
                <a:spcPct val="0"/>
              </a:spcBef>
              <a:buClrTx/>
              <a:buSzTx/>
              <a:buFontTx/>
              <a:buNone/>
            </a:pPr>
            <a:r>
              <a:rPr lang="en-US" sz="1200" i="1" dirty="0"/>
              <a:t>Elliptical Waveguides</a:t>
            </a:r>
            <a:endParaRPr lang="en-US" sz="1200" dirty="0"/>
          </a:p>
        </p:txBody>
      </p:sp>
      <p:sp>
        <p:nvSpPr>
          <p:cNvPr id="3" name="Oval 2"/>
          <p:cNvSpPr/>
          <p:nvPr/>
        </p:nvSpPr>
        <p:spPr bwMode="auto">
          <a:xfrm>
            <a:off x="5841507" y="2006354"/>
            <a:ext cx="115409" cy="97654"/>
          </a:xfrm>
          <a:prstGeom prst="ellipse">
            <a:avLst/>
          </a:prstGeom>
          <a:solidFill>
            <a:srgbClr val="FF0000"/>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12" name="Oval 11"/>
          <p:cNvSpPr/>
          <p:nvPr/>
        </p:nvSpPr>
        <p:spPr bwMode="auto">
          <a:xfrm flipH="1">
            <a:off x="5841506" y="3197483"/>
            <a:ext cx="115409" cy="96131"/>
          </a:xfrm>
          <a:prstGeom prst="ellipse">
            <a:avLst/>
          </a:prstGeom>
          <a:solidFill>
            <a:srgbClr val="FF0000"/>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Tree>
    <p:extLst>
      <p:ext uri="{BB962C8B-B14F-4D97-AF65-F5344CB8AC3E}">
        <p14:creationId xmlns:p14="http://schemas.microsoft.com/office/powerpoint/2010/main" val="33487906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5475" name="Slide Number Placeholder 4"/>
          <p:cNvSpPr>
            <a:spLocks noGrp="1"/>
          </p:cNvSpPr>
          <p:nvPr>
            <p:ph type="sldNum" sz="quarter" idx="11"/>
          </p:nvPr>
        </p:nvSpPr>
        <p:spPr>
          <a:noFill/>
        </p:spPr>
        <p:txBody>
          <a:bodyPr/>
          <a:lstStyle/>
          <a:p>
            <a:fld id="{CB0D480B-53F3-4721-88BC-BA90EC0BBF57}" type="slidenum">
              <a:rPr lang="en-US" smtClean="0"/>
              <a:pPr/>
              <a:t>42</a:t>
            </a:fld>
            <a:endParaRPr lang="en-US" dirty="0"/>
          </a:p>
        </p:txBody>
      </p:sp>
      <p:sp>
        <p:nvSpPr>
          <p:cNvPr id="309250" name="Rectangle 2"/>
          <p:cNvSpPr>
            <a:spLocks noChangeArrowheads="1"/>
          </p:cNvSpPr>
          <p:nvPr/>
        </p:nvSpPr>
        <p:spPr bwMode="auto">
          <a:xfrm>
            <a:off x="725488" y="0"/>
            <a:ext cx="7856537" cy="10287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Elliptical waveguide (3)</a:t>
            </a:r>
          </a:p>
        </p:txBody>
      </p:sp>
      <p:sp>
        <p:nvSpPr>
          <p:cNvPr id="105477"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Waveguides</a:t>
            </a:r>
          </a:p>
        </p:txBody>
      </p:sp>
      <p:pic>
        <p:nvPicPr>
          <p:cNvPr id="105478" name="Picture 2"/>
          <p:cNvPicPr>
            <a:picLocks noChangeAspect="1" noChangeArrowheads="1"/>
          </p:cNvPicPr>
          <p:nvPr/>
        </p:nvPicPr>
        <p:blipFill>
          <a:blip r:embed="rId3" cstate="print"/>
          <a:srcRect/>
          <a:stretch>
            <a:fillRect/>
          </a:stretch>
        </p:blipFill>
        <p:spPr bwMode="auto">
          <a:xfrm>
            <a:off x="1563688" y="1052513"/>
            <a:ext cx="6572250" cy="4752975"/>
          </a:xfrm>
          <a:prstGeom prst="rect">
            <a:avLst/>
          </a:prstGeom>
          <a:noFill/>
          <a:ln w="25400" algn="ctr">
            <a:noFill/>
            <a:miter lim="800000"/>
            <a:headEnd/>
            <a:tailEnd type="none" w="lg" len="lg"/>
          </a:ln>
        </p:spPr>
      </p:pic>
      <p:sp>
        <p:nvSpPr>
          <p:cNvPr id="105479" name="TextBox 6"/>
          <p:cNvSpPr txBox="1">
            <a:spLocks noChangeArrowheads="1"/>
          </p:cNvSpPr>
          <p:nvPr/>
        </p:nvSpPr>
        <p:spPr bwMode="auto">
          <a:xfrm>
            <a:off x="138113" y="831850"/>
            <a:ext cx="2401887" cy="341313"/>
          </a:xfrm>
          <a:prstGeom prst="rect">
            <a:avLst/>
          </a:prstGeom>
          <a:noFill/>
          <a:ln w="9525">
            <a:noFill/>
            <a:miter lim="800000"/>
            <a:headEnd/>
            <a:tailEnd/>
          </a:ln>
        </p:spPr>
        <p:txBody>
          <a:bodyPr>
            <a:spAutoFit/>
          </a:bodyPr>
          <a:lstStyle/>
          <a:p>
            <a:pPr>
              <a:buFont typeface="Wingdings" pitchFamily="2" charset="2"/>
              <a:buNone/>
            </a:pPr>
            <a:r>
              <a:rPr lang="en-US" sz="1800" b="0" dirty="0"/>
              <a:t>Datasheet</a:t>
            </a:r>
          </a:p>
        </p:txBody>
      </p:sp>
      <p:sp>
        <p:nvSpPr>
          <p:cNvPr id="105480" name="Rectangle 8"/>
          <p:cNvSpPr>
            <a:spLocks noChangeArrowheads="1"/>
          </p:cNvSpPr>
          <p:nvPr/>
        </p:nvSpPr>
        <p:spPr bwMode="auto">
          <a:xfrm rot="-5400000">
            <a:off x="-500857" y="5018882"/>
            <a:ext cx="1878013" cy="577850"/>
          </a:xfrm>
          <a:prstGeom prst="rect">
            <a:avLst/>
          </a:prstGeom>
          <a:noFill/>
          <a:ln w="34925">
            <a:noFill/>
            <a:miter lim="800000"/>
            <a:headEnd/>
            <a:tailEnd/>
          </a:ln>
        </p:spPr>
        <p:txBody>
          <a:bodyPr lIns="0" tIns="0" rIns="0" bIns="0"/>
          <a:lstStyle/>
          <a:p>
            <a:pPr>
              <a:spcBef>
                <a:spcPct val="0"/>
              </a:spcBef>
              <a:buClrTx/>
              <a:buSzTx/>
              <a:buFontTx/>
              <a:buNone/>
            </a:pPr>
            <a:r>
              <a:rPr lang="en-US" sz="1200" dirty="0"/>
              <a:t>Reprinted from Flexwell, </a:t>
            </a:r>
          </a:p>
          <a:p>
            <a:pPr>
              <a:spcBef>
                <a:spcPct val="0"/>
              </a:spcBef>
              <a:buClrTx/>
              <a:buSzTx/>
              <a:buFontTx/>
              <a:buNone/>
            </a:pPr>
            <a:r>
              <a:rPr lang="en-US" sz="1200" dirty="0"/>
              <a:t>RFS Datasheet</a:t>
            </a:r>
          </a:p>
          <a:p>
            <a:pPr>
              <a:spcBef>
                <a:spcPct val="0"/>
              </a:spcBef>
              <a:buClrTx/>
              <a:buSzTx/>
              <a:buFontTx/>
              <a:buNone/>
            </a:pPr>
            <a:r>
              <a:rPr lang="en-US" sz="1200" i="1" dirty="0"/>
              <a:t>Elliptical Waveguides</a:t>
            </a:r>
            <a:endParaRPr lang="en-US" sz="1200" dirty="0"/>
          </a:p>
        </p:txBody>
      </p:sp>
    </p:spTree>
    <p:extLst>
      <p:ext uri="{BB962C8B-B14F-4D97-AF65-F5344CB8AC3E}">
        <p14:creationId xmlns:p14="http://schemas.microsoft.com/office/powerpoint/2010/main" val="2653652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TextBox 15"/>
          <p:cNvSpPr txBox="1">
            <a:spLocks noChangeArrowheads="1"/>
          </p:cNvSpPr>
          <p:nvPr/>
        </p:nvSpPr>
        <p:spPr bwMode="auto">
          <a:xfrm>
            <a:off x="527050" y="1052513"/>
            <a:ext cx="8183563" cy="4662487"/>
          </a:xfrm>
          <a:prstGeom prst="rect">
            <a:avLst/>
          </a:prstGeom>
          <a:noFill/>
          <a:ln w="9525">
            <a:noFill/>
            <a:miter lim="800000"/>
            <a:headEnd/>
            <a:tailEnd/>
          </a:ln>
        </p:spPr>
        <p:txBody>
          <a:bodyPr>
            <a:spAutoFit/>
          </a:bodyPr>
          <a:lstStyle/>
          <a:p>
            <a:pPr>
              <a:buFont typeface="Wingdings" pitchFamily="2" charset="2"/>
              <a:buNone/>
            </a:pPr>
            <a:r>
              <a:rPr lang="en-US" sz="1800" b="0" dirty="0"/>
              <a:t>When describing field components in a Cartesian coordinates system (assuming a homogeneous and isotropic material in a space charge free volume) with harmonic functions (angular frequency </a:t>
            </a:r>
            <a:r>
              <a:rPr lang="en-US" sz="1800" b="0" dirty="0">
                <a:sym typeface="Symbol" pitchFamily="18" charset="2"/>
              </a:rPr>
              <a:t>)</a:t>
            </a:r>
            <a:r>
              <a:rPr lang="en-US" sz="1800" b="0" dirty="0"/>
              <a:t> then each Cartesian component needs to fulfill Laplace's equation:</a:t>
            </a:r>
          </a:p>
          <a:p>
            <a:pPr>
              <a:buFont typeface="Wingdings" pitchFamily="2" charset="2"/>
              <a:buNone/>
            </a:pPr>
            <a:endParaRPr lang="en-US" sz="1800" b="0" dirty="0"/>
          </a:p>
          <a:p>
            <a:pPr>
              <a:buFont typeface="Wingdings" pitchFamily="2" charset="2"/>
              <a:buNone/>
            </a:pPr>
            <a:endParaRPr lang="en-US" sz="1800" b="0" dirty="0"/>
          </a:p>
          <a:p>
            <a:pPr>
              <a:buFont typeface="Wingdings" pitchFamily="2" charset="2"/>
              <a:buNone/>
            </a:pPr>
            <a:r>
              <a:rPr lang="en-US" sz="1800" b="0" dirty="0"/>
              <a:t>As a general solution we can use the </a:t>
            </a:r>
            <a:r>
              <a:rPr lang="en-US" sz="1800" b="0" u="sng" dirty="0"/>
              <a:t>product ansatz </a:t>
            </a:r>
            <a:r>
              <a:rPr lang="en-US" sz="1800" b="0" dirty="0"/>
              <a:t>for </a:t>
            </a:r>
            <a:r>
              <a:rPr lang="en-US" sz="1800" b="0" dirty="0">
                <a:sym typeface="Symbol" pitchFamily="18" charset="2"/>
              </a:rPr>
              <a:t></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From this one obtains the general solution for  ( may be a vector potential or field)</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with the separation condition</a:t>
            </a:r>
            <a:endParaRPr lang="en-GB" sz="1800" b="0" dirty="0"/>
          </a:p>
        </p:txBody>
      </p:sp>
      <p:sp>
        <p:nvSpPr>
          <p:cNvPr id="512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130" name="Slide Number Placeholder 4"/>
          <p:cNvSpPr>
            <a:spLocks noGrp="1"/>
          </p:cNvSpPr>
          <p:nvPr>
            <p:ph type="sldNum" sz="quarter" idx="11"/>
          </p:nvPr>
        </p:nvSpPr>
        <p:spPr>
          <a:noFill/>
        </p:spPr>
        <p:txBody>
          <a:bodyPr/>
          <a:lstStyle/>
          <a:p>
            <a:fld id="{3837FF59-ACB2-497B-A3E1-D0250184996A}" type="slidenum">
              <a:rPr lang="en-US" smtClean="0"/>
              <a:pPr/>
              <a:t>43</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General Solution for a </a:t>
            </a:r>
          </a:p>
          <a:p>
            <a:pPr algn="ctr">
              <a:spcBef>
                <a:spcPct val="0"/>
              </a:spcBef>
              <a:buClrTx/>
              <a:buSzTx/>
              <a:buFontTx/>
              <a:buNone/>
              <a:defRPr/>
            </a:pPr>
            <a:r>
              <a:rPr lang="en-US" sz="3200" dirty="0">
                <a:solidFill>
                  <a:srgbClr val="FF0000"/>
                </a:solidFill>
                <a:effectLst>
                  <a:outerShdw blurRad="38100" dist="38100" dir="2700000" algn="tl">
                    <a:srgbClr val="C0C0C0"/>
                  </a:outerShdw>
                </a:effectLst>
              </a:rPr>
              <a:t>Rectangular (brick-type) Cavity</a:t>
            </a:r>
          </a:p>
        </p:txBody>
      </p:sp>
      <p:sp>
        <p:nvSpPr>
          <p:cNvPr id="5132"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graphicFrame>
        <p:nvGraphicFramePr>
          <p:cNvPr id="5122" name="Object 13"/>
          <p:cNvGraphicFramePr>
            <a:graphicFrameLocks noChangeAspect="1"/>
          </p:cNvGraphicFramePr>
          <p:nvPr>
            <p:extLst>
              <p:ext uri="{D42A27DB-BD31-4B8C-83A1-F6EECF244321}">
                <p14:modId xmlns:p14="http://schemas.microsoft.com/office/powerpoint/2010/main" val="4202437603"/>
              </p:ext>
            </p:extLst>
          </p:nvPr>
        </p:nvGraphicFramePr>
        <p:xfrm>
          <a:off x="514350" y="4344988"/>
          <a:ext cx="8077200" cy="744537"/>
        </p:xfrm>
        <a:graphic>
          <a:graphicData uri="http://schemas.openxmlformats.org/presentationml/2006/ole">
            <mc:AlternateContent xmlns:mc="http://schemas.openxmlformats.org/markup-compatibility/2006">
              <mc:Choice xmlns:v="urn:schemas-microsoft-com:vml" Requires="v">
                <p:oleObj name="Equation" r:id="rId3" imgW="5219640" imgH="482400" progId="Equation.3">
                  <p:embed/>
                </p:oleObj>
              </mc:Choice>
              <mc:Fallback>
                <p:oleObj name="Equation" r:id="rId3" imgW="5219640" imgH="482400" progId="Equation.3">
                  <p:embed/>
                  <p:pic>
                    <p:nvPicPr>
                      <p:cNvPr id="0" name="Picture 38"/>
                      <p:cNvPicPr>
                        <a:picLocks noChangeAspect="1" noChangeArrowheads="1"/>
                      </p:cNvPicPr>
                      <p:nvPr/>
                    </p:nvPicPr>
                    <p:blipFill>
                      <a:blip r:embed="rId4"/>
                      <a:srcRect/>
                      <a:stretch>
                        <a:fillRect/>
                      </a:stretch>
                    </p:blipFill>
                    <p:spPr bwMode="auto">
                      <a:xfrm>
                        <a:off x="514350" y="4344988"/>
                        <a:ext cx="8077200" cy="744537"/>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5123" name="Object 13"/>
          <p:cNvGraphicFramePr>
            <a:graphicFrameLocks noChangeAspect="1"/>
          </p:cNvGraphicFramePr>
          <p:nvPr/>
        </p:nvGraphicFramePr>
        <p:xfrm>
          <a:off x="1546225" y="5686425"/>
          <a:ext cx="2928938" cy="411163"/>
        </p:xfrm>
        <a:graphic>
          <a:graphicData uri="http://schemas.openxmlformats.org/presentationml/2006/ole">
            <mc:AlternateContent xmlns:mc="http://schemas.openxmlformats.org/markup-compatibility/2006">
              <mc:Choice xmlns:v="urn:schemas-microsoft-com:vml" Requires="v">
                <p:oleObj name="Equation" r:id="rId5" imgW="1892300" imgH="266700" progId="Equation.3">
                  <p:embed/>
                </p:oleObj>
              </mc:Choice>
              <mc:Fallback>
                <p:oleObj name="Equation" r:id="rId5" imgW="1892300" imgH="266700" progId="Equation.3">
                  <p:embed/>
                  <p:pic>
                    <p:nvPicPr>
                      <p:cNvPr id="0" name="Picture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6225" y="5686425"/>
                        <a:ext cx="2928938" cy="411163"/>
                      </a:xfrm>
                      <a:prstGeom prst="rect">
                        <a:avLst/>
                      </a:prstGeom>
                      <a:solidFill>
                        <a:schemeClr val="bg1"/>
                      </a:solidFill>
                      <a:ln w="25400">
                        <a:solidFill>
                          <a:schemeClr val="tx1"/>
                        </a:solidFill>
                        <a:miter lim="800000"/>
                        <a:headEnd/>
                        <a:tailEnd/>
                      </a:ln>
                    </p:spPr>
                  </p:pic>
                </p:oleObj>
              </mc:Fallback>
            </mc:AlternateContent>
          </a:graphicData>
        </a:graphic>
      </p:graphicFrame>
      <p:graphicFrame>
        <p:nvGraphicFramePr>
          <p:cNvPr id="5124" name="Object 13"/>
          <p:cNvGraphicFramePr>
            <a:graphicFrameLocks noChangeAspect="1"/>
          </p:cNvGraphicFramePr>
          <p:nvPr/>
        </p:nvGraphicFramePr>
        <p:xfrm>
          <a:off x="1414463" y="2232025"/>
          <a:ext cx="1806575" cy="373063"/>
        </p:xfrm>
        <a:graphic>
          <a:graphicData uri="http://schemas.openxmlformats.org/presentationml/2006/ole">
            <mc:AlternateContent xmlns:mc="http://schemas.openxmlformats.org/markup-compatibility/2006">
              <mc:Choice xmlns:v="urn:schemas-microsoft-com:vml" Requires="v">
                <p:oleObj name="Equation" r:id="rId7" imgW="1168400" imgH="241300" progId="Equation.3">
                  <p:embed/>
                </p:oleObj>
              </mc:Choice>
              <mc:Fallback>
                <p:oleObj name="Equation" r:id="rId7" imgW="1168400" imgH="241300" progId="Equation.3">
                  <p:embed/>
                  <p:pic>
                    <p:nvPicPr>
                      <p:cNvPr id="0" name="Picture 4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14463" y="2232025"/>
                        <a:ext cx="1806575" cy="373063"/>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5125" name="Object 13"/>
          <p:cNvGraphicFramePr>
            <a:graphicFrameLocks noChangeAspect="1"/>
          </p:cNvGraphicFramePr>
          <p:nvPr/>
        </p:nvGraphicFramePr>
        <p:xfrm>
          <a:off x="3806825" y="2055813"/>
          <a:ext cx="1196975" cy="746125"/>
        </p:xfrm>
        <a:graphic>
          <a:graphicData uri="http://schemas.openxmlformats.org/presentationml/2006/ole">
            <mc:AlternateContent xmlns:mc="http://schemas.openxmlformats.org/markup-compatibility/2006">
              <mc:Choice xmlns:v="urn:schemas-microsoft-com:vml" Requires="v">
                <p:oleObj name="Equation" r:id="rId9" imgW="774364" imgH="482391" progId="Equation.3">
                  <p:embed/>
                </p:oleObj>
              </mc:Choice>
              <mc:Fallback>
                <p:oleObj name="Equation" r:id="rId9" imgW="774364" imgH="482391" progId="Equation.3">
                  <p:embed/>
                  <p:pic>
                    <p:nvPicPr>
                      <p:cNvPr id="0" name="Picture 4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06825" y="2055813"/>
                        <a:ext cx="1196975" cy="746125"/>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5126" name="Object 13"/>
          <p:cNvGraphicFramePr>
            <a:graphicFrameLocks noChangeAspect="1"/>
          </p:cNvGraphicFramePr>
          <p:nvPr/>
        </p:nvGraphicFramePr>
        <p:xfrm>
          <a:off x="1485900" y="3217863"/>
          <a:ext cx="1827213" cy="334962"/>
        </p:xfrm>
        <a:graphic>
          <a:graphicData uri="http://schemas.openxmlformats.org/presentationml/2006/ole">
            <mc:AlternateContent xmlns:mc="http://schemas.openxmlformats.org/markup-compatibility/2006">
              <mc:Choice xmlns:v="urn:schemas-microsoft-com:vml" Requires="v">
                <p:oleObj name="Equation" r:id="rId11" imgW="1180588" imgH="215806" progId="Equation.3">
                  <p:embed/>
                </p:oleObj>
              </mc:Choice>
              <mc:Fallback>
                <p:oleObj name="Equation" r:id="rId11" imgW="1180588" imgH="215806" progId="Equation.3">
                  <p:embed/>
                  <p:pic>
                    <p:nvPicPr>
                      <p:cNvPr id="0" name="Picture 4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85900" y="3217863"/>
                        <a:ext cx="1827213" cy="334962"/>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5127" name="Object 13"/>
          <p:cNvGraphicFramePr>
            <a:graphicFrameLocks noChangeAspect="1"/>
          </p:cNvGraphicFramePr>
          <p:nvPr/>
        </p:nvGraphicFramePr>
        <p:xfrm>
          <a:off x="5665788" y="2092325"/>
          <a:ext cx="2668587" cy="708025"/>
        </p:xfrm>
        <a:graphic>
          <a:graphicData uri="http://schemas.openxmlformats.org/presentationml/2006/ole">
            <mc:AlternateContent xmlns:mc="http://schemas.openxmlformats.org/markup-compatibility/2006">
              <mc:Choice xmlns:v="urn:schemas-microsoft-com:vml" Requires="v">
                <p:oleObj name="Equation" r:id="rId13" imgW="1727200" imgH="457200" progId="Equation.3">
                  <p:embed/>
                </p:oleObj>
              </mc:Choice>
              <mc:Fallback>
                <p:oleObj name="Equation" r:id="rId13" imgW="1727200" imgH="457200" progId="Equation.3">
                  <p:embed/>
                  <p:pic>
                    <p:nvPicPr>
                      <p:cNvPr id="0" name="Picture 4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65788" y="2092325"/>
                        <a:ext cx="2668587" cy="708025"/>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5133" name="TextBox 12"/>
          <p:cNvSpPr txBox="1">
            <a:spLocks noChangeArrowheads="1"/>
          </p:cNvSpPr>
          <p:nvPr/>
        </p:nvSpPr>
        <p:spPr bwMode="auto">
          <a:xfrm>
            <a:off x="6804025" y="5483225"/>
            <a:ext cx="2371162" cy="1154162"/>
          </a:xfrm>
          <a:prstGeom prst="rect">
            <a:avLst/>
          </a:prstGeom>
          <a:noFill/>
          <a:ln w="9525">
            <a:noFill/>
            <a:miter lim="800000"/>
            <a:headEnd/>
            <a:tailEnd/>
          </a:ln>
        </p:spPr>
        <p:txBody>
          <a:bodyPr wrap="none">
            <a:spAutoFit/>
          </a:bodyPr>
          <a:lstStyle/>
          <a:p>
            <a:pPr>
              <a:buFont typeface="Wingdings" pitchFamily="2" charset="2"/>
              <a:buNone/>
            </a:pPr>
            <a:r>
              <a:rPr lang="en-US" sz="1000" b="0" dirty="0"/>
              <a:t>see also: G. Dome, RF Theory</a:t>
            </a:r>
          </a:p>
          <a:p>
            <a:pPr>
              <a:buFont typeface="Wingdings" pitchFamily="2" charset="2"/>
              <a:buNone/>
            </a:pPr>
            <a:r>
              <a:rPr lang="en-US" sz="1000" b="0" dirty="0"/>
              <a:t>Proceeding Oxford CAS, April 91</a:t>
            </a:r>
          </a:p>
          <a:p>
            <a:pPr>
              <a:buFont typeface="Wingdings" pitchFamily="2" charset="2"/>
              <a:buNone/>
            </a:pPr>
            <a:r>
              <a:rPr lang="en-US" sz="1000" b="0" dirty="0"/>
              <a:t>CERN Yellow Report 92-03, Vol. I;</a:t>
            </a:r>
          </a:p>
          <a:p>
            <a:pPr>
              <a:buFont typeface="Wingdings" pitchFamily="2" charset="2"/>
              <a:buNone/>
            </a:pPr>
            <a:endParaRPr lang="en-US" sz="800" b="0" dirty="0"/>
          </a:p>
          <a:p>
            <a:pPr>
              <a:buFont typeface="Wingdings" pitchFamily="2" charset="2"/>
              <a:buNone/>
            </a:pPr>
            <a:r>
              <a:rPr lang="en-US" sz="1000" b="0" dirty="0"/>
              <a:t>W. Demtroeder, Experimentalphysik 2,</a:t>
            </a:r>
          </a:p>
          <a:p>
            <a:pPr>
              <a:buFont typeface="Wingdings" pitchFamily="2" charset="2"/>
              <a:buNone/>
            </a:pPr>
            <a:r>
              <a:rPr lang="en-US" sz="1000" b="0" dirty="0"/>
              <a:t>Springer  2004</a:t>
            </a:r>
            <a:endParaRPr lang="en-GB" sz="1000" b="0" dirty="0"/>
          </a:p>
        </p:txBody>
      </p:sp>
      <p:sp>
        <p:nvSpPr>
          <p:cNvPr id="5134" name="Freeform 13"/>
          <p:cNvSpPr>
            <a:spLocks/>
          </p:cNvSpPr>
          <p:nvPr/>
        </p:nvSpPr>
        <p:spPr bwMode="auto">
          <a:xfrm>
            <a:off x="8616950" y="4900613"/>
            <a:ext cx="288925" cy="300037"/>
          </a:xfrm>
          <a:custGeom>
            <a:avLst/>
            <a:gdLst>
              <a:gd name="T0" fmla="*/ 5067732 w 200121"/>
              <a:gd name="T1" fmla="*/ 12152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5875" cap="flat" cmpd="sng" algn="ctr">
            <a:solidFill>
              <a:srgbClr val="008000"/>
            </a:solidFill>
            <a:prstDash val="solid"/>
            <a:round/>
            <a:headEnd type="none" w="med" len="med"/>
            <a:tailEnd type="stealth" w="lg" len="lg"/>
          </a:ln>
        </p:spPr>
        <p:txBody>
          <a:bodyPr anchor="ctr"/>
          <a:lstStyle/>
          <a:p>
            <a:endParaRPr lang="en-US" dirty="0"/>
          </a:p>
        </p:txBody>
      </p:sp>
      <p:sp>
        <p:nvSpPr>
          <p:cNvPr id="5135" name="Rectangle 17"/>
          <p:cNvSpPr>
            <a:spLocks noChangeArrowheads="1"/>
          </p:cNvSpPr>
          <p:nvPr/>
        </p:nvSpPr>
        <p:spPr bwMode="auto">
          <a:xfrm>
            <a:off x="6635750" y="5180013"/>
            <a:ext cx="2400300" cy="230187"/>
          </a:xfrm>
          <a:prstGeom prst="rect">
            <a:avLst/>
          </a:prstGeom>
          <a:noFill/>
          <a:ln w="9525">
            <a:noFill/>
            <a:miter lim="800000"/>
            <a:headEnd/>
            <a:tailEnd/>
          </a:ln>
        </p:spPr>
        <p:txBody>
          <a:bodyPr lIns="0" tIns="0" rIns="0" bIns="0"/>
          <a:lstStyle/>
          <a:p>
            <a:pPr algn="r">
              <a:spcBef>
                <a:spcPct val="0"/>
              </a:spcBef>
              <a:buClrTx/>
              <a:buSzTx/>
              <a:buFontTx/>
              <a:buNone/>
            </a:pPr>
            <a:r>
              <a:rPr lang="en-US" sz="1400" b="0" dirty="0">
                <a:solidFill>
                  <a:schemeClr val="accent2"/>
                </a:solidFill>
              </a:rPr>
              <a:t>travelling waves</a:t>
            </a:r>
            <a:endParaRPr lang="en-US" sz="1400" b="0" u="sng" dirty="0">
              <a:solidFill>
                <a:schemeClr val="accent2"/>
              </a:solidFill>
            </a:endParaRPr>
          </a:p>
        </p:txBody>
      </p:sp>
      <p:sp>
        <p:nvSpPr>
          <p:cNvPr id="5136" name="Rectangle 17"/>
          <p:cNvSpPr>
            <a:spLocks noChangeArrowheads="1"/>
          </p:cNvSpPr>
          <p:nvPr/>
        </p:nvSpPr>
        <p:spPr bwMode="auto">
          <a:xfrm>
            <a:off x="6635750" y="4095750"/>
            <a:ext cx="2400300" cy="277813"/>
          </a:xfrm>
          <a:prstGeom prst="rect">
            <a:avLst/>
          </a:prstGeom>
          <a:noFill/>
          <a:ln w="9525">
            <a:noFill/>
            <a:miter lim="800000"/>
            <a:headEnd/>
            <a:tailEnd/>
          </a:ln>
        </p:spPr>
        <p:txBody>
          <a:bodyPr lIns="0" tIns="0" rIns="0" bIns="0"/>
          <a:lstStyle/>
          <a:p>
            <a:pPr algn="r">
              <a:spcBef>
                <a:spcPct val="0"/>
              </a:spcBef>
              <a:buClrTx/>
              <a:buSzTx/>
              <a:buFontTx/>
              <a:buNone/>
            </a:pPr>
            <a:r>
              <a:rPr lang="en-US" sz="1400" b="0" dirty="0">
                <a:solidFill>
                  <a:schemeClr val="accent2"/>
                </a:solidFill>
              </a:rPr>
              <a:t>standing waves</a:t>
            </a:r>
            <a:endParaRPr lang="en-US" sz="1400" b="0" u="sng" dirty="0">
              <a:solidFill>
                <a:schemeClr val="accent2"/>
              </a:solidFill>
            </a:endParaRPr>
          </a:p>
        </p:txBody>
      </p:sp>
      <p:sp>
        <p:nvSpPr>
          <p:cNvPr id="5137" name="Freeform 18"/>
          <p:cNvSpPr>
            <a:spLocks/>
          </p:cNvSpPr>
          <p:nvPr/>
        </p:nvSpPr>
        <p:spPr bwMode="auto">
          <a:xfrm flipV="1">
            <a:off x="8616950" y="4284663"/>
            <a:ext cx="288925" cy="300037"/>
          </a:xfrm>
          <a:custGeom>
            <a:avLst/>
            <a:gdLst>
              <a:gd name="T0" fmla="*/ 5067732 w 200121"/>
              <a:gd name="T1" fmla="*/ 12152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5875" cap="flat" cmpd="sng" algn="ctr">
            <a:solidFill>
              <a:srgbClr val="008000"/>
            </a:solidFill>
            <a:prstDash val="solid"/>
            <a:round/>
            <a:headEnd type="none" w="med" len="med"/>
            <a:tailEnd type="stealth" w="lg" len="lg"/>
          </a:ln>
        </p:spPr>
        <p:txBody>
          <a:bodyPr anchor="ctr"/>
          <a:lstStyle/>
          <a:p>
            <a:endParaRPr lang="en-US" dirty="0"/>
          </a:p>
        </p:txBody>
      </p:sp>
      <p:graphicFrame>
        <p:nvGraphicFramePr>
          <p:cNvPr id="18" name="Object 17"/>
          <p:cNvGraphicFramePr>
            <a:graphicFrameLocks noChangeAspect="1"/>
          </p:cNvGraphicFramePr>
          <p:nvPr/>
        </p:nvGraphicFramePr>
        <p:xfrm>
          <a:off x="5118100" y="5168900"/>
          <a:ext cx="901700" cy="1373684"/>
        </p:xfrm>
        <a:graphic>
          <a:graphicData uri="http://schemas.openxmlformats.org/presentationml/2006/ole">
            <mc:AlternateContent xmlns:mc="http://schemas.openxmlformats.org/markup-compatibility/2006">
              <mc:Choice xmlns:v="urn:schemas-microsoft-com:vml" Requires="v">
                <p:oleObj name="Equation" r:id="rId15" imgW="583920" imgH="1104840" progId="Equation.3">
                  <p:embed/>
                </p:oleObj>
              </mc:Choice>
              <mc:Fallback>
                <p:oleObj name="Equation" r:id="rId15" imgW="583920" imgH="1104840" progId="Equation.3">
                  <p:embed/>
                  <p:pic>
                    <p:nvPicPr>
                      <p:cNvPr id="0" name="Picture 4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18100" y="5168900"/>
                        <a:ext cx="901700" cy="137368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TextBox 11"/>
          <p:cNvSpPr txBox="1">
            <a:spLocks noChangeArrowheads="1"/>
          </p:cNvSpPr>
          <p:nvPr/>
        </p:nvSpPr>
        <p:spPr bwMode="auto">
          <a:xfrm>
            <a:off x="527050" y="1052513"/>
            <a:ext cx="8183563" cy="5097462"/>
          </a:xfrm>
          <a:prstGeom prst="rect">
            <a:avLst/>
          </a:prstGeom>
          <a:noFill/>
          <a:ln w="9525">
            <a:noFill/>
            <a:miter lim="800000"/>
            <a:headEnd/>
            <a:tailEnd/>
          </a:ln>
        </p:spPr>
        <p:txBody>
          <a:bodyPr>
            <a:spAutoFit/>
          </a:bodyPr>
          <a:lstStyle/>
          <a:p>
            <a:pPr>
              <a:buFont typeface="Wingdings" pitchFamily="2" charset="2"/>
              <a:buNone/>
            </a:pPr>
            <a:r>
              <a:rPr lang="en-US" sz="1800" b="0" dirty="0"/>
              <a:t>As a general solution we can use the product ansatz for </a:t>
            </a:r>
            <a:r>
              <a:rPr lang="en-US" sz="1800" b="0" dirty="0">
                <a:sym typeface="Symbol" pitchFamily="18" charset="2"/>
              </a:rPr>
              <a:t></a:t>
            </a:r>
          </a:p>
          <a:p>
            <a:pPr>
              <a:buFont typeface="Wingdings" pitchFamily="2" charset="2"/>
              <a:buNone/>
            </a:pPr>
            <a:endParaRPr lang="en-US" sz="1800" b="0" dirty="0">
              <a:sym typeface="Symbol" pitchFamily="18" charset="2"/>
            </a:endParaRPr>
          </a:p>
          <a:p>
            <a:pPr>
              <a:buFont typeface="Wingdings" pitchFamily="2" charset="2"/>
              <a:buNone/>
            </a:pPr>
            <a:r>
              <a:rPr lang="en-US" sz="1800" b="0" dirty="0">
                <a:sym typeface="Symbol" pitchFamily="18" charset="2"/>
              </a:rPr>
              <a:t>From this one obtains the general solution for  ( may be a vector potential or field)</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000" b="0" dirty="0">
              <a:sym typeface="Symbol" pitchFamily="18" charset="2"/>
            </a:endParaRPr>
          </a:p>
          <a:p>
            <a:pPr>
              <a:buFont typeface="Wingdings" pitchFamily="2" charset="2"/>
              <a:buNone/>
            </a:pPr>
            <a:r>
              <a:rPr lang="en-US" sz="1800" b="0" dirty="0">
                <a:sym typeface="Symbol" pitchFamily="18" charset="2"/>
              </a:rPr>
              <a:t>and the functions</a:t>
            </a: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800" b="0" dirty="0">
              <a:sym typeface="Symbol" pitchFamily="18" charset="2"/>
            </a:endParaRPr>
          </a:p>
          <a:p>
            <a:pPr>
              <a:buFont typeface="Wingdings" pitchFamily="2" charset="2"/>
              <a:buNone/>
            </a:pPr>
            <a:endParaRPr lang="en-US" sz="1000" b="0" dirty="0">
              <a:sym typeface="Symbol" pitchFamily="18" charset="2"/>
            </a:endParaRPr>
          </a:p>
          <a:p>
            <a:pPr>
              <a:buFont typeface="Wingdings" pitchFamily="2" charset="2"/>
              <a:buNone/>
            </a:pPr>
            <a:r>
              <a:rPr lang="en-US" sz="1800" b="0" dirty="0">
                <a:sym typeface="Symbol" pitchFamily="18" charset="2"/>
              </a:rPr>
              <a:t>Here the separation condition is</a:t>
            </a:r>
          </a:p>
        </p:txBody>
      </p:sp>
      <p:sp>
        <p:nvSpPr>
          <p:cNvPr id="615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152" name="Slide Number Placeholder 4"/>
          <p:cNvSpPr>
            <a:spLocks noGrp="1"/>
          </p:cNvSpPr>
          <p:nvPr>
            <p:ph type="sldNum" sz="quarter" idx="11"/>
          </p:nvPr>
        </p:nvSpPr>
        <p:spPr>
          <a:noFill/>
        </p:spPr>
        <p:txBody>
          <a:bodyPr/>
          <a:lstStyle/>
          <a:p>
            <a:fld id="{C375BE9F-65BD-450E-81AB-77B191099683}" type="slidenum">
              <a:rPr lang="en-US" smtClean="0"/>
              <a:pPr/>
              <a:t>44</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General Solution in </a:t>
            </a:r>
          </a:p>
          <a:p>
            <a:pPr algn="ctr">
              <a:spcBef>
                <a:spcPct val="0"/>
              </a:spcBef>
              <a:buClrTx/>
              <a:buSzTx/>
              <a:buFontTx/>
              <a:buNone/>
              <a:defRPr/>
            </a:pPr>
            <a:r>
              <a:rPr lang="en-US" sz="3200" dirty="0">
                <a:solidFill>
                  <a:srgbClr val="FF0000"/>
                </a:solidFill>
                <a:effectLst>
                  <a:outerShdw blurRad="38100" dist="38100" dir="2700000" algn="tl">
                    <a:srgbClr val="C0C0C0"/>
                  </a:outerShdw>
                </a:effectLst>
              </a:rPr>
              <a:t>Cylindrical Coordinates </a:t>
            </a:r>
          </a:p>
        </p:txBody>
      </p:sp>
      <p:sp>
        <p:nvSpPr>
          <p:cNvPr id="6154"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graphicFrame>
        <p:nvGraphicFramePr>
          <p:cNvPr id="6146" name="Object 13"/>
          <p:cNvGraphicFramePr>
            <a:graphicFrameLocks noChangeAspect="1"/>
          </p:cNvGraphicFramePr>
          <p:nvPr/>
        </p:nvGraphicFramePr>
        <p:xfrm>
          <a:off x="304800" y="2276475"/>
          <a:ext cx="8312150" cy="744538"/>
        </p:xfrm>
        <a:graphic>
          <a:graphicData uri="http://schemas.openxmlformats.org/presentationml/2006/ole">
            <mc:AlternateContent xmlns:mc="http://schemas.openxmlformats.org/markup-compatibility/2006">
              <mc:Choice xmlns:v="urn:schemas-microsoft-com:vml" Requires="v">
                <p:oleObj name="Equation" r:id="rId3" imgW="5372100" imgH="482600" progId="Equation.3">
                  <p:embed/>
                </p:oleObj>
              </mc:Choice>
              <mc:Fallback>
                <p:oleObj name="Equation" r:id="rId3" imgW="5372100" imgH="482600" progId="Equation.3">
                  <p:embed/>
                  <p:pic>
                    <p:nvPicPr>
                      <p:cNvPr id="0"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276475"/>
                        <a:ext cx="8312150" cy="744538"/>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6147" name="Object 13"/>
          <p:cNvGraphicFramePr>
            <a:graphicFrameLocks noChangeAspect="1"/>
          </p:cNvGraphicFramePr>
          <p:nvPr/>
        </p:nvGraphicFramePr>
        <p:xfrm>
          <a:off x="1250950" y="5927725"/>
          <a:ext cx="2281238" cy="411163"/>
        </p:xfrm>
        <a:graphic>
          <a:graphicData uri="http://schemas.openxmlformats.org/presentationml/2006/ole">
            <mc:AlternateContent xmlns:mc="http://schemas.openxmlformats.org/markup-compatibility/2006">
              <mc:Choice xmlns:v="urn:schemas-microsoft-com:vml" Requires="v">
                <p:oleObj name="Equation" r:id="rId5" imgW="1472561" imgH="266584" progId="Equation.3">
                  <p:embed/>
                </p:oleObj>
              </mc:Choice>
              <mc:Fallback>
                <p:oleObj name="Equation" r:id="rId5" imgW="1472561" imgH="266584" progId="Equation.3">
                  <p:embed/>
                  <p:pic>
                    <p:nvPicPr>
                      <p:cNvPr id="0" name="Picture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50950" y="5927725"/>
                        <a:ext cx="2281238" cy="411163"/>
                      </a:xfrm>
                      <a:prstGeom prst="rect">
                        <a:avLst/>
                      </a:prstGeom>
                      <a:solidFill>
                        <a:schemeClr val="bg1"/>
                      </a:solidFill>
                      <a:ln w="25400">
                        <a:solidFill>
                          <a:schemeClr val="tx1"/>
                        </a:solidFill>
                        <a:miter lim="800000"/>
                        <a:headEnd/>
                        <a:tailEnd/>
                      </a:ln>
                    </p:spPr>
                  </p:pic>
                </p:oleObj>
              </mc:Fallback>
            </mc:AlternateContent>
          </a:graphicData>
        </a:graphic>
      </p:graphicFrame>
      <p:graphicFrame>
        <p:nvGraphicFramePr>
          <p:cNvPr id="6148" name="Object 13"/>
          <p:cNvGraphicFramePr>
            <a:graphicFrameLocks noChangeAspect="1"/>
          </p:cNvGraphicFramePr>
          <p:nvPr/>
        </p:nvGraphicFramePr>
        <p:xfrm>
          <a:off x="785813" y="3382963"/>
          <a:ext cx="7367587" cy="2232025"/>
        </p:xfrm>
        <a:graphic>
          <a:graphicData uri="http://schemas.openxmlformats.org/presentationml/2006/ole">
            <mc:AlternateContent xmlns:mc="http://schemas.openxmlformats.org/markup-compatibility/2006">
              <mc:Choice xmlns:v="urn:schemas-microsoft-com:vml" Requires="v">
                <p:oleObj name="Equation" r:id="rId7" imgW="4762500" imgH="1447800" progId="Equation.3">
                  <p:embed/>
                </p:oleObj>
              </mc:Choice>
              <mc:Fallback>
                <p:oleObj name="Equation" r:id="rId7" imgW="4762500" imgH="1447800" progId="Equation.3">
                  <p:embed/>
                  <p:pic>
                    <p:nvPicPr>
                      <p:cNvPr id="0" name="Picture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813" y="3382963"/>
                        <a:ext cx="7367587" cy="2232025"/>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6149" name="Object 13"/>
          <p:cNvGraphicFramePr>
            <a:graphicFrameLocks noChangeAspect="1"/>
          </p:cNvGraphicFramePr>
          <p:nvPr/>
        </p:nvGraphicFramePr>
        <p:xfrm>
          <a:off x="1309688" y="1398588"/>
          <a:ext cx="1846262" cy="334962"/>
        </p:xfrm>
        <a:graphic>
          <a:graphicData uri="http://schemas.openxmlformats.org/presentationml/2006/ole">
            <mc:AlternateContent xmlns:mc="http://schemas.openxmlformats.org/markup-compatibility/2006">
              <mc:Choice xmlns:v="urn:schemas-microsoft-com:vml" Requires="v">
                <p:oleObj name="Equation" r:id="rId9" imgW="1193800" imgH="215900" progId="Equation.3">
                  <p:embed/>
                </p:oleObj>
              </mc:Choice>
              <mc:Fallback>
                <p:oleObj name="Equation" r:id="rId9" imgW="1193800" imgH="215900" progId="Equation.3">
                  <p:embed/>
                  <p:pic>
                    <p:nvPicPr>
                      <p:cNvPr id="0" name="Picture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09688" y="1398588"/>
                        <a:ext cx="1846262" cy="334962"/>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6155" name="TextBox 18"/>
          <p:cNvSpPr txBox="1">
            <a:spLocks noChangeArrowheads="1"/>
          </p:cNvSpPr>
          <p:nvPr/>
        </p:nvSpPr>
        <p:spPr bwMode="auto">
          <a:xfrm>
            <a:off x="5043488" y="5070475"/>
            <a:ext cx="3694112" cy="1200150"/>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FF0000"/>
                </a:solidFill>
              </a:rPr>
              <a:t>Hint: the index m indicating the order of the Bessel and Neumann function shows up again in the argument of the sine and cosine for the azimuthal dependency.</a:t>
            </a:r>
            <a:endParaRPr lang="en-GB" sz="1600" b="0" dirty="0">
              <a:solidFill>
                <a:srgbClr val="FF0000"/>
              </a:solidFill>
            </a:endParaRPr>
          </a:p>
        </p:txBody>
      </p:sp>
      <p:sp>
        <p:nvSpPr>
          <p:cNvPr id="6156" name="Freeform 11"/>
          <p:cNvSpPr>
            <a:spLocks/>
          </p:cNvSpPr>
          <p:nvPr/>
        </p:nvSpPr>
        <p:spPr bwMode="auto">
          <a:xfrm>
            <a:off x="8659813" y="2822575"/>
            <a:ext cx="288925" cy="300038"/>
          </a:xfrm>
          <a:custGeom>
            <a:avLst/>
            <a:gdLst>
              <a:gd name="T0" fmla="*/ 5067732 w 200121"/>
              <a:gd name="T1" fmla="*/ 12152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5875" cap="flat" cmpd="sng" algn="ctr">
            <a:solidFill>
              <a:srgbClr val="008000"/>
            </a:solidFill>
            <a:prstDash val="solid"/>
            <a:round/>
            <a:headEnd type="none" w="med" len="med"/>
            <a:tailEnd type="stealth" w="lg" len="lg"/>
          </a:ln>
        </p:spPr>
        <p:txBody>
          <a:bodyPr anchor="ctr"/>
          <a:lstStyle/>
          <a:p>
            <a:endParaRPr lang="en-US" dirty="0"/>
          </a:p>
        </p:txBody>
      </p:sp>
      <p:sp>
        <p:nvSpPr>
          <p:cNvPr id="6157" name="Rectangle 17"/>
          <p:cNvSpPr>
            <a:spLocks noChangeArrowheads="1"/>
          </p:cNvSpPr>
          <p:nvPr/>
        </p:nvSpPr>
        <p:spPr bwMode="auto">
          <a:xfrm>
            <a:off x="6678613" y="3100388"/>
            <a:ext cx="2400300" cy="231775"/>
          </a:xfrm>
          <a:prstGeom prst="rect">
            <a:avLst/>
          </a:prstGeom>
          <a:noFill/>
          <a:ln w="9525">
            <a:noFill/>
            <a:miter lim="800000"/>
            <a:headEnd/>
            <a:tailEnd/>
          </a:ln>
        </p:spPr>
        <p:txBody>
          <a:bodyPr lIns="0" tIns="0" rIns="0" bIns="0"/>
          <a:lstStyle/>
          <a:p>
            <a:pPr algn="r">
              <a:spcBef>
                <a:spcPct val="0"/>
              </a:spcBef>
              <a:buClrTx/>
              <a:buSzTx/>
              <a:buFontTx/>
              <a:buNone/>
            </a:pPr>
            <a:r>
              <a:rPr lang="en-US" sz="1400" b="0" dirty="0">
                <a:solidFill>
                  <a:schemeClr val="accent2"/>
                </a:solidFill>
              </a:rPr>
              <a:t>travelling waves</a:t>
            </a:r>
            <a:endParaRPr lang="en-US" sz="1400" b="0" u="sng" dirty="0">
              <a:solidFill>
                <a:schemeClr val="accent2"/>
              </a:solidFill>
            </a:endParaRPr>
          </a:p>
        </p:txBody>
      </p:sp>
      <p:sp>
        <p:nvSpPr>
          <p:cNvPr id="6158" name="Rectangle 17"/>
          <p:cNvSpPr>
            <a:spLocks noChangeArrowheads="1"/>
          </p:cNvSpPr>
          <p:nvPr/>
        </p:nvSpPr>
        <p:spPr bwMode="auto">
          <a:xfrm>
            <a:off x="6678613" y="2017713"/>
            <a:ext cx="2400300" cy="276225"/>
          </a:xfrm>
          <a:prstGeom prst="rect">
            <a:avLst/>
          </a:prstGeom>
          <a:noFill/>
          <a:ln w="9525">
            <a:noFill/>
            <a:miter lim="800000"/>
            <a:headEnd/>
            <a:tailEnd/>
          </a:ln>
        </p:spPr>
        <p:txBody>
          <a:bodyPr lIns="0" tIns="0" rIns="0" bIns="0"/>
          <a:lstStyle/>
          <a:p>
            <a:pPr algn="r">
              <a:spcBef>
                <a:spcPct val="0"/>
              </a:spcBef>
              <a:buClrTx/>
              <a:buSzTx/>
              <a:buFontTx/>
              <a:buNone/>
            </a:pPr>
            <a:r>
              <a:rPr lang="en-US" sz="1400" b="0" dirty="0">
                <a:solidFill>
                  <a:schemeClr val="accent2"/>
                </a:solidFill>
              </a:rPr>
              <a:t>standing waves</a:t>
            </a:r>
            <a:endParaRPr lang="en-US" sz="1400" b="0" u="sng" dirty="0">
              <a:solidFill>
                <a:schemeClr val="accent2"/>
              </a:solidFill>
            </a:endParaRPr>
          </a:p>
        </p:txBody>
      </p:sp>
      <p:sp>
        <p:nvSpPr>
          <p:cNvPr id="6159" name="Freeform 14"/>
          <p:cNvSpPr>
            <a:spLocks/>
          </p:cNvSpPr>
          <p:nvPr/>
        </p:nvSpPr>
        <p:spPr bwMode="auto">
          <a:xfrm flipV="1">
            <a:off x="8659813" y="2206625"/>
            <a:ext cx="288925" cy="300038"/>
          </a:xfrm>
          <a:custGeom>
            <a:avLst/>
            <a:gdLst>
              <a:gd name="T0" fmla="*/ 5067732 w 200121"/>
              <a:gd name="T1" fmla="*/ 12152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5875" cap="flat" cmpd="sng" algn="ctr">
            <a:solidFill>
              <a:srgbClr val="008000"/>
            </a:solidFill>
            <a:prstDash val="solid"/>
            <a:round/>
            <a:headEnd type="none" w="med" len="med"/>
            <a:tailEnd type="stealth" w="lg" len="lg"/>
          </a:ln>
        </p:spPr>
        <p:txBody>
          <a:bodyPr anchor="ctr"/>
          <a:lstStyle/>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8371" name="Slide Number Placeholder 4"/>
          <p:cNvSpPr>
            <a:spLocks noGrp="1"/>
          </p:cNvSpPr>
          <p:nvPr>
            <p:ph type="sldNum" sz="quarter" idx="11"/>
          </p:nvPr>
        </p:nvSpPr>
        <p:spPr>
          <a:noFill/>
        </p:spPr>
        <p:txBody>
          <a:bodyPr/>
          <a:lstStyle/>
          <a:p>
            <a:fld id="{1EE7A646-ED7C-4DBB-8C7C-76E741C7F828}" type="slidenum">
              <a:rPr lang="en-US" smtClean="0"/>
              <a:pPr/>
              <a:t>45</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Bessel Functions (1)</a:t>
            </a:r>
          </a:p>
        </p:txBody>
      </p:sp>
      <p:sp>
        <p:nvSpPr>
          <p:cNvPr id="58373" name="Rectangle 6"/>
          <p:cNvSpPr>
            <a:spLocks noChangeArrowheads="1"/>
          </p:cNvSpPr>
          <p:nvPr/>
        </p:nvSpPr>
        <p:spPr bwMode="auto">
          <a:xfrm>
            <a:off x="1071563" y="1011237"/>
            <a:ext cx="7599362" cy="512830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800" b="0" dirty="0"/>
              <a:t>A nice example of the derivation of a Bessel function is the solution of the cylinder problem of the capacitor given in the Feynman reference (Bessel function via a series expansion).</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600" b="0" dirty="0"/>
          </a:p>
          <a:p>
            <a:pPr>
              <a:spcBef>
                <a:spcPct val="0"/>
              </a:spcBef>
              <a:buClrTx/>
              <a:buSzTx/>
              <a:buFontTx/>
              <a:buNone/>
            </a:pPr>
            <a:endParaRPr lang="en-US" sz="1600" b="0" dirty="0"/>
          </a:p>
          <a:p>
            <a:pPr marL="285750" indent="-285750">
              <a:spcBef>
                <a:spcPct val="0"/>
              </a:spcBef>
              <a:buClrTx/>
              <a:buSzTx/>
            </a:pPr>
            <a:r>
              <a:rPr lang="en-US" sz="1600" b="0" dirty="0"/>
              <a:t>Comment: For the generalized solution of cylinder symmetrical boundary value problems (e.g. higher order modes on a coaxial resonator) Neumann functions are required. Standing wave patterns are described by Bessel- and Neumann functions respectively, radially travelling waves in terms of Hankel functions.</a:t>
            </a:r>
          </a:p>
          <a:p>
            <a:pPr marL="285750" indent="-285750">
              <a:spcBef>
                <a:spcPct val="0"/>
              </a:spcBef>
              <a:buClrTx/>
              <a:buSzTx/>
            </a:pPr>
            <a:endParaRPr lang="en-US" sz="1600" b="0" dirty="0"/>
          </a:p>
          <a:p>
            <a:pPr marL="285750" indent="-285750">
              <a:spcBef>
                <a:spcPct val="0"/>
              </a:spcBef>
              <a:buClrTx/>
              <a:buSzTx/>
            </a:pPr>
            <a:r>
              <a:rPr lang="en-US" sz="1600" b="0" dirty="0"/>
              <a:t>Hint: Sometimes the </a:t>
            </a:r>
            <a:r>
              <a:rPr lang="en-US" sz="1600" dirty="0"/>
              <a:t>Bessel function</a:t>
            </a:r>
            <a:r>
              <a:rPr lang="en-US" sz="1600" b="0" dirty="0"/>
              <a:t> is called </a:t>
            </a:r>
            <a:r>
              <a:rPr lang="en-US" sz="1600" dirty="0"/>
              <a:t>Bessel function of first kind</a:t>
            </a:r>
            <a:r>
              <a:rPr lang="en-US" sz="1600" b="0" dirty="0"/>
              <a:t>, </a:t>
            </a:r>
            <a:br>
              <a:rPr lang="en-US" sz="1600" b="0" dirty="0"/>
            </a:br>
            <a:r>
              <a:rPr lang="en-US" sz="1600" b="0" dirty="0"/>
              <a:t>a </a:t>
            </a:r>
            <a:r>
              <a:rPr lang="en-US" sz="1600" dirty="0"/>
              <a:t>Neumann</a:t>
            </a:r>
            <a:r>
              <a:rPr lang="en-US" sz="1600" b="0" dirty="0"/>
              <a:t> (or </a:t>
            </a:r>
            <a:r>
              <a:rPr lang="en-US" sz="1600" dirty="0"/>
              <a:t>Weber’s</a:t>
            </a:r>
            <a:r>
              <a:rPr lang="en-US" sz="1600" b="0" dirty="0"/>
              <a:t>) </a:t>
            </a:r>
            <a:r>
              <a:rPr lang="en-US" sz="1600" dirty="0"/>
              <a:t>function</a:t>
            </a:r>
            <a:r>
              <a:rPr lang="en-US" sz="1600" b="0" dirty="0"/>
              <a:t> is a </a:t>
            </a:r>
            <a:r>
              <a:rPr lang="en-US" sz="1600" dirty="0"/>
              <a:t>Bessel function of second kind</a:t>
            </a:r>
            <a:r>
              <a:rPr lang="en-US" sz="1600" b="0" dirty="0"/>
              <a:t>, </a:t>
            </a:r>
            <a:br>
              <a:rPr lang="en-US" sz="1600" b="0" dirty="0"/>
            </a:br>
            <a:r>
              <a:rPr lang="en-US" sz="1600" b="0" dirty="0"/>
              <a:t>and a </a:t>
            </a:r>
            <a:r>
              <a:rPr lang="en-US" sz="1600" dirty="0"/>
              <a:t>Hankel function </a:t>
            </a:r>
            <a:r>
              <a:rPr lang="en-US" sz="1600" b="0" dirty="0"/>
              <a:t>is called a </a:t>
            </a:r>
            <a:r>
              <a:rPr lang="en-US" sz="1600" dirty="0"/>
              <a:t>Bessel function of third kind</a:t>
            </a:r>
            <a:r>
              <a:rPr lang="en-US" sz="1600" b="0" dirty="0"/>
              <a:t>.</a:t>
            </a:r>
          </a:p>
          <a:p>
            <a:pPr>
              <a:spcBef>
                <a:spcPct val="0"/>
              </a:spcBef>
              <a:buClrTx/>
              <a:buSzTx/>
              <a:buFontTx/>
              <a:buNone/>
            </a:pPr>
            <a:endParaRPr lang="en-US" sz="1800" b="0" dirty="0"/>
          </a:p>
          <a:p>
            <a:pPr>
              <a:spcBef>
                <a:spcPct val="0"/>
              </a:spcBef>
              <a:buClrTx/>
              <a:buSzTx/>
              <a:buFontTx/>
              <a:buNone/>
            </a:pPr>
            <a:br>
              <a:rPr lang="en-US" sz="1800" b="0" dirty="0"/>
            </a:br>
            <a:br>
              <a:rPr lang="en-US" sz="1800" b="0" dirty="0"/>
            </a:br>
            <a:br>
              <a:rPr lang="en-US" sz="1800" b="0" dirty="0"/>
            </a:br>
            <a:endParaRPr lang="en-US" sz="1600" b="0" dirty="0"/>
          </a:p>
        </p:txBody>
      </p:sp>
      <p:sp>
        <p:nvSpPr>
          <p:cNvPr id="58374"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pic>
        <p:nvPicPr>
          <p:cNvPr id="58375" name="Picture 38" descr="bessel.tif"/>
          <p:cNvPicPr>
            <a:picLocks noChangeAspect="1"/>
          </p:cNvPicPr>
          <p:nvPr/>
        </p:nvPicPr>
        <p:blipFill>
          <a:blip r:embed="rId3" cstate="print"/>
          <a:srcRect/>
          <a:stretch>
            <a:fillRect/>
          </a:stretch>
        </p:blipFill>
        <p:spPr bwMode="auto">
          <a:xfrm>
            <a:off x="2089150" y="1749425"/>
            <a:ext cx="4884738" cy="2573338"/>
          </a:xfrm>
          <a:prstGeom prst="rect">
            <a:avLst/>
          </a:prstGeom>
          <a:noFill/>
          <a:ln w="9525">
            <a:noFill/>
            <a:miter lim="800000"/>
            <a:headEnd/>
            <a:tailEnd/>
          </a:ln>
        </p:spPr>
      </p:pic>
      <p:sp>
        <p:nvSpPr>
          <p:cNvPr id="58376" name="TextBox 39"/>
          <p:cNvSpPr txBox="1">
            <a:spLocks noChangeArrowheads="1"/>
          </p:cNvSpPr>
          <p:nvPr/>
        </p:nvSpPr>
        <p:spPr bwMode="auto">
          <a:xfrm>
            <a:off x="3113088" y="1985963"/>
            <a:ext cx="373062" cy="314325"/>
          </a:xfrm>
          <a:prstGeom prst="rect">
            <a:avLst/>
          </a:prstGeom>
          <a:noFill/>
          <a:ln w="9525">
            <a:noFill/>
            <a:miter lim="800000"/>
            <a:headEnd/>
            <a:tailEnd/>
          </a:ln>
        </p:spPr>
        <p:txBody>
          <a:bodyPr wrap="none">
            <a:spAutoFit/>
          </a:bodyPr>
          <a:lstStyle/>
          <a:p>
            <a:pPr>
              <a:buFont typeface="Wingdings" pitchFamily="2" charset="2"/>
              <a:buNone/>
            </a:pPr>
            <a:r>
              <a:rPr lang="en-US" sz="1600" dirty="0"/>
              <a:t>J</a:t>
            </a:r>
            <a:r>
              <a:rPr lang="en-US" sz="1600" baseline="-25000" dirty="0"/>
              <a:t>0</a:t>
            </a:r>
            <a:endParaRPr lang="en-GB" sz="1600" baseline="-25000" dirty="0"/>
          </a:p>
        </p:txBody>
      </p:sp>
      <p:sp>
        <p:nvSpPr>
          <p:cNvPr id="58377" name="TextBox 40"/>
          <p:cNvSpPr txBox="1">
            <a:spLocks noChangeArrowheads="1"/>
          </p:cNvSpPr>
          <p:nvPr/>
        </p:nvSpPr>
        <p:spPr bwMode="auto">
          <a:xfrm>
            <a:off x="3473450" y="2198688"/>
            <a:ext cx="373063" cy="314325"/>
          </a:xfrm>
          <a:prstGeom prst="rect">
            <a:avLst/>
          </a:prstGeom>
          <a:noFill/>
          <a:ln w="9525">
            <a:noFill/>
            <a:miter lim="800000"/>
            <a:headEnd/>
            <a:tailEnd/>
          </a:ln>
        </p:spPr>
        <p:txBody>
          <a:bodyPr wrap="none">
            <a:spAutoFit/>
          </a:bodyPr>
          <a:lstStyle/>
          <a:p>
            <a:pPr>
              <a:buFont typeface="Wingdings" pitchFamily="2" charset="2"/>
              <a:buNone/>
            </a:pPr>
            <a:r>
              <a:rPr lang="en-US" sz="1600" dirty="0">
                <a:solidFill>
                  <a:srgbClr val="008000"/>
                </a:solidFill>
              </a:rPr>
              <a:t>J</a:t>
            </a:r>
            <a:r>
              <a:rPr lang="en-US" sz="1600" baseline="-25000" dirty="0">
                <a:solidFill>
                  <a:srgbClr val="008000"/>
                </a:solidFill>
              </a:rPr>
              <a:t>1</a:t>
            </a:r>
            <a:endParaRPr lang="en-GB" sz="1600" baseline="-25000" dirty="0">
              <a:solidFill>
                <a:srgbClr val="008000"/>
              </a:solidFill>
            </a:endParaRPr>
          </a:p>
        </p:txBody>
      </p:sp>
      <p:sp>
        <p:nvSpPr>
          <p:cNvPr id="58378" name="TextBox 41"/>
          <p:cNvSpPr txBox="1">
            <a:spLocks noChangeArrowheads="1"/>
          </p:cNvSpPr>
          <p:nvPr/>
        </p:nvSpPr>
        <p:spPr bwMode="auto">
          <a:xfrm>
            <a:off x="3870325" y="2290763"/>
            <a:ext cx="373063" cy="314325"/>
          </a:xfrm>
          <a:prstGeom prst="rect">
            <a:avLst/>
          </a:prstGeom>
          <a:noFill/>
          <a:ln w="9525">
            <a:noFill/>
            <a:miter lim="800000"/>
            <a:headEnd/>
            <a:tailEnd/>
          </a:ln>
        </p:spPr>
        <p:txBody>
          <a:bodyPr wrap="none">
            <a:spAutoFit/>
          </a:bodyPr>
          <a:lstStyle/>
          <a:p>
            <a:pPr>
              <a:buFont typeface="Wingdings" pitchFamily="2" charset="2"/>
              <a:buNone/>
            </a:pPr>
            <a:r>
              <a:rPr lang="en-US" sz="1600" dirty="0">
                <a:solidFill>
                  <a:srgbClr val="FF0000"/>
                </a:solidFill>
              </a:rPr>
              <a:t>J</a:t>
            </a:r>
            <a:r>
              <a:rPr lang="en-US" sz="1600" baseline="-25000" dirty="0">
                <a:solidFill>
                  <a:srgbClr val="FF0000"/>
                </a:solidFill>
              </a:rPr>
              <a:t>2</a:t>
            </a:r>
            <a:endParaRPr lang="en-GB" sz="1600" baseline="-25000" dirty="0">
              <a:solidFill>
                <a:srgbClr val="FF0000"/>
              </a:solidFill>
            </a:endParaRPr>
          </a:p>
        </p:txBody>
      </p:sp>
      <p:cxnSp>
        <p:nvCxnSpPr>
          <p:cNvPr id="58379" name="Straight Arrow Connector 14"/>
          <p:cNvCxnSpPr>
            <a:cxnSpLocks noChangeShapeType="1"/>
          </p:cNvCxnSpPr>
          <p:nvPr/>
        </p:nvCxnSpPr>
        <p:spPr bwMode="auto">
          <a:xfrm flipV="1">
            <a:off x="2041525" y="3362325"/>
            <a:ext cx="1533525" cy="452438"/>
          </a:xfrm>
          <a:prstGeom prst="straightConnector1">
            <a:avLst/>
          </a:prstGeom>
          <a:noFill/>
          <a:ln w="15875" algn="ctr">
            <a:solidFill>
              <a:schemeClr val="tx1"/>
            </a:solidFill>
            <a:round/>
            <a:headEnd/>
            <a:tailEnd type="arrow" w="med" len="med"/>
          </a:ln>
        </p:spPr>
      </p:cxnSp>
      <p:sp>
        <p:nvSpPr>
          <p:cNvPr id="58380" name="TextBox 15"/>
          <p:cNvSpPr txBox="1">
            <a:spLocks noChangeArrowheads="1"/>
          </p:cNvSpPr>
          <p:nvPr/>
        </p:nvSpPr>
        <p:spPr bwMode="auto">
          <a:xfrm>
            <a:off x="128588" y="3638550"/>
            <a:ext cx="2070100" cy="481013"/>
          </a:xfrm>
          <a:prstGeom prst="rect">
            <a:avLst/>
          </a:prstGeom>
          <a:noFill/>
          <a:ln w="9525">
            <a:noFill/>
            <a:miter lim="800000"/>
            <a:headEnd/>
            <a:tailEnd/>
          </a:ln>
        </p:spPr>
        <p:txBody>
          <a:bodyPr>
            <a:spAutoFit/>
          </a:bodyPr>
          <a:lstStyle/>
          <a:p>
            <a:pPr>
              <a:buFont typeface="Wingdings" pitchFamily="2" charset="2"/>
              <a:buNone/>
            </a:pPr>
            <a:r>
              <a:rPr lang="en-US" sz="1400" b="0" dirty="0"/>
              <a:t>first root of the Bessel function of 0</a:t>
            </a:r>
            <a:r>
              <a:rPr lang="en-US" sz="1400" b="0" baseline="30000" dirty="0"/>
              <a:t>th</a:t>
            </a:r>
            <a:r>
              <a:rPr lang="en-US" sz="1400" b="0" dirty="0"/>
              <a:t> order</a:t>
            </a:r>
            <a:endParaRPr lang="en-GB" sz="1400" b="0" dirty="0"/>
          </a:p>
        </p:txBody>
      </p:sp>
      <p:cxnSp>
        <p:nvCxnSpPr>
          <p:cNvPr id="58381" name="Straight Arrow Connector 17"/>
          <p:cNvCxnSpPr>
            <a:cxnSpLocks noChangeShapeType="1"/>
          </p:cNvCxnSpPr>
          <p:nvPr/>
        </p:nvCxnSpPr>
        <p:spPr bwMode="auto">
          <a:xfrm rot="10800000">
            <a:off x="5449888" y="3316288"/>
            <a:ext cx="1485900" cy="350837"/>
          </a:xfrm>
          <a:prstGeom prst="straightConnector1">
            <a:avLst/>
          </a:prstGeom>
          <a:noFill/>
          <a:ln w="15875" algn="ctr">
            <a:solidFill>
              <a:schemeClr val="tx1"/>
            </a:solidFill>
            <a:round/>
            <a:headEnd/>
            <a:tailEnd type="arrow" w="med" len="med"/>
          </a:ln>
        </p:spPr>
      </p:cxnSp>
      <p:sp>
        <p:nvSpPr>
          <p:cNvPr id="58382" name="TextBox 19"/>
          <p:cNvSpPr txBox="1">
            <a:spLocks noChangeArrowheads="1"/>
          </p:cNvSpPr>
          <p:nvPr/>
        </p:nvSpPr>
        <p:spPr bwMode="auto">
          <a:xfrm>
            <a:off x="6761163" y="3703638"/>
            <a:ext cx="2254250" cy="481012"/>
          </a:xfrm>
          <a:prstGeom prst="rect">
            <a:avLst/>
          </a:prstGeom>
          <a:noFill/>
          <a:ln w="9525">
            <a:noFill/>
            <a:miter lim="800000"/>
            <a:headEnd/>
            <a:tailEnd/>
          </a:ln>
        </p:spPr>
        <p:txBody>
          <a:bodyPr>
            <a:spAutoFit/>
          </a:bodyPr>
          <a:lstStyle/>
          <a:p>
            <a:pPr>
              <a:buFont typeface="Wingdings" pitchFamily="2" charset="2"/>
              <a:buNone/>
            </a:pPr>
            <a:r>
              <a:rPr lang="en-US" sz="1400" b="0" dirty="0"/>
              <a:t>second root of the Bessel function of 1</a:t>
            </a:r>
            <a:r>
              <a:rPr lang="en-US" sz="1400" b="0" baseline="30000" dirty="0"/>
              <a:t>st</a:t>
            </a:r>
            <a:r>
              <a:rPr lang="en-US" sz="1400" b="0" dirty="0"/>
              <a:t> order</a:t>
            </a:r>
            <a:endParaRPr lang="en-GB" sz="1400" b="0" dirty="0"/>
          </a:p>
        </p:txBody>
      </p:sp>
      <p:sp>
        <p:nvSpPr>
          <p:cNvPr id="58383" name="TextBox 21"/>
          <p:cNvSpPr txBox="1">
            <a:spLocks noChangeArrowheads="1"/>
          </p:cNvSpPr>
          <p:nvPr/>
        </p:nvSpPr>
        <p:spPr bwMode="auto">
          <a:xfrm>
            <a:off x="7029450" y="2012950"/>
            <a:ext cx="1482725" cy="674688"/>
          </a:xfrm>
          <a:prstGeom prst="rect">
            <a:avLst/>
          </a:prstGeom>
          <a:noFill/>
          <a:ln w="9525">
            <a:noFill/>
            <a:miter lim="800000"/>
            <a:headEnd/>
            <a:tailEnd/>
          </a:ln>
        </p:spPr>
        <p:txBody>
          <a:bodyPr>
            <a:spAutoFit/>
          </a:bodyPr>
          <a:lstStyle/>
          <a:p>
            <a:pPr>
              <a:buFont typeface="Wingdings" pitchFamily="2" charset="2"/>
              <a:buNone/>
            </a:pPr>
            <a:r>
              <a:rPr lang="en-US" sz="1400" b="0" dirty="0"/>
              <a:t>the term “root” stands for zero-crossing</a:t>
            </a:r>
            <a:endParaRPr lang="en-GB" sz="1400" b="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8371" name="Slide Number Placeholder 4"/>
          <p:cNvSpPr>
            <a:spLocks noGrp="1"/>
          </p:cNvSpPr>
          <p:nvPr>
            <p:ph type="sldNum" sz="quarter" idx="11"/>
          </p:nvPr>
        </p:nvSpPr>
        <p:spPr>
          <a:noFill/>
        </p:spPr>
        <p:txBody>
          <a:bodyPr/>
          <a:lstStyle/>
          <a:p>
            <a:fld id="{1EE7A646-ED7C-4DBB-8C7C-76E741C7F828}" type="slidenum">
              <a:rPr lang="en-US" smtClean="0"/>
              <a:pPr/>
              <a:t>46</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Bessel Functions (2)</a:t>
            </a:r>
          </a:p>
        </p:txBody>
      </p:sp>
      <p:sp>
        <p:nvSpPr>
          <p:cNvPr id="58374"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sp>
        <p:nvSpPr>
          <p:cNvPr id="16" name="Rectangle 6"/>
          <p:cNvSpPr>
            <a:spLocks noChangeArrowheads="1"/>
          </p:cNvSpPr>
          <p:nvPr/>
        </p:nvSpPr>
        <p:spPr bwMode="auto">
          <a:xfrm>
            <a:off x="519953" y="1109852"/>
            <a:ext cx="8150972" cy="3865562"/>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800" b="0" u="sng" dirty="0"/>
              <a:t>Some practical numerical values</a:t>
            </a:r>
            <a:r>
              <a:rPr lang="en-US" sz="1800" b="0" dirty="0"/>
              <a:t>:</a:t>
            </a:r>
          </a:p>
          <a:p>
            <a:pPr>
              <a:spcBef>
                <a:spcPct val="0"/>
              </a:spcBef>
              <a:buClrTx/>
              <a:buSzTx/>
              <a:buFontTx/>
              <a:buNone/>
            </a:pPr>
            <a:endParaRPr lang="en-US" sz="1800" b="0" dirty="0"/>
          </a:p>
          <a:p>
            <a:pPr>
              <a:spcBef>
                <a:spcPct val="0"/>
              </a:spcBef>
              <a:buClrTx/>
              <a:buSzTx/>
              <a:buFontTx/>
              <a:buNone/>
            </a:pPr>
            <a:r>
              <a:rPr lang="en-US" sz="1800" b="0" dirty="0"/>
              <a:t>k-</a:t>
            </a:r>
            <a:r>
              <a:rPr lang="en-US" sz="1800" b="0" dirty="0" err="1"/>
              <a:t>th</a:t>
            </a:r>
            <a:r>
              <a:rPr lang="en-US" sz="1800" b="0" dirty="0"/>
              <a:t> roots of the first five Bessel functions:</a:t>
            </a:r>
          </a:p>
          <a:p>
            <a:pPr>
              <a:spcBef>
                <a:spcPct val="0"/>
              </a:spcBef>
              <a:buClrTx/>
              <a:buSzTx/>
              <a:buFontTx/>
              <a:buNone/>
            </a:pPr>
            <a:br>
              <a:rPr lang="en-US" sz="1800" b="0" dirty="0"/>
            </a:br>
            <a:br>
              <a:rPr lang="en-US" sz="1800" b="0" dirty="0"/>
            </a:br>
            <a:br>
              <a:rPr lang="en-US" sz="1800" b="0" dirty="0"/>
            </a:br>
            <a:endParaRPr lang="en-US" sz="1600" b="0" dirty="0"/>
          </a:p>
        </p:txBody>
      </p:sp>
      <p:pic>
        <p:nvPicPr>
          <p:cNvPr id="131074" name="Picture 2"/>
          <p:cNvPicPr>
            <a:picLocks noChangeAspect="1" noChangeArrowheads="1"/>
          </p:cNvPicPr>
          <p:nvPr/>
        </p:nvPicPr>
        <p:blipFill>
          <a:blip r:embed="rId3" cstate="print"/>
          <a:srcRect/>
          <a:stretch>
            <a:fillRect/>
          </a:stretch>
        </p:blipFill>
        <p:spPr bwMode="auto">
          <a:xfrm>
            <a:off x="2187930" y="2043954"/>
            <a:ext cx="4716232" cy="2284039"/>
          </a:xfrm>
          <a:prstGeom prst="rect">
            <a:avLst/>
          </a:prstGeom>
          <a:noFill/>
          <a:ln w="9525">
            <a:noFill/>
            <a:miter lim="800000"/>
            <a:headEnd/>
            <a:tailEnd/>
          </a:ln>
        </p:spPr>
      </p:pic>
      <p:sp>
        <p:nvSpPr>
          <p:cNvPr id="18" name="TextBox 17"/>
          <p:cNvSpPr txBox="1"/>
          <p:nvPr/>
        </p:nvSpPr>
        <p:spPr>
          <a:xfrm>
            <a:off x="1371617" y="4831976"/>
            <a:ext cx="6544234" cy="341632"/>
          </a:xfrm>
          <a:prstGeom prst="rect">
            <a:avLst/>
          </a:prstGeom>
          <a:noFill/>
        </p:spPr>
        <p:txBody>
          <a:bodyPr wrap="square" rtlCol="0">
            <a:spAutoFit/>
          </a:bodyPr>
          <a:lstStyle/>
          <a:p>
            <a:pPr>
              <a:buNone/>
            </a:pPr>
            <a:r>
              <a:rPr lang="en-US" sz="1800" b="0" dirty="0"/>
              <a:t>See: http://mathworld.wolfram.com/BesselFunctionZeros.html</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8371" name="Slide Number Placeholder 4"/>
          <p:cNvSpPr>
            <a:spLocks noGrp="1"/>
          </p:cNvSpPr>
          <p:nvPr>
            <p:ph type="sldNum" sz="quarter" idx="11"/>
          </p:nvPr>
        </p:nvSpPr>
        <p:spPr>
          <a:noFill/>
        </p:spPr>
        <p:txBody>
          <a:bodyPr/>
          <a:lstStyle/>
          <a:p>
            <a:fld id="{1EE7A646-ED7C-4DBB-8C7C-76E741C7F828}" type="slidenum">
              <a:rPr lang="en-US" smtClean="0"/>
              <a:pPr/>
              <a:t>47</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Bessel Functions (3)</a:t>
            </a:r>
          </a:p>
        </p:txBody>
      </p:sp>
      <p:sp>
        <p:nvSpPr>
          <p:cNvPr id="58374"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sp>
        <p:nvSpPr>
          <p:cNvPr id="16" name="Rectangle 6"/>
          <p:cNvSpPr>
            <a:spLocks noChangeArrowheads="1"/>
          </p:cNvSpPr>
          <p:nvPr/>
        </p:nvSpPr>
        <p:spPr bwMode="auto">
          <a:xfrm>
            <a:off x="519953" y="1122552"/>
            <a:ext cx="8150972" cy="3865562"/>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800" b="0" dirty="0"/>
              <a:t>For determination of cutoff frequencies of E and H type waveguide modes (travelling wave case):</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br>
              <a:rPr lang="en-US" sz="1800" b="0" dirty="0"/>
            </a:br>
            <a:br>
              <a:rPr lang="en-US" sz="1800" b="0" dirty="0"/>
            </a:br>
            <a:br>
              <a:rPr lang="en-US" sz="1800" b="0" dirty="0"/>
            </a:br>
            <a:endParaRPr lang="en-US" sz="1600" b="0" dirty="0"/>
          </a:p>
        </p:txBody>
      </p:sp>
      <p:pic>
        <p:nvPicPr>
          <p:cNvPr id="376834" name="Picture 2"/>
          <p:cNvPicPr>
            <a:picLocks noChangeAspect="1" noChangeArrowheads="1"/>
          </p:cNvPicPr>
          <p:nvPr/>
        </p:nvPicPr>
        <p:blipFill>
          <a:blip r:embed="rId3" cstate="print"/>
          <a:srcRect t="24891"/>
          <a:stretch>
            <a:fillRect/>
          </a:stretch>
        </p:blipFill>
        <p:spPr bwMode="auto">
          <a:xfrm>
            <a:off x="1730375" y="1625601"/>
            <a:ext cx="5534025" cy="2423881"/>
          </a:xfrm>
          <a:prstGeom prst="rect">
            <a:avLst/>
          </a:prstGeom>
          <a:noFill/>
          <a:ln w="9525">
            <a:noFill/>
            <a:miter lim="800000"/>
            <a:headEnd/>
            <a:tailEnd/>
          </a:ln>
        </p:spPr>
      </p:pic>
      <p:pic>
        <p:nvPicPr>
          <p:cNvPr id="376835" name="Picture 3"/>
          <p:cNvPicPr>
            <a:picLocks noChangeAspect="1" noChangeArrowheads="1"/>
          </p:cNvPicPr>
          <p:nvPr/>
        </p:nvPicPr>
        <p:blipFill>
          <a:blip r:embed="rId4" cstate="print"/>
          <a:srcRect t="3448" b="7389"/>
          <a:stretch>
            <a:fillRect/>
          </a:stretch>
        </p:blipFill>
        <p:spPr bwMode="auto">
          <a:xfrm>
            <a:off x="1811339" y="4051300"/>
            <a:ext cx="5454141" cy="2298700"/>
          </a:xfrm>
          <a:prstGeom prst="rect">
            <a:avLst/>
          </a:prstGeom>
          <a:noFill/>
          <a:ln w="9525">
            <a:noFill/>
            <a:miter lim="800000"/>
            <a:headEnd/>
            <a:tailEnd/>
          </a:ln>
        </p:spPr>
      </p:pic>
      <p:sp>
        <p:nvSpPr>
          <p:cNvPr id="11" name="Rectangle 67"/>
          <p:cNvSpPr>
            <a:spLocks noChangeArrowheads="1"/>
          </p:cNvSpPr>
          <p:nvPr/>
        </p:nvSpPr>
        <p:spPr bwMode="auto">
          <a:xfrm rot="-5400000">
            <a:off x="-1829593" y="3290093"/>
            <a:ext cx="4686300" cy="557213"/>
          </a:xfrm>
          <a:prstGeom prst="rect">
            <a:avLst/>
          </a:prstGeom>
          <a:noFill/>
          <a:ln w="9525">
            <a:noFill/>
            <a:miter lim="800000"/>
            <a:headEnd/>
            <a:tailEnd/>
          </a:ln>
        </p:spPr>
        <p:txBody>
          <a:bodyPr lIns="0" tIns="0" rIns="0" bIns="0"/>
          <a:lstStyle/>
          <a:p>
            <a:pPr>
              <a:spcBef>
                <a:spcPct val="0"/>
              </a:spcBef>
              <a:buClrTx/>
              <a:buSzTx/>
              <a:buFontTx/>
              <a:buNone/>
            </a:pPr>
            <a:r>
              <a:rPr lang="en-US" sz="1200" b="0" dirty="0"/>
              <a:t>Reprinted from Zinke, O. and Brunswig, H., Lehrbuch der Hochfrequenztechnik, erster Band</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59395" name="Slide Number Placeholder 4"/>
          <p:cNvSpPr>
            <a:spLocks noGrp="1"/>
          </p:cNvSpPr>
          <p:nvPr>
            <p:ph type="sldNum" sz="quarter" idx="11"/>
          </p:nvPr>
        </p:nvSpPr>
        <p:spPr>
          <a:noFill/>
        </p:spPr>
        <p:txBody>
          <a:bodyPr/>
          <a:lstStyle/>
          <a:p>
            <a:fld id="{C99BF2B1-E29C-4CDA-BB95-F3CDC1F89C86}" type="slidenum">
              <a:rPr lang="en-US" smtClean="0"/>
              <a:pPr/>
              <a:t>48</a:t>
            </a:fld>
            <a:endParaRPr lang="en-US" dirty="0"/>
          </a:p>
        </p:txBody>
      </p:sp>
      <p:sp>
        <p:nvSpPr>
          <p:cNvPr id="13321" name="Rectangle 9"/>
          <p:cNvSpPr>
            <a:spLocks noChangeArrowheads="1"/>
          </p:cNvSpPr>
          <p:nvPr/>
        </p:nvSpPr>
        <p:spPr bwMode="auto">
          <a:xfrm>
            <a:off x="1108075"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Neumann Functions</a:t>
            </a:r>
          </a:p>
        </p:txBody>
      </p:sp>
      <p:sp>
        <p:nvSpPr>
          <p:cNvPr id="59397"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grpSp>
        <p:nvGrpSpPr>
          <p:cNvPr id="59398" name="Group 16"/>
          <p:cNvGrpSpPr>
            <a:grpSpLocks/>
          </p:cNvGrpSpPr>
          <p:nvPr/>
        </p:nvGrpSpPr>
        <p:grpSpPr bwMode="auto">
          <a:xfrm>
            <a:off x="2471738" y="1944688"/>
            <a:ext cx="4478337" cy="2525712"/>
            <a:chOff x="2471291" y="1944253"/>
            <a:chExt cx="4478510" cy="2526148"/>
          </a:xfrm>
        </p:grpSpPr>
        <p:pic>
          <p:nvPicPr>
            <p:cNvPr id="59400" name="Picture 15" descr="Neumann.tif"/>
            <p:cNvPicPr>
              <a:picLocks noChangeAspect="1"/>
            </p:cNvPicPr>
            <p:nvPr/>
          </p:nvPicPr>
          <p:blipFill>
            <a:blip r:embed="rId3" cstate="print"/>
            <a:srcRect/>
            <a:stretch>
              <a:fillRect/>
            </a:stretch>
          </p:blipFill>
          <p:spPr bwMode="auto">
            <a:xfrm>
              <a:off x="2471291" y="1944253"/>
              <a:ext cx="4478510" cy="2526148"/>
            </a:xfrm>
            <a:prstGeom prst="rect">
              <a:avLst/>
            </a:prstGeom>
            <a:noFill/>
            <a:ln w="9525">
              <a:noFill/>
              <a:miter lim="800000"/>
              <a:headEnd/>
              <a:tailEnd/>
            </a:ln>
          </p:spPr>
        </p:pic>
        <p:sp>
          <p:nvSpPr>
            <p:cNvPr id="59401" name="TextBox 39"/>
            <p:cNvSpPr txBox="1">
              <a:spLocks noChangeArrowheads="1"/>
            </p:cNvSpPr>
            <p:nvPr/>
          </p:nvSpPr>
          <p:spPr bwMode="auto">
            <a:xfrm>
              <a:off x="3454834" y="2207635"/>
              <a:ext cx="407484" cy="313932"/>
            </a:xfrm>
            <a:prstGeom prst="rect">
              <a:avLst/>
            </a:prstGeom>
            <a:noFill/>
            <a:ln w="9525">
              <a:noFill/>
              <a:miter lim="800000"/>
              <a:headEnd/>
              <a:tailEnd/>
            </a:ln>
          </p:spPr>
          <p:txBody>
            <a:bodyPr wrap="none">
              <a:spAutoFit/>
            </a:bodyPr>
            <a:lstStyle/>
            <a:p>
              <a:pPr>
                <a:buFont typeface="Wingdings" pitchFamily="2" charset="2"/>
                <a:buNone/>
              </a:pPr>
              <a:r>
                <a:rPr lang="en-US" sz="1600" dirty="0"/>
                <a:t>N</a:t>
              </a:r>
              <a:r>
                <a:rPr lang="en-US" sz="1600" baseline="-25000" dirty="0"/>
                <a:t>0</a:t>
              </a:r>
              <a:endParaRPr lang="en-GB" sz="1600" baseline="-25000" dirty="0"/>
            </a:p>
          </p:txBody>
        </p:sp>
        <p:sp>
          <p:nvSpPr>
            <p:cNvPr id="59402" name="TextBox 40"/>
            <p:cNvSpPr txBox="1">
              <a:spLocks noChangeArrowheads="1"/>
            </p:cNvSpPr>
            <p:nvPr/>
          </p:nvSpPr>
          <p:spPr bwMode="auto">
            <a:xfrm>
              <a:off x="3972214" y="2318760"/>
              <a:ext cx="407484" cy="313932"/>
            </a:xfrm>
            <a:prstGeom prst="rect">
              <a:avLst/>
            </a:prstGeom>
            <a:noFill/>
            <a:ln w="9525">
              <a:noFill/>
              <a:miter lim="800000"/>
              <a:headEnd/>
              <a:tailEnd/>
            </a:ln>
          </p:spPr>
          <p:txBody>
            <a:bodyPr wrap="none">
              <a:spAutoFit/>
            </a:bodyPr>
            <a:lstStyle/>
            <a:p>
              <a:pPr>
                <a:buFont typeface="Wingdings" pitchFamily="2" charset="2"/>
                <a:buNone/>
              </a:pPr>
              <a:r>
                <a:rPr lang="en-US" sz="1600" dirty="0">
                  <a:solidFill>
                    <a:srgbClr val="008000"/>
                  </a:solidFill>
                </a:rPr>
                <a:t>N</a:t>
              </a:r>
              <a:r>
                <a:rPr lang="en-US" sz="1600" baseline="-25000" dirty="0">
                  <a:solidFill>
                    <a:srgbClr val="008000"/>
                  </a:solidFill>
                </a:rPr>
                <a:t>1</a:t>
              </a:r>
              <a:endParaRPr lang="en-GB" sz="1600" baseline="-25000" dirty="0">
                <a:solidFill>
                  <a:srgbClr val="008000"/>
                </a:solidFill>
              </a:endParaRPr>
            </a:p>
          </p:txBody>
        </p:sp>
        <p:sp>
          <p:nvSpPr>
            <p:cNvPr id="59403" name="TextBox 41"/>
            <p:cNvSpPr txBox="1">
              <a:spLocks noChangeArrowheads="1"/>
            </p:cNvSpPr>
            <p:nvPr/>
          </p:nvSpPr>
          <p:spPr bwMode="auto">
            <a:xfrm>
              <a:off x="4599998" y="2364654"/>
              <a:ext cx="407484" cy="313932"/>
            </a:xfrm>
            <a:prstGeom prst="rect">
              <a:avLst/>
            </a:prstGeom>
            <a:noFill/>
            <a:ln w="9525">
              <a:noFill/>
              <a:miter lim="800000"/>
              <a:headEnd/>
              <a:tailEnd/>
            </a:ln>
          </p:spPr>
          <p:txBody>
            <a:bodyPr wrap="none">
              <a:spAutoFit/>
            </a:bodyPr>
            <a:lstStyle/>
            <a:p>
              <a:pPr>
                <a:buFont typeface="Wingdings" pitchFamily="2" charset="2"/>
                <a:buNone/>
              </a:pPr>
              <a:r>
                <a:rPr lang="en-US" sz="1600" dirty="0">
                  <a:solidFill>
                    <a:srgbClr val="FF0000"/>
                  </a:solidFill>
                </a:rPr>
                <a:t>N</a:t>
              </a:r>
              <a:r>
                <a:rPr lang="en-US" sz="1600" baseline="-25000" dirty="0">
                  <a:solidFill>
                    <a:srgbClr val="FF0000"/>
                  </a:solidFill>
                </a:rPr>
                <a:t>2</a:t>
              </a:r>
              <a:endParaRPr lang="en-GB" sz="1600" baseline="-25000" dirty="0">
                <a:solidFill>
                  <a:srgbClr val="FF0000"/>
                </a:solidFill>
              </a:endParaRPr>
            </a:p>
          </p:txBody>
        </p:sp>
      </p:grpSp>
      <p:sp>
        <p:nvSpPr>
          <p:cNvPr id="59399" name="TextBox 17"/>
          <p:cNvSpPr txBox="1">
            <a:spLocks noChangeArrowheads="1"/>
          </p:cNvSpPr>
          <p:nvPr/>
        </p:nvSpPr>
        <p:spPr bwMode="auto">
          <a:xfrm>
            <a:off x="1543050" y="4802188"/>
            <a:ext cx="5476875" cy="342900"/>
          </a:xfrm>
          <a:prstGeom prst="rect">
            <a:avLst/>
          </a:prstGeom>
          <a:noFill/>
          <a:ln w="9525">
            <a:noFill/>
            <a:miter lim="800000"/>
            <a:headEnd/>
            <a:tailEnd/>
          </a:ln>
        </p:spPr>
        <p:txBody>
          <a:bodyPr wrap="none">
            <a:spAutoFit/>
          </a:bodyPr>
          <a:lstStyle/>
          <a:p>
            <a:pPr>
              <a:buFont typeface="Wingdings" pitchFamily="2" charset="2"/>
              <a:buNone/>
            </a:pPr>
            <a:r>
              <a:rPr lang="en-US" sz="1800" b="0" dirty="0"/>
              <a:t>Neumann functions are often also denoted as Y</a:t>
            </a:r>
            <a:r>
              <a:rPr lang="en-US" sz="1800" b="0" baseline="-25000" dirty="0"/>
              <a:t>m</a:t>
            </a:r>
            <a:r>
              <a:rPr lang="en-US" sz="1800" b="0" dirty="0"/>
              <a:t>(r).</a:t>
            </a:r>
            <a:endParaRPr lang="en-GB" sz="1800" b="0" dirty="0"/>
          </a:p>
        </p:txBody>
      </p:sp>
      <p:sp>
        <p:nvSpPr>
          <p:cNvPr id="2" name="TextBox 1"/>
          <p:cNvSpPr txBox="1"/>
          <p:nvPr/>
        </p:nvSpPr>
        <p:spPr>
          <a:xfrm>
            <a:off x="392443" y="5563244"/>
            <a:ext cx="8368638" cy="341632"/>
          </a:xfrm>
          <a:prstGeom prst="rect">
            <a:avLst/>
          </a:prstGeom>
          <a:noFill/>
        </p:spPr>
        <p:txBody>
          <a:bodyPr wrap="none" rtlCol="0">
            <a:spAutoFit/>
          </a:bodyPr>
          <a:lstStyle/>
          <a:p>
            <a:pPr>
              <a:buNone/>
            </a:pPr>
            <a:r>
              <a:rPr lang="en-US" sz="1800" b="0" dirty="0"/>
              <a:t>Important </a:t>
            </a:r>
            <a:r>
              <a:rPr lang="en-US" sz="1800" b="0" dirty="0" err="1"/>
              <a:t>f.e</a:t>
            </a:r>
            <a:r>
              <a:rPr lang="en-US" sz="1800" b="0" dirty="0"/>
              <a:t>. for coaxial cables. The conductor in the core averts the pole at r=0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0419" name="Slide Number Placeholder 4"/>
          <p:cNvSpPr>
            <a:spLocks noGrp="1"/>
          </p:cNvSpPr>
          <p:nvPr>
            <p:ph type="sldNum" sz="quarter" idx="11"/>
          </p:nvPr>
        </p:nvSpPr>
        <p:spPr>
          <a:noFill/>
        </p:spPr>
        <p:txBody>
          <a:bodyPr/>
          <a:lstStyle/>
          <a:p>
            <a:fld id="{C56A5A2B-F151-43B4-A7CA-F7BB7EF7FBC9}" type="slidenum">
              <a:rPr lang="en-US" smtClean="0"/>
              <a:pPr/>
              <a:t>49</a:t>
            </a:fld>
            <a:endParaRPr lang="en-US" dirty="0"/>
          </a:p>
        </p:txBody>
      </p:sp>
      <p:sp>
        <p:nvSpPr>
          <p:cNvPr id="307203" name="Rectangle 3"/>
          <p:cNvSpPr>
            <a:spLocks noChangeArrowheads="1"/>
          </p:cNvSpPr>
          <p:nvPr/>
        </p:nvSpPr>
        <p:spPr bwMode="auto">
          <a:xfrm>
            <a:off x="1187450" y="0"/>
            <a:ext cx="6961188"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Electromagnetic waves</a:t>
            </a:r>
          </a:p>
        </p:txBody>
      </p:sp>
      <p:sp>
        <p:nvSpPr>
          <p:cNvPr id="60421" name="Rectangle 4"/>
          <p:cNvSpPr>
            <a:spLocks noChangeArrowheads="1"/>
          </p:cNvSpPr>
          <p:nvPr/>
        </p:nvSpPr>
        <p:spPr bwMode="auto">
          <a:xfrm>
            <a:off x="1042988" y="4078288"/>
            <a:ext cx="8101012" cy="433387"/>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800" b="0" dirty="0"/>
          </a:p>
        </p:txBody>
      </p:sp>
      <p:sp>
        <p:nvSpPr>
          <p:cNvPr id="60422" name="Rectangle 7"/>
          <p:cNvSpPr>
            <a:spLocks noChangeArrowheads="1"/>
          </p:cNvSpPr>
          <p:nvPr/>
        </p:nvSpPr>
        <p:spPr bwMode="auto">
          <a:xfrm>
            <a:off x="403225" y="1092200"/>
            <a:ext cx="7969250" cy="2851150"/>
          </a:xfrm>
          <a:prstGeom prst="rect">
            <a:avLst/>
          </a:prstGeom>
          <a:noFill/>
          <a:ln w="9525">
            <a:noFill/>
            <a:miter lim="800000"/>
            <a:headEnd/>
            <a:tailEnd/>
          </a:ln>
        </p:spPr>
        <p:txBody>
          <a:bodyPr lIns="92075" tIns="46038" rIns="92075" bIns="46038"/>
          <a:lstStyle/>
          <a:p>
            <a:pPr marL="571500" indent="-571500">
              <a:lnSpc>
                <a:spcPct val="100000"/>
              </a:lnSpc>
            </a:pPr>
            <a:r>
              <a:rPr lang="en-US" sz="1600" b="0" dirty="0"/>
              <a:t>Propagation of electromagnetic waves inside empty metallic channels is possible: there exist solutions of Maxwell’s equations describing waves</a:t>
            </a:r>
          </a:p>
          <a:p>
            <a:pPr marL="571500" indent="-571500">
              <a:lnSpc>
                <a:spcPct val="100000"/>
              </a:lnSpc>
            </a:pPr>
            <a:r>
              <a:rPr lang="en-US" sz="1600" b="0" dirty="0"/>
              <a:t>These waves are called waveguide modes</a:t>
            </a:r>
          </a:p>
          <a:p>
            <a:pPr marL="571500" indent="-571500">
              <a:lnSpc>
                <a:spcPct val="100000"/>
              </a:lnSpc>
            </a:pPr>
            <a:r>
              <a:rPr lang="en-US" sz="1600" b="0" dirty="0"/>
              <a:t>There exist two types of waves, </a:t>
            </a:r>
          </a:p>
          <a:p>
            <a:pPr marL="1066800" lvl="1" indent="-304800">
              <a:lnSpc>
                <a:spcPct val="100000"/>
              </a:lnSpc>
              <a:buFont typeface="Wingdings" pitchFamily="2" charset="2"/>
              <a:buChar char="n"/>
            </a:pPr>
            <a:r>
              <a:rPr lang="en-US" sz="1600" b="0" u="sng" dirty="0">
                <a:solidFill>
                  <a:schemeClr val="tx1"/>
                </a:solidFill>
              </a:rPr>
              <a:t>Transverse electric</a:t>
            </a:r>
            <a:r>
              <a:rPr lang="en-US" sz="1600" b="0" dirty="0">
                <a:solidFill>
                  <a:schemeClr val="tx1"/>
                </a:solidFill>
              </a:rPr>
              <a:t> (TE) modes: </a:t>
            </a:r>
            <a:br>
              <a:rPr lang="en-US" sz="1600" b="0" dirty="0">
                <a:solidFill>
                  <a:schemeClr val="tx1"/>
                </a:solidFill>
              </a:rPr>
            </a:br>
            <a:r>
              <a:rPr lang="en-US" sz="1600" b="0" dirty="0">
                <a:solidFill>
                  <a:schemeClr val="tx1"/>
                </a:solidFill>
              </a:rPr>
              <a:t>	</a:t>
            </a:r>
            <a:r>
              <a:rPr lang="en-US" sz="1600" b="0" dirty="0">
                <a:solidFill>
                  <a:schemeClr val="tx1"/>
                </a:solidFill>
                <a:sym typeface="Wingdings" pitchFamily="2" charset="2"/>
              </a:rPr>
              <a:t> </a:t>
            </a:r>
            <a:r>
              <a:rPr lang="en-US" sz="1600" b="0" dirty="0">
                <a:solidFill>
                  <a:schemeClr val="tx1"/>
                </a:solidFill>
              </a:rPr>
              <a:t>the electric field has only transverse components</a:t>
            </a:r>
          </a:p>
          <a:p>
            <a:pPr marL="1066800" lvl="1" indent="-304800">
              <a:lnSpc>
                <a:spcPct val="100000"/>
              </a:lnSpc>
              <a:buFont typeface="Wingdings" pitchFamily="2" charset="2"/>
              <a:buChar char="n"/>
            </a:pPr>
            <a:r>
              <a:rPr lang="en-US" sz="1600" b="0" u="sng" dirty="0">
                <a:solidFill>
                  <a:schemeClr val="tx1"/>
                </a:solidFill>
              </a:rPr>
              <a:t>Transverse magnetic </a:t>
            </a:r>
            <a:r>
              <a:rPr lang="en-US" sz="1600" b="0" dirty="0">
                <a:solidFill>
                  <a:schemeClr val="tx1"/>
                </a:solidFill>
              </a:rPr>
              <a:t>(TM) modes: </a:t>
            </a:r>
            <a:br>
              <a:rPr lang="en-US" sz="1600" b="0" dirty="0">
                <a:solidFill>
                  <a:schemeClr val="tx1"/>
                </a:solidFill>
              </a:rPr>
            </a:br>
            <a:r>
              <a:rPr lang="en-US" sz="1600" b="0" dirty="0">
                <a:solidFill>
                  <a:schemeClr val="tx1"/>
                </a:solidFill>
              </a:rPr>
              <a:t>	</a:t>
            </a:r>
            <a:r>
              <a:rPr lang="en-US" sz="1600" b="0" dirty="0">
                <a:solidFill>
                  <a:schemeClr val="tx1"/>
                </a:solidFill>
                <a:sym typeface="Wingdings" pitchFamily="2" charset="2"/>
              </a:rPr>
              <a:t> </a:t>
            </a:r>
            <a:r>
              <a:rPr lang="en-US" sz="1600" b="0" dirty="0">
                <a:solidFill>
                  <a:schemeClr val="tx1"/>
                </a:solidFill>
              </a:rPr>
              <a:t>the magnetic field has only transverse components</a:t>
            </a:r>
          </a:p>
          <a:p>
            <a:pPr marL="571500" indent="-571500">
              <a:lnSpc>
                <a:spcPct val="100000"/>
              </a:lnSpc>
            </a:pPr>
            <a:r>
              <a:rPr lang="en-US" sz="1600" b="0" dirty="0"/>
              <a:t>Propagate at above a characteristic cut-off frequency</a:t>
            </a:r>
          </a:p>
        </p:txBody>
      </p:sp>
      <p:grpSp>
        <p:nvGrpSpPr>
          <p:cNvPr id="60423" name="Group 11"/>
          <p:cNvGrpSpPr>
            <a:grpSpLocks/>
          </p:cNvGrpSpPr>
          <p:nvPr/>
        </p:nvGrpSpPr>
        <p:grpSpPr bwMode="auto">
          <a:xfrm>
            <a:off x="6343650" y="3998913"/>
            <a:ext cx="2636838" cy="1836737"/>
            <a:chOff x="3990" y="2948"/>
            <a:chExt cx="1661" cy="1157"/>
          </a:xfrm>
        </p:grpSpPr>
        <p:pic>
          <p:nvPicPr>
            <p:cNvPr id="60426" name="Picture 8" descr="rect_fundamental"/>
            <p:cNvPicPr>
              <a:picLocks noChangeAspect="1" noChangeArrowheads="1"/>
            </p:cNvPicPr>
            <p:nvPr/>
          </p:nvPicPr>
          <p:blipFill>
            <a:blip r:embed="rId3" cstate="print"/>
            <a:srcRect/>
            <a:stretch>
              <a:fillRect/>
            </a:stretch>
          </p:blipFill>
          <p:spPr bwMode="auto">
            <a:xfrm>
              <a:off x="3990" y="2948"/>
              <a:ext cx="1661" cy="845"/>
            </a:xfrm>
            <a:prstGeom prst="rect">
              <a:avLst/>
            </a:prstGeom>
            <a:noFill/>
            <a:ln w="9525">
              <a:noFill/>
              <a:miter lim="800000"/>
              <a:headEnd/>
              <a:tailEnd/>
            </a:ln>
          </p:spPr>
        </p:pic>
        <p:sp>
          <p:nvSpPr>
            <p:cNvPr id="60427" name="Rectangle 9"/>
            <p:cNvSpPr>
              <a:spLocks noChangeArrowheads="1"/>
            </p:cNvSpPr>
            <p:nvPr/>
          </p:nvSpPr>
          <p:spPr bwMode="auto">
            <a:xfrm>
              <a:off x="4004" y="3794"/>
              <a:ext cx="1623" cy="311"/>
            </a:xfrm>
            <a:prstGeom prst="rect">
              <a:avLst/>
            </a:prstGeom>
            <a:noFill/>
            <a:ln w="9525">
              <a:noFill/>
              <a:miter lim="800000"/>
              <a:headEnd/>
              <a:tailEnd/>
            </a:ln>
          </p:spPr>
          <p:txBody>
            <a:bodyPr lIns="0" tIns="0" rIns="0" bIns="0" anchor="ctr" anchorCtr="1"/>
            <a:lstStyle/>
            <a:p>
              <a:pPr>
                <a:spcBef>
                  <a:spcPct val="0"/>
                </a:spcBef>
                <a:buClrTx/>
                <a:buSzTx/>
                <a:buFontTx/>
                <a:buNone/>
              </a:pPr>
              <a:r>
                <a:rPr lang="en-US" sz="1400" b="0" dirty="0"/>
                <a:t>Transverse E-field of the fundamental TE</a:t>
              </a:r>
              <a:r>
                <a:rPr lang="en-US" sz="1400" b="0" baseline="-25000" dirty="0"/>
                <a:t>10</a:t>
              </a:r>
              <a:r>
                <a:rPr lang="en-US" sz="1400" b="0" dirty="0"/>
                <a:t> mode</a:t>
              </a:r>
            </a:p>
          </p:txBody>
        </p:sp>
      </p:grpSp>
      <p:sp>
        <p:nvSpPr>
          <p:cNvPr id="60424" name="Rectangle 10"/>
          <p:cNvSpPr>
            <a:spLocks noChangeArrowheads="1"/>
          </p:cNvSpPr>
          <p:nvPr/>
        </p:nvSpPr>
        <p:spPr bwMode="auto">
          <a:xfrm>
            <a:off x="400050" y="3921125"/>
            <a:ext cx="5749925" cy="2538413"/>
          </a:xfrm>
          <a:prstGeom prst="rect">
            <a:avLst/>
          </a:prstGeom>
          <a:noFill/>
          <a:ln w="9525">
            <a:noFill/>
            <a:miter lim="800000"/>
            <a:headEnd/>
            <a:tailEnd/>
          </a:ln>
        </p:spPr>
        <p:txBody>
          <a:bodyPr lIns="92075" tIns="46038" rIns="92075" bIns="46038"/>
          <a:lstStyle/>
          <a:p>
            <a:pPr marL="571500" indent="-571500"/>
            <a:r>
              <a:rPr lang="en-US" sz="1600" b="0" dirty="0"/>
              <a:t>In a rectangular waveguide, the </a:t>
            </a:r>
            <a:r>
              <a:rPr lang="en-US" sz="1600" b="0" dirty="0">
                <a:solidFill>
                  <a:srgbClr val="008000"/>
                </a:solidFill>
              </a:rPr>
              <a:t>first mode</a:t>
            </a:r>
            <a:r>
              <a:rPr lang="en-US" sz="1600" b="0" dirty="0"/>
              <a:t> that can propagate is the TE</a:t>
            </a:r>
            <a:r>
              <a:rPr lang="en-US" sz="1600" b="0" baseline="-25000" dirty="0"/>
              <a:t>10</a:t>
            </a:r>
            <a:r>
              <a:rPr lang="en-US" sz="1600" b="0" dirty="0"/>
              <a:t> mode. The condition for propagation is that half of a wavelength can “fit” into the cross-section =&gt; </a:t>
            </a:r>
            <a:r>
              <a:rPr lang="en-US" sz="1600" b="0" dirty="0">
                <a:solidFill>
                  <a:srgbClr val="008000"/>
                </a:solidFill>
              </a:rPr>
              <a:t>cut-off wavelength</a:t>
            </a:r>
            <a:r>
              <a:rPr lang="en-US" sz="1600" b="0" dirty="0"/>
              <a:t> </a:t>
            </a:r>
            <a:r>
              <a:rPr lang="en-US" sz="1600" dirty="0">
                <a:solidFill>
                  <a:srgbClr val="008000"/>
                </a:solidFill>
                <a:latin typeface="Symbol" pitchFamily="18" charset="2"/>
                <a:sym typeface="Symbol" pitchFamily="18" charset="2"/>
              </a:rPr>
              <a:t></a:t>
            </a:r>
            <a:r>
              <a:rPr lang="en-US" sz="1600" baseline="-25000" dirty="0">
                <a:solidFill>
                  <a:srgbClr val="008000"/>
                </a:solidFill>
                <a:sym typeface="Symbol" pitchFamily="18" charset="2"/>
              </a:rPr>
              <a:t>c</a:t>
            </a:r>
            <a:r>
              <a:rPr lang="en-US" sz="1600" dirty="0">
                <a:solidFill>
                  <a:srgbClr val="008000"/>
                </a:solidFill>
              </a:rPr>
              <a:t> = 2a</a:t>
            </a:r>
          </a:p>
          <a:p>
            <a:pPr marL="571500" indent="-571500"/>
            <a:r>
              <a:rPr lang="en-US" sz="1600" b="0" dirty="0"/>
              <a:t>The modes are named according to the number of field maxima they have along each dimension. The E field of the </a:t>
            </a:r>
            <a:r>
              <a:rPr lang="en-US" sz="1600" b="0" dirty="0">
                <a:solidFill>
                  <a:srgbClr val="008000"/>
                </a:solidFill>
              </a:rPr>
              <a:t>TE</a:t>
            </a:r>
            <a:r>
              <a:rPr lang="en-US" sz="1600" b="0" baseline="-25000" dirty="0">
                <a:solidFill>
                  <a:srgbClr val="008000"/>
                </a:solidFill>
              </a:rPr>
              <a:t>10</a:t>
            </a:r>
            <a:r>
              <a:rPr lang="en-US" sz="1600" b="0" dirty="0"/>
              <a:t> mode for instance has </a:t>
            </a:r>
            <a:r>
              <a:rPr lang="en-US" sz="1600" b="0" dirty="0">
                <a:solidFill>
                  <a:srgbClr val="008000"/>
                </a:solidFill>
              </a:rPr>
              <a:t>1 maximum along x</a:t>
            </a:r>
            <a:r>
              <a:rPr lang="en-US" sz="1600" b="0" dirty="0"/>
              <a:t> and </a:t>
            </a:r>
            <a:r>
              <a:rPr lang="en-US" sz="1600" b="0" dirty="0">
                <a:solidFill>
                  <a:srgbClr val="008000"/>
                </a:solidFill>
              </a:rPr>
              <a:t>0 maxima along the y</a:t>
            </a:r>
            <a:r>
              <a:rPr lang="en-US" sz="1600" b="0" dirty="0"/>
              <a:t> axis.</a:t>
            </a:r>
          </a:p>
          <a:p>
            <a:pPr marL="571500" indent="-571500"/>
            <a:r>
              <a:rPr lang="en-US" sz="1600" b="0" dirty="0"/>
              <a:t>For circular waveguides, the maxima are counted in the radial and azimuthal direction</a:t>
            </a:r>
          </a:p>
        </p:txBody>
      </p:sp>
      <p:sp>
        <p:nvSpPr>
          <p:cNvPr id="6042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basics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Date Placeholder 6"/>
          <p:cNvSpPr>
            <a:spLocks noGrp="1"/>
          </p:cNvSpPr>
          <p:nvPr>
            <p:ph type="dt" sz="quarter" idx="10"/>
          </p:nvPr>
        </p:nvSpPr>
        <p:spPr>
          <a:noFill/>
        </p:spPr>
        <p:txBody>
          <a:bodyPr/>
          <a:lstStyle/>
          <a:p>
            <a:r>
              <a:rPr lang="en-US"/>
              <a:t>F. Caspers, M. Wendt, M. Bozzolan; JUAS 2021 RF Eng.</a:t>
            </a:r>
            <a:endParaRPr lang="en-US" dirty="0"/>
          </a:p>
        </p:txBody>
      </p:sp>
      <p:sp>
        <p:nvSpPr>
          <p:cNvPr id="2054" name="Slide Number Placeholder 7"/>
          <p:cNvSpPr>
            <a:spLocks noGrp="1"/>
          </p:cNvSpPr>
          <p:nvPr>
            <p:ph type="sldNum" sz="quarter" idx="11"/>
          </p:nvPr>
        </p:nvSpPr>
        <p:spPr>
          <a:noFill/>
        </p:spPr>
        <p:txBody>
          <a:bodyPr/>
          <a:lstStyle/>
          <a:p>
            <a:fld id="{1E2C08A2-94DD-40EA-916F-98D25542F3D1}" type="slidenum">
              <a:rPr lang="en-US" smtClean="0"/>
              <a:pPr/>
              <a:t>5</a:t>
            </a:fld>
            <a:endParaRPr lang="en-US" dirty="0"/>
          </a:p>
        </p:txBody>
      </p:sp>
      <p:grpSp>
        <p:nvGrpSpPr>
          <p:cNvPr id="2055" name="Group 41"/>
          <p:cNvGrpSpPr>
            <a:grpSpLocks/>
          </p:cNvGrpSpPr>
          <p:nvPr/>
        </p:nvGrpSpPr>
        <p:grpSpPr bwMode="auto">
          <a:xfrm>
            <a:off x="225104" y="1174854"/>
            <a:ext cx="2435225" cy="2265363"/>
            <a:chOff x="602" y="1115"/>
            <a:chExt cx="1374" cy="1186"/>
          </a:xfrm>
        </p:grpSpPr>
        <p:pic>
          <p:nvPicPr>
            <p:cNvPr id="2062" name="Picture 18"/>
            <p:cNvPicPr>
              <a:picLocks noChangeAspect="1" noChangeArrowheads="1"/>
            </p:cNvPicPr>
            <p:nvPr/>
          </p:nvPicPr>
          <p:blipFill>
            <a:blip r:embed="rId3" cstate="print"/>
            <a:srcRect r="46074"/>
            <a:stretch>
              <a:fillRect/>
            </a:stretch>
          </p:blipFill>
          <p:spPr bwMode="auto">
            <a:xfrm>
              <a:off x="602" y="1115"/>
              <a:ext cx="1190" cy="1156"/>
            </a:xfrm>
            <a:prstGeom prst="rect">
              <a:avLst/>
            </a:prstGeom>
            <a:noFill/>
            <a:ln w="9525">
              <a:noFill/>
              <a:miter lim="800000"/>
              <a:headEnd/>
              <a:tailEnd/>
            </a:ln>
          </p:spPr>
        </p:pic>
        <p:sp>
          <p:nvSpPr>
            <p:cNvPr id="2063" name="Text Box 37"/>
            <p:cNvSpPr txBox="1">
              <a:spLocks noChangeArrowheads="1"/>
            </p:cNvSpPr>
            <p:nvPr/>
          </p:nvSpPr>
          <p:spPr bwMode="auto">
            <a:xfrm>
              <a:off x="1358" y="1528"/>
              <a:ext cx="618" cy="773"/>
            </a:xfrm>
            <a:prstGeom prst="rect">
              <a:avLst/>
            </a:prstGeom>
            <a:solidFill>
              <a:schemeClr val="bg1"/>
            </a:solidFill>
            <a:ln w="9525" algn="ctr">
              <a:noFill/>
              <a:miter lim="800000"/>
              <a:headEnd/>
              <a:tailEnd/>
            </a:ln>
          </p:spPr>
          <p:txBody>
            <a:bodyPr lIns="92075" tIns="46038" rIns="92075" bIns="46038"/>
            <a:lstStyle/>
            <a:p>
              <a:pPr marL="571500" indent="-571500">
                <a:buFont typeface="Wingdings" pitchFamily="2" charset="2"/>
                <a:buNone/>
              </a:pPr>
              <a:endParaRPr lang="en-GB" sz="1600" b="0" dirty="0">
                <a:sym typeface="Symbol" pitchFamily="18" charset="2"/>
              </a:endParaRPr>
            </a:p>
          </p:txBody>
        </p:sp>
      </p:grpSp>
      <p:grpSp>
        <p:nvGrpSpPr>
          <p:cNvPr id="2056" name="Group 40"/>
          <p:cNvGrpSpPr>
            <a:grpSpLocks/>
          </p:cNvGrpSpPr>
          <p:nvPr/>
        </p:nvGrpSpPr>
        <p:grpSpPr bwMode="auto">
          <a:xfrm>
            <a:off x="88106" y="3948707"/>
            <a:ext cx="2867025" cy="2276475"/>
            <a:chOff x="538" y="2467"/>
            <a:chExt cx="1617" cy="1288"/>
          </a:xfrm>
        </p:grpSpPr>
        <p:pic>
          <p:nvPicPr>
            <p:cNvPr id="2060" name="Picture 24"/>
            <p:cNvPicPr>
              <a:picLocks noChangeAspect="1" noChangeArrowheads="1"/>
            </p:cNvPicPr>
            <p:nvPr/>
          </p:nvPicPr>
          <p:blipFill>
            <a:blip r:embed="rId4" cstate="print"/>
            <a:srcRect r="30850"/>
            <a:stretch>
              <a:fillRect/>
            </a:stretch>
          </p:blipFill>
          <p:spPr bwMode="auto">
            <a:xfrm>
              <a:off x="538" y="2467"/>
              <a:ext cx="1528" cy="1101"/>
            </a:xfrm>
            <a:prstGeom prst="rect">
              <a:avLst/>
            </a:prstGeom>
            <a:noFill/>
            <a:ln w="9525">
              <a:noFill/>
              <a:miter lim="800000"/>
              <a:headEnd/>
              <a:tailEnd/>
            </a:ln>
          </p:spPr>
        </p:pic>
        <p:sp>
          <p:nvSpPr>
            <p:cNvPr id="2061" name="Text Box 39"/>
            <p:cNvSpPr txBox="1">
              <a:spLocks noChangeArrowheads="1"/>
            </p:cNvSpPr>
            <p:nvPr/>
          </p:nvSpPr>
          <p:spPr bwMode="auto">
            <a:xfrm>
              <a:off x="1697" y="2982"/>
              <a:ext cx="458" cy="773"/>
            </a:xfrm>
            <a:prstGeom prst="rect">
              <a:avLst/>
            </a:prstGeom>
            <a:solidFill>
              <a:schemeClr val="bg1"/>
            </a:solidFill>
            <a:ln w="9525" algn="ctr">
              <a:noFill/>
              <a:miter lim="800000"/>
              <a:headEnd/>
              <a:tailEnd/>
            </a:ln>
          </p:spPr>
          <p:txBody>
            <a:bodyPr lIns="92075" tIns="46038" rIns="92075" bIns="46038"/>
            <a:lstStyle/>
            <a:p>
              <a:pPr marL="571500" indent="-571500">
                <a:buFont typeface="Wingdings" pitchFamily="2" charset="2"/>
                <a:buNone/>
              </a:pPr>
              <a:endParaRPr lang="en-GB" sz="1600" b="0" dirty="0">
                <a:sym typeface="Symbol" pitchFamily="18" charset="2"/>
              </a:endParaRPr>
            </a:p>
          </p:txBody>
        </p:sp>
      </p:grpSp>
      <p:sp>
        <p:nvSpPr>
          <p:cNvPr id="7201" name="Rectangle 33"/>
          <p:cNvSpPr>
            <a:spLocks noGrp="1" noChangeArrowheads="1"/>
          </p:cNvSpPr>
          <p:nvPr>
            <p:ph type="title"/>
          </p:nvPr>
        </p:nvSpPr>
        <p:spPr>
          <a:xfrm>
            <a:off x="1511300" y="0"/>
            <a:ext cx="5943600" cy="1066800"/>
          </a:xfrm>
        </p:spPr>
        <p:txBody>
          <a:bodyPr tIns="365760" bIns="365760"/>
          <a:lstStyle/>
          <a:p>
            <a:pPr>
              <a:defRPr/>
            </a:pPr>
            <a:r>
              <a:rPr lang="en-US" dirty="0"/>
              <a:t>Maxwell’s equations (1)</a:t>
            </a:r>
          </a:p>
        </p:txBody>
      </p:sp>
      <p:sp>
        <p:nvSpPr>
          <p:cNvPr id="2058" name="Rectangle 4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Basics</a:t>
            </a:r>
          </a:p>
        </p:txBody>
      </p:sp>
      <p:sp>
        <p:nvSpPr>
          <p:cNvPr id="3" name="TextBox 2"/>
          <p:cNvSpPr txBox="1"/>
          <p:nvPr/>
        </p:nvSpPr>
        <p:spPr>
          <a:xfrm>
            <a:off x="3367820" y="6138226"/>
            <a:ext cx="1467068" cy="341632"/>
          </a:xfrm>
          <a:prstGeom prst="rect">
            <a:avLst/>
          </a:prstGeom>
          <a:noFill/>
        </p:spPr>
        <p:txBody>
          <a:bodyPr wrap="none" rtlCol="0">
            <a:spAutoFit/>
          </a:bodyPr>
          <a:lstStyle/>
          <a:p>
            <a:pPr>
              <a:buNone/>
            </a:pPr>
            <a:r>
              <a:rPr lang="en-GB" sz="1800" b="0" dirty="0"/>
              <a:t>integral form</a:t>
            </a:r>
          </a:p>
        </p:txBody>
      </p:sp>
      <p:sp>
        <p:nvSpPr>
          <p:cNvPr id="18" name="TextBox 17"/>
          <p:cNvSpPr txBox="1"/>
          <p:nvPr/>
        </p:nvSpPr>
        <p:spPr>
          <a:xfrm>
            <a:off x="6190645" y="6140838"/>
            <a:ext cx="1770678" cy="341632"/>
          </a:xfrm>
          <a:prstGeom prst="rect">
            <a:avLst/>
          </a:prstGeom>
          <a:noFill/>
        </p:spPr>
        <p:txBody>
          <a:bodyPr wrap="none" rtlCol="0">
            <a:spAutoFit/>
          </a:bodyPr>
          <a:lstStyle/>
          <a:p>
            <a:pPr>
              <a:buNone/>
            </a:pPr>
            <a:r>
              <a:rPr lang="en-GB" sz="1800" b="0" dirty="0"/>
              <a:t>differential form</a:t>
            </a:r>
          </a:p>
        </p:txBody>
      </p:sp>
      <mc:AlternateContent xmlns:mc="http://schemas.openxmlformats.org/markup-compatibility/2006" xmlns:a14="http://schemas.microsoft.com/office/drawing/2010/main">
        <mc:Choice Requires="a14">
          <p:sp>
            <p:nvSpPr>
              <p:cNvPr id="2" name="TextBox 1"/>
              <p:cNvSpPr txBox="1"/>
              <p:nvPr/>
            </p:nvSpPr>
            <p:spPr>
              <a:xfrm>
                <a:off x="2640725" y="1053611"/>
                <a:ext cx="3304238" cy="2020168"/>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Amper</m:t>
                      </m:r>
                      <m:sSup>
                        <m:sSupPr>
                          <m:ctrlPr>
                            <a:rPr lang="en-GB" sz="1800" b="0" i="1" smtClean="0">
                              <a:latin typeface="Cambria Math" panose="02040503050406030204" pitchFamily="18" charset="0"/>
                              <a:ea typeface="Cambria Math" panose="02040503050406030204" pitchFamily="18" charset="0"/>
                            </a:rPr>
                          </m:ctrlPr>
                        </m:sSupPr>
                        <m:e>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e</m:t>
                          </m:r>
                        </m:e>
                        <m:sup>
                          <m:r>
                            <a:rPr lang="en-GB" sz="1800" b="0" i="0" smtClean="0">
                              <a:latin typeface="Cambria Math" panose="02040503050406030204" pitchFamily="18" charset="0"/>
                              <a:ea typeface="Cambria Math" panose="02040503050406030204" pitchFamily="18" charset="0"/>
                              <a:cs typeface="Arial" panose="020B0604020202020204" pitchFamily="34" charset="0"/>
                            </a:rPr>
                            <m:t>′</m:t>
                          </m:r>
                        </m:sup>
                      </m:sSup>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s</m:t>
                      </m:r>
                      <m:r>
                        <a:rPr lang="en-GB" sz="1800" b="0" i="0" smtClean="0">
                          <a:latin typeface="Cambria Math" panose="02040503050406030204" pitchFamily="18" charset="0"/>
                          <a:ea typeface="Cambria Math" panose="02040503050406030204" pitchFamily="18" charset="0"/>
                          <a:cs typeface="Arial" panose="020B0604020202020204" pitchFamily="34" charset="0"/>
                        </a:rPr>
                        <m:t> </m:t>
                      </m:r>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Law</m:t>
                      </m:r>
                      <m:r>
                        <a:rPr lang="en-GB" sz="1800" b="0" i="0" smtClean="0">
                          <a:latin typeface="Cambria Math" panose="02040503050406030204" pitchFamily="18" charset="0"/>
                          <a:ea typeface="Cambria Math" panose="02040503050406030204" pitchFamily="18" charset="0"/>
                          <a:cs typeface="Arial" panose="020B0604020202020204" pitchFamily="34" charset="0"/>
                        </a:rPr>
                        <m:t>:</m:t>
                      </m:r>
                    </m:oMath>
                    <m:oMath xmlns:m="http://schemas.openxmlformats.org/officeDocument/2006/math">
                      <m:nary>
                        <m:naryPr>
                          <m:chr m:val="∮"/>
                          <m:limLoc m:val="undOvr"/>
                          <m:ctrlPr>
                            <a:rPr lang="en-GB" sz="1400" b="0" i="1" smtClean="0">
                              <a:latin typeface="Cambria Math" panose="02040503050406030204" pitchFamily="18" charset="0"/>
                            </a:rPr>
                          </m:ctrlPr>
                        </m:naryPr>
                        <m:sub>
                          <m:r>
                            <m:rPr>
                              <m:brk m:alnAt="24"/>
                            </m:rPr>
                            <a:rPr lang="en-GB" sz="1400" b="0" i="1" smtClean="0">
                              <a:latin typeface="Cambria Math" panose="02040503050406030204" pitchFamily="18" charset="0"/>
                            </a:rPr>
                            <m:t>𝐶</m:t>
                          </m:r>
                        </m:sub>
                        <m:sup>
                          <m:r>
                            <a:rPr lang="en-GB" sz="1400" b="0" i="1" smtClean="0">
                              <a:latin typeface="Cambria Math" panose="02040503050406030204" pitchFamily="18" charset="0"/>
                            </a:rPr>
                            <m:t> </m:t>
                          </m:r>
                        </m:sup>
                        <m:e>
                          <m:r>
                            <a:rPr lang="en-GB" sz="1400" b="1" i="1" smtClean="0">
                              <a:latin typeface="Cambria Math" panose="02040503050406030204" pitchFamily="18" charset="0"/>
                            </a:rPr>
                            <m:t>𝑯</m:t>
                          </m:r>
                          <m:r>
                            <a:rPr lang="en-GB" sz="1400" b="0" i="1" smtClean="0">
                              <a:latin typeface="Cambria Math" panose="02040503050406030204" pitchFamily="18" charset="0"/>
                            </a:rPr>
                            <m:t> </m:t>
                          </m:r>
                          <m:r>
                            <a:rPr lang="en-GB" sz="1400" b="0" i="1" smtClean="0">
                              <a:latin typeface="Cambria Math" panose="02040503050406030204" pitchFamily="18" charset="0"/>
                            </a:rPr>
                            <m:t>𝑑</m:t>
                          </m:r>
                          <m:r>
                            <a:rPr lang="en-GB" sz="1400" b="1" i="1" smtClean="0">
                              <a:latin typeface="Cambria Math" panose="02040503050406030204" pitchFamily="18" charset="0"/>
                            </a:rPr>
                            <m:t>𝒍</m:t>
                          </m:r>
                          <m:r>
                            <a:rPr lang="en-GB" sz="1400" b="0" i="1" smtClean="0">
                              <a:latin typeface="Cambria Math" panose="02040503050406030204" pitchFamily="18" charset="0"/>
                            </a:rPr>
                            <m:t>=</m:t>
                          </m:r>
                          <m:r>
                            <a:rPr lang="en-GB" sz="1400" b="0" i="1" smtClean="0">
                              <a:latin typeface="Cambria Math" panose="02040503050406030204" pitchFamily="18" charset="0"/>
                            </a:rPr>
                            <m:t>𝐼</m:t>
                          </m:r>
                          <m:r>
                            <a:rPr lang="en-GB" sz="1400" b="0" i="1" smtClean="0">
                              <a:latin typeface="Cambria Math" panose="02040503050406030204" pitchFamily="18" charset="0"/>
                            </a:rPr>
                            <m:t>=</m:t>
                          </m:r>
                          <m:sSub>
                            <m:sSubPr>
                              <m:ctrlPr>
                                <a:rPr lang="en-GB" sz="1400" b="0" i="1" smtClean="0">
                                  <a:solidFill>
                                    <a:schemeClr val="accent2"/>
                                  </a:solidFill>
                                  <a:latin typeface="Cambria Math" panose="02040503050406030204" pitchFamily="18" charset="0"/>
                                </a:rPr>
                              </m:ctrlPr>
                            </m:sSubPr>
                            <m:e>
                              <m:r>
                                <a:rPr lang="en-GB" sz="1400" b="0" i="1" smtClean="0">
                                  <a:solidFill>
                                    <a:schemeClr val="accent2"/>
                                  </a:solidFill>
                                  <a:latin typeface="Cambria Math" panose="02040503050406030204" pitchFamily="18" charset="0"/>
                                </a:rPr>
                                <m:t>𝐼</m:t>
                              </m:r>
                            </m:e>
                            <m:sub>
                              <m:r>
                                <a:rPr lang="en-GB" sz="1400" b="0" i="1" smtClean="0">
                                  <a:solidFill>
                                    <a:schemeClr val="accent2"/>
                                  </a:solidFill>
                                  <a:latin typeface="Cambria Math" panose="02040503050406030204" pitchFamily="18" charset="0"/>
                                </a:rPr>
                                <m:t>𝑐</m:t>
                              </m:r>
                            </m:sub>
                          </m:sSub>
                          <m:r>
                            <a:rPr lang="en-GB" sz="1400" b="0" i="1" smtClean="0">
                              <a:latin typeface="Cambria Math" panose="02040503050406030204" pitchFamily="18" charset="0"/>
                            </a:rPr>
                            <m:t>+</m:t>
                          </m:r>
                          <m:sSub>
                            <m:sSubPr>
                              <m:ctrlPr>
                                <a:rPr lang="en-GB" sz="1400" b="0" i="1" smtClean="0">
                                  <a:solidFill>
                                    <a:srgbClr val="7030A0"/>
                                  </a:solidFill>
                                  <a:latin typeface="Cambria Math" panose="02040503050406030204" pitchFamily="18" charset="0"/>
                                </a:rPr>
                              </m:ctrlPr>
                            </m:sSubPr>
                            <m:e>
                              <m:r>
                                <a:rPr lang="en-GB" sz="1400" b="0" i="1" smtClean="0">
                                  <a:solidFill>
                                    <a:srgbClr val="7030A0"/>
                                  </a:solidFill>
                                  <a:latin typeface="Cambria Math" panose="02040503050406030204" pitchFamily="18" charset="0"/>
                                </a:rPr>
                                <m:t>𝐼</m:t>
                              </m:r>
                            </m:e>
                            <m:sub>
                              <m:r>
                                <a:rPr lang="en-GB" sz="1400" b="0" i="1" smtClean="0">
                                  <a:solidFill>
                                    <a:srgbClr val="7030A0"/>
                                  </a:solidFill>
                                  <a:latin typeface="Cambria Math" panose="02040503050406030204" pitchFamily="18" charset="0"/>
                                </a:rPr>
                                <m:t>𝑑</m:t>
                              </m:r>
                            </m:sub>
                          </m:sSub>
                          <m:r>
                            <a:rPr lang="en-GB" sz="1400" b="0" i="1" smtClean="0">
                              <a:latin typeface="Cambria Math" panose="02040503050406030204" pitchFamily="18" charset="0"/>
                            </a:rPr>
                            <m:t>=</m:t>
                          </m:r>
                          <m:nary>
                            <m:naryPr>
                              <m:chr m:val="∬"/>
                              <m:limLoc m:val="undOvr"/>
                              <m:ctrlPr>
                                <a:rPr lang="en-GB" sz="1400" b="0" i="1" smtClean="0">
                                  <a:latin typeface="Cambria Math" panose="02040503050406030204" pitchFamily="18" charset="0"/>
                                </a:rPr>
                              </m:ctrlPr>
                            </m:naryPr>
                            <m:sub>
                              <m:r>
                                <m:rPr>
                                  <m:brk m:alnAt="24"/>
                                </m:rPr>
                                <a:rPr lang="en-GB" sz="1400" b="0" i="1" smtClean="0">
                                  <a:latin typeface="Cambria Math" panose="02040503050406030204" pitchFamily="18" charset="0"/>
                                </a:rPr>
                                <m:t>𝑆</m:t>
                              </m:r>
                            </m:sub>
                            <m:sup>
                              <m:r>
                                <a:rPr lang="en-GB" sz="1400" b="0" i="1" smtClean="0">
                                  <a:latin typeface="Cambria Math" panose="02040503050406030204" pitchFamily="18" charset="0"/>
                                </a:rPr>
                                <m:t> </m:t>
                              </m:r>
                            </m:sup>
                            <m:e>
                              <m:d>
                                <m:dPr>
                                  <m:ctrlPr>
                                    <a:rPr lang="en-GB" sz="1400" b="0" i="1" smtClean="0">
                                      <a:latin typeface="Cambria Math" panose="02040503050406030204" pitchFamily="18" charset="0"/>
                                    </a:rPr>
                                  </m:ctrlPr>
                                </m:dPr>
                                <m:e>
                                  <m:sSub>
                                    <m:sSubPr>
                                      <m:ctrlPr>
                                        <a:rPr lang="en-GB" sz="1400" b="0" i="1" smtClean="0">
                                          <a:latin typeface="Cambria Math" panose="02040503050406030204" pitchFamily="18" charset="0"/>
                                        </a:rPr>
                                      </m:ctrlPr>
                                    </m:sSubPr>
                                    <m:e>
                                      <m:r>
                                        <a:rPr lang="en-GB" sz="1400" b="1" i="1" smtClean="0">
                                          <a:latin typeface="Cambria Math" panose="02040503050406030204" pitchFamily="18" charset="0"/>
                                        </a:rPr>
                                        <m:t>𝑱</m:t>
                                      </m:r>
                                    </m:e>
                                    <m:sub>
                                      <m:r>
                                        <a:rPr lang="en-GB" sz="1400" b="0" i="1" smtClean="0">
                                          <a:latin typeface="Cambria Math" panose="02040503050406030204" pitchFamily="18" charset="0"/>
                                        </a:rPr>
                                        <m:t>𝐹</m:t>
                                      </m:r>
                                    </m:sub>
                                  </m:sSub>
                                  <m:r>
                                    <a:rPr lang="en-GB" sz="1400" b="0" i="1" smtClean="0">
                                      <a:latin typeface="Cambria Math" panose="02040503050406030204" pitchFamily="18" charset="0"/>
                                    </a:rPr>
                                    <m:t>+</m:t>
                                  </m:r>
                                  <m:f>
                                    <m:fPr>
                                      <m:ctrlPr>
                                        <a:rPr lang="en-GB" sz="1400" b="0" i="1" smtClean="0">
                                          <a:latin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𝑫</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e>
                              </m:d>
                              <m:r>
                                <a:rPr lang="en-GB" sz="1400" b="0" i="1" smtClean="0">
                                  <a:latin typeface="Cambria Math" panose="02040503050406030204" pitchFamily="18" charset="0"/>
                                </a:rPr>
                                <m:t>𝑑</m:t>
                              </m:r>
                              <m:r>
                                <a:rPr lang="en-GB" sz="1400" i="1" smtClean="0">
                                  <a:latin typeface="Cambria Math" panose="02040503050406030204" pitchFamily="18" charset="0"/>
                                </a:rPr>
                                <m:t>𝑺</m:t>
                              </m:r>
                            </m:e>
                          </m:nary>
                        </m:e>
                      </m:nary>
                    </m:oMath>
                  </m:oMathPara>
                </a14:m>
                <a:br>
                  <a:rPr lang="en-GB" sz="1400" b="0" dirty="0">
                    <a:latin typeface="+mn-lt"/>
                  </a:rPr>
                </a:br>
                <a:endParaRPr lang="en-GB" sz="1400" b="0" dirty="0">
                  <a:latin typeface="+mn-lt"/>
                </a:endParaRPr>
              </a:p>
              <a:p>
                <a:pPr>
                  <a:buNone/>
                </a:pPr>
                <a:endParaRPr lang="en-GB" sz="1400" b="0" i="0" dirty="0">
                  <a:latin typeface="+mn-lt"/>
                </a:endParaRPr>
              </a:p>
              <a:p>
                <a:pPr>
                  <a:buNone/>
                </a:pP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rPr>
                        <m:t>with</m:t>
                      </m:r>
                      <m:r>
                        <a:rPr lang="en-GB" sz="1400" b="0" i="0" smtClean="0">
                          <a:latin typeface="Cambria Math" panose="02040503050406030204" pitchFamily="18" charset="0"/>
                        </a:rPr>
                        <m:t> </m:t>
                      </m:r>
                      <m:sSub>
                        <m:sSubPr>
                          <m:ctrlPr>
                            <a:rPr lang="en-GB" sz="1400" b="0" i="1" smtClean="0">
                              <a:latin typeface="Cambria Math" panose="02040503050406030204" pitchFamily="18" charset="0"/>
                            </a:rPr>
                          </m:ctrlPr>
                        </m:sSubPr>
                        <m:e>
                          <m:r>
                            <a:rPr lang="en-GB" sz="1400" b="1" i="1" smtClean="0">
                              <a:latin typeface="Cambria Math" panose="02040503050406030204" pitchFamily="18" charset="0"/>
                            </a:rPr>
                            <m:t>𝑱</m:t>
                          </m:r>
                        </m:e>
                        <m:sub>
                          <m:r>
                            <a:rPr lang="en-GB" sz="1400" b="0" i="1" smtClean="0">
                              <a:latin typeface="Cambria Math" panose="02040503050406030204" pitchFamily="18" charset="0"/>
                            </a:rPr>
                            <m:t>𝐹</m:t>
                          </m:r>
                        </m:sub>
                      </m:sSub>
                      <m:r>
                        <a:rPr lang="en-GB" sz="1400" b="0" i="1" smtClean="0">
                          <a:latin typeface="Cambria Math" panose="02040503050406030204" pitchFamily="18" charset="0"/>
                        </a:rPr>
                        <m:t> </m:t>
                      </m:r>
                      <m:r>
                        <m:rPr>
                          <m:nor/>
                        </m:rPr>
                        <a:rPr lang="en-GB" sz="1400" b="0" i="0" smtClean="0">
                          <a:latin typeface="Cambria Math" panose="02040503050406030204" pitchFamily="18" charset="0"/>
                        </a:rPr>
                        <m:t>being</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the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free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or</m:t>
                      </m:r>
                      <m:r>
                        <m:rPr>
                          <m:nor/>
                        </m:rPr>
                        <a:rPr lang="en-GB" sz="1400" b="0" i="0" smtClean="0">
                          <a:latin typeface="Cambria Math" panose="02040503050406030204" pitchFamily="18" charset="0"/>
                        </a:rPr>
                        <m:t> </m:t>
                      </m:r>
                    </m:oMath>
                    <m:oMath xmlns:m="http://schemas.openxmlformats.org/officeDocument/2006/math">
                      <m:r>
                        <m:rPr>
                          <m:nor/>
                        </m:rPr>
                        <a:rPr lang="en-GB" sz="1400" b="0" i="0" smtClean="0">
                          <a:latin typeface="Cambria Math" panose="02040503050406030204" pitchFamily="18" charset="0"/>
                        </a:rPr>
                        <m:t>conduction</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current</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density</m:t>
                      </m:r>
                      <m:r>
                        <m:rPr>
                          <m:nor/>
                        </m:rPr>
                        <a:rPr lang="en-GB" sz="1400" b="0" i="0" smtClean="0">
                          <a:latin typeface="Cambria Math" panose="02040503050406030204" pitchFamily="18" charset="0"/>
                        </a:rPr>
                        <m:t>,</m:t>
                      </m:r>
                    </m:oMath>
                    <m:oMath xmlns:m="http://schemas.openxmlformats.org/officeDocument/2006/math">
                      <m:r>
                        <m:rPr>
                          <m:nor/>
                        </m:rPr>
                        <a:rPr lang="en-GB" sz="1400" b="0" i="0" smtClean="0">
                          <a:latin typeface="Cambria Math" panose="02040503050406030204" pitchFamily="18" charset="0"/>
                        </a:rPr>
                        <m:t>and</m:t>
                      </m:r>
                      <m:r>
                        <a:rPr lang="en-GB" sz="1400" b="0" i="1" smtClean="0">
                          <a:latin typeface="Cambria Math" panose="02040503050406030204" pitchFamily="18" charset="0"/>
                        </a:rPr>
                        <m:t> </m:t>
                      </m:r>
                      <m:f>
                        <m:fPr>
                          <m:ctrlPr>
                            <a:rPr lang="en-GB" sz="1400" b="0" i="1" smtClean="0">
                              <a:latin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𝑫</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1" i="1" smtClean="0">
                              <a:latin typeface="Cambria Math" panose="02040503050406030204" pitchFamily="18" charset="0"/>
                            </a:rPr>
                            <m:t>𝑱</m:t>
                          </m:r>
                        </m:e>
                        <m:sub>
                          <m:r>
                            <a:rPr lang="en-GB" sz="1400" b="0" i="1" smtClean="0">
                              <a:latin typeface="Cambria Math" panose="02040503050406030204" pitchFamily="18" charset="0"/>
                            </a:rPr>
                            <m:t>𝐷</m:t>
                          </m:r>
                        </m:sub>
                      </m:sSub>
                      <m:r>
                        <a:rPr lang="en-GB" sz="1400" b="0" i="0" smtClean="0">
                          <a:latin typeface="Cambria Math" panose="02040503050406030204" pitchFamily="18" charset="0"/>
                        </a:rPr>
                        <m:t> </m:t>
                      </m:r>
                    </m:oMath>
                    <m:oMath xmlns:m="http://schemas.openxmlformats.org/officeDocument/2006/math">
                      <m:r>
                        <m:rPr>
                          <m:nor/>
                        </m:rPr>
                        <a:rPr lang="en-GB" sz="1400" b="0" i="0" smtClean="0">
                          <a:latin typeface="Cambria Math" panose="02040503050406030204" pitchFamily="18" charset="0"/>
                        </a:rPr>
                        <m:t>the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displacement</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current</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density</m:t>
                      </m:r>
                      <m:r>
                        <m:rPr>
                          <m:nor/>
                        </m:rPr>
                        <a:rPr lang="en-GB" sz="1400" b="0" i="0" smtClean="0">
                          <a:latin typeface="Cambria Math" panose="02040503050406030204" pitchFamily="18" charset="0"/>
                        </a:rPr>
                        <m:t>.</m:t>
                      </m:r>
                    </m:oMath>
                  </m:oMathPara>
                </a14:m>
                <a:br>
                  <a:rPr lang="en-GB" sz="1400" b="0" dirty="0"/>
                </a:br>
                <a:endParaRPr lang="en-GB" sz="1400" b="0" dirty="0"/>
              </a:p>
            </p:txBody>
          </p:sp>
        </mc:Choice>
        <mc:Fallback xmlns="">
          <p:sp>
            <p:nvSpPr>
              <p:cNvPr id="2" name="TextBox 1"/>
              <p:cNvSpPr txBox="1">
                <a:spLocks noRot="1" noChangeAspect="1" noMove="1" noResize="1" noEditPoints="1" noAdjustHandles="1" noChangeArrowheads="1" noChangeShapeType="1" noTextEdit="1"/>
              </p:cNvSpPr>
              <p:nvPr/>
            </p:nvSpPr>
            <p:spPr>
              <a:xfrm>
                <a:off x="2640725" y="1053611"/>
                <a:ext cx="3304238" cy="2020168"/>
              </a:xfrm>
              <a:prstGeom prst="rect">
                <a:avLst/>
              </a:prstGeom>
              <a:blipFill>
                <a:blip r:embed="rId5"/>
                <a:stretch>
                  <a:fillRect l="-19373" t="-33233" r="-3506" b="-30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6005877" y="1442884"/>
                <a:ext cx="2724464" cy="1208985"/>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𝑐𝑢𝑟𝑙</m:t>
                      </m:r>
                      <m:r>
                        <a:rPr lang="en-GB" sz="1400" b="0" i="1" smtClean="0">
                          <a:latin typeface="Cambria Math" panose="02040503050406030204" pitchFamily="18" charset="0"/>
                        </a:rPr>
                        <m:t> </m:t>
                      </m:r>
                      <m:r>
                        <a:rPr lang="en-GB" sz="1400" b="1" i="1" smtClean="0">
                          <a:latin typeface="Cambria Math" panose="02040503050406030204" pitchFamily="18" charset="0"/>
                        </a:rPr>
                        <m:t>𝑯</m:t>
                      </m:r>
                      <m:r>
                        <a:rPr lang="en-GB" sz="1400" b="0" i="1" smtClean="0">
                          <a:latin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𝑯</m:t>
                      </m:r>
                      <m:r>
                        <a:rPr lang="en-GB" sz="1400" b="0" i="1" smtClean="0">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1" i="1" smtClean="0">
                              <a:latin typeface="Cambria Math" panose="02040503050406030204" pitchFamily="18" charset="0"/>
                              <a:ea typeface="Cambria Math" panose="02040503050406030204" pitchFamily="18" charset="0"/>
                            </a:rPr>
                            <m:t>𝑱</m:t>
                          </m:r>
                        </m:e>
                        <m:sub>
                          <m:r>
                            <a:rPr lang="en-GB" sz="1400" b="0" i="1" smtClean="0">
                              <a:latin typeface="Cambria Math" panose="02040503050406030204" pitchFamily="18" charset="0"/>
                              <a:ea typeface="Cambria Math" panose="02040503050406030204" pitchFamily="18" charset="0"/>
                            </a:rPr>
                            <m:t>𝐹</m:t>
                          </m:r>
                        </m:sub>
                      </m:sSub>
                      <m:r>
                        <a:rPr lang="en-GB" sz="1400" b="0" i="1" smtClean="0">
                          <a:latin typeface="Cambria Math" panose="02040503050406030204" pitchFamily="18" charset="0"/>
                          <a:ea typeface="Cambria Math" panose="02040503050406030204" pitchFamily="18" charset="0"/>
                        </a:rPr>
                        <m:t>+</m:t>
                      </m:r>
                      <m:f>
                        <m:fPr>
                          <m:ctrlPr>
                            <a:rPr lang="en-GB" sz="1400" b="0" i="1" smtClean="0">
                              <a:latin typeface="Cambria Math" panose="02040503050406030204" pitchFamily="18" charset="0"/>
                              <a:ea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𝑫</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oMath>
                  </m:oMathPara>
                </a14:m>
                <a:br>
                  <a:rPr lang="en-GB" sz="1400" b="0" dirty="0">
                    <a:latin typeface="+mn-lt"/>
                  </a:rPr>
                </a:br>
                <a:endParaRPr lang="en-GB" sz="1400" b="0" i="0" dirty="0">
                  <a:latin typeface="+mj-lt"/>
                </a:endParaRPr>
              </a:p>
              <a:p>
                <a:pPr>
                  <a:buNone/>
                </a:pPr>
                <a:endParaRPr lang="en-GB" sz="1400" b="0" i="0" dirty="0">
                  <a:latin typeface="+mj-lt"/>
                </a:endParaRPr>
              </a:p>
              <a:p>
                <a:pPr>
                  <a:buNone/>
                </a:pP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with</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current</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density</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sSub>
                        <m:sSubPr>
                          <m:ctrlPr>
                            <a:rPr lang="en-GB" sz="1400" b="0" i="1" smtClean="0">
                              <a:latin typeface="Cambria Math" panose="02040503050406030204" pitchFamily="18" charset="0"/>
                            </a:rPr>
                          </m:ctrlPr>
                        </m:sSubPr>
                        <m:e>
                          <m:r>
                            <a:rPr lang="en-GB" sz="1400" b="1" i="1" smtClean="0">
                              <a:latin typeface="Cambria Math" panose="02040503050406030204" pitchFamily="18" charset="0"/>
                            </a:rPr>
                            <m:t>𝑱</m:t>
                          </m:r>
                        </m:e>
                        <m:sub>
                          <m:r>
                            <a:rPr lang="en-GB" sz="1400" b="0" i="1" smtClean="0">
                              <a:latin typeface="Cambria Math" panose="02040503050406030204" pitchFamily="18" charset="0"/>
                            </a:rPr>
                            <m:t>𝐹</m:t>
                          </m:r>
                        </m:sub>
                      </m:sSub>
                    </m:oMath>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electric</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displacement</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field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𝑫</m:t>
                      </m:r>
                    </m:oMath>
                    <m:oMath xmlns:m="http://schemas.openxmlformats.org/officeDocument/2006/math">
                      <m:r>
                        <m:rPr>
                          <m:sty m:val="p"/>
                        </m:rPr>
                        <a:rPr lang="en-GB" sz="1400" b="0" i="0" smtClean="0">
                          <a:latin typeface="Cambria Math" panose="02040503050406030204" pitchFamily="18" charset="0"/>
                          <a:ea typeface="Cambria Math" panose="02040503050406030204" pitchFamily="18" charset="0"/>
                        </a:rPr>
                        <m:t>and</m:t>
                      </m:r>
                      <m:r>
                        <a:rPr lang="en-GB" sz="1400" b="0" i="0" smtClean="0">
                          <a:latin typeface="Cambria Math" panose="02040503050406030204" pitchFamily="18" charset="0"/>
                          <a:ea typeface="Cambria Math" panose="02040503050406030204" pitchFamily="18" charset="0"/>
                        </a:rPr>
                        <m:t> </m:t>
                      </m:r>
                      <m:r>
                        <m:rPr>
                          <m:sty m:val="p"/>
                        </m:rPr>
                        <a:rPr lang="en-GB" sz="1400" b="0" i="0" smtClean="0">
                          <a:latin typeface="Cambria Math" panose="02040503050406030204" pitchFamily="18" charset="0"/>
                          <a:ea typeface="Cambria Math" panose="02040503050406030204" pitchFamily="18" charset="0"/>
                        </a:rPr>
                        <m:t>the</m:t>
                      </m:r>
                      <m:r>
                        <a:rPr lang="en-GB" sz="1400" b="0" i="0" smtClean="0">
                          <a:latin typeface="Cambria Math" panose="02040503050406030204" pitchFamily="18" charset="0"/>
                          <a:ea typeface="Cambria Math" panose="02040503050406030204" pitchFamily="18" charset="0"/>
                        </a:rPr>
                        <m:t> </m:t>
                      </m:r>
                      <m:r>
                        <m:rPr>
                          <m:sty m:val="p"/>
                        </m:rPr>
                        <a:rPr lang="en-GB" sz="1400" b="0" i="0" smtClean="0">
                          <a:latin typeface="Cambria Math" panose="02040503050406030204" pitchFamily="18" charset="0"/>
                          <a:ea typeface="Cambria Math" panose="02040503050406030204" pitchFamily="18" charset="0"/>
                        </a:rPr>
                        <m:t>magnetic</m:t>
                      </m:r>
                      <m:r>
                        <a:rPr lang="en-GB" sz="1400" b="0" i="0" smtClean="0">
                          <a:latin typeface="Cambria Math" panose="02040503050406030204" pitchFamily="18" charset="0"/>
                          <a:ea typeface="Cambria Math" panose="02040503050406030204" pitchFamily="18" charset="0"/>
                        </a:rPr>
                        <m:t> </m:t>
                      </m:r>
                      <m:r>
                        <m:rPr>
                          <m:sty m:val="p"/>
                        </m:rPr>
                        <a:rPr lang="en-GB" sz="1400" b="0" i="0" smtClean="0">
                          <a:latin typeface="Cambria Math" panose="02040503050406030204" pitchFamily="18" charset="0"/>
                          <a:ea typeface="Cambria Math" panose="02040503050406030204" pitchFamily="18" charset="0"/>
                        </a:rPr>
                        <m:t>field</m:t>
                      </m:r>
                      <m:r>
                        <a:rPr lang="en-GB" sz="1400" b="0" i="0" smtClean="0">
                          <a:latin typeface="Cambria Math" panose="02040503050406030204" pitchFamily="18" charset="0"/>
                          <a:ea typeface="Cambria Math" panose="02040503050406030204" pitchFamily="18" charset="0"/>
                        </a:rPr>
                        <m:t> </m:t>
                      </m:r>
                      <m:r>
                        <a:rPr lang="en-GB" sz="1400" b="1" i="1" smtClean="0">
                          <a:latin typeface="Cambria Math" panose="02040503050406030204" pitchFamily="18" charset="0"/>
                        </a:rPr>
                        <m:t>𝑯</m:t>
                      </m:r>
                    </m:oMath>
                  </m:oMathPara>
                </a14:m>
                <a:br>
                  <a:rPr lang="en-GB" sz="1400" b="0" dirty="0"/>
                </a:br>
                <a:endParaRPr lang="en-GB" sz="14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005877" y="1442884"/>
                <a:ext cx="2724464" cy="1208985"/>
              </a:xfrm>
              <a:prstGeom prst="rect">
                <a:avLst/>
              </a:prstGeom>
              <a:blipFill>
                <a:blip r:embed="rId6"/>
                <a:stretch>
                  <a:fillRect t="-3030" b="-55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076929" y="3948707"/>
                <a:ext cx="2022990" cy="1015086"/>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𝑐𝑢𝑟𝑙</m:t>
                      </m:r>
                      <m:r>
                        <a:rPr lang="en-GB" sz="1400" b="0" i="1" smtClean="0">
                          <a:latin typeface="Cambria Math" panose="02040503050406030204" pitchFamily="18" charset="0"/>
                        </a:rPr>
                        <m:t> </m:t>
                      </m:r>
                      <m:r>
                        <a:rPr lang="en-GB" sz="1400" b="1" i="1" smtClean="0">
                          <a:latin typeface="Cambria Math" panose="02040503050406030204" pitchFamily="18" charset="0"/>
                        </a:rPr>
                        <m:t>𝑬</m:t>
                      </m:r>
                      <m:r>
                        <a:rPr lang="en-GB" sz="1400" b="0" i="1" smtClean="0">
                          <a:latin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𝑬</m:t>
                      </m:r>
                      <m:r>
                        <a:rPr lang="en-GB" sz="1400" b="0" i="1" smtClean="0">
                          <a:latin typeface="Cambria Math" panose="02040503050406030204" pitchFamily="18" charset="0"/>
                          <a:ea typeface="Cambria Math" panose="02040503050406030204" pitchFamily="18" charset="0"/>
                        </a:rPr>
                        <m:t>=−</m:t>
                      </m:r>
                      <m:f>
                        <m:fPr>
                          <m:ctrlPr>
                            <a:rPr lang="en-GB" sz="1400" b="0" i="1" smtClean="0">
                              <a:latin typeface="Cambria Math" panose="02040503050406030204" pitchFamily="18" charset="0"/>
                              <a:ea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𝑩</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oMath>
                  </m:oMathPara>
                </a14:m>
                <a:br>
                  <a:rPr lang="en-GB" sz="1400" b="0" dirty="0">
                    <a:latin typeface="+mn-lt"/>
                  </a:rPr>
                </a:br>
                <a:endParaRPr lang="en-GB" sz="1400" b="0" i="0" dirty="0">
                  <a:latin typeface="+mj-lt"/>
                </a:endParaRPr>
              </a:p>
              <a:p>
                <a:pPr>
                  <a:buNone/>
                </a:pPr>
                <a:endParaRPr lang="en-GB" sz="1400" b="0" i="0" dirty="0">
                  <a:latin typeface="+mj-lt"/>
                </a:endParaRPr>
              </a:p>
              <a:p>
                <a:pPr>
                  <a:buNone/>
                </a:pP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with</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electric</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field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𝑬</m:t>
                      </m:r>
                    </m:oMath>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and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magnetic</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field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𝑩</m:t>
                      </m:r>
                    </m:oMath>
                  </m:oMathPara>
                </a14:m>
                <a:br>
                  <a:rPr lang="en-GB" sz="1400" b="0" dirty="0"/>
                </a:br>
                <a:endParaRPr lang="en-GB" sz="1400" b="0" dirty="0"/>
              </a:p>
            </p:txBody>
          </p:sp>
        </mc:Choice>
        <mc:Fallback xmlns="">
          <p:sp>
            <p:nvSpPr>
              <p:cNvPr id="21" name="TextBox 20"/>
              <p:cNvSpPr txBox="1">
                <a:spLocks noRot="1" noChangeAspect="1" noMove="1" noResize="1" noEditPoints="1" noAdjustHandles="1" noChangeArrowheads="1" noChangeShapeType="1" noTextEdit="1"/>
              </p:cNvSpPr>
              <p:nvPr/>
            </p:nvSpPr>
            <p:spPr>
              <a:xfrm>
                <a:off x="6076929" y="3948707"/>
                <a:ext cx="2022990" cy="1015086"/>
              </a:xfrm>
              <a:prstGeom prst="rect">
                <a:avLst/>
              </a:prstGeom>
              <a:blipFill>
                <a:blip r:embed="rId7"/>
                <a:stretch>
                  <a:fillRect t="-3614" b="-6627"/>
                </a:stretch>
              </a:blipFill>
            </p:spPr>
            <p:txBody>
              <a:bodyPr/>
              <a:lstStyle/>
              <a:p>
                <a:r>
                  <a:rPr lang="en-GB">
                    <a:noFill/>
                  </a:rPr>
                  <a:t> </a:t>
                </a:r>
              </a:p>
            </p:txBody>
          </p:sp>
        </mc:Fallback>
      </mc:AlternateContent>
      <p:sp>
        <p:nvSpPr>
          <p:cNvPr id="4" name="TextBox 3"/>
          <p:cNvSpPr txBox="1"/>
          <p:nvPr/>
        </p:nvSpPr>
        <p:spPr>
          <a:xfrm>
            <a:off x="3450558" y="1802226"/>
            <a:ext cx="678391" cy="313932"/>
          </a:xfrm>
          <a:prstGeom prst="rect">
            <a:avLst/>
          </a:prstGeom>
          <a:noFill/>
        </p:spPr>
        <p:txBody>
          <a:bodyPr wrap="none" rtlCol="0">
            <a:spAutoFit/>
          </a:bodyPr>
          <a:lstStyle/>
          <a:p>
            <a:pPr algn="ctr">
              <a:buNone/>
            </a:pPr>
            <a:r>
              <a:rPr lang="en-GB" sz="800" b="0" dirty="0">
                <a:solidFill>
                  <a:srgbClr val="008000"/>
                </a:solidFill>
              </a:rPr>
              <a:t>conductive</a:t>
            </a:r>
            <a:br>
              <a:rPr lang="en-GB" sz="800" b="0" dirty="0">
                <a:solidFill>
                  <a:srgbClr val="008000"/>
                </a:solidFill>
              </a:rPr>
            </a:br>
            <a:r>
              <a:rPr lang="en-GB" sz="800" b="0" dirty="0">
                <a:solidFill>
                  <a:srgbClr val="008000"/>
                </a:solidFill>
              </a:rPr>
              <a:t>current</a:t>
            </a:r>
          </a:p>
        </p:txBody>
      </p:sp>
      <p:sp>
        <p:nvSpPr>
          <p:cNvPr id="22" name="TextBox 21"/>
          <p:cNvSpPr txBox="1"/>
          <p:nvPr/>
        </p:nvSpPr>
        <p:spPr>
          <a:xfrm>
            <a:off x="4002564" y="1806479"/>
            <a:ext cx="792205" cy="313932"/>
          </a:xfrm>
          <a:prstGeom prst="rect">
            <a:avLst/>
          </a:prstGeom>
          <a:noFill/>
        </p:spPr>
        <p:txBody>
          <a:bodyPr wrap="none" rtlCol="0">
            <a:spAutoFit/>
          </a:bodyPr>
          <a:lstStyle/>
          <a:p>
            <a:pPr algn="ctr">
              <a:buNone/>
            </a:pPr>
            <a:r>
              <a:rPr lang="en-GB" sz="800" b="0" dirty="0">
                <a:solidFill>
                  <a:srgbClr val="7030A0"/>
                </a:solidFill>
              </a:rPr>
              <a:t>displacement</a:t>
            </a:r>
            <a:br>
              <a:rPr lang="en-GB" sz="800" b="0" dirty="0">
                <a:solidFill>
                  <a:srgbClr val="7030A0"/>
                </a:solidFill>
              </a:rPr>
            </a:br>
            <a:r>
              <a:rPr lang="en-GB" sz="800" b="0" dirty="0">
                <a:solidFill>
                  <a:srgbClr val="7030A0"/>
                </a:solidFill>
              </a:rPr>
              <a:t>current</a:t>
            </a:r>
          </a:p>
        </p:txBody>
      </p:sp>
      <mc:AlternateContent xmlns:mc="http://schemas.openxmlformats.org/markup-compatibility/2006" xmlns:a14="http://schemas.microsoft.com/office/drawing/2010/main">
        <mc:Choice Requires="a14">
          <p:sp>
            <p:nvSpPr>
              <p:cNvPr id="23" name="TextBox 22"/>
              <p:cNvSpPr txBox="1"/>
              <p:nvPr/>
            </p:nvSpPr>
            <p:spPr>
              <a:xfrm>
                <a:off x="2509496" y="3337602"/>
                <a:ext cx="2968698" cy="2771143"/>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Farada</m:t>
                      </m:r>
                      <m:sSup>
                        <m:sSupPr>
                          <m:ctrlPr>
                            <a:rPr lang="en-GB" sz="1800" b="0" i="1" smtClean="0">
                              <a:latin typeface="Cambria Math" panose="02040503050406030204" pitchFamily="18" charset="0"/>
                              <a:ea typeface="Cambria Math" panose="02040503050406030204" pitchFamily="18" charset="0"/>
                            </a:rPr>
                          </m:ctrlPr>
                        </m:sSupPr>
                        <m:e>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y</m:t>
                          </m:r>
                        </m:e>
                        <m:sup>
                          <m:r>
                            <a:rPr lang="en-GB" sz="1800" b="0" i="0" smtClean="0">
                              <a:latin typeface="Cambria Math" panose="02040503050406030204" pitchFamily="18" charset="0"/>
                              <a:ea typeface="Cambria Math" panose="02040503050406030204" pitchFamily="18" charset="0"/>
                              <a:cs typeface="Arial" panose="020B0604020202020204" pitchFamily="34" charset="0"/>
                            </a:rPr>
                            <m:t>′</m:t>
                          </m:r>
                        </m:sup>
                      </m:sSup>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s</m:t>
                      </m:r>
                      <m:r>
                        <a:rPr lang="en-GB" sz="1800" b="0" i="0" smtClean="0">
                          <a:latin typeface="Cambria Math" panose="02040503050406030204" pitchFamily="18" charset="0"/>
                          <a:ea typeface="Cambria Math" panose="02040503050406030204" pitchFamily="18" charset="0"/>
                          <a:cs typeface="Arial" panose="020B0604020202020204" pitchFamily="34" charset="0"/>
                        </a:rPr>
                        <m:t> </m:t>
                      </m:r>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Law</m:t>
                      </m:r>
                      <m:r>
                        <a:rPr lang="en-GB" sz="1800" b="0" i="0" smtClean="0">
                          <a:latin typeface="Cambria Math" panose="02040503050406030204" pitchFamily="18" charset="0"/>
                          <a:ea typeface="Cambria Math" panose="02040503050406030204" pitchFamily="18" charset="0"/>
                          <a:cs typeface="Arial" panose="020B0604020202020204" pitchFamily="34" charset="0"/>
                        </a:rPr>
                        <m:t> </m:t>
                      </m:r>
                    </m:oMath>
                    <m:oMath xmlns:m="http://schemas.openxmlformats.org/officeDocument/2006/math">
                      <m:r>
                        <a:rPr lang="en-GB" sz="1800" b="0" i="0" smtClean="0">
                          <a:latin typeface="Cambria Math" panose="02040503050406030204" pitchFamily="18" charset="0"/>
                          <a:ea typeface="Cambria Math" panose="02040503050406030204" pitchFamily="18" charset="0"/>
                          <a:cs typeface="Arial" panose="020B0604020202020204" pitchFamily="34" charset="0"/>
                        </a:rPr>
                        <m:t>(</m:t>
                      </m:r>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Kelvin</m:t>
                      </m:r>
                      <m:r>
                        <a:rPr lang="en-GB" sz="1800" b="0" i="0" smtClean="0">
                          <a:latin typeface="Cambria Math" panose="02040503050406030204" pitchFamily="18" charset="0"/>
                          <a:ea typeface="Cambria Math" panose="02040503050406030204" pitchFamily="18" charset="0"/>
                          <a:cs typeface="Arial" panose="020B0604020202020204" pitchFamily="34" charset="0"/>
                        </a:rPr>
                        <m:t>−</m:t>
                      </m:r>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Stokes</m:t>
                      </m:r>
                      <m:r>
                        <a:rPr lang="en-GB" sz="1800" b="0" i="0" smtClean="0">
                          <a:latin typeface="Cambria Math" panose="02040503050406030204" pitchFamily="18" charset="0"/>
                          <a:ea typeface="Cambria Math" panose="02040503050406030204" pitchFamily="18" charset="0"/>
                          <a:cs typeface="Arial" panose="020B0604020202020204" pitchFamily="34" charset="0"/>
                        </a:rPr>
                        <m:t> </m:t>
                      </m:r>
                      <m:r>
                        <m:rPr>
                          <m:sty m:val="p"/>
                        </m:rPr>
                        <a:rPr lang="en-GB" sz="1800" b="0" i="0" smtClean="0">
                          <a:latin typeface="Cambria Math" panose="02040503050406030204" pitchFamily="18" charset="0"/>
                          <a:ea typeface="Cambria Math" panose="02040503050406030204" pitchFamily="18" charset="0"/>
                          <a:cs typeface="Arial" panose="020B0604020202020204" pitchFamily="34" charset="0"/>
                        </a:rPr>
                        <m:t>Theorem</m:t>
                      </m:r>
                      <m:r>
                        <a:rPr lang="en-GB" sz="1800" b="0" i="0" smtClean="0">
                          <a:latin typeface="Cambria Math" panose="02040503050406030204" pitchFamily="18" charset="0"/>
                          <a:ea typeface="Cambria Math" panose="02040503050406030204" pitchFamily="18" charset="0"/>
                          <a:cs typeface="Arial" panose="020B0604020202020204" pitchFamily="34" charset="0"/>
                        </a:rPr>
                        <m:t>):</m:t>
                      </m:r>
                    </m:oMath>
                    <m:oMath xmlns:m="http://schemas.openxmlformats.org/officeDocument/2006/math">
                      <m:nary>
                        <m:naryPr>
                          <m:chr m:val="∮"/>
                          <m:limLoc m:val="undOvr"/>
                          <m:ctrlPr>
                            <a:rPr lang="en-GB" sz="1400" b="0" i="1" smtClean="0">
                              <a:latin typeface="Cambria Math" panose="02040503050406030204" pitchFamily="18" charset="0"/>
                            </a:rPr>
                          </m:ctrlPr>
                        </m:naryPr>
                        <m:sub>
                          <m:r>
                            <m:rPr>
                              <m:brk m:alnAt="24"/>
                            </m:rPr>
                            <a:rPr lang="en-GB" sz="1400" b="0" i="1" smtClean="0">
                              <a:latin typeface="Cambria Math" panose="02040503050406030204" pitchFamily="18" charset="0"/>
                              <a:ea typeface="Cambria Math" panose="02040503050406030204" pitchFamily="18" charset="0"/>
                            </a:rPr>
                            <m:t>𝜕</m:t>
                          </m:r>
                          <m:r>
                            <m:rPr>
                              <m:sty m:val="p"/>
                            </m:rPr>
                            <a:rPr lang="el-GR" sz="1400" b="0" i="1" smtClean="0">
                              <a:latin typeface="Cambria Math" panose="02040503050406030204" pitchFamily="18" charset="0"/>
                              <a:ea typeface="Cambria Math" panose="02040503050406030204" pitchFamily="18" charset="0"/>
                            </a:rPr>
                            <m:t>Σ</m:t>
                          </m:r>
                        </m:sub>
                        <m:sup>
                          <m:r>
                            <a:rPr lang="en-GB" sz="1400" b="0" i="1" smtClean="0">
                              <a:latin typeface="Cambria Math" panose="02040503050406030204" pitchFamily="18" charset="0"/>
                            </a:rPr>
                            <m:t> </m:t>
                          </m:r>
                        </m:sup>
                        <m:e>
                          <m:r>
                            <a:rPr lang="en-GB" sz="1400" b="1" i="1" smtClean="0">
                              <a:latin typeface="Cambria Math" panose="02040503050406030204" pitchFamily="18" charset="0"/>
                            </a:rPr>
                            <m:t>𝑬</m:t>
                          </m:r>
                          <m:r>
                            <a:rPr lang="en-GB" sz="1400" b="0" i="1" smtClean="0">
                              <a:latin typeface="Cambria Math" panose="02040503050406030204" pitchFamily="18" charset="0"/>
                            </a:rPr>
                            <m:t> </m:t>
                          </m:r>
                          <m:r>
                            <a:rPr lang="en-GB" sz="1400" b="0" i="1" smtClean="0">
                              <a:latin typeface="Cambria Math" panose="02040503050406030204" pitchFamily="18" charset="0"/>
                            </a:rPr>
                            <m:t>𝑑</m:t>
                          </m:r>
                          <m:r>
                            <a:rPr lang="en-GB" sz="1400" b="1" i="1" smtClean="0">
                              <a:latin typeface="Cambria Math" panose="02040503050406030204" pitchFamily="18" charset="0"/>
                            </a:rPr>
                            <m:t>𝒍</m:t>
                          </m:r>
                          <m:r>
                            <a:rPr lang="en-GB" sz="1400" b="0" i="1" smtClean="0">
                              <a:latin typeface="Cambria Math" panose="02040503050406030204" pitchFamily="18" charset="0"/>
                            </a:rPr>
                            <m:t>=−</m:t>
                          </m:r>
                          <m:nary>
                            <m:naryPr>
                              <m:limLoc m:val="undOvr"/>
                              <m:ctrlPr>
                                <a:rPr lang="en-GB" sz="1400" b="0" i="1" smtClean="0">
                                  <a:latin typeface="Cambria Math" panose="02040503050406030204" pitchFamily="18" charset="0"/>
                                </a:rPr>
                              </m:ctrlPr>
                            </m:naryPr>
                            <m:sub>
                              <m:r>
                                <m:rPr>
                                  <m:sty m:val="p"/>
                                  <m:brk m:alnAt="24"/>
                                </m:rPr>
                                <a:rPr lang="el-GR" sz="1400" b="0" i="1" smtClean="0">
                                  <a:latin typeface="Cambria Math" panose="02040503050406030204" pitchFamily="18" charset="0"/>
                                  <a:ea typeface="Cambria Math" panose="02040503050406030204" pitchFamily="18" charset="0"/>
                                </a:rPr>
                                <m:t>Σ</m:t>
                              </m:r>
                            </m:sub>
                            <m:sup>
                              <m:r>
                                <a:rPr lang="en-GB" sz="1400" b="0" i="1" smtClean="0">
                                  <a:latin typeface="Cambria Math" panose="02040503050406030204" pitchFamily="18" charset="0"/>
                                </a:rPr>
                                <m:t> </m:t>
                              </m:r>
                            </m:sup>
                            <m:e>
                              <m:f>
                                <m:fPr>
                                  <m:ctrlPr>
                                    <a:rPr lang="en-GB" sz="1400" b="0" i="1" smtClean="0">
                                      <a:latin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𝑩</m:t>
                                  </m:r>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r>
                                <a:rPr lang="en-GB" sz="1400" b="0" i="1" smtClean="0">
                                  <a:latin typeface="Cambria Math" panose="02040503050406030204" pitchFamily="18" charset="0"/>
                                </a:rPr>
                                <m:t>𝑑</m:t>
                              </m:r>
                              <m:r>
                                <a:rPr lang="en-GB" sz="1400" b="1" i="1" smtClean="0">
                                  <a:latin typeface="Cambria Math" panose="02040503050406030204" pitchFamily="18" charset="0"/>
                                </a:rPr>
                                <m:t>𝑨</m:t>
                              </m:r>
                            </m:e>
                          </m:nary>
                        </m:e>
                      </m:nary>
                    </m:oMath>
                  </m:oMathPara>
                </a14:m>
                <a:br>
                  <a:rPr lang="en-GB" sz="1400" b="0" dirty="0">
                    <a:latin typeface="+mn-lt"/>
                  </a:rPr>
                </a:br>
                <a:endParaRPr lang="en-GB" sz="1400" b="0" dirty="0">
                  <a:latin typeface="+mn-lt"/>
                </a:endParaRPr>
              </a:p>
              <a:p>
                <a:pPr>
                  <a:buNone/>
                </a:pPr>
                <a:br>
                  <a:rPr lang="en-GB" sz="1400" b="0" dirty="0">
                    <a:latin typeface="+mn-lt"/>
                  </a:rPr>
                </a:b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rPr>
                        <m:t>with</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the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magnetic</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field</m:t>
                      </m:r>
                      <m:r>
                        <m:rPr>
                          <m:nor/>
                        </m:rPr>
                        <a:rPr lang="en-GB" sz="1400" b="0" i="0" smtClean="0">
                          <a:latin typeface="Cambria Math" panose="02040503050406030204" pitchFamily="18" charset="0"/>
                        </a:rPr>
                        <m:t> </m:t>
                      </m:r>
                      <m:r>
                        <a:rPr lang="en-GB" sz="1400" b="1" i="1" smtClean="0">
                          <a:latin typeface="Cambria Math" panose="02040503050406030204" pitchFamily="18" charset="0"/>
                        </a:rPr>
                        <m:t>𝑩</m:t>
                      </m:r>
                      <m:r>
                        <a:rPr lang="en-GB" sz="1400" b="0" i="0" smtClean="0">
                          <a:latin typeface="Cambria Math" panose="02040503050406030204" pitchFamily="18" charset="0"/>
                        </a:rPr>
                        <m:t> </m:t>
                      </m:r>
                      <m:r>
                        <m:rPr>
                          <m:nor/>
                        </m:rPr>
                        <a:rPr lang="en-GB" sz="1400" b="0" i="0" smtClean="0">
                          <a:latin typeface="Cambria Math" panose="02040503050406030204" pitchFamily="18" charset="0"/>
                        </a:rPr>
                        <m:t>linked</m:t>
                      </m:r>
                      <m:r>
                        <m:rPr>
                          <m:nor/>
                        </m:rPr>
                        <a:rPr lang="en-GB" sz="1400" b="0" i="0" smtClean="0">
                          <a:latin typeface="Cambria Math" panose="02040503050406030204" pitchFamily="18" charset="0"/>
                        </a:rPr>
                        <m:t> </m:t>
                      </m:r>
                    </m:oMath>
                    <m:oMath xmlns:m="http://schemas.openxmlformats.org/officeDocument/2006/math">
                      <m:r>
                        <m:rPr>
                          <m:nor/>
                        </m:rPr>
                        <a:rPr lang="en-GB" sz="1400" b="0" i="0" smtClean="0">
                          <a:latin typeface="Cambria Math" panose="02040503050406030204" pitchFamily="18" charset="0"/>
                          <a:ea typeface="Cambria Math" panose="02040503050406030204" pitchFamily="18" charset="0"/>
                        </a:rPr>
                        <m:t>to</m:t>
                      </m:r>
                      <m:r>
                        <m:rPr>
                          <m:nor/>
                        </m:rPr>
                        <a:rPr lang="en-GB" sz="1400" b="0" i="0" smtClean="0">
                          <a:latin typeface="Cambria Math" panose="02040503050406030204" pitchFamily="18" charset="0"/>
                          <a:ea typeface="Cambria Math" panose="02040503050406030204" pitchFamily="18" charset="0"/>
                        </a:rPr>
                        <m:t> </m:t>
                      </m:r>
                      <m:r>
                        <m:rPr>
                          <m:nor/>
                        </m:rPr>
                        <a:rPr lang="en-GB" sz="1400" b="0" i="0" smtClean="0">
                          <a:latin typeface="Cambria Math" panose="02040503050406030204" pitchFamily="18" charset="0"/>
                          <a:ea typeface="Cambria Math" panose="02040503050406030204" pitchFamily="18" charset="0"/>
                        </a:rPr>
                        <m:t>the</m:t>
                      </m:r>
                      <m:r>
                        <m:rPr>
                          <m:nor/>
                        </m:rPr>
                        <a:rPr lang="en-GB" sz="1400" b="0" i="0" smtClean="0">
                          <a:latin typeface="Cambria Math" panose="02040503050406030204" pitchFamily="18" charset="0"/>
                          <a:ea typeface="Cambria Math" panose="02040503050406030204" pitchFamily="18" charset="0"/>
                        </a:rPr>
                        <m:t> </m:t>
                      </m:r>
                      <m:r>
                        <m:rPr>
                          <m:nor/>
                        </m:rPr>
                        <a:rPr lang="en-GB" sz="1400" b="0" i="0" smtClean="0">
                          <a:latin typeface="Cambria Math" panose="02040503050406030204" pitchFamily="18" charset="0"/>
                          <a:ea typeface="Cambria Math" panose="02040503050406030204" pitchFamily="18" charset="0"/>
                        </a:rPr>
                        <m:t>magnetic</m:t>
                      </m:r>
                      <m:r>
                        <m:rPr>
                          <m:nor/>
                        </m:rPr>
                        <a:rPr lang="en-GB" sz="1400" b="0" i="0" smtClean="0">
                          <a:latin typeface="Cambria Math" panose="02040503050406030204" pitchFamily="18" charset="0"/>
                          <a:ea typeface="Cambria Math" panose="02040503050406030204" pitchFamily="18" charset="0"/>
                        </a:rPr>
                        <m:t> </m:t>
                      </m:r>
                      <m:r>
                        <m:rPr>
                          <m:nor/>
                        </m:rPr>
                        <a:rPr lang="en-GB" sz="1400" b="0" i="0" smtClean="0">
                          <a:latin typeface="Cambria Math" panose="02040503050406030204" pitchFamily="18" charset="0"/>
                          <a:ea typeface="Cambria Math" panose="02040503050406030204" pitchFamily="18" charset="0"/>
                        </a:rPr>
                        <m:t>flux</m:t>
                      </m:r>
                      <m:r>
                        <m:rPr>
                          <m:nor/>
                        </m:rPr>
                        <a:rPr lang="en-GB" sz="1400" b="0" i="0" smtClean="0">
                          <a:latin typeface="Cambria Math" panose="02040503050406030204" pitchFamily="18" charset="0"/>
                          <a:ea typeface="Cambria Math" panose="02040503050406030204" pitchFamily="18" charset="0"/>
                        </a:rPr>
                        <m:t>,</m:t>
                      </m:r>
                    </m:oMath>
                    <m:oMath xmlns:m="http://schemas.openxmlformats.org/officeDocument/2006/math">
                      <m:sSub>
                        <m:sSubPr>
                          <m:ctrlPr>
                            <a:rPr lang="en-GB" sz="1400" b="0" i="1" smtClean="0">
                              <a:latin typeface="Cambria Math" panose="02040503050406030204" pitchFamily="18" charset="0"/>
                            </a:rPr>
                          </m:ctrlPr>
                        </m:sSubPr>
                        <m:e>
                          <m:r>
                            <a:rPr lang="el-GR" sz="1400" b="1" i="1" smtClean="0">
                              <a:latin typeface="Cambria Math" panose="02040503050406030204" pitchFamily="18" charset="0"/>
                              <a:ea typeface="Cambria Math" panose="02040503050406030204" pitchFamily="18" charset="0"/>
                            </a:rPr>
                            <m:t>𝜱</m:t>
                          </m:r>
                        </m:e>
                        <m:sub>
                          <m:r>
                            <a:rPr lang="en-GB" sz="1400" b="0" i="1" smtClean="0">
                              <a:latin typeface="Cambria Math" panose="02040503050406030204" pitchFamily="18" charset="0"/>
                            </a:rPr>
                            <m:t>𝐵</m:t>
                          </m:r>
                        </m:sub>
                      </m:sSub>
                      <m:r>
                        <a:rPr lang="en-GB" sz="1400" b="0" i="1" smtClean="0">
                          <a:latin typeface="Cambria Math" panose="02040503050406030204" pitchFamily="18" charset="0"/>
                        </a:rPr>
                        <m:t>=</m:t>
                      </m:r>
                      <m:nary>
                        <m:naryPr>
                          <m:chr m:val="∬"/>
                          <m:limLoc m:val="undOvr"/>
                          <m:ctrlPr>
                            <a:rPr lang="en-GB" sz="1400" b="0" i="1" smtClean="0">
                              <a:latin typeface="Cambria Math" panose="02040503050406030204" pitchFamily="18" charset="0"/>
                            </a:rPr>
                          </m:ctrlPr>
                        </m:naryPr>
                        <m:sub>
                          <m:r>
                            <m:rPr>
                              <m:sty m:val="p"/>
                              <m:brk m:alnAt="24"/>
                            </m:rPr>
                            <a:rPr lang="el-GR" sz="1400" b="0" i="1" smtClean="0">
                              <a:latin typeface="Cambria Math" panose="02040503050406030204" pitchFamily="18" charset="0"/>
                              <a:ea typeface="Cambria Math" panose="02040503050406030204" pitchFamily="18" charset="0"/>
                            </a:rPr>
                            <m:t>Σ</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r>
                            <a:rPr lang="en-GB" sz="1400" b="0" i="1" smtClean="0">
                              <a:latin typeface="Cambria Math" panose="02040503050406030204" pitchFamily="18" charset="0"/>
                              <a:ea typeface="Cambria Math" panose="02040503050406030204" pitchFamily="18" charset="0"/>
                            </a:rPr>
                            <m:t>)</m:t>
                          </m:r>
                        </m:sub>
                        <m:sup>
                          <m:r>
                            <a:rPr lang="en-GB" sz="1400" b="0" i="1" smtClean="0">
                              <a:latin typeface="Cambria Math" panose="02040503050406030204" pitchFamily="18" charset="0"/>
                            </a:rPr>
                            <m:t> </m:t>
                          </m:r>
                        </m:sup>
                        <m:e>
                          <m:r>
                            <a:rPr lang="en-GB" sz="1400" b="1" i="1" smtClean="0">
                              <a:latin typeface="Cambria Math" panose="02040503050406030204" pitchFamily="18" charset="0"/>
                            </a:rPr>
                            <m:t>𝑩</m:t>
                          </m:r>
                          <m:d>
                            <m:dPr>
                              <m:ctrlPr>
                                <a:rPr lang="en-GB" sz="1400" b="0" i="1" smtClean="0">
                                  <a:latin typeface="Cambria Math" panose="02040503050406030204" pitchFamily="18" charset="0"/>
                                </a:rPr>
                              </m:ctrlPr>
                            </m:dPr>
                            <m:e>
                              <m:r>
                                <a:rPr lang="en-GB" sz="1400" b="1" i="1" smtClean="0">
                                  <a:latin typeface="Cambria Math" panose="02040503050406030204" pitchFamily="18" charset="0"/>
                                </a:rPr>
                                <m:t>𝒓</m:t>
                              </m:r>
                              <m:r>
                                <a:rPr lang="en-GB" sz="1400" b="0" i="1" smtClean="0">
                                  <a:latin typeface="Cambria Math" panose="02040503050406030204" pitchFamily="18" charset="0"/>
                                </a:rPr>
                                <m:t>,</m:t>
                              </m:r>
                              <m:r>
                                <a:rPr lang="en-GB" sz="1400" b="0" i="1" smtClean="0">
                                  <a:latin typeface="Cambria Math" panose="02040503050406030204" pitchFamily="18" charset="0"/>
                                </a:rPr>
                                <m:t>𝑡</m:t>
                              </m:r>
                            </m:e>
                          </m:d>
                          <m:r>
                            <a:rPr lang="en-GB" sz="1400" b="0" i="1" smtClean="0">
                              <a:latin typeface="Cambria Math" panose="02040503050406030204" pitchFamily="18" charset="0"/>
                            </a:rPr>
                            <m:t>𝑑</m:t>
                          </m:r>
                          <m:r>
                            <a:rPr lang="en-GB" sz="1400" b="1" i="1" smtClean="0">
                              <a:latin typeface="Cambria Math" panose="02040503050406030204" pitchFamily="18" charset="0"/>
                            </a:rPr>
                            <m:t>𝑨</m:t>
                          </m:r>
                        </m:e>
                      </m:nary>
                    </m:oMath>
                    <m:oMath xmlns:m="http://schemas.openxmlformats.org/officeDocument/2006/math">
                      <m:r>
                        <m:rPr>
                          <m:nor/>
                        </m:rPr>
                        <a:rPr lang="en-GB" sz="1400" b="0" i="0">
                          <a:latin typeface="Cambria Math" panose="02040503050406030204" pitchFamily="18" charset="0"/>
                        </a:rPr>
                        <m:t>a</m:t>
                      </m:r>
                      <m:r>
                        <m:rPr>
                          <m:nor/>
                        </m:rPr>
                        <a:rPr lang="en-GB" sz="1400" b="0" i="0" smtClean="0">
                          <a:latin typeface="Cambria Math" panose="02040503050406030204" pitchFamily="18" charset="0"/>
                        </a:rPr>
                        <m:t>nd</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the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electromotive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force</m:t>
                      </m:r>
                      <m:r>
                        <m:rPr>
                          <m:nor/>
                        </m:rPr>
                        <a:rPr lang="en-GB" sz="1400" b="0" i="0" smtClean="0">
                          <a:latin typeface="Cambria Math" panose="02040503050406030204" pitchFamily="18" charset="0"/>
                        </a:rPr>
                        <m:t> </m:t>
                      </m:r>
                      <m:d>
                        <m:dPr>
                          <m:ctrlPr>
                            <a:rPr lang="en-GB" sz="1400" b="0" i="1" smtClean="0">
                              <a:latin typeface="Cambria Math" panose="02040503050406030204" pitchFamily="18" charset="0"/>
                            </a:rPr>
                          </m:ctrlPr>
                        </m:dPr>
                        <m:e>
                          <m:r>
                            <m:rPr>
                              <m:nor/>
                            </m:rPr>
                            <a:rPr lang="en-GB" sz="1400" b="0" i="0" smtClean="0">
                              <a:latin typeface="Cambria Math" panose="02040503050406030204" pitchFamily="18" charset="0"/>
                            </a:rPr>
                            <m:t>EMF</m:t>
                          </m:r>
                        </m:e>
                      </m:d>
                    </m:oMath>
                    <m:oMath xmlns:m="http://schemas.openxmlformats.org/officeDocument/2006/math">
                      <m:r>
                        <a:rPr lang="en-GB" sz="1400" b="0" i="1" smtClean="0">
                          <a:latin typeface="Cambria Math" panose="02040503050406030204" pitchFamily="18" charset="0"/>
                          <a:ea typeface="Cambria Math" panose="02040503050406030204" pitchFamily="18" charset="0"/>
                        </a:rPr>
                        <m:t>ℰ</m:t>
                      </m:r>
                      <m:r>
                        <a:rPr lang="en-GB" sz="1400" b="0" i="1" smtClean="0">
                          <a:latin typeface="Cambria Math" panose="02040503050406030204" pitchFamily="18" charset="0"/>
                          <a:ea typeface="Cambria Math" panose="02040503050406030204" pitchFamily="18" charset="0"/>
                        </a:rPr>
                        <m:t>=−</m:t>
                      </m:r>
                      <m:f>
                        <m:fPr>
                          <m:ctrlPr>
                            <a:rPr lang="en-GB" sz="1400" b="0" i="1" smtClean="0">
                              <a:latin typeface="Cambria Math" panose="02040503050406030204" pitchFamily="18" charset="0"/>
                              <a:ea typeface="Cambria Math" panose="02040503050406030204" pitchFamily="18" charset="0"/>
                            </a:rPr>
                          </m:ctrlPr>
                        </m:fPr>
                        <m:num>
                          <m:r>
                            <a:rPr lang="en-GB" sz="1400" b="0" i="1" smtClean="0">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l-GR" sz="1400" b="1" i="1" smtClean="0">
                                  <a:latin typeface="Cambria Math" panose="02040503050406030204" pitchFamily="18" charset="0"/>
                                  <a:ea typeface="Cambria Math" panose="02040503050406030204" pitchFamily="18" charset="0"/>
                                </a:rPr>
                                <m:t>𝜱</m:t>
                              </m:r>
                            </m:e>
                            <m:sub>
                              <m:r>
                                <a:rPr lang="en-GB" sz="1400" b="0" i="1" smtClean="0">
                                  <a:latin typeface="Cambria Math" panose="02040503050406030204" pitchFamily="18" charset="0"/>
                                  <a:ea typeface="Cambria Math" panose="02040503050406030204" pitchFamily="18" charset="0"/>
                                </a:rPr>
                                <m:t>𝐵</m:t>
                              </m:r>
                            </m:sub>
                          </m:sSub>
                        </m:num>
                        <m:den>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𝑡</m:t>
                          </m:r>
                        </m:den>
                      </m:f>
                    </m:oMath>
                  </m:oMathPara>
                </a14:m>
                <a:br>
                  <a:rPr lang="en-GB" sz="1400" b="0" dirty="0"/>
                </a:br>
                <a:endParaRPr lang="en-GB" sz="1400" b="0" dirty="0"/>
              </a:p>
            </p:txBody>
          </p:sp>
        </mc:Choice>
        <mc:Fallback xmlns="">
          <p:sp>
            <p:nvSpPr>
              <p:cNvPr id="23" name="TextBox 22"/>
              <p:cNvSpPr txBox="1">
                <a:spLocks noRot="1" noChangeAspect="1" noMove="1" noResize="1" noEditPoints="1" noAdjustHandles="1" noChangeArrowheads="1" noChangeShapeType="1" noTextEdit="1"/>
              </p:cNvSpPr>
              <p:nvPr/>
            </p:nvSpPr>
            <p:spPr>
              <a:xfrm>
                <a:off x="2509496" y="3337602"/>
                <a:ext cx="2968698" cy="2771143"/>
              </a:xfrm>
              <a:prstGeom prst="rect">
                <a:avLst/>
              </a:prstGeom>
              <a:blipFill>
                <a:blip r:embed="rId8"/>
                <a:stretch>
                  <a:fillRect l="-19713" t="-15419" b="-2180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6041403" y="2919094"/>
                <a:ext cx="2653412" cy="762388"/>
              </a:xfrm>
              <a:prstGeom prst="rect">
                <a:avLst/>
              </a:prstGeom>
              <a:noFill/>
            </p:spPr>
            <p:txBody>
              <a:bodyPr wrap="square" lIns="0" tIns="0" rIns="0" bIns="0" rtlCol="0">
                <a:spAutoFit/>
              </a:bodyPr>
              <a:lstStyle/>
              <a:p>
                <a:pPr>
                  <a:buNone/>
                </a:pPr>
                <a14:m>
                  <m:oMathPara xmlns:m="http://schemas.openxmlformats.org/officeDocument/2006/math">
                    <m:oMathParaPr>
                      <m:jc m:val="centerGroup"/>
                    </m:oMathParaPr>
                    <m:oMath xmlns:m="http://schemas.openxmlformats.org/officeDocument/2006/math">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In</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an</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RF</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field</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conduction</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current</m:t>
                      </m:r>
                      <m:sSub>
                        <m:sSubPr>
                          <m:ctrlPr>
                            <a:rPr lang="en-GB" sz="1400" b="0" i="1">
                              <a:solidFill>
                                <a:schemeClr val="accent2"/>
                              </a:solidFill>
                              <a:latin typeface="Cambria Math" panose="02040503050406030204" pitchFamily="18" charset="0"/>
                            </a:rPr>
                          </m:ctrlPr>
                        </m:sSubPr>
                        <m:e>
                          <m:r>
                            <a:rPr lang="en-GB" sz="1400" b="0" i="1" smtClean="0">
                              <a:solidFill>
                                <a:schemeClr val="accent2"/>
                              </a:solidFill>
                              <a:latin typeface="Cambria Math" panose="02040503050406030204" pitchFamily="18" charset="0"/>
                            </a:rPr>
                            <m:t> </m:t>
                          </m:r>
                          <m:r>
                            <a:rPr lang="en-GB" sz="1400" b="0" i="1" smtClean="0">
                              <a:solidFill>
                                <a:schemeClr val="accent2"/>
                              </a:solidFill>
                              <a:latin typeface="Cambria Math" panose="02040503050406030204" pitchFamily="18" charset="0"/>
                            </a:rPr>
                            <m:t>𝐼</m:t>
                          </m:r>
                        </m:e>
                        <m:sub>
                          <m:r>
                            <a:rPr lang="en-GB" sz="1400" b="0" i="1">
                              <a:solidFill>
                                <a:schemeClr val="accent2"/>
                              </a:solidFill>
                              <a:latin typeface="Cambria Math" panose="02040503050406030204" pitchFamily="18" charset="0"/>
                            </a:rPr>
                            <m:t>𝑐</m:t>
                          </m:r>
                        </m:sub>
                      </m:sSub>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may</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continue</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through</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vacuum</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as</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displacement</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current</m:t>
                      </m:r>
                      <m:sSub>
                        <m:sSubPr>
                          <m:ctrlPr>
                            <a:rPr lang="en-GB" sz="1400" b="0" i="1">
                              <a:solidFill>
                                <a:srgbClr val="7030A0"/>
                              </a:solidFill>
                              <a:latin typeface="Cambria Math" panose="02040503050406030204" pitchFamily="18" charset="0"/>
                            </a:rPr>
                          </m:ctrlPr>
                        </m:sSubPr>
                        <m:e>
                          <m:r>
                            <a:rPr lang="en-GB" sz="1400" b="0" i="1" smtClean="0">
                              <a:solidFill>
                                <a:srgbClr val="7030A0"/>
                              </a:solidFill>
                              <a:latin typeface="Cambria Math" panose="02040503050406030204" pitchFamily="18" charset="0"/>
                            </a:rPr>
                            <m:t> </m:t>
                          </m:r>
                          <m:r>
                            <a:rPr lang="en-GB" sz="1400" b="0" i="1">
                              <a:solidFill>
                                <a:srgbClr val="7030A0"/>
                              </a:solidFill>
                              <a:latin typeface="Cambria Math" panose="02040503050406030204" pitchFamily="18" charset="0"/>
                            </a:rPr>
                            <m:t>𝐼</m:t>
                          </m:r>
                        </m:e>
                        <m:sub>
                          <m:r>
                            <a:rPr lang="en-GB" sz="1400" b="0" i="1">
                              <a:solidFill>
                                <a:srgbClr val="7030A0"/>
                              </a:solidFill>
                              <a:latin typeface="Cambria Math" panose="02040503050406030204" pitchFamily="18" charset="0"/>
                            </a:rPr>
                            <m:t>𝑑</m:t>
                          </m:r>
                        </m:sub>
                      </m:sSub>
                    </m:oMath>
                  </m:oMathPara>
                </a14:m>
                <a:br>
                  <a:rPr lang="en-GB" sz="1400" b="0" dirty="0">
                    <a:solidFill>
                      <a:srgbClr val="FF0000"/>
                    </a:solidFill>
                  </a:rPr>
                </a:br>
                <a:endParaRPr lang="en-GB" sz="1400" b="0" dirty="0">
                  <a:solidFill>
                    <a:srgbClr val="FF0000"/>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041403" y="2919094"/>
                <a:ext cx="2653412" cy="762388"/>
              </a:xfrm>
              <a:prstGeom prst="rect">
                <a:avLst/>
              </a:prstGeom>
              <a:blipFill>
                <a:blip r:embed="rId9"/>
                <a:stretch>
                  <a:fillRect t="-1600" b="-4000"/>
                </a:stretch>
              </a:blipFill>
            </p:spPr>
            <p:txBody>
              <a:bodyPr/>
              <a:lstStyle/>
              <a:p>
                <a:r>
                  <a:rPr lang="en-GB">
                    <a:noFill/>
                  </a:rPr>
                  <a:t> </a:t>
                </a:r>
              </a:p>
            </p:txBody>
          </p:sp>
        </mc:Fallback>
      </mc:AlternateContent>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174" name="Slide Number Placeholder 4"/>
          <p:cNvSpPr>
            <a:spLocks noGrp="1"/>
          </p:cNvSpPr>
          <p:nvPr>
            <p:ph type="sldNum" sz="quarter" idx="11"/>
          </p:nvPr>
        </p:nvSpPr>
        <p:spPr>
          <a:noFill/>
        </p:spPr>
        <p:txBody>
          <a:bodyPr/>
          <a:lstStyle/>
          <a:p>
            <a:fld id="{D981A311-554B-404B-A39F-7BD51C9A3B5A}" type="slidenum">
              <a:rPr lang="en-US" smtClean="0"/>
              <a:pPr/>
              <a:t>50</a:t>
            </a:fld>
            <a:endParaRPr lang="en-US" dirty="0"/>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Mode Indices in Resonators (1)</a:t>
            </a:r>
          </a:p>
        </p:txBody>
      </p:sp>
      <p:sp>
        <p:nvSpPr>
          <p:cNvPr id="7176"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grpSp>
        <p:nvGrpSpPr>
          <p:cNvPr id="7177" name="Group 62"/>
          <p:cNvGrpSpPr>
            <a:grpSpLocks/>
          </p:cNvGrpSpPr>
          <p:nvPr/>
        </p:nvGrpSpPr>
        <p:grpSpPr bwMode="auto">
          <a:xfrm>
            <a:off x="5983288" y="3640139"/>
            <a:ext cx="2819457" cy="2328864"/>
            <a:chOff x="6308965" y="3386138"/>
            <a:chExt cx="1133235" cy="940703"/>
          </a:xfrm>
        </p:grpSpPr>
        <p:grpSp>
          <p:nvGrpSpPr>
            <p:cNvPr id="7193" name="Group 164"/>
            <p:cNvGrpSpPr>
              <a:grpSpLocks/>
            </p:cNvGrpSpPr>
            <p:nvPr/>
          </p:nvGrpSpPr>
          <p:grpSpPr bwMode="auto">
            <a:xfrm>
              <a:off x="6338020" y="3451225"/>
              <a:ext cx="997818" cy="875616"/>
              <a:chOff x="80292" y="5377466"/>
              <a:chExt cx="1236444" cy="1087232"/>
            </a:xfrm>
          </p:grpSpPr>
          <p:cxnSp>
            <p:nvCxnSpPr>
              <p:cNvPr id="7194" name="Straight Arrow Connector 157"/>
              <p:cNvCxnSpPr>
                <a:cxnSpLocks noChangeShapeType="1"/>
              </p:cNvCxnSpPr>
              <p:nvPr/>
            </p:nvCxnSpPr>
            <p:spPr bwMode="auto">
              <a:xfrm>
                <a:off x="484632" y="5971032"/>
                <a:ext cx="832104" cy="1588"/>
              </a:xfrm>
              <a:prstGeom prst="straightConnector1">
                <a:avLst/>
              </a:prstGeom>
              <a:noFill/>
              <a:ln w="22225" algn="ctr">
                <a:solidFill>
                  <a:schemeClr val="tx1"/>
                </a:solidFill>
                <a:round/>
                <a:headEnd/>
                <a:tailEnd type="arrow" w="med" len="med"/>
              </a:ln>
            </p:spPr>
          </p:cxnSp>
          <p:cxnSp>
            <p:nvCxnSpPr>
              <p:cNvPr id="7195" name="Straight Arrow Connector 159"/>
              <p:cNvCxnSpPr>
                <a:cxnSpLocks noChangeShapeType="1"/>
              </p:cNvCxnSpPr>
              <p:nvPr/>
            </p:nvCxnSpPr>
            <p:spPr bwMode="auto">
              <a:xfrm rot="5400000" flipH="1" flipV="1">
                <a:off x="192024" y="5705856"/>
                <a:ext cx="658368" cy="1588"/>
              </a:xfrm>
              <a:prstGeom prst="straightConnector1">
                <a:avLst/>
              </a:prstGeom>
              <a:noFill/>
              <a:ln w="22225" algn="ctr">
                <a:solidFill>
                  <a:schemeClr val="tx1"/>
                </a:solidFill>
                <a:round/>
                <a:headEnd/>
                <a:tailEnd type="arrow" w="med" len="med"/>
              </a:ln>
            </p:spPr>
          </p:cxnSp>
          <p:cxnSp>
            <p:nvCxnSpPr>
              <p:cNvPr id="7196" name="Straight Arrow Connector 162"/>
              <p:cNvCxnSpPr>
                <a:cxnSpLocks noChangeShapeType="1"/>
              </p:cNvCxnSpPr>
              <p:nvPr/>
            </p:nvCxnSpPr>
            <p:spPr bwMode="auto">
              <a:xfrm flipH="1">
                <a:off x="80292" y="5971032"/>
                <a:ext cx="441710" cy="493666"/>
              </a:xfrm>
              <a:prstGeom prst="straightConnector1">
                <a:avLst/>
              </a:prstGeom>
              <a:noFill/>
              <a:ln w="22225" algn="ctr">
                <a:solidFill>
                  <a:schemeClr val="tx1"/>
                </a:solidFill>
                <a:round/>
                <a:headEnd/>
                <a:tailEnd type="arrow" w="med" len="med"/>
              </a:ln>
            </p:spPr>
          </p:cxnSp>
        </p:grpSp>
        <p:graphicFrame>
          <p:nvGraphicFramePr>
            <p:cNvPr id="7170" name="Object 13"/>
            <p:cNvGraphicFramePr>
              <a:graphicFrameLocks noChangeAspect="1"/>
            </p:cNvGraphicFramePr>
            <p:nvPr/>
          </p:nvGraphicFramePr>
          <p:xfrm>
            <a:off x="7315200" y="3963988"/>
            <a:ext cx="127000" cy="139700"/>
          </p:xfrm>
          <a:graphic>
            <a:graphicData uri="http://schemas.openxmlformats.org/presentationml/2006/ole">
              <mc:AlternateContent xmlns:mc="http://schemas.openxmlformats.org/markup-compatibility/2006">
                <mc:Choice xmlns:v="urn:schemas-microsoft-com:vml" Requires="v">
                  <p:oleObj name="Equation" r:id="rId3" imgW="126835" imgH="139518" progId="Equation.3">
                    <p:embed/>
                  </p:oleObj>
                </mc:Choice>
                <mc:Fallback>
                  <p:oleObj name="Equation" r:id="rId3" imgW="126835" imgH="139518"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5200" y="3963988"/>
                          <a:ext cx="127000" cy="1397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7171" name="Object 13"/>
            <p:cNvGraphicFramePr>
              <a:graphicFrameLocks noChangeAspect="1"/>
            </p:cNvGraphicFramePr>
            <p:nvPr/>
          </p:nvGraphicFramePr>
          <p:xfrm>
            <a:off x="6518275" y="3386138"/>
            <a:ext cx="139700" cy="165100"/>
          </p:xfrm>
          <a:graphic>
            <a:graphicData uri="http://schemas.openxmlformats.org/presentationml/2006/ole">
              <mc:AlternateContent xmlns:mc="http://schemas.openxmlformats.org/markup-compatibility/2006">
                <mc:Choice xmlns:v="urn:schemas-microsoft-com:vml" Requires="v">
                  <p:oleObj name="Equation" r:id="rId5" imgW="139579" imgH="164957" progId="Equation.3">
                    <p:embed/>
                  </p:oleObj>
                </mc:Choice>
                <mc:Fallback>
                  <p:oleObj name="Equation" r:id="rId5" imgW="139579" imgH="164957"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8275" y="3386138"/>
                          <a:ext cx="139700" cy="1651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7172" name="Object 13"/>
            <p:cNvGraphicFramePr>
              <a:graphicFrameLocks noChangeAspect="1"/>
            </p:cNvGraphicFramePr>
            <p:nvPr>
              <p:extLst>
                <p:ext uri="{D42A27DB-BD31-4B8C-83A1-F6EECF244321}">
                  <p14:modId xmlns:p14="http://schemas.microsoft.com/office/powerpoint/2010/main" val="4030617404"/>
                </p:ext>
              </p:extLst>
            </p:nvPr>
          </p:nvGraphicFramePr>
          <p:xfrm>
            <a:off x="6308965" y="4064551"/>
            <a:ext cx="127000" cy="127000"/>
          </p:xfrm>
          <a:graphic>
            <a:graphicData uri="http://schemas.openxmlformats.org/presentationml/2006/ole">
              <mc:AlternateContent xmlns:mc="http://schemas.openxmlformats.org/markup-compatibility/2006">
                <mc:Choice xmlns:v="urn:schemas-microsoft-com:vml" Requires="v">
                  <p:oleObj name="Equation" r:id="rId7" imgW="126720" imgH="126720" progId="Equation.3">
                    <p:embed/>
                  </p:oleObj>
                </mc:Choice>
                <mc:Fallback>
                  <p:oleObj name="Equation" r:id="rId7" imgW="126720" imgH="126720" progId="Equation.3">
                    <p:embed/>
                    <p:pic>
                      <p:nvPicPr>
                        <p:cNvPr id="0" name="Picture 22"/>
                        <p:cNvPicPr>
                          <a:picLocks noChangeAspect="1" noChangeArrowheads="1"/>
                        </p:cNvPicPr>
                        <p:nvPr/>
                      </p:nvPicPr>
                      <p:blipFill>
                        <a:blip r:embed="rId8"/>
                        <a:srcRect/>
                        <a:stretch>
                          <a:fillRect/>
                        </a:stretch>
                      </p:blipFill>
                      <p:spPr bwMode="auto">
                        <a:xfrm>
                          <a:off x="6308965" y="4064551"/>
                          <a:ext cx="1270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sp>
        <p:nvSpPr>
          <p:cNvPr id="7178" name="Rectangle 6"/>
          <p:cNvSpPr>
            <a:spLocks noChangeArrowheads="1"/>
          </p:cNvSpPr>
          <p:nvPr/>
        </p:nvSpPr>
        <p:spPr bwMode="auto">
          <a:xfrm>
            <a:off x="517525" y="4240213"/>
            <a:ext cx="5024438" cy="1579562"/>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For a structure in </a:t>
            </a:r>
            <a:r>
              <a:rPr lang="en-US" sz="1600" b="0" u="sng" dirty="0"/>
              <a:t>rectangular coordinates</a:t>
            </a:r>
            <a:r>
              <a:rPr lang="en-US" sz="1600" b="0" u="sng" dirty="0">
                <a:solidFill>
                  <a:srgbClr val="008000"/>
                </a:solidFill>
              </a:rPr>
              <a:t> </a:t>
            </a:r>
            <a:r>
              <a:rPr lang="en-US" sz="1600" b="0" dirty="0"/>
              <a:t>the mode indices simply indicate the </a:t>
            </a:r>
            <a:r>
              <a:rPr lang="en-US" sz="1600" b="0" dirty="0">
                <a:solidFill>
                  <a:srgbClr val="008000"/>
                </a:solidFill>
              </a:rPr>
              <a:t>number of half waves </a:t>
            </a:r>
            <a:r>
              <a:rPr lang="en-US" sz="1600" b="0" dirty="0"/>
              <a:t>(standing waves) along the respective axis. Here we have one maximum along the x-axis, no maximum in vertical dimension (y-axis), and one maximum along the z-axis. </a:t>
            </a:r>
            <a:r>
              <a:rPr lang="en-US" sz="1600" dirty="0"/>
              <a:t>TE</a:t>
            </a:r>
            <a:r>
              <a:rPr lang="en-US" sz="1600" baseline="-25000" dirty="0"/>
              <a:t>101</a:t>
            </a:r>
            <a:r>
              <a:rPr lang="en-US" sz="1600" b="0" dirty="0"/>
              <a:t> </a:t>
            </a:r>
            <a:r>
              <a:rPr lang="en-US" sz="1600" b="0" dirty="0">
                <a:sym typeface="Symbol" pitchFamily="18" charset="2"/>
              </a:rPr>
              <a:t>corresponds to </a:t>
            </a:r>
            <a:r>
              <a:rPr lang="en-US" sz="1600" dirty="0">
                <a:sym typeface="Symbol" pitchFamily="18" charset="2"/>
              </a:rPr>
              <a:t>T</a:t>
            </a:r>
            <a:r>
              <a:rPr lang="en-US" sz="1600" dirty="0"/>
              <a:t>E</a:t>
            </a:r>
            <a:r>
              <a:rPr lang="en-US" sz="1600" baseline="-25000" dirty="0"/>
              <a:t>xyz</a:t>
            </a:r>
          </a:p>
        </p:txBody>
      </p:sp>
      <p:grpSp>
        <p:nvGrpSpPr>
          <p:cNvPr id="7179" name="Group 165"/>
          <p:cNvGrpSpPr>
            <a:grpSpLocks/>
          </p:cNvGrpSpPr>
          <p:nvPr/>
        </p:nvGrpSpPr>
        <p:grpSpPr bwMode="auto">
          <a:xfrm>
            <a:off x="1152525" y="1085850"/>
            <a:ext cx="4830763" cy="2725738"/>
            <a:chOff x="667512" y="1600200"/>
            <a:chExt cx="5898334" cy="3384487"/>
          </a:xfrm>
        </p:grpSpPr>
        <p:cxnSp>
          <p:nvCxnSpPr>
            <p:cNvPr id="7181" name="Straight Connector 33"/>
            <p:cNvCxnSpPr>
              <a:cxnSpLocks noChangeShapeType="1"/>
            </p:cNvCxnSpPr>
            <p:nvPr/>
          </p:nvCxnSpPr>
          <p:spPr bwMode="auto">
            <a:xfrm rot="10800000" flipH="1">
              <a:off x="2505455" y="3135395"/>
              <a:ext cx="4036401" cy="1588"/>
            </a:xfrm>
            <a:prstGeom prst="line">
              <a:avLst/>
            </a:prstGeom>
            <a:noFill/>
            <a:ln w="25400" algn="ctr">
              <a:solidFill>
                <a:schemeClr val="bg2"/>
              </a:solidFill>
              <a:prstDash val="dash"/>
              <a:round/>
              <a:headEnd/>
              <a:tailEnd type="none" w="lg" len="lg"/>
            </a:ln>
          </p:spPr>
        </p:cxnSp>
        <p:sp>
          <p:nvSpPr>
            <p:cNvPr id="66" name="Cube 65"/>
            <p:cNvSpPr/>
            <p:nvPr/>
          </p:nvSpPr>
          <p:spPr bwMode="auto">
            <a:xfrm>
              <a:off x="667512" y="1600200"/>
              <a:ext cx="5898334" cy="3384487"/>
            </a:xfrm>
            <a:prstGeom prst="cube">
              <a:avLst>
                <a:gd name="adj" fmla="val 54989"/>
              </a:avLst>
            </a:prstGeom>
            <a:noFill/>
            <a:ln w="25400" cap="flat" cmpd="sng" algn="ctr">
              <a:solidFill>
                <a:schemeClr val="tx1"/>
              </a:solidFill>
              <a:prstDash val="solid"/>
              <a:round/>
              <a:headEnd type="none" w="med" len="med"/>
              <a:tailEnd type="none"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183" name="TextBox 40"/>
            <p:cNvSpPr txBox="1">
              <a:spLocks noChangeArrowheads="1"/>
            </p:cNvSpPr>
            <p:nvPr/>
          </p:nvSpPr>
          <p:spPr bwMode="auto">
            <a:xfrm>
              <a:off x="3949954" y="2157286"/>
              <a:ext cx="585788" cy="647700"/>
            </a:xfrm>
            <a:prstGeom prst="rect">
              <a:avLst/>
            </a:prstGeom>
            <a:noFill/>
            <a:ln w="9525">
              <a:noFill/>
              <a:miter lim="800000"/>
              <a:headEnd/>
              <a:tailEnd/>
            </a:ln>
          </p:spPr>
          <p:txBody>
            <a:bodyPr>
              <a:spAutoFit/>
            </a:bodyPr>
            <a:lstStyle/>
            <a:p>
              <a:pPr>
                <a:buFont typeface="Wingdings" pitchFamily="2" charset="2"/>
                <a:buNone/>
              </a:pPr>
              <a:r>
                <a:rPr lang="en-US" sz="4000" b="0" i="1" dirty="0">
                  <a:solidFill>
                    <a:srgbClr val="FF0000"/>
                  </a:solidFill>
                </a:rPr>
                <a:t>E</a:t>
              </a:r>
              <a:endParaRPr lang="en-GB" sz="4000" b="0" i="1" dirty="0">
                <a:solidFill>
                  <a:srgbClr val="FF0000"/>
                </a:solidFill>
              </a:endParaRPr>
            </a:p>
          </p:txBody>
        </p:sp>
        <p:cxnSp>
          <p:nvCxnSpPr>
            <p:cNvPr id="7184" name="Straight Connector 27"/>
            <p:cNvCxnSpPr>
              <a:cxnSpLocks noChangeShapeType="1"/>
            </p:cNvCxnSpPr>
            <p:nvPr/>
          </p:nvCxnSpPr>
          <p:spPr bwMode="auto">
            <a:xfrm rot="5400000" flipH="1" flipV="1">
              <a:off x="2228015" y="3124127"/>
              <a:ext cx="317139" cy="310896"/>
            </a:xfrm>
            <a:prstGeom prst="line">
              <a:avLst/>
            </a:prstGeom>
            <a:noFill/>
            <a:ln w="25400" algn="ctr">
              <a:solidFill>
                <a:schemeClr val="bg2"/>
              </a:solidFill>
              <a:prstDash val="dash"/>
              <a:round/>
              <a:headEnd/>
              <a:tailEnd type="none" w="lg" len="lg"/>
            </a:ln>
          </p:spPr>
        </p:cxnSp>
        <p:cxnSp>
          <p:nvCxnSpPr>
            <p:cNvPr id="7185" name="Straight Connector 30"/>
            <p:cNvCxnSpPr>
              <a:cxnSpLocks noChangeShapeType="1"/>
            </p:cNvCxnSpPr>
            <p:nvPr/>
          </p:nvCxnSpPr>
          <p:spPr bwMode="auto">
            <a:xfrm rot="16200000" flipH="1">
              <a:off x="1759267" y="2376444"/>
              <a:ext cx="1523706" cy="1588"/>
            </a:xfrm>
            <a:prstGeom prst="line">
              <a:avLst/>
            </a:prstGeom>
            <a:noFill/>
            <a:ln w="25400" algn="ctr">
              <a:solidFill>
                <a:schemeClr val="bg2"/>
              </a:solidFill>
              <a:prstDash val="dash"/>
              <a:round/>
              <a:headEnd/>
              <a:tailEnd type="none" w="lg" len="lg"/>
            </a:ln>
          </p:spPr>
        </p:cxnSp>
        <p:cxnSp>
          <p:nvCxnSpPr>
            <p:cNvPr id="7186" name="Straight Connector 35"/>
            <p:cNvCxnSpPr>
              <a:cxnSpLocks noChangeShapeType="1"/>
            </p:cNvCxnSpPr>
            <p:nvPr/>
          </p:nvCxnSpPr>
          <p:spPr bwMode="auto">
            <a:xfrm rot="5400000" flipH="1" flipV="1">
              <a:off x="692819" y="3514271"/>
              <a:ext cx="1449851" cy="1443903"/>
            </a:xfrm>
            <a:prstGeom prst="line">
              <a:avLst/>
            </a:prstGeom>
            <a:noFill/>
            <a:ln w="25400" algn="ctr">
              <a:solidFill>
                <a:schemeClr val="tx1"/>
              </a:solidFill>
              <a:round/>
              <a:headEnd/>
              <a:tailEnd type="none" w="lg" len="lg"/>
            </a:ln>
          </p:spPr>
        </p:cxnSp>
        <p:sp>
          <p:nvSpPr>
            <p:cNvPr id="7187" name="Freeform 43"/>
            <p:cNvSpPr>
              <a:spLocks noChangeArrowheads="1"/>
            </p:cNvSpPr>
            <p:nvPr/>
          </p:nvSpPr>
          <p:spPr bwMode="auto">
            <a:xfrm>
              <a:off x="2670047" y="2744724"/>
              <a:ext cx="1871472" cy="2238755"/>
            </a:xfrm>
            <a:custGeom>
              <a:avLst/>
              <a:gdLst>
                <a:gd name="T0" fmla="*/ 0 w 2259146"/>
                <a:gd name="T1" fmla="*/ 2147483647 h 1133240"/>
                <a:gd name="T2" fmla="*/ 7249 w 2259146"/>
                <a:gd name="T3" fmla="*/ 2147483647 h 1133240"/>
                <a:gd name="T4" fmla="*/ 14008 w 2259146"/>
                <a:gd name="T5" fmla="*/ 2147483647 h 1133240"/>
                <a:gd name="T6" fmla="*/ 0 60000 65536"/>
                <a:gd name="T7" fmla="*/ 0 60000 65536"/>
                <a:gd name="T8" fmla="*/ 0 60000 65536"/>
                <a:gd name="T9" fmla="*/ 0 w 2259146"/>
                <a:gd name="T10" fmla="*/ 0 h 1133240"/>
                <a:gd name="T11" fmla="*/ 2259146 w 2259146"/>
                <a:gd name="T12" fmla="*/ 1133240 h 1133240"/>
              </a:gdLst>
              <a:ahLst/>
              <a:cxnLst>
                <a:cxn ang="T6">
                  <a:pos x="T0" y="T1"/>
                </a:cxn>
                <a:cxn ang="T7">
                  <a:pos x="T2" y="T3"/>
                </a:cxn>
                <a:cxn ang="T8">
                  <a:pos x="T4" y="T5"/>
                </a:cxn>
              </a:cxnLst>
              <a:rect l="T9" t="T10" r="T11" b="T12"/>
              <a:pathLst>
                <a:path w="2259146" h="1133240">
                  <a:moveTo>
                    <a:pt x="0" y="1133240"/>
                  </a:moveTo>
                  <a:cubicBezTo>
                    <a:pt x="272054" y="602492"/>
                    <a:pt x="715199" y="268460"/>
                    <a:pt x="1168990" y="108773"/>
                  </a:cubicBezTo>
                  <a:cubicBezTo>
                    <a:pt x="1766278" y="0"/>
                    <a:pt x="1990637" y="105752"/>
                    <a:pt x="2259146" y="202888"/>
                  </a:cubicBezTo>
                </a:path>
              </a:pathLst>
            </a:custGeom>
            <a:solidFill>
              <a:srgbClr val="FFFF00">
                <a:alpha val="20000"/>
              </a:srgbClr>
            </a:solidFill>
            <a:ln w="19050" algn="ctr">
              <a:solidFill>
                <a:srgbClr val="FF0000"/>
              </a:solidFill>
              <a:prstDash val="dash"/>
              <a:round/>
              <a:headEnd/>
              <a:tailEnd type="none" w="lg" len="lg"/>
            </a:ln>
          </p:spPr>
          <p:txBody>
            <a:bodyPr anchor="ctr"/>
            <a:lstStyle/>
            <a:p>
              <a:endParaRPr lang="en-US" dirty="0"/>
            </a:p>
          </p:txBody>
        </p:sp>
        <p:grpSp>
          <p:nvGrpSpPr>
            <p:cNvPr id="5" name="Group 87"/>
            <p:cNvGrpSpPr/>
            <p:nvPr/>
          </p:nvGrpSpPr>
          <p:grpSpPr>
            <a:xfrm>
              <a:off x="1810511" y="2852928"/>
              <a:ext cx="4036401" cy="1005840"/>
              <a:chOff x="1810511" y="2990088"/>
              <a:chExt cx="4036401" cy="1005840"/>
            </a:xfrm>
            <a:solidFill>
              <a:srgbClr val="FFFF00">
                <a:alpha val="20000"/>
              </a:srgbClr>
            </a:solidFill>
          </p:grpSpPr>
          <p:cxnSp>
            <p:nvCxnSpPr>
              <p:cNvPr id="83" name="Straight Arrow Connector 37"/>
              <p:cNvCxnSpPr>
                <a:cxnSpLocks noChangeShapeType="1"/>
              </p:cNvCxnSpPr>
              <p:nvPr/>
            </p:nvCxnSpPr>
            <p:spPr bwMode="auto">
              <a:xfrm rot="5400000" flipH="1" flipV="1">
                <a:off x="3945687" y="3524836"/>
                <a:ext cx="924247" cy="1057"/>
              </a:xfrm>
              <a:prstGeom prst="straightConnector1">
                <a:avLst/>
              </a:prstGeom>
              <a:grpFill/>
              <a:ln w="25400" algn="ctr">
                <a:solidFill>
                  <a:srgbClr val="FF0000"/>
                </a:solidFill>
                <a:round/>
                <a:headEnd/>
                <a:tailEnd type="arrow" w="med" len="med"/>
              </a:ln>
            </p:spPr>
          </p:cxnSp>
          <p:cxnSp>
            <p:nvCxnSpPr>
              <p:cNvPr id="84" name="Straight Connector 83"/>
              <p:cNvCxnSpPr/>
              <p:nvPr/>
            </p:nvCxnSpPr>
            <p:spPr bwMode="auto">
              <a:xfrm rot="10800000" flipH="1">
                <a:off x="1810511" y="3985787"/>
                <a:ext cx="4036401" cy="1588"/>
              </a:xfrm>
              <a:prstGeom prst="line">
                <a:avLst/>
              </a:prstGeom>
              <a:grpFill/>
              <a:ln w="12700" cap="flat" cmpd="sng" algn="ctr">
                <a:solidFill>
                  <a:srgbClr val="FF0000"/>
                </a:solidFill>
                <a:prstDash val="solid"/>
                <a:round/>
                <a:headEnd type="none" w="med" len="med"/>
                <a:tailEnd type="none" w="lg" len="lg"/>
              </a:ln>
              <a:effectLst/>
            </p:spPr>
          </p:cxnSp>
          <p:sp>
            <p:nvSpPr>
              <p:cNvPr id="85" name="Freeform 84"/>
              <p:cNvSpPr/>
              <p:nvPr/>
            </p:nvSpPr>
            <p:spPr bwMode="auto">
              <a:xfrm>
                <a:off x="1828800" y="2999232"/>
                <a:ext cx="4014216" cy="996696"/>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grpFill/>
              <a:ln w="19050" cap="flat" cmpd="sng" algn="ctr">
                <a:solidFill>
                  <a:srgbClr val="FF0000"/>
                </a:solidFill>
                <a:prstDash val="dash"/>
                <a:round/>
                <a:headEnd type="none" w="med" len="med"/>
                <a:tailEnd type="none" w="lg" len="lg"/>
              </a:ln>
              <a:effectLst/>
            </p:spPr>
            <p:txBody>
              <a:bodyPr anchor="ctr"/>
              <a:lstStyle/>
              <a:p>
                <a:pPr algn="ctr">
                  <a:defRPr/>
                </a:pPr>
                <a:endParaRPr lang="en-GB" dirty="0"/>
              </a:p>
            </p:txBody>
          </p:sp>
          <p:cxnSp>
            <p:nvCxnSpPr>
              <p:cNvPr id="86" name="Straight Arrow Connector 37"/>
              <p:cNvCxnSpPr>
                <a:cxnSpLocks noChangeShapeType="1"/>
              </p:cNvCxnSpPr>
              <p:nvPr/>
            </p:nvCxnSpPr>
            <p:spPr bwMode="auto">
              <a:xfrm rot="5400000" flipH="1" flipV="1">
                <a:off x="4347558" y="3598453"/>
                <a:ext cx="777946" cy="128"/>
              </a:xfrm>
              <a:prstGeom prst="straightConnector1">
                <a:avLst/>
              </a:prstGeom>
              <a:grpFill/>
              <a:ln w="25400" algn="ctr">
                <a:solidFill>
                  <a:srgbClr val="FF0000"/>
                </a:solidFill>
                <a:round/>
                <a:headEnd/>
                <a:tailEnd type="arrow" w="med" len="med"/>
              </a:ln>
            </p:spPr>
          </p:cxnSp>
          <p:cxnSp>
            <p:nvCxnSpPr>
              <p:cNvPr id="87" name="Straight Arrow Connector 37"/>
              <p:cNvCxnSpPr>
                <a:cxnSpLocks noChangeShapeType="1"/>
              </p:cNvCxnSpPr>
              <p:nvPr/>
            </p:nvCxnSpPr>
            <p:spPr bwMode="auto">
              <a:xfrm rot="5400000" flipH="1" flipV="1">
                <a:off x="4736178" y="3685321"/>
                <a:ext cx="604210" cy="128"/>
              </a:xfrm>
              <a:prstGeom prst="straightConnector1">
                <a:avLst/>
              </a:prstGeom>
              <a:grpFill/>
              <a:ln w="25400" algn="ctr">
                <a:solidFill>
                  <a:srgbClr val="FF0000"/>
                </a:solidFill>
                <a:round/>
                <a:headEnd/>
                <a:tailEnd type="arrow" w="med" len="med"/>
              </a:ln>
            </p:spPr>
          </p:cxnSp>
          <p:cxnSp>
            <p:nvCxnSpPr>
              <p:cNvPr id="88" name="Straight Arrow Connector 37"/>
              <p:cNvCxnSpPr>
                <a:cxnSpLocks noChangeShapeType="1"/>
              </p:cNvCxnSpPr>
              <p:nvPr/>
            </p:nvCxnSpPr>
            <p:spPr bwMode="auto">
              <a:xfrm rot="16200000" flipV="1">
                <a:off x="5152229" y="3790603"/>
                <a:ext cx="384754" cy="9019"/>
              </a:xfrm>
              <a:prstGeom prst="straightConnector1">
                <a:avLst/>
              </a:prstGeom>
              <a:grpFill/>
              <a:ln w="25400" algn="ctr">
                <a:solidFill>
                  <a:srgbClr val="FF0000"/>
                </a:solidFill>
                <a:round/>
                <a:headEnd/>
                <a:tailEnd type="arrow" w="med" len="med"/>
              </a:ln>
            </p:spPr>
          </p:cxnSp>
          <p:cxnSp>
            <p:nvCxnSpPr>
              <p:cNvPr id="89" name="Straight Arrow Connector 37"/>
              <p:cNvCxnSpPr>
                <a:cxnSpLocks noChangeShapeType="1"/>
              </p:cNvCxnSpPr>
              <p:nvPr/>
            </p:nvCxnSpPr>
            <p:spPr bwMode="auto">
              <a:xfrm rot="5400000" flipH="1" flipV="1">
                <a:off x="5549993" y="3895634"/>
                <a:ext cx="183587" cy="129"/>
              </a:xfrm>
              <a:prstGeom prst="straightConnector1">
                <a:avLst/>
              </a:prstGeom>
              <a:grpFill/>
              <a:ln w="25400" algn="ctr">
                <a:solidFill>
                  <a:srgbClr val="FF0000"/>
                </a:solidFill>
                <a:round/>
                <a:headEnd/>
                <a:tailEnd type="arrow" w="med" len="med"/>
              </a:ln>
            </p:spPr>
          </p:cxnSp>
          <p:cxnSp>
            <p:nvCxnSpPr>
              <p:cNvPr id="90" name="Straight Arrow Connector 37"/>
              <p:cNvCxnSpPr>
                <a:cxnSpLocks noChangeShapeType="1"/>
              </p:cNvCxnSpPr>
              <p:nvPr/>
            </p:nvCxnSpPr>
            <p:spPr bwMode="auto">
              <a:xfrm rot="5400000" flipH="1" flipV="1">
                <a:off x="2509614" y="3635029"/>
                <a:ext cx="704794" cy="128"/>
              </a:xfrm>
              <a:prstGeom prst="straightConnector1">
                <a:avLst/>
              </a:prstGeom>
              <a:grpFill/>
              <a:ln w="25400" algn="ctr">
                <a:solidFill>
                  <a:srgbClr val="FF0000"/>
                </a:solidFill>
                <a:round/>
                <a:headEnd/>
                <a:tailEnd type="arrow" w="med" len="med"/>
              </a:ln>
            </p:spPr>
          </p:cxnSp>
          <p:cxnSp>
            <p:nvCxnSpPr>
              <p:cNvPr id="91" name="Straight Arrow Connector 37"/>
              <p:cNvCxnSpPr>
                <a:cxnSpLocks noChangeShapeType="1"/>
              </p:cNvCxnSpPr>
              <p:nvPr/>
            </p:nvCxnSpPr>
            <p:spPr bwMode="auto">
              <a:xfrm rot="5400000" flipH="1" flipV="1">
                <a:off x="2747358" y="3561877"/>
                <a:ext cx="851098" cy="128"/>
              </a:xfrm>
              <a:prstGeom prst="straightConnector1">
                <a:avLst/>
              </a:prstGeom>
              <a:grpFill/>
              <a:ln w="25400" algn="ctr">
                <a:solidFill>
                  <a:srgbClr val="FF0000"/>
                </a:solidFill>
                <a:round/>
                <a:headEnd/>
                <a:tailEnd type="arrow" w="med" len="med"/>
              </a:ln>
            </p:spPr>
          </p:cxnSp>
          <p:cxnSp>
            <p:nvCxnSpPr>
              <p:cNvPr id="92" name="Straight Arrow Connector 37"/>
              <p:cNvCxnSpPr>
                <a:cxnSpLocks noChangeShapeType="1"/>
              </p:cNvCxnSpPr>
              <p:nvPr/>
            </p:nvCxnSpPr>
            <p:spPr bwMode="auto">
              <a:xfrm rot="5400000" flipH="1" flipV="1">
                <a:off x="3012533" y="3507014"/>
                <a:ext cx="960825" cy="126"/>
              </a:xfrm>
              <a:prstGeom prst="straightConnector1">
                <a:avLst/>
              </a:prstGeom>
              <a:grpFill/>
              <a:ln w="25400" algn="ctr">
                <a:solidFill>
                  <a:srgbClr val="FF0000"/>
                </a:solidFill>
                <a:round/>
                <a:headEnd/>
                <a:tailEnd type="arrow" w="med" len="med"/>
              </a:ln>
            </p:spPr>
          </p:cxnSp>
          <p:cxnSp>
            <p:nvCxnSpPr>
              <p:cNvPr id="93" name="Straight Arrow Connector 37"/>
              <p:cNvCxnSpPr>
                <a:cxnSpLocks noChangeShapeType="1"/>
              </p:cNvCxnSpPr>
              <p:nvPr/>
            </p:nvCxnSpPr>
            <p:spPr bwMode="auto">
              <a:xfrm rot="5400000" flipH="1" flipV="1">
                <a:off x="3309713" y="3493298"/>
                <a:ext cx="988257" cy="126"/>
              </a:xfrm>
              <a:prstGeom prst="straightConnector1">
                <a:avLst/>
              </a:prstGeom>
              <a:grpFill/>
              <a:ln w="25400" algn="ctr">
                <a:solidFill>
                  <a:srgbClr val="FF0000"/>
                </a:solidFill>
                <a:round/>
                <a:headEnd/>
                <a:tailEnd type="arrow" w="med" len="med"/>
              </a:ln>
            </p:spPr>
          </p:cxnSp>
          <p:cxnSp>
            <p:nvCxnSpPr>
              <p:cNvPr id="94" name="Straight Arrow Connector 37"/>
              <p:cNvCxnSpPr>
                <a:cxnSpLocks noChangeShapeType="1"/>
              </p:cNvCxnSpPr>
              <p:nvPr/>
            </p:nvCxnSpPr>
            <p:spPr bwMode="auto">
              <a:xfrm rot="5400000" flipH="1" flipV="1">
                <a:off x="3597749" y="3488726"/>
                <a:ext cx="997401" cy="126"/>
              </a:xfrm>
              <a:prstGeom prst="straightConnector1">
                <a:avLst/>
              </a:prstGeom>
              <a:grpFill/>
              <a:ln w="25400" algn="ctr">
                <a:solidFill>
                  <a:srgbClr val="FF0000"/>
                </a:solidFill>
                <a:round/>
                <a:headEnd/>
                <a:tailEnd type="arrow" w="med" len="med"/>
              </a:ln>
            </p:spPr>
          </p:cxnSp>
          <p:cxnSp>
            <p:nvCxnSpPr>
              <p:cNvPr id="95" name="Straight Arrow Connector 37"/>
              <p:cNvCxnSpPr>
                <a:cxnSpLocks noChangeShapeType="1"/>
              </p:cNvCxnSpPr>
              <p:nvPr/>
            </p:nvCxnSpPr>
            <p:spPr bwMode="auto">
              <a:xfrm rot="5400000" flipH="1" flipV="1">
                <a:off x="1892394" y="3913921"/>
                <a:ext cx="147010" cy="128"/>
              </a:xfrm>
              <a:prstGeom prst="straightConnector1">
                <a:avLst/>
              </a:prstGeom>
              <a:grpFill/>
              <a:ln w="25400" algn="ctr">
                <a:solidFill>
                  <a:srgbClr val="FF0000"/>
                </a:solidFill>
                <a:round/>
                <a:headEnd/>
                <a:tailEnd type="arrow" w="med" len="med"/>
              </a:ln>
            </p:spPr>
          </p:cxnSp>
          <p:cxnSp>
            <p:nvCxnSpPr>
              <p:cNvPr id="96" name="Straight Arrow Connector 37"/>
              <p:cNvCxnSpPr>
                <a:cxnSpLocks noChangeShapeType="1"/>
              </p:cNvCxnSpPr>
              <p:nvPr/>
            </p:nvCxnSpPr>
            <p:spPr bwMode="auto">
              <a:xfrm rot="16200000" flipV="1">
                <a:off x="2111850" y="3831753"/>
                <a:ext cx="265882" cy="9016"/>
              </a:xfrm>
              <a:prstGeom prst="straightConnector1">
                <a:avLst/>
              </a:prstGeom>
              <a:grpFill/>
              <a:ln w="25400" algn="ctr">
                <a:solidFill>
                  <a:srgbClr val="FF0000"/>
                </a:solidFill>
                <a:round/>
                <a:headEnd/>
                <a:tailEnd type="arrow" w="med" len="med"/>
              </a:ln>
            </p:spPr>
          </p:cxnSp>
          <p:cxnSp>
            <p:nvCxnSpPr>
              <p:cNvPr id="97" name="Straight Arrow Connector 37"/>
              <p:cNvCxnSpPr>
                <a:cxnSpLocks noChangeShapeType="1"/>
              </p:cNvCxnSpPr>
              <p:nvPr/>
            </p:nvCxnSpPr>
            <p:spPr bwMode="auto">
              <a:xfrm rot="5400000" flipH="1" flipV="1">
                <a:off x="2290158" y="3726469"/>
                <a:ext cx="521914" cy="128"/>
              </a:xfrm>
              <a:prstGeom prst="straightConnector1">
                <a:avLst/>
              </a:prstGeom>
              <a:grpFill/>
              <a:ln w="25400" algn="ctr">
                <a:solidFill>
                  <a:srgbClr val="FF0000"/>
                </a:solidFill>
                <a:round/>
                <a:headEnd/>
                <a:tailEnd type="arrow" w="med" len="med"/>
              </a:ln>
            </p:spPr>
          </p:cxnSp>
        </p:grpSp>
        <p:cxnSp>
          <p:nvCxnSpPr>
            <p:cNvPr id="7189" name="Straight Connector 127"/>
            <p:cNvCxnSpPr>
              <a:cxnSpLocks noChangeShapeType="1"/>
              <a:stCxn id="7187" idx="0"/>
            </p:cNvCxnSpPr>
            <p:nvPr/>
          </p:nvCxnSpPr>
          <p:spPr bwMode="auto">
            <a:xfrm flipV="1">
              <a:off x="2670047" y="3145536"/>
              <a:ext cx="1847089" cy="1837943"/>
            </a:xfrm>
            <a:prstGeom prst="line">
              <a:avLst/>
            </a:prstGeom>
            <a:noFill/>
            <a:ln w="12700" algn="ctr">
              <a:solidFill>
                <a:srgbClr val="FF0000"/>
              </a:solidFill>
              <a:round/>
              <a:headEnd/>
              <a:tailEnd type="none" w="lg" len="lg"/>
            </a:ln>
          </p:spPr>
        </p:cxnSp>
        <p:cxnSp>
          <p:nvCxnSpPr>
            <p:cNvPr id="7190" name="Straight Connector 132"/>
            <p:cNvCxnSpPr>
              <a:cxnSpLocks noChangeShapeType="1"/>
            </p:cNvCxnSpPr>
            <p:nvPr/>
          </p:nvCxnSpPr>
          <p:spPr bwMode="auto">
            <a:xfrm rot="10800000" flipH="1">
              <a:off x="676655" y="3455435"/>
              <a:ext cx="4036401" cy="1588"/>
            </a:xfrm>
            <a:prstGeom prst="line">
              <a:avLst/>
            </a:prstGeom>
            <a:noFill/>
            <a:ln w="25400" algn="ctr">
              <a:solidFill>
                <a:schemeClr val="tx1"/>
              </a:solidFill>
              <a:round/>
              <a:headEnd/>
              <a:tailEnd type="none" w="lg" len="lg"/>
            </a:ln>
          </p:spPr>
        </p:cxnSp>
        <p:cxnSp>
          <p:nvCxnSpPr>
            <p:cNvPr id="7191" name="Straight Connector 136"/>
            <p:cNvCxnSpPr>
              <a:cxnSpLocks noChangeShapeType="1"/>
            </p:cNvCxnSpPr>
            <p:nvPr/>
          </p:nvCxnSpPr>
          <p:spPr bwMode="auto">
            <a:xfrm rot="5400000">
              <a:off x="3988614" y="4219956"/>
              <a:ext cx="1508760" cy="1589"/>
            </a:xfrm>
            <a:prstGeom prst="line">
              <a:avLst/>
            </a:prstGeom>
            <a:noFill/>
            <a:ln w="25400" algn="ctr">
              <a:solidFill>
                <a:schemeClr val="tx1"/>
              </a:solidFill>
              <a:round/>
              <a:headEnd/>
              <a:tailEnd type="none" w="lg" len="lg"/>
            </a:ln>
          </p:spPr>
        </p:cxnSp>
        <p:cxnSp>
          <p:nvCxnSpPr>
            <p:cNvPr id="7192" name="Straight Connector 137"/>
            <p:cNvCxnSpPr>
              <a:cxnSpLocks noChangeShapeType="1"/>
            </p:cNvCxnSpPr>
            <p:nvPr/>
          </p:nvCxnSpPr>
          <p:spPr bwMode="auto">
            <a:xfrm rot="5400000">
              <a:off x="4699222" y="1642872"/>
              <a:ext cx="1826546" cy="1814354"/>
            </a:xfrm>
            <a:prstGeom prst="line">
              <a:avLst/>
            </a:prstGeom>
            <a:noFill/>
            <a:ln w="25400" algn="ctr">
              <a:solidFill>
                <a:schemeClr val="tx1"/>
              </a:solidFill>
              <a:round/>
              <a:headEnd/>
              <a:tailEnd type="none" w="lg" len="lg"/>
            </a:ln>
          </p:spPr>
        </p:cxnSp>
      </p:grpSp>
      <p:sp>
        <p:nvSpPr>
          <p:cNvPr id="7180" name="Rectangle 42"/>
          <p:cNvSpPr>
            <a:spLocks noChangeArrowheads="1"/>
          </p:cNvSpPr>
          <p:nvPr/>
        </p:nvSpPr>
        <p:spPr bwMode="auto">
          <a:xfrm>
            <a:off x="6308725" y="1681163"/>
            <a:ext cx="1366838" cy="1125537"/>
          </a:xfrm>
          <a:prstGeom prst="rect">
            <a:avLst/>
          </a:prstGeom>
          <a:noFill/>
          <a:ln w="9525">
            <a:noFill/>
            <a:miter lim="800000"/>
            <a:headEnd/>
            <a:tailEnd/>
          </a:ln>
        </p:spPr>
        <p:txBody>
          <a:bodyPr>
            <a:spAutoFit/>
          </a:bodyPr>
          <a:lstStyle/>
          <a:p>
            <a:pPr algn="r">
              <a:buFont typeface="Wingdings" pitchFamily="2" charset="2"/>
              <a:buNone/>
            </a:pPr>
            <a:r>
              <a:rPr lang="en-US" sz="3200" dirty="0"/>
              <a:t>TE</a:t>
            </a:r>
            <a:r>
              <a:rPr lang="en-US" sz="3200" baseline="-25000" dirty="0"/>
              <a:t>101</a:t>
            </a:r>
            <a:endParaRPr lang="en-US" sz="3200" dirty="0"/>
          </a:p>
          <a:p>
            <a:pPr algn="r">
              <a:buFont typeface="Wingdings" pitchFamily="2" charset="2"/>
              <a:buNone/>
            </a:pPr>
            <a:r>
              <a:rPr lang="en-US" sz="3200" dirty="0"/>
              <a:t>=H</a:t>
            </a:r>
            <a:r>
              <a:rPr lang="en-US" sz="3200" baseline="-25000" dirty="0"/>
              <a:t>101</a:t>
            </a:r>
            <a:endParaRPr lang="en-GB" sz="32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7" name="Group 35"/>
          <p:cNvGrpSpPr>
            <a:grpSpLocks/>
          </p:cNvGrpSpPr>
          <p:nvPr/>
        </p:nvGrpSpPr>
        <p:grpSpPr bwMode="auto">
          <a:xfrm>
            <a:off x="904875" y="914400"/>
            <a:ext cx="4379913" cy="4165600"/>
            <a:chOff x="904875" y="914400"/>
            <a:chExt cx="4379913" cy="4165600"/>
          </a:xfrm>
        </p:grpSpPr>
        <p:sp>
          <p:nvSpPr>
            <p:cNvPr id="8213" name="Rectangle 7"/>
            <p:cNvSpPr>
              <a:spLocks noChangeArrowheads="1"/>
            </p:cNvSpPr>
            <p:nvPr/>
          </p:nvSpPr>
          <p:spPr bwMode="auto">
            <a:xfrm>
              <a:off x="2044700" y="914400"/>
              <a:ext cx="423863" cy="385763"/>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0" baseline="30000" dirty="0"/>
            </a:p>
          </p:txBody>
        </p:sp>
        <p:cxnSp>
          <p:nvCxnSpPr>
            <p:cNvPr id="8214" name="Straight Connector 26"/>
            <p:cNvCxnSpPr>
              <a:cxnSpLocks noChangeShapeType="1"/>
              <a:stCxn id="25" idx="0"/>
              <a:endCxn id="23" idx="0"/>
            </p:cNvCxnSpPr>
            <p:nvPr/>
          </p:nvCxnSpPr>
          <p:spPr bwMode="auto">
            <a:xfrm rot="5400000" flipH="1" flipV="1">
              <a:off x="2353958" y="143368"/>
              <a:ext cx="2197" cy="1572837"/>
            </a:xfrm>
            <a:prstGeom prst="line">
              <a:avLst/>
            </a:prstGeom>
            <a:noFill/>
            <a:ln w="25400" algn="ctr">
              <a:solidFill>
                <a:schemeClr val="tx1"/>
              </a:solidFill>
              <a:round/>
              <a:headEnd/>
              <a:tailEnd type="none" w="lg" len="lg"/>
            </a:ln>
          </p:spPr>
        </p:cxnSp>
        <p:cxnSp>
          <p:nvCxnSpPr>
            <p:cNvPr id="8215" name="Straight Connector 28"/>
            <p:cNvCxnSpPr>
              <a:cxnSpLocks noChangeShapeType="1"/>
              <a:stCxn id="25" idx="4"/>
              <a:endCxn id="23" idx="4"/>
            </p:cNvCxnSpPr>
            <p:nvPr/>
          </p:nvCxnSpPr>
          <p:spPr bwMode="auto">
            <a:xfrm rot="16200000" flipH="1">
              <a:off x="2353958" y="4192471"/>
              <a:ext cx="2197" cy="1572837"/>
            </a:xfrm>
            <a:prstGeom prst="line">
              <a:avLst/>
            </a:prstGeom>
            <a:noFill/>
            <a:ln w="25400" algn="ctr">
              <a:solidFill>
                <a:schemeClr val="tx1"/>
              </a:solidFill>
              <a:round/>
              <a:headEnd/>
              <a:tailEnd type="none" w="lg" len="lg"/>
            </a:ln>
          </p:spPr>
        </p:cxnSp>
        <p:grpSp>
          <p:nvGrpSpPr>
            <p:cNvPr id="8216" name="Group 31"/>
            <p:cNvGrpSpPr>
              <a:grpSpLocks/>
            </p:cNvGrpSpPr>
            <p:nvPr/>
          </p:nvGrpSpPr>
          <p:grpSpPr bwMode="auto">
            <a:xfrm>
              <a:off x="904875" y="929787"/>
              <a:ext cx="1371660" cy="4049103"/>
              <a:chOff x="2386584" y="2532888"/>
              <a:chExt cx="1371600" cy="2926080"/>
            </a:xfrm>
          </p:grpSpPr>
          <p:sp>
            <p:nvSpPr>
              <p:cNvPr id="25" name="Oval 24"/>
              <p:cNvSpPr/>
              <p:nvPr/>
            </p:nvSpPr>
            <p:spPr bwMode="auto">
              <a:xfrm>
                <a:off x="2386584" y="2533241"/>
                <a:ext cx="1325505" cy="2925373"/>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0" name="Rectangle 29"/>
              <p:cNvSpPr/>
              <p:nvPr/>
            </p:nvSpPr>
            <p:spPr bwMode="auto">
              <a:xfrm>
                <a:off x="3053305" y="2551596"/>
                <a:ext cx="704819" cy="2897840"/>
              </a:xfrm>
              <a:prstGeom prst="rect">
                <a:avLst/>
              </a:prstGeom>
              <a:solidFill>
                <a:schemeClr val="bg1">
                  <a:alpha val="75000"/>
                </a:schemeClr>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cxnSp>
          <p:nvCxnSpPr>
            <p:cNvPr id="8217" name="Straight Connector 45"/>
            <p:cNvCxnSpPr>
              <a:cxnSpLocks noChangeShapeType="1"/>
            </p:cNvCxnSpPr>
            <p:nvPr/>
          </p:nvCxnSpPr>
          <p:spPr bwMode="auto">
            <a:xfrm>
              <a:off x="3227388" y="4967288"/>
              <a:ext cx="1573212" cy="1587"/>
            </a:xfrm>
            <a:prstGeom prst="line">
              <a:avLst/>
            </a:prstGeom>
            <a:noFill/>
            <a:ln w="12700" algn="ctr">
              <a:solidFill>
                <a:schemeClr val="tx1"/>
              </a:solidFill>
              <a:prstDash val="dash"/>
              <a:round/>
              <a:headEnd/>
              <a:tailEnd type="none" w="lg" len="lg"/>
            </a:ln>
          </p:spPr>
        </p:cxnSp>
        <p:cxnSp>
          <p:nvCxnSpPr>
            <p:cNvPr id="8218" name="Straight Connector 42"/>
            <p:cNvCxnSpPr>
              <a:cxnSpLocks noChangeShapeType="1"/>
            </p:cNvCxnSpPr>
            <p:nvPr/>
          </p:nvCxnSpPr>
          <p:spPr bwMode="auto">
            <a:xfrm>
              <a:off x="3227388" y="2946400"/>
              <a:ext cx="2057400" cy="3175"/>
            </a:xfrm>
            <a:prstGeom prst="line">
              <a:avLst/>
            </a:prstGeom>
            <a:noFill/>
            <a:ln w="12700" algn="ctr">
              <a:solidFill>
                <a:schemeClr val="tx1"/>
              </a:solidFill>
              <a:prstDash val="dash"/>
              <a:round/>
              <a:headEnd/>
              <a:tailEnd type="none" w="lg" len="lg"/>
            </a:ln>
          </p:spPr>
        </p:cxnSp>
        <p:sp>
          <p:nvSpPr>
            <p:cNvPr id="34" name="Rectangle 33"/>
            <p:cNvSpPr/>
            <p:nvPr/>
          </p:nvSpPr>
          <p:spPr bwMode="auto">
            <a:xfrm>
              <a:off x="2179638" y="2825750"/>
              <a:ext cx="120650" cy="17621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220" name="TextBox 28"/>
            <p:cNvSpPr txBox="1">
              <a:spLocks noChangeArrowheads="1"/>
            </p:cNvSpPr>
            <p:nvPr/>
          </p:nvSpPr>
          <p:spPr bwMode="auto">
            <a:xfrm>
              <a:off x="1673225" y="2233613"/>
              <a:ext cx="741363" cy="646112"/>
            </a:xfrm>
            <a:prstGeom prst="rect">
              <a:avLst/>
            </a:prstGeom>
            <a:solidFill>
              <a:schemeClr val="bg1"/>
            </a:solidFill>
            <a:ln w="9525">
              <a:noFill/>
              <a:miter lim="800000"/>
              <a:headEnd/>
              <a:tailEnd/>
            </a:ln>
          </p:spPr>
          <p:txBody>
            <a:bodyPr>
              <a:spAutoFit/>
            </a:bodyPr>
            <a:lstStyle/>
            <a:p>
              <a:pPr>
                <a:buFont typeface="Wingdings" pitchFamily="2" charset="2"/>
                <a:buNone/>
              </a:pPr>
              <a:r>
                <a:rPr lang="en-US" sz="4000" b="0" i="1" dirty="0">
                  <a:solidFill>
                    <a:srgbClr val="FF0000"/>
                  </a:solidFill>
                </a:rPr>
                <a:t>E</a:t>
              </a:r>
              <a:r>
                <a:rPr lang="en-US" sz="4000" b="0" i="1" baseline="-25000" dirty="0">
                  <a:solidFill>
                    <a:srgbClr val="FF0000"/>
                  </a:solidFill>
                </a:rPr>
                <a:t>z</a:t>
              </a:r>
              <a:endParaRPr lang="en-GB" sz="4000" b="0" i="1" baseline="-25000" dirty="0">
                <a:solidFill>
                  <a:srgbClr val="FF0000"/>
                </a:solidFill>
              </a:endParaRPr>
            </a:p>
          </p:txBody>
        </p:sp>
        <p:cxnSp>
          <p:nvCxnSpPr>
            <p:cNvPr id="8221" name="Straight Arrow Connector 27"/>
            <p:cNvCxnSpPr>
              <a:cxnSpLocks noChangeShapeType="1"/>
            </p:cNvCxnSpPr>
            <p:nvPr/>
          </p:nvCxnSpPr>
          <p:spPr bwMode="auto">
            <a:xfrm flipV="1">
              <a:off x="1579563" y="2940050"/>
              <a:ext cx="1492250" cy="3175"/>
            </a:xfrm>
            <a:prstGeom prst="straightConnector1">
              <a:avLst/>
            </a:prstGeom>
            <a:noFill/>
            <a:ln w="25400" algn="ctr">
              <a:solidFill>
                <a:srgbClr val="FF0000"/>
              </a:solidFill>
              <a:round/>
              <a:headEnd/>
              <a:tailEnd type="arrow" w="med" len="med"/>
            </a:ln>
          </p:spPr>
        </p:cxnSp>
        <p:sp>
          <p:nvSpPr>
            <p:cNvPr id="35" name="Rectangle 34"/>
            <p:cNvSpPr/>
            <p:nvPr/>
          </p:nvSpPr>
          <p:spPr bwMode="auto">
            <a:xfrm>
              <a:off x="2438400" y="2881313"/>
              <a:ext cx="74613" cy="11112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Oval 22"/>
            <p:cNvSpPr/>
            <p:nvPr/>
          </p:nvSpPr>
          <p:spPr bwMode="auto">
            <a:xfrm>
              <a:off x="2478088" y="930275"/>
              <a:ext cx="1325562" cy="4048125"/>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pic>
          <p:nvPicPr>
            <p:cNvPr id="8224" name="Picture 50" descr="pillbox.tif"/>
            <p:cNvPicPr>
              <a:picLocks noChangeAspect="1"/>
            </p:cNvPicPr>
            <p:nvPr/>
          </p:nvPicPr>
          <p:blipFill>
            <a:blip r:embed="rId3" cstate="print"/>
            <a:srcRect/>
            <a:stretch>
              <a:fillRect/>
            </a:stretch>
          </p:blipFill>
          <p:spPr bwMode="auto">
            <a:xfrm>
              <a:off x="4022725" y="2940050"/>
              <a:ext cx="1182688" cy="2139950"/>
            </a:xfrm>
            <a:prstGeom prst="rect">
              <a:avLst/>
            </a:prstGeom>
            <a:noFill/>
            <a:ln w="9525">
              <a:noFill/>
              <a:miter lim="800000"/>
              <a:headEnd/>
              <a:tailEnd/>
            </a:ln>
          </p:spPr>
        </p:pic>
      </p:grpSp>
      <p:sp>
        <p:nvSpPr>
          <p:cNvPr id="819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8199" name="Slide Number Placeholder 4"/>
          <p:cNvSpPr>
            <a:spLocks noGrp="1"/>
          </p:cNvSpPr>
          <p:nvPr>
            <p:ph type="sldNum" sz="quarter" idx="11"/>
          </p:nvPr>
        </p:nvSpPr>
        <p:spPr>
          <a:noFill/>
        </p:spPr>
        <p:txBody>
          <a:bodyPr/>
          <a:lstStyle/>
          <a:p>
            <a:fld id="{7E558400-7480-4D92-9616-DC7C99719436}" type="slidenum">
              <a:rPr lang="en-US" smtClean="0"/>
              <a:pPr/>
              <a:t>51</a:t>
            </a:fld>
            <a:endParaRPr lang="en-US" dirty="0"/>
          </a:p>
        </p:txBody>
      </p:sp>
      <p:sp>
        <p:nvSpPr>
          <p:cNvPr id="8200" name="Rectangle 6"/>
          <p:cNvSpPr>
            <a:spLocks noChangeArrowheads="1"/>
          </p:cNvSpPr>
          <p:nvPr/>
        </p:nvSpPr>
        <p:spPr bwMode="auto">
          <a:xfrm>
            <a:off x="5530850" y="1176338"/>
            <a:ext cx="3327400" cy="52339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For a structure in </a:t>
            </a:r>
            <a:r>
              <a:rPr lang="en-US" sz="1600" b="0" u="sng" dirty="0"/>
              <a:t>cylindrical coordinates: </a:t>
            </a:r>
          </a:p>
          <a:p>
            <a:pPr>
              <a:spcBef>
                <a:spcPct val="0"/>
              </a:spcBef>
              <a:buClrTx/>
              <a:buSzTx/>
              <a:buFontTx/>
              <a:buNone/>
            </a:pPr>
            <a:endParaRPr lang="en-US" sz="1600" b="0" dirty="0"/>
          </a:p>
          <a:p>
            <a:pPr>
              <a:spcBef>
                <a:spcPct val="0"/>
              </a:spcBef>
              <a:buClrTx/>
              <a:buSzTx/>
              <a:buFontTx/>
              <a:buNone/>
            </a:pPr>
            <a:r>
              <a:rPr lang="en-US" sz="1600" b="0" dirty="0"/>
              <a:t>The first index is the order of the Bessel function or in general cylindrical function.</a:t>
            </a:r>
          </a:p>
          <a:p>
            <a:pPr>
              <a:spcBef>
                <a:spcPct val="0"/>
              </a:spcBef>
              <a:buClrTx/>
              <a:buSzTx/>
              <a:buFontTx/>
              <a:buNone/>
            </a:pPr>
            <a:endParaRPr lang="en-US" sz="1600" b="0" dirty="0"/>
          </a:p>
          <a:p>
            <a:pPr>
              <a:spcBef>
                <a:spcPct val="0"/>
              </a:spcBef>
              <a:buClrTx/>
              <a:buSzTx/>
              <a:buFontTx/>
              <a:buNone/>
            </a:pPr>
            <a:r>
              <a:rPr lang="en-US" sz="1600" b="0" dirty="0"/>
              <a:t>The second index indicates “the root” of the cylindrical function which is the number of zero-crossings. </a:t>
            </a:r>
          </a:p>
          <a:p>
            <a:pPr>
              <a:spcBef>
                <a:spcPct val="0"/>
              </a:spcBef>
              <a:buClrTx/>
              <a:buSzTx/>
              <a:buFontTx/>
              <a:buNone/>
            </a:pPr>
            <a:endParaRPr lang="en-US" sz="1600" b="0" dirty="0"/>
          </a:p>
          <a:p>
            <a:pPr>
              <a:spcBef>
                <a:spcPct val="0"/>
              </a:spcBef>
              <a:buClrTx/>
              <a:buSzTx/>
              <a:buFontTx/>
              <a:buNone/>
            </a:pPr>
            <a:r>
              <a:rPr lang="en-US" sz="1600" b="0" dirty="0"/>
              <a:t>The third index is the number of half waves (maxima) along the z-axis.</a:t>
            </a:r>
          </a:p>
          <a:p>
            <a:pPr>
              <a:spcBef>
                <a:spcPct val="0"/>
              </a:spcBef>
              <a:buClrTx/>
              <a:buSzTx/>
              <a:buFontTx/>
              <a:buNone/>
            </a:pPr>
            <a:endParaRPr lang="en-US" sz="1600" b="0" dirty="0"/>
          </a:p>
          <a:p>
            <a:pPr>
              <a:spcBef>
                <a:spcPct val="0"/>
              </a:spcBef>
              <a:buClrTx/>
              <a:buSzTx/>
              <a:buFontTx/>
              <a:buNone/>
            </a:pPr>
            <a:r>
              <a:rPr lang="en-US" sz="1600" b="0" dirty="0"/>
              <a:t>Hint: In an empty pillbox there will be </a:t>
            </a:r>
            <a:r>
              <a:rPr lang="en-US" sz="1600" b="0" u="sng" dirty="0"/>
              <a:t>no</a:t>
            </a:r>
            <a:r>
              <a:rPr lang="en-US" sz="1600" b="0" dirty="0"/>
              <a:t> Neumann function as it has a </a:t>
            </a:r>
            <a:r>
              <a:rPr lang="en-US" sz="1600" b="0" dirty="0">
                <a:solidFill>
                  <a:srgbClr val="FF0000"/>
                </a:solidFill>
              </a:rPr>
              <a:t>pole in the center </a:t>
            </a:r>
            <a:r>
              <a:rPr lang="en-US" sz="1600" b="0" dirty="0"/>
              <a:t>(conservation of energy). However we need Bessel and Neumann functions for higher order modes of </a:t>
            </a:r>
            <a:r>
              <a:rPr lang="en-US" sz="1600" dirty="0"/>
              <a:t>coaxial</a:t>
            </a:r>
            <a:r>
              <a:rPr lang="en-US" sz="1600" b="0" dirty="0"/>
              <a:t> structures.</a:t>
            </a:r>
          </a:p>
        </p:txBody>
      </p:sp>
      <p:sp>
        <p:nvSpPr>
          <p:cNvPr id="8201"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graphicFrame>
        <p:nvGraphicFramePr>
          <p:cNvPr id="8194" name="Object 13"/>
          <p:cNvGraphicFramePr>
            <a:graphicFrameLocks noChangeAspect="1"/>
          </p:cNvGraphicFramePr>
          <p:nvPr/>
        </p:nvGraphicFramePr>
        <p:xfrm>
          <a:off x="1098550" y="5529263"/>
          <a:ext cx="127000" cy="127000"/>
        </p:xfrm>
        <a:graphic>
          <a:graphicData uri="http://schemas.openxmlformats.org/presentationml/2006/ole">
            <mc:AlternateContent xmlns:mc="http://schemas.openxmlformats.org/markup-compatibility/2006">
              <mc:Choice xmlns:v="urn:schemas-microsoft-com:vml" Requires="v">
                <p:oleObj name="Equation" r:id="rId4" imgW="126725" imgH="126725" progId="Equation.3">
                  <p:embed/>
                </p:oleObj>
              </mc:Choice>
              <mc:Fallback>
                <p:oleObj name="Equation" r:id="rId4" imgW="126725" imgH="126725" progId="Equation.3">
                  <p:embed/>
                  <p:pic>
                    <p:nvPicPr>
                      <p:cNvPr id="0"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8550" y="5529263"/>
                        <a:ext cx="1270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nvGrpSpPr>
          <p:cNvPr id="8202" name="Group 39"/>
          <p:cNvGrpSpPr>
            <a:grpSpLocks/>
          </p:cNvGrpSpPr>
          <p:nvPr/>
        </p:nvGrpSpPr>
        <p:grpSpPr bwMode="auto">
          <a:xfrm>
            <a:off x="292100" y="4714875"/>
            <a:ext cx="914400" cy="831850"/>
            <a:chOff x="292100" y="5213350"/>
            <a:chExt cx="914400" cy="831850"/>
          </a:xfrm>
        </p:grpSpPr>
        <p:grpSp>
          <p:nvGrpSpPr>
            <p:cNvPr id="8208" name="Group 86"/>
            <p:cNvGrpSpPr>
              <a:grpSpLocks/>
            </p:cNvGrpSpPr>
            <p:nvPr/>
          </p:nvGrpSpPr>
          <p:grpSpPr bwMode="auto">
            <a:xfrm>
              <a:off x="374650" y="5516563"/>
              <a:ext cx="831850" cy="517525"/>
              <a:chOff x="484632" y="5507589"/>
              <a:chExt cx="832104" cy="517311"/>
            </a:xfrm>
          </p:grpSpPr>
          <p:cxnSp>
            <p:nvCxnSpPr>
              <p:cNvPr id="8211" name="Straight Arrow Connector 87"/>
              <p:cNvCxnSpPr>
                <a:cxnSpLocks noChangeShapeType="1"/>
              </p:cNvCxnSpPr>
              <p:nvPr/>
            </p:nvCxnSpPr>
            <p:spPr bwMode="auto">
              <a:xfrm>
                <a:off x="484632" y="5971032"/>
                <a:ext cx="832104" cy="1588"/>
              </a:xfrm>
              <a:prstGeom prst="straightConnector1">
                <a:avLst/>
              </a:prstGeom>
              <a:noFill/>
              <a:ln w="12700" algn="ctr">
                <a:solidFill>
                  <a:schemeClr val="tx1"/>
                </a:solidFill>
                <a:round/>
                <a:headEnd/>
                <a:tailEnd/>
              </a:ln>
            </p:spPr>
          </p:cxnSp>
          <p:cxnSp>
            <p:nvCxnSpPr>
              <p:cNvPr id="8212" name="Straight Arrow Connector 89"/>
              <p:cNvCxnSpPr>
                <a:cxnSpLocks noChangeShapeType="1"/>
              </p:cNvCxnSpPr>
              <p:nvPr/>
            </p:nvCxnSpPr>
            <p:spPr bwMode="auto">
              <a:xfrm rot="5400000" flipH="1" flipV="1">
                <a:off x="488529" y="5507589"/>
                <a:ext cx="517311" cy="517311"/>
              </a:xfrm>
              <a:prstGeom prst="straightConnector1">
                <a:avLst/>
              </a:prstGeom>
              <a:noFill/>
              <a:ln w="12700" algn="ctr">
                <a:solidFill>
                  <a:schemeClr val="tx1"/>
                </a:solidFill>
                <a:round/>
                <a:headEnd/>
                <a:tailEnd/>
              </a:ln>
            </p:spPr>
          </p:cxnSp>
        </p:grpSp>
        <p:graphicFrame>
          <p:nvGraphicFramePr>
            <p:cNvPr id="8195" name="Object 13"/>
            <p:cNvGraphicFramePr>
              <a:graphicFrameLocks noChangeAspect="1"/>
            </p:cNvGraphicFramePr>
            <p:nvPr/>
          </p:nvGraphicFramePr>
          <p:xfrm>
            <a:off x="668338" y="5441950"/>
            <a:ext cx="127000" cy="177800"/>
          </p:xfrm>
          <a:graphic>
            <a:graphicData uri="http://schemas.openxmlformats.org/presentationml/2006/ole">
              <mc:AlternateContent xmlns:mc="http://schemas.openxmlformats.org/markup-compatibility/2006">
                <mc:Choice xmlns:v="urn:schemas-microsoft-com:vml" Requires="v">
                  <p:oleObj name="Equation" r:id="rId6" imgW="126725" imgH="177415" progId="Equation.3">
                    <p:embed/>
                  </p:oleObj>
                </mc:Choice>
                <mc:Fallback>
                  <p:oleObj name="Equation" r:id="rId6" imgW="126725" imgH="177415" progId="Equation.3">
                    <p:embed/>
                    <p:pic>
                      <p:nvPicPr>
                        <p:cNvPr id="0"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8338" y="5441950"/>
                          <a:ext cx="127000" cy="1778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8196" name="Object 13"/>
            <p:cNvGraphicFramePr>
              <a:graphicFrameLocks noChangeAspect="1"/>
            </p:cNvGraphicFramePr>
            <p:nvPr/>
          </p:nvGraphicFramePr>
          <p:xfrm>
            <a:off x="449263" y="5213350"/>
            <a:ext cx="114300" cy="127000"/>
          </p:xfrm>
          <a:graphic>
            <a:graphicData uri="http://schemas.openxmlformats.org/presentationml/2006/ole">
              <mc:AlternateContent xmlns:mc="http://schemas.openxmlformats.org/markup-compatibility/2006">
                <mc:Choice xmlns:v="urn:schemas-microsoft-com:vml" Requires="v">
                  <p:oleObj name="Equation" r:id="rId8" imgW="114102" imgH="126780" progId="Equation.3">
                    <p:embed/>
                  </p:oleObj>
                </mc:Choice>
                <mc:Fallback>
                  <p:oleObj name="Equation" r:id="rId8" imgW="114102" imgH="126780" progId="Equation.3">
                    <p:embed/>
                    <p:pic>
                      <p:nvPicPr>
                        <p:cNvPr id="0" name="Picture 2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49263" y="5213350"/>
                          <a:ext cx="1143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94" name="Arc 93"/>
            <p:cNvSpPr/>
            <p:nvPr/>
          </p:nvSpPr>
          <p:spPr bwMode="auto">
            <a:xfrm>
              <a:off x="292100" y="5459413"/>
              <a:ext cx="374650" cy="539750"/>
            </a:xfrm>
            <a:prstGeom prst="arc">
              <a:avLst>
                <a:gd name="adj1" fmla="val 17705016"/>
                <a:gd name="adj2" fmla="val 0"/>
              </a:avLst>
            </a:prstGeom>
            <a:noFill/>
            <a:ln w="12700" cap="flat" cmpd="sng" algn="ctr">
              <a:solidFill>
                <a:schemeClr val="tx1"/>
              </a:solidFill>
              <a:prstDash val="solid"/>
              <a:round/>
              <a:headEnd type="arrow" w="med" len="med"/>
              <a:tailEnd type="none" w="lg" len="lg"/>
            </a:ln>
            <a:effectLst/>
          </p:spPr>
          <p:txBody>
            <a:bodyPr anchor="ctr"/>
            <a:lstStyle/>
            <a:p>
              <a:pPr algn="ctr">
                <a:defRPr/>
              </a:pPr>
              <a:endParaRPr lang="en-GB" dirty="0"/>
            </a:p>
          </p:txBody>
        </p:sp>
        <p:cxnSp>
          <p:nvCxnSpPr>
            <p:cNvPr id="8210" name="Straight Arrow Connector 96"/>
            <p:cNvCxnSpPr>
              <a:cxnSpLocks noChangeShapeType="1"/>
            </p:cNvCxnSpPr>
            <p:nvPr/>
          </p:nvCxnSpPr>
          <p:spPr bwMode="auto">
            <a:xfrm rot="5400000" flipH="1" flipV="1">
              <a:off x="163513" y="5532438"/>
              <a:ext cx="760412" cy="265112"/>
            </a:xfrm>
            <a:prstGeom prst="straightConnector1">
              <a:avLst/>
            </a:prstGeom>
            <a:noFill/>
            <a:ln w="15875" algn="ctr">
              <a:solidFill>
                <a:schemeClr val="tx1"/>
              </a:solidFill>
              <a:round/>
              <a:headEnd/>
              <a:tailEnd type="arrow" w="med" len="med"/>
            </a:ln>
          </p:spPr>
        </p:cxnSp>
      </p:grpSp>
      <p:sp>
        <p:nvSpPr>
          <p:cNvPr id="8203" name="TextBox 28"/>
          <p:cNvSpPr txBox="1">
            <a:spLocks noChangeArrowheads="1"/>
          </p:cNvSpPr>
          <p:nvPr/>
        </p:nvSpPr>
        <p:spPr bwMode="auto">
          <a:xfrm>
            <a:off x="4727575" y="3387725"/>
            <a:ext cx="741363" cy="285750"/>
          </a:xfrm>
          <a:prstGeom prst="rect">
            <a:avLst/>
          </a:prstGeom>
          <a:noFill/>
          <a:ln w="9525">
            <a:noFill/>
            <a:miter lim="800000"/>
            <a:headEnd/>
            <a:tailEnd/>
          </a:ln>
        </p:spPr>
        <p:txBody>
          <a:bodyPr>
            <a:spAutoFit/>
          </a:bodyPr>
          <a:lstStyle/>
          <a:p>
            <a:pPr>
              <a:buFont typeface="Wingdings" pitchFamily="2" charset="2"/>
              <a:buNone/>
            </a:pPr>
            <a:r>
              <a:rPr lang="en-US" sz="1400" b="0" i="1" dirty="0">
                <a:solidFill>
                  <a:srgbClr val="FF0000"/>
                </a:solidFill>
              </a:rPr>
              <a:t>E</a:t>
            </a:r>
            <a:r>
              <a:rPr lang="en-US" sz="1400" b="0" i="1" baseline="-25000" dirty="0">
                <a:solidFill>
                  <a:srgbClr val="FF0000"/>
                </a:solidFill>
              </a:rPr>
              <a:t>z</a:t>
            </a:r>
            <a:endParaRPr lang="en-GB" sz="1400" b="0" i="1" baseline="-25000" dirty="0">
              <a:solidFill>
                <a:srgbClr val="FF0000"/>
              </a:solidFill>
            </a:endParaRPr>
          </a:p>
        </p:txBody>
      </p:sp>
      <p:sp>
        <p:nvSpPr>
          <p:cNvPr id="8204" name="TextBox 28"/>
          <p:cNvSpPr txBox="1">
            <a:spLocks noChangeArrowheads="1"/>
          </p:cNvSpPr>
          <p:nvPr/>
        </p:nvSpPr>
        <p:spPr bwMode="auto">
          <a:xfrm>
            <a:off x="4727575" y="4705350"/>
            <a:ext cx="741363" cy="285750"/>
          </a:xfrm>
          <a:prstGeom prst="rect">
            <a:avLst/>
          </a:prstGeom>
          <a:noFill/>
          <a:ln w="9525">
            <a:noFill/>
            <a:miter lim="800000"/>
            <a:headEnd/>
            <a:tailEnd/>
          </a:ln>
        </p:spPr>
        <p:txBody>
          <a:bodyPr>
            <a:spAutoFit/>
          </a:bodyPr>
          <a:lstStyle/>
          <a:p>
            <a:pPr>
              <a:buFont typeface="Wingdings" pitchFamily="2" charset="2"/>
              <a:buNone/>
            </a:pPr>
            <a:r>
              <a:rPr lang="en-US" sz="1400" b="0" i="1" dirty="0"/>
              <a:t>-B</a:t>
            </a:r>
            <a:r>
              <a:rPr lang="en-US" sz="1400" b="0" i="1" baseline="-25000" dirty="0">
                <a:sym typeface="Symbol" pitchFamily="18" charset="2"/>
              </a:rPr>
              <a:t></a:t>
            </a:r>
            <a:endParaRPr lang="en-GB" sz="1400" b="0" i="1" baseline="-25000" dirty="0"/>
          </a:p>
        </p:txBody>
      </p:sp>
      <p:sp>
        <p:nvSpPr>
          <p:cNvPr id="39"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Mode Indices in Resonators (2)</a:t>
            </a:r>
          </a:p>
        </p:txBody>
      </p:sp>
      <p:sp>
        <p:nvSpPr>
          <p:cNvPr id="8206" name="TextBox 40"/>
          <p:cNvSpPr txBox="1">
            <a:spLocks noChangeArrowheads="1"/>
          </p:cNvSpPr>
          <p:nvPr/>
        </p:nvSpPr>
        <p:spPr bwMode="auto">
          <a:xfrm>
            <a:off x="1587500" y="5551488"/>
            <a:ext cx="3584575" cy="757237"/>
          </a:xfrm>
          <a:prstGeom prst="rect">
            <a:avLst/>
          </a:prstGeom>
          <a:noFill/>
          <a:ln w="9525">
            <a:noFill/>
            <a:miter lim="800000"/>
            <a:headEnd/>
            <a:tailEnd/>
          </a:ln>
        </p:spPr>
        <p:txBody>
          <a:bodyPr>
            <a:spAutoFit/>
          </a:bodyPr>
          <a:lstStyle/>
          <a:p>
            <a:pPr>
              <a:buFont typeface="Wingdings" pitchFamily="2" charset="2"/>
              <a:buNone/>
            </a:pPr>
            <a:r>
              <a:rPr lang="en-US" sz="1600" b="0" dirty="0">
                <a:solidFill>
                  <a:srgbClr val="FF0000"/>
                </a:solidFill>
              </a:rPr>
              <a:t>The number m of maxima along the azimuth is coupled to the order of the Bessel function (see slide on theory). </a:t>
            </a:r>
            <a:endParaRPr lang="en-GB" sz="1600" b="0" dirty="0">
              <a:solidFill>
                <a:srgbClr val="FF0000"/>
              </a:solidFill>
            </a:endParaRPr>
          </a:p>
        </p:txBody>
      </p:sp>
      <p:sp>
        <p:nvSpPr>
          <p:cNvPr id="8207" name="Rectangle 32"/>
          <p:cNvSpPr>
            <a:spLocks noChangeArrowheads="1"/>
          </p:cNvSpPr>
          <p:nvPr/>
        </p:nvSpPr>
        <p:spPr bwMode="auto">
          <a:xfrm>
            <a:off x="3582988" y="1042988"/>
            <a:ext cx="1543050" cy="1127125"/>
          </a:xfrm>
          <a:prstGeom prst="rect">
            <a:avLst/>
          </a:prstGeom>
          <a:noFill/>
          <a:ln w="9525">
            <a:noFill/>
            <a:miter lim="800000"/>
            <a:headEnd/>
            <a:tailEnd/>
          </a:ln>
        </p:spPr>
        <p:txBody>
          <a:bodyPr>
            <a:spAutoFit/>
          </a:bodyPr>
          <a:lstStyle/>
          <a:p>
            <a:pPr algn="r">
              <a:buFont typeface="Wingdings" pitchFamily="2" charset="2"/>
              <a:buNone/>
            </a:pPr>
            <a:r>
              <a:rPr lang="en-US" sz="3200" dirty="0"/>
              <a:t>TM</a:t>
            </a:r>
            <a:r>
              <a:rPr lang="en-US" sz="3200" baseline="-25000" dirty="0"/>
              <a:t>010</a:t>
            </a:r>
          </a:p>
          <a:p>
            <a:pPr algn="r">
              <a:buFont typeface="Wingdings" pitchFamily="2" charset="2"/>
              <a:buNone/>
            </a:pPr>
            <a:r>
              <a:rPr lang="en-US" sz="3200" baseline="-25000" dirty="0"/>
              <a:t>   </a:t>
            </a:r>
            <a:r>
              <a:rPr lang="en-US" sz="3200" dirty="0"/>
              <a:t>= E</a:t>
            </a:r>
            <a:r>
              <a:rPr lang="en-US" sz="3200" baseline="-25000" dirty="0"/>
              <a:t>010</a:t>
            </a:r>
            <a:endParaRPr lang="en-GB" sz="32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9223" name="Slide Number Placeholder 4"/>
          <p:cNvSpPr>
            <a:spLocks noGrp="1"/>
          </p:cNvSpPr>
          <p:nvPr>
            <p:ph type="sldNum" sz="quarter" idx="11"/>
          </p:nvPr>
        </p:nvSpPr>
        <p:spPr>
          <a:noFill/>
        </p:spPr>
        <p:txBody>
          <a:bodyPr/>
          <a:lstStyle/>
          <a:p>
            <a:fld id="{A4B7BCD4-674A-4348-A4EB-6DF9CD3DFE2B}" type="slidenum">
              <a:rPr lang="en-US" smtClean="0"/>
              <a:pPr/>
              <a:t>52</a:t>
            </a:fld>
            <a:endParaRPr lang="en-US" dirty="0"/>
          </a:p>
        </p:txBody>
      </p:sp>
      <p:sp>
        <p:nvSpPr>
          <p:cNvPr id="9224" name="Rectangle 7"/>
          <p:cNvSpPr>
            <a:spLocks noChangeArrowheads="1"/>
          </p:cNvSpPr>
          <p:nvPr/>
        </p:nvSpPr>
        <p:spPr bwMode="auto">
          <a:xfrm>
            <a:off x="2044700" y="1412875"/>
            <a:ext cx="423863" cy="385763"/>
          </a:xfrm>
          <a:prstGeom prst="rect">
            <a:avLst/>
          </a:prstGeom>
          <a:solidFill>
            <a:schemeClr val="bg1"/>
          </a:solidFill>
          <a:ln w="9525">
            <a:noFill/>
            <a:miter lim="800000"/>
            <a:headEnd/>
            <a:tailEnd/>
          </a:ln>
        </p:spPr>
        <p:txBody>
          <a:bodyPr lIns="0" tIns="0" rIns="0" bIns="0"/>
          <a:lstStyle/>
          <a:p>
            <a:pPr>
              <a:spcBef>
                <a:spcPct val="0"/>
              </a:spcBef>
              <a:buClrTx/>
              <a:buSzTx/>
              <a:buFontTx/>
              <a:buNone/>
            </a:pPr>
            <a:endParaRPr lang="en-GB" sz="1200" b="0" baseline="30000" dirty="0"/>
          </a:p>
        </p:txBody>
      </p:sp>
      <p:sp>
        <p:nvSpPr>
          <p:cNvPr id="13321" name="Rectangle 9"/>
          <p:cNvSpPr>
            <a:spLocks noChangeArrowheads="1"/>
          </p:cNvSpPr>
          <p:nvPr/>
        </p:nvSpPr>
        <p:spPr bwMode="auto">
          <a:xfrm>
            <a:off x="1108075" y="320675"/>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Fields in a pillbox cavity</a:t>
            </a:r>
          </a:p>
        </p:txBody>
      </p:sp>
      <p:sp>
        <p:nvSpPr>
          <p:cNvPr id="9226" name="Rectangle 6"/>
          <p:cNvSpPr>
            <a:spLocks noChangeArrowheads="1"/>
          </p:cNvSpPr>
          <p:nvPr/>
        </p:nvSpPr>
        <p:spPr bwMode="auto">
          <a:xfrm>
            <a:off x="5605463" y="1758950"/>
            <a:ext cx="3065462" cy="62547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800" b="0" dirty="0"/>
              <a:t>Cavity height: h</a:t>
            </a:r>
            <a:br>
              <a:rPr lang="en-US" sz="1800" b="0" dirty="0"/>
            </a:br>
            <a:r>
              <a:rPr lang="en-US" sz="1800" b="0" dirty="0"/>
              <a:t>cavity radius: a</a:t>
            </a:r>
            <a:br>
              <a:rPr lang="en-US" sz="1800" b="0" dirty="0"/>
            </a:br>
            <a:br>
              <a:rPr lang="en-US" sz="1800" b="0" dirty="0"/>
            </a:br>
            <a:r>
              <a:rPr lang="en-US" sz="1800" b="0" dirty="0"/>
              <a:t>TM</a:t>
            </a:r>
            <a:r>
              <a:rPr lang="en-US" sz="1800" b="0" baseline="-25000" dirty="0"/>
              <a:t>010</a:t>
            </a:r>
            <a:r>
              <a:rPr lang="en-US" sz="1800" b="0" dirty="0"/>
              <a:t> mode resonance </a:t>
            </a:r>
          </a:p>
          <a:p>
            <a:pPr>
              <a:spcBef>
                <a:spcPct val="0"/>
              </a:spcBef>
              <a:buClrTx/>
              <a:buSzTx/>
              <a:buFontTx/>
              <a:buNone/>
            </a:pPr>
            <a:r>
              <a:rPr lang="en-US" sz="1800" b="0" dirty="0"/>
              <a:t>= E</a:t>
            </a:r>
            <a:r>
              <a:rPr lang="en-US" sz="1800" b="0" baseline="-25000" dirty="0"/>
              <a:t>010</a:t>
            </a:r>
            <a:r>
              <a:rPr lang="en-US" sz="1800" b="0" dirty="0"/>
              <a:t> mode resonance for </a:t>
            </a:r>
            <a:br>
              <a:rPr lang="en-US" sz="1800" b="0" dirty="0"/>
            </a:br>
            <a:br>
              <a:rPr lang="en-US" sz="1800" b="0" dirty="0"/>
            </a:br>
            <a:br>
              <a:rPr lang="en-US" sz="1800" b="0" dirty="0"/>
            </a:br>
            <a:br>
              <a:rPr lang="en-US" sz="1800" b="0" dirty="0"/>
            </a:br>
            <a:r>
              <a:rPr lang="en-US" sz="1800" b="0" dirty="0"/>
              <a:t>TM</a:t>
            </a:r>
            <a:r>
              <a:rPr lang="en-US" sz="1800" b="0" baseline="-25000" dirty="0"/>
              <a:t>010</a:t>
            </a:r>
            <a:r>
              <a:rPr lang="en-US" sz="1800" b="0" dirty="0"/>
              <a:t> resonance frequency </a:t>
            </a:r>
            <a:r>
              <a:rPr lang="en-US" sz="1800" dirty="0"/>
              <a:t>independent of h</a:t>
            </a:r>
            <a:r>
              <a:rPr lang="en-US" sz="1800" b="0" dirty="0"/>
              <a:t>!!!</a:t>
            </a:r>
            <a:br>
              <a:rPr lang="en-US" sz="1800" b="0" dirty="0"/>
            </a:br>
            <a:br>
              <a:rPr lang="en-US" sz="1800" b="0" dirty="0"/>
            </a:br>
            <a:r>
              <a:rPr lang="en-US" sz="1800" b="0" dirty="0"/>
              <a:t>I</a:t>
            </a:r>
            <a:r>
              <a:rPr lang="en-US" sz="1600" b="0" dirty="0"/>
              <a:t>n the cylindrical geometry the E and H fields are proportional to Bessel functions for the radial dependency.</a:t>
            </a:r>
          </a:p>
        </p:txBody>
      </p:sp>
      <p:sp>
        <p:nvSpPr>
          <p:cNvPr id="9227"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graphicFrame>
        <p:nvGraphicFramePr>
          <p:cNvPr id="9218" name="Object 13"/>
          <p:cNvGraphicFramePr>
            <a:graphicFrameLocks noChangeAspect="1"/>
          </p:cNvGraphicFramePr>
          <p:nvPr/>
        </p:nvGraphicFramePr>
        <p:xfrm>
          <a:off x="5622925" y="3079750"/>
          <a:ext cx="2838450" cy="366713"/>
        </p:xfrm>
        <a:graphic>
          <a:graphicData uri="http://schemas.openxmlformats.org/presentationml/2006/ole">
            <mc:AlternateContent xmlns:mc="http://schemas.openxmlformats.org/markup-compatibility/2006">
              <mc:Choice xmlns:v="urn:schemas-microsoft-com:vml" Requires="v">
                <p:oleObj name="Equation" r:id="rId3" imgW="1371600" imgH="177800" progId="Equation.3">
                  <p:embed/>
                </p:oleObj>
              </mc:Choice>
              <mc:Fallback>
                <p:oleObj name="Equation" r:id="rId3" imgW="1371600" imgH="177800" progId="Equation.3">
                  <p:embed/>
                  <p:pic>
                    <p:nvPicPr>
                      <p:cNvPr id="0" name="Picture 2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2925" y="3079750"/>
                        <a:ext cx="2838450" cy="36671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9228" name="Straight Arrow Connector 17"/>
          <p:cNvCxnSpPr>
            <a:cxnSpLocks noChangeShapeType="1"/>
          </p:cNvCxnSpPr>
          <p:nvPr/>
        </p:nvCxnSpPr>
        <p:spPr bwMode="auto">
          <a:xfrm>
            <a:off x="1517650" y="5695950"/>
            <a:ext cx="1600200" cy="1588"/>
          </a:xfrm>
          <a:prstGeom prst="straightConnector1">
            <a:avLst/>
          </a:prstGeom>
          <a:noFill/>
          <a:ln w="25400" algn="ctr">
            <a:solidFill>
              <a:srgbClr val="00CC00"/>
            </a:solidFill>
            <a:round/>
            <a:headEnd type="arrow" w="med" len="med"/>
            <a:tailEnd type="arrow" w="med" len="med"/>
          </a:ln>
        </p:spPr>
      </p:cxnSp>
      <p:sp>
        <p:nvSpPr>
          <p:cNvPr id="9229" name="Rectangle 17"/>
          <p:cNvSpPr>
            <a:spLocks noChangeArrowheads="1"/>
          </p:cNvSpPr>
          <p:nvPr/>
        </p:nvSpPr>
        <p:spPr bwMode="auto">
          <a:xfrm>
            <a:off x="2084388" y="5583238"/>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h</a:t>
            </a:r>
            <a:endParaRPr lang="en-US" sz="1600" b="0" baseline="-25000" dirty="0">
              <a:solidFill>
                <a:schemeClr val="accent2"/>
              </a:solidFill>
            </a:endParaRPr>
          </a:p>
        </p:txBody>
      </p:sp>
      <p:sp>
        <p:nvSpPr>
          <p:cNvPr id="9230" name="Rectangle 14"/>
          <p:cNvSpPr>
            <a:spLocks noChangeArrowheads="1"/>
          </p:cNvSpPr>
          <p:nvPr/>
        </p:nvSpPr>
        <p:spPr bwMode="auto">
          <a:xfrm>
            <a:off x="2854325" y="6045200"/>
            <a:ext cx="2503488" cy="417513"/>
          </a:xfrm>
          <a:prstGeom prst="rect">
            <a:avLst/>
          </a:prstGeom>
          <a:noFill/>
          <a:ln w="9525">
            <a:noFill/>
            <a:miter lim="800000"/>
            <a:headEnd/>
            <a:tailEnd/>
          </a:ln>
        </p:spPr>
        <p:txBody>
          <a:bodyPr lIns="0" tIns="0" rIns="0" bIns="0"/>
          <a:lstStyle/>
          <a:p>
            <a:pPr>
              <a:spcBef>
                <a:spcPct val="0"/>
              </a:spcBef>
              <a:buClrTx/>
              <a:buSzTx/>
              <a:buFontTx/>
              <a:buNone/>
            </a:pPr>
            <a:r>
              <a:rPr lang="en-US" sz="1200" b="0" dirty="0"/>
              <a:t>Capacitor at high frequencies, </a:t>
            </a:r>
          </a:p>
          <a:p>
            <a:pPr>
              <a:spcBef>
                <a:spcPct val="0"/>
              </a:spcBef>
              <a:buClrTx/>
              <a:buSzTx/>
              <a:buFontTx/>
              <a:buNone/>
            </a:pPr>
            <a:r>
              <a:rPr lang="en-US" sz="1200" b="0" dirty="0"/>
              <a:t>The Feynman Lectures on Physics</a:t>
            </a:r>
          </a:p>
        </p:txBody>
      </p:sp>
      <p:cxnSp>
        <p:nvCxnSpPr>
          <p:cNvPr id="9231" name="Straight Connector 26"/>
          <p:cNvCxnSpPr>
            <a:cxnSpLocks noChangeShapeType="1"/>
            <a:stCxn id="25" idx="0"/>
            <a:endCxn id="23" idx="0"/>
          </p:cNvCxnSpPr>
          <p:nvPr/>
        </p:nvCxnSpPr>
        <p:spPr bwMode="auto">
          <a:xfrm rot="5400000" flipH="1" flipV="1">
            <a:off x="2354263" y="641350"/>
            <a:ext cx="1587" cy="1573213"/>
          </a:xfrm>
          <a:prstGeom prst="line">
            <a:avLst/>
          </a:prstGeom>
          <a:noFill/>
          <a:ln w="25400" algn="ctr">
            <a:solidFill>
              <a:schemeClr val="tx1"/>
            </a:solidFill>
            <a:round/>
            <a:headEnd/>
            <a:tailEnd type="none" w="lg" len="lg"/>
          </a:ln>
        </p:spPr>
      </p:cxnSp>
      <p:cxnSp>
        <p:nvCxnSpPr>
          <p:cNvPr id="9232" name="Straight Connector 28"/>
          <p:cNvCxnSpPr>
            <a:cxnSpLocks noChangeShapeType="1"/>
            <a:stCxn id="25" idx="4"/>
            <a:endCxn id="23" idx="4"/>
          </p:cNvCxnSpPr>
          <p:nvPr/>
        </p:nvCxnSpPr>
        <p:spPr bwMode="auto">
          <a:xfrm rot="16200000" flipH="1">
            <a:off x="2354263" y="4691062"/>
            <a:ext cx="1588" cy="1573213"/>
          </a:xfrm>
          <a:prstGeom prst="line">
            <a:avLst/>
          </a:prstGeom>
          <a:noFill/>
          <a:ln w="25400" algn="ctr">
            <a:solidFill>
              <a:schemeClr val="tx1"/>
            </a:solidFill>
            <a:round/>
            <a:headEnd/>
            <a:tailEnd type="none" w="lg" len="lg"/>
          </a:ln>
        </p:spPr>
      </p:cxnSp>
      <p:grpSp>
        <p:nvGrpSpPr>
          <p:cNvPr id="9233" name="Group 31"/>
          <p:cNvGrpSpPr>
            <a:grpSpLocks/>
          </p:cNvGrpSpPr>
          <p:nvPr/>
        </p:nvGrpSpPr>
        <p:grpSpPr bwMode="auto">
          <a:xfrm>
            <a:off x="904875" y="1428750"/>
            <a:ext cx="1371600" cy="4048125"/>
            <a:chOff x="2386584" y="2532888"/>
            <a:chExt cx="1371600" cy="2926080"/>
          </a:xfrm>
        </p:grpSpPr>
        <p:sp>
          <p:nvSpPr>
            <p:cNvPr id="25" name="Oval 24"/>
            <p:cNvSpPr/>
            <p:nvPr/>
          </p:nvSpPr>
          <p:spPr bwMode="auto">
            <a:xfrm>
              <a:off x="2386584" y="2532888"/>
              <a:ext cx="1325563" cy="292608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0" name="Rectangle 29"/>
            <p:cNvSpPr/>
            <p:nvPr/>
          </p:nvSpPr>
          <p:spPr bwMode="auto">
            <a:xfrm>
              <a:off x="3053334" y="2551248"/>
              <a:ext cx="704850" cy="2898540"/>
            </a:xfrm>
            <a:prstGeom prst="rect">
              <a:avLst/>
            </a:prstGeom>
            <a:solidFill>
              <a:schemeClr val="bg1">
                <a:alpha val="75000"/>
              </a:schemeClr>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cxnSp>
        <p:nvCxnSpPr>
          <p:cNvPr id="9234" name="Straight Arrow Connector 15"/>
          <p:cNvCxnSpPr>
            <a:cxnSpLocks noChangeShapeType="1"/>
          </p:cNvCxnSpPr>
          <p:nvPr/>
        </p:nvCxnSpPr>
        <p:spPr bwMode="auto">
          <a:xfrm rot="5400000" flipH="1" flipV="1">
            <a:off x="2387600" y="3622675"/>
            <a:ext cx="877888" cy="528638"/>
          </a:xfrm>
          <a:prstGeom prst="straightConnector1">
            <a:avLst/>
          </a:prstGeom>
          <a:noFill/>
          <a:ln w="25400" algn="ctr">
            <a:solidFill>
              <a:srgbClr val="00CC00"/>
            </a:solidFill>
            <a:round/>
            <a:headEnd type="arrow" w="med" len="med"/>
            <a:tailEnd/>
          </a:ln>
        </p:spPr>
      </p:cxnSp>
      <p:sp>
        <p:nvSpPr>
          <p:cNvPr id="9235" name="Rectangle 17"/>
          <p:cNvSpPr>
            <a:spLocks noChangeArrowheads="1"/>
          </p:cNvSpPr>
          <p:nvPr/>
        </p:nvSpPr>
        <p:spPr bwMode="auto">
          <a:xfrm>
            <a:off x="2592388" y="3802063"/>
            <a:ext cx="500062"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a</a:t>
            </a:r>
            <a:endParaRPr lang="en-US" sz="1600" b="0" baseline="-25000" dirty="0">
              <a:solidFill>
                <a:schemeClr val="accent2"/>
              </a:solidFill>
            </a:endParaRPr>
          </a:p>
        </p:txBody>
      </p:sp>
      <p:grpSp>
        <p:nvGrpSpPr>
          <p:cNvPr id="9236" name="Group 44"/>
          <p:cNvGrpSpPr>
            <a:grpSpLocks/>
          </p:cNvGrpSpPr>
          <p:nvPr/>
        </p:nvGrpSpPr>
        <p:grpSpPr bwMode="auto">
          <a:xfrm>
            <a:off x="1516063" y="5491163"/>
            <a:ext cx="1609725" cy="352425"/>
            <a:chOff x="2010168" y="4942429"/>
            <a:chExt cx="1609145" cy="640533"/>
          </a:xfrm>
        </p:grpSpPr>
        <p:cxnSp>
          <p:nvCxnSpPr>
            <p:cNvPr id="9250" name="Straight Connector 42"/>
            <p:cNvCxnSpPr>
              <a:cxnSpLocks noChangeShapeType="1"/>
            </p:cNvCxnSpPr>
            <p:nvPr/>
          </p:nvCxnSpPr>
          <p:spPr bwMode="auto">
            <a:xfrm rot="16200000" flipH="1">
              <a:off x="1694230" y="5258367"/>
              <a:ext cx="631877" cy="1"/>
            </a:xfrm>
            <a:prstGeom prst="line">
              <a:avLst/>
            </a:prstGeom>
            <a:noFill/>
            <a:ln w="12700" algn="ctr">
              <a:solidFill>
                <a:schemeClr val="tx1"/>
              </a:solidFill>
              <a:round/>
              <a:headEnd/>
              <a:tailEnd type="none" w="lg" len="lg"/>
            </a:ln>
          </p:spPr>
        </p:cxnSp>
        <p:cxnSp>
          <p:nvCxnSpPr>
            <p:cNvPr id="9251" name="Straight Connector 43"/>
            <p:cNvCxnSpPr>
              <a:cxnSpLocks noChangeShapeType="1"/>
            </p:cNvCxnSpPr>
            <p:nvPr/>
          </p:nvCxnSpPr>
          <p:spPr bwMode="auto">
            <a:xfrm rot="16200000" flipH="1">
              <a:off x="3303374" y="5267023"/>
              <a:ext cx="631877" cy="1"/>
            </a:xfrm>
            <a:prstGeom prst="line">
              <a:avLst/>
            </a:prstGeom>
            <a:noFill/>
            <a:ln w="12700" algn="ctr">
              <a:solidFill>
                <a:schemeClr val="tx1"/>
              </a:solidFill>
              <a:round/>
              <a:headEnd/>
              <a:tailEnd type="none" w="lg" len="lg"/>
            </a:ln>
          </p:spPr>
        </p:cxnSp>
      </p:grpSp>
      <p:cxnSp>
        <p:nvCxnSpPr>
          <p:cNvPr id="9237" name="Straight Arrow Connector 27"/>
          <p:cNvCxnSpPr>
            <a:cxnSpLocks noChangeShapeType="1"/>
          </p:cNvCxnSpPr>
          <p:nvPr/>
        </p:nvCxnSpPr>
        <p:spPr bwMode="auto">
          <a:xfrm flipV="1">
            <a:off x="1579563" y="3438525"/>
            <a:ext cx="1492250" cy="3175"/>
          </a:xfrm>
          <a:prstGeom prst="straightConnector1">
            <a:avLst/>
          </a:prstGeom>
          <a:noFill/>
          <a:ln w="25400" algn="ctr">
            <a:solidFill>
              <a:srgbClr val="FF0000"/>
            </a:solidFill>
            <a:round/>
            <a:headEnd/>
            <a:tailEnd type="arrow" w="med" len="med"/>
          </a:ln>
        </p:spPr>
      </p:cxnSp>
      <p:sp>
        <p:nvSpPr>
          <p:cNvPr id="9238" name="TextBox 28"/>
          <p:cNvSpPr txBox="1">
            <a:spLocks noChangeArrowheads="1"/>
          </p:cNvSpPr>
          <p:nvPr/>
        </p:nvSpPr>
        <p:spPr bwMode="auto">
          <a:xfrm>
            <a:off x="1673225" y="2732088"/>
            <a:ext cx="741363" cy="646112"/>
          </a:xfrm>
          <a:prstGeom prst="rect">
            <a:avLst/>
          </a:prstGeom>
          <a:solidFill>
            <a:schemeClr val="bg1"/>
          </a:solidFill>
          <a:ln w="9525">
            <a:noFill/>
            <a:miter lim="800000"/>
            <a:headEnd/>
            <a:tailEnd/>
          </a:ln>
        </p:spPr>
        <p:txBody>
          <a:bodyPr>
            <a:spAutoFit/>
          </a:bodyPr>
          <a:lstStyle/>
          <a:p>
            <a:pPr>
              <a:buFont typeface="Wingdings" pitchFamily="2" charset="2"/>
              <a:buNone/>
            </a:pPr>
            <a:r>
              <a:rPr lang="en-US" sz="4000" b="0" i="1" dirty="0">
                <a:solidFill>
                  <a:srgbClr val="FF0000"/>
                </a:solidFill>
              </a:rPr>
              <a:t>E</a:t>
            </a:r>
            <a:r>
              <a:rPr lang="en-US" sz="4000" b="0" i="1" baseline="-25000" dirty="0">
                <a:solidFill>
                  <a:srgbClr val="FF0000"/>
                </a:solidFill>
              </a:rPr>
              <a:t>z</a:t>
            </a:r>
            <a:endParaRPr lang="en-GB" sz="4000" b="0" i="1" baseline="-25000" dirty="0">
              <a:solidFill>
                <a:srgbClr val="FF0000"/>
              </a:solidFill>
            </a:endParaRPr>
          </a:p>
        </p:txBody>
      </p:sp>
      <p:grpSp>
        <p:nvGrpSpPr>
          <p:cNvPr id="9239" name="Group 86"/>
          <p:cNvGrpSpPr>
            <a:grpSpLocks/>
          </p:cNvGrpSpPr>
          <p:nvPr/>
        </p:nvGrpSpPr>
        <p:grpSpPr bwMode="auto">
          <a:xfrm>
            <a:off x="374650" y="5516563"/>
            <a:ext cx="831850" cy="517525"/>
            <a:chOff x="484632" y="5507589"/>
            <a:chExt cx="832104" cy="517311"/>
          </a:xfrm>
        </p:grpSpPr>
        <p:cxnSp>
          <p:nvCxnSpPr>
            <p:cNvPr id="9248" name="Straight Arrow Connector 87"/>
            <p:cNvCxnSpPr>
              <a:cxnSpLocks noChangeShapeType="1"/>
            </p:cNvCxnSpPr>
            <p:nvPr/>
          </p:nvCxnSpPr>
          <p:spPr bwMode="auto">
            <a:xfrm>
              <a:off x="484632" y="5971032"/>
              <a:ext cx="832104" cy="1588"/>
            </a:xfrm>
            <a:prstGeom prst="straightConnector1">
              <a:avLst/>
            </a:prstGeom>
            <a:noFill/>
            <a:ln w="12700" algn="ctr">
              <a:solidFill>
                <a:schemeClr val="tx1"/>
              </a:solidFill>
              <a:round/>
              <a:headEnd/>
              <a:tailEnd/>
            </a:ln>
          </p:spPr>
        </p:cxnSp>
        <p:cxnSp>
          <p:nvCxnSpPr>
            <p:cNvPr id="9249" name="Straight Arrow Connector 89"/>
            <p:cNvCxnSpPr>
              <a:cxnSpLocks noChangeShapeType="1"/>
            </p:cNvCxnSpPr>
            <p:nvPr/>
          </p:nvCxnSpPr>
          <p:spPr bwMode="auto">
            <a:xfrm rot="5400000" flipH="1" flipV="1">
              <a:off x="488529" y="5507589"/>
              <a:ext cx="517311" cy="517311"/>
            </a:xfrm>
            <a:prstGeom prst="straightConnector1">
              <a:avLst/>
            </a:prstGeom>
            <a:noFill/>
            <a:ln w="12700" algn="ctr">
              <a:solidFill>
                <a:schemeClr val="tx1"/>
              </a:solidFill>
              <a:round/>
              <a:headEnd/>
              <a:tailEnd/>
            </a:ln>
          </p:spPr>
        </p:cxnSp>
      </p:grpSp>
      <p:graphicFrame>
        <p:nvGraphicFramePr>
          <p:cNvPr id="9219" name="Object 13"/>
          <p:cNvGraphicFramePr>
            <a:graphicFrameLocks noChangeAspect="1"/>
          </p:cNvGraphicFramePr>
          <p:nvPr/>
        </p:nvGraphicFramePr>
        <p:xfrm>
          <a:off x="1098550" y="6027738"/>
          <a:ext cx="127000" cy="127000"/>
        </p:xfrm>
        <a:graphic>
          <a:graphicData uri="http://schemas.openxmlformats.org/presentationml/2006/ole">
            <mc:AlternateContent xmlns:mc="http://schemas.openxmlformats.org/markup-compatibility/2006">
              <mc:Choice xmlns:v="urn:schemas-microsoft-com:vml" Requires="v">
                <p:oleObj name="Equation" r:id="rId5" imgW="126725" imgH="126725" progId="Equation.3">
                  <p:embed/>
                </p:oleObj>
              </mc:Choice>
              <mc:Fallback>
                <p:oleObj name="Equation" r:id="rId5" imgW="126725" imgH="126725" progId="Equation.3">
                  <p:embed/>
                  <p:pic>
                    <p:nvPicPr>
                      <p:cNvPr id="0" name="Picture 2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8550" y="6027738"/>
                        <a:ext cx="1270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9220" name="Object 13"/>
          <p:cNvGraphicFramePr>
            <a:graphicFrameLocks noChangeAspect="1"/>
          </p:cNvGraphicFramePr>
          <p:nvPr/>
        </p:nvGraphicFramePr>
        <p:xfrm>
          <a:off x="668338" y="5441950"/>
          <a:ext cx="127000" cy="177800"/>
        </p:xfrm>
        <a:graphic>
          <a:graphicData uri="http://schemas.openxmlformats.org/presentationml/2006/ole">
            <mc:AlternateContent xmlns:mc="http://schemas.openxmlformats.org/markup-compatibility/2006">
              <mc:Choice xmlns:v="urn:schemas-microsoft-com:vml" Requires="v">
                <p:oleObj name="Equation" r:id="rId7" imgW="126725" imgH="177415" progId="Equation.3">
                  <p:embed/>
                </p:oleObj>
              </mc:Choice>
              <mc:Fallback>
                <p:oleObj name="Equation" r:id="rId7" imgW="126725" imgH="177415" progId="Equation.3">
                  <p:embed/>
                  <p:pic>
                    <p:nvPicPr>
                      <p:cNvPr id="0" name="Picture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8338" y="5441950"/>
                        <a:ext cx="127000" cy="1778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9221" name="Object 13"/>
          <p:cNvGraphicFramePr>
            <a:graphicFrameLocks noChangeAspect="1"/>
          </p:cNvGraphicFramePr>
          <p:nvPr/>
        </p:nvGraphicFramePr>
        <p:xfrm>
          <a:off x="449263" y="5213350"/>
          <a:ext cx="114300" cy="127000"/>
        </p:xfrm>
        <a:graphic>
          <a:graphicData uri="http://schemas.openxmlformats.org/presentationml/2006/ole">
            <mc:AlternateContent xmlns:mc="http://schemas.openxmlformats.org/markup-compatibility/2006">
              <mc:Choice xmlns:v="urn:schemas-microsoft-com:vml" Requires="v">
                <p:oleObj name="Equation" r:id="rId9" imgW="114102" imgH="126780" progId="Equation.3">
                  <p:embed/>
                </p:oleObj>
              </mc:Choice>
              <mc:Fallback>
                <p:oleObj name="Equation" r:id="rId9" imgW="114102" imgH="126780" progId="Equation.3">
                  <p:embed/>
                  <p:pic>
                    <p:nvPicPr>
                      <p:cNvPr id="0" name="Picture 2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49263" y="5213350"/>
                        <a:ext cx="1143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94" name="Arc 93"/>
          <p:cNvSpPr/>
          <p:nvPr/>
        </p:nvSpPr>
        <p:spPr bwMode="auto">
          <a:xfrm>
            <a:off x="292100" y="5459413"/>
            <a:ext cx="374650" cy="539750"/>
          </a:xfrm>
          <a:prstGeom prst="arc">
            <a:avLst>
              <a:gd name="adj1" fmla="val 17705016"/>
              <a:gd name="adj2" fmla="val 0"/>
            </a:avLst>
          </a:prstGeom>
          <a:noFill/>
          <a:ln w="12700" cap="flat" cmpd="sng" algn="ctr">
            <a:solidFill>
              <a:schemeClr val="tx1"/>
            </a:solidFill>
            <a:prstDash val="solid"/>
            <a:round/>
            <a:headEnd type="arrow" w="med" len="med"/>
            <a:tailEnd type="none" w="lg" len="lg"/>
          </a:ln>
          <a:effectLst/>
        </p:spPr>
        <p:txBody>
          <a:bodyPr anchor="ctr"/>
          <a:lstStyle/>
          <a:p>
            <a:pPr algn="ctr">
              <a:defRPr/>
            </a:pPr>
            <a:endParaRPr lang="en-GB" dirty="0"/>
          </a:p>
        </p:txBody>
      </p:sp>
      <p:cxnSp>
        <p:nvCxnSpPr>
          <p:cNvPr id="9241" name="Straight Arrow Connector 96"/>
          <p:cNvCxnSpPr>
            <a:cxnSpLocks noChangeShapeType="1"/>
          </p:cNvCxnSpPr>
          <p:nvPr/>
        </p:nvCxnSpPr>
        <p:spPr bwMode="auto">
          <a:xfrm rot="5400000" flipH="1" flipV="1">
            <a:off x="163513" y="5532438"/>
            <a:ext cx="760412" cy="265112"/>
          </a:xfrm>
          <a:prstGeom prst="straightConnector1">
            <a:avLst/>
          </a:prstGeom>
          <a:noFill/>
          <a:ln w="15875" algn="ctr">
            <a:solidFill>
              <a:schemeClr val="tx1"/>
            </a:solidFill>
            <a:round/>
            <a:headEnd/>
            <a:tailEnd type="arrow" w="med" len="med"/>
          </a:ln>
        </p:spPr>
      </p:cxnSp>
      <p:pic>
        <p:nvPicPr>
          <p:cNvPr id="9242" name="Picture 50" descr="pillbox.tif"/>
          <p:cNvPicPr>
            <a:picLocks noChangeAspect="1"/>
          </p:cNvPicPr>
          <p:nvPr/>
        </p:nvPicPr>
        <p:blipFill>
          <a:blip r:embed="rId11" cstate="print"/>
          <a:srcRect/>
          <a:stretch>
            <a:fillRect/>
          </a:stretch>
        </p:blipFill>
        <p:spPr bwMode="auto">
          <a:xfrm>
            <a:off x="4022725" y="3429000"/>
            <a:ext cx="1182688" cy="2139950"/>
          </a:xfrm>
          <a:prstGeom prst="rect">
            <a:avLst/>
          </a:prstGeom>
          <a:noFill/>
          <a:ln w="9525">
            <a:noFill/>
            <a:miter lim="800000"/>
            <a:headEnd/>
            <a:tailEnd/>
          </a:ln>
        </p:spPr>
      </p:pic>
      <p:cxnSp>
        <p:nvCxnSpPr>
          <p:cNvPr id="9243" name="Straight Connector 45"/>
          <p:cNvCxnSpPr>
            <a:cxnSpLocks noChangeShapeType="1"/>
          </p:cNvCxnSpPr>
          <p:nvPr/>
        </p:nvCxnSpPr>
        <p:spPr bwMode="auto">
          <a:xfrm>
            <a:off x="3227388" y="5465763"/>
            <a:ext cx="1573212" cy="1587"/>
          </a:xfrm>
          <a:prstGeom prst="line">
            <a:avLst/>
          </a:prstGeom>
          <a:noFill/>
          <a:ln w="12700" algn="ctr">
            <a:solidFill>
              <a:schemeClr val="tx1"/>
            </a:solidFill>
            <a:prstDash val="dash"/>
            <a:round/>
            <a:headEnd/>
            <a:tailEnd type="none" w="lg" len="lg"/>
          </a:ln>
        </p:spPr>
      </p:cxnSp>
      <p:cxnSp>
        <p:nvCxnSpPr>
          <p:cNvPr id="9244" name="Straight Connector 42"/>
          <p:cNvCxnSpPr>
            <a:cxnSpLocks noChangeShapeType="1"/>
          </p:cNvCxnSpPr>
          <p:nvPr/>
        </p:nvCxnSpPr>
        <p:spPr bwMode="auto">
          <a:xfrm>
            <a:off x="3227388" y="3454400"/>
            <a:ext cx="2057400" cy="3175"/>
          </a:xfrm>
          <a:prstGeom prst="line">
            <a:avLst/>
          </a:prstGeom>
          <a:noFill/>
          <a:ln w="12700" algn="ctr">
            <a:solidFill>
              <a:schemeClr val="tx1"/>
            </a:solidFill>
            <a:prstDash val="dash"/>
            <a:round/>
            <a:headEnd/>
            <a:tailEnd type="none" w="lg" len="lg"/>
          </a:ln>
        </p:spPr>
      </p:cxnSp>
      <p:sp>
        <p:nvSpPr>
          <p:cNvPr id="9245" name="TextBox 28"/>
          <p:cNvSpPr txBox="1">
            <a:spLocks noChangeArrowheads="1"/>
          </p:cNvSpPr>
          <p:nvPr/>
        </p:nvSpPr>
        <p:spPr bwMode="auto">
          <a:xfrm>
            <a:off x="4727575" y="3702050"/>
            <a:ext cx="741363" cy="285750"/>
          </a:xfrm>
          <a:prstGeom prst="rect">
            <a:avLst/>
          </a:prstGeom>
          <a:noFill/>
          <a:ln w="9525">
            <a:noFill/>
            <a:miter lim="800000"/>
            <a:headEnd/>
            <a:tailEnd/>
          </a:ln>
        </p:spPr>
        <p:txBody>
          <a:bodyPr>
            <a:spAutoFit/>
          </a:bodyPr>
          <a:lstStyle/>
          <a:p>
            <a:pPr>
              <a:buFont typeface="Wingdings" pitchFamily="2" charset="2"/>
              <a:buNone/>
            </a:pPr>
            <a:r>
              <a:rPr lang="en-US" sz="1400" b="0" i="1" dirty="0">
                <a:solidFill>
                  <a:srgbClr val="FF0000"/>
                </a:solidFill>
              </a:rPr>
              <a:t>E</a:t>
            </a:r>
            <a:r>
              <a:rPr lang="en-US" sz="1400" b="0" i="1" baseline="-25000" dirty="0">
                <a:solidFill>
                  <a:srgbClr val="FF0000"/>
                </a:solidFill>
              </a:rPr>
              <a:t>z</a:t>
            </a:r>
            <a:endParaRPr lang="en-GB" sz="1400" b="0" i="1" baseline="-25000" dirty="0">
              <a:solidFill>
                <a:srgbClr val="FF0000"/>
              </a:solidFill>
            </a:endParaRPr>
          </a:p>
        </p:txBody>
      </p:sp>
      <p:sp>
        <p:nvSpPr>
          <p:cNvPr id="9246" name="TextBox 28"/>
          <p:cNvSpPr txBox="1">
            <a:spLocks noChangeArrowheads="1"/>
          </p:cNvSpPr>
          <p:nvPr/>
        </p:nvSpPr>
        <p:spPr bwMode="auto">
          <a:xfrm>
            <a:off x="4727575" y="4908550"/>
            <a:ext cx="741363" cy="285750"/>
          </a:xfrm>
          <a:prstGeom prst="rect">
            <a:avLst/>
          </a:prstGeom>
          <a:noFill/>
          <a:ln w="9525">
            <a:noFill/>
            <a:miter lim="800000"/>
            <a:headEnd/>
            <a:tailEnd/>
          </a:ln>
        </p:spPr>
        <p:txBody>
          <a:bodyPr>
            <a:spAutoFit/>
          </a:bodyPr>
          <a:lstStyle/>
          <a:p>
            <a:pPr>
              <a:buFont typeface="Wingdings" pitchFamily="2" charset="2"/>
              <a:buNone/>
            </a:pPr>
            <a:r>
              <a:rPr lang="en-US" sz="1400" b="0" i="1" dirty="0"/>
              <a:t>-B</a:t>
            </a:r>
            <a:r>
              <a:rPr lang="en-US" sz="1400" b="0" i="1" baseline="-25000" dirty="0">
                <a:sym typeface="Symbol" pitchFamily="18" charset="2"/>
              </a:rPr>
              <a:t></a:t>
            </a:r>
            <a:endParaRPr lang="en-GB" sz="1400" b="0" i="1" baseline="-25000" dirty="0"/>
          </a:p>
        </p:txBody>
      </p:sp>
      <p:sp>
        <p:nvSpPr>
          <p:cNvPr id="23" name="Oval 22"/>
          <p:cNvSpPr/>
          <p:nvPr/>
        </p:nvSpPr>
        <p:spPr bwMode="auto">
          <a:xfrm>
            <a:off x="2478088" y="1428750"/>
            <a:ext cx="1325562" cy="4048125"/>
          </a:xfrm>
          <a:prstGeom prst="ellipse">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0248" name="Slide Number Placeholder 4"/>
          <p:cNvSpPr>
            <a:spLocks noGrp="1"/>
          </p:cNvSpPr>
          <p:nvPr>
            <p:ph type="sldNum" sz="quarter" idx="11"/>
          </p:nvPr>
        </p:nvSpPr>
        <p:spPr>
          <a:noFill/>
        </p:spPr>
        <p:txBody>
          <a:bodyPr/>
          <a:lstStyle/>
          <a:p>
            <a:fld id="{1A4A906B-2C72-4F87-A840-F69E95C53C10}" type="slidenum">
              <a:rPr lang="en-US" smtClean="0"/>
              <a:pPr/>
              <a:t>53</a:t>
            </a:fld>
            <a:endParaRPr lang="en-US" dirty="0"/>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Common cavity geometries (1)</a:t>
            </a:r>
          </a:p>
        </p:txBody>
      </p:sp>
      <p:sp>
        <p:nvSpPr>
          <p:cNvPr id="10250" name="Rectangle 6"/>
          <p:cNvSpPr>
            <a:spLocks noChangeArrowheads="1"/>
          </p:cNvSpPr>
          <p:nvPr/>
        </p:nvSpPr>
        <p:spPr bwMode="auto">
          <a:xfrm>
            <a:off x="592138" y="1087438"/>
            <a:ext cx="4016375" cy="39052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b="0" dirty="0"/>
              <a:t>Square prism H</a:t>
            </a:r>
            <a:r>
              <a:rPr lang="en-US" b="0" baseline="-25000" dirty="0"/>
              <a:t>101</a:t>
            </a:r>
            <a:r>
              <a:rPr lang="en-US" b="0" dirty="0"/>
              <a:t> or TE</a:t>
            </a:r>
            <a:r>
              <a:rPr lang="en-US" b="0" baseline="-25000" dirty="0"/>
              <a:t>101</a:t>
            </a:r>
            <a:br>
              <a:rPr lang="en-US" sz="1800" b="0" dirty="0"/>
            </a:br>
            <a:endParaRPr lang="en-US" sz="1800" b="0" dirty="0"/>
          </a:p>
        </p:txBody>
      </p:sp>
      <p:graphicFrame>
        <p:nvGraphicFramePr>
          <p:cNvPr id="10242" name="Object 13"/>
          <p:cNvGraphicFramePr>
            <a:graphicFrameLocks noChangeAspect="1"/>
          </p:cNvGraphicFramePr>
          <p:nvPr/>
        </p:nvGraphicFramePr>
        <p:xfrm>
          <a:off x="5973763" y="5346700"/>
          <a:ext cx="1295400" cy="1019175"/>
        </p:xfrm>
        <a:graphic>
          <a:graphicData uri="http://schemas.openxmlformats.org/presentationml/2006/ole">
            <mc:AlternateContent xmlns:mc="http://schemas.openxmlformats.org/markup-compatibility/2006">
              <mc:Choice xmlns:v="urn:schemas-microsoft-com:vml" Requires="v">
                <p:oleObj name="Equation" r:id="rId3" imgW="838200" imgH="660400" progId="Equation.3">
                  <p:embed/>
                </p:oleObj>
              </mc:Choice>
              <mc:Fallback>
                <p:oleObj name="Equation" r:id="rId3" imgW="838200" imgH="660400" progId="Equation.3">
                  <p:embed/>
                  <p:pic>
                    <p:nvPicPr>
                      <p:cNvPr id="0" name="Picture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73763" y="5346700"/>
                        <a:ext cx="1295400" cy="1019175"/>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0251"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grpSp>
        <p:nvGrpSpPr>
          <p:cNvPr id="10252" name="Group 62"/>
          <p:cNvGrpSpPr>
            <a:grpSpLocks/>
          </p:cNvGrpSpPr>
          <p:nvPr/>
        </p:nvGrpSpPr>
        <p:grpSpPr bwMode="auto">
          <a:xfrm>
            <a:off x="4366045" y="3926464"/>
            <a:ext cx="1158497" cy="919601"/>
            <a:chOff x="6283703" y="3386138"/>
            <a:chExt cx="1158497" cy="919601"/>
          </a:xfrm>
        </p:grpSpPr>
        <p:grpSp>
          <p:nvGrpSpPr>
            <p:cNvPr id="10280" name="Group 164"/>
            <p:cNvGrpSpPr>
              <a:grpSpLocks/>
            </p:cNvGrpSpPr>
            <p:nvPr/>
          </p:nvGrpSpPr>
          <p:grpSpPr bwMode="auto">
            <a:xfrm>
              <a:off x="6320257" y="3451227"/>
              <a:ext cx="1015581" cy="854512"/>
              <a:chOff x="58281" y="5377466"/>
              <a:chExt cx="1258455" cy="1061027"/>
            </a:xfrm>
          </p:grpSpPr>
          <p:cxnSp>
            <p:nvCxnSpPr>
              <p:cNvPr id="10281" name="Straight Arrow Connector 157"/>
              <p:cNvCxnSpPr>
                <a:cxnSpLocks noChangeShapeType="1"/>
              </p:cNvCxnSpPr>
              <p:nvPr/>
            </p:nvCxnSpPr>
            <p:spPr bwMode="auto">
              <a:xfrm>
                <a:off x="484632" y="5971032"/>
                <a:ext cx="832104" cy="1588"/>
              </a:xfrm>
              <a:prstGeom prst="straightConnector1">
                <a:avLst/>
              </a:prstGeom>
              <a:noFill/>
              <a:ln w="12700" algn="ctr">
                <a:solidFill>
                  <a:schemeClr val="tx1"/>
                </a:solidFill>
                <a:round/>
                <a:headEnd/>
                <a:tailEnd/>
              </a:ln>
            </p:spPr>
          </p:cxnSp>
          <p:cxnSp>
            <p:nvCxnSpPr>
              <p:cNvPr id="10282" name="Straight Arrow Connector 159"/>
              <p:cNvCxnSpPr>
                <a:cxnSpLocks noChangeShapeType="1"/>
              </p:cNvCxnSpPr>
              <p:nvPr/>
            </p:nvCxnSpPr>
            <p:spPr bwMode="auto">
              <a:xfrm rot="5400000" flipH="1" flipV="1">
                <a:off x="192024" y="5705856"/>
                <a:ext cx="658368" cy="1588"/>
              </a:xfrm>
              <a:prstGeom prst="straightConnector1">
                <a:avLst/>
              </a:prstGeom>
              <a:noFill/>
              <a:ln w="12700" algn="ctr">
                <a:solidFill>
                  <a:schemeClr val="tx1"/>
                </a:solidFill>
                <a:round/>
                <a:headEnd/>
                <a:tailEnd/>
              </a:ln>
            </p:spPr>
          </p:cxnSp>
          <p:cxnSp>
            <p:nvCxnSpPr>
              <p:cNvPr id="10283" name="Straight Arrow Connector 162"/>
              <p:cNvCxnSpPr>
                <a:cxnSpLocks noChangeShapeType="1"/>
              </p:cNvCxnSpPr>
              <p:nvPr/>
            </p:nvCxnSpPr>
            <p:spPr bwMode="auto">
              <a:xfrm flipV="1">
                <a:off x="58281" y="5971032"/>
                <a:ext cx="463721" cy="467461"/>
              </a:xfrm>
              <a:prstGeom prst="straightConnector1">
                <a:avLst/>
              </a:prstGeom>
              <a:noFill/>
              <a:ln w="12700" algn="ctr">
                <a:solidFill>
                  <a:schemeClr val="tx1"/>
                </a:solidFill>
                <a:round/>
                <a:headEnd/>
                <a:tailEnd/>
              </a:ln>
            </p:spPr>
          </p:cxnSp>
        </p:grpSp>
        <p:graphicFrame>
          <p:nvGraphicFramePr>
            <p:cNvPr id="10244" name="Object 13"/>
            <p:cNvGraphicFramePr>
              <a:graphicFrameLocks noChangeAspect="1"/>
            </p:cNvGraphicFramePr>
            <p:nvPr/>
          </p:nvGraphicFramePr>
          <p:xfrm>
            <a:off x="7315200" y="3963988"/>
            <a:ext cx="127000" cy="139700"/>
          </p:xfrm>
          <a:graphic>
            <a:graphicData uri="http://schemas.openxmlformats.org/presentationml/2006/ole">
              <mc:AlternateContent xmlns:mc="http://schemas.openxmlformats.org/markup-compatibility/2006">
                <mc:Choice xmlns:v="urn:schemas-microsoft-com:vml" Requires="v">
                  <p:oleObj name="Equation" r:id="rId5" imgW="126835" imgH="139518" progId="Equation.3">
                    <p:embed/>
                  </p:oleObj>
                </mc:Choice>
                <mc:Fallback>
                  <p:oleObj name="Equation" r:id="rId5" imgW="126835" imgH="139518" progId="Equation.3">
                    <p:embed/>
                    <p:pic>
                      <p:nvPicPr>
                        <p:cNvPr id="0" name="Picture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5200" y="3963988"/>
                          <a:ext cx="127000" cy="1397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0245" name="Object 13"/>
            <p:cNvGraphicFramePr>
              <a:graphicFrameLocks noChangeAspect="1"/>
            </p:cNvGraphicFramePr>
            <p:nvPr>
              <p:extLst>
                <p:ext uri="{D42A27DB-BD31-4B8C-83A1-F6EECF244321}">
                  <p14:modId xmlns:p14="http://schemas.microsoft.com/office/powerpoint/2010/main" val="2863942689"/>
                </p:ext>
              </p:extLst>
            </p:nvPr>
          </p:nvGraphicFramePr>
          <p:xfrm>
            <a:off x="6518275" y="3386138"/>
            <a:ext cx="139700" cy="165100"/>
          </p:xfrm>
          <a:graphic>
            <a:graphicData uri="http://schemas.openxmlformats.org/presentationml/2006/ole">
              <mc:AlternateContent xmlns:mc="http://schemas.openxmlformats.org/markup-compatibility/2006">
                <mc:Choice xmlns:v="urn:schemas-microsoft-com:vml" Requires="v">
                  <p:oleObj name="Equation" r:id="rId7" imgW="139680" imgH="164880" progId="Equation.3">
                    <p:embed/>
                  </p:oleObj>
                </mc:Choice>
                <mc:Fallback>
                  <p:oleObj name="Equation" r:id="rId7" imgW="139680" imgH="164880" progId="Equation.3">
                    <p:embed/>
                    <p:pic>
                      <p:nvPicPr>
                        <p:cNvPr id="0" name="Picture 34"/>
                        <p:cNvPicPr>
                          <a:picLocks noChangeAspect="1" noChangeArrowheads="1"/>
                        </p:cNvPicPr>
                        <p:nvPr/>
                      </p:nvPicPr>
                      <p:blipFill>
                        <a:blip r:embed="rId8"/>
                        <a:srcRect/>
                        <a:stretch>
                          <a:fillRect/>
                        </a:stretch>
                      </p:blipFill>
                      <p:spPr bwMode="auto">
                        <a:xfrm>
                          <a:off x="6518275" y="3386138"/>
                          <a:ext cx="139700" cy="1651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0246" name="Object 13"/>
            <p:cNvGraphicFramePr>
              <a:graphicFrameLocks noChangeAspect="1"/>
            </p:cNvGraphicFramePr>
            <p:nvPr>
              <p:extLst>
                <p:ext uri="{D42A27DB-BD31-4B8C-83A1-F6EECF244321}">
                  <p14:modId xmlns:p14="http://schemas.microsoft.com/office/powerpoint/2010/main" val="2405480956"/>
                </p:ext>
              </p:extLst>
            </p:nvPr>
          </p:nvGraphicFramePr>
          <p:xfrm>
            <a:off x="6283703" y="3990501"/>
            <a:ext cx="127000" cy="127000"/>
          </p:xfrm>
          <a:graphic>
            <a:graphicData uri="http://schemas.openxmlformats.org/presentationml/2006/ole">
              <mc:AlternateContent xmlns:mc="http://schemas.openxmlformats.org/markup-compatibility/2006">
                <mc:Choice xmlns:v="urn:schemas-microsoft-com:vml" Requires="v">
                  <p:oleObj name="Equation" r:id="rId9" imgW="126720" imgH="126720" progId="Equation.3">
                    <p:embed/>
                  </p:oleObj>
                </mc:Choice>
                <mc:Fallback>
                  <p:oleObj name="Equation" r:id="rId9" imgW="126720" imgH="126720" progId="Equation.3">
                    <p:embed/>
                    <p:pic>
                      <p:nvPicPr>
                        <p:cNvPr id="0" name="Picture 35"/>
                        <p:cNvPicPr>
                          <a:picLocks noChangeAspect="1" noChangeArrowheads="1"/>
                        </p:cNvPicPr>
                        <p:nvPr/>
                      </p:nvPicPr>
                      <p:blipFill>
                        <a:blip r:embed="rId10"/>
                        <a:srcRect/>
                        <a:stretch>
                          <a:fillRect/>
                        </a:stretch>
                      </p:blipFill>
                      <p:spPr bwMode="auto">
                        <a:xfrm>
                          <a:off x="6283703" y="3990501"/>
                          <a:ext cx="127000" cy="127000"/>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sp>
        <p:nvSpPr>
          <p:cNvPr id="10253" name="Rectangle 6"/>
          <p:cNvSpPr>
            <a:spLocks noChangeArrowheads="1"/>
          </p:cNvSpPr>
          <p:nvPr/>
        </p:nvSpPr>
        <p:spPr bwMode="auto">
          <a:xfrm>
            <a:off x="341313" y="4932363"/>
            <a:ext cx="5024437" cy="1579562"/>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Comment: For a brick-shaped cavity (the structure is described in Cartesian coordinates) the E and H fields would be described by sine and cosine distributions. The mode indices indicate the number of half waves along the x-,y-, and z-axis, respectively.</a:t>
            </a:r>
          </a:p>
        </p:txBody>
      </p:sp>
      <p:grpSp>
        <p:nvGrpSpPr>
          <p:cNvPr id="10254" name="Group 61"/>
          <p:cNvGrpSpPr>
            <a:grpSpLocks/>
          </p:cNvGrpSpPr>
          <p:nvPr/>
        </p:nvGrpSpPr>
        <p:grpSpPr bwMode="auto">
          <a:xfrm>
            <a:off x="276225" y="1593850"/>
            <a:ext cx="5211763" cy="3184525"/>
            <a:chOff x="1328738" y="1593850"/>
            <a:chExt cx="5211907" cy="3184525"/>
          </a:xfrm>
        </p:grpSpPr>
        <p:grpSp>
          <p:nvGrpSpPr>
            <p:cNvPr id="10256" name="Group 165"/>
            <p:cNvGrpSpPr>
              <a:grpSpLocks/>
            </p:cNvGrpSpPr>
            <p:nvPr/>
          </p:nvGrpSpPr>
          <p:grpSpPr bwMode="auto">
            <a:xfrm>
              <a:off x="1328738" y="1593850"/>
              <a:ext cx="5210609" cy="3181350"/>
              <a:chOff x="667512" y="1600200"/>
              <a:chExt cx="6362125" cy="3950210"/>
            </a:xfrm>
          </p:grpSpPr>
          <p:cxnSp>
            <p:nvCxnSpPr>
              <p:cNvPr id="10260" name="Straight Connector 33"/>
              <p:cNvCxnSpPr>
                <a:cxnSpLocks noChangeShapeType="1"/>
              </p:cNvCxnSpPr>
              <p:nvPr/>
            </p:nvCxnSpPr>
            <p:spPr bwMode="auto">
              <a:xfrm rot="10800000" flipH="1">
                <a:off x="2505455" y="3135395"/>
                <a:ext cx="4036401" cy="1588"/>
              </a:xfrm>
              <a:prstGeom prst="line">
                <a:avLst/>
              </a:prstGeom>
              <a:noFill/>
              <a:ln w="25400" algn="ctr">
                <a:solidFill>
                  <a:schemeClr val="bg2"/>
                </a:solidFill>
                <a:prstDash val="dash"/>
                <a:round/>
                <a:headEnd/>
                <a:tailEnd type="none" w="lg" len="lg"/>
              </a:ln>
            </p:spPr>
          </p:cxnSp>
          <p:cxnSp>
            <p:nvCxnSpPr>
              <p:cNvPr id="10261" name="Straight Connector 21"/>
              <p:cNvCxnSpPr>
                <a:cxnSpLocks noChangeShapeType="1"/>
              </p:cNvCxnSpPr>
              <p:nvPr/>
            </p:nvCxnSpPr>
            <p:spPr bwMode="auto">
              <a:xfrm rot="5400000">
                <a:off x="233459" y="5114134"/>
                <a:ext cx="870333" cy="2220"/>
              </a:xfrm>
              <a:prstGeom prst="line">
                <a:avLst/>
              </a:prstGeom>
              <a:noFill/>
              <a:ln w="12700" algn="ctr">
                <a:solidFill>
                  <a:schemeClr val="tx1"/>
                </a:solidFill>
                <a:round/>
                <a:headEnd/>
                <a:tailEnd type="none" w="lg" len="lg"/>
              </a:ln>
            </p:spPr>
          </p:cxnSp>
          <p:cxnSp>
            <p:nvCxnSpPr>
              <p:cNvPr id="10262" name="Straight Connector 24"/>
              <p:cNvCxnSpPr>
                <a:cxnSpLocks noChangeShapeType="1"/>
              </p:cNvCxnSpPr>
              <p:nvPr/>
            </p:nvCxnSpPr>
            <p:spPr bwMode="auto">
              <a:xfrm rot="16200000" flipH="1">
                <a:off x="4311893" y="5110163"/>
                <a:ext cx="860426" cy="1780"/>
              </a:xfrm>
              <a:prstGeom prst="line">
                <a:avLst/>
              </a:prstGeom>
              <a:noFill/>
              <a:ln w="12700" algn="ctr">
                <a:solidFill>
                  <a:schemeClr val="tx1"/>
                </a:solidFill>
                <a:round/>
                <a:headEnd/>
                <a:tailEnd type="none" w="lg" len="lg"/>
              </a:ln>
            </p:spPr>
          </p:cxnSp>
          <p:sp>
            <p:nvSpPr>
              <p:cNvPr id="11" name="Cube 10"/>
              <p:cNvSpPr/>
              <p:nvPr/>
            </p:nvSpPr>
            <p:spPr bwMode="auto">
              <a:xfrm>
                <a:off x="667512" y="1600200"/>
                <a:ext cx="5898498" cy="3384487"/>
              </a:xfrm>
              <a:prstGeom prst="cube">
                <a:avLst>
                  <a:gd name="adj" fmla="val 54989"/>
                </a:avLst>
              </a:prstGeom>
              <a:noFill/>
              <a:ln w="25400" cap="flat" cmpd="sng" algn="ctr">
                <a:solidFill>
                  <a:schemeClr val="tx1"/>
                </a:solidFill>
                <a:prstDash val="solid"/>
                <a:round/>
                <a:headEnd type="none" w="med" len="med"/>
                <a:tailEnd type="none"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0264" name="Straight Arrow Connector 15"/>
              <p:cNvCxnSpPr>
                <a:cxnSpLocks noChangeShapeType="1"/>
              </p:cNvCxnSpPr>
              <p:nvPr/>
            </p:nvCxnSpPr>
            <p:spPr bwMode="auto">
              <a:xfrm flipV="1">
                <a:off x="675704" y="5378366"/>
                <a:ext cx="4042602" cy="1927"/>
              </a:xfrm>
              <a:prstGeom prst="straightConnector1">
                <a:avLst/>
              </a:prstGeom>
              <a:noFill/>
              <a:ln w="19050" algn="ctr">
                <a:solidFill>
                  <a:srgbClr val="00CC00"/>
                </a:solidFill>
                <a:round/>
                <a:headEnd type="arrow" w="med" len="med"/>
                <a:tailEnd type="arrow" w="med" len="med"/>
              </a:ln>
            </p:spPr>
          </p:cxnSp>
          <p:cxnSp>
            <p:nvCxnSpPr>
              <p:cNvPr id="10265" name="Straight Arrow Connector 17"/>
              <p:cNvCxnSpPr>
                <a:cxnSpLocks noChangeShapeType="1"/>
              </p:cNvCxnSpPr>
              <p:nvPr/>
            </p:nvCxnSpPr>
            <p:spPr bwMode="auto">
              <a:xfrm flipV="1">
                <a:off x="4748061" y="3525512"/>
                <a:ext cx="1826474" cy="1829914"/>
              </a:xfrm>
              <a:prstGeom prst="straightConnector1">
                <a:avLst/>
              </a:prstGeom>
              <a:noFill/>
              <a:ln w="19050" algn="ctr">
                <a:solidFill>
                  <a:srgbClr val="00CC00"/>
                </a:solidFill>
                <a:round/>
                <a:headEnd type="arrow" w="med" len="med"/>
                <a:tailEnd type="arrow" w="med" len="med"/>
              </a:ln>
            </p:spPr>
          </p:cxnSp>
          <p:cxnSp>
            <p:nvCxnSpPr>
              <p:cNvPr id="10266" name="Straight Arrow Connector 19"/>
              <p:cNvCxnSpPr>
                <a:cxnSpLocks noChangeShapeType="1"/>
              </p:cNvCxnSpPr>
              <p:nvPr/>
            </p:nvCxnSpPr>
            <p:spPr bwMode="auto">
              <a:xfrm rot="16200000" flipH="1">
                <a:off x="6074482" y="2372137"/>
                <a:ext cx="1531618" cy="6035"/>
              </a:xfrm>
              <a:prstGeom prst="straightConnector1">
                <a:avLst/>
              </a:prstGeom>
              <a:noFill/>
              <a:ln w="19050" algn="ctr">
                <a:solidFill>
                  <a:srgbClr val="00CC00"/>
                </a:solidFill>
                <a:round/>
                <a:headEnd type="arrow" w="med" len="med"/>
                <a:tailEnd type="arrow" w="med" len="med"/>
              </a:ln>
            </p:spPr>
          </p:cxnSp>
          <p:cxnSp>
            <p:nvCxnSpPr>
              <p:cNvPr id="10267" name="Straight Connector 25"/>
              <p:cNvCxnSpPr>
                <a:cxnSpLocks noChangeShapeType="1"/>
              </p:cNvCxnSpPr>
              <p:nvPr/>
            </p:nvCxnSpPr>
            <p:spPr bwMode="auto">
              <a:xfrm rot="16200000" flipH="1">
                <a:off x="6218048" y="3443796"/>
                <a:ext cx="688975" cy="0"/>
              </a:xfrm>
              <a:prstGeom prst="line">
                <a:avLst/>
              </a:prstGeom>
              <a:noFill/>
              <a:ln w="12700" algn="ctr">
                <a:solidFill>
                  <a:schemeClr val="tx1"/>
                </a:solidFill>
                <a:round/>
                <a:headEnd/>
                <a:tailEnd type="none" w="lg" len="lg"/>
              </a:ln>
            </p:spPr>
          </p:cxnSp>
          <p:cxnSp>
            <p:nvCxnSpPr>
              <p:cNvPr id="10268" name="Straight Connector 27"/>
              <p:cNvCxnSpPr>
                <a:cxnSpLocks noChangeShapeType="1"/>
              </p:cNvCxnSpPr>
              <p:nvPr/>
            </p:nvCxnSpPr>
            <p:spPr bwMode="auto">
              <a:xfrm rot="10800000">
                <a:off x="6568505" y="3126612"/>
                <a:ext cx="404743" cy="3926"/>
              </a:xfrm>
              <a:prstGeom prst="line">
                <a:avLst/>
              </a:prstGeom>
              <a:noFill/>
              <a:ln w="12700" algn="ctr">
                <a:solidFill>
                  <a:schemeClr val="tx1"/>
                </a:solidFill>
                <a:round/>
                <a:headEnd/>
                <a:tailEnd type="none" w="lg" len="lg"/>
              </a:ln>
            </p:spPr>
          </p:cxnSp>
          <p:cxnSp>
            <p:nvCxnSpPr>
              <p:cNvPr id="10269" name="Straight Connector 28"/>
              <p:cNvCxnSpPr>
                <a:cxnSpLocks noChangeShapeType="1"/>
              </p:cNvCxnSpPr>
              <p:nvPr/>
            </p:nvCxnSpPr>
            <p:spPr bwMode="auto">
              <a:xfrm rot="10800000">
                <a:off x="6559362" y="1604391"/>
                <a:ext cx="470275" cy="827"/>
              </a:xfrm>
              <a:prstGeom prst="line">
                <a:avLst/>
              </a:prstGeom>
              <a:noFill/>
              <a:ln w="12700" algn="ctr">
                <a:solidFill>
                  <a:schemeClr val="tx1"/>
                </a:solidFill>
                <a:round/>
                <a:headEnd/>
                <a:tailEnd type="none" w="lg" len="lg"/>
              </a:ln>
            </p:spPr>
          </p:cxnSp>
          <p:sp>
            <p:nvSpPr>
              <p:cNvPr id="10270" name="TextBox 40"/>
              <p:cNvSpPr txBox="1">
                <a:spLocks noChangeArrowheads="1"/>
              </p:cNvSpPr>
              <p:nvPr/>
            </p:nvSpPr>
            <p:spPr bwMode="auto">
              <a:xfrm>
                <a:off x="3949954" y="2157286"/>
                <a:ext cx="585788" cy="647700"/>
              </a:xfrm>
              <a:prstGeom prst="rect">
                <a:avLst/>
              </a:prstGeom>
              <a:noFill/>
              <a:ln w="9525">
                <a:noFill/>
                <a:miter lim="800000"/>
                <a:headEnd/>
                <a:tailEnd/>
              </a:ln>
            </p:spPr>
            <p:txBody>
              <a:bodyPr>
                <a:spAutoFit/>
              </a:bodyPr>
              <a:lstStyle/>
              <a:p>
                <a:pPr>
                  <a:buFont typeface="Wingdings" pitchFamily="2" charset="2"/>
                  <a:buNone/>
                </a:pPr>
                <a:r>
                  <a:rPr lang="en-US" sz="4000" b="0" i="1" dirty="0">
                    <a:solidFill>
                      <a:srgbClr val="FF0000"/>
                    </a:solidFill>
                  </a:rPr>
                  <a:t>E</a:t>
                </a:r>
                <a:endParaRPr lang="en-GB" sz="4000" b="0" i="1" dirty="0">
                  <a:solidFill>
                    <a:srgbClr val="FF0000"/>
                  </a:solidFill>
                </a:endParaRPr>
              </a:p>
            </p:txBody>
          </p:sp>
          <p:cxnSp>
            <p:nvCxnSpPr>
              <p:cNvPr id="10271" name="Straight Connector 27"/>
              <p:cNvCxnSpPr>
                <a:cxnSpLocks noChangeShapeType="1"/>
              </p:cNvCxnSpPr>
              <p:nvPr/>
            </p:nvCxnSpPr>
            <p:spPr bwMode="auto">
              <a:xfrm rot="5400000" flipH="1" flipV="1">
                <a:off x="2228015" y="3124127"/>
                <a:ext cx="317139" cy="310896"/>
              </a:xfrm>
              <a:prstGeom prst="line">
                <a:avLst/>
              </a:prstGeom>
              <a:noFill/>
              <a:ln w="25400" algn="ctr">
                <a:solidFill>
                  <a:schemeClr val="bg2"/>
                </a:solidFill>
                <a:prstDash val="dash"/>
                <a:round/>
                <a:headEnd/>
                <a:tailEnd type="none" w="lg" len="lg"/>
              </a:ln>
            </p:spPr>
          </p:cxnSp>
          <p:cxnSp>
            <p:nvCxnSpPr>
              <p:cNvPr id="10272" name="Straight Connector 30"/>
              <p:cNvCxnSpPr>
                <a:cxnSpLocks noChangeShapeType="1"/>
              </p:cNvCxnSpPr>
              <p:nvPr/>
            </p:nvCxnSpPr>
            <p:spPr bwMode="auto">
              <a:xfrm rot="16200000" flipH="1">
                <a:off x="1759267" y="2376444"/>
                <a:ext cx="1523706" cy="1588"/>
              </a:xfrm>
              <a:prstGeom prst="line">
                <a:avLst/>
              </a:prstGeom>
              <a:noFill/>
              <a:ln w="25400" algn="ctr">
                <a:solidFill>
                  <a:schemeClr val="bg2"/>
                </a:solidFill>
                <a:prstDash val="dash"/>
                <a:round/>
                <a:headEnd/>
                <a:tailEnd type="none" w="lg" len="lg"/>
              </a:ln>
            </p:spPr>
          </p:cxnSp>
          <p:cxnSp>
            <p:nvCxnSpPr>
              <p:cNvPr id="10273" name="Straight Connector 35"/>
              <p:cNvCxnSpPr>
                <a:cxnSpLocks noChangeShapeType="1"/>
              </p:cNvCxnSpPr>
              <p:nvPr/>
            </p:nvCxnSpPr>
            <p:spPr bwMode="auto">
              <a:xfrm rot="5400000" flipH="1" flipV="1">
                <a:off x="692819" y="3514271"/>
                <a:ext cx="1449851" cy="1443903"/>
              </a:xfrm>
              <a:prstGeom prst="line">
                <a:avLst/>
              </a:prstGeom>
              <a:noFill/>
              <a:ln w="25400" algn="ctr">
                <a:solidFill>
                  <a:schemeClr val="tx1"/>
                </a:solidFill>
                <a:round/>
                <a:headEnd/>
                <a:tailEnd type="none" w="lg" len="lg"/>
              </a:ln>
            </p:spPr>
          </p:cxnSp>
          <p:sp>
            <p:nvSpPr>
              <p:cNvPr id="10274" name="Freeform 43"/>
              <p:cNvSpPr>
                <a:spLocks noChangeArrowheads="1"/>
              </p:cNvSpPr>
              <p:nvPr/>
            </p:nvSpPr>
            <p:spPr bwMode="auto">
              <a:xfrm>
                <a:off x="2670047" y="2744724"/>
                <a:ext cx="1871472" cy="2238755"/>
              </a:xfrm>
              <a:custGeom>
                <a:avLst/>
                <a:gdLst>
                  <a:gd name="T0" fmla="*/ 0 w 2259146"/>
                  <a:gd name="T1" fmla="*/ 2147483647 h 1133240"/>
                  <a:gd name="T2" fmla="*/ 7249 w 2259146"/>
                  <a:gd name="T3" fmla="*/ 2147483647 h 1133240"/>
                  <a:gd name="T4" fmla="*/ 14008 w 2259146"/>
                  <a:gd name="T5" fmla="*/ 2147483647 h 1133240"/>
                  <a:gd name="T6" fmla="*/ 0 60000 65536"/>
                  <a:gd name="T7" fmla="*/ 0 60000 65536"/>
                  <a:gd name="T8" fmla="*/ 0 60000 65536"/>
                  <a:gd name="T9" fmla="*/ 0 w 2259146"/>
                  <a:gd name="T10" fmla="*/ 0 h 1133240"/>
                  <a:gd name="T11" fmla="*/ 2259146 w 2259146"/>
                  <a:gd name="T12" fmla="*/ 1133240 h 1133240"/>
                </a:gdLst>
                <a:ahLst/>
                <a:cxnLst>
                  <a:cxn ang="T6">
                    <a:pos x="T0" y="T1"/>
                  </a:cxn>
                  <a:cxn ang="T7">
                    <a:pos x="T2" y="T3"/>
                  </a:cxn>
                  <a:cxn ang="T8">
                    <a:pos x="T4" y="T5"/>
                  </a:cxn>
                </a:cxnLst>
                <a:rect l="T9" t="T10" r="T11" b="T12"/>
                <a:pathLst>
                  <a:path w="2259146" h="1133240">
                    <a:moveTo>
                      <a:pt x="0" y="1133240"/>
                    </a:moveTo>
                    <a:cubicBezTo>
                      <a:pt x="272054" y="602492"/>
                      <a:pt x="715199" y="268460"/>
                      <a:pt x="1168990" y="108773"/>
                    </a:cubicBezTo>
                    <a:cubicBezTo>
                      <a:pt x="1766278" y="0"/>
                      <a:pt x="1990637" y="105752"/>
                      <a:pt x="2259146" y="202888"/>
                    </a:cubicBezTo>
                  </a:path>
                </a:pathLst>
              </a:custGeom>
              <a:solidFill>
                <a:srgbClr val="FFFF00">
                  <a:alpha val="20000"/>
                </a:srgbClr>
              </a:solidFill>
              <a:ln w="19050" algn="ctr">
                <a:solidFill>
                  <a:srgbClr val="FF0000"/>
                </a:solidFill>
                <a:prstDash val="dash"/>
                <a:round/>
                <a:headEnd/>
                <a:tailEnd type="none" w="lg" len="lg"/>
              </a:ln>
            </p:spPr>
            <p:txBody>
              <a:bodyPr anchor="ctr"/>
              <a:lstStyle/>
              <a:p>
                <a:endParaRPr lang="en-US" dirty="0"/>
              </a:p>
            </p:txBody>
          </p:sp>
          <p:grpSp>
            <p:nvGrpSpPr>
              <p:cNvPr id="7" name="Group 87"/>
              <p:cNvGrpSpPr/>
              <p:nvPr/>
            </p:nvGrpSpPr>
            <p:grpSpPr>
              <a:xfrm>
                <a:off x="1810511" y="2852928"/>
                <a:ext cx="4036401" cy="1005840"/>
                <a:chOff x="1810511" y="2990088"/>
                <a:chExt cx="4036401" cy="1005840"/>
              </a:xfrm>
              <a:solidFill>
                <a:srgbClr val="FFFF00">
                  <a:alpha val="20000"/>
                </a:srgbClr>
              </a:solidFill>
            </p:grpSpPr>
            <p:cxnSp>
              <p:nvCxnSpPr>
                <p:cNvPr id="2" name="Straight Arrow Connector 37"/>
                <p:cNvCxnSpPr>
                  <a:cxnSpLocks noChangeShapeType="1"/>
                </p:cNvCxnSpPr>
                <p:nvPr/>
              </p:nvCxnSpPr>
              <p:spPr bwMode="auto">
                <a:xfrm rot="5400000" flipH="1" flipV="1">
                  <a:off x="3945687" y="3524836"/>
                  <a:ext cx="924247" cy="1057"/>
                </a:xfrm>
                <a:prstGeom prst="straightConnector1">
                  <a:avLst/>
                </a:prstGeom>
                <a:grpFill/>
                <a:ln w="25400" algn="ctr">
                  <a:solidFill>
                    <a:srgbClr val="FF0000"/>
                  </a:solidFill>
                  <a:round/>
                  <a:headEnd/>
                  <a:tailEnd type="arrow" w="med" len="med"/>
                </a:ln>
              </p:spPr>
            </p:cxnSp>
            <p:cxnSp>
              <p:nvCxnSpPr>
                <p:cNvPr id="40" name="Straight Connector 39"/>
                <p:cNvCxnSpPr/>
                <p:nvPr/>
              </p:nvCxnSpPr>
              <p:spPr bwMode="auto">
                <a:xfrm rot="10800000" flipH="1">
                  <a:off x="1810511" y="3985787"/>
                  <a:ext cx="4036401" cy="1588"/>
                </a:xfrm>
                <a:prstGeom prst="line">
                  <a:avLst/>
                </a:prstGeom>
                <a:grpFill/>
                <a:ln w="12700" cap="flat" cmpd="sng" algn="ctr">
                  <a:solidFill>
                    <a:srgbClr val="FF0000"/>
                  </a:solidFill>
                  <a:prstDash val="solid"/>
                  <a:round/>
                  <a:headEnd type="none" w="med" len="med"/>
                  <a:tailEnd type="none" w="lg" len="lg"/>
                </a:ln>
                <a:effectLst/>
              </p:spPr>
            </p:cxnSp>
            <p:sp>
              <p:nvSpPr>
                <p:cNvPr id="42" name="Freeform 41"/>
                <p:cNvSpPr/>
                <p:nvPr/>
              </p:nvSpPr>
              <p:spPr bwMode="auto">
                <a:xfrm>
                  <a:off x="1828800" y="2999232"/>
                  <a:ext cx="4014216" cy="996696"/>
                </a:xfrm>
                <a:custGeom>
                  <a:avLst/>
                  <a:gdLst>
                    <a:gd name="connsiteX0" fmla="*/ 0 w 4014216"/>
                    <a:gd name="connsiteY0" fmla="*/ 996696 h 996696"/>
                    <a:gd name="connsiteX1" fmla="*/ 2029968 w 4014216"/>
                    <a:gd name="connsiteY1" fmla="*/ 0 h 996696"/>
                    <a:gd name="connsiteX2" fmla="*/ 4014216 w 4014216"/>
                    <a:gd name="connsiteY2" fmla="*/ 996696 h 996696"/>
                  </a:gdLst>
                  <a:ahLst/>
                  <a:cxnLst>
                    <a:cxn ang="0">
                      <a:pos x="connsiteX0" y="connsiteY0"/>
                    </a:cxn>
                    <a:cxn ang="0">
                      <a:pos x="connsiteX1" y="connsiteY1"/>
                    </a:cxn>
                    <a:cxn ang="0">
                      <a:pos x="connsiteX2" y="connsiteY2"/>
                    </a:cxn>
                  </a:cxnLst>
                  <a:rect l="l" t="t" r="r" b="b"/>
                  <a:pathLst>
                    <a:path w="4014216" h="996696">
                      <a:moveTo>
                        <a:pt x="0" y="996696"/>
                      </a:moveTo>
                      <a:cubicBezTo>
                        <a:pt x="680466" y="498348"/>
                        <a:pt x="1360932" y="0"/>
                        <a:pt x="2029968" y="0"/>
                      </a:cubicBezTo>
                      <a:cubicBezTo>
                        <a:pt x="2699004" y="0"/>
                        <a:pt x="3356610" y="498348"/>
                        <a:pt x="4014216" y="996696"/>
                      </a:cubicBezTo>
                    </a:path>
                  </a:pathLst>
                </a:custGeom>
                <a:grpFill/>
                <a:ln w="19050" cap="flat" cmpd="sng" algn="ctr">
                  <a:solidFill>
                    <a:srgbClr val="FF0000"/>
                  </a:solidFill>
                  <a:prstDash val="dash"/>
                  <a:round/>
                  <a:headEnd type="none" w="med" len="med"/>
                  <a:tailEnd type="none" w="lg" len="lg"/>
                </a:ln>
                <a:effectLst/>
              </p:spPr>
              <p:txBody>
                <a:bodyPr anchor="ctr"/>
                <a:lstStyle/>
                <a:p>
                  <a:pPr algn="ctr">
                    <a:defRPr/>
                  </a:pPr>
                  <a:endParaRPr lang="en-GB" dirty="0"/>
                </a:p>
              </p:txBody>
            </p:sp>
            <p:cxnSp>
              <p:nvCxnSpPr>
                <p:cNvPr id="50" name="Straight Arrow Connector 37"/>
                <p:cNvCxnSpPr>
                  <a:cxnSpLocks noChangeShapeType="1"/>
                </p:cNvCxnSpPr>
                <p:nvPr/>
              </p:nvCxnSpPr>
              <p:spPr bwMode="auto">
                <a:xfrm rot="5400000" flipH="1" flipV="1">
                  <a:off x="4347558" y="3598453"/>
                  <a:ext cx="777946" cy="128"/>
                </a:xfrm>
                <a:prstGeom prst="straightConnector1">
                  <a:avLst/>
                </a:prstGeom>
                <a:grpFill/>
                <a:ln w="25400" algn="ctr">
                  <a:solidFill>
                    <a:srgbClr val="FF0000"/>
                  </a:solidFill>
                  <a:round/>
                  <a:headEnd/>
                  <a:tailEnd type="arrow" w="med" len="med"/>
                </a:ln>
              </p:spPr>
            </p:cxnSp>
            <p:cxnSp>
              <p:nvCxnSpPr>
                <p:cNvPr id="51" name="Straight Arrow Connector 37"/>
                <p:cNvCxnSpPr>
                  <a:cxnSpLocks noChangeShapeType="1"/>
                </p:cNvCxnSpPr>
                <p:nvPr/>
              </p:nvCxnSpPr>
              <p:spPr bwMode="auto">
                <a:xfrm rot="5400000" flipH="1" flipV="1">
                  <a:off x="4736178" y="3685321"/>
                  <a:ext cx="604210" cy="128"/>
                </a:xfrm>
                <a:prstGeom prst="straightConnector1">
                  <a:avLst/>
                </a:prstGeom>
                <a:grpFill/>
                <a:ln w="25400" algn="ctr">
                  <a:solidFill>
                    <a:srgbClr val="FF0000"/>
                  </a:solidFill>
                  <a:round/>
                  <a:headEnd/>
                  <a:tailEnd type="arrow" w="med" len="med"/>
                </a:ln>
              </p:spPr>
            </p:cxnSp>
            <p:cxnSp>
              <p:nvCxnSpPr>
                <p:cNvPr id="52" name="Straight Arrow Connector 37"/>
                <p:cNvCxnSpPr>
                  <a:cxnSpLocks noChangeShapeType="1"/>
                </p:cNvCxnSpPr>
                <p:nvPr/>
              </p:nvCxnSpPr>
              <p:spPr bwMode="auto">
                <a:xfrm rot="16200000" flipV="1">
                  <a:off x="5152229" y="3790603"/>
                  <a:ext cx="384754" cy="9019"/>
                </a:xfrm>
                <a:prstGeom prst="straightConnector1">
                  <a:avLst/>
                </a:prstGeom>
                <a:grpFill/>
                <a:ln w="25400" algn="ctr">
                  <a:solidFill>
                    <a:srgbClr val="FF0000"/>
                  </a:solidFill>
                  <a:round/>
                  <a:headEnd/>
                  <a:tailEnd type="arrow" w="med" len="med"/>
                </a:ln>
              </p:spPr>
            </p:cxnSp>
            <p:cxnSp>
              <p:nvCxnSpPr>
                <p:cNvPr id="53" name="Straight Arrow Connector 37"/>
                <p:cNvCxnSpPr>
                  <a:cxnSpLocks noChangeShapeType="1"/>
                </p:cNvCxnSpPr>
                <p:nvPr/>
              </p:nvCxnSpPr>
              <p:spPr bwMode="auto">
                <a:xfrm rot="5400000" flipH="1" flipV="1">
                  <a:off x="5549993" y="3895634"/>
                  <a:ext cx="183587" cy="129"/>
                </a:xfrm>
                <a:prstGeom prst="straightConnector1">
                  <a:avLst/>
                </a:prstGeom>
                <a:grpFill/>
                <a:ln w="25400" algn="ctr">
                  <a:solidFill>
                    <a:srgbClr val="FF0000"/>
                  </a:solidFill>
                  <a:round/>
                  <a:headEnd/>
                  <a:tailEnd type="arrow" w="med" len="med"/>
                </a:ln>
              </p:spPr>
            </p:cxnSp>
            <p:cxnSp>
              <p:nvCxnSpPr>
                <p:cNvPr id="54" name="Straight Arrow Connector 37"/>
                <p:cNvCxnSpPr>
                  <a:cxnSpLocks noChangeShapeType="1"/>
                </p:cNvCxnSpPr>
                <p:nvPr/>
              </p:nvCxnSpPr>
              <p:spPr bwMode="auto">
                <a:xfrm rot="5400000" flipH="1" flipV="1">
                  <a:off x="2509614" y="3635029"/>
                  <a:ext cx="704794" cy="128"/>
                </a:xfrm>
                <a:prstGeom prst="straightConnector1">
                  <a:avLst/>
                </a:prstGeom>
                <a:grpFill/>
                <a:ln w="25400" algn="ctr">
                  <a:solidFill>
                    <a:srgbClr val="FF0000"/>
                  </a:solidFill>
                  <a:round/>
                  <a:headEnd/>
                  <a:tailEnd type="arrow" w="med" len="med"/>
                </a:ln>
              </p:spPr>
            </p:cxnSp>
            <p:cxnSp>
              <p:nvCxnSpPr>
                <p:cNvPr id="55" name="Straight Arrow Connector 37"/>
                <p:cNvCxnSpPr>
                  <a:cxnSpLocks noChangeShapeType="1"/>
                </p:cNvCxnSpPr>
                <p:nvPr/>
              </p:nvCxnSpPr>
              <p:spPr bwMode="auto">
                <a:xfrm rot="5400000" flipH="1" flipV="1">
                  <a:off x="2747358" y="3561877"/>
                  <a:ext cx="851098" cy="128"/>
                </a:xfrm>
                <a:prstGeom prst="straightConnector1">
                  <a:avLst/>
                </a:prstGeom>
                <a:grpFill/>
                <a:ln w="25400" algn="ctr">
                  <a:solidFill>
                    <a:srgbClr val="FF0000"/>
                  </a:solidFill>
                  <a:round/>
                  <a:headEnd/>
                  <a:tailEnd type="arrow" w="med" len="med"/>
                </a:ln>
              </p:spPr>
            </p:cxnSp>
            <p:cxnSp>
              <p:nvCxnSpPr>
                <p:cNvPr id="56" name="Straight Arrow Connector 37"/>
                <p:cNvCxnSpPr>
                  <a:cxnSpLocks noChangeShapeType="1"/>
                </p:cNvCxnSpPr>
                <p:nvPr/>
              </p:nvCxnSpPr>
              <p:spPr bwMode="auto">
                <a:xfrm rot="5400000" flipH="1" flipV="1">
                  <a:off x="3012533" y="3507014"/>
                  <a:ext cx="960825" cy="126"/>
                </a:xfrm>
                <a:prstGeom prst="straightConnector1">
                  <a:avLst/>
                </a:prstGeom>
                <a:grpFill/>
                <a:ln w="25400" algn="ctr">
                  <a:solidFill>
                    <a:srgbClr val="FF0000"/>
                  </a:solidFill>
                  <a:round/>
                  <a:headEnd/>
                  <a:tailEnd type="arrow" w="med" len="med"/>
                </a:ln>
              </p:spPr>
            </p:cxnSp>
            <p:cxnSp>
              <p:nvCxnSpPr>
                <p:cNvPr id="57" name="Straight Arrow Connector 37"/>
                <p:cNvCxnSpPr>
                  <a:cxnSpLocks noChangeShapeType="1"/>
                </p:cNvCxnSpPr>
                <p:nvPr/>
              </p:nvCxnSpPr>
              <p:spPr bwMode="auto">
                <a:xfrm rot="5400000" flipH="1" flipV="1">
                  <a:off x="3309713" y="3493298"/>
                  <a:ext cx="988257" cy="126"/>
                </a:xfrm>
                <a:prstGeom prst="straightConnector1">
                  <a:avLst/>
                </a:prstGeom>
                <a:grpFill/>
                <a:ln w="25400" algn="ctr">
                  <a:solidFill>
                    <a:srgbClr val="FF0000"/>
                  </a:solidFill>
                  <a:round/>
                  <a:headEnd/>
                  <a:tailEnd type="arrow" w="med" len="med"/>
                </a:ln>
              </p:spPr>
            </p:cxnSp>
            <p:cxnSp>
              <p:nvCxnSpPr>
                <p:cNvPr id="58" name="Straight Arrow Connector 37"/>
                <p:cNvCxnSpPr>
                  <a:cxnSpLocks noChangeShapeType="1"/>
                </p:cNvCxnSpPr>
                <p:nvPr/>
              </p:nvCxnSpPr>
              <p:spPr bwMode="auto">
                <a:xfrm rot="5400000" flipH="1" flipV="1">
                  <a:off x="3597749" y="3488726"/>
                  <a:ext cx="997401" cy="126"/>
                </a:xfrm>
                <a:prstGeom prst="straightConnector1">
                  <a:avLst/>
                </a:prstGeom>
                <a:grpFill/>
                <a:ln w="25400" algn="ctr">
                  <a:solidFill>
                    <a:srgbClr val="FF0000"/>
                  </a:solidFill>
                  <a:round/>
                  <a:headEnd/>
                  <a:tailEnd type="arrow" w="med" len="med"/>
                </a:ln>
              </p:spPr>
            </p:cxnSp>
            <p:cxnSp>
              <p:nvCxnSpPr>
                <p:cNvPr id="59" name="Straight Arrow Connector 37"/>
                <p:cNvCxnSpPr>
                  <a:cxnSpLocks noChangeShapeType="1"/>
                </p:cNvCxnSpPr>
                <p:nvPr/>
              </p:nvCxnSpPr>
              <p:spPr bwMode="auto">
                <a:xfrm rot="5400000" flipH="1" flipV="1">
                  <a:off x="1892394" y="3913921"/>
                  <a:ext cx="147010" cy="128"/>
                </a:xfrm>
                <a:prstGeom prst="straightConnector1">
                  <a:avLst/>
                </a:prstGeom>
                <a:grpFill/>
                <a:ln w="25400" algn="ctr">
                  <a:solidFill>
                    <a:srgbClr val="FF0000"/>
                  </a:solidFill>
                  <a:round/>
                  <a:headEnd/>
                  <a:tailEnd type="arrow" w="med" len="med"/>
                </a:ln>
              </p:spPr>
            </p:cxnSp>
            <p:cxnSp>
              <p:nvCxnSpPr>
                <p:cNvPr id="60" name="Straight Arrow Connector 37"/>
                <p:cNvCxnSpPr>
                  <a:cxnSpLocks noChangeShapeType="1"/>
                </p:cNvCxnSpPr>
                <p:nvPr/>
              </p:nvCxnSpPr>
              <p:spPr bwMode="auto">
                <a:xfrm rot="16200000" flipV="1">
                  <a:off x="2111850" y="3831753"/>
                  <a:ext cx="265882" cy="9016"/>
                </a:xfrm>
                <a:prstGeom prst="straightConnector1">
                  <a:avLst/>
                </a:prstGeom>
                <a:grpFill/>
                <a:ln w="25400" algn="ctr">
                  <a:solidFill>
                    <a:srgbClr val="FF0000"/>
                  </a:solidFill>
                  <a:round/>
                  <a:headEnd/>
                  <a:tailEnd type="arrow" w="med" len="med"/>
                </a:ln>
              </p:spPr>
            </p:cxnSp>
            <p:cxnSp>
              <p:nvCxnSpPr>
                <p:cNvPr id="61" name="Straight Arrow Connector 37"/>
                <p:cNvCxnSpPr>
                  <a:cxnSpLocks noChangeShapeType="1"/>
                </p:cNvCxnSpPr>
                <p:nvPr/>
              </p:nvCxnSpPr>
              <p:spPr bwMode="auto">
                <a:xfrm rot="5400000" flipH="1" flipV="1">
                  <a:off x="2290158" y="3726469"/>
                  <a:ext cx="521914" cy="128"/>
                </a:xfrm>
                <a:prstGeom prst="straightConnector1">
                  <a:avLst/>
                </a:prstGeom>
                <a:grpFill/>
                <a:ln w="25400" algn="ctr">
                  <a:solidFill>
                    <a:srgbClr val="FF0000"/>
                  </a:solidFill>
                  <a:round/>
                  <a:headEnd/>
                  <a:tailEnd type="arrow" w="med" len="med"/>
                </a:ln>
              </p:spPr>
            </p:cxnSp>
          </p:grpSp>
          <p:cxnSp>
            <p:nvCxnSpPr>
              <p:cNvPr id="10276" name="Straight Connector 127"/>
              <p:cNvCxnSpPr>
                <a:cxnSpLocks noChangeShapeType="1"/>
                <a:stCxn id="10274" idx="0"/>
              </p:cNvCxnSpPr>
              <p:nvPr/>
            </p:nvCxnSpPr>
            <p:spPr bwMode="auto">
              <a:xfrm flipV="1">
                <a:off x="2670047" y="3145536"/>
                <a:ext cx="1847089" cy="1837943"/>
              </a:xfrm>
              <a:prstGeom prst="line">
                <a:avLst/>
              </a:prstGeom>
              <a:noFill/>
              <a:ln w="12700" algn="ctr">
                <a:solidFill>
                  <a:srgbClr val="FF0000"/>
                </a:solidFill>
                <a:round/>
                <a:headEnd/>
                <a:tailEnd type="none" w="lg" len="lg"/>
              </a:ln>
            </p:spPr>
          </p:cxnSp>
          <p:cxnSp>
            <p:nvCxnSpPr>
              <p:cNvPr id="10277" name="Straight Connector 132"/>
              <p:cNvCxnSpPr>
                <a:cxnSpLocks noChangeShapeType="1"/>
              </p:cNvCxnSpPr>
              <p:nvPr/>
            </p:nvCxnSpPr>
            <p:spPr bwMode="auto">
              <a:xfrm rot="10800000" flipH="1">
                <a:off x="676655" y="3455435"/>
                <a:ext cx="4036401" cy="1588"/>
              </a:xfrm>
              <a:prstGeom prst="line">
                <a:avLst/>
              </a:prstGeom>
              <a:noFill/>
              <a:ln w="25400" algn="ctr">
                <a:solidFill>
                  <a:schemeClr val="tx1"/>
                </a:solidFill>
                <a:round/>
                <a:headEnd/>
                <a:tailEnd type="none" w="lg" len="lg"/>
              </a:ln>
            </p:spPr>
          </p:cxnSp>
          <p:cxnSp>
            <p:nvCxnSpPr>
              <p:cNvPr id="10278" name="Straight Connector 136"/>
              <p:cNvCxnSpPr>
                <a:cxnSpLocks noChangeShapeType="1"/>
              </p:cNvCxnSpPr>
              <p:nvPr/>
            </p:nvCxnSpPr>
            <p:spPr bwMode="auto">
              <a:xfrm rot="5400000">
                <a:off x="3988614" y="4219956"/>
                <a:ext cx="1508760" cy="1589"/>
              </a:xfrm>
              <a:prstGeom prst="line">
                <a:avLst/>
              </a:prstGeom>
              <a:noFill/>
              <a:ln w="25400" algn="ctr">
                <a:solidFill>
                  <a:schemeClr val="tx1"/>
                </a:solidFill>
                <a:round/>
                <a:headEnd/>
                <a:tailEnd type="none" w="lg" len="lg"/>
              </a:ln>
            </p:spPr>
          </p:cxnSp>
          <p:cxnSp>
            <p:nvCxnSpPr>
              <p:cNvPr id="10279" name="Straight Connector 137"/>
              <p:cNvCxnSpPr>
                <a:cxnSpLocks noChangeShapeType="1"/>
              </p:cNvCxnSpPr>
              <p:nvPr/>
            </p:nvCxnSpPr>
            <p:spPr bwMode="auto">
              <a:xfrm rot="5400000">
                <a:off x="4699222" y="1642872"/>
                <a:ext cx="1826546" cy="1814354"/>
              </a:xfrm>
              <a:prstGeom prst="line">
                <a:avLst/>
              </a:prstGeom>
              <a:noFill/>
              <a:ln w="25400" algn="ctr">
                <a:solidFill>
                  <a:schemeClr val="tx1"/>
                </a:solidFill>
                <a:round/>
                <a:headEnd/>
                <a:tailEnd type="none" w="lg" len="lg"/>
              </a:ln>
            </p:spPr>
          </p:cxnSp>
        </p:grpSp>
        <p:sp>
          <p:nvSpPr>
            <p:cNvPr id="10257" name="Rectangle 17"/>
            <p:cNvSpPr>
              <a:spLocks noChangeArrowheads="1"/>
            </p:cNvSpPr>
            <p:nvPr/>
          </p:nvSpPr>
          <p:spPr bwMode="auto">
            <a:xfrm>
              <a:off x="2713038" y="4492625"/>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a</a:t>
              </a:r>
              <a:endParaRPr lang="en-US" sz="1600" b="0" baseline="-25000" dirty="0">
                <a:solidFill>
                  <a:schemeClr val="accent2"/>
                </a:solidFill>
              </a:endParaRPr>
            </a:p>
          </p:txBody>
        </p:sp>
        <p:sp>
          <p:nvSpPr>
            <p:cNvPr id="10258" name="Rectangle 17"/>
            <p:cNvSpPr>
              <a:spLocks noChangeArrowheads="1"/>
            </p:cNvSpPr>
            <p:nvPr/>
          </p:nvSpPr>
          <p:spPr bwMode="auto">
            <a:xfrm>
              <a:off x="6175520" y="2101562"/>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b</a:t>
              </a:r>
              <a:endParaRPr lang="en-US" sz="1600" b="0" baseline="-25000" dirty="0">
                <a:solidFill>
                  <a:schemeClr val="accent2"/>
                </a:solidFill>
              </a:endParaRPr>
            </a:p>
          </p:txBody>
        </p:sp>
        <p:sp>
          <p:nvSpPr>
            <p:cNvPr id="10259" name="Rectangle 17"/>
            <p:cNvSpPr>
              <a:spLocks noChangeArrowheads="1"/>
            </p:cNvSpPr>
            <p:nvPr/>
          </p:nvSpPr>
          <p:spPr bwMode="auto">
            <a:xfrm>
              <a:off x="5387975" y="3625850"/>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c</a:t>
              </a:r>
              <a:endParaRPr lang="en-US" sz="1600" b="0" baseline="-25000" dirty="0">
                <a:solidFill>
                  <a:schemeClr val="accent2"/>
                </a:solidFill>
              </a:endParaRPr>
            </a:p>
          </p:txBody>
        </p:sp>
      </p:grpSp>
      <p:sp>
        <p:nvSpPr>
          <p:cNvPr id="10255" name="Rectangle 6"/>
          <p:cNvSpPr>
            <a:spLocks noChangeArrowheads="1"/>
          </p:cNvSpPr>
          <p:nvPr/>
        </p:nvSpPr>
        <p:spPr bwMode="auto">
          <a:xfrm>
            <a:off x="5689600" y="5151438"/>
            <a:ext cx="3168650" cy="269875"/>
          </a:xfrm>
          <a:prstGeom prst="rect">
            <a:avLst/>
          </a:prstGeom>
          <a:noFill/>
          <a:ln w="9525">
            <a:noFill/>
            <a:miter lim="800000"/>
            <a:headEnd/>
            <a:tailEnd/>
          </a:ln>
        </p:spPr>
        <p:txBody>
          <a:bodyPr lIns="0" tIns="0" rIns="0" bIns="0"/>
          <a:lstStyle/>
          <a:p>
            <a:pPr>
              <a:spcBef>
                <a:spcPct val="0"/>
              </a:spcBef>
              <a:buClrTx/>
              <a:buSzTx/>
              <a:buFontTx/>
              <a:buNone/>
            </a:pPr>
            <a:r>
              <a:rPr lang="en-US" sz="1400" b="0" dirty="0"/>
              <a:t>this simplifies in the case a=c:</a:t>
            </a:r>
          </a:p>
        </p:txBody>
      </p:sp>
      <p:graphicFrame>
        <p:nvGraphicFramePr>
          <p:cNvPr id="10243" name="Object 13"/>
          <p:cNvGraphicFramePr>
            <a:graphicFrameLocks noChangeAspect="1"/>
          </p:cNvGraphicFramePr>
          <p:nvPr>
            <p:extLst>
              <p:ext uri="{D42A27DB-BD31-4B8C-83A1-F6EECF244321}">
                <p14:modId xmlns:p14="http://schemas.microsoft.com/office/powerpoint/2010/main" val="1560054350"/>
              </p:ext>
            </p:extLst>
          </p:nvPr>
        </p:nvGraphicFramePr>
        <p:xfrm>
          <a:off x="5626100" y="962025"/>
          <a:ext cx="3360738" cy="3921125"/>
        </p:xfrm>
        <a:graphic>
          <a:graphicData uri="http://schemas.openxmlformats.org/presentationml/2006/ole">
            <mc:AlternateContent xmlns:mc="http://schemas.openxmlformats.org/markup-compatibility/2006">
              <mc:Choice xmlns:v="urn:schemas-microsoft-com:vml" Requires="v">
                <p:oleObj name="Equation" r:id="rId11" imgW="2171520" imgH="2539800" progId="Equation.3">
                  <p:embed/>
                </p:oleObj>
              </mc:Choice>
              <mc:Fallback>
                <p:oleObj name="Equation" r:id="rId11" imgW="2171520" imgH="2539800" progId="Equation.3">
                  <p:embed/>
                  <p:pic>
                    <p:nvPicPr>
                      <p:cNvPr id="0" name="Picture 36"/>
                      <p:cNvPicPr>
                        <a:picLocks noChangeAspect="1" noChangeArrowheads="1"/>
                      </p:cNvPicPr>
                      <p:nvPr/>
                    </p:nvPicPr>
                    <p:blipFill>
                      <a:blip r:embed="rId12"/>
                      <a:srcRect/>
                      <a:stretch>
                        <a:fillRect/>
                      </a:stretch>
                    </p:blipFill>
                    <p:spPr bwMode="auto">
                      <a:xfrm>
                        <a:off x="5626100" y="962025"/>
                        <a:ext cx="3360738" cy="3921125"/>
                      </a:xfrm>
                      <a:prstGeom prst="rect">
                        <a:avLst/>
                      </a:prstGeom>
                      <a:solidFill>
                        <a:schemeClr val="bg1"/>
                      </a:solidFill>
                      <a:ln w="9525">
                        <a:solidFill>
                          <a:schemeClr val="tx1"/>
                        </a:solidFill>
                        <a:miter lim="800000"/>
                        <a:headEnd/>
                        <a:tailEnd/>
                      </a:ln>
                    </p:spPr>
                  </p:pic>
                </p:oleObj>
              </mc:Fallback>
            </mc:AlternateContent>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1268" name="Slide Number Placeholder 4"/>
          <p:cNvSpPr>
            <a:spLocks noGrp="1"/>
          </p:cNvSpPr>
          <p:nvPr>
            <p:ph type="sldNum" sz="quarter" idx="11"/>
          </p:nvPr>
        </p:nvSpPr>
        <p:spPr>
          <a:noFill/>
        </p:spPr>
        <p:txBody>
          <a:bodyPr/>
          <a:lstStyle/>
          <a:p>
            <a:fld id="{D9FBA04D-74BF-42C5-8D92-95B24B629498}" type="slidenum">
              <a:rPr lang="en-US" smtClean="0"/>
              <a:pPr/>
              <a:t>54</a:t>
            </a:fld>
            <a:endParaRPr lang="en-US" dirty="0"/>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Common cavity geometries (2)</a:t>
            </a:r>
          </a:p>
        </p:txBody>
      </p:sp>
      <p:sp>
        <p:nvSpPr>
          <p:cNvPr id="11" name="Can 10"/>
          <p:cNvSpPr/>
          <p:nvPr/>
        </p:nvSpPr>
        <p:spPr bwMode="auto">
          <a:xfrm>
            <a:off x="1531938" y="2079625"/>
            <a:ext cx="1889125" cy="3132138"/>
          </a:xfrm>
          <a:prstGeom prst="can">
            <a:avLst/>
          </a:prstGeom>
          <a:solidFill>
            <a:schemeClr val="bg1"/>
          </a:solidFill>
          <a:ln w="25400" cap="flat" cmpd="sng" algn="ctr">
            <a:solidFill>
              <a:schemeClr val="tx1"/>
            </a:solidFill>
            <a:prstDash val="solid"/>
            <a:round/>
            <a:headEnd type="none" w="med" len="med"/>
            <a:tailEnd type="none"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1271" name="TextBox 12"/>
          <p:cNvSpPr txBox="1">
            <a:spLocks noChangeArrowheads="1"/>
          </p:cNvSpPr>
          <p:nvPr/>
        </p:nvSpPr>
        <p:spPr bwMode="auto">
          <a:xfrm>
            <a:off x="2560638" y="3405188"/>
            <a:ext cx="536575" cy="593725"/>
          </a:xfrm>
          <a:prstGeom prst="rect">
            <a:avLst/>
          </a:prstGeom>
          <a:noFill/>
          <a:ln w="9525">
            <a:noFill/>
            <a:miter lim="800000"/>
            <a:headEnd/>
            <a:tailEnd/>
          </a:ln>
        </p:spPr>
        <p:txBody>
          <a:bodyPr>
            <a:spAutoFit/>
          </a:bodyPr>
          <a:lstStyle/>
          <a:p>
            <a:pPr>
              <a:buFont typeface="Wingdings" pitchFamily="2" charset="2"/>
              <a:buNone/>
            </a:pPr>
            <a:r>
              <a:rPr lang="en-US" sz="4000" b="0" i="1" dirty="0">
                <a:solidFill>
                  <a:srgbClr val="FF0000"/>
                </a:solidFill>
              </a:rPr>
              <a:t>E</a:t>
            </a:r>
            <a:endParaRPr lang="en-GB" sz="4000" b="0" i="1" dirty="0">
              <a:solidFill>
                <a:srgbClr val="FF0000"/>
              </a:solidFill>
            </a:endParaRPr>
          </a:p>
        </p:txBody>
      </p:sp>
      <p:cxnSp>
        <p:nvCxnSpPr>
          <p:cNvPr id="11272" name="Straight Arrow Connector 15"/>
          <p:cNvCxnSpPr>
            <a:cxnSpLocks noChangeShapeType="1"/>
          </p:cNvCxnSpPr>
          <p:nvPr/>
        </p:nvCxnSpPr>
        <p:spPr bwMode="auto">
          <a:xfrm flipV="1">
            <a:off x="2484438" y="2317750"/>
            <a:ext cx="944562" cy="7938"/>
          </a:xfrm>
          <a:prstGeom prst="straightConnector1">
            <a:avLst/>
          </a:prstGeom>
          <a:noFill/>
          <a:ln w="19050" algn="ctr">
            <a:solidFill>
              <a:srgbClr val="00CC00"/>
            </a:solidFill>
            <a:round/>
            <a:headEnd/>
            <a:tailEnd type="arrow" w="med" len="med"/>
          </a:ln>
        </p:spPr>
      </p:cxnSp>
      <p:cxnSp>
        <p:nvCxnSpPr>
          <p:cNvPr id="11273" name="Straight Arrow Connector 16"/>
          <p:cNvCxnSpPr>
            <a:cxnSpLocks noChangeShapeType="1"/>
          </p:cNvCxnSpPr>
          <p:nvPr/>
        </p:nvCxnSpPr>
        <p:spPr bwMode="auto">
          <a:xfrm rot="16200000" flipH="1">
            <a:off x="2427288" y="3652837"/>
            <a:ext cx="2692400" cy="3175"/>
          </a:xfrm>
          <a:prstGeom prst="straightConnector1">
            <a:avLst/>
          </a:prstGeom>
          <a:noFill/>
          <a:ln w="19050" algn="ctr">
            <a:solidFill>
              <a:srgbClr val="00CC00"/>
            </a:solidFill>
            <a:round/>
            <a:headEnd type="arrow" w="med" len="med"/>
            <a:tailEnd type="arrow" w="med" len="med"/>
          </a:ln>
        </p:spPr>
      </p:cxnSp>
      <p:cxnSp>
        <p:nvCxnSpPr>
          <p:cNvPr id="11274" name="Straight Connector 17"/>
          <p:cNvCxnSpPr>
            <a:cxnSpLocks noChangeShapeType="1"/>
          </p:cNvCxnSpPr>
          <p:nvPr/>
        </p:nvCxnSpPr>
        <p:spPr bwMode="auto">
          <a:xfrm flipH="1">
            <a:off x="3425825" y="4999038"/>
            <a:ext cx="631825" cy="0"/>
          </a:xfrm>
          <a:prstGeom prst="line">
            <a:avLst/>
          </a:prstGeom>
          <a:noFill/>
          <a:ln w="12700" algn="ctr">
            <a:solidFill>
              <a:schemeClr val="tx1"/>
            </a:solidFill>
            <a:round/>
            <a:headEnd/>
            <a:tailEnd type="none" w="lg" len="lg"/>
          </a:ln>
        </p:spPr>
      </p:cxnSp>
      <p:cxnSp>
        <p:nvCxnSpPr>
          <p:cNvPr id="11275" name="Straight Connector 18"/>
          <p:cNvCxnSpPr>
            <a:cxnSpLocks noChangeShapeType="1"/>
          </p:cNvCxnSpPr>
          <p:nvPr/>
        </p:nvCxnSpPr>
        <p:spPr bwMode="auto">
          <a:xfrm flipH="1">
            <a:off x="3425825" y="2314575"/>
            <a:ext cx="631825" cy="0"/>
          </a:xfrm>
          <a:prstGeom prst="line">
            <a:avLst/>
          </a:prstGeom>
          <a:noFill/>
          <a:ln w="12700" algn="ctr">
            <a:solidFill>
              <a:schemeClr val="tx1"/>
            </a:solidFill>
            <a:round/>
            <a:headEnd/>
            <a:tailEnd type="none" w="lg" len="lg"/>
          </a:ln>
        </p:spPr>
      </p:cxnSp>
      <p:graphicFrame>
        <p:nvGraphicFramePr>
          <p:cNvPr id="11266" name="Object 13"/>
          <p:cNvGraphicFramePr>
            <a:graphicFrameLocks noChangeAspect="1"/>
          </p:cNvGraphicFramePr>
          <p:nvPr>
            <p:extLst>
              <p:ext uri="{D42A27DB-BD31-4B8C-83A1-F6EECF244321}">
                <p14:modId xmlns:p14="http://schemas.microsoft.com/office/powerpoint/2010/main" val="2965806017"/>
              </p:ext>
            </p:extLst>
          </p:nvPr>
        </p:nvGraphicFramePr>
        <p:xfrm>
          <a:off x="4533900" y="2093913"/>
          <a:ext cx="3830638" cy="2938462"/>
        </p:xfrm>
        <a:graphic>
          <a:graphicData uri="http://schemas.openxmlformats.org/presentationml/2006/ole">
            <mc:AlternateContent xmlns:mc="http://schemas.openxmlformats.org/markup-compatibility/2006">
              <mc:Choice xmlns:v="urn:schemas-microsoft-com:vml" Requires="v">
                <p:oleObj name="Equation" r:id="rId3" imgW="2476440" imgH="1904760" progId="Equation.3">
                  <p:embed/>
                </p:oleObj>
              </mc:Choice>
              <mc:Fallback>
                <p:oleObj name="Equation" r:id="rId3" imgW="2476440" imgH="1904760" progId="Equation.3">
                  <p:embed/>
                  <p:pic>
                    <p:nvPicPr>
                      <p:cNvPr id="0" name="Picture 8"/>
                      <p:cNvPicPr>
                        <a:picLocks noChangeAspect="1" noChangeArrowheads="1"/>
                      </p:cNvPicPr>
                      <p:nvPr/>
                    </p:nvPicPr>
                    <p:blipFill>
                      <a:blip r:embed="rId4"/>
                      <a:srcRect/>
                      <a:stretch>
                        <a:fillRect/>
                      </a:stretch>
                    </p:blipFill>
                    <p:spPr bwMode="auto">
                      <a:xfrm>
                        <a:off x="4533900" y="2093913"/>
                        <a:ext cx="3830638" cy="2938462"/>
                      </a:xfrm>
                      <a:prstGeom prst="rect">
                        <a:avLst/>
                      </a:prstGeom>
                      <a:solidFill>
                        <a:schemeClr val="bg1"/>
                      </a:solidFill>
                      <a:ln w="9525">
                        <a:solidFill>
                          <a:schemeClr val="tx1"/>
                        </a:solidFill>
                        <a:miter lim="800000"/>
                        <a:headEnd/>
                        <a:tailEnd/>
                      </a:ln>
                    </p:spPr>
                  </p:pic>
                </p:oleObj>
              </mc:Fallback>
            </mc:AlternateContent>
          </a:graphicData>
        </a:graphic>
      </p:graphicFrame>
      <p:sp>
        <p:nvSpPr>
          <p:cNvPr id="11276" name="Rectangle 6"/>
          <p:cNvSpPr>
            <a:spLocks noChangeArrowheads="1"/>
          </p:cNvSpPr>
          <p:nvPr/>
        </p:nvSpPr>
        <p:spPr bwMode="auto">
          <a:xfrm>
            <a:off x="1690688" y="1100138"/>
            <a:ext cx="4737100" cy="438150"/>
          </a:xfrm>
          <a:prstGeom prst="rect">
            <a:avLst/>
          </a:prstGeom>
          <a:noFill/>
          <a:ln w="9525">
            <a:noFill/>
            <a:miter lim="800000"/>
            <a:headEnd/>
            <a:tailEnd/>
          </a:ln>
        </p:spPr>
        <p:txBody>
          <a:bodyPr lIns="0" tIns="0" rIns="0" bIns="0"/>
          <a:lstStyle/>
          <a:p>
            <a:pPr>
              <a:spcBef>
                <a:spcPct val="0"/>
              </a:spcBef>
              <a:buClrTx/>
              <a:buSzTx/>
              <a:buFontTx/>
              <a:buNone/>
            </a:pPr>
            <a:r>
              <a:rPr lang="en-US" b="0" dirty="0"/>
              <a:t>Circular cylinder:  E</a:t>
            </a:r>
            <a:r>
              <a:rPr lang="en-US" b="0" baseline="-25000" dirty="0"/>
              <a:t>010</a:t>
            </a:r>
            <a:r>
              <a:rPr lang="en-US" b="0" dirty="0"/>
              <a:t>, = TM</a:t>
            </a:r>
            <a:r>
              <a:rPr lang="en-US" b="0" baseline="-25000" dirty="0"/>
              <a:t>010</a:t>
            </a:r>
            <a:br>
              <a:rPr lang="en-US" sz="1800" b="0" dirty="0"/>
            </a:br>
            <a:endParaRPr lang="en-US" sz="1800" b="0" dirty="0"/>
          </a:p>
        </p:txBody>
      </p:sp>
      <p:sp>
        <p:nvSpPr>
          <p:cNvPr id="11277"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Cavity structures</a:t>
            </a:r>
          </a:p>
        </p:txBody>
      </p:sp>
      <p:sp>
        <p:nvSpPr>
          <p:cNvPr id="11278" name="Rectangle 17"/>
          <p:cNvSpPr>
            <a:spLocks noChangeArrowheads="1"/>
          </p:cNvSpPr>
          <p:nvPr/>
        </p:nvSpPr>
        <p:spPr bwMode="auto">
          <a:xfrm>
            <a:off x="3589338" y="3495675"/>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h</a:t>
            </a:r>
            <a:endParaRPr lang="en-US" sz="1600" b="0" baseline="-25000" dirty="0">
              <a:solidFill>
                <a:schemeClr val="accent2"/>
              </a:solidFill>
            </a:endParaRPr>
          </a:p>
        </p:txBody>
      </p:sp>
      <p:sp>
        <p:nvSpPr>
          <p:cNvPr id="11279" name="Rectangle 17"/>
          <p:cNvSpPr>
            <a:spLocks noChangeArrowheads="1"/>
          </p:cNvSpPr>
          <p:nvPr/>
        </p:nvSpPr>
        <p:spPr bwMode="auto">
          <a:xfrm>
            <a:off x="2654300" y="2178050"/>
            <a:ext cx="365125" cy="285750"/>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a</a:t>
            </a:r>
            <a:endParaRPr lang="en-US" sz="1600" b="0" baseline="-25000" dirty="0">
              <a:solidFill>
                <a:schemeClr val="accent2"/>
              </a:solidFill>
            </a:endParaRPr>
          </a:p>
        </p:txBody>
      </p:sp>
      <p:sp>
        <p:nvSpPr>
          <p:cNvPr id="19" name="Arc 18"/>
          <p:cNvSpPr/>
          <p:nvPr/>
        </p:nvSpPr>
        <p:spPr bwMode="auto">
          <a:xfrm>
            <a:off x="2005013" y="4184650"/>
            <a:ext cx="987425" cy="461963"/>
          </a:xfrm>
          <a:prstGeom prst="arc">
            <a:avLst>
              <a:gd name="adj1" fmla="val 11718025"/>
              <a:gd name="adj2" fmla="val 10674123"/>
            </a:avLst>
          </a:prstGeom>
          <a:noFill/>
          <a:ln w="15875" cap="flat" cmpd="sng" algn="ctr">
            <a:solidFill>
              <a:srgbClr val="0000FF"/>
            </a:solidFill>
            <a:prstDash val="solid"/>
            <a:round/>
            <a:headEnd type="arrow" w="med" len="med"/>
            <a:tailEnd type="none" w="lg" len="lg"/>
          </a:ln>
          <a:effectLst/>
        </p:spPr>
        <p:txBody>
          <a:bodyPr anchor="ctr"/>
          <a:lstStyle/>
          <a:p>
            <a:pPr algn="ctr">
              <a:defRPr/>
            </a:pPr>
            <a:endParaRPr lang="en-GB" dirty="0"/>
          </a:p>
        </p:txBody>
      </p:sp>
      <p:sp>
        <p:nvSpPr>
          <p:cNvPr id="20" name="Rectangle 19"/>
          <p:cNvSpPr/>
          <p:nvPr/>
        </p:nvSpPr>
        <p:spPr bwMode="auto">
          <a:xfrm>
            <a:off x="2457450" y="4146550"/>
            <a:ext cx="63500" cy="7461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1283" name="Straight Arrow Connector 11"/>
          <p:cNvCxnSpPr>
            <a:cxnSpLocks noChangeShapeType="1"/>
          </p:cNvCxnSpPr>
          <p:nvPr/>
        </p:nvCxnSpPr>
        <p:spPr bwMode="auto">
          <a:xfrm rot="5400000" flipH="1" flipV="1">
            <a:off x="1846263" y="3708400"/>
            <a:ext cx="1276350" cy="0"/>
          </a:xfrm>
          <a:prstGeom prst="straightConnector1">
            <a:avLst/>
          </a:prstGeom>
          <a:noFill/>
          <a:ln w="25400" algn="ctr">
            <a:solidFill>
              <a:srgbClr val="FF0000"/>
            </a:solidFill>
            <a:round/>
            <a:headEnd/>
            <a:tailEnd type="arrow" w="med" len="med"/>
          </a:ln>
        </p:spPr>
      </p:cxnSp>
      <p:sp>
        <p:nvSpPr>
          <p:cNvPr id="11284" name="TextBox 28"/>
          <p:cNvSpPr txBox="1">
            <a:spLocks noChangeArrowheads="1"/>
          </p:cNvSpPr>
          <p:nvPr/>
        </p:nvSpPr>
        <p:spPr bwMode="auto">
          <a:xfrm>
            <a:off x="2659063" y="4594225"/>
            <a:ext cx="369887" cy="258763"/>
          </a:xfrm>
          <a:prstGeom prst="rect">
            <a:avLst/>
          </a:prstGeom>
          <a:noFill/>
          <a:ln w="9525">
            <a:noFill/>
            <a:miter lim="800000"/>
            <a:headEnd/>
            <a:tailEnd/>
          </a:ln>
        </p:spPr>
        <p:txBody>
          <a:bodyPr>
            <a:spAutoFit/>
          </a:bodyPr>
          <a:lstStyle/>
          <a:p>
            <a:pPr>
              <a:buFont typeface="Wingdings" pitchFamily="2" charset="2"/>
              <a:buNone/>
            </a:pPr>
            <a:r>
              <a:rPr lang="en-US" sz="1200" b="0" i="1" dirty="0"/>
              <a:t>B</a:t>
            </a:r>
            <a:r>
              <a:rPr lang="en-US" sz="1200" b="0" i="1" baseline="-25000" dirty="0">
                <a:sym typeface="Symbol" pitchFamily="18" charset="2"/>
              </a:rPr>
              <a:t></a:t>
            </a:r>
            <a:endParaRPr lang="en-GB" sz="1200" b="0" i="1" baseline="-25000" dirty="0"/>
          </a:p>
        </p:txBody>
      </p:sp>
      <p:sp>
        <p:nvSpPr>
          <p:cNvPr id="21" name="TextBox 20"/>
          <p:cNvSpPr txBox="1"/>
          <p:nvPr/>
        </p:nvSpPr>
        <p:spPr>
          <a:xfrm>
            <a:off x="4186532" y="5262279"/>
            <a:ext cx="4930588" cy="923330"/>
          </a:xfrm>
          <a:prstGeom prst="rect">
            <a:avLst/>
          </a:prstGeom>
          <a:noFill/>
        </p:spPr>
        <p:txBody>
          <a:bodyPr wrap="square" rtlCol="0">
            <a:spAutoFit/>
          </a:bodyPr>
          <a:lstStyle/>
          <a:p>
            <a:pPr>
              <a:buNone/>
            </a:pPr>
            <a:r>
              <a:rPr lang="en-US" sz="1800" b="0" dirty="0"/>
              <a:t>Note: h denotes the </a:t>
            </a:r>
            <a:r>
              <a:rPr lang="en-US" sz="1800" dirty="0"/>
              <a:t>full</a:t>
            </a:r>
            <a:r>
              <a:rPr lang="en-US" sz="1800" b="0" dirty="0"/>
              <a:t> height of the cavity</a:t>
            </a:r>
          </a:p>
          <a:p>
            <a:pPr>
              <a:buNone/>
            </a:pPr>
            <a:r>
              <a:rPr lang="en-US" sz="1800" b="0" dirty="0"/>
              <a:t>In some cases and also in certain numerical codes, h stands for the half height</a:t>
            </a:r>
          </a:p>
        </p:txBody>
      </p:sp>
      <p:sp>
        <p:nvSpPr>
          <p:cNvPr id="22" name="TextBox 21"/>
          <p:cNvSpPr txBox="1"/>
          <p:nvPr/>
        </p:nvSpPr>
        <p:spPr>
          <a:xfrm>
            <a:off x="-8" y="6311157"/>
            <a:ext cx="5283208" cy="258532"/>
          </a:xfrm>
          <a:prstGeom prst="rect">
            <a:avLst/>
          </a:prstGeom>
          <a:noFill/>
        </p:spPr>
        <p:txBody>
          <a:bodyPr wrap="square" rtlCol="0">
            <a:spAutoFit/>
          </a:bodyPr>
          <a:lstStyle/>
          <a:p>
            <a:pPr>
              <a:buNone/>
            </a:pPr>
            <a:r>
              <a:rPr lang="en-US" sz="1200" b="0" dirty="0"/>
              <a:t>1: This formula uses Linac definition and includes time transit factor (v=c)</a:t>
            </a:r>
          </a:p>
        </p:txBody>
      </p:sp>
      <p:sp>
        <p:nvSpPr>
          <p:cNvPr id="25" name="TextBox 24"/>
          <p:cNvSpPr txBox="1"/>
          <p:nvPr/>
        </p:nvSpPr>
        <p:spPr>
          <a:xfrm>
            <a:off x="7640357" y="4646613"/>
            <a:ext cx="295835" cy="230832"/>
          </a:xfrm>
          <a:prstGeom prst="rect">
            <a:avLst/>
          </a:prstGeom>
          <a:noFill/>
        </p:spPr>
        <p:txBody>
          <a:bodyPr wrap="square" rtlCol="0">
            <a:spAutoFit/>
          </a:bodyPr>
          <a:lstStyle/>
          <a:p>
            <a:pPr>
              <a:buNone/>
            </a:pPr>
            <a:r>
              <a:rPr lang="en-US" sz="1000" b="0" dirty="0">
                <a:solidFill>
                  <a:schemeClr val="tx1"/>
                </a:solidFill>
              </a:rPr>
              <a:t>1</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Date Placeholder 3"/>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29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A4C70FC-4872-4ED9-813F-3D8FDFEA58F9}"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55</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Arial" charset="0"/>
                <a:ea typeface="+mn-ea"/>
                <a:cs typeface="+mn-cs"/>
              </a:rPr>
              <a:t>Common cavity geometries (3)</a:t>
            </a:r>
          </a:p>
        </p:txBody>
      </p:sp>
      <p:graphicFrame>
        <p:nvGraphicFramePr>
          <p:cNvPr id="12290" name="Object 13"/>
          <p:cNvGraphicFramePr>
            <a:graphicFrameLocks noChangeAspect="1"/>
          </p:cNvGraphicFramePr>
          <p:nvPr/>
        </p:nvGraphicFramePr>
        <p:xfrm>
          <a:off x="2646363" y="1671638"/>
          <a:ext cx="2986087" cy="1527175"/>
        </p:xfrm>
        <a:graphic>
          <a:graphicData uri="http://schemas.openxmlformats.org/presentationml/2006/ole">
            <mc:AlternateContent xmlns:mc="http://schemas.openxmlformats.org/markup-compatibility/2006">
              <mc:Choice xmlns:v="urn:schemas-microsoft-com:vml" Requires="v">
                <p:oleObj name="Equation" r:id="rId3" imgW="1930400" imgH="990600" progId="Equation.3">
                  <p:embed/>
                </p:oleObj>
              </mc:Choice>
              <mc:Fallback>
                <p:oleObj name="Equation" r:id="rId3" imgW="1930400" imgH="990600" progId="Equation.3">
                  <p:embed/>
                  <p:pic>
                    <p:nvPicPr>
                      <p:cNvPr id="1229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6363" y="1671638"/>
                        <a:ext cx="2986087" cy="1527175"/>
                      </a:xfrm>
                      <a:prstGeom prst="rect">
                        <a:avLst/>
                      </a:prstGeom>
                      <a:solidFill>
                        <a:schemeClr val="bg1"/>
                      </a:solidFill>
                      <a:ln w="9525">
                        <a:solidFill>
                          <a:schemeClr val="tx1"/>
                        </a:solidFill>
                        <a:miter lim="800000"/>
                        <a:headEnd/>
                        <a:tailEnd/>
                      </a:ln>
                    </p:spPr>
                  </p:pic>
                </p:oleObj>
              </mc:Fallback>
            </mc:AlternateContent>
          </a:graphicData>
        </a:graphic>
      </p:graphicFrame>
      <p:sp>
        <p:nvSpPr>
          <p:cNvPr id="12295" name="Rectangle 6"/>
          <p:cNvSpPr>
            <a:spLocks noChangeArrowheads="1"/>
          </p:cNvSpPr>
          <p:nvPr/>
        </p:nvSpPr>
        <p:spPr bwMode="auto">
          <a:xfrm>
            <a:off x="758825" y="1100138"/>
            <a:ext cx="5281613" cy="43815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Circular cylinder:   </a:t>
            </a:r>
          </a:p>
          <a:p>
            <a:pPr marL="0" marR="0" lvl="0" indent="0" algn="l" defTabSz="914400" rtl="0" eaLnBrk="0" fontAlgn="base" latinLnBrk="0" hangingPunct="0">
              <a:lnSpc>
                <a:spcPct val="90000"/>
              </a:lnSpc>
              <a:spcBef>
                <a:spcPct val="0"/>
              </a:spcBef>
              <a:spcAft>
                <a:spcPct val="0"/>
              </a:spcAft>
              <a:buClrTx/>
              <a:buSzTx/>
              <a:buFontTx/>
              <a:buNone/>
              <a:tabLst/>
              <a:defRPr/>
            </a:pPr>
            <a:endParaRPr kumimoji="0" lang="en-US" sz="2400" b="0" i="0" u="none" strike="noStrike" kern="1200" cap="none" spc="0" normalizeH="0" baseline="0" noProof="0" dirty="0">
              <a:ln>
                <a:noFill/>
              </a:ln>
              <a:solidFill>
                <a:srgbClr val="0000FF"/>
              </a:solidFill>
              <a:effectLst/>
              <a:uLnTx/>
              <a:uFillTx/>
              <a:latin typeface="Arial" charset="0"/>
              <a:ea typeface="+mn-ea"/>
              <a:cs typeface="+mn-cs"/>
            </a:endParaRP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H</a:t>
            </a:r>
            <a:r>
              <a:rPr kumimoji="0" lang="en-US" sz="2400" b="0" i="0" u="none" strike="noStrike" kern="1200" cap="none" spc="0" normalizeH="0" baseline="-25000" noProof="0" dirty="0">
                <a:ln>
                  <a:noFill/>
                </a:ln>
                <a:solidFill>
                  <a:srgbClr val="0000FF"/>
                </a:solidFill>
                <a:effectLst/>
                <a:uLnTx/>
                <a:uFillTx/>
                <a:latin typeface="Arial" charset="0"/>
                <a:ea typeface="+mn-ea"/>
                <a:cs typeface="+mn-cs"/>
              </a:rPr>
              <a:t>011</a:t>
            </a:r>
            <a:br>
              <a:rPr kumimoji="0" lang="en-US" sz="2400" b="0" i="0" u="none" strike="noStrike" kern="1200" cap="none" spc="0" normalizeH="0" baseline="0" noProof="0" dirty="0">
                <a:ln>
                  <a:noFill/>
                </a:ln>
                <a:solidFill>
                  <a:srgbClr val="0000FF"/>
                </a:solidFill>
                <a:effectLst/>
                <a:uLnTx/>
                <a:uFillTx/>
                <a:latin typeface="Arial" charset="0"/>
                <a:ea typeface="+mn-ea"/>
                <a:cs typeface="+mn-cs"/>
              </a:rPr>
            </a:br>
            <a:endParaRPr kumimoji="0" lang="en-US" sz="2400" b="0"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2296"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12297" name="Rectangle 6"/>
          <p:cNvSpPr>
            <a:spLocks noChangeArrowheads="1"/>
          </p:cNvSpPr>
          <p:nvPr/>
        </p:nvSpPr>
        <p:spPr bwMode="auto">
          <a:xfrm>
            <a:off x="795338" y="3713163"/>
            <a:ext cx="765175" cy="43815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H</a:t>
            </a:r>
            <a:r>
              <a:rPr kumimoji="0" lang="en-US" sz="2400" b="0" i="0" u="none" strike="noStrike" kern="1200" cap="none" spc="0" normalizeH="0" baseline="-25000" noProof="0" dirty="0">
                <a:ln>
                  <a:noFill/>
                </a:ln>
                <a:solidFill>
                  <a:srgbClr val="0000FF"/>
                </a:solidFill>
                <a:effectLst/>
                <a:uLnTx/>
                <a:uFillTx/>
                <a:latin typeface="Arial" charset="0"/>
                <a:ea typeface="+mn-ea"/>
                <a:cs typeface="+mn-cs"/>
              </a:rPr>
              <a:t>111</a:t>
            </a:r>
            <a:br>
              <a:rPr kumimoji="0" lang="en-US" sz="2400" b="0" i="0" u="none" strike="noStrike" kern="1200" cap="none" spc="0" normalizeH="0" baseline="0" noProof="0" dirty="0">
                <a:ln>
                  <a:noFill/>
                </a:ln>
                <a:solidFill>
                  <a:srgbClr val="0000FF"/>
                </a:solidFill>
                <a:effectLst/>
                <a:uLnTx/>
                <a:uFillTx/>
                <a:latin typeface="Arial" charset="0"/>
                <a:ea typeface="+mn-ea"/>
                <a:cs typeface="+mn-cs"/>
              </a:rPr>
            </a:br>
            <a:endParaRPr kumimoji="0" lang="en-US" sz="2400" b="0" i="0" u="none" strike="noStrike" kern="1200" cap="none" spc="0" normalizeH="0" baseline="0" noProof="0" dirty="0">
              <a:ln>
                <a:noFill/>
              </a:ln>
              <a:solidFill>
                <a:srgbClr val="0000FF"/>
              </a:solidFill>
              <a:effectLst/>
              <a:uLnTx/>
              <a:uFillTx/>
              <a:latin typeface="Arial" charset="0"/>
              <a:ea typeface="+mn-ea"/>
              <a:cs typeface="+mn-cs"/>
            </a:endParaRPr>
          </a:p>
        </p:txBody>
      </p:sp>
      <p:graphicFrame>
        <p:nvGraphicFramePr>
          <p:cNvPr id="12291" name="Object 13"/>
          <p:cNvGraphicFramePr>
            <a:graphicFrameLocks noChangeAspect="1"/>
          </p:cNvGraphicFramePr>
          <p:nvPr/>
        </p:nvGraphicFramePr>
        <p:xfrm>
          <a:off x="2657475" y="4025900"/>
          <a:ext cx="3870325" cy="1527175"/>
        </p:xfrm>
        <a:graphic>
          <a:graphicData uri="http://schemas.openxmlformats.org/presentationml/2006/ole">
            <mc:AlternateContent xmlns:mc="http://schemas.openxmlformats.org/markup-compatibility/2006">
              <mc:Choice xmlns:v="urn:schemas-microsoft-com:vml" Requires="v">
                <p:oleObj name="Equation" r:id="rId5" imgW="2501900" imgH="990600" progId="Equation.3">
                  <p:embed/>
                </p:oleObj>
              </mc:Choice>
              <mc:Fallback>
                <p:oleObj name="Equation" r:id="rId5" imgW="2501900" imgH="990600" progId="Equation.3">
                  <p:embed/>
                  <p:pic>
                    <p:nvPicPr>
                      <p:cNvPr id="12291"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57475" y="4025900"/>
                        <a:ext cx="3870325" cy="1527175"/>
                      </a:xfrm>
                      <a:prstGeom prst="rect">
                        <a:avLst/>
                      </a:prstGeom>
                      <a:solidFill>
                        <a:schemeClr val="bg1"/>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40357605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Date Placeholder 3"/>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3316"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6BF043C-1399-40AA-B75F-358A575CDB89}"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56</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Arial" charset="0"/>
                <a:ea typeface="+mn-ea"/>
                <a:cs typeface="+mn-cs"/>
              </a:rPr>
              <a:t>Common cavity geometries (4)</a:t>
            </a:r>
          </a:p>
        </p:txBody>
      </p:sp>
      <p:graphicFrame>
        <p:nvGraphicFramePr>
          <p:cNvPr id="13314" name="Object 13"/>
          <p:cNvGraphicFramePr>
            <a:graphicFrameLocks noChangeAspect="1"/>
          </p:cNvGraphicFramePr>
          <p:nvPr/>
        </p:nvGraphicFramePr>
        <p:xfrm>
          <a:off x="4511675" y="1319086"/>
          <a:ext cx="3929062" cy="3683000"/>
        </p:xfrm>
        <a:graphic>
          <a:graphicData uri="http://schemas.openxmlformats.org/presentationml/2006/ole">
            <mc:AlternateContent xmlns:mc="http://schemas.openxmlformats.org/markup-compatibility/2006">
              <mc:Choice xmlns:v="urn:schemas-microsoft-com:vml" Requires="v">
                <p:oleObj name="Equation" r:id="rId3" imgW="2539800" imgH="2387520" progId="Equation.3">
                  <p:embed/>
                </p:oleObj>
              </mc:Choice>
              <mc:Fallback>
                <p:oleObj name="Equation" r:id="rId3" imgW="2539800" imgH="2387520" progId="Equation.3">
                  <p:embed/>
                  <p:pic>
                    <p:nvPicPr>
                      <p:cNvPr id="13314" name="Object 13"/>
                      <p:cNvPicPr>
                        <a:picLocks noChangeAspect="1" noChangeArrowheads="1"/>
                      </p:cNvPicPr>
                      <p:nvPr/>
                    </p:nvPicPr>
                    <p:blipFill>
                      <a:blip r:embed="rId4"/>
                      <a:srcRect/>
                      <a:stretch>
                        <a:fillRect/>
                      </a:stretch>
                    </p:blipFill>
                    <p:spPr bwMode="auto">
                      <a:xfrm>
                        <a:off x="4511675" y="1319086"/>
                        <a:ext cx="3929062" cy="3683000"/>
                      </a:xfrm>
                      <a:prstGeom prst="rect">
                        <a:avLst/>
                      </a:prstGeom>
                      <a:solidFill>
                        <a:schemeClr val="bg1"/>
                      </a:solidFill>
                      <a:ln w="9525">
                        <a:solidFill>
                          <a:schemeClr val="tx1"/>
                        </a:solidFill>
                        <a:miter lim="800000"/>
                        <a:headEnd/>
                        <a:tailEnd/>
                      </a:ln>
                    </p:spPr>
                  </p:pic>
                </p:oleObj>
              </mc:Fallback>
            </mc:AlternateContent>
          </a:graphicData>
        </a:graphic>
      </p:graphicFrame>
      <p:sp>
        <p:nvSpPr>
          <p:cNvPr id="13318" name="Rectangle 6"/>
          <p:cNvSpPr>
            <a:spLocks noChangeArrowheads="1"/>
          </p:cNvSpPr>
          <p:nvPr/>
        </p:nvSpPr>
        <p:spPr bwMode="auto">
          <a:xfrm>
            <a:off x="1703388" y="1008063"/>
            <a:ext cx="2689225" cy="43815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Coaxial TEM</a:t>
            </a:r>
          </a:p>
        </p:txBody>
      </p:sp>
      <p:sp>
        <p:nvSpPr>
          <p:cNvPr id="1331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grpSp>
        <p:nvGrpSpPr>
          <p:cNvPr id="13320" name="Group 61"/>
          <p:cNvGrpSpPr>
            <a:grpSpLocks/>
          </p:cNvGrpSpPr>
          <p:nvPr/>
        </p:nvGrpSpPr>
        <p:grpSpPr bwMode="auto">
          <a:xfrm>
            <a:off x="1533525" y="1878669"/>
            <a:ext cx="2524125" cy="3541057"/>
            <a:chOff x="4722261" y="1101631"/>
            <a:chExt cx="2750050" cy="3541632"/>
          </a:xfrm>
        </p:grpSpPr>
        <p:sp>
          <p:nvSpPr>
            <p:cNvPr id="27" name="Can 26"/>
            <p:cNvSpPr/>
            <p:nvPr/>
          </p:nvSpPr>
          <p:spPr bwMode="auto">
            <a:xfrm>
              <a:off x="4722261" y="1510617"/>
              <a:ext cx="2058214" cy="3132646"/>
            </a:xfrm>
            <a:prstGeom prst="can">
              <a:avLst/>
            </a:prstGeom>
            <a:solidFill>
              <a:schemeClr val="bg1"/>
            </a:solidFill>
            <a:ln w="25400" cap="flat" cmpd="sng" algn="ctr">
              <a:solidFill>
                <a:schemeClr val="tx1"/>
              </a:solidFill>
              <a:prstDash val="solid"/>
              <a:round/>
              <a:headEnd type="none" w="med" len="med"/>
              <a:tailEnd type="none"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cxnSp>
          <p:nvCxnSpPr>
            <p:cNvPr id="13333" name="Straight Arrow Connector 27"/>
            <p:cNvCxnSpPr>
              <a:cxnSpLocks noChangeShapeType="1"/>
            </p:cNvCxnSpPr>
            <p:nvPr/>
          </p:nvCxnSpPr>
          <p:spPr bwMode="auto">
            <a:xfrm>
              <a:off x="6136846" y="3082175"/>
              <a:ext cx="593889" cy="1458"/>
            </a:xfrm>
            <a:prstGeom prst="straightConnector1">
              <a:avLst/>
            </a:prstGeom>
            <a:noFill/>
            <a:ln w="25400" algn="ctr">
              <a:solidFill>
                <a:srgbClr val="FF0000"/>
              </a:solidFill>
              <a:round/>
              <a:headEnd/>
              <a:tailEnd type="arrow" w="med" len="med"/>
            </a:ln>
          </p:spPr>
        </p:cxnSp>
        <p:sp>
          <p:nvSpPr>
            <p:cNvPr id="13334" name="TextBox 28"/>
            <p:cNvSpPr txBox="1">
              <a:spLocks noChangeArrowheads="1"/>
            </p:cNvSpPr>
            <p:nvPr/>
          </p:nvSpPr>
          <p:spPr bwMode="auto">
            <a:xfrm>
              <a:off x="6148820" y="3140010"/>
              <a:ext cx="585216" cy="593605"/>
            </a:xfrm>
            <a:prstGeom prst="rect">
              <a:avLst/>
            </a:prstGeom>
            <a:noFill/>
            <a:ln w="9525">
              <a:noFill/>
              <a:miter lim="800000"/>
              <a:headEnd/>
              <a:tailEnd/>
            </a:ln>
          </p:spPr>
          <p:txBody>
            <a:bodyPr>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4000" b="0" i="1" u="none" strike="noStrike" kern="1200" cap="none" spc="0" normalizeH="0" baseline="0" noProof="0" dirty="0">
                  <a:ln>
                    <a:noFill/>
                  </a:ln>
                  <a:solidFill>
                    <a:srgbClr val="FF0000"/>
                  </a:solidFill>
                  <a:effectLst/>
                  <a:uLnTx/>
                  <a:uFillTx/>
                  <a:latin typeface="Arial" charset="0"/>
                  <a:ea typeface="+mn-ea"/>
                  <a:cs typeface="+mn-cs"/>
                </a:rPr>
                <a:t>E</a:t>
              </a:r>
              <a:endParaRPr kumimoji="0" lang="en-GB" sz="4000" b="0" i="1" u="none" strike="noStrike" kern="1200" cap="none" spc="0" normalizeH="0" baseline="0" noProof="0" dirty="0">
                <a:ln>
                  <a:noFill/>
                </a:ln>
                <a:solidFill>
                  <a:srgbClr val="FF0000"/>
                </a:solidFill>
                <a:effectLst/>
                <a:uLnTx/>
                <a:uFillTx/>
                <a:latin typeface="Arial" charset="0"/>
                <a:ea typeface="+mn-ea"/>
                <a:cs typeface="+mn-cs"/>
              </a:endParaRPr>
            </a:p>
          </p:txBody>
        </p:sp>
        <p:cxnSp>
          <p:nvCxnSpPr>
            <p:cNvPr id="13336" name="Straight Arrow Connector 30"/>
            <p:cNvCxnSpPr>
              <a:cxnSpLocks noChangeShapeType="1"/>
            </p:cNvCxnSpPr>
            <p:nvPr/>
          </p:nvCxnSpPr>
          <p:spPr bwMode="auto">
            <a:xfrm rot="16200000" flipH="1">
              <a:off x="5815796" y="3084219"/>
              <a:ext cx="2693556" cy="3587"/>
            </a:xfrm>
            <a:prstGeom prst="straightConnector1">
              <a:avLst/>
            </a:prstGeom>
            <a:noFill/>
            <a:ln w="19050" algn="ctr">
              <a:solidFill>
                <a:srgbClr val="00CC00"/>
              </a:solidFill>
              <a:round/>
              <a:headEnd type="arrow" w="med" len="med"/>
              <a:tailEnd type="arrow" w="med" len="med"/>
            </a:ln>
          </p:spPr>
        </p:cxnSp>
        <p:cxnSp>
          <p:nvCxnSpPr>
            <p:cNvPr id="13337" name="Straight Connector 31"/>
            <p:cNvCxnSpPr>
              <a:cxnSpLocks noChangeShapeType="1"/>
            </p:cNvCxnSpPr>
            <p:nvPr/>
          </p:nvCxnSpPr>
          <p:spPr bwMode="auto">
            <a:xfrm flipH="1">
              <a:off x="6784154" y="4429904"/>
              <a:ext cx="688157" cy="1"/>
            </a:xfrm>
            <a:prstGeom prst="line">
              <a:avLst/>
            </a:prstGeom>
            <a:noFill/>
            <a:ln w="12700" algn="ctr">
              <a:solidFill>
                <a:schemeClr val="tx1"/>
              </a:solidFill>
              <a:round/>
              <a:headEnd/>
              <a:tailEnd type="none" w="lg" len="lg"/>
            </a:ln>
          </p:spPr>
        </p:cxnSp>
        <p:cxnSp>
          <p:nvCxnSpPr>
            <p:cNvPr id="13338" name="Straight Connector 32"/>
            <p:cNvCxnSpPr>
              <a:cxnSpLocks noChangeShapeType="1"/>
            </p:cNvCxnSpPr>
            <p:nvPr/>
          </p:nvCxnSpPr>
          <p:spPr bwMode="auto">
            <a:xfrm flipH="1">
              <a:off x="6784154" y="1745988"/>
              <a:ext cx="688157" cy="1"/>
            </a:xfrm>
            <a:prstGeom prst="line">
              <a:avLst/>
            </a:prstGeom>
            <a:noFill/>
            <a:ln w="12700" algn="ctr">
              <a:solidFill>
                <a:schemeClr val="tx1"/>
              </a:solidFill>
              <a:round/>
              <a:headEnd/>
              <a:tailEnd type="none" w="lg" len="lg"/>
            </a:ln>
          </p:spPr>
        </p:cxnSp>
        <p:sp>
          <p:nvSpPr>
            <p:cNvPr id="36" name="Can 35"/>
            <p:cNvSpPr/>
            <p:nvPr/>
          </p:nvSpPr>
          <p:spPr bwMode="auto">
            <a:xfrm>
              <a:off x="5448689" y="1696384"/>
              <a:ext cx="626112" cy="2797630"/>
            </a:xfrm>
            <a:prstGeom prst="can">
              <a:avLst/>
            </a:prstGeom>
            <a:noFill/>
            <a:ln w="25400" cap="flat" cmpd="sng" algn="ctr">
              <a:solidFill>
                <a:schemeClr val="tx1"/>
              </a:solidFill>
              <a:prstDash val="dash"/>
              <a:round/>
              <a:headEnd type="none" w="med" len="med"/>
              <a:tailEnd type="none"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cxnSp>
          <p:nvCxnSpPr>
            <p:cNvPr id="13340" name="Straight Arrow Connector 40"/>
            <p:cNvCxnSpPr>
              <a:cxnSpLocks noChangeShapeType="1"/>
            </p:cNvCxnSpPr>
            <p:nvPr/>
          </p:nvCxnSpPr>
          <p:spPr bwMode="auto">
            <a:xfrm flipH="1">
              <a:off x="4799811" y="3074960"/>
              <a:ext cx="593889" cy="1458"/>
            </a:xfrm>
            <a:prstGeom prst="straightConnector1">
              <a:avLst/>
            </a:prstGeom>
            <a:noFill/>
            <a:ln w="25400" algn="ctr">
              <a:solidFill>
                <a:srgbClr val="FF0000"/>
              </a:solidFill>
              <a:round/>
              <a:headEnd/>
              <a:tailEnd type="arrow" w="med" len="med"/>
            </a:ln>
          </p:spPr>
        </p:cxnSp>
        <p:cxnSp>
          <p:nvCxnSpPr>
            <p:cNvPr id="13341" name="Straight Connector 42"/>
            <p:cNvCxnSpPr>
              <a:cxnSpLocks noChangeShapeType="1"/>
            </p:cNvCxnSpPr>
            <p:nvPr/>
          </p:nvCxnSpPr>
          <p:spPr bwMode="auto">
            <a:xfrm rot="16200000" flipH="1">
              <a:off x="4406819" y="1432862"/>
              <a:ext cx="632019" cy="1"/>
            </a:xfrm>
            <a:prstGeom prst="line">
              <a:avLst/>
            </a:prstGeom>
            <a:noFill/>
            <a:ln w="12700" algn="ctr">
              <a:solidFill>
                <a:schemeClr val="tx1"/>
              </a:solidFill>
              <a:round/>
              <a:headEnd/>
              <a:tailEnd type="none" w="lg" len="lg"/>
            </a:ln>
          </p:spPr>
        </p:cxnSp>
        <p:cxnSp>
          <p:nvCxnSpPr>
            <p:cNvPr id="13342" name="Straight Connector 43"/>
            <p:cNvCxnSpPr>
              <a:cxnSpLocks noChangeShapeType="1"/>
            </p:cNvCxnSpPr>
            <p:nvPr/>
          </p:nvCxnSpPr>
          <p:spPr bwMode="auto">
            <a:xfrm rot="16200000" flipH="1">
              <a:off x="6461396" y="1417640"/>
              <a:ext cx="632019" cy="1"/>
            </a:xfrm>
            <a:prstGeom prst="line">
              <a:avLst/>
            </a:prstGeom>
            <a:noFill/>
            <a:ln w="12700" algn="ctr">
              <a:solidFill>
                <a:schemeClr val="tx1"/>
              </a:solidFill>
              <a:round/>
              <a:headEnd/>
              <a:tailEnd type="none" w="lg" len="lg"/>
            </a:ln>
          </p:spPr>
        </p:cxnSp>
      </p:grpSp>
      <p:sp>
        <p:nvSpPr>
          <p:cNvPr id="13321" name="Rectangle 17"/>
          <p:cNvSpPr>
            <a:spLocks noChangeArrowheads="1"/>
          </p:cNvSpPr>
          <p:nvPr/>
        </p:nvSpPr>
        <p:spPr bwMode="auto">
          <a:xfrm>
            <a:off x="3605213" y="3727450"/>
            <a:ext cx="365125" cy="285750"/>
          </a:xfrm>
          <a:prstGeom prst="rect">
            <a:avLst/>
          </a:prstGeom>
          <a:solidFill>
            <a:schemeClr val="bg1"/>
          </a:solid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AE00"/>
                </a:solidFill>
                <a:effectLst/>
                <a:uLnTx/>
                <a:uFillTx/>
                <a:latin typeface="Arial" charset="0"/>
                <a:ea typeface="+mn-ea"/>
                <a:cs typeface="+mn-cs"/>
              </a:rPr>
              <a:t>h</a:t>
            </a:r>
            <a:endParaRPr kumimoji="0" lang="en-US" sz="1600" b="0" i="0" u="none" strike="noStrike" kern="1200" cap="none" spc="0" normalizeH="0" baseline="-25000" noProof="0" dirty="0">
              <a:ln>
                <a:noFill/>
              </a:ln>
              <a:solidFill>
                <a:srgbClr val="00AE00"/>
              </a:solidFill>
              <a:effectLst/>
              <a:uLnTx/>
              <a:uFillTx/>
              <a:latin typeface="Arial" charset="0"/>
              <a:ea typeface="+mn-ea"/>
              <a:cs typeface="+mn-cs"/>
            </a:endParaRPr>
          </a:p>
        </p:txBody>
      </p:sp>
      <p:sp>
        <p:nvSpPr>
          <p:cNvPr id="13322" name="Rectangle 17"/>
          <p:cNvSpPr>
            <a:spLocks noChangeArrowheads="1"/>
          </p:cNvSpPr>
          <p:nvPr/>
        </p:nvSpPr>
        <p:spPr bwMode="auto">
          <a:xfrm>
            <a:off x="2289968" y="1843677"/>
            <a:ext cx="365125" cy="285750"/>
          </a:xfrm>
          <a:prstGeom prst="rect">
            <a:avLst/>
          </a:prstGeom>
          <a:solidFill>
            <a:schemeClr val="bg1"/>
          </a:solid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AE00"/>
                </a:solidFill>
                <a:effectLst/>
                <a:uLnTx/>
                <a:uFillTx/>
                <a:latin typeface="Arial" charset="0"/>
                <a:ea typeface="+mn-ea"/>
                <a:cs typeface="+mn-cs"/>
              </a:rPr>
              <a:t>b</a:t>
            </a:r>
            <a:endParaRPr kumimoji="0" lang="en-US" sz="1600" b="0" i="0" u="none" strike="noStrike" kern="1200" cap="none" spc="0" normalizeH="0" baseline="-25000" noProof="0" dirty="0">
              <a:ln>
                <a:noFill/>
              </a:ln>
              <a:solidFill>
                <a:srgbClr val="00AE00"/>
              </a:solidFill>
              <a:effectLst/>
              <a:uLnTx/>
              <a:uFillTx/>
              <a:latin typeface="Arial" charset="0"/>
              <a:ea typeface="+mn-ea"/>
              <a:cs typeface="+mn-cs"/>
            </a:endParaRPr>
          </a:p>
        </p:txBody>
      </p:sp>
      <p:sp>
        <p:nvSpPr>
          <p:cNvPr id="13323" name="Rectangle 17"/>
          <p:cNvSpPr>
            <a:spLocks noChangeArrowheads="1"/>
          </p:cNvSpPr>
          <p:nvPr/>
        </p:nvSpPr>
        <p:spPr bwMode="auto">
          <a:xfrm>
            <a:off x="2305049" y="3040557"/>
            <a:ext cx="365125" cy="285750"/>
          </a:xfrm>
          <a:prstGeom prst="rect">
            <a:avLst/>
          </a:prstGeom>
          <a:no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AE00"/>
                </a:solidFill>
                <a:effectLst/>
                <a:uLnTx/>
                <a:uFillTx/>
                <a:latin typeface="Arial" charset="0"/>
                <a:ea typeface="+mn-ea"/>
                <a:cs typeface="+mn-cs"/>
              </a:rPr>
              <a:t>a</a:t>
            </a:r>
            <a:endParaRPr kumimoji="0" lang="en-US" sz="1600" b="0" i="0" u="none" strike="noStrike" kern="1200" cap="none" spc="0" normalizeH="0" baseline="-25000" noProof="0" dirty="0">
              <a:ln>
                <a:noFill/>
              </a:ln>
              <a:solidFill>
                <a:srgbClr val="00AE00"/>
              </a:solidFill>
              <a:effectLst/>
              <a:uLnTx/>
              <a:uFillTx/>
              <a:latin typeface="Arial" charset="0"/>
              <a:ea typeface="+mn-ea"/>
              <a:cs typeface="+mn-cs"/>
            </a:endParaRPr>
          </a:p>
        </p:txBody>
      </p:sp>
      <p:sp>
        <p:nvSpPr>
          <p:cNvPr id="13324" name="Rectangle 67"/>
          <p:cNvSpPr>
            <a:spLocks noChangeArrowheads="1"/>
          </p:cNvSpPr>
          <p:nvPr/>
        </p:nvSpPr>
        <p:spPr bwMode="auto">
          <a:xfrm>
            <a:off x="4168775" y="5967413"/>
            <a:ext cx="4686300" cy="557212"/>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Taken from</a:t>
            </a:r>
            <a:r>
              <a:rPr kumimoji="0" lang="de-DE" sz="1200" b="0" i="0" u="none" strike="noStrike" kern="1200" cap="none" spc="0" normalizeH="0" baseline="0" noProof="0">
                <a:ln>
                  <a:noFill/>
                </a:ln>
                <a:solidFill>
                  <a:srgbClr val="0000FF"/>
                </a:solidFill>
                <a:effectLst/>
                <a:uLnTx/>
                <a:uFillTx/>
                <a:latin typeface="Arial" charset="0"/>
                <a:ea typeface="+mn-ea"/>
                <a:cs typeface="+mn-cs"/>
              </a:rPr>
              <a:t> S. Saad et.al.,</a:t>
            </a:r>
            <a:br>
              <a:rPr kumimoji="0" lang="de-DE" sz="1200" b="0" i="0" u="none" strike="noStrike" kern="1200" cap="none" spc="0" normalizeH="0" baseline="0" noProof="0">
                <a:ln>
                  <a:noFill/>
                </a:ln>
                <a:solidFill>
                  <a:srgbClr val="0000FF"/>
                </a:solidFill>
                <a:effectLst/>
                <a:uLnTx/>
                <a:uFillTx/>
                <a:latin typeface="Arial" charset="0"/>
                <a:ea typeface="+mn-ea"/>
                <a:cs typeface="+mn-cs"/>
              </a:rPr>
            </a:br>
            <a:r>
              <a:rPr kumimoji="0" lang="de-DE" sz="1200" b="0" i="0" u="none" strike="noStrike" kern="1200" cap="none" spc="0" normalizeH="0" baseline="0" noProof="0">
                <a:ln>
                  <a:noFill/>
                </a:ln>
                <a:solidFill>
                  <a:srgbClr val="0000FF"/>
                </a:solidFill>
                <a:effectLst/>
                <a:uLnTx/>
                <a:uFillTx/>
                <a:latin typeface="Arial" charset="0"/>
                <a:ea typeface="+mn-ea"/>
                <a:cs typeface="+mn-cs"/>
              </a:rPr>
              <a:t>Microwave Engineers‘ Handbook, Volume I, p.180</a:t>
            </a:r>
            <a:br>
              <a:rPr kumimoji="0" lang="de-DE" sz="1200" b="0" i="0" u="none" strike="noStrike" kern="1200" cap="none" spc="0" normalizeH="0" baseline="0" noProof="0">
                <a:ln>
                  <a:noFill/>
                </a:ln>
                <a:solidFill>
                  <a:srgbClr val="0000FF"/>
                </a:solidFill>
                <a:effectLst/>
                <a:uLnTx/>
                <a:uFillTx/>
                <a:latin typeface="Arial" charset="0"/>
                <a:ea typeface="+mn-ea"/>
                <a:cs typeface="+mn-cs"/>
              </a:rPr>
            </a:br>
            <a:endParaRPr kumimoji="0" lang="en-US" sz="1200" b="0"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3325" name="TextBox 39"/>
          <p:cNvSpPr txBox="1">
            <a:spLocks noChangeArrowheads="1"/>
          </p:cNvSpPr>
          <p:nvPr/>
        </p:nvSpPr>
        <p:spPr bwMode="auto">
          <a:xfrm>
            <a:off x="4719638" y="5089525"/>
            <a:ext cx="3344862" cy="609600"/>
          </a:xfrm>
          <a:prstGeom prst="rect">
            <a:avLst/>
          </a:prstGeom>
          <a:noFill/>
          <a:ln w="9525">
            <a:noFill/>
            <a:miter lim="800000"/>
            <a:headEnd/>
            <a:tailEnd/>
          </a:ln>
        </p:spPr>
        <p:txBody>
          <a:bodyPr wrap="none">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Coaxial line with minimum loss </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sym typeface="Wingdings" pitchFamily="2" charset="2"/>
              </a:rPr>
              <a:t> slide TEM transmission lines (3)</a:t>
            </a:r>
            <a:endParaRPr kumimoji="0" lang="en-GB" sz="1600" b="0"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3326" name="Rectangle 17"/>
          <p:cNvSpPr>
            <a:spLocks noChangeArrowheads="1"/>
          </p:cNvSpPr>
          <p:nvPr/>
        </p:nvSpPr>
        <p:spPr bwMode="auto">
          <a:xfrm>
            <a:off x="530225" y="2132013"/>
            <a:ext cx="655638" cy="277812"/>
          </a:xfrm>
          <a:prstGeom prst="rect">
            <a:avLst/>
          </a:prstGeom>
          <a:noFill/>
          <a:ln w="9525">
            <a:noFill/>
            <a:miter lim="800000"/>
            <a:headEnd/>
            <a:tailEnd/>
          </a:ln>
        </p:spPr>
        <p:txBody>
          <a:bodyPr lIns="0" tIns="0" rIns="0" bIns="0"/>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short</a:t>
            </a:r>
            <a:endParaRPr kumimoji="0" lang="en-US" sz="1400" b="0" i="0" u="sng" strike="noStrike" kern="1200" cap="none" spc="0" normalizeH="0" baseline="0" noProof="0" dirty="0">
              <a:ln>
                <a:noFill/>
              </a:ln>
              <a:solidFill>
                <a:srgbClr val="000000"/>
              </a:solidFill>
              <a:effectLst/>
              <a:uLnTx/>
              <a:uFillTx/>
              <a:latin typeface="Arial" charset="0"/>
              <a:ea typeface="+mn-ea"/>
              <a:cs typeface="+mn-cs"/>
            </a:endParaRPr>
          </a:p>
        </p:txBody>
      </p:sp>
      <p:sp>
        <p:nvSpPr>
          <p:cNvPr id="13327" name="Freeform 29"/>
          <p:cNvSpPr>
            <a:spLocks/>
          </p:cNvSpPr>
          <p:nvPr/>
        </p:nvSpPr>
        <p:spPr bwMode="auto">
          <a:xfrm rot="16200000" flipV="1">
            <a:off x="1378744" y="2059781"/>
            <a:ext cx="288925" cy="582613"/>
          </a:xfrm>
          <a:custGeom>
            <a:avLst/>
            <a:gdLst>
              <a:gd name="T0" fmla="*/ 5067732 w 200121"/>
              <a:gd name="T1" fmla="*/ 4761412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2700" cap="flat" cmpd="sng" algn="ctr">
            <a:solidFill>
              <a:schemeClr val="tx1"/>
            </a:solidFill>
            <a:prstDash val="solid"/>
            <a:round/>
            <a:headEnd type="none" w="med" len="med"/>
            <a:tailEnd type="stealth"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3328" name="Rectangle 17"/>
          <p:cNvSpPr>
            <a:spLocks noChangeArrowheads="1"/>
          </p:cNvSpPr>
          <p:nvPr/>
        </p:nvSpPr>
        <p:spPr bwMode="auto">
          <a:xfrm>
            <a:off x="715963" y="5627688"/>
            <a:ext cx="657225" cy="277812"/>
          </a:xfrm>
          <a:prstGeom prst="rect">
            <a:avLst/>
          </a:prstGeom>
          <a:noFill/>
          <a:ln w="9525">
            <a:noFill/>
            <a:miter lim="800000"/>
            <a:headEnd/>
            <a:tailEnd/>
          </a:ln>
        </p:spPr>
        <p:txBody>
          <a:bodyPr lIns="0" tIns="0" rIns="0" bIns="0"/>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short</a:t>
            </a:r>
            <a:endParaRPr kumimoji="0" lang="en-US" sz="1400" b="0" i="0" u="sng" strike="noStrike" kern="1200" cap="none" spc="0" normalizeH="0" baseline="0" noProof="0" dirty="0">
              <a:ln>
                <a:noFill/>
              </a:ln>
              <a:solidFill>
                <a:srgbClr val="000000"/>
              </a:solidFill>
              <a:effectLst/>
              <a:uLnTx/>
              <a:uFillTx/>
              <a:latin typeface="Arial" charset="0"/>
              <a:ea typeface="+mn-ea"/>
              <a:cs typeface="+mn-cs"/>
            </a:endParaRPr>
          </a:p>
        </p:txBody>
      </p:sp>
      <p:sp>
        <p:nvSpPr>
          <p:cNvPr id="13329" name="Freeform 31"/>
          <p:cNvSpPr>
            <a:spLocks/>
          </p:cNvSpPr>
          <p:nvPr/>
        </p:nvSpPr>
        <p:spPr bwMode="auto">
          <a:xfrm rot="5400000">
            <a:off x="1565275" y="5297488"/>
            <a:ext cx="288925" cy="581025"/>
          </a:xfrm>
          <a:custGeom>
            <a:avLst/>
            <a:gdLst>
              <a:gd name="T0" fmla="*/ 5067732 w 200121"/>
              <a:gd name="T1" fmla="*/ 4658576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2700" cap="flat" cmpd="sng" algn="ctr">
            <a:solidFill>
              <a:schemeClr val="tx1"/>
            </a:solidFill>
            <a:prstDash val="solid"/>
            <a:round/>
            <a:headEnd type="none" w="med" len="med"/>
            <a:tailEnd type="stealth"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33" name="Oval 32"/>
          <p:cNvSpPr/>
          <p:nvPr/>
        </p:nvSpPr>
        <p:spPr bwMode="auto">
          <a:xfrm>
            <a:off x="1524000" y="2320925"/>
            <a:ext cx="1897063" cy="422275"/>
          </a:xfrm>
          <a:prstGeom prst="ellipse">
            <a:avLst/>
          </a:prstGeom>
          <a:solidFill>
            <a:srgbClr val="FFC000">
              <a:alpha val="30000"/>
            </a:srgbClr>
          </a:solidFill>
          <a:ln w="25400" cap="flat" cmpd="sng" algn="ctr">
            <a:no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34" name="Oval 33"/>
          <p:cNvSpPr/>
          <p:nvPr/>
        </p:nvSpPr>
        <p:spPr bwMode="auto">
          <a:xfrm>
            <a:off x="1524000" y="4965700"/>
            <a:ext cx="1897063" cy="422275"/>
          </a:xfrm>
          <a:prstGeom prst="ellipse">
            <a:avLst/>
          </a:prstGeom>
          <a:solidFill>
            <a:srgbClr val="FFC000">
              <a:alpha val="30000"/>
            </a:srgbClr>
          </a:solidFill>
          <a:ln w="25400" cap="flat" cmpd="sng" algn="ctr">
            <a:no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2" name="TextBox 1"/>
          <p:cNvSpPr txBox="1"/>
          <p:nvPr/>
        </p:nvSpPr>
        <p:spPr>
          <a:xfrm>
            <a:off x="7358399" y="3556484"/>
            <a:ext cx="139563" cy="244682"/>
          </a:xfrm>
          <a:prstGeom prst="rect">
            <a:avLst/>
          </a:prstGeom>
          <a:solidFill>
            <a:schemeClr val="bg1"/>
          </a:solid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100" b="0" i="0" u="none" strike="noStrike" kern="1200" cap="none" spc="0" normalizeH="0" baseline="0" noProof="0" dirty="0">
                <a:ln>
                  <a:noFill/>
                </a:ln>
                <a:solidFill>
                  <a:srgbClr val="000000"/>
                </a:solidFill>
                <a:effectLst/>
                <a:uLnTx/>
                <a:uFillTx/>
                <a:latin typeface="Arial" charset="0"/>
                <a:ea typeface="+mn-ea"/>
                <a:cs typeface="+mn-cs"/>
              </a:rPr>
              <a:t>L</a:t>
            </a:r>
          </a:p>
        </p:txBody>
      </p:sp>
      <p:sp>
        <p:nvSpPr>
          <p:cNvPr id="3" name="TextBox 2"/>
          <p:cNvSpPr txBox="1"/>
          <p:nvPr/>
        </p:nvSpPr>
        <p:spPr>
          <a:xfrm>
            <a:off x="6957926" y="1380391"/>
            <a:ext cx="1482811" cy="2031325"/>
          </a:xfrm>
          <a:prstGeom prst="rect">
            <a:avLst/>
          </a:prstGeom>
          <a:solidFill>
            <a:schemeClr val="bg1"/>
          </a:solidFill>
          <a:ln>
            <a:noFill/>
          </a:ln>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FF0000"/>
                </a:solidFill>
                <a:effectLst/>
                <a:uLnTx/>
                <a:uFillTx/>
                <a:latin typeface="Arial" charset="0"/>
                <a:ea typeface="+mn-ea"/>
                <a:cs typeface="+mn-cs"/>
              </a:rPr>
              <a:t>Important: alternative formula:</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FF0000"/>
                </a:solidFill>
                <a:effectLst/>
                <a:uLnTx/>
                <a:uFillTx/>
                <a:latin typeface="Arial" charset="0"/>
                <a:ea typeface="+mn-ea"/>
                <a:cs typeface="+mn-cs"/>
              </a:rPr>
              <a:t>Q=</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β</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/(2</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α</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 where </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α</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 is in </a:t>
            </a:r>
            <a:r>
              <a:rPr kumimoji="0" lang="en-GB" sz="1400" b="0" i="0" u="none" strike="noStrike" kern="1200" cap="none" spc="0" normalizeH="0" baseline="0" noProof="0" dirty="0" err="1">
                <a:ln>
                  <a:noFill/>
                </a:ln>
                <a:solidFill>
                  <a:srgbClr val="FF0000"/>
                </a:solidFill>
                <a:effectLst/>
                <a:uLnTx/>
                <a:uFillTx/>
                <a:latin typeface="Arial" charset="0"/>
                <a:ea typeface="+mn-ea"/>
                <a:cs typeface="+mn-cs"/>
              </a:rPr>
              <a:t>Neper</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   and </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β</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=2</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π</a:t>
            </a:r>
            <a:r>
              <a:rPr kumimoji="0" lang="en-GB" sz="1400" b="0" i="0" u="none" strike="noStrike" kern="1200" cap="none" spc="0" normalizeH="0" baseline="0" noProof="0" dirty="0">
                <a:ln>
                  <a:noFill/>
                </a:ln>
                <a:solidFill>
                  <a:srgbClr val="FF0000"/>
                </a:solidFill>
                <a:effectLst/>
                <a:uLnTx/>
                <a:uFillTx/>
                <a:latin typeface="Arial" charset="0"/>
                <a:ea typeface="+mn-ea"/>
                <a:cs typeface="+mn-cs"/>
              </a:rPr>
              <a:t>/</a:t>
            </a:r>
            <a:r>
              <a:rPr kumimoji="0" lang="el-GR" sz="1400" b="0" i="0" u="none" strike="noStrike" kern="1200" cap="none" spc="0" normalizeH="0" baseline="0" noProof="0" dirty="0">
                <a:ln>
                  <a:noFill/>
                </a:ln>
                <a:solidFill>
                  <a:srgbClr val="FF0000"/>
                </a:solidFill>
                <a:effectLst/>
                <a:uLnTx/>
                <a:uFillTx/>
                <a:latin typeface="Arial" charset="0"/>
                <a:ea typeface="+mn-ea"/>
                <a:cs typeface="+mn-cs"/>
              </a:rPr>
              <a:t>λ</a:t>
            </a:r>
            <a:endParaRPr kumimoji="0" lang="en-GB" sz="1400" b="0" i="0" u="none" strike="noStrike" kern="1200" cap="none" spc="0" normalizeH="0" baseline="0" noProof="0" dirty="0">
              <a:ln>
                <a:noFill/>
              </a:ln>
              <a:solidFill>
                <a:srgbClr val="FF000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400" b="0" i="0" u="none" strike="noStrike" kern="1200" cap="none" spc="0" normalizeH="0" baseline="0" noProof="0" dirty="0">
                <a:ln>
                  <a:noFill/>
                </a:ln>
                <a:solidFill>
                  <a:srgbClr val="FF0000"/>
                </a:solidFill>
                <a:effectLst/>
                <a:uLnTx/>
                <a:uFillTx/>
                <a:latin typeface="Arial" charset="0"/>
                <a:ea typeface="+mn-ea"/>
                <a:cs typeface="+mn-cs"/>
              </a:rPr>
              <a:t>without losses in endplates</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endParaRPr kumimoji="0" lang="en-GB" sz="1400" b="0" i="0" u="none" strike="noStrike" kern="1200" cap="none" spc="0" normalizeH="0" baseline="0" noProof="0" dirty="0">
              <a:ln>
                <a:noFill/>
              </a:ln>
              <a:solidFill>
                <a:srgbClr val="FF0000"/>
              </a:solidFill>
              <a:effectLst/>
              <a:uLnTx/>
              <a:uFillTx/>
              <a:latin typeface="Arial" charset="0"/>
              <a:ea typeface="+mn-ea"/>
              <a:cs typeface="+mn-cs"/>
            </a:endParaRPr>
          </a:p>
        </p:txBody>
      </p:sp>
      <p:cxnSp>
        <p:nvCxnSpPr>
          <p:cNvPr id="5" name="Straight Arrow Connector 4"/>
          <p:cNvCxnSpPr/>
          <p:nvPr/>
        </p:nvCxnSpPr>
        <p:spPr bwMode="auto">
          <a:xfrm flipV="1">
            <a:off x="2222938" y="3255645"/>
            <a:ext cx="561537" cy="2820"/>
          </a:xfrm>
          <a:prstGeom prst="straightConnector1">
            <a:avLst/>
          </a:prstGeom>
          <a:noFill/>
          <a:ln w="15875" cap="flat" cmpd="sng" algn="ctr">
            <a:solidFill>
              <a:srgbClr val="00CC00"/>
            </a:solidFill>
            <a:prstDash val="solid"/>
            <a:round/>
            <a:headEnd type="triangle"/>
            <a:tailEnd type="triangle"/>
          </a:ln>
          <a:effectLst/>
        </p:spPr>
      </p:cxnSp>
      <p:cxnSp>
        <p:nvCxnSpPr>
          <p:cNvPr id="12" name="Straight Arrow Connector 11"/>
          <p:cNvCxnSpPr/>
          <p:nvPr/>
        </p:nvCxnSpPr>
        <p:spPr bwMode="auto">
          <a:xfrm flipV="1">
            <a:off x="1531229" y="2074863"/>
            <a:ext cx="1859400" cy="6899"/>
          </a:xfrm>
          <a:prstGeom prst="straightConnector1">
            <a:avLst/>
          </a:prstGeom>
          <a:noFill/>
          <a:ln w="15875" cap="flat" cmpd="sng" algn="ctr">
            <a:solidFill>
              <a:srgbClr val="00CC00"/>
            </a:solidFill>
            <a:prstDash val="solid"/>
            <a:round/>
            <a:headEnd type="triangle"/>
            <a:tailEnd type="triangle"/>
          </a:ln>
          <a:effectLst/>
        </p:spPr>
      </p:cxnSp>
    </p:spTree>
    <p:extLst>
      <p:ext uri="{BB962C8B-B14F-4D97-AF65-F5344CB8AC3E}">
        <p14:creationId xmlns:p14="http://schemas.microsoft.com/office/powerpoint/2010/main" val="317536841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Date Placeholder 3"/>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343"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7BA7BE0-C076-4813-B3EA-31D9A85E0E95}"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57</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4571" name="Rectangle 235"/>
          <p:cNvSpPr>
            <a:spLocks noChangeArrowheads="1"/>
          </p:cNvSpPr>
          <p:nvPr/>
        </p:nvSpPr>
        <p:spPr bwMode="auto">
          <a:xfrm>
            <a:off x="1042988" y="0"/>
            <a:ext cx="6937375" cy="1066800"/>
          </a:xfrm>
          <a:prstGeom prst="rect">
            <a:avLst/>
          </a:prstGeom>
          <a:noFill/>
          <a:ln w="9525">
            <a:noFill/>
            <a:miter lim="800000"/>
            <a:headEnd/>
            <a:tailEnd/>
          </a:ln>
          <a:effectLst/>
        </p:spPr>
        <p:txBody>
          <a:bodyPr lIns="92075" tIns="365760" rIns="92075" bIns="36576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FF0000"/>
                </a:solidFill>
                <a:effectLst>
                  <a:outerShdw blurRad="38100" dist="38100" dir="2700000" algn="tl">
                    <a:srgbClr val="C0C0C0"/>
                  </a:outerShdw>
                </a:effectLst>
                <a:uLnTx/>
                <a:uFillTx/>
                <a:latin typeface="Arial" charset="0"/>
                <a:ea typeface="+mn-ea"/>
                <a:cs typeface="+mn-cs"/>
              </a:rPr>
              <a:t>Common cavity geometries (5)</a:t>
            </a:r>
          </a:p>
        </p:txBody>
      </p:sp>
      <p:sp>
        <p:nvSpPr>
          <p:cNvPr id="14345" name="Rectangle 240"/>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14346" name="Rectangle 6"/>
          <p:cNvSpPr>
            <a:spLocks noChangeArrowheads="1"/>
          </p:cNvSpPr>
          <p:nvPr/>
        </p:nvSpPr>
        <p:spPr bwMode="auto">
          <a:xfrm>
            <a:off x="1709738" y="942975"/>
            <a:ext cx="2689225" cy="43815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Sphere</a:t>
            </a:r>
          </a:p>
        </p:txBody>
      </p:sp>
      <p:sp>
        <p:nvSpPr>
          <p:cNvPr id="14347" name="Rectangle 6"/>
          <p:cNvSpPr>
            <a:spLocks noChangeArrowheads="1"/>
          </p:cNvSpPr>
          <p:nvPr/>
        </p:nvSpPr>
        <p:spPr bwMode="auto">
          <a:xfrm>
            <a:off x="5314950" y="942975"/>
            <a:ext cx="2689225" cy="43815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0000FF"/>
                </a:solidFill>
                <a:effectLst/>
                <a:uLnTx/>
                <a:uFillTx/>
                <a:latin typeface="Arial" charset="0"/>
                <a:ea typeface="+mn-ea"/>
                <a:cs typeface="+mn-cs"/>
              </a:rPr>
              <a:t>Sphere with cones</a:t>
            </a:r>
          </a:p>
        </p:txBody>
      </p:sp>
      <p:graphicFrame>
        <p:nvGraphicFramePr>
          <p:cNvPr id="14338" name="Object 13"/>
          <p:cNvGraphicFramePr>
            <a:graphicFrameLocks noChangeAspect="1"/>
          </p:cNvGraphicFramePr>
          <p:nvPr/>
        </p:nvGraphicFramePr>
        <p:xfrm>
          <a:off x="1371600" y="5354638"/>
          <a:ext cx="1571625" cy="706437"/>
        </p:xfrm>
        <a:graphic>
          <a:graphicData uri="http://schemas.openxmlformats.org/presentationml/2006/ole">
            <mc:AlternateContent xmlns:mc="http://schemas.openxmlformats.org/markup-compatibility/2006">
              <mc:Choice xmlns:v="urn:schemas-microsoft-com:vml" Requires="v">
                <p:oleObj name="Equation" r:id="rId3" imgW="1016000" imgH="457200" progId="Equation.3">
                  <p:embed/>
                </p:oleObj>
              </mc:Choice>
              <mc:Fallback>
                <p:oleObj name="Equation" r:id="rId3" imgW="1016000" imgH="457200" progId="Equation.3">
                  <p:embed/>
                  <p:pic>
                    <p:nvPicPr>
                      <p:cNvPr id="14338"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354638"/>
                        <a:ext cx="1571625" cy="706437"/>
                      </a:xfrm>
                      <a:prstGeom prst="rect">
                        <a:avLst/>
                      </a:prstGeom>
                      <a:solidFill>
                        <a:schemeClr val="bg1"/>
                      </a:solidFill>
                      <a:ln w="9525">
                        <a:solidFill>
                          <a:schemeClr val="tx1"/>
                        </a:solidFill>
                        <a:miter lim="800000"/>
                        <a:headEnd/>
                        <a:tailEnd/>
                      </a:ln>
                    </p:spPr>
                  </p:pic>
                </p:oleObj>
              </mc:Fallback>
            </mc:AlternateContent>
          </a:graphicData>
        </a:graphic>
      </p:graphicFrame>
      <p:graphicFrame>
        <p:nvGraphicFramePr>
          <p:cNvPr id="14339" name="Object 13"/>
          <p:cNvGraphicFramePr>
            <a:graphicFrameLocks noChangeAspect="1"/>
          </p:cNvGraphicFramePr>
          <p:nvPr/>
        </p:nvGraphicFramePr>
        <p:xfrm>
          <a:off x="5264150" y="5002213"/>
          <a:ext cx="2239963" cy="1079500"/>
        </p:xfrm>
        <a:graphic>
          <a:graphicData uri="http://schemas.openxmlformats.org/presentationml/2006/ole">
            <mc:AlternateContent xmlns:mc="http://schemas.openxmlformats.org/markup-compatibility/2006">
              <mc:Choice xmlns:v="urn:schemas-microsoft-com:vml" Requires="v">
                <p:oleObj name="Equation" r:id="rId5" imgW="1447800" imgH="698500" progId="Equation.3">
                  <p:embed/>
                </p:oleObj>
              </mc:Choice>
              <mc:Fallback>
                <p:oleObj name="Equation" r:id="rId5" imgW="1447800" imgH="698500" progId="Equation.3">
                  <p:embed/>
                  <p:pic>
                    <p:nvPicPr>
                      <p:cNvPr id="14339"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64150" y="5002213"/>
                        <a:ext cx="2239963" cy="1079500"/>
                      </a:xfrm>
                      <a:prstGeom prst="rect">
                        <a:avLst/>
                      </a:prstGeom>
                      <a:solidFill>
                        <a:schemeClr val="bg1"/>
                      </a:solidFill>
                      <a:ln w="9525">
                        <a:solidFill>
                          <a:schemeClr val="tx1"/>
                        </a:solidFill>
                        <a:miter lim="800000"/>
                        <a:headEnd/>
                        <a:tailEnd/>
                      </a:ln>
                    </p:spPr>
                  </p:pic>
                </p:oleObj>
              </mc:Fallback>
            </mc:AlternateContent>
          </a:graphicData>
        </a:graphic>
      </p:graphicFrame>
      <p:sp>
        <p:nvSpPr>
          <p:cNvPr id="14348" name="Rectangle 6"/>
          <p:cNvSpPr>
            <a:spLocks noChangeArrowheads="1"/>
          </p:cNvSpPr>
          <p:nvPr/>
        </p:nvSpPr>
        <p:spPr bwMode="auto">
          <a:xfrm>
            <a:off x="5154613" y="4562475"/>
            <a:ext cx="2071687" cy="328613"/>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 typeface="Wingdings" pitchFamily="2" charset="2"/>
              <a:buNone/>
              <a:tabLst/>
              <a:defRPr/>
            </a:pPr>
            <a:r>
              <a:rPr kumimoji="0" lang="en-US" sz="1800" b="0" i="0" u="none" strike="noStrike" kern="1200" cap="none" spc="0" normalizeH="0" baseline="0" noProof="0" dirty="0">
                <a:ln>
                  <a:noFill/>
                </a:ln>
                <a:solidFill>
                  <a:srgbClr val="0000FF"/>
                </a:solidFill>
                <a:effectLst/>
                <a:uLnTx/>
                <a:uFillTx/>
                <a:latin typeface="Arial" charset="0"/>
                <a:ea typeface="+mn-ea"/>
                <a:cs typeface="+mn-cs"/>
                <a:sym typeface="Wingdings" pitchFamily="2" charset="2"/>
              </a:rPr>
              <a:t>“Nose cone cavity”</a:t>
            </a:r>
            <a:endParaRPr kumimoji="0" lang="en-US" sz="1800" b="0" i="0" u="none" strike="noStrike" kern="1200" cap="none" spc="0" normalizeH="0" baseline="0" noProof="0" dirty="0">
              <a:ln>
                <a:noFill/>
              </a:ln>
              <a:solidFill>
                <a:srgbClr val="0000FF"/>
              </a:solidFill>
              <a:effectLst/>
              <a:uLnTx/>
              <a:uFillTx/>
              <a:latin typeface="Arial" charset="0"/>
              <a:ea typeface="+mn-ea"/>
              <a:cs typeface="+mn-cs"/>
            </a:endParaRPr>
          </a:p>
        </p:txBody>
      </p:sp>
      <p:grpSp>
        <p:nvGrpSpPr>
          <p:cNvPr id="14349" name="Group 43"/>
          <p:cNvGrpSpPr>
            <a:grpSpLocks/>
          </p:cNvGrpSpPr>
          <p:nvPr/>
        </p:nvGrpSpPr>
        <p:grpSpPr bwMode="auto">
          <a:xfrm>
            <a:off x="4738688" y="1427163"/>
            <a:ext cx="3097212" cy="3103562"/>
            <a:chOff x="4479925" y="1427163"/>
            <a:chExt cx="3097213" cy="3103562"/>
          </a:xfrm>
        </p:grpSpPr>
        <p:sp>
          <p:nvSpPr>
            <p:cNvPr id="43" name="Arc 42"/>
            <p:cNvSpPr/>
            <p:nvPr/>
          </p:nvSpPr>
          <p:spPr bwMode="auto">
            <a:xfrm flipH="1">
              <a:off x="6162676" y="2176463"/>
              <a:ext cx="1414462" cy="1414462"/>
            </a:xfrm>
            <a:prstGeom prst="arc">
              <a:avLst>
                <a:gd name="adj1" fmla="val 18962050"/>
                <a:gd name="adj2" fmla="val 2500038"/>
              </a:avLst>
            </a:prstGeom>
            <a:noFill/>
            <a:ln w="25400" cap="flat" cmpd="sng" algn="ctr">
              <a:solidFill>
                <a:srgbClr val="FF0000"/>
              </a:solidFill>
              <a:prstDash val="solid"/>
              <a:round/>
              <a:headEnd type="arrow" w="med" len="med"/>
              <a:tailEnd type="none" w="med" len="med"/>
            </a:ln>
            <a:effectLst/>
          </p:spPr>
          <p:txBody>
            <a:bodyPr anchor="ctr"/>
            <a:lstStyle/>
            <a:p>
              <a:pPr marL="0" marR="0" lvl="0" indent="0" algn="ctr"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uLnTx/>
                <a:uFillTx/>
                <a:latin typeface="Arial" charset="0"/>
                <a:ea typeface="+mn-ea"/>
                <a:cs typeface="+mn-cs"/>
              </a:endParaRPr>
            </a:p>
          </p:txBody>
        </p:sp>
        <p:grpSp>
          <p:nvGrpSpPr>
            <p:cNvPr id="14362" name="Group 63"/>
            <p:cNvGrpSpPr>
              <a:grpSpLocks/>
            </p:cNvGrpSpPr>
            <p:nvPr/>
          </p:nvGrpSpPr>
          <p:grpSpPr bwMode="auto">
            <a:xfrm>
              <a:off x="4479925" y="1427163"/>
              <a:ext cx="2903538" cy="3103562"/>
              <a:chOff x="3518116" y="1583056"/>
              <a:chExt cx="2902965" cy="3103085"/>
            </a:xfrm>
          </p:grpSpPr>
          <p:graphicFrame>
            <p:nvGraphicFramePr>
              <p:cNvPr id="14341" name="Object 13"/>
              <p:cNvGraphicFramePr>
                <a:graphicFrameLocks noChangeAspect="1"/>
              </p:cNvGraphicFramePr>
              <p:nvPr/>
            </p:nvGraphicFramePr>
            <p:xfrm>
              <a:off x="5272977" y="1583056"/>
              <a:ext cx="180975" cy="252412"/>
            </p:xfrm>
            <a:graphic>
              <a:graphicData uri="http://schemas.openxmlformats.org/presentationml/2006/ole">
                <mc:AlternateContent xmlns:mc="http://schemas.openxmlformats.org/markup-compatibility/2006">
                  <mc:Choice xmlns:v="urn:schemas-microsoft-com:vml" Requires="v">
                    <p:oleObj name="Equation" r:id="rId7" imgW="126725" imgH="177415" progId="Equation.3">
                      <p:embed/>
                    </p:oleObj>
                  </mc:Choice>
                  <mc:Fallback>
                    <p:oleObj name="Equation" r:id="rId7" imgW="126725" imgH="177415" progId="Equation.3">
                      <p:embed/>
                      <p:pic>
                        <p:nvPicPr>
                          <p:cNvPr id="14341"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72977" y="1583056"/>
                            <a:ext cx="180975" cy="252412"/>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pic>
            <p:nvPicPr>
              <p:cNvPr id="14369" name="Picture 2"/>
              <p:cNvPicPr>
                <a:picLocks noChangeAspect="1" noChangeArrowheads="1"/>
              </p:cNvPicPr>
              <p:nvPr/>
            </p:nvPicPr>
            <p:blipFill>
              <a:blip r:embed="rId9" cstate="print"/>
              <a:srcRect l="54507" b="39845"/>
              <a:stretch>
                <a:fillRect/>
              </a:stretch>
            </p:blipFill>
            <p:spPr bwMode="auto">
              <a:xfrm rot="5400000">
                <a:off x="3519041" y="1784100"/>
                <a:ext cx="2901116" cy="2902965"/>
              </a:xfrm>
              <a:prstGeom prst="rect">
                <a:avLst/>
              </a:prstGeom>
              <a:noFill/>
              <a:ln w="9525">
                <a:noFill/>
                <a:miter lim="800000"/>
                <a:headEnd/>
                <a:tailEnd/>
              </a:ln>
            </p:spPr>
          </p:pic>
          <p:grpSp>
            <p:nvGrpSpPr>
              <p:cNvPr id="14370" name="Group 46"/>
              <p:cNvGrpSpPr>
                <a:grpSpLocks/>
              </p:cNvGrpSpPr>
              <p:nvPr/>
            </p:nvGrpSpPr>
            <p:grpSpPr bwMode="auto">
              <a:xfrm>
                <a:off x="3608832" y="2221865"/>
                <a:ext cx="2672842" cy="2388234"/>
                <a:chOff x="3608832" y="2221865"/>
                <a:chExt cx="2672842" cy="2388234"/>
              </a:xfrm>
            </p:grpSpPr>
            <p:cxnSp>
              <p:nvCxnSpPr>
                <p:cNvPr id="14377" name="Straight Connector 44"/>
                <p:cNvCxnSpPr>
                  <a:cxnSpLocks noChangeShapeType="1"/>
                </p:cNvCxnSpPr>
                <p:nvPr/>
              </p:nvCxnSpPr>
              <p:spPr bwMode="auto">
                <a:xfrm rot="5400000">
                  <a:off x="2912874" y="3910520"/>
                  <a:ext cx="1396681" cy="2478"/>
                </a:xfrm>
                <a:prstGeom prst="line">
                  <a:avLst/>
                </a:prstGeom>
                <a:noFill/>
                <a:ln w="12700" algn="ctr">
                  <a:solidFill>
                    <a:schemeClr val="tx1"/>
                  </a:solidFill>
                  <a:round/>
                  <a:headEnd/>
                  <a:tailEnd type="none" w="lg" len="lg"/>
                </a:ln>
              </p:spPr>
            </p:cxnSp>
            <p:sp>
              <p:nvSpPr>
                <p:cNvPr id="14378" name="TextBox 12"/>
                <p:cNvSpPr txBox="1">
                  <a:spLocks noChangeArrowheads="1"/>
                </p:cNvSpPr>
                <p:nvPr/>
              </p:nvSpPr>
              <p:spPr bwMode="auto">
                <a:xfrm>
                  <a:off x="5661914" y="2659381"/>
                  <a:ext cx="536575" cy="593725"/>
                </a:xfrm>
                <a:prstGeom prst="rect">
                  <a:avLst/>
                </a:prstGeom>
                <a:noFill/>
                <a:ln w="9525">
                  <a:noFill/>
                  <a:miter lim="800000"/>
                  <a:headEnd/>
                  <a:tailEnd/>
                </a:ln>
              </p:spPr>
              <p:txBody>
                <a:bodyPr>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4000" b="0" i="1" u="none" strike="noStrike" kern="1200" cap="none" spc="0" normalizeH="0" baseline="0" noProof="0" dirty="0">
                      <a:ln>
                        <a:noFill/>
                      </a:ln>
                      <a:solidFill>
                        <a:srgbClr val="FF0000"/>
                      </a:solidFill>
                      <a:effectLst/>
                      <a:uLnTx/>
                      <a:uFillTx/>
                      <a:latin typeface="Arial" charset="0"/>
                      <a:ea typeface="+mn-ea"/>
                      <a:cs typeface="+mn-cs"/>
                    </a:rPr>
                    <a:t>E</a:t>
                  </a:r>
                  <a:endParaRPr kumimoji="0" lang="en-GB" sz="4000" b="0" i="1" u="none" strike="noStrike" kern="1200" cap="none" spc="0" normalizeH="0" baseline="0" noProof="0" dirty="0">
                    <a:ln>
                      <a:noFill/>
                    </a:ln>
                    <a:solidFill>
                      <a:srgbClr val="FF0000"/>
                    </a:solidFill>
                    <a:effectLst/>
                    <a:uLnTx/>
                    <a:uFillTx/>
                    <a:latin typeface="Arial" charset="0"/>
                    <a:ea typeface="+mn-ea"/>
                    <a:cs typeface="+mn-cs"/>
                  </a:endParaRPr>
                </a:p>
              </p:txBody>
            </p:sp>
            <p:sp>
              <p:nvSpPr>
                <p:cNvPr id="14379" name="Freeform 30"/>
                <p:cNvSpPr>
                  <a:spLocks noChangeArrowheads="1"/>
                </p:cNvSpPr>
                <p:nvPr/>
              </p:nvSpPr>
              <p:spPr bwMode="auto">
                <a:xfrm>
                  <a:off x="3611880" y="2225040"/>
                  <a:ext cx="1152144" cy="984504"/>
                </a:xfrm>
                <a:custGeom>
                  <a:avLst/>
                  <a:gdLst>
                    <a:gd name="T0" fmla="*/ 0 w 1152144"/>
                    <a:gd name="T1" fmla="*/ 984504 h 984504"/>
                    <a:gd name="T2" fmla="*/ 82296 w 1152144"/>
                    <a:gd name="T3" fmla="*/ 472440 h 984504"/>
                    <a:gd name="T4" fmla="*/ 374904 w 1152144"/>
                    <a:gd name="T5" fmla="*/ 97536 h 984504"/>
                    <a:gd name="T6" fmla="*/ 804672 w 1152144"/>
                    <a:gd name="T7" fmla="*/ 24384 h 984504"/>
                    <a:gd name="T8" fmla="*/ 960120 w 1152144"/>
                    <a:gd name="T9" fmla="*/ 243840 h 984504"/>
                    <a:gd name="T10" fmla="*/ 1152144 w 1152144"/>
                    <a:gd name="T11" fmla="*/ 618744 h 984504"/>
                    <a:gd name="T12" fmla="*/ 0 60000 65536"/>
                    <a:gd name="T13" fmla="*/ 0 60000 65536"/>
                    <a:gd name="T14" fmla="*/ 0 60000 65536"/>
                    <a:gd name="T15" fmla="*/ 0 60000 65536"/>
                    <a:gd name="T16" fmla="*/ 0 60000 65536"/>
                    <a:gd name="T17" fmla="*/ 0 60000 65536"/>
                    <a:gd name="T18" fmla="*/ 0 w 1152144"/>
                    <a:gd name="T19" fmla="*/ 0 h 984504"/>
                    <a:gd name="T20" fmla="*/ 1152144 w 1152144"/>
                    <a:gd name="T21" fmla="*/ 984504 h 984504"/>
                  </a:gdLst>
                  <a:ahLst/>
                  <a:cxnLst>
                    <a:cxn ang="T12">
                      <a:pos x="T0" y="T1"/>
                    </a:cxn>
                    <a:cxn ang="T13">
                      <a:pos x="T2" y="T3"/>
                    </a:cxn>
                    <a:cxn ang="T14">
                      <a:pos x="T4" y="T5"/>
                    </a:cxn>
                    <a:cxn ang="T15">
                      <a:pos x="T6" y="T7"/>
                    </a:cxn>
                    <a:cxn ang="T16">
                      <a:pos x="T8" y="T9"/>
                    </a:cxn>
                    <a:cxn ang="T17">
                      <a:pos x="T10" y="T11"/>
                    </a:cxn>
                  </a:cxnLst>
                  <a:rect l="T18" t="T19" r="T20" b="T21"/>
                  <a:pathLst>
                    <a:path w="1152144" h="984504">
                      <a:moveTo>
                        <a:pt x="0" y="984504"/>
                      </a:moveTo>
                      <a:cubicBezTo>
                        <a:pt x="9906" y="802386"/>
                        <a:pt x="19812" y="620268"/>
                        <a:pt x="82296" y="472440"/>
                      </a:cubicBezTo>
                      <a:cubicBezTo>
                        <a:pt x="144780" y="324612"/>
                        <a:pt x="254508" y="172212"/>
                        <a:pt x="374904" y="97536"/>
                      </a:cubicBezTo>
                      <a:cubicBezTo>
                        <a:pt x="495300" y="22860"/>
                        <a:pt x="707136" y="0"/>
                        <a:pt x="804672" y="24384"/>
                      </a:cubicBezTo>
                      <a:cubicBezTo>
                        <a:pt x="902208" y="48768"/>
                        <a:pt x="902208" y="144780"/>
                        <a:pt x="960120" y="243840"/>
                      </a:cubicBezTo>
                      <a:cubicBezTo>
                        <a:pt x="1018032" y="342900"/>
                        <a:pt x="1085088" y="480822"/>
                        <a:pt x="1152144" y="618744"/>
                      </a:cubicBezTo>
                    </a:path>
                  </a:pathLst>
                </a:custGeom>
                <a:noFill/>
                <a:ln w="25400" algn="ctr">
                  <a:solidFill>
                    <a:srgbClr val="0000FF"/>
                  </a:solidFill>
                  <a:round/>
                  <a:headEnd/>
                  <a:tailEnd type="none"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4380" name="Freeform 32"/>
                <p:cNvSpPr>
                  <a:spLocks noChangeArrowheads="1"/>
                </p:cNvSpPr>
                <p:nvPr/>
              </p:nvSpPr>
              <p:spPr bwMode="auto">
                <a:xfrm flipV="1">
                  <a:off x="3608832" y="3191256"/>
                  <a:ext cx="1152144" cy="984504"/>
                </a:xfrm>
                <a:custGeom>
                  <a:avLst/>
                  <a:gdLst>
                    <a:gd name="T0" fmla="*/ 0 w 1152144"/>
                    <a:gd name="T1" fmla="*/ 984504 h 984504"/>
                    <a:gd name="T2" fmla="*/ 82296 w 1152144"/>
                    <a:gd name="T3" fmla="*/ 472440 h 984504"/>
                    <a:gd name="T4" fmla="*/ 374904 w 1152144"/>
                    <a:gd name="T5" fmla="*/ 97536 h 984504"/>
                    <a:gd name="T6" fmla="*/ 804672 w 1152144"/>
                    <a:gd name="T7" fmla="*/ 24384 h 984504"/>
                    <a:gd name="T8" fmla="*/ 960120 w 1152144"/>
                    <a:gd name="T9" fmla="*/ 243840 h 984504"/>
                    <a:gd name="T10" fmla="*/ 1152144 w 1152144"/>
                    <a:gd name="T11" fmla="*/ 618744 h 984504"/>
                    <a:gd name="T12" fmla="*/ 0 60000 65536"/>
                    <a:gd name="T13" fmla="*/ 0 60000 65536"/>
                    <a:gd name="T14" fmla="*/ 0 60000 65536"/>
                    <a:gd name="T15" fmla="*/ 0 60000 65536"/>
                    <a:gd name="T16" fmla="*/ 0 60000 65536"/>
                    <a:gd name="T17" fmla="*/ 0 60000 65536"/>
                    <a:gd name="T18" fmla="*/ 0 w 1152144"/>
                    <a:gd name="T19" fmla="*/ 0 h 984504"/>
                    <a:gd name="T20" fmla="*/ 1152144 w 1152144"/>
                    <a:gd name="T21" fmla="*/ 984504 h 984504"/>
                  </a:gdLst>
                  <a:ahLst/>
                  <a:cxnLst>
                    <a:cxn ang="T12">
                      <a:pos x="T0" y="T1"/>
                    </a:cxn>
                    <a:cxn ang="T13">
                      <a:pos x="T2" y="T3"/>
                    </a:cxn>
                    <a:cxn ang="T14">
                      <a:pos x="T4" y="T5"/>
                    </a:cxn>
                    <a:cxn ang="T15">
                      <a:pos x="T6" y="T7"/>
                    </a:cxn>
                    <a:cxn ang="T16">
                      <a:pos x="T8" y="T9"/>
                    </a:cxn>
                    <a:cxn ang="T17">
                      <a:pos x="T10" y="T11"/>
                    </a:cxn>
                  </a:cxnLst>
                  <a:rect l="T18" t="T19" r="T20" b="T21"/>
                  <a:pathLst>
                    <a:path w="1152144" h="984504">
                      <a:moveTo>
                        <a:pt x="0" y="984504"/>
                      </a:moveTo>
                      <a:cubicBezTo>
                        <a:pt x="9906" y="802386"/>
                        <a:pt x="19812" y="620268"/>
                        <a:pt x="82296" y="472440"/>
                      </a:cubicBezTo>
                      <a:cubicBezTo>
                        <a:pt x="144780" y="324612"/>
                        <a:pt x="254508" y="172212"/>
                        <a:pt x="374904" y="97536"/>
                      </a:cubicBezTo>
                      <a:cubicBezTo>
                        <a:pt x="495300" y="22860"/>
                        <a:pt x="707136" y="0"/>
                        <a:pt x="804672" y="24384"/>
                      </a:cubicBezTo>
                      <a:cubicBezTo>
                        <a:pt x="902208" y="48768"/>
                        <a:pt x="902208" y="144780"/>
                        <a:pt x="960120" y="243840"/>
                      </a:cubicBezTo>
                      <a:cubicBezTo>
                        <a:pt x="1018032" y="342900"/>
                        <a:pt x="1085088" y="480822"/>
                        <a:pt x="1152144" y="618744"/>
                      </a:cubicBezTo>
                    </a:path>
                  </a:pathLst>
                </a:custGeom>
                <a:noFill/>
                <a:ln w="25400" algn="ctr">
                  <a:solidFill>
                    <a:srgbClr val="0000FF"/>
                  </a:solidFill>
                  <a:round/>
                  <a:headEnd/>
                  <a:tailEnd type="none"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4381" name="Freeform 34"/>
                <p:cNvSpPr>
                  <a:spLocks noChangeArrowheads="1"/>
                </p:cNvSpPr>
                <p:nvPr/>
              </p:nvSpPr>
              <p:spPr bwMode="auto">
                <a:xfrm flipH="1" flipV="1">
                  <a:off x="5126482" y="3188081"/>
                  <a:ext cx="1152144" cy="984504"/>
                </a:xfrm>
                <a:custGeom>
                  <a:avLst/>
                  <a:gdLst>
                    <a:gd name="T0" fmla="*/ 0 w 1152144"/>
                    <a:gd name="T1" fmla="*/ 984504 h 984504"/>
                    <a:gd name="T2" fmla="*/ 82296 w 1152144"/>
                    <a:gd name="T3" fmla="*/ 472440 h 984504"/>
                    <a:gd name="T4" fmla="*/ 374904 w 1152144"/>
                    <a:gd name="T5" fmla="*/ 97536 h 984504"/>
                    <a:gd name="T6" fmla="*/ 804672 w 1152144"/>
                    <a:gd name="T7" fmla="*/ 24384 h 984504"/>
                    <a:gd name="T8" fmla="*/ 960120 w 1152144"/>
                    <a:gd name="T9" fmla="*/ 243840 h 984504"/>
                    <a:gd name="T10" fmla="*/ 1152144 w 1152144"/>
                    <a:gd name="T11" fmla="*/ 618744 h 984504"/>
                    <a:gd name="T12" fmla="*/ 0 60000 65536"/>
                    <a:gd name="T13" fmla="*/ 0 60000 65536"/>
                    <a:gd name="T14" fmla="*/ 0 60000 65536"/>
                    <a:gd name="T15" fmla="*/ 0 60000 65536"/>
                    <a:gd name="T16" fmla="*/ 0 60000 65536"/>
                    <a:gd name="T17" fmla="*/ 0 60000 65536"/>
                    <a:gd name="T18" fmla="*/ 0 w 1152144"/>
                    <a:gd name="T19" fmla="*/ 0 h 984504"/>
                    <a:gd name="T20" fmla="*/ 1152144 w 1152144"/>
                    <a:gd name="T21" fmla="*/ 984504 h 984504"/>
                  </a:gdLst>
                  <a:ahLst/>
                  <a:cxnLst>
                    <a:cxn ang="T12">
                      <a:pos x="T0" y="T1"/>
                    </a:cxn>
                    <a:cxn ang="T13">
                      <a:pos x="T2" y="T3"/>
                    </a:cxn>
                    <a:cxn ang="T14">
                      <a:pos x="T4" y="T5"/>
                    </a:cxn>
                    <a:cxn ang="T15">
                      <a:pos x="T6" y="T7"/>
                    </a:cxn>
                    <a:cxn ang="T16">
                      <a:pos x="T8" y="T9"/>
                    </a:cxn>
                    <a:cxn ang="T17">
                      <a:pos x="T10" y="T11"/>
                    </a:cxn>
                  </a:cxnLst>
                  <a:rect l="T18" t="T19" r="T20" b="T21"/>
                  <a:pathLst>
                    <a:path w="1152144" h="984504">
                      <a:moveTo>
                        <a:pt x="0" y="984504"/>
                      </a:moveTo>
                      <a:cubicBezTo>
                        <a:pt x="9906" y="802386"/>
                        <a:pt x="19812" y="620268"/>
                        <a:pt x="82296" y="472440"/>
                      </a:cubicBezTo>
                      <a:cubicBezTo>
                        <a:pt x="144780" y="324612"/>
                        <a:pt x="254508" y="172212"/>
                        <a:pt x="374904" y="97536"/>
                      </a:cubicBezTo>
                      <a:cubicBezTo>
                        <a:pt x="495300" y="22860"/>
                        <a:pt x="707136" y="0"/>
                        <a:pt x="804672" y="24384"/>
                      </a:cubicBezTo>
                      <a:cubicBezTo>
                        <a:pt x="902208" y="48768"/>
                        <a:pt x="902208" y="144780"/>
                        <a:pt x="960120" y="243840"/>
                      </a:cubicBezTo>
                      <a:cubicBezTo>
                        <a:pt x="1018032" y="342900"/>
                        <a:pt x="1085088" y="480822"/>
                        <a:pt x="1152144" y="618744"/>
                      </a:cubicBezTo>
                    </a:path>
                  </a:pathLst>
                </a:custGeom>
                <a:noFill/>
                <a:ln w="25400" algn="ctr">
                  <a:solidFill>
                    <a:srgbClr val="0000FF"/>
                  </a:solidFill>
                  <a:round/>
                  <a:headEnd/>
                  <a:tailEnd type="none"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cxnSp>
              <p:nvCxnSpPr>
                <p:cNvPr id="14382" name="Straight Connector 37"/>
                <p:cNvCxnSpPr>
                  <a:cxnSpLocks noChangeShapeType="1"/>
                </p:cNvCxnSpPr>
                <p:nvPr/>
              </p:nvCxnSpPr>
              <p:spPr bwMode="auto">
                <a:xfrm rot="16200000" flipH="1">
                  <a:off x="4595813" y="3024187"/>
                  <a:ext cx="701675" cy="355600"/>
                </a:xfrm>
                <a:prstGeom prst="line">
                  <a:avLst/>
                </a:prstGeom>
                <a:noFill/>
                <a:ln w="25400" algn="ctr">
                  <a:solidFill>
                    <a:srgbClr val="0000FF"/>
                  </a:solidFill>
                  <a:prstDash val="sysDot"/>
                  <a:round/>
                  <a:headEnd/>
                  <a:tailEnd type="none" w="lg" len="lg"/>
                </a:ln>
              </p:spPr>
            </p:cxnSp>
            <p:cxnSp>
              <p:nvCxnSpPr>
                <p:cNvPr id="14383" name="Straight Connector 39"/>
                <p:cNvCxnSpPr>
                  <a:cxnSpLocks noChangeShapeType="1"/>
                  <a:stCxn id="14386" idx="5"/>
                  <a:endCxn id="14380" idx="5"/>
                </p:cNvCxnSpPr>
                <p:nvPr/>
              </p:nvCxnSpPr>
              <p:spPr bwMode="auto">
                <a:xfrm rot="10800000" flipV="1">
                  <a:off x="4760976" y="2840608"/>
                  <a:ext cx="368554" cy="716407"/>
                </a:xfrm>
                <a:prstGeom prst="line">
                  <a:avLst/>
                </a:prstGeom>
                <a:noFill/>
                <a:ln w="25400" algn="ctr">
                  <a:solidFill>
                    <a:srgbClr val="0000FF"/>
                  </a:solidFill>
                  <a:prstDash val="sysDot"/>
                  <a:round/>
                  <a:headEnd/>
                  <a:tailEnd type="none" w="lg" len="lg"/>
                </a:ln>
              </p:spPr>
            </p:cxnSp>
            <p:sp>
              <p:nvSpPr>
                <p:cNvPr id="42" name="Arc 41"/>
                <p:cNvSpPr/>
                <p:nvPr/>
              </p:nvSpPr>
              <p:spPr bwMode="auto">
                <a:xfrm>
                  <a:off x="4284727" y="2273512"/>
                  <a:ext cx="1415771" cy="2031688"/>
                </a:xfrm>
                <a:prstGeom prst="arc">
                  <a:avLst>
                    <a:gd name="adj1" fmla="val 18962050"/>
                    <a:gd name="adj2" fmla="val 2500038"/>
                  </a:avLst>
                </a:prstGeom>
                <a:noFill/>
                <a:ln w="25400" cap="flat" cmpd="sng" algn="ctr">
                  <a:solidFill>
                    <a:srgbClr val="FF0000"/>
                  </a:solidFill>
                  <a:prstDash val="solid"/>
                  <a:round/>
                  <a:headEnd type="arrow" w="med" len="med"/>
                  <a:tailEnd type="none" w="med" len="med"/>
                </a:ln>
                <a:effectLst/>
              </p:spPr>
              <p:txBody>
                <a:bodyPr anchor="ctr"/>
                <a:lstStyle/>
                <a:p>
                  <a:pPr marL="0" marR="0" lvl="0" indent="0" algn="ctr"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46" name="Arc 45"/>
                <p:cNvSpPr/>
                <p:nvPr/>
              </p:nvSpPr>
              <p:spPr bwMode="auto">
                <a:xfrm flipH="1">
                  <a:off x="4279966" y="2278274"/>
                  <a:ext cx="1415771" cy="2031688"/>
                </a:xfrm>
                <a:prstGeom prst="arc">
                  <a:avLst>
                    <a:gd name="adj1" fmla="val 18962050"/>
                    <a:gd name="adj2" fmla="val 2500038"/>
                  </a:avLst>
                </a:prstGeom>
                <a:noFill/>
                <a:ln w="25400" cap="flat" cmpd="sng" algn="ctr">
                  <a:solidFill>
                    <a:srgbClr val="FF0000"/>
                  </a:solidFill>
                  <a:prstDash val="solid"/>
                  <a:round/>
                  <a:headEnd type="arrow" w="med" len="med"/>
                  <a:tailEnd type="none" w="med" len="med"/>
                </a:ln>
                <a:effectLst/>
              </p:spPr>
              <p:txBody>
                <a:bodyPr anchor="ctr"/>
                <a:lstStyle/>
                <a:p>
                  <a:pPr marL="0" marR="0" lvl="0" indent="0" algn="ctr"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4386" name="Freeform 33"/>
                <p:cNvSpPr>
                  <a:spLocks noChangeArrowheads="1"/>
                </p:cNvSpPr>
                <p:nvPr/>
              </p:nvSpPr>
              <p:spPr bwMode="auto">
                <a:xfrm flipH="1">
                  <a:off x="5129530" y="2221865"/>
                  <a:ext cx="1152144" cy="984504"/>
                </a:xfrm>
                <a:custGeom>
                  <a:avLst/>
                  <a:gdLst>
                    <a:gd name="T0" fmla="*/ 0 w 1152144"/>
                    <a:gd name="T1" fmla="*/ 984504 h 984504"/>
                    <a:gd name="T2" fmla="*/ 82296 w 1152144"/>
                    <a:gd name="T3" fmla="*/ 472440 h 984504"/>
                    <a:gd name="T4" fmla="*/ 374904 w 1152144"/>
                    <a:gd name="T5" fmla="*/ 97536 h 984504"/>
                    <a:gd name="T6" fmla="*/ 804672 w 1152144"/>
                    <a:gd name="T7" fmla="*/ 24384 h 984504"/>
                    <a:gd name="T8" fmla="*/ 960120 w 1152144"/>
                    <a:gd name="T9" fmla="*/ 243840 h 984504"/>
                    <a:gd name="T10" fmla="*/ 1152144 w 1152144"/>
                    <a:gd name="T11" fmla="*/ 618744 h 984504"/>
                    <a:gd name="T12" fmla="*/ 0 60000 65536"/>
                    <a:gd name="T13" fmla="*/ 0 60000 65536"/>
                    <a:gd name="T14" fmla="*/ 0 60000 65536"/>
                    <a:gd name="T15" fmla="*/ 0 60000 65536"/>
                    <a:gd name="T16" fmla="*/ 0 60000 65536"/>
                    <a:gd name="T17" fmla="*/ 0 60000 65536"/>
                    <a:gd name="T18" fmla="*/ 0 w 1152144"/>
                    <a:gd name="T19" fmla="*/ 0 h 984504"/>
                    <a:gd name="T20" fmla="*/ 1152144 w 1152144"/>
                    <a:gd name="T21" fmla="*/ 984504 h 984504"/>
                  </a:gdLst>
                  <a:ahLst/>
                  <a:cxnLst>
                    <a:cxn ang="T12">
                      <a:pos x="T0" y="T1"/>
                    </a:cxn>
                    <a:cxn ang="T13">
                      <a:pos x="T2" y="T3"/>
                    </a:cxn>
                    <a:cxn ang="T14">
                      <a:pos x="T4" y="T5"/>
                    </a:cxn>
                    <a:cxn ang="T15">
                      <a:pos x="T6" y="T7"/>
                    </a:cxn>
                    <a:cxn ang="T16">
                      <a:pos x="T8" y="T9"/>
                    </a:cxn>
                    <a:cxn ang="T17">
                      <a:pos x="T10" y="T11"/>
                    </a:cxn>
                  </a:cxnLst>
                  <a:rect l="T18" t="T19" r="T20" b="T21"/>
                  <a:pathLst>
                    <a:path w="1152144" h="984504">
                      <a:moveTo>
                        <a:pt x="0" y="984504"/>
                      </a:moveTo>
                      <a:cubicBezTo>
                        <a:pt x="9906" y="802386"/>
                        <a:pt x="19812" y="620268"/>
                        <a:pt x="82296" y="472440"/>
                      </a:cubicBezTo>
                      <a:cubicBezTo>
                        <a:pt x="144780" y="324612"/>
                        <a:pt x="254508" y="172212"/>
                        <a:pt x="374904" y="97536"/>
                      </a:cubicBezTo>
                      <a:cubicBezTo>
                        <a:pt x="495300" y="22860"/>
                        <a:pt x="707136" y="0"/>
                        <a:pt x="804672" y="24384"/>
                      </a:cubicBezTo>
                      <a:cubicBezTo>
                        <a:pt x="902208" y="48768"/>
                        <a:pt x="902208" y="144780"/>
                        <a:pt x="960120" y="243840"/>
                      </a:cubicBezTo>
                      <a:cubicBezTo>
                        <a:pt x="1018032" y="342900"/>
                        <a:pt x="1085088" y="480822"/>
                        <a:pt x="1152144" y="618744"/>
                      </a:cubicBezTo>
                    </a:path>
                  </a:pathLst>
                </a:custGeom>
                <a:noFill/>
                <a:ln w="25400" algn="ctr">
                  <a:solidFill>
                    <a:srgbClr val="0000FF"/>
                  </a:solidFill>
                  <a:round/>
                  <a:headEnd/>
                  <a:tailEnd type="none"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grpSp>
          <p:cxnSp>
            <p:nvCxnSpPr>
              <p:cNvPr id="14371" name="Straight Connector 33"/>
              <p:cNvCxnSpPr>
                <a:cxnSpLocks noChangeShapeType="1"/>
              </p:cNvCxnSpPr>
              <p:nvPr/>
            </p:nvCxnSpPr>
            <p:spPr bwMode="auto">
              <a:xfrm rot="5400000">
                <a:off x="3576640" y="3119441"/>
                <a:ext cx="2762249" cy="19051"/>
              </a:xfrm>
              <a:prstGeom prst="line">
                <a:avLst/>
              </a:prstGeom>
              <a:noFill/>
              <a:ln w="19050" algn="ctr">
                <a:solidFill>
                  <a:schemeClr val="tx1"/>
                </a:solidFill>
                <a:prstDash val="lgDashDot"/>
                <a:round/>
                <a:headEnd/>
                <a:tailEnd type="none" w="lg" len="lg"/>
              </a:ln>
            </p:spPr>
          </p:cxnSp>
          <p:cxnSp>
            <p:nvCxnSpPr>
              <p:cNvPr id="14372" name="Straight Connector 38"/>
              <p:cNvCxnSpPr>
                <a:cxnSpLocks noChangeShapeType="1"/>
              </p:cNvCxnSpPr>
              <p:nvPr/>
            </p:nvCxnSpPr>
            <p:spPr bwMode="auto">
              <a:xfrm rot="5400000">
                <a:off x="5233988" y="1962153"/>
                <a:ext cx="533404" cy="266703"/>
              </a:xfrm>
              <a:prstGeom prst="line">
                <a:avLst/>
              </a:prstGeom>
              <a:noFill/>
              <a:ln w="12700" algn="ctr">
                <a:solidFill>
                  <a:schemeClr val="tx1"/>
                </a:solidFill>
                <a:round/>
                <a:headEnd/>
                <a:tailEnd type="none" w="lg" len="lg"/>
              </a:ln>
            </p:spPr>
          </p:cxnSp>
          <p:sp>
            <p:nvSpPr>
              <p:cNvPr id="37" name="Arc 36"/>
              <p:cNvSpPr/>
              <p:nvPr/>
            </p:nvSpPr>
            <p:spPr bwMode="auto">
              <a:xfrm>
                <a:off x="3727625" y="1829080"/>
                <a:ext cx="2487122" cy="2487231"/>
              </a:xfrm>
              <a:prstGeom prst="arc">
                <a:avLst>
                  <a:gd name="adj1" fmla="val 14360053"/>
                  <a:gd name="adj2" fmla="val 17921292"/>
                </a:avLst>
              </a:prstGeom>
              <a:noFill/>
              <a:ln w="19050" cap="flat" cmpd="sng" algn="ctr">
                <a:solidFill>
                  <a:srgbClr val="00CC00"/>
                </a:solidFill>
                <a:prstDash val="solid"/>
                <a:round/>
                <a:headEnd type="arrow" w="med" len="med"/>
                <a:tailEnd type="arrow" w="med" len="med"/>
              </a:ln>
              <a:effectLst/>
            </p:spPr>
            <p:txBody>
              <a:bodyPr anchor="ctr"/>
              <a:lstStyle/>
              <a:p>
                <a:pPr marL="0" marR="0" lvl="0" indent="0" algn="ctr"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uLnTx/>
                  <a:uFillTx/>
                  <a:latin typeface="Arial" charset="0"/>
                  <a:ea typeface="+mn-ea"/>
                  <a:cs typeface="+mn-cs"/>
                </a:endParaRPr>
              </a:p>
            </p:txBody>
          </p:sp>
          <p:cxnSp>
            <p:nvCxnSpPr>
              <p:cNvPr id="14374" name="Straight Connector 53"/>
              <p:cNvCxnSpPr>
                <a:cxnSpLocks noChangeShapeType="1"/>
              </p:cNvCxnSpPr>
              <p:nvPr/>
            </p:nvCxnSpPr>
            <p:spPr bwMode="auto">
              <a:xfrm rot="5400000">
                <a:off x="5554475" y="3850196"/>
                <a:ext cx="1439543" cy="4065"/>
              </a:xfrm>
              <a:prstGeom prst="line">
                <a:avLst/>
              </a:prstGeom>
              <a:noFill/>
              <a:ln w="12700" algn="ctr">
                <a:solidFill>
                  <a:schemeClr val="tx1"/>
                </a:solidFill>
                <a:round/>
                <a:headEnd/>
                <a:tailEnd type="none" w="lg" len="lg"/>
              </a:ln>
            </p:spPr>
          </p:cxnSp>
          <p:cxnSp>
            <p:nvCxnSpPr>
              <p:cNvPr id="14375" name="Straight Arrow Connector 46"/>
              <p:cNvCxnSpPr>
                <a:cxnSpLocks noChangeShapeType="1"/>
              </p:cNvCxnSpPr>
              <p:nvPr/>
            </p:nvCxnSpPr>
            <p:spPr bwMode="auto">
              <a:xfrm flipV="1">
                <a:off x="3609975" y="4505325"/>
                <a:ext cx="2662238" cy="4764"/>
              </a:xfrm>
              <a:prstGeom prst="straightConnector1">
                <a:avLst/>
              </a:prstGeom>
              <a:noFill/>
              <a:ln w="19050" algn="ctr">
                <a:solidFill>
                  <a:srgbClr val="00CC00"/>
                </a:solidFill>
                <a:round/>
                <a:headEnd type="arrow" w="med" len="med"/>
                <a:tailEnd type="arrow" w="med" len="med"/>
              </a:ln>
            </p:spPr>
          </p:cxnSp>
          <p:cxnSp>
            <p:nvCxnSpPr>
              <p:cNvPr id="14376" name="Straight Connector 38"/>
              <p:cNvCxnSpPr>
                <a:cxnSpLocks noChangeShapeType="1"/>
              </p:cNvCxnSpPr>
              <p:nvPr/>
            </p:nvCxnSpPr>
            <p:spPr bwMode="auto">
              <a:xfrm rot="16200000" flipH="1">
                <a:off x="4136204" y="1946986"/>
                <a:ext cx="475883" cy="236589"/>
              </a:xfrm>
              <a:prstGeom prst="line">
                <a:avLst/>
              </a:prstGeom>
              <a:noFill/>
              <a:ln w="12700" algn="ctr">
                <a:solidFill>
                  <a:schemeClr val="tx1"/>
                </a:solidFill>
                <a:round/>
                <a:headEnd/>
                <a:tailEnd type="none" w="lg" len="lg"/>
              </a:ln>
            </p:spPr>
          </p:cxnSp>
        </p:grpSp>
        <p:cxnSp>
          <p:nvCxnSpPr>
            <p:cNvPr id="14363" name="Straight Connector 65"/>
            <p:cNvCxnSpPr>
              <a:cxnSpLocks noChangeShapeType="1"/>
              <a:stCxn id="14379" idx="5"/>
            </p:cNvCxnSpPr>
            <p:nvPr/>
          </p:nvCxnSpPr>
          <p:spPr bwMode="auto">
            <a:xfrm flipV="1">
              <a:off x="5726113" y="1979613"/>
              <a:ext cx="1587" cy="708025"/>
            </a:xfrm>
            <a:prstGeom prst="line">
              <a:avLst/>
            </a:prstGeom>
            <a:noFill/>
            <a:ln w="25400" algn="ctr">
              <a:solidFill>
                <a:srgbClr val="0000FF"/>
              </a:solidFill>
              <a:round/>
              <a:headEnd/>
              <a:tailEnd type="none" w="lg" len="lg"/>
            </a:ln>
          </p:spPr>
        </p:cxnSp>
        <p:cxnSp>
          <p:nvCxnSpPr>
            <p:cNvPr id="14364" name="Straight Connector 67"/>
            <p:cNvCxnSpPr>
              <a:cxnSpLocks noChangeShapeType="1"/>
            </p:cNvCxnSpPr>
            <p:nvPr/>
          </p:nvCxnSpPr>
          <p:spPr bwMode="auto">
            <a:xfrm rot="5400000" flipH="1" flipV="1">
              <a:off x="5802536" y="2290413"/>
              <a:ext cx="623888" cy="3175"/>
            </a:xfrm>
            <a:prstGeom prst="line">
              <a:avLst/>
            </a:prstGeom>
            <a:noFill/>
            <a:ln w="25400" algn="ctr">
              <a:solidFill>
                <a:srgbClr val="0000FF"/>
              </a:solidFill>
              <a:round/>
              <a:headEnd/>
              <a:tailEnd type="none" w="lg" len="lg"/>
            </a:ln>
          </p:spPr>
        </p:cxnSp>
        <p:cxnSp>
          <p:nvCxnSpPr>
            <p:cNvPr id="14365" name="Straight Connector 69"/>
            <p:cNvCxnSpPr>
              <a:cxnSpLocks noChangeShapeType="1"/>
            </p:cNvCxnSpPr>
            <p:nvPr/>
          </p:nvCxnSpPr>
          <p:spPr bwMode="auto">
            <a:xfrm>
              <a:off x="5725160" y="1973707"/>
              <a:ext cx="403225" cy="3175"/>
            </a:xfrm>
            <a:prstGeom prst="line">
              <a:avLst/>
            </a:prstGeom>
            <a:noFill/>
            <a:ln w="25400" algn="ctr">
              <a:solidFill>
                <a:srgbClr val="0000FF"/>
              </a:solidFill>
              <a:round/>
              <a:headEnd/>
              <a:tailEnd type="none" w="lg" len="lg"/>
            </a:ln>
          </p:spPr>
        </p:cxnSp>
        <p:cxnSp>
          <p:nvCxnSpPr>
            <p:cNvPr id="14366" name="Straight Connector 73"/>
            <p:cNvCxnSpPr>
              <a:cxnSpLocks noChangeShapeType="1"/>
            </p:cNvCxnSpPr>
            <p:nvPr/>
          </p:nvCxnSpPr>
          <p:spPr bwMode="auto">
            <a:xfrm flipV="1">
              <a:off x="5706491" y="3401695"/>
              <a:ext cx="3175" cy="708025"/>
            </a:xfrm>
            <a:prstGeom prst="line">
              <a:avLst/>
            </a:prstGeom>
            <a:noFill/>
            <a:ln w="25400" algn="ctr">
              <a:solidFill>
                <a:srgbClr val="0000FF"/>
              </a:solidFill>
              <a:round/>
              <a:headEnd/>
              <a:tailEnd type="none" w="lg" len="lg"/>
            </a:ln>
          </p:spPr>
        </p:cxnSp>
        <p:cxnSp>
          <p:nvCxnSpPr>
            <p:cNvPr id="14367" name="Straight Connector 74"/>
            <p:cNvCxnSpPr>
              <a:cxnSpLocks noChangeShapeType="1"/>
            </p:cNvCxnSpPr>
            <p:nvPr/>
          </p:nvCxnSpPr>
          <p:spPr bwMode="auto">
            <a:xfrm rot="5400000" flipH="1" flipV="1">
              <a:off x="5771961" y="3790632"/>
              <a:ext cx="647700" cy="3175"/>
            </a:xfrm>
            <a:prstGeom prst="line">
              <a:avLst/>
            </a:prstGeom>
            <a:noFill/>
            <a:ln w="25400" algn="ctr">
              <a:solidFill>
                <a:srgbClr val="0000FF"/>
              </a:solidFill>
              <a:round/>
              <a:headEnd/>
              <a:tailEnd type="none" w="lg" len="lg"/>
            </a:ln>
          </p:spPr>
        </p:cxnSp>
        <p:cxnSp>
          <p:nvCxnSpPr>
            <p:cNvPr id="14368" name="Straight Connector 75"/>
            <p:cNvCxnSpPr>
              <a:cxnSpLocks noChangeShapeType="1"/>
            </p:cNvCxnSpPr>
            <p:nvPr/>
          </p:nvCxnSpPr>
          <p:spPr bwMode="auto">
            <a:xfrm>
              <a:off x="5709285" y="4100576"/>
              <a:ext cx="403225" cy="3175"/>
            </a:xfrm>
            <a:prstGeom prst="line">
              <a:avLst/>
            </a:prstGeom>
            <a:noFill/>
            <a:ln w="25400" algn="ctr">
              <a:solidFill>
                <a:srgbClr val="0000FF"/>
              </a:solidFill>
              <a:round/>
              <a:headEnd/>
              <a:tailEnd type="none" w="lg" len="lg"/>
            </a:ln>
          </p:spPr>
        </p:cxnSp>
      </p:grpSp>
      <p:pic>
        <p:nvPicPr>
          <p:cNvPr id="14350" name="Picture 77" descr="IMG_3063.JPG"/>
          <p:cNvPicPr>
            <a:picLocks noChangeAspect="1"/>
          </p:cNvPicPr>
          <p:nvPr/>
        </p:nvPicPr>
        <p:blipFill>
          <a:blip r:embed="rId10" cstate="print"/>
          <a:srcRect l="9015" t="9319" r="18051"/>
          <a:stretch>
            <a:fillRect/>
          </a:stretch>
        </p:blipFill>
        <p:spPr bwMode="auto">
          <a:xfrm>
            <a:off x="320675" y="1536700"/>
            <a:ext cx="3657600" cy="3409950"/>
          </a:xfrm>
          <a:prstGeom prst="rect">
            <a:avLst/>
          </a:prstGeom>
          <a:noFill/>
          <a:ln w="9525">
            <a:noFill/>
            <a:miter lim="800000"/>
            <a:headEnd/>
            <a:tailEnd/>
          </a:ln>
        </p:spPr>
      </p:pic>
      <p:grpSp>
        <p:nvGrpSpPr>
          <p:cNvPr id="14351" name="Group 21"/>
          <p:cNvGrpSpPr>
            <a:grpSpLocks/>
          </p:cNvGrpSpPr>
          <p:nvPr/>
        </p:nvGrpSpPr>
        <p:grpSpPr bwMode="auto">
          <a:xfrm>
            <a:off x="1738313" y="1819275"/>
            <a:ext cx="1360487" cy="1362075"/>
            <a:chOff x="1536192" y="2962656"/>
            <a:chExt cx="1874520" cy="1874520"/>
          </a:xfrm>
        </p:grpSpPr>
        <p:sp>
          <p:nvSpPr>
            <p:cNvPr id="21" name="Oval 20"/>
            <p:cNvSpPr/>
            <p:nvPr/>
          </p:nvSpPr>
          <p:spPr bwMode="auto">
            <a:xfrm>
              <a:off x="1536192" y="2962656"/>
              <a:ext cx="1874520" cy="1874520"/>
            </a:xfrm>
            <a:prstGeom prst="ellipse">
              <a:avLst/>
            </a:prstGeom>
            <a:noFill/>
            <a:ln w="38100" cap="flat" cmpd="sng" algn="ctr">
              <a:solidFill>
                <a:schemeClr val="accent2">
                  <a:lumMod val="60000"/>
                  <a:lumOff val="40000"/>
                </a:schemeClr>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cxnSp>
          <p:nvCxnSpPr>
            <p:cNvPr id="7195" name="Straight Arrow Connector 14"/>
            <p:cNvCxnSpPr>
              <a:cxnSpLocks noChangeShapeType="1"/>
            </p:cNvCxnSpPr>
            <p:nvPr/>
          </p:nvCxnSpPr>
          <p:spPr bwMode="auto">
            <a:xfrm flipV="1">
              <a:off x="2465796" y="3888992"/>
              <a:ext cx="944916" cy="8739"/>
            </a:xfrm>
            <a:prstGeom prst="straightConnector1">
              <a:avLst/>
            </a:prstGeom>
            <a:noFill/>
            <a:ln w="38100" algn="ctr">
              <a:solidFill>
                <a:schemeClr val="accent2">
                  <a:lumMod val="60000"/>
                  <a:lumOff val="40000"/>
                </a:schemeClr>
              </a:solidFill>
              <a:prstDash val="solid"/>
              <a:round/>
              <a:headEnd/>
              <a:tailEnd type="arrow" w="med" len="med"/>
            </a:ln>
          </p:spPr>
        </p:cxnSp>
      </p:grpSp>
      <p:graphicFrame>
        <p:nvGraphicFramePr>
          <p:cNvPr id="14340" name="Object 13"/>
          <p:cNvGraphicFramePr>
            <a:graphicFrameLocks noChangeAspect="1"/>
          </p:cNvGraphicFramePr>
          <p:nvPr/>
        </p:nvGraphicFramePr>
        <p:xfrm>
          <a:off x="2532063" y="2382838"/>
          <a:ext cx="180975" cy="198437"/>
        </p:xfrm>
        <a:graphic>
          <a:graphicData uri="http://schemas.openxmlformats.org/presentationml/2006/ole">
            <mc:AlternateContent xmlns:mc="http://schemas.openxmlformats.org/markup-compatibility/2006">
              <mc:Choice xmlns:v="urn:schemas-microsoft-com:vml" Requires="v">
                <p:oleObj name="Equation" r:id="rId11" imgW="126835" imgH="139518" progId="Equation.3">
                  <p:embed/>
                </p:oleObj>
              </mc:Choice>
              <mc:Fallback>
                <p:oleObj name="Equation" r:id="rId11" imgW="126835" imgH="139518" progId="Equation.3">
                  <p:embed/>
                  <p:pic>
                    <p:nvPicPr>
                      <p:cNvPr id="1434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532063" y="2382838"/>
                        <a:ext cx="180975" cy="198437"/>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4352" name="Rectangle 6"/>
          <p:cNvSpPr>
            <a:spLocks noChangeArrowheads="1"/>
          </p:cNvSpPr>
          <p:nvPr/>
        </p:nvSpPr>
        <p:spPr bwMode="auto">
          <a:xfrm>
            <a:off x="427038" y="4987925"/>
            <a:ext cx="3148012" cy="328613"/>
          </a:xfrm>
          <a:prstGeom prst="rect">
            <a:avLst/>
          </a:prstGeom>
          <a:no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 typeface="Wingdings" pitchFamily="2" charset="2"/>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sym typeface="Wingdings" pitchFamily="2" charset="2"/>
              </a:rPr>
              <a:t>“Energy storage in LEP”</a:t>
            </a:r>
            <a:endParaRPr kumimoji="0" lang="en-US" sz="1600" b="0"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4353" name="Rectangle 17"/>
          <p:cNvSpPr>
            <a:spLocks noChangeArrowheads="1"/>
          </p:cNvSpPr>
          <p:nvPr/>
        </p:nvSpPr>
        <p:spPr bwMode="auto">
          <a:xfrm>
            <a:off x="5988050" y="4265613"/>
            <a:ext cx="365125" cy="285750"/>
          </a:xfrm>
          <a:prstGeom prst="rect">
            <a:avLst/>
          </a:prstGeom>
          <a:solidFill>
            <a:schemeClr val="bg1"/>
          </a:solid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AE00"/>
                </a:solidFill>
                <a:effectLst/>
                <a:uLnTx/>
                <a:uFillTx/>
                <a:latin typeface="Arial" charset="0"/>
                <a:ea typeface="+mn-ea"/>
                <a:cs typeface="+mn-cs"/>
              </a:rPr>
              <a:t>2a</a:t>
            </a:r>
            <a:endParaRPr kumimoji="0" lang="en-US" sz="1600" b="0" i="0" u="none" strike="noStrike" kern="1200" cap="none" spc="0" normalizeH="0" baseline="-25000" noProof="0" dirty="0">
              <a:ln>
                <a:noFill/>
              </a:ln>
              <a:solidFill>
                <a:srgbClr val="00AE00"/>
              </a:solidFill>
              <a:effectLst/>
              <a:uLnTx/>
              <a:uFillTx/>
              <a:latin typeface="Arial" charset="0"/>
              <a:ea typeface="+mn-ea"/>
              <a:cs typeface="+mn-cs"/>
            </a:endParaRPr>
          </a:p>
        </p:txBody>
      </p:sp>
      <p:sp>
        <p:nvSpPr>
          <p:cNvPr id="14354" name="TextBox 47"/>
          <p:cNvSpPr txBox="1">
            <a:spLocks noChangeArrowheads="1"/>
          </p:cNvSpPr>
          <p:nvPr/>
        </p:nvSpPr>
        <p:spPr bwMode="auto">
          <a:xfrm>
            <a:off x="4748213" y="6151563"/>
            <a:ext cx="2892425" cy="341312"/>
          </a:xfrm>
          <a:prstGeom prst="rect">
            <a:avLst/>
          </a:prstGeom>
          <a:noFill/>
          <a:ln w="9525">
            <a:noFill/>
            <a:miter lim="800000"/>
            <a:headEnd/>
            <a:tailEnd/>
          </a:ln>
        </p:spPr>
        <p:txBody>
          <a:bodyPr wrap="none">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800" b="0" i="0" u="none" strike="noStrike" kern="1200" cap="none" spc="0" normalizeH="0" baseline="0" noProof="0" dirty="0">
                <a:ln>
                  <a:noFill/>
                </a:ln>
                <a:solidFill>
                  <a:srgbClr val="0000FF"/>
                </a:solidFill>
                <a:effectLst/>
                <a:uLnTx/>
                <a:uFillTx/>
                <a:latin typeface="Arial" charset="0"/>
                <a:ea typeface="+mn-ea"/>
                <a:cs typeface="+mn-cs"/>
              </a:rPr>
              <a:t>a spherical “</a:t>
            </a:r>
            <a:r>
              <a:rPr kumimoji="0" lang="en-US" sz="1800" b="0" i="0" u="none" strike="noStrike" kern="1200" cap="none" spc="0" normalizeH="0" baseline="0" noProof="0" dirty="0">
                <a:ln>
                  <a:noFill/>
                </a:ln>
                <a:solidFill>
                  <a:srgbClr val="0000FF"/>
                </a:solidFill>
                <a:effectLst/>
                <a:uLnTx/>
                <a:uFillTx/>
                <a:latin typeface="Arial" charset="0"/>
                <a:ea typeface="+mn-ea"/>
                <a:cs typeface="+mn-cs"/>
                <a:sym typeface="Symbol" pitchFamily="18" charset="2"/>
              </a:rPr>
              <a:t>/4-resonator”</a:t>
            </a:r>
            <a:endParaRPr kumimoji="0" lang="en-GB" sz="1800" b="0"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14355" name="TextBox 50"/>
          <p:cNvSpPr txBox="1">
            <a:spLocks noChangeArrowheads="1"/>
          </p:cNvSpPr>
          <p:nvPr/>
        </p:nvSpPr>
        <p:spPr bwMode="auto">
          <a:xfrm>
            <a:off x="7767638" y="5643563"/>
            <a:ext cx="1376362" cy="425450"/>
          </a:xfrm>
          <a:prstGeom prst="rect">
            <a:avLst/>
          </a:prstGeom>
          <a:noFill/>
          <a:ln w="9525">
            <a:noFill/>
            <a:miter lim="800000"/>
            <a:headEnd/>
            <a:tailEnd/>
          </a:ln>
        </p:spPr>
        <p:txBody>
          <a:bodyPr>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the tips of the cone don’t touch</a:t>
            </a:r>
            <a:endParaRPr kumimoji="0" lang="en-GB" sz="1200" b="0" i="0" u="none" strike="noStrike" kern="1200" cap="none" spc="0" normalizeH="0" baseline="0" noProof="0" dirty="0">
              <a:ln>
                <a:noFill/>
              </a:ln>
              <a:solidFill>
                <a:srgbClr val="0000FF"/>
              </a:solidFill>
              <a:effectLst/>
              <a:uLnTx/>
              <a:uFillTx/>
              <a:latin typeface="Arial" charset="0"/>
              <a:ea typeface="+mn-ea"/>
              <a:cs typeface="+mn-cs"/>
            </a:endParaRPr>
          </a:p>
        </p:txBody>
      </p:sp>
      <p:cxnSp>
        <p:nvCxnSpPr>
          <p:cNvPr id="14356" name="Straight Connector 54"/>
          <p:cNvCxnSpPr>
            <a:cxnSpLocks noChangeShapeType="1"/>
          </p:cNvCxnSpPr>
          <p:nvPr/>
        </p:nvCxnSpPr>
        <p:spPr bwMode="auto">
          <a:xfrm rot="10800000" flipH="1">
            <a:off x="8435975" y="5008563"/>
            <a:ext cx="104775" cy="3175"/>
          </a:xfrm>
          <a:prstGeom prst="line">
            <a:avLst/>
          </a:prstGeom>
          <a:noFill/>
          <a:ln w="15875" algn="ctr">
            <a:solidFill>
              <a:schemeClr val="bg1"/>
            </a:solidFill>
            <a:round/>
            <a:headEnd/>
            <a:tailEnd type="none" w="lg" len="lg"/>
          </a:ln>
        </p:spPr>
      </p:cxnSp>
      <p:sp>
        <p:nvSpPr>
          <p:cNvPr id="56" name="Rectangle 55"/>
          <p:cNvSpPr/>
          <p:nvPr/>
        </p:nvSpPr>
        <p:spPr bwMode="auto">
          <a:xfrm>
            <a:off x="8694738" y="5019675"/>
            <a:ext cx="63500" cy="5238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pic>
        <p:nvPicPr>
          <p:cNvPr id="14358" name="Picture 50"/>
          <p:cNvPicPr>
            <a:picLocks noChangeAspect="1" noChangeArrowheads="1"/>
          </p:cNvPicPr>
          <p:nvPr/>
        </p:nvPicPr>
        <p:blipFill>
          <a:blip r:embed="rId13" cstate="print"/>
          <a:srcRect r="7840"/>
          <a:stretch>
            <a:fillRect/>
          </a:stretch>
        </p:blipFill>
        <p:spPr bwMode="auto">
          <a:xfrm>
            <a:off x="7531100" y="4413250"/>
            <a:ext cx="1495425" cy="1282700"/>
          </a:xfrm>
          <a:prstGeom prst="rect">
            <a:avLst/>
          </a:prstGeom>
          <a:noFill/>
          <a:ln w="25400" algn="ctr">
            <a:noFill/>
            <a:miter lim="800000"/>
            <a:headEnd/>
            <a:tailEnd type="none" w="lg" len="lg"/>
          </a:ln>
        </p:spPr>
      </p:pic>
    </p:spTree>
    <p:extLst>
      <p:ext uri="{BB962C8B-B14F-4D97-AF65-F5344CB8AC3E}">
        <p14:creationId xmlns:p14="http://schemas.microsoft.com/office/powerpoint/2010/main" val="25324329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3970" y="4465"/>
            <a:ext cx="5943600" cy="1066800"/>
          </a:xfrm>
        </p:spPr>
        <p:txBody>
          <a:bodyPr/>
          <a:lstStyle/>
          <a:p>
            <a:r>
              <a:rPr lang="en-US" dirty="0"/>
              <a:t>R/Q for cavities</a:t>
            </a:r>
          </a:p>
        </p:txBody>
      </p:sp>
      <p:sp>
        <p:nvSpPr>
          <p:cNvPr id="3" name="Content Placeholder 2"/>
          <p:cNvSpPr>
            <a:spLocks noGrp="1"/>
          </p:cNvSpPr>
          <p:nvPr>
            <p:ph idx="1"/>
          </p:nvPr>
        </p:nvSpPr>
        <p:spPr>
          <a:xfrm>
            <a:off x="0" y="788854"/>
            <a:ext cx="9144000" cy="5907775"/>
          </a:xfrm>
        </p:spPr>
        <p:txBody>
          <a:bodyPr/>
          <a:lstStyle/>
          <a:p>
            <a:pPr>
              <a:buNone/>
            </a:pPr>
            <a:r>
              <a:rPr lang="en-US" dirty="0">
                <a:effectLst/>
              </a:rPr>
              <a:t>	</a:t>
            </a:r>
            <a:r>
              <a:rPr lang="en-US" b="0" dirty="0">
                <a:effectLst/>
              </a:rPr>
              <a:t>The full formula for calculating the R/Q value of a cavity is</a:t>
            </a:r>
          </a:p>
          <a:p>
            <a:pPr>
              <a:buNone/>
            </a:pPr>
            <a:r>
              <a:rPr lang="en-US" sz="1800" dirty="0">
                <a:effectLst/>
              </a:rPr>
              <a:t>				          </a:t>
            </a:r>
          </a:p>
          <a:p>
            <a:pPr>
              <a:buNone/>
            </a:pPr>
            <a:r>
              <a:rPr lang="en-US" sz="1800" dirty="0">
                <a:effectLst/>
              </a:rPr>
              <a:t>	</a:t>
            </a:r>
          </a:p>
          <a:p>
            <a:pPr>
              <a:buNone/>
            </a:pPr>
            <a:r>
              <a:rPr lang="en-US" dirty="0">
                <a:effectLst/>
              </a:rPr>
              <a:t>	</a:t>
            </a:r>
            <a:r>
              <a:rPr lang="en-US" b="0" dirty="0">
                <a:effectLst/>
              </a:rPr>
              <a:t>with</a:t>
            </a:r>
          </a:p>
          <a:p>
            <a:pPr>
              <a:buNone/>
            </a:pPr>
            <a:endParaRPr lang="en-US" sz="1800" dirty="0">
              <a:effectLst/>
            </a:endParaRPr>
          </a:p>
          <a:p>
            <a:pPr>
              <a:buNone/>
            </a:pPr>
            <a:r>
              <a:rPr lang="en-US" sz="1800" dirty="0">
                <a:effectLst/>
              </a:rPr>
              <a:t>		</a:t>
            </a:r>
          </a:p>
          <a:p>
            <a:pPr>
              <a:buNone/>
            </a:pPr>
            <a:endParaRPr lang="en-US" dirty="0">
              <a:effectLst/>
            </a:endParaRPr>
          </a:p>
          <a:p>
            <a:pPr>
              <a:buNone/>
            </a:pPr>
            <a:endParaRPr lang="en-US" sz="1800" dirty="0">
              <a:effectLst/>
            </a:endParaRPr>
          </a:p>
          <a:p>
            <a:pPr>
              <a:buNone/>
            </a:pPr>
            <a:r>
              <a:rPr lang="en-US" dirty="0">
                <a:effectLst/>
              </a:rPr>
              <a:t>	</a:t>
            </a:r>
            <a:r>
              <a:rPr lang="en-US" b="0" dirty="0">
                <a:effectLst/>
              </a:rPr>
              <a:t>This leads to</a:t>
            </a:r>
          </a:p>
          <a:p>
            <a:pPr>
              <a:buNone/>
            </a:pPr>
            <a:endParaRPr lang="en-US" sz="2000" dirty="0">
              <a:effectLst/>
            </a:endParaRPr>
          </a:p>
          <a:p>
            <a:pPr>
              <a:buNone/>
            </a:pPr>
            <a:r>
              <a:rPr lang="en-US" sz="2000" dirty="0">
                <a:effectLst/>
              </a:rPr>
              <a:t>	</a:t>
            </a:r>
          </a:p>
          <a:p>
            <a:pPr>
              <a:buNone/>
            </a:pPr>
            <a:r>
              <a:rPr lang="en-US" dirty="0">
                <a:effectLst/>
              </a:rPr>
              <a:t>	</a:t>
            </a:r>
            <a:r>
              <a:rPr lang="en-US" b="0" dirty="0">
                <a:effectLst/>
              </a:rPr>
              <a:t>The sinus can be approximated by sin(x) = x (for small values of x) leading to </a:t>
            </a:r>
          </a:p>
          <a:p>
            <a:pPr>
              <a:buNone/>
            </a:pPr>
            <a:endParaRPr lang="en-US" dirty="0">
              <a:effectLst/>
            </a:endParaRPr>
          </a:p>
        </p:txBody>
      </p:sp>
      <p:sp>
        <p:nvSpPr>
          <p:cNvPr id="4" name="Date Placeholder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0BF5437-FF38-41B9-B17B-9EC8850EF000}"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58</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graphicFrame>
        <p:nvGraphicFramePr>
          <p:cNvPr id="6" name="Object 5"/>
          <p:cNvGraphicFramePr>
            <a:graphicFrameLocks noChangeAspect="1"/>
          </p:cNvGraphicFramePr>
          <p:nvPr/>
        </p:nvGraphicFramePr>
        <p:xfrm>
          <a:off x="2295662" y="1130913"/>
          <a:ext cx="3105014" cy="1044289"/>
        </p:xfrm>
        <a:graphic>
          <a:graphicData uri="http://schemas.openxmlformats.org/presentationml/2006/ole">
            <mc:AlternateContent xmlns:mc="http://schemas.openxmlformats.org/markup-compatibility/2006">
              <mc:Choice xmlns:v="urn:schemas-microsoft-com:vml" Requires="v">
                <p:oleObj name="Equation" r:id="rId3" imgW="1828800" imgH="761760" progId="Equation.3">
                  <p:embed/>
                </p:oleObj>
              </mc:Choice>
              <mc:Fallback>
                <p:oleObj name="Equation" r:id="rId3" imgW="1828800" imgH="761760" progId="Equation.3">
                  <p:embed/>
                  <p:pic>
                    <p:nvPicPr>
                      <p:cNvPr id="6" name="Object 5"/>
                      <p:cNvPicPr>
                        <a:picLocks noChangeAspect="1" noChangeArrowheads="1"/>
                      </p:cNvPicPr>
                      <p:nvPr/>
                    </p:nvPicPr>
                    <p:blipFill>
                      <a:blip r:embed="rId4"/>
                      <a:srcRect/>
                      <a:stretch>
                        <a:fillRect/>
                      </a:stretch>
                    </p:blipFill>
                    <p:spPr bwMode="auto">
                      <a:xfrm>
                        <a:off x="2295662" y="1130913"/>
                        <a:ext cx="3105014" cy="1044289"/>
                      </a:xfrm>
                      <a:prstGeom prst="rect">
                        <a:avLst/>
                      </a:prstGeom>
                      <a:noFill/>
                    </p:spPr>
                  </p:pic>
                </p:oleObj>
              </mc:Fallback>
            </mc:AlternateContent>
          </a:graphicData>
        </a:graphic>
      </p:graphicFrame>
      <p:graphicFrame>
        <p:nvGraphicFramePr>
          <p:cNvPr id="7" name="Object 6"/>
          <p:cNvGraphicFramePr>
            <a:graphicFrameLocks noChangeAspect="1"/>
          </p:cNvGraphicFramePr>
          <p:nvPr/>
        </p:nvGraphicFramePr>
        <p:xfrm>
          <a:off x="2017028" y="2201523"/>
          <a:ext cx="4488548" cy="1380585"/>
        </p:xfrm>
        <a:graphic>
          <a:graphicData uri="http://schemas.openxmlformats.org/presentationml/2006/ole">
            <mc:AlternateContent xmlns:mc="http://schemas.openxmlformats.org/markup-compatibility/2006">
              <mc:Choice xmlns:v="urn:schemas-microsoft-com:vml" Requires="v">
                <p:oleObj name="Equation" r:id="rId5" imgW="2857320" imgH="939600" progId="Equation.3">
                  <p:embed/>
                </p:oleObj>
              </mc:Choice>
              <mc:Fallback>
                <p:oleObj name="Equation" r:id="rId5" imgW="2857320" imgH="939600" progId="Equation.3">
                  <p:embed/>
                  <p:pic>
                    <p:nvPicPr>
                      <p:cNvPr id="7" name="Object 6"/>
                      <p:cNvPicPr>
                        <a:picLocks noChangeAspect="1" noChangeArrowheads="1"/>
                      </p:cNvPicPr>
                      <p:nvPr/>
                    </p:nvPicPr>
                    <p:blipFill>
                      <a:blip r:embed="rId6"/>
                      <a:srcRect/>
                      <a:stretch>
                        <a:fillRect/>
                      </a:stretch>
                    </p:blipFill>
                    <p:spPr bwMode="auto">
                      <a:xfrm>
                        <a:off x="2017028" y="2201523"/>
                        <a:ext cx="4488548" cy="138058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3530597" y="3800248"/>
          <a:ext cx="2378497" cy="1156447"/>
        </p:xfrm>
        <a:graphic>
          <a:graphicData uri="http://schemas.openxmlformats.org/presentationml/2006/ole">
            <mc:AlternateContent xmlns:mc="http://schemas.openxmlformats.org/markup-compatibility/2006">
              <mc:Choice xmlns:v="urn:schemas-microsoft-com:vml" Requires="v">
                <p:oleObj name="Equation" r:id="rId7" imgW="1473200" imgH="762000" progId="Equation.3">
                  <p:embed/>
                </p:oleObj>
              </mc:Choice>
              <mc:Fallback>
                <p:oleObj name="Equation" r:id="rId7" imgW="1473200" imgH="762000" progId="Equation.3">
                  <p:embed/>
                  <p:pic>
                    <p:nvPicPr>
                      <p:cNvPr id="8"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30597" y="3800248"/>
                        <a:ext cx="2378497" cy="1156447"/>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nvGraphicFramePr>
        <p:xfrm>
          <a:off x="3315447" y="5460999"/>
          <a:ext cx="2671286" cy="1057835"/>
        </p:xfrm>
        <a:graphic>
          <a:graphicData uri="http://schemas.openxmlformats.org/presentationml/2006/ole">
            <mc:AlternateContent xmlns:mc="http://schemas.openxmlformats.org/markup-compatibility/2006">
              <mc:Choice xmlns:v="urn:schemas-microsoft-com:vml" Requires="v">
                <p:oleObj name="Equation" r:id="rId9" imgW="1777229" imgH="761669" progId="Equation.3">
                  <p:embed/>
                </p:oleObj>
              </mc:Choice>
              <mc:Fallback>
                <p:oleObj name="Equation" r:id="rId9" imgW="1777229" imgH="761669" progId="Equation.3">
                  <p:embed/>
                  <p:pic>
                    <p:nvPicPr>
                      <p:cNvPr id="9"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15447" y="5460999"/>
                        <a:ext cx="2671286" cy="105783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0" name="TextBox 9"/>
          <p:cNvSpPr txBox="1"/>
          <p:nvPr/>
        </p:nvSpPr>
        <p:spPr>
          <a:xfrm>
            <a:off x="3603802" y="2879167"/>
            <a:ext cx="5065069" cy="34163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800" b="0" i="0" u="none" strike="noStrike" kern="1200" cap="none" spc="0" normalizeH="0" baseline="0" noProof="0" dirty="0">
                <a:ln>
                  <a:noFill/>
                </a:ln>
                <a:solidFill>
                  <a:srgbClr val="0000FF"/>
                </a:solidFill>
                <a:effectLst/>
                <a:uLnTx/>
                <a:uFillTx/>
                <a:latin typeface="Arial" charset="0"/>
                <a:ea typeface="+mn-ea"/>
                <a:cs typeface="+mn-cs"/>
              </a:rPr>
              <a:t>(First zero of the Bessel function of 0</a:t>
            </a:r>
            <a:r>
              <a:rPr kumimoji="0" lang="en-US" sz="1800" b="0" i="0" u="none" strike="noStrike" kern="1200" cap="none" spc="0" normalizeH="0" baseline="30000" noProof="0" dirty="0">
                <a:ln>
                  <a:noFill/>
                </a:ln>
                <a:solidFill>
                  <a:srgbClr val="0000FF"/>
                </a:solidFill>
                <a:effectLst/>
                <a:uLnTx/>
                <a:uFillTx/>
                <a:latin typeface="Arial" charset="0"/>
                <a:ea typeface="+mn-ea"/>
                <a:cs typeface="+mn-cs"/>
              </a:rPr>
              <a:t>th</a:t>
            </a:r>
            <a:r>
              <a:rPr kumimoji="0" lang="en-US" sz="1800" b="0" i="0" u="none" strike="noStrike" kern="1200" cap="none" spc="0" normalizeH="0" baseline="0" noProof="0" dirty="0">
                <a:ln>
                  <a:noFill/>
                </a:ln>
                <a:solidFill>
                  <a:srgbClr val="0000FF"/>
                </a:solidFill>
                <a:effectLst/>
                <a:uLnTx/>
                <a:uFillTx/>
                <a:latin typeface="Arial" charset="0"/>
                <a:ea typeface="+mn-ea"/>
                <a:cs typeface="+mn-cs"/>
              </a:rPr>
              <a:t> order)</a:t>
            </a:r>
          </a:p>
        </p:txBody>
      </p:sp>
      <p:sp>
        <p:nvSpPr>
          <p:cNvPr id="11" name="TextBox 10"/>
          <p:cNvSpPr txBox="1"/>
          <p:nvPr/>
        </p:nvSpPr>
        <p:spPr>
          <a:xfrm>
            <a:off x="6938682" y="1461250"/>
            <a:ext cx="2205318" cy="42473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see lecture: RF cavities, E. Jensen, Varna CAS 2010 </a:t>
            </a:r>
          </a:p>
        </p:txBody>
      </p:sp>
      <p:sp>
        <p:nvSpPr>
          <p:cNvPr id="12"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14" name="Rectangle: Rounded Corners 13">
            <a:extLst>
              <a:ext uri="{FF2B5EF4-FFF2-40B4-BE49-F238E27FC236}">
                <a16:creationId xmlns:a16="http://schemas.microsoft.com/office/drawing/2014/main" id="{DFD6C130-3A0A-4D11-9DC6-CF583925AA66}"/>
              </a:ext>
            </a:extLst>
          </p:cNvPr>
          <p:cNvSpPr/>
          <p:nvPr/>
        </p:nvSpPr>
        <p:spPr bwMode="auto">
          <a:xfrm>
            <a:off x="2969521" y="5460999"/>
            <a:ext cx="3204957" cy="1057835"/>
          </a:xfrm>
          <a:prstGeom prst="roundRect">
            <a:avLst/>
          </a:prstGeom>
          <a:noFill/>
          <a:ln w="25400" cap="flat" cmpd="sng" algn="ctr">
            <a:solidFill>
              <a:srgbClr val="CC0066"/>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Tree>
    <p:extLst>
      <p:ext uri="{BB962C8B-B14F-4D97-AF65-F5344CB8AC3E}">
        <p14:creationId xmlns:p14="http://schemas.microsoft.com/office/powerpoint/2010/main" val="7918032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Date Placeholder 5"/>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5366" name="Slide Number Placeholder 6"/>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4414E773-D402-4B61-A46A-F942590F18EA}"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59</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407" name="Rectangle 23"/>
          <p:cNvSpPr>
            <a:spLocks noGrp="1" noChangeArrowheads="1"/>
          </p:cNvSpPr>
          <p:nvPr>
            <p:ph type="title"/>
          </p:nvPr>
        </p:nvSpPr>
        <p:spPr>
          <a:xfrm>
            <a:off x="355600" y="0"/>
            <a:ext cx="8229600" cy="1066800"/>
          </a:xfrm>
        </p:spPr>
        <p:txBody>
          <a:bodyPr/>
          <a:lstStyle/>
          <a:p>
            <a:pPr>
              <a:defRPr/>
            </a:pPr>
            <a:r>
              <a:rPr lang="en-US" dirty="0"/>
              <a:t>Mode chart of a </a:t>
            </a:r>
            <a:br>
              <a:rPr lang="en-US" dirty="0"/>
            </a:br>
            <a:r>
              <a:rPr lang="en-US" dirty="0"/>
              <a:t>brick-shaped cavity – Version 1</a:t>
            </a:r>
          </a:p>
        </p:txBody>
      </p:sp>
      <p:sp>
        <p:nvSpPr>
          <p:cNvPr id="15368" name="Rectangle 67"/>
          <p:cNvSpPr>
            <a:spLocks noChangeArrowheads="1"/>
          </p:cNvSpPr>
          <p:nvPr/>
        </p:nvSpPr>
        <p:spPr bwMode="auto">
          <a:xfrm rot="16200000">
            <a:off x="-1850230" y="3107531"/>
            <a:ext cx="4686300" cy="922338"/>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Reprinted from </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Meinke, H. and Gundlach, F. W.,</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1" u="none" strike="noStrike" kern="1200" cap="none" spc="0" normalizeH="0" baseline="0" noProof="0" dirty="0">
                <a:ln>
                  <a:noFill/>
                </a:ln>
                <a:solidFill>
                  <a:srgbClr val="0000FF"/>
                </a:solidFill>
                <a:effectLst/>
                <a:uLnTx/>
                <a:uFillTx/>
                <a:latin typeface="Arial" charset="0"/>
                <a:ea typeface="+mn-ea"/>
                <a:cs typeface="+mn-cs"/>
              </a:rPr>
              <a:t>Taschenbuch der Hochfrequenztechnik</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,S.469</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0" u="none" strike="noStrike" kern="1200" cap="none" spc="0" normalizeH="0" baseline="0" noProof="0" dirty="0">
                <a:ln>
                  <a:noFill/>
                </a:ln>
                <a:solidFill>
                  <a:srgbClr val="0000FF"/>
                </a:solidFill>
                <a:effectLst/>
                <a:uLnTx/>
                <a:uFillTx/>
                <a:latin typeface="Arial" charset="0"/>
                <a:ea typeface="+mn-ea"/>
                <a:cs typeface="+mn-cs"/>
              </a:rPr>
              <a:t>Erste  Auflage, Springer-Verlag, Berlin (1968) and </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en-US" sz="1200" b="0" i="1" u="none" strike="noStrike" kern="1200" cap="none" spc="0" normalizeH="0" baseline="0" noProof="0" dirty="0">
                <a:ln>
                  <a:noFill/>
                </a:ln>
                <a:solidFill>
                  <a:srgbClr val="0000FF"/>
                </a:solidFill>
                <a:effectLst/>
                <a:uLnTx/>
                <a:uFillTx/>
                <a:latin typeface="Arial" charset="0"/>
                <a:ea typeface="+mn-ea"/>
                <a:cs typeface="+mn-cs"/>
              </a:rPr>
              <a:t>Techniques of Microwave Measurements</a:t>
            </a:r>
            <a:r>
              <a:rPr kumimoji="0" lang="en-US" sz="1200" b="0" i="0" u="none" strike="noStrike" kern="1200" cap="none" spc="0" normalizeH="0" baseline="0" noProof="0" dirty="0">
                <a:ln>
                  <a:noFill/>
                </a:ln>
                <a:solidFill>
                  <a:srgbClr val="0000FF"/>
                </a:solidFill>
                <a:effectLst/>
                <a:uLnTx/>
                <a:uFillTx/>
                <a:latin typeface="Arial" charset="0"/>
                <a:ea typeface="+mn-ea"/>
                <a:cs typeface="+mn-cs"/>
              </a:rPr>
              <a:t> by Carol G. Montgomery, 1st ed., 1947; by permission, McGraw-Hill Book Co., N. Y.</a:t>
            </a:r>
          </a:p>
        </p:txBody>
      </p:sp>
      <p:sp>
        <p:nvSpPr>
          <p:cNvPr id="15369"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graphicFrame>
        <p:nvGraphicFramePr>
          <p:cNvPr id="15362" name="Object 13"/>
          <p:cNvGraphicFramePr>
            <a:graphicFrameLocks noChangeAspect="1"/>
          </p:cNvGraphicFramePr>
          <p:nvPr/>
        </p:nvGraphicFramePr>
        <p:xfrm>
          <a:off x="6121400" y="3055938"/>
          <a:ext cx="2711450" cy="1077912"/>
        </p:xfrm>
        <a:graphic>
          <a:graphicData uri="http://schemas.openxmlformats.org/presentationml/2006/ole">
            <mc:AlternateContent xmlns:mc="http://schemas.openxmlformats.org/markup-compatibility/2006">
              <mc:Choice xmlns:v="urn:schemas-microsoft-com:vml" Requires="v">
                <p:oleObj name="Equation" r:id="rId3" imgW="1752600" imgH="698500" progId="Equation.3">
                  <p:embed/>
                </p:oleObj>
              </mc:Choice>
              <mc:Fallback>
                <p:oleObj name="Equation" r:id="rId3" imgW="1752600" imgH="698500" progId="Equation.3">
                  <p:embed/>
                  <p:pic>
                    <p:nvPicPr>
                      <p:cNvPr id="15362"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1400" y="3055938"/>
                        <a:ext cx="2711450" cy="1077912"/>
                      </a:xfrm>
                      <a:prstGeom prst="rect">
                        <a:avLst/>
                      </a:prstGeom>
                      <a:solidFill>
                        <a:schemeClr val="bg1"/>
                      </a:solidFill>
                      <a:ln w="9525">
                        <a:solidFill>
                          <a:schemeClr val="tx1"/>
                        </a:solidFill>
                        <a:miter lim="800000"/>
                        <a:headEnd/>
                        <a:tailEnd/>
                      </a:ln>
                    </p:spPr>
                  </p:pic>
                </p:oleObj>
              </mc:Fallback>
            </mc:AlternateContent>
          </a:graphicData>
        </a:graphic>
      </p:graphicFrame>
      <p:grpSp>
        <p:nvGrpSpPr>
          <p:cNvPr id="2" name="Group 1"/>
          <p:cNvGrpSpPr/>
          <p:nvPr/>
        </p:nvGrpSpPr>
        <p:grpSpPr>
          <a:xfrm>
            <a:off x="877890" y="1385911"/>
            <a:ext cx="5184773" cy="4722789"/>
            <a:chOff x="1639888" y="1560513"/>
            <a:chExt cx="4289425" cy="3740150"/>
          </a:xfrm>
        </p:grpSpPr>
        <p:pic>
          <p:nvPicPr>
            <p:cNvPr id="15370" name="Picture 15"/>
            <p:cNvPicPr>
              <a:picLocks noChangeAspect="1" noChangeArrowheads="1"/>
            </p:cNvPicPr>
            <p:nvPr/>
          </p:nvPicPr>
          <p:blipFill>
            <a:blip r:embed="rId5" cstate="print"/>
            <a:srcRect/>
            <a:stretch>
              <a:fillRect/>
            </a:stretch>
          </p:blipFill>
          <p:spPr bwMode="auto">
            <a:xfrm>
              <a:off x="1792288" y="1560513"/>
              <a:ext cx="4137025" cy="3662362"/>
            </a:xfrm>
            <a:prstGeom prst="rect">
              <a:avLst/>
            </a:prstGeom>
            <a:noFill/>
            <a:ln w="25400" algn="ctr">
              <a:noFill/>
              <a:miter lim="800000"/>
              <a:headEnd/>
              <a:tailEnd type="none" w="lg" len="lg"/>
            </a:ln>
          </p:spPr>
        </p:pic>
        <p:graphicFrame>
          <p:nvGraphicFramePr>
            <p:cNvPr id="15363" name="Object 13"/>
            <p:cNvGraphicFramePr>
              <a:graphicFrameLocks noChangeAspect="1"/>
            </p:cNvGraphicFramePr>
            <p:nvPr/>
          </p:nvGraphicFramePr>
          <p:xfrm>
            <a:off x="3440113" y="4946650"/>
            <a:ext cx="844550" cy="354013"/>
          </p:xfrm>
          <a:graphic>
            <a:graphicData uri="http://schemas.openxmlformats.org/presentationml/2006/ole">
              <mc:AlternateContent xmlns:mc="http://schemas.openxmlformats.org/markup-compatibility/2006">
                <mc:Choice xmlns:v="urn:schemas-microsoft-com:vml" Requires="v">
                  <p:oleObj name="Equation" r:id="rId6" imgW="545863" imgH="228501" progId="Equation.3">
                    <p:embed/>
                  </p:oleObj>
                </mc:Choice>
                <mc:Fallback>
                  <p:oleObj name="Equation" r:id="rId6" imgW="545863" imgH="228501" progId="Equation.3">
                    <p:embed/>
                    <p:pic>
                      <p:nvPicPr>
                        <p:cNvPr id="15363"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0113" y="4946650"/>
                          <a:ext cx="844550" cy="354013"/>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9" name="Rectangle 18"/>
            <p:cNvSpPr/>
            <p:nvPr/>
          </p:nvSpPr>
          <p:spPr bwMode="auto">
            <a:xfrm>
              <a:off x="1782763" y="3519488"/>
              <a:ext cx="212725" cy="2667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graphicFrame>
          <p:nvGraphicFramePr>
            <p:cNvPr id="15364" name="Object 13"/>
            <p:cNvGraphicFramePr>
              <a:graphicFrameLocks noChangeAspect="1"/>
            </p:cNvGraphicFramePr>
            <p:nvPr/>
          </p:nvGraphicFramePr>
          <p:xfrm>
            <a:off x="1639888" y="3500438"/>
            <a:ext cx="452437" cy="274637"/>
          </p:xfrm>
          <a:graphic>
            <a:graphicData uri="http://schemas.openxmlformats.org/presentationml/2006/ole">
              <mc:AlternateContent xmlns:mc="http://schemas.openxmlformats.org/markup-compatibility/2006">
                <mc:Choice xmlns:v="urn:schemas-microsoft-com:vml" Requires="v">
                  <p:oleObj name="Equation" r:id="rId8" imgW="291847" imgH="177646" progId="Equation.3">
                    <p:embed/>
                  </p:oleObj>
                </mc:Choice>
                <mc:Fallback>
                  <p:oleObj name="Equation" r:id="rId8" imgW="291847" imgH="177646" progId="Equation.3">
                    <p:embed/>
                    <p:pic>
                      <p:nvPicPr>
                        <p:cNvPr id="15364"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39888" y="3500438"/>
                          <a:ext cx="452437" cy="274637"/>
                        </a:xfrm>
                        <a:prstGeom prst="rect">
                          <a:avLst/>
                        </a:prstGeom>
                        <a:noFill/>
                        <a:ln>
                          <a:noFill/>
                        </a:ln>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sp>
        <p:nvSpPr>
          <p:cNvPr id="15372" name="Rectangle 63"/>
          <p:cNvSpPr>
            <a:spLocks noChangeArrowheads="1"/>
          </p:cNvSpPr>
          <p:nvPr/>
        </p:nvSpPr>
        <p:spPr bwMode="auto">
          <a:xfrm>
            <a:off x="6062663" y="4221163"/>
            <a:ext cx="2935287" cy="757237"/>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for a E</a:t>
            </a:r>
            <a:r>
              <a:rPr kumimoji="0" lang="en-US" sz="1600" b="0" i="0" u="none" strike="noStrike" kern="1200" cap="none" spc="0" normalizeH="0" baseline="-25000" noProof="0" dirty="0">
                <a:ln>
                  <a:noFill/>
                </a:ln>
                <a:solidFill>
                  <a:srgbClr val="0000FF"/>
                </a:solidFill>
                <a:effectLst/>
                <a:uLnTx/>
                <a:uFillTx/>
                <a:latin typeface="Arial" charset="0"/>
                <a:ea typeface="+mn-ea"/>
                <a:cs typeface="+mn-cs"/>
              </a:rPr>
              <a:t>mn </a:t>
            </a:r>
            <a:r>
              <a:rPr kumimoji="0" lang="en-US" sz="1600" b="0" i="0" u="none" strike="noStrike" kern="1200" cap="none" spc="0" normalizeH="0" baseline="0" noProof="0" dirty="0">
                <a:ln>
                  <a:noFill/>
                </a:ln>
                <a:solidFill>
                  <a:srgbClr val="0000FF"/>
                </a:solidFill>
                <a:effectLst/>
                <a:uLnTx/>
                <a:uFillTx/>
                <a:latin typeface="Arial" charset="0"/>
                <a:ea typeface="+mn-ea"/>
                <a:cs typeface="+mn-cs"/>
              </a:rPr>
              <a:t>or a H</a:t>
            </a:r>
            <a:r>
              <a:rPr kumimoji="0" lang="en-US" sz="1600" b="0" i="0" u="none" strike="noStrike" kern="1200" cap="none" spc="0" normalizeH="0" baseline="-25000" noProof="0" dirty="0">
                <a:ln>
                  <a:noFill/>
                </a:ln>
                <a:solidFill>
                  <a:srgbClr val="0000FF"/>
                </a:solidFill>
                <a:effectLst/>
                <a:uLnTx/>
                <a:uFillTx/>
                <a:latin typeface="Arial" charset="0"/>
                <a:ea typeface="+mn-ea"/>
                <a:cs typeface="+mn-cs"/>
              </a:rPr>
              <a:t>mn</a:t>
            </a:r>
            <a:r>
              <a:rPr kumimoji="0" lang="en-US" sz="1600" b="0" i="0" u="none" strike="noStrike" kern="1200" cap="none" spc="0" normalizeH="0" baseline="0" noProof="0" dirty="0">
                <a:ln>
                  <a:noFill/>
                </a:ln>
                <a:solidFill>
                  <a:srgbClr val="0000FF"/>
                </a:solidFill>
                <a:effectLst/>
                <a:uLnTx/>
                <a:uFillTx/>
                <a:latin typeface="Arial" charset="0"/>
                <a:ea typeface="+mn-ea"/>
                <a:cs typeface="+mn-cs"/>
              </a:rPr>
              <a:t> wave with p half waves along the c-direction.</a:t>
            </a:r>
            <a:endParaRPr kumimoji="0" lang="en-US" sz="1600" b="0" i="0" u="none" strike="noStrike" kern="1200" cap="none" spc="0" normalizeH="0" baseline="-25000" noProof="0" dirty="0">
              <a:ln>
                <a:noFill/>
              </a:ln>
              <a:solidFill>
                <a:srgbClr val="0000FF"/>
              </a:solidFill>
              <a:effectLst/>
              <a:uLnTx/>
              <a:uFillTx/>
              <a:latin typeface="Arial" charset="0"/>
              <a:ea typeface="+mn-ea"/>
              <a:cs typeface="+mn-cs"/>
            </a:endParaRPr>
          </a:p>
        </p:txBody>
      </p:sp>
      <p:sp>
        <p:nvSpPr>
          <p:cNvPr id="15373" name="Rectangle 63"/>
          <p:cNvSpPr>
            <a:spLocks noChangeArrowheads="1"/>
          </p:cNvSpPr>
          <p:nvPr/>
        </p:nvSpPr>
        <p:spPr bwMode="auto">
          <a:xfrm>
            <a:off x="6007100" y="2373313"/>
            <a:ext cx="2982913" cy="582612"/>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The resonant wavelength of the </a:t>
            </a:r>
            <a:r>
              <a:rPr kumimoji="0" lang="en-US" sz="16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600" b="1" i="0" u="none" strike="noStrike" kern="1200" cap="none" spc="0" normalizeH="0" baseline="-25000" noProof="0" dirty="0">
                <a:ln>
                  <a:noFill/>
                </a:ln>
                <a:solidFill>
                  <a:srgbClr val="0000FF"/>
                </a:solidFill>
                <a:effectLst/>
                <a:uLnTx/>
                <a:uFillTx/>
                <a:latin typeface="Arial" charset="0"/>
                <a:ea typeface="+mn-ea"/>
                <a:cs typeface="+mn-cs"/>
              </a:rPr>
              <a:t>mnp</a:t>
            </a:r>
            <a:r>
              <a:rPr kumimoji="0" lang="en-US" sz="1600" b="0" i="0" u="none" strike="noStrike" kern="1200" cap="none" spc="0" normalizeH="0" baseline="0" noProof="0" dirty="0">
                <a:ln>
                  <a:noFill/>
                </a:ln>
                <a:solidFill>
                  <a:srgbClr val="0000FF"/>
                </a:solidFill>
                <a:effectLst/>
                <a:uLnTx/>
                <a:uFillTx/>
                <a:latin typeface="Arial" charset="0"/>
                <a:ea typeface="+mn-ea"/>
                <a:cs typeface="+mn-cs"/>
              </a:rPr>
              <a:t> resonance calculates as</a:t>
            </a:r>
            <a:endParaRPr kumimoji="0" lang="en-US" sz="1600" b="0" i="0" u="none" strike="noStrike" kern="1200" cap="none" spc="0" normalizeH="0" baseline="-25000" noProof="0" dirty="0">
              <a:ln>
                <a:noFill/>
              </a:ln>
              <a:solidFill>
                <a:srgbClr val="0000FF"/>
              </a:solidFill>
              <a:effectLst/>
              <a:uLnTx/>
              <a:uFillTx/>
              <a:latin typeface="Arial" charset="0"/>
              <a:ea typeface="+mn-ea"/>
              <a:cs typeface="+mn-cs"/>
            </a:endParaRPr>
          </a:p>
        </p:txBody>
      </p:sp>
      <p:sp>
        <p:nvSpPr>
          <p:cNvPr id="3" name="Oval 2"/>
          <p:cNvSpPr/>
          <p:nvPr/>
        </p:nvSpPr>
        <p:spPr bwMode="auto">
          <a:xfrm>
            <a:off x="3022600" y="4002545"/>
            <a:ext cx="165100" cy="168385"/>
          </a:xfrm>
          <a:prstGeom prst="ellipse">
            <a:avLst/>
          </a:prstGeom>
          <a:noFill/>
          <a:ln w="38100" cap="flat" cmpd="sng" algn="ctr">
            <a:solidFill>
              <a:srgbClr val="CC0066"/>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17" name="Oval 16"/>
          <p:cNvSpPr/>
          <p:nvPr/>
        </p:nvSpPr>
        <p:spPr bwMode="auto">
          <a:xfrm>
            <a:off x="2197100" y="3016652"/>
            <a:ext cx="165100" cy="168385"/>
          </a:xfrm>
          <a:prstGeom prst="ellipse">
            <a:avLst/>
          </a:prstGeom>
          <a:noFill/>
          <a:ln w="38100" cap="flat" cmpd="sng" algn="ctr">
            <a:solidFill>
              <a:srgbClr val="CC0066"/>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18" name="Oval 17"/>
          <p:cNvSpPr/>
          <p:nvPr/>
        </p:nvSpPr>
        <p:spPr bwMode="auto">
          <a:xfrm>
            <a:off x="2641600" y="2702719"/>
            <a:ext cx="165100" cy="168385"/>
          </a:xfrm>
          <a:prstGeom prst="ellipse">
            <a:avLst/>
          </a:prstGeom>
          <a:noFill/>
          <a:ln w="38100" cap="flat" cmpd="sng" algn="ctr">
            <a:solidFill>
              <a:srgbClr val="CC0066"/>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11" name="TextBox 10"/>
          <p:cNvSpPr txBox="1"/>
          <p:nvPr/>
        </p:nvSpPr>
        <p:spPr>
          <a:xfrm>
            <a:off x="6500813" y="4978400"/>
            <a:ext cx="2451100" cy="34163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800" b="1" i="0" u="none" strike="noStrike" kern="1200" cap="none" spc="0" normalizeH="0" baseline="0" noProof="0" dirty="0">
                <a:ln>
                  <a:noFill/>
                </a:ln>
                <a:solidFill>
                  <a:srgbClr val="0000FF"/>
                </a:solidFill>
                <a:effectLst/>
                <a:uLnTx/>
                <a:uFillTx/>
                <a:latin typeface="Arial" charset="0"/>
                <a:ea typeface="+mn-ea"/>
                <a:cs typeface="+mn-cs"/>
              </a:rPr>
              <a:t>…</a:t>
            </a:r>
            <a:r>
              <a:rPr kumimoji="0" lang="en-GB" sz="1600" b="0" i="0" u="none" strike="noStrike" kern="1200" cap="none" spc="0" normalizeH="0" baseline="0" noProof="0" dirty="0">
                <a:ln>
                  <a:noFill/>
                </a:ln>
                <a:solidFill>
                  <a:srgbClr val="0000FF"/>
                </a:solidFill>
                <a:effectLst/>
                <a:uLnTx/>
                <a:uFillTx/>
                <a:latin typeface="Arial" charset="0"/>
                <a:ea typeface="+mn-ea"/>
                <a:cs typeface="+mn-cs"/>
              </a:rPr>
              <a:t>  </a:t>
            </a:r>
            <a:r>
              <a:rPr kumimoji="0" lang="en-GB" sz="1200" b="0" i="0" u="none" strike="noStrike" kern="1200" cap="none" spc="0" normalizeH="0" baseline="0" noProof="0" dirty="0">
                <a:ln>
                  <a:noFill/>
                </a:ln>
                <a:solidFill>
                  <a:srgbClr val="0000FF"/>
                </a:solidFill>
                <a:effectLst/>
                <a:uLnTx/>
                <a:uFillTx/>
                <a:latin typeface="Arial" charset="0"/>
                <a:ea typeface="+mn-ea"/>
                <a:cs typeface="+mn-cs"/>
              </a:rPr>
              <a:t>some degenerate modes</a:t>
            </a:r>
          </a:p>
        </p:txBody>
      </p:sp>
      <p:sp>
        <p:nvSpPr>
          <p:cNvPr id="39" name="Oval 38"/>
          <p:cNvSpPr/>
          <p:nvPr/>
        </p:nvSpPr>
        <p:spPr bwMode="auto">
          <a:xfrm>
            <a:off x="6348413" y="5036024"/>
            <a:ext cx="165100" cy="168385"/>
          </a:xfrm>
          <a:prstGeom prst="ellipse">
            <a:avLst/>
          </a:prstGeom>
          <a:noFill/>
          <a:ln w="38100" cap="flat" cmpd="sng" algn="ctr">
            <a:solidFill>
              <a:srgbClr val="CC0066"/>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4" name="TextBox 3"/>
          <p:cNvSpPr txBox="1"/>
          <p:nvPr/>
        </p:nvSpPr>
        <p:spPr>
          <a:xfrm>
            <a:off x="1193416" y="6077350"/>
            <a:ext cx="5103813" cy="34163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800" b="1" i="0" u="none" strike="noStrike" kern="1200" cap="none" spc="0" normalizeH="0" baseline="0" noProof="0" dirty="0">
                <a:ln>
                  <a:noFill/>
                </a:ln>
                <a:solidFill>
                  <a:srgbClr val="FF0000"/>
                </a:solidFill>
                <a:effectLst/>
                <a:uLnTx/>
                <a:uFillTx/>
                <a:latin typeface="Arial" charset="0"/>
                <a:ea typeface="+mn-ea"/>
                <a:cs typeface="+mn-cs"/>
              </a:rPr>
              <a:t>Attention: The chart is only valid for a:b = 2:1 </a:t>
            </a:r>
          </a:p>
        </p:txBody>
      </p:sp>
    </p:spTree>
    <p:extLst>
      <p:ext uri="{BB962C8B-B14F-4D97-AF65-F5344CB8AC3E}">
        <p14:creationId xmlns:p14="http://schemas.microsoft.com/office/powerpoint/2010/main" val="615462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3077" name="Slide Number Placeholder 3"/>
          <p:cNvSpPr>
            <a:spLocks noGrp="1"/>
          </p:cNvSpPr>
          <p:nvPr>
            <p:ph type="sldNum" sz="quarter" idx="11"/>
          </p:nvPr>
        </p:nvSpPr>
        <p:spPr>
          <a:noFill/>
        </p:spPr>
        <p:txBody>
          <a:bodyPr/>
          <a:lstStyle/>
          <a:p>
            <a:fld id="{6607EA64-8518-41CC-B135-1A87165BA75C}" type="slidenum">
              <a:rPr lang="en-US" smtClean="0"/>
              <a:pPr/>
              <a:t>6</a:t>
            </a:fld>
            <a:endParaRPr lang="en-US" dirty="0"/>
          </a:p>
        </p:txBody>
      </p:sp>
      <p:sp>
        <p:nvSpPr>
          <p:cNvPr id="246792" name="Text Box 8"/>
          <p:cNvSpPr txBox="1">
            <a:spLocks noChangeArrowheads="1"/>
          </p:cNvSpPr>
          <p:nvPr/>
        </p:nvSpPr>
        <p:spPr bwMode="auto">
          <a:xfrm>
            <a:off x="5294313" y="4159250"/>
            <a:ext cx="184150" cy="420688"/>
          </a:xfrm>
          <a:prstGeom prst="rect">
            <a:avLst/>
          </a:prstGeom>
          <a:noFill/>
          <a:ln w="9525" algn="ctr">
            <a:noFill/>
            <a:miter lim="800000"/>
            <a:headEnd/>
            <a:tailEnd/>
          </a:ln>
          <a:effectLst/>
        </p:spPr>
        <p:txBody>
          <a:bodyPr wrap="none" lIns="92075" tIns="46038" rIns="92075" bIns="46038">
            <a:spAutoFit/>
          </a:bodyPr>
          <a:lstStyle/>
          <a:p>
            <a:pPr marL="571500" indent="-571500">
              <a:buFont typeface="Wingdings" pitchFamily="2" charset="2"/>
              <a:buNone/>
              <a:defRPr/>
            </a:pPr>
            <a:endParaRPr lang="en-GB" dirty="0">
              <a:effectLst>
                <a:outerShdw blurRad="38100" dist="38100" dir="2700000" algn="tl">
                  <a:srgbClr val="C0C0C0"/>
                </a:outerShdw>
              </a:effectLst>
            </a:endParaRPr>
          </a:p>
        </p:txBody>
      </p:sp>
      <p:pic>
        <p:nvPicPr>
          <p:cNvPr id="3079" name="Picture 4"/>
          <p:cNvPicPr>
            <a:picLocks noGrp="1" noChangeAspect="1" noChangeArrowheads="1"/>
          </p:cNvPicPr>
          <p:nvPr>
            <p:ph type="body" idx="4294967295"/>
          </p:nvPr>
        </p:nvPicPr>
        <p:blipFill>
          <a:blip r:embed="rId3" cstate="print"/>
          <a:srcRect r="34991"/>
          <a:stretch>
            <a:fillRect/>
          </a:stretch>
        </p:blipFill>
        <p:spPr>
          <a:xfrm>
            <a:off x="530407" y="1125220"/>
            <a:ext cx="2303463" cy="2386012"/>
          </a:xfrm>
        </p:spPr>
      </p:pic>
      <p:pic>
        <p:nvPicPr>
          <p:cNvPr id="3080" name="Picture 13"/>
          <p:cNvPicPr>
            <a:picLocks noGrp="1" noChangeAspect="1" noChangeArrowheads="1"/>
          </p:cNvPicPr>
          <p:nvPr>
            <p:ph/>
          </p:nvPr>
        </p:nvPicPr>
        <p:blipFill>
          <a:blip r:embed="rId4" cstate="print"/>
          <a:srcRect r="33125"/>
          <a:stretch>
            <a:fillRect/>
          </a:stretch>
        </p:blipFill>
        <p:spPr>
          <a:xfrm>
            <a:off x="402431" y="4279265"/>
            <a:ext cx="2217737" cy="1841500"/>
          </a:xfrm>
          <a:noFill/>
        </p:spPr>
      </p:pic>
      <p:sp>
        <p:nvSpPr>
          <p:cNvPr id="246820" name="Text Box 36"/>
          <p:cNvSpPr txBox="1">
            <a:spLocks noChangeArrowheads="1"/>
          </p:cNvSpPr>
          <p:nvPr/>
        </p:nvSpPr>
        <p:spPr bwMode="auto">
          <a:xfrm>
            <a:off x="6119813" y="3594100"/>
            <a:ext cx="1787525" cy="420688"/>
          </a:xfrm>
          <a:prstGeom prst="rect">
            <a:avLst/>
          </a:prstGeom>
          <a:noFill/>
          <a:ln w="9525" algn="ctr">
            <a:noFill/>
            <a:miter lim="800000"/>
            <a:headEnd/>
            <a:tailEnd/>
          </a:ln>
          <a:effectLst/>
        </p:spPr>
        <p:txBody>
          <a:bodyPr lIns="92075" tIns="46038" rIns="92075" bIns="46038">
            <a:spAutoFit/>
          </a:bodyPr>
          <a:lstStyle/>
          <a:p>
            <a:pPr marL="571500" indent="-571500">
              <a:buFont typeface="Wingdings" pitchFamily="2" charset="2"/>
              <a:buNone/>
              <a:defRPr/>
            </a:pPr>
            <a:endParaRPr lang="en-GB" dirty="0">
              <a:effectLst>
                <a:outerShdw blurRad="38100" dist="38100" dir="2700000" algn="tl">
                  <a:srgbClr val="C0C0C0"/>
                </a:outerShdw>
              </a:effectLst>
            </a:endParaRPr>
          </a:p>
        </p:txBody>
      </p:sp>
      <p:sp>
        <p:nvSpPr>
          <p:cNvPr id="246828" name="Rectangle 44"/>
          <p:cNvSpPr>
            <a:spLocks noChangeArrowheads="1"/>
          </p:cNvSpPr>
          <p:nvPr/>
        </p:nvSpPr>
        <p:spPr bwMode="auto">
          <a:xfrm>
            <a:off x="1511300" y="0"/>
            <a:ext cx="5943600"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Maxwell’s equations (2)</a:t>
            </a:r>
          </a:p>
        </p:txBody>
      </p:sp>
      <p:sp>
        <p:nvSpPr>
          <p:cNvPr id="3085" name="Rectangle 4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Basics</a:t>
            </a:r>
          </a:p>
        </p:txBody>
      </p:sp>
      <p:sp>
        <p:nvSpPr>
          <p:cNvPr id="15" name="TextBox 14"/>
          <p:cNvSpPr txBox="1"/>
          <p:nvPr/>
        </p:nvSpPr>
        <p:spPr>
          <a:xfrm>
            <a:off x="3475038" y="5867400"/>
            <a:ext cx="1479892" cy="341632"/>
          </a:xfrm>
          <a:prstGeom prst="rect">
            <a:avLst/>
          </a:prstGeom>
          <a:noFill/>
        </p:spPr>
        <p:txBody>
          <a:bodyPr wrap="none" rtlCol="0">
            <a:spAutoFit/>
          </a:bodyPr>
          <a:lstStyle/>
          <a:p>
            <a:pPr>
              <a:buNone/>
            </a:pPr>
            <a:r>
              <a:rPr lang="en-GB" sz="1800" b="0" dirty="0"/>
              <a:t>Integral form</a:t>
            </a:r>
          </a:p>
        </p:txBody>
      </p:sp>
      <p:sp>
        <p:nvSpPr>
          <p:cNvPr id="16" name="TextBox 15"/>
          <p:cNvSpPr txBox="1"/>
          <p:nvPr/>
        </p:nvSpPr>
        <p:spPr>
          <a:xfrm>
            <a:off x="6370638" y="5867400"/>
            <a:ext cx="1770678" cy="341632"/>
          </a:xfrm>
          <a:prstGeom prst="rect">
            <a:avLst/>
          </a:prstGeom>
          <a:noFill/>
        </p:spPr>
        <p:txBody>
          <a:bodyPr wrap="none" rtlCol="0">
            <a:spAutoFit/>
          </a:bodyPr>
          <a:lstStyle/>
          <a:p>
            <a:pPr>
              <a:buNone/>
            </a:pPr>
            <a:r>
              <a:rPr lang="en-GB" sz="1800" b="0" dirty="0"/>
              <a:t>differential form</a:t>
            </a:r>
          </a:p>
        </p:txBody>
      </p:sp>
      <p:sp>
        <p:nvSpPr>
          <p:cNvPr id="2" name="TextBox 1"/>
          <p:cNvSpPr txBox="1"/>
          <p:nvPr/>
        </p:nvSpPr>
        <p:spPr>
          <a:xfrm>
            <a:off x="4414044" y="3265421"/>
            <a:ext cx="3300904" cy="341632"/>
          </a:xfrm>
          <a:prstGeom prst="rect">
            <a:avLst/>
          </a:prstGeom>
          <a:noFill/>
        </p:spPr>
        <p:txBody>
          <a:bodyPr wrap="none" rtlCol="0">
            <a:spAutoFit/>
          </a:bodyPr>
          <a:lstStyle/>
          <a:p>
            <a:pPr>
              <a:buNone/>
            </a:pPr>
            <a:r>
              <a:rPr lang="en-US" sz="1800" b="0" dirty="0">
                <a:solidFill>
                  <a:srgbClr val="FF0000"/>
                </a:solidFill>
              </a:rPr>
              <a:t>The surface S must be closed!</a:t>
            </a:r>
          </a:p>
        </p:txBody>
      </p:sp>
      <mc:AlternateContent xmlns:mc="http://schemas.openxmlformats.org/markup-compatibility/2006" xmlns:a14="http://schemas.microsoft.com/office/drawing/2010/main">
        <mc:Choice Requires="a14">
          <p:sp>
            <p:nvSpPr>
              <p:cNvPr id="17" name="TextBox 16"/>
              <p:cNvSpPr txBox="1"/>
              <p:nvPr/>
            </p:nvSpPr>
            <p:spPr>
              <a:xfrm>
                <a:off x="3261934" y="1330144"/>
                <a:ext cx="2788392" cy="2039213"/>
              </a:xfrm>
              <a:prstGeom prst="rect">
                <a:avLst/>
              </a:prstGeom>
              <a:noFill/>
              <a:ln>
                <a:noFill/>
              </a:ln>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nor/>
                        </m:rPr>
                        <a:rPr lang="en-GB" sz="1800" b="0" i="0" smtClean="0">
                          <a:latin typeface="Cambria Math" panose="02040503050406030204" pitchFamily="18" charset="0"/>
                          <a:ea typeface="Cambria Math" panose="02040503050406030204" pitchFamily="18" charset="0"/>
                        </a:rPr>
                        <m:t>Gaus</m:t>
                      </m:r>
                      <m:sSup>
                        <m:sSupPr>
                          <m:ctrlPr>
                            <a:rPr lang="en-GB" sz="1800" b="0" i="1" smtClean="0">
                              <a:latin typeface="Cambria Math" panose="02040503050406030204" pitchFamily="18" charset="0"/>
                              <a:ea typeface="Cambria Math" panose="02040503050406030204" pitchFamily="18" charset="0"/>
                            </a:rPr>
                          </m:ctrlPr>
                        </m:sSupPr>
                        <m:e>
                          <m:r>
                            <m:rPr>
                              <m:nor/>
                            </m:rPr>
                            <a:rPr lang="en-GB" sz="1800" b="0" i="0" smtClean="0">
                              <a:latin typeface="Cambria Math" panose="02040503050406030204" pitchFamily="18" charset="0"/>
                              <a:ea typeface="Cambria Math" panose="02040503050406030204" pitchFamily="18" charset="0"/>
                            </a:rPr>
                            <m:t>s</m:t>
                          </m:r>
                        </m:e>
                        <m:sup>
                          <m:r>
                            <m:rPr>
                              <m:nor/>
                            </m:rPr>
                            <a:rPr lang="en-GB" sz="1800" b="0" i="0" smtClean="0">
                              <a:latin typeface="Cambria Math" panose="02040503050406030204" pitchFamily="18" charset="0"/>
                              <a:ea typeface="Cambria Math" panose="02040503050406030204" pitchFamily="18" charset="0"/>
                            </a:rPr>
                            <m:t>′</m:t>
                          </m:r>
                        </m:sup>
                      </m:sSup>
                      <m:r>
                        <m:rPr>
                          <m:nor/>
                        </m:rPr>
                        <a:rPr lang="en-GB" sz="1800" b="0" i="0" smtClean="0">
                          <a:latin typeface="Cambria Math" panose="02040503050406030204" pitchFamily="18" charset="0"/>
                          <a:ea typeface="Cambria Math" panose="02040503050406030204" pitchFamily="18" charset="0"/>
                        </a:rPr>
                        <m:t> </m:t>
                      </m:r>
                      <m:r>
                        <m:rPr>
                          <m:nor/>
                        </m:rPr>
                        <a:rPr lang="en-GB" sz="1800" b="0" i="0" smtClean="0">
                          <a:latin typeface="Cambria Math" panose="02040503050406030204" pitchFamily="18" charset="0"/>
                          <a:ea typeface="Cambria Math" panose="02040503050406030204" pitchFamily="18" charset="0"/>
                        </a:rPr>
                        <m:t>Law</m:t>
                      </m:r>
                      <m:r>
                        <m:rPr>
                          <m:nor/>
                        </m:rPr>
                        <a:rPr lang="en-GB" sz="1800" b="0" i="0" smtClean="0">
                          <a:latin typeface="Cambria Math" panose="02040503050406030204" pitchFamily="18" charset="0"/>
                          <a:ea typeface="Cambria Math" panose="02040503050406030204" pitchFamily="18" charset="0"/>
                        </a:rPr>
                        <m:t> (</m:t>
                      </m:r>
                      <m:r>
                        <m:rPr>
                          <m:nor/>
                        </m:rPr>
                        <a:rPr lang="en-GB" sz="1800" b="0" i="0" smtClean="0">
                          <a:latin typeface="Cambria Math" panose="02040503050406030204" pitchFamily="18" charset="0"/>
                          <a:ea typeface="Cambria Math" panose="02040503050406030204" pitchFamily="18" charset="0"/>
                        </a:rPr>
                        <m:t>Electricity</m:t>
                      </m:r>
                      <m:r>
                        <m:rPr>
                          <m:nor/>
                        </m:rPr>
                        <a:rPr lang="en-GB" sz="1800" b="0" i="0" smtClean="0">
                          <a:latin typeface="Cambria Math" panose="02040503050406030204" pitchFamily="18" charset="0"/>
                          <a:ea typeface="Cambria Math" panose="02040503050406030204" pitchFamily="18" charset="0"/>
                        </a:rPr>
                        <m:t>):</m:t>
                      </m:r>
                    </m:oMath>
                    <m:oMath xmlns:m="http://schemas.openxmlformats.org/officeDocument/2006/math">
                      <m:nary>
                        <m:naryPr>
                          <m:chr m:val="∯"/>
                          <m:limLoc m:val="undOvr"/>
                          <m:ctrlPr>
                            <a:rPr lang="en-GB" sz="1400" b="0" i="1" smtClean="0">
                              <a:latin typeface="Cambria Math" panose="02040503050406030204" pitchFamily="18" charset="0"/>
                            </a:rPr>
                          </m:ctrlPr>
                        </m:naryPr>
                        <m:sub>
                          <m:r>
                            <m:rPr>
                              <m:brk m:alnAt="24"/>
                            </m:rPr>
                            <a:rPr lang="en-GB" sz="1400" b="0" i="1" smtClean="0">
                              <a:latin typeface="Cambria Math" panose="02040503050406030204" pitchFamily="18" charset="0"/>
                            </a:rPr>
                            <m:t>𝑆</m:t>
                          </m:r>
                        </m:sub>
                        <m:sup>
                          <m:r>
                            <a:rPr lang="en-GB" sz="1400" b="0" i="1" smtClean="0">
                              <a:latin typeface="Cambria Math" panose="02040503050406030204" pitchFamily="18" charset="0"/>
                            </a:rPr>
                            <m:t> </m:t>
                          </m:r>
                        </m:sup>
                        <m:e>
                          <m:r>
                            <a:rPr lang="en-GB" sz="1400" b="1" i="1" smtClean="0">
                              <a:latin typeface="Cambria Math" panose="02040503050406030204" pitchFamily="18" charset="0"/>
                            </a:rPr>
                            <m:t>𝑫</m:t>
                          </m:r>
                          <m:r>
                            <a:rPr lang="en-GB" sz="1400" b="0" i="1" smtClean="0">
                              <a:latin typeface="Cambria Math" panose="02040503050406030204" pitchFamily="18" charset="0"/>
                            </a:rPr>
                            <m:t> </m:t>
                          </m:r>
                          <m:r>
                            <a:rPr lang="en-GB" sz="1400" b="0" i="1" smtClean="0">
                              <a:latin typeface="Cambria Math" panose="02040503050406030204" pitchFamily="18" charset="0"/>
                            </a:rPr>
                            <m:t>𝑑</m:t>
                          </m:r>
                          <m:r>
                            <a:rPr lang="en-GB" sz="1400" b="1" i="1" smtClean="0">
                              <a:latin typeface="Cambria Math" panose="02040503050406030204" pitchFamily="18" charset="0"/>
                            </a:rPr>
                            <m:t>𝑨</m:t>
                          </m:r>
                        </m:e>
                      </m:nary>
                      <m:r>
                        <a:rPr lang="en-GB" sz="1400" b="0" i="1">
                          <a:latin typeface="Cambria Math" panose="02040503050406030204" pitchFamily="18" charset="0"/>
                        </a:rPr>
                        <m:t>=</m:t>
                      </m:r>
                      <m:sSub>
                        <m:sSubPr>
                          <m:ctrlPr>
                            <a:rPr lang="en-GB" sz="1400" b="0" i="1" smtClean="0">
                              <a:latin typeface="Cambria Math" panose="02040503050406030204" pitchFamily="18" charset="0"/>
                            </a:rPr>
                          </m:ctrlPr>
                        </m:sSubPr>
                        <m:e>
                          <m:r>
                            <m:rPr>
                              <m:sty m:val="p"/>
                            </m:rPr>
                            <a:rPr lang="el-GR" sz="1400" b="0" i="1" smtClean="0">
                              <a:latin typeface="Cambria Math" panose="02040503050406030204" pitchFamily="18" charset="0"/>
                              <a:ea typeface="Cambria Math" panose="02040503050406030204" pitchFamily="18" charset="0"/>
                            </a:rPr>
                            <m:t>Φ</m:t>
                          </m:r>
                        </m:e>
                        <m:sub>
                          <m:r>
                            <a:rPr lang="en-GB" sz="1400" b="0" i="1" smtClean="0">
                              <a:latin typeface="Cambria Math" panose="02040503050406030204" pitchFamily="18" charset="0"/>
                            </a:rPr>
                            <m:t>𝐷</m:t>
                          </m:r>
                        </m:sub>
                      </m:sSub>
                      <m:r>
                        <a:rPr lang="en-GB" sz="1400" b="0" i="1" smtClean="0">
                          <a:latin typeface="Cambria Math" panose="02040503050406030204" pitchFamily="18" charset="0"/>
                        </a:rPr>
                        <m:t>=</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𝑄</m:t>
                          </m:r>
                        </m:e>
                        <m:sub>
                          <m:r>
                            <m:rPr>
                              <m:sty m:val="p"/>
                            </m:rPr>
                            <a:rPr lang="en-GB" sz="1400" b="0" i="0" smtClean="0">
                              <a:latin typeface="Cambria Math" panose="02040503050406030204" pitchFamily="18" charset="0"/>
                            </a:rPr>
                            <m:t>free</m:t>
                          </m:r>
                        </m:sub>
                      </m:sSub>
                    </m:oMath>
                  </m:oMathPara>
                </a14:m>
                <a:br>
                  <a:rPr lang="en-GB" sz="1400" b="0" dirty="0">
                    <a:latin typeface="+mn-lt"/>
                  </a:rPr>
                </a:br>
                <a:endParaRPr lang="en-GB" sz="1400" b="0" dirty="0">
                  <a:latin typeface="+mn-lt"/>
                </a:endParaRPr>
              </a:p>
              <a:p>
                <a:pPr>
                  <a:buNone/>
                </a:pPr>
                <a:br>
                  <a:rPr lang="en-GB" sz="1400" b="0" dirty="0">
                    <a:latin typeface="+mn-lt"/>
                  </a:rPr>
                </a:b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with</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electric</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displacement</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𝑫</m:t>
                      </m:r>
                      <m:r>
                        <a:rPr lang="en-GB" sz="1400" b="0" i="0" smtClean="0">
                          <a:latin typeface="Cambria Math" panose="02040503050406030204" pitchFamily="18" charset="0"/>
                        </a:rPr>
                        <m:t> </m:t>
                      </m:r>
                    </m:oMath>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and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free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charge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rPr>
                            <m:t>𝑄</m:t>
                          </m:r>
                        </m:e>
                        <m:sub>
                          <m:r>
                            <m:rPr>
                              <m:sty m:val="p"/>
                            </m:rPr>
                            <a:rPr lang="en-GB" sz="1400" b="0" i="0" smtClean="0">
                              <a:latin typeface="Cambria Math" panose="02040503050406030204" pitchFamily="18" charset="0"/>
                            </a:rPr>
                            <m:t>free</m:t>
                          </m:r>
                        </m:sub>
                      </m:sSub>
                    </m:oMath>
                    <m:oMath xmlns:m="http://schemas.openxmlformats.org/officeDocument/2006/math">
                      <m:r>
                        <m:rPr>
                          <m:nor/>
                        </m:rPr>
                        <a:rPr lang="en-GB" sz="1400" b="0" i="0">
                          <a:latin typeface="Cambria Math" panose="02040503050406030204" pitchFamily="18" charset="0"/>
                          <a:ea typeface="Cambria Math" panose="02040503050406030204" pitchFamily="18" charset="0"/>
                          <a:cs typeface="Arial" panose="020B0604020202020204" pitchFamily="34" charset="0"/>
                        </a:rPr>
                        <m:t>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quivalent</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to</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𝑫</m:t>
                      </m:r>
                      <m:r>
                        <m:rPr>
                          <m:nor/>
                        </m:rPr>
                        <a:rPr lang="en-GB" sz="1400" b="0" i="0" smtClean="0">
                          <a:latin typeface="Cambria Math" panose="02040503050406030204" pitchFamily="18" charset="0"/>
                        </a:rPr>
                        <m:t>−</m:t>
                      </m:r>
                      <m:r>
                        <m:rPr>
                          <m:nor/>
                        </m:rPr>
                        <a:rPr lang="en-GB" sz="1400" b="0" i="0" smtClean="0">
                          <a:latin typeface="Cambria Math" panose="02040503050406030204" pitchFamily="18" charset="0"/>
                        </a:rPr>
                        <m:t>field</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flux</m:t>
                      </m:r>
                      <m:r>
                        <m:rPr>
                          <m:nor/>
                        </m:rPr>
                        <a:rPr lang="en-GB" sz="1400" b="0" i="0" smtClean="0">
                          <a:latin typeface="Cambria Math" panose="02040503050406030204" pitchFamily="18" charset="0"/>
                        </a:rPr>
                        <m:t> </m:t>
                      </m:r>
                      <m:sSub>
                        <m:sSubPr>
                          <m:ctrlPr>
                            <a:rPr lang="en-GB" sz="1400" b="0" i="1">
                              <a:latin typeface="Cambria Math" panose="02040503050406030204" pitchFamily="18" charset="0"/>
                            </a:rPr>
                          </m:ctrlPr>
                        </m:sSubPr>
                        <m:e>
                          <m:r>
                            <m:rPr>
                              <m:sty m:val="p"/>
                            </m:rPr>
                            <a:rPr lang="el-GR" sz="1400" b="0" i="1">
                              <a:latin typeface="Cambria Math" panose="02040503050406030204" pitchFamily="18" charset="0"/>
                              <a:ea typeface="Cambria Math" panose="02040503050406030204" pitchFamily="18" charset="0"/>
                            </a:rPr>
                            <m:t>Φ</m:t>
                          </m:r>
                        </m:e>
                        <m:sub>
                          <m:r>
                            <a:rPr lang="en-GB" sz="1400" b="0" i="1">
                              <a:latin typeface="Cambria Math" panose="02040503050406030204" pitchFamily="18" charset="0"/>
                            </a:rPr>
                            <m:t>𝐷</m:t>
                          </m:r>
                        </m:sub>
                      </m:sSub>
                    </m:oMath>
                  </m:oMathPara>
                </a14:m>
                <a:br>
                  <a:rPr lang="en-GB" sz="1400" b="0" dirty="0">
                    <a:latin typeface="Arial" panose="020B0604020202020204" pitchFamily="34" charset="0"/>
                    <a:cs typeface="Arial" panose="020B0604020202020204" pitchFamily="34" charset="0"/>
                  </a:rPr>
                </a:br>
                <a:br>
                  <a:rPr lang="en-GB" sz="1400" b="0" dirty="0"/>
                </a:br>
                <a:endParaRPr lang="en-GB" sz="1400" b="0" dirty="0"/>
              </a:p>
            </p:txBody>
          </p:sp>
        </mc:Choice>
        <mc:Fallback xmlns="">
          <p:sp>
            <p:nvSpPr>
              <p:cNvPr id="17" name="TextBox 16"/>
              <p:cNvSpPr txBox="1">
                <a:spLocks noRot="1" noChangeAspect="1" noMove="1" noResize="1" noEditPoints="1" noAdjustHandles="1" noChangeArrowheads="1" noChangeShapeType="1" noTextEdit="1"/>
              </p:cNvSpPr>
              <p:nvPr/>
            </p:nvSpPr>
            <p:spPr>
              <a:xfrm>
                <a:off x="3261934" y="1330144"/>
                <a:ext cx="2788392" cy="2039213"/>
              </a:xfrm>
              <a:prstGeom prst="rect">
                <a:avLst/>
              </a:prstGeom>
              <a:blipFill>
                <a:blip r:embed="rId5"/>
                <a:stretch>
                  <a:fillRect l="-20306" t="-29552" b="-299"/>
                </a:stretch>
              </a:blipFill>
              <a:ln>
                <a:no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3047901" y="4205663"/>
                <a:ext cx="2732286" cy="1661737"/>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nor/>
                        </m:rPr>
                        <a:rPr lang="en-GB" sz="1800" b="0" i="0" smtClean="0">
                          <a:latin typeface="Cambria Math" panose="02040503050406030204" pitchFamily="18" charset="0"/>
                          <a:ea typeface="Cambria Math" panose="02040503050406030204" pitchFamily="18" charset="0"/>
                        </a:rPr>
                        <m:t>Gaus</m:t>
                      </m:r>
                      <m:sSup>
                        <m:sSupPr>
                          <m:ctrlPr>
                            <a:rPr lang="en-GB" sz="1800" b="0" i="1" smtClean="0">
                              <a:latin typeface="Cambria Math" panose="02040503050406030204" pitchFamily="18" charset="0"/>
                              <a:ea typeface="Cambria Math" panose="02040503050406030204" pitchFamily="18" charset="0"/>
                            </a:rPr>
                          </m:ctrlPr>
                        </m:sSupPr>
                        <m:e>
                          <m:r>
                            <m:rPr>
                              <m:nor/>
                            </m:rPr>
                            <a:rPr lang="en-GB" sz="1800" b="0" i="0" smtClean="0">
                              <a:latin typeface="Cambria Math" panose="02040503050406030204" pitchFamily="18" charset="0"/>
                              <a:ea typeface="Cambria Math" panose="02040503050406030204" pitchFamily="18" charset="0"/>
                            </a:rPr>
                            <m:t>s</m:t>
                          </m:r>
                        </m:e>
                        <m:sup>
                          <m:r>
                            <m:rPr>
                              <m:nor/>
                            </m:rPr>
                            <a:rPr lang="en-GB" sz="1800" b="0" i="0" smtClean="0">
                              <a:latin typeface="Cambria Math" panose="02040503050406030204" pitchFamily="18" charset="0"/>
                              <a:ea typeface="Cambria Math" panose="02040503050406030204" pitchFamily="18" charset="0"/>
                            </a:rPr>
                            <m:t>′</m:t>
                          </m:r>
                        </m:sup>
                      </m:sSup>
                      <m:r>
                        <m:rPr>
                          <m:nor/>
                        </m:rPr>
                        <a:rPr lang="en-GB" sz="1800" b="0" i="0" smtClean="0">
                          <a:latin typeface="Cambria Math" panose="02040503050406030204" pitchFamily="18" charset="0"/>
                          <a:ea typeface="Cambria Math" panose="02040503050406030204" pitchFamily="18" charset="0"/>
                        </a:rPr>
                        <m:t> </m:t>
                      </m:r>
                      <m:r>
                        <m:rPr>
                          <m:nor/>
                        </m:rPr>
                        <a:rPr lang="en-GB" sz="1800" b="0" i="0" smtClean="0">
                          <a:latin typeface="Cambria Math" panose="02040503050406030204" pitchFamily="18" charset="0"/>
                          <a:ea typeface="Cambria Math" panose="02040503050406030204" pitchFamily="18" charset="0"/>
                        </a:rPr>
                        <m:t>Law</m:t>
                      </m:r>
                      <m:r>
                        <m:rPr>
                          <m:nor/>
                        </m:rPr>
                        <a:rPr lang="en-GB" sz="1800" b="0" i="0" smtClean="0">
                          <a:latin typeface="Cambria Math" panose="02040503050406030204" pitchFamily="18" charset="0"/>
                          <a:ea typeface="Cambria Math" panose="02040503050406030204" pitchFamily="18" charset="0"/>
                        </a:rPr>
                        <m:t> (</m:t>
                      </m:r>
                      <m:r>
                        <m:rPr>
                          <m:nor/>
                        </m:rPr>
                        <a:rPr lang="en-GB" sz="1800" b="0" i="0" smtClean="0">
                          <a:latin typeface="Cambria Math" panose="02040503050406030204" pitchFamily="18" charset="0"/>
                          <a:ea typeface="Cambria Math" panose="02040503050406030204" pitchFamily="18" charset="0"/>
                        </a:rPr>
                        <m:t>Magnetism</m:t>
                      </m:r>
                      <m:r>
                        <m:rPr>
                          <m:nor/>
                        </m:rPr>
                        <a:rPr lang="en-GB" sz="1800" b="0" i="0" smtClean="0">
                          <a:latin typeface="Cambria Math" panose="02040503050406030204" pitchFamily="18" charset="0"/>
                          <a:ea typeface="Cambria Math" panose="02040503050406030204" pitchFamily="18" charset="0"/>
                        </a:rPr>
                        <m:t>):</m:t>
                      </m:r>
                    </m:oMath>
                    <m:oMath xmlns:m="http://schemas.openxmlformats.org/officeDocument/2006/math">
                      <m:nary>
                        <m:naryPr>
                          <m:chr m:val="∯"/>
                          <m:limLoc m:val="undOvr"/>
                          <m:ctrlPr>
                            <a:rPr lang="en-GB" sz="1400" b="0" i="1" smtClean="0">
                              <a:latin typeface="Cambria Math" panose="02040503050406030204" pitchFamily="18" charset="0"/>
                            </a:rPr>
                          </m:ctrlPr>
                        </m:naryPr>
                        <m:sub>
                          <m:r>
                            <m:rPr>
                              <m:brk m:alnAt="24"/>
                            </m:rPr>
                            <a:rPr lang="en-GB" sz="1400" b="0" i="1" smtClean="0">
                              <a:latin typeface="Cambria Math" panose="02040503050406030204" pitchFamily="18" charset="0"/>
                            </a:rPr>
                            <m:t>𝑆</m:t>
                          </m:r>
                        </m:sub>
                        <m:sup>
                          <m:r>
                            <a:rPr lang="en-GB" sz="1400" b="0" i="1" smtClean="0">
                              <a:latin typeface="Cambria Math" panose="02040503050406030204" pitchFamily="18" charset="0"/>
                            </a:rPr>
                            <m:t> </m:t>
                          </m:r>
                        </m:sup>
                        <m:e>
                          <m:r>
                            <a:rPr lang="en-GB" sz="1400" b="1" i="1" smtClean="0">
                              <a:latin typeface="Cambria Math" panose="02040503050406030204" pitchFamily="18" charset="0"/>
                            </a:rPr>
                            <m:t>𝑩</m:t>
                          </m:r>
                          <m:r>
                            <a:rPr lang="en-GB" sz="1400" b="0" i="1" smtClean="0">
                              <a:latin typeface="Cambria Math" panose="02040503050406030204" pitchFamily="18" charset="0"/>
                            </a:rPr>
                            <m:t> </m:t>
                          </m:r>
                          <m:r>
                            <a:rPr lang="en-GB" sz="1400" b="0" i="1" smtClean="0">
                              <a:latin typeface="Cambria Math" panose="02040503050406030204" pitchFamily="18" charset="0"/>
                            </a:rPr>
                            <m:t>𝑑</m:t>
                          </m:r>
                          <m:r>
                            <a:rPr lang="en-GB" sz="1400" b="1" i="1" smtClean="0">
                              <a:latin typeface="Cambria Math" panose="02040503050406030204" pitchFamily="18" charset="0"/>
                            </a:rPr>
                            <m:t>𝑺</m:t>
                          </m:r>
                        </m:e>
                      </m:nary>
                      <m:r>
                        <a:rPr lang="en-GB" sz="1400" b="0" i="1">
                          <a:latin typeface="Cambria Math" panose="02040503050406030204" pitchFamily="18" charset="0"/>
                        </a:rPr>
                        <m:t>=</m:t>
                      </m:r>
                      <m:r>
                        <a:rPr lang="en-GB" sz="1400" b="0" i="1" smtClean="0">
                          <a:latin typeface="Cambria Math" panose="02040503050406030204" pitchFamily="18" charset="0"/>
                        </a:rPr>
                        <m:t>0</m:t>
                      </m:r>
                    </m:oMath>
                  </m:oMathPara>
                </a14:m>
                <a:br>
                  <a:rPr lang="en-GB" sz="1400" b="0" dirty="0">
                    <a:latin typeface="+mn-lt"/>
                  </a:rPr>
                </a:br>
                <a:endParaRPr lang="en-GB" sz="1400" b="0" dirty="0">
                  <a:latin typeface="+mn-lt"/>
                </a:endParaRPr>
              </a:p>
              <a:p>
                <a:pPr>
                  <a:buNone/>
                </a:pPr>
                <a:br>
                  <a:rPr lang="en-GB" sz="1400" b="0" dirty="0">
                    <a:latin typeface="+mn-lt"/>
                  </a:rPr>
                </a:b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with</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magnetic</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field</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a:rPr lang="en-GB" sz="1400" b="1" i="1" smtClean="0">
                          <a:latin typeface="Cambria Math" panose="02040503050406030204" pitchFamily="18" charset="0"/>
                        </a:rPr>
                        <m:t>𝑩</m:t>
                      </m:r>
                      <m:r>
                        <a:rPr lang="en-GB" sz="1400" b="0" i="0" smtClean="0">
                          <a:latin typeface="Cambria Math" panose="02040503050406030204" pitchFamily="18" charset="0"/>
                        </a:rPr>
                        <m:t> </m:t>
                      </m:r>
                    </m:oMath>
                  </m:oMathPara>
                </a14:m>
                <a:br>
                  <a:rPr lang="en-GB" sz="1400" b="0" dirty="0">
                    <a:latin typeface="Arial" panose="020B0604020202020204" pitchFamily="34" charset="0"/>
                    <a:cs typeface="Arial" panose="020B0604020202020204" pitchFamily="34" charset="0"/>
                  </a:rPr>
                </a:br>
                <a:br>
                  <a:rPr lang="en-GB" sz="1400" b="0" dirty="0"/>
                </a:br>
                <a:endParaRPr lang="en-GB" sz="1400"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3047901" y="4205663"/>
                <a:ext cx="2732286" cy="1661737"/>
              </a:xfrm>
              <a:prstGeom prst="rect">
                <a:avLst/>
              </a:prstGeom>
              <a:blipFill>
                <a:blip r:embed="rId6"/>
                <a:stretch>
                  <a:fillRect l="-23438" t="-36630" b="-227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6140042" y="1745963"/>
                <a:ext cx="2663421" cy="840295"/>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𝑑𝑖𝑣</m:t>
                      </m:r>
                      <m:r>
                        <a:rPr lang="en-GB" sz="1400" b="0" i="1" smtClean="0">
                          <a:latin typeface="Cambria Math" panose="02040503050406030204" pitchFamily="18" charset="0"/>
                        </a:rPr>
                        <m:t> </m:t>
                      </m:r>
                      <m:r>
                        <a:rPr lang="en-GB" sz="1400" b="1" i="1" smtClean="0">
                          <a:latin typeface="Cambria Math" panose="02040503050406030204" pitchFamily="18" charset="0"/>
                        </a:rPr>
                        <m:t>𝑫</m:t>
                      </m:r>
                      <m:r>
                        <a:rPr lang="en-GB" sz="1400" b="0" i="1" smtClean="0">
                          <a:latin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𝑫</m:t>
                      </m:r>
                      <m:r>
                        <a:rPr lang="en-GB" sz="1400" b="0" i="1" smtClean="0">
                          <a:latin typeface="Cambria Math" panose="02040503050406030204" pitchFamily="18" charset="0"/>
                          <a:ea typeface="Cambria Math" panose="02040503050406030204" pitchFamily="18" charset="0"/>
                        </a:rPr>
                        <m:t>=</m:t>
                      </m:r>
                      <m:sSub>
                        <m:sSubPr>
                          <m:ctrlPr>
                            <a:rPr lang="en-GB" sz="1400" b="0" i="1" smtClean="0">
                              <a:latin typeface="Cambria Math" panose="02040503050406030204" pitchFamily="18" charset="0"/>
                              <a:ea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𝜌</m:t>
                          </m:r>
                        </m:e>
                        <m:sub>
                          <m:r>
                            <m:rPr>
                              <m:sty m:val="p"/>
                            </m:rPr>
                            <a:rPr lang="en-GB" sz="1400" b="0" i="0" smtClean="0">
                              <a:latin typeface="Cambria Math" panose="02040503050406030204" pitchFamily="18" charset="0"/>
                              <a:ea typeface="Cambria Math" panose="02040503050406030204" pitchFamily="18" charset="0"/>
                            </a:rPr>
                            <m:t>free</m:t>
                          </m:r>
                        </m:sub>
                      </m:sSub>
                    </m:oMath>
                  </m:oMathPara>
                </a14:m>
                <a:br>
                  <a:rPr lang="en-GB" sz="1400" b="0" dirty="0">
                    <a:latin typeface="+mn-lt"/>
                    <a:ea typeface="Cambria Math" panose="02040503050406030204" pitchFamily="18" charset="0"/>
                  </a:rPr>
                </a:br>
                <a:br>
                  <a:rPr lang="en-GB" sz="1400" b="0" dirty="0">
                    <a:latin typeface="+mn-lt"/>
                  </a:rPr>
                </a:br>
                <a:endParaRPr lang="en-GB" sz="1400" b="0" i="0" dirty="0">
                  <a:latin typeface="+mj-lt"/>
                </a:endParaRPr>
              </a:p>
              <a:p>
                <a:pPr>
                  <a:buNone/>
                </a:pP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with</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the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free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charge</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density</m:t>
                      </m:r>
                      <m:r>
                        <m:rPr>
                          <m:nor/>
                        </m:rPr>
                        <a:rPr lang="en-GB" sz="1400" b="0" i="0" smtClean="0">
                          <a:latin typeface="Cambria Math" panose="02040503050406030204" pitchFamily="18" charset="0"/>
                          <a:ea typeface="Cambria Math" panose="02040503050406030204" pitchFamily="18" charset="0"/>
                          <a:cs typeface="Arial" panose="020B0604020202020204" pitchFamily="34" charset="0"/>
                        </a:rPr>
                        <m:t> </m:t>
                      </m:r>
                      <m:sSub>
                        <m:sSubPr>
                          <m:ctrlPr>
                            <a:rPr lang="en-GB" sz="1400" b="0" i="1" smtClean="0">
                              <a:latin typeface="Cambria Math" panose="02040503050406030204" pitchFamily="18" charset="0"/>
                            </a:rPr>
                          </m:ctrlPr>
                        </m:sSubPr>
                        <m:e>
                          <m:r>
                            <a:rPr lang="en-GB" sz="1400" b="0" i="1" smtClean="0">
                              <a:latin typeface="Cambria Math" panose="02040503050406030204" pitchFamily="18" charset="0"/>
                              <a:ea typeface="Cambria Math" panose="02040503050406030204" pitchFamily="18" charset="0"/>
                            </a:rPr>
                            <m:t>𝜌</m:t>
                          </m:r>
                        </m:e>
                        <m:sub>
                          <m:r>
                            <m:rPr>
                              <m:sty m:val="p"/>
                            </m:rPr>
                            <a:rPr lang="en-GB" sz="1400" b="0" i="0" smtClean="0">
                              <a:latin typeface="Cambria Math" panose="02040503050406030204" pitchFamily="18" charset="0"/>
                            </a:rPr>
                            <m:t>free</m:t>
                          </m:r>
                        </m:sub>
                      </m:sSub>
                    </m:oMath>
                  </m:oMathPara>
                </a14:m>
                <a:br>
                  <a:rPr lang="en-GB" sz="1400" b="0" dirty="0"/>
                </a:br>
                <a:endParaRPr lang="en-GB" sz="1400" b="0" dirty="0"/>
              </a:p>
            </p:txBody>
          </p:sp>
        </mc:Choice>
        <mc:Fallback xmlns="">
          <p:sp>
            <p:nvSpPr>
              <p:cNvPr id="19" name="TextBox 18"/>
              <p:cNvSpPr txBox="1">
                <a:spLocks noRot="1" noChangeAspect="1" noMove="1" noResize="1" noEditPoints="1" noAdjustHandles="1" noChangeArrowheads="1" noChangeShapeType="1" noTextEdit="1"/>
              </p:cNvSpPr>
              <p:nvPr/>
            </p:nvSpPr>
            <p:spPr>
              <a:xfrm>
                <a:off x="6140042" y="1745963"/>
                <a:ext cx="2663421" cy="840295"/>
              </a:xfrm>
              <a:prstGeom prst="rect">
                <a:avLst/>
              </a:prstGeom>
              <a:blipFill>
                <a:blip r:embed="rId7"/>
                <a:stretch>
                  <a:fillRect b="-869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6050326" y="4643213"/>
                <a:ext cx="2552430" cy="840295"/>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400" b="0" i="1" smtClean="0">
                          <a:latin typeface="Cambria Math" panose="02040503050406030204" pitchFamily="18" charset="0"/>
                        </a:rPr>
                        <m:t>𝑑𝑖𝑣</m:t>
                      </m:r>
                      <m:r>
                        <a:rPr lang="en-GB" sz="1400" b="0" i="1" smtClean="0">
                          <a:latin typeface="Cambria Math" panose="02040503050406030204" pitchFamily="18" charset="0"/>
                        </a:rPr>
                        <m:t> </m:t>
                      </m:r>
                      <m:r>
                        <a:rPr lang="en-GB" sz="1400" b="1" i="1" smtClean="0">
                          <a:latin typeface="Cambria Math" panose="02040503050406030204" pitchFamily="18" charset="0"/>
                        </a:rPr>
                        <m:t>𝑩</m:t>
                      </m:r>
                      <m:r>
                        <a:rPr lang="en-GB" sz="1400" b="0" i="1" smtClean="0">
                          <a:latin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0" i="1" smtClean="0">
                          <a:latin typeface="Cambria Math" panose="02040503050406030204" pitchFamily="18" charset="0"/>
                          <a:ea typeface="Cambria Math" panose="02040503050406030204" pitchFamily="18" charset="0"/>
                        </a:rPr>
                        <m:t>⋅</m:t>
                      </m:r>
                      <m:r>
                        <a:rPr lang="en-GB" sz="1400" b="1" i="1" smtClean="0">
                          <a:latin typeface="Cambria Math" panose="02040503050406030204" pitchFamily="18" charset="0"/>
                          <a:ea typeface="Cambria Math" panose="02040503050406030204" pitchFamily="18" charset="0"/>
                        </a:rPr>
                        <m:t>𝑩</m:t>
                      </m:r>
                      <m:r>
                        <a:rPr lang="en-GB" sz="1400" b="0" i="1" smtClean="0">
                          <a:latin typeface="Cambria Math" panose="02040503050406030204" pitchFamily="18" charset="0"/>
                          <a:ea typeface="Cambria Math" panose="02040503050406030204" pitchFamily="18" charset="0"/>
                        </a:rPr>
                        <m:t>=0</m:t>
                      </m:r>
                    </m:oMath>
                  </m:oMathPara>
                </a14:m>
                <a:br>
                  <a:rPr lang="en-GB" sz="1400" b="0" dirty="0">
                    <a:latin typeface="+mn-lt"/>
                    <a:ea typeface="Cambria Math" panose="02040503050406030204" pitchFamily="18" charset="0"/>
                  </a:rPr>
                </a:br>
                <a:br>
                  <a:rPr lang="en-GB" sz="1400" b="0" dirty="0">
                    <a:latin typeface="+mn-lt"/>
                  </a:rPr>
                </a:br>
                <a:endParaRPr lang="en-GB" sz="1400" b="0" i="0" dirty="0">
                  <a:latin typeface="+mj-lt"/>
                </a:endParaRPr>
              </a:p>
              <a:p>
                <a:pPr>
                  <a:buNone/>
                </a:pPr>
                <a14:m>
                  <m:oMathPara xmlns:m="http://schemas.openxmlformats.org/officeDocument/2006/math">
                    <m:oMathParaPr>
                      <m:jc m:val="centerGroup"/>
                    </m:oMathParaPr>
                    <m:oMath xmlns:m="http://schemas.openxmlformats.org/officeDocument/2006/math">
                      <m:r>
                        <m:rPr>
                          <m:nor/>
                        </m:rPr>
                        <a:rPr lang="en-GB" sz="1400" b="0" i="0" smtClean="0">
                          <a:latin typeface="Cambria Math" panose="02040503050406030204" pitchFamily="18" charset="0"/>
                        </a:rPr>
                        <m:t>there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are</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no</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magnetic</m:t>
                      </m:r>
                      <m:r>
                        <m:rPr>
                          <m:nor/>
                        </m:rPr>
                        <a:rPr lang="en-GB" sz="1400" b="0" i="0" smtClean="0">
                          <a:latin typeface="Cambria Math" panose="02040503050406030204" pitchFamily="18" charset="0"/>
                        </a:rPr>
                        <m:t> </m:t>
                      </m:r>
                      <m:r>
                        <m:rPr>
                          <m:nor/>
                        </m:rPr>
                        <a:rPr lang="en-GB" sz="1400" b="0" i="0" smtClean="0">
                          <a:latin typeface="Cambria Math" panose="02040503050406030204" pitchFamily="18" charset="0"/>
                        </a:rPr>
                        <m:t>charges</m:t>
                      </m:r>
                    </m:oMath>
                  </m:oMathPara>
                </a14:m>
                <a:br>
                  <a:rPr lang="en-GB" sz="1400" b="0" dirty="0"/>
                </a:br>
                <a:endParaRPr lang="en-GB" sz="1400" b="0" dirty="0"/>
              </a:p>
            </p:txBody>
          </p:sp>
        </mc:Choice>
        <mc:Fallback xmlns="">
          <p:sp>
            <p:nvSpPr>
              <p:cNvPr id="20" name="TextBox 19"/>
              <p:cNvSpPr txBox="1">
                <a:spLocks noRot="1" noChangeAspect="1" noMove="1" noResize="1" noEditPoints="1" noAdjustHandles="1" noChangeArrowheads="1" noChangeShapeType="1" noTextEdit="1"/>
              </p:cNvSpPr>
              <p:nvPr/>
            </p:nvSpPr>
            <p:spPr>
              <a:xfrm>
                <a:off x="6050326" y="4643213"/>
                <a:ext cx="2552430" cy="840295"/>
              </a:xfrm>
              <a:prstGeom prst="rect">
                <a:avLst/>
              </a:prstGeom>
              <a:blipFill>
                <a:blip r:embed="rId8"/>
                <a:stretch>
                  <a:fillRect t="-725" b="-7971"/>
                </a:stretch>
              </a:blipFill>
            </p:spPr>
            <p:txBody>
              <a:bodyPr/>
              <a:lstStyle/>
              <a:p>
                <a:r>
                  <a:rPr lang="en-GB">
                    <a:noFill/>
                  </a:rPr>
                  <a:t> </a:t>
                </a:r>
              </a:p>
            </p:txBody>
          </p:sp>
        </mc:Fallback>
      </mc:AlternateContent>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Date Placeholder 5"/>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391" name="Slide Number Placeholder 6"/>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5256AA87-A566-494B-A6E6-F0C72493A49C}"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60</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6407" name="Rectangle 23"/>
          <p:cNvSpPr>
            <a:spLocks noGrp="1" noChangeArrowheads="1"/>
          </p:cNvSpPr>
          <p:nvPr>
            <p:ph type="title"/>
          </p:nvPr>
        </p:nvSpPr>
        <p:spPr>
          <a:xfrm>
            <a:off x="381000" y="0"/>
            <a:ext cx="8394700" cy="1066800"/>
          </a:xfrm>
        </p:spPr>
        <p:txBody>
          <a:bodyPr/>
          <a:lstStyle/>
          <a:p>
            <a:pPr>
              <a:defRPr/>
            </a:pPr>
            <a:r>
              <a:rPr lang="en-US" dirty="0"/>
              <a:t>Mode chart of a Pillbox cavity – Version 1</a:t>
            </a:r>
          </a:p>
        </p:txBody>
      </p:sp>
      <p:sp>
        <p:nvSpPr>
          <p:cNvPr id="16393" name="Rectangle 67"/>
          <p:cNvSpPr>
            <a:spLocks noChangeArrowheads="1"/>
          </p:cNvSpPr>
          <p:nvPr/>
        </p:nvSpPr>
        <p:spPr bwMode="auto">
          <a:xfrm rot="-5400000">
            <a:off x="-1943893" y="3290093"/>
            <a:ext cx="4686300" cy="557213"/>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Reprinted from </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Meinke, H. and Gundlach, F. W.,</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1" u="none" strike="noStrike" kern="1200" cap="none" spc="0" normalizeH="0" baseline="0" noProof="0" dirty="0">
                <a:ln>
                  <a:noFill/>
                </a:ln>
                <a:solidFill>
                  <a:srgbClr val="0000FF"/>
                </a:solidFill>
                <a:effectLst/>
                <a:uLnTx/>
                <a:uFillTx/>
                <a:latin typeface="Arial" charset="0"/>
                <a:ea typeface="+mn-ea"/>
                <a:cs typeface="+mn-cs"/>
              </a:rPr>
              <a:t>Taschenbuch der Hochfrequenztechnik</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,S.471</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0" u="none" strike="noStrike" kern="1200" cap="none" spc="0" normalizeH="0" baseline="0" noProof="0" dirty="0">
                <a:ln>
                  <a:noFill/>
                </a:ln>
                <a:solidFill>
                  <a:srgbClr val="0000FF"/>
                </a:solidFill>
                <a:effectLst/>
                <a:uLnTx/>
                <a:uFillTx/>
                <a:latin typeface="Arial" charset="0"/>
                <a:ea typeface="+mn-ea"/>
                <a:cs typeface="+mn-cs"/>
              </a:rPr>
              <a:t>Erste  Auflage, Springer-Verlag, Berlin (1968) and </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en-US" sz="1200" b="0" i="1" u="none" strike="noStrike" kern="1200" cap="none" spc="0" normalizeH="0" baseline="0" noProof="0" dirty="0">
                <a:ln>
                  <a:noFill/>
                </a:ln>
                <a:solidFill>
                  <a:srgbClr val="0000FF"/>
                </a:solidFill>
                <a:effectLst/>
                <a:uLnTx/>
                <a:uFillTx/>
                <a:latin typeface="Arial" charset="0"/>
                <a:ea typeface="+mn-ea"/>
                <a:cs typeface="+mn-cs"/>
              </a:rPr>
              <a:t>Techniques of Microwave Measurements</a:t>
            </a:r>
            <a:r>
              <a:rPr kumimoji="0" lang="en-US" sz="1200" b="0" i="0" u="none" strike="noStrike" kern="1200" cap="none" spc="0" normalizeH="0" baseline="0" noProof="0" dirty="0">
                <a:ln>
                  <a:noFill/>
                </a:ln>
                <a:solidFill>
                  <a:srgbClr val="0000FF"/>
                </a:solidFill>
                <a:effectLst/>
                <a:uLnTx/>
                <a:uFillTx/>
                <a:latin typeface="Arial" charset="0"/>
                <a:ea typeface="+mn-ea"/>
                <a:cs typeface="+mn-cs"/>
              </a:rPr>
              <a:t> by Carol G. Montgomery, 1st ed., 1947; by permission, McGraw-Hill Book Co., N. Y.</a:t>
            </a:r>
          </a:p>
        </p:txBody>
      </p:sp>
      <p:sp>
        <p:nvSpPr>
          <p:cNvPr id="16394"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16395" name="Rectangle 63"/>
          <p:cNvSpPr>
            <a:spLocks noChangeArrowheads="1"/>
          </p:cNvSpPr>
          <p:nvPr/>
        </p:nvSpPr>
        <p:spPr bwMode="auto">
          <a:xfrm>
            <a:off x="6013450" y="2873375"/>
            <a:ext cx="2843213" cy="1412875"/>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Cylindrical cavity with </a:t>
            </a:r>
            <a:r>
              <a:rPr kumimoji="0" lang="en-US" sz="1600" b="1" i="0" u="none" strike="noStrike" kern="1200" cap="none" spc="0" normalizeH="0" baseline="0" noProof="0" dirty="0">
                <a:ln>
                  <a:noFill/>
                </a:ln>
                <a:solidFill>
                  <a:srgbClr val="0000FF"/>
                </a:solidFill>
                <a:effectLst/>
                <a:uLnTx/>
                <a:uFillTx/>
                <a:latin typeface="Arial" charset="0"/>
                <a:ea typeface="+mn-ea"/>
                <a:cs typeface="+mn-cs"/>
              </a:rPr>
              <a:t>radius a,  height = h </a:t>
            </a:r>
            <a:r>
              <a:rPr kumimoji="0" lang="en-US" sz="1600" b="0" i="0" u="none" strike="noStrike" kern="1200" cap="none" spc="0" normalizeH="0" baseline="0" noProof="0" dirty="0">
                <a:ln>
                  <a:noFill/>
                </a:ln>
                <a:solidFill>
                  <a:srgbClr val="0000FF"/>
                </a:solidFill>
                <a:effectLst/>
                <a:uLnTx/>
                <a:uFillTx/>
                <a:latin typeface="Arial" charset="0"/>
                <a:ea typeface="+mn-ea"/>
                <a:cs typeface="+mn-cs"/>
              </a:rPr>
              <a:t>and </a:t>
            </a:r>
            <a:r>
              <a:rPr kumimoji="0" lang="en-US" sz="1600" b="1" i="0" u="none" strike="noStrike" kern="1200" cap="none" spc="0" normalizeH="0" baseline="0" noProof="0" dirty="0">
                <a:ln>
                  <a:noFill/>
                </a:ln>
                <a:solidFill>
                  <a:srgbClr val="0000FF"/>
                </a:solidFill>
                <a:effectLst/>
                <a:uLnTx/>
                <a:uFillTx/>
                <a:latin typeface="Arial" charset="0"/>
                <a:ea typeface="+mn-ea"/>
                <a:cs typeface="+mn-cs"/>
              </a:rPr>
              <a:t>resonant wavelength </a:t>
            </a:r>
            <a:r>
              <a:rPr kumimoji="0" lang="en-US" sz="1600" b="1" i="0" u="none" strike="noStrike" kern="1200" cap="none" spc="0" normalizeH="0" baseline="0" noProof="0" dirty="0">
                <a:ln>
                  <a:noFill/>
                </a:ln>
                <a:solidFill>
                  <a:srgbClr val="0000FF"/>
                </a:solidFill>
                <a:effectLst/>
                <a:uLnTx/>
                <a:uFillTx/>
                <a:latin typeface="Symbol" pitchFamily="18" charset="2"/>
                <a:ea typeface="+mn-ea"/>
                <a:cs typeface="+mn-cs"/>
              </a:rPr>
              <a:t>l</a:t>
            </a:r>
            <a:r>
              <a:rPr kumimoji="0" lang="en-US" sz="1600" b="1" i="0" u="none" strike="noStrike" kern="1200" cap="none" spc="0" normalizeH="0" baseline="-25000" noProof="0" dirty="0">
                <a:ln>
                  <a:noFill/>
                </a:ln>
                <a:solidFill>
                  <a:srgbClr val="0000FF"/>
                </a:solidFill>
                <a:effectLst/>
                <a:uLnTx/>
                <a:uFillTx/>
                <a:latin typeface="Arial" charset="0"/>
                <a:ea typeface="+mn-ea"/>
                <a:cs typeface="+mn-cs"/>
              </a:rPr>
              <a:t>0.</a:t>
            </a:r>
            <a:br>
              <a:rPr kumimoji="0" lang="en-US" sz="1600" b="1" i="0" u="none" strike="noStrike" kern="1200" cap="none" spc="0" normalizeH="0" baseline="0" noProof="0" dirty="0">
                <a:ln>
                  <a:noFill/>
                </a:ln>
                <a:solidFill>
                  <a:srgbClr val="0000FF"/>
                </a:solidFill>
                <a:effectLst/>
                <a:uLnTx/>
                <a:uFillTx/>
                <a:latin typeface="Arial" charset="0"/>
                <a:ea typeface="+mn-ea"/>
                <a:cs typeface="+mn-cs"/>
              </a:rPr>
            </a:br>
            <a:r>
              <a:rPr kumimoji="0" lang="en-US" sz="1600" b="0" i="0" u="none" strike="noStrike" kern="1200" cap="none" spc="0" normalizeH="0" baseline="0" noProof="0" dirty="0">
                <a:ln>
                  <a:noFill/>
                </a:ln>
                <a:solidFill>
                  <a:srgbClr val="0000FF"/>
                </a:solidFill>
                <a:effectLst/>
                <a:uLnTx/>
                <a:uFillTx/>
                <a:latin typeface="Arial" charset="0"/>
                <a:ea typeface="+mn-ea"/>
                <a:cs typeface="+mn-cs"/>
              </a:rPr>
              <a:t>H stands for TE and </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E for TM modes.</a:t>
            </a:r>
            <a:endParaRPr kumimoji="0" lang="en-US" sz="1600" b="0" i="0" u="none" strike="noStrike" kern="1200" cap="none" spc="0" normalizeH="0" baseline="-25000" noProof="0" dirty="0">
              <a:ln>
                <a:noFill/>
              </a:ln>
              <a:solidFill>
                <a:srgbClr val="0000FF"/>
              </a:solidFill>
              <a:effectLst/>
              <a:uLnTx/>
              <a:uFillTx/>
              <a:latin typeface="Arial" charset="0"/>
              <a:ea typeface="+mn-ea"/>
              <a:cs typeface="+mn-cs"/>
            </a:endParaRPr>
          </a:p>
        </p:txBody>
      </p:sp>
      <p:pic>
        <p:nvPicPr>
          <p:cNvPr id="16396" name="Picture 24"/>
          <p:cNvPicPr>
            <a:picLocks noChangeAspect="1" noChangeArrowheads="1"/>
          </p:cNvPicPr>
          <p:nvPr/>
        </p:nvPicPr>
        <p:blipFill>
          <a:blip r:embed="rId3" cstate="print"/>
          <a:srcRect/>
          <a:stretch>
            <a:fillRect/>
          </a:stretch>
        </p:blipFill>
        <p:spPr bwMode="auto">
          <a:xfrm>
            <a:off x="1147763" y="1296988"/>
            <a:ext cx="4724400" cy="4152900"/>
          </a:xfrm>
          <a:prstGeom prst="rect">
            <a:avLst/>
          </a:prstGeom>
          <a:noFill/>
          <a:ln w="25400" algn="ctr">
            <a:noFill/>
            <a:miter lim="800000"/>
            <a:headEnd/>
            <a:tailEnd type="none" w="lg" len="lg"/>
          </a:ln>
        </p:spPr>
      </p:pic>
      <p:sp>
        <p:nvSpPr>
          <p:cNvPr id="16397" name="TextBox 51"/>
          <p:cNvSpPr txBox="1">
            <a:spLocks noChangeArrowheads="1"/>
          </p:cNvSpPr>
          <p:nvPr/>
        </p:nvSpPr>
        <p:spPr bwMode="auto">
          <a:xfrm>
            <a:off x="3176588" y="5273675"/>
            <a:ext cx="355600" cy="258763"/>
          </a:xfrm>
          <a:prstGeom prst="rect">
            <a:avLst/>
          </a:prstGeom>
          <a:solidFill>
            <a:schemeClr val="bg1"/>
          </a:solidFill>
          <a:ln w="9525">
            <a:noFill/>
            <a:miter lim="800000"/>
            <a:headEnd/>
            <a:tailEnd/>
          </a:ln>
        </p:spPr>
        <p:txBody>
          <a:bodyPr wrap="none">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2a</a:t>
            </a:r>
            <a:endParaRPr kumimoji="0" lang="en-GB" sz="1200" b="0" i="0" u="none" strike="noStrike" kern="1200" cap="none" spc="0" normalizeH="0" baseline="0" noProof="0" dirty="0">
              <a:ln>
                <a:noFill/>
              </a:ln>
              <a:solidFill>
                <a:srgbClr val="000000"/>
              </a:solidFill>
              <a:effectLst/>
              <a:uLnTx/>
              <a:uFillTx/>
              <a:latin typeface="Arial" charset="0"/>
              <a:ea typeface="+mn-ea"/>
              <a:cs typeface="+mn-cs"/>
            </a:endParaRPr>
          </a:p>
        </p:txBody>
      </p:sp>
      <p:graphicFrame>
        <p:nvGraphicFramePr>
          <p:cNvPr id="16386" name="Object 13"/>
          <p:cNvGraphicFramePr>
            <a:graphicFrameLocks noChangeAspect="1"/>
          </p:cNvGraphicFramePr>
          <p:nvPr/>
        </p:nvGraphicFramePr>
        <p:xfrm>
          <a:off x="3206750" y="5116513"/>
          <a:ext cx="649288" cy="608012"/>
        </p:xfrm>
        <a:graphic>
          <a:graphicData uri="http://schemas.openxmlformats.org/presentationml/2006/ole">
            <mc:AlternateContent xmlns:mc="http://schemas.openxmlformats.org/markup-compatibility/2006">
              <mc:Choice xmlns:v="urn:schemas-microsoft-com:vml" Requires="v">
                <p:oleObj name="Equation" r:id="rId4" imgW="418918" imgH="393529" progId="Equation.3">
                  <p:embed/>
                </p:oleObj>
              </mc:Choice>
              <mc:Fallback>
                <p:oleObj name="Equation" r:id="rId4" imgW="418918" imgH="393529" progId="Equation.3">
                  <p:embed/>
                  <p:pic>
                    <p:nvPicPr>
                      <p:cNvPr id="16386"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6750" y="5116513"/>
                        <a:ext cx="649288" cy="608012"/>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6387" name="Object 13"/>
          <p:cNvGraphicFramePr>
            <a:graphicFrameLocks noChangeAspect="1"/>
          </p:cNvGraphicFramePr>
          <p:nvPr/>
        </p:nvGraphicFramePr>
        <p:xfrm>
          <a:off x="1100138" y="3325813"/>
          <a:ext cx="354012" cy="608012"/>
        </p:xfrm>
        <a:graphic>
          <a:graphicData uri="http://schemas.openxmlformats.org/presentationml/2006/ole">
            <mc:AlternateContent xmlns:mc="http://schemas.openxmlformats.org/markup-compatibility/2006">
              <mc:Choice xmlns:v="urn:schemas-microsoft-com:vml" Requires="v">
                <p:oleObj name="Equation" r:id="rId6" imgW="228501" imgH="393529" progId="Equation.3">
                  <p:embed/>
                </p:oleObj>
              </mc:Choice>
              <mc:Fallback>
                <p:oleObj name="Equation" r:id="rId6" imgW="228501" imgH="393529" progId="Equation.3">
                  <p:embed/>
                  <p:pic>
                    <p:nvPicPr>
                      <p:cNvPr id="16387"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0138" y="3325813"/>
                        <a:ext cx="354012" cy="608012"/>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56" name="Rectangle 55"/>
          <p:cNvSpPr/>
          <p:nvPr/>
        </p:nvSpPr>
        <p:spPr bwMode="auto">
          <a:xfrm>
            <a:off x="3270250" y="5024438"/>
            <a:ext cx="128588" cy="1016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graphicFrame>
        <p:nvGraphicFramePr>
          <p:cNvPr id="16388" name="Object 13"/>
          <p:cNvGraphicFramePr>
            <a:graphicFrameLocks noChangeAspect="1"/>
          </p:cNvGraphicFramePr>
          <p:nvPr/>
        </p:nvGraphicFramePr>
        <p:xfrm>
          <a:off x="5343525" y="3778250"/>
          <a:ext cx="196850" cy="274638"/>
        </p:xfrm>
        <a:graphic>
          <a:graphicData uri="http://schemas.openxmlformats.org/presentationml/2006/ole">
            <mc:AlternateContent xmlns:mc="http://schemas.openxmlformats.org/markup-compatibility/2006">
              <mc:Choice xmlns:v="urn:schemas-microsoft-com:vml" Requires="v">
                <p:oleObj name="Equation" r:id="rId8" imgW="126725" imgH="177415" progId="Equation.3">
                  <p:embed/>
                </p:oleObj>
              </mc:Choice>
              <mc:Fallback>
                <p:oleObj name="Equation" r:id="rId8" imgW="126725" imgH="177415" progId="Equation.3">
                  <p:embed/>
                  <p:pic>
                    <p:nvPicPr>
                      <p:cNvPr id="16388"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43525" y="3778250"/>
                        <a:ext cx="196850" cy="274638"/>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16389" name="Object 13"/>
          <p:cNvGraphicFramePr>
            <a:graphicFrameLocks noChangeAspect="1"/>
          </p:cNvGraphicFramePr>
          <p:nvPr/>
        </p:nvGraphicFramePr>
        <p:xfrm>
          <a:off x="4740275" y="3768725"/>
          <a:ext cx="314325" cy="274638"/>
        </p:xfrm>
        <a:graphic>
          <a:graphicData uri="http://schemas.openxmlformats.org/presentationml/2006/ole">
            <mc:AlternateContent xmlns:mc="http://schemas.openxmlformats.org/markup-compatibility/2006">
              <mc:Choice xmlns:v="urn:schemas-microsoft-com:vml" Requires="v">
                <p:oleObj name="Equation" r:id="rId10" imgW="202936" imgH="177569" progId="Equation.3">
                  <p:embed/>
                </p:oleObj>
              </mc:Choice>
              <mc:Fallback>
                <p:oleObj name="Equation" r:id="rId10" imgW="202936" imgH="177569" progId="Equation.3">
                  <p:embed/>
                  <p:pic>
                    <p:nvPicPr>
                      <p:cNvPr id="16389"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40275" y="3768725"/>
                        <a:ext cx="314325" cy="274638"/>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7" name="Rectangle 63"/>
          <p:cNvSpPr>
            <a:spLocks noChangeArrowheads="1"/>
          </p:cNvSpPr>
          <p:nvPr/>
        </p:nvSpPr>
        <p:spPr bwMode="auto">
          <a:xfrm>
            <a:off x="5967413" y="5145088"/>
            <a:ext cx="1828800" cy="1033462"/>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charset="0"/>
                <a:ea typeface="+mn-ea"/>
                <a:cs typeface="+mn-cs"/>
              </a:rPr>
              <a:t>Example: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charset="0"/>
                <a:ea typeface="+mn-ea"/>
                <a:cs typeface="+mn-cs"/>
              </a:rPr>
              <a:t>E</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010</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Symbol" pitchFamily="18" charset="2"/>
                <a:ea typeface="+mn-ea"/>
                <a:cs typeface="+mn-cs"/>
              </a:rPr>
              <a:t>l</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0</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2.6a=1.3D</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charset="0"/>
                <a:ea typeface="+mn-ea"/>
                <a:cs typeface="+mn-cs"/>
              </a:rPr>
              <a:t>H</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111</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a:ea typeface="+mn-ea"/>
                <a:cs typeface="+mn-cs"/>
              </a:rPr>
              <a:t>h</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2a</a:t>
            </a: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r>
              <a:rPr kumimoji="0" lang="en-US" sz="1400" b="0" i="0" u="none" strike="noStrike" kern="1200" cap="none" spc="0" normalizeH="0" baseline="0" noProof="0" dirty="0">
                <a:ln>
                  <a:noFill/>
                </a:ln>
                <a:solidFill>
                  <a:srgbClr val="008000"/>
                </a:solidFill>
                <a:effectLst/>
                <a:uLnTx/>
                <a:uFillTx/>
                <a:latin typeface="Arial" charset="0"/>
                <a:ea typeface="+mn-ea"/>
                <a:cs typeface="+mn-cs"/>
              </a:rPr>
              <a:t>H</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112</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h</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4a</a:t>
            </a: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endParaRPr kumimoji="0" lang="en-US" sz="1400" b="0" i="0" u="none" strike="noStrike" kern="1200" cap="none" spc="0" normalizeH="0" baseline="-25000" noProof="0" dirty="0">
              <a:ln>
                <a:noFill/>
              </a:ln>
              <a:solidFill>
                <a:srgbClr val="008000"/>
              </a:solidFill>
              <a:effectLst/>
              <a:uLnTx/>
              <a:uFillTx/>
              <a:latin typeface="Arial" charset="0"/>
              <a:ea typeface="+mn-ea"/>
              <a:cs typeface="+mn-cs"/>
            </a:endParaRPr>
          </a:p>
        </p:txBody>
      </p:sp>
      <p:sp>
        <p:nvSpPr>
          <p:cNvPr id="19" name="Oval 18"/>
          <p:cNvSpPr/>
          <p:nvPr/>
        </p:nvSpPr>
        <p:spPr bwMode="auto">
          <a:xfrm>
            <a:off x="4002088" y="3021013"/>
            <a:ext cx="101600" cy="109537"/>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20" name="Oval 19"/>
          <p:cNvSpPr/>
          <p:nvPr/>
        </p:nvSpPr>
        <p:spPr bwMode="auto">
          <a:xfrm>
            <a:off x="3998913" y="2214563"/>
            <a:ext cx="101600" cy="109537"/>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16402" name="Freeform 20"/>
          <p:cNvSpPr>
            <a:spLocks/>
          </p:cNvSpPr>
          <p:nvPr/>
        </p:nvSpPr>
        <p:spPr bwMode="auto">
          <a:xfrm rot="16200000" flipH="1">
            <a:off x="4715669" y="4391819"/>
            <a:ext cx="469900" cy="1773238"/>
          </a:xfrm>
          <a:custGeom>
            <a:avLst/>
            <a:gdLst>
              <a:gd name="T0" fmla="*/ 404310295 w 200121"/>
              <a:gd name="T1" fmla="*/ 2147483647 h 447990"/>
              <a:gd name="T2" fmla="*/ 0 w 200121"/>
              <a:gd name="T3" fmla="*/ 0 h 447990"/>
              <a:gd name="T4" fmla="*/ 0 60000 65536"/>
              <a:gd name="T5" fmla="*/ 0 60000 65536"/>
              <a:gd name="T6" fmla="*/ 0 w 200121"/>
              <a:gd name="T7" fmla="*/ 0 h 447990"/>
              <a:gd name="T8" fmla="*/ 200121 w 200121"/>
              <a:gd name="T9" fmla="*/ 447990 h 447990"/>
            </a:gdLst>
            <a:ahLst/>
            <a:cxnLst>
              <a:cxn ang="T4">
                <a:pos x="T0" y="T1"/>
              </a:cxn>
              <a:cxn ang="T5">
                <a:pos x="T2" y="T3"/>
              </a:cxn>
            </a:cxnLst>
            <a:rect l="T6" t="T7" r="T8" b="T9"/>
            <a:pathLst>
              <a:path w="200121" h="447990">
                <a:moveTo>
                  <a:pt x="185882" y="447990"/>
                </a:moveTo>
                <a:cubicBezTo>
                  <a:pt x="200121" y="111262"/>
                  <a:pt x="163561" y="10517"/>
                  <a:pt x="0" y="0"/>
                </a:cubicBezTo>
              </a:path>
            </a:pathLst>
          </a:custGeom>
          <a:noFill/>
          <a:ln w="12700" cap="flat" cmpd="sng" algn="ctr">
            <a:solidFill>
              <a:srgbClr val="008000"/>
            </a:solidFill>
            <a:prstDash val="solid"/>
            <a:round/>
            <a:headEnd type="none" w="med" len="med"/>
            <a:tailEnd type="stealth" w="lg" len="lg"/>
          </a:ln>
        </p:spPr>
        <p:txBody>
          <a:bodyPr anchor="ct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US" sz="2400" b="1" i="0" u="none" strike="noStrike" kern="1200" cap="none" spc="0" normalizeH="0" baseline="0" noProof="0" dirty="0">
              <a:ln>
                <a:noFill/>
              </a:ln>
              <a:solidFill>
                <a:srgbClr val="0000FF"/>
              </a:solidFill>
              <a:effectLst/>
              <a:uLnTx/>
              <a:uFillTx/>
              <a:latin typeface="Arial" charset="0"/>
              <a:ea typeface="+mn-ea"/>
              <a:cs typeface="+mn-cs"/>
            </a:endParaRPr>
          </a:p>
        </p:txBody>
      </p:sp>
      <p:sp>
        <p:nvSpPr>
          <p:cNvPr id="22" name="Oval 21"/>
          <p:cNvSpPr/>
          <p:nvPr/>
        </p:nvSpPr>
        <p:spPr bwMode="auto">
          <a:xfrm>
            <a:off x="4014788" y="4889500"/>
            <a:ext cx="101600" cy="109538"/>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cxnSp>
        <p:nvCxnSpPr>
          <p:cNvPr id="3" name="Straight Connector 2"/>
          <p:cNvCxnSpPr/>
          <p:nvPr/>
        </p:nvCxnSpPr>
        <p:spPr bwMode="auto">
          <a:xfrm>
            <a:off x="4064000" y="1490400"/>
            <a:ext cx="0" cy="3399100"/>
          </a:xfrm>
          <a:prstGeom prst="line">
            <a:avLst/>
          </a:prstGeom>
          <a:noFill/>
          <a:ln w="38100" cap="flat" cmpd="sng" algn="ctr">
            <a:solidFill>
              <a:srgbClr val="FFC000"/>
            </a:solidFill>
            <a:prstDash val="solid"/>
            <a:round/>
            <a:headEnd type="none" w="med" len="med"/>
            <a:tailEnd type="none" w="lg" len="lg"/>
          </a:ln>
          <a:effectLst/>
        </p:spPr>
      </p:cxnSp>
      <p:sp>
        <p:nvSpPr>
          <p:cNvPr id="2" name="TextBox 1">
            <a:extLst>
              <a:ext uri="{FF2B5EF4-FFF2-40B4-BE49-F238E27FC236}">
                <a16:creationId xmlns:a16="http://schemas.microsoft.com/office/drawing/2014/main" id="{8808D059-00C6-4E26-87A2-CC6363FB1FA6}"/>
              </a:ext>
            </a:extLst>
          </p:cNvPr>
          <p:cNvSpPr txBox="1"/>
          <p:nvPr/>
        </p:nvSpPr>
        <p:spPr>
          <a:xfrm>
            <a:off x="1160960" y="5322876"/>
            <a:ext cx="1885453" cy="803297"/>
          </a:xfrm>
          <a:prstGeom prst="rect">
            <a:avLst/>
          </a:prstGeom>
          <a:solidFill>
            <a:schemeClr val="bg1"/>
          </a:solidFill>
          <a:ln>
            <a:noFill/>
          </a:ln>
        </p:spPr>
        <p:txBody>
          <a:bodyPr wrap="non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mn-cs"/>
              </a:rPr>
              <a:t>Modecharts</a:t>
            </a:r>
            <a:r>
              <a:rPr kumimoji="0" lang="en-US" sz="1400" b="0" i="0" u="none" strike="noStrike" kern="1200" cap="none" spc="0" normalizeH="0" baseline="0" noProof="0" dirty="0">
                <a:ln>
                  <a:noFill/>
                </a:ln>
                <a:solidFill>
                  <a:srgbClr val="000000"/>
                </a:solidFill>
                <a:effectLst/>
                <a:uLnTx/>
                <a:uFillTx/>
                <a:latin typeface="Arial" charset="0"/>
                <a:ea typeface="+mn-ea"/>
                <a:cs typeface="+mn-cs"/>
              </a:rPr>
              <a:t>: see also</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mn-cs"/>
              </a:rPr>
              <a:t>Pozar</a:t>
            </a:r>
            <a:r>
              <a:rPr kumimoji="0" lang="en-US" sz="1400" b="0" i="0" u="none" strike="noStrike" kern="1200" cap="none" spc="0" normalizeH="0" baseline="0" noProof="0" dirty="0">
                <a:ln>
                  <a:noFill/>
                </a:ln>
                <a:solidFill>
                  <a:srgbClr val="000000"/>
                </a:solidFill>
                <a:effectLst/>
                <a:uLnTx/>
                <a:uFillTx/>
                <a:latin typeface="Arial" charset="0"/>
                <a:ea typeface="+mn-ea"/>
                <a:cs typeface="+mn-cs"/>
              </a:rPr>
              <a:t> book</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Fig 6.9</a:t>
            </a:r>
            <a:endParaRPr kumimoji="0" lang="en-GB" sz="14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4997252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5"/>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443" name="Slide Number Placeholder 6"/>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9D1C4DF-52E8-4AC4-832C-0854C7B3BC18}"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61</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444" name="Rectangle 61"/>
          <p:cNvSpPr>
            <a:spLocks noChangeArrowheads="1"/>
          </p:cNvSpPr>
          <p:nvPr/>
        </p:nvSpPr>
        <p:spPr bwMode="auto">
          <a:xfrm>
            <a:off x="4008438" y="5616575"/>
            <a:ext cx="490537" cy="255588"/>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charset="0"/>
                <a:ea typeface="+mn-ea"/>
                <a:cs typeface="+mn-cs"/>
              </a:rPr>
              <a:t>(2a/h)</a:t>
            </a:r>
            <a:r>
              <a:rPr kumimoji="0" lang="en-US" sz="1200" b="1" i="0" u="none" strike="noStrike" kern="1200" cap="none" spc="0" normalizeH="0" baseline="30000" noProof="0" dirty="0">
                <a:ln>
                  <a:noFill/>
                </a:ln>
                <a:solidFill>
                  <a:srgbClr val="000000"/>
                </a:solidFill>
                <a:effectLst/>
                <a:uLnTx/>
                <a:uFillTx/>
                <a:latin typeface="Arial" charset="0"/>
                <a:ea typeface="+mn-ea"/>
                <a:cs typeface="+mn-cs"/>
              </a:rPr>
              <a:t>2</a:t>
            </a:r>
          </a:p>
        </p:txBody>
      </p:sp>
      <p:sp>
        <p:nvSpPr>
          <p:cNvPr id="6144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61446" name="Rectangle 63"/>
          <p:cNvSpPr>
            <a:spLocks noChangeArrowheads="1"/>
          </p:cNvSpPr>
          <p:nvPr/>
        </p:nvSpPr>
        <p:spPr bwMode="auto">
          <a:xfrm>
            <a:off x="5751513" y="2632075"/>
            <a:ext cx="3114675" cy="1412875"/>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Cylindrical cavity with </a:t>
            </a:r>
            <a:r>
              <a:rPr kumimoji="0" lang="en-US" sz="1600" b="1" i="0" u="none" strike="noStrike" kern="1200" cap="none" spc="0" normalizeH="0" baseline="0" noProof="0" dirty="0">
                <a:ln>
                  <a:noFill/>
                </a:ln>
                <a:solidFill>
                  <a:srgbClr val="0000FF"/>
                </a:solidFill>
                <a:effectLst/>
                <a:uLnTx/>
                <a:uFillTx/>
                <a:latin typeface="Arial" charset="0"/>
                <a:ea typeface="+mn-ea"/>
                <a:cs typeface="+mn-cs"/>
              </a:rPr>
              <a:t>radius a, height = h </a:t>
            </a:r>
            <a:r>
              <a:rPr kumimoji="0" lang="en-US" sz="1600" b="0" i="0" u="none" strike="noStrike" kern="1200" cap="none" spc="0" normalizeH="0" baseline="0" noProof="0" dirty="0">
                <a:ln>
                  <a:noFill/>
                </a:ln>
                <a:solidFill>
                  <a:srgbClr val="0000FF"/>
                </a:solidFill>
                <a:effectLst/>
                <a:uLnTx/>
                <a:uFillTx/>
                <a:latin typeface="Arial" charset="0"/>
                <a:ea typeface="+mn-ea"/>
                <a:cs typeface="+mn-cs"/>
              </a:rPr>
              <a:t>and </a:t>
            </a:r>
            <a:r>
              <a:rPr kumimoji="0" lang="en-US" sz="1600" b="1" i="0" u="none" strike="noStrike" kern="1200" cap="none" spc="0" normalizeH="0" baseline="0" noProof="0" dirty="0">
                <a:ln>
                  <a:noFill/>
                </a:ln>
                <a:solidFill>
                  <a:srgbClr val="0000FF"/>
                </a:solidFill>
                <a:effectLst/>
                <a:uLnTx/>
                <a:uFillTx/>
                <a:latin typeface="Arial" charset="0"/>
                <a:ea typeface="+mn-ea"/>
                <a:cs typeface="+mn-cs"/>
              </a:rPr>
              <a:t>resonant wavelength </a:t>
            </a:r>
            <a:r>
              <a:rPr kumimoji="0" lang="en-US" sz="1600" b="1" i="0" u="none" strike="noStrike" kern="1200" cap="none" spc="0" normalizeH="0" baseline="0" noProof="0" dirty="0">
                <a:ln>
                  <a:noFill/>
                </a:ln>
                <a:solidFill>
                  <a:srgbClr val="0000FF"/>
                </a:solidFill>
                <a:effectLst/>
                <a:uLnTx/>
                <a:uFillTx/>
                <a:latin typeface="Symbol" pitchFamily="18" charset="2"/>
                <a:ea typeface="+mn-ea"/>
                <a:cs typeface="+mn-cs"/>
              </a:rPr>
              <a:t>l</a:t>
            </a:r>
            <a:r>
              <a:rPr kumimoji="0" lang="en-US" sz="1600" b="1" i="0" u="none" strike="noStrike" kern="1200" cap="none" spc="0" normalizeH="0" baseline="-25000" noProof="0" dirty="0">
                <a:ln>
                  <a:noFill/>
                </a:ln>
                <a:solidFill>
                  <a:srgbClr val="0000FF"/>
                </a:solidFill>
                <a:effectLst/>
                <a:uLnTx/>
                <a:uFillTx/>
                <a:latin typeface="Arial" charset="0"/>
                <a:ea typeface="+mn-ea"/>
                <a:cs typeface="+mn-cs"/>
              </a:rPr>
              <a:t>0.</a:t>
            </a:r>
            <a:br>
              <a:rPr kumimoji="0" lang="en-US" sz="1600" b="1" i="0" u="none" strike="noStrike" kern="1200" cap="none" spc="0" normalizeH="0" baseline="0" noProof="0" dirty="0">
                <a:ln>
                  <a:noFill/>
                </a:ln>
                <a:solidFill>
                  <a:srgbClr val="0000FF"/>
                </a:solidFill>
                <a:effectLst/>
                <a:uLnTx/>
                <a:uFillTx/>
                <a:latin typeface="Arial" charset="0"/>
                <a:ea typeface="+mn-ea"/>
                <a:cs typeface="+mn-cs"/>
              </a:rPr>
            </a:br>
            <a:r>
              <a:rPr kumimoji="0" lang="en-US" sz="1600" b="0" i="0" u="none" strike="noStrike" kern="1200" cap="none" spc="0" normalizeH="0" baseline="0" noProof="0" dirty="0">
                <a:ln>
                  <a:noFill/>
                </a:ln>
                <a:solidFill>
                  <a:srgbClr val="0000FF"/>
                </a:solidFill>
                <a:effectLst/>
                <a:uLnTx/>
                <a:uFillTx/>
                <a:latin typeface="Arial" charset="0"/>
                <a:ea typeface="+mn-ea"/>
                <a:cs typeface="+mn-cs"/>
              </a:rPr>
              <a:t>H stands for TE and </a:t>
            </a:r>
          </a:p>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charset="0"/>
                <a:ea typeface="+mn-ea"/>
                <a:cs typeface="+mn-cs"/>
              </a:rPr>
              <a:t>E for TM modes.</a:t>
            </a:r>
            <a:endParaRPr kumimoji="0" lang="en-US" sz="1600" b="0" i="0" u="none" strike="noStrike" kern="1200" cap="none" spc="0" normalizeH="0" baseline="-25000" noProof="0" dirty="0">
              <a:ln>
                <a:noFill/>
              </a:ln>
              <a:solidFill>
                <a:srgbClr val="0000FF"/>
              </a:solidFill>
              <a:effectLst/>
              <a:uLnTx/>
              <a:uFillTx/>
              <a:latin typeface="Arial" charset="0"/>
              <a:ea typeface="+mn-ea"/>
              <a:cs typeface="+mn-cs"/>
            </a:endParaRPr>
          </a:p>
        </p:txBody>
      </p:sp>
      <p:grpSp>
        <p:nvGrpSpPr>
          <p:cNvPr id="61447" name="Group 60"/>
          <p:cNvGrpSpPr>
            <a:grpSpLocks/>
          </p:cNvGrpSpPr>
          <p:nvPr/>
        </p:nvGrpSpPr>
        <p:grpSpPr bwMode="auto">
          <a:xfrm>
            <a:off x="2305050" y="1001713"/>
            <a:ext cx="3549650" cy="4786312"/>
            <a:chOff x="2305685" y="1019008"/>
            <a:chExt cx="3549015" cy="4786480"/>
          </a:xfrm>
        </p:grpSpPr>
        <p:sp>
          <p:nvSpPr>
            <p:cNvPr id="61455" name="Rectangle 76"/>
            <p:cNvSpPr>
              <a:spLocks noChangeArrowheads="1"/>
            </p:cNvSpPr>
            <p:nvPr/>
          </p:nvSpPr>
          <p:spPr bwMode="auto">
            <a:xfrm rot="16200000" flipH="1">
              <a:off x="910273" y="3335147"/>
              <a:ext cx="2960687" cy="169863"/>
            </a:xfrm>
            <a:prstGeom prst="rect">
              <a:avLst/>
            </a:prstGeom>
            <a:noFill/>
            <a:ln w="9525">
              <a:noFill/>
              <a:miter lim="800000"/>
              <a:headEnd/>
              <a:tailEnd/>
            </a:ln>
          </p:spPr>
          <p:txBody>
            <a:bodyPr lIns="0" tIns="0" rIns="0" bIns="0"/>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charset="0"/>
                  <a:ea typeface="+mn-ea"/>
                  <a:cs typeface="+mn-cs"/>
                </a:rPr>
                <a:t>(2a/</a:t>
              </a:r>
              <a:r>
                <a:rPr kumimoji="0" lang="en-US" sz="1400" b="1" i="0" u="none" strike="noStrike" kern="1200" cap="none" spc="0" normalizeH="0" baseline="0" noProof="0" dirty="0">
                  <a:ln>
                    <a:noFill/>
                  </a:ln>
                  <a:solidFill>
                    <a:srgbClr val="000000"/>
                  </a:solidFill>
                  <a:effectLst/>
                  <a:uLnTx/>
                  <a:uFillTx/>
                  <a:latin typeface="Symbol" pitchFamily="18" charset="2"/>
                  <a:ea typeface="+mn-ea"/>
                  <a:cs typeface="+mn-cs"/>
                  <a:sym typeface="Symbol" pitchFamily="18" charset="2"/>
                </a:rPr>
                <a:t></a:t>
              </a:r>
              <a:r>
                <a:rPr kumimoji="0" lang="en-US" sz="1400" b="1" i="0" u="none" strike="noStrike" kern="1200" cap="none" spc="0" normalizeH="0" baseline="-25000" noProof="0" dirty="0">
                  <a:ln>
                    <a:noFill/>
                  </a:ln>
                  <a:solidFill>
                    <a:srgbClr val="000000"/>
                  </a:solidFill>
                  <a:effectLst/>
                  <a:uLnTx/>
                  <a:uFillTx/>
                  <a:latin typeface="Symbol" pitchFamily="18" charset="2"/>
                  <a:ea typeface="+mn-ea"/>
                  <a:cs typeface="+mn-cs"/>
                  <a:sym typeface="Symbol" pitchFamily="18" charset="2"/>
                </a:rPr>
                <a:t>0</a:t>
              </a:r>
              <a:r>
                <a:rPr kumimoji="0" lang="en-US" sz="1400" b="1" i="0" u="none" strike="noStrike" kern="1200" cap="none" spc="0" normalizeH="0" baseline="0" noProof="0" dirty="0">
                  <a:ln>
                    <a:noFill/>
                  </a:ln>
                  <a:solidFill>
                    <a:srgbClr val="000000"/>
                  </a:solidFill>
                  <a:effectLst/>
                  <a:uLnTx/>
                  <a:uFillTx/>
                  <a:latin typeface="Symbol" pitchFamily="18" charset="2"/>
                  <a:ea typeface="+mn-ea"/>
                  <a:cs typeface="+mn-cs"/>
                </a:rPr>
                <a:t>)</a:t>
              </a:r>
              <a:r>
                <a:rPr kumimoji="0" lang="en-US" sz="1400" b="1" i="0" u="none" strike="noStrike" kern="1200" cap="none" spc="0" normalizeH="0" baseline="30000" noProof="0" dirty="0">
                  <a:ln>
                    <a:noFill/>
                  </a:ln>
                  <a:solidFill>
                    <a:srgbClr val="000000"/>
                  </a:solidFill>
                  <a:effectLst/>
                  <a:uLnTx/>
                  <a:uFillTx/>
                  <a:latin typeface="Symbol" pitchFamily="18" charset="2"/>
                  <a:ea typeface="+mn-ea"/>
                  <a:cs typeface="+mn-cs"/>
                </a:rPr>
                <a:t>2</a:t>
              </a:r>
            </a:p>
          </p:txBody>
        </p:sp>
        <p:grpSp>
          <p:nvGrpSpPr>
            <p:cNvPr id="3" name="Group 47"/>
            <p:cNvGrpSpPr/>
            <p:nvPr/>
          </p:nvGrpSpPr>
          <p:grpSpPr>
            <a:xfrm>
              <a:off x="2667000" y="1289304"/>
              <a:ext cx="3187700" cy="4516184"/>
              <a:chOff x="2667000" y="1289304"/>
              <a:chExt cx="3187700" cy="4516184"/>
            </a:xfrm>
            <a:noFill/>
          </p:grpSpPr>
          <p:sp>
            <p:nvSpPr>
              <p:cNvPr id="36873" name="Rectangle 75"/>
              <p:cNvSpPr>
                <a:spLocks noChangeArrowheads="1"/>
              </p:cNvSpPr>
              <p:nvPr/>
            </p:nvSpPr>
            <p:spPr bwMode="auto">
              <a:xfrm>
                <a:off x="2667000" y="5472113"/>
                <a:ext cx="3187700" cy="333375"/>
              </a:xfrm>
              <a:prstGeom prst="rect">
                <a:avLst/>
              </a:prstGeom>
              <a:grp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                1            2             3            4     </a:t>
                </a:r>
              </a:p>
            </p:txBody>
          </p:sp>
          <p:cxnSp>
            <p:nvCxnSpPr>
              <p:cNvPr id="13" name="Straight Connector 13"/>
              <p:cNvCxnSpPr>
                <a:cxnSpLocks noChangeShapeType="1"/>
              </p:cNvCxnSpPr>
              <p:nvPr/>
            </p:nvCxnSpPr>
            <p:spPr bwMode="auto">
              <a:xfrm>
                <a:off x="2798064" y="4544568"/>
                <a:ext cx="2734056" cy="18288"/>
              </a:xfrm>
              <a:prstGeom prst="line">
                <a:avLst/>
              </a:prstGeom>
              <a:grpFill/>
              <a:ln w="34925" algn="ctr">
                <a:solidFill>
                  <a:srgbClr val="FF0000"/>
                </a:solidFill>
                <a:round/>
                <a:headEnd/>
                <a:tailEnd type="none" w="lg" len="lg"/>
              </a:ln>
            </p:spPr>
          </p:cxnSp>
          <p:cxnSp>
            <p:nvCxnSpPr>
              <p:cNvPr id="16" name="Straight Connector 13"/>
              <p:cNvCxnSpPr>
                <a:cxnSpLocks noChangeShapeType="1"/>
              </p:cNvCxnSpPr>
              <p:nvPr/>
            </p:nvCxnSpPr>
            <p:spPr bwMode="auto">
              <a:xfrm flipV="1">
                <a:off x="2788920" y="2816352"/>
                <a:ext cx="2752344" cy="1719072"/>
              </a:xfrm>
              <a:prstGeom prst="line">
                <a:avLst/>
              </a:prstGeom>
              <a:grpFill/>
              <a:ln w="34925" algn="ctr">
                <a:solidFill>
                  <a:srgbClr val="FF0000"/>
                </a:solidFill>
                <a:round/>
                <a:headEnd/>
                <a:tailEnd type="none" w="lg" len="lg"/>
              </a:ln>
            </p:spPr>
          </p:cxnSp>
          <p:cxnSp>
            <p:nvCxnSpPr>
              <p:cNvPr id="20" name="Straight Connector 13"/>
              <p:cNvCxnSpPr>
                <a:cxnSpLocks noChangeShapeType="1"/>
              </p:cNvCxnSpPr>
              <p:nvPr/>
            </p:nvCxnSpPr>
            <p:spPr bwMode="auto">
              <a:xfrm flipV="1">
                <a:off x="2788920" y="3191256"/>
                <a:ext cx="2752344" cy="1719072"/>
              </a:xfrm>
              <a:prstGeom prst="line">
                <a:avLst/>
              </a:prstGeom>
              <a:grpFill/>
              <a:ln w="34925" algn="ctr">
                <a:solidFill>
                  <a:srgbClr val="0000FF"/>
                </a:solidFill>
                <a:round/>
                <a:headEnd/>
                <a:tailEnd type="none" w="lg" len="lg"/>
              </a:ln>
            </p:spPr>
          </p:cxnSp>
          <p:cxnSp>
            <p:nvCxnSpPr>
              <p:cNvPr id="21" name="Straight Connector 13"/>
              <p:cNvCxnSpPr>
                <a:cxnSpLocks noChangeShapeType="1"/>
              </p:cNvCxnSpPr>
              <p:nvPr/>
            </p:nvCxnSpPr>
            <p:spPr bwMode="auto">
              <a:xfrm flipV="1">
                <a:off x="2788920" y="2203704"/>
                <a:ext cx="2752344" cy="1719072"/>
              </a:xfrm>
              <a:prstGeom prst="line">
                <a:avLst/>
              </a:prstGeom>
              <a:grpFill/>
              <a:ln w="34925" algn="ctr">
                <a:solidFill>
                  <a:srgbClr val="0000FF"/>
                </a:solidFill>
                <a:round/>
                <a:headEnd/>
                <a:tailEnd type="none" w="lg" len="lg"/>
              </a:ln>
            </p:spPr>
          </p:cxnSp>
          <p:cxnSp>
            <p:nvCxnSpPr>
              <p:cNvPr id="22" name="Straight Connector 13"/>
              <p:cNvCxnSpPr>
                <a:cxnSpLocks noChangeShapeType="1"/>
              </p:cNvCxnSpPr>
              <p:nvPr/>
            </p:nvCxnSpPr>
            <p:spPr bwMode="auto">
              <a:xfrm rot="5400000" flipH="1" flipV="1">
                <a:off x="1700784" y="2386584"/>
                <a:ext cx="3621024" cy="1444752"/>
              </a:xfrm>
              <a:prstGeom prst="line">
                <a:avLst/>
              </a:prstGeom>
              <a:grpFill/>
              <a:ln w="34925" algn="ctr">
                <a:solidFill>
                  <a:srgbClr val="0000FF"/>
                </a:solidFill>
                <a:round/>
                <a:headEnd/>
                <a:tailEnd type="none" w="lg" len="lg"/>
              </a:ln>
            </p:spPr>
          </p:cxnSp>
          <p:cxnSp>
            <p:nvCxnSpPr>
              <p:cNvPr id="23" name="Straight Connector 13"/>
              <p:cNvCxnSpPr>
                <a:cxnSpLocks noChangeShapeType="1"/>
              </p:cNvCxnSpPr>
              <p:nvPr/>
            </p:nvCxnSpPr>
            <p:spPr bwMode="auto">
              <a:xfrm>
                <a:off x="2798064" y="3127248"/>
                <a:ext cx="2734056" cy="18288"/>
              </a:xfrm>
              <a:prstGeom prst="line">
                <a:avLst/>
              </a:prstGeom>
              <a:grpFill/>
              <a:ln w="34925" algn="ctr">
                <a:solidFill>
                  <a:srgbClr val="FF0000"/>
                </a:solidFill>
                <a:round/>
                <a:headEnd/>
                <a:tailEnd type="none" w="lg" len="lg"/>
              </a:ln>
            </p:spPr>
          </p:cxnSp>
          <p:cxnSp>
            <p:nvCxnSpPr>
              <p:cNvPr id="25" name="Straight Connector 13"/>
              <p:cNvCxnSpPr>
                <a:cxnSpLocks noChangeShapeType="1"/>
              </p:cNvCxnSpPr>
              <p:nvPr/>
            </p:nvCxnSpPr>
            <p:spPr bwMode="auto">
              <a:xfrm rot="5400000" flipH="1" flipV="1">
                <a:off x="1810975" y="2268175"/>
                <a:ext cx="3254338" cy="1298448"/>
              </a:xfrm>
              <a:prstGeom prst="line">
                <a:avLst/>
              </a:prstGeom>
              <a:grpFill/>
              <a:ln w="34925" algn="ctr">
                <a:solidFill>
                  <a:srgbClr val="FF0000"/>
                </a:solidFill>
                <a:round/>
                <a:headEnd/>
                <a:tailEnd type="none" w="lg" len="lg"/>
              </a:ln>
            </p:spPr>
          </p:cxnSp>
          <p:cxnSp>
            <p:nvCxnSpPr>
              <p:cNvPr id="26" name="Straight Connector 13"/>
              <p:cNvCxnSpPr>
                <a:cxnSpLocks noChangeShapeType="1"/>
              </p:cNvCxnSpPr>
              <p:nvPr/>
            </p:nvCxnSpPr>
            <p:spPr bwMode="auto">
              <a:xfrm rot="5400000" flipH="1" flipV="1">
                <a:off x="1997548" y="2089820"/>
                <a:ext cx="2633472" cy="1050729"/>
              </a:xfrm>
              <a:prstGeom prst="line">
                <a:avLst/>
              </a:prstGeom>
              <a:grpFill/>
              <a:ln w="34925" algn="ctr">
                <a:solidFill>
                  <a:srgbClr val="0000FF"/>
                </a:solidFill>
                <a:round/>
                <a:headEnd/>
                <a:tailEnd type="none" w="lg" len="lg"/>
              </a:ln>
            </p:spPr>
          </p:cxnSp>
          <p:cxnSp>
            <p:nvCxnSpPr>
              <p:cNvPr id="27" name="Straight Connector 13"/>
              <p:cNvCxnSpPr>
                <a:cxnSpLocks noChangeShapeType="1"/>
              </p:cNvCxnSpPr>
              <p:nvPr/>
            </p:nvCxnSpPr>
            <p:spPr bwMode="auto">
              <a:xfrm rot="5400000" flipH="1" flipV="1">
                <a:off x="2222869" y="1855355"/>
                <a:ext cx="1883664" cy="751563"/>
              </a:xfrm>
              <a:prstGeom prst="line">
                <a:avLst/>
              </a:prstGeom>
              <a:grpFill/>
              <a:ln w="25400" algn="ctr">
                <a:solidFill>
                  <a:srgbClr val="FF0000"/>
                </a:solidFill>
                <a:round/>
                <a:headEnd/>
                <a:tailEnd type="none" w="lg" len="lg"/>
              </a:ln>
            </p:spPr>
          </p:cxnSp>
          <p:cxnSp>
            <p:nvCxnSpPr>
              <p:cNvPr id="28" name="Straight Connector 13"/>
              <p:cNvCxnSpPr>
                <a:cxnSpLocks noChangeShapeType="1"/>
              </p:cNvCxnSpPr>
              <p:nvPr/>
            </p:nvCxnSpPr>
            <p:spPr bwMode="auto">
              <a:xfrm flipV="1">
                <a:off x="2788920" y="1435608"/>
                <a:ext cx="2752344" cy="1719072"/>
              </a:xfrm>
              <a:prstGeom prst="line">
                <a:avLst/>
              </a:prstGeom>
              <a:grpFill/>
              <a:ln w="25400" algn="ctr">
                <a:solidFill>
                  <a:srgbClr val="FF0000"/>
                </a:solidFill>
                <a:round/>
                <a:headEnd/>
                <a:tailEnd type="none" w="lg" len="lg"/>
              </a:ln>
            </p:spPr>
          </p:cxnSp>
          <p:cxnSp>
            <p:nvCxnSpPr>
              <p:cNvPr id="32" name="Straight Connector 13"/>
              <p:cNvCxnSpPr>
                <a:cxnSpLocks noChangeShapeType="1"/>
              </p:cNvCxnSpPr>
              <p:nvPr/>
            </p:nvCxnSpPr>
            <p:spPr bwMode="auto">
              <a:xfrm rot="5400000" flipH="1" flipV="1">
                <a:off x="2217421" y="1851659"/>
                <a:ext cx="1856233" cy="731524"/>
              </a:xfrm>
              <a:prstGeom prst="line">
                <a:avLst/>
              </a:prstGeom>
              <a:grpFill/>
              <a:ln w="19050" algn="ctr">
                <a:solidFill>
                  <a:srgbClr val="0000FF"/>
                </a:solidFill>
                <a:round/>
                <a:headEnd/>
                <a:tailEnd type="none" w="lg" len="lg"/>
              </a:ln>
            </p:spPr>
          </p:cxnSp>
          <p:cxnSp>
            <p:nvCxnSpPr>
              <p:cNvPr id="33" name="Straight Connector 13"/>
              <p:cNvCxnSpPr>
                <a:cxnSpLocks noChangeShapeType="1"/>
              </p:cNvCxnSpPr>
              <p:nvPr/>
            </p:nvCxnSpPr>
            <p:spPr bwMode="auto">
              <a:xfrm flipV="1">
                <a:off x="2788920" y="1417320"/>
                <a:ext cx="2752344" cy="1719072"/>
              </a:xfrm>
              <a:prstGeom prst="line">
                <a:avLst/>
              </a:prstGeom>
              <a:grpFill/>
              <a:ln w="19050" algn="ctr">
                <a:solidFill>
                  <a:srgbClr val="0000FF"/>
                </a:solidFill>
                <a:round/>
                <a:headEnd/>
                <a:tailEnd type="none" w="lg" len="lg"/>
              </a:ln>
            </p:spPr>
          </p:cxnSp>
          <p:grpSp>
            <p:nvGrpSpPr>
              <p:cNvPr id="4" name="Group 46"/>
              <p:cNvGrpSpPr/>
              <p:nvPr/>
            </p:nvGrpSpPr>
            <p:grpSpPr>
              <a:xfrm>
                <a:off x="2779776" y="1289304"/>
                <a:ext cx="2770632" cy="4161314"/>
                <a:chOff x="2779776" y="1289304"/>
                <a:chExt cx="2770632" cy="4161314"/>
              </a:xfrm>
              <a:grpFill/>
            </p:grpSpPr>
            <p:sp>
              <p:nvSpPr>
                <p:cNvPr id="34" name="Rectangle 33"/>
                <p:cNvSpPr/>
                <p:nvPr/>
              </p:nvSpPr>
              <p:spPr bwMode="auto">
                <a:xfrm>
                  <a:off x="2779776" y="1289304"/>
                  <a:ext cx="2770632" cy="4160520"/>
                </a:xfrm>
                <a:prstGeom prst="rect">
                  <a:avLst/>
                </a:prstGeom>
                <a:grpFill/>
                <a:ln w="25400" cap="flat" cmpd="sng" algn="ctr">
                  <a:solidFill>
                    <a:schemeClr val="tx1"/>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grpSp>
              <p:nvGrpSpPr>
                <p:cNvPr id="5" name="Group 45"/>
                <p:cNvGrpSpPr/>
                <p:nvPr/>
              </p:nvGrpSpPr>
              <p:grpSpPr>
                <a:xfrm>
                  <a:off x="2779776" y="1290098"/>
                  <a:ext cx="2770632" cy="4160520"/>
                  <a:chOff x="2779776" y="1290098"/>
                  <a:chExt cx="2770632" cy="4160520"/>
                </a:xfrm>
                <a:grpFill/>
              </p:grpSpPr>
              <p:cxnSp>
                <p:nvCxnSpPr>
                  <p:cNvPr id="36" name="Straight Connector 35"/>
                  <p:cNvCxnSpPr/>
                  <p:nvPr/>
                </p:nvCxnSpPr>
                <p:spPr bwMode="auto">
                  <a:xfrm rot="5400000" flipH="1">
                    <a:off x="1307592" y="3369564"/>
                    <a:ext cx="4160520" cy="1588"/>
                  </a:xfrm>
                  <a:prstGeom prst="line">
                    <a:avLst/>
                  </a:prstGeom>
                  <a:grpFill/>
                  <a:ln w="12700" cap="flat" cmpd="sng" algn="ctr">
                    <a:solidFill>
                      <a:schemeClr val="tx1"/>
                    </a:solidFill>
                    <a:prstDash val="solid"/>
                    <a:round/>
                    <a:headEnd type="none" w="med" len="med"/>
                    <a:tailEnd type="none" w="lg" len="lg"/>
                  </a:ln>
                  <a:effectLst/>
                </p:spPr>
              </p:cxnSp>
              <p:cxnSp>
                <p:nvCxnSpPr>
                  <p:cNvPr id="37" name="Straight Connector 36"/>
                  <p:cNvCxnSpPr/>
                  <p:nvPr/>
                </p:nvCxnSpPr>
                <p:spPr bwMode="auto">
                  <a:xfrm rot="5400000" flipH="1">
                    <a:off x="1929384" y="3369564"/>
                    <a:ext cx="4160520" cy="1588"/>
                  </a:xfrm>
                  <a:prstGeom prst="line">
                    <a:avLst/>
                  </a:prstGeom>
                  <a:grpFill/>
                  <a:ln w="12700" cap="flat" cmpd="sng" algn="ctr">
                    <a:solidFill>
                      <a:schemeClr val="tx1"/>
                    </a:solidFill>
                    <a:prstDash val="solid"/>
                    <a:round/>
                    <a:headEnd type="none" w="med" len="med"/>
                    <a:tailEnd type="none" w="lg" len="lg"/>
                  </a:ln>
                  <a:effectLst/>
                </p:spPr>
              </p:cxnSp>
              <p:cxnSp>
                <p:nvCxnSpPr>
                  <p:cNvPr id="38" name="Straight Connector 37"/>
                  <p:cNvCxnSpPr/>
                  <p:nvPr/>
                </p:nvCxnSpPr>
                <p:spPr bwMode="auto">
                  <a:xfrm rot="5400000" flipH="1">
                    <a:off x="2551176" y="3369564"/>
                    <a:ext cx="4160520" cy="1588"/>
                  </a:xfrm>
                  <a:prstGeom prst="line">
                    <a:avLst/>
                  </a:prstGeom>
                  <a:grpFill/>
                  <a:ln w="12700" cap="flat" cmpd="sng" algn="ctr">
                    <a:solidFill>
                      <a:schemeClr val="tx1"/>
                    </a:solidFill>
                    <a:prstDash val="solid"/>
                    <a:round/>
                    <a:headEnd type="none" w="med" len="med"/>
                    <a:tailEnd type="none" w="lg" len="lg"/>
                  </a:ln>
                  <a:effectLst/>
                </p:spPr>
              </p:cxnSp>
              <p:cxnSp>
                <p:nvCxnSpPr>
                  <p:cNvPr id="39" name="Straight Connector 38"/>
                  <p:cNvCxnSpPr/>
                  <p:nvPr/>
                </p:nvCxnSpPr>
                <p:spPr bwMode="auto">
                  <a:xfrm rot="5400000" flipH="1">
                    <a:off x="3163824" y="3369564"/>
                    <a:ext cx="4160520" cy="1588"/>
                  </a:xfrm>
                  <a:prstGeom prst="line">
                    <a:avLst/>
                  </a:prstGeom>
                  <a:grpFill/>
                  <a:ln w="12700" cap="flat" cmpd="sng" algn="ctr">
                    <a:solidFill>
                      <a:schemeClr val="tx1"/>
                    </a:solidFill>
                    <a:prstDash val="solid"/>
                    <a:round/>
                    <a:headEnd type="none" w="med" len="med"/>
                    <a:tailEnd type="none" w="lg" len="lg"/>
                  </a:ln>
                  <a:effectLst/>
                </p:spPr>
              </p:cxnSp>
              <p:cxnSp>
                <p:nvCxnSpPr>
                  <p:cNvPr id="41" name="Straight Connector 40"/>
                  <p:cNvCxnSpPr/>
                  <p:nvPr/>
                </p:nvCxnSpPr>
                <p:spPr bwMode="auto">
                  <a:xfrm rot="10800000" flipH="1">
                    <a:off x="2779776" y="4668012"/>
                    <a:ext cx="2770632" cy="1588"/>
                  </a:xfrm>
                  <a:prstGeom prst="line">
                    <a:avLst/>
                  </a:prstGeom>
                  <a:grpFill/>
                  <a:ln w="12700" cap="flat" cmpd="sng" algn="ctr">
                    <a:solidFill>
                      <a:schemeClr val="tx1"/>
                    </a:solidFill>
                    <a:prstDash val="solid"/>
                    <a:round/>
                    <a:headEnd type="none" w="med" len="med"/>
                    <a:tailEnd type="none" w="lg" len="lg"/>
                  </a:ln>
                  <a:effectLst/>
                </p:spPr>
              </p:cxnSp>
              <p:cxnSp>
                <p:nvCxnSpPr>
                  <p:cNvPr id="42" name="Straight Connector 41"/>
                  <p:cNvCxnSpPr/>
                  <p:nvPr/>
                </p:nvCxnSpPr>
                <p:spPr bwMode="auto">
                  <a:xfrm rot="10800000" flipH="1">
                    <a:off x="2779776" y="3890772"/>
                    <a:ext cx="2770632" cy="1588"/>
                  </a:xfrm>
                  <a:prstGeom prst="line">
                    <a:avLst/>
                  </a:prstGeom>
                  <a:grpFill/>
                  <a:ln w="12700" cap="flat" cmpd="sng" algn="ctr">
                    <a:solidFill>
                      <a:schemeClr val="tx1"/>
                    </a:solidFill>
                    <a:prstDash val="solid"/>
                    <a:round/>
                    <a:headEnd type="none" w="med" len="med"/>
                    <a:tailEnd type="none" w="lg" len="lg"/>
                  </a:ln>
                  <a:effectLst/>
                </p:spPr>
              </p:cxnSp>
              <p:cxnSp>
                <p:nvCxnSpPr>
                  <p:cNvPr id="43" name="Straight Connector 42"/>
                  <p:cNvCxnSpPr/>
                  <p:nvPr/>
                </p:nvCxnSpPr>
                <p:spPr bwMode="auto">
                  <a:xfrm rot="10800000" flipH="1">
                    <a:off x="2779776" y="3177632"/>
                    <a:ext cx="2770632" cy="1588"/>
                  </a:xfrm>
                  <a:prstGeom prst="line">
                    <a:avLst/>
                  </a:prstGeom>
                  <a:grpFill/>
                  <a:ln w="12700" cap="flat" cmpd="sng" algn="ctr">
                    <a:solidFill>
                      <a:schemeClr val="tx1"/>
                    </a:solidFill>
                    <a:prstDash val="solid"/>
                    <a:round/>
                    <a:headEnd type="none" w="med" len="med"/>
                    <a:tailEnd type="none" w="lg" len="lg"/>
                  </a:ln>
                  <a:effectLst/>
                </p:spPr>
              </p:cxnSp>
              <p:cxnSp>
                <p:nvCxnSpPr>
                  <p:cNvPr id="44" name="Straight Connector 43"/>
                  <p:cNvCxnSpPr/>
                  <p:nvPr/>
                </p:nvCxnSpPr>
                <p:spPr bwMode="auto">
                  <a:xfrm rot="10800000" flipH="1">
                    <a:off x="2779776" y="2354580"/>
                    <a:ext cx="2770632" cy="1588"/>
                  </a:xfrm>
                  <a:prstGeom prst="line">
                    <a:avLst/>
                  </a:prstGeom>
                  <a:grpFill/>
                  <a:ln w="12700" cap="flat" cmpd="sng" algn="ctr">
                    <a:solidFill>
                      <a:schemeClr val="tx1"/>
                    </a:solidFill>
                    <a:prstDash val="solid"/>
                    <a:round/>
                    <a:headEnd type="none" w="med" len="med"/>
                    <a:tailEnd type="none" w="lg" len="lg"/>
                  </a:ln>
                  <a:effectLst/>
                </p:spPr>
              </p:cxnSp>
              <p:cxnSp>
                <p:nvCxnSpPr>
                  <p:cNvPr id="45" name="Straight Connector 44"/>
                  <p:cNvCxnSpPr/>
                  <p:nvPr/>
                </p:nvCxnSpPr>
                <p:spPr bwMode="auto">
                  <a:xfrm rot="10800000" flipH="1">
                    <a:off x="2779776" y="1586484"/>
                    <a:ext cx="2770632" cy="1588"/>
                  </a:xfrm>
                  <a:prstGeom prst="line">
                    <a:avLst/>
                  </a:prstGeom>
                  <a:grpFill/>
                  <a:ln w="12700" cap="flat" cmpd="sng" algn="ctr">
                    <a:solidFill>
                      <a:schemeClr val="tx1"/>
                    </a:solidFill>
                    <a:prstDash val="solid"/>
                    <a:round/>
                    <a:headEnd type="none" w="med" len="med"/>
                    <a:tailEnd type="none" w="lg" len="lg"/>
                  </a:ln>
                  <a:effectLst/>
                </p:spPr>
              </p:cxnSp>
            </p:grpSp>
          </p:grpSp>
        </p:grpSp>
        <p:sp>
          <p:nvSpPr>
            <p:cNvPr id="61457" name="Rectangle 75"/>
            <p:cNvSpPr>
              <a:spLocks noChangeArrowheads="1"/>
            </p:cNvSpPr>
            <p:nvPr/>
          </p:nvSpPr>
          <p:spPr bwMode="auto">
            <a:xfrm>
              <a:off x="2380488" y="1363409"/>
              <a:ext cx="362712" cy="4232719"/>
            </a:xfrm>
            <a:prstGeom prst="rect">
              <a:avLst/>
            </a:prstGeom>
            <a:noFill/>
            <a:ln w="9525">
              <a:noFill/>
              <a:miter lim="800000"/>
              <a:headEnd/>
              <a:tailEnd/>
            </a:ln>
          </p:spPr>
          <p:txBody>
            <a:bodyPr lIns="0" tIns="0" rIns="0" bIns="0"/>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                2.5</a:t>
              </a: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            2</a:t>
              </a: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             1.5</a:t>
              </a: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            1</a:t>
              </a: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400" b="0" i="0" u="none" strike="noStrike" kern="1200" cap="none" spc="0" normalizeH="0" baseline="0" noProof="0" dirty="0">
                <a:ln>
                  <a:noFill/>
                </a:ln>
                <a:solidFill>
                  <a:srgbClr val="000000"/>
                </a:solidFill>
                <a:effectLst/>
                <a:uLnTx/>
                <a:uFillTx/>
                <a:latin typeface="Arial" charset="0"/>
                <a:ea typeface="+mn-ea"/>
                <a:cs typeface="+mn-cs"/>
              </a:endParaRPr>
            </a:p>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charset="0"/>
                  <a:ea typeface="+mn-ea"/>
                  <a:cs typeface="+mn-cs"/>
                </a:rPr>
                <a:t>0.5</a:t>
              </a:r>
            </a:p>
            <a:p>
              <a:pPr marL="0" marR="0" lvl="0" indent="0" algn="r" defTabSz="914400" rtl="0" eaLnBrk="0" fontAlgn="base" latinLnBrk="0" hangingPunct="0">
                <a:lnSpc>
                  <a:spcPct val="90000"/>
                </a:lnSpc>
                <a:spcBef>
                  <a:spcPct val="0"/>
                </a:spcBef>
                <a:spcAft>
                  <a:spcPct val="0"/>
                </a:spcAft>
                <a:buClrTx/>
                <a:buSzTx/>
                <a:buFontTx/>
                <a:buNone/>
                <a:tabLst/>
                <a:defRPr/>
              </a:pP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458" name="Rectangle 25"/>
            <p:cNvSpPr>
              <a:spLocks noChangeArrowheads="1"/>
            </p:cNvSpPr>
            <p:nvPr/>
          </p:nvSpPr>
          <p:spPr bwMode="auto">
            <a:xfrm>
              <a:off x="5249483" y="4380739"/>
              <a:ext cx="291782" cy="200406"/>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010</a:t>
              </a:r>
            </a:p>
          </p:txBody>
        </p:sp>
        <p:sp>
          <p:nvSpPr>
            <p:cNvPr id="61459" name="Rectangle 25"/>
            <p:cNvSpPr>
              <a:spLocks noChangeArrowheads="1"/>
            </p:cNvSpPr>
            <p:nvPr/>
          </p:nvSpPr>
          <p:spPr bwMode="auto">
            <a:xfrm>
              <a:off x="5276915" y="2972563"/>
              <a:ext cx="291782" cy="200406"/>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110</a:t>
              </a:r>
            </a:p>
          </p:txBody>
        </p:sp>
        <p:sp>
          <p:nvSpPr>
            <p:cNvPr id="61460" name="Rectangle 25"/>
            <p:cNvSpPr>
              <a:spLocks noChangeArrowheads="1"/>
            </p:cNvSpPr>
            <p:nvPr/>
          </p:nvSpPr>
          <p:spPr bwMode="auto">
            <a:xfrm rot="-1817735">
              <a:off x="4755707" y="3630931"/>
              <a:ext cx="291782" cy="200406"/>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111</a:t>
              </a:r>
            </a:p>
          </p:txBody>
        </p:sp>
        <p:sp>
          <p:nvSpPr>
            <p:cNvPr id="61461" name="Rectangle 25"/>
            <p:cNvSpPr>
              <a:spLocks noChangeArrowheads="1"/>
            </p:cNvSpPr>
            <p:nvPr/>
          </p:nvSpPr>
          <p:spPr bwMode="auto">
            <a:xfrm rot="-1817735">
              <a:off x="4755706" y="3265171"/>
              <a:ext cx="291782" cy="200406"/>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011</a:t>
              </a:r>
            </a:p>
          </p:txBody>
        </p:sp>
        <p:sp>
          <p:nvSpPr>
            <p:cNvPr id="61462" name="Rectangle 25"/>
            <p:cNvSpPr>
              <a:spLocks noChangeArrowheads="1"/>
            </p:cNvSpPr>
            <p:nvPr/>
          </p:nvSpPr>
          <p:spPr bwMode="auto">
            <a:xfrm rot="-1817735">
              <a:off x="4755707" y="2652522"/>
              <a:ext cx="291782" cy="200406"/>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211</a:t>
              </a:r>
            </a:p>
          </p:txBody>
        </p:sp>
        <p:sp>
          <p:nvSpPr>
            <p:cNvPr id="61463" name="Rectangle 25"/>
            <p:cNvSpPr>
              <a:spLocks noChangeArrowheads="1"/>
            </p:cNvSpPr>
            <p:nvPr/>
          </p:nvSpPr>
          <p:spPr bwMode="auto">
            <a:xfrm rot="-1817735">
              <a:off x="4649692" y="1803294"/>
              <a:ext cx="784084" cy="23964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011</a:t>
              </a:r>
              <a:r>
                <a:rPr kumimoji="0" lang="en-US" sz="1200" b="1" i="0" u="none" strike="noStrike" kern="1200" cap="none" spc="0" normalizeH="0" baseline="0" noProof="0" dirty="0">
                  <a:ln>
                    <a:noFill/>
                  </a:ln>
                  <a:solidFill>
                    <a:srgbClr val="0000FF"/>
                  </a:solidFill>
                  <a:effectLst/>
                  <a:uLnTx/>
                  <a:uFillTx/>
                  <a:latin typeface="Arial" charset="0"/>
                  <a:ea typeface="+mn-ea"/>
                  <a:cs typeface="+mn-cs"/>
                </a:rPr>
                <a:t> </a:t>
              </a: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111</a:t>
              </a:r>
            </a:p>
          </p:txBody>
        </p:sp>
        <p:sp>
          <p:nvSpPr>
            <p:cNvPr id="61464" name="Rectangle 25"/>
            <p:cNvSpPr>
              <a:spLocks noChangeArrowheads="1"/>
            </p:cNvSpPr>
            <p:nvPr/>
          </p:nvSpPr>
          <p:spPr bwMode="auto">
            <a:xfrm rot="-3983943">
              <a:off x="3003773" y="1885590"/>
              <a:ext cx="784084" cy="23964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012</a:t>
              </a:r>
              <a:r>
                <a:rPr kumimoji="0" lang="en-US" sz="1200" b="1" i="0" u="none" strike="noStrike" kern="1200" cap="none" spc="0" normalizeH="0" baseline="0" noProof="0" dirty="0">
                  <a:ln>
                    <a:noFill/>
                  </a:ln>
                  <a:solidFill>
                    <a:srgbClr val="0000FF"/>
                  </a:solidFill>
                  <a:effectLst/>
                  <a:uLnTx/>
                  <a:uFillTx/>
                  <a:latin typeface="Arial" charset="0"/>
                  <a:ea typeface="+mn-ea"/>
                  <a:cs typeface="+mn-cs"/>
                </a:rPr>
                <a:t> </a:t>
              </a: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112</a:t>
              </a:r>
            </a:p>
          </p:txBody>
        </p:sp>
        <p:sp>
          <p:nvSpPr>
            <p:cNvPr id="61465" name="Rectangle 25"/>
            <p:cNvSpPr>
              <a:spLocks noChangeArrowheads="1"/>
            </p:cNvSpPr>
            <p:nvPr/>
          </p:nvSpPr>
          <p:spPr bwMode="auto">
            <a:xfrm rot="-3983943">
              <a:off x="3323813" y="1291230"/>
              <a:ext cx="784084" cy="23964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212</a:t>
              </a:r>
              <a:endParaRPr kumimoji="0" lang="en-US" sz="1200" b="1" i="0" u="none" strike="noStrike" kern="1200" cap="none" spc="0" normalizeH="0" baseline="-25000" noProof="0" dirty="0">
                <a:ln>
                  <a:noFill/>
                </a:ln>
                <a:solidFill>
                  <a:srgbClr val="FF0000"/>
                </a:solidFill>
                <a:effectLst/>
                <a:uLnTx/>
                <a:uFillTx/>
                <a:latin typeface="Arial" charset="0"/>
                <a:ea typeface="+mn-ea"/>
                <a:cs typeface="+mn-cs"/>
              </a:endParaRPr>
            </a:p>
          </p:txBody>
        </p:sp>
        <p:sp>
          <p:nvSpPr>
            <p:cNvPr id="61466" name="Rectangle 25"/>
            <p:cNvSpPr>
              <a:spLocks noChangeArrowheads="1"/>
            </p:cNvSpPr>
            <p:nvPr/>
          </p:nvSpPr>
          <p:spPr bwMode="auto">
            <a:xfrm rot="-3983943">
              <a:off x="3890744" y="1464966"/>
              <a:ext cx="784084" cy="23964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FF"/>
                  </a:solidFill>
                  <a:effectLst/>
                  <a:uLnTx/>
                  <a:uFillTx/>
                  <a:latin typeface="Arial" charset="0"/>
                  <a:ea typeface="+mn-ea"/>
                  <a:cs typeface="+mn-cs"/>
                </a:rPr>
                <a:t>H</a:t>
              </a:r>
              <a:r>
                <a:rPr kumimoji="0" lang="en-US" sz="1200" b="1" i="0" u="none" strike="noStrike" kern="1200" cap="none" spc="0" normalizeH="0" baseline="-25000" noProof="0" dirty="0">
                  <a:ln>
                    <a:noFill/>
                  </a:ln>
                  <a:solidFill>
                    <a:srgbClr val="0000FF"/>
                  </a:solidFill>
                  <a:effectLst/>
                  <a:uLnTx/>
                  <a:uFillTx/>
                  <a:latin typeface="Arial" charset="0"/>
                  <a:ea typeface="+mn-ea"/>
                  <a:cs typeface="+mn-cs"/>
                </a:rPr>
                <a:t>112</a:t>
              </a:r>
              <a:endParaRPr kumimoji="0" lang="en-US" sz="1200" b="1" i="0" u="none" strike="noStrike" kern="1200" cap="none" spc="0" normalizeH="0" baseline="-25000" noProof="0" dirty="0">
                <a:ln>
                  <a:noFill/>
                </a:ln>
                <a:solidFill>
                  <a:srgbClr val="FF0000"/>
                </a:solidFill>
                <a:effectLst/>
                <a:uLnTx/>
                <a:uFillTx/>
                <a:latin typeface="Arial" charset="0"/>
                <a:ea typeface="+mn-ea"/>
                <a:cs typeface="+mn-cs"/>
              </a:endParaRPr>
            </a:p>
          </p:txBody>
        </p:sp>
        <p:sp>
          <p:nvSpPr>
            <p:cNvPr id="61467" name="Rectangle 25"/>
            <p:cNvSpPr>
              <a:spLocks noChangeArrowheads="1"/>
            </p:cNvSpPr>
            <p:nvPr/>
          </p:nvSpPr>
          <p:spPr bwMode="auto">
            <a:xfrm rot="-3983943">
              <a:off x="3488404" y="1519829"/>
              <a:ext cx="784084" cy="239640"/>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E</a:t>
              </a:r>
              <a:r>
                <a:rPr kumimoji="0" lang="en-US" sz="1200" b="1" i="0" u="none" strike="noStrike" kern="1200" cap="none" spc="0" normalizeH="0" baseline="-25000" noProof="0" dirty="0">
                  <a:ln>
                    <a:noFill/>
                  </a:ln>
                  <a:solidFill>
                    <a:srgbClr val="FF0000"/>
                  </a:solidFill>
                  <a:effectLst/>
                  <a:uLnTx/>
                  <a:uFillTx/>
                  <a:latin typeface="Arial" charset="0"/>
                  <a:ea typeface="+mn-ea"/>
                  <a:cs typeface="+mn-cs"/>
                </a:rPr>
                <a:t>012</a:t>
              </a:r>
            </a:p>
          </p:txBody>
        </p:sp>
      </p:grpSp>
      <p:sp>
        <p:nvSpPr>
          <p:cNvPr id="50" name="Rectangle 23"/>
          <p:cNvSpPr txBox="1">
            <a:spLocks noChangeArrowheads="1"/>
          </p:cNvSpPr>
          <p:nvPr/>
        </p:nvSpPr>
        <p:spPr bwMode="auto">
          <a:xfrm>
            <a:off x="381000" y="0"/>
            <a:ext cx="8407400" cy="1066800"/>
          </a:xfrm>
          <a:prstGeom prst="rect">
            <a:avLst/>
          </a:prstGeom>
          <a:noFill/>
          <a:ln w="9525">
            <a:noFill/>
            <a:miter lim="800000"/>
            <a:headEnd/>
            <a:tailEnd/>
          </a:ln>
          <a:effectLst/>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600" b="1" i="0" u="none" strike="noStrike" kern="0" cap="none" spc="0" normalizeH="0" baseline="0" noProof="0" dirty="0">
                <a:ln>
                  <a:noFill/>
                </a:ln>
                <a:solidFill>
                  <a:srgbClr val="FF0000"/>
                </a:solidFill>
                <a:effectLst>
                  <a:outerShdw blurRad="38100" dist="38100" dir="2700000" algn="tl">
                    <a:srgbClr val="C0C0C0"/>
                  </a:outerShdw>
                </a:effectLst>
                <a:uLnTx/>
                <a:uFillTx/>
                <a:latin typeface="Arial"/>
                <a:ea typeface="+mn-ea"/>
                <a:cs typeface="+mn-cs"/>
              </a:rPr>
              <a:t>Mode chart of a Pillbox cavity – Version 2</a:t>
            </a:r>
          </a:p>
        </p:txBody>
      </p:sp>
      <p:sp>
        <p:nvSpPr>
          <p:cNvPr id="61449" name="Rectangle 67"/>
          <p:cNvSpPr>
            <a:spLocks noChangeArrowheads="1"/>
          </p:cNvSpPr>
          <p:nvPr/>
        </p:nvSpPr>
        <p:spPr bwMode="auto">
          <a:xfrm rot="-5400000">
            <a:off x="-1943893" y="3290093"/>
            <a:ext cx="4686300" cy="557213"/>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Reprinted from </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Meinke, H. and Gundlach, F. W.,</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1" u="none" strike="noStrike" kern="1200" cap="none" spc="0" normalizeH="0" baseline="0" noProof="0" dirty="0">
                <a:ln>
                  <a:noFill/>
                </a:ln>
                <a:solidFill>
                  <a:srgbClr val="0000FF"/>
                </a:solidFill>
                <a:effectLst/>
                <a:uLnTx/>
                <a:uFillTx/>
                <a:latin typeface="Arial" charset="0"/>
                <a:ea typeface="+mn-ea"/>
                <a:cs typeface="+mn-cs"/>
              </a:rPr>
              <a:t>Taschenbuch der Hochfrequenztechnik</a:t>
            </a:r>
            <a:r>
              <a:rPr kumimoji="0" lang="de-DE" sz="1200" b="0" i="0" u="none" strike="noStrike" kern="1200" cap="none" spc="0" normalizeH="0" baseline="0" noProof="0" dirty="0">
                <a:ln>
                  <a:noFill/>
                </a:ln>
                <a:solidFill>
                  <a:srgbClr val="0000FF"/>
                </a:solidFill>
                <a:effectLst/>
                <a:uLnTx/>
                <a:uFillTx/>
                <a:latin typeface="Arial" charset="0"/>
                <a:ea typeface="+mn-ea"/>
                <a:cs typeface="+mn-cs"/>
              </a:rPr>
              <a:t>,S.471</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de-DE" sz="1200" b="0" i="0" u="none" strike="noStrike" kern="1200" cap="none" spc="0" normalizeH="0" baseline="0" noProof="0" dirty="0">
                <a:ln>
                  <a:noFill/>
                </a:ln>
                <a:solidFill>
                  <a:srgbClr val="0000FF"/>
                </a:solidFill>
                <a:effectLst/>
                <a:uLnTx/>
                <a:uFillTx/>
                <a:latin typeface="Arial" charset="0"/>
                <a:ea typeface="+mn-ea"/>
                <a:cs typeface="+mn-cs"/>
              </a:rPr>
              <a:t>Erste  Auflage, Springer-Verlag, Berlin (1968) and </a:t>
            </a:r>
            <a:br>
              <a:rPr kumimoji="0" lang="de-DE" sz="1200" b="0" i="0" u="none" strike="noStrike" kern="1200" cap="none" spc="0" normalizeH="0" baseline="0" noProof="0" dirty="0">
                <a:ln>
                  <a:noFill/>
                </a:ln>
                <a:solidFill>
                  <a:srgbClr val="0000FF"/>
                </a:solidFill>
                <a:effectLst/>
                <a:uLnTx/>
                <a:uFillTx/>
                <a:latin typeface="Arial" charset="0"/>
                <a:ea typeface="+mn-ea"/>
                <a:cs typeface="+mn-cs"/>
              </a:rPr>
            </a:br>
            <a:r>
              <a:rPr kumimoji="0" lang="en-US" sz="1200" b="0" i="1" u="none" strike="noStrike" kern="1200" cap="none" spc="0" normalizeH="0" baseline="0" noProof="0" dirty="0">
                <a:ln>
                  <a:noFill/>
                </a:ln>
                <a:solidFill>
                  <a:srgbClr val="0000FF"/>
                </a:solidFill>
                <a:effectLst/>
                <a:uLnTx/>
                <a:uFillTx/>
                <a:latin typeface="Arial" charset="0"/>
                <a:ea typeface="+mn-ea"/>
                <a:cs typeface="+mn-cs"/>
              </a:rPr>
              <a:t>Techniques of Microwave Measurements</a:t>
            </a:r>
            <a:r>
              <a:rPr kumimoji="0" lang="en-US" sz="1200" b="0" i="0" u="none" strike="noStrike" kern="1200" cap="none" spc="0" normalizeH="0" baseline="0" noProof="0" dirty="0">
                <a:ln>
                  <a:noFill/>
                </a:ln>
                <a:solidFill>
                  <a:srgbClr val="0000FF"/>
                </a:solidFill>
                <a:effectLst/>
                <a:uLnTx/>
                <a:uFillTx/>
                <a:latin typeface="Arial" charset="0"/>
                <a:ea typeface="+mn-ea"/>
                <a:cs typeface="+mn-cs"/>
              </a:rPr>
              <a:t> by Carol G. Montgomery, 1st ed., 1947; by permission, McGraw-Hill Book Co., N. Y.</a:t>
            </a:r>
          </a:p>
        </p:txBody>
      </p:sp>
      <p:sp>
        <p:nvSpPr>
          <p:cNvPr id="51" name="Rectangle 63"/>
          <p:cNvSpPr>
            <a:spLocks noChangeArrowheads="1"/>
          </p:cNvSpPr>
          <p:nvPr/>
        </p:nvSpPr>
        <p:spPr bwMode="auto">
          <a:xfrm>
            <a:off x="6099175" y="4221163"/>
            <a:ext cx="2936875" cy="1328737"/>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charset="0"/>
                <a:ea typeface="+mn-ea"/>
                <a:cs typeface="+mn-cs"/>
              </a:rPr>
              <a:t>Example: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charset="0"/>
                <a:ea typeface="+mn-ea"/>
                <a:cs typeface="+mn-cs"/>
              </a:rPr>
              <a:t>E</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010</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(2a/</a:t>
            </a:r>
            <a:r>
              <a:rPr kumimoji="0" lang="en-US" sz="1400" b="0" i="0" u="none" strike="noStrike" kern="1200" cap="none" spc="0" normalizeH="0" baseline="0" noProof="0" dirty="0">
                <a:ln>
                  <a:noFill/>
                </a:ln>
                <a:solidFill>
                  <a:srgbClr val="008000"/>
                </a:solidFill>
                <a:effectLst/>
                <a:uLnTx/>
                <a:uFillTx/>
                <a:latin typeface="Symbol" pitchFamily="18" charset="2"/>
                <a:ea typeface="+mn-ea"/>
                <a:cs typeface="+mn-cs"/>
              </a:rPr>
              <a:t>l</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0</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a:t>
            </a:r>
            <a:r>
              <a:rPr kumimoji="0" lang="en-US" sz="1400" b="0" i="0" u="none" strike="noStrike" kern="1200" cap="none" spc="0" normalizeH="0" baseline="30000" noProof="0" dirty="0">
                <a:ln>
                  <a:noFill/>
                </a:ln>
                <a:solidFill>
                  <a:srgbClr val="008000"/>
                </a:solidFill>
                <a:effectLst/>
                <a:uLnTx/>
                <a:uFillTx/>
                <a:latin typeface="Arial" charset="0"/>
                <a:ea typeface="+mn-ea"/>
                <a:cs typeface="+mn-cs"/>
              </a:rPr>
              <a:t>2</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0.6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Wingdings" pitchFamily="2" charset="2"/>
              </a:rPr>
              <a:t>  </a:t>
            </a:r>
            <a:r>
              <a:rPr kumimoji="0" lang="en-US" sz="1400" b="0" i="0" u="none" strike="noStrike" kern="1200" cap="none" spc="0" normalizeH="0" baseline="0" noProof="0" dirty="0">
                <a:ln>
                  <a:noFill/>
                </a:ln>
                <a:solidFill>
                  <a:srgbClr val="008000"/>
                </a:solidFill>
                <a:effectLst/>
                <a:uLnTx/>
                <a:uFillTx/>
                <a:latin typeface="Symbol" pitchFamily="18" charset="2"/>
                <a:ea typeface="+mn-ea"/>
                <a:cs typeface="+mn-cs"/>
              </a:rPr>
              <a:t>l</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0</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  2.6a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8000"/>
                </a:solidFill>
                <a:effectLst/>
                <a:uLnTx/>
                <a:uFillTx/>
                <a:latin typeface="Arial" charset="0"/>
                <a:ea typeface="+mn-ea"/>
                <a:cs typeface="+mn-cs"/>
              </a:rPr>
              <a:t>H</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111</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a:ea typeface="+mn-ea"/>
                <a:cs typeface="+mn-cs"/>
              </a:rPr>
              <a:t>h</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2a</a:t>
            </a: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r>
              <a:rPr kumimoji="0" lang="en-US" sz="1400" b="0" i="0" u="none" strike="noStrike" kern="1200" cap="none" spc="0" normalizeH="0" baseline="0" noProof="0" dirty="0">
                <a:ln>
                  <a:noFill/>
                </a:ln>
                <a:solidFill>
                  <a:srgbClr val="008000"/>
                </a:solidFill>
                <a:effectLst/>
                <a:uLnTx/>
                <a:uFillTx/>
                <a:latin typeface="Arial" charset="0"/>
                <a:ea typeface="+mn-ea"/>
                <a:cs typeface="+mn-cs"/>
              </a:rPr>
              <a:t>H</a:t>
            </a:r>
            <a:r>
              <a:rPr kumimoji="0" lang="en-US" sz="1400" b="0" i="0" u="none" strike="noStrike" kern="1200" cap="none" spc="0" normalizeH="0" baseline="-25000" noProof="0" dirty="0">
                <a:ln>
                  <a:noFill/>
                </a:ln>
                <a:solidFill>
                  <a:srgbClr val="008000"/>
                </a:solidFill>
                <a:effectLst/>
                <a:uLnTx/>
                <a:uFillTx/>
                <a:latin typeface="Arial" charset="0"/>
                <a:ea typeface="+mn-ea"/>
                <a:cs typeface="+mn-cs"/>
              </a:rPr>
              <a:t>112</a:t>
            </a:r>
            <a:r>
              <a:rPr kumimoji="0" lang="en-US" sz="1400" b="0" i="0" u="none" strike="noStrike" kern="1200" cap="none" spc="0" normalizeH="0" baseline="0" noProof="0" dirty="0">
                <a:ln>
                  <a:noFill/>
                </a:ln>
                <a:solidFill>
                  <a:srgbClr val="008000"/>
                </a:solidFill>
                <a:effectLst/>
                <a:uLnTx/>
                <a:uFillTx/>
                <a:latin typeface="Arial" charset="0"/>
                <a:ea typeface="+mn-ea"/>
                <a:cs typeface="+mn-cs"/>
              </a:rPr>
              <a:t>:     h</a:t>
            </a:r>
            <a:r>
              <a:rPr kumimoji="0" lang="en-US" sz="1400" b="1" i="0" u="none" strike="noStrike" kern="1200" cap="none" spc="0" normalizeH="0" baseline="0" noProof="0" dirty="0">
                <a:ln>
                  <a:noFill/>
                </a:ln>
                <a:solidFill>
                  <a:srgbClr val="008000"/>
                </a:solidFill>
                <a:effectLst/>
                <a:uLnTx/>
                <a:uFillTx/>
                <a:latin typeface="Arial" charset="0"/>
                <a:ea typeface="+mn-ea"/>
                <a:cs typeface="+mn-cs"/>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a:t>
            </a:r>
            <a:r>
              <a:rPr kumimoji="0" lang="en-US" sz="1400" b="1" i="0" u="none" strike="noStrike" kern="1200" cap="none" spc="0" normalizeH="0" baseline="0" noProof="0" dirty="0">
                <a:ln>
                  <a:noFill/>
                </a:ln>
                <a:solidFill>
                  <a:srgbClr val="008000"/>
                </a:solidFill>
                <a:effectLst/>
                <a:uLnTx/>
                <a:uFillTx/>
                <a:latin typeface="Arial" charset="0"/>
                <a:ea typeface="+mn-ea"/>
                <a:cs typeface="+mn-cs"/>
                <a:sym typeface="Symbol"/>
              </a:rPr>
              <a:t> </a:t>
            </a:r>
            <a:r>
              <a:rPr kumimoji="0" lang="en-US" sz="1400" b="0" i="0" u="none" strike="noStrike" kern="1200" cap="none" spc="0" normalizeH="0" baseline="0" noProof="0" dirty="0">
                <a:ln>
                  <a:noFill/>
                </a:ln>
                <a:solidFill>
                  <a:srgbClr val="008000"/>
                </a:solidFill>
                <a:effectLst/>
                <a:uLnTx/>
                <a:uFillTx/>
                <a:latin typeface="Arial" charset="0"/>
                <a:ea typeface="+mn-ea"/>
                <a:cs typeface="+mn-cs"/>
                <a:sym typeface="Symbol"/>
              </a:rPr>
              <a:t>4a</a:t>
            </a: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br>
              <a:rPr kumimoji="0" lang="en-US" sz="1400" b="1" i="0" u="none" strike="noStrike" kern="1200" cap="none" spc="0" normalizeH="0" baseline="0" noProof="0" dirty="0">
                <a:ln>
                  <a:noFill/>
                </a:ln>
                <a:solidFill>
                  <a:srgbClr val="008000"/>
                </a:solidFill>
                <a:effectLst/>
                <a:uLnTx/>
                <a:uFillTx/>
                <a:latin typeface="Arial" charset="0"/>
                <a:ea typeface="+mn-ea"/>
                <a:cs typeface="+mn-cs"/>
              </a:rPr>
            </a:br>
            <a:endParaRPr kumimoji="0" lang="en-US" sz="1400" b="0" i="0" u="none" strike="noStrike" kern="1200" cap="none" spc="0" normalizeH="0" baseline="-25000" noProof="0" dirty="0">
              <a:ln>
                <a:noFill/>
              </a:ln>
              <a:solidFill>
                <a:srgbClr val="008000"/>
              </a:solidFill>
              <a:effectLst/>
              <a:uLnTx/>
              <a:uFillTx/>
              <a:latin typeface="Arial" charset="0"/>
              <a:ea typeface="+mn-ea"/>
              <a:cs typeface="+mn-cs"/>
            </a:endParaRPr>
          </a:p>
        </p:txBody>
      </p:sp>
      <p:cxnSp>
        <p:nvCxnSpPr>
          <p:cNvPr id="61451" name="Straight Arrow Connector 52"/>
          <p:cNvCxnSpPr>
            <a:cxnSpLocks noChangeShapeType="1"/>
          </p:cNvCxnSpPr>
          <p:nvPr/>
        </p:nvCxnSpPr>
        <p:spPr bwMode="auto">
          <a:xfrm rot="10800000">
            <a:off x="5670550" y="4540250"/>
            <a:ext cx="355600" cy="1588"/>
          </a:xfrm>
          <a:prstGeom prst="straightConnector1">
            <a:avLst/>
          </a:prstGeom>
          <a:noFill/>
          <a:ln w="12700" algn="ctr">
            <a:solidFill>
              <a:srgbClr val="008000"/>
            </a:solidFill>
            <a:round/>
            <a:headEnd/>
            <a:tailEnd type="arrow" w="med" len="med"/>
          </a:ln>
        </p:spPr>
      </p:cxnSp>
      <p:sp>
        <p:nvSpPr>
          <p:cNvPr id="55" name="Oval 54"/>
          <p:cNvSpPr/>
          <p:nvPr/>
        </p:nvSpPr>
        <p:spPr bwMode="auto">
          <a:xfrm>
            <a:off x="3328988" y="4470400"/>
            <a:ext cx="101600" cy="109538"/>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56" name="Oval 55"/>
          <p:cNvSpPr/>
          <p:nvPr/>
        </p:nvSpPr>
        <p:spPr bwMode="auto">
          <a:xfrm>
            <a:off x="2890838" y="4470400"/>
            <a:ext cx="101600" cy="109538"/>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57" name="Oval 56"/>
          <p:cNvSpPr/>
          <p:nvPr/>
        </p:nvSpPr>
        <p:spPr bwMode="auto">
          <a:xfrm>
            <a:off x="2706688" y="4470400"/>
            <a:ext cx="101600" cy="109538"/>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marR="0" lvl="0" indent="-571500" algn="l" defTabSz="914400" rtl="0" eaLnBrk="0" fontAlgn="base" latinLnBrk="0" hangingPunct="0">
              <a:lnSpc>
                <a:spcPct val="90000"/>
              </a:lnSpc>
              <a:spcBef>
                <a:spcPct val="30000"/>
              </a:spcBef>
              <a:spcAft>
                <a:spcPct val="0"/>
              </a:spcAft>
              <a:buClr>
                <a:srgbClr val="FC0128"/>
              </a:buClr>
              <a:buSzPct val="70000"/>
              <a:buFont typeface="Wingdings" pitchFamily="2" charset="2"/>
              <a:buChar char="u"/>
              <a:tabLst/>
              <a:defRPr/>
            </a:pPr>
            <a:endParaRPr kumimoji="0" lang="en-GB" sz="2400" b="1" i="0" u="none" strike="noStrike" kern="1200" cap="none" spc="0" normalizeH="0" baseline="0" noProof="0" dirty="0">
              <a:ln>
                <a:noFill/>
              </a:ln>
              <a:solidFill>
                <a:srgbClr val="0000FF"/>
              </a:solidFill>
              <a:effectLst>
                <a:outerShdw blurRad="38100" dist="38100" dir="2700000" algn="tl">
                  <a:srgbClr val="000000">
                    <a:alpha val="43137"/>
                  </a:srgbClr>
                </a:outerShdw>
              </a:effectLst>
              <a:uLnTx/>
              <a:uFillTx/>
              <a:latin typeface="Arial" charset="0"/>
              <a:ea typeface="+mn-ea"/>
              <a:cs typeface="+mn-cs"/>
            </a:endParaRPr>
          </a:p>
        </p:txBody>
      </p:sp>
      <p:sp>
        <p:nvSpPr>
          <p:cNvPr id="2" name="TextBox 1"/>
          <p:cNvSpPr txBox="1"/>
          <p:nvPr/>
        </p:nvSpPr>
        <p:spPr>
          <a:xfrm>
            <a:off x="6348438" y="5175854"/>
            <a:ext cx="2036403" cy="1089529"/>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200" b="0" i="0" u="none" strike="noStrike" kern="1200" cap="none" spc="0" normalizeH="0" baseline="0" noProof="0" dirty="0">
                <a:ln>
                  <a:noFill/>
                </a:ln>
                <a:solidFill>
                  <a:srgbClr val="0000FF"/>
                </a:solidFill>
                <a:effectLst/>
                <a:uLnTx/>
                <a:uFillTx/>
                <a:latin typeface="Arial" charset="0"/>
                <a:ea typeface="+mn-ea"/>
                <a:cs typeface="+mn-cs"/>
              </a:rPr>
              <a:t>Note that the very important ( for accelerator applications) E</a:t>
            </a:r>
            <a:r>
              <a:rPr kumimoji="0" lang="en-GB" sz="1200" b="0" i="0" u="none" strike="noStrike" kern="1200" cap="none" spc="0" normalizeH="0" baseline="-25000" noProof="0" dirty="0">
                <a:ln>
                  <a:noFill/>
                </a:ln>
                <a:solidFill>
                  <a:srgbClr val="0000FF"/>
                </a:solidFill>
                <a:effectLst/>
                <a:uLnTx/>
                <a:uFillTx/>
                <a:latin typeface="Arial" charset="0"/>
                <a:ea typeface="+mn-ea"/>
                <a:cs typeface="+mn-cs"/>
              </a:rPr>
              <a:t>010</a:t>
            </a:r>
            <a:r>
              <a:rPr kumimoji="0" lang="en-GB" sz="1200" b="0" i="0" u="none" strike="noStrike" kern="1200" cap="none" spc="0" normalizeH="0" baseline="0" noProof="0" dirty="0">
                <a:ln>
                  <a:noFill/>
                </a:ln>
                <a:solidFill>
                  <a:srgbClr val="0000FF"/>
                </a:solidFill>
                <a:effectLst/>
                <a:uLnTx/>
                <a:uFillTx/>
                <a:latin typeface="Arial" charset="0"/>
                <a:ea typeface="+mn-ea"/>
                <a:cs typeface="+mn-cs"/>
              </a:rPr>
              <a:t> mode resonant frequency does NOT depend on the height of the cylinder</a:t>
            </a:r>
          </a:p>
        </p:txBody>
      </p:sp>
      <p:sp>
        <p:nvSpPr>
          <p:cNvPr id="6" name="TextBox 5"/>
          <p:cNvSpPr txBox="1"/>
          <p:nvPr/>
        </p:nvSpPr>
        <p:spPr>
          <a:xfrm>
            <a:off x="1171602" y="5856703"/>
            <a:ext cx="4594601" cy="646331"/>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200" b="0" i="0" u="none" strike="noStrike" kern="1200" cap="none" spc="0" normalizeH="0" baseline="0" noProof="0" dirty="0">
                <a:ln>
                  <a:noFill/>
                </a:ln>
                <a:solidFill>
                  <a:srgbClr val="0000FF"/>
                </a:solidFill>
                <a:effectLst/>
                <a:uLnTx/>
                <a:uFillTx/>
                <a:latin typeface="Arial" charset="0"/>
                <a:ea typeface="+mn-ea"/>
                <a:cs typeface="+mn-cs"/>
              </a:rPr>
              <a:t>Why do we have this strange normalisation (2a/h)</a:t>
            </a:r>
            <a:r>
              <a:rPr kumimoji="0" lang="en-GB" sz="1200" b="0" i="0" u="none" strike="noStrike" kern="1200" cap="none" spc="0" normalizeH="0" baseline="30000" noProof="0" dirty="0">
                <a:ln>
                  <a:noFill/>
                </a:ln>
                <a:solidFill>
                  <a:srgbClr val="0000FF"/>
                </a:solidFill>
                <a:effectLst/>
                <a:uLnTx/>
                <a:uFillTx/>
                <a:latin typeface="Arial" charset="0"/>
                <a:ea typeface="+mn-ea"/>
                <a:cs typeface="+mn-cs"/>
              </a:rPr>
              <a:t>2 </a:t>
            </a:r>
            <a:r>
              <a:rPr kumimoji="0" lang="en-GB" sz="1200" b="0" i="0" u="none" strike="noStrike" kern="1200" cap="none" spc="0" normalizeH="0" baseline="0" noProof="0" dirty="0">
                <a:ln>
                  <a:noFill/>
                </a:ln>
                <a:solidFill>
                  <a:srgbClr val="0000FF"/>
                </a:solidFill>
                <a:effectLst/>
                <a:uLnTx/>
                <a:uFillTx/>
                <a:latin typeface="Arial" charset="0"/>
                <a:ea typeface="+mn-ea"/>
                <a:cs typeface="+mn-cs"/>
              </a:rPr>
              <a:t>in the abscissa and  similar in the ordinate ? </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200" b="0" i="0" u="none" strike="noStrike" kern="1200" cap="none" spc="0" normalizeH="0" baseline="0" noProof="0" dirty="0">
                <a:ln>
                  <a:noFill/>
                </a:ln>
                <a:solidFill>
                  <a:srgbClr val="0000FF"/>
                </a:solidFill>
                <a:effectLst/>
                <a:uLnTx/>
                <a:uFillTx/>
                <a:latin typeface="Arial" charset="0"/>
                <a:ea typeface="+mn-ea"/>
                <a:cs typeface="+mn-cs"/>
              </a:rPr>
              <a:t>Answer: to get straight lines in the diagram.</a:t>
            </a:r>
          </a:p>
        </p:txBody>
      </p:sp>
      <p:sp>
        <p:nvSpPr>
          <p:cNvPr id="58" name="TextBox 57">
            <a:extLst>
              <a:ext uri="{FF2B5EF4-FFF2-40B4-BE49-F238E27FC236}">
                <a16:creationId xmlns:a16="http://schemas.microsoft.com/office/drawing/2014/main" id="{0F03385B-66F8-4B06-ABF4-C90050697664}"/>
              </a:ext>
            </a:extLst>
          </p:cNvPr>
          <p:cNvSpPr txBox="1"/>
          <p:nvPr/>
        </p:nvSpPr>
        <p:spPr>
          <a:xfrm>
            <a:off x="989429" y="4723422"/>
            <a:ext cx="1434565" cy="997196"/>
          </a:xfrm>
          <a:prstGeom prst="rect">
            <a:avLst/>
          </a:prstGeom>
          <a:solidFill>
            <a:schemeClr val="bg1"/>
          </a:solidFill>
          <a:ln>
            <a:noFill/>
          </a:ln>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mn-cs"/>
              </a:rPr>
              <a:t>Modechart</a:t>
            </a:r>
            <a:r>
              <a:rPr kumimoji="0" lang="en-US" sz="1400" b="0" i="0" u="none" strike="noStrike" kern="1200" cap="none" spc="0" normalizeH="0" baseline="0" noProof="0" dirty="0">
                <a:ln>
                  <a:noFill/>
                </a:ln>
                <a:solidFill>
                  <a:srgbClr val="000000"/>
                </a:solidFill>
                <a:effectLst/>
                <a:uLnTx/>
                <a:uFillTx/>
                <a:latin typeface="Arial" charset="0"/>
                <a:ea typeface="+mn-ea"/>
                <a:cs typeface="+mn-cs"/>
              </a:rPr>
              <a:t>: see also</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err="1">
                <a:ln>
                  <a:noFill/>
                </a:ln>
                <a:solidFill>
                  <a:srgbClr val="000000"/>
                </a:solidFill>
                <a:effectLst/>
                <a:uLnTx/>
                <a:uFillTx/>
                <a:latin typeface="Arial" charset="0"/>
                <a:ea typeface="+mn-ea"/>
                <a:cs typeface="+mn-cs"/>
              </a:rPr>
              <a:t>Pozar</a:t>
            </a:r>
            <a:r>
              <a:rPr kumimoji="0" lang="en-US" sz="1400" b="0" i="0" u="none" strike="noStrike" kern="1200" cap="none" spc="0" normalizeH="0" baseline="0" noProof="0" dirty="0">
                <a:ln>
                  <a:noFill/>
                </a:ln>
                <a:solidFill>
                  <a:srgbClr val="000000"/>
                </a:solidFill>
                <a:effectLst/>
                <a:uLnTx/>
                <a:uFillTx/>
                <a:latin typeface="Arial" charset="0"/>
                <a:ea typeface="+mn-ea"/>
                <a:cs typeface="+mn-cs"/>
              </a:rPr>
              <a:t> book</a:t>
            </a:r>
          </a:p>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Fig 6.9</a:t>
            </a:r>
            <a:endParaRPr kumimoji="0" lang="en-GB" sz="14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40212624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Date Placeholder 5"/>
          <p:cNvSpPr>
            <a:spLocks noGrp="1"/>
          </p:cNvSpPr>
          <p:nvPr>
            <p:ph type="dt" sz="quarter" idx="10"/>
          </p:nvPr>
        </p:nvSpPr>
        <p:spPr>
          <a:noFill/>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443" name="Slide Number Placeholder 6"/>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9D1C4DF-52E8-4AC4-832C-0854C7B3BC18}"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62</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1445"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p:sp>
        <p:nvSpPr>
          <p:cNvPr id="50" name="Rectangle 23"/>
          <p:cNvSpPr txBox="1">
            <a:spLocks noChangeArrowheads="1"/>
          </p:cNvSpPr>
          <p:nvPr/>
        </p:nvSpPr>
        <p:spPr bwMode="auto">
          <a:xfrm>
            <a:off x="596900" y="76200"/>
            <a:ext cx="8115300" cy="1066800"/>
          </a:xfrm>
          <a:prstGeom prst="rect">
            <a:avLst/>
          </a:prstGeom>
          <a:noFill/>
          <a:ln w="9525">
            <a:noFill/>
            <a:miter lim="800000"/>
            <a:headEnd/>
            <a:tailEnd/>
          </a:ln>
          <a:effectLst/>
        </p:spPr>
        <p:txBody>
          <a:bodyPr lIns="92075" tIns="46038" rIns="92075" bIns="46038"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3600" b="1" i="0" u="none" strike="noStrike" kern="0" cap="none" spc="0" normalizeH="0" baseline="0" noProof="0" dirty="0">
                <a:ln>
                  <a:noFill/>
                </a:ln>
                <a:solidFill>
                  <a:srgbClr val="FF0000"/>
                </a:solidFill>
                <a:effectLst>
                  <a:outerShdw blurRad="38100" dist="38100" dir="2700000" algn="tl">
                    <a:srgbClr val="C0C0C0"/>
                  </a:outerShdw>
                </a:effectLst>
                <a:uLnTx/>
                <a:uFillTx/>
                <a:latin typeface="Arial"/>
                <a:ea typeface="+mn-ea"/>
                <a:cs typeface="+mn-cs"/>
              </a:rPr>
              <a:t>Mode chart of a Pillbox cavity – Version 3</a:t>
            </a:r>
          </a:p>
        </p:txBody>
      </p:sp>
      <p:sp>
        <p:nvSpPr>
          <p:cNvPr id="58" name="Rectangle 67"/>
          <p:cNvSpPr>
            <a:spLocks noChangeArrowheads="1"/>
          </p:cNvSpPr>
          <p:nvPr/>
        </p:nvSpPr>
        <p:spPr bwMode="auto">
          <a:xfrm rot="-5400000">
            <a:off x="-1829593" y="3290093"/>
            <a:ext cx="4686300" cy="557213"/>
          </a:xfrm>
          <a:prstGeom prst="rect">
            <a:avLst/>
          </a:prstGeom>
          <a:noFill/>
          <a:ln w="9525">
            <a:noFill/>
            <a:miter lim="800000"/>
            <a:headEnd/>
            <a:tailEnd/>
          </a:ln>
        </p:spPr>
        <p:txBody>
          <a:bodyPr lIns="0" tIns="0" rIns="0" bIns="0"/>
          <a:lstStyle/>
          <a:p>
            <a:pPr marL="0" marR="0" lvl="0" indent="0" algn="l" defTabSz="914400" rtl="0" eaLnBrk="0" fontAlgn="base" latinLnBrk="0" hangingPunct="0">
              <a:lnSpc>
                <a:spcPct val="9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FF"/>
                </a:solidFill>
                <a:effectLst/>
                <a:uLnTx/>
                <a:uFillTx/>
                <a:latin typeface="Arial" charset="0"/>
                <a:ea typeface="+mn-ea"/>
                <a:cs typeface="+mn-cs"/>
              </a:rPr>
              <a:t>Reprinted from Zinke, o. and Brunswig, H., Lehrbuch der Hochfrequenztechnik, erster Band</a:t>
            </a:r>
          </a:p>
        </p:txBody>
      </p:sp>
      <p:pic>
        <p:nvPicPr>
          <p:cNvPr id="375811" name="Picture 3"/>
          <p:cNvPicPr>
            <a:picLocks noChangeAspect="1" noChangeArrowheads="1"/>
          </p:cNvPicPr>
          <p:nvPr/>
        </p:nvPicPr>
        <p:blipFill>
          <a:blip r:embed="rId3" cstate="print"/>
          <a:srcRect t="2326" b="2558"/>
          <a:stretch>
            <a:fillRect/>
          </a:stretch>
        </p:blipFill>
        <p:spPr bwMode="auto">
          <a:xfrm>
            <a:off x="825500" y="1082787"/>
            <a:ext cx="7010400" cy="5318013"/>
          </a:xfrm>
          <a:prstGeom prst="rect">
            <a:avLst/>
          </a:prstGeom>
          <a:noFill/>
          <a:ln w="9525">
            <a:noFill/>
            <a:miter lim="800000"/>
            <a:headEnd/>
            <a:tailEnd/>
          </a:ln>
        </p:spPr>
      </p:pic>
      <mc:AlternateContent xmlns:mc="http://schemas.openxmlformats.org/markup-compatibility/2006" xmlns:a14="http://schemas.microsoft.com/office/drawing/2010/main">
        <mc:Choice Requires="a14">
          <p:sp>
            <p:nvSpPr>
              <p:cNvPr id="2" name="TextBox 1"/>
              <p:cNvSpPr txBox="1"/>
              <p:nvPr/>
            </p:nvSpPr>
            <p:spPr>
              <a:xfrm>
                <a:off x="411164" y="6159500"/>
                <a:ext cx="3411536" cy="341632"/>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14:m>
                  <m:oMathPara xmlns:m="http://schemas.openxmlformats.org/officeDocument/2006/math">
                    <m:oMathParaPr>
                      <m:jc m:val="centerGroup"/>
                    </m:oMathParaPr>
                    <m:oMath xmlns:m="http://schemas.openxmlformats.org/officeDocument/2006/math">
                      <m:r>
                        <a:rPr kumimoji="0" lang="en-GB" sz="1800" b="0" i="1" u="none" strike="noStrike" kern="1200" cap="none" spc="0" normalizeH="0" baseline="0" noProof="0" smtClean="0">
                          <a:ln>
                            <a:noFill/>
                          </a:ln>
                          <a:solidFill>
                            <a:srgbClr val="0000FF"/>
                          </a:solidFill>
                          <a:effectLst/>
                          <a:uLnTx/>
                          <a:uFillTx/>
                          <a:latin typeface="Cambria Math"/>
                          <a:ea typeface="Cambria Math"/>
                          <a:cs typeface="+mn-cs"/>
                        </a:rPr>
                        <m:t>𝜆</m:t>
                      </m:r>
                      <m:r>
                        <a:rPr kumimoji="0" lang="en-GB" sz="1800" b="0" i="1" u="none" strike="noStrike" kern="1200" cap="none" spc="0" normalizeH="0" baseline="0" noProof="0" smtClean="0">
                          <a:ln>
                            <a:noFill/>
                          </a:ln>
                          <a:solidFill>
                            <a:srgbClr val="0000FF"/>
                          </a:solidFill>
                          <a:effectLst/>
                          <a:uLnTx/>
                          <a:uFillTx/>
                          <a:latin typeface="Cambria Math"/>
                          <a:ea typeface="Cambria Math"/>
                          <a:cs typeface="+mn-cs"/>
                        </a:rPr>
                        <m:t>=</m:t>
                      </m:r>
                      <m:sSub>
                        <m:sSubPr>
                          <m:ctrlPr>
                            <a:rPr kumimoji="0" lang="en-GB" sz="1800" b="0" i="1" u="none" strike="noStrike" kern="1200" cap="none" spc="0" normalizeH="0" baseline="0" noProof="0" smtClean="0">
                              <a:ln>
                                <a:noFill/>
                              </a:ln>
                              <a:solidFill>
                                <a:srgbClr val="0000FF"/>
                              </a:solidFill>
                              <a:effectLst/>
                              <a:uLnTx/>
                              <a:uFillTx/>
                              <a:latin typeface="Cambria Math" panose="02040503050406030204" pitchFamily="18" charset="0"/>
                              <a:ea typeface="Cambria Math"/>
                              <a:cs typeface="+mn-cs"/>
                            </a:rPr>
                          </m:ctrlPr>
                        </m:sSubPr>
                        <m:e>
                          <m:r>
                            <a:rPr kumimoji="0" lang="en-GB" sz="1800" b="0" i="1" u="none" strike="noStrike" kern="1200" cap="none" spc="0" normalizeH="0" baseline="0" noProof="0" smtClean="0">
                              <a:ln>
                                <a:noFill/>
                              </a:ln>
                              <a:solidFill>
                                <a:srgbClr val="0000FF"/>
                              </a:solidFill>
                              <a:effectLst/>
                              <a:uLnTx/>
                              <a:uFillTx/>
                              <a:latin typeface="Cambria Math"/>
                              <a:ea typeface="Cambria Math"/>
                              <a:cs typeface="+mn-cs"/>
                            </a:rPr>
                            <m:t>𝜆</m:t>
                          </m:r>
                        </m:e>
                        <m:sub>
                          <m:r>
                            <a:rPr kumimoji="0" lang="en-GB" sz="1800" b="0" i="1" u="none" strike="noStrike" kern="1200" cap="none" spc="0" normalizeH="0" baseline="0" noProof="0" smtClean="0">
                              <a:ln>
                                <a:noFill/>
                              </a:ln>
                              <a:solidFill>
                                <a:srgbClr val="0000FF"/>
                              </a:solidFill>
                              <a:effectLst/>
                              <a:uLnTx/>
                              <a:uFillTx/>
                              <a:latin typeface="Cambria Math"/>
                              <a:ea typeface="Cambria Math"/>
                              <a:cs typeface="+mn-cs"/>
                            </a:rPr>
                            <m:t>0 </m:t>
                          </m:r>
                        </m:sub>
                      </m:sSub>
                      <m:r>
                        <a:rPr kumimoji="0" lang="en-GB" sz="1800" b="0" i="1" u="none" strike="noStrike" kern="1200" cap="none" spc="0" normalizeH="0" baseline="0" noProof="0" smtClean="0">
                          <a:ln>
                            <a:noFill/>
                          </a:ln>
                          <a:solidFill>
                            <a:srgbClr val="0000FF"/>
                          </a:solidFill>
                          <a:effectLst/>
                          <a:uLnTx/>
                          <a:uFillTx/>
                          <a:latin typeface="Cambria Math"/>
                          <a:ea typeface="Cambria Math"/>
                          <a:cs typeface="+mn-cs"/>
                        </a:rPr>
                        <m:t>…</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 </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free</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 </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space</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 </m:t>
                      </m:r>
                      <m:r>
                        <m:rPr>
                          <m:nor/>
                        </m:rPr>
                        <a:rPr kumimoji="0" lang="en-GB" sz="1800" b="0" i="0" u="none" strike="noStrike" kern="1200" cap="none" spc="0" normalizeH="0" baseline="0" noProof="0" smtClean="0">
                          <a:ln>
                            <a:noFill/>
                          </a:ln>
                          <a:solidFill>
                            <a:srgbClr val="0000FF"/>
                          </a:solidFill>
                          <a:effectLst/>
                          <a:uLnTx/>
                          <a:uFillTx/>
                          <a:latin typeface="Cambria Math"/>
                          <a:ea typeface="Cambria Math"/>
                          <a:cs typeface="+mn-cs"/>
                        </a:rPr>
                        <m:t>wavelength</m:t>
                      </m:r>
                    </m:oMath>
                  </m:oMathPara>
                </a14:m>
                <a:endParaRPr kumimoji="0" lang="en-GB" sz="1800" b="0" i="0" u="none" strike="noStrike" kern="1200" cap="none" spc="0" normalizeH="0" baseline="0" noProof="0" dirty="0">
                  <a:ln>
                    <a:noFill/>
                  </a:ln>
                  <a:solidFill>
                    <a:srgbClr val="0000FF"/>
                  </a:solidFill>
                  <a:effectLst/>
                  <a:uLnTx/>
                  <a:uFillTx/>
                  <a:latin typeface="Arial" charset="0"/>
                  <a:ea typeface="+mn-ea"/>
                  <a:cs typeface="+mn-cs"/>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411164" y="6159500"/>
                <a:ext cx="3411536" cy="341632"/>
              </a:xfrm>
              <a:prstGeom prst="rect">
                <a:avLst/>
              </a:prstGeom>
              <a:blipFill rotWithShape="1">
                <a:blip r:embed="rId4"/>
                <a:stretch>
                  <a:fillRect b="-16071"/>
                </a:stretch>
              </a:blipFill>
            </p:spPr>
            <p:txBody>
              <a:bodyPr/>
              <a:lstStyle/>
              <a:p>
                <a:r>
                  <a:rPr lang="en-GB">
                    <a:noFill/>
                  </a:rPr>
                  <a:t> </a:t>
                </a:r>
              </a:p>
            </p:txBody>
          </p:sp>
        </mc:Fallback>
      </mc:AlternateContent>
      <p:sp>
        <p:nvSpPr>
          <p:cNvPr id="3" name="TextBox 2"/>
          <p:cNvSpPr txBox="1"/>
          <p:nvPr/>
        </p:nvSpPr>
        <p:spPr>
          <a:xfrm>
            <a:off x="7404100" y="3012571"/>
            <a:ext cx="1739900" cy="1338828"/>
          </a:xfrm>
          <a:prstGeom prst="rect">
            <a:avLst/>
          </a:prstGeom>
          <a:noFill/>
        </p:spPr>
        <p:txBody>
          <a:bodyPr wrap="square"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r>
              <a:rPr kumimoji="0" lang="en-GB" sz="1800" b="0" i="0" u="none" strike="noStrike" kern="1200" cap="none" spc="0" normalizeH="0" baseline="0" noProof="0" dirty="0">
                <a:ln>
                  <a:noFill/>
                </a:ln>
                <a:solidFill>
                  <a:srgbClr val="FF0000"/>
                </a:solidFill>
                <a:effectLst/>
                <a:uLnTx/>
                <a:uFillTx/>
                <a:latin typeface="Arial" charset="0"/>
                <a:ea typeface="+mn-ea"/>
                <a:cs typeface="+mn-cs"/>
              </a:rPr>
              <a:t>Caution! Here, c refers to the length of the cavity </a:t>
            </a:r>
            <a:r>
              <a:rPr kumimoji="0" lang="en-GB" sz="1800" b="1" i="0" u="none" strike="noStrike" kern="1200" cap="none" spc="0" normalizeH="0" baseline="0" noProof="0" dirty="0">
                <a:ln>
                  <a:noFill/>
                </a:ln>
                <a:solidFill>
                  <a:srgbClr val="FF0000"/>
                </a:solidFill>
                <a:effectLst/>
                <a:uLnTx/>
                <a:uFillTx/>
                <a:latin typeface="Arial" charset="0"/>
                <a:ea typeface="+mn-ea"/>
                <a:cs typeface="+mn-cs"/>
              </a:rPr>
              <a:t>NOT</a:t>
            </a:r>
            <a:r>
              <a:rPr kumimoji="0" lang="en-GB" sz="1800" b="0" i="0" u="none" strike="noStrike" kern="1200" cap="none" spc="0" normalizeH="0" baseline="0" noProof="0" dirty="0">
                <a:ln>
                  <a:noFill/>
                </a:ln>
                <a:solidFill>
                  <a:srgbClr val="FF0000"/>
                </a:solidFill>
                <a:effectLst/>
                <a:uLnTx/>
                <a:uFillTx/>
                <a:latin typeface="Arial" charset="0"/>
                <a:ea typeface="+mn-ea"/>
                <a:cs typeface="+mn-cs"/>
              </a:rPr>
              <a:t> the speed of light!</a:t>
            </a:r>
          </a:p>
        </p:txBody>
      </p:sp>
    </p:spTree>
    <p:extLst>
      <p:ext uri="{BB962C8B-B14F-4D97-AF65-F5344CB8AC3E}">
        <p14:creationId xmlns:p14="http://schemas.microsoft.com/office/powerpoint/2010/main" val="172521650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72"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18473" name="Slide Number Placeholder 5"/>
          <p:cNvSpPr>
            <a:spLocks noGrp="1"/>
          </p:cNvSpPr>
          <p:nvPr>
            <p:ph type="sldNum" sz="quarter" idx="11"/>
          </p:nvPr>
        </p:nvSpPr>
        <p:spPr>
          <a:noFill/>
        </p:spPr>
        <p:txBody>
          <a:bodyPr/>
          <a:lstStyle/>
          <a:p>
            <a:fld id="{2833F8E2-4FAC-47E3-AF7F-C4313709613F}" type="slidenum">
              <a:rPr lang="en-US" smtClean="0"/>
              <a:pPr/>
              <a:t>63</a:t>
            </a:fld>
            <a:endParaRPr lang="en-US" dirty="0"/>
          </a:p>
        </p:txBody>
      </p:sp>
      <p:sp>
        <p:nvSpPr>
          <p:cNvPr id="17424" name="Rectangle 16"/>
          <p:cNvSpPr>
            <a:spLocks noChangeArrowheads="1"/>
          </p:cNvSpPr>
          <p:nvPr/>
        </p:nvSpPr>
        <p:spPr bwMode="auto">
          <a:xfrm>
            <a:off x="0" y="246063"/>
            <a:ext cx="91440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Basic equivalent circuits </a:t>
            </a:r>
          </a:p>
        </p:txBody>
      </p:sp>
      <p:sp>
        <p:nvSpPr>
          <p:cNvPr id="18477" name="Rectangle 4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sp>
        <p:nvSpPr>
          <p:cNvPr id="3" name="Content Placeholder 2"/>
          <p:cNvSpPr>
            <a:spLocks noGrp="1"/>
          </p:cNvSpPr>
          <p:nvPr>
            <p:ph sz="half" idx="2"/>
          </p:nvPr>
        </p:nvSpPr>
        <p:spPr>
          <a:xfrm>
            <a:off x="420688" y="1280212"/>
            <a:ext cx="7924800" cy="4870450"/>
          </a:xfrm>
        </p:spPr>
        <p:txBody>
          <a:bodyPr/>
          <a:lstStyle/>
          <a:p>
            <a:endParaRPr lang="en-GB" sz="2000" b="0" dirty="0">
              <a:effectLst/>
            </a:endParaRPr>
          </a:p>
          <a:p>
            <a:endParaRPr lang="en-GB" sz="2000" b="0" dirty="0">
              <a:effectLst/>
            </a:endParaRPr>
          </a:p>
          <a:p>
            <a:endParaRPr lang="en-GB" sz="2000" b="0" dirty="0">
              <a:effectLst/>
            </a:endParaRPr>
          </a:p>
          <a:p>
            <a:endParaRPr lang="en-GB" sz="2000" b="0" dirty="0">
              <a:effectLst/>
            </a:endParaRPr>
          </a:p>
          <a:p>
            <a:endParaRPr lang="en-GB" sz="2000" b="0" dirty="0">
              <a:effectLst/>
            </a:endParaRPr>
          </a:p>
          <a:p>
            <a:endParaRPr lang="en-GB" sz="2000" b="0" dirty="0">
              <a:effectLst/>
            </a:endParaRPr>
          </a:p>
          <a:p>
            <a:endParaRPr lang="en-GB" sz="2000" b="0" dirty="0">
              <a:effectLst/>
            </a:endParaRPr>
          </a:p>
          <a:p>
            <a:endParaRPr lang="en-GB" sz="2000" b="0" dirty="0">
              <a:effectLst/>
            </a:endParaRPr>
          </a:p>
          <a:p>
            <a:r>
              <a:rPr lang="en-GB" sz="2000" b="0" dirty="0">
                <a:effectLst/>
              </a:rPr>
              <a:t>Often an equivalent circuit with elements in series is used (a)</a:t>
            </a:r>
            <a:endParaRPr lang="en-GB" b="0" dirty="0">
              <a:effectLst/>
            </a:endParaRPr>
          </a:p>
          <a:p>
            <a:r>
              <a:rPr lang="en-GB" sz="2000" b="0" dirty="0">
                <a:effectLst/>
              </a:rPr>
              <a:t>However for our purpose a circuit with parallel elements (b) is preferable since an efficient acceleration of a beam requires the maximum possible voltage and such a circuit has maximum impedance at resonance</a:t>
            </a:r>
          </a:p>
          <a:p>
            <a:r>
              <a:rPr lang="en-GB" sz="2000" b="0" dirty="0">
                <a:effectLst/>
              </a:rPr>
              <a:t>Hence the cavity is a transformer with maximum impedance seen by the beam</a:t>
            </a:r>
          </a:p>
        </p:txBody>
      </p:sp>
      <p:grpSp>
        <p:nvGrpSpPr>
          <p:cNvPr id="4" name="Group 3"/>
          <p:cNvGrpSpPr/>
          <p:nvPr/>
        </p:nvGrpSpPr>
        <p:grpSpPr>
          <a:xfrm>
            <a:off x="292101" y="1612898"/>
            <a:ext cx="6738201" cy="2327597"/>
            <a:chOff x="292101" y="1739898"/>
            <a:chExt cx="6738201" cy="2327597"/>
          </a:xfrm>
        </p:grpSpPr>
        <p:sp>
          <p:nvSpPr>
            <p:cNvPr id="5" name="TextBox 4"/>
            <p:cNvSpPr txBox="1"/>
            <p:nvPr/>
          </p:nvSpPr>
          <p:spPr>
            <a:xfrm>
              <a:off x="2513816" y="3725863"/>
              <a:ext cx="466794" cy="341632"/>
            </a:xfrm>
            <a:prstGeom prst="rect">
              <a:avLst/>
            </a:prstGeom>
            <a:noFill/>
          </p:spPr>
          <p:txBody>
            <a:bodyPr wrap="none" rtlCol="0">
              <a:spAutoFit/>
            </a:bodyPr>
            <a:lstStyle/>
            <a:p>
              <a:pPr>
                <a:buNone/>
              </a:pPr>
              <a:r>
                <a:rPr lang="en-GB" sz="1800" b="0" dirty="0"/>
                <a:t>(a)</a:t>
              </a:r>
            </a:p>
          </p:txBody>
        </p:sp>
        <p:sp>
          <p:nvSpPr>
            <p:cNvPr id="179" name="Rectangle 178"/>
            <p:cNvSpPr/>
            <p:nvPr/>
          </p:nvSpPr>
          <p:spPr bwMode="auto">
            <a:xfrm>
              <a:off x="1839913" y="2446338"/>
              <a:ext cx="382587"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1" name="Rectangle 180"/>
            <p:cNvSpPr/>
            <p:nvPr/>
          </p:nvSpPr>
          <p:spPr bwMode="auto">
            <a:xfrm>
              <a:off x="1830388" y="3040063"/>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2" name="Rectangle 181"/>
            <p:cNvSpPr/>
            <p:nvPr/>
          </p:nvSpPr>
          <p:spPr bwMode="auto">
            <a:xfrm>
              <a:off x="1803400" y="1797050"/>
              <a:ext cx="382588"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3" name="Rectangle 182"/>
            <p:cNvSpPr/>
            <p:nvPr/>
          </p:nvSpPr>
          <p:spPr bwMode="auto">
            <a:xfrm>
              <a:off x="1812925" y="2100263"/>
              <a:ext cx="163513" cy="49371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85" name="Straight Connector 62"/>
            <p:cNvCxnSpPr>
              <a:cxnSpLocks noChangeShapeType="1"/>
            </p:cNvCxnSpPr>
            <p:nvPr/>
          </p:nvCxnSpPr>
          <p:spPr bwMode="auto">
            <a:xfrm rot="5400000">
              <a:off x="1916907" y="2639219"/>
              <a:ext cx="330200" cy="1587"/>
            </a:xfrm>
            <a:prstGeom prst="line">
              <a:avLst/>
            </a:prstGeom>
            <a:noFill/>
            <a:ln w="15875" algn="ctr">
              <a:solidFill>
                <a:schemeClr val="tx1"/>
              </a:solidFill>
              <a:round/>
              <a:headEnd/>
              <a:tailEnd type="none" w="lg" len="lg"/>
            </a:ln>
          </p:spPr>
        </p:cxnSp>
        <p:cxnSp>
          <p:nvCxnSpPr>
            <p:cNvPr id="196" name="Straight Connector 195"/>
            <p:cNvCxnSpPr/>
            <p:nvPr/>
          </p:nvCxnSpPr>
          <p:spPr bwMode="auto">
            <a:xfrm rot="5400000">
              <a:off x="1816739" y="3146066"/>
              <a:ext cx="543598" cy="3152"/>
            </a:xfrm>
            <a:prstGeom prst="line">
              <a:avLst/>
            </a:prstGeom>
            <a:noFill/>
            <a:ln w="15875" cap="flat" cmpd="sng" algn="ctr">
              <a:solidFill>
                <a:schemeClr val="tx1"/>
              </a:solidFill>
              <a:prstDash val="solid"/>
              <a:round/>
              <a:headEnd type="none" w="med" len="med"/>
              <a:tailEnd type="none" w="lg" len="lg"/>
            </a:ln>
            <a:effectLst/>
          </p:spPr>
        </p:cxnSp>
        <p:sp>
          <p:nvSpPr>
            <p:cNvPr id="197" name="Oval 196"/>
            <p:cNvSpPr/>
            <p:nvPr/>
          </p:nvSpPr>
          <p:spPr bwMode="auto">
            <a:xfrm>
              <a:off x="1898611" y="2475540"/>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8" name="Freeform 70"/>
            <p:cNvSpPr>
              <a:spLocks noChangeArrowheads="1"/>
            </p:cNvSpPr>
            <p:nvPr/>
          </p:nvSpPr>
          <p:spPr bwMode="auto">
            <a:xfrm rot="17501934">
              <a:off x="2014499" y="2562853"/>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grpSp>
          <p:nvGrpSpPr>
            <p:cNvPr id="201" name="Group 84"/>
            <p:cNvGrpSpPr>
              <a:grpSpLocks/>
            </p:cNvGrpSpPr>
            <p:nvPr/>
          </p:nvGrpSpPr>
          <p:grpSpPr bwMode="auto">
            <a:xfrm>
              <a:off x="3306533" y="2746375"/>
              <a:ext cx="234950" cy="103188"/>
              <a:chOff x="4019550" y="3168650"/>
              <a:chExt cx="234950" cy="103188"/>
            </a:xfrm>
          </p:grpSpPr>
          <p:cxnSp>
            <p:nvCxnSpPr>
              <p:cNvPr id="211" name="Straight Connector 68"/>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212" name="Straight Connector 69"/>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205" name="Straight Connector 204"/>
            <p:cNvCxnSpPr/>
            <p:nvPr/>
          </p:nvCxnSpPr>
          <p:spPr bwMode="auto">
            <a:xfrm>
              <a:off x="2081213" y="3419441"/>
              <a:ext cx="1332000" cy="0"/>
            </a:xfrm>
            <a:prstGeom prst="line">
              <a:avLst/>
            </a:prstGeom>
            <a:noFill/>
            <a:ln w="15875" cap="flat" cmpd="sng" algn="ctr">
              <a:solidFill>
                <a:schemeClr val="tx1"/>
              </a:solidFill>
              <a:prstDash val="solid"/>
              <a:round/>
              <a:headEnd type="none" w="med" len="med"/>
              <a:tailEnd type="none" w="lg" len="lg"/>
            </a:ln>
            <a:effectLst/>
          </p:spPr>
        </p:cxnSp>
        <p:sp>
          <p:nvSpPr>
            <p:cNvPr id="206" name="Rectangle 205"/>
            <p:cNvSpPr/>
            <p:nvPr/>
          </p:nvSpPr>
          <p:spPr bwMode="auto">
            <a:xfrm>
              <a:off x="3394918" y="1739898"/>
              <a:ext cx="444499" cy="196851"/>
            </a:xfrm>
            <a:prstGeom prst="rect">
              <a:avLst/>
            </a:prstGeom>
            <a:solidFill>
              <a:schemeClr val="bg1"/>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cxnSp>
          <p:nvCxnSpPr>
            <p:cNvPr id="54" name="Straight Connector 53"/>
            <p:cNvCxnSpPr/>
            <p:nvPr/>
          </p:nvCxnSpPr>
          <p:spPr bwMode="auto">
            <a:xfrm rot="5400000">
              <a:off x="3147152" y="3146066"/>
              <a:ext cx="543598" cy="3152"/>
            </a:xfrm>
            <a:prstGeom prst="line">
              <a:avLst/>
            </a:prstGeom>
            <a:noFill/>
            <a:ln w="15875" cap="flat" cmpd="sng" algn="ctr">
              <a:solidFill>
                <a:schemeClr val="tx1"/>
              </a:solidFill>
              <a:prstDash val="solid"/>
              <a:round/>
              <a:headEnd type="none" w="med" len="med"/>
              <a:tailEnd type="none" w="lg" len="lg"/>
            </a:ln>
            <a:effectLst/>
          </p:spPr>
        </p:cxnSp>
        <p:sp>
          <p:nvSpPr>
            <p:cNvPr id="55" name="Rectangle 54"/>
            <p:cNvSpPr/>
            <p:nvPr/>
          </p:nvSpPr>
          <p:spPr bwMode="auto">
            <a:xfrm>
              <a:off x="3358274" y="2957991"/>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56" name="Straight Connector 55"/>
            <p:cNvCxnSpPr/>
            <p:nvPr/>
          </p:nvCxnSpPr>
          <p:spPr bwMode="auto">
            <a:xfrm rot="5400000">
              <a:off x="2970528" y="2259750"/>
              <a:ext cx="900000" cy="0"/>
            </a:xfrm>
            <a:prstGeom prst="line">
              <a:avLst/>
            </a:prstGeom>
            <a:noFill/>
            <a:ln w="15875" cap="flat" cmpd="sng" algn="ctr">
              <a:solidFill>
                <a:schemeClr val="tx1"/>
              </a:solidFill>
              <a:prstDash val="solid"/>
              <a:round/>
              <a:headEnd type="none" w="med" len="med"/>
              <a:tailEnd type="none" w="lg" len="lg"/>
            </a:ln>
            <a:effectLst/>
          </p:spPr>
        </p:cxnSp>
        <p:cxnSp>
          <p:nvCxnSpPr>
            <p:cNvPr id="57" name="Straight Connector 56"/>
            <p:cNvCxnSpPr/>
            <p:nvPr/>
          </p:nvCxnSpPr>
          <p:spPr bwMode="auto">
            <a:xfrm>
              <a:off x="2081213" y="1818451"/>
              <a:ext cx="1332000" cy="0"/>
            </a:xfrm>
            <a:prstGeom prst="line">
              <a:avLst/>
            </a:prstGeom>
            <a:noFill/>
            <a:ln w="15875" cap="flat" cmpd="sng" algn="ctr">
              <a:solidFill>
                <a:schemeClr val="tx1"/>
              </a:solidFill>
              <a:prstDash val="solid"/>
              <a:round/>
              <a:headEnd type="none" w="med" len="med"/>
              <a:tailEnd type="none" w="lg" len="lg"/>
            </a:ln>
            <a:effectLst/>
          </p:spPr>
        </p:cxnSp>
        <p:grpSp>
          <p:nvGrpSpPr>
            <p:cNvPr id="58" name="Group 63"/>
            <p:cNvGrpSpPr>
              <a:grpSpLocks/>
            </p:cNvGrpSpPr>
            <p:nvPr/>
          </p:nvGrpSpPr>
          <p:grpSpPr bwMode="auto">
            <a:xfrm>
              <a:off x="3290012" y="2035725"/>
              <a:ext cx="149225" cy="444500"/>
              <a:chOff x="1115060" y="665480"/>
              <a:chExt cx="148590" cy="443865"/>
            </a:xfrm>
            <a:solidFill>
              <a:schemeClr val="bg1"/>
            </a:solidFill>
            <a:scene3d>
              <a:camera prst="orthographicFront">
                <a:rot lat="0" lon="0" rev="10800000"/>
              </a:camera>
              <a:lightRig rig="threePt" dir="t"/>
            </a:scene3d>
          </p:grpSpPr>
          <p:sp>
            <p:nvSpPr>
              <p:cNvPr id="59" name="Arc 58"/>
              <p:cNvSpPr/>
              <p:nvPr/>
            </p:nvSpPr>
            <p:spPr bwMode="auto">
              <a:xfrm>
                <a:off x="1115060" y="665480"/>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0" name="Arc 59"/>
              <p:cNvSpPr/>
              <p:nvPr/>
            </p:nvSpPr>
            <p:spPr bwMode="auto">
              <a:xfrm>
                <a:off x="1115060" y="814492"/>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1" name="Arc 60"/>
              <p:cNvSpPr/>
              <p:nvPr/>
            </p:nvSpPr>
            <p:spPr bwMode="auto">
              <a:xfrm>
                <a:off x="1115060" y="960333"/>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cxnSp>
          <p:nvCxnSpPr>
            <p:cNvPr id="67" name="Straight Connector 66"/>
            <p:cNvCxnSpPr/>
            <p:nvPr/>
          </p:nvCxnSpPr>
          <p:spPr bwMode="auto">
            <a:xfrm rot="5400000">
              <a:off x="1772744" y="2132673"/>
              <a:ext cx="630024" cy="1580"/>
            </a:xfrm>
            <a:prstGeom prst="line">
              <a:avLst/>
            </a:prstGeom>
            <a:noFill/>
            <a:ln w="15875" cap="flat" cmpd="sng" algn="ctr">
              <a:solidFill>
                <a:schemeClr val="tx1"/>
              </a:solidFill>
              <a:prstDash val="solid"/>
              <a:round/>
              <a:headEnd type="none" w="med" len="med"/>
              <a:tailEnd type="none" w="lg" len="lg"/>
            </a:ln>
            <a:effectLst/>
          </p:spPr>
        </p:cxnSp>
        <p:grpSp>
          <p:nvGrpSpPr>
            <p:cNvPr id="12" name="Group 11"/>
            <p:cNvGrpSpPr/>
            <p:nvPr/>
          </p:nvGrpSpPr>
          <p:grpSpPr>
            <a:xfrm>
              <a:off x="5368910" y="1838871"/>
              <a:ext cx="1661392" cy="1605881"/>
              <a:chOff x="5241910" y="1838871"/>
              <a:chExt cx="1661392" cy="1605881"/>
            </a:xfrm>
          </p:grpSpPr>
          <p:sp>
            <p:nvSpPr>
              <p:cNvPr id="7" name="Oval 6"/>
              <p:cNvSpPr/>
              <p:nvPr/>
            </p:nvSpPr>
            <p:spPr bwMode="auto">
              <a:xfrm>
                <a:off x="5381610" y="2479673"/>
                <a:ext cx="254000" cy="309563"/>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9" name="Rectangle 8"/>
              <p:cNvSpPr/>
              <p:nvPr/>
            </p:nvSpPr>
            <p:spPr bwMode="auto">
              <a:xfrm>
                <a:off x="5241910" y="2567752"/>
                <a:ext cx="647700" cy="123059"/>
              </a:xfrm>
              <a:prstGeom prst="rect">
                <a:avLst/>
              </a:prstGeom>
              <a:solidFill>
                <a:schemeClr val="bg1"/>
              </a:solidFill>
              <a:ln w="25400" cap="flat" cmpd="sng" algn="ctr">
                <a:no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cxnSp>
            <p:nvCxnSpPr>
              <p:cNvPr id="68" name="Straight Connector 67"/>
              <p:cNvCxnSpPr/>
              <p:nvPr/>
            </p:nvCxnSpPr>
            <p:spPr bwMode="auto">
              <a:xfrm rot="5400000">
                <a:off x="5192808" y="2158071"/>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69" name="Straight Connector 68"/>
              <p:cNvCxnSpPr/>
              <p:nvPr/>
            </p:nvCxnSpPr>
            <p:spPr bwMode="auto">
              <a:xfrm rot="5400000">
                <a:off x="5179654" y="3117376"/>
                <a:ext cx="651600" cy="3152"/>
              </a:xfrm>
              <a:prstGeom prst="line">
                <a:avLst/>
              </a:prstGeom>
              <a:noFill/>
              <a:ln w="15875" cap="flat" cmpd="sng" algn="ctr">
                <a:solidFill>
                  <a:schemeClr val="tx1"/>
                </a:solidFill>
                <a:prstDash val="solid"/>
                <a:round/>
                <a:headEnd type="none" w="med" len="med"/>
                <a:tailEnd type="none" w="lg" len="lg"/>
              </a:ln>
              <a:effectLst/>
            </p:spPr>
          </p:cxnSp>
          <p:cxnSp>
            <p:nvCxnSpPr>
              <p:cNvPr id="70" name="Straight Connector 69"/>
              <p:cNvCxnSpPr/>
              <p:nvPr/>
            </p:nvCxnSpPr>
            <p:spPr bwMode="auto">
              <a:xfrm>
                <a:off x="5516578" y="1847848"/>
                <a:ext cx="1332000" cy="0"/>
              </a:xfrm>
              <a:prstGeom prst="line">
                <a:avLst/>
              </a:prstGeom>
              <a:noFill/>
              <a:ln w="15875" cap="flat" cmpd="sng" algn="ctr">
                <a:solidFill>
                  <a:schemeClr val="tx1"/>
                </a:solidFill>
                <a:prstDash val="solid"/>
                <a:round/>
                <a:headEnd type="none" w="med" len="med"/>
                <a:tailEnd type="none" w="lg" len="lg"/>
              </a:ln>
              <a:effectLst/>
            </p:spPr>
          </p:cxnSp>
          <p:cxnSp>
            <p:nvCxnSpPr>
              <p:cNvPr id="71" name="Straight Connector 70"/>
              <p:cNvCxnSpPr/>
              <p:nvPr/>
            </p:nvCxnSpPr>
            <p:spPr bwMode="auto">
              <a:xfrm>
                <a:off x="5508611" y="3437575"/>
                <a:ext cx="1332000" cy="0"/>
              </a:xfrm>
              <a:prstGeom prst="line">
                <a:avLst/>
              </a:prstGeom>
              <a:noFill/>
              <a:ln w="15875" cap="flat" cmpd="sng" algn="ctr">
                <a:solidFill>
                  <a:schemeClr val="tx1"/>
                </a:solidFill>
                <a:prstDash val="solid"/>
                <a:round/>
                <a:headEnd type="none" w="med" len="med"/>
                <a:tailEnd type="none" w="lg" len="lg"/>
              </a:ln>
              <a:effectLst/>
            </p:spPr>
          </p:cxnSp>
          <p:cxnSp>
            <p:nvCxnSpPr>
              <p:cNvPr id="72" name="Straight Connector 71"/>
              <p:cNvCxnSpPr/>
              <p:nvPr/>
            </p:nvCxnSpPr>
            <p:spPr bwMode="auto">
              <a:xfrm rot="5400000">
                <a:off x="5662708" y="2170221"/>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73" name="Straight Connector 72"/>
              <p:cNvCxnSpPr/>
              <p:nvPr/>
            </p:nvCxnSpPr>
            <p:spPr bwMode="auto">
              <a:xfrm rot="5400000">
                <a:off x="5662708" y="3121773"/>
                <a:ext cx="630024" cy="1580"/>
              </a:xfrm>
              <a:prstGeom prst="line">
                <a:avLst/>
              </a:prstGeom>
              <a:noFill/>
              <a:ln w="15875" cap="flat" cmpd="sng" algn="ctr">
                <a:solidFill>
                  <a:schemeClr val="tx1"/>
                </a:solidFill>
                <a:prstDash val="solid"/>
                <a:round/>
                <a:headEnd type="none" w="med" len="med"/>
                <a:tailEnd type="none" w="lg" len="lg"/>
              </a:ln>
              <a:effectLst/>
            </p:spPr>
          </p:cxnSp>
          <p:grpSp>
            <p:nvGrpSpPr>
              <p:cNvPr id="74" name="Group 63"/>
              <p:cNvGrpSpPr>
                <a:grpSpLocks/>
              </p:cNvGrpSpPr>
              <p:nvPr/>
            </p:nvGrpSpPr>
            <p:grpSpPr bwMode="auto">
              <a:xfrm>
                <a:off x="5838817" y="2456741"/>
                <a:ext cx="149225" cy="444500"/>
                <a:chOff x="1115060" y="665480"/>
                <a:chExt cx="148590" cy="443865"/>
              </a:xfrm>
              <a:solidFill>
                <a:schemeClr val="bg1"/>
              </a:solidFill>
              <a:scene3d>
                <a:camera prst="orthographicFront">
                  <a:rot lat="0" lon="0" rev="10800000"/>
                </a:camera>
                <a:lightRig rig="threePt" dir="t"/>
              </a:scene3d>
            </p:grpSpPr>
            <p:sp>
              <p:nvSpPr>
                <p:cNvPr id="75" name="Arc 74"/>
                <p:cNvSpPr/>
                <p:nvPr/>
              </p:nvSpPr>
              <p:spPr bwMode="auto">
                <a:xfrm>
                  <a:off x="1115060" y="665480"/>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6" name="Arc 75"/>
                <p:cNvSpPr/>
                <p:nvPr/>
              </p:nvSpPr>
              <p:spPr bwMode="auto">
                <a:xfrm>
                  <a:off x="1115060" y="814492"/>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77" name="Arc 76"/>
                <p:cNvSpPr/>
                <p:nvPr/>
              </p:nvSpPr>
              <p:spPr bwMode="auto">
                <a:xfrm>
                  <a:off x="1115060" y="960333"/>
                  <a:ext cx="148590" cy="149012"/>
                </a:xfrm>
                <a:prstGeom prst="arc">
                  <a:avLst>
                    <a:gd name="adj1" fmla="val 16200000"/>
                    <a:gd name="adj2" fmla="val 5474722"/>
                  </a:avLst>
                </a:prstGeom>
                <a:grp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cxnSp>
            <p:nvCxnSpPr>
              <p:cNvPr id="78" name="Straight Connector 77"/>
              <p:cNvCxnSpPr/>
              <p:nvPr/>
            </p:nvCxnSpPr>
            <p:spPr bwMode="auto">
              <a:xfrm rot="5400000">
                <a:off x="6013520" y="2238509"/>
                <a:ext cx="792000" cy="1580"/>
              </a:xfrm>
              <a:prstGeom prst="line">
                <a:avLst/>
              </a:prstGeom>
              <a:noFill/>
              <a:ln w="15875" cap="flat" cmpd="sng" algn="ctr">
                <a:solidFill>
                  <a:schemeClr val="tx1"/>
                </a:solidFill>
                <a:prstDash val="solid"/>
                <a:round/>
                <a:headEnd type="none" w="med" len="med"/>
                <a:tailEnd type="none" w="lg" len="lg"/>
              </a:ln>
              <a:effectLst/>
            </p:spPr>
          </p:cxnSp>
          <p:cxnSp>
            <p:nvCxnSpPr>
              <p:cNvPr id="79" name="Straight Connector 78"/>
              <p:cNvCxnSpPr/>
              <p:nvPr/>
            </p:nvCxnSpPr>
            <p:spPr bwMode="auto">
              <a:xfrm rot="5400000">
                <a:off x="6069100" y="3091638"/>
                <a:ext cx="684000" cy="1580"/>
              </a:xfrm>
              <a:prstGeom prst="line">
                <a:avLst/>
              </a:prstGeom>
              <a:noFill/>
              <a:ln w="15875" cap="flat" cmpd="sng" algn="ctr">
                <a:solidFill>
                  <a:schemeClr val="tx1"/>
                </a:solidFill>
                <a:prstDash val="solid"/>
                <a:round/>
                <a:headEnd type="none" w="med" len="med"/>
                <a:tailEnd type="none" w="lg" len="lg"/>
              </a:ln>
              <a:effectLst/>
            </p:spPr>
          </p:cxnSp>
          <p:grpSp>
            <p:nvGrpSpPr>
              <p:cNvPr id="80" name="Group 84"/>
              <p:cNvGrpSpPr>
                <a:grpSpLocks/>
              </p:cNvGrpSpPr>
              <p:nvPr/>
            </p:nvGrpSpPr>
            <p:grpSpPr bwMode="auto">
              <a:xfrm>
                <a:off x="6294415" y="2619373"/>
                <a:ext cx="234950" cy="103188"/>
                <a:chOff x="4019550" y="3168650"/>
                <a:chExt cx="234950" cy="103188"/>
              </a:xfrm>
            </p:grpSpPr>
            <p:cxnSp>
              <p:nvCxnSpPr>
                <p:cNvPr id="81" name="Straight Connector 68"/>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82" name="Straight Connector 69"/>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83" name="Straight Connector 82"/>
              <p:cNvCxnSpPr/>
              <p:nvPr/>
            </p:nvCxnSpPr>
            <p:spPr bwMode="auto">
              <a:xfrm rot="5400000">
                <a:off x="6445401" y="2234081"/>
                <a:ext cx="792000" cy="1580"/>
              </a:xfrm>
              <a:prstGeom prst="line">
                <a:avLst/>
              </a:prstGeom>
              <a:noFill/>
              <a:ln w="15875" cap="flat" cmpd="sng" algn="ctr">
                <a:solidFill>
                  <a:schemeClr val="tx1"/>
                </a:solidFill>
                <a:prstDash val="solid"/>
                <a:round/>
                <a:headEnd type="none" w="med" len="med"/>
                <a:tailEnd type="none" w="lg" len="lg"/>
              </a:ln>
              <a:effectLst/>
            </p:spPr>
          </p:cxnSp>
          <p:cxnSp>
            <p:nvCxnSpPr>
              <p:cNvPr id="84" name="Straight Connector 83"/>
              <p:cNvCxnSpPr/>
              <p:nvPr/>
            </p:nvCxnSpPr>
            <p:spPr bwMode="auto">
              <a:xfrm rot="5400000">
                <a:off x="6446981" y="3038160"/>
                <a:ext cx="792000" cy="1580"/>
              </a:xfrm>
              <a:prstGeom prst="line">
                <a:avLst/>
              </a:prstGeom>
              <a:noFill/>
              <a:ln w="15875" cap="flat" cmpd="sng" algn="ctr">
                <a:solidFill>
                  <a:schemeClr val="tx1"/>
                </a:solidFill>
                <a:prstDash val="solid"/>
                <a:round/>
                <a:headEnd type="none" w="med" len="med"/>
                <a:tailEnd type="none" w="lg" len="lg"/>
              </a:ln>
              <a:effectLst/>
            </p:spPr>
          </p:cxnSp>
          <p:sp>
            <p:nvSpPr>
              <p:cNvPr id="85" name="Rectangle 84"/>
              <p:cNvSpPr/>
              <p:nvPr/>
            </p:nvSpPr>
            <p:spPr bwMode="auto">
              <a:xfrm>
                <a:off x="6784239" y="2500938"/>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89" name="TextBox 88"/>
            <p:cNvSpPr txBox="1"/>
            <p:nvPr/>
          </p:nvSpPr>
          <p:spPr>
            <a:xfrm>
              <a:off x="6105510" y="3725863"/>
              <a:ext cx="466794" cy="341632"/>
            </a:xfrm>
            <a:prstGeom prst="rect">
              <a:avLst/>
            </a:prstGeom>
            <a:noFill/>
          </p:spPr>
          <p:txBody>
            <a:bodyPr wrap="none" rtlCol="0">
              <a:spAutoFit/>
            </a:bodyPr>
            <a:lstStyle/>
            <a:p>
              <a:pPr>
                <a:buNone/>
              </a:pPr>
              <a:r>
                <a:rPr lang="en-GB" sz="1800" b="0" dirty="0"/>
                <a:t>(b)</a:t>
              </a:r>
            </a:p>
          </p:txBody>
        </p:sp>
        <p:sp>
          <p:nvSpPr>
            <p:cNvPr id="14" name="TextBox 13"/>
            <p:cNvSpPr txBox="1"/>
            <p:nvPr/>
          </p:nvSpPr>
          <p:spPr>
            <a:xfrm>
              <a:off x="292101" y="2412040"/>
              <a:ext cx="1720810" cy="535531"/>
            </a:xfrm>
            <a:prstGeom prst="rect">
              <a:avLst/>
            </a:prstGeom>
            <a:noFill/>
          </p:spPr>
          <p:txBody>
            <a:bodyPr wrap="square" rtlCol="0">
              <a:spAutoFit/>
            </a:bodyPr>
            <a:lstStyle/>
            <a:p>
              <a:pPr>
                <a:buNone/>
              </a:pPr>
              <a:r>
                <a:rPr lang="en-GB" sz="1600" b="0" dirty="0"/>
                <a:t>Voltage source, impedance = 0</a:t>
              </a:r>
            </a:p>
          </p:txBody>
        </p:sp>
        <mc:AlternateContent xmlns:mc="http://schemas.openxmlformats.org/markup-compatibility/2006" xmlns:a14="http://schemas.microsoft.com/office/drawing/2010/main">
          <mc:Choice Requires="a14">
            <p:sp>
              <p:nvSpPr>
                <p:cNvPr id="91" name="TextBox 90"/>
                <p:cNvSpPr txBox="1"/>
                <p:nvPr/>
              </p:nvSpPr>
              <p:spPr>
                <a:xfrm>
                  <a:off x="3960067" y="2412040"/>
                  <a:ext cx="1720810" cy="535531"/>
                </a:xfrm>
                <a:prstGeom prst="rect">
                  <a:avLst/>
                </a:prstGeom>
                <a:noFill/>
              </p:spPr>
              <p:txBody>
                <a:bodyPr wrap="square" rtlCol="0">
                  <a:spAutoFit/>
                </a:bodyPr>
                <a:lstStyle/>
                <a:p>
                  <a:pPr>
                    <a:buNone/>
                  </a:pPr>
                  <a:r>
                    <a:rPr lang="en-GB" sz="1600" b="0" dirty="0"/>
                    <a:t>Current source, impedance = </a:t>
                  </a:r>
                  <a14:m>
                    <m:oMath xmlns:m="http://schemas.openxmlformats.org/officeDocument/2006/math">
                      <m:r>
                        <a:rPr lang="en-GB" sz="1600" b="0" i="1" smtClean="0">
                          <a:latin typeface="Cambria Math"/>
                          <a:ea typeface="Cambria Math"/>
                        </a:rPr>
                        <m:t>∞</m:t>
                      </m:r>
                    </m:oMath>
                  </a14:m>
                  <a:endParaRPr lang="en-GB" sz="1600" b="0" dirty="0"/>
                </a:p>
              </p:txBody>
            </p:sp>
          </mc:Choice>
          <mc:Fallback xmlns="">
            <p:sp>
              <p:nvSpPr>
                <p:cNvPr id="91" name="TextBox 90"/>
                <p:cNvSpPr txBox="1">
                  <a:spLocks noRot="1" noChangeAspect="1" noMove="1" noResize="1" noEditPoints="1" noAdjustHandles="1" noChangeArrowheads="1" noChangeShapeType="1" noTextEdit="1"/>
                </p:cNvSpPr>
                <p:nvPr/>
              </p:nvSpPr>
              <p:spPr>
                <a:xfrm>
                  <a:off x="3960067" y="2412040"/>
                  <a:ext cx="1720810" cy="535531"/>
                </a:xfrm>
                <a:prstGeom prst="rect">
                  <a:avLst/>
                </a:prstGeom>
                <a:blipFill rotWithShape="1">
                  <a:blip r:embed="rId3"/>
                  <a:stretch>
                    <a:fillRect l="-2128" t="-7955" b="-13636"/>
                  </a:stretch>
                </a:blipFill>
              </p:spPr>
              <p:txBody>
                <a:bodyPr/>
                <a:lstStyle/>
                <a:p>
                  <a:r>
                    <a:rPr lang="en-GB">
                      <a:noFill/>
                    </a:rPr>
                    <a:t> </a:t>
                  </a:r>
                </a:p>
              </p:txBody>
            </p:sp>
          </mc:Fallback>
        </mc:AlternateContent>
        <p:sp>
          <p:nvSpPr>
            <p:cNvPr id="2" name="Oval 1"/>
            <p:cNvSpPr/>
            <p:nvPr/>
          </p:nvSpPr>
          <p:spPr bwMode="auto">
            <a:xfrm>
              <a:off x="2677363" y="1752598"/>
              <a:ext cx="139700" cy="12700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62" name="Oval 61"/>
            <p:cNvSpPr/>
            <p:nvPr/>
          </p:nvSpPr>
          <p:spPr bwMode="auto">
            <a:xfrm>
              <a:off x="2677363" y="3355941"/>
              <a:ext cx="139700" cy="12700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63" name="Oval 62"/>
            <p:cNvSpPr/>
            <p:nvPr/>
          </p:nvSpPr>
          <p:spPr bwMode="auto">
            <a:xfrm>
              <a:off x="5826117" y="1797050"/>
              <a:ext cx="139700" cy="12700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sp>
          <p:nvSpPr>
            <p:cNvPr id="64" name="Oval 63"/>
            <p:cNvSpPr/>
            <p:nvPr/>
          </p:nvSpPr>
          <p:spPr bwMode="auto">
            <a:xfrm>
              <a:off x="5826117" y="3381252"/>
              <a:ext cx="139700" cy="127000"/>
            </a:xfrm>
            <a:prstGeom prst="ellipse">
              <a:avLst/>
            </a:prstGeom>
            <a:solidFill>
              <a:schemeClr val="bg1"/>
            </a:solid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dirty="0">
                <a:ln>
                  <a:noFill/>
                </a:ln>
                <a:solidFill>
                  <a:srgbClr val="0000FF"/>
                </a:solidFill>
                <a:effectLst>
                  <a:outerShdw blurRad="38100" dist="38100" dir="2700000" algn="tl">
                    <a:srgbClr val="000000">
                      <a:alpha val="43137"/>
                    </a:srgbClr>
                  </a:outerShdw>
                </a:effectLst>
                <a:latin typeface="Arial" charset="0"/>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7" name="Rectangle 26"/>
          <p:cNvSpPr>
            <a:spLocks noChangeArrowheads="1"/>
          </p:cNvSpPr>
          <p:nvPr/>
        </p:nvSpPr>
        <p:spPr bwMode="auto">
          <a:xfrm>
            <a:off x="3266703" y="3971925"/>
            <a:ext cx="1763712" cy="62547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2000" baseline="30000" dirty="0"/>
              <a:t>Lossless resonator</a:t>
            </a:r>
          </a:p>
        </p:txBody>
      </p:sp>
      <p:sp>
        <p:nvSpPr>
          <p:cNvPr id="17" name="Rectangle 16"/>
          <p:cNvSpPr/>
          <p:nvPr/>
        </p:nvSpPr>
        <p:spPr bwMode="auto">
          <a:xfrm>
            <a:off x="1919288" y="2667040"/>
            <a:ext cx="382587"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1214438" y="2941677"/>
            <a:ext cx="457200" cy="785813"/>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1909763" y="3260765"/>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p:cNvSpPr/>
          <p:nvPr/>
        </p:nvSpPr>
        <p:spPr bwMode="auto">
          <a:xfrm>
            <a:off x="1882775" y="2017752"/>
            <a:ext cx="382588"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Rectangle 20"/>
          <p:cNvSpPr/>
          <p:nvPr/>
        </p:nvSpPr>
        <p:spPr bwMode="auto">
          <a:xfrm>
            <a:off x="3125788" y="2265402"/>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Rectangle 21"/>
          <p:cNvSpPr/>
          <p:nvPr/>
        </p:nvSpPr>
        <p:spPr bwMode="auto">
          <a:xfrm>
            <a:off x="3271838" y="2932152"/>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4168775" y="2941677"/>
            <a:ext cx="382588"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ectangle 23"/>
          <p:cNvSpPr/>
          <p:nvPr/>
        </p:nvSpPr>
        <p:spPr bwMode="auto">
          <a:xfrm>
            <a:off x="5219700" y="2621002"/>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p:cNvSpPr/>
          <p:nvPr/>
        </p:nvSpPr>
        <p:spPr bwMode="auto">
          <a:xfrm>
            <a:off x="5603875" y="2127290"/>
            <a:ext cx="547688" cy="13620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6" name="Rectangle 25"/>
          <p:cNvSpPr/>
          <p:nvPr/>
        </p:nvSpPr>
        <p:spPr bwMode="auto">
          <a:xfrm>
            <a:off x="6389688" y="2081252"/>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7" name="Rectangle 26"/>
          <p:cNvSpPr/>
          <p:nvPr/>
        </p:nvSpPr>
        <p:spPr bwMode="auto">
          <a:xfrm>
            <a:off x="6408738" y="2776577"/>
            <a:ext cx="384175" cy="4572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9" name="Rectangle 28"/>
          <p:cNvSpPr/>
          <p:nvPr/>
        </p:nvSpPr>
        <p:spPr bwMode="auto">
          <a:xfrm>
            <a:off x="7250113" y="1636713"/>
            <a:ext cx="1335087" cy="7493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18434" name="Object 30"/>
          <p:cNvGraphicFramePr>
            <a:graphicFrameLocks noChangeAspect="1"/>
          </p:cNvGraphicFramePr>
          <p:nvPr>
            <p:extLst>
              <p:ext uri="{D42A27DB-BD31-4B8C-83A1-F6EECF244321}">
                <p14:modId xmlns:p14="http://schemas.microsoft.com/office/powerpoint/2010/main" val="3573988304"/>
              </p:ext>
            </p:extLst>
          </p:nvPr>
        </p:nvGraphicFramePr>
        <p:xfrm>
          <a:off x="3653243" y="2478127"/>
          <a:ext cx="250825" cy="330200"/>
        </p:xfrm>
        <a:graphic>
          <a:graphicData uri="http://schemas.openxmlformats.org/presentationml/2006/ole">
            <mc:AlternateContent xmlns:mc="http://schemas.openxmlformats.org/markup-compatibility/2006">
              <mc:Choice xmlns:v="urn:schemas-microsoft-com:vml" Requires="v">
                <p:oleObj name="Equation" r:id="rId3" imgW="164885" imgH="215619" progId="Equation.3">
                  <p:embed/>
                </p:oleObj>
              </mc:Choice>
              <mc:Fallback>
                <p:oleObj name="Equation" r:id="rId3" imgW="164885" imgH="215619"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3243" y="2478127"/>
                        <a:ext cx="250825" cy="3302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35" name="Object 30"/>
          <p:cNvGraphicFramePr>
            <a:graphicFrameLocks noChangeAspect="1"/>
          </p:cNvGraphicFramePr>
          <p:nvPr>
            <p:extLst>
              <p:ext uri="{D42A27DB-BD31-4B8C-83A1-F6EECF244321}">
                <p14:modId xmlns:p14="http://schemas.microsoft.com/office/powerpoint/2010/main" val="3355190064"/>
              </p:ext>
            </p:extLst>
          </p:nvPr>
        </p:nvGraphicFramePr>
        <p:xfrm>
          <a:off x="3671143" y="3089315"/>
          <a:ext cx="212725" cy="252412"/>
        </p:xfrm>
        <a:graphic>
          <a:graphicData uri="http://schemas.openxmlformats.org/presentationml/2006/ole">
            <mc:AlternateContent xmlns:mc="http://schemas.openxmlformats.org/markup-compatibility/2006">
              <mc:Choice xmlns:v="urn:schemas-microsoft-com:vml" Requires="v">
                <p:oleObj name="Equation" r:id="rId5" imgW="139579" imgH="164957" progId="Equation.3">
                  <p:embed/>
                </p:oleObj>
              </mc:Choice>
              <mc:Fallback>
                <p:oleObj name="Equation" r:id="rId5" imgW="139579" imgH="164957"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71143" y="3089315"/>
                        <a:ext cx="212725" cy="25241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36" name="Object 30"/>
          <p:cNvGraphicFramePr>
            <a:graphicFrameLocks noChangeAspect="1"/>
          </p:cNvGraphicFramePr>
          <p:nvPr>
            <p:extLst>
              <p:ext uri="{D42A27DB-BD31-4B8C-83A1-F6EECF244321}">
                <p14:modId xmlns:p14="http://schemas.microsoft.com/office/powerpoint/2010/main" val="3983985634"/>
              </p:ext>
            </p:extLst>
          </p:nvPr>
        </p:nvGraphicFramePr>
        <p:xfrm>
          <a:off x="4539309" y="2796980"/>
          <a:ext cx="231775" cy="271462"/>
        </p:xfrm>
        <a:graphic>
          <a:graphicData uri="http://schemas.openxmlformats.org/presentationml/2006/ole">
            <mc:AlternateContent xmlns:mc="http://schemas.openxmlformats.org/markup-compatibility/2006">
              <mc:Choice xmlns:v="urn:schemas-microsoft-com:vml" Requires="v">
                <p:oleObj name="Equation" r:id="rId7" imgW="152202" imgH="177569" progId="Equation.3">
                  <p:embed/>
                </p:oleObj>
              </mc:Choice>
              <mc:Fallback>
                <p:oleObj name="Equation" r:id="rId7" imgW="152202" imgH="177569"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39309" y="2796980"/>
                        <a:ext cx="231775" cy="27146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37" name="Object 30"/>
          <p:cNvGraphicFramePr>
            <a:graphicFrameLocks noChangeAspect="1"/>
          </p:cNvGraphicFramePr>
          <p:nvPr>
            <p:extLst>
              <p:ext uri="{D42A27DB-BD31-4B8C-83A1-F6EECF244321}">
                <p14:modId xmlns:p14="http://schemas.microsoft.com/office/powerpoint/2010/main" val="1143957190"/>
              </p:ext>
            </p:extLst>
          </p:nvPr>
        </p:nvGraphicFramePr>
        <p:xfrm>
          <a:off x="5229225" y="2738477"/>
          <a:ext cx="309563" cy="368300"/>
        </p:xfrm>
        <a:graphic>
          <a:graphicData uri="http://schemas.openxmlformats.org/presentationml/2006/ole">
            <mc:AlternateContent xmlns:mc="http://schemas.openxmlformats.org/markup-compatibility/2006">
              <mc:Choice xmlns:v="urn:schemas-microsoft-com:vml" Requires="v">
                <p:oleObj name="Equation" r:id="rId9" imgW="203112" imgH="241195" progId="Equation.3">
                  <p:embed/>
                </p:oleObj>
              </mc:Choice>
              <mc:Fallback>
                <p:oleObj name="Equation" r:id="rId9" imgW="203112" imgH="241195"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229225" y="2738477"/>
                        <a:ext cx="309563" cy="368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0" name="Rectangle 49"/>
          <p:cNvSpPr/>
          <p:nvPr/>
        </p:nvSpPr>
        <p:spPr bwMode="auto">
          <a:xfrm>
            <a:off x="1690688" y="1760577"/>
            <a:ext cx="741362" cy="21875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1" name="Rectangle 50"/>
          <p:cNvSpPr/>
          <p:nvPr/>
        </p:nvSpPr>
        <p:spPr bwMode="auto">
          <a:xfrm>
            <a:off x="6262688" y="1595477"/>
            <a:ext cx="695325" cy="21875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8463" name="Straight Arrow Connector 35"/>
          <p:cNvCxnSpPr>
            <a:cxnSpLocks noChangeShapeType="1"/>
          </p:cNvCxnSpPr>
          <p:nvPr/>
        </p:nvCxnSpPr>
        <p:spPr bwMode="auto">
          <a:xfrm rot="5400000">
            <a:off x="5681663" y="2853769"/>
            <a:ext cx="1454150" cy="0"/>
          </a:xfrm>
          <a:prstGeom prst="straightConnector1">
            <a:avLst/>
          </a:prstGeom>
          <a:noFill/>
          <a:ln w="25400" algn="ctr">
            <a:solidFill>
              <a:schemeClr val="tx1"/>
            </a:solidFill>
            <a:round/>
            <a:headEnd/>
            <a:tailEnd type="arrow" w="med" len="med"/>
          </a:ln>
        </p:spPr>
      </p:cxnSp>
      <p:graphicFrame>
        <p:nvGraphicFramePr>
          <p:cNvPr id="18438" name="Object 30"/>
          <p:cNvGraphicFramePr>
            <a:graphicFrameLocks noChangeAspect="1"/>
          </p:cNvGraphicFramePr>
          <p:nvPr>
            <p:extLst>
              <p:ext uri="{D42A27DB-BD31-4B8C-83A1-F6EECF244321}">
                <p14:modId xmlns:p14="http://schemas.microsoft.com/office/powerpoint/2010/main" val="3288649212"/>
              </p:ext>
            </p:extLst>
          </p:nvPr>
        </p:nvGraphicFramePr>
        <p:xfrm>
          <a:off x="6482840" y="3063857"/>
          <a:ext cx="476250" cy="347662"/>
        </p:xfrm>
        <a:graphic>
          <a:graphicData uri="http://schemas.openxmlformats.org/presentationml/2006/ole">
            <mc:AlternateContent xmlns:mc="http://schemas.openxmlformats.org/markup-compatibility/2006">
              <mc:Choice xmlns:v="urn:schemas-microsoft-com:vml" Requires="v">
                <p:oleObj name="Equation" r:id="rId11" imgW="317362" imgH="228501" progId="Equation.3">
                  <p:embed/>
                </p:oleObj>
              </mc:Choice>
              <mc:Fallback>
                <p:oleObj name="Equation" r:id="rId11" imgW="317362" imgH="228501"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82840" y="3063857"/>
                        <a:ext cx="476250" cy="34766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54" name="Rectangle 53"/>
          <p:cNvSpPr/>
          <p:nvPr/>
        </p:nvSpPr>
        <p:spPr bwMode="auto">
          <a:xfrm>
            <a:off x="1892300" y="2320965"/>
            <a:ext cx="163513" cy="493712"/>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59" name="Rectangle 58"/>
          <p:cNvSpPr/>
          <p:nvPr/>
        </p:nvSpPr>
        <p:spPr bwMode="auto">
          <a:xfrm>
            <a:off x="2101850" y="234795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8468" name="Straight Connector 62"/>
          <p:cNvCxnSpPr>
            <a:cxnSpLocks noChangeShapeType="1"/>
            <a:stCxn id="59" idx="2"/>
          </p:cNvCxnSpPr>
          <p:nvPr/>
        </p:nvCxnSpPr>
        <p:spPr bwMode="auto">
          <a:xfrm rot="5400000">
            <a:off x="1996282" y="2859921"/>
            <a:ext cx="330200" cy="1587"/>
          </a:xfrm>
          <a:prstGeom prst="line">
            <a:avLst/>
          </a:prstGeom>
          <a:noFill/>
          <a:ln w="15875" algn="ctr">
            <a:solidFill>
              <a:schemeClr val="tx1"/>
            </a:solidFill>
            <a:round/>
            <a:headEnd/>
            <a:tailEnd type="none" w="lg" len="lg"/>
          </a:ln>
        </p:spPr>
      </p:cxnSp>
      <p:graphicFrame>
        <p:nvGraphicFramePr>
          <p:cNvPr id="18439" name="Object 30"/>
          <p:cNvGraphicFramePr>
            <a:graphicFrameLocks noChangeAspect="1"/>
          </p:cNvGraphicFramePr>
          <p:nvPr>
            <p:extLst>
              <p:ext uri="{D42A27DB-BD31-4B8C-83A1-F6EECF244321}">
                <p14:modId xmlns:p14="http://schemas.microsoft.com/office/powerpoint/2010/main" val="714339625"/>
              </p:ext>
            </p:extLst>
          </p:nvPr>
        </p:nvGraphicFramePr>
        <p:xfrm>
          <a:off x="1574800" y="3030577"/>
          <a:ext cx="247650" cy="346075"/>
        </p:xfrm>
        <a:graphic>
          <a:graphicData uri="http://schemas.openxmlformats.org/presentationml/2006/ole">
            <mc:AlternateContent xmlns:mc="http://schemas.openxmlformats.org/markup-compatibility/2006">
              <mc:Choice xmlns:v="urn:schemas-microsoft-com:vml" Requires="v">
                <p:oleObj name="Equation" r:id="rId13" imgW="165028" imgH="228501" progId="Equation.3">
                  <p:embed/>
                </p:oleObj>
              </mc:Choice>
              <mc:Fallback>
                <p:oleObj name="Equation" r:id="rId13" imgW="165028" imgH="228501"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574800" y="3030577"/>
                        <a:ext cx="247650" cy="3460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18471" name="Straight Arrow Connector 31"/>
          <p:cNvCxnSpPr>
            <a:cxnSpLocks noChangeShapeType="1"/>
          </p:cNvCxnSpPr>
          <p:nvPr/>
        </p:nvCxnSpPr>
        <p:spPr bwMode="auto">
          <a:xfrm rot="5400000">
            <a:off x="1470819" y="3225046"/>
            <a:ext cx="822325" cy="1587"/>
          </a:xfrm>
          <a:prstGeom prst="straightConnector1">
            <a:avLst/>
          </a:prstGeom>
          <a:noFill/>
          <a:ln w="25400" algn="ctr">
            <a:solidFill>
              <a:schemeClr val="tx1"/>
            </a:solidFill>
            <a:round/>
            <a:headEnd/>
            <a:tailEnd type="arrow" w="med" len="med"/>
          </a:ln>
        </p:spPr>
      </p:cxnSp>
      <p:graphicFrame>
        <p:nvGraphicFramePr>
          <p:cNvPr id="18440" name="Object 30"/>
          <p:cNvGraphicFramePr>
            <a:graphicFrameLocks noChangeAspect="1"/>
          </p:cNvGraphicFramePr>
          <p:nvPr>
            <p:extLst>
              <p:ext uri="{D42A27DB-BD31-4B8C-83A1-F6EECF244321}">
                <p14:modId xmlns:p14="http://schemas.microsoft.com/office/powerpoint/2010/main" val="1890250510"/>
              </p:ext>
            </p:extLst>
          </p:nvPr>
        </p:nvGraphicFramePr>
        <p:xfrm>
          <a:off x="1289050" y="2282865"/>
          <a:ext cx="793750" cy="368300"/>
        </p:xfrm>
        <a:graphic>
          <a:graphicData uri="http://schemas.openxmlformats.org/presentationml/2006/ole">
            <mc:AlternateContent xmlns:mc="http://schemas.openxmlformats.org/markup-compatibility/2006">
              <mc:Choice xmlns:v="urn:schemas-microsoft-com:vml" Requires="v">
                <p:oleObj name="Equation" r:id="rId15" imgW="520474" imgH="241195" progId="Equation.3">
                  <p:embed/>
                </p:oleObj>
              </mc:Choice>
              <mc:Fallback>
                <p:oleObj name="Equation" r:id="rId15" imgW="520474" imgH="241195"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89050" y="2282865"/>
                        <a:ext cx="793750" cy="368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8472"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18473" name="Slide Number Placeholder 5"/>
          <p:cNvSpPr>
            <a:spLocks noGrp="1"/>
          </p:cNvSpPr>
          <p:nvPr>
            <p:ph type="sldNum" sz="quarter" idx="11"/>
          </p:nvPr>
        </p:nvSpPr>
        <p:spPr>
          <a:noFill/>
        </p:spPr>
        <p:txBody>
          <a:bodyPr/>
          <a:lstStyle/>
          <a:p>
            <a:fld id="{2833F8E2-4FAC-47E3-AF7F-C4313709613F}" type="slidenum">
              <a:rPr lang="en-US" smtClean="0"/>
              <a:pPr/>
              <a:t>64</a:t>
            </a:fld>
            <a:endParaRPr lang="en-US" dirty="0"/>
          </a:p>
        </p:txBody>
      </p:sp>
      <p:graphicFrame>
        <p:nvGraphicFramePr>
          <p:cNvPr id="18441" name="Object 30"/>
          <p:cNvGraphicFramePr>
            <a:graphicFrameLocks noGrp="1" noChangeAspect="1"/>
          </p:cNvGraphicFramePr>
          <p:nvPr>
            <p:ph sz="half" idx="1"/>
          </p:nvPr>
        </p:nvGraphicFramePr>
        <p:xfrm>
          <a:off x="2836863" y="5541963"/>
          <a:ext cx="2255837" cy="658812"/>
        </p:xfrm>
        <a:graphic>
          <a:graphicData uri="http://schemas.openxmlformats.org/presentationml/2006/ole">
            <mc:AlternateContent xmlns:mc="http://schemas.openxmlformats.org/markup-compatibility/2006">
              <mc:Choice xmlns:v="urn:schemas-microsoft-com:vml" Requires="v">
                <p:oleObj name="Equation" r:id="rId17" imgW="1435100" imgH="419100" progId="Equation.3">
                  <p:embed/>
                </p:oleObj>
              </mc:Choice>
              <mc:Fallback>
                <p:oleObj name="Equation" r:id="rId17" imgW="1435100" imgH="419100" progId="Equation.3">
                  <p:embed/>
                  <p:pic>
                    <p:nvPicPr>
                      <p:cNvPr id="0" name=""/>
                      <p:cNvPicPr>
                        <a:picLocks noGrp="1"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36863" y="5541963"/>
                        <a:ext cx="2255837" cy="65881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7424" name="Rectangle 16"/>
          <p:cNvSpPr>
            <a:spLocks noChangeArrowheads="1"/>
          </p:cNvSpPr>
          <p:nvPr/>
        </p:nvSpPr>
        <p:spPr bwMode="auto">
          <a:xfrm>
            <a:off x="1411288" y="487363"/>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Equivalent circuit (1)</a:t>
            </a:r>
          </a:p>
        </p:txBody>
      </p:sp>
      <p:sp>
        <p:nvSpPr>
          <p:cNvPr id="18475" name="Rectangle 27"/>
          <p:cNvSpPr>
            <a:spLocks noChangeArrowheads="1"/>
          </p:cNvSpPr>
          <p:nvPr/>
        </p:nvSpPr>
        <p:spPr bwMode="auto">
          <a:xfrm>
            <a:off x="100013" y="2963902"/>
            <a:ext cx="1165225" cy="415925"/>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800" dirty="0"/>
              <a:t>Generator</a:t>
            </a:r>
          </a:p>
        </p:txBody>
      </p:sp>
      <p:sp>
        <p:nvSpPr>
          <p:cNvPr id="18476" name="Rectangle 29"/>
          <p:cNvSpPr>
            <a:spLocks noChangeArrowheads="1"/>
          </p:cNvSpPr>
          <p:nvPr/>
        </p:nvSpPr>
        <p:spPr bwMode="auto">
          <a:xfrm>
            <a:off x="619125" y="5010150"/>
            <a:ext cx="3648075"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t>We have Resonance condition, when </a:t>
            </a:r>
            <a:r>
              <a:rPr lang="en-US" sz="2000" dirty="0"/>
              <a:t> </a:t>
            </a:r>
          </a:p>
        </p:txBody>
      </p:sp>
      <p:graphicFrame>
        <p:nvGraphicFramePr>
          <p:cNvPr id="18442" name="Object 35"/>
          <p:cNvGraphicFramePr>
            <a:graphicFrameLocks noGrp="1" noChangeAspect="1"/>
          </p:cNvGraphicFramePr>
          <p:nvPr>
            <p:ph sz="half" idx="2"/>
          </p:nvPr>
        </p:nvGraphicFramePr>
        <p:xfrm>
          <a:off x="5153025" y="5465763"/>
          <a:ext cx="1871663" cy="812800"/>
        </p:xfrm>
        <a:graphic>
          <a:graphicData uri="http://schemas.openxmlformats.org/presentationml/2006/ole">
            <mc:AlternateContent xmlns:mc="http://schemas.openxmlformats.org/markup-compatibility/2006">
              <mc:Choice xmlns:v="urn:schemas-microsoft-com:vml" Requires="v">
                <p:oleObj name="Equation" r:id="rId19" imgW="965200" imgH="419100" progId="Equation.3">
                  <p:embed/>
                </p:oleObj>
              </mc:Choice>
              <mc:Fallback>
                <p:oleObj name="Equation" r:id="rId19" imgW="965200" imgH="419100" progId="Equation.3">
                  <p:embed/>
                  <p:pic>
                    <p:nvPicPr>
                      <p:cNvPr id="0" name=""/>
                      <p:cNvPicPr>
                        <a:picLocks noGrp="1"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153025" y="5465763"/>
                        <a:ext cx="1871663" cy="812800"/>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8477" name="Rectangle 4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sp>
        <p:nvSpPr>
          <p:cNvPr id="18478" name="Rectangle 43"/>
          <p:cNvSpPr>
            <a:spLocks noChangeArrowheads="1"/>
          </p:cNvSpPr>
          <p:nvPr/>
        </p:nvSpPr>
        <p:spPr bwMode="auto">
          <a:xfrm>
            <a:off x="6322718" y="3838879"/>
            <a:ext cx="941388" cy="362383"/>
          </a:xfrm>
          <a:prstGeom prst="rect">
            <a:avLst/>
          </a:prstGeom>
          <a:solidFill>
            <a:schemeClr val="bg1"/>
          </a:solidFill>
          <a:ln w="9525">
            <a:noFill/>
            <a:miter lim="800000"/>
            <a:headEnd/>
            <a:tailEnd/>
          </a:ln>
        </p:spPr>
        <p:txBody>
          <a:bodyPr lIns="0" tIns="0" rIns="0" bIns="0"/>
          <a:lstStyle/>
          <a:p>
            <a:pPr algn="ctr">
              <a:spcBef>
                <a:spcPct val="0"/>
              </a:spcBef>
              <a:buClrTx/>
              <a:buSzTx/>
              <a:buFontTx/>
              <a:buNone/>
            </a:pPr>
            <a:r>
              <a:rPr lang="en-US" sz="1800" dirty="0"/>
              <a:t>Beam</a:t>
            </a:r>
          </a:p>
        </p:txBody>
      </p:sp>
      <p:cxnSp>
        <p:nvCxnSpPr>
          <p:cNvPr id="18479" name="Straight Connector 77"/>
          <p:cNvCxnSpPr>
            <a:cxnSpLocks noChangeShapeType="1"/>
          </p:cNvCxnSpPr>
          <p:nvPr/>
        </p:nvCxnSpPr>
        <p:spPr bwMode="auto">
          <a:xfrm rot="5400000">
            <a:off x="1606266" y="2901196"/>
            <a:ext cx="2606675" cy="1587"/>
          </a:xfrm>
          <a:prstGeom prst="line">
            <a:avLst/>
          </a:prstGeom>
          <a:noFill/>
          <a:ln w="19050" algn="ctr">
            <a:solidFill>
              <a:srgbClr val="00CC00"/>
            </a:solidFill>
            <a:prstDash val="sysDash"/>
            <a:round/>
            <a:headEnd/>
            <a:tailEnd type="none" w="lg" len="lg"/>
          </a:ln>
        </p:spPr>
      </p:cxnSp>
      <p:cxnSp>
        <p:nvCxnSpPr>
          <p:cNvPr id="18482" name="Straight Connector 80"/>
          <p:cNvCxnSpPr>
            <a:cxnSpLocks noChangeShapeType="1"/>
          </p:cNvCxnSpPr>
          <p:nvPr/>
        </p:nvCxnSpPr>
        <p:spPr bwMode="auto">
          <a:xfrm rot="5400000">
            <a:off x="4968081" y="2901196"/>
            <a:ext cx="2606675" cy="1588"/>
          </a:xfrm>
          <a:prstGeom prst="line">
            <a:avLst/>
          </a:prstGeom>
          <a:noFill/>
          <a:ln w="19050" algn="ctr">
            <a:solidFill>
              <a:srgbClr val="00CC00"/>
            </a:solidFill>
            <a:prstDash val="sysDash"/>
            <a:round/>
            <a:headEnd/>
            <a:tailEnd type="none" w="lg" len="lg"/>
          </a:ln>
        </p:spPr>
      </p:cxnSp>
      <p:graphicFrame>
        <p:nvGraphicFramePr>
          <p:cNvPr id="18443" name="Object 30"/>
          <p:cNvGraphicFramePr>
            <a:graphicFrameLocks noChangeAspect="1"/>
          </p:cNvGraphicFramePr>
          <p:nvPr>
            <p:extLst>
              <p:ext uri="{D42A27DB-BD31-4B8C-83A1-F6EECF244321}">
                <p14:modId xmlns:p14="http://schemas.microsoft.com/office/powerpoint/2010/main" val="4074286614"/>
              </p:ext>
            </p:extLst>
          </p:nvPr>
        </p:nvGraphicFramePr>
        <p:xfrm>
          <a:off x="1103822" y="1506577"/>
          <a:ext cx="1739900" cy="366713"/>
        </p:xfrm>
        <a:graphic>
          <a:graphicData uri="http://schemas.openxmlformats.org/presentationml/2006/ole">
            <mc:AlternateContent xmlns:mc="http://schemas.openxmlformats.org/markup-compatibility/2006">
              <mc:Choice xmlns:v="urn:schemas-microsoft-com:vml" Requires="v">
                <p:oleObj name="Equation" r:id="rId21" imgW="1143000" imgH="241300" progId="Equation.3">
                  <p:embed/>
                </p:oleObj>
              </mc:Choice>
              <mc:Fallback>
                <p:oleObj name="Equation" r:id="rId21" imgW="1143000" imgH="2413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103822" y="1506577"/>
                        <a:ext cx="1739900" cy="3667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44" name="Object 30"/>
          <p:cNvGraphicFramePr>
            <a:graphicFrameLocks noChangeAspect="1"/>
          </p:cNvGraphicFramePr>
          <p:nvPr>
            <p:extLst>
              <p:ext uri="{D42A27DB-BD31-4B8C-83A1-F6EECF244321}">
                <p14:modId xmlns:p14="http://schemas.microsoft.com/office/powerpoint/2010/main" val="863307650"/>
              </p:ext>
            </p:extLst>
          </p:nvPr>
        </p:nvGraphicFramePr>
        <p:xfrm>
          <a:off x="319088" y="4522788"/>
          <a:ext cx="8512175" cy="368300"/>
        </p:xfrm>
        <a:graphic>
          <a:graphicData uri="http://schemas.openxmlformats.org/presentationml/2006/ole">
            <mc:AlternateContent xmlns:mc="http://schemas.openxmlformats.org/markup-compatibility/2006">
              <mc:Choice xmlns:v="urn:schemas-microsoft-com:vml" Requires="v">
                <p:oleObj name="Equation" r:id="rId23" imgW="5587920" imgH="241200" progId="Equation.3">
                  <p:embed/>
                </p:oleObj>
              </mc:Choice>
              <mc:Fallback>
                <p:oleObj name="Equation" r:id="rId23" imgW="5587920" imgH="241200" progId="Equation.3">
                  <p:embed/>
                  <p:pic>
                    <p:nvPicPr>
                      <p:cNvPr id="0" name=""/>
                      <p:cNvPicPr>
                        <a:picLocks noChangeAspect="1" noChangeArrowheads="1"/>
                      </p:cNvPicPr>
                      <p:nvPr/>
                    </p:nvPicPr>
                    <p:blipFill>
                      <a:blip r:embed="rId24"/>
                      <a:srcRect/>
                      <a:stretch>
                        <a:fillRect/>
                      </a:stretch>
                    </p:blipFill>
                    <p:spPr bwMode="auto">
                      <a:xfrm>
                        <a:off x="319088" y="4522788"/>
                        <a:ext cx="8512175" cy="3683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45" name="Object 30"/>
          <p:cNvGraphicFramePr>
            <a:graphicFrameLocks noChangeAspect="1"/>
          </p:cNvGraphicFramePr>
          <p:nvPr/>
        </p:nvGraphicFramePr>
        <p:xfrm>
          <a:off x="3816350" y="4875213"/>
          <a:ext cx="958850" cy="619125"/>
        </p:xfrm>
        <a:graphic>
          <a:graphicData uri="http://schemas.openxmlformats.org/presentationml/2006/ole">
            <mc:AlternateContent xmlns:mc="http://schemas.openxmlformats.org/markup-compatibility/2006">
              <mc:Choice xmlns:v="urn:schemas-microsoft-com:vml" Requires="v">
                <p:oleObj name="Equation" r:id="rId25" imgW="609336" imgH="393529" progId="Equation.3">
                  <p:embed/>
                </p:oleObj>
              </mc:Choice>
              <mc:Fallback>
                <p:oleObj name="Equation" r:id="rId25" imgW="609336" imgH="393529" progId="Equation.3">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816350" y="4875213"/>
                        <a:ext cx="958850" cy="61912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18446" name="Object 30"/>
          <p:cNvGraphicFramePr>
            <a:graphicFrameLocks noChangeAspect="1"/>
          </p:cNvGraphicFramePr>
          <p:nvPr>
            <p:extLst>
              <p:ext uri="{D42A27DB-BD31-4B8C-83A1-F6EECF244321}">
                <p14:modId xmlns:p14="http://schemas.microsoft.com/office/powerpoint/2010/main" val="140968857"/>
              </p:ext>
            </p:extLst>
          </p:nvPr>
        </p:nvGraphicFramePr>
        <p:xfrm>
          <a:off x="6396038" y="1516102"/>
          <a:ext cx="811212" cy="347663"/>
        </p:xfrm>
        <a:graphic>
          <a:graphicData uri="http://schemas.openxmlformats.org/presentationml/2006/ole">
            <mc:AlternateContent xmlns:mc="http://schemas.openxmlformats.org/markup-compatibility/2006">
              <mc:Choice xmlns:v="urn:schemas-microsoft-com:vml" Requires="v">
                <p:oleObj name="Equation" r:id="rId27" imgW="533169" imgH="228501" progId="Equation.3">
                  <p:embed/>
                </p:oleObj>
              </mc:Choice>
              <mc:Fallback>
                <p:oleObj name="Equation" r:id="rId27" imgW="533169" imgH="228501" progId="Equation.3">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396038" y="1516102"/>
                        <a:ext cx="811212" cy="3476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8487" name="Rectangle 29"/>
          <p:cNvSpPr>
            <a:spLocks noChangeArrowheads="1"/>
          </p:cNvSpPr>
          <p:nvPr/>
        </p:nvSpPr>
        <p:spPr bwMode="auto">
          <a:xfrm>
            <a:off x="619125" y="5711825"/>
            <a:ext cx="3648075" cy="338138"/>
          </a:xfrm>
          <a:prstGeom prst="rect">
            <a:avLst/>
          </a:prstGeom>
          <a:noFill/>
          <a:ln w="9525">
            <a:noFill/>
            <a:miter lim="800000"/>
            <a:headEnd/>
            <a:tailEnd/>
          </a:ln>
        </p:spPr>
        <p:txBody>
          <a:bodyPr tIns="91440" bIns="91440"/>
          <a:lstStyle/>
          <a:p>
            <a:pPr>
              <a:spcBef>
                <a:spcPct val="0"/>
              </a:spcBef>
              <a:buClrTx/>
              <a:buSzTx/>
              <a:buFontTx/>
              <a:buNone/>
            </a:pPr>
            <a:r>
              <a:rPr lang="en-US" sz="2000" baseline="30000" dirty="0">
                <a:sym typeface="Wingdings" pitchFamily="2" charset="2"/>
              </a:rPr>
              <a:t> </a:t>
            </a:r>
            <a:r>
              <a:rPr lang="en-US" sz="2000" baseline="30000" dirty="0"/>
              <a:t>Resonance frequency:</a:t>
            </a:r>
            <a:endParaRPr lang="en-US" sz="2000" dirty="0"/>
          </a:p>
        </p:txBody>
      </p:sp>
      <p:sp>
        <p:nvSpPr>
          <p:cNvPr id="18488" name="TextBox 63"/>
          <p:cNvSpPr txBox="1">
            <a:spLocks noChangeArrowheads="1"/>
          </p:cNvSpPr>
          <p:nvPr/>
        </p:nvSpPr>
        <p:spPr bwMode="auto">
          <a:xfrm>
            <a:off x="7446622" y="3238579"/>
            <a:ext cx="1595438" cy="9239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beam is usually considered as a current source with infinite source impedance.</a:t>
            </a:r>
            <a:endParaRPr lang="en-GB" sz="1200" b="0" dirty="0"/>
          </a:p>
        </p:txBody>
      </p:sp>
      <p:sp>
        <p:nvSpPr>
          <p:cNvPr id="18489" name="TextBox 63"/>
          <p:cNvSpPr txBox="1">
            <a:spLocks noChangeArrowheads="1"/>
          </p:cNvSpPr>
          <p:nvPr/>
        </p:nvSpPr>
        <p:spPr bwMode="auto">
          <a:xfrm>
            <a:off x="7416800" y="1403350"/>
            <a:ext cx="1655083" cy="1089025"/>
          </a:xfrm>
          <a:prstGeom prst="rect">
            <a:avLst/>
          </a:prstGeom>
          <a:noFill/>
          <a:ln w="9525">
            <a:noFill/>
            <a:miter lim="800000"/>
            <a:headEnd/>
            <a:tailEnd/>
          </a:ln>
        </p:spPr>
        <p:txBody>
          <a:bodyPr wrap="square">
            <a:spAutoFit/>
          </a:bodyPr>
          <a:lstStyle/>
          <a:p>
            <a:pPr>
              <a:buFont typeface="Wingdings" pitchFamily="2" charset="2"/>
              <a:buNone/>
            </a:pPr>
            <a:r>
              <a:rPr lang="en-US" sz="1200" b="0" dirty="0"/>
              <a:t>The generator may deliver power to R</a:t>
            </a:r>
            <a:r>
              <a:rPr lang="en-US" sz="1200" b="0" baseline="-25000" dirty="0"/>
              <a:t>p</a:t>
            </a:r>
            <a:r>
              <a:rPr lang="en-US" sz="1200" b="0" dirty="0"/>
              <a:t> and to the beam, but also the beam can deliver power to R</a:t>
            </a:r>
            <a:r>
              <a:rPr lang="en-US" sz="1200" b="0" baseline="-25000" dirty="0"/>
              <a:t>p</a:t>
            </a:r>
            <a:r>
              <a:rPr lang="en-US" sz="1200" b="0" dirty="0"/>
              <a:t> and Rg!</a:t>
            </a:r>
            <a:endParaRPr lang="en-GB" sz="1200" b="0" baseline="-25000" dirty="0"/>
          </a:p>
        </p:txBody>
      </p:sp>
      <p:grpSp>
        <p:nvGrpSpPr>
          <p:cNvPr id="18490" name="Group 63"/>
          <p:cNvGrpSpPr>
            <a:grpSpLocks/>
          </p:cNvGrpSpPr>
          <p:nvPr/>
        </p:nvGrpSpPr>
        <p:grpSpPr bwMode="auto">
          <a:xfrm>
            <a:off x="3494930" y="3006765"/>
            <a:ext cx="149225" cy="444500"/>
            <a:chOff x="1115060" y="665480"/>
            <a:chExt cx="148590" cy="443865"/>
          </a:xfrm>
        </p:grpSpPr>
        <p:sp>
          <p:nvSpPr>
            <p:cNvPr id="61" name="Arc 60"/>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2" name="Arc 61"/>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63" name="Arc 62"/>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sp>
        <p:nvSpPr>
          <p:cNvPr id="67" name="Oval 66"/>
          <p:cNvSpPr/>
          <p:nvPr/>
        </p:nvSpPr>
        <p:spPr bwMode="auto">
          <a:xfrm flipV="1">
            <a:off x="4335463" y="20256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18492" name="Group 84"/>
          <p:cNvGrpSpPr>
            <a:grpSpLocks/>
          </p:cNvGrpSpPr>
          <p:nvPr/>
        </p:nvGrpSpPr>
        <p:grpSpPr bwMode="auto">
          <a:xfrm>
            <a:off x="4228159" y="2865242"/>
            <a:ext cx="234950" cy="103188"/>
            <a:chOff x="4019550" y="3168650"/>
            <a:chExt cx="234950" cy="103188"/>
          </a:xfrm>
        </p:grpSpPr>
        <p:cxnSp>
          <p:nvCxnSpPr>
            <p:cNvPr id="18510" name="Straight Connector 68"/>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18511" name="Straight Connector 69"/>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18493" name="Straight Connector 83"/>
          <p:cNvCxnSpPr>
            <a:cxnSpLocks noChangeShapeType="1"/>
          </p:cNvCxnSpPr>
          <p:nvPr/>
        </p:nvCxnSpPr>
        <p:spPr bwMode="auto">
          <a:xfrm>
            <a:off x="5032375" y="3910052"/>
            <a:ext cx="234950" cy="1588"/>
          </a:xfrm>
          <a:prstGeom prst="line">
            <a:avLst/>
          </a:prstGeom>
          <a:noFill/>
          <a:ln w="63500" algn="ctr">
            <a:solidFill>
              <a:schemeClr val="tx1"/>
            </a:solidFill>
            <a:round/>
            <a:headEnd/>
            <a:tailEnd type="none" w="lg" len="lg"/>
          </a:ln>
        </p:spPr>
      </p:cxnSp>
      <p:sp>
        <p:nvSpPr>
          <p:cNvPr id="78" name="Rectangle 77"/>
          <p:cNvSpPr/>
          <p:nvPr/>
        </p:nvSpPr>
        <p:spPr bwMode="auto">
          <a:xfrm>
            <a:off x="5086350" y="2748002"/>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1" name="Oval 80"/>
          <p:cNvSpPr/>
          <p:nvPr/>
        </p:nvSpPr>
        <p:spPr bwMode="auto">
          <a:xfrm flipV="1">
            <a:off x="4340774"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2" name="Oval 81"/>
          <p:cNvSpPr/>
          <p:nvPr/>
        </p:nvSpPr>
        <p:spPr bwMode="auto">
          <a:xfrm flipV="1">
            <a:off x="3544143"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3" name="Oval 82"/>
          <p:cNvSpPr/>
          <p:nvPr/>
        </p:nvSpPr>
        <p:spPr bwMode="auto">
          <a:xfrm flipV="1">
            <a:off x="5122863" y="3638590"/>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8502" name="Straight Connector 93"/>
          <p:cNvCxnSpPr>
            <a:cxnSpLocks noChangeShapeType="1"/>
          </p:cNvCxnSpPr>
          <p:nvPr/>
        </p:nvCxnSpPr>
        <p:spPr bwMode="auto">
          <a:xfrm rot="10800000" flipV="1">
            <a:off x="3567955" y="3451265"/>
            <a:ext cx="0" cy="187325"/>
          </a:xfrm>
          <a:prstGeom prst="line">
            <a:avLst/>
          </a:prstGeom>
          <a:noFill/>
          <a:ln w="15875" algn="ctr">
            <a:solidFill>
              <a:schemeClr val="tx1"/>
            </a:solidFill>
            <a:round/>
            <a:headEnd/>
            <a:tailEnd type="none" w="lg" len="lg"/>
          </a:ln>
        </p:spPr>
      </p:cxnSp>
      <p:cxnSp>
        <p:nvCxnSpPr>
          <p:cNvPr id="18503" name="Straight Connector 94"/>
          <p:cNvCxnSpPr>
            <a:cxnSpLocks noChangeShapeType="1"/>
          </p:cNvCxnSpPr>
          <p:nvPr/>
        </p:nvCxnSpPr>
        <p:spPr bwMode="auto">
          <a:xfrm rot="16200000" flipH="1">
            <a:off x="3446413" y="2863391"/>
            <a:ext cx="261938" cy="0"/>
          </a:xfrm>
          <a:prstGeom prst="line">
            <a:avLst/>
          </a:prstGeom>
          <a:noFill/>
          <a:ln w="15875" algn="ctr">
            <a:solidFill>
              <a:schemeClr val="tx1"/>
            </a:solidFill>
            <a:round/>
            <a:headEnd/>
            <a:tailEnd type="none" w="lg" len="lg"/>
          </a:ln>
        </p:spPr>
      </p:cxnSp>
      <p:cxnSp>
        <p:nvCxnSpPr>
          <p:cNvPr id="18504" name="Elbow Connector 103"/>
          <p:cNvCxnSpPr>
            <a:cxnSpLocks noChangeShapeType="1"/>
            <a:stCxn id="78" idx="2"/>
          </p:cNvCxnSpPr>
          <p:nvPr/>
        </p:nvCxnSpPr>
        <p:spPr bwMode="auto">
          <a:xfrm rot="16200000" flipH="1">
            <a:off x="4749006" y="3493334"/>
            <a:ext cx="795337" cy="0"/>
          </a:xfrm>
          <a:prstGeom prst="bentConnector3">
            <a:avLst>
              <a:gd name="adj1" fmla="val 50000"/>
            </a:avLst>
          </a:prstGeom>
          <a:noFill/>
          <a:ln w="15875" algn="ctr">
            <a:solidFill>
              <a:schemeClr val="tx1"/>
            </a:solidFill>
            <a:round/>
            <a:headEnd/>
            <a:tailEnd type="none" w="lg" len="lg"/>
          </a:ln>
        </p:spPr>
      </p:cxnSp>
      <p:cxnSp>
        <p:nvCxnSpPr>
          <p:cNvPr id="18505" name="Straight Connector 105"/>
          <p:cNvCxnSpPr>
            <a:cxnSpLocks noChangeShapeType="1"/>
          </p:cNvCxnSpPr>
          <p:nvPr/>
        </p:nvCxnSpPr>
        <p:spPr bwMode="auto">
          <a:xfrm rot="5400000">
            <a:off x="3968841" y="2453128"/>
            <a:ext cx="782850" cy="1195"/>
          </a:xfrm>
          <a:prstGeom prst="line">
            <a:avLst/>
          </a:prstGeom>
          <a:noFill/>
          <a:ln w="15875" algn="ctr">
            <a:solidFill>
              <a:schemeClr val="tx1"/>
            </a:solidFill>
            <a:round/>
            <a:headEnd/>
            <a:tailEnd type="none" w="lg" len="lg"/>
          </a:ln>
        </p:spPr>
      </p:cxnSp>
      <p:cxnSp>
        <p:nvCxnSpPr>
          <p:cNvPr id="18506" name="Straight Connector 113"/>
          <p:cNvCxnSpPr>
            <a:cxnSpLocks noChangeShapeType="1"/>
          </p:cNvCxnSpPr>
          <p:nvPr/>
        </p:nvCxnSpPr>
        <p:spPr bwMode="auto">
          <a:xfrm rot="16200000" flipV="1">
            <a:off x="4009831" y="3324871"/>
            <a:ext cx="695167" cy="4509"/>
          </a:xfrm>
          <a:prstGeom prst="line">
            <a:avLst/>
          </a:prstGeom>
          <a:noFill/>
          <a:ln w="15875" algn="ctr">
            <a:solidFill>
              <a:schemeClr val="tx1"/>
            </a:solidFill>
            <a:round/>
            <a:headEnd/>
            <a:tailEnd type="none" w="lg" len="lg"/>
          </a:ln>
        </p:spPr>
      </p:cxnSp>
      <p:cxnSp>
        <p:nvCxnSpPr>
          <p:cNvPr id="18509" name="Straight Arrow Connector 120"/>
          <p:cNvCxnSpPr>
            <a:cxnSpLocks noChangeShapeType="1"/>
          </p:cNvCxnSpPr>
          <p:nvPr/>
        </p:nvCxnSpPr>
        <p:spPr bwMode="auto">
          <a:xfrm rot="16200000" flipH="1">
            <a:off x="3157022" y="2454672"/>
            <a:ext cx="842073" cy="1624"/>
          </a:xfrm>
          <a:prstGeom prst="straightConnector1">
            <a:avLst/>
          </a:prstGeom>
          <a:noFill/>
          <a:ln w="15875" algn="ctr">
            <a:solidFill>
              <a:schemeClr val="tx1"/>
            </a:solidFill>
            <a:round/>
            <a:headEnd/>
            <a:tailEnd type="triangle" w="lg" len="lg"/>
          </a:ln>
        </p:spPr>
      </p:cxnSp>
      <p:cxnSp>
        <p:nvCxnSpPr>
          <p:cNvPr id="94" name="Straight Arrow Connector 120"/>
          <p:cNvCxnSpPr>
            <a:cxnSpLocks noChangeShapeType="1"/>
            <a:endCxn id="78" idx="0"/>
          </p:cNvCxnSpPr>
          <p:nvPr/>
        </p:nvCxnSpPr>
        <p:spPr bwMode="auto">
          <a:xfrm rot="16200000" flipH="1">
            <a:off x="4788779" y="2390899"/>
            <a:ext cx="711992" cy="2213"/>
          </a:xfrm>
          <a:prstGeom prst="straightConnector1">
            <a:avLst/>
          </a:prstGeom>
          <a:noFill/>
          <a:ln w="15875" algn="ctr">
            <a:solidFill>
              <a:schemeClr val="tx1"/>
            </a:solidFill>
            <a:round/>
            <a:headEnd/>
            <a:tailEnd type="none" w="lg" len="lg"/>
          </a:ln>
        </p:spPr>
      </p:cxnSp>
      <p:sp>
        <p:nvSpPr>
          <p:cNvPr id="96" name="Oval 95"/>
          <p:cNvSpPr/>
          <p:nvPr/>
        </p:nvSpPr>
        <p:spPr bwMode="auto">
          <a:xfrm flipV="1">
            <a:off x="5110045" y="202725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97" name="Oval 96"/>
          <p:cNvSpPr/>
          <p:nvPr/>
        </p:nvSpPr>
        <p:spPr bwMode="auto">
          <a:xfrm flipV="1">
            <a:off x="3554590" y="202725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02" name="Straight Connector 101"/>
          <p:cNvCxnSpPr/>
          <p:nvPr/>
        </p:nvCxnSpPr>
        <p:spPr bwMode="auto">
          <a:xfrm>
            <a:off x="3030488" y="2043878"/>
            <a:ext cx="4140000" cy="0"/>
          </a:xfrm>
          <a:prstGeom prst="line">
            <a:avLst/>
          </a:prstGeom>
          <a:noFill/>
          <a:ln w="15875" cap="flat" cmpd="sng" algn="ctr">
            <a:solidFill>
              <a:schemeClr val="tx1"/>
            </a:solidFill>
            <a:prstDash val="solid"/>
            <a:round/>
            <a:headEnd type="none" w="med" len="med"/>
            <a:tailEnd type="none" w="lg" len="lg"/>
          </a:ln>
          <a:effectLst/>
        </p:spPr>
      </p:cxnSp>
      <p:cxnSp>
        <p:nvCxnSpPr>
          <p:cNvPr id="103" name="Straight Connector 102"/>
          <p:cNvCxnSpPr/>
          <p:nvPr/>
        </p:nvCxnSpPr>
        <p:spPr bwMode="auto">
          <a:xfrm flipV="1">
            <a:off x="3041481" y="3654465"/>
            <a:ext cx="4129007" cy="12423"/>
          </a:xfrm>
          <a:prstGeom prst="line">
            <a:avLst/>
          </a:prstGeom>
          <a:noFill/>
          <a:ln w="15875" cap="flat" cmpd="sng" algn="ctr">
            <a:solidFill>
              <a:schemeClr val="tx1"/>
            </a:solidFill>
            <a:prstDash val="solid"/>
            <a:round/>
            <a:headEnd type="none" w="med" len="med"/>
            <a:tailEnd type="none" w="lg" len="lg"/>
          </a:ln>
          <a:effectLst/>
        </p:spPr>
      </p:cxnSp>
      <p:grpSp>
        <p:nvGrpSpPr>
          <p:cNvPr id="116" name="Group 63"/>
          <p:cNvGrpSpPr>
            <a:grpSpLocks/>
          </p:cNvGrpSpPr>
          <p:nvPr/>
        </p:nvGrpSpPr>
        <p:grpSpPr bwMode="auto">
          <a:xfrm>
            <a:off x="2912024" y="2672489"/>
            <a:ext cx="149225" cy="444500"/>
            <a:chOff x="1115060" y="665480"/>
            <a:chExt cx="148590" cy="443865"/>
          </a:xfrm>
          <a:scene3d>
            <a:camera prst="orthographicFront">
              <a:rot lat="0" lon="0" rev="10800000"/>
            </a:camera>
            <a:lightRig rig="threePt" dir="t"/>
          </a:scene3d>
        </p:grpSpPr>
        <p:sp>
          <p:nvSpPr>
            <p:cNvPr id="117" name="Arc 116"/>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118" name="Arc 117"/>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119" name="Arc 118"/>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grpSp>
        <p:nvGrpSpPr>
          <p:cNvPr id="124" name="Group 63"/>
          <p:cNvGrpSpPr>
            <a:grpSpLocks/>
          </p:cNvGrpSpPr>
          <p:nvPr/>
        </p:nvGrpSpPr>
        <p:grpSpPr bwMode="auto">
          <a:xfrm>
            <a:off x="2695203" y="2668961"/>
            <a:ext cx="149225" cy="444500"/>
            <a:chOff x="1115060" y="665480"/>
            <a:chExt cx="148590" cy="443865"/>
          </a:xfrm>
        </p:grpSpPr>
        <p:sp>
          <p:nvSpPr>
            <p:cNvPr id="125" name="Arc 124"/>
            <p:cNvSpPr/>
            <p:nvPr/>
          </p:nvSpPr>
          <p:spPr bwMode="auto">
            <a:xfrm>
              <a:off x="1115060" y="665480"/>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126" name="Arc 125"/>
            <p:cNvSpPr/>
            <p:nvPr/>
          </p:nvSpPr>
          <p:spPr bwMode="auto">
            <a:xfrm>
              <a:off x="1115060" y="814492"/>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sp>
          <p:nvSpPr>
            <p:cNvPr id="127" name="Arc 126"/>
            <p:cNvSpPr/>
            <p:nvPr/>
          </p:nvSpPr>
          <p:spPr bwMode="auto">
            <a:xfrm>
              <a:off x="1115060" y="960333"/>
              <a:ext cx="148590" cy="149012"/>
            </a:xfrm>
            <a:prstGeom prst="arc">
              <a:avLst>
                <a:gd name="adj1" fmla="val 16200000"/>
                <a:gd name="adj2" fmla="val 5474722"/>
              </a:avLst>
            </a:prstGeom>
            <a:noFill/>
            <a:ln w="15875" cap="flat" cmpd="sng" algn="ctr">
              <a:solidFill>
                <a:schemeClr val="tx1"/>
              </a:solidFill>
              <a:prstDash val="solid"/>
              <a:round/>
              <a:headEnd type="none" w="med" len="med"/>
              <a:tailEnd type="none" w="lg" len="lg"/>
            </a:ln>
            <a:effectLst/>
          </p:spPr>
          <p:txBody>
            <a:bodyPr anchor="ctr"/>
            <a:lstStyle/>
            <a:p>
              <a:pPr algn="ctr">
                <a:defRPr/>
              </a:pPr>
              <a:endParaRPr lang="en-GB" dirty="0"/>
            </a:p>
          </p:txBody>
        </p:sp>
      </p:grpSp>
      <p:cxnSp>
        <p:nvCxnSpPr>
          <p:cNvPr id="133" name="Straight Connector 132"/>
          <p:cNvCxnSpPr/>
          <p:nvPr/>
        </p:nvCxnSpPr>
        <p:spPr bwMode="auto">
          <a:xfrm rot="5400000">
            <a:off x="2725694" y="2350239"/>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153" name="Straight Connector 152"/>
          <p:cNvCxnSpPr/>
          <p:nvPr/>
        </p:nvCxnSpPr>
        <p:spPr bwMode="auto">
          <a:xfrm rot="5400000">
            <a:off x="2779116" y="3382486"/>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157" name="Straight Connector 156"/>
          <p:cNvCxnSpPr/>
          <p:nvPr/>
        </p:nvCxnSpPr>
        <p:spPr bwMode="auto">
          <a:xfrm rot="5400000">
            <a:off x="2463306" y="2351807"/>
            <a:ext cx="630024" cy="1580"/>
          </a:xfrm>
          <a:prstGeom prst="line">
            <a:avLst/>
          </a:prstGeom>
          <a:noFill/>
          <a:ln w="15875" cap="flat" cmpd="sng" algn="ctr">
            <a:solidFill>
              <a:schemeClr val="tx1"/>
            </a:solidFill>
            <a:prstDash val="solid"/>
            <a:round/>
            <a:headEnd type="none" w="med" len="med"/>
            <a:tailEnd type="none" w="lg" len="lg"/>
          </a:ln>
          <a:effectLst/>
        </p:spPr>
      </p:cxnSp>
      <p:cxnSp>
        <p:nvCxnSpPr>
          <p:cNvPr id="158" name="Straight Connector 157"/>
          <p:cNvCxnSpPr/>
          <p:nvPr/>
        </p:nvCxnSpPr>
        <p:spPr bwMode="auto">
          <a:xfrm rot="5400000">
            <a:off x="2497874" y="3374627"/>
            <a:ext cx="543598" cy="3152"/>
          </a:xfrm>
          <a:prstGeom prst="line">
            <a:avLst/>
          </a:prstGeom>
          <a:noFill/>
          <a:ln w="15875" cap="flat" cmpd="sng" algn="ctr">
            <a:solidFill>
              <a:schemeClr val="tx1"/>
            </a:solidFill>
            <a:prstDash val="solid"/>
            <a:round/>
            <a:headEnd type="none" w="med" len="med"/>
            <a:tailEnd type="none" w="lg" len="lg"/>
          </a:ln>
          <a:effectLst/>
        </p:spPr>
      </p:cxnSp>
      <p:cxnSp>
        <p:nvCxnSpPr>
          <p:cNvPr id="163" name="Straight Connector 162"/>
          <p:cNvCxnSpPr/>
          <p:nvPr/>
        </p:nvCxnSpPr>
        <p:spPr bwMode="auto">
          <a:xfrm rot="5400000">
            <a:off x="1852119" y="2353375"/>
            <a:ext cx="630024" cy="1580"/>
          </a:xfrm>
          <a:prstGeom prst="line">
            <a:avLst/>
          </a:prstGeom>
          <a:noFill/>
          <a:ln w="15875" cap="flat" cmpd="sng" algn="ctr">
            <a:solidFill>
              <a:schemeClr val="tx1"/>
            </a:solidFill>
            <a:prstDash val="solid"/>
            <a:round/>
            <a:headEnd type="none" w="med" len="med"/>
            <a:tailEnd type="none" w="lg" len="lg"/>
          </a:ln>
          <a:effectLst/>
        </p:spPr>
      </p:cxnSp>
      <p:sp>
        <p:nvSpPr>
          <p:cNvPr id="164" name="Rectangle 163"/>
          <p:cNvSpPr/>
          <p:nvPr/>
        </p:nvSpPr>
        <p:spPr bwMode="auto">
          <a:xfrm>
            <a:off x="2103418" y="2349520"/>
            <a:ext cx="119063" cy="347663"/>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5" name="Oval 164"/>
          <p:cNvSpPr/>
          <p:nvPr/>
        </p:nvSpPr>
        <p:spPr bwMode="auto">
          <a:xfrm>
            <a:off x="1976418" y="2808974"/>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6" name="Freeform 70"/>
          <p:cNvSpPr>
            <a:spLocks noChangeArrowheads="1"/>
          </p:cNvSpPr>
          <p:nvPr/>
        </p:nvSpPr>
        <p:spPr bwMode="auto">
          <a:xfrm rot="17501934">
            <a:off x="2092306" y="2896287"/>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167" name="Straight Connector 166"/>
          <p:cNvCxnSpPr/>
          <p:nvPr/>
        </p:nvCxnSpPr>
        <p:spPr bwMode="auto">
          <a:xfrm rot="5400000">
            <a:off x="1896114" y="3366768"/>
            <a:ext cx="543598" cy="3152"/>
          </a:xfrm>
          <a:prstGeom prst="line">
            <a:avLst/>
          </a:prstGeom>
          <a:noFill/>
          <a:ln w="15875" cap="flat" cmpd="sng" algn="ctr">
            <a:solidFill>
              <a:schemeClr val="tx1"/>
            </a:solidFill>
            <a:prstDash val="solid"/>
            <a:round/>
            <a:headEnd type="none" w="med" len="med"/>
            <a:tailEnd type="none" w="lg" len="lg"/>
          </a:ln>
          <a:effectLst/>
        </p:spPr>
      </p:cxnSp>
      <p:sp>
        <p:nvSpPr>
          <p:cNvPr id="168" name="Oval 167"/>
          <p:cNvSpPr/>
          <p:nvPr/>
        </p:nvSpPr>
        <p:spPr bwMode="auto">
          <a:xfrm>
            <a:off x="1977986" y="2810542"/>
            <a:ext cx="374650" cy="374650"/>
          </a:xfrm>
          <a:prstGeom prst="ellipse">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9" name="Freeform 70"/>
          <p:cNvSpPr>
            <a:spLocks noChangeArrowheads="1"/>
          </p:cNvSpPr>
          <p:nvPr/>
        </p:nvSpPr>
        <p:spPr bwMode="auto">
          <a:xfrm rot="17501934">
            <a:off x="2093874" y="2897855"/>
            <a:ext cx="141287" cy="223837"/>
          </a:xfrm>
          <a:custGeom>
            <a:avLst/>
            <a:gdLst>
              <a:gd name="T0" fmla="*/ 0 w 148347"/>
              <a:gd name="T1" fmla="*/ 1513224 h 188978"/>
              <a:gd name="T2" fmla="*/ 35883 w 148347"/>
              <a:gd name="T3" fmla="*/ 3410505 h 188978"/>
              <a:gd name="T4" fmla="*/ 2345 w 148347"/>
              <a:gd name="T5" fmla="*/ 21976921 h 188978"/>
              <a:gd name="T6" fmla="*/ 31295 w 148347"/>
              <a:gd name="T7" fmla="*/ 25032278 h 188978"/>
              <a:gd name="T8" fmla="*/ 0 60000 65536"/>
              <a:gd name="T9" fmla="*/ 0 60000 65536"/>
              <a:gd name="T10" fmla="*/ 0 60000 65536"/>
              <a:gd name="T11" fmla="*/ 0 60000 65536"/>
              <a:gd name="T12" fmla="*/ 0 w 148347"/>
              <a:gd name="T13" fmla="*/ 0 h 188978"/>
              <a:gd name="T14" fmla="*/ 148347 w 148347"/>
              <a:gd name="T15" fmla="*/ 188978 h 188978"/>
            </a:gdLst>
            <a:ahLst/>
            <a:cxnLst>
              <a:cxn ang="T8">
                <a:pos x="T0" y="T1"/>
              </a:cxn>
              <a:cxn ang="T9">
                <a:pos x="T2" y="T3"/>
              </a:cxn>
              <a:cxn ang="T10">
                <a:pos x="T4" y="T5"/>
              </a:cxn>
              <a:cxn ang="T11">
                <a:pos x="T6" y="T7"/>
              </a:cxn>
            </a:cxnLst>
            <a:rect l="T12" t="T13" r="T14" b="T15"/>
            <a:pathLst>
              <a:path w="148347" h="188978">
                <a:moveTo>
                  <a:pt x="0" y="11179"/>
                </a:moveTo>
                <a:cubicBezTo>
                  <a:pt x="114437" y="12588"/>
                  <a:pt x="145151" y="0"/>
                  <a:pt x="146749" y="25196"/>
                </a:cubicBezTo>
                <a:cubicBezTo>
                  <a:pt x="148347" y="50392"/>
                  <a:pt x="12716" y="135734"/>
                  <a:pt x="9589" y="162356"/>
                </a:cubicBezTo>
                <a:cubicBezTo>
                  <a:pt x="6462" y="188978"/>
                  <a:pt x="109275" y="184918"/>
                  <a:pt x="127989" y="184928"/>
                </a:cubicBezTo>
              </a:path>
            </a:pathLst>
          </a:custGeom>
          <a:noFill/>
          <a:ln w="12700" algn="ctr">
            <a:solidFill>
              <a:schemeClr val="tx1"/>
            </a:solidFill>
            <a:round/>
            <a:headEnd/>
            <a:tailEnd type="none" w="lg" len="lg"/>
          </a:ln>
        </p:spPr>
        <p:txBody>
          <a:bodyPr anchor="ctr"/>
          <a:lstStyle/>
          <a:p>
            <a:endParaRPr lang="en-US" dirty="0"/>
          </a:p>
        </p:txBody>
      </p:sp>
      <p:cxnSp>
        <p:nvCxnSpPr>
          <p:cNvPr id="171" name="Straight Connector 170"/>
          <p:cNvCxnSpPr/>
          <p:nvPr/>
        </p:nvCxnSpPr>
        <p:spPr bwMode="auto">
          <a:xfrm>
            <a:off x="2163222" y="2034445"/>
            <a:ext cx="612743" cy="0"/>
          </a:xfrm>
          <a:prstGeom prst="line">
            <a:avLst/>
          </a:prstGeom>
          <a:noFill/>
          <a:ln w="15875" cap="flat" cmpd="sng" algn="ctr">
            <a:solidFill>
              <a:schemeClr val="tx1"/>
            </a:solidFill>
            <a:prstDash val="solid"/>
            <a:round/>
            <a:headEnd type="none" w="med" len="med"/>
            <a:tailEnd type="none" w="lg" len="lg"/>
          </a:ln>
          <a:effectLst/>
        </p:spPr>
      </p:cxnSp>
      <p:cxnSp>
        <p:nvCxnSpPr>
          <p:cNvPr id="173" name="Straight Connector 172"/>
          <p:cNvCxnSpPr/>
          <p:nvPr/>
        </p:nvCxnSpPr>
        <p:spPr bwMode="auto">
          <a:xfrm>
            <a:off x="2164793" y="3657426"/>
            <a:ext cx="612743" cy="0"/>
          </a:xfrm>
          <a:prstGeom prst="line">
            <a:avLst/>
          </a:prstGeom>
          <a:noFill/>
          <a:ln w="15875" cap="flat" cmpd="sng" algn="ctr">
            <a:solidFill>
              <a:schemeClr val="tx1"/>
            </a:solidFill>
            <a:prstDash val="solid"/>
            <a:round/>
            <a:headEnd type="none" w="med" len="med"/>
            <a:tailEnd type="none" w="lg" len="lg"/>
          </a:ln>
          <a:effectLst/>
        </p:spPr>
      </p:cxnSp>
      <p:sp>
        <p:nvSpPr>
          <p:cNvPr id="98" name="TextBox 97"/>
          <p:cNvSpPr txBox="1"/>
          <p:nvPr/>
        </p:nvSpPr>
        <p:spPr>
          <a:xfrm>
            <a:off x="949325" y="3714790"/>
            <a:ext cx="2421781" cy="738664"/>
          </a:xfrm>
          <a:prstGeom prst="rect">
            <a:avLst/>
          </a:prstGeom>
          <a:noFill/>
        </p:spPr>
        <p:txBody>
          <a:bodyPr wrap="square" rtlCol="0">
            <a:spAutoFit/>
          </a:bodyPr>
          <a:lstStyle/>
          <a:p>
            <a:pPr>
              <a:buNone/>
            </a:pPr>
            <a:r>
              <a:rPr lang="en-GB" sz="1400" b="0" dirty="0"/>
              <a:t>Ideal transformer</a:t>
            </a:r>
          </a:p>
          <a:p>
            <a:pPr>
              <a:buNone/>
            </a:pPr>
            <a:r>
              <a:rPr lang="en-GB" sz="1400" b="0" dirty="0"/>
              <a:t>(no parasitic elements hidden in the coupling loop)</a:t>
            </a:r>
          </a:p>
        </p:txBody>
      </p:sp>
      <p:cxnSp>
        <p:nvCxnSpPr>
          <p:cNvPr id="99" name="Straight Arrow Connector 98"/>
          <p:cNvCxnSpPr/>
          <p:nvPr/>
        </p:nvCxnSpPr>
        <p:spPr bwMode="auto">
          <a:xfrm flipV="1">
            <a:off x="2399928" y="3095665"/>
            <a:ext cx="512096" cy="619126"/>
          </a:xfrm>
          <a:prstGeom prst="straightConnector1">
            <a:avLst/>
          </a:prstGeom>
          <a:noFill/>
          <a:ln w="15875" cap="flat" cmpd="sng" algn="ctr">
            <a:solidFill>
              <a:schemeClr val="tx1"/>
            </a:solidFill>
            <a:prstDash val="solid"/>
            <a:round/>
            <a:headEnd type="none" w="med" len="med"/>
            <a:tailEnd type="arrow"/>
          </a:ln>
          <a:effectLst/>
        </p:spPr>
      </p:cxnSp>
      <p:sp>
        <p:nvSpPr>
          <p:cNvPr id="2" name="Left Brace 1"/>
          <p:cNvSpPr/>
          <p:nvPr/>
        </p:nvSpPr>
        <p:spPr bwMode="auto">
          <a:xfrm rot="16200000">
            <a:off x="3599854" y="3126270"/>
            <a:ext cx="206376" cy="1323092"/>
          </a:xfrm>
          <a:prstGeom prst="leftBrace">
            <a:avLst>
              <a:gd name="adj1" fmla="val 46069"/>
              <a:gd name="adj2" fmla="val 53839"/>
            </a:avLst>
          </a:prstGeom>
          <a:noFill/>
          <a:ln w="15875" cap="flat" cmpd="sng" algn="ctr">
            <a:solidFill>
              <a:srgbClr val="0000FF"/>
            </a:solidFill>
            <a:prstDash val="solid"/>
            <a:round/>
            <a:headEnd type="none" w="med" len="med"/>
            <a:tailEnd type="none" w="lg" len="lg"/>
          </a:ln>
          <a:effectLst/>
        </p:spPr>
        <p:txBody>
          <a:bodyPr rtlCol="0" anchor="ctr"/>
          <a:lstStyle/>
          <a:p>
            <a:pPr algn="ctr"/>
            <a:endParaRPr lang="en-GB" dirty="0"/>
          </a:p>
        </p:txBody>
      </p:sp>
      <p:cxnSp>
        <p:nvCxnSpPr>
          <p:cNvPr id="100" name="Straight Arrow Connector 120"/>
          <p:cNvCxnSpPr>
            <a:cxnSpLocks noChangeShapeType="1"/>
            <a:endCxn id="8" idx="0"/>
          </p:cNvCxnSpPr>
          <p:nvPr/>
        </p:nvCxnSpPr>
        <p:spPr bwMode="auto">
          <a:xfrm>
            <a:off x="7174990" y="2043568"/>
            <a:ext cx="0" cy="624041"/>
          </a:xfrm>
          <a:prstGeom prst="straightConnector1">
            <a:avLst/>
          </a:prstGeom>
          <a:noFill/>
          <a:ln w="15875" algn="ctr">
            <a:solidFill>
              <a:schemeClr val="tx1"/>
            </a:solidFill>
            <a:round/>
            <a:headEnd/>
            <a:tailEnd type="none" w="lg" len="lg"/>
          </a:ln>
        </p:spPr>
      </p:cxnSp>
      <p:sp>
        <p:nvSpPr>
          <p:cNvPr id="8" name="Oval 7"/>
          <p:cNvSpPr/>
          <p:nvPr/>
        </p:nvSpPr>
        <p:spPr bwMode="auto">
          <a:xfrm>
            <a:off x="7065452" y="266760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sp>
        <p:nvSpPr>
          <p:cNvPr id="106" name="Oval 105"/>
          <p:cNvSpPr/>
          <p:nvPr/>
        </p:nvSpPr>
        <p:spPr bwMode="auto">
          <a:xfrm>
            <a:off x="7065452" y="2809989"/>
            <a:ext cx="219075" cy="226411"/>
          </a:xfrm>
          <a:prstGeom prst="ellipse">
            <a:avLst/>
          </a:prstGeom>
          <a:noFill/>
          <a:ln w="25400" cap="flat" cmpd="sng" algn="ctr">
            <a:solidFill>
              <a:schemeClr val="tx1"/>
            </a:solidFill>
            <a:prstDash val="solid"/>
            <a:round/>
            <a:headEnd type="none" w="med" len="med"/>
            <a:tailEnd type="stealth" w="lg" len="lg"/>
          </a:ln>
          <a:effectLst/>
        </p:spPr>
        <p:txBody>
          <a:bodyPr vert="horz" wrap="square" lIns="92075" tIns="46038" rIns="92075" bIns="46038" numCol="1" rtlCol="0" anchor="t" anchorCtr="0" compatLnSpc="1">
            <a:prstTxWarp prst="textNoShape">
              <a:avLst/>
            </a:prstTxWarp>
          </a:bodyPr>
          <a:lstStyle/>
          <a:p>
            <a: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pPr>
            <a:endParaRPr kumimoji="0" lang="en-GB" sz="2400" b="1" i="0" u="none" strike="noStrike" cap="none" normalizeH="0" baseline="0">
              <a:ln>
                <a:noFill/>
              </a:ln>
              <a:solidFill>
                <a:srgbClr val="0000FF"/>
              </a:solidFill>
              <a:effectLst>
                <a:outerShdw blurRad="38100" dist="38100" dir="2700000" algn="tl">
                  <a:srgbClr val="000000">
                    <a:alpha val="43137"/>
                  </a:srgbClr>
                </a:outerShdw>
              </a:effectLst>
              <a:latin typeface="Arial" charset="0"/>
            </a:endParaRPr>
          </a:p>
        </p:txBody>
      </p:sp>
      <p:cxnSp>
        <p:nvCxnSpPr>
          <p:cNvPr id="108" name="Straight Arrow Connector 120"/>
          <p:cNvCxnSpPr>
            <a:cxnSpLocks noChangeShapeType="1"/>
            <a:stCxn id="106" idx="4"/>
          </p:cNvCxnSpPr>
          <p:nvPr/>
        </p:nvCxnSpPr>
        <p:spPr bwMode="auto">
          <a:xfrm flipH="1">
            <a:off x="7174989" y="3036400"/>
            <a:ext cx="1" cy="627776"/>
          </a:xfrm>
          <a:prstGeom prst="straightConnector1">
            <a:avLst/>
          </a:prstGeom>
          <a:noFill/>
          <a:ln w="15875" algn="ctr">
            <a:solidFill>
              <a:schemeClr val="tx1"/>
            </a:solidFill>
            <a:round/>
            <a:headEnd/>
            <a:tailEnd type="none" w="lg" len="lg"/>
          </a:ln>
        </p:spPr>
      </p:cxnSp>
      <p:cxnSp>
        <p:nvCxnSpPr>
          <p:cNvPr id="113" name="Straight Arrow Connector 35"/>
          <p:cNvCxnSpPr>
            <a:cxnSpLocks noChangeShapeType="1"/>
          </p:cNvCxnSpPr>
          <p:nvPr/>
        </p:nvCxnSpPr>
        <p:spPr bwMode="auto">
          <a:xfrm flipH="1">
            <a:off x="7391772" y="2652137"/>
            <a:ext cx="1" cy="394639"/>
          </a:xfrm>
          <a:prstGeom prst="straightConnector1">
            <a:avLst/>
          </a:prstGeom>
          <a:noFill/>
          <a:ln w="25400" algn="ctr">
            <a:solidFill>
              <a:schemeClr val="tx1"/>
            </a:solidFill>
            <a:round/>
            <a:headEnd type="arrow"/>
            <a:tailEnd type="none" w="med" len="med"/>
          </a:ln>
        </p:spPr>
      </p:cxnSp>
      <p:graphicFrame>
        <p:nvGraphicFramePr>
          <p:cNvPr id="120" name="Object 30"/>
          <p:cNvGraphicFramePr>
            <a:graphicFrameLocks noChangeAspect="1"/>
          </p:cNvGraphicFramePr>
          <p:nvPr>
            <p:extLst>
              <p:ext uri="{D42A27DB-BD31-4B8C-83A1-F6EECF244321}">
                <p14:modId xmlns:p14="http://schemas.microsoft.com/office/powerpoint/2010/main" val="1643089096"/>
              </p:ext>
            </p:extLst>
          </p:nvPr>
        </p:nvGraphicFramePr>
        <p:xfrm>
          <a:off x="7448549" y="2718966"/>
          <a:ext cx="457200" cy="347663"/>
        </p:xfrm>
        <a:graphic>
          <a:graphicData uri="http://schemas.openxmlformats.org/presentationml/2006/ole">
            <mc:AlternateContent xmlns:mc="http://schemas.openxmlformats.org/markup-compatibility/2006">
              <mc:Choice xmlns:v="urn:schemas-microsoft-com:vml" Requires="v">
                <p:oleObj name="Equation" r:id="rId29" imgW="304560" imgH="228600" progId="Equation.3">
                  <p:embed/>
                </p:oleObj>
              </mc:Choice>
              <mc:Fallback>
                <p:oleObj name="Equation" r:id="rId29" imgW="304560" imgH="228600" progId="Equation.3">
                  <p:embed/>
                  <p:pic>
                    <p:nvPicPr>
                      <p:cNvPr id="18438" name="Object 30"/>
                      <p:cNvPicPr>
                        <a:picLocks noChangeAspect="1" noChangeArrowheads="1"/>
                      </p:cNvPicPr>
                      <p:nvPr/>
                    </p:nvPicPr>
                    <p:blipFill>
                      <a:blip r:embed="rId30"/>
                      <a:srcRect/>
                      <a:stretch>
                        <a:fillRect/>
                      </a:stretch>
                    </p:blipFill>
                    <p:spPr bwMode="auto">
                      <a:xfrm>
                        <a:off x="7448549" y="2718966"/>
                        <a:ext cx="457200" cy="3476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89929082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19460" name="Slide Number Placeholder 5"/>
          <p:cNvSpPr>
            <a:spLocks noGrp="1"/>
          </p:cNvSpPr>
          <p:nvPr>
            <p:ph type="sldNum" sz="quarter" idx="11"/>
          </p:nvPr>
        </p:nvSpPr>
        <p:spPr>
          <a:noFill/>
        </p:spPr>
        <p:txBody>
          <a:bodyPr/>
          <a:lstStyle/>
          <a:p>
            <a:fld id="{95FE649F-7039-4815-808B-E81A8E74D82A}" type="slidenum">
              <a:rPr lang="en-US" smtClean="0"/>
              <a:pPr/>
              <a:t>65</a:t>
            </a:fld>
            <a:endParaRPr lang="en-US" dirty="0"/>
          </a:p>
        </p:txBody>
      </p:sp>
      <p:sp>
        <p:nvSpPr>
          <p:cNvPr id="226308" name="Rectangle 4"/>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Equivalent circuit (2)</a:t>
            </a:r>
          </a:p>
        </p:txBody>
      </p:sp>
      <p:graphicFrame>
        <p:nvGraphicFramePr>
          <p:cNvPr id="19458" name="Object 9"/>
          <p:cNvGraphicFramePr>
            <a:graphicFrameLocks noGrp="1" noChangeAspect="1"/>
          </p:cNvGraphicFramePr>
          <p:nvPr>
            <p:ph sz="half" idx="2"/>
            <p:extLst>
              <p:ext uri="{D42A27DB-BD31-4B8C-83A1-F6EECF244321}">
                <p14:modId xmlns:p14="http://schemas.microsoft.com/office/powerpoint/2010/main" val="2400093373"/>
              </p:ext>
            </p:extLst>
          </p:nvPr>
        </p:nvGraphicFramePr>
        <p:xfrm>
          <a:off x="5562890" y="1322872"/>
          <a:ext cx="2955925" cy="4857750"/>
        </p:xfrm>
        <a:graphic>
          <a:graphicData uri="http://schemas.openxmlformats.org/presentationml/2006/ole">
            <mc:AlternateContent xmlns:mc="http://schemas.openxmlformats.org/markup-compatibility/2006">
              <mc:Choice xmlns:v="urn:schemas-microsoft-com:vml" Requires="v">
                <p:oleObj name="Equation" r:id="rId3" imgW="1993680" imgH="3276360" progId="Equation.3">
                  <p:embed/>
                </p:oleObj>
              </mc:Choice>
              <mc:Fallback>
                <p:oleObj name="Equation" r:id="rId3" imgW="1993680" imgH="3276360" progId="Equation.3">
                  <p:embed/>
                  <p:pic>
                    <p:nvPicPr>
                      <p:cNvPr id="0" name="Picture 8"/>
                      <p:cNvPicPr>
                        <a:picLocks noGrp="1" noChangeAspect="1" noChangeArrowheads="1"/>
                      </p:cNvPicPr>
                      <p:nvPr/>
                    </p:nvPicPr>
                    <p:blipFill>
                      <a:blip r:embed="rId4"/>
                      <a:srcRect/>
                      <a:stretch>
                        <a:fillRect/>
                      </a:stretch>
                    </p:blipFill>
                    <p:spPr bwMode="auto">
                      <a:xfrm>
                        <a:off x="5562890" y="1322872"/>
                        <a:ext cx="2955925" cy="4857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9462" name="Rectangle 11"/>
          <p:cNvSpPr>
            <a:spLocks noChangeArrowheads="1"/>
          </p:cNvSpPr>
          <p:nvPr/>
        </p:nvSpPr>
        <p:spPr bwMode="auto">
          <a:xfrm>
            <a:off x="698501" y="1433513"/>
            <a:ext cx="5041106" cy="4114800"/>
          </a:xfrm>
          <a:prstGeom prst="rect">
            <a:avLst/>
          </a:prstGeom>
          <a:noFill/>
          <a:ln w="9525">
            <a:noFill/>
            <a:miter lim="800000"/>
            <a:headEnd/>
            <a:tailEnd/>
          </a:ln>
        </p:spPr>
        <p:txBody>
          <a:bodyPr lIns="92075" tIns="91440" rIns="92075" bIns="91440"/>
          <a:lstStyle/>
          <a:p>
            <a:pPr marL="571500" indent="-571500"/>
            <a:r>
              <a:rPr lang="en-US" sz="1800" b="0" dirty="0"/>
              <a:t>Characteristic impedance “R upon Q”</a:t>
            </a:r>
          </a:p>
          <a:p>
            <a:pPr marL="571500" indent="-571500"/>
            <a:endParaRPr lang="en-US" sz="1800" b="0" dirty="0"/>
          </a:p>
          <a:p>
            <a:pPr marL="571500" indent="-571500"/>
            <a:endParaRPr lang="en-US" sz="1800" b="0" dirty="0"/>
          </a:p>
          <a:p>
            <a:pPr marL="571500" indent="-571500"/>
            <a:r>
              <a:rPr lang="en-US" sz="1800" b="0" dirty="0"/>
              <a:t>Stored energy at resonance</a:t>
            </a:r>
          </a:p>
          <a:p>
            <a:pPr marL="571500" indent="-571500"/>
            <a:endParaRPr lang="en-US" sz="1800" b="0" dirty="0"/>
          </a:p>
          <a:p>
            <a:pPr marL="571500" indent="-571500"/>
            <a:r>
              <a:rPr lang="en-US" sz="1800" b="0" dirty="0"/>
              <a:t>Dissipated power</a:t>
            </a:r>
          </a:p>
          <a:p>
            <a:pPr marL="571500" indent="-571500"/>
            <a:endParaRPr lang="en-US" sz="1800" b="0" dirty="0"/>
          </a:p>
          <a:p>
            <a:pPr marL="571500" indent="-571500"/>
            <a:r>
              <a:rPr lang="en-US" sz="1800" b="0" dirty="0"/>
              <a:t>Q-factor</a:t>
            </a:r>
          </a:p>
          <a:p>
            <a:pPr marL="571500" indent="-571500"/>
            <a:endParaRPr lang="en-US" sz="1800" b="0" dirty="0"/>
          </a:p>
          <a:p>
            <a:pPr marL="571500" indent="-571500"/>
            <a:r>
              <a:rPr lang="en-US" sz="1800" b="0" dirty="0"/>
              <a:t>Shunt impedance (circuit definition)</a:t>
            </a:r>
          </a:p>
          <a:p>
            <a:pPr marL="571500" indent="-571500"/>
            <a:endParaRPr lang="en-US" sz="1800" b="0" dirty="0"/>
          </a:p>
          <a:p>
            <a:pPr marL="571500" indent="-571500"/>
            <a:r>
              <a:rPr lang="en-US" sz="1800" b="0" dirty="0"/>
              <a:t>Tuning sensitivity</a:t>
            </a:r>
          </a:p>
          <a:p>
            <a:pPr marL="571500" indent="-571500"/>
            <a:endParaRPr lang="en-US" sz="1800" b="0" dirty="0"/>
          </a:p>
          <a:p>
            <a:pPr marL="571500" indent="-571500"/>
            <a:r>
              <a:rPr lang="en-US" sz="1800" b="0" dirty="0"/>
              <a:t>Coupling parameter (shunt impedance over generator or feeder impedance Z)</a:t>
            </a:r>
          </a:p>
        </p:txBody>
      </p:sp>
      <p:sp>
        <p:nvSpPr>
          <p:cNvPr id="19463" name="Rectangle 23"/>
          <p:cNvSpPr>
            <a:spLocks noChangeArrowheads="1"/>
          </p:cNvSpPr>
          <p:nvPr/>
        </p:nvSpPr>
        <p:spPr bwMode="auto">
          <a:xfrm>
            <a:off x="7625556" y="3654763"/>
            <a:ext cx="1601787" cy="334962"/>
          </a:xfrm>
          <a:prstGeom prst="rect">
            <a:avLst/>
          </a:prstGeom>
          <a:noFill/>
          <a:ln w="9525">
            <a:noFill/>
            <a:miter lim="800000"/>
            <a:headEnd/>
            <a:tailEnd/>
          </a:ln>
        </p:spPr>
        <p:txBody>
          <a:bodyPr tIns="91440" bIns="91440"/>
          <a:lstStyle/>
          <a:p>
            <a:pPr>
              <a:spcBef>
                <a:spcPct val="0"/>
              </a:spcBef>
              <a:buClrTx/>
              <a:buSzTx/>
              <a:buFontTx/>
              <a:buNone/>
            </a:pPr>
            <a:r>
              <a:rPr lang="en-US" sz="1000" b="0" dirty="0"/>
              <a:t>W: stored energy</a:t>
            </a:r>
          </a:p>
        </p:txBody>
      </p:sp>
      <p:sp>
        <p:nvSpPr>
          <p:cNvPr id="19464" name="Rectangle 24"/>
          <p:cNvSpPr>
            <a:spLocks noChangeArrowheads="1"/>
          </p:cNvSpPr>
          <p:nvPr/>
        </p:nvSpPr>
        <p:spPr bwMode="auto">
          <a:xfrm>
            <a:off x="7640172" y="4009480"/>
            <a:ext cx="1435100" cy="450850"/>
          </a:xfrm>
          <a:prstGeom prst="rect">
            <a:avLst/>
          </a:prstGeom>
          <a:noFill/>
          <a:ln w="9525">
            <a:noFill/>
            <a:miter lim="800000"/>
            <a:headEnd/>
            <a:tailEnd/>
          </a:ln>
        </p:spPr>
        <p:txBody>
          <a:bodyPr tIns="91440" bIns="91440"/>
          <a:lstStyle/>
          <a:p>
            <a:pPr>
              <a:spcBef>
                <a:spcPct val="0"/>
              </a:spcBef>
              <a:buClrTx/>
              <a:buSzTx/>
              <a:buFontTx/>
              <a:buNone/>
            </a:pPr>
            <a:r>
              <a:rPr lang="en-US" sz="1000" b="0" dirty="0"/>
              <a:t>P: dissipated power</a:t>
            </a:r>
          </a:p>
        </p:txBody>
      </p:sp>
      <p:sp>
        <p:nvSpPr>
          <p:cNvPr id="226329" name="Line 25"/>
          <p:cNvSpPr>
            <a:spLocks noChangeShapeType="1"/>
          </p:cNvSpPr>
          <p:nvPr/>
        </p:nvSpPr>
        <p:spPr bwMode="auto">
          <a:xfrm flipH="1" flipV="1">
            <a:off x="7158618" y="3806746"/>
            <a:ext cx="396806" cy="0"/>
          </a:xfrm>
          <a:prstGeom prst="line">
            <a:avLst/>
          </a:prstGeom>
          <a:noFill/>
          <a:ln w="25400">
            <a:solidFill>
              <a:srgbClr val="0000FF"/>
            </a:solidFill>
            <a:prstDash val="sysDot"/>
            <a:round/>
            <a:headEnd/>
            <a:tailEnd type="triangl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26330" name="Line 26"/>
          <p:cNvSpPr>
            <a:spLocks noChangeShapeType="1"/>
          </p:cNvSpPr>
          <p:nvPr/>
        </p:nvSpPr>
        <p:spPr bwMode="auto">
          <a:xfrm flipH="1">
            <a:off x="7158618" y="4167644"/>
            <a:ext cx="457916" cy="0"/>
          </a:xfrm>
          <a:prstGeom prst="line">
            <a:avLst/>
          </a:prstGeom>
          <a:noFill/>
          <a:ln w="25400">
            <a:solidFill>
              <a:srgbClr val="0000FF"/>
            </a:solidFill>
            <a:prstDash val="sysDot"/>
            <a:round/>
            <a:headEnd/>
            <a:tailEnd type="triangl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9467"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sp>
        <p:nvSpPr>
          <p:cNvPr id="19468" name="TextBox 63"/>
          <p:cNvSpPr txBox="1">
            <a:spLocks noChangeArrowheads="1"/>
          </p:cNvSpPr>
          <p:nvPr/>
        </p:nvSpPr>
        <p:spPr bwMode="auto">
          <a:xfrm>
            <a:off x="527565" y="1813268"/>
            <a:ext cx="4517133" cy="590931"/>
          </a:xfrm>
          <a:prstGeom prst="rect">
            <a:avLst/>
          </a:prstGeom>
          <a:noFill/>
          <a:ln w="9525">
            <a:noFill/>
            <a:miter lim="800000"/>
            <a:headEnd/>
            <a:tailEnd/>
          </a:ln>
        </p:spPr>
        <p:txBody>
          <a:bodyPr wrap="square">
            <a:spAutoFit/>
          </a:bodyPr>
          <a:lstStyle/>
          <a:p>
            <a:pPr>
              <a:buFont typeface="Wingdings" pitchFamily="2" charset="2"/>
              <a:buNone/>
            </a:pPr>
            <a:r>
              <a:rPr lang="en-US" sz="1200" b="0" i="1" dirty="0">
                <a:solidFill>
                  <a:srgbClr val="FF0000"/>
                </a:solidFill>
              </a:rPr>
              <a:t>(R/Q) is independent of Q and a pure geometry factor for any cavity or resonator! This lumped element formula here assumes a HOMOGENEOUS field in the capacitor !</a:t>
            </a:r>
            <a:endParaRPr lang="en-GB" sz="1200" b="0" i="1" dirty="0">
              <a:solidFill>
                <a:srgbClr val="FF0000"/>
              </a:solidFill>
            </a:endParaRPr>
          </a:p>
        </p:txBody>
      </p:sp>
      <p:sp>
        <p:nvSpPr>
          <p:cNvPr id="2" name="TextBox 1"/>
          <p:cNvSpPr txBox="1"/>
          <p:nvPr/>
        </p:nvSpPr>
        <p:spPr>
          <a:xfrm>
            <a:off x="8426450" y="3868738"/>
            <a:ext cx="184731" cy="341632"/>
          </a:xfrm>
          <a:prstGeom prst="rect">
            <a:avLst/>
          </a:prstGeom>
          <a:noFill/>
        </p:spPr>
        <p:txBody>
          <a:bodyPr wrap="none" rtlCol="0">
            <a:spAutoFit/>
          </a:bodyPr>
          <a:lstStyle/>
          <a:p>
            <a:pPr>
              <a:buNone/>
            </a:pPr>
            <a:endParaRPr lang="en-GB" sz="1800" b="0" dirty="0"/>
          </a:p>
        </p:txBody>
      </p:sp>
      <p:sp>
        <p:nvSpPr>
          <p:cNvPr id="16" name="Rectangle 23"/>
          <p:cNvSpPr>
            <a:spLocks noChangeArrowheads="1"/>
          </p:cNvSpPr>
          <p:nvPr/>
        </p:nvSpPr>
        <p:spPr bwMode="auto">
          <a:xfrm>
            <a:off x="7089430" y="2959101"/>
            <a:ext cx="1949450" cy="566737"/>
          </a:xfrm>
          <a:prstGeom prst="rect">
            <a:avLst/>
          </a:prstGeom>
          <a:noFill/>
          <a:ln w="9525">
            <a:noFill/>
            <a:miter lim="800000"/>
            <a:headEnd/>
            <a:tailEnd/>
          </a:ln>
        </p:spPr>
        <p:txBody>
          <a:bodyPr tIns="91440" bIns="91440"/>
          <a:lstStyle/>
          <a:p>
            <a:pPr>
              <a:spcBef>
                <a:spcPct val="0"/>
              </a:spcBef>
              <a:buClrTx/>
              <a:buSzTx/>
              <a:buFontTx/>
              <a:buNone/>
            </a:pPr>
            <a:r>
              <a:rPr lang="en-US" sz="1000" b="0" i="1" dirty="0"/>
              <a:t>V</a:t>
            </a:r>
            <a:r>
              <a:rPr lang="en-US" sz="1000" b="0" i="1" baseline="-25000" dirty="0"/>
              <a:t>C</a:t>
            </a:r>
            <a:r>
              <a:rPr lang="en-US" sz="1000" b="0" dirty="0"/>
              <a:t>: Peak voltage at capacitor</a:t>
            </a:r>
          </a:p>
          <a:p>
            <a:pPr>
              <a:spcBef>
                <a:spcPct val="0"/>
              </a:spcBef>
              <a:buClrTx/>
              <a:buSzTx/>
              <a:buFontTx/>
              <a:buNone/>
            </a:pPr>
            <a:endParaRPr lang="en-US" sz="1000" b="0" dirty="0"/>
          </a:p>
          <a:p>
            <a:pPr>
              <a:spcBef>
                <a:spcPct val="0"/>
              </a:spcBef>
              <a:buClrTx/>
              <a:buSzTx/>
              <a:buFontTx/>
              <a:buNone/>
            </a:pPr>
            <a:r>
              <a:rPr lang="en-US" sz="1000" b="0" dirty="0"/>
              <a:t>I</a:t>
            </a:r>
            <a:r>
              <a:rPr lang="en-US" sz="1000" b="0" baseline="-25000" dirty="0"/>
              <a:t>L</a:t>
            </a:r>
            <a:r>
              <a:rPr lang="en-US" sz="1000" b="0" dirty="0"/>
              <a:t>:  Peak current in the coil</a:t>
            </a:r>
          </a:p>
        </p:txBody>
      </p:sp>
      <mc:AlternateContent xmlns:mc="http://schemas.openxmlformats.org/markup-compatibility/2006" xmlns:a14="http://schemas.microsoft.com/office/drawing/2010/main">
        <mc:Choice Requires="a14">
          <p:sp>
            <p:nvSpPr>
              <p:cNvPr id="4" name="TextBox 3"/>
              <p:cNvSpPr txBox="1"/>
              <p:nvPr/>
            </p:nvSpPr>
            <p:spPr>
              <a:xfrm>
                <a:off x="5547392" y="3034798"/>
                <a:ext cx="811119" cy="514308"/>
              </a:xfrm>
              <a:prstGeom prst="rect">
                <a:avLst/>
              </a:prstGeom>
              <a:solidFill>
                <a:schemeClr val="bg1"/>
              </a:solid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de-CH" sz="1800" b="0" i="1" smtClean="0">
                          <a:solidFill>
                            <a:schemeClr val="tx1"/>
                          </a:solidFill>
                          <a:latin typeface="Cambria Math" panose="02040503050406030204" pitchFamily="18" charset="0"/>
                        </a:rPr>
                        <m:t>𝑃</m:t>
                      </m:r>
                      <m:r>
                        <a:rPr lang="de-CH" sz="1800" b="0" i="1" smtClean="0">
                          <a:solidFill>
                            <a:schemeClr val="tx1"/>
                          </a:solidFill>
                          <a:latin typeface="Cambria Math" panose="02040503050406030204" pitchFamily="18" charset="0"/>
                        </a:rPr>
                        <m:t>=</m:t>
                      </m:r>
                      <m:f>
                        <m:fPr>
                          <m:ctrlPr>
                            <a:rPr lang="de-CH" sz="1800" b="0" i="1" smtClean="0">
                              <a:solidFill>
                                <a:schemeClr val="tx1"/>
                              </a:solidFill>
                              <a:latin typeface="Cambria Math" panose="02040503050406030204" pitchFamily="18" charset="0"/>
                            </a:rPr>
                          </m:ctrlPr>
                        </m:fPr>
                        <m:num>
                          <m:sSup>
                            <m:sSupPr>
                              <m:ctrlPr>
                                <a:rPr lang="de-CH" sz="1800" b="0" i="1">
                                  <a:solidFill>
                                    <a:schemeClr val="tx1"/>
                                  </a:solidFill>
                                  <a:latin typeface="Cambria Math" panose="02040503050406030204" pitchFamily="18" charset="0"/>
                                </a:rPr>
                              </m:ctrlPr>
                            </m:sSupPr>
                            <m:e>
                              <m:sSub>
                                <m:sSubPr>
                                  <m:ctrlPr>
                                    <a:rPr lang="de-CH" sz="1800" b="0" i="1">
                                      <a:solidFill>
                                        <a:schemeClr val="tx1"/>
                                      </a:solidFill>
                                      <a:latin typeface="Cambria Math" panose="02040503050406030204" pitchFamily="18" charset="0"/>
                                    </a:rPr>
                                  </m:ctrlPr>
                                </m:sSubPr>
                                <m:e>
                                  <m:r>
                                    <a:rPr lang="de-CH" sz="1800" b="0" i="1">
                                      <a:solidFill>
                                        <a:schemeClr val="tx1"/>
                                      </a:solidFill>
                                      <a:latin typeface="Cambria Math" panose="02040503050406030204" pitchFamily="18" charset="0"/>
                                    </a:rPr>
                                    <m:t>𝑉</m:t>
                                  </m:r>
                                </m:e>
                                <m:sub>
                                  <m:r>
                                    <a:rPr lang="de-CH" sz="1800" b="0" i="1">
                                      <a:solidFill>
                                        <a:schemeClr val="tx1"/>
                                      </a:solidFill>
                                      <a:latin typeface="Cambria Math" panose="02040503050406030204" pitchFamily="18" charset="0"/>
                                    </a:rPr>
                                    <m:t>𝑐</m:t>
                                  </m:r>
                                </m:sub>
                              </m:sSub>
                            </m:e>
                            <m:sup>
                              <m:r>
                                <a:rPr lang="de-CH" sz="1800" b="0" i="1">
                                  <a:solidFill>
                                    <a:schemeClr val="tx1"/>
                                  </a:solidFill>
                                  <a:latin typeface="Cambria Math" panose="02040503050406030204" pitchFamily="18" charset="0"/>
                                </a:rPr>
                                <m:t>2</m:t>
                              </m:r>
                            </m:sup>
                          </m:sSup>
                        </m:num>
                        <m:den>
                          <m:r>
                            <a:rPr lang="de-CH" sz="1800" b="0" i="1" smtClean="0">
                              <a:solidFill>
                                <a:schemeClr val="tx1"/>
                              </a:solidFill>
                              <a:latin typeface="Cambria Math" panose="02040503050406030204" pitchFamily="18" charset="0"/>
                            </a:rPr>
                            <m:t>2</m:t>
                          </m:r>
                          <m:r>
                            <a:rPr lang="de-CH" sz="1800" b="0" i="1" smtClean="0">
                              <a:solidFill>
                                <a:schemeClr val="tx1"/>
                              </a:solidFill>
                              <a:latin typeface="Cambria Math" panose="02040503050406030204" pitchFamily="18" charset="0"/>
                            </a:rPr>
                            <m:t>𝑅</m:t>
                          </m:r>
                        </m:den>
                      </m:f>
                    </m:oMath>
                  </m:oMathPara>
                </a14:m>
                <a:endParaRPr lang="en-GB" sz="1800" b="0" dirty="0"/>
              </a:p>
            </p:txBody>
          </p:sp>
        </mc:Choice>
        <mc:Fallback xmlns="">
          <p:sp>
            <p:nvSpPr>
              <p:cNvPr id="4" name="TextBox 3"/>
              <p:cNvSpPr txBox="1">
                <a:spLocks noRot="1" noChangeAspect="1" noMove="1" noResize="1" noEditPoints="1" noAdjustHandles="1" noChangeArrowheads="1" noChangeShapeType="1" noTextEdit="1"/>
              </p:cNvSpPr>
              <p:nvPr/>
            </p:nvSpPr>
            <p:spPr>
              <a:xfrm>
                <a:off x="5547392" y="3034798"/>
                <a:ext cx="811119" cy="514308"/>
              </a:xfrm>
              <a:prstGeom prst="rect">
                <a:avLst/>
              </a:prstGeom>
              <a:blipFill>
                <a:blip r:embed="rId6"/>
                <a:stretch>
                  <a:fillRect t="-3571" b="-23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5551187" y="4291555"/>
                <a:ext cx="817019" cy="514308"/>
              </a:xfrm>
              <a:prstGeom prst="rect">
                <a:avLst/>
              </a:prstGeom>
              <a:solidFill>
                <a:schemeClr val="bg1"/>
              </a:solid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de-CH" sz="1800" b="0" i="1" smtClean="0">
                          <a:solidFill>
                            <a:schemeClr val="tx1"/>
                          </a:solidFill>
                          <a:latin typeface="Cambria Math" panose="02040503050406030204" pitchFamily="18" charset="0"/>
                        </a:rPr>
                        <m:t>𝑅</m:t>
                      </m:r>
                      <m:r>
                        <a:rPr lang="de-CH" sz="1800" b="0" i="1" smtClean="0">
                          <a:solidFill>
                            <a:schemeClr val="tx1"/>
                          </a:solidFill>
                          <a:latin typeface="Cambria Math" panose="02040503050406030204" pitchFamily="18" charset="0"/>
                        </a:rPr>
                        <m:t>=</m:t>
                      </m:r>
                      <m:f>
                        <m:fPr>
                          <m:ctrlPr>
                            <a:rPr lang="de-CH" sz="1800" b="0" i="1" smtClean="0">
                              <a:solidFill>
                                <a:schemeClr val="tx1"/>
                              </a:solidFill>
                              <a:latin typeface="Cambria Math" panose="02040503050406030204" pitchFamily="18" charset="0"/>
                            </a:rPr>
                          </m:ctrlPr>
                        </m:fPr>
                        <m:num>
                          <m:sSup>
                            <m:sSupPr>
                              <m:ctrlPr>
                                <a:rPr lang="de-CH" sz="1800" b="0" i="1">
                                  <a:solidFill>
                                    <a:schemeClr val="tx1"/>
                                  </a:solidFill>
                                  <a:latin typeface="Cambria Math" panose="02040503050406030204" pitchFamily="18" charset="0"/>
                                </a:rPr>
                              </m:ctrlPr>
                            </m:sSupPr>
                            <m:e>
                              <m:sSub>
                                <m:sSubPr>
                                  <m:ctrlPr>
                                    <a:rPr lang="de-CH" sz="1800" b="0" i="1">
                                      <a:solidFill>
                                        <a:schemeClr val="tx1"/>
                                      </a:solidFill>
                                      <a:latin typeface="Cambria Math" panose="02040503050406030204" pitchFamily="18" charset="0"/>
                                    </a:rPr>
                                  </m:ctrlPr>
                                </m:sSubPr>
                                <m:e>
                                  <m:r>
                                    <a:rPr lang="de-CH" sz="1800" b="0" i="1">
                                      <a:solidFill>
                                        <a:schemeClr val="tx1"/>
                                      </a:solidFill>
                                      <a:latin typeface="Cambria Math" panose="02040503050406030204" pitchFamily="18" charset="0"/>
                                    </a:rPr>
                                    <m:t>𝑉</m:t>
                                  </m:r>
                                </m:e>
                                <m:sub>
                                  <m:r>
                                    <a:rPr lang="de-CH" sz="1800" b="0" i="1">
                                      <a:solidFill>
                                        <a:schemeClr val="tx1"/>
                                      </a:solidFill>
                                      <a:latin typeface="Cambria Math" panose="02040503050406030204" pitchFamily="18" charset="0"/>
                                    </a:rPr>
                                    <m:t>𝑐</m:t>
                                  </m:r>
                                </m:sub>
                              </m:sSub>
                            </m:e>
                            <m:sup>
                              <m:r>
                                <a:rPr lang="de-CH" sz="1800" b="0" i="1">
                                  <a:solidFill>
                                    <a:schemeClr val="tx1"/>
                                  </a:solidFill>
                                  <a:latin typeface="Cambria Math" panose="02040503050406030204" pitchFamily="18" charset="0"/>
                                </a:rPr>
                                <m:t>2</m:t>
                              </m:r>
                            </m:sup>
                          </m:sSup>
                        </m:num>
                        <m:den>
                          <m:r>
                            <a:rPr lang="de-CH" sz="1800" b="0" i="1" smtClean="0">
                              <a:solidFill>
                                <a:schemeClr val="tx1"/>
                              </a:solidFill>
                              <a:latin typeface="Cambria Math" panose="02040503050406030204" pitchFamily="18" charset="0"/>
                            </a:rPr>
                            <m:t>2</m:t>
                          </m:r>
                          <m:r>
                            <a:rPr lang="de-CH" sz="1800" b="0" i="1" smtClean="0">
                              <a:solidFill>
                                <a:schemeClr val="tx1"/>
                              </a:solidFill>
                              <a:latin typeface="Cambria Math" panose="02040503050406030204" pitchFamily="18" charset="0"/>
                            </a:rPr>
                            <m:t>𝑃</m:t>
                          </m:r>
                        </m:den>
                      </m:f>
                    </m:oMath>
                  </m:oMathPara>
                </a14:m>
                <a:endParaRPr lang="en-GB" sz="1800" b="0" dirty="0"/>
              </a:p>
            </p:txBody>
          </p:sp>
        </mc:Choice>
        <mc:Fallback xmlns="">
          <p:sp>
            <p:nvSpPr>
              <p:cNvPr id="17" name="TextBox 16"/>
              <p:cNvSpPr txBox="1">
                <a:spLocks noRot="1" noChangeAspect="1" noMove="1" noResize="1" noEditPoints="1" noAdjustHandles="1" noChangeArrowheads="1" noChangeShapeType="1" noTextEdit="1"/>
              </p:cNvSpPr>
              <p:nvPr/>
            </p:nvSpPr>
            <p:spPr>
              <a:xfrm>
                <a:off x="5551187" y="4291555"/>
                <a:ext cx="817019" cy="514308"/>
              </a:xfrm>
              <a:prstGeom prst="rect">
                <a:avLst/>
              </a:prstGeom>
              <a:blipFill>
                <a:blip r:embed="rId7"/>
                <a:stretch>
                  <a:fillRect t="-3571" b="-238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5543609" y="2400821"/>
                <a:ext cx="2882840" cy="515975"/>
              </a:xfrm>
              <a:prstGeom prst="rect">
                <a:avLst/>
              </a:prstGeom>
              <a:solidFill>
                <a:schemeClr val="bg1"/>
              </a:solid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de-CH" sz="1800" b="0" i="1" smtClean="0">
                          <a:solidFill>
                            <a:schemeClr val="tx1"/>
                          </a:solidFill>
                          <a:latin typeface="Cambria Math" panose="02040503050406030204" pitchFamily="18" charset="0"/>
                        </a:rPr>
                        <m:t>𝑊</m:t>
                      </m:r>
                      <m:r>
                        <a:rPr lang="de-CH" sz="1800" b="0" i="1" smtClean="0">
                          <a:solidFill>
                            <a:schemeClr val="tx1"/>
                          </a:solidFill>
                          <a:latin typeface="Cambria Math" panose="02040503050406030204" pitchFamily="18" charset="0"/>
                        </a:rPr>
                        <m:t>=</m:t>
                      </m:r>
                      <m:sSub>
                        <m:sSubPr>
                          <m:ctrlPr>
                            <a:rPr lang="de-CH" sz="1800" b="0" i="1" smtClean="0">
                              <a:solidFill>
                                <a:schemeClr val="tx1"/>
                              </a:solidFill>
                              <a:latin typeface="Cambria Math" panose="02040503050406030204" pitchFamily="18" charset="0"/>
                            </a:rPr>
                          </m:ctrlPr>
                        </m:sSubPr>
                        <m:e>
                          <m:r>
                            <a:rPr lang="de-CH" sz="1800" b="0" i="1" smtClean="0">
                              <a:solidFill>
                                <a:schemeClr val="tx1"/>
                              </a:solidFill>
                              <a:latin typeface="Cambria Math" panose="02040503050406030204" pitchFamily="18" charset="0"/>
                            </a:rPr>
                            <m:t>𝑊</m:t>
                          </m:r>
                        </m:e>
                        <m:sub>
                          <m:r>
                            <a:rPr lang="de-CH" sz="1800" b="0" i="1" smtClean="0">
                              <a:solidFill>
                                <a:schemeClr val="tx1"/>
                              </a:solidFill>
                              <a:latin typeface="Cambria Math" panose="02040503050406030204" pitchFamily="18" charset="0"/>
                            </a:rPr>
                            <m:t>𝑐</m:t>
                          </m:r>
                        </m:sub>
                      </m:sSub>
                      <m:r>
                        <a:rPr lang="de-CH" sz="1800" b="0" i="1" smtClean="0">
                          <a:solidFill>
                            <a:schemeClr val="tx1"/>
                          </a:solidFill>
                          <a:latin typeface="Cambria Math" panose="02040503050406030204" pitchFamily="18" charset="0"/>
                        </a:rPr>
                        <m:t>+</m:t>
                      </m:r>
                      <m:sSub>
                        <m:sSubPr>
                          <m:ctrlPr>
                            <a:rPr lang="de-CH" sz="1800" b="0" i="1">
                              <a:solidFill>
                                <a:schemeClr val="tx1"/>
                              </a:solidFill>
                              <a:latin typeface="Cambria Math" panose="02040503050406030204" pitchFamily="18" charset="0"/>
                            </a:rPr>
                          </m:ctrlPr>
                        </m:sSubPr>
                        <m:e>
                          <m:r>
                            <a:rPr lang="de-CH" sz="1800" b="0" i="1">
                              <a:solidFill>
                                <a:schemeClr val="tx1"/>
                              </a:solidFill>
                              <a:latin typeface="Cambria Math" panose="02040503050406030204" pitchFamily="18" charset="0"/>
                            </a:rPr>
                            <m:t>𝑊</m:t>
                          </m:r>
                        </m:e>
                        <m:sub>
                          <m:r>
                            <a:rPr lang="de-CH" sz="1800" b="0" i="1" smtClean="0">
                              <a:solidFill>
                                <a:schemeClr val="tx1"/>
                              </a:solidFill>
                              <a:latin typeface="Cambria Math" panose="02040503050406030204" pitchFamily="18" charset="0"/>
                            </a:rPr>
                            <m:t>𝐿</m:t>
                          </m:r>
                        </m:sub>
                      </m:sSub>
                      <m:r>
                        <a:rPr lang="de-CH" sz="1800" b="0" i="1" smtClean="0">
                          <a:solidFill>
                            <a:schemeClr val="tx1"/>
                          </a:solidFill>
                          <a:latin typeface="Cambria Math" panose="02040503050406030204" pitchFamily="18" charset="0"/>
                        </a:rPr>
                        <m:t>=</m:t>
                      </m:r>
                      <m:f>
                        <m:fPr>
                          <m:ctrlPr>
                            <a:rPr lang="de-CH" sz="1800" b="0" i="1" smtClean="0">
                              <a:solidFill>
                                <a:schemeClr val="tx1"/>
                              </a:solidFill>
                              <a:latin typeface="Cambria Math" panose="02040503050406030204" pitchFamily="18" charset="0"/>
                            </a:rPr>
                          </m:ctrlPr>
                        </m:fPr>
                        <m:num>
                          <m:sSup>
                            <m:sSupPr>
                              <m:ctrlPr>
                                <a:rPr lang="de-CH" sz="1800" b="0" i="1">
                                  <a:solidFill>
                                    <a:schemeClr val="tx1"/>
                                  </a:solidFill>
                                  <a:latin typeface="Cambria Math" panose="02040503050406030204" pitchFamily="18" charset="0"/>
                                </a:rPr>
                              </m:ctrlPr>
                            </m:sSupPr>
                            <m:e>
                              <m:sSub>
                                <m:sSubPr>
                                  <m:ctrlPr>
                                    <a:rPr lang="de-CH" sz="1800" b="0" i="1">
                                      <a:solidFill>
                                        <a:schemeClr val="tx1"/>
                                      </a:solidFill>
                                      <a:latin typeface="Cambria Math" panose="02040503050406030204" pitchFamily="18" charset="0"/>
                                    </a:rPr>
                                  </m:ctrlPr>
                                </m:sSubPr>
                                <m:e>
                                  <m:r>
                                    <a:rPr lang="de-CH" sz="1800" b="0" i="1" smtClean="0">
                                      <a:solidFill>
                                        <a:schemeClr val="tx1"/>
                                      </a:solidFill>
                                      <a:latin typeface="Cambria Math" panose="02040503050406030204" pitchFamily="18" charset="0"/>
                                    </a:rPr>
                                    <m:t>𝐶</m:t>
                                  </m:r>
                                  <m:r>
                                    <a:rPr lang="de-CH" sz="1800" b="0" i="1">
                                      <a:solidFill>
                                        <a:schemeClr val="tx1"/>
                                      </a:solidFill>
                                      <a:latin typeface="Cambria Math" panose="02040503050406030204" pitchFamily="18" charset="0"/>
                                    </a:rPr>
                                    <m:t>𝑉</m:t>
                                  </m:r>
                                </m:e>
                                <m:sub>
                                  <m:r>
                                    <a:rPr lang="de-CH" sz="1800" b="0" i="1">
                                      <a:solidFill>
                                        <a:schemeClr val="tx1"/>
                                      </a:solidFill>
                                      <a:latin typeface="Cambria Math" panose="02040503050406030204" pitchFamily="18" charset="0"/>
                                    </a:rPr>
                                    <m:t>𝑐</m:t>
                                  </m:r>
                                </m:sub>
                              </m:sSub>
                            </m:e>
                            <m:sup>
                              <m:r>
                                <a:rPr lang="de-CH" sz="1800" b="0" i="1">
                                  <a:solidFill>
                                    <a:schemeClr val="tx1"/>
                                  </a:solidFill>
                                  <a:latin typeface="Cambria Math" panose="02040503050406030204" pitchFamily="18" charset="0"/>
                                </a:rPr>
                                <m:t>2</m:t>
                              </m:r>
                            </m:sup>
                          </m:sSup>
                        </m:num>
                        <m:den>
                          <m:r>
                            <a:rPr lang="de-CH" sz="1800" b="0" i="1" smtClean="0">
                              <a:solidFill>
                                <a:schemeClr val="tx1"/>
                              </a:solidFill>
                              <a:latin typeface="Cambria Math" panose="02040503050406030204" pitchFamily="18" charset="0"/>
                            </a:rPr>
                            <m:t>2</m:t>
                          </m:r>
                        </m:den>
                      </m:f>
                      <m:r>
                        <a:rPr lang="de-CH" sz="1800" b="0" i="1" smtClean="0">
                          <a:solidFill>
                            <a:schemeClr val="tx1"/>
                          </a:solidFill>
                          <a:latin typeface="Cambria Math" panose="02040503050406030204" pitchFamily="18" charset="0"/>
                        </a:rPr>
                        <m:t>=</m:t>
                      </m:r>
                      <m:f>
                        <m:fPr>
                          <m:ctrlPr>
                            <a:rPr lang="de-CH" sz="1800" b="0" i="1">
                              <a:solidFill>
                                <a:schemeClr val="tx1"/>
                              </a:solidFill>
                              <a:latin typeface="Cambria Math" panose="02040503050406030204" pitchFamily="18" charset="0"/>
                            </a:rPr>
                          </m:ctrlPr>
                        </m:fPr>
                        <m:num>
                          <m:sSup>
                            <m:sSupPr>
                              <m:ctrlPr>
                                <a:rPr lang="de-CH" sz="1800" b="0" i="1">
                                  <a:solidFill>
                                    <a:schemeClr val="tx1"/>
                                  </a:solidFill>
                                  <a:latin typeface="Cambria Math" panose="02040503050406030204" pitchFamily="18" charset="0"/>
                                </a:rPr>
                              </m:ctrlPr>
                            </m:sSupPr>
                            <m:e>
                              <m:sSub>
                                <m:sSubPr>
                                  <m:ctrlPr>
                                    <a:rPr lang="de-CH" sz="1800" b="0" i="1">
                                      <a:solidFill>
                                        <a:schemeClr val="tx1"/>
                                      </a:solidFill>
                                      <a:latin typeface="Cambria Math" panose="02040503050406030204" pitchFamily="18" charset="0"/>
                                    </a:rPr>
                                  </m:ctrlPr>
                                </m:sSubPr>
                                <m:e>
                                  <m:r>
                                    <a:rPr lang="de-CH" sz="1800" b="0" i="1" smtClean="0">
                                      <a:solidFill>
                                        <a:schemeClr val="tx1"/>
                                      </a:solidFill>
                                      <a:latin typeface="Cambria Math" panose="02040503050406030204" pitchFamily="18" charset="0"/>
                                    </a:rPr>
                                    <m:t>𝐿𝐼</m:t>
                                  </m:r>
                                </m:e>
                                <m:sub>
                                  <m:r>
                                    <a:rPr lang="de-CH" sz="1800" b="0" i="1" smtClean="0">
                                      <a:solidFill>
                                        <a:schemeClr val="tx1"/>
                                      </a:solidFill>
                                      <a:latin typeface="Cambria Math" panose="02040503050406030204" pitchFamily="18" charset="0"/>
                                    </a:rPr>
                                    <m:t>𝐿</m:t>
                                  </m:r>
                                </m:sub>
                              </m:sSub>
                            </m:e>
                            <m:sup>
                              <m:r>
                                <a:rPr lang="de-CH" sz="1800" b="0" i="1">
                                  <a:solidFill>
                                    <a:schemeClr val="tx1"/>
                                  </a:solidFill>
                                  <a:latin typeface="Cambria Math" panose="02040503050406030204" pitchFamily="18" charset="0"/>
                                </a:rPr>
                                <m:t>2</m:t>
                              </m:r>
                            </m:sup>
                          </m:sSup>
                        </m:num>
                        <m:den>
                          <m:r>
                            <a:rPr lang="de-CH" sz="1800" b="0" i="1">
                              <a:solidFill>
                                <a:schemeClr val="tx1"/>
                              </a:solidFill>
                              <a:latin typeface="Cambria Math" panose="02040503050406030204" pitchFamily="18" charset="0"/>
                            </a:rPr>
                            <m:t>2</m:t>
                          </m:r>
                        </m:den>
                      </m:f>
                    </m:oMath>
                  </m:oMathPara>
                </a14:m>
                <a:endParaRPr lang="en-GB" sz="1800" b="0" dirty="0"/>
              </a:p>
            </p:txBody>
          </p:sp>
        </mc:Choice>
        <mc:Fallback xmlns="">
          <p:sp>
            <p:nvSpPr>
              <p:cNvPr id="18" name="TextBox 17"/>
              <p:cNvSpPr txBox="1">
                <a:spLocks noRot="1" noChangeAspect="1" noMove="1" noResize="1" noEditPoints="1" noAdjustHandles="1" noChangeArrowheads="1" noChangeShapeType="1" noTextEdit="1"/>
              </p:cNvSpPr>
              <p:nvPr/>
            </p:nvSpPr>
            <p:spPr>
              <a:xfrm>
                <a:off x="5543609" y="2400821"/>
                <a:ext cx="2882840" cy="515975"/>
              </a:xfrm>
              <a:prstGeom prst="rect">
                <a:avLst/>
              </a:prstGeom>
              <a:blipFill>
                <a:blip r:embed="rId8"/>
                <a:stretch>
                  <a:fillRect t="-3571" b="-2381"/>
                </a:stretch>
              </a:blipFill>
            </p:spPr>
            <p:txBody>
              <a:bodyPr/>
              <a:lstStyle/>
              <a:p>
                <a:r>
                  <a:rPr lang="en-GB">
                    <a:noFill/>
                  </a:rPr>
                  <a:t> </a:t>
                </a:r>
              </a:p>
            </p:txBody>
          </p:sp>
        </mc:Fallback>
      </mc:AlternateContent>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0485" name="Slide Number Placeholder 5"/>
          <p:cNvSpPr>
            <a:spLocks noGrp="1"/>
          </p:cNvSpPr>
          <p:nvPr>
            <p:ph type="sldNum" sz="quarter" idx="11"/>
          </p:nvPr>
        </p:nvSpPr>
        <p:spPr>
          <a:noFill/>
        </p:spPr>
        <p:txBody>
          <a:bodyPr/>
          <a:lstStyle/>
          <a:p>
            <a:fld id="{69CB41FD-8DE2-4106-A1B8-90D491ED5F66}" type="slidenum">
              <a:rPr lang="en-US" smtClean="0"/>
              <a:pPr/>
              <a:t>66</a:t>
            </a:fld>
            <a:endParaRPr lang="en-US" dirty="0"/>
          </a:p>
        </p:txBody>
      </p:sp>
      <p:sp>
        <p:nvSpPr>
          <p:cNvPr id="226308" name="Rectangle 4"/>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The Quality Factor (1)</a:t>
            </a:r>
          </a:p>
        </p:txBody>
      </p:sp>
      <p:sp>
        <p:nvSpPr>
          <p:cNvPr id="20487" name="Rectangle 11"/>
          <p:cNvSpPr>
            <a:spLocks noChangeArrowheads="1"/>
          </p:cNvSpPr>
          <p:nvPr/>
        </p:nvSpPr>
        <p:spPr bwMode="auto">
          <a:xfrm>
            <a:off x="698500" y="1433513"/>
            <a:ext cx="8075613" cy="4800600"/>
          </a:xfrm>
          <a:prstGeom prst="rect">
            <a:avLst/>
          </a:prstGeom>
          <a:noFill/>
          <a:ln w="9525">
            <a:noFill/>
            <a:miter lim="800000"/>
            <a:headEnd/>
            <a:tailEnd/>
          </a:ln>
        </p:spPr>
        <p:txBody>
          <a:bodyPr lIns="92075" tIns="91440" rIns="92075" bIns="91440"/>
          <a:lstStyle/>
          <a:p>
            <a:pPr marL="381000" indent="-381000"/>
            <a:r>
              <a:rPr lang="en-US" sz="1800" b="0" dirty="0"/>
              <a:t>The quality (Q) factor of a resonant circuit is defined as 2</a:t>
            </a:r>
            <a:r>
              <a:rPr lang="el-GR" sz="1800" b="0" dirty="0"/>
              <a:t>π</a:t>
            </a:r>
            <a:r>
              <a:rPr lang="de-CH" sz="1800" b="0" dirty="0"/>
              <a:t> </a:t>
            </a:r>
            <a:r>
              <a:rPr lang="en-US" sz="1800" b="0" dirty="0"/>
              <a:t>the ratio of the stored energy W over the energy dissipated P in one oscillation cycle.</a:t>
            </a:r>
          </a:p>
          <a:p>
            <a:pPr marL="381000" indent="-381000"/>
            <a:endParaRPr lang="en-US" sz="1800" b="0" dirty="0"/>
          </a:p>
          <a:p>
            <a:pPr marL="381000" indent="-381000"/>
            <a:endParaRPr lang="en-US" sz="1800" b="0" dirty="0"/>
          </a:p>
          <a:p>
            <a:pPr marL="381000" indent="-381000"/>
            <a:endParaRPr lang="en-US" sz="1800" b="0" dirty="0"/>
          </a:p>
          <a:p>
            <a:pPr marL="381000" indent="-381000"/>
            <a:r>
              <a:rPr lang="en-US" sz="1800" b="0" dirty="0"/>
              <a:t>The Q factor can be given as</a:t>
            </a:r>
          </a:p>
          <a:p>
            <a:pPr marL="838200" lvl="1" indent="-381000">
              <a:buFont typeface="Wingdings" pitchFamily="2" charset="2"/>
              <a:buChar char="§"/>
            </a:pPr>
            <a:r>
              <a:rPr lang="en-US" sz="1800" b="0" dirty="0"/>
              <a:t>Q</a:t>
            </a:r>
            <a:r>
              <a:rPr lang="en-US" sz="1800" b="0" baseline="-25000" dirty="0"/>
              <a:t>0</a:t>
            </a:r>
            <a:r>
              <a:rPr lang="en-US" sz="1800" b="0" dirty="0"/>
              <a:t>: Unloaded Q factor of the unperturbed system, e.g. an isolated cavity without external loading</a:t>
            </a:r>
          </a:p>
          <a:p>
            <a:pPr marL="838200" lvl="1" indent="-381000">
              <a:buFont typeface="Wingdings" pitchFamily="2" charset="2"/>
              <a:buChar char="§"/>
            </a:pPr>
            <a:r>
              <a:rPr lang="en-US" sz="1800" b="0" dirty="0"/>
              <a:t>Q</a:t>
            </a:r>
            <a:r>
              <a:rPr lang="en-US" sz="1800" b="0" baseline="-25000" dirty="0"/>
              <a:t>L</a:t>
            </a:r>
            <a:r>
              <a:rPr lang="en-US" sz="1800" b="0" dirty="0"/>
              <a:t>: Loaded Q factor with measurement or power supply circuits connected</a:t>
            </a:r>
          </a:p>
          <a:p>
            <a:pPr marL="838200" lvl="1" indent="-381000">
              <a:buFont typeface="Wingdings" pitchFamily="2" charset="2"/>
              <a:buChar char="§"/>
            </a:pPr>
            <a:r>
              <a:rPr lang="en-US" sz="1800" b="0" dirty="0"/>
              <a:t>Q</a:t>
            </a:r>
            <a:r>
              <a:rPr lang="en-US" sz="1800" b="0" baseline="-25000" dirty="0"/>
              <a:t>ext</a:t>
            </a:r>
            <a:r>
              <a:rPr lang="en-US" sz="1800" b="0" dirty="0"/>
              <a:t>: External Q factor of the measurement circuits without cavity</a:t>
            </a:r>
          </a:p>
          <a:p>
            <a:pPr marL="381000" indent="-381000"/>
            <a:endParaRPr lang="en-US" sz="1800" b="0" dirty="0"/>
          </a:p>
          <a:p>
            <a:pPr marL="381000" indent="-381000"/>
            <a:r>
              <a:rPr lang="en-US" sz="1800" b="0" dirty="0"/>
              <a:t>These Q factors are related by</a:t>
            </a:r>
          </a:p>
          <a:p>
            <a:pPr marL="381000" indent="-381000"/>
            <a:endParaRPr lang="en-US" sz="1800" b="0" dirty="0"/>
          </a:p>
          <a:p>
            <a:pPr marL="381000" indent="-381000"/>
            <a:endParaRPr lang="en-US" sz="1800" b="0" dirty="0"/>
          </a:p>
          <a:p>
            <a:pPr marL="381000" indent="-381000"/>
            <a:endParaRPr lang="en-US" sz="1800" b="0" dirty="0"/>
          </a:p>
        </p:txBody>
      </p:sp>
      <p:sp>
        <p:nvSpPr>
          <p:cNvPr id="20488"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graphicFrame>
        <p:nvGraphicFramePr>
          <p:cNvPr id="20482" name="Object 3"/>
          <p:cNvGraphicFramePr>
            <a:graphicFrameLocks noChangeAspect="1"/>
          </p:cNvGraphicFramePr>
          <p:nvPr>
            <p:extLst>
              <p:ext uri="{D42A27DB-BD31-4B8C-83A1-F6EECF244321}">
                <p14:modId xmlns:p14="http://schemas.microsoft.com/office/powerpoint/2010/main" val="1732942296"/>
              </p:ext>
            </p:extLst>
          </p:nvPr>
        </p:nvGraphicFramePr>
        <p:xfrm>
          <a:off x="3959225" y="2217738"/>
          <a:ext cx="1028700" cy="590550"/>
        </p:xfrm>
        <a:graphic>
          <a:graphicData uri="http://schemas.openxmlformats.org/presentationml/2006/ole">
            <mc:AlternateContent xmlns:mc="http://schemas.openxmlformats.org/markup-compatibility/2006">
              <mc:Choice xmlns:v="urn:schemas-microsoft-com:vml" Requires="v">
                <p:oleObj name="Equation" r:id="rId3" imgW="685800" imgH="393700" progId="Equation.3">
                  <p:embed/>
                </p:oleObj>
              </mc:Choice>
              <mc:Fallback>
                <p:oleObj name="Equation" r:id="rId3" imgW="685800" imgH="393700"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9225" y="2217738"/>
                        <a:ext cx="1028700" cy="590550"/>
                      </a:xfrm>
                      <a:prstGeom prst="rect">
                        <a:avLst/>
                      </a:prstGeom>
                      <a:noFill/>
                    </p:spPr>
                  </p:pic>
                </p:oleObj>
              </mc:Fallback>
            </mc:AlternateContent>
          </a:graphicData>
        </a:graphic>
      </p:graphicFrame>
      <p:graphicFrame>
        <p:nvGraphicFramePr>
          <p:cNvPr id="20483" name="Object 4"/>
          <p:cNvGraphicFramePr>
            <a:graphicFrameLocks noChangeAspect="1"/>
          </p:cNvGraphicFramePr>
          <p:nvPr>
            <p:extLst>
              <p:ext uri="{D42A27DB-BD31-4B8C-83A1-F6EECF244321}">
                <p14:modId xmlns:p14="http://schemas.microsoft.com/office/powerpoint/2010/main" val="10738605"/>
              </p:ext>
            </p:extLst>
          </p:nvPr>
        </p:nvGraphicFramePr>
        <p:xfrm>
          <a:off x="3741738" y="5624513"/>
          <a:ext cx="1446212" cy="609600"/>
        </p:xfrm>
        <a:graphic>
          <a:graphicData uri="http://schemas.openxmlformats.org/presentationml/2006/ole">
            <mc:AlternateContent xmlns:mc="http://schemas.openxmlformats.org/markup-compatibility/2006">
              <mc:Choice xmlns:v="urn:schemas-microsoft-com:vml" Requires="v">
                <p:oleObj name="Equation" r:id="rId5" imgW="964781" imgH="406224" progId="Equation.3">
                  <p:embed/>
                </p:oleObj>
              </mc:Choice>
              <mc:Fallback>
                <p:oleObj name="Equation" r:id="rId5" imgW="964781" imgH="406224"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1738" y="5624513"/>
                        <a:ext cx="1446212" cy="6096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10" name="TextBox 9"/>
              <p:cNvSpPr txBox="1"/>
              <p:nvPr/>
            </p:nvSpPr>
            <p:spPr>
              <a:xfrm>
                <a:off x="3195981" y="2284831"/>
                <a:ext cx="2555187" cy="472309"/>
              </a:xfrm>
              <a:prstGeom prst="rect">
                <a:avLst/>
              </a:prstGeom>
              <a:solidFill>
                <a:schemeClr val="bg1"/>
              </a:solid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de-CH" sz="1800" b="0" i="1" smtClean="0">
                          <a:solidFill>
                            <a:schemeClr val="tx1"/>
                          </a:solidFill>
                          <a:latin typeface="Cambria Math" panose="02040503050406030204" pitchFamily="18" charset="0"/>
                        </a:rPr>
                        <m:t>𝑄</m:t>
                      </m:r>
                      <m:r>
                        <a:rPr lang="de-CH" sz="1800" b="0" i="1" smtClean="0">
                          <a:solidFill>
                            <a:schemeClr val="tx1"/>
                          </a:solidFill>
                          <a:latin typeface="Cambria Math" panose="02040503050406030204" pitchFamily="18" charset="0"/>
                        </a:rPr>
                        <m:t>=2</m:t>
                      </m:r>
                      <m:r>
                        <m:rPr>
                          <m:sty m:val="p"/>
                        </m:rPr>
                        <a:rPr lang="el-GR" sz="1800" b="0" i="1" smtClean="0">
                          <a:solidFill>
                            <a:schemeClr val="tx1"/>
                          </a:solidFill>
                          <a:latin typeface="Cambria Math" panose="02040503050406030204" pitchFamily="18" charset="0"/>
                        </a:rPr>
                        <m:t>π</m:t>
                      </m:r>
                      <m:r>
                        <a:rPr lang="de-CH" sz="1800" b="0" i="1" smtClean="0">
                          <a:solidFill>
                            <a:schemeClr val="tx1"/>
                          </a:solidFill>
                          <a:latin typeface="Cambria Math" panose="02040503050406030204" pitchFamily="18" charset="0"/>
                        </a:rPr>
                        <m:t> </m:t>
                      </m:r>
                      <m:r>
                        <a:rPr lang="de-CH" sz="1800" b="0" i="1" smtClean="0">
                          <a:solidFill>
                            <a:schemeClr val="tx1"/>
                          </a:solidFill>
                          <a:latin typeface="Cambria Math" panose="02040503050406030204" pitchFamily="18" charset="0"/>
                        </a:rPr>
                        <m:t>𝑊</m:t>
                      </m:r>
                      <m:f>
                        <m:fPr>
                          <m:ctrlPr>
                            <a:rPr lang="de-CH" sz="1800" b="0" i="1" smtClean="0">
                              <a:solidFill>
                                <a:schemeClr val="tx1"/>
                              </a:solidFill>
                              <a:latin typeface="Cambria Math" panose="02040503050406030204" pitchFamily="18" charset="0"/>
                            </a:rPr>
                          </m:ctrlPr>
                        </m:fPr>
                        <m:num>
                          <m:sSub>
                            <m:sSubPr>
                              <m:ctrlPr>
                                <a:rPr lang="de-CH" sz="1800" b="0" i="1" smtClean="0">
                                  <a:solidFill>
                                    <a:schemeClr val="tx1"/>
                                  </a:solidFill>
                                  <a:latin typeface="Cambria Math" panose="02040503050406030204" pitchFamily="18" charset="0"/>
                                </a:rPr>
                              </m:ctrlPr>
                            </m:sSubPr>
                            <m:e>
                              <m:r>
                                <a:rPr lang="de-CH" sz="1800" b="0" i="1" smtClean="0">
                                  <a:solidFill>
                                    <a:schemeClr val="tx1"/>
                                  </a:solidFill>
                                  <a:latin typeface="Cambria Math" panose="02040503050406030204" pitchFamily="18" charset="0"/>
                                </a:rPr>
                                <m:t>𝑓</m:t>
                              </m:r>
                            </m:e>
                            <m:sub>
                              <m:r>
                                <a:rPr lang="de-CH" sz="1800" b="0" i="1" smtClean="0">
                                  <a:solidFill>
                                    <a:schemeClr val="tx1"/>
                                  </a:solidFill>
                                  <a:latin typeface="Cambria Math" panose="02040503050406030204" pitchFamily="18" charset="0"/>
                                </a:rPr>
                                <m:t>𝑅𝐸𝑆</m:t>
                              </m:r>
                            </m:sub>
                          </m:sSub>
                        </m:num>
                        <m:den>
                          <m:r>
                            <a:rPr lang="de-CH" sz="1800" b="0" i="1" smtClean="0">
                              <a:solidFill>
                                <a:schemeClr val="tx1"/>
                              </a:solidFill>
                              <a:latin typeface="Cambria Math" panose="02040503050406030204" pitchFamily="18" charset="0"/>
                            </a:rPr>
                            <m:t>𝑃</m:t>
                          </m:r>
                        </m:den>
                      </m:f>
                      <m:r>
                        <a:rPr lang="de-CH" sz="1800" b="0" i="1" smtClean="0">
                          <a:solidFill>
                            <a:schemeClr val="tx1"/>
                          </a:solidFill>
                          <a:latin typeface="Cambria Math" panose="02040503050406030204" pitchFamily="18" charset="0"/>
                        </a:rPr>
                        <m:t>=</m:t>
                      </m:r>
                      <m:f>
                        <m:fPr>
                          <m:ctrlPr>
                            <a:rPr lang="de-CH" sz="1800" b="0" i="1" smtClean="0">
                              <a:solidFill>
                                <a:schemeClr val="tx1"/>
                              </a:solidFill>
                              <a:latin typeface="Cambria Math" panose="02040503050406030204" pitchFamily="18" charset="0"/>
                            </a:rPr>
                          </m:ctrlPr>
                        </m:fPr>
                        <m:num>
                          <m:sSub>
                            <m:sSubPr>
                              <m:ctrlPr>
                                <a:rPr lang="de-CH" sz="1800" b="0" i="1">
                                  <a:solidFill>
                                    <a:schemeClr val="tx1"/>
                                  </a:solidFill>
                                  <a:latin typeface="Cambria Math" panose="02040503050406030204" pitchFamily="18" charset="0"/>
                                </a:rPr>
                              </m:ctrlPr>
                            </m:sSubPr>
                            <m:e>
                              <m:r>
                                <m:rPr>
                                  <m:sty m:val="p"/>
                                </m:rPr>
                                <a:rPr lang="el-GR" sz="1800" b="0" i="1">
                                  <a:solidFill>
                                    <a:schemeClr val="tx1"/>
                                  </a:solidFill>
                                  <a:latin typeface="Cambria Math" panose="02040503050406030204" pitchFamily="18" charset="0"/>
                                </a:rPr>
                                <m:t>ω</m:t>
                              </m:r>
                            </m:e>
                            <m:sub>
                              <m:r>
                                <a:rPr lang="de-CH" sz="1800" b="0" i="1">
                                  <a:solidFill>
                                    <a:schemeClr val="tx1"/>
                                  </a:solidFill>
                                  <a:latin typeface="Cambria Math" panose="02040503050406030204" pitchFamily="18" charset="0"/>
                                </a:rPr>
                                <m:t>𝑅𝐸𝑆</m:t>
                              </m:r>
                            </m:sub>
                          </m:sSub>
                          <m:r>
                            <a:rPr lang="de-CH" sz="1800" b="0" i="1">
                              <a:solidFill>
                                <a:schemeClr val="tx1"/>
                              </a:solidFill>
                              <a:latin typeface="Cambria Math" panose="02040503050406030204" pitchFamily="18" charset="0"/>
                            </a:rPr>
                            <m:t>𝑊</m:t>
                          </m:r>
                        </m:num>
                        <m:den>
                          <m:r>
                            <a:rPr lang="de-CH" sz="1800" b="0" i="1" smtClean="0">
                              <a:solidFill>
                                <a:schemeClr val="tx1"/>
                              </a:solidFill>
                              <a:latin typeface="Cambria Math" panose="02040503050406030204" pitchFamily="18" charset="0"/>
                            </a:rPr>
                            <m:t>𝑃</m:t>
                          </m:r>
                        </m:den>
                      </m:f>
                    </m:oMath>
                  </m:oMathPara>
                </a14:m>
                <a:endParaRPr lang="en-GB" sz="1800" b="0" dirty="0"/>
              </a:p>
            </p:txBody>
          </p:sp>
        </mc:Choice>
        <mc:Fallback xmlns="">
          <p:sp>
            <p:nvSpPr>
              <p:cNvPr id="10" name="TextBox 9"/>
              <p:cNvSpPr txBox="1">
                <a:spLocks noRot="1" noChangeAspect="1" noMove="1" noResize="1" noEditPoints="1" noAdjustHandles="1" noChangeArrowheads="1" noChangeShapeType="1" noTextEdit="1"/>
              </p:cNvSpPr>
              <p:nvPr/>
            </p:nvSpPr>
            <p:spPr>
              <a:xfrm>
                <a:off x="3195981" y="2284831"/>
                <a:ext cx="2555187" cy="472309"/>
              </a:xfrm>
              <a:prstGeom prst="rect">
                <a:avLst/>
              </a:prstGeom>
              <a:blipFill>
                <a:blip r:embed="rId8"/>
                <a:stretch>
                  <a:fillRect t="-2597" b="-2597"/>
                </a:stretch>
              </a:blipFill>
            </p:spPr>
            <p:txBody>
              <a:bodyPr/>
              <a:lstStyle/>
              <a:p>
                <a:r>
                  <a:rPr lang="en-GB">
                    <a:noFill/>
                  </a:rPr>
                  <a:t> </a:t>
                </a:r>
              </a:p>
            </p:txBody>
          </p:sp>
        </mc:Fallback>
      </mc:AlternateContent>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1511" name="Slide Number Placeholder 5"/>
          <p:cNvSpPr>
            <a:spLocks noGrp="1"/>
          </p:cNvSpPr>
          <p:nvPr>
            <p:ph type="sldNum" sz="quarter" idx="11"/>
          </p:nvPr>
        </p:nvSpPr>
        <p:spPr>
          <a:noFill/>
        </p:spPr>
        <p:txBody>
          <a:bodyPr/>
          <a:lstStyle/>
          <a:p>
            <a:fld id="{9BDDDCA1-C7AA-41C9-A1EA-BA106B3A0E19}" type="slidenum">
              <a:rPr lang="en-US" smtClean="0"/>
              <a:pPr/>
              <a:t>67</a:t>
            </a:fld>
            <a:endParaRPr lang="en-US" dirty="0"/>
          </a:p>
        </p:txBody>
      </p:sp>
      <p:sp>
        <p:nvSpPr>
          <p:cNvPr id="226308" name="Rectangle 4"/>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The Quality Factor (2)</a:t>
            </a:r>
          </a:p>
        </p:txBody>
      </p:sp>
      <p:sp>
        <p:nvSpPr>
          <p:cNvPr id="21513" name="Rectangle 11"/>
          <p:cNvSpPr>
            <a:spLocks noChangeArrowheads="1"/>
          </p:cNvSpPr>
          <p:nvPr/>
        </p:nvSpPr>
        <p:spPr bwMode="auto">
          <a:xfrm>
            <a:off x="1020763" y="1433513"/>
            <a:ext cx="7753350" cy="4800600"/>
          </a:xfrm>
          <a:prstGeom prst="rect">
            <a:avLst/>
          </a:prstGeom>
          <a:noFill/>
          <a:ln w="9525">
            <a:noFill/>
            <a:miter lim="800000"/>
            <a:headEnd/>
            <a:tailEnd/>
          </a:ln>
        </p:spPr>
        <p:txBody>
          <a:bodyPr lIns="92075" tIns="91440" rIns="92075" bIns="91440"/>
          <a:lstStyle/>
          <a:p>
            <a:pPr marL="381000" indent="-381000"/>
            <a:r>
              <a:rPr lang="en-US" sz="1800" b="0" dirty="0"/>
              <a:t>Q as defined in a Circuit Theory Textbook:</a:t>
            </a:r>
          </a:p>
          <a:p>
            <a:pPr marL="381000" indent="-381000"/>
            <a:endParaRPr lang="en-US" sz="1800" b="0" dirty="0"/>
          </a:p>
          <a:p>
            <a:pPr marL="381000" indent="-381000"/>
            <a:endParaRPr lang="en-US" sz="1800" b="0" dirty="0"/>
          </a:p>
          <a:p>
            <a:pPr marL="381000" indent="-381000"/>
            <a:endParaRPr lang="en-US" sz="1800" b="0" dirty="0"/>
          </a:p>
          <a:p>
            <a:pPr marL="381000" indent="-381000"/>
            <a:r>
              <a:rPr lang="en-US" sz="1800" b="0" dirty="0"/>
              <a:t>Q as defined in a Field Theory Textbook:</a:t>
            </a:r>
          </a:p>
          <a:p>
            <a:pPr marL="381000" indent="-381000"/>
            <a:endParaRPr lang="en-US" sz="1800" b="0" dirty="0"/>
          </a:p>
          <a:p>
            <a:pPr marL="381000" indent="-381000"/>
            <a:endParaRPr lang="en-US" sz="1800" b="0" dirty="0"/>
          </a:p>
          <a:p>
            <a:pPr marL="381000" indent="-381000"/>
            <a:endParaRPr lang="en-US" sz="1800" b="0" dirty="0"/>
          </a:p>
          <a:p>
            <a:pPr marL="381000" indent="-381000"/>
            <a:r>
              <a:rPr lang="en-US" sz="1800" b="0" dirty="0"/>
              <a:t>Q as defined in an optoelectronics Textbook:</a:t>
            </a:r>
          </a:p>
          <a:p>
            <a:pPr marL="381000" indent="-381000"/>
            <a:endParaRPr lang="en-US" sz="1800" b="0" dirty="0"/>
          </a:p>
          <a:p>
            <a:pPr marL="381000" indent="-381000"/>
            <a:endParaRPr lang="en-US" sz="1800" b="0" dirty="0"/>
          </a:p>
          <a:p>
            <a:pPr marL="381000" indent="-381000"/>
            <a:endParaRPr lang="en-US" sz="1800" b="0" dirty="0"/>
          </a:p>
          <a:p>
            <a:pPr marL="381000" indent="-381000"/>
            <a:endParaRPr lang="en-US" sz="1800" b="0" dirty="0"/>
          </a:p>
        </p:txBody>
      </p:sp>
      <p:sp>
        <p:nvSpPr>
          <p:cNvPr id="21514"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graphicFrame>
        <p:nvGraphicFramePr>
          <p:cNvPr id="21506" name="Object 3"/>
          <p:cNvGraphicFramePr>
            <a:graphicFrameLocks noChangeAspect="1"/>
          </p:cNvGraphicFramePr>
          <p:nvPr>
            <p:extLst>
              <p:ext uri="{D42A27DB-BD31-4B8C-83A1-F6EECF244321}">
                <p14:modId xmlns:p14="http://schemas.microsoft.com/office/powerpoint/2010/main" val="1114309486"/>
              </p:ext>
            </p:extLst>
          </p:nvPr>
        </p:nvGraphicFramePr>
        <p:xfrm>
          <a:off x="3494088" y="1930400"/>
          <a:ext cx="971550" cy="647700"/>
        </p:xfrm>
        <a:graphic>
          <a:graphicData uri="http://schemas.openxmlformats.org/presentationml/2006/ole">
            <mc:AlternateContent xmlns:mc="http://schemas.openxmlformats.org/markup-compatibility/2006">
              <mc:Choice xmlns:v="urn:schemas-microsoft-com:vml" Requires="v">
                <p:oleObj name="Equation" r:id="rId3" imgW="647640" imgH="431640" progId="Equation.3">
                  <p:embed/>
                </p:oleObj>
              </mc:Choice>
              <mc:Fallback>
                <p:oleObj name="Equation" r:id="rId3" imgW="647640" imgH="431640" progId="Equation.3">
                  <p:embed/>
                  <p:pic>
                    <p:nvPicPr>
                      <p:cNvPr id="0" name="Picture 26"/>
                      <p:cNvPicPr>
                        <a:picLocks noChangeAspect="1" noChangeArrowheads="1"/>
                      </p:cNvPicPr>
                      <p:nvPr/>
                    </p:nvPicPr>
                    <p:blipFill>
                      <a:blip r:embed="rId4"/>
                      <a:srcRect/>
                      <a:stretch>
                        <a:fillRect/>
                      </a:stretch>
                    </p:blipFill>
                    <p:spPr bwMode="auto">
                      <a:xfrm>
                        <a:off x="3494088" y="1930400"/>
                        <a:ext cx="971550" cy="6477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507" name="Object 3"/>
          <p:cNvGraphicFramePr>
            <a:graphicFrameLocks noChangeAspect="1"/>
          </p:cNvGraphicFramePr>
          <p:nvPr>
            <p:extLst>
              <p:ext uri="{D42A27DB-BD31-4B8C-83A1-F6EECF244321}">
                <p14:modId xmlns:p14="http://schemas.microsoft.com/office/powerpoint/2010/main" val="365946663"/>
              </p:ext>
            </p:extLst>
          </p:nvPr>
        </p:nvGraphicFramePr>
        <p:xfrm>
          <a:off x="2246313" y="3187700"/>
          <a:ext cx="3467100" cy="628650"/>
        </p:xfrm>
        <a:graphic>
          <a:graphicData uri="http://schemas.openxmlformats.org/presentationml/2006/ole">
            <mc:AlternateContent xmlns:mc="http://schemas.openxmlformats.org/markup-compatibility/2006">
              <mc:Choice xmlns:v="urn:schemas-microsoft-com:vml" Requires="v">
                <p:oleObj name="Equation" r:id="rId5" imgW="2311200" imgH="419040" progId="Equation.3">
                  <p:embed/>
                </p:oleObj>
              </mc:Choice>
              <mc:Fallback>
                <p:oleObj name="Equation" r:id="rId5" imgW="2311200" imgH="419040" progId="Equation.3">
                  <p:embed/>
                  <p:pic>
                    <p:nvPicPr>
                      <p:cNvPr id="0" name="Picture 27"/>
                      <p:cNvPicPr>
                        <a:picLocks noChangeAspect="1" noChangeArrowheads="1"/>
                      </p:cNvPicPr>
                      <p:nvPr/>
                    </p:nvPicPr>
                    <p:blipFill>
                      <a:blip r:embed="rId6"/>
                      <a:srcRect/>
                      <a:stretch>
                        <a:fillRect/>
                      </a:stretch>
                    </p:blipFill>
                    <p:spPr bwMode="auto">
                      <a:xfrm>
                        <a:off x="2246313" y="3187700"/>
                        <a:ext cx="3467100" cy="6286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508" name="Object 3"/>
          <p:cNvGraphicFramePr>
            <a:graphicFrameLocks noChangeAspect="1"/>
          </p:cNvGraphicFramePr>
          <p:nvPr/>
        </p:nvGraphicFramePr>
        <p:xfrm>
          <a:off x="2406650" y="4519613"/>
          <a:ext cx="819150" cy="647700"/>
        </p:xfrm>
        <a:graphic>
          <a:graphicData uri="http://schemas.openxmlformats.org/presentationml/2006/ole">
            <mc:AlternateContent xmlns:mc="http://schemas.openxmlformats.org/markup-compatibility/2006">
              <mc:Choice xmlns:v="urn:schemas-microsoft-com:vml" Requires="v">
                <p:oleObj name="Equation" r:id="rId7" imgW="545863" imgH="431613" progId="Equation.3">
                  <p:embed/>
                </p:oleObj>
              </mc:Choice>
              <mc:Fallback>
                <p:oleObj name="Equation" r:id="rId7" imgW="545863" imgH="431613" progId="Equation.3">
                  <p:embed/>
                  <p:pic>
                    <p:nvPicPr>
                      <p:cNvPr id="0" name="Picture 2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6650" y="4519613"/>
                        <a:ext cx="819150" cy="6477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1509" name="Object 3"/>
          <p:cNvGraphicFramePr>
            <a:graphicFrameLocks noChangeAspect="1"/>
          </p:cNvGraphicFramePr>
          <p:nvPr>
            <p:extLst>
              <p:ext uri="{D42A27DB-BD31-4B8C-83A1-F6EECF244321}">
                <p14:modId xmlns:p14="http://schemas.microsoft.com/office/powerpoint/2010/main" val="177920608"/>
              </p:ext>
            </p:extLst>
          </p:nvPr>
        </p:nvGraphicFramePr>
        <p:xfrm>
          <a:off x="1101725" y="5295900"/>
          <a:ext cx="6153150" cy="685800"/>
        </p:xfrm>
        <a:graphic>
          <a:graphicData uri="http://schemas.openxmlformats.org/presentationml/2006/ole">
            <mc:AlternateContent xmlns:mc="http://schemas.openxmlformats.org/markup-compatibility/2006">
              <mc:Choice xmlns:v="urn:schemas-microsoft-com:vml" Requires="v">
                <p:oleObj name="Equation" r:id="rId9" imgW="4101840" imgH="457200" progId="Equation.3">
                  <p:embed/>
                </p:oleObj>
              </mc:Choice>
              <mc:Fallback>
                <p:oleObj name="Equation" r:id="rId9" imgW="4101840" imgH="457200" progId="Equation.3">
                  <p:embed/>
                  <p:pic>
                    <p:nvPicPr>
                      <p:cNvPr id="0" name="Picture 29"/>
                      <p:cNvPicPr>
                        <a:picLocks noChangeAspect="1" noChangeArrowheads="1"/>
                      </p:cNvPicPr>
                      <p:nvPr/>
                    </p:nvPicPr>
                    <p:blipFill>
                      <a:blip r:embed="rId10"/>
                      <a:srcRect/>
                      <a:stretch>
                        <a:fillRect/>
                      </a:stretch>
                    </p:blipFill>
                    <p:spPr bwMode="auto">
                      <a:xfrm>
                        <a:off x="1101725" y="5295900"/>
                        <a:ext cx="6153150" cy="6858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1515" name="Rectangle 67"/>
          <p:cNvSpPr>
            <a:spLocks noChangeArrowheads="1"/>
          </p:cNvSpPr>
          <p:nvPr/>
        </p:nvSpPr>
        <p:spPr bwMode="auto">
          <a:xfrm rot="16200000">
            <a:off x="-2388557" y="3088317"/>
            <a:ext cx="5620079" cy="7254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200" b="0" dirty="0"/>
              <a:t>Reprinted from </a:t>
            </a:r>
            <a:r>
              <a:rPr lang="de-DE" sz="1200" b="0" dirty="0"/>
              <a:t>Madhu S. Gupta, Educator‘s Corner, </a:t>
            </a:r>
            <a:r>
              <a:rPr lang="de-DE" sz="1200" b="0" i="1" dirty="0"/>
              <a:t>IEEE MicroWave Magazine</a:t>
            </a:r>
            <a:r>
              <a:rPr lang="de-DE" sz="1200" b="0" dirty="0"/>
              <a:t>,</a:t>
            </a:r>
            <a:br>
              <a:rPr lang="de-DE" sz="1200" b="0" dirty="0"/>
            </a:br>
            <a:r>
              <a:rPr lang="en-US" sz="1200" b="0" dirty="0"/>
              <a:t>Volume 11, Number 1, p. 48-59, February 2010.</a:t>
            </a:r>
          </a:p>
          <a:p>
            <a:pPr>
              <a:spcBef>
                <a:spcPct val="0"/>
              </a:spcBef>
              <a:buClrTx/>
              <a:buSzTx/>
              <a:buFontTx/>
              <a:buNone/>
            </a:pPr>
            <a:r>
              <a:rPr lang="en-US" sz="1200" b="0" dirty="0"/>
              <a:t>See also: G. Dome, CAS (CERN Accelerator School), Oxford, June 1992</a:t>
            </a:r>
          </a:p>
          <a:p>
            <a:pPr>
              <a:spcBef>
                <a:spcPct val="0"/>
              </a:spcBef>
              <a:buClrTx/>
              <a:buSzTx/>
              <a:buFontTx/>
              <a:buNone/>
            </a:pPr>
            <a:endParaRPr lang="en-US" sz="1200" b="0" dirty="0"/>
          </a:p>
          <a:p>
            <a:pPr>
              <a:spcBef>
                <a:spcPct val="0"/>
              </a:spcBef>
              <a:buClrTx/>
              <a:buSzTx/>
              <a:buFontTx/>
              <a:buNone/>
            </a:pPr>
            <a:r>
              <a:rPr lang="en-US" sz="1200" b="0" dirty="0"/>
              <a:t>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169" y="4465"/>
            <a:ext cx="7940431" cy="1066800"/>
          </a:xfrm>
        </p:spPr>
        <p:txBody>
          <a:bodyPr/>
          <a:lstStyle/>
          <a:p>
            <a:r>
              <a:rPr lang="en-US" dirty="0"/>
              <a:t>The geometry factor G for cavities</a:t>
            </a:r>
          </a:p>
        </p:txBody>
      </p:sp>
      <p:sp>
        <p:nvSpPr>
          <p:cNvPr id="3" name="Content Placeholder 2"/>
          <p:cNvSpPr>
            <a:spLocks noGrp="1"/>
          </p:cNvSpPr>
          <p:nvPr>
            <p:ph idx="1"/>
          </p:nvPr>
        </p:nvSpPr>
        <p:spPr>
          <a:xfrm>
            <a:off x="0" y="788854"/>
            <a:ext cx="9144000" cy="5907775"/>
          </a:xfrm>
        </p:spPr>
        <p:txBody>
          <a:bodyPr/>
          <a:lstStyle/>
          <a:p>
            <a:pPr>
              <a:buNone/>
            </a:pPr>
            <a:r>
              <a:rPr lang="en-US" dirty="0">
                <a:effectLst/>
              </a:rPr>
              <a:t>	</a:t>
            </a:r>
          </a:p>
          <a:p>
            <a:pPr>
              <a:buNone/>
            </a:pPr>
            <a:r>
              <a:rPr lang="en-US" b="0" dirty="0">
                <a:effectLst/>
              </a:rPr>
              <a:t>	The geometry factor is together with the Q-value an important figure of merit for cavities; this is in particular relevant for superconducting cavities. Lets take the surface resistance R</a:t>
            </a:r>
            <a:r>
              <a:rPr lang="en-US" b="0" baseline="-25000" dirty="0">
                <a:effectLst/>
              </a:rPr>
              <a:t>s</a:t>
            </a:r>
            <a:r>
              <a:rPr lang="en-US" b="0" dirty="0">
                <a:effectLst/>
              </a:rPr>
              <a:t> and we obtain a very simple formula  </a:t>
            </a:r>
          </a:p>
          <a:p>
            <a:pPr>
              <a:buNone/>
            </a:pPr>
            <a:endParaRPr lang="en-US" sz="1800" b="0" dirty="0">
              <a:effectLst/>
            </a:endParaRPr>
          </a:p>
          <a:p>
            <a:pPr algn="ctr">
              <a:buNone/>
            </a:pPr>
            <a:r>
              <a:rPr lang="en-US" sz="1800" b="0" dirty="0">
                <a:effectLst/>
              </a:rPr>
              <a:t>                     G = R</a:t>
            </a:r>
            <a:r>
              <a:rPr lang="en-US" sz="1800" b="0" baseline="-25000" dirty="0">
                <a:effectLst/>
              </a:rPr>
              <a:t>s </a:t>
            </a:r>
            <a:r>
              <a:rPr lang="en-US" sz="1800" b="0" dirty="0">
                <a:effectLst/>
              </a:rPr>
              <a:t>Q</a:t>
            </a:r>
            <a:r>
              <a:rPr lang="en-US" sz="1800" dirty="0">
                <a:effectLst/>
              </a:rPr>
              <a:t>	  		          </a:t>
            </a:r>
          </a:p>
          <a:p>
            <a:pPr>
              <a:buNone/>
            </a:pPr>
            <a:r>
              <a:rPr lang="en-US" sz="1800" dirty="0">
                <a:effectLst/>
              </a:rPr>
              <a:t>	</a:t>
            </a:r>
          </a:p>
          <a:p>
            <a:pPr>
              <a:buNone/>
            </a:pPr>
            <a:r>
              <a:rPr lang="en-US" dirty="0">
                <a:effectLst/>
              </a:rPr>
              <a:t>	</a:t>
            </a:r>
            <a:r>
              <a:rPr lang="en-US" sz="2000" b="0" dirty="0">
                <a:effectLst/>
              </a:rPr>
              <a:t>R</a:t>
            </a:r>
            <a:r>
              <a:rPr lang="en-US" sz="2000" b="0" baseline="-25000" dirty="0">
                <a:effectLst/>
              </a:rPr>
              <a:t>s </a:t>
            </a:r>
            <a:r>
              <a:rPr lang="en-US" sz="2000" b="0" dirty="0">
                <a:effectLst/>
              </a:rPr>
              <a:t> is a function of many parameters like surface roughness , material and also treatment of the surface inside the cavity and normally assumed constant over the entire surface.</a:t>
            </a:r>
          </a:p>
          <a:p>
            <a:pPr>
              <a:buNone/>
            </a:pPr>
            <a:r>
              <a:rPr lang="en-US" sz="2000" b="0" dirty="0">
                <a:effectLst/>
              </a:rPr>
              <a:t>	Typical values for G are around 270 Ohm for pillbox like cavities used for highly relativistic beams and as low as 20 Ohm for cavities used for slow beams.</a:t>
            </a:r>
          </a:p>
          <a:p>
            <a:pPr>
              <a:buNone/>
            </a:pPr>
            <a:r>
              <a:rPr lang="en-US" sz="2000" b="0" dirty="0">
                <a:effectLst/>
              </a:rPr>
              <a:t>	One may calculate G also with the knowledge of Q in a similar way as the calculation of Q is done via the stored energy in a cavity and the power dissipated per period.</a:t>
            </a:r>
            <a:endParaRPr lang="en-US" sz="2000" dirty="0">
              <a:effectLst/>
            </a:endParaRPr>
          </a:p>
          <a:p>
            <a:pPr>
              <a:buNone/>
            </a:pPr>
            <a:r>
              <a:rPr lang="en-US" sz="2000" dirty="0">
                <a:effectLst/>
              </a:rPr>
              <a:t>	</a:t>
            </a:r>
          </a:p>
          <a:p>
            <a:pPr>
              <a:buNone/>
            </a:pPr>
            <a:r>
              <a:rPr lang="en-US" dirty="0">
                <a:effectLst/>
              </a:rPr>
              <a:t>	</a:t>
            </a:r>
          </a:p>
        </p:txBody>
      </p:sp>
      <p:sp>
        <p:nvSpPr>
          <p:cNvPr id="4" name="Date Placeholder 3"/>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F. Caspers, M. Wendt, M. Bozzolan; JUAS 2021 RF Eng.</a:t>
            </a:r>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30BF5437-FF38-41B9-B17B-9EC8850EF000}" type="slidenum">
              <a:rPr kumimoji="0" lang="en-US" sz="14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68</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Rectangle 11"/>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marL="0" marR="0" lvl="0" indent="0" algn="ctr" defTabSz="914400" rtl="0" eaLnBrk="0" fontAlgn="base" latinLnBrk="0" hangingPunct="0">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charset="0"/>
                <a:ea typeface="+mn-ea"/>
                <a:cs typeface="+mn-cs"/>
              </a:rPr>
              <a:t>Cavity structures</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E9E9DF3-D419-47D7-9477-F6020AC884FA}"/>
                  </a:ext>
                </a:extLst>
              </p:cNvPr>
              <p:cNvSpPr txBox="1"/>
              <p:nvPr/>
            </p:nvSpPr>
            <p:spPr>
              <a:xfrm>
                <a:off x="5961406" y="2886364"/>
                <a:ext cx="2555187" cy="472309"/>
              </a:xfrm>
              <a:prstGeom prst="rect">
                <a:avLst/>
              </a:prstGeom>
              <a:solidFill>
                <a:schemeClr val="bg1"/>
              </a:solidFill>
            </p:spPr>
            <p:txBody>
              <a:bodyPr wrap="none" lIns="0" tIns="0" rIns="0" bIns="0" rtlCol="0">
                <a:spAutoFit/>
              </a:bodyPr>
              <a:lstStyle/>
              <a:p>
                <a:pPr marL="0" marR="0" lvl="0" indent="0" algn="l" defTabSz="914400" rtl="0" eaLnBrk="0" fontAlgn="base" latinLnBrk="0" hangingPunct="0">
                  <a:lnSpc>
                    <a:spcPct val="90000"/>
                  </a:lnSpc>
                  <a:spcBef>
                    <a:spcPct val="30000"/>
                  </a:spcBef>
                  <a:spcAft>
                    <a:spcPct val="0"/>
                  </a:spcAft>
                  <a:buClr>
                    <a:srgbClr val="FC0128"/>
                  </a:buClr>
                  <a:buSzPct val="70000"/>
                  <a:buFont typeface="Wingdings" pitchFamily="2" charset="2"/>
                  <a:buNone/>
                  <a:tabLst/>
                  <a:defRPr/>
                </a:pPr>
                <a14:m>
                  <m:oMathPara xmlns:m="http://schemas.openxmlformats.org/officeDocument/2006/math">
                    <m:oMathParaPr>
                      <m:jc m:val="centerGroup"/>
                    </m:oMathParaPr>
                    <m:oMath xmlns:m="http://schemas.openxmlformats.org/officeDocument/2006/math">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𝑄</m:t>
                      </m:r>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=2</m:t>
                      </m:r>
                      <m:r>
                        <m:rPr>
                          <m:sty m:val="p"/>
                        </m:rPr>
                        <a:rPr kumimoji="0" lang="el-GR"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π</m:t>
                      </m:r>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 </m:t>
                      </m:r>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𝑊</m:t>
                      </m:r>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sSubPr>
                            <m:e>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𝑓</m:t>
                              </m:r>
                            </m:e>
                            <m:sub>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𝑅𝐸𝑆</m:t>
                              </m:r>
                            </m:sub>
                          </m:sSub>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den>
                      </m:f>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m:t>
                      </m:r>
                      <m:f>
                        <m:fPr>
                          <m:ctrlP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ctrlPr>
                        </m:fPr>
                        <m:num>
                          <m:sSub>
                            <m:sSubPr>
                              <m:ctrlP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ctrlPr>
                            </m:sSubPr>
                            <m:e>
                              <m:r>
                                <m:rPr>
                                  <m:sty m:val="p"/>
                                </m:rPr>
                                <a:rPr kumimoji="0" lang="el-GR"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ω</m:t>
                              </m:r>
                            </m:e>
                            <m: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𝑅𝐸𝑆</m:t>
                              </m:r>
                            </m:sub>
                          </m:sSub>
                          <m:r>
                            <a:rPr kumimoji="0" lang="de-CH" sz="1800" b="0" i="1" u="none" strike="noStrike" kern="1200" cap="none" spc="0" normalizeH="0" baseline="0" noProof="0">
                              <a:ln>
                                <a:noFill/>
                              </a:ln>
                              <a:solidFill>
                                <a:srgbClr val="618FFD">
                                  <a:lumMod val="75000"/>
                                </a:srgbClr>
                              </a:solidFill>
                              <a:effectLst/>
                              <a:uLnTx/>
                              <a:uFillTx/>
                              <a:latin typeface="Cambria Math" panose="02040503050406030204" pitchFamily="18" charset="0"/>
                              <a:ea typeface="+mn-ea"/>
                              <a:cs typeface="+mn-cs"/>
                            </a:rPr>
                            <m:t>𝑊</m:t>
                          </m:r>
                        </m:num>
                        <m:den>
                          <m:r>
                            <a:rPr kumimoji="0" lang="de-CH" sz="1800" b="0" i="1" u="none" strike="noStrike" kern="1200" cap="none" spc="0" normalizeH="0" baseline="0" noProof="0" smtClean="0">
                              <a:ln>
                                <a:noFill/>
                              </a:ln>
                              <a:solidFill>
                                <a:srgbClr val="618FFD">
                                  <a:lumMod val="75000"/>
                                </a:srgbClr>
                              </a:solidFill>
                              <a:effectLst/>
                              <a:uLnTx/>
                              <a:uFillTx/>
                              <a:latin typeface="Cambria Math" panose="02040503050406030204" pitchFamily="18" charset="0"/>
                              <a:ea typeface="+mn-ea"/>
                              <a:cs typeface="+mn-cs"/>
                            </a:rPr>
                            <m:t>𝑃</m:t>
                          </m:r>
                        </m:den>
                      </m:f>
                    </m:oMath>
                  </m:oMathPara>
                </a14:m>
                <a:endParaRPr kumimoji="0" lang="en-GB" sz="1800" b="0" i="0" u="none" strike="noStrike" kern="1200" cap="none" spc="0" normalizeH="0" baseline="0" noProof="0" dirty="0">
                  <a:ln>
                    <a:noFill/>
                  </a:ln>
                  <a:solidFill>
                    <a:srgbClr val="0000FF"/>
                  </a:solidFill>
                  <a:effectLst/>
                  <a:uLnTx/>
                  <a:uFillTx/>
                  <a:latin typeface="Arial" charset="0"/>
                  <a:ea typeface="+mn-ea"/>
                  <a:cs typeface="+mn-cs"/>
                </a:endParaRPr>
              </a:p>
            </p:txBody>
          </p:sp>
        </mc:Choice>
        <mc:Fallback xmlns="">
          <p:sp>
            <p:nvSpPr>
              <p:cNvPr id="7" name="TextBox 6">
                <a:extLst>
                  <a:ext uri="{FF2B5EF4-FFF2-40B4-BE49-F238E27FC236}">
                    <a16:creationId xmlns:a16="http://schemas.microsoft.com/office/drawing/2014/main" id="{CE9E9DF3-D419-47D7-9477-F6020AC884FA}"/>
                  </a:ext>
                </a:extLst>
              </p:cNvPr>
              <p:cNvSpPr txBox="1">
                <a:spLocks noRot="1" noChangeAspect="1" noMove="1" noResize="1" noEditPoints="1" noAdjustHandles="1" noChangeArrowheads="1" noChangeShapeType="1" noTextEdit="1"/>
              </p:cNvSpPr>
              <p:nvPr/>
            </p:nvSpPr>
            <p:spPr>
              <a:xfrm>
                <a:off x="5961406" y="2886364"/>
                <a:ext cx="2555187" cy="472309"/>
              </a:xfrm>
              <a:prstGeom prst="rect">
                <a:avLst/>
              </a:prstGeom>
              <a:blipFill>
                <a:blip r:embed="rId3"/>
                <a:stretch>
                  <a:fillRect t="-2564" b="-2564"/>
                </a:stretch>
              </a:blipFill>
            </p:spPr>
            <p:txBody>
              <a:bodyPr/>
              <a:lstStyle/>
              <a:p>
                <a:r>
                  <a:rPr lang="en-GB">
                    <a:noFill/>
                  </a:rPr>
                  <a:t> </a:t>
                </a:r>
              </a:p>
            </p:txBody>
          </p:sp>
        </mc:Fallback>
      </mc:AlternateContent>
    </p:spTree>
    <p:extLst>
      <p:ext uri="{BB962C8B-B14F-4D97-AF65-F5344CB8AC3E}">
        <p14:creationId xmlns:p14="http://schemas.microsoft.com/office/powerpoint/2010/main" val="275435430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6870" name="Slide Number Placeholder 4"/>
          <p:cNvSpPr>
            <a:spLocks noGrp="1"/>
          </p:cNvSpPr>
          <p:nvPr>
            <p:ph type="sldNum" sz="quarter" idx="11"/>
          </p:nvPr>
        </p:nvSpPr>
        <p:spPr>
          <a:noFill/>
        </p:spPr>
        <p:txBody>
          <a:bodyPr/>
          <a:lstStyle/>
          <a:p>
            <a:fld id="{47C1751F-A95B-4059-8E01-CBDFD2EBCC8F}" type="slidenum">
              <a:rPr lang="en-US" smtClean="0"/>
              <a:pPr/>
              <a:t>69</a:t>
            </a:fld>
            <a:endParaRPr lang="en-US" dirty="0"/>
          </a:p>
        </p:txBody>
      </p:sp>
      <p:sp>
        <p:nvSpPr>
          <p:cNvPr id="36871" name="Rectangle 4"/>
          <p:cNvSpPr>
            <a:spLocks noChangeArrowheads="1"/>
          </p:cNvSpPr>
          <p:nvPr/>
        </p:nvSpPr>
        <p:spPr bwMode="auto">
          <a:xfrm>
            <a:off x="1481138" y="203200"/>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Transit time factor (1)</a:t>
            </a:r>
          </a:p>
        </p:txBody>
      </p:sp>
      <p:sp>
        <p:nvSpPr>
          <p:cNvPr id="36872"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grpSp>
        <p:nvGrpSpPr>
          <p:cNvPr id="36873" name="Group 98"/>
          <p:cNvGrpSpPr>
            <a:grpSpLocks/>
          </p:cNvGrpSpPr>
          <p:nvPr/>
        </p:nvGrpSpPr>
        <p:grpSpPr bwMode="auto">
          <a:xfrm>
            <a:off x="1809750" y="4370388"/>
            <a:ext cx="2660650" cy="1597025"/>
            <a:chOff x="591128" y="3823855"/>
            <a:chExt cx="3029527" cy="2189813"/>
          </a:xfrm>
        </p:grpSpPr>
        <p:cxnSp>
          <p:nvCxnSpPr>
            <p:cNvPr id="36905" name="Straight Arrow Connector 25"/>
            <p:cNvCxnSpPr>
              <a:cxnSpLocks noChangeShapeType="1"/>
            </p:cNvCxnSpPr>
            <p:nvPr/>
          </p:nvCxnSpPr>
          <p:spPr bwMode="auto">
            <a:xfrm>
              <a:off x="591128" y="4922816"/>
              <a:ext cx="3029527" cy="1754"/>
            </a:xfrm>
            <a:prstGeom prst="straightConnector1">
              <a:avLst/>
            </a:prstGeom>
            <a:noFill/>
            <a:ln w="15875" algn="ctr">
              <a:solidFill>
                <a:schemeClr val="tx1"/>
              </a:solidFill>
              <a:round/>
              <a:headEnd/>
              <a:tailEnd type="arrow" w="med" len="med"/>
            </a:ln>
          </p:spPr>
        </p:cxnSp>
        <p:cxnSp>
          <p:nvCxnSpPr>
            <p:cNvPr id="36906" name="Straight Connector 40"/>
            <p:cNvCxnSpPr>
              <a:cxnSpLocks noChangeShapeType="1"/>
            </p:cNvCxnSpPr>
            <p:nvPr/>
          </p:nvCxnSpPr>
          <p:spPr bwMode="auto">
            <a:xfrm>
              <a:off x="785091" y="4913745"/>
              <a:ext cx="701964" cy="3228"/>
            </a:xfrm>
            <a:prstGeom prst="line">
              <a:avLst/>
            </a:prstGeom>
            <a:noFill/>
            <a:ln w="25400" algn="ctr">
              <a:solidFill>
                <a:srgbClr val="00CC00"/>
              </a:solidFill>
              <a:round/>
              <a:headEnd/>
              <a:tailEnd type="none" w="lg" len="lg"/>
            </a:ln>
          </p:spPr>
        </p:cxnSp>
        <p:cxnSp>
          <p:nvCxnSpPr>
            <p:cNvPr id="36907" name="Straight Connector 42"/>
            <p:cNvCxnSpPr>
              <a:cxnSpLocks noChangeShapeType="1"/>
            </p:cNvCxnSpPr>
            <p:nvPr/>
          </p:nvCxnSpPr>
          <p:spPr bwMode="auto">
            <a:xfrm>
              <a:off x="2715491" y="4913745"/>
              <a:ext cx="701964" cy="3228"/>
            </a:xfrm>
            <a:prstGeom prst="line">
              <a:avLst/>
            </a:prstGeom>
            <a:noFill/>
            <a:ln w="25400" algn="ctr">
              <a:solidFill>
                <a:srgbClr val="00CC00"/>
              </a:solidFill>
              <a:round/>
              <a:headEnd/>
              <a:tailEnd type="none" w="lg" len="lg"/>
            </a:ln>
          </p:spPr>
        </p:cxnSp>
        <p:grpSp>
          <p:nvGrpSpPr>
            <p:cNvPr id="36908" name="Group 47"/>
            <p:cNvGrpSpPr>
              <a:grpSpLocks/>
            </p:cNvGrpSpPr>
            <p:nvPr/>
          </p:nvGrpSpPr>
          <p:grpSpPr bwMode="auto">
            <a:xfrm>
              <a:off x="1477025" y="3823855"/>
              <a:ext cx="1266969" cy="1099922"/>
              <a:chOff x="3545970" y="3084946"/>
              <a:chExt cx="1266969" cy="1099922"/>
            </a:xfrm>
          </p:grpSpPr>
          <p:grpSp>
            <p:nvGrpSpPr>
              <p:cNvPr id="36918" name="Group 34"/>
              <p:cNvGrpSpPr>
                <a:grpSpLocks/>
              </p:cNvGrpSpPr>
              <p:nvPr/>
            </p:nvGrpSpPr>
            <p:grpSpPr bwMode="auto">
              <a:xfrm>
                <a:off x="3545970" y="3084946"/>
                <a:ext cx="1266969" cy="1099922"/>
                <a:chOff x="3545970" y="3643746"/>
                <a:chExt cx="1266969" cy="541121"/>
              </a:xfrm>
            </p:grpSpPr>
            <p:cxnSp>
              <p:nvCxnSpPr>
                <p:cNvPr id="36923" name="Straight Connector 29"/>
                <p:cNvCxnSpPr>
                  <a:cxnSpLocks noChangeShapeType="1"/>
                </p:cNvCxnSpPr>
                <p:nvPr/>
              </p:nvCxnSpPr>
              <p:spPr bwMode="auto">
                <a:xfrm>
                  <a:off x="3546763" y="3643746"/>
                  <a:ext cx="1265382" cy="1588"/>
                </a:xfrm>
                <a:prstGeom prst="line">
                  <a:avLst/>
                </a:prstGeom>
                <a:noFill/>
                <a:ln w="25400" algn="ctr">
                  <a:solidFill>
                    <a:srgbClr val="00CC00"/>
                  </a:solidFill>
                  <a:round/>
                  <a:headEnd/>
                  <a:tailEnd type="none" w="lg" len="lg"/>
                </a:ln>
              </p:spPr>
            </p:cxnSp>
            <p:cxnSp>
              <p:nvCxnSpPr>
                <p:cNvPr id="36924" name="Straight Connector 32"/>
                <p:cNvCxnSpPr>
                  <a:cxnSpLocks noChangeShapeType="1"/>
                </p:cNvCxnSpPr>
                <p:nvPr/>
              </p:nvCxnSpPr>
              <p:spPr bwMode="auto">
                <a:xfrm rot="5400000">
                  <a:off x="3278909" y="3916218"/>
                  <a:ext cx="535709" cy="1588"/>
                </a:xfrm>
                <a:prstGeom prst="line">
                  <a:avLst/>
                </a:prstGeom>
                <a:noFill/>
                <a:ln w="25400" algn="ctr">
                  <a:solidFill>
                    <a:srgbClr val="00CC00"/>
                  </a:solidFill>
                  <a:round/>
                  <a:headEnd/>
                  <a:tailEnd type="none" w="lg" len="lg"/>
                </a:ln>
              </p:spPr>
            </p:cxnSp>
            <p:cxnSp>
              <p:nvCxnSpPr>
                <p:cNvPr id="36925" name="Straight Connector 33"/>
                <p:cNvCxnSpPr>
                  <a:cxnSpLocks noChangeShapeType="1"/>
                </p:cNvCxnSpPr>
                <p:nvPr/>
              </p:nvCxnSpPr>
              <p:spPr bwMode="auto">
                <a:xfrm rot="5400000">
                  <a:off x="4544290" y="3916219"/>
                  <a:ext cx="535709" cy="1588"/>
                </a:xfrm>
                <a:prstGeom prst="line">
                  <a:avLst/>
                </a:prstGeom>
                <a:noFill/>
                <a:ln w="25400" algn="ctr">
                  <a:solidFill>
                    <a:srgbClr val="00CC00"/>
                  </a:solidFill>
                  <a:round/>
                  <a:headEnd/>
                  <a:tailEnd type="none" w="lg" len="lg"/>
                </a:ln>
              </p:spPr>
            </p:cxnSp>
          </p:grpSp>
          <p:cxnSp>
            <p:nvCxnSpPr>
              <p:cNvPr id="44" name="Straight Connector 43"/>
              <p:cNvCxnSpPr/>
              <p:nvPr/>
            </p:nvCxnSpPr>
            <p:spPr bwMode="auto">
              <a:xfrm>
                <a:off x="3545794" y="3176370"/>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45" name="Straight Connector 44"/>
              <p:cNvCxnSpPr/>
              <p:nvPr/>
            </p:nvCxnSpPr>
            <p:spPr bwMode="auto">
              <a:xfrm>
                <a:off x="3545794" y="3287383"/>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46" name="Straight Connector 45"/>
              <p:cNvCxnSpPr/>
              <p:nvPr/>
            </p:nvCxnSpPr>
            <p:spPr bwMode="auto">
              <a:xfrm>
                <a:off x="3545794" y="3546418"/>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47" name="Straight Connector 46"/>
              <p:cNvCxnSpPr/>
              <p:nvPr/>
            </p:nvCxnSpPr>
            <p:spPr bwMode="auto">
              <a:xfrm>
                <a:off x="3545794" y="3970884"/>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grpSp>
        <p:grpSp>
          <p:nvGrpSpPr>
            <p:cNvPr id="36909" name="Group 48"/>
            <p:cNvGrpSpPr>
              <a:grpSpLocks/>
            </p:cNvGrpSpPr>
            <p:nvPr/>
          </p:nvGrpSpPr>
          <p:grpSpPr bwMode="auto">
            <a:xfrm flipV="1">
              <a:off x="1477025" y="4913746"/>
              <a:ext cx="1266969" cy="1099922"/>
              <a:chOff x="3545970" y="3084946"/>
              <a:chExt cx="1266969" cy="1099922"/>
            </a:xfrm>
          </p:grpSpPr>
          <p:grpSp>
            <p:nvGrpSpPr>
              <p:cNvPr id="36910" name="Group 49"/>
              <p:cNvGrpSpPr>
                <a:grpSpLocks/>
              </p:cNvGrpSpPr>
              <p:nvPr/>
            </p:nvGrpSpPr>
            <p:grpSpPr bwMode="auto">
              <a:xfrm>
                <a:off x="3545970" y="3085209"/>
                <a:ext cx="1266969" cy="1099961"/>
                <a:chOff x="3545970" y="3643746"/>
                <a:chExt cx="1266969" cy="541121"/>
              </a:xfrm>
            </p:grpSpPr>
            <p:cxnSp>
              <p:nvCxnSpPr>
                <p:cNvPr id="55" name="Straight Connector 54"/>
                <p:cNvCxnSpPr/>
                <p:nvPr/>
              </p:nvCxnSpPr>
              <p:spPr bwMode="auto">
                <a:xfrm>
                  <a:off x="3545794" y="3643616"/>
                  <a:ext cx="1267124" cy="1071"/>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56" name="Straight Connector 55"/>
                <p:cNvCxnSpPr/>
                <p:nvPr/>
              </p:nvCxnSpPr>
              <p:spPr bwMode="auto">
                <a:xfrm rot="5400000">
                  <a:off x="3278986" y="3915778"/>
                  <a:ext cx="535422" cy="1808"/>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57" name="Straight Connector 56"/>
                <p:cNvCxnSpPr/>
                <p:nvPr/>
              </p:nvCxnSpPr>
              <p:spPr bwMode="auto">
                <a:xfrm rot="5400000">
                  <a:off x="4544302" y="3915778"/>
                  <a:ext cx="535422" cy="1808"/>
                </a:xfrm>
                <a:prstGeom prst="line">
                  <a:avLst/>
                </a:prstGeom>
                <a:noFill/>
                <a:ln w="15875" cap="flat" cmpd="sng" algn="ctr">
                  <a:solidFill>
                    <a:schemeClr val="bg1">
                      <a:lumMod val="50000"/>
                    </a:schemeClr>
                  </a:solidFill>
                  <a:prstDash val="sysDash"/>
                  <a:round/>
                  <a:headEnd type="none" w="med" len="med"/>
                  <a:tailEnd type="none" w="lg" len="lg"/>
                </a:ln>
                <a:effectLst/>
              </p:spPr>
            </p:cxnSp>
          </p:grpSp>
          <p:cxnSp>
            <p:nvCxnSpPr>
              <p:cNvPr id="51" name="Straight Connector 50"/>
              <p:cNvCxnSpPr/>
              <p:nvPr/>
            </p:nvCxnSpPr>
            <p:spPr bwMode="auto">
              <a:xfrm>
                <a:off x="3545794" y="3176370"/>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52" name="Straight Connector 51"/>
              <p:cNvCxnSpPr/>
              <p:nvPr/>
            </p:nvCxnSpPr>
            <p:spPr bwMode="auto">
              <a:xfrm>
                <a:off x="3545794" y="3287385"/>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53" name="Straight Connector 52"/>
              <p:cNvCxnSpPr/>
              <p:nvPr/>
            </p:nvCxnSpPr>
            <p:spPr bwMode="auto">
              <a:xfrm>
                <a:off x="3545794" y="3546418"/>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cxnSp>
            <p:nvCxnSpPr>
              <p:cNvPr id="54" name="Straight Connector 53"/>
              <p:cNvCxnSpPr/>
              <p:nvPr/>
            </p:nvCxnSpPr>
            <p:spPr bwMode="auto">
              <a:xfrm>
                <a:off x="3545794" y="3970885"/>
                <a:ext cx="1267124" cy="4354"/>
              </a:xfrm>
              <a:prstGeom prst="line">
                <a:avLst/>
              </a:prstGeom>
              <a:noFill/>
              <a:ln w="15875" cap="flat" cmpd="sng" algn="ctr">
                <a:solidFill>
                  <a:schemeClr val="bg1">
                    <a:lumMod val="50000"/>
                  </a:schemeClr>
                </a:solidFill>
                <a:prstDash val="sysDash"/>
                <a:round/>
                <a:headEnd type="none" w="med" len="med"/>
                <a:tailEnd type="none" w="lg" len="lg"/>
              </a:ln>
              <a:effectLst/>
            </p:spPr>
          </p:cxnSp>
        </p:grpSp>
      </p:grpSp>
      <p:sp>
        <p:nvSpPr>
          <p:cNvPr id="17" name="Rectangle 16"/>
          <p:cNvSpPr/>
          <p:nvPr/>
        </p:nvSpPr>
        <p:spPr bwMode="auto">
          <a:xfrm>
            <a:off x="1385888" y="2101850"/>
            <a:ext cx="1223962" cy="622300"/>
          </a:xfrm>
          <a:prstGeom prst="rect">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ectangle 17"/>
          <p:cNvSpPr/>
          <p:nvPr/>
        </p:nvSpPr>
        <p:spPr bwMode="auto">
          <a:xfrm>
            <a:off x="1385888" y="2163763"/>
            <a:ext cx="1223962" cy="504825"/>
          </a:xfrm>
          <a:prstGeom prst="rect">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ectangle 18"/>
          <p:cNvSpPr/>
          <p:nvPr/>
        </p:nvSpPr>
        <p:spPr bwMode="auto">
          <a:xfrm>
            <a:off x="3698875" y="2101850"/>
            <a:ext cx="1223963" cy="622300"/>
          </a:xfrm>
          <a:prstGeom prst="rect">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p:cNvSpPr/>
          <p:nvPr/>
        </p:nvSpPr>
        <p:spPr bwMode="auto">
          <a:xfrm>
            <a:off x="3698875" y="2163763"/>
            <a:ext cx="1223963" cy="504825"/>
          </a:xfrm>
          <a:prstGeom prst="rect">
            <a:avLst/>
          </a:prstGeom>
          <a:solidFill>
            <a:schemeClr val="bg1"/>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6878" name="Straight Connector 62"/>
          <p:cNvCxnSpPr>
            <a:cxnSpLocks noChangeShapeType="1"/>
          </p:cNvCxnSpPr>
          <p:nvPr/>
        </p:nvCxnSpPr>
        <p:spPr bwMode="auto">
          <a:xfrm rot="5400000">
            <a:off x="2522538" y="2025650"/>
            <a:ext cx="192088" cy="1587"/>
          </a:xfrm>
          <a:prstGeom prst="line">
            <a:avLst/>
          </a:prstGeom>
          <a:noFill/>
          <a:ln w="12700" algn="ctr">
            <a:solidFill>
              <a:schemeClr val="tx1"/>
            </a:solidFill>
            <a:round/>
            <a:headEnd/>
            <a:tailEnd type="none" w="lg" len="lg"/>
          </a:ln>
        </p:spPr>
      </p:cxnSp>
      <p:grpSp>
        <p:nvGrpSpPr>
          <p:cNvPr id="36879" name="Group 80"/>
          <p:cNvGrpSpPr>
            <a:grpSpLocks/>
          </p:cNvGrpSpPr>
          <p:nvPr/>
        </p:nvGrpSpPr>
        <p:grpSpPr bwMode="auto">
          <a:xfrm>
            <a:off x="2613025" y="1293813"/>
            <a:ext cx="1092200" cy="868362"/>
            <a:chOff x="3537527" y="1034472"/>
            <a:chExt cx="1533237" cy="1210759"/>
          </a:xfrm>
        </p:grpSpPr>
        <p:cxnSp>
          <p:nvCxnSpPr>
            <p:cNvPr id="36902" name="Straight Connector 71"/>
            <p:cNvCxnSpPr>
              <a:cxnSpLocks noChangeShapeType="1"/>
            </p:cNvCxnSpPr>
            <p:nvPr/>
          </p:nvCxnSpPr>
          <p:spPr bwMode="auto">
            <a:xfrm rot="5400000" flipH="1" flipV="1">
              <a:off x="2946401" y="1644073"/>
              <a:ext cx="1200727" cy="1588"/>
            </a:xfrm>
            <a:prstGeom prst="line">
              <a:avLst/>
            </a:prstGeom>
            <a:noFill/>
            <a:ln w="25400" algn="ctr">
              <a:solidFill>
                <a:schemeClr val="tx1"/>
              </a:solidFill>
              <a:round/>
              <a:headEnd/>
              <a:tailEnd type="none" w="lg" len="lg"/>
            </a:ln>
          </p:spPr>
        </p:cxnSp>
        <p:cxnSp>
          <p:nvCxnSpPr>
            <p:cNvPr id="36903" name="Straight Connector 73"/>
            <p:cNvCxnSpPr>
              <a:cxnSpLocks noChangeShapeType="1"/>
            </p:cNvCxnSpPr>
            <p:nvPr/>
          </p:nvCxnSpPr>
          <p:spPr bwMode="auto">
            <a:xfrm>
              <a:off x="3537527" y="1034472"/>
              <a:ext cx="1533237" cy="1938"/>
            </a:xfrm>
            <a:prstGeom prst="line">
              <a:avLst/>
            </a:prstGeom>
            <a:noFill/>
            <a:ln w="25400" algn="ctr">
              <a:solidFill>
                <a:schemeClr val="tx1"/>
              </a:solidFill>
              <a:round/>
              <a:headEnd/>
              <a:tailEnd type="none" w="lg" len="lg"/>
            </a:ln>
          </p:spPr>
        </p:cxnSp>
        <p:cxnSp>
          <p:nvCxnSpPr>
            <p:cNvPr id="36904" name="Straight Connector 77"/>
            <p:cNvCxnSpPr>
              <a:cxnSpLocks noChangeShapeType="1"/>
            </p:cNvCxnSpPr>
            <p:nvPr/>
          </p:nvCxnSpPr>
          <p:spPr bwMode="auto">
            <a:xfrm rot="5400000" flipH="1" flipV="1">
              <a:off x="4461166" y="1644074"/>
              <a:ext cx="1200727" cy="1588"/>
            </a:xfrm>
            <a:prstGeom prst="line">
              <a:avLst/>
            </a:prstGeom>
            <a:noFill/>
            <a:ln w="25400" algn="ctr">
              <a:solidFill>
                <a:schemeClr val="tx1"/>
              </a:solidFill>
              <a:round/>
              <a:headEnd/>
              <a:tailEnd type="none" w="lg" len="lg"/>
            </a:ln>
          </p:spPr>
        </p:cxnSp>
      </p:grpSp>
      <p:grpSp>
        <p:nvGrpSpPr>
          <p:cNvPr id="36880" name="Group 81"/>
          <p:cNvGrpSpPr>
            <a:grpSpLocks/>
          </p:cNvGrpSpPr>
          <p:nvPr/>
        </p:nvGrpSpPr>
        <p:grpSpPr bwMode="auto">
          <a:xfrm flipV="1">
            <a:off x="2613025" y="2730500"/>
            <a:ext cx="1092200" cy="868363"/>
            <a:chOff x="3537527" y="1034472"/>
            <a:chExt cx="1533237" cy="1210759"/>
          </a:xfrm>
        </p:grpSpPr>
        <p:cxnSp>
          <p:nvCxnSpPr>
            <p:cNvPr id="36899" name="Straight Connector 82"/>
            <p:cNvCxnSpPr>
              <a:cxnSpLocks noChangeShapeType="1"/>
            </p:cNvCxnSpPr>
            <p:nvPr/>
          </p:nvCxnSpPr>
          <p:spPr bwMode="auto">
            <a:xfrm rot="5400000" flipH="1" flipV="1">
              <a:off x="2946401" y="1644073"/>
              <a:ext cx="1200727" cy="1588"/>
            </a:xfrm>
            <a:prstGeom prst="line">
              <a:avLst/>
            </a:prstGeom>
            <a:noFill/>
            <a:ln w="25400" algn="ctr">
              <a:solidFill>
                <a:schemeClr val="tx1"/>
              </a:solidFill>
              <a:round/>
              <a:headEnd/>
              <a:tailEnd type="none" w="lg" len="lg"/>
            </a:ln>
          </p:spPr>
        </p:cxnSp>
        <p:cxnSp>
          <p:nvCxnSpPr>
            <p:cNvPr id="36900" name="Straight Connector 83"/>
            <p:cNvCxnSpPr>
              <a:cxnSpLocks noChangeShapeType="1"/>
            </p:cNvCxnSpPr>
            <p:nvPr/>
          </p:nvCxnSpPr>
          <p:spPr bwMode="auto">
            <a:xfrm>
              <a:off x="3537527" y="1034472"/>
              <a:ext cx="1533237" cy="1938"/>
            </a:xfrm>
            <a:prstGeom prst="line">
              <a:avLst/>
            </a:prstGeom>
            <a:noFill/>
            <a:ln w="25400" algn="ctr">
              <a:solidFill>
                <a:schemeClr val="tx1"/>
              </a:solidFill>
              <a:round/>
              <a:headEnd/>
              <a:tailEnd type="none" w="lg" len="lg"/>
            </a:ln>
          </p:spPr>
        </p:cxnSp>
        <p:cxnSp>
          <p:nvCxnSpPr>
            <p:cNvPr id="36901" name="Straight Connector 84"/>
            <p:cNvCxnSpPr>
              <a:cxnSpLocks noChangeShapeType="1"/>
            </p:cNvCxnSpPr>
            <p:nvPr/>
          </p:nvCxnSpPr>
          <p:spPr bwMode="auto">
            <a:xfrm rot="5400000" flipH="1" flipV="1">
              <a:off x="4461166" y="1644074"/>
              <a:ext cx="1200727" cy="1588"/>
            </a:xfrm>
            <a:prstGeom prst="line">
              <a:avLst/>
            </a:prstGeom>
            <a:noFill/>
            <a:ln w="25400" algn="ctr">
              <a:solidFill>
                <a:schemeClr val="tx1"/>
              </a:solidFill>
              <a:round/>
              <a:headEnd/>
              <a:tailEnd type="none" w="lg" len="lg"/>
            </a:ln>
          </p:spPr>
        </p:cxnSp>
      </p:grpSp>
      <p:sp>
        <p:nvSpPr>
          <p:cNvPr id="36881" name="Rectangle 85"/>
          <p:cNvSpPr>
            <a:spLocks noChangeArrowheads="1"/>
          </p:cNvSpPr>
          <p:nvPr/>
        </p:nvSpPr>
        <p:spPr bwMode="auto">
          <a:xfrm>
            <a:off x="5459413" y="1281113"/>
            <a:ext cx="3328987" cy="5576887"/>
          </a:xfrm>
          <a:prstGeom prst="rect">
            <a:avLst/>
          </a:prstGeom>
          <a:noFill/>
          <a:ln w="9525">
            <a:noFill/>
            <a:miter lim="800000"/>
            <a:headEnd/>
            <a:tailEnd/>
          </a:ln>
        </p:spPr>
        <p:txBody>
          <a:bodyPr>
            <a:spAutoFit/>
          </a:bodyPr>
          <a:lstStyle/>
          <a:p>
            <a:pPr>
              <a:spcBef>
                <a:spcPct val="0"/>
              </a:spcBef>
              <a:buClrTx/>
              <a:buSzTx/>
              <a:buFontTx/>
              <a:buNone/>
            </a:pPr>
            <a:r>
              <a:rPr lang="en-US" sz="1800" b="0" dirty="0"/>
              <a:t>The “voltage” in a cavity along the particle trajectory (which coincides with the axis of the cavity) is given by the integral            along this path for a fixed moment in time:</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r>
              <a:rPr lang="en-US" sz="1800" b="0" dirty="0"/>
              <a:t>But: the field in the cavity is varying in time:</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r>
              <a:rPr lang="en-US" sz="1800" b="0" dirty="0"/>
              <a:t>Thus, the field seen by the particle is</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r>
              <a:rPr lang="en-US" sz="1800" b="0" dirty="0"/>
              <a:t> </a:t>
            </a:r>
          </a:p>
        </p:txBody>
      </p:sp>
      <p:cxnSp>
        <p:nvCxnSpPr>
          <p:cNvPr id="36882" name="Straight Connector 21"/>
          <p:cNvCxnSpPr>
            <a:cxnSpLocks noChangeShapeType="1"/>
          </p:cNvCxnSpPr>
          <p:nvPr/>
        </p:nvCxnSpPr>
        <p:spPr bwMode="auto">
          <a:xfrm>
            <a:off x="1108075" y="2382838"/>
            <a:ext cx="4100513" cy="1587"/>
          </a:xfrm>
          <a:prstGeom prst="line">
            <a:avLst/>
          </a:prstGeom>
          <a:noFill/>
          <a:ln w="15875" algn="ctr">
            <a:solidFill>
              <a:schemeClr val="tx1"/>
            </a:solidFill>
            <a:prstDash val="lgDashDot"/>
            <a:round/>
            <a:headEnd/>
            <a:tailEnd type="none" w="lg" len="lg"/>
          </a:ln>
        </p:spPr>
      </p:cxnSp>
      <p:sp>
        <p:nvSpPr>
          <p:cNvPr id="90" name="Oval 89"/>
          <p:cNvSpPr/>
          <p:nvPr/>
        </p:nvSpPr>
        <p:spPr bwMode="auto">
          <a:xfrm>
            <a:off x="1625600" y="2281238"/>
            <a:ext cx="203200" cy="203200"/>
          </a:xfrm>
          <a:prstGeom prst="ellipse">
            <a:avLst/>
          </a:prstGeom>
          <a:solidFill>
            <a:srgbClr val="FF0000"/>
          </a:solidFill>
          <a:ln w="25400" cap="flat" cmpd="sng" algn="ctr">
            <a:solidFill>
              <a:srgbClr val="C000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36884" name="Straight Arrow Connector 90"/>
          <p:cNvCxnSpPr>
            <a:cxnSpLocks noChangeShapeType="1"/>
            <a:stCxn id="90" idx="6"/>
          </p:cNvCxnSpPr>
          <p:nvPr/>
        </p:nvCxnSpPr>
        <p:spPr bwMode="auto">
          <a:xfrm>
            <a:off x="1828800" y="2382838"/>
            <a:ext cx="331788" cy="1587"/>
          </a:xfrm>
          <a:prstGeom prst="straightConnector1">
            <a:avLst/>
          </a:prstGeom>
          <a:noFill/>
          <a:ln w="25400" algn="ctr">
            <a:solidFill>
              <a:srgbClr val="0000FF"/>
            </a:solidFill>
            <a:round/>
            <a:headEnd/>
            <a:tailEnd type="arrow" w="med" len="med"/>
          </a:ln>
        </p:spPr>
      </p:cxnSp>
      <p:cxnSp>
        <p:nvCxnSpPr>
          <p:cNvPr id="36885" name="Straight Arrow Connector 93"/>
          <p:cNvCxnSpPr>
            <a:cxnSpLocks noChangeShapeType="1"/>
          </p:cNvCxnSpPr>
          <p:nvPr/>
        </p:nvCxnSpPr>
        <p:spPr bwMode="auto">
          <a:xfrm>
            <a:off x="2678113" y="1966913"/>
            <a:ext cx="989012" cy="1587"/>
          </a:xfrm>
          <a:prstGeom prst="straightConnector1">
            <a:avLst/>
          </a:prstGeom>
          <a:noFill/>
          <a:ln w="25400" algn="ctr">
            <a:solidFill>
              <a:srgbClr val="FF0000"/>
            </a:solidFill>
            <a:round/>
            <a:headEnd/>
            <a:tailEnd type="arrow" w="med" len="med"/>
          </a:ln>
        </p:spPr>
      </p:cxnSp>
      <p:sp>
        <p:nvSpPr>
          <p:cNvPr id="36886" name="TextBox 12"/>
          <p:cNvSpPr txBox="1">
            <a:spLocks noChangeArrowheads="1"/>
          </p:cNvSpPr>
          <p:nvPr/>
        </p:nvSpPr>
        <p:spPr bwMode="auto">
          <a:xfrm>
            <a:off x="2884488" y="1628775"/>
            <a:ext cx="536575" cy="369888"/>
          </a:xfrm>
          <a:prstGeom prst="rect">
            <a:avLst/>
          </a:prstGeom>
          <a:noFill/>
          <a:ln w="9525">
            <a:noFill/>
            <a:miter lim="800000"/>
            <a:headEnd/>
            <a:tailEnd/>
          </a:ln>
        </p:spPr>
        <p:txBody>
          <a:bodyPr>
            <a:spAutoFit/>
          </a:bodyPr>
          <a:lstStyle/>
          <a:p>
            <a:pPr>
              <a:buFont typeface="Wingdings" pitchFamily="2" charset="2"/>
              <a:buNone/>
            </a:pPr>
            <a:r>
              <a:rPr lang="en-US" sz="2000" b="0" i="1" dirty="0">
                <a:solidFill>
                  <a:srgbClr val="FF0000"/>
                </a:solidFill>
              </a:rPr>
              <a:t>E</a:t>
            </a:r>
            <a:r>
              <a:rPr lang="en-US" sz="2000" b="0" i="1" baseline="-25000" dirty="0">
                <a:solidFill>
                  <a:srgbClr val="FF0000"/>
                </a:solidFill>
              </a:rPr>
              <a:t>z</a:t>
            </a:r>
            <a:endParaRPr lang="en-GB" sz="2000" b="0" i="1" baseline="-25000" dirty="0">
              <a:solidFill>
                <a:srgbClr val="FF0000"/>
              </a:solidFill>
            </a:endParaRPr>
          </a:p>
        </p:txBody>
      </p:sp>
      <p:graphicFrame>
        <p:nvGraphicFramePr>
          <p:cNvPr id="36866" name="Object 6"/>
          <p:cNvGraphicFramePr>
            <a:graphicFrameLocks noChangeAspect="1"/>
          </p:cNvGraphicFramePr>
          <p:nvPr/>
        </p:nvGraphicFramePr>
        <p:xfrm>
          <a:off x="6137275" y="2889250"/>
          <a:ext cx="1466850" cy="592138"/>
        </p:xfrm>
        <a:graphic>
          <a:graphicData uri="http://schemas.openxmlformats.org/presentationml/2006/ole">
            <mc:AlternateContent xmlns:mc="http://schemas.openxmlformats.org/markup-compatibility/2006">
              <mc:Choice xmlns:v="urn:schemas-microsoft-com:vml" Requires="v">
                <p:oleObj name="Equation" r:id="rId3" imgW="914400" imgH="368300" progId="Equation.3">
                  <p:embed/>
                </p:oleObj>
              </mc:Choice>
              <mc:Fallback>
                <p:oleObj name="Equation" r:id="rId3" imgW="914400" imgH="368300"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7275" y="2889250"/>
                        <a:ext cx="1466850" cy="592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6887" name="Straight Arrow Connector 100"/>
          <p:cNvCxnSpPr>
            <a:cxnSpLocks noChangeShapeType="1"/>
          </p:cNvCxnSpPr>
          <p:nvPr/>
        </p:nvCxnSpPr>
        <p:spPr bwMode="auto">
          <a:xfrm>
            <a:off x="2678113" y="2216150"/>
            <a:ext cx="989012" cy="1588"/>
          </a:xfrm>
          <a:prstGeom prst="straightConnector1">
            <a:avLst/>
          </a:prstGeom>
          <a:noFill/>
          <a:ln w="25400" algn="ctr">
            <a:solidFill>
              <a:srgbClr val="FF0000"/>
            </a:solidFill>
            <a:round/>
            <a:headEnd/>
            <a:tailEnd type="arrow" w="med" len="med"/>
          </a:ln>
        </p:spPr>
      </p:cxnSp>
      <p:cxnSp>
        <p:nvCxnSpPr>
          <p:cNvPr id="36888" name="Straight Arrow Connector 101"/>
          <p:cNvCxnSpPr>
            <a:cxnSpLocks noChangeShapeType="1"/>
          </p:cNvCxnSpPr>
          <p:nvPr/>
        </p:nvCxnSpPr>
        <p:spPr bwMode="auto">
          <a:xfrm>
            <a:off x="2678113" y="2576513"/>
            <a:ext cx="989012" cy="1587"/>
          </a:xfrm>
          <a:prstGeom prst="straightConnector1">
            <a:avLst/>
          </a:prstGeom>
          <a:noFill/>
          <a:ln w="25400" algn="ctr">
            <a:solidFill>
              <a:srgbClr val="FF0000"/>
            </a:solidFill>
            <a:round/>
            <a:headEnd/>
            <a:tailEnd type="arrow" w="med" len="med"/>
          </a:ln>
        </p:spPr>
      </p:cxnSp>
      <p:cxnSp>
        <p:nvCxnSpPr>
          <p:cNvPr id="36889" name="Straight Arrow Connector 102"/>
          <p:cNvCxnSpPr>
            <a:cxnSpLocks noChangeShapeType="1"/>
          </p:cNvCxnSpPr>
          <p:nvPr/>
        </p:nvCxnSpPr>
        <p:spPr bwMode="auto">
          <a:xfrm>
            <a:off x="2678113" y="2881313"/>
            <a:ext cx="989012" cy="1587"/>
          </a:xfrm>
          <a:prstGeom prst="straightConnector1">
            <a:avLst/>
          </a:prstGeom>
          <a:noFill/>
          <a:ln w="25400" algn="ctr">
            <a:solidFill>
              <a:srgbClr val="FF0000"/>
            </a:solidFill>
            <a:round/>
            <a:headEnd/>
            <a:tailEnd type="arrow" w="med" len="med"/>
          </a:ln>
        </p:spPr>
      </p:cxnSp>
      <p:cxnSp>
        <p:nvCxnSpPr>
          <p:cNvPr id="36890" name="Straight Arrow Connector 103"/>
          <p:cNvCxnSpPr>
            <a:cxnSpLocks noChangeShapeType="1"/>
          </p:cNvCxnSpPr>
          <p:nvPr/>
        </p:nvCxnSpPr>
        <p:spPr bwMode="auto">
          <a:xfrm rot="5400000" flipH="1" flipV="1">
            <a:off x="2115344" y="5125244"/>
            <a:ext cx="2068513" cy="3175"/>
          </a:xfrm>
          <a:prstGeom prst="straightConnector1">
            <a:avLst/>
          </a:prstGeom>
          <a:noFill/>
          <a:ln w="15875" algn="ctr">
            <a:solidFill>
              <a:schemeClr val="tx1"/>
            </a:solidFill>
            <a:round/>
            <a:headEnd/>
            <a:tailEnd type="arrow" w="med" len="med"/>
          </a:ln>
        </p:spPr>
      </p:cxnSp>
      <p:cxnSp>
        <p:nvCxnSpPr>
          <p:cNvPr id="36891" name="Straight Connector 109"/>
          <p:cNvCxnSpPr>
            <a:cxnSpLocks noChangeShapeType="1"/>
          </p:cNvCxnSpPr>
          <p:nvPr/>
        </p:nvCxnSpPr>
        <p:spPr bwMode="auto">
          <a:xfrm flipV="1">
            <a:off x="1903413" y="2909888"/>
            <a:ext cx="1098550" cy="406400"/>
          </a:xfrm>
          <a:prstGeom prst="line">
            <a:avLst/>
          </a:prstGeom>
          <a:noFill/>
          <a:ln w="12700" algn="ctr">
            <a:solidFill>
              <a:srgbClr val="0000FF"/>
            </a:solidFill>
            <a:round/>
            <a:headEnd/>
            <a:tailEnd type="none" w="lg" len="lg"/>
          </a:ln>
        </p:spPr>
      </p:cxnSp>
      <p:sp>
        <p:nvSpPr>
          <p:cNvPr id="36892" name="Rectangle 110"/>
          <p:cNvSpPr>
            <a:spLocks noChangeArrowheads="1"/>
          </p:cNvSpPr>
          <p:nvPr/>
        </p:nvSpPr>
        <p:spPr bwMode="auto">
          <a:xfrm>
            <a:off x="212725" y="3408363"/>
            <a:ext cx="2557463" cy="534987"/>
          </a:xfrm>
          <a:prstGeom prst="rect">
            <a:avLst/>
          </a:prstGeom>
          <a:noFill/>
          <a:ln w="9525">
            <a:noFill/>
            <a:miter lim="800000"/>
            <a:headEnd/>
            <a:tailEnd/>
          </a:ln>
        </p:spPr>
        <p:txBody>
          <a:bodyPr>
            <a:spAutoFit/>
          </a:bodyPr>
          <a:lstStyle/>
          <a:p>
            <a:pPr>
              <a:spcBef>
                <a:spcPct val="0"/>
              </a:spcBef>
              <a:buClrTx/>
              <a:buSzTx/>
              <a:buFontTx/>
              <a:buNone/>
            </a:pPr>
            <a:r>
              <a:rPr lang="en-US" sz="1600" b="0" dirty="0"/>
              <a:t>const. electrical field, </a:t>
            </a:r>
          </a:p>
          <a:p>
            <a:pPr>
              <a:spcBef>
                <a:spcPct val="0"/>
              </a:spcBef>
              <a:buClrTx/>
              <a:buSzTx/>
              <a:buFontTx/>
              <a:buNone/>
            </a:pPr>
            <a:r>
              <a:rPr lang="en-US" sz="1600" b="0" dirty="0"/>
              <a:t>e.g. E</a:t>
            </a:r>
            <a:r>
              <a:rPr lang="en-US" sz="1600" b="0" baseline="-25000" dirty="0"/>
              <a:t>010</a:t>
            </a:r>
            <a:r>
              <a:rPr lang="en-US" sz="1600" b="0" dirty="0"/>
              <a:t> mode </a:t>
            </a:r>
            <a:r>
              <a:rPr lang="en-US" sz="1400" b="0" i="1" dirty="0"/>
              <a:t>(E</a:t>
            </a:r>
            <a:r>
              <a:rPr lang="en-US" sz="1400" b="0" i="1" baseline="-25000" dirty="0"/>
              <a:t>r </a:t>
            </a:r>
            <a:r>
              <a:rPr lang="en-US" sz="1400" b="0" i="1" dirty="0"/>
              <a:t>= E</a:t>
            </a:r>
            <a:r>
              <a:rPr lang="en-US" sz="1400" b="0" i="1" baseline="-25000" dirty="0">
                <a:sym typeface="Symbol" pitchFamily="18" charset="2"/>
              </a:rPr>
              <a:t> </a:t>
            </a:r>
            <a:r>
              <a:rPr lang="en-US" sz="1400" b="0" i="1" dirty="0">
                <a:sym typeface="Symbol" pitchFamily="18" charset="2"/>
              </a:rPr>
              <a:t>= 0)</a:t>
            </a:r>
            <a:endParaRPr lang="en-US" sz="1400" b="0" i="1" dirty="0"/>
          </a:p>
        </p:txBody>
      </p:sp>
      <p:sp>
        <p:nvSpPr>
          <p:cNvPr id="36893" name="Rectangle 111"/>
          <p:cNvSpPr>
            <a:spLocks noChangeArrowheads="1"/>
          </p:cNvSpPr>
          <p:nvPr/>
        </p:nvSpPr>
        <p:spPr bwMode="auto">
          <a:xfrm>
            <a:off x="3251200" y="3851275"/>
            <a:ext cx="655638" cy="314325"/>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E</a:t>
            </a:r>
            <a:r>
              <a:rPr lang="en-US" sz="1600" b="0" i="1" baseline="-25000" dirty="0">
                <a:solidFill>
                  <a:schemeClr val="tx1"/>
                </a:solidFill>
              </a:rPr>
              <a:t>z</a:t>
            </a:r>
            <a:r>
              <a:rPr lang="en-US" sz="1600" b="0" i="1" dirty="0">
                <a:solidFill>
                  <a:schemeClr val="tx1"/>
                </a:solidFill>
              </a:rPr>
              <a:t>(z)</a:t>
            </a:r>
          </a:p>
        </p:txBody>
      </p:sp>
      <p:graphicFrame>
        <p:nvGraphicFramePr>
          <p:cNvPr id="36867" name="Object 6"/>
          <p:cNvGraphicFramePr>
            <a:graphicFrameLocks noChangeAspect="1"/>
          </p:cNvGraphicFramePr>
          <p:nvPr/>
        </p:nvGraphicFramePr>
        <p:xfrm>
          <a:off x="5692775" y="4129088"/>
          <a:ext cx="2709863" cy="733425"/>
        </p:xfrm>
        <a:graphic>
          <a:graphicData uri="http://schemas.openxmlformats.org/presentationml/2006/ole">
            <mc:AlternateContent xmlns:mc="http://schemas.openxmlformats.org/markup-compatibility/2006">
              <mc:Choice xmlns:v="urn:schemas-microsoft-com:vml" Requires="v">
                <p:oleObj name="Equation" r:id="rId5" imgW="1689100" imgH="457200" progId="Equation.3">
                  <p:embed/>
                </p:oleObj>
              </mc:Choice>
              <mc:Fallback>
                <p:oleObj name="Equation" r:id="rId5" imgW="1689100" imgH="45720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92775" y="4129088"/>
                        <a:ext cx="2709863" cy="7334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36894" name="Rectangle 113"/>
          <p:cNvSpPr>
            <a:spLocks noChangeArrowheads="1"/>
          </p:cNvSpPr>
          <p:nvPr/>
        </p:nvSpPr>
        <p:spPr bwMode="auto">
          <a:xfrm>
            <a:off x="4506913" y="4968875"/>
            <a:ext cx="498475" cy="314325"/>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z</a:t>
            </a:r>
          </a:p>
        </p:txBody>
      </p:sp>
      <p:graphicFrame>
        <p:nvGraphicFramePr>
          <p:cNvPr id="36868" name="Object 6"/>
          <p:cNvGraphicFramePr>
            <a:graphicFrameLocks noChangeAspect="1"/>
          </p:cNvGraphicFramePr>
          <p:nvPr/>
        </p:nvGraphicFramePr>
        <p:xfrm>
          <a:off x="5835650" y="5578475"/>
          <a:ext cx="2384425" cy="774700"/>
        </p:xfrm>
        <a:graphic>
          <a:graphicData uri="http://schemas.openxmlformats.org/presentationml/2006/ole">
            <mc:AlternateContent xmlns:mc="http://schemas.openxmlformats.org/markup-compatibility/2006">
              <mc:Choice xmlns:v="urn:schemas-microsoft-com:vml" Requires="v">
                <p:oleObj name="Equation" r:id="rId7" imgW="1485900" imgH="482600" progId="Equation.3">
                  <p:embed/>
                </p:oleObj>
              </mc:Choice>
              <mc:Fallback>
                <p:oleObj name="Equation" r:id="rId7" imgW="1485900" imgH="482600"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35650" y="5578475"/>
                        <a:ext cx="2384425" cy="77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6895" name="Straight Arrow Connector 121"/>
          <p:cNvCxnSpPr>
            <a:cxnSpLocks noChangeShapeType="1"/>
          </p:cNvCxnSpPr>
          <p:nvPr/>
        </p:nvCxnSpPr>
        <p:spPr bwMode="auto">
          <a:xfrm>
            <a:off x="2540000" y="6197600"/>
            <a:ext cx="1192213" cy="1588"/>
          </a:xfrm>
          <a:prstGeom prst="straightConnector1">
            <a:avLst/>
          </a:prstGeom>
          <a:noFill/>
          <a:ln w="15875" algn="ctr">
            <a:solidFill>
              <a:schemeClr val="tx1"/>
            </a:solidFill>
            <a:round/>
            <a:headEnd type="arrow" w="med" len="med"/>
            <a:tailEnd type="arrow" w="med" len="med"/>
          </a:ln>
        </p:spPr>
      </p:cxnSp>
      <p:sp>
        <p:nvSpPr>
          <p:cNvPr id="36896" name="Rectangle 122"/>
          <p:cNvSpPr>
            <a:spLocks noChangeArrowheads="1"/>
          </p:cNvSpPr>
          <p:nvPr/>
        </p:nvSpPr>
        <p:spPr bwMode="auto">
          <a:xfrm>
            <a:off x="1385888" y="5818188"/>
            <a:ext cx="1209675" cy="536575"/>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Cavity gap length L</a:t>
            </a:r>
          </a:p>
        </p:txBody>
      </p:sp>
      <p:sp>
        <p:nvSpPr>
          <p:cNvPr id="36897" name="Rectangle 124"/>
          <p:cNvSpPr>
            <a:spLocks noChangeArrowheads="1"/>
          </p:cNvSpPr>
          <p:nvPr/>
        </p:nvSpPr>
        <p:spPr bwMode="auto">
          <a:xfrm>
            <a:off x="3925888" y="4230688"/>
            <a:ext cx="1265237" cy="312737"/>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E</a:t>
            </a:r>
            <a:r>
              <a:rPr lang="en-US" sz="1600" b="0" i="1" baseline="-25000" dirty="0">
                <a:solidFill>
                  <a:schemeClr val="tx1"/>
                </a:solidFill>
              </a:rPr>
              <a:t>0</a:t>
            </a:r>
            <a:r>
              <a:rPr lang="en-US" sz="1600" b="0" i="1" dirty="0">
                <a:solidFill>
                  <a:schemeClr val="tx1"/>
                </a:solidFill>
              </a:rPr>
              <a:t>=E</a:t>
            </a:r>
            <a:r>
              <a:rPr lang="en-US" sz="1600" b="0" i="1" baseline="-25000" dirty="0">
                <a:solidFill>
                  <a:schemeClr val="tx1"/>
                </a:solidFill>
              </a:rPr>
              <a:t>z</a:t>
            </a:r>
            <a:r>
              <a:rPr lang="en-US" sz="1600" b="0" i="1" dirty="0">
                <a:solidFill>
                  <a:schemeClr val="tx1"/>
                </a:solidFill>
              </a:rPr>
              <a:t>(z)</a:t>
            </a:r>
          </a:p>
        </p:txBody>
      </p:sp>
      <p:cxnSp>
        <p:nvCxnSpPr>
          <p:cNvPr id="36898" name="Straight Connector 126"/>
          <p:cNvCxnSpPr>
            <a:cxnSpLocks noChangeShapeType="1"/>
          </p:cNvCxnSpPr>
          <p:nvPr/>
        </p:nvCxnSpPr>
        <p:spPr bwMode="auto">
          <a:xfrm>
            <a:off x="3759200" y="4378325"/>
            <a:ext cx="222250" cy="1588"/>
          </a:xfrm>
          <a:prstGeom prst="line">
            <a:avLst/>
          </a:prstGeom>
          <a:noFill/>
          <a:ln w="12700" algn="ctr">
            <a:solidFill>
              <a:schemeClr val="tx1"/>
            </a:solidFill>
            <a:round/>
            <a:headEnd/>
            <a:tailEnd type="none" w="lg" len="lg"/>
          </a:ln>
        </p:spPr>
      </p:cxnSp>
      <p:cxnSp>
        <p:nvCxnSpPr>
          <p:cNvPr id="62" name="Straight Arrow Connector 100"/>
          <p:cNvCxnSpPr>
            <a:cxnSpLocks noChangeShapeType="1"/>
          </p:cNvCxnSpPr>
          <p:nvPr/>
        </p:nvCxnSpPr>
        <p:spPr bwMode="auto">
          <a:xfrm>
            <a:off x="2690813" y="1517650"/>
            <a:ext cx="989012" cy="1588"/>
          </a:xfrm>
          <a:prstGeom prst="straightConnector1">
            <a:avLst/>
          </a:prstGeom>
          <a:noFill/>
          <a:ln w="25400" algn="ctr">
            <a:solidFill>
              <a:srgbClr val="FF0000"/>
            </a:solidFill>
            <a:round/>
            <a:headEnd/>
            <a:tailEnd type="arrow" w="med" len="med"/>
          </a:ln>
        </p:spPr>
      </p:cxnSp>
      <p:cxnSp>
        <p:nvCxnSpPr>
          <p:cNvPr id="63" name="Straight Arrow Connector 100"/>
          <p:cNvCxnSpPr>
            <a:cxnSpLocks noChangeShapeType="1"/>
          </p:cNvCxnSpPr>
          <p:nvPr/>
        </p:nvCxnSpPr>
        <p:spPr bwMode="auto">
          <a:xfrm>
            <a:off x="2678113" y="3295650"/>
            <a:ext cx="989012" cy="1588"/>
          </a:xfrm>
          <a:prstGeom prst="straightConnector1">
            <a:avLst/>
          </a:prstGeom>
          <a:noFill/>
          <a:ln w="25400" algn="ctr">
            <a:solidFill>
              <a:srgbClr val="FF0000"/>
            </a:solidFill>
            <a:round/>
            <a:headEnd/>
            <a:tailEnd type="arrow"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Oval 61"/>
          <p:cNvSpPr/>
          <p:nvPr/>
        </p:nvSpPr>
        <p:spPr bwMode="auto">
          <a:xfrm>
            <a:off x="1269365" y="1776342"/>
            <a:ext cx="984250" cy="1719262"/>
          </a:xfrm>
          <a:prstGeom prst="ellipse">
            <a:avLst/>
          </a:prstGeom>
          <a:solidFill>
            <a:schemeClr val="bg1">
              <a:lumMod val="85000"/>
            </a:schemeClr>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1" name="Oval 60"/>
          <p:cNvSpPr/>
          <p:nvPr/>
        </p:nvSpPr>
        <p:spPr bwMode="auto">
          <a:xfrm>
            <a:off x="4026535" y="1763237"/>
            <a:ext cx="984250" cy="1719262"/>
          </a:xfrm>
          <a:prstGeom prst="ellipse">
            <a:avLst/>
          </a:prstGeom>
          <a:solidFill>
            <a:schemeClr val="bg1">
              <a:lumMod val="85000"/>
            </a:schemeClr>
          </a:solid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4107" name="Date Placeholder 6"/>
          <p:cNvSpPr>
            <a:spLocks noGrp="1"/>
          </p:cNvSpPr>
          <p:nvPr>
            <p:ph type="dt" sz="quarter" idx="10"/>
          </p:nvPr>
        </p:nvSpPr>
        <p:spPr>
          <a:noFill/>
        </p:spPr>
        <p:txBody>
          <a:bodyPr/>
          <a:lstStyle/>
          <a:p>
            <a:r>
              <a:rPr lang="en-US"/>
              <a:t>F. Caspers, M. Wendt, M. Bozzolan; JUAS 2021 RF Eng.</a:t>
            </a:r>
            <a:endParaRPr lang="en-US" dirty="0"/>
          </a:p>
        </p:txBody>
      </p:sp>
      <p:sp>
        <p:nvSpPr>
          <p:cNvPr id="4108" name="Slide Number Placeholder 7"/>
          <p:cNvSpPr>
            <a:spLocks noGrp="1"/>
          </p:cNvSpPr>
          <p:nvPr>
            <p:ph type="sldNum" sz="quarter" idx="11"/>
          </p:nvPr>
        </p:nvSpPr>
        <p:spPr>
          <a:noFill/>
        </p:spPr>
        <p:txBody>
          <a:bodyPr/>
          <a:lstStyle/>
          <a:p>
            <a:fld id="{91D7D4D7-ED87-4646-A8EB-C35F2732FDBB}" type="slidenum">
              <a:rPr lang="en-US" smtClean="0"/>
              <a:pPr/>
              <a:t>7</a:t>
            </a:fld>
            <a:endParaRPr lang="en-US" dirty="0"/>
          </a:p>
        </p:txBody>
      </p:sp>
      <p:sp>
        <p:nvSpPr>
          <p:cNvPr id="9231" name="Rectangle 15"/>
          <p:cNvSpPr>
            <a:spLocks noChangeArrowheads="1"/>
          </p:cNvSpPr>
          <p:nvPr/>
        </p:nvSpPr>
        <p:spPr bwMode="auto">
          <a:xfrm>
            <a:off x="992188" y="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Displacement and conduction currents in a simple capacitor</a:t>
            </a:r>
          </a:p>
        </p:txBody>
      </p:sp>
      <p:sp>
        <p:nvSpPr>
          <p:cNvPr id="4110" name="Text Box 17"/>
          <p:cNvSpPr txBox="1">
            <a:spLocks noChangeArrowheads="1"/>
          </p:cNvSpPr>
          <p:nvPr/>
        </p:nvSpPr>
        <p:spPr bwMode="auto">
          <a:xfrm>
            <a:off x="159489" y="4778184"/>
            <a:ext cx="7951787" cy="1497013"/>
          </a:xfrm>
          <a:prstGeom prst="rect">
            <a:avLst/>
          </a:prstGeom>
          <a:noFill/>
          <a:ln w="9525" algn="ctr">
            <a:noFill/>
            <a:miter lim="800000"/>
            <a:headEnd/>
            <a:tailEnd/>
          </a:ln>
        </p:spPr>
        <p:txBody>
          <a:bodyPr lIns="92075" tIns="46038" rIns="92075" bIns="46038">
            <a:spAutoFit/>
          </a:bodyPr>
          <a:lstStyle/>
          <a:p>
            <a:pPr marL="571500" indent="-571500">
              <a:spcBef>
                <a:spcPct val="50000"/>
              </a:spcBef>
              <a:buFont typeface="Wingdings" pitchFamily="2" charset="2"/>
              <a:buNone/>
            </a:pPr>
            <a:r>
              <a:rPr lang="en-US" sz="1800" b="0" dirty="0">
                <a:solidFill>
                  <a:srgbClr val="7030A0"/>
                </a:solidFill>
              </a:rPr>
              <a:t>Displacement current in the dielectric:</a:t>
            </a:r>
          </a:p>
          <a:p>
            <a:pPr marL="571500" indent="-571500">
              <a:spcBef>
                <a:spcPct val="50000"/>
              </a:spcBef>
              <a:buFont typeface="Wingdings" pitchFamily="2" charset="2"/>
              <a:buNone/>
            </a:pPr>
            <a:endParaRPr lang="en-US" sz="1600" b="0" dirty="0"/>
          </a:p>
          <a:p>
            <a:pPr marL="571500" indent="-571500">
              <a:spcBef>
                <a:spcPct val="50000"/>
              </a:spcBef>
              <a:buFont typeface="Wingdings" pitchFamily="2" charset="2"/>
              <a:buNone/>
            </a:pPr>
            <a:r>
              <a:rPr lang="en-US" sz="1800" b="0" dirty="0">
                <a:solidFill>
                  <a:srgbClr val="008000"/>
                </a:solidFill>
              </a:rPr>
              <a:t>Conduction current in conductor:</a:t>
            </a:r>
          </a:p>
          <a:p>
            <a:pPr marL="571500" indent="-571500">
              <a:spcBef>
                <a:spcPct val="50000"/>
              </a:spcBef>
              <a:buFont typeface="Wingdings" pitchFamily="2" charset="2"/>
              <a:buNone/>
            </a:pPr>
            <a:r>
              <a:rPr lang="en-US" sz="1800" b="0" dirty="0">
                <a:solidFill>
                  <a:srgbClr val="008000"/>
                </a:solidFill>
              </a:rPr>
              <a:t>with the electric flux </a:t>
            </a:r>
            <a:r>
              <a:rPr lang="en-US" sz="1800" b="0" i="1" dirty="0">
                <a:solidFill>
                  <a:srgbClr val="008000"/>
                </a:solidFill>
                <a:latin typeface="Symbol" pitchFamily="18" charset="2"/>
              </a:rPr>
              <a:t>F</a:t>
            </a:r>
            <a:r>
              <a:rPr lang="en-US" sz="1800" b="0" i="1" baseline="-25000" dirty="0">
                <a:solidFill>
                  <a:srgbClr val="008000"/>
                </a:solidFill>
              </a:rPr>
              <a:t>D</a:t>
            </a:r>
            <a:r>
              <a:rPr lang="en-US" sz="1800" b="0" dirty="0">
                <a:solidFill>
                  <a:srgbClr val="008000"/>
                </a:solidFill>
              </a:rPr>
              <a:t> and the charge </a:t>
            </a:r>
            <a:r>
              <a:rPr lang="en-US" sz="1800" b="0" i="1" dirty="0">
                <a:solidFill>
                  <a:srgbClr val="008000"/>
                </a:solidFill>
              </a:rPr>
              <a:t>Q</a:t>
            </a:r>
            <a:r>
              <a:rPr lang="en-US" sz="1800" b="0" dirty="0">
                <a:solidFill>
                  <a:srgbClr val="008000"/>
                </a:solidFill>
              </a:rPr>
              <a:t>.</a:t>
            </a:r>
          </a:p>
        </p:txBody>
      </p:sp>
      <p:sp>
        <p:nvSpPr>
          <p:cNvPr id="4111" name="Rectangle 20"/>
          <p:cNvSpPr>
            <a:spLocks noChangeArrowheads="1"/>
          </p:cNvSpPr>
          <p:nvPr/>
        </p:nvSpPr>
        <p:spPr bwMode="auto">
          <a:xfrm>
            <a:off x="5175205" y="897895"/>
            <a:ext cx="3806825" cy="1397000"/>
          </a:xfrm>
          <a:prstGeom prst="rect">
            <a:avLst/>
          </a:prstGeom>
          <a:noFill/>
          <a:ln w="9525">
            <a:noFill/>
            <a:miter lim="800000"/>
            <a:headEnd/>
            <a:tailEnd/>
          </a:ln>
        </p:spPr>
        <p:txBody>
          <a:bodyPr lIns="92075" tIns="365760" rIns="92075" bIns="365760"/>
          <a:lstStyle/>
          <a:p>
            <a:pPr>
              <a:spcBef>
                <a:spcPct val="0"/>
              </a:spcBef>
              <a:buClrTx/>
              <a:buSzTx/>
              <a:buFontTx/>
              <a:buNone/>
            </a:pPr>
            <a:r>
              <a:rPr lang="en-US" sz="1600" b="0" dirty="0"/>
              <a:t>for vacuum and approximately for air:</a:t>
            </a:r>
            <a:br>
              <a:rPr lang="en-US" sz="1600" b="0" dirty="0"/>
            </a:br>
            <a:r>
              <a:rPr lang="en-US" sz="1600" b="0" i="1" dirty="0">
                <a:latin typeface="Symbol" pitchFamily="18" charset="2"/>
              </a:rPr>
              <a:t>m</a:t>
            </a:r>
            <a:r>
              <a:rPr lang="en-US" sz="1600" b="0" dirty="0"/>
              <a:t> = </a:t>
            </a:r>
            <a:r>
              <a:rPr lang="en-US" sz="1600" b="0" i="1" dirty="0">
                <a:latin typeface="Symbol" pitchFamily="18" charset="2"/>
              </a:rPr>
              <a:t>m</a:t>
            </a:r>
            <a:r>
              <a:rPr lang="en-US" sz="1600" b="0" i="1" baseline="-25000" dirty="0"/>
              <a:t>0</a:t>
            </a:r>
            <a:r>
              <a:rPr lang="en-US" sz="1600" b="0" dirty="0"/>
              <a:t> = 4</a:t>
            </a:r>
            <a:r>
              <a:rPr lang="en-US" sz="1600" b="0" dirty="0">
                <a:latin typeface="Symbol" pitchFamily="18" charset="2"/>
              </a:rPr>
              <a:t>p</a:t>
            </a:r>
            <a:r>
              <a:rPr lang="en-US" sz="1600" b="0" dirty="0"/>
              <a:t>·10</a:t>
            </a:r>
            <a:r>
              <a:rPr lang="en-US" sz="1600" b="0" baseline="30000" dirty="0"/>
              <a:t>-7</a:t>
            </a:r>
            <a:r>
              <a:rPr lang="en-US" sz="1600" b="0" dirty="0"/>
              <a:t> = 1.257·10</a:t>
            </a:r>
            <a:r>
              <a:rPr lang="en-US" sz="1600" b="0" baseline="30000" dirty="0"/>
              <a:t>-6</a:t>
            </a:r>
            <a:r>
              <a:rPr lang="en-US" sz="1600" b="0" dirty="0"/>
              <a:t> Vs/(Am)</a:t>
            </a:r>
            <a:br>
              <a:rPr lang="en-US" sz="1600" b="0" dirty="0">
                <a:latin typeface="Symbol" pitchFamily="18" charset="2"/>
              </a:rPr>
            </a:br>
            <a:r>
              <a:rPr lang="en-US" sz="1600" b="0" i="1" dirty="0">
                <a:latin typeface="Symbol" pitchFamily="18" charset="2"/>
              </a:rPr>
              <a:t>e</a:t>
            </a:r>
            <a:r>
              <a:rPr lang="en-US" sz="1600" b="0" dirty="0"/>
              <a:t> = </a:t>
            </a:r>
            <a:r>
              <a:rPr lang="en-US" sz="1600" b="0" i="1" dirty="0">
                <a:latin typeface="Symbol" pitchFamily="18" charset="2"/>
              </a:rPr>
              <a:t>e</a:t>
            </a:r>
            <a:r>
              <a:rPr lang="en-US" sz="1600" b="0" i="1" baseline="-25000" dirty="0"/>
              <a:t>0</a:t>
            </a:r>
            <a:r>
              <a:rPr lang="en-US" sz="1600" b="0" dirty="0"/>
              <a:t> = 8.854·10</a:t>
            </a:r>
            <a:r>
              <a:rPr lang="en-US" sz="1600" b="0" baseline="30000" dirty="0"/>
              <a:t>-12</a:t>
            </a:r>
            <a:r>
              <a:rPr lang="en-US" sz="1600" b="0" dirty="0"/>
              <a:t> As/(Vm)</a:t>
            </a:r>
          </a:p>
        </p:txBody>
      </p:sp>
      <p:sp>
        <p:nvSpPr>
          <p:cNvPr id="4112" name="Rectangle 3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Basics</a:t>
            </a:r>
          </a:p>
        </p:txBody>
      </p:sp>
      <p:sp>
        <p:nvSpPr>
          <p:cNvPr id="4113" name="Rectangle 17"/>
          <p:cNvSpPr>
            <a:spLocks noChangeArrowheads="1"/>
          </p:cNvSpPr>
          <p:nvPr/>
        </p:nvSpPr>
        <p:spPr bwMode="auto">
          <a:xfrm>
            <a:off x="314861" y="1014949"/>
            <a:ext cx="1395413" cy="881063"/>
          </a:xfrm>
          <a:prstGeom prst="rect">
            <a:avLst/>
          </a:prstGeom>
          <a:noFill/>
          <a:ln w="9525">
            <a:noFill/>
            <a:miter lim="800000"/>
            <a:headEnd/>
            <a:tailEnd/>
          </a:ln>
        </p:spPr>
        <p:txBody>
          <a:bodyPr lIns="0" tIns="0" rIns="0" bIns="0"/>
          <a:lstStyle/>
          <a:p>
            <a:pPr>
              <a:spcBef>
                <a:spcPct val="0"/>
              </a:spcBef>
              <a:buClrTx/>
              <a:buSzTx/>
              <a:buFontTx/>
              <a:buNone/>
            </a:pPr>
            <a:r>
              <a:rPr lang="en-US" sz="1600" b="0" dirty="0"/>
              <a:t>end plates = </a:t>
            </a:r>
          </a:p>
          <a:p>
            <a:pPr>
              <a:spcBef>
                <a:spcPct val="0"/>
              </a:spcBef>
              <a:buClrTx/>
              <a:buSzTx/>
              <a:buFontTx/>
              <a:buNone/>
            </a:pPr>
            <a:r>
              <a:rPr lang="en-US" sz="1600" b="0" dirty="0"/>
              <a:t>sides planes of </a:t>
            </a:r>
          </a:p>
          <a:p>
            <a:pPr>
              <a:spcBef>
                <a:spcPct val="0"/>
              </a:spcBef>
              <a:buClrTx/>
              <a:buSzTx/>
              <a:buFontTx/>
              <a:buNone/>
            </a:pPr>
            <a:r>
              <a:rPr lang="en-US" sz="1600" b="0" dirty="0"/>
              <a:t>a </a:t>
            </a:r>
            <a:r>
              <a:rPr lang="en-US" sz="1600" b="0" u="sng" dirty="0"/>
              <a:t>pillbox cavity</a:t>
            </a:r>
          </a:p>
        </p:txBody>
      </p:sp>
      <p:cxnSp>
        <p:nvCxnSpPr>
          <p:cNvPr id="4120" name="Straight Connector 17"/>
          <p:cNvCxnSpPr>
            <a:cxnSpLocks noChangeShapeType="1"/>
          </p:cNvCxnSpPr>
          <p:nvPr/>
        </p:nvCxnSpPr>
        <p:spPr bwMode="auto">
          <a:xfrm>
            <a:off x="4537075" y="2619528"/>
            <a:ext cx="983673" cy="0"/>
          </a:xfrm>
          <a:prstGeom prst="line">
            <a:avLst/>
          </a:prstGeom>
          <a:noFill/>
          <a:ln w="15875" algn="ctr">
            <a:solidFill>
              <a:schemeClr val="tx1"/>
            </a:solidFill>
            <a:round/>
            <a:headEnd/>
            <a:tailEnd type="none" w="lg" len="lg"/>
          </a:ln>
        </p:spPr>
      </p:cxnSp>
      <p:cxnSp>
        <p:nvCxnSpPr>
          <p:cNvPr id="4121" name="Straight Connector 19"/>
          <p:cNvCxnSpPr>
            <a:cxnSpLocks noChangeShapeType="1"/>
          </p:cNvCxnSpPr>
          <p:nvPr/>
        </p:nvCxnSpPr>
        <p:spPr bwMode="auto">
          <a:xfrm rot="16200000" flipH="1">
            <a:off x="4668221" y="3466865"/>
            <a:ext cx="1723353" cy="9525"/>
          </a:xfrm>
          <a:prstGeom prst="line">
            <a:avLst/>
          </a:prstGeom>
          <a:noFill/>
          <a:ln w="15875" algn="ctr">
            <a:solidFill>
              <a:schemeClr val="tx1"/>
            </a:solidFill>
            <a:round/>
            <a:headEnd/>
            <a:tailEnd type="none" w="lg" len="lg"/>
          </a:ln>
        </p:spPr>
      </p:cxnSp>
      <p:cxnSp>
        <p:nvCxnSpPr>
          <p:cNvPr id="4122" name="Straight Connector 21"/>
          <p:cNvCxnSpPr>
            <a:cxnSpLocks noChangeShapeType="1"/>
          </p:cNvCxnSpPr>
          <p:nvPr/>
        </p:nvCxnSpPr>
        <p:spPr bwMode="auto">
          <a:xfrm rot="10800000">
            <a:off x="902566" y="4336824"/>
            <a:ext cx="4627418" cy="0"/>
          </a:xfrm>
          <a:prstGeom prst="line">
            <a:avLst/>
          </a:prstGeom>
          <a:noFill/>
          <a:ln w="15875" algn="ctr">
            <a:solidFill>
              <a:schemeClr val="tx1"/>
            </a:solidFill>
            <a:round/>
            <a:headEnd/>
            <a:tailEnd type="none" w="lg" len="lg"/>
          </a:ln>
        </p:spPr>
      </p:cxnSp>
      <p:cxnSp>
        <p:nvCxnSpPr>
          <p:cNvPr id="4123" name="Straight Connector 23"/>
          <p:cNvCxnSpPr>
            <a:cxnSpLocks noChangeShapeType="1"/>
          </p:cNvCxnSpPr>
          <p:nvPr/>
        </p:nvCxnSpPr>
        <p:spPr bwMode="auto">
          <a:xfrm rot="5400000" flipH="1" flipV="1">
            <a:off x="53151" y="3487409"/>
            <a:ext cx="1698831" cy="0"/>
          </a:xfrm>
          <a:prstGeom prst="line">
            <a:avLst/>
          </a:prstGeom>
          <a:noFill/>
          <a:ln w="15875" algn="ctr">
            <a:solidFill>
              <a:schemeClr val="tx1"/>
            </a:solidFill>
            <a:round/>
            <a:headEnd/>
            <a:tailEnd type="none" w="lg" len="lg"/>
          </a:ln>
        </p:spPr>
      </p:cxnSp>
      <p:cxnSp>
        <p:nvCxnSpPr>
          <p:cNvPr id="4124" name="Straight Connector 34"/>
          <p:cNvCxnSpPr>
            <a:cxnSpLocks noChangeShapeType="1"/>
          </p:cNvCxnSpPr>
          <p:nvPr/>
        </p:nvCxnSpPr>
        <p:spPr bwMode="auto">
          <a:xfrm>
            <a:off x="896938" y="2637561"/>
            <a:ext cx="414337" cy="1586"/>
          </a:xfrm>
          <a:prstGeom prst="line">
            <a:avLst/>
          </a:prstGeom>
          <a:noFill/>
          <a:ln w="15875" algn="ctr">
            <a:solidFill>
              <a:schemeClr val="tx1"/>
            </a:solidFill>
            <a:round/>
            <a:headEnd/>
            <a:tailEnd type="none" w="lg" len="lg"/>
          </a:ln>
        </p:spPr>
      </p:cxnSp>
      <p:cxnSp>
        <p:nvCxnSpPr>
          <p:cNvPr id="4125" name="Straight Connector 35"/>
          <p:cNvCxnSpPr>
            <a:cxnSpLocks noChangeShapeType="1"/>
          </p:cNvCxnSpPr>
          <p:nvPr/>
        </p:nvCxnSpPr>
        <p:spPr bwMode="auto">
          <a:xfrm>
            <a:off x="1368425" y="2637561"/>
            <a:ext cx="388302" cy="6917"/>
          </a:xfrm>
          <a:prstGeom prst="line">
            <a:avLst/>
          </a:prstGeom>
          <a:noFill/>
          <a:ln w="15875" algn="ctr">
            <a:solidFill>
              <a:schemeClr val="tx1"/>
            </a:solidFill>
            <a:prstDash val="dash"/>
            <a:round/>
            <a:headEnd/>
            <a:tailEnd type="none" w="lg" len="lg"/>
          </a:ln>
        </p:spPr>
      </p:cxnSp>
      <p:sp>
        <p:nvSpPr>
          <p:cNvPr id="38" name="Oval 37"/>
          <p:cNvSpPr/>
          <p:nvPr/>
        </p:nvSpPr>
        <p:spPr bwMode="auto">
          <a:xfrm flipH="1">
            <a:off x="1760856" y="2617788"/>
            <a:ext cx="45719" cy="45719"/>
          </a:xfrm>
          <a:prstGeom prst="ellipse">
            <a:avLst/>
          </a:prstGeom>
          <a:solidFill>
            <a:schemeClr val="tx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9" name="Oval 38"/>
          <p:cNvSpPr/>
          <p:nvPr/>
        </p:nvSpPr>
        <p:spPr bwMode="auto">
          <a:xfrm>
            <a:off x="4524375" y="2590800"/>
            <a:ext cx="46038" cy="46038"/>
          </a:xfrm>
          <a:prstGeom prst="ellipse">
            <a:avLst/>
          </a:prstGeom>
          <a:solidFill>
            <a:schemeClr val="tx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4128" name="Straight Arrow Connector 120"/>
          <p:cNvCxnSpPr>
            <a:cxnSpLocks noChangeShapeType="1"/>
          </p:cNvCxnSpPr>
          <p:nvPr/>
        </p:nvCxnSpPr>
        <p:spPr bwMode="auto">
          <a:xfrm rot="10800000">
            <a:off x="3870325" y="4332352"/>
            <a:ext cx="165100" cy="1587"/>
          </a:xfrm>
          <a:prstGeom prst="straightConnector1">
            <a:avLst/>
          </a:prstGeom>
          <a:noFill/>
          <a:ln w="0" algn="ctr">
            <a:solidFill>
              <a:srgbClr val="008000"/>
            </a:solidFill>
            <a:round/>
            <a:headEnd/>
            <a:tailEnd type="triangle" w="lg" len="lg"/>
          </a:ln>
        </p:spPr>
      </p:cxnSp>
      <p:cxnSp>
        <p:nvCxnSpPr>
          <p:cNvPr id="4129" name="Straight Arrow Connector 120"/>
          <p:cNvCxnSpPr>
            <a:cxnSpLocks noChangeShapeType="1"/>
          </p:cNvCxnSpPr>
          <p:nvPr/>
        </p:nvCxnSpPr>
        <p:spPr bwMode="auto">
          <a:xfrm rot="10800000" flipH="1">
            <a:off x="1093787" y="2635973"/>
            <a:ext cx="165100" cy="1587"/>
          </a:xfrm>
          <a:prstGeom prst="straightConnector1">
            <a:avLst/>
          </a:prstGeom>
          <a:noFill/>
          <a:ln w="0" algn="ctr">
            <a:solidFill>
              <a:srgbClr val="008000"/>
            </a:solidFill>
            <a:round/>
            <a:headEnd/>
            <a:tailEnd type="triangle" w="lg" len="lg"/>
          </a:ln>
        </p:spPr>
      </p:cxnSp>
      <p:cxnSp>
        <p:nvCxnSpPr>
          <p:cNvPr id="4130" name="Straight Arrow Connector 120"/>
          <p:cNvCxnSpPr>
            <a:cxnSpLocks noChangeShapeType="1"/>
          </p:cNvCxnSpPr>
          <p:nvPr/>
        </p:nvCxnSpPr>
        <p:spPr bwMode="auto">
          <a:xfrm rot="10800000" flipH="1">
            <a:off x="5070475" y="2618515"/>
            <a:ext cx="165100" cy="1587"/>
          </a:xfrm>
          <a:prstGeom prst="straightConnector1">
            <a:avLst/>
          </a:prstGeom>
          <a:noFill/>
          <a:ln w="0" algn="ctr">
            <a:solidFill>
              <a:srgbClr val="008000"/>
            </a:solidFill>
            <a:round/>
            <a:headEnd/>
            <a:tailEnd type="triangle" w="lg" len="lg"/>
          </a:ln>
        </p:spPr>
      </p:cxnSp>
      <p:sp>
        <p:nvSpPr>
          <p:cNvPr id="54" name="Oval 53"/>
          <p:cNvSpPr/>
          <p:nvPr/>
        </p:nvSpPr>
        <p:spPr bwMode="auto">
          <a:xfrm>
            <a:off x="2642284" y="1771665"/>
            <a:ext cx="984250" cy="1719262"/>
          </a:xfrm>
          <a:prstGeom prst="ellipse">
            <a:avLst/>
          </a:prstGeom>
          <a:noFill/>
          <a:ln w="12700" cap="flat" cmpd="sng" algn="ctr">
            <a:solidFill>
              <a:schemeClr val="tx1"/>
            </a:solidFill>
            <a:prstDash val="lgDash"/>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4132" name="Group 92"/>
          <p:cNvGrpSpPr>
            <a:grpSpLocks/>
          </p:cNvGrpSpPr>
          <p:nvPr/>
        </p:nvGrpSpPr>
        <p:grpSpPr bwMode="auto">
          <a:xfrm>
            <a:off x="1742601" y="3539675"/>
            <a:ext cx="2795994" cy="533193"/>
            <a:chOff x="1442024" y="3502316"/>
            <a:chExt cx="2310826" cy="701384"/>
          </a:xfrm>
        </p:grpSpPr>
        <p:sp>
          <p:nvSpPr>
            <p:cNvPr id="59" name="Line 15"/>
            <p:cNvSpPr>
              <a:spLocks noChangeShapeType="1"/>
            </p:cNvSpPr>
            <p:nvPr/>
          </p:nvSpPr>
          <p:spPr bwMode="auto">
            <a:xfrm flipH="1">
              <a:off x="1442024" y="3501758"/>
              <a:ext cx="0" cy="701656"/>
            </a:xfrm>
            <a:prstGeom prst="line">
              <a:avLst/>
            </a:prstGeom>
            <a:noFill/>
            <a:ln w="12700">
              <a:solidFill>
                <a:schemeClr val="tx1"/>
              </a:solidFill>
              <a:round/>
              <a:headEnd/>
              <a:tailEnd type="non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60" name="Line 15"/>
            <p:cNvSpPr>
              <a:spLocks noChangeShapeType="1"/>
            </p:cNvSpPr>
            <p:nvPr/>
          </p:nvSpPr>
          <p:spPr bwMode="auto">
            <a:xfrm flipH="1">
              <a:off x="3752850" y="3501758"/>
              <a:ext cx="0" cy="701656"/>
            </a:xfrm>
            <a:prstGeom prst="line">
              <a:avLst/>
            </a:prstGeom>
            <a:noFill/>
            <a:ln w="12700">
              <a:solidFill>
                <a:schemeClr val="tx1"/>
              </a:solidFill>
              <a:round/>
              <a:headEnd/>
              <a:tailEnd type="non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grpSp>
      <p:cxnSp>
        <p:nvCxnSpPr>
          <p:cNvPr id="4133" name="Straight Arrow Connector 60"/>
          <p:cNvCxnSpPr>
            <a:cxnSpLocks noChangeShapeType="1"/>
          </p:cNvCxnSpPr>
          <p:nvPr/>
        </p:nvCxnSpPr>
        <p:spPr bwMode="auto">
          <a:xfrm flipV="1">
            <a:off x="1760856" y="3905783"/>
            <a:ext cx="2768865" cy="0"/>
          </a:xfrm>
          <a:prstGeom prst="straightConnector1">
            <a:avLst/>
          </a:prstGeom>
          <a:noFill/>
          <a:ln w="15875" algn="ctr">
            <a:solidFill>
              <a:schemeClr val="tx1"/>
            </a:solidFill>
            <a:round/>
            <a:headEnd/>
            <a:tailEnd type="arrow" w="med" len="med"/>
          </a:ln>
        </p:spPr>
      </p:cxnSp>
      <p:cxnSp>
        <p:nvCxnSpPr>
          <p:cNvPr id="4142" name="Straight Arrow Connector 27"/>
          <p:cNvCxnSpPr>
            <a:cxnSpLocks noChangeShapeType="1"/>
          </p:cNvCxnSpPr>
          <p:nvPr/>
        </p:nvCxnSpPr>
        <p:spPr bwMode="auto">
          <a:xfrm flipV="1">
            <a:off x="1811028" y="3191479"/>
            <a:ext cx="2256596" cy="3450"/>
          </a:xfrm>
          <a:prstGeom prst="straightConnector1">
            <a:avLst/>
          </a:prstGeom>
          <a:noFill/>
          <a:ln w="25400" algn="ctr">
            <a:solidFill>
              <a:srgbClr val="FF0000"/>
            </a:solidFill>
            <a:round/>
            <a:headEnd/>
            <a:tailEnd type="arrow" w="med" len="med"/>
          </a:ln>
        </p:spPr>
      </p:cxnSp>
      <p:sp>
        <p:nvSpPr>
          <p:cNvPr id="4143" name="TextBox 28"/>
          <p:cNvSpPr txBox="1">
            <a:spLocks noChangeArrowheads="1"/>
          </p:cNvSpPr>
          <p:nvPr/>
        </p:nvSpPr>
        <p:spPr bwMode="auto">
          <a:xfrm>
            <a:off x="3625037" y="3232419"/>
            <a:ext cx="367941" cy="286121"/>
          </a:xfrm>
          <a:prstGeom prst="rect">
            <a:avLst/>
          </a:prstGeom>
          <a:noFill/>
          <a:ln w="9525">
            <a:noFill/>
            <a:miter lim="800000"/>
            <a:headEnd/>
            <a:tailEnd/>
          </a:ln>
        </p:spPr>
        <p:txBody>
          <a:bodyPr>
            <a:spAutoFit/>
          </a:bodyPr>
          <a:lstStyle/>
          <a:p>
            <a:pPr>
              <a:buFont typeface="Wingdings" pitchFamily="2" charset="2"/>
              <a:buNone/>
            </a:pPr>
            <a:r>
              <a:rPr lang="en-US" sz="1400" b="0" i="1" dirty="0">
                <a:solidFill>
                  <a:srgbClr val="FF0000"/>
                </a:solidFill>
              </a:rPr>
              <a:t>E</a:t>
            </a:r>
            <a:endParaRPr lang="en-GB" sz="1400" b="0" i="1" baseline="-25000" dirty="0">
              <a:solidFill>
                <a:srgbClr val="FF0000"/>
              </a:solidFill>
            </a:endParaRPr>
          </a:p>
        </p:txBody>
      </p:sp>
      <p:cxnSp>
        <p:nvCxnSpPr>
          <p:cNvPr id="4135" name="Straight Arrow Connector 120"/>
          <p:cNvCxnSpPr>
            <a:cxnSpLocks noChangeShapeType="1"/>
          </p:cNvCxnSpPr>
          <p:nvPr/>
        </p:nvCxnSpPr>
        <p:spPr bwMode="auto">
          <a:xfrm>
            <a:off x="2798811" y="2619523"/>
            <a:ext cx="584200" cy="1587"/>
          </a:xfrm>
          <a:prstGeom prst="straightConnector1">
            <a:avLst/>
          </a:prstGeom>
          <a:noFill/>
          <a:ln w="28575" algn="ctr">
            <a:solidFill>
              <a:srgbClr val="7030A0"/>
            </a:solidFill>
            <a:round/>
            <a:headEnd/>
            <a:tailEnd type="triangle" w="lg" len="lg"/>
          </a:ln>
        </p:spPr>
      </p:cxnSp>
      <p:cxnSp>
        <p:nvCxnSpPr>
          <p:cNvPr id="4136" name="Straight Connector 77"/>
          <p:cNvCxnSpPr>
            <a:cxnSpLocks noChangeShapeType="1"/>
          </p:cNvCxnSpPr>
          <p:nvPr/>
        </p:nvCxnSpPr>
        <p:spPr bwMode="auto">
          <a:xfrm rot="5400000">
            <a:off x="3184730" y="1495058"/>
            <a:ext cx="387200" cy="210820"/>
          </a:xfrm>
          <a:prstGeom prst="line">
            <a:avLst/>
          </a:prstGeom>
          <a:noFill/>
          <a:ln w="12700" algn="ctr">
            <a:solidFill>
              <a:schemeClr val="tx1"/>
            </a:solidFill>
            <a:round/>
            <a:headEnd/>
            <a:tailEnd type="none" w="lg" len="lg"/>
          </a:ln>
        </p:spPr>
      </p:cxnSp>
      <p:sp>
        <p:nvSpPr>
          <p:cNvPr id="80" name="Oval 79"/>
          <p:cNvSpPr/>
          <p:nvPr/>
        </p:nvSpPr>
        <p:spPr bwMode="auto">
          <a:xfrm>
            <a:off x="3101975" y="4194175"/>
            <a:ext cx="304800" cy="304800"/>
          </a:xfrm>
          <a:prstGeom prst="ellipse">
            <a:avLst/>
          </a:prstGeom>
          <a:solidFill>
            <a:schemeClr val="bg1"/>
          </a:solidFill>
          <a:ln w="2222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4138" name="Freeform 80"/>
          <p:cNvSpPr>
            <a:spLocks/>
          </p:cNvSpPr>
          <p:nvPr/>
        </p:nvSpPr>
        <p:spPr bwMode="auto">
          <a:xfrm>
            <a:off x="3194843" y="4315689"/>
            <a:ext cx="123031" cy="72203"/>
          </a:xfrm>
          <a:custGeom>
            <a:avLst/>
            <a:gdLst>
              <a:gd name="T0" fmla="*/ 0 w 215900"/>
              <a:gd name="T1" fmla="*/ 427 h 128852"/>
              <a:gd name="T2" fmla="*/ 402 w 215900"/>
              <a:gd name="T3" fmla="*/ 19 h 128852"/>
              <a:gd name="T4" fmla="*/ 1071 w 215900"/>
              <a:gd name="T5" fmla="*/ 705 h 128852"/>
              <a:gd name="T6" fmla="*/ 1368 w 215900"/>
              <a:gd name="T7" fmla="*/ 253 h 128852"/>
              <a:gd name="T8" fmla="*/ 0 60000 65536"/>
              <a:gd name="T9" fmla="*/ 0 60000 65536"/>
              <a:gd name="T10" fmla="*/ 0 60000 65536"/>
              <a:gd name="T11" fmla="*/ 0 60000 65536"/>
              <a:gd name="T12" fmla="*/ 0 w 215900"/>
              <a:gd name="T13" fmla="*/ 0 h 128852"/>
              <a:gd name="T14" fmla="*/ 215900 w 215900"/>
              <a:gd name="T15" fmla="*/ 128852 h 128852"/>
            </a:gdLst>
            <a:ahLst/>
            <a:cxnLst>
              <a:cxn ang="T8">
                <a:pos x="T0" y="T1"/>
              </a:cxn>
              <a:cxn ang="T9">
                <a:pos x="T2" y="T3"/>
              </a:cxn>
              <a:cxn ang="T10">
                <a:pos x="T4" y="T5"/>
              </a:cxn>
              <a:cxn ang="T11">
                <a:pos x="T6" y="T7"/>
              </a:cxn>
            </a:cxnLst>
            <a:rect l="T12" t="T13" r="T14" b="T15"/>
            <a:pathLst>
              <a:path w="215900" h="128852">
                <a:moveTo>
                  <a:pt x="0" y="78052"/>
                </a:moveTo>
                <a:cubicBezTo>
                  <a:pt x="14287" y="26987"/>
                  <a:pt x="35718" y="2115"/>
                  <a:pt x="63500" y="3439"/>
                </a:cubicBezTo>
                <a:cubicBezTo>
                  <a:pt x="103187" y="0"/>
                  <a:pt x="127794" y="127265"/>
                  <a:pt x="169069" y="128852"/>
                </a:cubicBezTo>
                <a:cubicBezTo>
                  <a:pt x="193675" y="120915"/>
                  <a:pt x="197643" y="112184"/>
                  <a:pt x="215900" y="46302"/>
                </a:cubicBezTo>
              </a:path>
            </a:pathLst>
          </a:custGeom>
          <a:noFill/>
          <a:ln w="15875" cap="flat" cmpd="sng" algn="ctr">
            <a:solidFill>
              <a:schemeClr val="tx1"/>
            </a:solidFill>
            <a:prstDash val="solid"/>
            <a:round/>
            <a:headEnd type="none" w="med" len="med"/>
            <a:tailEnd type="none" w="lg" len="lg"/>
          </a:ln>
        </p:spPr>
        <p:txBody>
          <a:bodyPr anchor="ctr"/>
          <a:lstStyle/>
          <a:p>
            <a:endParaRPr lang="en-US" dirty="0"/>
          </a:p>
        </p:txBody>
      </p:sp>
      <p:cxnSp>
        <p:nvCxnSpPr>
          <p:cNvPr id="4140" name="Straight Arrow Connector 27"/>
          <p:cNvCxnSpPr>
            <a:cxnSpLocks noChangeShapeType="1"/>
          </p:cNvCxnSpPr>
          <p:nvPr/>
        </p:nvCxnSpPr>
        <p:spPr bwMode="auto">
          <a:xfrm flipV="1">
            <a:off x="1800920" y="1994984"/>
            <a:ext cx="2302513" cy="12965"/>
          </a:xfrm>
          <a:prstGeom prst="straightConnector1">
            <a:avLst/>
          </a:prstGeom>
          <a:noFill/>
          <a:ln w="25400" algn="ctr">
            <a:solidFill>
              <a:srgbClr val="FF0000"/>
            </a:solidFill>
            <a:round/>
            <a:headEnd/>
            <a:tailEnd type="arrow" w="med" len="med"/>
          </a:ln>
        </p:spPr>
      </p:cxnSp>
      <p:sp>
        <p:nvSpPr>
          <p:cNvPr id="4141" name="TextBox 28"/>
          <p:cNvSpPr txBox="1">
            <a:spLocks noChangeArrowheads="1"/>
          </p:cNvSpPr>
          <p:nvPr/>
        </p:nvSpPr>
        <p:spPr bwMode="auto">
          <a:xfrm>
            <a:off x="2287171" y="1753227"/>
            <a:ext cx="377607" cy="286121"/>
          </a:xfrm>
          <a:prstGeom prst="rect">
            <a:avLst/>
          </a:prstGeom>
          <a:noFill/>
          <a:ln w="9525">
            <a:noFill/>
            <a:miter lim="800000"/>
            <a:headEnd/>
            <a:tailEnd/>
          </a:ln>
        </p:spPr>
        <p:txBody>
          <a:bodyPr wrap="square">
            <a:spAutoFit/>
          </a:bodyPr>
          <a:lstStyle/>
          <a:p>
            <a:pPr>
              <a:buFont typeface="Wingdings" pitchFamily="2" charset="2"/>
              <a:buNone/>
            </a:pPr>
            <a:r>
              <a:rPr lang="en-US" sz="1400" b="0" i="1" dirty="0">
                <a:solidFill>
                  <a:srgbClr val="FF0000"/>
                </a:solidFill>
              </a:rPr>
              <a:t>E</a:t>
            </a:r>
            <a:endParaRPr lang="en-GB" sz="1400" b="0" i="1" baseline="-25000" dirty="0">
              <a:solidFill>
                <a:srgbClr val="FF0000"/>
              </a:solidFill>
            </a:endParaRPr>
          </a:p>
        </p:txBody>
      </p:sp>
      <p:sp>
        <p:nvSpPr>
          <p:cNvPr id="4115" name="Rectangle 20"/>
          <p:cNvSpPr>
            <a:spLocks noChangeArrowheads="1"/>
          </p:cNvSpPr>
          <p:nvPr/>
        </p:nvSpPr>
        <p:spPr bwMode="auto">
          <a:xfrm>
            <a:off x="6058535" y="3190082"/>
            <a:ext cx="2970212" cy="1233487"/>
          </a:xfrm>
          <a:prstGeom prst="rect">
            <a:avLst/>
          </a:prstGeom>
          <a:noFill/>
          <a:ln w="9525">
            <a:noFill/>
            <a:miter lim="800000"/>
            <a:headEnd/>
            <a:tailEnd/>
          </a:ln>
        </p:spPr>
        <p:txBody>
          <a:bodyPr lIns="92075" tIns="365760" rIns="92075" bIns="365760"/>
          <a:lstStyle/>
          <a:p>
            <a:pPr>
              <a:spcBef>
                <a:spcPct val="0"/>
              </a:spcBef>
              <a:buClrTx/>
              <a:buSzTx/>
              <a:buFontTx/>
              <a:buNone/>
            </a:pPr>
            <a:r>
              <a:rPr lang="en-US" sz="1600" b="0" dirty="0">
                <a:solidFill>
                  <a:srgbClr val="FF0000"/>
                </a:solidFill>
              </a:rPr>
              <a:t>The conduction current passes as displacement current the capacitor gap</a:t>
            </a:r>
          </a:p>
        </p:txBody>
      </p:sp>
      <p:sp>
        <p:nvSpPr>
          <p:cNvPr id="4116" name="Right Brace 111"/>
          <p:cNvSpPr>
            <a:spLocks/>
          </p:cNvSpPr>
          <p:nvPr/>
        </p:nvSpPr>
        <p:spPr bwMode="auto">
          <a:xfrm>
            <a:off x="7474744" y="4498975"/>
            <a:ext cx="268288" cy="1449387"/>
          </a:xfrm>
          <a:prstGeom prst="rightBrace">
            <a:avLst>
              <a:gd name="adj1" fmla="val 8304"/>
              <a:gd name="adj2" fmla="val 50000"/>
            </a:avLst>
          </a:prstGeom>
          <a:noFill/>
          <a:ln w="15875" algn="ctr">
            <a:solidFill>
              <a:schemeClr val="tx1"/>
            </a:solidFill>
            <a:round/>
            <a:headEnd/>
            <a:tailEnd type="none" w="lg" len="lg"/>
          </a:ln>
        </p:spPr>
        <p:txBody>
          <a:bodyPr anchor="ctr"/>
          <a:lstStyle/>
          <a:p>
            <a:pPr algn="ctr"/>
            <a:endParaRPr lang="en-GB" dirty="0"/>
          </a:p>
        </p:txBody>
      </p:sp>
      <p:cxnSp>
        <p:nvCxnSpPr>
          <p:cNvPr id="6" name="Straight Arrow Connector 5"/>
          <p:cNvCxnSpPr/>
          <p:nvPr/>
        </p:nvCxnSpPr>
        <p:spPr bwMode="auto">
          <a:xfrm flipH="1" flipV="1">
            <a:off x="8430051" y="4165661"/>
            <a:ext cx="0" cy="829309"/>
          </a:xfrm>
          <a:prstGeom prst="straightConnector1">
            <a:avLst/>
          </a:prstGeom>
          <a:noFill/>
          <a:ln w="15875" cap="flat" cmpd="sng" algn="ctr">
            <a:solidFill>
              <a:schemeClr val="tx1"/>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51" name="TextBox 50"/>
              <p:cNvSpPr txBox="1"/>
              <p:nvPr/>
            </p:nvSpPr>
            <p:spPr>
              <a:xfrm>
                <a:off x="2223889" y="3570769"/>
                <a:ext cx="1443985" cy="501804"/>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nor/>
                        </m:rPr>
                        <a:rPr lang="en-GB" sz="1000" b="0" i="0" smtClean="0">
                          <a:solidFill>
                            <a:schemeClr val="tx1"/>
                          </a:solidFill>
                          <a:latin typeface="Cambria Math" panose="02040503050406030204" pitchFamily="18" charset="0"/>
                        </a:rPr>
                        <m:t>  </m:t>
                      </m:r>
                      <m:r>
                        <m:rPr>
                          <m:nor/>
                        </m:rPr>
                        <a:rPr lang="en-GB" sz="1000" b="0" i="0" smtClean="0">
                          <a:solidFill>
                            <a:schemeClr val="tx1"/>
                          </a:solidFill>
                          <a:latin typeface="Cambria Math" panose="02040503050406030204" pitchFamily="18" charset="0"/>
                        </a:rPr>
                        <m:t>voltage</m:t>
                      </m:r>
                      <m:r>
                        <a:rPr lang="en-GB" sz="1000" b="0" i="1" smtClean="0">
                          <a:solidFill>
                            <a:schemeClr val="tx1"/>
                          </a:solidFill>
                          <a:latin typeface="Cambria Math" panose="02040503050406030204" pitchFamily="18" charset="0"/>
                        </a:rPr>
                        <m:t>   </m:t>
                      </m:r>
                      <m:r>
                        <a:rPr lang="en-GB" sz="1000" b="0" i="1" smtClean="0">
                          <a:solidFill>
                            <a:schemeClr val="tx1"/>
                          </a:solidFill>
                          <a:latin typeface="Cambria Math" panose="02040503050406030204" pitchFamily="18" charset="0"/>
                        </a:rPr>
                        <m:t>𝑉</m:t>
                      </m:r>
                      <m:r>
                        <a:rPr lang="en-GB" sz="1000" b="0" i="1" smtClean="0">
                          <a:solidFill>
                            <a:schemeClr val="tx1"/>
                          </a:solidFill>
                          <a:latin typeface="Cambria Math" panose="02040503050406030204" pitchFamily="18" charset="0"/>
                        </a:rPr>
                        <m:t>=</m:t>
                      </m:r>
                      <m:nary>
                        <m:naryPr>
                          <m:limLoc m:val="undOvr"/>
                          <m:subHide m:val="on"/>
                          <m:supHide m:val="on"/>
                          <m:ctrlPr>
                            <a:rPr lang="en-GB" sz="1000" b="0" i="1" smtClean="0">
                              <a:solidFill>
                                <a:schemeClr val="tx1"/>
                              </a:solidFill>
                              <a:latin typeface="Cambria Math" panose="02040503050406030204" pitchFamily="18" charset="0"/>
                            </a:rPr>
                          </m:ctrlPr>
                        </m:naryPr>
                        <m:sub/>
                        <m:sup/>
                        <m:e>
                          <m:r>
                            <a:rPr lang="en-GB" sz="1000" b="0" i="1" smtClean="0">
                              <a:solidFill>
                                <a:schemeClr val="tx1"/>
                              </a:solidFill>
                              <a:latin typeface="Cambria Math" panose="02040503050406030204" pitchFamily="18" charset="0"/>
                            </a:rPr>
                            <m:t>𝐸</m:t>
                          </m:r>
                          <m:r>
                            <a:rPr lang="en-GB" sz="1000" b="0" i="1" smtClean="0">
                              <a:solidFill>
                                <a:schemeClr val="tx1"/>
                              </a:solidFill>
                              <a:latin typeface="Cambria Math" panose="02040503050406030204" pitchFamily="18" charset="0"/>
                            </a:rPr>
                            <m:t> </m:t>
                          </m:r>
                          <m:r>
                            <a:rPr lang="en-GB" sz="1000" b="0" i="1" smtClean="0">
                              <a:solidFill>
                                <a:schemeClr val="tx1"/>
                              </a:solidFill>
                              <a:latin typeface="Cambria Math" panose="02040503050406030204" pitchFamily="18" charset="0"/>
                            </a:rPr>
                            <m:t>𝑑𝑧</m:t>
                          </m:r>
                          <m:r>
                            <a:rPr lang="en-GB" sz="1000" b="0" i="1" smtClean="0">
                              <a:solidFill>
                                <a:schemeClr val="tx1"/>
                              </a:solidFill>
                              <a:latin typeface="Cambria Math" panose="02040503050406030204" pitchFamily="18" charset="0"/>
                            </a:rPr>
                            <m:t>=0</m:t>
                          </m:r>
                        </m:e>
                      </m:nary>
                    </m:oMath>
                    <m:oMath xmlns:m="http://schemas.openxmlformats.org/officeDocument/2006/math">
                      <m:r>
                        <m:rPr>
                          <m:nor/>
                        </m:rPr>
                        <a:rPr lang="en-GB" sz="1000" b="0" i="0" smtClean="0">
                          <a:solidFill>
                            <a:schemeClr val="tx1"/>
                          </a:solidFill>
                          <a:latin typeface="Cambria Math" panose="02040503050406030204" pitchFamily="18" charset="0"/>
                        </a:rPr>
                        <m:t>distance</m:t>
                      </m:r>
                      <m:r>
                        <a:rPr lang="en-GB" sz="1000" b="0" i="1" smtClean="0">
                          <a:solidFill>
                            <a:schemeClr val="tx1"/>
                          </a:solidFill>
                          <a:latin typeface="Cambria Math" panose="02040503050406030204" pitchFamily="18" charset="0"/>
                        </a:rPr>
                        <m:t>   </m:t>
                      </m:r>
                      <m:r>
                        <a:rPr lang="en-GB" sz="1000" b="0" i="1" smtClean="0">
                          <a:solidFill>
                            <a:schemeClr val="tx1"/>
                          </a:solidFill>
                          <a:latin typeface="Cambria Math" panose="02040503050406030204" pitchFamily="18" charset="0"/>
                        </a:rPr>
                        <m:t>𝑑</m:t>
                      </m:r>
                    </m:oMath>
                  </m:oMathPara>
                </a14:m>
                <a:endParaRPr lang="en-GB" sz="1000" b="0" dirty="0"/>
              </a:p>
            </p:txBody>
          </p:sp>
        </mc:Choice>
        <mc:Fallback xmlns="">
          <p:sp>
            <p:nvSpPr>
              <p:cNvPr id="51" name="TextBox 50"/>
              <p:cNvSpPr txBox="1">
                <a:spLocks noRot="1" noChangeAspect="1" noMove="1" noResize="1" noEditPoints="1" noAdjustHandles="1" noChangeArrowheads="1" noChangeShapeType="1" noTextEdit="1"/>
              </p:cNvSpPr>
              <p:nvPr/>
            </p:nvSpPr>
            <p:spPr>
              <a:xfrm>
                <a:off x="2223889" y="3570769"/>
                <a:ext cx="1443985" cy="501804"/>
              </a:xfrm>
              <a:prstGeom prst="rect">
                <a:avLst/>
              </a:prstGeom>
              <a:blipFill>
                <a:blip r:embed="rId3"/>
                <a:stretch>
                  <a:fillRect l="-1688" t="-137805" r="-18565" b="-15609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p:cNvSpPr txBox="1"/>
              <p:nvPr/>
            </p:nvSpPr>
            <p:spPr>
              <a:xfrm>
                <a:off x="3225309" y="1272520"/>
                <a:ext cx="596830" cy="138564"/>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m:rPr>
                          <m:nor/>
                        </m:rPr>
                        <a:rPr lang="en-GB" sz="1000" b="0" i="0" smtClean="0">
                          <a:solidFill>
                            <a:schemeClr val="tx1"/>
                          </a:solidFill>
                          <a:latin typeface="Cambria Math" panose="02040503050406030204" pitchFamily="18" charset="0"/>
                        </a:rPr>
                        <m:t>surface</m:t>
                      </m:r>
                      <m:r>
                        <a:rPr lang="en-GB" sz="1000" b="0" i="1" smtClean="0">
                          <a:solidFill>
                            <a:schemeClr val="tx1"/>
                          </a:solidFill>
                          <a:latin typeface="Cambria Math" panose="02040503050406030204" pitchFamily="18" charset="0"/>
                        </a:rPr>
                        <m:t>  </m:t>
                      </m:r>
                      <m:r>
                        <a:rPr lang="en-GB" sz="1000" b="0" i="1" smtClean="0">
                          <a:solidFill>
                            <a:schemeClr val="tx1"/>
                          </a:solidFill>
                          <a:latin typeface="Cambria Math" panose="02040503050406030204" pitchFamily="18" charset="0"/>
                        </a:rPr>
                        <m:t>𝑆</m:t>
                      </m:r>
                    </m:oMath>
                  </m:oMathPara>
                </a14:m>
                <a:br>
                  <a:rPr lang="en-GB" sz="1000" b="0" dirty="0">
                    <a:solidFill>
                      <a:schemeClr val="tx1"/>
                    </a:solidFill>
                  </a:rPr>
                </a:br>
                <a:endParaRPr lang="en-GB" sz="1000" b="0" dirty="0"/>
              </a:p>
            </p:txBody>
          </p:sp>
        </mc:Choice>
        <mc:Fallback xmlns="">
          <p:sp>
            <p:nvSpPr>
              <p:cNvPr id="52" name="TextBox 51"/>
              <p:cNvSpPr txBox="1">
                <a:spLocks noRot="1" noChangeAspect="1" noMove="1" noResize="1" noEditPoints="1" noAdjustHandles="1" noChangeArrowheads="1" noChangeShapeType="1" noTextEdit="1"/>
              </p:cNvSpPr>
              <p:nvPr/>
            </p:nvSpPr>
            <p:spPr>
              <a:xfrm>
                <a:off x="3225309" y="1272520"/>
                <a:ext cx="596830" cy="138564"/>
              </a:xfrm>
              <a:prstGeom prst="rect">
                <a:avLst/>
              </a:prstGeom>
              <a:blipFill>
                <a:blip r:embed="rId4"/>
                <a:stretch>
                  <a:fillRect l="-2041" t="-9091" r="-2041" b="-181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714996" y="2271385"/>
                <a:ext cx="554383" cy="2492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008000"/>
                              </a:solidFill>
                              <a:latin typeface="Cambria Math" panose="02040503050406030204" pitchFamily="18" charset="0"/>
                            </a:rPr>
                          </m:ctrlPr>
                        </m:sSubPr>
                        <m:e>
                          <m:r>
                            <a:rPr lang="en-GB" sz="1800" b="0" i="1" smtClean="0">
                              <a:solidFill>
                                <a:srgbClr val="008000"/>
                              </a:solidFill>
                              <a:latin typeface="Cambria Math" panose="02040503050406030204" pitchFamily="18" charset="0"/>
                            </a:rPr>
                            <m:t>𝐼</m:t>
                          </m:r>
                        </m:e>
                        <m:sub>
                          <m:r>
                            <a:rPr lang="en-GB" sz="1800" b="0" i="1" smtClean="0">
                              <a:solidFill>
                                <a:srgbClr val="008000"/>
                              </a:solidFill>
                              <a:latin typeface="Cambria Math" panose="02040503050406030204" pitchFamily="18" charset="0"/>
                            </a:rPr>
                            <m:t>𝑐𝑜𝑛𝑑</m:t>
                          </m:r>
                        </m:sub>
                      </m:sSub>
                    </m:oMath>
                  </m:oMathPara>
                </a14:m>
                <a:endParaRPr lang="en-GB" sz="1800" b="0" dirty="0"/>
              </a:p>
            </p:txBody>
          </p:sp>
        </mc:Choice>
        <mc:Fallback xmlns="">
          <p:sp>
            <p:nvSpPr>
              <p:cNvPr id="3" name="TextBox 2"/>
              <p:cNvSpPr txBox="1">
                <a:spLocks noRot="1" noChangeAspect="1" noMove="1" noResize="1" noEditPoints="1" noAdjustHandles="1" noChangeArrowheads="1" noChangeShapeType="1" noTextEdit="1"/>
              </p:cNvSpPr>
              <p:nvPr/>
            </p:nvSpPr>
            <p:spPr>
              <a:xfrm>
                <a:off x="714996" y="2271385"/>
                <a:ext cx="554383" cy="249299"/>
              </a:xfrm>
              <a:prstGeom prst="rect">
                <a:avLst/>
              </a:prstGeom>
              <a:blipFill>
                <a:blip r:embed="rId5"/>
                <a:stretch>
                  <a:fillRect l="-7692" t="-2500" r="-3297" b="-2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p:cNvSpPr txBox="1"/>
              <p:nvPr/>
            </p:nvSpPr>
            <p:spPr>
              <a:xfrm>
                <a:off x="5049917" y="2278363"/>
                <a:ext cx="554383" cy="2492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008000"/>
                              </a:solidFill>
                              <a:latin typeface="Cambria Math" panose="02040503050406030204" pitchFamily="18" charset="0"/>
                            </a:rPr>
                          </m:ctrlPr>
                        </m:sSubPr>
                        <m:e>
                          <m:r>
                            <a:rPr lang="en-GB" sz="1800" b="0" i="1" smtClean="0">
                              <a:solidFill>
                                <a:srgbClr val="008000"/>
                              </a:solidFill>
                              <a:latin typeface="Cambria Math" panose="02040503050406030204" pitchFamily="18" charset="0"/>
                            </a:rPr>
                            <m:t>𝐼</m:t>
                          </m:r>
                        </m:e>
                        <m:sub>
                          <m:r>
                            <a:rPr lang="en-GB" sz="1800" b="0" i="1" smtClean="0">
                              <a:solidFill>
                                <a:srgbClr val="008000"/>
                              </a:solidFill>
                              <a:latin typeface="Cambria Math" panose="02040503050406030204" pitchFamily="18" charset="0"/>
                            </a:rPr>
                            <m:t>𝑐𝑜𝑛𝑑</m:t>
                          </m:r>
                        </m:sub>
                      </m:sSub>
                    </m:oMath>
                  </m:oMathPara>
                </a14:m>
                <a:endParaRPr lang="en-GB" sz="1800" b="0" dirty="0"/>
              </a:p>
            </p:txBody>
          </p:sp>
        </mc:Choice>
        <mc:Fallback xmlns="">
          <p:sp>
            <p:nvSpPr>
              <p:cNvPr id="55" name="TextBox 54"/>
              <p:cNvSpPr txBox="1">
                <a:spLocks noRot="1" noChangeAspect="1" noMove="1" noResize="1" noEditPoints="1" noAdjustHandles="1" noChangeArrowheads="1" noChangeShapeType="1" noTextEdit="1"/>
              </p:cNvSpPr>
              <p:nvPr/>
            </p:nvSpPr>
            <p:spPr>
              <a:xfrm>
                <a:off x="5049917" y="2278363"/>
                <a:ext cx="554383" cy="249299"/>
              </a:xfrm>
              <a:prstGeom prst="rect">
                <a:avLst/>
              </a:prstGeom>
              <a:blipFill>
                <a:blip r:embed="rId6"/>
                <a:stretch>
                  <a:fillRect l="-7692" t="-2439" r="-3297" b="-21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7" name="TextBox 56"/>
              <p:cNvSpPr txBox="1"/>
              <p:nvPr/>
            </p:nvSpPr>
            <p:spPr>
              <a:xfrm>
                <a:off x="3696275" y="3973434"/>
                <a:ext cx="554383" cy="249299"/>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008000"/>
                              </a:solidFill>
                              <a:latin typeface="Cambria Math" panose="02040503050406030204" pitchFamily="18" charset="0"/>
                            </a:rPr>
                          </m:ctrlPr>
                        </m:sSubPr>
                        <m:e>
                          <m:r>
                            <a:rPr lang="en-GB" sz="1800" b="0" i="1" smtClean="0">
                              <a:solidFill>
                                <a:srgbClr val="008000"/>
                              </a:solidFill>
                              <a:latin typeface="Cambria Math" panose="02040503050406030204" pitchFamily="18" charset="0"/>
                            </a:rPr>
                            <m:t>𝐼</m:t>
                          </m:r>
                        </m:e>
                        <m:sub>
                          <m:r>
                            <a:rPr lang="en-GB" sz="1800" b="0" i="1" smtClean="0">
                              <a:solidFill>
                                <a:srgbClr val="008000"/>
                              </a:solidFill>
                              <a:latin typeface="Cambria Math" panose="02040503050406030204" pitchFamily="18" charset="0"/>
                            </a:rPr>
                            <m:t>𝑐𝑜𝑛𝑑</m:t>
                          </m:r>
                        </m:sub>
                      </m:sSub>
                    </m:oMath>
                  </m:oMathPara>
                </a14:m>
                <a:endParaRPr lang="en-GB" sz="1800" b="0" dirty="0"/>
              </a:p>
            </p:txBody>
          </p:sp>
        </mc:Choice>
        <mc:Fallback xmlns="">
          <p:sp>
            <p:nvSpPr>
              <p:cNvPr id="57" name="TextBox 56"/>
              <p:cNvSpPr txBox="1">
                <a:spLocks noRot="1" noChangeAspect="1" noMove="1" noResize="1" noEditPoints="1" noAdjustHandles="1" noChangeArrowheads="1" noChangeShapeType="1" noTextEdit="1"/>
              </p:cNvSpPr>
              <p:nvPr/>
            </p:nvSpPr>
            <p:spPr>
              <a:xfrm>
                <a:off x="3696275" y="3973434"/>
                <a:ext cx="554383" cy="249299"/>
              </a:xfrm>
              <a:prstGeom prst="rect">
                <a:avLst/>
              </a:prstGeom>
              <a:blipFill>
                <a:blip r:embed="rId7"/>
                <a:stretch>
                  <a:fillRect l="-7692" t="-2439" r="-3297" b="-21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8" name="TextBox 57"/>
              <p:cNvSpPr txBox="1"/>
              <p:nvPr/>
            </p:nvSpPr>
            <p:spPr>
              <a:xfrm>
                <a:off x="2821236" y="2252498"/>
                <a:ext cx="504625" cy="268600"/>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7030A0"/>
                              </a:solidFill>
                              <a:latin typeface="Cambria Math" panose="02040503050406030204" pitchFamily="18" charset="0"/>
                            </a:rPr>
                          </m:ctrlPr>
                        </m:sSubPr>
                        <m:e>
                          <m:r>
                            <a:rPr lang="en-GB" sz="1800" b="0" i="1" smtClean="0">
                              <a:solidFill>
                                <a:srgbClr val="7030A0"/>
                              </a:solidFill>
                              <a:latin typeface="Cambria Math" panose="02040503050406030204" pitchFamily="18" charset="0"/>
                            </a:rPr>
                            <m:t>𝐼</m:t>
                          </m:r>
                        </m:e>
                        <m:sub>
                          <m:r>
                            <a:rPr lang="en-GB" sz="1800" b="0" i="1" smtClean="0">
                              <a:solidFill>
                                <a:srgbClr val="7030A0"/>
                              </a:solidFill>
                              <a:latin typeface="Cambria Math" panose="02040503050406030204" pitchFamily="18" charset="0"/>
                            </a:rPr>
                            <m:t>𝑑𝑖𝑠𝑝</m:t>
                          </m:r>
                        </m:sub>
                      </m:sSub>
                    </m:oMath>
                  </m:oMathPara>
                </a14:m>
                <a:endParaRPr lang="en-GB" sz="1800" b="0" dirty="0"/>
              </a:p>
            </p:txBody>
          </p:sp>
        </mc:Choice>
        <mc:Fallback xmlns="">
          <p:sp>
            <p:nvSpPr>
              <p:cNvPr id="58" name="TextBox 57"/>
              <p:cNvSpPr txBox="1">
                <a:spLocks noRot="1" noChangeAspect="1" noMove="1" noResize="1" noEditPoints="1" noAdjustHandles="1" noChangeArrowheads="1" noChangeShapeType="1" noTextEdit="1"/>
              </p:cNvSpPr>
              <p:nvPr/>
            </p:nvSpPr>
            <p:spPr>
              <a:xfrm>
                <a:off x="2821236" y="2252498"/>
                <a:ext cx="504625" cy="268600"/>
              </a:xfrm>
              <a:prstGeom prst="rect">
                <a:avLst/>
              </a:prstGeom>
              <a:blipFill>
                <a:blip r:embed="rId8"/>
                <a:stretch>
                  <a:fillRect l="-10843" t="-2273" r="-7229" b="-3181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5" name="TextBox 64"/>
              <p:cNvSpPr txBox="1"/>
              <p:nvPr/>
            </p:nvSpPr>
            <p:spPr>
              <a:xfrm>
                <a:off x="4135383" y="4668022"/>
                <a:ext cx="3335144" cy="653897"/>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7030A0"/>
                              </a:solidFill>
                              <a:latin typeface="Cambria Math" panose="02040503050406030204" pitchFamily="18" charset="0"/>
                            </a:rPr>
                          </m:ctrlPr>
                        </m:sSubPr>
                        <m:e>
                          <m:r>
                            <a:rPr lang="en-GB" sz="1800" b="0" i="1" smtClean="0">
                              <a:solidFill>
                                <a:srgbClr val="7030A0"/>
                              </a:solidFill>
                              <a:latin typeface="Cambria Math" panose="02040503050406030204" pitchFamily="18" charset="0"/>
                            </a:rPr>
                            <m:t>𝐼</m:t>
                          </m:r>
                        </m:e>
                        <m:sub>
                          <m:r>
                            <a:rPr lang="en-GB" sz="1800" b="0" i="1" smtClean="0">
                              <a:solidFill>
                                <a:srgbClr val="7030A0"/>
                              </a:solidFill>
                              <a:latin typeface="Cambria Math" panose="02040503050406030204" pitchFamily="18" charset="0"/>
                            </a:rPr>
                            <m:t>𝑑𝑖𝑠𝑝</m:t>
                          </m:r>
                        </m:sub>
                      </m:sSub>
                      <m:r>
                        <a:rPr lang="en-GB" sz="1800" b="0" i="1" smtClean="0">
                          <a:solidFill>
                            <a:schemeClr val="tx1"/>
                          </a:solidFill>
                          <a:latin typeface="Cambria Math" panose="02040503050406030204" pitchFamily="18" charset="0"/>
                        </a:rPr>
                        <m:t>=</m:t>
                      </m:r>
                      <m:f>
                        <m:fPr>
                          <m:ctrlPr>
                            <a:rPr lang="en-GB" sz="1800" b="0" i="1" smtClean="0">
                              <a:solidFill>
                                <a:schemeClr val="tx1"/>
                              </a:solidFill>
                              <a:latin typeface="Cambria Math" panose="02040503050406030204" pitchFamily="18" charset="0"/>
                            </a:rPr>
                          </m:ctrlPr>
                        </m:fPr>
                        <m:num>
                          <m:r>
                            <a:rPr lang="en-GB" sz="1800" b="0" i="1" smtClean="0">
                              <a:solidFill>
                                <a:schemeClr val="tx1"/>
                              </a:solidFill>
                              <a:latin typeface="Cambria Math" panose="02040503050406030204" pitchFamily="18" charset="0"/>
                              <a:ea typeface="Cambria Math" panose="02040503050406030204" pitchFamily="18" charset="0"/>
                            </a:rPr>
                            <m:t>𝜕</m:t>
                          </m:r>
                          <m:sSub>
                            <m:sSubPr>
                              <m:ctrlPr>
                                <a:rPr lang="en-GB" sz="1800" b="0" i="1" smtClean="0">
                                  <a:solidFill>
                                    <a:schemeClr val="tx1"/>
                                  </a:solidFill>
                                  <a:latin typeface="Cambria Math" panose="02040503050406030204" pitchFamily="18" charset="0"/>
                                  <a:ea typeface="Cambria Math" panose="02040503050406030204" pitchFamily="18" charset="0"/>
                                </a:rPr>
                              </m:ctrlPr>
                            </m:sSubPr>
                            <m:e>
                              <m:r>
                                <m:rPr>
                                  <m:sty m:val="p"/>
                                </m:rPr>
                                <a:rPr lang="el-GR" sz="1800" b="0" i="1" smtClean="0">
                                  <a:solidFill>
                                    <a:schemeClr val="tx1"/>
                                  </a:solidFill>
                                  <a:latin typeface="Cambria Math" panose="02040503050406030204" pitchFamily="18" charset="0"/>
                                  <a:ea typeface="Cambria Math" panose="02040503050406030204" pitchFamily="18" charset="0"/>
                                </a:rPr>
                                <m:t>Φ</m:t>
                              </m:r>
                            </m:e>
                            <m:sub>
                              <m:r>
                                <a:rPr lang="en-GB" sz="1800" b="0" i="1" smtClean="0">
                                  <a:solidFill>
                                    <a:schemeClr val="tx1"/>
                                  </a:solidFill>
                                  <a:latin typeface="Cambria Math" panose="02040503050406030204" pitchFamily="18" charset="0"/>
                                  <a:ea typeface="Cambria Math" panose="02040503050406030204" pitchFamily="18" charset="0"/>
                                </a:rPr>
                                <m:t>𝐷</m:t>
                              </m:r>
                            </m:sub>
                          </m:sSub>
                        </m:num>
                        <m:den>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𝑡</m:t>
                          </m:r>
                        </m:den>
                      </m:f>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𝜀</m:t>
                      </m:r>
                      <m:nary>
                        <m:naryPr>
                          <m:limLoc m:val="undOvr"/>
                          <m:subHide m:val="on"/>
                          <m:supHide m:val="on"/>
                          <m:ctrlPr>
                            <a:rPr lang="en-GB" sz="1800" b="0" i="1" smtClean="0">
                              <a:solidFill>
                                <a:schemeClr val="tx1"/>
                              </a:solidFill>
                              <a:latin typeface="Cambria Math" panose="02040503050406030204" pitchFamily="18" charset="0"/>
                              <a:ea typeface="Cambria Math" panose="02040503050406030204" pitchFamily="18" charset="0"/>
                            </a:rPr>
                          </m:ctrlPr>
                        </m:naryPr>
                        <m:sub/>
                        <m:sup/>
                        <m:e>
                          <m:f>
                            <m:fPr>
                              <m:ctrlPr>
                                <a:rPr lang="en-GB" sz="1800" b="0" i="1" smtClean="0">
                                  <a:solidFill>
                                    <a:schemeClr val="tx1"/>
                                  </a:solidFill>
                                  <a:latin typeface="Cambria Math" panose="02040503050406030204" pitchFamily="18" charset="0"/>
                                  <a:ea typeface="Cambria Math" panose="02040503050406030204" pitchFamily="18" charset="0"/>
                                </a:rPr>
                              </m:ctrlPr>
                            </m:fPr>
                            <m:num>
                              <m:r>
                                <a:rPr lang="en-GB" sz="1800" b="0" i="1" smtClean="0">
                                  <a:solidFill>
                                    <a:schemeClr val="tx1"/>
                                  </a:solidFill>
                                  <a:latin typeface="Cambria Math" panose="02040503050406030204" pitchFamily="18" charset="0"/>
                                  <a:ea typeface="Cambria Math" panose="02040503050406030204" pitchFamily="18" charset="0"/>
                                </a:rPr>
                                <m:t>𝜕</m:t>
                              </m:r>
                              <m:r>
                                <a:rPr lang="en-GB" sz="1800" b="1" i="1" smtClean="0">
                                  <a:solidFill>
                                    <a:schemeClr val="tx1"/>
                                  </a:solidFill>
                                  <a:latin typeface="Cambria Math" panose="02040503050406030204" pitchFamily="18" charset="0"/>
                                  <a:ea typeface="Cambria Math" panose="02040503050406030204" pitchFamily="18" charset="0"/>
                                </a:rPr>
                                <m:t>𝑬</m:t>
                              </m:r>
                            </m:num>
                            <m:den>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𝑡</m:t>
                              </m:r>
                            </m:den>
                          </m:f>
                          <m:r>
                            <a:rPr lang="en-GB" sz="1800" b="0" i="1" smtClean="0">
                              <a:solidFill>
                                <a:schemeClr val="tx1"/>
                              </a:solidFill>
                              <a:latin typeface="Cambria Math" panose="02040503050406030204" pitchFamily="18" charset="0"/>
                              <a:ea typeface="Cambria Math" panose="02040503050406030204" pitchFamily="18" charset="0"/>
                            </a:rPr>
                            <m:t>𝜕</m:t>
                          </m:r>
                          <m:r>
                            <a:rPr lang="en-GB" sz="1800" b="1" i="1" smtClean="0">
                              <a:solidFill>
                                <a:schemeClr val="tx1"/>
                              </a:solidFill>
                              <a:latin typeface="Cambria Math" panose="02040503050406030204" pitchFamily="18" charset="0"/>
                              <a:ea typeface="Cambria Math" panose="02040503050406030204" pitchFamily="18" charset="0"/>
                            </a:rPr>
                            <m:t>𝑺</m:t>
                          </m:r>
                          <m:r>
                            <a:rPr lang="en-GB" sz="1800" b="0" i="1" smtClean="0">
                              <a:solidFill>
                                <a:schemeClr val="tx1"/>
                              </a:solidFill>
                              <a:latin typeface="Cambria Math" panose="02040503050406030204" pitchFamily="18" charset="0"/>
                              <a:ea typeface="Cambria Math" panose="02040503050406030204" pitchFamily="18" charset="0"/>
                            </a:rPr>
                            <m:t>=</m:t>
                          </m:r>
                        </m:e>
                      </m:nary>
                      <m:r>
                        <a:rPr lang="en-GB" sz="1800" b="0" i="1" smtClean="0">
                          <a:solidFill>
                            <a:schemeClr val="tx1"/>
                          </a:solidFill>
                          <a:latin typeface="Cambria Math" panose="02040503050406030204" pitchFamily="18" charset="0"/>
                          <a:ea typeface="Cambria Math" panose="02040503050406030204" pitchFamily="18" charset="0"/>
                        </a:rPr>
                        <m:t>𝜀</m:t>
                      </m:r>
                      <m:r>
                        <a:rPr lang="en-GB" sz="1800" b="1" i="1" smtClean="0">
                          <a:solidFill>
                            <a:schemeClr val="tx1"/>
                          </a:solidFill>
                          <a:latin typeface="Cambria Math" panose="02040503050406030204" pitchFamily="18" charset="0"/>
                          <a:ea typeface="Cambria Math" panose="02040503050406030204" pitchFamily="18" charset="0"/>
                        </a:rPr>
                        <m:t>𝑺</m:t>
                      </m:r>
                      <m:f>
                        <m:fPr>
                          <m:ctrlPr>
                            <a:rPr lang="en-GB" sz="1800" b="0" i="1" smtClean="0">
                              <a:solidFill>
                                <a:schemeClr val="tx1"/>
                              </a:solidFill>
                              <a:latin typeface="Cambria Math" panose="02040503050406030204" pitchFamily="18" charset="0"/>
                              <a:ea typeface="Cambria Math" panose="02040503050406030204" pitchFamily="18" charset="0"/>
                            </a:rPr>
                          </m:ctrlPr>
                        </m:fPr>
                        <m:num>
                          <m:r>
                            <a:rPr lang="en-GB" sz="1800" b="0" i="1" smtClean="0">
                              <a:solidFill>
                                <a:schemeClr val="tx1"/>
                              </a:solidFill>
                              <a:latin typeface="Cambria Math" panose="02040503050406030204" pitchFamily="18" charset="0"/>
                              <a:ea typeface="Cambria Math" panose="02040503050406030204" pitchFamily="18" charset="0"/>
                            </a:rPr>
                            <m:t>𝜕</m:t>
                          </m:r>
                          <m:r>
                            <a:rPr lang="en-GB" sz="1800" b="1" i="1" smtClean="0">
                              <a:solidFill>
                                <a:schemeClr val="tx1"/>
                              </a:solidFill>
                              <a:latin typeface="Cambria Math" panose="02040503050406030204" pitchFamily="18" charset="0"/>
                              <a:ea typeface="Cambria Math" panose="02040503050406030204" pitchFamily="18" charset="0"/>
                            </a:rPr>
                            <m:t>𝑬</m:t>
                          </m:r>
                        </m:num>
                        <m:den>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𝑡</m:t>
                          </m:r>
                        </m:den>
                      </m:f>
                    </m:oMath>
                  </m:oMathPara>
                </a14:m>
                <a:endParaRPr lang="en-GB" sz="1800" b="0" dirty="0"/>
              </a:p>
            </p:txBody>
          </p:sp>
        </mc:Choice>
        <mc:Fallback xmlns="">
          <p:sp>
            <p:nvSpPr>
              <p:cNvPr id="65" name="TextBox 64"/>
              <p:cNvSpPr txBox="1">
                <a:spLocks noRot="1" noChangeAspect="1" noMove="1" noResize="1" noEditPoints="1" noAdjustHandles="1" noChangeArrowheads="1" noChangeShapeType="1" noTextEdit="1"/>
              </p:cNvSpPr>
              <p:nvPr/>
            </p:nvSpPr>
            <p:spPr>
              <a:xfrm>
                <a:off x="4135383" y="4668022"/>
                <a:ext cx="3335144" cy="653897"/>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7" name="TextBox 66"/>
              <p:cNvSpPr txBox="1"/>
              <p:nvPr/>
            </p:nvSpPr>
            <p:spPr>
              <a:xfrm>
                <a:off x="3625037" y="5387349"/>
                <a:ext cx="3862981" cy="474041"/>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008000"/>
                              </a:solidFill>
                              <a:latin typeface="Cambria Math" panose="02040503050406030204" pitchFamily="18" charset="0"/>
                            </a:rPr>
                          </m:ctrlPr>
                        </m:sSubPr>
                        <m:e>
                          <m:r>
                            <a:rPr lang="en-GB" sz="1800" b="0" i="1" smtClean="0">
                              <a:solidFill>
                                <a:srgbClr val="008000"/>
                              </a:solidFill>
                              <a:latin typeface="Cambria Math" panose="02040503050406030204" pitchFamily="18" charset="0"/>
                            </a:rPr>
                            <m:t>𝐼</m:t>
                          </m:r>
                        </m:e>
                        <m:sub>
                          <m:r>
                            <a:rPr lang="en-GB" sz="1800" b="0" i="1" smtClean="0">
                              <a:solidFill>
                                <a:srgbClr val="008000"/>
                              </a:solidFill>
                              <a:latin typeface="Cambria Math" panose="02040503050406030204" pitchFamily="18" charset="0"/>
                            </a:rPr>
                            <m:t>𝑐𝑜𝑛𝑑</m:t>
                          </m:r>
                        </m:sub>
                      </m:sSub>
                      <m:r>
                        <a:rPr lang="en-GB" sz="1800" b="0" i="1" smtClean="0">
                          <a:solidFill>
                            <a:schemeClr val="tx1"/>
                          </a:solidFill>
                          <a:latin typeface="Cambria Math" panose="02040503050406030204" pitchFamily="18" charset="0"/>
                        </a:rPr>
                        <m:t>=</m:t>
                      </m:r>
                      <m:f>
                        <m:fPr>
                          <m:ctrlPr>
                            <a:rPr lang="en-GB" sz="1800" b="0" i="1" smtClean="0">
                              <a:solidFill>
                                <a:schemeClr val="tx1"/>
                              </a:solidFill>
                              <a:latin typeface="Cambria Math" panose="02040503050406030204" pitchFamily="18" charset="0"/>
                            </a:rPr>
                          </m:ctrlPr>
                        </m:fPr>
                        <m:num>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𝑄</m:t>
                          </m:r>
                        </m:num>
                        <m:den>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𝑡</m:t>
                          </m:r>
                        </m:den>
                      </m:f>
                      <m:r>
                        <a:rPr lang="en-GB" sz="1800" b="0" i="1" smtClean="0">
                          <a:solidFill>
                            <a:schemeClr val="tx1"/>
                          </a:solidFill>
                          <a:latin typeface="Cambria Math" panose="02040503050406030204" pitchFamily="18" charset="0"/>
                        </a:rPr>
                        <m:t>=</m:t>
                      </m:r>
                      <m:r>
                        <a:rPr lang="en-GB" sz="1800" b="0" i="1" smtClean="0">
                          <a:solidFill>
                            <a:schemeClr val="tx1"/>
                          </a:solidFill>
                          <a:latin typeface="Cambria Math" panose="02040503050406030204" pitchFamily="18" charset="0"/>
                        </a:rPr>
                        <m:t>𝐶</m:t>
                      </m:r>
                      <m:f>
                        <m:fPr>
                          <m:ctrlPr>
                            <a:rPr lang="en-GB" sz="1800" b="0" i="1">
                              <a:solidFill>
                                <a:schemeClr val="tx1"/>
                              </a:solidFill>
                              <a:latin typeface="Cambria Math" panose="02040503050406030204" pitchFamily="18" charset="0"/>
                              <a:ea typeface="Cambria Math" panose="02040503050406030204" pitchFamily="18" charset="0"/>
                            </a:rPr>
                          </m:ctrlPr>
                        </m:fPr>
                        <m:num>
                          <m:r>
                            <a:rPr lang="en-GB" sz="1800" b="0" i="1">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𝑉</m:t>
                          </m:r>
                        </m:num>
                        <m:den>
                          <m:r>
                            <a:rPr lang="en-GB" sz="1800" b="0" i="1">
                              <a:solidFill>
                                <a:schemeClr val="tx1"/>
                              </a:solidFill>
                              <a:latin typeface="Cambria Math" panose="02040503050406030204" pitchFamily="18" charset="0"/>
                              <a:ea typeface="Cambria Math" panose="02040503050406030204" pitchFamily="18" charset="0"/>
                            </a:rPr>
                            <m:t>𝜕</m:t>
                          </m:r>
                          <m:r>
                            <a:rPr lang="en-GB" sz="1800" b="0" i="1">
                              <a:solidFill>
                                <a:schemeClr val="tx1"/>
                              </a:solidFill>
                              <a:latin typeface="Cambria Math" panose="02040503050406030204" pitchFamily="18" charset="0"/>
                              <a:ea typeface="Cambria Math" panose="02040503050406030204" pitchFamily="18" charset="0"/>
                            </a:rPr>
                            <m:t>𝑡</m:t>
                          </m:r>
                        </m:den>
                      </m:f>
                      <m:r>
                        <a:rPr lang="en-GB" sz="1800" b="1" i="1" smtClean="0">
                          <a:solidFill>
                            <a:schemeClr val="tx1"/>
                          </a:solidFill>
                          <a:latin typeface="Cambria Math" panose="02040503050406030204" pitchFamily="18" charset="0"/>
                          <a:ea typeface="Cambria Math" panose="02040503050406030204" pitchFamily="18" charset="0"/>
                        </a:rPr>
                        <m:t>=</m:t>
                      </m:r>
                      <m:r>
                        <a:rPr lang="en-GB" sz="1800" b="1" i="1" smtClean="0">
                          <a:solidFill>
                            <a:schemeClr val="tx1"/>
                          </a:solidFill>
                          <a:latin typeface="Cambria Math" panose="02040503050406030204" pitchFamily="18" charset="0"/>
                          <a:ea typeface="Cambria Math" panose="02040503050406030204" pitchFamily="18" charset="0"/>
                        </a:rPr>
                        <m:t>𝜀</m:t>
                      </m:r>
                      <m:f>
                        <m:fPr>
                          <m:ctrlPr>
                            <a:rPr lang="en-GB" sz="1800" b="1" i="1" smtClean="0">
                              <a:solidFill>
                                <a:schemeClr val="tx1"/>
                              </a:solidFill>
                              <a:latin typeface="Cambria Math" panose="02040503050406030204" pitchFamily="18" charset="0"/>
                              <a:ea typeface="Cambria Math" panose="02040503050406030204" pitchFamily="18" charset="0"/>
                            </a:rPr>
                          </m:ctrlPr>
                        </m:fPr>
                        <m:num>
                          <m:r>
                            <a:rPr lang="en-GB" sz="1800" b="1" i="1" smtClean="0">
                              <a:solidFill>
                                <a:schemeClr val="tx1"/>
                              </a:solidFill>
                              <a:latin typeface="Cambria Math" panose="02040503050406030204" pitchFamily="18" charset="0"/>
                              <a:ea typeface="Cambria Math" panose="02040503050406030204" pitchFamily="18" charset="0"/>
                            </a:rPr>
                            <m:t>𝑺</m:t>
                          </m:r>
                        </m:num>
                        <m:den>
                          <m:r>
                            <a:rPr lang="en-GB" sz="1800" b="1" i="1" smtClean="0">
                              <a:solidFill>
                                <a:schemeClr val="tx1"/>
                              </a:solidFill>
                              <a:latin typeface="Cambria Math" panose="02040503050406030204" pitchFamily="18" charset="0"/>
                              <a:ea typeface="Cambria Math" panose="02040503050406030204" pitchFamily="18" charset="0"/>
                            </a:rPr>
                            <m:t>𝒅</m:t>
                          </m:r>
                        </m:den>
                      </m:f>
                      <m:r>
                        <a:rPr lang="en-GB" sz="1800" b="1" i="1" smtClean="0">
                          <a:solidFill>
                            <a:schemeClr val="tx1"/>
                          </a:solidFill>
                          <a:latin typeface="Cambria Math" panose="02040503050406030204" pitchFamily="18" charset="0"/>
                          <a:ea typeface="Cambria Math" panose="02040503050406030204" pitchFamily="18" charset="0"/>
                        </a:rPr>
                        <m:t>𝒅</m:t>
                      </m:r>
                      <m:f>
                        <m:fPr>
                          <m:ctrlPr>
                            <a:rPr lang="en-GB" sz="1800" b="0" i="1" smtClean="0">
                              <a:solidFill>
                                <a:schemeClr val="tx1"/>
                              </a:solidFill>
                              <a:latin typeface="Cambria Math" panose="02040503050406030204" pitchFamily="18" charset="0"/>
                              <a:ea typeface="Cambria Math" panose="02040503050406030204" pitchFamily="18" charset="0"/>
                            </a:rPr>
                          </m:ctrlPr>
                        </m:fPr>
                        <m:num>
                          <m:r>
                            <a:rPr lang="en-GB" sz="1800" b="0" i="1" smtClean="0">
                              <a:solidFill>
                                <a:schemeClr val="tx1"/>
                              </a:solidFill>
                              <a:latin typeface="Cambria Math" panose="02040503050406030204" pitchFamily="18" charset="0"/>
                              <a:ea typeface="Cambria Math" panose="02040503050406030204" pitchFamily="18" charset="0"/>
                            </a:rPr>
                            <m:t>𝜕</m:t>
                          </m:r>
                          <m:r>
                            <a:rPr lang="en-GB" sz="1800" b="1" i="1" smtClean="0">
                              <a:solidFill>
                                <a:schemeClr val="tx1"/>
                              </a:solidFill>
                              <a:latin typeface="Cambria Math" panose="02040503050406030204" pitchFamily="18" charset="0"/>
                              <a:ea typeface="Cambria Math" panose="02040503050406030204" pitchFamily="18" charset="0"/>
                            </a:rPr>
                            <m:t>𝑬</m:t>
                          </m:r>
                        </m:num>
                        <m:den>
                          <m:r>
                            <a:rPr lang="en-GB" sz="1800" b="0" i="1" smtClean="0">
                              <a:solidFill>
                                <a:schemeClr val="tx1"/>
                              </a:solidFill>
                              <a:latin typeface="Cambria Math" panose="02040503050406030204" pitchFamily="18" charset="0"/>
                              <a:ea typeface="Cambria Math" panose="02040503050406030204" pitchFamily="18" charset="0"/>
                            </a:rPr>
                            <m:t>𝜕</m:t>
                          </m:r>
                          <m:r>
                            <a:rPr lang="en-GB" sz="1800" b="0" i="1" smtClean="0">
                              <a:solidFill>
                                <a:schemeClr val="tx1"/>
                              </a:solidFill>
                              <a:latin typeface="Cambria Math" panose="02040503050406030204" pitchFamily="18" charset="0"/>
                              <a:ea typeface="Cambria Math" panose="02040503050406030204" pitchFamily="18" charset="0"/>
                            </a:rPr>
                            <m:t>𝑡</m:t>
                          </m:r>
                        </m:den>
                      </m:f>
                      <m:r>
                        <a:rPr lang="en-GB" sz="1800" b="0" i="1" smtClean="0">
                          <a:solidFill>
                            <a:schemeClr val="tx1"/>
                          </a:solidFill>
                          <a:latin typeface="Cambria Math" panose="02040503050406030204" pitchFamily="18" charset="0"/>
                          <a:ea typeface="Cambria Math" panose="02040503050406030204" pitchFamily="18" charset="0"/>
                        </a:rPr>
                        <m:t>=</m:t>
                      </m:r>
                      <m:r>
                        <a:rPr lang="en-GB" sz="1800" i="1">
                          <a:solidFill>
                            <a:schemeClr val="tx1"/>
                          </a:solidFill>
                          <a:latin typeface="Cambria Math" panose="02040503050406030204" pitchFamily="18" charset="0"/>
                          <a:ea typeface="Cambria Math" panose="02040503050406030204" pitchFamily="18" charset="0"/>
                        </a:rPr>
                        <m:t>𝜀</m:t>
                      </m:r>
                      <m:r>
                        <a:rPr lang="en-GB" sz="1800" b="1" i="1" smtClean="0">
                          <a:solidFill>
                            <a:schemeClr val="tx1"/>
                          </a:solidFill>
                          <a:latin typeface="Cambria Math" panose="02040503050406030204" pitchFamily="18" charset="0"/>
                          <a:ea typeface="Cambria Math" panose="02040503050406030204" pitchFamily="18" charset="0"/>
                        </a:rPr>
                        <m:t>𝑺</m:t>
                      </m:r>
                      <m:f>
                        <m:fPr>
                          <m:ctrlPr>
                            <a:rPr lang="en-GB" sz="1800" b="0" i="1">
                              <a:solidFill>
                                <a:schemeClr val="tx1"/>
                              </a:solidFill>
                              <a:latin typeface="Cambria Math" panose="02040503050406030204" pitchFamily="18" charset="0"/>
                              <a:ea typeface="Cambria Math" panose="02040503050406030204" pitchFamily="18" charset="0"/>
                            </a:rPr>
                          </m:ctrlPr>
                        </m:fPr>
                        <m:num>
                          <m:r>
                            <a:rPr lang="en-GB" sz="1800" b="0" i="1">
                              <a:solidFill>
                                <a:schemeClr val="tx1"/>
                              </a:solidFill>
                              <a:latin typeface="Cambria Math" panose="02040503050406030204" pitchFamily="18" charset="0"/>
                              <a:ea typeface="Cambria Math" panose="02040503050406030204" pitchFamily="18" charset="0"/>
                            </a:rPr>
                            <m:t>𝜕</m:t>
                          </m:r>
                          <m:r>
                            <a:rPr lang="en-GB" sz="1800" i="1">
                              <a:solidFill>
                                <a:schemeClr val="tx1"/>
                              </a:solidFill>
                              <a:latin typeface="Cambria Math" panose="02040503050406030204" pitchFamily="18" charset="0"/>
                              <a:ea typeface="Cambria Math" panose="02040503050406030204" pitchFamily="18" charset="0"/>
                            </a:rPr>
                            <m:t>𝑬</m:t>
                          </m:r>
                        </m:num>
                        <m:den>
                          <m:r>
                            <a:rPr lang="en-GB" sz="1800" b="0" i="1">
                              <a:solidFill>
                                <a:schemeClr val="tx1"/>
                              </a:solidFill>
                              <a:latin typeface="Cambria Math" panose="02040503050406030204" pitchFamily="18" charset="0"/>
                              <a:ea typeface="Cambria Math" panose="02040503050406030204" pitchFamily="18" charset="0"/>
                            </a:rPr>
                            <m:t>𝜕</m:t>
                          </m:r>
                          <m:r>
                            <a:rPr lang="en-GB" sz="1800" b="0" i="1">
                              <a:solidFill>
                                <a:schemeClr val="tx1"/>
                              </a:solidFill>
                              <a:latin typeface="Cambria Math" panose="02040503050406030204" pitchFamily="18" charset="0"/>
                              <a:ea typeface="Cambria Math" panose="02040503050406030204" pitchFamily="18" charset="0"/>
                            </a:rPr>
                            <m:t>𝑡</m:t>
                          </m:r>
                        </m:den>
                      </m:f>
                    </m:oMath>
                  </m:oMathPara>
                </a14:m>
                <a:endParaRPr lang="en-GB" sz="1800" b="0" dirty="0"/>
              </a:p>
            </p:txBody>
          </p:sp>
        </mc:Choice>
        <mc:Fallback xmlns="">
          <p:sp>
            <p:nvSpPr>
              <p:cNvPr id="67" name="TextBox 66"/>
              <p:cNvSpPr txBox="1">
                <a:spLocks noRot="1" noChangeAspect="1" noMove="1" noResize="1" noEditPoints="1" noAdjustHandles="1" noChangeArrowheads="1" noChangeShapeType="1" noTextEdit="1"/>
              </p:cNvSpPr>
              <p:nvPr/>
            </p:nvSpPr>
            <p:spPr>
              <a:xfrm>
                <a:off x="3625037" y="5387349"/>
                <a:ext cx="3862981" cy="474041"/>
              </a:xfrm>
              <a:prstGeom prst="rect">
                <a:avLst/>
              </a:prstGeom>
              <a:blipFill>
                <a:blip r:embed="rId10"/>
                <a:stretch>
                  <a:fillRect t="-2564" b="-25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9" name="TextBox 68"/>
              <p:cNvSpPr txBox="1"/>
              <p:nvPr/>
            </p:nvSpPr>
            <p:spPr>
              <a:xfrm>
                <a:off x="7793536" y="5085209"/>
                <a:ext cx="1296252" cy="268600"/>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sSub>
                        <m:sSubPr>
                          <m:ctrlPr>
                            <a:rPr lang="en-GB" sz="1800" b="0" i="1" smtClean="0">
                              <a:solidFill>
                                <a:srgbClr val="7030A0"/>
                              </a:solidFill>
                              <a:latin typeface="Cambria Math" panose="02040503050406030204" pitchFamily="18" charset="0"/>
                            </a:rPr>
                          </m:ctrlPr>
                        </m:sSubPr>
                        <m:e>
                          <m:r>
                            <a:rPr lang="en-GB" sz="1800" b="0" i="1" smtClean="0">
                              <a:solidFill>
                                <a:srgbClr val="7030A0"/>
                              </a:solidFill>
                              <a:latin typeface="Cambria Math" panose="02040503050406030204" pitchFamily="18" charset="0"/>
                            </a:rPr>
                            <m:t>𝐼</m:t>
                          </m:r>
                        </m:e>
                        <m:sub>
                          <m:r>
                            <a:rPr lang="en-GB" sz="1800" b="0" i="1" smtClean="0">
                              <a:solidFill>
                                <a:srgbClr val="7030A0"/>
                              </a:solidFill>
                              <a:latin typeface="Cambria Math" panose="02040503050406030204" pitchFamily="18" charset="0"/>
                            </a:rPr>
                            <m:t>𝑑𝑖𝑠𝑝</m:t>
                          </m:r>
                        </m:sub>
                      </m:sSub>
                      <m:r>
                        <a:rPr lang="en-GB" sz="1800" b="0" i="1" smtClean="0">
                          <a:solidFill>
                            <a:schemeClr val="tx1"/>
                          </a:solidFill>
                          <a:latin typeface="Cambria Math" panose="02040503050406030204" pitchFamily="18" charset="0"/>
                        </a:rPr>
                        <m:t>=</m:t>
                      </m:r>
                      <m:sSub>
                        <m:sSubPr>
                          <m:ctrlPr>
                            <a:rPr lang="en-GB" sz="1800" b="0" i="1" smtClean="0">
                              <a:solidFill>
                                <a:srgbClr val="008000"/>
                              </a:solidFill>
                              <a:latin typeface="Cambria Math" panose="02040503050406030204" pitchFamily="18" charset="0"/>
                            </a:rPr>
                          </m:ctrlPr>
                        </m:sSubPr>
                        <m:e>
                          <m:r>
                            <a:rPr lang="en-GB" sz="1800" b="0" i="1" smtClean="0">
                              <a:solidFill>
                                <a:srgbClr val="008000"/>
                              </a:solidFill>
                              <a:latin typeface="Cambria Math" panose="02040503050406030204" pitchFamily="18" charset="0"/>
                            </a:rPr>
                            <m:t>𝐼</m:t>
                          </m:r>
                        </m:e>
                        <m:sub>
                          <m:r>
                            <a:rPr lang="en-GB" sz="1800" b="0" i="1" smtClean="0">
                              <a:solidFill>
                                <a:srgbClr val="008000"/>
                              </a:solidFill>
                              <a:latin typeface="Cambria Math" panose="02040503050406030204" pitchFamily="18" charset="0"/>
                            </a:rPr>
                            <m:t>𝑐𝑜𝑛𝑑</m:t>
                          </m:r>
                        </m:sub>
                      </m:sSub>
                    </m:oMath>
                  </m:oMathPara>
                </a14:m>
                <a:endParaRPr lang="en-GB" sz="1800" b="0" dirty="0">
                  <a:solidFill>
                    <a:srgbClr val="008000"/>
                  </a:solidFill>
                </a:endParaRPr>
              </a:p>
            </p:txBody>
          </p:sp>
        </mc:Choice>
        <mc:Fallback xmlns="">
          <p:sp>
            <p:nvSpPr>
              <p:cNvPr id="69" name="TextBox 68"/>
              <p:cNvSpPr txBox="1">
                <a:spLocks noRot="1" noChangeAspect="1" noMove="1" noResize="1" noEditPoints="1" noAdjustHandles="1" noChangeArrowheads="1" noChangeShapeType="1" noTextEdit="1"/>
              </p:cNvSpPr>
              <p:nvPr/>
            </p:nvSpPr>
            <p:spPr>
              <a:xfrm>
                <a:off x="7793536" y="5085209"/>
                <a:ext cx="1296252" cy="268600"/>
              </a:xfrm>
              <a:prstGeom prst="rect">
                <a:avLst/>
              </a:prstGeom>
              <a:blipFill>
                <a:blip r:embed="rId11"/>
                <a:stretch>
                  <a:fillRect l="-3286" t="-2273" r="-939" b="-31818"/>
                </a:stretch>
              </a:blipFill>
            </p:spPr>
            <p:txBody>
              <a:bodyPr/>
              <a:lstStyle/>
              <a:p>
                <a:r>
                  <a:rPr lang="en-GB">
                    <a:noFill/>
                  </a:rPr>
                  <a:t> </a:t>
                </a:r>
              </a:p>
            </p:txBody>
          </p:sp>
        </mc:Fallback>
      </mc:AlternateContent>
    </p:spTree>
    <p:extLst>
      <p:ext uri="{BB962C8B-B14F-4D97-AF65-F5344CB8AC3E}">
        <p14:creationId xmlns:p14="http://schemas.microsoft.com/office/powerpoint/2010/main" val="36666137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7896" name="Slide Number Placeholder 4"/>
          <p:cNvSpPr>
            <a:spLocks noGrp="1"/>
          </p:cNvSpPr>
          <p:nvPr>
            <p:ph type="sldNum" sz="quarter" idx="11"/>
          </p:nvPr>
        </p:nvSpPr>
        <p:spPr>
          <a:noFill/>
        </p:spPr>
        <p:txBody>
          <a:bodyPr/>
          <a:lstStyle/>
          <a:p>
            <a:fld id="{F0A48382-F1C3-4D88-B9BB-488B53BD29B9}" type="slidenum">
              <a:rPr lang="en-US" smtClean="0"/>
              <a:pPr/>
              <a:t>70</a:t>
            </a:fld>
            <a:endParaRPr lang="en-US" dirty="0"/>
          </a:p>
        </p:txBody>
      </p:sp>
      <p:sp>
        <p:nvSpPr>
          <p:cNvPr id="37897" name="Rectangle 4"/>
          <p:cNvSpPr>
            <a:spLocks noChangeArrowheads="1"/>
          </p:cNvSpPr>
          <p:nvPr/>
        </p:nvSpPr>
        <p:spPr bwMode="auto">
          <a:xfrm>
            <a:off x="1481138" y="203200"/>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Transit time factor (2)</a:t>
            </a:r>
          </a:p>
        </p:txBody>
      </p:sp>
      <p:sp>
        <p:nvSpPr>
          <p:cNvPr id="37898" name="Rectangle 5"/>
          <p:cNvSpPr>
            <a:spLocks noChangeArrowheads="1"/>
          </p:cNvSpPr>
          <p:nvPr/>
        </p:nvSpPr>
        <p:spPr bwMode="auto">
          <a:xfrm>
            <a:off x="941388" y="2819400"/>
            <a:ext cx="7651750" cy="2417763"/>
          </a:xfrm>
          <a:prstGeom prst="rect">
            <a:avLst/>
          </a:prstGeom>
          <a:noFill/>
          <a:ln w="9525">
            <a:noFill/>
            <a:miter lim="800000"/>
            <a:headEnd/>
            <a:tailEnd/>
          </a:ln>
        </p:spPr>
        <p:txBody>
          <a:bodyPr lIns="0" tIns="0" rIns="0" bIns="0"/>
          <a:lstStyle/>
          <a:p>
            <a:pPr>
              <a:spcBef>
                <a:spcPct val="0"/>
              </a:spcBef>
              <a:buClrTx/>
              <a:buSzTx/>
              <a:buFontTx/>
              <a:buNone/>
            </a:pPr>
            <a:r>
              <a:rPr lang="en-US" sz="1800" b="0" dirty="0"/>
              <a:t>Usually, as a reference the moment of time is taken when the longitudinal field strength of the cavity is at its maximum, i.e. cos(</a:t>
            </a:r>
            <a:r>
              <a:rPr lang="el-GR" sz="1800" b="0" i="1" dirty="0"/>
              <a:t>φ</a:t>
            </a:r>
            <a:r>
              <a:rPr lang="en-US" sz="1800" b="0" dirty="0"/>
              <a:t>)=1. A particle with </a:t>
            </a:r>
            <a:r>
              <a:rPr lang="en-US" sz="1800" b="0" dirty="0">
                <a:solidFill>
                  <a:srgbClr val="FF0000"/>
                </a:solidFill>
              </a:rPr>
              <a:t>infinite</a:t>
            </a:r>
            <a:r>
              <a:rPr lang="en-US" sz="1800" b="0" dirty="0"/>
              <a:t> velocity passing through the cavity at this moment would see</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r>
              <a:rPr lang="en-US" sz="1800" b="0" dirty="0"/>
              <a:t>Now the particle is sampling this field with a </a:t>
            </a:r>
            <a:r>
              <a:rPr lang="en-US" sz="1800" b="0" u="sng" dirty="0">
                <a:solidFill>
                  <a:srgbClr val="FF0000"/>
                </a:solidFill>
              </a:rPr>
              <a:t>finite </a:t>
            </a:r>
            <a:r>
              <a:rPr lang="en-US" sz="1800" b="0" u="sng" dirty="0"/>
              <a:t>velocity</a:t>
            </a:r>
            <a:r>
              <a:rPr lang="en-US" sz="1800" b="0" dirty="0"/>
              <a:t>. This velocity is given by          . The resulting transit time factor returns therefore as</a:t>
            </a:r>
          </a:p>
          <a:p>
            <a:pPr>
              <a:spcBef>
                <a:spcPct val="0"/>
              </a:spcBef>
              <a:buClrTx/>
              <a:buSzTx/>
              <a:buFontTx/>
              <a:buNone/>
            </a:pPr>
            <a:endParaRPr lang="en-US" sz="1800" b="0" dirty="0"/>
          </a:p>
          <a:p>
            <a:pPr>
              <a:spcBef>
                <a:spcPct val="0"/>
              </a:spcBef>
              <a:buClrTx/>
              <a:buSzTx/>
              <a:buFontTx/>
              <a:buNone/>
            </a:pPr>
            <a:endParaRPr lang="en-US" sz="1800" b="0" dirty="0"/>
          </a:p>
          <a:p>
            <a:pPr>
              <a:spcBef>
                <a:spcPct val="0"/>
              </a:spcBef>
              <a:buClrTx/>
              <a:buSzTx/>
              <a:buFontTx/>
              <a:buNone/>
            </a:pPr>
            <a:br>
              <a:rPr lang="en-US" sz="1800" b="0" dirty="0"/>
            </a:br>
            <a:br>
              <a:rPr lang="en-US" sz="1800" b="0" dirty="0"/>
            </a:br>
            <a:endParaRPr lang="en-US" sz="1800" b="0" u="sng" dirty="0"/>
          </a:p>
        </p:txBody>
      </p:sp>
      <p:sp>
        <p:nvSpPr>
          <p:cNvPr id="37899" name="Rectangle 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graphicFrame>
        <p:nvGraphicFramePr>
          <p:cNvPr id="37890" name="Object 6"/>
          <p:cNvGraphicFramePr>
            <a:graphicFrameLocks noChangeAspect="1"/>
          </p:cNvGraphicFramePr>
          <p:nvPr/>
        </p:nvGraphicFramePr>
        <p:xfrm>
          <a:off x="2036763" y="1973263"/>
          <a:ext cx="628650" cy="609600"/>
        </p:xfrm>
        <a:graphic>
          <a:graphicData uri="http://schemas.openxmlformats.org/presentationml/2006/ole">
            <mc:AlternateContent xmlns:mc="http://schemas.openxmlformats.org/markup-compatibility/2006">
              <mc:Choice xmlns:v="urn:schemas-microsoft-com:vml" Requires="v">
                <p:oleObj name="Equation" r:id="rId3" imgW="418918" imgH="406224" progId="Equation.3">
                  <p:embed/>
                </p:oleObj>
              </mc:Choice>
              <mc:Fallback>
                <p:oleObj name="Equation" r:id="rId3" imgW="418918" imgH="406224" progId="Equation.3">
                  <p:embed/>
                  <p:pic>
                    <p:nvPicPr>
                      <p:cNvPr id="0" name="Picture 3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6763" y="1973263"/>
                        <a:ext cx="62865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7891" name="Object 6"/>
          <p:cNvGraphicFramePr>
            <a:graphicFrameLocks noChangeAspect="1"/>
          </p:cNvGraphicFramePr>
          <p:nvPr/>
        </p:nvGraphicFramePr>
        <p:xfrm>
          <a:off x="1949450" y="4914900"/>
          <a:ext cx="2506663" cy="733425"/>
        </p:xfrm>
        <a:graphic>
          <a:graphicData uri="http://schemas.openxmlformats.org/presentationml/2006/ole">
            <mc:AlternateContent xmlns:mc="http://schemas.openxmlformats.org/markup-compatibility/2006">
              <mc:Choice xmlns:v="urn:schemas-microsoft-com:vml" Requires="v">
                <p:oleObj name="Equation" r:id="rId5" imgW="1562100" imgH="457200" progId="Equation.3">
                  <p:embed/>
                </p:oleObj>
              </mc:Choice>
              <mc:Fallback>
                <p:oleObj name="Equation" r:id="rId5" imgW="1562100" imgH="457200" progId="Equation.3">
                  <p:embed/>
                  <p:pic>
                    <p:nvPicPr>
                      <p:cNvPr id="0" name="Picture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9450" y="4914900"/>
                        <a:ext cx="2506663" cy="7334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7900" name="Rectangle 5"/>
          <p:cNvSpPr>
            <a:spLocks noChangeArrowheads="1"/>
          </p:cNvSpPr>
          <p:nvPr/>
        </p:nvSpPr>
        <p:spPr bwMode="auto">
          <a:xfrm>
            <a:off x="876300" y="1312863"/>
            <a:ext cx="7048500" cy="755650"/>
          </a:xfrm>
          <a:prstGeom prst="rect">
            <a:avLst/>
          </a:prstGeom>
          <a:noFill/>
          <a:ln w="9525">
            <a:noFill/>
            <a:miter lim="800000"/>
            <a:headEnd/>
            <a:tailEnd/>
          </a:ln>
        </p:spPr>
        <p:txBody>
          <a:bodyPr lIns="0" tIns="0" rIns="0" bIns="0"/>
          <a:lstStyle/>
          <a:p>
            <a:pPr>
              <a:spcBef>
                <a:spcPct val="0"/>
              </a:spcBef>
              <a:buClrTx/>
              <a:buSzTx/>
              <a:buFontTx/>
              <a:buNone/>
            </a:pPr>
            <a:r>
              <a:rPr lang="en-US" sz="1800" b="0" dirty="0"/>
              <a:t>The transit time factor describes the amount of the supplied RF-energy that is effectively used to accelerate the traversing particle.</a:t>
            </a:r>
          </a:p>
          <a:p>
            <a:pPr>
              <a:spcBef>
                <a:spcPct val="0"/>
              </a:spcBef>
              <a:buClrTx/>
              <a:buSzTx/>
              <a:buFontTx/>
              <a:buNone/>
            </a:pPr>
            <a:endParaRPr lang="en-US" sz="1800" b="0" dirty="0"/>
          </a:p>
          <a:p>
            <a:pPr>
              <a:spcBef>
                <a:spcPct val="0"/>
              </a:spcBef>
              <a:buClrTx/>
              <a:buSzTx/>
              <a:buFontTx/>
              <a:buNone/>
            </a:pPr>
            <a:br>
              <a:rPr lang="en-US" sz="1800" b="0" dirty="0"/>
            </a:br>
            <a:endParaRPr lang="en-US" sz="1800" b="0" u="sng" dirty="0"/>
          </a:p>
        </p:txBody>
      </p:sp>
      <p:graphicFrame>
        <p:nvGraphicFramePr>
          <p:cNvPr id="37892" name="Object 6"/>
          <p:cNvGraphicFramePr>
            <a:graphicFrameLocks noChangeAspect="1"/>
          </p:cNvGraphicFramePr>
          <p:nvPr/>
        </p:nvGraphicFramePr>
        <p:xfrm>
          <a:off x="3316288" y="1971675"/>
          <a:ext cx="2559050" cy="639763"/>
        </p:xfrm>
        <a:graphic>
          <a:graphicData uri="http://schemas.openxmlformats.org/presentationml/2006/ole">
            <mc:AlternateContent xmlns:mc="http://schemas.openxmlformats.org/markup-compatibility/2006">
              <mc:Choice xmlns:v="urn:schemas-microsoft-com:vml" Requires="v">
                <p:oleObj name="Equation" r:id="rId7" imgW="1828800" imgH="457200" progId="Equation.3">
                  <p:embed/>
                </p:oleObj>
              </mc:Choice>
              <mc:Fallback>
                <p:oleObj name="Equation" r:id="rId7" imgW="1828800" imgH="457200" progId="Equation.3">
                  <p:embed/>
                  <p:pic>
                    <p:nvPicPr>
                      <p:cNvPr id="0" name="Picture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16288" y="1971675"/>
                        <a:ext cx="2559050"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7893" name="Object 6"/>
          <p:cNvGraphicFramePr>
            <a:graphicFrameLocks noChangeAspect="1"/>
          </p:cNvGraphicFramePr>
          <p:nvPr/>
        </p:nvGraphicFramePr>
        <p:xfrm>
          <a:off x="2043113" y="3684588"/>
          <a:ext cx="819150" cy="381000"/>
        </p:xfrm>
        <a:graphic>
          <a:graphicData uri="http://schemas.openxmlformats.org/presentationml/2006/ole">
            <mc:AlternateContent xmlns:mc="http://schemas.openxmlformats.org/markup-compatibility/2006">
              <mc:Choice xmlns:v="urn:schemas-microsoft-com:vml" Requires="v">
                <p:oleObj name="Equation" r:id="rId9" imgW="545626" imgH="253780" progId="Equation.3">
                  <p:embed/>
                </p:oleObj>
              </mc:Choice>
              <mc:Fallback>
                <p:oleObj name="Equation" r:id="rId9" imgW="545626" imgH="253780" progId="Equation.3">
                  <p:embed/>
                  <p:pic>
                    <p:nvPicPr>
                      <p:cNvPr id="0" name="Picture 3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43113" y="3684588"/>
                        <a:ext cx="81915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7894" name="Object 6"/>
          <p:cNvGraphicFramePr>
            <a:graphicFrameLocks noChangeAspect="1"/>
          </p:cNvGraphicFramePr>
          <p:nvPr/>
        </p:nvGraphicFramePr>
        <p:xfrm>
          <a:off x="1814513" y="4535488"/>
          <a:ext cx="647700" cy="304800"/>
        </p:xfrm>
        <a:graphic>
          <a:graphicData uri="http://schemas.openxmlformats.org/presentationml/2006/ole">
            <mc:AlternateContent xmlns:mc="http://schemas.openxmlformats.org/markup-compatibility/2006">
              <mc:Choice xmlns:v="urn:schemas-microsoft-com:vml" Requires="v">
                <p:oleObj name="Equation" r:id="rId11" imgW="431613" imgH="203112" progId="Equation.3">
                  <p:embed/>
                </p:oleObj>
              </mc:Choice>
              <mc:Fallback>
                <p:oleObj name="Equation" r:id="rId11" imgW="431613" imgH="203112" progId="Equation.3">
                  <p:embed/>
                  <p:pic>
                    <p:nvPicPr>
                      <p:cNvPr id="0" name="Picture 3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14513" y="4535488"/>
                        <a:ext cx="64770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25" name="Rectangle 5"/>
          <p:cNvSpPr>
            <a:spLocks noChangeArrowheads="1"/>
          </p:cNvSpPr>
          <p:nvPr/>
        </p:nvSpPr>
        <p:spPr bwMode="auto">
          <a:xfrm>
            <a:off x="5800725" y="6032500"/>
            <a:ext cx="3149600" cy="496888"/>
          </a:xfrm>
          <a:prstGeom prst="rect">
            <a:avLst/>
          </a:prstGeom>
          <a:noFill/>
          <a:ln w="9525">
            <a:noFill/>
            <a:miter lim="800000"/>
            <a:headEnd/>
            <a:tailEnd/>
          </a:ln>
        </p:spPr>
        <p:txBody>
          <a:bodyPr lIns="0" tIns="0" rIns="0" bIns="0"/>
          <a:lstStyle/>
          <a:p>
            <a:pPr>
              <a:spcBef>
                <a:spcPct val="0"/>
              </a:spcBef>
              <a:buClrTx/>
              <a:buSzTx/>
              <a:buFontTx/>
              <a:buNone/>
              <a:defRPr/>
            </a:pPr>
            <a:r>
              <a:rPr lang="en-US" sz="1050" b="0" dirty="0"/>
              <a:t>Transit time factor, p.565f. ,Alexander Wu Chao, </a:t>
            </a:r>
          </a:p>
          <a:p>
            <a:pPr>
              <a:spcBef>
                <a:spcPct val="0"/>
              </a:spcBef>
              <a:buClrTx/>
              <a:buSzTx/>
              <a:buFontTx/>
              <a:buNone/>
              <a:defRPr/>
            </a:pPr>
            <a:r>
              <a:rPr lang="en-US" sz="1050" b="0" dirty="0"/>
              <a:t>Handbook of Accelerator Physics and Engineering</a:t>
            </a:r>
          </a:p>
          <a:p>
            <a:pPr>
              <a:spcBef>
                <a:spcPct val="0"/>
              </a:spcBef>
              <a:buClrTx/>
              <a:buSzTx/>
              <a:buFontTx/>
              <a:buNone/>
              <a:defRPr/>
            </a:pPr>
            <a:endParaRPr lang="en-US" sz="1050" b="0" dirty="0"/>
          </a:p>
          <a:p>
            <a:pPr>
              <a:spcBef>
                <a:spcPct val="0"/>
              </a:spcBef>
              <a:buClrTx/>
              <a:buSzTx/>
              <a:buFontTx/>
              <a:buNone/>
              <a:defRPr/>
            </a:pPr>
            <a:br>
              <a:rPr lang="en-US" sz="1050" b="0" dirty="0"/>
            </a:br>
            <a:endParaRPr lang="en-US" sz="1050" b="0" u="sng" dirty="0"/>
          </a:p>
        </p:txBody>
      </p:sp>
      <p:sp>
        <p:nvSpPr>
          <p:cNvPr id="37902" name="Rectangle 5"/>
          <p:cNvSpPr>
            <a:spLocks noChangeArrowheads="1"/>
          </p:cNvSpPr>
          <p:nvPr/>
        </p:nvSpPr>
        <p:spPr bwMode="auto">
          <a:xfrm>
            <a:off x="6918325" y="2106613"/>
            <a:ext cx="1744663" cy="498475"/>
          </a:xfrm>
          <a:prstGeom prst="rect">
            <a:avLst/>
          </a:prstGeom>
          <a:noFill/>
          <a:ln w="9525">
            <a:noFill/>
            <a:miter lim="800000"/>
            <a:headEnd/>
            <a:tailEnd/>
          </a:ln>
        </p:spPr>
        <p:txBody>
          <a:bodyPr lIns="0" tIns="0" rIns="0" bIns="0"/>
          <a:lstStyle/>
          <a:p>
            <a:pPr>
              <a:spcBef>
                <a:spcPct val="0"/>
              </a:spcBef>
              <a:buClrTx/>
              <a:buSzTx/>
              <a:buFontTx/>
              <a:buNone/>
            </a:pPr>
            <a:r>
              <a:rPr lang="en-US" sz="1400" b="0" dirty="0">
                <a:solidFill>
                  <a:srgbClr val="00CC00"/>
                </a:solidFill>
              </a:rPr>
              <a:t>relative loss in accelerating voltage</a:t>
            </a:r>
          </a:p>
          <a:p>
            <a:pPr>
              <a:spcBef>
                <a:spcPct val="0"/>
              </a:spcBef>
              <a:buClrTx/>
              <a:buSzTx/>
              <a:buFontTx/>
              <a:buNone/>
            </a:pPr>
            <a:endParaRPr lang="en-US" sz="1400" b="0" dirty="0">
              <a:solidFill>
                <a:srgbClr val="00CC00"/>
              </a:solidFill>
            </a:endParaRPr>
          </a:p>
          <a:p>
            <a:pPr>
              <a:spcBef>
                <a:spcPct val="0"/>
              </a:spcBef>
              <a:buClrTx/>
              <a:buSzTx/>
              <a:buFontTx/>
              <a:buNone/>
            </a:pPr>
            <a:br>
              <a:rPr lang="en-US" sz="1400" b="0" dirty="0">
                <a:solidFill>
                  <a:srgbClr val="00CC00"/>
                </a:solidFill>
              </a:rPr>
            </a:br>
            <a:endParaRPr lang="en-US" sz="1400" b="0" u="sng" dirty="0">
              <a:solidFill>
                <a:srgbClr val="00CC00"/>
              </a:solidFill>
            </a:endParaRPr>
          </a:p>
        </p:txBody>
      </p:sp>
      <p:sp>
        <p:nvSpPr>
          <p:cNvPr id="20" name="Line 15"/>
          <p:cNvSpPr>
            <a:spLocks noChangeShapeType="1"/>
          </p:cNvSpPr>
          <p:nvPr/>
        </p:nvSpPr>
        <p:spPr bwMode="auto">
          <a:xfrm>
            <a:off x="6478588" y="2278063"/>
            <a:ext cx="355600" cy="3175"/>
          </a:xfrm>
          <a:prstGeom prst="line">
            <a:avLst/>
          </a:prstGeom>
          <a:noFill/>
          <a:ln w="25400">
            <a:solidFill>
              <a:schemeClr val="accent2"/>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8918" name="Slide Number Placeholder 4"/>
          <p:cNvSpPr>
            <a:spLocks noGrp="1"/>
          </p:cNvSpPr>
          <p:nvPr>
            <p:ph type="sldNum" sz="quarter" idx="11"/>
          </p:nvPr>
        </p:nvSpPr>
        <p:spPr>
          <a:noFill/>
        </p:spPr>
        <p:txBody>
          <a:bodyPr/>
          <a:lstStyle/>
          <a:p>
            <a:fld id="{AC092781-CC9F-41D5-89D2-2A99ADFE540D}" type="slidenum">
              <a:rPr lang="en-US" smtClean="0"/>
              <a:pPr/>
              <a:t>71</a:t>
            </a:fld>
            <a:endParaRPr lang="en-US" dirty="0"/>
          </a:p>
        </p:txBody>
      </p:sp>
      <p:sp>
        <p:nvSpPr>
          <p:cNvPr id="38919" name="Rectangle 4"/>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Transit time factor (3)</a:t>
            </a:r>
          </a:p>
        </p:txBody>
      </p:sp>
      <p:sp>
        <p:nvSpPr>
          <p:cNvPr id="38920" name="Rectangle 1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sp>
        <p:nvSpPr>
          <p:cNvPr id="38921" name="Rectangle 5"/>
          <p:cNvSpPr>
            <a:spLocks noChangeArrowheads="1"/>
          </p:cNvSpPr>
          <p:nvPr/>
        </p:nvSpPr>
        <p:spPr bwMode="auto">
          <a:xfrm>
            <a:off x="774700" y="1377950"/>
            <a:ext cx="7048500" cy="755650"/>
          </a:xfrm>
          <a:prstGeom prst="rect">
            <a:avLst/>
          </a:prstGeom>
          <a:noFill/>
          <a:ln w="9525">
            <a:noFill/>
            <a:miter lim="800000"/>
            <a:headEnd/>
            <a:tailEnd/>
          </a:ln>
        </p:spPr>
        <p:txBody>
          <a:bodyPr lIns="0" tIns="0" rIns="0" bIns="0"/>
          <a:lstStyle/>
          <a:p>
            <a:pPr>
              <a:spcBef>
                <a:spcPct val="0"/>
              </a:spcBef>
              <a:buClrTx/>
              <a:buSzTx/>
              <a:buFontTx/>
              <a:buNone/>
            </a:pPr>
            <a:r>
              <a:rPr lang="en-US" sz="1800" b="0" dirty="0"/>
              <a:t>Example:       Cavity gap length   L = </a:t>
            </a:r>
            <a:r>
              <a:rPr lang="en-US" sz="1800" b="0" dirty="0">
                <a:sym typeface="Symbol" pitchFamily="18" charset="2"/>
              </a:rPr>
              <a:t></a:t>
            </a:r>
            <a:r>
              <a:rPr lang="en-US" sz="1800" b="0" baseline="-25000" dirty="0">
                <a:sym typeface="Symbol" pitchFamily="18" charset="2"/>
              </a:rPr>
              <a:t>0</a:t>
            </a:r>
            <a:r>
              <a:rPr lang="en-US" sz="1800" b="0" dirty="0">
                <a:sym typeface="Symbol" pitchFamily="18" charset="2"/>
              </a:rPr>
              <a:t>/2</a:t>
            </a:r>
          </a:p>
          <a:p>
            <a:pPr>
              <a:spcBef>
                <a:spcPct val="0"/>
              </a:spcBef>
              <a:buClrTx/>
              <a:buSzTx/>
              <a:buFontTx/>
              <a:buNone/>
            </a:pPr>
            <a:r>
              <a:rPr lang="en-US" sz="1800" b="0" dirty="0">
                <a:sym typeface="Symbol" pitchFamily="18" charset="2"/>
              </a:rPr>
              <a:t>                      </a:t>
            </a:r>
            <a:r>
              <a:rPr lang="en-US" sz="1800" b="0" baseline="-25000" dirty="0">
                <a:sym typeface="Symbol" pitchFamily="18" charset="2"/>
              </a:rPr>
              <a:t>0</a:t>
            </a:r>
            <a:r>
              <a:rPr lang="en-US" sz="1800" b="0" dirty="0">
                <a:sym typeface="Symbol" pitchFamily="18" charset="2"/>
              </a:rPr>
              <a:t> = 1m corresponding to f = 300MHz</a:t>
            </a:r>
          </a:p>
          <a:p>
            <a:pPr>
              <a:spcBef>
                <a:spcPct val="0"/>
              </a:spcBef>
              <a:buClrTx/>
              <a:buSzTx/>
              <a:buFontTx/>
              <a:buNone/>
            </a:pPr>
            <a:r>
              <a:rPr lang="en-US" sz="1800" b="0" dirty="0">
                <a:sym typeface="Symbol" pitchFamily="18" charset="2"/>
              </a:rPr>
              <a:t>                      particle velocity      v = c  or β = 1</a:t>
            </a:r>
            <a:endParaRPr lang="en-US" sz="1800" b="0" dirty="0"/>
          </a:p>
          <a:p>
            <a:pPr>
              <a:spcBef>
                <a:spcPct val="0"/>
              </a:spcBef>
              <a:buClrTx/>
              <a:buSzTx/>
              <a:buFontTx/>
              <a:buNone/>
            </a:pPr>
            <a:endParaRPr lang="en-US" sz="1800" b="0" dirty="0"/>
          </a:p>
          <a:p>
            <a:pPr>
              <a:spcBef>
                <a:spcPct val="0"/>
              </a:spcBef>
              <a:buClrTx/>
              <a:buSzTx/>
              <a:buFontTx/>
              <a:buNone/>
            </a:pPr>
            <a:br>
              <a:rPr lang="en-US" sz="1800" b="0" dirty="0"/>
            </a:br>
            <a:endParaRPr lang="en-US" sz="1800" b="0" u="sng" dirty="0"/>
          </a:p>
        </p:txBody>
      </p:sp>
      <p:cxnSp>
        <p:nvCxnSpPr>
          <p:cNvPr id="38922" name="Straight Arrow Connector 11"/>
          <p:cNvCxnSpPr>
            <a:cxnSpLocks noChangeShapeType="1"/>
          </p:cNvCxnSpPr>
          <p:nvPr/>
        </p:nvCxnSpPr>
        <p:spPr bwMode="auto">
          <a:xfrm>
            <a:off x="904875" y="3746500"/>
            <a:ext cx="5827713" cy="1588"/>
          </a:xfrm>
          <a:prstGeom prst="straightConnector1">
            <a:avLst/>
          </a:prstGeom>
          <a:noFill/>
          <a:ln w="15875" algn="ctr">
            <a:solidFill>
              <a:schemeClr val="tx1"/>
            </a:solidFill>
            <a:round/>
            <a:headEnd/>
            <a:tailEnd type="arrow" w="med" len="med"/>
          </a:ln>
        </p:spPr>
      </p:cxnSp>
      <p:cxnSp>
        <p:nvCxnSpPr>
          <p:cNvPr id="38923" name="Straight Connector 12"/>
          <p:cNvCxnSpPr>
            <a:cxnSpLocks noChangeShapeType="1"/>
          </p:cNvCxnSpPr>
          <p:nvPr/>
        </p:nvCxnSpPr>
        <p:spPr bwMode="auto">
          <a:xfrm>
            <a:off x="1277938" y="3736975"/>
            <a:ext cx="1350962" cy="3175"/>
          </a:xfrm>
          <a:prstGeom prst="line">
            <a:avLst/>
          </a:prstGeom>
          <a:noFill/>
          <a:ln w="19050" algn="ctr">
            <a:solidFill>
              <a:srgbClr val="0000FF"/>
            </a:solidFill>
            <a:prstDash val="sysDash"/>
            <a:round/>
            <a:headEnd/>
            <a:tailEnd type="none" w="lg" len="lg"/>
          </a:ln>
        </p:spPr>
      </p:cxnSp>
      <p:cxnSp>
        <p:nvCxnSpPr>
          <p:cNvPr id="38924" name="Straight Connector 13"/>
          <p:cNvCxnSpPr>
            <a:cxnSpLocks noChangeShapeType="1"/>
          </p:cNvCxnSpPr>
          <p:nvPr/>
        </p:nvCxnSpPr>
        <p:spPr bwMode="auto">
          <a:xfrm>
            <a:off x="5046663" y="3736975"/>
            <a:ext cx="1350962" cy="3175"/>
          </a:xfrm>
          <a:prstGeom prst="line">
            <a:avLst/>
          </a:prstGeom>
          <a:noFill/>
          <a:ln w="19050" algn="ctr">
            <a:solidFill>
              <a:srgbClr val="0000FF"/>
            </a:solidFill>
            <a:prstDash val="sysDash"/>
            <a:round/>
            <a:headEnd/>
            <a:tailEnd type="none" w="lg" len="lg"/>
          </a:ln>
        </p:spPr>
      </p:cxnSp>
      <p:grpSp>
        <p:nvGrpSpPr>
          <p:cNvPr id="38925" name="Group 34"/>
          <p:cNvGrpSpPr>
            <a:grpSpLocks/>
          </p:cNvGrpSpPr>
          <p:nvPr/>
        </p:nvGrpSpPr>
        <p:grpSpPr bwMode="auto">
          <a:xfrm>
            <a:off x="2609850" y="2493963"/>
            <a:ext cx="2436813" cy="1254125"/>
            <a:chOff x="3545970" y="3643746"/>
            <a:chExt cx="1266969" cy="541121"/>
          </a:xfrm>
        </p:grpSpPr>
        <p:cxnSp>
          <p:nvCxnSpPr>
            <p:cNvPr id="38946" name="Straight Connector 29"/>
            <p:cNvCxnSpPr>
              <a:cxnSpLocks noChangeShapeType="1"/>
            </p:cNvCxnSpPr>
            <p:nvPr/>
          </p:nvCxnSpPr>
          <p:spPr bwMode="auto">
            <a:xfrm>
              <a:off x="3546763" y="3643746"/>
              <a:ext cx="1265382" cy="1588"/>
            </a:xfrm>
            <a:prstGeom prst="line">
              <a:avLst/>
            </a:prstGeom>
            <a:noFill/>
            <a:ln w="19050" algn="ctr">
              <a:solidFill>
                <a:srgbClr val="0000FF"/>
              </a:solidFill>
              <a:prstDash val="sysDash"/>
              <a:round/>
              <a:headEnd/>
              <a:tailEnd type="none" w="lg" len="lg"/>
            </a:ln>
          </p:spPr>
        </p:cxnSp>
        <p:cxnSp>
          <p:nvCxnSpPr>
            <p:cNvPr id="38947" name="Straight Connector 30"/>
            <p:cNvCxnSpPr>
              <a:cxnSpLocks noChangeShapeType="1"/>
            </p:cNvCxnSpPr>
            <p:nvPr/>
          </p:nvCxnSpPr>
          <p:spPr bwMode="auto">
            <a:xfrm rot="5400000">
              <a:off x="3278909" y="3916218"/>
              <a:ext cx="535709" cy="1588"/>
            </a:xfrm>
            <a:prstGeom prst="line">
              <a:avLst/>
            </a:prstGeom>
            <a:noFill/>
            <a:ln w="19050" algn="ctr">
              <a:solidFill>
                <a:srgbClr val="0000FF"/>
              </a:solidFill>
              <a:prstDash val="sysDash"/>
              <a:round/>
              <a:headEnd/>
              <a:tailEnd type="none" w="lg" len="lg"/>
            </a:ln>
          </p:spPr>
        </p:cxnSp>
        <p:cxnSp>
          <p:nvCxnSpPr>
            <p:cNvPr id="38948" name="Straight Connector 31"/>
            <p:cNvCxnSpPr>
              <a:cxnSpLocks noChangeShapeType="1"/>
            </p:cNvCxnSpPr>
            <p:nvPr/>
          </p:nvCxnSpPr>
          <p:spPr bwMode="auto">
            <a:xfrm rot="5400000">
              <a:off x="4544290" y="3916219"/>
              <a:ext cx="535709" cy="1588"/>
            </a:xfrm>
            <a:prstGeom prst="line">
              <a:avLst/>
            </a:prstGeom>
            <a:noFill/>
            <a:ln w="19050" algn="ctr">
              <a:solidFill>
                <a:srgbClr val="0000FF"/>
              </a:solidFill>
              <a:prstDash val="sysDash"/>
              <a:round/>
              <a:headEnd/>
              <a:tailEnd type="none" w="lg" len="lg"/>
            </a:ln>
          </p:spPr>
        </p:cxnSp>
      </p:grpSp>
      <p:cxnSp>
        <p:nvCxnSpPr>
          <p:cNvPr id="38926" name="Straight Arrow Connector 66"/>
          <p:cNvCxnSpPr>
            <a:cxnSpLocks noChangeShapeType="1"/>
          </p:cNvCxnSpPr>
          <p:nvPr/>
        </p:nvCxnSpPr>
        <p:spPr bwMode="auto">
          <a:xfrm>
            <a:off x="904875" y="5962650"/>
            <a:ext cx="5827713" cy="3175"/>
          </a:xfrm>
          <a:prstGeom prst="straightConnector1">
            <a:avLst/>
          </a:prstGeom>
          <a:noFill/>
          <a:ln w="15875" algn="ctr">
            <a:solidFill>
              <a:schemeClr val="tx1"/>
            </a:solidFill>
            <a:round/>
            <a:headEnd/>
            <a:tailEnd type="arrow" w="med" len="med"/>
          </a:ln>
        </p:spPr>
      </p:cxnSp>
      <p:sp>
        <p:nvSpPr>
          <p:cNvPr id="38927" name="Rectangle 32"/>
          <p:cNvSpPr>
            <a:spLocks noChangeArrowheads="1"/>
          </p:cNvSpPr>
          <p:nvPr/>
        </p:nvSpPr>
        <p:spPr bwMode="auto">
          <a:xfrm>
            <a:off x="3962400" y="2106613"/>
            <a:ext cx="655638" cy="312737"/>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E</a:t>
            </a:r>
            <a:r>
              <a:rPr lang="en-US" sz="1600" b="0" i="1" baseline="-25000" dirty="0">
                <a:solidFill>
                  <a:schemeClr val="tx1"/>
                </a:solidFill>
              </a:rPr>
              <a:t>z</a:t>
            </a:r>
            <a:r>
              <a:rPr lang="en-US" sz="1600" b="0" i="1" dirty="0">
                <a:solidFill>
                  <a:schemeClr val="tx1"/>
                </a:solidFill>
              </a:rPr>
              <a:t>(z)</a:t>
            </a:r>
          </a:p>
        </p:txBody>
      </p:sp>
      <p:sp>
        <p:nvSpPr>
          <p:cNvPr id="38928" name="Rectangle 38"/>
          <p:cNvSpPr>
            <a:spLocks noChangeArrowheads="1"/>
          </p:cNvSpPr>
          <p:nvPr/>
        </p:nvSpPr>
        <p:spPr bwMode="auto">
          <a:xfrm>
            <a:off x="2300288" y="3805238"/>
            <a:ext cx="692150" cy="314325"/>
          </a:xfrm>
          <a:prstGeom prst="rect">
            <a:avLst/>
          </a:prstGeom>
          <a:noFill/>
          <a:ln w="9525">
            <a:noFill/>
            <a:miter lim="800000"/>
            <a:headEnd/>
            <a:tailEnd/>
          </a:ln>
        </p:spPr>
        <p:txBody>
          <a:bodyPr>
            <a:spAutoFit/>
          </a:bodyPr>
          <a:lstStyle/>
          <a:p>
            <a:pPr>
              <a:spcBef>
                <a:spcPct val="0"/>
              </a:spcBef>
              <a:buClrTx/>
              <a:buSzTx/>
              <a:buFontTx/>
              <a:buNone/>
            </a:pPr>
            <a:r>
              <a:rPr lang="en-US" sz="1600" b="0" dirty="0">
                <a:sym typeface="Symbol" pitchFamily="18" charset="2"/>
              </a:rPr>
              <a:t>-</a:t>
            </a:r>
            <a:r>
              <a:rPr lang="en-US" sz="1600" b="0" baseline="-25000" dirty="0">
                <a:sym typeface="Symbol" pitchFamily="18" charset="2"/>
              </a:rPr>
              <a:t>0</a:t>
            </a:r>
            <a:r>
              <a:rPr lang="en-US" sz="1600" b="0" dirty="0">
                <a:sym typeface="Symbol" pitchFamily="18" charset="2"/>
              </a:rPr>
              <a:t>/4</a:t>
            </a:r>
            <a:endParaRPr lang="en-US" sz="1600" b="0" i="1" dirty="0">
              <a:solidFill>
                <a:schemeClr val="tx1"/>
              </a:solidFill>
            </a:endParaRPr>
          </a:p>
        </p:txBody>
      </p:sp>
      <p:sp>
        <p:nvSpPr>
          <p:cNvPr id="38929" name="Rectangle 39"/>
          <p:cNvSpPr>
            <a:spLocks noChangeArrowheads="1"/>
          </p:cNvSpPr>
          <p:nvPr/>
        </p:nvSpPr>
        <p:spPr bwMode="auto">
          <a:xfrm>
            <a:off x="4748213" y="3805238"/>
            <a:ext cx="2085975" cy="979487"/>
          </a:xfrm>
          <a:prstGeom prst="rect">
            <a:avLst/>
          </a:prstGeom>
          <a:noFill/>
          <a:ln w="9525">
            <a:noFill/>
            <a:miter lim="800000"/>
            <a:headEnd/>
            <a:tailEnd/>
          </a:ln>
        </p:spPr>
        <p:txBody>
          <a:bodyPr>
            <a:spAutoFit/>
          </a:bodyPr>
          <a:lstStyle/>
          <a:p>
            <a:pPr>
              <a:spcBef>
                <a:spcPct val="0"/>
              </a:spcBef>
              <a:buClrTx/>
              <a:buSzTx/>
              <a:buFont typeface="Wingdings" pitchFamily="2" charset="2"/>
              <a:buNone/>
            </a:pPr>
            <a:r>
              <a:rPr lang="en-US" sz="1600" b="0" dirty="0">
                <a:sym typeface="Symbol" pitchFamily="18" charset="2"/>
              </a:rPr>
              <a:t></a:t>
            </a:r>
            <a:r>
              <a:rPr lang="en-US" sz="1600" b="0" baseline="-25000" dirty="0">
                <a:sym typeface="Symbol" pitchFamily="18" charset="2"/>
              </a:rPr>
              <a:t>0</a:t>
            </a:r>
            <a:r>
              <a:rPr lang="en-US" sz="1600" b="0" dirty="0">
                <a:sym typeface="Symbol" pitchFamily="18" charset="2"/>
              </a:rPr>
              <a:t>/4 = 0.75m corresponding to/2 (only for v = c)</a:t>
            </a:r>
            <a:endParaRPr lang="en-US" sz="1600" b="0" i="1" dirty="0"/>
          </a:p>
          <a:p>
            <a:pPr>
              <a:spcBef>
                <a:spcPct val="0"/>
              </a:spcBef>
              <a:buClrTx/>
              <a:buSzTx/>
              <a:buFontTx/>
              <a:buNone/>
            </a:pPr>
            <a:r>
              <a:rPr lang="en-US" sz="1600" b="0" dirty="0">
                <a:sym typeface="Symbol" pitchFamily="18" charset="2"/>
              </a:rPr>
              <a:t> </a:t>
            </a:r>
            <a:endParaRPr lang="en-US" sz="1600" b="0" i="1" dirty="0">
              <a:solidFill>
                <a:schemeClr val="tx1"/>
              </a:solidFill>
            </a:endParaRPr>
          </a:p>
        </p:txBody>
      </p:sp>
      <p:sp>
        <p:nvSpPr>
          <p:cNvPr id="38930" name="Freeform 35"/>
          <p:cNvSpPr>
            <a:spLocks noChangeArrowheads="1"/>
          </p:cNvSpPr>
          <p:nvPr/>
        </p:nvSpPr>
        <p:spPr bwMode="auto">
          <a:xfrm>
            <a:off x="2651125" y="4733925"/>
            <a:ext cx="2419350" cy="1233488"/>
          </a:xfrm>
          <a:custGeom>
            <a:avLst/>
            <a:gdLst>
              <a:gd name="T0" fmla="*/ 0 w 2419928"/>
              <a:gd name="T1" fmla="*/ 3763 h 1570181"/>
              <a:gd name="T2" fmla="*/ 1203046 w 2419928"/>
              <a:gd name="T3" fmla="*/ 0 h 1570181"/>
              <a:gd name="T4" fmla="*/ 2406083 w 2419928"/>
              <a:gd name="T5" fmla="*/ 3763 h 1570181"/>
              <a:gd name="T6" fmla="*/ 0 60000 65536"/>
              <a:gd name="T7" fmla="*/ 0 60000 65536"/>
              <a:gd name="T8" fmla="*/ 0 60000 65536"/>
              <a:gd name="T9" fmla="*/ 0 w 2419928"/>
              <a:gd name="T10" fmla="*/ 0 h 1570181"/>
              <a:gd name="T11" fmla="*/ 2419928 w 2419928"/>
              <a:gd name="T12" fmla="*/ 1570181 h 1570181"/>
            </a:gdLst>
            <a:ahLst/>
            <a:cxnLst>
              <a:cxn ang="T6">
                <a:pos x="T0" y="T1"/>
              </a:cxn>
              <a:cxn ang="T7">
                <a:pos x="T2" y="T3"/>
              </a:cxn>
              <a:cxn ang="T8">
                <a:pos x="T4" y="T5"/>
              </a:cxn>
            </a:cxnLst>
            <a:rect l="T9" t="T10" r="T11" b="T12"/>
            <a:pathLst>
              <a:path w="2419928" h="1570181">
                <a:moveTo>
                  <a:pt x="0" y="1570181"/>
                </a:moveTo>
                <a:cubicBezTo>
                  <a:pt x="297103" y="965200"/>
                  <a:pt x="806643" y="0"/>
                  <a:pt x="1209964" y="0"/>
                </a:cubicBezTo>
                <a:cubicBezTo>
                  <a:pt x="1613285" y="0"/>
                  <a:pt x="2058170" y="937490"/>
                  <a:pt x="2419928" y="1570181"/>
                </a:cubicBezTo>
              </a:path>
            </a:pathLst>
          </a:custGeom>
          <a:noFill/>
          <a:ln w="25400" algn="ctr">
            <a:solidFill>
              <a:srgbClr val="00CC00"/>
            </a:solidFill>
            <a:round/>
            <a:headEnd/>
            <a:tailEnd type="none" w="lg" len="lg"/>
          </a:ln>
        </p:spPr>
        <p:txBody>
          <a:bodyPr anchor="ctr"/>
          <a:lstStyle/>
          <a:p>
            <a:endParaRPr lang="en-US" dirty="0"/>
          </a:p>
        </p:txBody>
      </p:sp>
      <p:cxnSp>
        <p:nvCxnSpPr>
          <p:cNvPr id="38931" name="Straight Arrow Connector 36"/>
          <p:cNvCxnSpPr>
            <a:cxnSpLocks noChangeShapeType="1"/>
          </p:cNvCxnSpPr>
          <p:nvPr/>
        </p:nvCxnSpPr>
        <p:spPr bwMode="auto">
          <a:xfrm rot="5400000" flipH="1" flipV="1">
            <a:off x="3040062" y="2992438"/>
            <a:ext cx="1624013" cy="1588"/>
          </a:xfrm>
          <a:prstGeom prst="straightConnector1">
            <a:avLst/>
          </a:prstGeom>
          <a:noFill/>
          <a:ln w="15875" algn="ctr">
            <a:solidFill>
              <a:schemeClr val="tx1"/>
            </a:solidFill>
            <a:round/>
            <a:headEnd/>
            <a:tailEnd type="arrow" w="med" len="med"/>
          </a:ln>
        </p:spPr>
      </p:cxnSp>
      <p:sp>
        <p:nvSpPr>
          <p:cNvPr id="38932" name="Rectangle 37"/>
          <p:cNvSpPr>
            <a:spLocks noChangeArrowheads="1"/>
          </p:cNvSpPr>
          <p:nvPr/>
        </p:nvSpPr>
        <p:spPr bwMode="auto">
          <a:xfrm>
            <a:off x="6761163" y="3463925"/>
            <a:ext cx="498475" cy="246063"/>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z</a:t>
            </a:r>
          </a:p>
        </p:txBody>
      </p:sp>
      <p:cxnSp>
        <p:nvCxnSpPr>
          <p:cNvPr id="38933" name="Straight Arrow Connector 54"/>
          <p:cNvCxnSpPr>
            <a:cxnSpLocks noChangeShapeType="1"/>
          </p:cNvCxnSpPr>
          <p:nvPr/>
        </p:nvCxnSpPr>
        <p:spPr bwMode="auto">
          <a:xfrm rot="5400000" flipH="1" flipV="1">
            <a:off x="1512888" y="3108325"/>
            <a:ext cx="1270000" cy="9525"/>
          </a:xfrm>
          <a:prstGeom prst="straightConnector1">
            <a:avLst/>
          </a:prstGeom>
          <a:noFill/>
          <a:ln w="28575" algn="ctr">
            <a:solidFill>
              <a:schemeClr val="tx1"/>
            </a:solidFill>
            <a:round/>
            <a:headEnd type="arrow" w="med" len="med"/>
            <a:tailEnd type="arrow" w="med" len="med"/>
          </a:ln>
        </p:spPr>
      </p:cxnSp>
      <p:sp>
        <p:nvSpPr>
          <p:cNvPr id="38934" name="Rectangle 57"/>
          <p:cNvSpPr>
            <a:spLocks noChangeArrowheads="1"/>
          </p:cNvSpPr>
          <p:nvPr/>
        </p:nvSpPr>
        <p:spPr bwMode="auto">
          <a:xfrm>
            <a:off x="711200" y="2346325"/>
            <a:ext cx="1403350" cy="314325"/>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E</a:t>
            </a:r>
            <a:r>
              <a:rPr lang="en-US" sz="1600" b="0" i="1" baseline="-25000" dirty="0">
                <a:solidFill>
                  <a:schemeClr val="tx1"/>
                </a:solidFill>
              </a:rPr>
              <a:t>0</a:t>
            </a:r>
            <a:r>
              <a:rPr lang="en-US" sz="1600" b="0" i="1" dirty="0">
                <a:solidFill>
                  <a:schemeClr val="tx1"/>
                </a:solidFill>
              </a:rPr>
              <a:t> = 1V/m</a:t>
            </a:r>
          </a:p>
        </p:txBody>
      </p:sp>
      <p:cxnSp>
        <p:nvCxnSpPr>
          <p:cNvPr id="38935" name="Straight Connector 59"/>
          <p:cNvCxnSpPr>
            <a:cxnSpLocks noChangeShapeType="1"/>
          </p:cNvCxnSpPr>
          <p:nvPr/>
        </p:nvCxnSpPr>
        <p:spPr bwMode="auto">
          <a:xfrm rot="10800000">
            <a:off x="1865313" y="2474913"/>
            <a:ext cx="647700" cy="1587"/>
          </a:xfrm>
          <a:prstGeom prst="line">
            <a:avLst/>
          </a:prstGeom>
          <a:noFill/>
          <a:ln w="12700" algn="ctr">
            <a:solidFill>
              <a:schemeClr val="tx1"/>
            </a:solidFill>
            <a:round/>
            <a:headEnd/>
            <a:tailEnd type="none" w="lg" len="lg"/>
          </a:ln>
        </p:spPr>
      </p:cxnSp>
      <p:graphicFrame>
        <p:nvGraphicFramePr>
          <p:cNvPr id="38914" name="Object 6"/>
          <p:cNvGraphicFramePr>
            <a:graphicFrameLocks noChangeAspect="1"/>
          </p:cNvGraphicFramePr>
          <p:nvPr/>
        </p:nvGraphicFramePr>
        <p:xfrm>
          <a:off x="541338" y="2668588"/>
          <a:ext cx="1162050" cy="361950"/>
        </p:xfrm>
        <a:graphic>
          <a:graphicData uri="http://schemas.openxmlformats.org/presentationml/2006/ole">
            <mc:AlternateContent xmlns:mc="http://schemas.openxmlformats.org/markup-compatibility/2006">
              <mc:Choice xmlns:v="urn:schemas-microsoft-com:vml" Requires="v">
                <p:oleObj name="Equation" r:id="rId3" imgW="774364" imgH="241195" progId="Equation.3">
                  <p:embed/>
                </p:oleObj>
              </mc:Choice>
              <mc:Fallback>
                <p:oleObj name="Equation" r:id="rId3" imgW="774364" imgH="241195"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338" y="2668588"/>
                        <a:ext cx="116205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8936" name="Straight Arrow Connector 65"/>
          <p:cNvCxnSpPr>
            <a:cxnSpLocks noChangeShapeType="1"/>
          </p:cNvCxnSpPr>
          <p:nvPr/>
        </p:nvCxnSpPr>
        <p:spPr bwMode="auto">
          <a:xfrm rot="5400000" flipH="1" flipV="1">
            <a:off x="3040063" y="5273675"/>
            <a:ext cx="1624012" cy="1588"/>
          </a:xfrm>
          <a:prstGeom prst="straightConnector1">
            <a:avLst/>
          </a:prstGeom>
          <a:noFill/>
          <a:ln w="15875" algn="ctr">
            <a:solidFill>
              <a:schemeClr val="tx1"/>
            </a:solidFill>
            <a:round/>
            <a:headEnd/>
            <a:tailEnd type="arrow" w="med" len="med"/>
          </a:ln>
        </p:spPr>
      </p:cxnSp>
      <p:sp>
        <p:nvSpPr>
          <p:cNvPr id="38937" name="Rectangle 5"/>
          <p:cNvSpPr>
            <a:spLocks noChangeArrowheads="1"/>
          </p:cNvSpPr>
          <p:nvPr/>
        </p:nvSpPr>
        <p:spPr bwMode="auto">
          <a:xfrm>
            <a:off x="5237163" y="4767263"/>
            <a:ext cx="2530475" cy="608012"/>
          </a:xfrm>
          <a:prstGeom prst="rect">
            <a:avLst/>
          </a:prstGeom>
          <a:noFill/>
          <a:ln w="9525">
            <a:noFill/>
            <a:miter lim="800000"/>
            <a:headEnd/>
            <a:tailEnd/>
          </a:ln>
        </p:spPr>
        <p:txBody>
          <a:bodyPr lIns="0" tIns="0" rIns="0" bIns="0"/>
          <a:lstStyle/>
          <a:p>
            <a:pPr>
              <a:spcBef>
                <a:spcPct val="0"/>
              </a:spcBef>
              <a:buClrTx/>
              <a:buSzTx/>
              <a:buFontTx/>
              <a:buNone/>
            </a:pPr>
            <a:r>
              <a:rPr lang="en-US" sz="1800" b="0" dirty="0">
                <a:solidFill>
                  <a:srgbClr val="00CC00"/>
                </a:solidFill>
              </a:rPr>
              <a:t>Field strength seen by the particle</a:t>
            </a:r>
          </a:p>
          <a:p>
            <a:pPr>
              <a:spcBef>
                <a:spcPct val="0"/>
              </a:spcBef>
              <a:buClrTx/>
              <a:buSzTx/>
              <a:buFontTx/>
              <a:buNone/>
            </a:pPr>
            <a:endParaRPr lang="en-US" sz="1800" b="0" dirty="0">
              <a:solidFill>
                <a:srgbClr val="00CC00"/>
              </a:solidFill>
            </a:endParaRPr>
          </a:p>
          <a:p>
            <a:pPr>
              <a:spcBef>
                <a:spcPct val="0"/>
              </a:spcBef>
              <a:buClrTx/>
              <a:buSzTx/>
              <a:buFontTx/>
              <a:buNone/>
            </a:pPr>
            <a:br>
              <a:rPr lang="en-US" sz="1800" b="0" dirty="0">
                <a:solidFill>
                  <a:srgbClr val="00CC00"/>
                </a:solidFill>
              </a:rPr>
            </a:br>
            <a:endParaRPr lang="en-US" sz="1800" b="0" u="sng" dirty="0">
              <a:solidFill>
                <a:srgbClr val="00CC00"/>
              </a:solidFill>
            </a:endParaRPr>
          </a:p>
        </p:txBody>
      </p:sp>
      <p:sp>
        <p:nvSpPr>
          <p:cNvPr id="38938" name="Rectangle 68"/>
          <p:cNvSpPr>
            <a:spLocks noChangeArrowheads="1"/>
          </p:cNvSpPr>
          <p:nvPr/>
        </p:nvSpPr>
        <p:spPr bwMode="auto">
          <a:xfrm>
            <a:off x="6761163" y="5865813"/>
            <a:ext cx="498475" cy="312737"/>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t</a:t>
            </a:r>
          </a:p>
        </p:txBody>
      </p:sp>
      <p:sp>
        <p:nvSpPr>
          <p:cNvPr id="38939" name="Rectangle 69"/>
          <p:cNvSpPr>
            <a:spLocks noChangeArrowheads="1"/>
          </p:cNvSpPr>
          <p:nvPr/>
        </p:nvSpPr>
        <p:spPr bwMode="auto">
          <a:xfrm>
            <a:off x="2300288" y="5984875"/>
            <a:ext cx="960437" cy="314325"/>
          </a:xfrm>
          <a:prstGeom prst="rect">
            <a:avLst/>
          </a:prstGeom>
          <a:noFill/>
          <a:ln w="9525">
            <a:noFill/>
            <a:miter lim="800000"/>
            <a:headEnd/>
            <a:tailEnd/>
          </a:ln>
        </p:spPr>
        <p:txBody>
          <a:bodyPr>
            <a:spAutoFit/>
          </a:bodyPr>
          <a:lstStyle/>
          <a:p>
            <a:pPr>
              <a:spcBef>
                <a:spcPct val="0"/>
              </a:spcBef>
              <a:buClrTx/>
              <a:buSzTx/>
              <a:buFontTx/>
              <a:buNone/>
            </a:pPr>
            <a:r>
              <a:rPr lang="en-US" sz="1600" b="0" dirty="0">
                <a:solidFill>
                  <a:srgbClr val="00CC00"/>
                </a:solidFill>
                <a:sym typeface="Symbol" pitchFamily="18" charset="2"/>
              </a:rPr>
              <a:t>t =-/2</a:t>
            </a:r>
            <a:endParaRPr lang="en-US" sz="1600" b="0" i="1" dirty="0">
              <a:solidFill>
                <a:srgbClr val="00CC00"/>
              </a:solidFill>
            </a:endParaRPr>
          </a:p>
        </p:txBody>
      </p:sp>
      <p:sp>
        <p:nvSpPr>
          <p:cNvPr id="38940" name="Rectangle 70"/>
          <p:cNvSpPr>
            <a:spLocks noChangeArrowheads="1"/>
          </p:cNvSpPr>
          <p:nvPr/>
        </p:nvSpPr>
        <p:spPr bwMode="auto">
          <a:xfrm>
            <a:off x="4627563" y="5984875"/>
            <a:ext cx="960437" cy="314325"/>
          </a:xfrm>
          <a:prstGeom prst="rect">
            <a:avLst/>
          </a:prstGeom>
          <a:noFill/>
          <a:ln w="9525">
            <a:noFill/>
            <a:miter lim="800000"/>
            <a:headEnd/>
            <a:tailEnd/>
          </a:ln>
        </p:spPr>
        <p:txBody>
          <a:bodyPr>
            <a:spAutoFit/>
          </a:bodyPr>
          <a:lstStyle/>
          <a:p>
            <a:pPr>
              <a:spcBef>
                <a:spcPct val="0"/>
              </a:spcBef>
              <a:buClrTx/>
              <a:buSzTx/>
              <a:buFontTx/>
              <a:buNone/>
            </a:pPr>
            <a:r>
              <a:rPr lang="en-US" sz="1600" b="0" dirty="0">
                <a:solidFill>
                  <a:srgbClr val="00CC00"/>
                </a:solidFill>
                <a:sym typeface="Symbol" pitchFamily="18" charset="2"/>
              </a:rPr>
              <a:t>t =/2</a:t>
            </a:r>
            <a:endParaRPr lang="en-US" sz="1600" b="0" i="1" dirty="0">
              <a:solidFill>
                <a:srgbClr val="00CC00"/>
              </a:solidFill>
            </a:endParaRPr>
          </a:p>
        </p:txBody>
      </p:sp>
      <p:cxnSp>
        <p:nvCxnSpPr>
          <p:cNvPr id="38941" name="Straight Arrow Connector 71"/>
          <p:cNvCxnSpPr>
            <a:cxnSpLocks noChangeShapeType="1"/>
          </p:cNvCxnSpPr>
          <p:nvPr/>
        </p:nvCxnSpPr>
        <p:spPr bwMode="auto">
          <a:xfrm rot="5400000" flipH="1" flipV="1">
            <a:off x="1513681" y="5334794"/>
            <a:ext cx="1268413" cy="9525"/>
          </a:xfrm>
          <a:prstGeom prst="straightConnector1">
            <a:avLst/>
          </a:prstGeom>
          <a:noFill/>
          <a:ln w="28575" algn="ctr">
            <a:solidFill>
              <a:schemeClr val="tx1"/>
            </a:solidFill>
            <a:round/>
            <a:headEnd type="arrow" w="med" len="med"/>
            <a:tailEnd type="arrow" w="med" len="med"/>
          </a:ln>
        </p:spPr>
      </p:cxnSp>
      <p:sp>
        <p:nvSpPr>
          <p:cNvPr id="38942" name="Rectangle 72"/>
          <p:cNvSpPr>
            <a:spLocks noChangeArrowheads="1"/>
          </p:cNvSpPr>
          <p:nvPr/>
        </p:nvSpPr>
        <p:spPr bwMode="auto">
          <a:xfrm>
            <a:off x="711200" y="4572000"/>
            <a:ext cx="1403350" cy="314325"/>
          </a:xfrm>
          <a:prstGeom prst="rect">
            <a:avLst/>
          </a:prstGeom>
          <a:noFill/>
          <a:ln w="9525">
            <a:noFill/>
            <a:miter lim="800000"/>
            <a:headEnd/>
            <a:tailEnd/>
          </a:ln>
        </p:spPr>
        <p:txBody>
          <a:bodyPr>
            <a:spAutoFit/>
          </a:bodyPr>
          <a:lstStyle/>
          <a:p>
            <a:pPr>
              <a:spcBef>
                <a:spcPct val="0"/>
              </a:spcBef>
              <a:buClrTx/>
              <a:buSzTx/>
              <a:buFontTx/>
              <a:buNone/>
            </a:pPr>
            <a:r>
              <a:rPr lang="en-US" sz="1600" b="0" i="1" dirty="0">
                <a:solidFill>
                  <a:schemeClr val="tx1"/>
                </a:solidFill>
              </a:rPr>
              <a:t>E</a:t>
            </a:r>
            <a:r>
              <a:rPr lang="en-US" sz="1600" b="0" i="1" baseline="-25000" dirty="0">
                <a:solidFill>
                  <a:schemeClr val="tx1"/>
                </a:solidFill>
              </a:rPr>
              <a:t>0</a:t>
            </a:r>
            <a:r>
              <a:rPr lang="en-US" sz="1600" b="0" i="1" dirty="0">
                <a:solidFill>
                  <a:schemeClr val="tx1"/>
                </a:solidFill>
              </a:rPr>
              <a:t> = 1V/m</a:t>
            </a:r>
          </a:p>
        </p:txBody>
      </p:sp>
      <p:cxnSp>
        <p:nvCxnSpPr>
          <p:cNvPr id="38943" name="Straight Connector 73"/>
          <p:cNvCxnSpPr>
            <a:cxnSpLocks noChangeShapeType="1"/>
          </p:cNvCxnSpPr>
          <p:nvPr/>
        </p:nvCxnSpPr>
        <p:spPr bwMode="auto">
          <a:xfrm rot="10800000">
            <a:off x="1865313" y="4700588"/>
            <a:ext cx="647700" cy="1587"/>
          </a:xfrm>
          <a:prstGeom prst="line">
            <a:avLst/>
          </a:prstGeom>
          <a:noFill/>
          <a:ln w="12700" algn="ctr">
            <a:solidFill>
              <a:schemeClr val="tx1"/>
            </a:solidFill>
            <a:round/>
            <a:headEnd/>
            <a:tailEnd type="none" w="lg" len="lg"/>
          </a:ln>
        </p:spPr>
      </p:cxnSp>
      <p:sp>
        <p:nvSpPr>
          <p:cNvPr id="38944" name="Rectangle 5"/>
          <p:cNvSpPr>
            <a:spLocks noChangeArrowheads="1"/>
          </p:cNvSpPr>
          <p:nvPr/>
        </p:nvSpPr>
        <p:spPr bwMode="auto">
          <a:xfrm>
            <a:off x="5467350" y="2524125"/>
            <a:ext cx="2532063" cy="606425"/>
          </a:xfrm>
          <a:prstGeom prst="rect">
            <a:avLst/>
          </a:prstGeom>
          <a:noFill/>
          <a:ln w="9525">
            <a:noFill/>
            <a:miter lim="800000"/>
            <a:headEnd/>
            <a:tailEnd/>
          </a:ln>
        </p:spPr>
        <p:txBody>
          <a:bodyPr lIns="0" tIns="0" rIns="0" bIns="0"/>
          <a:lstStyle/>
          <a:p>
            <a:pPr>
              <a:spcBef>
                <a:spcPct val="0"/>
              </a:spcBef>
              <a:buClrTx/>
              <a:buSzTx/>
              <a:buFontTx/>
              <a:buNone/>
            </a:pPr>
            <a:r>
              <a:rPr lang="en-US" sz="1800" b="0" dirty="0"/>
              <a:t>“blue area”</a:t>
            </a:r>
          </a:p>
          <a:p>
            <a:pPr>
              <a:spcBef>
                <a:spcPct val="0"/>
              </a:spcBef>
              <a:buClrTx/>
              <a:buSzTx/>
              <a:buFontTx/>
              <a:buNone/>
            </a:pPr>
            <a:endParaRPr lang="en-US" sz="1800" b="0" dirty="0"/>
          </a:p>
          <a:p>
            <a:pPr>
              <a:spcBef>
                <a:spcPct val="0"/>
              </a:spcBef>
              <a:buClrTx/>
              <a:buSzTx/>
              <a:buFontTx/>
              <a:buNone/>
            </a:pPr>
            <a:br>
              <a:rPr lang="en-US" sz="1800" b="0" dirty="0"/>
            </a:br>
            <a:endParaRPr lang="en-US" sz="1800" b="0" u="sng" dirty="0"/>
          </a:p>
        </p:txBody>
      </p:sp>
      <p:sp>
        <p:nvSpPr>
          <p:cNvPr id="38945" name="Rectangle 5"/>
          <p:cNvSpPr>
            <a:spLocks noChangeArrowheads="1"/>
          </p:cNvSpPr>
          <p:nvPr/>
        </p:nvSpPr>
        <p:spPr bwMode="auto">
          <a:xfrm>
            <a:off x="5411788" y="5386388"/>
            <a:ext cx="2532062" cy="404812"/>
          </a:xfrm>
          <a:prstGeom prst="rect">
            <a:avLst/>
          </a:prstGeom>
          <a:noFill/>
          <a:ln w="9525">
            <a:noFill/>
            <a:miter lim="800000"/>
            <a:headEnd/>
            <a:tailEnd/>
          </a:ln>
        </p:spPr>
        <p:txBody>
          <a:bodyPr lIns="0" tIns="0" rIns="0" bIns="0"/>
          <a:lstStyle/>
          <a:p>
            <a:pPr>
              <a:spcBef>
                <a:spcPct val="0"/>
              </a:spcBef>
              <a:buClrTx/>
              <a:buSzTx/>
              <a:buFontTx/>
              <a:buNone/>
            </a:pPr>
            <a:r>
              <a:rPr lang="en-US" sz="1800" b="0" dirty="0">
                <a:solidFill>
                  <a:srgbClr val="00CC00"/>
                </a:solidFill>
              </a:rPr>
              <a:t>“green area”</a:t>
            </a:r>
          </a:p>
          <a:p>
            <a:pPr>
              <a:spcBef>
                <a:spcPct val="0"/>
              </a:spcBef>
              <a:buClrTx/>
              <a:buSzTx/>
              <a:buFontTx/>
              <a:buNone/>
            </a:pPr>
            <a:endParaRPr lang="en-US" sz="1800" b="0" dirty="0">
              <a:solidFill>
                <a:srgbClr val="00CC00"/>
              </a:solidFill>
            </a:endParaRPr>
          </a:p>
          <a:p>
            <a:pPr>
              <a:spcBef>
                <a:spcPct val="0"/>
              </a:spcBef>
              <a:buClrTx/>
              <a:buSzTx/>
              <a:buFontTx/>
              <a:buNone/>
            </a:pPr>
            <a:br>
              <a:rPr lang="en-US" sz="1800" b="0" dirty="0">
                <a:solidFill>
                  <a:srgbClr val="00CC00"/>
                </a:solidFill>
              </a:rPr>
            </a:br>
            <a:endParaRPr lang="en-US" sz="1800" b="0" u="sng" dirty="0">
              <a:solidFill>
                <a:srgbClr val="00CC00"/>
              </a:solidFill>
            </a:endParaRPr>
          </a:p>
        </p:txBody>
      </p:sp>
      <p:graphicFrame>
        <p:nvGraphicFramePr>
          <p:cNvPr id="38915" name="Object 6"/>
          <p:cNvGraphicFramePr>
            <a:graphicFrameLocks noChangeAspect="1"/>
          </p:cNvGraphicFramePr>
          <p:nvPr/>
        </p:nvGraphicFramePr>
        <p:xfrm>
          <a:off x="6032500" y="2851150"/>
          <a:ext cx="1925638" cy="352425"/>
        </p:xfrm>
        <a:graphic>
          <a:graphicData uri="http://schemas.openxmlformats.org/presentationml/2006/ole">
            <mc:AlternateContent xmlns:mc="http://schemas.openxmlformats.org/markup-compatibility/2006">
              <mc:Choice xmlns:v="urn:schemas-microsoft-com:vml" Requires="v">
                <p:oleObj name="Equation" r:id="rId5" imgW="964781" imgH="177723" progId="Equation.3">
                  <p:embed/>
                </p:oleObj>
              </mc:Choice>
              <mc:Fallback>
                <p:oleObj name="Equation" r:id="rId5" imgW="964781" imgH="177723"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2500" y="2851150"/>
                        <a:ext cx="1925638" cy="352425"/>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38916" name="Object 6"/>
          <p:cNvGraphicFramePr>
            <a:graphicFrameLocks noChangeAspect="1"/>
          </p:cNvGraphicFramePr>
          <p:nvPr/>
        </p:nvGraphicFramePr>
        <p:xfrm>
          <a:off x="6802438" y="5324475"/>
          <a:ext cx="608012" cy="354013"/>
        </p:xfrm>
        <a:graphic>
          <a:graphicData uri="http://schemas.openxmlformats.org/presentationml/2006/ole">
            <mc:AlternateContent xmlns:mc="http://schemas.openxmlformats.org/markup-compatibility/2006">
              <mc:Choice xmlns:v="urn:schemas-microsoft-com:vml" Requires="v">
                <p:oleObj name="Equation" r:id="rId7" imgW="304404" imgH="177569" progId="Equation.3">
                  <p:embed/>
                </p:oleObj>
              </mc:Choice>
              <mc:Fallback>
                <p:oleObj name="Equation" r:id="rId7" imgW="304404" imgH="177569"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02438" y="5324475"/>
                        <a:ext cx="608012" cy="354013"/>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71683" name="Slide Number Placeholder 4"/>
          <p:cNvSpPr>
            <a:spLocks noGrp="1"/>
          </p:cNvSpPr>
          <p:nvPr>
            <p:ph type="sldNum" sz="quarter" idx="11"/>
          </p:nvPr>
        </p:nvSpPr>
        <p:spPr>
          <a:noFill/>
        </p:spPr>
        <p:txBody>
          <a:bodyPr/>
          <a:lstStyle/>
          <a:p>
            <a:fld id="{15763714-385D-4ABD-8265-9D72F0DC7BB8}" type="slidenum">
              <a:rPr lang="en-US" smtClean="0"/>
              <a:pPr/>
              <a:t>72</a:t>
            </a:fld>
            <a:endParaRPr lang="en-US" dirty="0"/>
          </a:p>
        </p:txBody>
      </p:sp>
      <p:sp>
        <p:nvSpPr>
          <p:cNvPr id="71684" name="Rectangle 3"/>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Acceleration</a:t>
            </a:r>
          </a:p>
        </p:txBody>
      </p:sp>
      <p:sp>
        <p:nvSpPr>
          <p:cNvPr id="71685" name="Rectangle 4"/>
          <p:cNvSpPr>
            <a:spLocks noChangeArrowheads="1"/>
          </p:cNvSpPr>
          <p:nvPr/>
        </p:nvSpPr>
        <p:spPr bwMode="auto">
          <a:xfrm>
            <a:off x="928688" y="1457325"/>
            <a:ext cx="7485062" cy="4259263"/>
          </a:xfrm>
          <a:prstGeom prst="rect">
            <a:avLst/>
          </a:prstGeom>
          <a:noFill/>
          <a:ln w="9525" algn="ctr">
            <a:noFill/>
            <a:miter lim="800000"/>
            <a:headEnd/>
            <a:tailEnd/>
          </a:ln>
        </p:spPr>
        <p:txBody>
          <a:bodyPr lIns="0" tIns="0" rIns="0" bIns="0"/>
          <a:lstStyle/>
          <a:p>
            <a:pPr>
              <a:buFont typeface="Wingdings" pitchFamily="2" charset="2"/>
              <a:buNone/>
              <a:tabLst>
                <a:tab pos="3763963" algn="ctr"/>
              </a:tabLst>
            </a:pPr>
            <a:r>
              <a:rPr lang="en-US" sz="1800" b="0" dirty="0"/>
              <a:t>We have “slow” particles with </a:t>
            </a:r>
            <a:r>
              <a:rPr lang="en-US" sz="1800" b="0" dirty="0">
                <a:sym typeface="Symbol" pitchFamily="18" charset="2"/>
              </a:rPr>
              <a:t></a:t>
            </a:r>
            <a:r>
              <a:rPr lang="en-US" sz="1800" b="0" dirty="0"/>
              <a:t> significantly below 1. They become faster when they gain energy and in a circular accelerator with fixed radius we must tune the cavity (increase its resonance frequency).</a:t>
            </a:r>
          </a:p>
          <a:p>
            <a:pPr>
              <a:buFont typeface="Wingdings" pitchFamily="2" charset="2"/>
              <a:buNone/>
              <a:tabLst>
                <a:tab pos="3763963" algn="ctr"/>
              </a:tabLst>
            </a:pPr>
            <a:endParaRPr lang="en-US" sz="1800" b="0" dirty="0"/>
          </a:p>
          <a:p>
            <a:pPr>
              <a:buFont typeface="Wingdings" pitchFamily="2" charset="2"/>
              <a:buNone/>
              <a:tabLst>
                <a:tab pos="3763963" algn="ctr"/>
              </a:tabLst>
            </a:pPr>
            <a:r>
              <a:rPr lang="en-US" sz="1800" b="0" dirty="0"/>
              <a:t>When already highly relativistic particles become accelerated (gaining momentum) they cannot become significantly faster as they are already very close to c, but they become heavier. Here we can see very nicely the conversion of energy into mass. In this case no or little tuning of the resonance frequency of the cavity is required. It is sufficient to move the frequency of the RF generator within the 3dB bandwidth of the cavity.</a:t>
            </a:r>
          </a:p>
          <a:p>
            <a:pPr>
              <a:buFont typeface="Wingdings" pitchFamily="2" charset="2"/>
              <a:buNone/>
              <a:tabLst>
                <a:tab pos="3763963" algn="ctr"/>
              </a:tabLst>
            </a:pPr>
            <a:endParaRPr lang="en-US" sz="1800" b="0" dirty="0"/>
          </a:p>
          <a:p>
            <a:pPr>
              <a:buFont typeface="Wingdings" pitchFamily="2" charset="2"/>
              <a:buNone/>
              <a:tabLst>
                <a:tab pos="3763963" algn="ctr"/>
              </a:tabLst>
            </a:pPr>
            <a:r>
              <a:rPr lang="en-US" sz="1800" b="0" dirty="0"/>
              <a:t>Fast tuning (fast cycling machines) can only be done electronically and is implemented in most cases by varying the inductance via the effective </a:t>
            </a:r>
            <a:r>
              <a:rPr lang="en-US" sz="1800" b="0" dirty="0">
                <a:sym typeface="Symbol" pitchFamily="18" charset="2"/>
              </a:rPr>
              <a:t> </a:t>
            </a:r>
            <a:r>
              <a:rPr lang="en-US" sz="1800" b="0" dirty="0"/>
              <a:t>of a ferrite. </a:t>
            </a:r>
          </a:p>
          <a:p>
            <a:pPr>
              <a:buFont typeface="Wingdings" pitchFamily="2" charset="2"/>
              <a:buNone/>
              <a:tabLst>
                <a:tab pos="3763963" algn="ctr"/>
              </a:tabLst>
            </a:pPr>
            <a:endParaRPr lang="en-US" sz="1800" b="0" dirty="0"/>
          </a:p>
          <a:p>
            <a:pPr>
              <a:buFont typeface="Wingdings" pitchFamily="2" charset="2"/>
              <a:buNone/>
              <a:tabLst>
                <a:tab pos="3763963" algn="ctr"/>
              </a:tabLst>
            </a:pPr>
            <a:endParaRPr lang="en-US" sz="1800" b="0" dirty="0"/>
          </a:p>
        </p:txBody>
      </p:sp>
      <p:sp>
        <p:nvSpPr>
          <p:cNvPr id="71686" name="Rectangle 1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2543" name="Slide Number Placeholder 4"/>
          <p:cNvSpPr>
            <a:spLocks noGrp="1"/>
          </p:cNvSpPr>
          <p:nvPr>
            <p:ph type="sldNum" sz="quarter" idx="11"/>
          </p:nvPr>
        </p:nvSpPr>
        <p:spPr>
          <a:noFill/>
        </p:spPr>
        <p:txBody>
          <a:bodyPr/>
          <a:lstStyle/>
          <a:p>
            <a:fld id="{14998472-F441-4648-8D6B-DD666FC3402A}" type="slidenum">
              <a:rPr lang="en-US" smtClean="0"/>
              <a:pPr/>
              <a:t>73</a:t>
            </a:fld>
            <a:endParaRPr lang="en-US" dirty="0"/>
          </a:p>
        </p:txBody>
      </p:sp>
      <p:sp>
        <p:nvSpPr>
          <p:cNvPr id="20484" name="Rectangle 4"/>
          <p:cNvSpPr>
            <a:spLocks noChangeArrowheads="1"/>
          </p:cNvSpPr>
          <p:nvPr/>
        </p:nvSpPr>
        <p:spPr bwMode="auto">
          <a:xfrm>
            <a:off x="1400175" y="193675"/>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Input Impedance: Z-plane</a:t>
            </a:r>
          </a:p>
        </p:txBody>
      </p:sp>
      <p:graphicFrame>
        <p:nvGraphicFramePr>
          <p:cNvPr id="22530" name="Object 5"/>
          <p:cNvGraphicFramePr>
            <a:graphicFrameLocks noChangeAspect="1"/>
          </p:cNvGraphicFramePr>
          <p:nvPr>
            <p:extLst>
              <p:ext uri="{D42A27DB-BD31-4B8C-83A1-F6EECF244321}">
                <p14:modId xmlns:p14="http://schemas.microsoft.com/office/powerpoint/2010/main" val="2536774902"/>
              </p:ext>
            </p:extLst>
          </p:nvPr>
        </p:nvGraphicFramePr>
        <p:xfrm>
          <a:off x="6467475" y="4438650"/>
          <a:ext cx="2154238" cy="1512888"/>
        </p:xfrm>
        <a:graphic>
          <a:graphicData uri="http://schemas.openxmlformats.org/presentationml/2006/ole">
            <mc:AlternateContent xmlns:mc="http://schemas.openxmlformats.org/markup-compatibility/2006">
              <mc:Choice xmlns:v="urn:schemas-microsoft-com:vml" Requires="v">
                <p:oleObj name="Equation" r:id="rId3" imgW="1523880" imgH="1066680" progId="Equation.3">
                  <p:embed/>
                </p:oleObj>
              </mc:Choice>
              <mc:Fallback>
                <p:oleObj name="Equation" r:id="rId3" imgW="1523880" imgH="1066680" progId="Equation.3">
                  <p:embed/>
                  <p:pic>
                    <p:nvPicPr>
                      <p:cNvPr id="0" name="Picture 1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7475" y="4438650"/>
                        <a:ext cx="2154238" cy="1512888"/>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22545" name="Straight Arrow Connector 13"/>
          <p:cNvCxnSpPr>
            <a:cxnSpLocks noChangeShapeType="1"/>
          </p:cNvCxnSpPr>
          <p:nvPr/>
        </p:nvCxnSpPr>
        <p:spPr bwMode="auto">
          <a:xfrm flipV="1">
            <a:off x="1728788" y="3584575"/>
            <a:ext cx="4754562" cy="9525"/>
          </a:xfrm>
          <a:prstGeom prst="straightConnector1">
            <a:avLst/>
          </a:prstGeom>
          <a:noFill/>
          <a:ln w="19050" algn="ctr">
            <a:solidFill>
              <a:schemeClr val="tx1"/>
            </a:solidFill>
            <a:round/>
            <a:headEnd/>
            <a:tailEnd type="arrow" w="med" len="med"/>
          </a:ln>
        </p:spPr>
      </p:cxnSp>
      <p:cxnSp>
        <p:nvCxnSpPr>
          <p:cNvPr id="22546" name="Straight Connector 31"/>
          <p:cNvCxnSpPr>
            <a:cxnSpLocks noChangeShapeType="1"/>
            <a:stCxn id="30" idx="2"/>
            <a:endCxn id="69" idx="3"/>
          </p:cNvCxnSpPr>
          <p:nvPr/>
        </p:nvCxnSpPr>
        <p:spPr bwMode="auto">
          <a:xfrm rot="10800000" flipH="1">
            <a:off x="2011363" y="1958975"/>
            <a:ext cx="1611312" cy="1616075"/>
          </a:xfrm>
          <a:prstGeom prst="line">
            <a:avLst/>
          </a:prstGeom>
          <a:noFill/>
          <a:ln w="25400" algn="ctr">
            <a:solidFill>
              <a:srgbClr val="0000FF"/>
            </a:solidFill>
            <a:round/>
            <a:headEnd/>
            <a:tailEnd type="arrow" w="med" len="med"/>
          </a:ln>
        </p:spPr>
      </p:cxnSp>
      <p:cxnSp>
        <p:nvCxnSpPr>
          <p:cNvPr id="22547" name="Straight Connector 34"/>
          <p:cNvCxnSpPr>
            <a:cxnSpLocks noChangeShapeType="1"/>
            <a:stCxn id="30" idx="4"/>
            <a:endCxn id="30" idx="0"/>
          </p:cNvCxnSpPr>
          <p:nvPr/>
        </p:nvCxnSpPr>
        <p:spPr bwMode="auto">
          <a:xfrm rot="5400000" flipH="1">
            <a:off x="2000250" y="3575050"/>
            <a:ext cx="3309938" cy="1588"/>
          </a:xfrm>
          <a:prstGeom prst="line">
            <a:avLst/>
          </a:prstGeom>
          <a:noFill/>
          <a:ln w="12700" algn="ctr">
            <a:solidFill>
              <a:srgbClr val="0000FF"/>
            </a:solidFill>
            <a:prstDash val="lgDash"/>
            <a:round/>
            <a:headEnd/>
            <a:tailEnd type="none" w="lg" len="lg"/>
          </a:ln>
        </p:spPr>
      </p:cxnSp>
      <p:cxnSp>
        <p:nvCxnSpPr>
          <p:cNvPr id="22548" name="Straight Arrow Connector 13"/>
          <p:cNvCxnSpPr>
            <a:cxnSpLocks noChangeShapeType="1"/>
          </p:cNvCxnSpPr>
          <p:nvPr/>
        </p:nvCxnSpPr>
        <p:spPr bwMode="auto">
          <a:xfrm rot="16200000" flipV="1">
            <a:off x="-114300" y="3424238"/>
            <a:ext cx="4251325" cy="0"/>
          </a:xfrm>
          <a:prstGeom prst="straightConnector1">
            <a:avLst/>
          </a:prstGeom>
          <a:noFill/>
          <a:ln w="19050" algn="ctr">
            <a:solidFill>
              <a:schemeClr val="tx1"/>
            </a:solidFill>
            <a:round/>
            <a:headEnd/>
            <a:tailEnd type="arrow" w="med" len="med"/>
          </a:ln>
        </p:spPr>
      </p:cxnSp>
      <p:sp>
        <p:nvSpPr>
          <p:cNvPr id="30" name="Oval 29"/>
          <p:cNvSpPr/>
          <p:nvPr/>
        </p:nvSpPr>
        <p:spPr bwMode="auto">
          <a:xfrm>
            <a:off x="2011363" y="1920875"/>
            <a:ext cx="3286125" cy="3309938"/>
          </a:xfrm>
          <a:prstGeom prst="ellipse">
            <a:avLst/>
          </a:prstGeom>
          <a:no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2550" name="Straight Connector 31"/>
          <p:cNvCxnSpPr>
            <a:cxnSpLocks noChangeShapeType="1"/>
            <a:stCxn id="30" idx="2"/>
            <a:endCxn id="30" idx="4"/>
          </p:cNvCxnSpPr>
          <p:nvPr/>
        </p:nvCxnSpPr>
        <p:spPr bwMode="auto">
          <a:xfrm rot="10800000" flipH="1" flipV="1">
            <a:off x="2011363" y="3575050"/>
            <a:ext cx="1643062" cy="1655763"/>
          </a:xfrm>
          <a:prstGeom prst="line">
            <a:avLst/>
          </a:prstGeom>
          <a:noFill/>
          <a:ln w="12700" algn="ctr">
            <a:solidFill>
              <a:srgbClr val="0000FF"/>
            </a:solidFill>
            <a:round/>
            <a:headEnd/>
            <a:tailEnd type="none" w="lg" len="lg"/>
          </a:ln>
        </p:spPr>
      </p:cxnSp>
      <p:sp>
        <p:nvSpPr>
          <p:cNvPr id="45" name="Arc 44"/>
          <p:cNvSpPr/>
          <p:nvPr/>
        </p:nvSpPr>
        <p:spPr bwMode="auto">
          <a:xfrm>
            <a:off x="1033463" y="2651125"/>
            <a:ext cx="1901825" cy="1901825"/>
          </a:xfrm>
          <a:prstGeom prst="arc">
            <a:avLst>
              <a:gd name="adj1" fmla="val 18947092"/>
              <a:gd name="adj2" fmla="val 0"/>
            </a:avLst>
          </a:prstGeom>
          <a:noFill/>
          <a:ln w="22225" cap="flat" cmpd="sng" algn="ctr">
            <a:solidFill>
              <a:srgbClr val="0000FF"/>
            </a:solidFill>
            <a:prstDash val="solid"/>
            <a:round/>
            <a:headEnd type="arrow" w="med" len="med"/>
            <a:tailEnd type="arrow" w="med" len="med"/>
          </a:ln>
          <a:effectLst/>
        </p:spPr>
        <p:txBody>
          <a:bodyPr anchor="ctr"/>
          <a:lstStyle/>
          <a:p>
            <a:pPr algn="ctr">
              <a:defRPr/>
            </a:pPr>
            <a:endParaRPr lang="en-GB" dirty="0"/>
          </a:p>
        </p:txBody>
      </p:sp>
      <p:graphicFrame>
        <p:nvGraphicFramePr>
          <p:cNvPr id="22531" name="Object 10"/>
          <p:cNvGraphicFramePr>
            <a:graphicFrameLocks noChangeAspect="1"/>
          </p:cNvGraphicFramePr>
          <p:nvPr/>
        </p:nvGraphicFramePr>
        <p:xfrm>
          <a:off x="833438" y="2952750"/>
          <a:ext cx="566737" cy="303213"/>
        </p:xfrm>
        <a:graphic>
          <a:graphicData uri="http://schemas.openxmlformats.org/presentationml/2006/ole">
            <mc:AlternateContent xmlns:mc="http://schemas.openxmlformats.org/markup-compatibility/2006">
              <mc:Choice xmlns:v="urn:schemas-microsoft-com:vml" Requires="v">
                <p:oleObj name="Equation" r:id="rId5" imgW="380835" imgH="203112" progId="Equation.3">
                  <p:embed/>
                </p:oleObj>
              </mc:Choice>
              <mc:Fallback>
                <p:oleObj name="Equation" r:id="rId5" imgW="380835" imgH="203112" progId="Equation.3">
                  <p:embed/>
                  <p:pic>
                    <p:nvPicPr>
                      <p:cNvPr id="0" name="Picture 12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438" y="2952750"/>
                        <a:ext cx="566737" cy="303213"/>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22552" name="Straight Arrow Connector 46"/>
          <p:cNvCxnSpPr>
            <a:cxnSpLocks noChangeShapeType="1"/>
          </p:cNvCxnSpPr>
          <p:nvPr/>
        </p:nvCxnSpPr>
        <p:spPr bwMode="auto">
          <a:xfrm>
            <a:off x="1408113" y="3144838"/>
            <a:ext cx="530225" cy="376237"/>
          </a:xfrm>
          <a:prstGeom prst="straightConnector1">
            <a:avLst/>
          </a:prstGeom>
          <a:noFill/>
          <a:ln w="25400" algn="ctr">
            <a:solidFill>
              <a:srgbClr val="FFC000"/>
            </a:solidFill>
            <a:round/>
            <a:headEnd/>
            <a:tailEnd type="arrow" w="med" len="med"/>
          </a:ln>
        </p:spPr>
      </p:cxnSp>
      <p:cxnSp>
        <p:nvCxnSpPr>
          <p:cNvPr id="22553" name="Straight Arrow Connector 48"/>
          <p:cNvCxnSpPr>
            <a:cxnSpLocks noChangeShapeType="1"/>
          </p:cNvCxnSpPr>
          <p:nvPr/>
        </p:nvCxnSpPr>
        <p:spPr bwMode="auto">
          <a:xfrm flipV="1">
            <a:off x="1387475" y="3663950"/>
            <a:ext cx="530225" cy="374650"/>
          </a:xfrm>
          <a:prstGeom prst="straightConnector1">
            <a:avLst/>
          </a:prstGeom>
          <a:noFill/>
          <a:ln w="25400" algn="ctr">
            <a:solidFill>
              <a:srgbClr val="FFC000"/>
            </a:solidFill>
            <a:round/>
            <a:headEnd/>
            <a:tailEnd type="arrow" w="med" len="med"/>
          </a:ln>
        </p:spPr>
      </p:cxnSp>
      <p:graphicFrame>
        <p:nvGraphicFramePr>
          <p:cNvPr id="22532" name="Object 10"/>
          <p:cNvGraphicFramePr>
            <a:graphicFrameLocks noChangeAspect="1"/>
          </p:cNvGraphicFramePr>
          <p:nvPr/>
        </p:nvGraphicFramePr>
        <p:xfrm>
          <a:off x="730250" y="4059238"/>
          <a:ext cx="717550" cy="303212"/>
        </p:xfrm>
        <a:graphic>
          <a:graphicData uri="http://schemas.openxmlformats.org/presentationml/2006/ole">
            <mc:AlternateContent xmlns:mc="http://schemas.openxmlformats.org/markup-compatibility/2006">
              <mc:Choice xmlns:v="urn:schemas-microsoft-com:vml" Requires="v">
                <p:oleObj name="Equation" r:id="rId7" imgW="482391" imgH="203112" progId="Equation.3">
                  <p:embed/>
                </p:oleObj>
              </mc:Choice>
              <mc:Fallback>
                <p:oleObj name="Equation" r:id="rId7" imgW="482391" imgH="203112" progId="Equation.3">
                  <p:embed/>
                  <p:pic>
                    <p:nvPicPr>
                      <p:cNvPr id="0" name="Picture 12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0250" y="4059238"/>
                        <a:ext cx="717550" cy="303212"/>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22554" name="Straight Arrow Connector 51"/>
          <p:cNvCxnSpPr>
            <a:cxnSpLocks noChangeShapeType="1"/>
            <a:endCxn id="30" idx="1"/>
          </p:cNvCxnSpPr>
          <p:nvPr/>
        </p:nvCxnSpPr>
        <p:spPr bwMode="auto">
          <a:xfrm rot="5400000" flipH="1" flipV="1">
            <a:off x="2389188" y="2411413"/>
            <a:ext cx="109537" cy="96837"/>
          </a:xfrm>
          <a:prstGeom prst="straightConnector1">
            <a:avLst/>
          </a:prstGeom>
          <a:noFill/>
          <a:ln w="25400" algn="ctr">
            <a:solidFill>
              <a:srgbClr val="00CC00"/>
            </a:solidFill>
            <a:round/>
            <a:headEnd/>
            <a:tailEnd type="arrow" w="med" len="med"/>
          </a:ln>
        </p:spPr>
      </p:cxnSp>
      <p:cxnSp>
        <p:nvCxnSpPr>
          <p:cNvPr id="22555" name="Straight Arrow Connector 53"/>
          <p:cNvCxnSpPr>
            <a:cxnSpLocks noChangeShapeType="1"/>
            <a:endCxn id="30" idx="7"/>
          </p:cNvCxnSpPr>
          <p:nvPr/>
        </p:nvCxnSpPr>
        <p:spPr bwMode="auto">
          <a:xfrm>
            <a:off x="4700588" y="2305050"/>
            <a:ext cx="115887" cy="100013"/>
          </a:xfrm>
          <a:prstGeom prst="straightConnector1">
            <a:avLst/>
          </a:prstGeom>
          <a:noFill/>
          <a:ln w="25400" algn="ctr">
            <a:solidFill>
              <a:srgbClr val="00CC00"/>
            </a:solidFill>
            <a:round/>
            <a:headEnd/>
            <a:tailEnd type="arrow" w="med" len="med"/>
          </a:ln>
        </p:spPr>
      </p:cxnSp>
      <p:cxnSp>
        <p:nvCxnSpPr>
          <p:cNvPr id="22556" name="Straight Arrow Connector 55"/>
          <p:cNvCxnSpPr>
            <a:cxnSpLocks noChangeShapeType="1"/>
            <a:endCxn id="30" idx="5"/>
          </p:cNvCxnSpPr>
          <p:nvPr/>
        </p:nvCxnSpPr>
        <p:spPr bwMode="auto">
          <a:xfrm rot="5400000">
            <a:off x="4808537" y="4616451"/>
            <a:ext cx="136525" cy="120650"/>
          </a:xfrm>
          <a:prstGeom prst="straightConnector1">
            <a:avLst/>
          </a:prstGeom>
          <a:noFill/>
          <a:ln w="25400" algn="ctr">
            <a:solidFill>
              <a:srgbClr val="00CC00"/>
            </a:solidFill>
            <a:round/>
            <a:headEnd/>
            <a:tailEnd type="arrow" w="med" len="med"/>
          </a:ln>
        </p:spPr>
      </p:cxnSp>
      <p:cxnSp>
        <p:nvCxnSpPr>
          <p:cNvPr id="22557" name="Straight Arrow Connector 60"/>
          <p:cNvCxnSpPr>
            <a:cxnSpLocks noChangeShapeType="1"/>
            <a:endCxn id="30" idx="3"/>
          </p:cNvCxnSpPr>
          <p:nvPr/>
        </p:nvCxnSpPr>
        <p:spPr bwMode="auto">
          <a:xfrm rot="16200000" flipV="1">
            <a:off x="2489200" y="4748213"/>
            <a:ext cx="128587" cy="122238"/>
          </a:xfrm>
          <a:prstGeom prst="straightConnector1">
            <a:avLst/>
          </a:prstGeom>
          <a:noFill/>
          <a:ln w="25400" algn="ctr">
            <a:solidFill>
              <a:srgbClr val="00CC00"/>
            </a:solidFill>
            <a:round/>
            <a:headEnd/>
            <a:tailEnd type="arrow" w="med" len="med"/>
          </a:ln>
        </p:spPr>
      </p:cxnSp>
      <p:graphicFrame>
        <p:nvGraphicFramePr>
          <p:cNvPr id="22533" name="Object 12"/>
          <p:cNvGraphicFramePr>
            <a:graphicFrameLocks noChangeAspect="1"/>
          </p:cNvGraphicFramePr>
          <p:nvPr/>
        </p:nvGraphicFramePr>
        <p:xfrm>
          <a:off x="6491288" y="3419475"/>
          <a:ext cx="623887" cy="322263"/>
        </p:xfrm>
        <a:graphic>
          <a:graphicData uri="http://schemas.openxmlformats.org/presentationml/2006/ole">
            <mc:AlternateContent xmlns:mc="http://schemas.openxmlformats.org/markup-compatibility/2006">
              <mc:Choice xmlns:v="urn:schemas-microsoft-com:vml" Requires="v">
                <p:oleObj name="Equation" r:id="rId9" imgW="418918" imgH="215806" progId="Equation.3">
                  <p:embed/>
                </p:oleObj>
              </mc:Choice>
              <mc:Fallback>
                <p:oleObj name="Equation" r:id="rId9" imgW="418918" imgH="215806" progId="Equation.3">
                  <p:embed/>
                  <p:pic>
                    <p:nvPicPr>
                      <p:cNvPr id="0" name="Picture 12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91288" y="3419475"/>
                        <a:ext cx="623887" cy="322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34" name="Object 13"/>
          <p:cNvGraphicFramePr>
            <a:graphicFrameLocks noChangeAspect="1"/>
          </p:cNvGraphicFramePr>
          <p:nvPr/>
        </p:nvGraphicFramePr>
        <p:xfrm>
          <a:off x="2074863" y="1160463"/>
          <a:ext cx="623887" cy="322262"/>
        </p:xfrm>
        <a:graphic>
          <a:graphicData uri="http://schemas.openxmlformats.org/presentationml/2006/ole">
            <mc:AlternateContent xmlns:mc="http://schemas.openxmlformats.org/markup-compatibility/2006">
              <mc:Choice xmlns:v="urn:schemas-microsoft-com:vml" Requires="v">
                <p:oleObj name="Equation" r:id="rId11" imgW="418918" imgH="215806" progId="Equation.3">
                  <p:embed/>
                </p:oleObj>
              </mc:Choice>
              <mc:Fallback>
                <p:oleObj name="Equation" r:id="rId11" imgW="418918" imgH="215806" progId="Equation.3">
                  <p:embed/>
                  <p:pic>
                    <p:nvPicPr>
                      <p:cNvPr id="0" name="Picture 12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74863" y="1160463"/>
                        <a:ext cx="623887" cy="322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65" name="Oval 64"/>
          <p:cNvSpPr/>
          <p:nvPr/>
        </p:nvSpPr>
        <p:spPr bwMode="auto">
          <a:xfrm>
            <a:off x="5238750" y="3548063"/>
            <a:ext cx="92075" cy="90487"/>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6" name="Oval 65"/>
          <p:cNvSpPr/>
          <p:nvPr/>
        </p:nvSpPr>
        <p:spPr bwMode="auto">
          <a:xfrm>
            <a:off x="1954213" y="3535363"/>
            <a:ext cx="90487" cy="92075"/>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9" name="Oval 68"/>
          <p:cNvSpPr/>
          <p:nvPr/>
        </p:nvSpPr>
        <p:spPr bwMode="auto">
          <a:xfrm>
            <a:off x="3608388" y="1881188"/>
            <a:ext cx="92075" cy="90487"/>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0" name="Oval 69"/>
          <p:cNvSpPr/>
          <p:nvPr/>
        </p:nvSpPr>
        <p:spPr bwMode="auto">
          <a:xfrm>
            <a:off x="3624263" y="5187950"/>
            <a:ext cx="90487" cy="90488"/>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22535" name="Object 15"/>
          <p:cNvGraphicFramePr>
            <a:graphicFrameLocks noChangeAspect="1"/>
          </p:cNvGraphicFramePr>
          <p:nvPr/>
        </p:nvGraphicFramePr>
        <p:xfrm>
          <a:off x="2462213" y="3182938"/>
          <a:ext cx="377825" cy="265112"/>
        </p:xfrm>
        <a:graphic>
          <a:graphicData uri="http://schemas.openxmlformats.org/presentationml/2006/ole">
            <mc:AlternateContent xmlns:mc="http://schemas.openxmlformats.org/markup-compatibility/2006">
              <mc:Choice xmlns:v="urn:schemas-microsoft-com:vml" Requires="v">
                <p:oleObj name="Equation" r:id="rId13" imgW="253670" imgH="177569" progId="Equation.3">
                  <p:embed/>
                </p:oleObj>
              </mc:Choice>
              <mc:Fallback>
                <p:oleObj name="Equation" r:id="rId13" imgW="253670" imgH="177569" progId="Equation.3">
                  <p:embed/>
                  <p:pic>
                    <p:nvPicPr>
                      <p:cNvPr id="0" name="Picture 12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62213" y="3182938"/>
                        <a:ext cx="377825" cy="265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36" name="Object 10"/>
          <p:cNvGraphicFramePr>
            <a:graphicFrameLocks noChangeAspect="1"/>
          </p:cNvGraphicFramePr>
          <p:nvPr/>
        </p:nvGraphicFramePr>
        <p:xfrm>
          <a:off x="3424238" y="1214438"/>
          <a:ext cx="984250" cy="377825"/>
        </p:xfrm>
        <a:graphic>
          <a:graphicData uri="http://schemas.openxmlformats.org/presentationml/2006/ole">
            <mc:AlternateContent xmlns:mc="http://schemas.openxmlformats.org/markup-compatibility/2006">
              <mc:Choice xmlns:v="urn:schemas-microsoft-com:vml" Requires="v">
                <p:oleObj name="Equation" r:id="rId15" imgW="660113" imgH="253890" progId="Equation.3">
                  <p:embed/>
                </p:oleObj>
              </mc:Choice>
              <mc:Fallback>
                <p:oleObj name="Equation" r:id="rId15" imgW="660113" imgH="253890" progId="Equation.3">
                  <p:embed/>
                  <p:pic>
                    <p:nvPicPr>
                      <p:cNvPr id="0" name="Picture 12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424238" y="1214438"/>
                        <a:ext cx="984250" cy="377825"/>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37" name="Object 10"/>
          <p:cNvGraphicFramePr>
            <a:graphicFrameLocks noChangeAspect="1"/>
          </p:cNvGraphicFramePr>
          <p:nvPr/>
        </p:nvGraphicFramePr>
        <p:xfrm>
          <a:off x="3414713" y="5665788"/>
          <a:ext cx="982662" cy="379412"/>
        </p:xfrm>
        <a:graphic>
          <a:graphicData uri="http://schemas.openxmlformats.org/presentationml/2006/ole">
            <mc:AlternateContent xmlns:mc="http://schemas.openxmlformats.org/markup-compatibility/2006">
              <mc:Choice xmlns:v="urn:schemas-microsoft-com:vml" Requires="v">
                <p:oleObj name="Equation" r:id="rId17" imgW="660113" imgH="253890" progId="Equation.3">
                  <p:embed/>
                </p:oleObj>
              </mc:Choice>
              <mc:Fallback>
                <p:oleObj name="Equation" r:id="rId17" imgW="660113" imgH="253890" progId="Equation.3">
                  <p:embed/>
                  <p:pic>
                    <p:nvPicPr>
                      <p:cNvPr id="0" name="Picture 12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414713" y="5665788"/>
                        <a:ext cx="982662" cy="379412"/>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38" name="Object 10"/>
          <p:cNvGraphicFramePr>
            <a:graphicFrameLocks noChangeAspect="1"/>
          </p:cNvGraphicFramePr>
          <p:nvPr/>
        </p:nvGraphicFramePr>
        <p:xfrm>
          <a:off x="5402263" y="2795588"/>
          <a:ext cx="736600" cy="341312"/>
        </p:xfrm>
        <a:graphic>
          <a:graphicData uri="http://schemas.openxmlformats.org/presentationml/2006/ole">
            <mc:AlternateContent xmlns:mc="http://schemas.openxmlformats.org/markup-compatibility/2006">
              <mc:Choice xmlns:v="urn:schemas-microsoft-com:vml" Requires="v">
                <p:oleObj name="Equation" r:id="rId19" imgW="495085" imgH="228501" progId="Equation.3">
                  <p:embed/>
                </p:oleObj>
              </mc:Choice>
              <mc:Fallback>
                <p:oleObj name="Equation" r:id="rId19" imgW="495085" imgH="228501" progId="Equation.3">
                  <p:embed/>
                  <p:pic>
                    <p:nvPicPr>
                      <p:cNvPr id="0" name="Picture 1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402263" y="2795588"/>
                        <a:ext cx="736600" cy="341312"/>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22562" name="Straight Arrow Connector 106"/>
          <p:cNvCxnSpPr>
            <a:cxnSpLocks noChangeShapeType="1"/>
          </p:cNvCxnSpPr>
          <p:nvPr/>
        </p:nvCxnSpPr>
        <p:spPr bwMode="auto">
          <a:xfrm rot="5400000">
            <a:off x="5335588" y="3208338"/>
            <a:ext cx="341312" cy="233362"/>
          </a:xfrm>
          <a:prstGeom prst="straightConnector1">
            <a:avLst/>
          </a:prstGeom>
          <a:noFill/>
          <a:ln w="25400" algn="ctr">
            <a:solidFill>
              <a:srgbClr val="FFC000"/>
            </a:solidFill>
            <a:round/>
            <a:headEnd/>
            <a:tailEnd type="arrow" w="med" len="med"/>
          </a:ln>
        </p:spPr>
      </p:cxnSp>
      <p:cxnSp>
        <p:nvCxnSpPr>
          <p:cNvPr id="22563" name="Straight Arrow Connector 109"/>
          <p:cNvCxnSpPr>
            <a:cxnSpLocks noChangeShapeType="1"/>
          </p:cNvCxnSpPr>
          <p:nvPr/>
        </p:nvCxnSpPr>
        <p:spPr bwMode="auto">
          <a:xfrm rot="5400000">
            <a:off x="3625056" y="1680369"/>
            <a:ext cx="258763" cy="79375"/>
          </a:xfrm>
          <a:prstGeom prst="straightConnector1">
            <a:avLst/>
          </a:prstGeom>
          <a:noFill/>
          <a:ln w="25400" algn="ctr">
            <a:solidFill>
              <a:srgbClr val="FFC000"/>
            </a:solidFill>
            <a:round/>
            <a:headEnd/>
            <a:tailEnd type="arrow" w="med" len="med"/>
          </a:ln>
        </p:spPr>
      </p:cxnSp>
      <p:cxnSp>
        <p:nvCxnSpPr>
          <p:cNvPr id="22564" name="Straight Arrow Connector 114"/>
          <p:cNvCxnSpPr>
            <a:cxnSpLocks noChangeShapeType="1"/>
          </p:cNvCxnSpPr>
          <p:nvPr/>
        </p:nvCxnSpPr>
        <p:spPr bwMode="auto">
          <a:xfrm rot="16200000" flipV="1">
            <a:off x="3587750" y="5380038"/>
            <a:ext cx="376237" cy="166688"/>
          </a:xfrm>
          <a:prstGeom prst="straightConnector1">
            <a:avLst/>
          </a:prstGeom>
          <a:noFill/>
          <a:ln w="25400" algn="ctr">
            <a:solidFill>
              <a:srgbClr val="FFC000"/>
            </a:solidFill>
            <a:round/>
            <a:headEnd/>
            <a:tailEnd type="arrow" w="med" len="med"/>
          </a:ln>
        </p:spPr>
      </p:cxnSp>
      <p:graphicFrame>
        <p:nvGraphicFramePr>
          <p:cNvPr id="22539" name="Object 10"/>
          <p:cNvGraphicFramePr>
            <a:graphicFrameLocks noChangeAspect="1"/>
          </p:cNvGraphicFramePr>
          <p:nvPr/>
        </p:nvGraphicFramePr>
        <p:xfrm>
          <a:off x="5513388" y="1214438"/>
          <a:ext cx="2292350" cy="377825"/>
        </p:xfrm>
        <a:graphic>
          <a:graphicData uri="http://schemas.openxmlformats.org/presentationml/2006/ole">
            <mc:AlternateContent xmlns:mc="http://schemas.openxmlformats.org/markup-compatibility/2006">
              <mc:Choice xmlns:v="urn:schemas-microsoft-com:vml" Requires="v">
                <p:oleObj name="Equation" r:id="rId21" imgW="1536033" imgH="253890" progId="Equation.3">
                  <p:embed/>
                </p:oleObj>
              </mc:Choice>
              <mc:Fallback>
                <p:oleObj name="Equation" r:id="rId21" imgW="1536033" imgH="253890" progId="Equation.3">
                  <p:embed/>
                  <p:pic>
                    <p:nvPicPr>
                      <p:cNvPr id="0" name="Picture 13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513388" y="1214438"/>
                        <a:ext cx="2292350" cy="377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40" name="Object 10"/>
          <p:cNvGraphicFramePr>
            <a:graphicFrameLocks noChangeAspect="1"/>
          </p:cNvGraphicFramePr>
          <p:nvPr/>
        </p:nvGraphicFramePr>
        <p:xfrm>
          <a:off x="2927350" y="6154738"/>
          <a:ext cx="2309813" cy="379412"/>
        </p:xfrm>
        <a:graphic>
          <a:graphicData uri="http://schemas.openxmlformats.org/presentationml/2006/ole">
            <mc:AlternateContent xmlns:mc="http://schemas.openxmlformats.org/markup-compatibility/2006">
              <mc:Choice xmlns:v="urn:schemas-microsoft-com:vml" Requires="v">
                <p:oleObj name="Equation" r:id="rId23" imgW="1548728" imgH="253890" progId="Equation.3">
                  <p:embed/>
                </p:oleObj>
              </mc:Choice>
              <mc:Fallback>
                <p:oleObj name="Equation" r:id="rId23" imgW="1548728" imgH="253890" progId="Equation.3">
                  <p:embed/>
                  <p:pic>
                    <p:nvPicPr>
                      <p:cNvPr id="0" name="Picture 13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927350" y="6154738"/>
                        <a:ext cx="2309813" cy="379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2541" name="Object 10"/>
          <p:cNvGraphicFramePr>
            <a:graphicFrameLocks noChangeAspect="1"/>
          </p:cNvGraphicFramePr>
          <p:nvPr/>
        </p:nvGraphicFramePr>
        <p:xfrm>
          <a:off x="3390900" y="2278063"/>
          <a:ext cx="2386013" cy="414337"/>
        </p:xfrm>
        <a:graphic>
          <a:graphicData uri="http://schemas.openxmlformats.org/presentationml/2006/ole">
            <mc:AlternateContent xmlns:mc="http://schemas.openxmlformats.org/markup-compatibility/2006">
              <mc:Choice xmlns:v="urn:schemas-microsoft-com:vml" Requires="v">
                <p:oleObj name="Equation" r:id="rId25" imgW="1600200" imgH="279400" progId="Equation.3">
                  <p:embed/>
                </p:oleObj>
              </mc:Choice>
              <mc:Fallback>
                <p:oleObj name="Equation" r:id="rId25" imgW="1600200" imgH="279400" progId="Equation.3">
                  <p:embed/>
                  <p:pic>
                    <p:nvPicPr>
                      <p:cNvPr id="0" name="Picture 13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390900" y="2278063"/>
                        <a:ext cx="2386013" cy="414337"/>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22565"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3565" name="Slide Number Placeholder 4"/>
          <p:cNvSpPr>
            <a:spLocks noGrp="1"/>
          </p:cNvSpPr>
          <p:nvPr>
            <p:ph type="sldNum" sz="quarter" idx="11"/>
          </p:nvPr>
        </p:nvSpPr>
        <p:spPr>
          <a:noFill/>
        </p:spPr>
        <p:txBody>
          <a:bodyPr/>
          <a:lstStyle/>
          <a:p>
            <a:fld id="{11A551C4-9773-4551-973B-9437EFF3E7B3}" type="slidenum">
              <a:rPr lang="en-US" smtClean="0"/>
              <a:pPr/>
              <a:t>74</a:t>
            </a:fld>
            <a:endParaRPr lang="en-US" dirty="0"/>
          </a:p>
        </p:txBody>
      </p:sp>
      <p:sp>
        <p:nvSpPr>
          <p:cNvPr id="20484" name="Rectangle 4"/>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Input Admittance: Y-plane</a:t>
            </a:r>
          </a:p>
        </p:txBody>
      </p:sp>
      <p:graphicFrame>
        <p:nvGraphicFramePr>
          <p:cNvPr id="23554" name="Object 5"/>
          <p:cNvGraphicFramePr>
            <a:graphicFrameLocks noChangeAspect="1"/>
          </p:cNvGraphicFramePr>
          <p:nvPr/>
        </p:nvGraphicFramePr>
        <p:xfrm>
          <a:off x="5773738" y="2413000"/>
          <a:ext cx="3035300" cy="2451100"/>
        </p:xfrm>
        <a:graphic>
          <a:graphicData uri="http://schemas.openxmlformats.org/presentationml/2006/ole">
            <mc:AlternateContent xmlns:mc="http://schemas.openxmlformats.org/markup-compatibility/2006">
              <mc:Choice xmlns:v="urn:schemas-microsoft-com:vml" Requires="v">
                <p:oleObj name="Equation" r:id="rId3" imgW="2146300" imgH="1727200" progId="Equation.3">
                  <p:embed/>
                </p:oleObj>
              </mc:Choice>
              <mc:Fallback>
                <p:oleObj name="Equation" r:id="rId3" imgW="2146300" imgH="1727200" progId="Equation.3">
                  <p:embed/>
                  <p:pic>
                    <p:nvPicPr>
                      <p:cNvPr id="0" name="Picture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73738" y="2413000"/>
                        <a:ext cx="3035300" cy="2451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nvGrpSpPr>
          <p:cNvPr id="23567" name="Group 53"/>
          <p:cNvGrpSpPr>
            <a:grpSpLocks/>
          </p:cNvGrpSpPr>
          <p:nvPr/>
        </p:nvGrpSpPr>
        <p:grpSpPr bwMode="auto">
          <a:xfrm>
            <a:off x="192088" y="1436688"/>
            <a:ext cx="5003800" cy="4921250"/>
            <a:chOff x="192024" y="1436321"/>
            <a:chExt cx="5003927" cy="4921870"/>
          </a:xfrm>
        </p:grpSpPr>
        <p:sp>
          <p:nvSpPr>
            <p:cNvPr id="18" name="Arc 17"/>
            <p:cNvSpPr/>
            <p:nvPr/>
          </p:nvSpPr>
          <p:spPr bwMode="auto">
            <a:xfrm>
              <a:off x="192024" y="3008144"/>
              <a:ext cx="1901873" cy="1902065"/>
            </a:xfrm>
            <a:prstGeom prst="arc">
              <a:avLst>
                <a:gd name="adj1" fmla="val 18947092"/>
                <a:gd name="adj2" fmla="val 0"/>
              </a:avLst>
            </a:prstGeom>
            <a:noFill/>
            <a:ln w="22225" cap="flat" cmpd="sng" algn="ctr">
              <a:solidFill>
                <a:srgbClr val="0000FF"/>
              </a:solidFill>
              <a:prstDash val="solid"/>
              <a:round/>
              <a:headEnd type="arrow" w="med" len="med"/>
              <a:tailEnd type="arrow" w="med" len="med"/>
            </a:ln>
            <a:effectLst/>
          </p:spPr>
          <p:txBody>
            <a:bodyPr anchor="ctr"/>
            <a:lstStyle/>
            <a:p>
              <a:pPr algn="ctr">
                <a:defRPr/>
              </a:pPr>
              <a:endParaRPr lang="en-GB" dirty="0"/>
            </a:p>
          </p:txBody>
        </p:sp>
        <p:grpSp>
          <p:nvGrpSpPr>
            <p:cNvPr id="23570" name="Group 52"/>
            <p:cNvGrpSpPr>
              <a:grpSpLocks/>
            </p:cNvGrpSpPr>
            <p:nvPr/>
          </p:nvGrpSpPr>
          <p:grpSpPr bwMode="auto">
            <a:xfrm>
              <a:off x="869252" y="1436321"/>
              <a:ext cx="4326699" cy="4921870"/>
              <a:chOff x="1747076" y="1582625"/>
              <a:chExt cx="4326699" cy="4921870"/>
            </a:xfrm>
          </p:grpSpPr>
          <p:cxnSp>
            <p:nvCxnSpPr>
              <p:cNvPr id="23571" name="Straight Arrow Connector 13"/>
              <p:cNvCxnSpPr>
                <a:cxnSpLocks noChangeShapeType="1"/>
              </p:cNvCxnSpPr>
              <p:nvPr/>
            </p:nvCxnSpPr>
            <p:spPr bwMode="auto">
              <a:xfrm flipV="1">
                <a:off x="1747076" y="4105613"/>
                <a:ext cx="3638740" cy="361"/>
              </a:xfrm>
              <a:prstGeom prst="straightConnector1">
                <a:avLst/>
              </a:prstGeom>
              <a:noFill/>
              <a:ln w="19050" algn="ctr">
                <a:solidFill>
                  <a:schemeClr val="tx1"/>
                </a:solidFill>
                <a:round/>
                <a:headEnd/>
                <a:tailEnd type="arrow" w="med" len="med"/>
              </a:ln>
            </p:spPr>
          </p:cxnSp>
          <p:cxnSp>
            <p:nvCxnSpPr>
              <p:cNvPr id="23572" name="Straight Connector 31"/>
              <p:cNvCxnSpPr>
                <a:cxnSpLocks noChangeShapeType="1"/>
                <a:endCxn id="31" idx="3"/>
              </p:cNvCxnSpPr>
              <p:nvPr/>
            </p:nvCxnSpPr>
            <p:spPr bwMode="auto">
              <a:xfrm rot="10800000" flipH="1">
                <a:off x="2029967" y="2470730"/>
                <a:ext cx="1610544" cy="1616639"/>
              </a:xfrm>
              <a:prstGeom prst="line">
                <a:avLst/>
              </a:prstGeom>
              <a:noFill/>
              <a:ln w="25400" algn="ctr">
                <a:solidFill>
                  <a:srgbClr val="0000FF"/>
                </a:solidFill>
                <a:round/>
                <a:headEnd/>
                <a:tailEnd type="arrow" w="med" len="med"/>
              </a:ln>
            </p:spPr>
          </p:cxnSp>
          <p:cxnSp>
            <p:nvCxnSpPr>
              <p:cNvPr id="23573" name="Straight Connector 34"/>
              <p:cNvCxnSpPr>
                <a:cxnSpLocks noChangeShapeType="1"/>
              </p:cNvCxnSpPr>
              <p:nvPr/>
            </p:nvCxnSpPr>
            <p:spPr bwMode="auto">
              <a:xfrm rot="16200000" flipV="1">
                <a:off x="1338608" y="4015820"/>
                <a:ext cx="4675697" cy="2"/>
              </a:xfrm>
              <a:prstGeom prst="line">
                <a:avLst/>
              </a:prstGeom>
              <a:noFill/>
              <a:ln w="25400" algn="ctr">
                <a:solidFill>
                  <a:srgbClr val="00CC00"/>
                </a:solidFill>
                <a:round/>
                <a:headEnd/>
                <a:tailEnd type="none" w="lg" len="lg"/>
              </a:ln>
            </p:spPr>
          </p:cxnSp>
          <p:cxnSp>
            <p:nvCxnSpPr>
              <p:cNvPr id="23574" name="Straight Arrow Connector 13"/>
              <p:cNvCxnSpPr>
                <a:cxnSpLocks noChangeShapeType="1"/>
              </p:cNvCxnSpPr>
              <p:nvPr/>
            </p:nvCxnSpPr>
            <p:spPr bwMode="auto">
              <a:xfrm rot="16200000" flipV="1">
                <a:off x="-96013" y="3936490"/>
                <a:ext cx="4251962" cy="6"/>
              </a:xfrm>
              <a:prstGeom prst="straightConnector1">
                <a:avLst/>
              </a:prstGeom>
              <a:noFill/>
              <a:ln w="19050" algn="ctr">
                <a:solidFill>
                  <a:schemeClr val="tx1"/>
                </a:solidFill>
                <a:round/>
                <a:headEnd/>
                <a:tailEnd type="arrow" w="med" len="med"/>
              </a:ln>
            </p:spPr>
          </p:cxnSp>
          <p:cxnSp>
            <p:nvCxnSpPr>
              <p:cNvPr id="23575" name="Straight Connector 31"/>
              <p:cNvCxnSpPr>
                <a:cxnSpLocks noChangeShapeType="1"/>
              </p:cNvCxnSpPr>
              <p:nvPr/>
            </p:nvCxnSpPr>
            <p:spPr bwMode="auto">
              <a:xfrm rot="10800000" flipH="1" flipV="1">
                <a:off x="2029966" y="4087368"/>
                <a:ext cx="1642895" cy="1655064"/>
              </a:xfrm>
              <a:prstGeom prst="line">
                <a:avLst/>
              </a:prstGeom>
              <a:noFill/>
              <a:ln w="12700" algn="ctr">
                <a:solidFill>
                  <a:srgbClr val="0000FF"/>
                </a:solidFill>
                <a:round/>
                <a:headEnd/>
                <a:tailEnd type="none" w="lg" len="lg"/>
              </a:ln>
            </p:spPr>
          </p:cxnSp>
          <p:graphicFrame>
            <p:nvGraphicFramePr>
              <p:cNvPr id="23558" name="Object 3"/>
              <p:cNvGraphicFramePr>
                <a:graphicFrameLocks noChangeAspect="1"/>
              </p:cNvGraphicFramePr>
              <p:nvPr/>
            </p:nvGraphicFramePr>
            <p:xfrm>
              <a:off x="3924355" y="6085211"/>
              <a:ext cx="566737" cy="303213"/>
            </p:xfrm>
            <a:graphic>
              <a:graphicData uri="http://schemas.openxmlformats.org/presentationml/2006/ole">
                <mc:AlternateContent xmlns:mc="http://schemas.openxmlformats.org/markup-compatibility/2006">
                  <mc:Choice xmlns:v="urn:schemas-microsoft-com:vml" Requires="v">
                    <p:oleObj name="Equation" r:id="rId5" imgW="380835" imgH="203112" progId="Equation.3">
                      <p:embed/>
                    </p:oleObj>
                  </mc:Choice>
                  <mc:Fallback>
                    <p:oleObj name="Equation" r:id="rId5" imgW="380835" imgH="203112" progId="Equation.3">
                      <p:embed/>
                      <p:pic>
                        <p:nvPicPr>
                          <p:cNvPr id="0" name="Picture 6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24355" y="6085211"/>
                            <a:ext cx="566737" cy="303213"/>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23576" name="Straight Arrow Connector 19"/>
              <p:cNvCxnSpPr>
                <a:cxnSpLocks noChangeShapeType="1"/>
              </p:cNvCxnSpPr>
              <p:nvPr/>
            </p:nvCxnSpPr>
            <p:spPr bwMode="auto">
              <a:xfrm rot="16200000" flipH="1">
                <a:off x="3601040" y="6287678"/>
                <a:ext cx="424206" cy="9428"/>
              </a:xfrm>
              <a:prstGeom prst="straightConnector1">
                <a:avLst/>
              </a:prstGeom>
              <a:noFill/>
              <a:ln w="25400" algn="ctr">
                <a:solidFill>
                  <a:srgbClr val="FFC000"/>
                </a:solidFill>
                <a:round/>
                <a:headEnd/>
                <a:tailEnd type="arrow" w="med" len="med"/>
              </a:ln>
            </p:spPr>
          </p:cxnSp>
          <p:graphicFrame>
            <p:nvGraphicFramePr>
              <p:cNvPr id="23559" name="Object 10"/>
              <p:cNvGraphicFramePr>
                <a:graphicFrameLocks noChangeAspect="1"/>
              </p:cNvGraphicFramePr>
              <p:nvPr/>
            </p:nvGraphicFramePr>
            <p:xfrm>
              <a:off x="3916262" y="1582625"/>
              <a:ext cx="717550" cy="303212"/>
            </p:xfrm>
            <a:graphic>
              <a:graphicData uri="http://schemas.openxmlformats.org/presentationml/2006/ole">
                <mc:AlternateContent xmlns:mc="http://schemas.openxmlformats.org/markup-compatibility/2006">
                  <mc:Choice xmlns:v="urn:schemas-microsoft-com:vml" Requires="v">
                    <p:oleObj name="Equation" r:id="rId7" imgW="482391" imgH="203112" progId="Equation.3">
                      <p:embed/>
                    </p:oleObj>
                  </mc:Choice>
                  <mc:Fallback>
                    <p:oleObj name="Equation" r:id="rId7" imgW="482391" imgH="203112" progId="Equation.3">
                      <p:embed/>
                      <p:pic>
                        <p:nvPicPr>
                          <p:cNvPr id="0" name="Picture 6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16262" y="1582625"/>
                            <a:ext cx="717550" cy="303212"/>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3560" name="Object 5"/>
              <p:cNvGraphicFramePr>
                <a:graphicFrameLocks noChangeAspect="1"/>
              </p:cNvGraphicFramePr>
              <p:nvPr/>
            </p:nvGraphicFramePr>
            <p:xfrm>
              <a:off x="5432425" y="3930650"/>
              <a:ext cx="641350" cy="322263"/>
            </p:xfrm>
            <a:graphic>
              <a:graphicData uri="http://schemas.openxmlformats.org/presentationml/2006/ole">
                <mc:AlternateContent xmlns:mc="http://schemas.openxmlformats.org/markup-compatibility/2006">
                  <mc:Choice xmlns:v="urn:schemas-microsoft-com:vml" Requires="v">
                    <p:oleObj name="Equation" r:id="rId9" imgW="431613" imgH="215806" progId="Equation.3">
                      <p:embed/>
                    </p:oleObj>
                  </mc:Choice>
                  <mc:Fallback>
                    <p:oleObj name="Equation" r:id="rId9" imgW="431613" imgH="215806" progId="Equation.3">
                      <p:embed/>
                      <p:pic>
                        <p:nvPicPr>
                          <p:cNvPr id="0" name="Picture 6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32425" y="3930650"/>
                            <a:ext cx="641350" cy="322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3561" name="Object 6"/>
              <p:cNvGraphicFramePr>
                <a:graphicFrameLocks noChangeAspect="1"/>
              </p:cNvGraphicFramePr>
              <p:nvPr/>
            </p:nvGraphicFramePr>
            <p:xfrm>
              <a:off x="2084388" y="1673225"/>
              <a:ext cx="642937" cy="322263"/>
            </p:xfrm>
            <a:graphic>
              <a:graphicData uri="http://schemas.openxmlformats.org/presentationml/2006/ole">
                <mc:AlternateContent xmlns:mc="http://schemas.openxmlformats.org/markup-compatibility/2006">
                  <mc:Choice xmlns:v="urn:schemas-microsoft-com:vml" Requires="v">
                    <p:oleObj name="Equation" r:id="rId11" imgW="431613" imgH="215806" progId="Equation.3">
                      <p:embed/>
                    </p:oleObj>
                  </mc:Choice>
                  <mc:Fallback>
                    <p:oleObj name="Equation" r:id="rId11" imgW="431613" imgH="215806" progId="Equation.3">
                      <p:embed/>
                      <p:pic>
                        <p:nvPicPr>
                          <p:cNvPr id="0" name="Picture 6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84388" y="1673225"/>
                            <a:ext cx="642937" cy="322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29" name="Oval 28"/>
              <p:cNvSpPr/>
              <p:nvPr/>
            </p:nvSpPr>
            <p:spPr bwMode="auto">
              <a:xfrm>
                <a:off x="3636900" y="4059437"/>
                <a:ext cx="92077" cy="92087"/>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1" name="Oval 30"/>
              <p:cNvSpPr/>
              <p:nvPr/>
            </p:nvSpPr>
            <p:spPr bwMode="auto">
              <a:xfrm>
                <a:off x="3627375" y="2392352"/>
                <a:ext cx="92077" cy="90498"/>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32" name="Oval 31"/>
              <p:cNvSpPr/>
              <p:nvPr/>
            </p:nvSpPr>
            <p:spPr bwMode="auto">
              <a:xfrm>
                <a:off x="3643250" y="5699531"/>
                <a:ext cx="90490" cy="92087"/>
              </a:xfrm>
              <a:prstGeom prst="ellipse">
                <a:avLst/>
              </a:prstGeom>
              <a:solidFill>
                <a:schemeClr val="bg1"/>
              </a:solidFill>
              <a:ln w="2540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23562" name="Object 7"/>
              <p:cNvGraphicFramePr>
                <a:graphicFrameLocks noChangeAspect="1"/>
              </p:cNvGraphicFramePr>
              <p:nvPr/>
            </p:nvGraphicFramePr>
            <p:xfrm>
              <a:off x="2480755" y="3694684"/>
              <a:ext cx="377825" cy="265113"/>
            </p:xfrm>
            <a:graphic>
              <a:graphicData uri="http://schemas.openxmlformats.org/presentationml/2006/ole">
                <mc:AlternateContent xmlns:mc="http://schemas.openxmlformats.org/markup-compatibility/2006">
                  <mc:Choice xmlns:v="urn:schemas-microsoft-com:vml" Requires="v">
                    <p:oleObj name="Equation" r:id="rId13" imgW="253670" imgH="177569" progId="Equation.3">
                      <p:embed/>
                    </p:oleObj>
                  </mc:Choice>
                  <mc:Fallback>
                    <p:oleObj name="Equation" r:id="rId13" imgW="253670" imgH="177569" progId="Equation.3">
                      <p:embed/>
                      <p:pic>
                        <p:nvPicPr>
                          <p:cNvPr id="0" name="Picture 6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80755" y="3694684"/>
                            <a:ext cx="377825" cy="265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rgbClr val="0000FF"/>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3563" name="Object 10"/>
              <p:cNvGraphicFramePr>
                <a:graphicFrameLocks noChangeAspect="1"/>
              </p:cNvGraphicFramePr>
              <p:nvPr/>
            </p:nvGraphicFramePr>
            <p:xfrm>
              <a:off x="3798569" y="3308350"/>
              <a:ext cx="736600" cy="341313"/>
            </p:xfrm>
            <a:graphic>
              <a:graphicData uri="http://schemas.openxmlformats.org/presentationml/2006/ole">
                <mc:AlternateContent xmlns:mc="http://schemas.openxmlformats.org/markup-compatibility/2006">
                  <mc:Choice xmlns:v="urn:schemas-microsoft-com:vml" Requires="v">
                    <p:oleObj name="Equation" r:id="rId15" imgW="495085" imgH="228501" progId="Equation.3">
                      <p:embed/>
                    </p:oleObj>
                  </mc:Choice>
                  <mc:Fallback>
                    <p:oleObj name="Equation" r:id="rId15" imgW="495085" imgH="228501" progId="Equation.3">
                      <p:embed/>
                      <p:pic>
                        <p:nvPicPr>
                          <p:cNvPr id="0" name="Picture 6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98569" y="3308350"/>
                            <a:ext cx="736600" cy="341313"/>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cxnSp>
            <p:nvCxnSpPr>
              <p:cNvPr id="23580" name="Straight Arrow Connector 36"/>
              <p:cNvCxnSpPr>
                <a:cxnSpLocks noChangeShapeType="1"/>
              </p:cNvCxnSpPr>
              <p:nvPr/>
            </p:nvCxnSpPr>
            <p:spPr bwMode="auto">
              <a:xfrm rot="5400000">
                <a:off x="3732402" y="3720084"/>
                <a:ext cx="341376" cy="234696"/>
              </a:xfrm>
              <a:prstGeom prst="straightConnector1">
                <a:avLst/>
              </a:prstGeom>
              <a:noFill/>
              <a:ln w="25400" algn="ctr">
                <a:solidFill>
                  <a:srgbClr val="FFC000"/>
                </a:solidFill>
                <a:round/>
                <a:headEnd/>
                <a:tailEnd type="arrow" w="med" len="med"/>
              </a:ln>
            </p:spPr>
          </p:cxnSp>
          <p:cxnSp>
            <p:nvCxnSpPr>
              <p:cNvPr id="23581" name="Straight Arrow Connector 37"/>
              <p:cNvCxnSpPr>
                <a:cxnSpLocks noChangeShapeType="1"/>
              </p:cNvCxnSpPr>
              <p:nvPr/>
            </p:nvCxnSpPr>
            <p:spPr bwMode="auto">
              <a:xfrm rot="10800000" flipV="1">
                <a:off x="3780934" y="5618374"/>
                <a:ext cx="319726" cy="118623"/>
              </a:xfrm>
              <a:prstGeom prst="straightConnector1">
                <a:avLst/>
              </a:prstGeom>
              <a:noFill/>
              <a:ln w="25400" algn="ctr">
                <a:solidFill>
                  <a:srgbClr val="FFC000"/>
                </a:solidFill>
                <a:round/>
                <a:headEnd/>
                <a:tailEnd type="arrow" w="med" len="med"/>
              </a:ln>
            </p:spPr>
          </p:cxnSp>
          <p:cxnSp>
            <p:nvCxnSpPr>
              <p:cNvPr id="23582" name="Straight Arrow Connector 38"/>
              <p:cNvCxnSpPr>
                <a:cxnSpLocks noChangeShapeType="1"/>
              </p:cNvCxnSpPr>
              <p:nvPr/>
            </p:nvCxnSpPr>
            <p:spPr bwMode="auto">
              <a:xfrm rot="10800000">
                <a:off x="3786684" y="2440442"/>
                <a:ext cx="295123" cy="1100"/>
              </a:xfrm>
              <a:prstGeom prst="straightConnector1">
                <a:avLst/>
              </a:prstGeom>
              <a:noFill/>
              <a:ln w="25400" algn="ctr">
                <a:solidFill>
                  <a:srgbClr val="FFC000"/>
                </a:solidFill>
                <a:round/>
                <a:headEnd/>
                <a:tailEnd type="arrow" w="med" len="med"/>
              </a:ln>
            </p:spPr>
          </p:cxnSp>
          <p:cxnSp>
            <p:nvCxnSpPr>
              <p:cNvPr id="23583" name="Straight Arrow Connector 47"/>
              <p:cNvCxnSpPr>
                <a:cxnSpLocks noChangeShapeType="1"/>
              </p:cNvCxnSpPr>
              <p:nvPr/>
            </p:nvCxnSpPr>
            <p:spPr bwMode="auto">
              <a:xfrm rot="5400000" flipH="1" flipV="1">
                <a:off x="3601040" y="1828799"/>
                <a:ext cx="424206" cy="9428"/>
              </a:xfrm>
              <a:prstGeom prst="straightConnector1">
                <a:avLst/>
              </a:prstGeom>
              <a:noFill/>
              <a:ln w="25400" algn="ctr">
                <a:solidFill>
                  <a:srgbClr val="FFC000"/>
                </a:solidFill>
                <a:round/>
                <a:headEnd/>
                <a:tailEnd type="arrow" w="med" len="med"/>
              </a:ln>
            </p:spPr>
          </p:cxnSp>
        </p:grpSp>
      </p:grpSp>
      <p:graphicFrame>
        <p:nvGraphicFramePr>
          <p:cNvPr id="23555" name="Object 10"/>
          <p:cNvGraphicFramePr>
            <a:graphicFrameLocks noChangeAspect="1"/>
          </p:cNvGraphicFramePr>
          <p:nvPr/>
        </p:nvGraphicFramePr>
        <p:xfrm>
          <a:off x="3303588" y="5241925"/>
          <a:ext cx="984250" cy="377825"/>
        </p:xfrm>
        <a:graphic>
          <a:graphicData uri="http://schemas.openxmlformats.org/presentationml/2006/ole">
            <mc:AlternateContent xmlns:mc="http://schemas.openxmlformats.org/markup-compatibility/2006">
              <mc:Choice xmlns:v="urn:schemas-microsoft-com:vml" Requires="v">
                <p:oleObj name="Equation" r:id="rId17" imgW="660113" imgH="253890" progId="Equation.3">
                  <p:embed/>
                </p:oleObj>
              </mc:Choice>
              <mc:Fallback>
                <p:oleObj name="Equation" r:id="rId17" imgW="660113" imgH="253890" progId="Equation.3">
                  <p:embed/>
                  <p:pic>
                    <p:nvPicPr>
                      <p:cNvPr id="0" name="Picture 6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303588" y="5241925"/>
                        <a:ext cx="984250" cy="377825"/>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3556" name="Object 10"/>
          <p:cNvGraphicFramePr>
            <a:graphicFrameLocks noChangeAspect="1"/>
          </p:cNvGraphicFramePr>
          <p:nvPr/>
        </p:nvGraphicFramePr>
        <p:xfrm>
          <a:off x="3230563" y="2128838"/>
          <a:ext cx="982662" cy="379412"/>
        </p:xfrm>
        <a:graphic>
          <a:graphicData uri="http://schemas.openxmlformats.org/presentationml/2006/ole">
            <mc:AlternateContent xmlns:mc="http://schemas.openxmlformats.org/markup-compatibility/2006">
              <mc:Choice xmlns:v="urn:schemas-microsoft-com:vml" Requires="v">
                <p:oleObj name="Equation" r:id="rId19" imgW="660113" imgH="253890" progId="Equation.3">
                  <p:embed/>
                </p:oleObj>
              </mc:Choice>
              <mc:Fallback>
                <p:oleObj name="Equation" r:id="rId19" imgW="660113" imgH="253890" progId="Equation.3">
                  <p:embed/>
                  <p:pic>
                    <p:nvPicPr>
                      <p:cNvPr id="0" name="Picture 7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30563" y="2128838"/>
                        <a:ext cx="982662" cy="379412"/>
                      </a:xfrm>
                      <a:prstGeom prst="rect">
                        <a:avLst/>
                      </a:prstGeom>
                      <a:noFill/>
                      <a:ln w="9525">
                        <a:solidFill>
                          <a:schemeClr val="tx1"/>
                        </a:solidFill>
                        <a:miter lim="800000"/>
                        <a:headEnd/>
                        <a:tailEnd type="none" w="lg" len="lg"/>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3557" name="Object 10"/>
          <p:cNvGraphicFramePr>
            <a:graphicFrameLocks noChangeAspect="1"/>
          </p:cNvGraphicFramePr>
          <p:nvPr/>
        </p:nvGraphicFramePr>
        <p:xfrm>
          <a:off x="2525713" y="2619375"/>
          <a:ext cx="2916237" cy="414338"/>
        </p:xfrm>
        <a:graphic>
          <a:graphicData uri="http://schemas.openxmlformats.org/presentationml/2006/ole">
            <mc:AlternateContent xmlns:mc="http://schemas.openxmlformats.org/markup-compatibility/2006">
              <mc:Choice xmlns:v="urn:schemas-microsoft-com:vml" Requires="v">
                <p:oleObj name="Equation" r:id="rId21" imgW="1955800" imgH="279400" progId="Equation.3">
                  <p:embed/>
                </p:oleObj>
              </mc:Choice>
              <mc:Fallback>
                <p:oleObj name="Equation" r:id="rId21" imgW="1955800" imgH="279400" progId="Equation.3">
                  <p:embed/>
                  <p:pic>
                    <p:nvPicPr>
                      <p:cNvPr id="0" name="Picture 7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525713" y="2619375"/>
                        <a:ext cx="2916237" cy="41433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
        <p:nvSpPr>
          <p:cNvPr id="23568"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582" name="Slide Number Placeholder 4"/>
          <p:cNvSpPr>
            <a:spLocks noGrp="1"/>
          </p:cNvSpPr>
          <p:nvPr>
            <p:ph type="sldNum" sz="quarter" idx="11"/>
          </p:nvPr>
        </p:nvSpPr>
        <p:spPr>
          <a:noFill/>
        </p:spPr>
        <p:txBody>
          <a:bodyPr/>
          <a:lstStyle/>
          <a:p>
            <a:fld id="{310AE392-D367-4DA6-9D09-122A58A9B087}" type="slidenum">
              <a:rPr lang="en-US" smtClean="0"/>
              <a:pPr/>
              <a:t>75</a:t>
            </a:fld>
            <a:endParaRPr lang="en-US" dirty="0"/>
          </a:p>
        </p:txBody>
      </p:sp>
      <p:sp>
        <p:nvSpPr>
          <p:cNvPr id="21539" name="Rectangle 35"/>
          <p:cNvSpPr>
            <a:spLocks noChangeArrowheads="1"/>
          </p:cNvSpPr>
          <p:nvPr/>
        </p:nvSpPr>
        <p:spPr bwMode="auto">
          <a:xfrm>
            <a:off x="1400175" y="395288"/>
            <a:ext cx="594360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3 dB bandwidth</a:t>
            </a:r>
          </a:p>
        </p:txBody>
      </p:sp>
      <p:sp>
        <p:nvSpPr>
          <p:cNvPr id="24584" name="TextBox 6"/>
          <p:cNvSpPr txBox="1">
            <a:spLocks noChangeArrowheads="1"/>
          </p:cNvSpPr>
          <p:nvPr/>
        </p:nvSpPr>
        <p:spPr bwMode="auto">
          <a:xfrm>
            <a:off x="295275" y="1878013"/>
            <a:ext cx="8235950" cy="4357687"/>
          </a:xfrm>
          <a:prstGeom prst="rect">
            <a:avLst/>
          </a:prstGeom>
          <a:noFill/>
          <a:ln w="9525">
            <a:noFill/>
            <a:miter lim="800000"/>
            <a:headEnd/>
            <a:tailEnd/>
          </a:ln>
        </p:spPr>
        <p:txBody>
          <a:bodyPr>
            <a:spAutoFit/>
          </a:bodyPr>
          <a:lstStyle/>
          <a:p>
            <a:pPr>
              <a:buFont typeface="Wingdings" pitchFamily="2" charset="2"/>
              <a:buNone/>
            </a:pPr>
            <a:r>
              <a:rPr lang="en-US" sz="1800" b="0" dirty="0"/>
              <a:t>In the Z-plane (= impedance) |Z| reduces to 0.707 to the value at resonance.</a:t>
            </a:r>
          </a:p>
          <a:p>
            <a:pPr>
              <a:buFont typeface="Wingdings" pitchFamily="2" charset="2"/>
              <a:buNone/>
            </a:pPr>
            <a:endParaRPr lang="en-US" sz="1800" b="0" dirty="0"/>
          </a:p>
          <a:p>
            <a:pPr>
              <a:buFont typeface="Wingdings" pitchFamily="2" charset="2"/>
              <a:buNone/>
            </a:pPr>
            <a:r>
              <a:rPr lang="en-US" sz="1800" b="0" dirty="0"/>
              <a:t>The real part of Z becomes 50% of the real part of that at resonance.</a:t>
            </a:r>
          </a:p>
          <a:p>
            <a:pPr>
              <a:buFont typeface="Wingdings" pitchFamily="2" charset="2"/>
              <a:buNone/>
            </a:pPr>
            <a:endParaRPr lang="en-US" sz="1800" b="0" dirty="0"/>
          </a:p>
          <a:p>
            <a:pPr>
              <a:buFont typeface="Wingdings" pitchFamily="2" charset="2"/>
              <a:buNone/>
            </a:pPr>
            <a:r>
              <a:rPr lang="en-US" sz="1800" b="0" dirty="0"/>
              <a:t>The phase deviates +- 45 degrees from the phase at resonance.</a:t>
            </a:r>
          </a:p>
          <a:p>
            <a:pPr>
              <a:buFont typeface="Wingdings" pitchFamily="2" charset="2"/>
              <a:buNone/>
            </a:pPr>
            <a:endParaRPr lang="en-US" sz="1800" b="0" dirty="0"/>
          </a:p>
          <a:p>
            <a:pPr>
              <a:buFont typeface="Wingdings" pitchFamily="2" charset="2"/>
              <a:buNone/>
            </a:pPr>
            <a:r>
              <a:rPr lang="en-US" sz="1800" b="0" dirty="0"/>
              <a:t>0.707 in voltage = unit voltage – 3dB (decibel)</a:t>
            </a:r>
          </a:p>
          <a:p>
            <a:pPr>
              <a:buFont typeface="Wingdings" pitchFamily="2" charset="2"/>
              <a:buNone/>
            </a:pPr>
            <a:endParaRPr lang="en-US" sz="1800" b="0" dirty="0"/>
          </a:p>
          <a:p>
            <a:pPr>
              <a:buFont typeface="Wingdings" pitchFamily="2" charset="2"/>
              <a:buNone/>
            </a:pPr>
            <a:r>
              <a:rPr lang="en-US" sz="1800" b="0" dirty="0"/>
              <a:t>0.707 in voltage = 50% in power since power ~ V</a:t>
            </a:r>
            <a:r>
              <a:rPr lang="en-US" sz="1800" b="0" baseline="30000" dirty="0"/>
              <a:t>2</a:t>
            </a:r>
          </a:p>
          <a:p>
            <a:pPr>
              <a:buFont typeface="Wingdings" pitchFamily="2" charset="2"/>
              <a:buNone/>
            </a:pPr>
            <a:endParaRPr lang="en-US" sz="1800" b="0" baseline="30000" dirty="0"/>
          </a:p>
          <a:p>
            <a:pPr>
              <a:buFont typeface="Wingdings" pitchFamily="2" charset="2"/>
              <a:buNone/>
            </a:pPr>
            <a:r>
              <a:rPr lang="en-US" sz="1800" b="0" dirty="0"/>
              <a:t>The Q factor of a resonance peak or dip can be calculated from the center frequency       and the 3 dB bandwidth                              as                  .</a:t>
            </a:r>
          </a:p>
          <a:p>
            <a:pPr>
              <a:buFont typeface="Wingdings" pitchFamily="2" charset="2"/>
              <a:buNone/>
            </a:pPr>
            <a:endParaRPr lang="en-US" sz="1800" b="0" baseline="30000" dirty="0"/>
          </a:p>
          <a:p>
            <a:pPr>
              <a:buFont typeface="Wingdings" pitchFamily="2" charset="2"/>
              <a:buNone/>
            </a:pPr>
            <a:endParaRPr lang="en-GB" sz="1800" b="0" dirty="0"/>
          </a:p>
        </p:txBody>
      </p:sp>
      <p:sp>
        <p:nvSpPr>
          <p:cNvPr id="24585" name="Rectangle 29"/>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Equivalent circuit</a:t>
            </a:r>
          </a:p>
        </p:txBody>
      </p:sp>
      <p:graphicFrame>
        <p:nvGraphicFramePr>
          <p:cNvPr id="24578" name="Object 7"/>
          <p:cNvGraphicFramePr>
            <a:graphicFrameLocks noChangeAspect="1"/>
          </p:cNvGraphicFramePr>
          <p:nvPr/>
        </p:nvGraphicFramePr>
        <p:xfrm>
          <a:off x="6419850" y="5311775"/>
          <a:ext cx="1143000" cy="342900"/>
        </p:xfrm>
        <a:graphic>
          <a:graphicData uri="http://schemas.openxmlformats.org/presentationml/2006/ole">
            <mc:AlternateContent xmlns:mc="http://schemas.openxmlformats.org/markup-compatibility/2006">
              <mc:Choice xmlns:v="urn:schemas-microsoft-com:vml" Requires="v">
                <p:oleObj name="Equation" r:id="rId3" imgW="761669" imgH="228501" progId="Equation.3">
                  <p:embed/>
                </p:oleObj>
              </mc:Choice>
              <mc:Fallback>
                <p:oleObj name="Equation" r:id="rId3" imgW="761669" imgH="228501"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9850" y="5311775"/>
                        <a:ext cx="1143000" cy="3429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4579" name="Object 10"/>
          <p:cNvGraphicFramePr>
            <a:graphicFrameLocks noChangeAspect="1"/>
          </p:cNvGraphicFramePr>
          <p:nvPr/>
        </p:nvGraphicFramePr>
        <p:xfrm>
          <a:off x="1425575" y="5308600"/>
          <a:ext cx="358775" cy="341313"/>
        </p:xfrm>
        <a:graphic>
          <a:graphicData uri="http://schemas.openxmlformats.org/presentationml/2006/ole">
            <mc:AlternateContent xmlns:mc="http://schemas.openxmlformats.org/markup-compatibility/2006">
              <mc:Choice xmlns:v="urn:schemas-microsoft-com:vml" Requires="v">
                <p:oleObj name="Equation" r:id="rId5" imgW="241300" imgH="228600" progId="Equation.3">
                  <p:embed/>
                </p:oleObj>
              </mc:Choice>
              <mc:Fallback>
                <p:oleObj name="Equation" r:id="rId5" imgW="241300" imgH="22860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25575" y="5308600"/>
                        <a:ext cx="358775" cy="341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graphicFrame>
        <p:nvGraphicFramePr>
          <p:cNvPr id="24580" name="Object 10"/>
          <p:cNvGraphicFramePr>
            <a:graphicFrameLocks noChangeAspect="1"/>
          </p:cNvGraphicFramePr>
          <p:nvPr/>
        </p:nvGraphicFramePr>
        <p:xfrm>
          <a:off x="4264025" y="5297488"/>
          <a:ext cx="1817688" cy="377825"/>
        </p:xfrm>
        <a:graphic>
          <a:graphicData uri="http://schemas.openxmlformats.org/presentationml/2006/ole">
            <mc:AlternateContent xmlns:mc="http://schemas.openxmlformats.org/markup-compatibility/2006">
              <mc:Choice xmlns:v="urn:schemas-microsoft-com:vml" Requires="v">
                <p:oleObj name="Equation" r:id="rId7" imgW="1218671" imgH="253890" progId="Equation.3">
                  <p:embed/>
                </p:oleObj>
              </mc:Choice>
              <mc:Fallback>
                <p:oleObj name="Equation" r:id="rId7" imgW="1218671" imgH="253890"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4025" y="5297488"/>
                        <a:ext cx="1817688" cy="377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type="none" w="lg"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5" name="Picture 204" descr="RC_FullLoading2.emf"/>
          <p:cNvPicPr>
            <a:picLocks noChangeAspect="1"/>
          </p:cNvPicPr>
          <p:nvPr/>
        </p:nvPicPr>
        <p:blipFill>
          <a:blip r:embed="rId3" cstate="print"/>
          <a:srcRect/>
          <a:stretch>
            <a:fillRect/>
          </a:stretch>
        </p:blipFill>
        <p:spPr bwMode="auto">
          <a:xfrm>
            <a:off x="4594225" y="1408113"/>
            <a:ext cx="4184650" cy="4860925"/>
          </a:xfrm>
          <a:prstGeom prst="rect">
            <a:avLst/>
          </a:prstGeom>
          <a:noFill/>
          <a:ln w="9525">
            <a:noFill/>
            <a:miter lim="800000"/>
            <a:headEnd/>
            <a:tailEnd/>
          </a:ln>
        </p:spPr>
      </p:pic>
      <p:sp>
        <p:nvSpPr>
          <p:cNvPr id="26636"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6637" name="Slide Number Placeholder 5"/>
          <p:cNvSpPr>
            <a:spLocks noGrp="1"/>
          </p:cNvSpPr>
          <p:nvPr>
            <p:ph type="sldNum" sz="quarter" idx="11"/>
          </p:nvPr>
        </p:nvSpPr>
        <p:spPr>
          <a:noFill/>
        </p:spPr>
        <p:txBody>
          <a:bodyPr/>
          <a:lstStyle/>
          <a:p>
            <a:fld id="{ED439690-5844-4180-9BEA-F021990E3F1E}" type="slidenum">
              <a:rPr lang="en-US" smtClean="0"/>
              <a:pPr/>
              <a:t>76</a:t>
            </a:fld>
            <a:endParaRPr lang="en-US" dirty="0"/>
          </a:p>
        </p:txBody>
      </p:sp>
      <p:sp>
        <p:nvSpPr>
          <p:cNvPr id="17424" name="Rectangle 16"/>
          <p:cNvSpPr>
            <a:spLocks noChangeArrowheads="1"/>
          </p:cNvSpPr>
          <p:nvPr/>
        </p:nvSpPr>
        <p:spPr bwMode="auto">
          <a:xfrm>
            <a:off x="857250" y="487363"/>
            <a:ext cx="752475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Transients on an RC-Element (1)</a:t>
            </a:r>
          </a:p>
        </p:txBody>
      </p:sp>
      <p:graphicFrame>
        <p:nvGraphicFramePr>
          <p:cNvPr id="26626" name="Object 30"/>
          <p:cNvGraphicFramePr>
            <a:graphicFrameLocks noChangeAspect="1"/>
          </p:cNvGraphicFramePr>
          <p:nvPr/>
        </p:nvGraphicFramePr>
        <p:xfrm>
          <a:off x="806450" y="3516313"/>
          <a:ext cx="2138363" cy="717550"/>
        </p:xfrm>
        <a:graphic>
          <a:graphicData uri="http://schemas.openxmlformats.org/presentationml/2006/ole">
            <mc:AlternateContent xmlns:mc="http://schemas.openxmlformats.org/markup-compatibility/2006">
              <mc:Choice xmlns:v="urn:schemas-microsoft-com:vml" Requires="v">
                <p:oleObj name="Equation" r:id="rId4" imgW="1358900" imgH="457200" progId="Equation.3">
                  <p:embed/>
                </p:oleObj>
              </mc:Choice>
              <mc:Fallback>
                <p:oleObj name="Equation" r:id="rId4" imgW="1358900" imgH="457200" progId="Equation.3">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50" y="3516313"/>
                        <a:ext cx="2138363" cy="71755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26639" name="Straight Connector 133"/>
          <p:cNvCxnSpPr>
            <a:cxnSpLocks noChangeShapeType="1"/>
            <a:stCxn id="100" idx="6"/>
          </p:cNvCxnSpPr>
          <p:nvPr/>
        </p:nvCxnSpPr>
        <p:spPr bwMode="auto">
          <a:xfrm>
            <a:off x="1854200" y="1716088"/>
            <a:ext cx="2170113" cy="1587"/>
          </a:xfrm>
          <a:prstGeom prst="line">
            <a:avLst/>
          </a:prstGeom>
          <a:noFill/>
          <a:ln w="15875" algn="ctr">
            <a:solidFill>
              <a:schemeClr val="tx1"/>
            </a:solidFill>
            <a:round/>
            <a:headEnd/>
            <a:tailEnd type="none" w="lg" len="lg"/>
          </a:ln>
        </p:spPr>
      </p:cxnSp>
      <p:graphicFrame>
        <p:nvGraphicFramePr>
          <p:cNvPr id="26627" name="Object 30"/>
          <p:cNvGraphicFramePr>
            <a:graphicFrameLocks noChangeAspect="1"/>
          </p:cNvGraphicFramePr>
          <p:nvPr/>
        </p:nvGraphicFramePr>
        <p:xfrm>
          <a:off x="3144838" y="2390775"/>
          <a:ext cx="231775" cy="271463"/>
        </p:xfrm>
        <a:graphic>
          <a:graphicData uri="http://schemas.openxmlformats.org/presentationml/2006/ole">
            <mc:AlternateContent xmlns:mc="http://schemas.openxmlformats.org/markup-compatibility/2006">
              <mc:Choice xmlns:v="urn:schemas-microsoft-com:vml" Requires="v">
                <p:oleObj name="Equation" r:id="rId6" imgW="152202" imgH="177569" progId="Equation.3">
                  <p:embed/>
                </p:oleObj>
              </mc:Choice>
              <mc:Fallback>
                <p:oleObj name="Equation" r:id="rId6" imgW="152202" imgH="177569" progId="Equation.3">
                  <p:embed/>
                  <p:pic>
                    <p:nvPicPr>
                      <p:cNvPr id="0" name="Picture 5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4838" y="2390775"/>
                        <a:ext cx="231775" cy="2714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graphicFrame>
        <p:nvGraphicFramePr>
          <p:cNvPr id="26628" name="Object 30"/>
          <p:cNvGraphicFramePr>
            <a:graphicFrameLocks noChangeAspect="1"/>
          </p:cNvGraphicFramePr>
          <p:nvPr/>
        </p:nvGraphicFramePr>
        <p:xfrm>
          <a:off x="3609975" y="2198688"/>
          <a:ext cx="231775" cy="252412"/>
        </p:xfrm>
        <a:graphic>
          <a:graphicData uri="http://schemas.openxmlformats.org/presentationml/2006/ole">
            <mc:AlternateContent xmlns:mc="http://schemas.openxmlformats.org/markup-compatibility/2006">
              <mc:Choice xmlns:v="urn:schemas-microsoft-com:vml" Requires="v">
                <p:oleObj name="Equation" r:id="rId8" imgW="152268" imgH="164957" progId="Equation.3">
                  <p:embed/>
                </p:oleObj>
              </mc:Choice>
              <mc:Fallback>
                <p:oleObj name="Equation" r:id="rId8" imgW="152268" imgH="164957" progId="Equation.3">
                  <p:embed/>
                  <p:pic>
                    <p:nvPicPr>
                      <p:cNvPr id="0" name="Picture 5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09975" y="2198688"/>
                        <a:ext cx="231775" cy="252412"/>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cxnSp>
        <p:nvCxnSpPr>
          <p:cNvPr id="26640" name="Straight Arrow Connector 35"/>
          <p:cNvCxnSpPr>
            <a:cxnSpLocks noChangeShapeType="1"/>
          </p:cNvCxnSpPr>
          <p:nvPr/>
        </p:nvCxnSpPr>
        <p:spPr bwMode="auto">
          <a:xfrm rot="16200000" flipH="1">
            <a:off x="3440113" y="2513013"/>
            <a:ext cx="1265237" cy="1587"/>
          </a:xfrm>
          <a:prstGeom prst="straightConnector1">
            <a:avLst/>
          </a:prstGeom>
          <a:noFill/>
          <a:ln w="25400" algn="ctr">
            <a:solidFill>
              <a:srgbClr val="0000FF"/>
            </a:solidFill>
            <a:round/>
            <a:headEnd/>
            <a:tailEnd type="arrow" w="med" len="med"/>
          </a:ln>
        </p:spPr>
      </p:cxnSp>
      <p:sp>
        <p:nvSpPr>
          <p:cNvPr id="55" name="Oval 54"/>
          <p:cNvSpPr/>
          <p:nvPr/>
        </p:nvSpPr>
        <p:spPr bwMode="auto">
          <a:xfrm>
            <a:off x="496888" y="2297113"/>
            <a:ext cx="374650" cy="374650"/>
          </a:xfrm>
          <a:prstGeom prst="ellipse">
            <a:avLst/>
          </a:prstGeom>
          <a:no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6642" name="Shape 56"/>
          <p:cNvCxnSpPr>
            <a:cxnSpLocks noChangeShapeType="1"/>
            <a:endCxn id="113" idx="4"/>
          </p:cNvCxnSpPr>
          <p:nvPr/>
        </p:nvCxnSpPr>
        <p:spPr bwMode="auto">
          <a:xfrm rot="10800000">
            <a:off x="684213" y="2882900"/>
            <a:ext cx="3333750" cy="441325"/>
          </a:xfrm>
          <a:prstGeom prst="bentConnector2">
            <a:avLst/>
          </a:prstGeom>
          <a:noFill/>
          <a:ln w="15875" algn="ctr">
            <a:solidFill>
              <a:schemeClr val="tx1"/>
            </a:solidFill>
            <a:round/>
            <a:headEnd/>
            <a:tailEnd type="none" w="lg" len="lg"/>
          </a:ln>
        </p:spPr>
      </p:cxnSp>
      <p:sp>
        <p:nvSpPr>
          <p:cNvPr id="72" name="Oval 71"/>
          <p:cNvSpPr/>
          <p:nvPr/>
        </p:nvSpPr>
        <p:spPr bwMode="auto">
          <a:xfrm>
            <a:off x="1273175" y="1679575"/>
            <a:ext cx="92075" cy="90488"/>
          </a:xfrm>
          <a:prstGeom prst="ellipse">
            <a:avLst/>
          </a:prstGeom>
          <a:solidFill>
            <a:schemeClr val="bg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26644" name="Group 163"/>
          <p:cNvGrpSpPr>
            <a:grpSpLocks/>
          </p:cNvGrpSpPr>
          <p:nvPr/>
        </p:nvGrpSpPr>
        <p:grpSpPr bwMode="auto">
          <a:xfrm>
            <a:off x="4017963" y="1673225"/>
            <a:ext cx="98425" cy="1697038"/>
            <a:chOff x="3601938" y="2291917"/>
            <a:chExt cx="98425" cy="1697037"/>
          </a:xfrm>
        </p:grpSpPr>
        <p:sp>
          <p:nvSpPr>
            <p:cNvPr id="74" name="Oval 73"/>
            <p:cNvSpPr/>
            <p:nvPr/>
          </p:nvSpPr>
          <p:spPr bwMode="auto">
            <a:xfrm>
              <a:off x="3608288" y="2291917"/>
              <a:ext cx="92075" cy="90488"/>
            </a:xfrm>
            <a:prstGeom prst="ellipse">
              <a:avLst/>
            </a:prstGeom>
            <a:solidFill>
              <a:schemeClr val="bg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75" name="Oval 74"/>
            <p:cNvSpPr/>
            <p:nvPr/>
          </p:nvSpPr>
          <p:spPr bwMode="auto">
            <a:xfrm>
              <a:off x="3601938" y="3898466"/>
              <a:ext cx="92075" cy="90488"/>
            </a:xfrm>
            <a:prstGeom prst="ellipse">
              <a:avLst/>
            </a:prstGeom>
            <a:solidFill>
              <a:schemeClr val="bg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67" name="Oval 66"/>
          <p:cNvSpPr/>
          <p:nvPr/>
        </p:nvSpPr>
        <p:spPr bwMode="auto">
          <a:xfrm flipV="1">
            <a:off x="2922588" y="1695450"/>
            <a:ext cx="46037" cy="46038"/>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26646" name="Group 84"/>
          <p:cNvGrpSpPr>
            <a:grpSpLocks/>
          </p:cNvGrpSpPr>
          <p:nvPr/>
        </p:nvGrpSpPr>
        <p:grpSpPr bwMode="auto">
          <a:xfrm>
            <a:off x="2833688" y="2459038"/>
            <a:ext cx="234950" cy="103187"/>
            <a:chOff x="4019550" y="3168650"/>
            <a:chExt cx="234950" cy="103188"/>
          </a:xfrm>
        </p:grpSpPr>
        <p:cxnSp>
          <p:nvCxnSpPr>
            <p:cNvPr id="26688" name="Straight Connector 68"/>
            <p:cNvCxnSpPr>
              <a:cxnSpLocks noChangeShapeType="1"/>
            </p:cNvCxnSpPr>
            <p:nvPr/>
          </p:nvCxnSpPr>
          <p:spPr bwMode="auto">
            <a:xfrm>
              <a:off x="4019550" y="3168650"/>
              <a:ext cx="234950" cy="1588"/>
            </a:xfrm>
            <a:prstGeom prst="line">
              <a:avLst/>
            </a:prstGeom>
            <a:noFill/>
            <a:ln w="63500" algn="ctr">
              <a:solidFill>
                <a:schemeClr val="tx1"/>
              </a:solidFill>
              <a:round/>
              <a:headEnd/>
              <a:tailEnd type="none" w="lg" len="lg"/>
            </a:ln>
          </p:spPr>
        </p:cxnSp>
        <p:cxnSp>
          <p:nvCxnSpPr>
            <p:cNvPr id="26689" name="Straight Connector 69"/>
            <p:cNvCxnSpPr>
              <a:cxnSpLocks noChangeShapeType="1"/>
            </p:cNvCxnSpPr>
            <p:nvPr/>
          </p:nvCxnSpPr>
          <p:spPr bwMode="auto">
            <a:xfrm>
              <a:off x="4019550" y="3270250"/>
              <a:ext cx="234950" cy="1588"/>
            </a:xfrm>
            <a:prstGeom prst="line">
              <a:avLst/>
            </a:prstGeom>
            <a:noFill/>
            <a:ln w="63500" algn="ctr">
              <a:solidFill>
                <a:schemeClr val="tx1"/>
              </a:solidFill>
              <a:round/>
              <a:headEnd/>
              <a:tailEnd type="none" w="lg" len="lg"/>
            </a:ln>
          </p:spPr>
        </p:cxnSp>
      </p:grpSp>
      <p:cxnSp>
        <p:nvCxnSpPr>
          <p:cNvPr id="26647" name="Straight Connector 83"/>
          <p:cNvCxnSpPr>
            <a:cxnSpLocks noChangeShapeType="1"/>
          </p:cNvCxnSpPr>
          <p:nvPr/>
        </p:nvCxnSpPr>
        <p:spPr bwMode="auto">
          <a:xfrm>
            <a:off x="3382963" y="3579813"/>
            <a:ext cx="234950" cy="1587"/>
          </a:xfrm>
          <a:prstGeom prst="line">
            <a:avLst/>
          </a:prstGeom>
          <a:noFill/>
          <a:ln w="63500" algn="ctr">
            <a:solidFill>
              <a:schemeClr val="tx1"/>
            </a:solidFill>
            <a:round/>
            <a:headEnd/>
            <a:tailEnd type="none" w="lg" len="lg"/>
          </a:ln>
        </p:spPr>
      </p:cxnSp>
      <p:sp>
        <p:nvSpPr>
          <p:cNvPr id="83" name="Oval 82"/>
          <p:cNvSpPr/>
          <p:nvPr/>
        </p:nvSpPr>
        <p:spPr bwMode="auto">
          <a:xfrm flipV="1">
            <a:off x="2921000" y="3308350"/>
            <a:ext cx="46038" cy="46038"/>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00" name="Oval 99"/>
          <p:cNvSpPr/>
          <p:nvPr/>
        </p:nvSpPr>
        <p:spPr bwMode="auto">
          <a:xfrm>
            <a:off x="1762125" y="1671638"/>
            <a:ext cx="92075" cy="90487"/>
          </a:xfrm>
          <a:prstGeom prst="ellipse">
            <a:avLst/>
          </a:prstGeom>
          <a:solidFill>
            <a:schemeClr val="bg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01" name="Oval 100"/>
          <p:cNvSpPr/>
          <p:nvPr/>
        </p:nvSpPr>
        <p:spPr bwMode="auto">
          <a:xfrm>
            <a:off x="1614488" y="2001838"/>
            <a:ext cx="92075" cy="90487"/>
          </a:xfrm>
          <a:prstGeom prst="ellipse">
            <a:avLst/>
          </a:prstGeom>
          <a:solidFill>
            <a:schemeClr val="bg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aphicFrame>
        <p:nvGraphicFramePr>
          <p:cNvPr id="26629" name="Object 30"/>
          <p:cNvGraphicFramePr>
            <a:graphicFrameLocks noChangeAspect="1"/>
          </p:cNvGraphicFramePr>
          <p:nvPr/>
        </p:nvGraphicFramePr>
        <p:xfrm>
          <a:off x="1743075" y="2301875"/>
          <a:ext cx="309563" cy="328613"/>
        </p:xfrm>
        <a:graphic>
          <a:graphicData uri="http://schemas.openxmlformats.org/presentationml/2006/ole">
            <mc:AlternateContent xmlns:mc="http://schemas.openxmlformats.org/markup-compatibility/2006">
              <mc:Choice xmlns:v="urn:schemas-microsoft-com:vml" Requires="v">
                <p:oleObj name="Equation" r:id="rId10" imgW="203024" imgH="215713" progId="Equation.3">
                  <p:embed/>
                </p:oleObj>
              </mc:Choice>
              <mc:Fallback>
                <p:oleObj name="Equation" r:id="rId10" imgW="203024" imgH="215713" progId="Equation.3">
                  <p:embed/>
                  <p:pic>
                    <p:nvPicPr>
                      <p:cNvPr id="0" name="Picture 5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43075" y="2301875"/>
                        <a:ext cx="309563" cy="32861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05" name="Rectangle 104"/>
          <p:cNvSpPr/>
          <p:nvPr/>
        </p:nvSpPr>
        <p:spPr bwMode="auto">
          <a:xfrm>
            <a:off x="1598613" y="2459038"/>
            <a:ext cx="119062" cy="347662"/>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6652" name="Straight Connector 107"/>
          <p:cNvCxnSpPr>
            <a:cxnSpLocks noChangeShapeType="1"/>
            <a:stCxn id="105" idx="0"/>
            <a:endCxn id="101" idx="4"/>
          </p:cNvCxnSpPr>
          <p:nvPr/>
        </p:nvCxnSpPr>
        <p:spPr bwMode="auto">
          <a:xfrm rot="5400000" flipH="1" flipV="1">
            <a:off x="1476375" y="2274888"/>
            <a:ext cx="366713" cy="1587"/>
          </a:xfrm>
          <a:prstGeom prst="line">
            <a:avLst/>
          </a:prstGeom>
          <a:noFill/>
          <a:ln w="15875" algn="ctr">
            <a:solidFill>
              <a:schemeClr val="tx1"/>
            </a:solidFill>
            <a:round/>
            <a:headEnd/>
            <a:tailEnd type="none" w="lg" len="lg"/>
          </a:ln>
        </p:spPr>
      </p:cxnSp>
      <p:cxnSp>
        <p:nvCxnSpPr>
          <p:cNvPr id="26653" name="Straight Connector 109"/>
          <p:cNvCxnSpPr>
            <a:cxnSpLocks noChangeShapeType="1"/>
            <a:stCxn id="105" idx="2"/>
          </p:cNvCxnSpPr>
          <p:nvPr/>
        </p:nvCxnSpPr>
        <p:spPr bwMode="auto">
          <a:xfrm rot="16200000" flipH="1">
            <a:off x="1401763" y="3063875"/>
            <a:ext cx="517525" cy="3175"/>
          </a:xfrm>
          <a:prstGeom prst="line">
            <a:avLst/>
          </a:prstGeom>
          <a:noFill/>
          <a:ln w="15875" algn="ctr">
            <a:solidFill>
              <a:schemeClr val="tx1"/>
            </a:solidFill>
            <a:round/>
            <a:headEnd/>
            <a:tailEnd type="none" w="lg" len="lg"/>
          </a:ln>
        </p:spPr>
      </p:cxnSp>
      <p:sp>
        <p:nvSpPr>
          <p:cNvPr id="113" name="Oval 112"/>
          <p:cNvSpPr/>
          <p:nvPr/>
        </p:nvSpPr>
        <p:spPr bwMode="auto">
          <a:xfrm>
            <a:off x="496888" y="2508250"/>
            <a:ext cx="374650" cy="374650"/>
          </a:xfrm>
          <a:prstGeom prst="ellipse">
            <a:avLst/>
          </a:prstGeom>
          <a:no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6655" name="Shape 118"/>
          <p:cNvCxnSpPr>
            <a:cxnSpLocks noChangeShapeType="1"/>
            <a:stCxn id="55" idx="0"/>
            <a:endCxn id="72" idx="2"/>
          </p:cNvCxnSpPr>
          <p:nvPr/>
        </p:nvCxnSpPr>
        <p:spPr bwMode="auto">
          <a:xfrm rot="5400000" flipH="1" flipV="1">
            <a:off x="692150" y="1716088"/>
            <a:ext cx="573088" cy="588962"/>
          </a:xfrm>
          <a:prstGeom prst="bentConnector2">
            <a:avLst/>
          </a:prstGeom>
          <a:noFill/>
          <a:ln w="15875" algn="ctr">
            <a:solidFill>
              <a:schemeClr val="tx1"/>
            </a:solidFill>
            <a:round/>
            <a:headEnd/>
            <a:tailEnd type="none" w="lg" len="lg"/>
          </a:ln>
        </p:spPr>
      </p:cxnSp>
      <p:cxnSp>
        <p:nvCxnSpPr>
          <p:cNvPr id="26656" name="Straight Connector 123"/>
          <p:cNvCxnSpPr>
            <a:cxnSpLocks noChangeShapeType="1"/>
            <a:stCxn id="72" idx="5"/>
          </p:cNvCxnSpPr>
          <p:nvPr/>
        </p:nvCxnSpPr>
        <p:spPr bwMode="auto">
          <a:xfrm rot="16200000" flipH="1">
            <a:off x="1414462" y="1692276"/>
            <a:ext cx="341313" cy="468312"/>
          </a:xfrm>
          <a:prstGeom prst="line">
            <a:avLst/>
          </a:prstGeom>
          <a:noFill/>
          <a:ln w="34925" algn="ctr">
            <a:solidFill>
              <a:schemeClr val="tx1"/>
            </a:solidFill>
            <a:round/>
            <a:headEnd/>
            <a:tailEnd type="none" w="lg" len="lg"/>
          </a:ln>
        </p:spPr>
      </p:cxnSp>
      <p:cxnSp>
        <p:nvCxnSpPr>
          <p:cNvPr id="26657" name="Straight Connector 127"/>
          <p:cNvCxnSpPr>
            <a:cxnSpLocks noChangeShapeType="1"/>
          </p:cNvCxnSpPr>
          <p:nvPr/>
        </p:nvCxnSpPr>
        <p:spPr bwMode="auto">
          <a:xfrm rot="5400000" flipH="1" flipV="1">
            <a:off x="2586831" y="2067719"/>
            <a:ext cx="708025" cy="1588"/>
          </a:xfrm>
          <a:prstGeom prst="line">
            <a:avLst/>
          </a:prstGeom>
          <a:noFill/>
          <a:ln w="15875" algn="ctr">
            <a:solidFill>
              <a:schemeClr val="tx1"/>
            </a:solidFill>
            <a:round/>
            <a:headEnd/>
            <a:tailEnd type="none" w="lg" len="lg"/>
          </a:ln>
        </p:spPr>
      </p:cxnSp>
      <p:cxnSp>
        <p:nvCxnSpPr>
          <p:cNvPr id="26658" name="Straight Connector 128"/>
          <p:cNvCxnSpPr>
            <a:cxnSpLocks noChangeShapeType="1"/>
          </p:cNvCxnSpPr>
          <p:nvPr/>
        </p:nvCxnSpPr>
        <p:spPr bwMode="auto">
          <a:xfrm rot="5400000" flipH="1" flipV="1">
            <a:off x="2566988" y="2955925"/>
            <a:ext cx="747712" cy="1588"/>
          </a:xfrm>
          <a:prstGeom prst="line">
            <a:avLst/>
          </a:prstGeom>
          <a:noFill/>
          <a:ln w="15875" algn="ctr">
            <a:solidFill>
              <a:schemeClr val="tx1"/>
            </a:solidFill>
            <a:round/>
            <a:headEnd/>
            <a:tailEnd type="none" w="lg" len="lg"/>
          </a:ln>
        </p:spPr>
      </p:cxnSp>
      <p:cxnSp>
        <p:nvCxnSpPr>
          <p:cNvPr id="26659" name="Straight Connector 130"/>
          <p:cNvCxnSpPr>
            <a:cxnSpLocks noChangeShapeType="1"/>
          </p:cNvCxnSpPr>
          <p:nvPr/>
        </p:nvCxnSpPr>
        <p:spPr bwMode="auto">
          <a:xfrm rot="5400000" flipH="1" flipV="1">
            <a:off x="3136106" y="2067719"/>
            <a:ext cx="708025" cy="1588"/>
          </a:xfrm>
          <a:prstGeom prst="line">
            <a:avLst/>
          </a:prstGeom>
          <a:noFill/>
          <a:ln w="15875" algn="ctr">
            <a:solidFill>
              <a:schemeClr val="tx1"/>
            </a:solidFill>
            <a:round/>
            <a:headEnd/>
            <a:tailEnd type="none" w="lg" len="lg"/>
          </a:ln>
        </p:spPr>
      </p:cxnSp>
      <p:cxnSp>
        <p:nvCxnSpPr>
          <p:cNvPr id="26660" name="Straight Connector 131"/>
          <p:cNvCxnSpPr>
            <a:cxnSpLocks noChangeShapeType="1"/>
          </p:cNvCxnSpPr>
          <p:nvPr/>
        </p:nvCxnSpPr>
        <p:spPr bwMode="auto">
          <a:xfrm rot="5400000" flipH="1" flipV="1">
            <a:off x="3115469" y="2956719"/>
            <a:ext cx="747712" cy="0"/>
          </a:xfrm>
          <a:prstGeom prst="line">
            <a:avLst/>
          </a:prstGeom>
          <a:noFill/>
          <a:ln w="15875" algn="ctr">
            <a:solidFill>
              <a:schemeClr val="tx1"/>
            </a:solidFill>
            <a:round/>
            <a:headEnd/>
            <a:tailEnd type="none" w="lg" len="lg"/>
          </a:ln>
        </p:spPr>
      </p:cxnSp>
      <p:sp>
        <p:nvSpPr>
          <p:cNvPr id="78" name="Rectangle 77"/>
          <p:cNvSpPr/>
          <p:nvPr/>
        </p:nvSpPr>
        <p:spPr bwMode="auto">
          <a:xfrm>
            <a:off x="3429000" y="2316163"/>
            <a:ext cx="119063" cy="347662"/>
          </a:xfrm>
          <a:prstGeom prst="rect">
            <a:avLst/>
          </a:prstGeom>
          <a:solidFill>
            <a:schemeClr val="bg1"/>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5" name="Oval 134"/>
          <p:cNvSpPr/>
          <p:nvPr/>
        </p:nvSpPr>
        <p:spPr bwMode="auto">
          <a:xfrm flipV="1">
            <a:off x="3470275" y="1690688"/>
            <a:ext cx="47625" cy="46037"/>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6" name="Oval 135"/>
          <p:cNvSpPr/>
          <p:nvPr/>
        </p:nvSpPr>
        <p:spPr bwMode="auto">
          <a:xfrm flipV="1">
            <a:off x="3475038" y="3308350"/>
            <a:ext cx="46037" cy="46038"/>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37" name="Oval 136"/>
          <p:cNvSpPr/>
          <p:nvPr/>
        </p:nvSpPr>
        <p:spPr bwMode="auto">
          <a:xfrm flipV="1">
            <a:off x="1644650" y="3308350"/>
            <a:ext cx="46038" cy="46038"/>
          </a:xfrm>
          <a:prstGeom prst="ellipse">
            <a:avLst/>
          </a:prstGeom>
          <a:solidFill>
            <a:schemeClr val="tx1"/>
          </a:solidFill>
          <a:ln w="1905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26665" name="Straight Connector 139"/>
          <p:cNvCxnSpPr>
            <a:cxnSpLocks noChangeShapeType="1"/>
          </p:cNvCxnSpPr>
          <p:nvPr/>
        </p:nvCxnSpPr>
        <p:spPr bwMode="auto">
          <a:xfrm rot="5400000">
            <a:off x="3360737" y="3446463"/>
            <a:ext cx="271463" cy="1588"/>
          </a:xfrm>
          <a:prstGeom prst="line">
            <a:avLst/>
          </a:prstGeom>
          <a:noFill/>
          <a:ln w="15875" algn="ctr">
            <a:solidFill>
              <a:schemeClr val="tx1"/>
            </a:solidFill>
            <a:round/>
            <a:headEnd/>
            <a:tailEnd type="none" w="lg" len="lg"/>
          </a:ln>
        </p:spPr>
      </p:cxnSp>
      <p:cxnSp>
        <p:nvCxnSpPr>
          <p:cNvPr id="26666" name="Straight Arrow Connector 144"/>
          <p:cNvCxnSpPr>
            <a:cxnSpLocks noChangeShapeType="1"/>
          </p:cNvCxnSpPr>
          <p:nvPr/>
        </p:nvCxnSpPr>
        <p:spPr bwMode="auto">
          <a:xfrm>
            <a:off x="2309813" y="1714500"/>
            <a:ext cx="120650" cy="1588"/>
          </a:xfrm>
          <a:prstGeom prst="straightConnector1">
            <a:avLst/>
          </a:prstGeom>
          <a:noFill/>
          <a:ln w="15875" algn="ctr">
            <a:solidFill>
              <a:srgbClr val="FF0000"/>
            </a:solidFill>
            <a:round/>
            <a:headEnd/>
            <a:tailEnd type="triangle" w="lg" len="lg"/>
          </a:ln>
        </p:spPr>
      </p:cxnSp>
      <p:sp>
        <p:nvSpPr>
          <p:cNvPr id="149" name="Arc 148"/>
          <p:cNvSpPr/>
          <p:nvPr/>
        </p:nvSpPr>
        <p:spPr bwMode="auto">
          <a:xfrm rot="5589861">
            <a:off x="1189038" y="1403350"/>
            <a:ext cx="766762" cy="706438"/>
          </a:xfrm>
          <a:prstGeom prst="arc">
            <a:avLst>
              <a:gd name="adj1" fmla="val 15763120"/>
              <a:gd name="adj2" fmla="val 19425482"/>
            </a:avLst>
          </a:prstGeom>
          <a:noFill/>
          <a:ln w="15875" cap="flat" cmpd="sng" algn="ctr">
            <a:solidFill>
              <a:schemeClr val="tx1"/>
            </a:solidFill>
            <a:prstDash val="solid"/>
            <a:round/>
            <a:headEnd type="arrow" w="med" len="med"/>
            <a:tailEnd type="arrow" w="med" len="med"/>
          </a:ln>
          <a:effectLst/>
        </p:spPr>
        <p:txBody>
          <a:bodyPr anchor="ctr"/>
          <a:lstStyle/>
          <a:p>
            <a:pPr algn="ctr">
              <a:defRPr/>
            </a:pPr>
            <a:endParaRPr lang="en-GB" dirty="0"/>
          </a:p>
        </p:txBody>
      </p:sp>
      <p:cxnSp>
        <p:nvCxnSpPr>
          <p:cNvPr id="26668" name="Straight Arrow Connector 151"/>
          <p:cNvCxnSpPr>
            <a:cxnSpLocks noChangeShapeType="1"/>
          </p:cNvCxnSpPr>
          <p:nvPr/>
        </p:nvCxnSpPr>
        <p:spPr bwMode="auto">
          <a:xfrm rot="16200000" flipV="1">
            <a:off x="612775" y="1965326"/>
            <a:ext cx="142875" cy="0"/>
          </a:xfrm>
          <a:prstGeom prst="straightConnector1">
            <a:avLst/>
          </a:prstGeom>
          <a:noFill/>
          <a:ln w="15875" algn="ctr">
            <a:solidFill>
              <a:schemeClr val="tx1"/>
            </a:solidFill>
            <a:round/>
            <a:headEnd/>
            <a:tailEnd type="triangle" w="lg" len="lg"/>
          </a:ln>
        </p:spPr>
      </p:cxnSp>
      <p:graphicFrame>
        <p:nvGraphicFramePr>
          <p:cNvPr id="26630" name="Object 30"/>
          <p:cNvGraphicFramePr>
            <a:graphicFrameLocks noChangeAspect="1"/>
          </p:cNvGraphicFramePr>
          <p:nvPr/>
        </p:nvGraphicFramePr>
        <p:xfrm>
          <a:off x="327025" y="1789113"/>
          <a:ext cx="250825" cy="346075"/>
        </p:xfrm>
        <a:graphic>
          <a:graphicData uri="http://schemas.openxmlformats.org/presentationml/2006/ole">
            <mc:AlternateContent xmlns:mc="http://schemas.openxmlformats.org/markup-compatibility/2006">
              <mc:Choice xmlns:v="urn:schemas-microsoft-com:vml" Requires="v">
                <p:oleObj name="Equation" r:id="rId12" imgW="165028" imgH="228501" progId="Equation.3">
                  <p:embed/>
                </p:oleObj>
              </mc:Choice>
              <mc:Fallback>
                <p:oleObj name="Equation" r:id="rId12" imgW="165028" imgH="228501" progId="Equation.3">
                  <p:embed/>
                  <p:pic>
                    <p:nvPicPr>
                      <p:cNvPr id="0" name="Picture 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27025" y="1789113"/>
                        <a:ext cx="250825" cy="346075"/>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6669" name="Rectangle 45"/>
          <p:cNvSpPr>
            <a:spLocks noChangeArrowheads="1"/>
          </p:cNvSpPr>
          <p:nvPr/>
        </p:nvSpPr>
        <p:spPr bwMode="auto">
          <a:xfrm>
            <a:off x="4122738" y="2949575"/>
            <a:ext cx="495300" cy="320675"/>
          </a:xfrm>
          <a:prstGeom prst="rect">
            <a:avLst/>
          </a:prstGeom>
          <a:noFill/>
          <a:ln w="9525">
            <a:noFill/>
            <a:miter lim="800000"/>
            <a:headEnd/>
            <a:tailEnd/>
          </a:ln>
        </p:spPr>
        <p:txBody>
          <a:bodyPr lIns="0" tIns="0" rIns="0" bIns="0"/>
          <a:lstStyle/>
          <a:p>
            <a:pPr>
              <a:spcBef>
                <a:spcPct val="0"/>
              </a:spcBef>
              <a:buClrTx/>
              <a:buSzTx/>
              <a:buFontTx/>
              <a:buNone/>
            </a:pPr>
            <a:r>
              <a:rPr lang="en-US" sz="1800" b="0" i="1" dirty="0"/>
              <a:t>V(t)</a:t>
            </a:r>
          </a:p>
        </p:txBody>
      </p:sp>
      <p:sp>
        <p:nvSpPr>
          <p:cNvPr id="26670" name="Rectangle 45"/>
          <p:cNvSpPr>
            <a:spLocks noChangeArrowheads="1"/>
          </p:cNvSpPr>
          <p:nvPr/>
        </p:nvSpPr>
        <p:spPr bwMode="auto">
          <a:xfrm>
            <a:off x="2173288" y="1295400"/>
            <a:ext cx="495300" cy="320675"/>
          </a:xfrm>
          <a:prstGeom prst="rect">
            <a:avLst/>
          </a:prstGeom>
          <a:noFill/>
          <a:ln w="9525">
            <a:noFill/>
            <a:miter lim="800000"/>
            <a:headEnd/>
            <a:tailEnd/>
          </a:ln>
        </p:spPr>
        <p:txBody>
          <a:bodyPr lIns="0" tIns="0" rIns="0" bIns="0"/>
          <a:lstStyle/>
          <a:p>
            <a:pPr>
              <a:spcBef>
                <a:spcPct val="0"/>
              </a:spcBef>
              <a:buClrTx/>
              <a:buSzTx/>
              <a:buFontTx/>
              <a:buNone/>
            </a:pPr>
            <a:r>
              <a:rPr lang="en-US" sz="1800" b="0" i="1" dirty="0">
                <a:solidFill>
                  <a:srgbClr val="FF0000"/>
                </a:solidFill>
              </a:rPr>
              <a:t>I(t)</a:t>
            </a:r>
          </a:p>
        </p:txBody>
      </p:sp>
      <p:sp>
        <p:nvSpPr>
          <p:cNvPr id="26671" name="Rectangle 44"/>
          <p:cNvSpPr>
            <a:spLocks noChangeArrowheads="1"/>
          </p:cNvSpPr>
          <p:nvPr/>
        </p:nvSpPr>
        <p:spPr bwMode="auto">
          <a:xfrm>
            <a:off x="5735638" y="4403725"/>
            <a:ext cx="860425" cy="503238"/>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Build up</a:t>
            </a:r>
          </a:p>
          <a:p>
            <a:pPr>
              <a:spcBef>
                <a:spcPct val="0"/>
              </a:spcBef>
              <a:buClrTx/>
              <a:buSzTx/>
              <a:buFontTx/>
              <a:buNone/>
            </a:pPr>
            <a:r>
              <a:rPr lang="en-US" sz="1600" b="0" dirty="0"/>
              <a:t>~(1-e</a:t>
            </a:r>
            <a:r>
              <a:rPr lang="en-US" sz="1600" b="0" baseline="30000" dirty="0"/>
              <a:t>-t/</a:t>
            </a:r>
            <a:r>
              <a:rPr lang="en-US" sz="1600" b="0" baseline="30000" dirty="0">
                <a:sym typeface="Symbol" pitchFamily="18" charset="2"/>
              </a:rPr>
              <a:t></a:t>
            </a:r>
            <a:r>
              <a:rPr lang="en-US" sz="1600" b="0" dirty="0">
                <a:sym typeface="Symbol" pitchFamily="18" charset="2"/>
              </a:rPr>
              <a:t>)</a:t>
            </a:r>
            <a:endParaRPr lang="en-US" sz="1600" b="0" dirty="0"/>
          </a:p>
          <a:p>
            <a:pPr>
              <a:spcBef>
                <a:spcPct val="0"/>
              </a:spcBef>
              <a:buClrTx/>
              <a:buSzTx/>
              <a:buFontTx/>
              <a:buNone/>
            </a:pPr>
            <a:br>
              <a:rPr lang="en-US" sz="1800" b="0" dirty="0"/>
            </a:br>
            <a:br>
              <a:rPr lang="en-US" sz="1800" b="0" dirty="0"/>
            </a:br>
            <a:br>
              <a:rPr lang="en-US" sz="1800" b="0" dirty="0"/>
            </a:br>
            <a:endParaRPr lang="en-US" sz="1800" b="0" dirty="0"/>
          </a:p>
        </p:txBody>
      </p:sp>
      <p:sp>
        <p:nvSpPr>
          <p:cNvPr id="26672" name="Rectangle 44"/>
          <p:cNvSpPr>
            <a:spLocks noChangeArrowheads="1"/>
          </p:cNvSpPr>
          <p:nvPr/>
        </p:nvSpPr>
        <p:spPr bwMode="auto">
          <a:xfrm>
            <a:off x="7237413" y="4322763"/>
            <a:ext cx="952500" cy="612775"/>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Decay</a:t>
            </a:r>
          </a:p>
          <a:p>
            <a:pPr>
              <a:spcBef>
                <a:spcPct val="0"/>
              </a:spcBef>
              <a:buClrTx/>
              <a:buSzTx/>
              <a:buFont typeface="Wingdings" pitchFamily="2" charset="2"/>
              <a:buNone/>
            </a:pPr>
            <a:r>
              <a:rPr lang="en-US" sz="1600" b="0" dirty="0"/>
              <a:t>~ e</a:t>
            </a:r>
            <a:r>
              <a:rPr lang="en-US" sz="1600" b="0" baseline="30000" dirty="0"/>
              <a:t>-t/</a:t>
            </a:r>
            <a:r>
              <a:rPr lang="en-US" sz="1600" b="0" baseline="30000" dirty="0">
                <a:sym typeface="Symbol" pitchFamily="18" charset="2"/>
              </a:rPr>
              <a:t></a:t>
            </a:r>
            <a:endParaRPr lang="en-US" sz="1600" b="0" dirty="0"/>
          </a:p>
          <a:p>
            <a:pPr>
              <a:spcBef>
                <a:spcPct val="0"/>
              </a:spcBef>
              <a:buClrTx/>
              <a:buSzTx/>
              <a:buFontTx/>
              <a:buNone/>
            </a:pPr>
            <a:endParaRPr lang="en-US" sz="1600" b="0" dirty="0"/>
          </a:p>
          <a:p>
            <a:pPr>
              <a:spcBef>
                <a:spcPct val="0"/>
              </a:spcBef>
              <a:buClrTx/>
              <a:buSzTx/>
              <a:buFontTx/>
              <a:buNone/>
            </a:pPr>
            <a:br>
              <a:rPr lang="en-US" sz="1600" b="0" dirty="0"/>
            </a:br>
            <a:br>
              <a:rPr lang="en-US" sz="1600" b="0" dirty="0"/>
            </a:br>
            <a:br>
              <a:rPr lang="en-US" sz="1600" b="0" dirty="0"/>
            </a:br>
            <a:endParaRPr lang="en-US" sz="1600" b="0" dirty="0"/>
          </a:p>
        </p:txBody>
      </p:sp>
      <p:graphicFrame>
        <p:nvGraphicFramePr>
          <p:cNvPr id="26631" name="Object 30"/>
          <p:cNvGraphicFramePr>
            <a:graphicFrameLocks noChangeAspect="1"/>
          </p:cNvGraphicFramePr>
          <p:nvPr/>
        </p:nvGraphicFramePr>
        <p:xfrm>
          <a:off x="6916738" y="2682875"/>
          <a:ext cx="539750" cy="279400"/>
        </p:xfrm>
        <a:graphic>
          <a:graphicData uri="http://schemas.openxmlformats.org/presentationml/2006/ole">
            <mc:AlternateContent xmlns:mc="http://schemas.openxmlformats.org/markup-compatibility/2006">
              <mc:Choice xmlns:v="urn:schemas-microsoft-com:vml" Requires="v">
                <p:oleObj name="Equation" r:id="rId14" imgW="342603" imgH="177646" progId="Equation.3">
                  <p:embed/>
                </p:oleObj>
              </mc:Choice>
              <mc:Fallback>
                <p:oleObj name="Equation" r:id="rId14" imgW="342603" imgH="177646" progId="Equation.3">
                  <p:embed/>
                  <p:pic>
                    <p:nvPicPr>
                      <p:cNvPr id="0" name="Picture 6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916738" y="2682875"/>
                        <a:ext cx="539750" cy="279400"/>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cxnSp>
        <p:nvCxnSpPr>
          <p:cNvPr id="26673" name="Straight Arrow Connector 191"/>
          <p:cNvCxnSpPr>
            <a:cxnSpLocks noChangeShapeType="1"/>
          </p:cNvCxnSpPr>
          <p:nvPr/>
        </p:nvCxnSpPr>
        <p:spPr bwMode="auto">
          <a:xfrm rot="5400000">
            <a:off x="6728619" y="3015456"/>
            <a:ext cx="471488" cy="333375"/>
          </a:xfrm>
          <a:prstGeom prst="straightConnector1">
            <a:avLst/>
          </a:prstGeom>
          <a:noFill/>
          <a:ln w="15875" algn="ctr">
            <a:solidFill>
              <a:srgbClr val="FF0000"/>
            </a:solidFill>
            <a:round/>
            <a:headEnd/>
            <a:tailEnd type="arrow" w="med" len="med"/>
          </a:ln>
        </p:spPr>
      </p:cxnSp>
      <p:graphicFrame>
        <p:nvGraphicFramePr>
          <p:cNvPr id="26632" name="Object 30"/>
          <p:cNvGraphicFramePr>
            <a:graphicFrameLocks noChangeAspect="1"/>
          </p:cNvGraphicFramePr>
          <p:nvPr/>
        </p:nvGraphicFramePr>
        <p:xfrm>
          <a:off x="812800" y="5353050"/>
          <a:ext cx="2898775" cy="677863"/>
        </p:xfrm>
        <a:graphic>
          <a:graphicData uri="http://schemas.openxmlformats.org/presentationml/2006/ole">
            <mc:AlternateContent xmlns:mc="http://schemas.openxmlformats.org/markup-compatibility/2006">
              <mc:Choice xmlns:v="urn:schemas-microsoft-com:vml" Requires="v">
                <p:oleObj name="Equation" r:id="rId16" imgW="1841500" imgH="431800" progId="Equation.3">
                  <p:embed/>
                </p:oleObj>
              </mc:Choice>
              <mc:Fallback>
                <p:oleObj name="Equation" r:id="rId16" imgW="1841500" imgH="431800" progId="Equation.3">
                  <p:embed/>
                  <p:pic>
                    <p:nvPicPr>
                      <p:cNvPr id="0" name="Picture 6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12800" y="5353050"/>
                        <a:ext cx="2898775" cy="677863"/>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6674" name="Rectangle 45"/>
          <p:cNvSpPr>
            <a:spLocks noChangeArrowheads="1"/>
          </p:cNvSpPr>
          <p:nvPr/>
        </p:nvSpPr>
        <p:spPr bwMode="auto">
          <a:xfrm>
            <a:off x="650875" y="4373563"/>
            <a:ext cx="3667125" cy="522287"/>
          </a:xfrm>
          <a:prstGeom prst="rect">
            <a:avLst/>
          </a:prstGeom>
          <a:noFill/>
          <a:ln w="9525">
            <a:noFill/>
            <a:miter lim="800000"/>
            <a:headEnd/>
            <a:tailEnd/>
          </a:ln>
        </p:spPr>
        <p:txBody>
          <a:bodyPr lIns="0" tIns="0" rIns="0" bIns="0"/>
          <a:lstStyle/>
          <a:p>
            <a:pPr>
              <a:spcBef>
                <a:spcPct val="0"/>
              </a:spcBef>
              <a:buClrTx/>
              <a:buSzTx/>
              <a:buFontTx/>
              <a:buNone/>
            </a:pPr>
            <a:r>
              <a:rPr lang="en-US" sz="1800" b="0" dirty="0"/>
              <a:t>A voltage source would not work here! Explain why.(</a:t>
            </a:r>
            <a:r>
              <a:rPr lang="en-US" sz="800" b="0" dirty="0"/>
              <a:t>infinite current when switched on</a:t>
            </a:r>
            <a:r>
              <a:rPr lang="en-US" sz="1800" b="0" dirty="0"/>
              <a:t>)</a:t>
            </a:r>
          </a:p>
        </p:txBody>
      </p:sp>
      <p:cxnSp>
        <p:nvCxnSpPr>
          <p:cNvPr id="26675" name="Straight Connector 197"/>
          <p:cNvCxnSpPr>
            <a:cxnSpLocks noChangeShapeType="1"/>
          </p:cNvCxnSpPr>
          <p:nvPr/>
        </p:nvCxnSpPr>
        <p:spPr bwMode="auto">
          <a:xfrm rot="5400000" flipH="1" flipV="1">
            <a:off x="4448175" y="4752975"/>
            <a:ext cx="1676400" cy="342900"/>
          </a:xfrm>
          <a:prstGeom prst="line">
            <a:avLst/>
          </a:prstGeom>
          <a:noFill/>
          <a:ln w="15875" algn="ctr">
            <a:solidFill>
              <a:srgbClr val="00CC00"/>
            </a:solidFill>
            <a:round/>
            <a:headEnd/>
            <a:tailEnd type="none" w="lg" len="lg"/>
          </a:ln>
        </p:spPr>
      </p:cxnSp>
      <p:cxnSp>
        <p:nvCxnSpPr>
          <p:cNvPr id="26676" name="Straight Connector 199"/>
          <p:cNvCxnSpPr>
            <a:cxnSpLocks noChangeShapeType="1"/>
          </p:cNvCxnSpPr>
          <p:nvPr/>
        </p:nvCxnSpPr>
        <p:spPr bwMode="auto">
          <a:xfrm rot="5400000">
            <a:off x="4396581" y="4890294"/>
            <a:ext cx="2124075" cy="1588"/>
          </a:xfrm>
          <a:prstGeom prst="line">
            <a:avLst/>
          </a:prstGeom>
          <a:noFill/>
          <a:ln w="15875" algn="ctr">
            <a:solidFill>
              <a:srgbClr val="00CC00"/>
            </a:solidFill>
            <a:prstDash val="dash"/>
            <a:round/>
            <a:headEnd/>
            <a:tailEnd type="none" w="lg" len="lg"/>
          </a:ln>
        </p:spPr>
      </p:cxnSp>
      <p:sp>
        <p:nvSpPr>
          <p:cNvPr id="26677" name="Rectangle 44"/>
          <p:cNvSpPr>
            <a:spLocks noChangeArrowheads="1"/>
          </p:cNvSpPr>
          <p:nvPr/>
        </p:nvSpPr>
        <p:spPr bwMode="auto">
          <a:xfrm>
            <a:off x="5691188" y="5183188"/>
            <a:ext cx="1033462" cy="4841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63% of maximum</a:t>
            </a:r>
          </a:p>
          <a:p>
            <a:pPr>
              <a:spcBef>
                <a:spcPct val="0"/>
              </a:spcBef>
              <a:buClrTx/>
              <a:buSzTx/>
              <a:buFontTx/>
              <a:buNone/>
            </a:pPr>
            <a:br>
              <a:rPr lang="en-US" sz="1600" b="0" dirty="0"/>
            </a:br>
            <a:br>
              <a:rPr lang="en-US" sz="1600" b="0" dirty="0"/>
            </a:br>
            <a:br>
              <a:rPr lang="en-US" sz="1600" b="0" dirty="0"/>
            </a:br>
            <a:endParaRPr lang="en-US" sz="1600" b="0" dirty="0"/>
          </a:p>
        </p:txBody>
      </p:sp>
      <p:cxnSp>
        <p:nvCxnSpPr>
          <p:cNvPr id="26678" name="Straight Arrow Connector 201"/>
          <p:cNvCxnSpPr>
            <a:cxnSpLocks noChangeShapeType="1"/>
          </p:cNvCxnSpPr>
          <p:nvPr/>
        </p:nvCxnSpPr>
        <p:spPr bwMode="auto">
          <a:xfrm rot="16200000" flipV="1">
            <a:off x="5411788" y="4783138"/>
            <a:ext cx="468312" cy="328612"/>
          </a:xfrm>
          <a:prstGeom prst="straightConnector1">
            <a:avLst/>
          </a:prstGeom>
          <a:noFill/>
          <a:ln w="15875" algn="ctr">
            <a:solidFill>
              <a:srgbClr val="0000FF"/>
            </a:solidFill>
            <a:round/>
            <a:headEnd/>
            <a:tailEnd type="arrow" w="med" len="med"/>
          </a:ln>
        </p:spPr>
      </p:cxnSp>
      <p:sp>
        <p:nvSpPr>
          <p:cNvPr id="209" name="Oval 208"/>
          <p:cNvSpPr/>
          <p:nvPr/>
        </p:nvSpPr>
        <p:spPr bwMode="auto">
          <a:xfrm>
            <a:off x="5427663" y="4651375"/>
            <a:ext cx="92075" cy="90488"/>
          </a:xfrm>
          <a:prstGeom prst="ellipse">
            <a:avLst/>
          </a:prstGeom>
          <a:solidFill>
            <a:schemeClr val="bg1"/>
          </a:solidFill>
          <a:ln w="19050" cap="flat" cmpd="sng" algn="ctr">
            <a:solidFill>
              <a:srgbClr val="00CC00"/>
            </a:solidFill>
            <a:prstDash val="solid"/>
            <a:round/>
            <a:headEnd type="none" w="med" len="med"/>
            <a:tailEnd type="stealth" w="lg" len="lg"/>
          </a:ln>
          <a:effectLst/>
        </p:spPr>
        <p:txBody>
          <a:bodyPr lIns="92075" tIns="46038" rIns="92075" bIns="46038"/>
          <a:lstStyle/>
          <a:p>
            <a:pPr marL="1028700" lvl="1" indent="-571500">
              <a:defRPr/>
            </a:pPr>
            <a:endParaRPr lang="en-GB" dirty="0">
              <a:effectLst>
                <a:outerShdw blurRad="38100" dist="38100" dir="2700000" algn="tl">
                  <a:srgbClr val="000000">
                    <a:alpha val="43137"/>
                  </a:srgbClr>
                </a:outerShdw>
              </a:effectLst>
            </a:endParaRPr>
          </a:p>
        </p:txBody>
      </p:sp>
      <p:cxnSp>
        <p:nvCxnSpPr>
          <p:cNvPr id="26680" name="Straight Connector 210"/>
          <p:cNvCxnSpPr>
            <a:cxnSpLocks noChangeShapeType="1"/>
          </p:cNvCxnSpPr>
          <p:nvPr/>
        </p:nvCxnSpPr>
        <p:spPr bwMode="auto">
          <a:xfrm rot="16200000" flipV="1">
            <a:off x="6110287" y="4738688"/>
            <a:ext cx="1628775" cy="323850"/>
          </a:xfrm>
          <a:prstGeom prst="line">
            <a:avLst/>
          </a:prstGeom>
          <a:noFill/>
          <a:ln w="15875" algn="ctr">
            <a:solidFill>
              <a:srgbClr val="00CC00"/>
            </a:solidFill>
            <a:round/>
            <a:headEnd/>
            <a:tailEnd type="none" w="lg" len="lg"/>
          </a:ln>
        </p:spPr>
      </p:cxnSp>
      <p:cxnSp>
        <p:nvCxnSpPr>
          <p:cNvPr id="26681" name="Straight Connector 212"/>
          <p:cNvCxnSpPr>
            <a:cxnSpLocks noChangeShapeType="1"/>
          </p:cNvCxnSpPr>
          <p:nvPr/>
        </p:nvCxnSpPr>
        <p:spPr bwMode="auto">
          <a:xfrm rot="5400000">
            <a:off x="6149975" y="4795838"/>
            <a:ext cx="1874837" cy="1588"/>
          </a:xfrm>
          <a:prstGeom prst="line">
            <a:avLst/>
          </a:prstGeom>
          <a:noFill/>
          <a:ln w="15875" algn="ctr">
            <a:solidFill>
              <a:srgbClr val="00CC00"/>
            </a:solidFill>
            <a:prstDash val="dash"/>
            <a:round/>
            <a:headEnd/>
            <a:tailEnd type="none" w="lg" len="lg"/>
          </a:ln>
        </p:spPr>
      </p:cxnSp>
      <p:sp>
        <p:nvSpPr>
          <p:cNvPr id="214" name="Oval 213"/>
          <p:cNvSpPr/>
          <p:nvPr/>
        </p:nvSpPr>
        <p:spPr bwMode="auto">
          <a:xfrm>
            <a:off x="7037388" y="5108575"/>
            <a:ext cx="92075" cy="90488"/>
          </a:xfrm>
          <a:prstGeom prst="ellipse">
            <a:avLst/>
          </a:prstGeom>
          <a:solidFill>
            <a:schemeClr val="bg1"/>
          </a:solidFill>
          <a:ln w="19050" cap="flat" cmpd="sng" algn="ctr">
            <a:solidFill>
              <a:srgbClr val="00CC00"/>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6683" name="Rectangle 44"/>
          <p:cNvSpPr>
            <a:spLocks noChangeArrowheads="1"/>
          </p:cNvSpPr>
          <p:nvPr/>
        </p:nvSpPr>
        <p:spPr bwMode="auto">
          <a:xfrm>
            <a:off x="6977063" y="5916613"/>
            <a:ext cx="1033462" cy="484187"/>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600" b="0" dirty="0"/>
              <a:t>37% of maximum</a:t>
            </a:r>
          </a:p>
          <a:p>
            <a:pPr>
              <a:spcBef>
                <a:spcPct val="0"/>
              </a:spcBef>
              <a:buClrTx/>
              <a:buSzTx/>
              <a:buFontTx/>
              <a:buNone/>
            </a:pPr>
            <a:br>
              <a:rPr lang="en-US" sz="1600" b="0" dirty="0"/>
            </a:br>
            <a:br>
              <a:rPr lang="en-US" sz="1600" b="0" dirty="0"/>
            </a:br>
            <a:br>
              <a:rPr lang="en-US" sz="1600" b="0" dirty="0"/>
            </a:br>
            <a:endParaRPr lang="en-US" sz="1600" b="0" dirty="0"/>
          </a:p>
        </p:txBody>
      </p:sp>
      <p:cxnSp>
        <p:nvCxnSpPr>
          <p:cNvPr id="26684" name="Straight Arrow Connector 216"/>
          <p:cNvCxnSpPr>
            <a:cxnSpLocks noChangeShapeType="1"/>
          </p:cNvCxnSpPr>
          <p:nvPr/>
        </p:nvCxnSpPr>
        <p:spPr bwMode="auto">
          <a:xfrm rot="16200000" flipV="1">
            <a:off x="6924675" y="5448300"/>
            <a:ext cx="609600" cy="228600"/>
          </a:xfrm>
          <a:prstGeom prst="straightConnector1">
            <a:avLst/>
          </a:prstGeom>
          <a:noFill/>
          <a:ln w="15875" algn="ctr">
            <a:solidFill>
              <a:srgbClr val="0000FF"/>
            </a:solidFill>
            <a:round/>
            <a:headEnd/>
            <a:tailEnd type="arrow" w="med" len="med"/>
          </a:ln>
        </p:spPr>
      </p:cxnSp>
      <p:graphicFrame>
        <p:nvGraphicFramePr>
          <p:cNvPr id="26633" name="Object 30"/>
          <p:cNvGraphicFramePr>
            <a:graphicFrameLocks noChangeAspect="1"/>
          </p:cNvGraphicFramePr>
          <p:nvPr/>
        </p:nvGraphicFramePr>
        <p:xfrm>
          <a:off x="5186363" y="3740150"/>
          <a:ext cx="200025" cy="219075"/>
        </p:xfrm>
        <a:graphic>
          <a:graphicData uri="http://schemas.openxmlformats.org/presentationml/2006/ole">
            <mc:AlternateContent xmlns:mc="http://schemas.openxmlformats.org/markup-compatibility/2006">
              <mc:Choice xmlns:v="urn:schemas-microsoft-com:vml" Requires="v">
                <p:oleObj name="Equation" r:id="rId18" imgW="126835" imgH="139518" progId="Equation.3">
                  <p:embed/>
                </p:oleObj>
              </mc:Choice>
              <mc:Fallback>
                <p:oleObj name="Equation" r:id="rId18" imgW="126835" imgH="139518" progId="Equation.3">
                  <p:embed/>
                  <p:pic>
                    <p:nvPicPr>
                      <p:cNvPr id="0" name="Picture 6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186363" y="3740150"/>
                        <a:ext cx="200025" cy="219075"/>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cxnSp>
        <p:nvCxnSpPr>
          <p:cNvPr id="26685" name="Straight Arrow Connector 220"/>
          <p:cNvCxnSpPr>
            <a:cxnSpLocks noChangeShapeType="1"/>
          </p:cNvCxnSpPr>
          <p:nvPr/>
        </p:nvCxnSpPr>
        <p:spPr bwMode="auto">
          <a:xfrm rot="10800000" flipV="1">
            <a:off x="5133975" y="3979863"/>
            <a:ext cx="319088" cy="1587"/>
          </a:xfrm>
          <a:prstGeom prst="straightConnector1">
            <a:avLst/>
          </a:prstGeom>
          <a:noFill/>
          <a:ln w="15875" algn="ctr">
            <a:solidFill>
              <a:srgbClr val="00CC00"/>
            </a:solidFill>
            <a:round/>
            <a:headEnd type="arrow" w="med" len="med"/>
            <a:tailEnd type="arrow" w="med" len="med"/>
          </a:ln>
        </p:spPr>
      </p:cxnSp>
      <p:graphicFrame>
        <p:nvGraphicFramePr>
          <p:cNvPr id="26634" name="Object 30"/>
          <p:cNvGraphicFramePr>
            <a:graphicFrameLocks noChangeAspect="1"/>
          </p:cNvGraphicFramePr>
          <p:nvPr/>
        </p:nvGraphicFramePr>
        <p:xfrm>
          <a:off x="6805613" y="3740150"/>
          <a:ext cx="200025" cy="219075"/>
        </p:xfrm>
        <a:graphic>
          <a:graphicData uri="http://schemas.openxmlformats.org/presentationml/2006/ole">
            <mc:AlternateContent xmlns:mc="http://schemas.openxmlformats.org/markup-compatibility/2006">
              <mc:Choice xmlns:v="urn:schemas-microsoft-com:vml" Requires="v">
                <p:oleObj name="Equation" r:id="rId20" imgW="126835" imgH="139518" progId="Equation.3">
                  <p:embed/>
                </p:oleObj>
              </mc:Choice>
              <mc:Fallback>
                <p:oleObj name="Equation" r:id="rId20" imgW="126835" imgH="139518" progId="Equation.3">
                  <p:embed/>
                  <p:pic>
                    <p:nvPicPr>
                      <p:cNvPr id="0" name="Picture 6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05613" y="3740150"/>
                        <a:ext cx="200025" cy="219075"/>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cxnSp>
        <p:nvCxnSpPr>
          <p:cNvPr id="26686" name="Straight Arrow Connector 224"/>
          <p:cNvCxnSpPr>
            <a:cxnSpLocks noChangeShapeType="1"/>
          </p:cNvCxnSpPr>
          <p:nvPr/>
        </p:nvCxnSpPr>
        <p:spPr bwMode="auto">
          <a:xfrm rot="10800000" flipV="1">
            <a:off x="6753225" y="3979863"/>
            <a:ext cx="319088" cy="1587"/>
          </a:xfrm>
          <a:prstGeom prst="straightConnector1">
            <a:avLst/>
          </a:prstGeom>
          <a:noFill/>
          <a:ln w="15875" algn="ctr">
            <a:solidFill>
              <a:srgbClr val="00CC00"/>
            </a:solidFill>
            <a:round/>
            <a:headEnd type="arrow" w="med" len="med"/>
            <a:tailEnd type="arrow" w="med" len="med"/>
          </a:ln>
        </p:spPr>
      </p:cxnSp>
      <p:sp>
        <p:nvSpPr>
          <p:cNvPr id="26687"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Date Placeholder 4"/>
          <p:cNvSpPr>
            <a:spLocks noGrp="1"/>
          </p:cNvSpPr>
          <p:nvPr>
            <p:ph type="dt" sz="quarter" idx="10"/>
          </p:nvPr>
        </p:nvSpPr>
        <p:spPr>
          <a:noFill/>
        </p:spPr>
        <p:txBody>
          <a:bodyPr/>
          <a:lstStyle/>
          <a:p>
            <a:r>
              <a:rPr lang="en-US"/>
              <a:t>F. Caspers, M. Wendt, M. Bozzolan; JUAS 2021 RF Eng.</a:t>
            </a:r>
            <a:endParaRPr lang="en-US" dirty="0"/>
          </a:p>
        </p:txBody>
      </p:sp>
      <p:sp>
        <p:nvSpPr>
          <p:cNvPr id="27653" name="Slide Number Placeholder 5"/>
          <p:cNvSpPr>
            <a:spLocks noGrp="1"/>
          </p:cNvSpPr>
          <p:nvPr>
            <p:ph type="sldNum" sz="quarter" idx="11"/>
          </p:nvPr>
        </p:nvSpPr>
        <p:spPr>
          <a:noFill/>
        </p:spPr>
        <p:txBody>
          <a:bodyPr/>
          <a:lstStyle/>
          <a:p>
            <a:fld id="{93D70D03-14A2-43C6-B61E-BEA0E0657BBC}" type="slidenum">
              <a:rPr lang="en-US" smtClean="0"/>
              <a:pPr/>
              <a:t>77</a:t>
            </a:fld>
            <a:endParaRPr lang="en-US" dirty="0"/>
          </a:p>
        </p:txBody>
      </p:sp>
      <p:pic>
        <p:nvPicPr>
          <p:cNvPr id="27654" name="Picture 60" descr="RC_Pulse_02Tau.emf"/>
          <p:cNvPicPr>
            <a:picLocks noChangeAspect="1"/>
          </p:cNvPicPr>
          <p:nvPr/>
        </p:nvPicPr>
        <p:blipFill>
          <a:blip r:embed="rId3" cstate="print"/>
          <a:srcRect/>
          <a:stretch>
            <a:fillRect/>
          </a:stretch>
        </p:blipFill>
        <p:spPr bwMode="auto">
          <a:xfrm>
            <a:off x="4649788" y="1357313"/>
            <a:ext cx="4183062" cy="4859337"/>
          </a:xfrm>
          <a:prstGeom prst="rect">
            <a:avLst/>
          </a:prstGeom>
          <a:noFill/>
          <a:ln w="9525">
            <a:noFill/>
            <a:miter lim="800000"/>
            <a:headEnd/>
            <a:tailEnd/>
          </a:ln>
        </p:spPr>
      </p:pic>
      <p:pic>
        <p:nvPicPr>
          <p:cNvPr id="27655" name="Picture 62" descr="RC_Pulse_3Tau.emf"/>
          <p:cNvPicPr>
            <a:picLocks noChangeAspect="1"/>
          </p:cNvPicPr>
          <p:nvPr/>
        </p:nvPicPr>
        <p:blipFill>
          <a:blip r:embed="rId4" cstate="print"/>
          <a:srcRect/>
          <a:stretch>
            <a:fillRect/>
          </a:stretch>
        </p:blipFill>
        <p:spPr bwMode="auto">
          <a:xfrm>
            <a:off x="431800" y="1347788"/>
            <a:ext cx="4183063" cy="4859337"/>
          </a:xfrm>
          <a:prstGeom prst="rect">
            <a:avLst/>
          </a:prstGeom>
          <a:noFill/>
          <a:ln w="9525">
            <a:noFill/>
            <a:miter lim="800000"/>
            <a:headEnd/>
            <a:tailEnd/>
          </a:ln>
        </p:spPr>
      </p:pic>
      <p:graphicFrame>
        <p:nvGraphicFramePr>
          <p:cNvPr id="27650" name="Object 30"/>
          <p:cNvGraphicFramePr>
            <a:graphicFrameLocks noChangeAspect="1"/>
          </p:cNvGraphicFramePr>
          <p:nvPr/>
        </p:nvGraphicFramePr>
        <p:xfrm>
          <a:off x="2028825" y="2119313"/>
          <a:ext cx="858838" cy="279400"/>
        </p:xfrm>
        <a:graphic>
          <a:graphicData uri="http://schemas.openxmlformats.org/presentationml/2006/ole">
            <mc:AlternateContent xmlns:mc="http://schemas.openxmlformats.org/markup-compatibility/2006">
              <mc:Choice xmlns:v="urn:schemas-microsoft-com:vml" Requires="v">
                <p:oleObj name="Equation" r:id="rId5" imgW="545626" imgH="177646" progId="Equation.3">
                  <p:embed/>
                </p:oleObj>
              </mc:Choice>
              <mc:Fallback>
                <p:oleObj name="Equation" r:id="rId5" imgW="545626" imgH="177646" progId="Equation.3">
                  <p:embed/>
                  <p:pic>
                    <p:nvPicPr>
                      <p:cNvPr id="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28825" y="2119313"/>
                        <a:ext cx="858838" cy="279400"/>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cxnSp>
        <p:nvCxnSpPr>
          <p:cNvPr id="27656" name="Straight Arrow Connector 64"/>
          <p:cNvCxnSpPr>
            <a:cxnSpLocks noChangeShapeType="1"/>
          </p:cNvCxnSpPr>
          <p:nvPr/>
        </p:nvCxnSpPr>
        <p:spPr bwMode="auto">
          <a:xfrm rot="10800000" flipV="1">
            <a:off x="1997075" y="2513013"/>
            <a:ext cx="931863" cy="0"/>
          </a:xfrm>
          <a:prstGeom prst="straightConnector1">
            <a:avLst/>
          </a:prstGeom>
          <a:noFill/>
          <a:ln w="15875" algn="ctr">
            <a:solidFill>
              <a:srgbClr val="FF0000"/>
            </a:solidFill>
            <a:round/>
            <a:headEnd type="arrow" w="med" len="med"/>
            <a:tailEnd type="arrow" w="med" len="med"/>
          </a:ln>
        </p:spPr>
      </p:cxnSp>
      <p:cxnSp>
        <p:nvCxnSpPr>
          <p:cNvPr id="27657" name="Straight Connector 75"/>
          <p:cNvCxnSpPr>
            <a:cxnSpLocks noChangeShapeType="1"/>
          </p:cNvCxnSpPr>
          <p:nvPr/>
        </p:nvCxnSpPr>
        <p:spPr bwMode="auto">
          <a:xfrm rot="5400000" flipH="1" flipV="1">
            <a:off x="5930107" y="1607344"/>
            <a:ext cx="184150" cy="1587"/>
          </a:xfrm>
          <a:prstGeom prst="line">
            <a:avLst/>
          </a:prstGeom>
          <a:noFill/>
          <a:ln w="15875" algn="ctr">
            <a:solidFill>
              <a:schemeClr val="tx1"/>
            </a:solidFill>
            <a:round/>
            <a:headEnd/>
            <a:tailEnd type="none" w="lg" len="lg"/>
          </a:ln>
        </p:spPr>
      </p:cxnSp>
      <p:cxnSp>
        <p:nvCxnSpPr>
          <p:cNvPr id="27658" name="Straight Connector 76"/>
          <p:cNvCxnSpPr>
            <a:cxnSpLocks noChangeShapeType="1"/>
          </p:cNvCxnSpPr>
          <p:nvPr/>
        </p:nvCxnSpPr>
        <p:spPr bwMode="auto">
          <a:xfrm rot="5400000" flipH="1" flipV="1">
            <a:off x="5865019" y="1607344"/>
            <a:ext cx="184150" cy="1588"/>
          </a:xfrm>
          <a:prstGeom prst="line">
            <a:avLst/>
          </a:prstGeom>
          <a:noFill/>
          <a:ln w="15875" algn="ctr">
            <a:solidFill>
              <a:schemeClr val="tx1"/>
            </a:solidFill>
            <a:round/>
            <a:headEnd/>
            <a:tailEnd type="none" w="lg" len="lg"/>
          </a:ln>
        </p:spPr>
      </p:cxnSp>
      <p:cxnSp>
        <p:nvCxnSpPr>
          <p:cNvPr id="27659" name="Straight Arrow Connector 80"/>
          <p:cNvCxnSpPr>
            <a:cxnSpLocks noChangeShapeType="1"/>
          </p:cNvCxnSpPr>
          <p:nvPr/>
        </p:nvCxnSpPr>
        <p:spPr bwMode="auto">
          <a:xfrm rot="10800000">
            <a:off x="5680075" y="1598613"/>
            <a:ext cx="268288" cy="1587"/>
          </a:xfrm>
          <a:prstGeom prst="straightConnector1">
            <a:avLst/>
          </a:prstGeom>
          <a:noFill/>
          <a:ln w="15875" algn="ctr">
            <a:solidFill>
              <a:srgbClr val="FF0000"/>
            </a:solidFill>
            <a:round/>
            <a:headEnd type="arrow" w="med" len="med"/>
            <a:tailEnd/>
          </a:ln>
        </p:spPr>
      </p:cxnSp>
      <p:cxnSp>
        <p:nvCxnSpPr>
          <p:cNvPr id="27660" name="Straight Arrow Connector 84"/>
          <p:cNvCxnSpPr>
            <a:cxnSpLocks noChangeShapeType="1"/>
          </p:cNvCxnSpPr>
          <p:nvPr/>
        </p:nvCxnSpPr>
        <p:spPr bwMode="auto">
          <a:xfrm rot="10800000">
            <a:off x="6021388" y="1598613"/>
            <a:ext cx="268287" cy="1587"/>
          </a:xfrm>
          <a:prstGeom prst="straightConnector1">
            <a:avLst/>
          </a:prstGeom>
          <a:noFill/>
          <a:ln w="15875" algn="ctr">
            <a:solidFill>
              <a:srgbClr val="FF0000"/>
            </a:solidFill>
            <a:round/>
            <a:headEnd/>
            <a:tailEnd type="arrow" w="med" len="med"/>
          </a:ln>
        </p:spPr>
      </p:cxnSp>
      <p:graphicFrame>
        <p:nvGraphicFramePr>
          <p:cNvPr id="27651" name="Object 30"/>
          <p:cNvGraphicFramePr>
            <a:graphicFrameLocks noChangeAspect="1"/>
          </p:cNvGraphicFramePr>
          <p:nvPr/>
        </p:nvGraphicFramePr>
        <p:xfrm>
          <a:off x="6316663" y="1398588"/>
          <a:ext cx="1038225" cy="279400"/>
        </p:xfrm>
        <a:graphic>
          <a:graphicData uri="http://schemas.openxmlformats.org/presentationml/2006/ole">
            <mc:AlternateContent xmlns:mc="http://schemas.openxmlformats.org/markup-compatibility/2006">
              <mc:Choice xmlns:v="urn:schemas-microsoft-com:vml" Requires="v">
                <p:oleObj name="Equation" r:id="rId7" imgW="660113" imgH="177723" progId="Equation.3">
                  <p:embed/>
                </p:oleObj>
              </mc:Choice>
              <mc:Fallback>
                <p:oleObj name="Equation" r:id="rId7" imgW="660113" imgH="177723" progId="Equation.3">
                  <p:embed/>
                  <p:pic>
                    <p:nvPicPr>
                      <p:cNvPr id="0"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16663" y="1398588"/>
                        <a:ext cx="1038225" cy="279400"/>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sp>
        <p:nvSpPr>
          <p:cNvPr id="91" name="Rectangle 16"/>
          <p:cNvSpPr>
            <a:spLocks noChangeArrowheads="1"/>
          </p:cNvSpPr>
          <p:nvPr/>
        </p:nvSpPr>
        <p:spPr bwMode="auto">
          <a:xfrm>
            <a:off x="857250" y="487363"/>
            <a:ext cx="7524750"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Transients on an RC-Element (2)</a:t>
            </a:r>
          </a:p>
        </p:txBody>
      </p:sp>
      <p:sp>
        <p:nvSpPr>
          <p:cNvPr id="27662"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4" descr="CavityResponse.emf"/>
          <p:cNvPicPr>
            <a:picLocks noChangeAspect="1"/>
          </p:cNvPicPr>
          <p:nvPr/>
        </p:nvPicPr>
        <p:blipFill>
          <a:blip r:embed="rId3" cstate="print"/>
          <a:srcRect/>
          <a:stretch>
            <a:fillRect/>
          </a:stretch>
        </p:blipFill>
        <p:spPr bwMode="auto">
          <a:xfrm>
            <a:off x="147638" y="1478862"/>
            <a:ext cx="6357937" cy="4740275"/>
          </a:xfrm>
          <a:prstGeom prst="rect">
            <a:avLst/>
          </a:prstGeom>
          <a:noFill/>
          <a:ln w="9525">
            <a:noFill/>
            <a:miter lim="800000"/>
            <a:headEnd/>
            <a:tailEnd/>
          </a:ln>
        </p:spPr>
      </p:pic>
      <p:sp>
        <p:nvSpPr>
          <p:cNvPr id="6246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2468" name="Slide Number Placeholder 4"/>
          <p:cNvSpPr>
            <a:spLocks noGrp="1"/>
          </p:cNvSpPr>
          <p:nvPr>
            <p:ph type="sldNum" sz="quarter" idx="11"/>
          </p:nvPr>
        </p:nvSpPr>
        <p:spPr>
          <a:noFill/>
        </p:spPr>
        <p:txBody>
          <a:bodyPr/>
          <a:lstStyle/>
          <a:p>
            <a:fld id="{05760743-1534-4844-BEBC-60207D428E73}" type="slidenum">
              <a:rPr lang="en-US" smtClean="0"/>
              <a:pPr/>
              <a:t>78</a:t>
            </a:fld>
            <a:endParaRPr lang="en-US" dirty="0"/>
          </a:p>
        </p:txBody>
      </p:sp>
      <p:sp>
        <p:nvSpPr>
          <p:cNvPr id="22534" name="Rectangle 6"/>
          <p:cNvSpPr>
            <a:spLocks noChangeArrowheads="1"/>
          </p:cNvSpPr>
          <p:nvPr/>
        </p:nvSpPr>
        <p:spPr bwMode="auto">
          <a:xfrm>
            <a:off x="901700" y="395288"/>
            <a:ext cx="726281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Response of a tuned cavity to sinusoidal drive current (1)</a:t>
            </a:r>
          </a:p>
        </p:txBody>
      </p:sp>
      <p:sp>
        <p:nvSpPr>
          <p:cNvPr id="62470" name="Rectangle 7"/>
          <p:cNvSpPr>
            <a:spLocks noChangeArrowheads="1"/>
          </p:cNvSpPr>
          <p:nvPr/>
        </p:nvSpPr>
        <p:spPr bwMode="auto">
          <a:xfrm>
            <a:off x="1457325" y="1562100"/>
            <a:ext cx="1763713" cy="323850"/>
          </a:xfrm>
          <a:prstGeom prst="rect">
            <a:avLst/>
          </a:prstGeom>
          <a:noFill/>
          <a:ln w="9525">
            <a:noFill/>
            <a:miter lim="800000"/>
            <a:headEnd/>
            <a:tailEnd/>
          </a:ln>
        </p:spPr>
        <p:txBody>
          <a:bodyPr tIns="91440" bIns="91440"/>
          <a:lstStyle/>
          <a:p>
            <a:pPr>
              <a:spcBef>
                <a:spcPct val="0"/>
              </a:spcBef>
              <a:buClrTx/>
              <a:buSzTx/>
              <a:buFontTx/>
              <a:buNone/>
            </a:pPr>
            <a:r>
              <a:rPr lang="en-US" b="0" baseline="30000" dirty="0"/>
              <a:t>Drive current </a:t>
            </a:r>
            <a:r>
              <a:rPr lang="en-US" b="0" i="1" baseline="30000" dirty="0">
                <a:latin typeface="Times New Roman" pitchFamily="18" charset="0"/>
                <a:cs typeface="Times New Roman" pitchFamily="18" charset="0"/>
              </a:rPr>
              <a:t>I</a:t>
            </a:r>
          </a:p>
        </p:txBody>
      </p:sp>
      <p:sp>
        <p:nvSpPr>
          <p:cNvPr id="62471" name="Rectangle 9"/>
          <p:cNvSpPr>
            <a:spLocks noChangeArrowheads="1"/>
          </p:cNvSpPr>
          <p:nvPr/>
        </p:nvSpPr>
        <p:spPr bwMode="auto">
          <a:xfrm>
            <a:off x="1465263" y="3459163"/>
            <a:ext cx="2678112" cy="336550"/>
          </a:xfrm>
          <a:prstGeom prst="rect">
            <a:avLst/>
          </a:prstGeom>
          <a:noFill/>
          <a:ln w="9525">
            <a:noFill/>
            <a:miter lim="800000"/>
            <a:headEnd/>
            <a:tailEnd/>
          </a:ln>
        </p:spPr>
        <p:txBody>
          <a:bodyPr tIns="91440" bIns="91440"/>
          <a:lstStyle/>
          <a:p>
            <a:pPr>
              <a:spcBef>
                <a:spcPct val="0"/>
              </a:spcBef>
              <a:buClrTx/>
              <a:buSzTx/>
              <a:buFontTx/>
              <a:buNone/>
            </a:pPr>
            <a:r>
              <a:rPr lang="en-US" b="0" baseline="30000" dirty="0"/>
              <a:t>Cavity response </a:t>
            </a:r>
            <a:r>
              <a:rPr lang="en-US" b="0" i="1" baseline="30000" dirty="0">
                <a:latin typeface="Times New Roman" pitchFamily="18" charset="0"/>
                <a:cs typeface="Times New Roman" pitchFamily="18" charset="0"/>
              </a:rPr>
              <a:t>U</a:t>
            </a:r>
          </a:p>
        </p:txBody>
      </p:sp>
      <p:sp>
        <p:nvSpPr>
          <p:cNvPr id="15" name="Rectangle 14"/>
          <p:cNvSpPr/>
          <p:nvPr/>
        </p:nvSpPr>
        <p:spPr bwMode="auto">
          <a:xfrm>
            <a:off x="1884363" y="3273425"/>
            <a:ext cx="153987" cy="128588"/>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6" name="Rectangle 15"/>
          <p:cNvSpPr/>
          <p:nvPr/>
        </p:nvSpPr>
        <p:spPr bwMode="auto">
          <a:xfrm>
            <a:off x="4708525" y="3328988"/>
            <a:ext cx="155575" cy="12700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62474" name="Rectangle 10"/>
          <p:cNvSpPr>
            <a:spLocks noChangeArrowheads="1"/>
          </p:cNvSpPr>
          <p:nvPr/>
        </p:nvSpPr>
        <p:spPr bwMode="auto">
          <a:xfrm>
            <a:off x="6027738" y="1828800"/>
            <a:ext cx="2921000" cy="4267200"/>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800" b="0" dirty="0"/>
              <a:t>In the first moment, the cavity acts like a capacitor, as seen from the generator (compare equivalent circuit). The RF is therefore short-circuited</a:t>
            </a:r>
            <a:br>
              <a:rPr lang="en-US" sz="1800" b="0" dirty="0"/>
            </a:br>
            <a:br>
              <a:rPr lang="en-US" sz="1800" b="0" dirty="0"/>
            </a:br>
            <a:r>
              <a:rPr lang="en-US" sz="1800" b="0" dirty="0"/>
              <a:t>In the stationary regime, the inductive (</a:t>
            </a:r>
            <a:r>
              <a:rPr lang="en-US" sz="1800" b="0" i="1" dirty="0">
                <a:latin typeface="Symbol" pitchFamily="18" charset="2"/>
              </a:rPr>
              <a:t>w</a:t>
            </a:r>
            <a:r>
              <a:rPr lang="en-US" sz="1800" b="0" i="1" dirty="0">
                <a:latin typeface="Times New Roman" pitchFamily="18" charset="0"/>
                <a:cs typeface="Times New Roman" pitchFamily="18" charset="0"/>
              </a:rPr>
              <a:t>L</a:t>
            </a:r>
            <a:r>
              <a:rPr lang="en-US" sz="1800" b="0" dirty="0"/>
              <a:t>) and capacitive reactances (1/(</a:t>
            </a:r>
            <a:r>
              <a:rPr lang="en-US" sz="1800" b="0" dirty="0">
                <a:latin typeface="Symbol" pitchFamily="18" charset="2"/>
              </a:rPr>
              <a:t>w</a:t>
            </a:r>
            <a:r>
              <a:rPr lang="en-US" sz="1800" b="0" i="1" dirty="0">
                <a:latin typeface="Times New Roman" pitchFamily="18" charset="0"/>
                <a:cs typeface="Times New Roman" pitchFamily="18" charset="0"/>
              </a:rPr>
              <a:t>C</a:t>
            </a:r>
            <a:r>
              <a:rPr lang="en-US" sz="1800" b="0" dirty="0"/>
              <a:t>)) cancel (operation at resonance frequency!). </a:t>
            </a:r>
            <a:br>
              <a:rPr lang="en-US" sz="1800" b="0" dirty="0"/>
            </a:br>
            <a:r>
              <a:rPr lang="en-US" sz="1800" b="0" dirty="0"/>
              <a:t>All the power goes into the shunt impedance </a:t>
            </a:r>
            <a:r>
              <a:rPr lang="en-US" sz="1800" b="0" i="1" dirty="0">
                <a:latin typeface="Times New Roman" pitchFamily="18" charset="0"/>
                <a:cs typeface="Times New Roman" pitchFamily="18" charset="0"/>
              </a:rPr>
              <a:t>R</a:t>
            </a:r>
            <a:r>
              <a:rPr lang="en-US" sz="1800" b="0" dirty="0"/>
              <a:t> =&gt; no more power reflected, at least for a matched generator...</a:t>
            </a:r>
          </a:p>
        </p:txBody>
      </p:sp>
      <p:sp>
        <p:nvSpPr>
          <p:cNvPr id="62475"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120835" name="Slide Number Placeholder 4"/>
          <p:cNvSpPr>
            <a:spLocks noGrp="1"/>
          </p:cNvSpPr>
          <p:nvPr>
            <p:ph type="sldNum" sz="quarter" idx="11"/>
          </p:nvPr>
        </p:nvSpPr>
        <p:spPr>
          <a:noFill/>
        </p:spPr>
        <p:txBody>
          <a:bodyPr/>
          <a:lstStyle/>
          <a:p>
            <a:fld id="{66F3D707-0432-45E7-97F1-0B22756D87F8}" type="slidenum">
              <a:rPr lang="en-US" smtClean="0"/>
              <a:pPr/>
              <a:t>79</a:t>
            </a:fld>
            <a:endParaRPr lang="en-US" dirty="0"/>
          </a:p>
        </p:txBody>
      </p:sp>
      <p:sp>
        <p:nvSpPr>
          <p:cNvPr id="8" name="Title 1"/>
          <p:cNvSpPr>
            <a:spLocks noGrp="1"/>
          </p:cNvSpPr>
          <p:nvPr>
            <p:ph type="title"/>
          </p:nvPr>
        </p:nvSpPr>
        <p:spPr>
          <a:xfrm>
            <a:off x="385482" y="407890"/>
            <a:ext cx="8256494" cy="1066800"/>
          </a:xfrm>
        </p:spPr>
        <p:txBody>
          <a:bodyPr/>
          <a:lstStyle/>
          <a:p>
            <a:r>
              <a:rPr lang="en-US" dirty="0"/>
              <a:t>Numerically calculated response of a cavity in the time domain</a:t>
            </a:r>
          </a:p>
        </p:txBody>
      </p:sp>
      <p:pic>
        <p:nvPicPr>
          <p:cNvPr id="132100" name="Picture 4"/>
          <p:cNvPicPr>
            <a:picLocks noChangeAspect="1" noChangeArrowheads="1"/>
          </p:cNvPicPr>
          <p:nvPr/>
        </p:nvPicPr>
        <p:blipFill>
          <a:blip r:embed="rId3" cstate="print"/>
          <a:srcRect/>
          <a:stretch>
            <a:fillRect/>
          </a:stretch>
        </p:blipFill>
        <p:spPr bwMode="auto">
          <a:xfrm>
            <a:off x="797299" y="1525401"/>
            <a:ext cx="2911894" cy="3754811"/>
          </a:xfrm>
          <a:prstGeom prst="rect">
            <a:avLst/>
          </a:prstGeom>
          <a:noFill/>
          <a:ln w="9525">
            <a:noFill/>
            <a:miter lim="800000"/>
            <a:headEnd/>
            <a:tailEnd/>
          </a:ln>
        </p:spPr>
      </p:pic>
      <p:pic>
        <p:nvPicPr>
          <p:cNvPr id="132101" name="Picture 5"/>
          <p:cNvPicPr>
            <a:picLocks noChangeAspect="1" noChangeArrowheads="1"/>
          </p:cNvPicPr>
          <p:nvPr/>
        </p:nvPicPr>
        <p:blipFill>
          <a:blip r:embed="rId4" cstate="print"/>
          <a:srcRect/>
          <a:stretch>
            <a:fillRect/>
          </a:stretch>
        </p:blipFill>
        <p:spPr bwMode="auto">
          <a:xfrm>
            <a:off x="4715787" y="1704976"/>
            <a:ext cx="3654724" cy="2920814"/>
          </a:xfrm>
          <a:prstGeom prst="rect">
            <a:avLst/>
          </a:prstGeom>
          <a:noFill/>
          <a:ln w="9525">
            <a:noFill/>
            <a:miter lim="800000"/>
            <a:headEnd/>
            <a:tailEnd/>
          </a:ln>
        </p:spPr>
      </p:pic>
      <p:pic>
        <p:nvPicPr>
          <p:cNvPr id="132102" name="Picture 6"/>
          <p:cNvPicPr>
            <a:picLocks noChangeAspect="1" noChangeArrowheads="1"/>
          </p:cNvPicPr>
          <p:nvPr/>
        </p:nvPicPr>
        <p:blipFill>
          <a:blip r:embed="rId5" cstate="print"/>
          <a:srcRect/>
          <a:stretch>
            <a:fillRect/>
          </a:stretch>
        </p:blipFill>
        <p:spPr bwMode="auto">
          <a:xfrm>
            <a:off x="1197348" y="5566802"/>
            <a:ext cx="2266950" cy="619125"/>
          </a:xfrm>
          <a:prstGeom prst="rect">
            <a:avLst/>
          </a:prstGeom>
          <a:noFill/>
          <a:ln w="9525">
            <a:noFill/>
            <a:miter lim="800000"/>
            <a:headEnd/>
            <a:tailEnd/>
          </a:ln>
        </p:spPr>
      </p:pic>
      <p:pic>
        <p:nvPicPr>
          <p:cNvPr id="132103" name="Picture 7"/>
          <p:cNvPicPr>
            <a:picLocks noChangeAspect="1" noChangeArrowheads="1"/>
          </p:cNvPicPr>
          <p:nvPr/>
        </p:nvPicPr>
        <p:blipFill>
          <a:blip r:embed="rId6" cstate="print"/>
          <a:srcRect/>
          <a:stretch>
            <a:fillRect/>
          </a:stretch>
        </p:blipFill>
        <p:spPr bwMode="auto">
          <a:xfrm>
            <a:off x="6029963" y="4856076"/>
            <a:ext cx="1971675" cy="1304925"/>
          </a:xfrm>
          <a:prstGeom prst="rect">
            <a:avLst/>
          </a:prstGeom>
          <a:noFill/>
          <a:ln w="9525">
            <a:noFill/>
            <a:miter lim="800000"/>
            <a:headEnd/>
            <a:tailEnd/>
          </a:ln>
        </p:spPr>
      </p:pic>
      <p:sp>
        <p:nvSpPr>
          <p:cNvPr id="15" name="TextBox 14"/>
          <p:cNvSpPr txBox="1"/>
          <p:nvPr/>
        </p:nvSpPr>
        <p:spPr>
          <a:xfrm>
            <a:off x="242048" y="6311163"/>
            <a:ext cx="8785412" cy="258532"/>
          </a:xfrm>
          <a:prstGeom prst="rect">
            <a:avLst/>
          </a:prstGeom>
          <a:noFill/>
        </p:spPr>
        <p:txBody>
          <a:bodyPr wrap="square" rtlCol="0">
            <a:spAutoFit/>
          </a:bodyPr>
          <a:lstStyle/>
          <a:p>
            <a:pPr>
              <a:buNone/>
            </a:pPr>
            <a:r>
              <a:rPr lang="en-US" sz="1200" b="0" dirty="0"/>
              <a:t>see: I. Awai, Y. Zhang, T. Ishida, Unified calculation of microwave resonator parameters, IEEE 2007</a:t>
            </a:r>
          </a:p>
        </p:txBody>
      </p:sp>
      <p:sp>
        <p:nvSpPr>
          <p:cNvPr id="2" name="TextBox 1"/>
          <p:cNvSpPr txBox="1"/>
          <p:nvPr/>
        </p:nvSpPr>
        <p:spPr>
          <a:xfrm>
            <a:off x="3362964" y="4175960"/>
            <a:ext cx="2303011" cy="2040559"/>
          </a:xfrm>
          <a:prstGeom prst="rect">
            <a:avLst/>
          </a:prstGeom>
          <a:noFill/>
        </p:spPr>
        <p:txBody>
          <a:bodyPr wrap="square" rtlCol="0">
            <a:spAutoFit/>
          </a:bodyPr>
          <a:lstStyle/>
          <a:p>
            <a:pPr>
              <a:buNone/>
            </a:pPr>
            <a:r>
              <a:rPr lang="en-GB" sz="1200" b="0" dirty="0"/>
              <a:t>Practical procedure when  doing this on the VNA:</a:t>
            </a:r>
          </a:p>
          <a:p>
            <a:pPr>
              <a:buNone/>
            </a:pPr>
            <a:r>
              <a:rPr lang="en-GB" sz="1400" b="0" dirty="0"/>
              <a:t>Adjust the points A1 and A2 (markers in the time domain trace) such that the ratio is 8.6 dB (one </a:t>
            </a:r>
            <a:r>
              <a:rPr lang="en-GB" sz="1400" b="0" dirty="0" err="1"/>
              <a:t>Neper</a:t>
            </a:r>
            <a:r>
              <a:rPr lang="en-GB" sz="1400" b="0" dirty="0"/>
              <a:t> or 1/e on linear scale) and then read the time difference t</a:t>
            </a:r>
            <a:r>
              <a:rPr lang="en-GB" sz="1400" b="0" baseline="-25000" dirty="0"/>
              <a:t>2</a:t>
            </a:r>
            <a:r>
              <a:rPr lang="en-GB" sz="1400" b="0" dirty="0"/>
              <a:t>-t</a:t>
            </a:r>
            <a:r>
              <a:rPr lang="en-GB" sz="1400" b="0" baseline="-25000" dirty="0"/>
              <a:t>1 </a:t>
            </a:r>
            <a:r>
              <a:rPr lang="en-GB" sz="1400" b="0" dirty="0"/>
              <a:t> using the markers on the screen</a:t>
            </a:r>
            <a:endParaRPr lang="en-GB" sz="1400" b="0" baseline="-25000" dirty="0"/>
          </a:p>
        </p:txBody>
      </p:sp>
      <p:sp>
        <p:nvSpPr>
          <p:cNvPr id="3" name="TextBox 2"/>
          <p:cNvSpPr txBox="1"/>
          <p:nvPr/>
        </p:nvSpPr>
        <p:spPr>
          <a:xfrm rot="16200000">
            <a:off x="336279" y="4190258"/>
            <a:ext cx="1380506" cy="341632"/>
          </a:xfrm>
          <a:prstGeom prst="rect">
            <a:avLst/>
          </a:prstGeom>
          <a:noFill/>
        </p:spPr>
        <p:txBody>
          <a:bodyPr wrap="none" rtlCol="0">
            <a:spAutoFit/>
          </a:bodyPr>
          <a:lstStyle/>
          <a:p>
            <a:pPr>
              <a:buNone/>
            </a:pPr>
            <a:r>
              <a:rPr lang="en-GB" sz="1200" b="0" dirty="0"/>
              <a:t>Linear</a:t>
            </a:r>
            <a:r>
              <a:rPr lang="en-GB" sz="1800" b="0" dirty="0"/>
              <a:t> </a:t>
            </a:r>
            <a:r>
              <a:rPr lang="en-GB" sz="1200" b="0" dirty="0"/>
              <a:t>scale here</a:t>
            </a:r>
          </a:p>
        </p:txBody>
      </p:sp>
      <p:sp>
        <p:nvSpPr>
          <p:cNvPr id="12" name="Rectangle 13">
            <a:extLst>
              <a:ext uri="{FF2B5EF4-FFF2-40B4-BE49-F238E27FC236}">
                <a16:creationId xmlns:a16="http://schemas.microsoft.com/office/drawing/2014/main" id="{0F6A4A4C-7B53-470B-B24F-F9BCBDA4276A}"/>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2"/>
          <p:cNvSpPr>
            <a:spLocks noGrp="1"/>
          </p:cNvSpPr>
          <p:nvPr>
            <p:ph type="dt" sz="quarter" idx="10"/>
          </p:nvPr>
        </p:nvSpPr>
        <p:spPr>
          <a:noFill/>
        </p:spPr>
        <p:txBody>
          <a:bodyPr/>
          <a:lstStyle/>
          <a:p>
            <a:r>
              <a:rPr lang="en-US"/>
              <a:t>F. Caspers, M. Wendt, M. Bozzolan; JUAS 2021 RF Eng.</a:t>
            </a:r>
            <a:endParaRPr lang="en-US" dirty="0"/>
          </a:p>
        </p:txBody>
      </p:sp>
      <p:sp>
        <p:nvSpPr>
          <p:cNvPr id="1028" name="Slide Number Placeholder 3"/>
          <p:cNvSpPr>
            <a:spLocks noGrp="1"/>
          </p:cNvSpPr>
          <p:nvPr>
            <p:ph type="sldNum" sz="quarter" idx="11"/>
          </p:nvPr>
        </p:nvSpPr>
        <p:spPr>
          <a:noFill/>
        </p:spPr>
        <p:txBody>
          <a:bodyPr/>
          <a:lstStyle/>
          <a:p>
            <a:fld id="{5C402A6C-F453-460D-BBBD-636600752990}" type="slidenum">
              <a:rPr lang="en-US" smtClean="0"/>
              <a:pPr/>
              <a:t>8</a:t>
            </a:fld>
            <a:endParaRPr lang="en-US" dirty="0"/>
          </a:p>
        </p:txBody>
      </p:sp>
      <p:sp>
        <p:nvSpPr>
          <p:cNvPr id="11276" name="Rectangle 12"/>
          <p:cNvSpPr>
            <a:spLocks noChangeArrowheads="1"/>
          </p:cNvSpPr>
          <p:nvPr/>
        </p:nvSpPr>
        <p:spPr bwMode="auto">
          <a:xfrm>
            <a:off x="973138" y="501650"/>
            <a:ext cx="6937375" cy="1066800"/>
          </a:xfrm>
          <a:prstGeom prst="rect">
            <a:avLst/>
          </a:prstGeom>
          <a:noFill/>
          <a:ln w="9525">
            <a:noFill/>
            <a:miter lim="800000"/>
            <a:headEnd/>
            <a:tailEnd/>
          </a:ln>
          <a:effectLst/>
        </p:spPr>
        <p:txBody>
          <a:bodyPr lIns="92075" tIns="365760" rIns="92075" bIns="365760" anchor="ctr"/>
          <a:lstStyle/>
          <a:p>
            <a:pPr algn="ctr">
              <a:spcBef>
                <a:spcPct val="0"/>
              </a:spcBef>
              <a:buClrTx/>
              <a:buSzTx/>
              <a:buFontTx/>
              <a:buNone/>
              <a:defRPr/>
            </a:pPr>
            <a:r>
              <a:rPr lang="en-US" sz="3200" dirty="0">
                <a:solidFill>
                  <a:srgbClr val="FF0000"/>
                </a:solidFill>
                <a:effectLst>
                  <a:outerShdw blurRad="38100" dist="38100" dir="2700000" algn="tl">
                    <a:srgbClr val="C0C0C0"/>
                  </a:outerShdw>
                </a:effectLst>
              </a:rPr>
              <a:t>From L and C to a cavity</a:t>
            </a:r>
          </a:p>
        </p:txBody>
      </p:sp>
      <p:sp>
        <p:nvSpPr>
          <p:cNvPr id="1030" name="Rectangle 14"/>
          <p:cNvSpPr>
            <a:spLocks noChangeArrowheads="1"/>
          </p:cNvSpPr>
          <p:nvPr/>
        </p:nvSpPr>
        <p:spPr bwMode="auto">
          <a:xfrm>
            <a:off x="3278188" y="5857875"/>
            <a:ext cx="4794250" cy="569913"/>
          </a:xfrm>
          <a:prstGeom prst="rect">
            <a:avLst/>
          </a:prstGeom>
          <a:noFill/>
          <a:ln w="9525">
            <a:noFill/>
            <a:miter lim="800000"/>
            <a:headEnd/>
            <a:tailEnd/>
          </a:ln>
        </p:spPr>
        <p:txBody>
          <a:bodyPr lIns="0" tIns="0" rIns="0" bIns="0"/>
          <a:lstStyle/>
          <a:p>
            <a:pPr>
              <a:spcBef>
                <a:spcPct val="0"/>
              </a:spcBef>
              <a:buClrTx/>
              <a:buSzTx/>
              <a:buFontTx/>
              <a:buNone/>
            </a:pPr>
            <a:r>
              <a:rPr lang="en-US" sz="1400" b="0" dirty="0"/>
              <a:t>Can the </a:t>
            </a:r>
            <a:r>
              <a:rPr lang="en-US" sz="1400" b="0" dirty="0">
                <a:solidFill>
                  <a:schemeClr val="accent2"/>
                </a:solidFill>
              </a:rPr>
              <a:t>short-circuit </a:t>
            </a:r>
            <a:r>
              <a:rPr lang="en-US" sz="1400" b="0" dirty="0"/>
              <a:t>be avoided?</a:t>
            </a:r>
            <a:endParaRPr lang="en-US" sz="800" b="0" dirty="0"/>
          </a:p>
          <a:p>
            <a:pPr>
              <a:spcBef>
                <a:spcPct val="0"/>
              </a:spcBef>
              <a:buClrTx/>
              <a:buSzTx/>
              <a:buFontTx/>
              <a:buNone/>
            </a:pPr>
            <a:endParaRPr lang="en-US" sz="800" b="0" dirty="0"/>
          </a:p>
          <a:p>
            <a:pPr>
              <a:spcBef>
                <a:spcPct val="0"/>
              </a:spcBef>
              <a:buClrTx/>
              <a:buSzTx/>
              <a:buFontTx/>
              <a:buNone/>
            </a:pPr>
            <a:r>
              <a:rPr lang="en-US" sz="1400" b="0" dirty="0"/>
              <a:t>Answer: No - but it doesn’t bother us at high frequencies.	</a:t>
            </a:r>
          </a:p>
        </p:txBody>
      </p:sp>
      <p:sp>
        <p:nvSpPr>
          <p:cNvPr id="1031" name="Rectangle 1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Basics</a:t>
            </a:r>
          </a:p>
        </p:txBody>
      </p:sp>
      <p:sp>
        <p:nvSpPr>
          <p:cNvPr id="1032" name="Rectangle 14"/>
          <p:cNvSpPr>
            <a:spLocks noChangeArrowheads="1"/>
          </p:cNvSpPr>
          <p:nvPr/>
        </p:nvSpPr>
        <p:spPr bwMode="auto">
          <a:xfrm>
            <a:off x="166688" y="5945188"/>
            <a:ext cx="2505075" cy="417512"/>
          </a:xfrm>
          <a:prstGeom prst="rect">
            <a:avLst/>
          </a:prstGeom>
          <a:noFill/>
          <a:ln w="9525">
            <a:noFill/>
            <a:miter lim="800000"/>
            <a:headEnd/>
            <a:tailEnd/>
          </a:ln>
        </p:spPr>
        <p:txBody>
          <a:bodyPr lIns="0" tIns="0" rIns="0" bIns="0"/>
          <a:lstStyle/>
          <a:p>
            <a:pPr>
              <a:spcBef>
                <a:spcPct val="0"/>
              </a:spcBef>
              <a:buClrTx/>
              <a:buSzTx/>
              <a:buFontTx/>
              <a:buNone/>
            </a:pPr>
            <a:r>
              <a:rPr lang="en-US" sz="1200" b="0" dirty="0"/>
              <a:t>Capacitor at high frequencies, </a:t>
            </a:r>
          </a:p>
          <a:p>
            <a:pPr>
              <a:spcBef>
                <a:spcPct val="0"/>
              </a:spcBef>
              <a:buClrTx/>
              <a:buSzTx/>
              <a:buFontTx/>
              <a:buNone/>
            </a:pPr>
            <a:r>
              <a:rPr lang="en-US" sz="1200" b="0" dirty="0"/>
              <a:t>The Feynman Lectures on Physics</a:t>
            </a:r>
          </a:p>
        </p:txBody>
      </p:sp>
      <p:sp>
        <p:nvSpPr>
          <p:cNvPr id="1033" name="Rectangle 14"/>
          <p:cNvSpPr>
            <a:spLocks noChangeArrowheads="1"/>
          </p:cNvSpPr>
          <p:nvPr/>
        </p:nvSpPr>
        <p:spPr bwMode="auto">
          <a:xfrm>
            <a:off x="904875" y="1538288"/>
            <a:ext cx="2189163" cy="849312"/>
          </a:xfrm>
          <a:prstGeom prst="rect">
            <a:avLst/>
          </a:prstGeom>
          <a:noFill/>
          <a:ln w="9525">
            <a:noFill/>
            <a:miter lim="800000"/>
            <a:headEnd/>
            <a:tailEnd/>
          </a:ln>
        </p:spPr>
        <p:txBody>
          <a:bodyPr lIns="0" tIns="0" rIns="0" bIns="0"/>
          <a:lstStyle/>
          <a:p>
            <a:pPr>
              <a:spcBef>
                <a:spcPct val="0"/>
              </a:spcBef>
              <a:buClrTx/>
              <a:buSzTx/>
              <a:buFontTx/>
              <a:buNone/>
            </a:pPr>
            <a:r>
              <a:rPr lang="en-US" sz="1600" b="0" dirty="0"/>
              <a:t>With a gap in the beam pipe we still have both ends at the same electric potential</a:t>
            </a:r>
          </a:p>
        </p:txBody>
      </p:sp>
      <p:cxnSp>
        <p:nvCxnSpPr>
          <p:cNvPr id="1035" name="Straight Arrow Connector 29"/>
          <p:cNvCxnSpPr>
            <a:cxnSpLocks noChangeShapeType="1"/>
          </p:cNvCxnSpPr>
          <p:nvPr/>
        </p:nvCxnSpPr>
        <p:spPr bwMode="auto">
          <a:xfrm>
            <a:off x="3287713" y="1949450"/>
            <a:ext cx="1985962" cy="1588"/>
          </a:xfrm>
          <a:prstGeom prst="straightConnector1">
            <a:avLst/>
          </a:prstGeom>
          <a:noFill/>
          <a:ln w="15875" algn="ctr">
            <a:solidFill>
              <a:schemeClr val="tx1"/>
            </a:solidFill>
            <a:round/>
            <a:headEnd/>
            <a:tailEnd type="arrow" w="med" len="med"/>
          </a:ln>
        </p:spPr>
      </p:cxnSp>
      <p:sp>
        <p:nvSpPr>
          <p:cNvPr id="1036" name="Rectangle 14"/>
          <p:cNvSpPr>
            <a:spLocks noChangeArrowheads="1"/>
          </p:cNvSpPr>
          <p:nvPr/>
        </p:nvSpPr>
        <p:spPr bwMode="auto">
          <a:xfrm>
            <a:off x="3471863" y="2006600"/>
            <a:ext cx="2190750" cy="417513"/>
          </a:xfrm>
          <a:prstGeom prst="rect">
            <a:avLst/>
          </a:prstGeom>
          <a:noFill/>
          <a:ln w="9525">
            <a:noFill/>
            <a:miter lim="800000"/>
            <a:headEnd/>
            <a:tailEnd/>
          </a:ln>
        </p:spPr>
        <p:txBody>
          <a:bodyPr lIns="0" tIns="0" rIns="0" bIns="0"/>
          <a:lstStyle/>
          <a:p>
            <a:pPr>
              <a:spcBef>
                <a:spcPct val="0"/>
              </a:spcBef>
              <a:buClrTx/>
              <a:buSzTx/>
              <a:buFontTx/>
              <a:buNone/>
            </a:pPr>
            <a:r>
              <a:rPr lang="en-US" sz="1400" b="0" dirty="0"/>
              <a:t>put a cavity in there</a:t>
            </a:r>
          </a:p>
        </p:txBody>
      </p:sp>
      <p:pic>
        <p:nvPicPr>
          <p:cNvPr id="1039" name="Picture 3"/>
          <p:cNvPicPr>
            <a:picLocks noChangeAspect="1" noChangeArrowheads="1"/>
          </p:cNvPicPr>
          <p:nvPr/>
        </p:nvPicPr>
        <p:blipFill>
          <a:blip r:embed="rId3" cstate="print"/>
          <a:srcRect b="10043"/>
          <a:stretch>
            <a:fillRect/>
          </a:stretch>
        </p:blipFill>
        <p:spPr bwMode="auto">
          <a:xfrm rot="60000">
            <a:off x="5110163" y="2238375"/>
            <a:ext cx="3244850" cy="2921000"/>
          </a:xfrm>
          <a:prstGeom prst="rect">
            <a:avLst/>
          </a:prstGeom>
          <a:noFill/>
          <a:ln w="9525">
            <a:noFill/>
            <a:miter lim="800000"/>
            <a:headEnd/>
            <a:tailEnd/>
          </a:ln>
        </p:spPr>
      </p:pic>
      <p:sp>
        <p:nvSpPr>
          <p:cNvPr id="1041" name="TextBox 28"/>
          <p:cNvSpPr txBox="1">
            <a:spLocks noChangeArrowheads="1"/>
          </p:cNvSpPr>
          <p:nvPr/>
        </p:nvSpPr>
        <p:spPr bwMode="auto">
          <a:xfrm>
            <a:off x="5985995" y="2995423"/>
            <a:ext cx="741363" cy="424732"/>
          </a:xfrm>
          <a:prstGeom prst="rect">
            <a:avLst/>
          </a:prstGeom>
          <a:solidFill>
            <a:schemeClr val="bg1"/>
          </a:solidFill>
          <a:ln w="9525">
            <a:noFill/>
            <a:miter lim="800000"/>
            <a:headEnd/>
            <a:tailEnd/>
          </a:ln>
        </p:spPr>
        <p:txBody>
          <a:bodyPr>
            <a:spAutoFit/>
          </a:bodyPr>
          <a:lstStyle/>
          <a:p>
            <a:pPr>
              <a:buFont typeface="Wingdings" pitchFamily="2" charset="2"/>
              <a:buNone/>
            </a:pPr>
            <a:r>
              <a:rPr lang="en-US" b="0" i="1" dirty="0">
                <a:solidFill>
                  <a:srgbClr val="FF0000"/>
                </a:solidFill>
              </a:rPr>
              <a:t>E</a:t>
            </a:r>
            <a:r>
              <a:rPr lang="en-US" b="0" i="1" baseline="-25000" dirty="0">
                <a:solidFill>
                  <a:srgbClr val="FF0000"/>
                </a:solidFill>
              </a:rPr>
              <a:t>z</a:t>
            </a:r>
            <a:endParaRPr lang="en-GB" b="0" i="1" baseline="-25000" dirty="0">
              <a:solidFill>
                <a:srgbClr val="FF0000"/>
              </a:solidFill>
            </a:endParaRPr>
          </a:p>
        </p:txBody>
      </p:sp>
      <p:cxnSp>
        <p:nvCxnSpPr>
          <p:cNvPr id="1042" name="Straight Arrow Connector 27"/>
          <p:cNvCxnSpPr>
            <a:cxnSpLocks noChangeShapeType="1"/>
          </p:cNvCxnSpPr>
          <p:nvPr/>
        </p:nvCxnSpPr>
        <p:spPr bwMode="auto">
          <a:xfrm flipV="1">
            <a:off x="5892333" y="3980744"/>
            <a:ext cx="1486909" cy="12938"/>
          </a:xfrm>
          <a:prstGeom prst="straightConnector1">
            <a:avLst/>
          </a:prstGeom>
          <a:noFill/>
          <a:ln w="25400" algn="ctr">
            <a:solidFill>
              <a:srgbClr val="FF0000"/>
            </a:solidFill>
            <a:round/>
            <a:headEnd/>
            <a:tailEnd type="arrow" w="med" len="med"/>
          </a:ln>
        </p:spPr>
      </p:cxnSp>
      <p:cxnSp>
        <p:nvCxnSpPr>
          <p:cNvPr id="1043" name="Straight Arrow Connector 27"/>
          <p:cNvCxnSpPr>
            <a:cxnSpLocks noChangeShapeType="1"/>
          </p:cNvCxnSpPr>
          <p:nvPr/>
        </p:nvCxnSpPr>
        <p:spPr bwMode="auto">
          <a:xfrm flipV="1">
            <a:off x="5892333" y="4230676"/>
            <a:ext cx="1486909" cy="12938"/>
          </a:xfrm>
          <a:prstGeom prst="straightConnector1">
            <a:avLst/>
          </a:prstGeom>
          <a:noFill/>
          <a:ln w="25400" algn="ctr">
            <a:solidFill>
              <a:srgbClr val="FF0000"/>
            </a:solidFill>
            <a:round/>
            <a:headEnd/>
            <a:tailEnd type="arrow" w="med" len="med"/>
          </a:ln>
        </p:spPr>
      </p:cxnSp>
      <p:cxnSp>
        <p:nvCxnSpPr>
          <p:cNvPr id="1044" name="Straight Arrow Connector 27"/>
          <p:cNvCxnSpPr>
            <a:cxnSpLocks noChangeShapeType="1"/>
          </p:cNvCxnSpPr>
          <p:nvPr/>
        </p:nvCxnSpPr>
        <p:spPr bwMode="auto">
          <a:xfrm flipV="1">
            <a:off x="5892333" y="3621464"/>
            <a:ext cx="1486909" cy="12938"/>
          </a:xfrm>
          <a:prstGeom prst="straightConnector1">
            <a:avLst/>
          </a:prstGeom>
          <a:noFill/>
          <a:ln w="25400" algn="ctr">
            <a:solidFill>
              <a:srgbClr val="FF0000"/>
            </a:solidFill>
            <a:round/>
            <a:headEnd/>
            <a:tailEnd type="arrow" w="med" len="med"/>
          </a:ln>
        </p:spPr>
      </p:cxnSp>
      <p:sp>
        <p:nvSpPr>
          <p:cNvPr id="1038" name="Rectangle 14"/>
          <p:cNvSpPr>
            <a:spLocks noChangeArrowheads="1"/>
          </p:cNvSpPr>
          <p:nvPr/>
        </p:nvSpPr>
        <p:spPr bwMode="auto">
          <a:xfrm>
            <a:off x="5781675" y="1538288"/>
            <a:ext cx="2762250" cy="837992"/>
          </a:xfrm>
          <a:prstGeom prst="rect">
            <a:avLst/>
          </a:prstGeom>
          <a:noFill/>
          <a:ln w="9525">
            <a:noFill/>
            <a:miter lim="800000"/>
            <a:headEnd/>
            <a:tailEnd/>
          </a:ln>
        </p:spPr>
        <p:txBody>
          <a:bodyPr lIns="0" tIns="0" rIns="0" bIns="0"/>
          <a:lstStyle/>
          <a:p>
            <a:pPr>
              <a:spcBef>
                <a:spcPct val="0"/>
              </a:spcBef>
              <a:buClrTx/>
              <a:buSzTx/>
              <a:buFontTx/>
              <a:buNone/>
            </a:pPr>
            <a:r>
              <a:rPr lang="en-US" sz="1600" b="0" dirty="0"/>
              <a:t>Creates E-field for accelerating the particles;</a:t>
            </a:r>
          </a:p>
          <a:p>
            <a:pPr>
              <a:spcBef>
                <a:spcPct val="0"/>
              </a:spcBef>
              <a:buClrTx/>
              <a:buSzTx/>
              <a:buFontTx/>
              <a:buNone/>
            </a:pPr>
            <a:r>
              <a:rPr lang="en-US" sz="1600" b="0" dirty="0"/>
              <a:t>Along the cavity walls the field is zero and so is the integral</a:t>
            </a:r>
          </a:p>
        </p:txBody>
      </p:sp>
      <p:cxnSp>
        <p:nvCxnSpPr>
          <p:cNvPr id="38" name="Straight Arrow Connector 27"/>
          <p:cNvCxnSpPr>
            <a:cxnSpLocks noChangeShapeType="1"/>
          </p:cNvCxnSpPr>
          <p:nvPr/>
        </p:nvCxnSpPr>
        <p:spPr bwMode="auto">
          <a:xfrm flipV="1">
            <a:off x="5892333" y="3379342"/>
            <a:ext cx="1486909" cy="12938"/>
          </a:xfrm>
          <a:prstGeom prst="straightConnector1">
            <a:avLst/>
          </a:prstGeom>
          <a:noFill/>
          <a:ln w="25400" algn="ctr">
            <a:solidFill>
              <a:srgbClr val="FF0000"/>
            </a:solidFill>
            <a:round/>
            <a:headEnd/>
            <a:tailEnd type="arrow" w="med" len="med"/>
          </a:ln>
        </p:spPr>
      </p:cxnSp>
      <p:cxnSp>
        <p:nvCxnSpPr>
          <p:cNvPr id="39" name="Straight Arrow Connector 27"/>
          <p:cNvCxnSpPr>
            <a:cxnSpLocks noChangeShapeType="1"/>
          </p:cNvCxnSpPr>
          <p:nvPr/>
        </p:nvCxnSpPr>
        <p:spPr bwMode="auto">
          <a:xfrm flipV="1">
            <a:off x="5892332" y="2871342"/>
            <a:ext cx="1486909" cy="12938"/>
          </a:xfrm>
          <a:prstGeom prst="straightConnector1">
            <a:avLst/>
          </a:prstGeom>
          <a:noFill/>
          <a:ln w="25400" algn="ctr">
            <a:solidFill>
              <a:srgbClr val="FF0000"/>
            </a:solidFill>
            <a:round/>
            <a:headEnd/>
            <a:tailEnd type="arrow" w="med" len="med"/>
          </a:ln>
        </p:spPr>
      </p:cxnSp>
      <p:cxnSp>
        <p:nvCxnSpPr>
          <p:cNvPr id="40" name="Straight Arrow Connector 27"/>
          <p:cNvCxnSpPr>
            <a:cxnSpLocks noChangeShapeType="1"/>
          </p:cNvCxnSpPr>
          <p:nvPr/>
        </p:nvCxnSpPr>
        <p:spPr bwMode="auto">
          <a:xfrm flipV="1">
            <a:off x="5892333" y="4750942"/>
            <a:ext cx="1486909" cy="12938"/>
          </a:xfrm>
          <a:prstGeom prst="straightConnector1">
            <a:avLst/>
          </a:prstGeom>
          <a:noFill/>
          <a:ln w="25400" algn="ctr">
            <a:solidFill>
              <a:srgbClr val="FF0000"/>
            </a:solidFill>
            <a:round/>
            <a:headEnd/>
            <a:tailEnd type="arrow" w="med" len="med"/>
          </a:ln>
        </p:spPr>
      </p:cxnSp>
      <p:grpSp>
        <p:nvGrpSpPr>
          <p:cNvPr id="4" name="Group 3"/>
          <p:cNvGrpSpPr/>
          <p:nvPr/>
        </p:nvGrpSpPr>
        <p:grpSpPr>
          <a:xfrm>
            <a:off x="446088" y="2955164"/>
            <a:ext cx="3305175" cy="2453449"/>
            <a:chOff x="446088" y="2955164"/>
            <a:chExt cx="3305175" cy="2453449"/>
          </a:xfrm>
        </p:grpSpPr>
        <p:grpSp>
          <p:nvGrpSpPr>
            <p:cNvPr id="1045" name="Group 17"/>
            <p:cNvGrpSpPr>
              <a:grpSpLocks/>
            </p:cNvGrpSpPr>
            <p:nvPr/>
          </p:nvGrpSpPr>
          <p:grpSpPr bwMode="auto">
            <a:xfrm>
              <a:off x="446088" y="3154191"/>
              <a:ext cx="3305175" cy="2254422"/>
              <a:chOff x="927100" y="2573338"/>
              <a:chExt cx="3305175" cy="2665412"/>
            </a:xfrm>
          </p:grpSpPr>
          <p:pic>
            <p:nvPicPr>
              <p:cNvPr id="1049" name="Picture 11"/>
              <p:cNvPicPr>
                <a:picLocks noChangeAspect="1" noChangeArrowheads="1"/>
              </p:cNvPicPr>
              <p:nvPr/>
            </p:nvPicPr>
            <p:blipFill>
              <a:blip r:embed="rId4" cstate="print"/>
              <a:srcRect b="13615"/>
              <a:stretch>
                <a:fillRect/>
              </a:stretch>
            </p:blipFill>
            <p:spPr bwMode="auto">
              <a:xfrm rot="60000">
                <a:off x="927100" y="2573338"/>
                <a:ext cx="3305175" cy="2665412"/>
              </a:xfrm>
              <a:prstGeom prst="rect">
                <a:avLst/>
              </a:prstGeom>
              <a:noFill/>
              <a:ln w="9525">
                <a:noFill/>
                <a:miter lim="800000"/>
                <a:headEnd/>
                <a:tailEnd/>
              </a:ln>
            </p:spPr>
          </p:pic>
          <p:sp>
            <p:nvSpPr>
              <p:cNvPr id="11279" name="Line 15"/>
              <p:cNvSpPr>
                <a:spLocks noChangeShapeType="1"/>
              </p:cNvSpPr>
              <p:nvPr/>
            </p:nvSpPr>
            <p:spPr bwMode="auto">
              <a:xfrm flipH="1">
                <a:off x="1493837" y="4626878"/>
                <a:ext cx="338138" cy="339720"/>
              </a:xfrm>
              <a:prstGeom prst="line">
                <a:avLst/>
              </a:prstGeom>
              <a:noFill/>
              <a:ln w="25400">
                <a:solidFill>
                  <a:schemeClr val="accent2"/>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1280" name="Line 16"/>
              <p:cNvSpPr>
                <a:spLocks noChangeShapeType="1"/>
              </p:cNvSpPr>
              <p:nvPr/>
            </p:nvSpPr>
            <p:spPr bwMode="auto">
              <a:xfrm>
                <a:off x="3084512" y="4677554"/>
                <a:ext cx="377825" cy="281536"/>
              </a:xfrm>
              <a:prstGeom prst="line">
                <a:avLst/>
              </a:prstGeom>
              <a:noFill/>
              <a:ln w="25400">
                <a:solidFill>
                  <a:schemeClr val="accent2"/>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052" name="Rectangle 17"/>
              <p:cNvSpPr>
                <a:spLocks noChangeArrowheads="1"/>
              </p:cNvSpPr>
              <p:nvPr/>
            </p:nvSpPr>
            <p:spPr bwMode="auto">
              <a:xfrm>
                <a:off x="1680842" y="3822205"/>
                <a:ext cx="1731316" cy="1041865"/>
              </a:xfrm>
              <a:prstGeom prst="rect">
                <a:avLst/>
              </a:prstGeom>
              <a:noFill/>
              <a:ln w="9525">
                <a:noFill/>
                <a:miter lim="800000"/>
                <a:headEnd/>
                <a:tailEnd/>
              </a:ln>
            </p:spPr>
            <p:txBody>
              <a:bodyPr lIns="0" tIns="0" rIns="0" bIns="0"/>
              <a:lstStyle/>
              <a:p>
                <a:pPr algn="ctr">
                  <a:spcBef>
                    <a:spcPct val="0"/>
                  </a:spcBef>
                  <a:buClrTx/>
                  <a:buSzTx/>
                  <a:buFontTx/>
                  <a:buNone/>
                </a:pPr>
                <a:r>
                  <a:rPr lang="en-US" sz="1600" b="0" dirty="0">
                    <a:solidFill>
                      <a:schemeClr val="accent2"/>
                    </a:solidFill>
                  </a:rPr>
                  <a:t>Short circuit,</a:t>
                </a:r>
              </a:p>
              <a:p>
                <a:pPr algn="ctr">
                  <a:spcBef>
                    <a:spcPct val="0"/>
                  </a:spcBef>
                  <a:buClrTx/>
                  <a:buSzTx/>
                  <a:buFontTx/>
                  <a:buNone/>
                </a:pPr>
                <a:r>
                  <a:rPr lang="en-US" sz="1600" b="0" dirty="0">
                    <a:solidFill>
                      <a:schemeClr val="accent2"/>
                    </a:solidFill>
                  </a:rPr>
                  <a:t>thus no scalar potential difference</a:t>
                </a:r>
              </a:p>
            </p:txBody>
          </p:sp>
          <p:sp>
            <p:nvSpPr>
              <p:cNvPr id="12" name="Rectangle 11"/>
              <p:cNvSpPr/>
              <p:nvPr/>
            </p:nvSpPr>
            <p:spPr bwMode="auto">
              <a:xfrm>
                <a:off x="1751012" y="2862585"/>
                <a:ext cx="485775" cy="369750"/>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cxnSp>
            <p:nvCxnSpPr>
              <p:cNvPr id="1054" name="Straight Arrow Connector 13"/>
              <p:cNvCxnSpPr>
                <a:cxnSpLocks noChangeShapeType="1"/>
              </p:cNvCxnSpPr>
              <p:nvPr/>
            </p:nvCxnSpPr>
            <p:spPr bwMode="auto">
              <a:xfrm flipV="1">
                <a:off x="1254125" y="3288291"/>
                <a:ext cx="857250" cy="20637"/>
              </a:xfrm>
              <a:prstGeom prst="straightConnector1">
                <a:avLst/>
              </a:prstGeom>
              <a:noFill/>
              <a:ln w="38100" algn="ctr">
                <a:solidFill>
                  <a:srgbClr val="0000FF"/>
                </a:solidFill>
                <a:round/>
                <a:headEnd/>
                <a:tailEnd type="triangle" w="lg" len="lg"/>
              </a:ln>
            </p:spPr>
          </p:cxnSp>
          <p:sp>
            <p:nvSpPr>
              <p:cNvPr id="1055" name="Rectangle 14"/>
              <p:cNvSpPr>
                <a:spLocks noChangeArrowheads="1"/>
              </p:cNvSpPr>
              <p:nvPr/>
            </p:nvSpPr>
            <p:spPr bwMode="auto">
              <a:xfrm>
                <a:off x="1738313" y="2960688"/>
                <a:ext cx="625475" cy="239712"/>
              </a:xfrm>
              <a:prstGeom prst="rect">
                <a:avLst/>
              </a:prstGeom>
              <a:noFill/>
              <a:ln w="9525">
                <a:noFill/>
                <a:miter lim="800000"/>
                <a:headEnd/>
                <a:tailEnd/>
              </a:ln>
            </p:spPr>
            <p:txBody>
              <a:bodyPr lIns="0" tIns="0" rIns="0" bIns="0"/>
              <a:lstStyle/>
              <a:p>
                <a:pPr>
                  <a:spcBef>
                    <a:spcPct val="0"/>
                  </a:spcBef>
                  <a:buClrTx/>
                  <a:buSzTx/>
                  <a:buFontTx/>
                  <a:buNone/>
                </a:pPr>
                <a:r>
                  <a:rPr lang="en-US" sz="1600" b="0" dirty="0"/>
                  <a:t>Beam</a:t>
                </a:r>
              </a:p>
            </p:txBody>
          </p:sp>
        </p:grpSp>
        <p:sp>
          <p:nvSpPr>
            <p:cNvPr id="18" name="Line 15"/>
            <p:cNvSpPr>
              <a:spLocks noChangeShapeType="1"/>
            </p:cNvSpPr>
            <p:nvPr/>
          </p:nvSpPr>
          <p:spPr bwMode="auto">
            <a:xfrm flipH="1">
              <a:off x="1200150" y="3165475"/>
              <a:ext cx="0" cy="374650"/>
            </a:xfrm>
            <a:prstGeom prst="line">
              <a:avLst/>
            </a:prstGeom>
            <a:noFill/>
            <a:ln w="12700">
              <a:solidFill>
                <a:schemeClr val="tx1"/>
              </a:solidFill>
              <a:round/>
              <a:headEnd/>
              <a:tailEnd type="non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0" name="Line 15"/>
            <p:cNvSpPr>
              <a:spLocks noChangeShapeType="1"/>
            </p:cNvSpPr>
            <p:nvPr/>
          </p:nvSpPr>
          <p:spPr bwMode="auto">
            <a:xfrm flipH="1">
              <a:off x="2844800" y="3165475"/>
              <a:ext cx="0" cy="374650"/>
            </a:xfrm>
            <a:prstGeom prst="line">
              <a:avLst/>
            </a:prstGeom>
            <a:noFill/>
            <a:ln w="12700">
              <a:solidFill>
                <a:schemeClr val="tx1"/>
              </a:solidFill>
              <a:round/>
              <a:headEnd/>
              <a:tailEnd type="non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cxnSp>
          <p:nvCxnSpPr>
            <p:cNvPr id="1048" name="Straight Arrow Connector 21"/>
            <p:cNvCxnSpPr>
              <a:cxnSpLocks noChangeShapeType="1"/>
            </p:cNvCxnSpPr>
            <p:nvPr/>
          </p:nvCxnSpPr>
          <p:spPr bwMode="auto">
            <a:xfrm>
              <a:off x="1246188" y="3274425"/>
              <a:ext cx="1579418" cy="1343"/>
            </a:xfrm>
            <a:prstGeom prst="straightConnector1">
              <a:avLst/>
            </a:prstGeom>
            <a:noFill/>
            <a:ln w="15875" algn="ctr">
              <a:solidFill>
                <a:schemeClr val="tx1"/>
              </a:solidFill>
              <a:round/>
              <a:headEnd/>
              <a:tailEnd type="arrow" w="med" len="med"/>
            </a:ln>
          </p:spPr>
        </p:cxnSp>
        <mc:AlternateContent xmlns:mc="http://schemas.openxmlformats.org/markup-compatibility/2006" xmlns:a14="http://schemas.microsoft.com/office/drawing/2010/main">
          <mc:Choice Requires="a14">
            <p:sp>
              <p:nvSpPr>
                <p:cNvPr id="3" name="TextBox 2"/>
                <p:cNvSpPr txBox="1"/>
                <p:nvPr/>
              </p:nvSpPr>
              <p:spPr>
                <a:xfrm>
                  <a:off x="1701330" y="2955164"/>
                  <a:ext cx="902170" cy="363305"/>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000" b="0" i="1" smtClean="0">
                            <a:solidFill>
                              <a:schemeClr val="tx1"/>
                            </a:solidFill>
                            <a:latin typeface="Cambria Math" panose="02040503050406030204" pitchFamily="18" charset="0"/>
                          </a:rPr>
                          <m:t>𝑉</m:t>
                        </m:r>
                        <m:r>
                          <a:rPr lang="en-GB" sz="1000" b="0" i="1" smtClean="0">
                            <a:solidFill>
                              <a:schemeClr val="tx1"/>
                            </a:solidFill>
                            <a:latin typeface="Cambria Math" panose="02040503050406030204" pitchFamily="18" charset="0"/>
                          </a:rPr>
                          <m:t>=</m:t>
                        </m:r>
                        <m:nary>
                          <m:naryPr>
                            <m:limLoc m:val="undOvr"/>
                            <m:subHide m:val="on"/>
                            <m:supHide m:val="on"/>
                            <m:ctrlPr>
                              <a:rPr lang="en-GB" sz="1000" b="0" i="1" smtClean="0">
                                <a:solidFill>
                                  <a:schemeClr val="tx1"/>
                                </a:solidFill>
                                <a:latin typeface="Cambria Math" panose="02040503050406030204" pitchFamily="18" charset="0"/>
                              </a:rPr>
                            </m:ctrlPr>
                          </m:naryPr>
                          <m:sub/>
                          <m:sup/>
                          <m:e>
                            <m:r>
                              <a:rPr lang="en-GB" sz="1000" b="0" i="1" smtClean="0">
                                <a:solidFill>
                                  <a:schemeClr val="tx1"/>
                                </a:solidFill>
                                <a:latin typeface="Cambria Math" panose="02040503050406030204" pitchFamily="18" charset="0"/>
                              </a:rPr>
                              <m:t>𝐸</m:t>
                            </m:r>
                            <m:r>
                              <a:rPr lang="en-GB" sz="1000" b="0" i="1" smtClean="0">
                                <a:solidFill>
                                  <a:schemeClr val="tx1"/>
                                </a:solidFill>
                                <a:latin typeface="Cambria Math" panose="02040503050406030204" pitchFamily="18" charset="0"/>
                              </a:rPr>
                              <m:t> </m:t>
                            </m:r>
                            <m:r>
                              <a:rPr lang="en-GB" sz="1000" b="0" i="1" smtClean="0">
                                <a:solidFill>
                                  <a:schemeClr val="tx1"/>
                                </a:solidFill>
                                <a:latin typeface="Cambria Math" panose="02040503050406030204" pitchFamily="18" charset="0"/>
                              </a:rPr>
                              <m:t>𝑑𝑧</m:t>
                            </m:r>
                            <m:r>
                              <a:rPr lang="en-GB" sz="1000" b="0" i="1" smtClean="0">
                                <a:solidFill>
                                  <a:schemeClr val="tx1"/>
                                </a:solidFill>
                                <a:latin typeface="Cambria Math" panose="02040503050406030204" pitchFamily="18" charset="0"/>
                              </a:rPr>
                              <m:t>=0</m:t>
                            </m:r>
                          </m:e>
                        </m:nary>
                      </m:oMath>
                    </m:oMathPara>
                  </a14:m>
                  <a:endParaRPr lang="en-GB" sz="1000" b="0" dirty="0"/>
                </a:p>
              </p:txBody>
            </p:sp>
          </mc:Choice>
          <mc:Fallback xmlns="">
            <p:sp>
              <p:nvSpPr>
                <p:cNvPr id="3" name="TextBox 2"/>
                <p:cNvSpPr txBox="1">
                  <a:spLocks noRot="1" noChangeAspect="1" noMove="1" noResize="1" noEditPoints="1" noAdjustHandles="1" noChangeArrowheads="1" noChangeShapeType="1" noTextEdit="1"/>
                </p:cNvSpPr>
                <p:nvPr/>
              </p:nvSpPr>
              <p:spPr>
                <a:xfrm>
                  <a:off x="1701330" y="2955164"/>
                  <a:ext cx="902170" cy="363305"/>
                </a:xfrm>
                <a:prstGeom prst="rect">
                  <a:avLst/>
                </a:prstGeom>
                <a:blipFill>
                  <a:blip r:embed="rId5"/>
                  <a:stretch>
                    <a:fillRect l="-32432" t="-191525" r="-30405" b="-255932"/>
                  </a:stretch>
                </a:blipFill>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33" name="TextBox 32"/>
              <p:cNvSpPr txBox="1"/>
              <p:nvPr/>
            </p:nvSpPr>
            <p:spPr>
              <a:xfrm>
                <a:off x="4377109" y="5232894"/>
                <a:ext cx="4220936" cy="646331"/>
              </a:xfrm>
              <a:prstGeom prst="rect">
                <a:avLst/>
              </a:prstGeom>
              <a:noFill/>
            </p:spPr>
            <p:txBody>
              <a:bodyPr wrap="squar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GB" sz="1400" b="0" i="1" smtClean="0">
                          <a:solidFill>
                            <a:srgbClr val="FF0000"/>
                          </a:solidFill>
                          <a:latin typeface="Cambria Math" panose="02040503050406030204" pitchFamily="18" charset="0"/>
                        </a:rPr>
                        <m:t>𝐶𝑎𝑣𝑒𝑎𝑡</m:t>
                      </m:r>
                      <m:r>
                        <a:rPr lang="en-GB" sz="1400" b="0" i="1" smtClean="0">
                          <a:solidFill>
                            <a:srgbClr val="FF0000"/>
                          </a:solidFill>
                          <a:latin typeface="Cambria Math" panose="02040503050406030204" pitchFamily="18" charset="0"/>
                        </a:rPr>
                        <m:t>:</m:t>
                      </m:r>
                      <m:r>
                        <a:rPr lang="en-GB" sz="1400" b="0" i="1" smtClean="0">
                          <a:solidFill>
                            <a:srgbClr val="FF0000"/>
                          </a:solidFill>
                          <a:latin typeface="Cambria Math" panose="02040503050406030204" pitchFamily="18" charset="0"/>
                        </a:rPr>
                        <m:t>𝐷𝑜</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𝑛𝑜𝑡</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𝑡𝑟𝑦</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𝑡𝑜</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𝑐𝑜𝑛𝑠𝑡𝑟𝑢𝑐𝑡</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𝑒𝑞𝑢𝑖𝑝𝑜𝑡𝑒𝑛𝑡𝑖𝑎𝑙</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𝑝𝑙𝑎𝑛𝑒𝑠</m:t>
                      </m:r>
                    </m:oMath>
                  </m:oMathPara>
                </a14:m>
                <a:endParaRPr lang="en-GB" sz="1400" b="0" i="1" dirty="0">
                  <a:solidFill>
                    <a:srgbClr val="FF0000"/>
                  </a:solidFill>
                  <a:latin typeface="+mn-lt"/>
                </a:endParaRPr>
              </a:p>
              <a:p>
                <a:pPr>
                  <a:buNone/>
                </a:pPr>
                <a14:m>
                  <m:oMath xmlns:m="http://schemas.openxmlformats.org/officeDocument/2006/math">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𝑓𝑟𝑜𝑚</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𝑡h𝑒</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𝑒𝑙𝑒𝑐𝑡𝑟𝑖𝑐</m:t>
                    </m:r>
                    <m:r>
                      <a:rPr lang="en-GB" sz="1400" b="0" i="1" smtClean="0">
                        <a:solidFill>
                          <a:srgbClr val="FF0000"/>
                        </a:solidFill>
                        <a:latin typeface="Cambria Math" panose="02040503050406030204" pitchFamily="18" charset="0"/>
                      </a:rPr>
                      <m:t> </m:t>
                    </m:r>
                    <m:r>
                      <a:rPr lang="en-GB" sz="1400" b="0" i="1" smtClean="0">
                        <a:solidFill>
                          <a:srgbClr val="FF0000"/>
                        </a:solidFill>
                        <a:latin typeface="Cambria Math" panose="02040503050406030204" pitchFamily="18" charset="0"/>
                      </a:rPr>
                      <m:t>𝑓𝑖𝑒𝑙𝑑</m:t>
                    </m:r>
                  </m:oMath>
                </a14:m>
                <a:r>
                  <a:rPr lang="en-GB" sz="1400" b="0" dirty="0">
                    <a:solidFill>
                      <a:srgbClr val="FF0000"/>
                    </a:solidFill>
                    <a:latin typeface="+mn-lt"/>
                    <a:cs typeface="Arial" panose="020B0604020202020204" pitchFamily="34" charset="0"/>
                  </a:rPr>
                  <a:t> </a:t>
                </a:r>
                <a:r>
                  <a:rPr lang="en-GB" sz="1400" b="0" i="1" dirty="0">
                    <a:solidFill>
                      <a:srgbClr val="FF0000"/>
                    </a:solidFill>
                    <a:latin typeface="+mn-lt"/>
                    <a:cs typeface="Arial" panose="020B0604020202020204" pitchFamily="34" charset="0"/>
                  </a:rPr>
                  <a:t>pattern in this </a:t>
                </a:r>
                <a:r>
                  <a:rPr lang="en-GB" sz="1400" b="0" i="1" dirty="0" err="1">
                    <a:solidFill>
                      <a:srgbClr val="FF0000"/>
                    </a:solidFill>
                    <a:latin typeface="+mn-lt"/>
                    <a:cs typeface="Arial" panose="020B0604020202020204" pitchFamily="34" charset="0"/>
                  </a:rPr>
                  <a:t>cavity..why</a:t>
                </a:r>
                <a:r>
                  <a:rPr lang="en-GB" sz="1400" b="0" i="1" dirty="0">
                    <a:solidFill>
                      <a:srgbClr val="FF0000"/>
                    </a:solidFill>
                    <a:latin typeface="+mn-lt"/>
                    <a:cs typeface="Arial" panose="020B0604020202020204" pitchFamily="34" charset="0"/>
                  </a:rPr>
                  <a:t>?</a:t>
                </a:r>
                <a:br>
                  <a:rPr lang="en-GB" sz="1400" b="0" i="1" dirty="0">
                    <a:solidFill>
                      <a:srgbClr val="FF0000"/>
                    </a:solidFill>
                    <a:latin typeface="+mn-lt"/>
                    <a:cs typeface="Arial" panose="020B0604020202020204" pitchFamily="34" charset="0"/>
                  </a:rPr>
                </a:br>
                <a:endParaRPr lang="en-GB" sz="1400" b="0" i="1" dirty="0">
                  <a:solidFill>
                    <a:srgbClr val="FF0000"/>
                  </a:solidFill>
                  <a:latin typeface="+mn-lt"/>
                  <a:cs typeface="Arial" panose="020B0604020202020204" pitchFamily="34" charset="0"/>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4377109" y="5232894"/>
                <a:ext cx="4220936" cy="646331"/>
              </a:xfrm>
              <a:prstGeom prst="rect">
                <a:avLst/>
              </a:prstGeom>
              <a:blipFill>
                <a:blip r:embed="rId6"/>
                <a:stretch>
                  <a:fillRect l="-1012" t="-1887" r="-1445"/>
                </a:stretch>
              </a:blipFill>
            </p:spPr>
            <p:txBody>
              <a:bodyPr/>
              <a:lstStyle/>
              <a:p>
                <a:r>
                  <a:rPr lang="en-GB">
                    <a:noFill/>
                  </a:rPr>
                  <a:t> </a:t>
                </a:r>
              </a:p>
            </p:txBody>
          </p:sp>
        </mc:Fallback>
      </mc:AlternateContent>
    </p:spTree>
    <p:extLst>
      <p:ext uri="{BB962C8B-B14F-4D97-AF65-F5344CB8AC3E}">
        <p14:creationId xmlns:p14="http://schemas.microsoft.com/office/powerpoint/2010/main" val="404341812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39" y="362919"/>
            <a:ext cx="7595461" cy="1066800"/>
          </a:xfrm>
        </p:spPr>
        <p:txBody>
          <a:bodyPr/>
          <a:lstStyle/>
          <a:p>
            <a:r>
              <a:rPr lang="en-US" dirty="0"/>
              <a:t>Practical Q measurement of a cavity in the time domain (1)</a:t>
            </a:r>
            <a:endParaRPr lang="en-GB" dirty="0"/>
          </a:p>
        </p:txBody>
      </p:sp>
      <p:sp>
        <p:nvSpPr>
          <p:cNvPr id="4" name="Date Placeholder 3"/>
          <p:cNvSpPr>
            <a:spLocks noGrp="1"/>
          </p:cNvSpPr>
          <p:nvPr>
            <p:ph type="dt" sz="half" idx="10"/>
          </p:nvPr>
        </p:nvSpPr>
        <p:spPr/>
        <p:txBody>
          <a:bodyPr/>
          <a:lstStyle/>
          <a:p>
            <a:pPr>
              <a:defRPr/>
            </a:pPr>
            <a:r>
              <a:rPr lang="en-US"/>
              <a:t>F. Caspers, M. Wendt, M. Bozzolan; JUAS 2021 RF Eng.</a:t>
            </a:r>
            <a:endParaRPr lang="en-US" dirty="0"/>
          </a:p>
        </p:txBody>
      </p:sp>
      <p:sp>
        <p:nvSpPr>
          <p:cNvPr id="5" name="Slide Number Placeholder 4"/>
          <p:cNvSpPr>
            <a:spLocks noGrp="1"/>
          </p:cNvSpPr>
          <p:nvPr>
            <p:ph type="sldNum" sz="quarter" idx="11"/>
          </p:nvPr>
        </p:nvSpPr>
        <p:spPr/>
        <p:txBody>
          <a:bodyPr/>
          <a:lstStyle/>
          <a:p>
            <a:pPr>
              <a:defRPr/>
            </a:pPr>
            <a:fld id="{30BF5437-FF38-41B9-B17B-9EC8850EF000}" type="slidenum">
              <a:rPr lang="en-US" smtClean="0"/>
              <a:pPr>
                <a:defRPr/>
              </a:pPr>
              <a:t>80</a:t>
            </a:fld>
            <a:endParaRPr lang="en-US" dirty="0"/>
          </a:p>
        </p:txBody>
      </p:sp>
      <p:pic>
        <p:nvPicPr>
          <p:cNvPr id="6" name="Picture 5"/>
          <p:cNvPicPr>
            <a:picLocks noChangeAspect="1"/>
          </p:cNvPicPr>
          <p:nvPr/>
        </p:nvPicPr>
        <p:blipFill>
          <a:blip r:embed="rId3"/>
          <a:stretch>
            <a:fillRect/>
          </a:stretch>
        </p:blipFill>
        <p:spPr>
          <a:xfrm>
            <a:off x="837480" y="1586129"/>
            <a:ext cx="8306520" cy="4305673"/>
          </a:xfrm>
          <a:prstGeom prst="rect">
            <a:avLst/>
          </a:prstGeom>
        </p:spPr>
      </p:pic>
      <p:sp>
        <p:nvSpPr>
          <p:cNvPr id="8" name="Rectangle 67"/>
          <p:cNvSpPr>
            <a:spLocks noChangeArrowheads="1"/>
          </p:cNvSpPr>
          <p:nvPr/>
        </p:nvSpPr>
        <p:spPr bwMode="auto">
          <a:xfrm rot="16200000">
            <a:off x="-2328499" y="3005364"/>
            <a:ext cx="5410132" cy="362744"/>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200" b="0" dirty="0"/>
              <a:t>Reprinted from CST 3D EM Simulations tutorial </a:t>
            </a:r>
          </a:p>
          <a:p>
            <a:pPr>
              <a:spcBef>
                <a:spcPct val="0"/>
              </a:spcBef>
              <a:buClrTx/>
              <a:buSzTx/>
              <a:buFontTx/>
              <a:buNone/>
            </a:pPr>
            <a:r>
              <a:rPr lang="en-US" sz="1200" b="0" dirty="0"/>
              <a:t> </a:t>
            </a:r>
          </a:p>
        </p:txBody>
      </p:sp>
      <p:sp>
        <p:nvSpPr>
          <p:cNvPr id="3" name="TextBox 2"/>
          <p:cNvSpPr txBox="1"/>
          <p:nvPr/>
        </p:nvSpPr>
        <p:spPr>
          <a:xfrm>
            <a:off x="764711" y="3738965"/>
            <a:ext cx="8452057" cy="258532"/>
          </a:xfrm>
          <a:prstGeom prst="rect">
            <a:avLst/>
          </a:prstGeom>
          <a:noFill/>
        </p:spPr>
        <p:txBody>
          <a:bodyPr wrap="none" rtlCol="0">
            <a:spAutoFit/>
          </a:bodyPr>
          <a:lstStyle/>
          <a:p>
            <a:pPr>
              <a:buNone/>
            </a:pPr>
            <a:r>
              <a:rPr lang="en-GB" sz="1200" b="0" dirty="0"/>
              <a:t>Usually we consider the time dependent voltage of a resonator, thus we have the factor 2 in the  exponent (formula above)</a:t>
            </a:r>
          </a:p>
        </p:txBody>
      </p:sp>
      <p:sp>
        <p:nvSpPr>
          <p:cNvPr id="9" name="Rectangle 13">
            <a:extLst>
              <a:ext uri="{FF2B5EF4-FFF2-40B4-BE49-F238E27FC236}">
                <a16:creationId xmlns:a16="http://schemas.microsoft.com/office/drawing/2014/main" id="{2C37857B-79A9-4BA8-A239-C021AB7C3A9B}"/>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extLst>
      <p:ext uri="{BB962C8B-B14F-4D97-AF65-F5344CB8AC3E}">
        <p14:creationId xmlns:p14="http://schemas.microsoft.com/office/powerpoint/2010/main" val="295950957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t>F. Caspers, M. Wendt, M. Bozzolan; JUAS 2021 RF Eng.</a:t>
            </a:r>
            <a:endParaRPr lang="en-US" dirty="0"/>
          </a:p>
        </p:txBody>
      </p:sp>
      <p:sp>
        <p:nvSpPr>
          <p:cNvPr id="5" name="Slide Number Placeholder 4"/>
          <p:cNvSpPr>
            <a:spLocks noGrp="1"/>
          </p:cNvSpPr>
          <p:nvPr>
            <p:ph type="sldNum" sz="quarter" idx="11"/>
          </p:nvPr>
        </p:nvSpPr>
        <p:spPr/>
        <p:txBody>
          <a:bodyPr/>
          <a:lstStyle/>
          <a:p>
            <a:pPr>
              <a:defRPr/>
            </a:pPr>
            <a:fld id="{30BF5437-FF38-41B9-B17B-9EC8850EF000}" type="slidenum">
              <a:rPr lang="en-US" smtClean="0"/>
              <a:pPr>
                <a:defRPr/>
              </a:pPr>
              <a:t>81</a:t>
            </a:fld>
            <a:endParaRPr lang="en-US" dirty="0"/>
          </a:p>
        </p:txBody>
      </p:sp>
      <p:sp>
        <p:nvSpPr>
          <p:cNvPr id="6" name="Title 1"/>
          <p:cNvSpPr>
            <a:spLocks noGrp="1"/>
          </p:cNvSpPr>
          <p:nvPr>
            <p:ph type="title"/>
          </p:nvPr>
        </p:nvSpPr>
        <p:spPr>
          <a:xfrm>
            <a:off x="883403" y="386166"/>
            <a:ext cx="7269997" cy="1066800"/>
          </a:xfrm>
        </p:spPr>
        <p:txBody>
          <a:bodyPr/>
          <a:lstStyle/>
          <a:p>
            <a:r>
              <a:rPr lang="en-US" dirty="0"/>
              <a:t>Practical Q measurement of a cavity in the time domain (2)</a:t>
            </a:r>
            <a:endParaRPr lang="en-GB" dirty="0"/>
          </a:p>
        </p:txBody>
      </p:sp>
      <p:pic>
        <p:nvPicPr>
          <p:cNvPr id="7" name="Picture 6"/>
          <p:cNvPicPr>
            <a:picLocks noChangeAspect="1"/>
          </p:cNvPicPr>
          <p:nvPr/>
        </p:nvPicPr>
        <p:blipFill>
          <a:blip r:embed="rId3"/>
          <a:stretch>
            <a:fillRect/>
          </a:stretch>
        </p:blipFill>
        <p:spPr>
          <a:xfrm>
            <a:off x="1338532" y="1552425"/>
            <a:ext cx="6604350" cy="4502663"/>
          </a:xfrm>
          <a:prstGeom prst="rect">
            <a:avLst/>
          </a:prstGeom>
        </p:spPr>
      </p:pic>
      <p:sp>
        <p:nvSpPr>
          <p:cNvPr id="8" name="Rectangle 67"/>
          <p:cNvSpPr>
            <a:spLocks noChangeArrowheads="1"/>
          </p:cNvSpPr>
          <p:nvPr/>
        </p:nvSpPr>
        <p:spPr bwMode="auto">
          <a:xfrm rot="16200000">
            <a:off x="-2328499" y="3005364"/>
            <a:ext cx="5410132" cy="362744"/>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200" b="0" dirty="0"/>
              <a:t>Reprinted from CST 3D EM Simulations tutorial </a:t>
            </a:r>
          </a:p>
          <a:p>
            <a:pPr>
              <a:spcBef>
                <a:spcPct val="0"/>
              </a:spcBef>
              <a:buClrTx/>
              <a:buSzTx/>
              <a:buFontTx/>
              <a:buNone/>
            </a:pPr>
            <a:r>
              <a:rPr lang="en-US" sz="1200" b="0" dirty="0"/>
              <a:t> </a:t>
            </a:r>
          </a:p>
        </p:txBody>
      </p:sp>
      <p:sp>
        <p:nvSpPr>
          <p:cNvPr id="2" name="TextBox 1"/>
          <p:cNvSpPr txBox="1"/>
          <p:nvPr/>
        </p:nvSpPr>
        <p:spPr>
          <a:xfrm>
            <a:off x="772358" y="4651898"/>
            <a:ext cx="1005403" cy="341632"/>
          </a:xfrm>
          <a:prstGeom prst="rect">
            <a:avLst/>
          </a:prstGeom>
          <a:noFill/>
        </p:spPr>
        <p:txBody>
          <a:bodyPr wrap="none" rtlCol="0">
            <a:spAutoFit/>
          </a:bodyPr>
          <a:lstStyle/>
          <a:p>
            <a:pPr>
              <a:buNone/>
            </a:pPr>
            <a:r>
              <a:rPr lang="en-GB" sz="1800" b="0" dirty="0"/>
              <a:t>1 </a:t>
            </a:r>
            <a:r>
              <a:rPr lang="en-GB" sz="1800" b="0" dirty="0" err="1"/>
              <a:t>Neper</a:t>
            </a:r>
            <a:endParaRPr lang="en-GB" sz="1800" b="0" dirty="0"/>
          </a:p>
        </p:txBody>
      </p:sp>
      <p:sp>
        <p:nvSpPr>
          <p:cNvPr id="9" name="Rectangle 13">
            <a:extLst>
              <a:ext uri="{FF2B5EF4-FFF2-40B4-BE49-F238E27FC236}">
                <a16:creationId xmlns:a16="http://schemas.microsoft.com/office/drawing/2014/main" id="{067D4D70-C61B-4308-94CD-86E649C1B9B9}"/>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Tree>
    <p:extLst>
      <p:ext uri="{BB962C8B-B14F-4D97-AF65-F5344CB8AC3E}">
        <p14:creationId xmlns:p14="http://schemas.microsoft.com/office/powerpoint/2010/main" val="10539391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8678" name="Slide Number Placeholder 4"/>
          <p:cNvSpPr>
            <a:spLocks noGrp="1"/>
          </p:cNvSpPr>
          <p:nvPr>
            <p:ph type="sldNum" sz="quarter" idx="11"/>
          </p:nvPr>
        </p:nvSpPr>
        <p:spPr>
          <a:noFill/>
        </p:spPr>
        <p:txBody>
          <a:bodyPr/>
          <a:lstStyle/>
          <a:p>
            <a:fld id="{3F78736F-53E2-477C-895F-6CAD16F4FD68}" type="slidenum">
              <a:rPr lang="en-US" smtClean="0"/>
              <a:pPr/>
              <a:t>82</a:t>
            </a:fld>
            <a:endParaRPr lang="en-US" dirty="0"/>
          </a:p>
        </p:txBody>
      </p:sp>
      <p:sp>
        <p:nvSpPr>
          <p:cNvPr id="289795" name="Rectangle 3"/>
          <p:cNvSpPr>
            <a:spLocks noChangeArrowheads="1"/>
          </p:cNvSpPr>
          <p:nvPr/>
        </p:nvSpPr>
        <p:spPr bwMode="auto">
          <a:xfrm>
            <a:off x="901700" y="182563"/>
            <a:ext cx="7262813"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Response of a tuned cavity to sinusoidal drive current (2)</a:t>
            </a:r>
          </a:p>
        </p:txBody>
      </p:sp>
      <p:sp>
        <p:nvSpPr>
          <p:cNvPr id="28680" name="Rectangle 12"/>
          <p:cNvSpPr>
            <a:spLocks noChangeArrowheads="1"/>
          </p:cNvSpPr>
          <p:nvPr/>
        </p:nvSpPr>
        <p:spPr bwMode="auto">
          <a:xfrm>
            <a:off x="693738" y="1695450"/>
            <a:ext cx="4772025" cy="4792663"/>
          </a:xfrm>
          <a:prstGeom prst="rect">
            <a:avLst/>
          </a:prstGeom>
          <a:noFill/>
          <a:ln w="9525">
            <a:noFill/>
            <a:miter lim="800000"/>
            <a:headEnd/>
            <a:tailEnd/>
          </a:ln>
        </p:spPr>
        <p:txBody>
          <a:bodyPr lIns="0" tIns="0" rIns="0" bIns="0"/>
          <a:lstStyle/>
          <a:p>
            <a:pPr>
              <a:spcBef>
                <a:spcPct val="0"/>
              </a:spcBef>
              <a:buClrTx/>
              <a:buSzTx/>
              <a:buFontTx/>
              <a:buNone/>
            </a:pPr>
            <a:r>
              <a:rPr lang="en-US" sz="1800" b="0" dirty="0"/>
              <a:t>Differential equation of the envelope </a:t>
            </a:r>
          </a:p>
          <a:p>
            <a:pPr>
              <a:spcBef>
                <a:spcPct val="0"/>
              </a:spcBef>
              <a:buClrTx/>
              <a:buSzTx/>
              <a:buFontTx/>
              <a:buNone/>
            </a:pPr>
            <a:r>
              <a:rPr lang="en-US" sz="1000" b="0" dirty="0"/>
              <a:t>(shown without derivation)</a:t>
            </a:r>
            <a:r>
              <a:rPr lang="en-US" sz="1800" b="0" dirty="0"/>
              <a:t>:</a:t>
            </a:r>
            <a:br>
              <a:rPr lang="en-US" sz="1800" b="0" dirty="0"/>
            </a:br>
            <a:br>
              <a:rPr lang="en-US" sz="1800" b="0" dirty="0"/>
            </a:br>
            <a:br>
              <a:rPr lang="en-US" sz="1800" b="0" dirty="0"/>
            </a:br>
            <a:br>
              <a:rPr lang="en-US" sz="1800" b="0" dirty="0"/>
            </a:br>
            <a:br>
              <a:rPr lang="en-US" sz="1800" b="0" dirty="0"/>
            </a:br>
            <a:r>
              <a:rPr lang="en-US" sz="1800" b="0" dirty="0"/>
              <a:t>                  are complex quantities, evaluated at the stimulus (drive) frequency.</a:t>
            </a:r>
            <a:br>
              <a:rPr lang="en-US" sz="1800" b="0" dirty="0"/>
            </a:br>
            <a:br>
              <a:rPr lang="en-US" sz="1800" b="0" dirty="0"/>
            </a:br>
            <a:r>
              <a:rPr lang="en-US" sz="1800" b="0" dirty="0"/>
              <a:t>For a tuned cavity all quantities become real. In particular </a:t>
            </a:r>
            <a:r>
              <a:rPr lang="en-US" sz="1800" b="0" i="1" dirty="0">
                <a:latin typeface="Times New Roman" pitchFamily="18" charset="0"/>
                <a:cs typeface="Times New Roman" pitchFamily="18" charset="0"/>
              </a:rPr>
              <a:t>Z = R</a:t>
            </a:r>
            <a:r>
              <a:rPr lang="en-US" sz="1800" b="0" dirty="0"/>
              <a:t>, therefore</a:t>
            </a:r>
          </a:p>
        </p:txBody>
      </p:sp>
      <p:graphicFrame>
        <p:nvGraphicFramePr>
          <p:cNvPr id="28674" name="Object 13"/>
          <p:cNvGraphicFramePr>
            <a:graphicFrameLocks noChangeAspect="1"/>
          </p:cNvGraphicFramePr>
          <p:nvPr/>
        </p:nvGraphicFramePr>
        <p:xfrm>
          <a:off x="814388" y="2203450"/>
          <a:ext cx="3222625" cy="608013"/>
        </p:xfrm>
        <a:graphic>
          <a:graphicData uri="http://schemas.openxmlformats.org/presentationml/2006/ole">
            <mc:AlternateContent xmlns:mc="http://schemas.openxmlformats.org/markup-compatibility/2006">
              <mc:Choice xmlns:v="urn:schemas-microsoft-com:vml" Requires="v">
                <p:oleObj name="Equation" r:id="rId3" imgW="2082800" imgH="393700" progId="Equation.3">
                  <p:embed/>
                </p:oleObj>
              </mc:Choice>
              <mc:Fallback>
                <p:oleObj name="Equation" r:id="rId3" imgW="2082800" imgH="393700" progId="Equation.3">
                  <p:embed/>
                  <p:pic>
                    <p:nvPicPr>
                      <p:cNvPr id="0" name="Picture 2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388" y="2203450"/>
                        <a:ext cx="3222625" cy="608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28681" name="Rectangle 14"/>
          <p:cNvSpPr>
            <a:spLocks noChangeArrowheads="1"/>
          </p:cNvSpPr>
          <p:nvPr/>
        </p:nvSpPr>
        <p:spPr bwMode="auto">
          <a:xfrm>
            <a:off x="6024563" y="1660525"/>
            <a:ext cx="2757487" cy="2382838"/>
          </a:xfrm>
          <a:prstGeom prst="rect">
            <a:avLst/>
          </a:prstGeom>
          <a:noFill/>
          <a:ln w="9525">
            <a:noFill/>
            <a:miter lim="800000"/>
            <a:headEnd/>
            <a:tailEnd/>
          </a:ln>
        </p:spPr>
        <p:txBody>
          <a:bodyPr lIns="0" tIns="0" rIns="0" bIns="0"/>
          <a:lstStyle/>
          <a:p>
            <a:pPr>
              <a:spcBef>
                <a:spcPct val="0"/>
              </a:spcBef>
              <a:buClrTx/>
              <a:buSzTx/>
              <a:buFontTx/>
              <a:buNone/>
            </a:pPr>
            <a:r>
              <a:rPr lang="en-US" sz="1800" b="0" i="1" dirty="0">
                <a:latin typeface="Times New Roman" pitchFamily="18" charset="0"/>
                <a:cs typeface="Times New Roman" pitchFamily="18" charset="0"/>
              </a:rPr>
              <a:t>V</a:t>
            </a:r>
            <a:r>
              <a:rPr lang="en-US" sz="1800" b="0" dirty="0"/>
              <a:t>... envelope amplitude</a:t>
            </a:r>
            <a:br>
              <a:rPr lang="en-US" sz="1800" b="0" dirty="0"/>
            </a:br>
            <a:r>
              <a:rPr lang="en-US" sz="1800" b="0" i="1" dirty="0">
                <a:latin typeface="Times New Roman" pitchFamily="18" charset="0"/>
                <a:cs typeface="Times New Roman" pitchFamily="18" charset="0"/>
              </a:rPr>
              <a:t>C</a:t>
            </a:r>
            <a:r>
              <a:rPr lang="en-US" sz="1800" b="0" dirty="0"/>
              <a:t>... cavity capacitance</a:t>
            </a:r>
            <a:br>
              <a:rPr lang="en-US" sz="1800" b="0" dirty="0"/>
            </a:br>
            <a:r>
              <a:rPr lang="en-US" sz="1800" b="0" i="1" dirty="0">
                <a:latin typeface="Times New Roman" pitchFamily="18" charset="0"/>
                <a:cs typeface="Times New Roman" pitchFamily="18" charset="0"/>
              </a:rPr>
              <a:t>I</a:t>
            </a:r>
            <a:r>
              <a:rPr lang="en-US" sz="1800" b="0" dirty="0"/>
              <a:t>... drive current</a:t>
            </a:r>
            <a:br>
              <a:rPr lang="en-US" sz="1800" b="0" dirty="0"/>
            </a:br>
            <a:r>
              <a:rPr lang="en-US" sz="1800" b="0" i="1" dirty="0">
                <a:latin typeface="Times New Roman" pitchFamily="18" charset="0"/>
                <a:cs typeface="Times New Roman" pitchFamily="18" charset="0"/>
              </a:rPr>
              <a:t>Z</a:t>
            </a:r>
            <a:r>
              <a:rPr lang="en-US" sz="1800" b="0" dirty="0"/>
              <a:t>... cavity impedance</a:t>
            </a:r>
            <a:br>
              <a:rPr lang="en-US" sz="1800" b="0" dirty="0"/>
            </a:br>
            <a:r>
              <a:rPr lang="en-US" sz="1800" b="0" i="1" dirty="0">
                <a:latin typeface="Times New Roman" pitchFamily="18" charset="0"/>
                <a:cs typeface="Times New Roman" pitchFamily="18" charset="0"/>
              </a:rPr>
              <a:t>R</a:t>
            </a:r>
            <a:r>
              <a:rPr lang="en-US" sz="1800" b="0" dirty="0"/>
              <a:t>... real part of cavity impedance</a:t>
            </a:r>
            <a:br>
              <a:rPr lang="en-US" sz="1800" b="0" dirty="0"/>
            </a:br>
            <a:br>
              <a:rPr lang="en-US" sz="1800" b="0" dirty="0"/>
            </a:br>
            <a:br>
              <a:rPr lang="en-US" sz="1800" b="0" dirty="0"/>
            </a:br>
            <a:br>
              <a:rPr lang="en-US" sz="1800" b="0" dirty="0"/>
            </a:br>
            <a:endParaRPr lang="en-US" sz="1800" b="0" dirty="0"/>
          </a:p>
        </p:txBody>
      </p:sp>
      <p:graphicFrame>
        <p:nvGraphicFramePr>
          <p:cNvPr id="28675" name="Object 15"/>
          <p:cNvGraphicFramePr>
            <a:graphicFrameLocks noChangeAspect="1"/>
          </p:cNvGraphicFramePr>
          <p:nvPr/>
        </p:nvGraphicFramePr>
        <p:xfrm>
          <a:off x="693738" y="3070225"/>
          <a:ext cx="1046162" cy="400050"/>
        </p:xfrm>
        <a:graphic>
          <a:graphicData uri="http://schemas.openxmlformats.org/presentationml/2006/ole">
            <mc:AlternateContent xmlns:mc="http://schemas.openxmlformats.org/markup-compatibility/2006">
              <mc:Choice xmlns:v="urn:schemas-microsoft-com:vml" Requires="v">
                <p:oleObj name="Equation" r:id="rId5" imgW="596900" imgH="228600" progId="Equation.3">
                  <p:embed/>
                </p:oleObj>
              </mc:Choice>
              <mc:Fallback>
                <p:oleObj name="Equation" r:id="rId5" imgW="596900" imgH="228600" progId="Equation.3">
                  <p:embed/>
                  <p:pic>
                    <p:nvPicPr>
                      <p:cNvPr id="0"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3738" y="3070225"/>
                        <a:ext cx="1046162"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28676" name="Object 16"/>
          <p:cNvGraphicFramePr>
            <a:graphicFrameLocks noChangeAspect="1"/>
          </p:cNvGraphicFramePr>
          <p:nvPr/>
        </p:nvGraphicFramePr>
        <p:xfrm>
          <a:off x="736600" y="4519613"/>
          <a:ext cx="3509963" cy="1692275"/>
        </p:xfrm>
        <a:graphic>
          <a:graphicData uri="http://schemas.openxmlformats.org/presentationml/2006/ole">
            <mc:AlternateContent xmlns:mc="http://schemas.openxmlformats.org/markup-compatibility/2006">
              <mc:Choice xmlns:v="urn:schemas-microsoft-com:vml" Requires="v">
                <p:oleObj name="Equation" r:id="rId7" imgW="2336800" imgH="1130300" progId="Equation.3">
                  <p:embed/>
                </p:oleObj>
              </mc:Choice>
              <mc:Fallback>
                <p:oleObj name="Equation" r:id="rId7" imgW="2336800" imgH="1130300" progId="Equation.3">
                  <p:embed/>
                  <p:pic>
                    <p:nvPicPr>
                      <p:cNvPr id="0" name="Picture 2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6600" y="4519613"/>
                        <a:ext cx="3509963" cy="1692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28682" name="Rectangle 17"/>
          <p:cNvSpPr>
            <a:spLocks noChangeArrowheads="1"/>
          </p:cNvSpPr>
          <p:nvPr/>
        </p:nvSpPr>
        <p:spPr bwMode="auto">
          <a:xfrm>
            <a:off x="4268788" y="6094413"/>
            <a:ext cx="2063750" cy="398462"/>
          </a:xfrm>
          <a:prstGeom prst="rect">
            <a:avLst/>
          </a:prstGeom>
          <a:noFill/>
          <a:ln w="9525">
            <a:noFill/>
            <a:miter lim="800000"/>
            <a:headEnd/>
            <a:tailEnd/>
          </a:ln>
        </p:spPr>
        <p:txBody>
          <a:bodyPr lIns="0" tIns="0" rIns="0" bIns="0"/>
          <a:lstStyle/>
          <a:p>
            <a:pPr>
              <a:spcBef>
                <a:spcPct val="0"/>
              </a:spcBef>
              <a:buClrTx/>
              <a:buSzTx/>
              <a:buFontTx/>
              <a:buNone/>
            </a:pPr>
            <a:r>
              <a:rPr lang="en-US" sz="1800" b="0" dirty="0"/>
              <a:t>"Q over </a:t>
            </a:r>
            <a:r>
              <a:rPr lang="en-US" sz="1800" b="0" dirty="0">
                <a:latin typeface="Symbol" pitchFamily="18" charset="2"/>
              </a:rPr>
              <a:t>p</a:t>
            </a:r>
            <a:r>
              <a:rPr lang="en-US" sz="1800" b="0" dirty="0"/>
              <a:t> periods"</a:t>
            </a:r>
            <a:br>
              <a:rPr lang="en-US" sz="1800" b="0" dirty="0"/>
            </a:br>
            <a:endParaRPr lang="en-US" sz="1800" b="0" dirty="0"/>
          </a:p>
        </p:txBody>
      </p:sp>
      <p:sp>
        <p:nvSpPr>
          <p:cNvPr id="289810" name="Line 18"/>
          <p:cNvSpPr>
            <a:spLocks noChangeShapeType="1"/>
          </p:cNvSpPr>
          <p:nvPr/>
        </p:nvSpPr>
        <p:spPr bwMode="auto">
          <a:xfrm flipH="1" flipV="1">
            <a:off x="3636963" y="6008688"/>
            <a:ext cx="522287" cy="231775"/>
          </a:xfrm>
          <a:prstGeom prst="line">
            <a:avLst/>
          </a:prstGeom>
          <a:noFill/>
          <a:ln w="25400">
            <a:solidFill>
              <a:srgbClr val="0000FF"/>
            </a:solidFill>
            <a:prstDash val="sysDot"/>
            <a:round/>
            <a:headEnd/>
            <a:tailEnd type="triangl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8684" name="Rectangle 19"/>
          <p:cNvSpPr>
            <a:spLocks noChangeArrowheads="1"/>
          </p:cNvSpPr>
          <p:nvPr/>
        </p:nvSpPr>
        <p:spPr bwMode="auto">
          <a:xfrm>
            <a:off x="5681663" y="4897438"/>
            <a:ext cx="3240087" cy="822325"/>
          </a:xfrm>
          <a:prstGeom prst="rect">
            <a:avLst/>
          </a:prstGeom>
          <a:noFill/>
          <a:ln w="9525">
            <a:noFill/>
            <a:miter lim="800000"/>
            <a:headEnd/>
            <a:tailEnd/>
          </a:ln>
        </p:spPr>
        <p:txBody>
          <a:bodyPr lIns="0" tIns="0" rIns="0" bIns="0"/>
          <a:lstStyle/>
          <a:p>
            <a:pPr>
              <a:spcBef>
                <a:spcPct val="0"/>
              </a:spcBef>
              <a:buClrTx/>
              <a:buSzTx/>
              <a:buFontTx/>
              <a:buNone/>
            </a:pPr>
            <a:r>
              <a:rPr lang="en-US" sz="1800" b="0" dirty="0"/>
              <a:t>The </a:t>
            </a:r>
            <a:r>
              <a:rPr lang="en-US" sz="1800" b="0" dirty="0">
                <a:solidFill>
                  <a:srgbClr val="00CC00"/>
                </a:solidFill>
              </a:rPr>
              <a:t>voltage (or current) </a:t>
            </a:r>
            <a:r>
              <a:rPr lang="en-US" sz="1800" b="0" dirty="0"/>
              <a:t>decreases to 1/e of the initial value within the time </a:t>
            </a:r>
            <a:r>
              <a:rPr lang="en-US" sz="1800" b="0" dirty="0">
                <a:latin typeface="Symbol" pitchFamily="18" charset="2"/>
              </a:rPr>
              <a:t>t</a:t>
            </a:r>
            <a:r>
              <a:rPr lang="en-US" sz="1800" b="0" dirty="0"/>
              <a:t>.</a:t>
            </a:r>
          </a:p>
        </p:txBody>
      </p:sp>
      <p:sp>
        <p:nvSpPr>
          <p:cNvPr id="28685" name="Rectangle 13"/>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Behavior in time and in frequency domain</a:t>
            </a:r>
          </a:p>
        </p:txBody>
      </p:sp>
      <p:sp>
        <p:nvSpPr>
          <p:cNvPr id="28686" name="TextBox 15"/>
          <p:cNvSpPr txBox="1">
            <a:spLocks noChangeArrowheads="1"/>
          </p:cNvSpPr>
          <p:nvPr/>
        </p:nvSpPr>
        <p:spPr bwMode="auto">
          <a:xfrm>
            <a:off x="6767513" y="5770563"/>
            <a:ext cx="2174875" cy="600075"/>
          </a:xfrm>
          <a:prstGeom prst="rect">
            <a:avLst/>
          </a:prstGeom>
          <a:noFill/>
          <a:ln w="9525">
            <a:noFill/>
            <a:miter lim="800000"/>
            <a:headEnd/>
            <a:tailEnd/>
          </a:ln>
        </p:spPr>
        <p:txBody>
          <a:bodyPr wrap="none">
            <a:spAutoFit/>
          </a:bodyPr>
          <a:lstStyle/>
          <a:p>
            <a:pPr>
              <a:spcBef>
                <a:spcPct val="0"/>
              </a:spcBef>
              <a:buFont typeface="Wingdings" pitchFamily="2" charset="2"/>
              <a:buNone/>
            </a:pPr>
            <a:r>
              <a:rPr lang="en-US" sz="1000" b="0" dirty="0"/>
              <a:t>see also: H. Klein, Basic concepts I</a:t>
            </a:r>
          </a:p>
          <a:p>
            <a:pPr>
              <a:buFont typeface="Wingdings" pitchFamily="2" charset="2"/>
              <a:buNone/>
            </a:pPr>
            <a:r>
              <a:rPr lang="en-US" sz="1000" b="0" dirty="0"/>
              <a:t>Proceeding Oxford CAS, April 91</a:t>
            </a:r>
          </a:p>
          <a:p>
            <a:pPr>
              <a:buFont typeface="Wingdings" pitchFamily="2" charset="2"/>
              <a:buNone/>
            </a:pPr>
            <a:r>
              <a:rPr lang="en-US" sz="1000" b="0" dirty="0"/>
              <a:t>CERN Yellow Report 92-03, Vol. I</a:t>
            </a:r>
            <a:endParaRPr lang="en-GB" sz="1000" b="0" dirty="0"/>
          </a:p>
        </p:txBody>
      </p:sp>
      <p:sp>
        <p:nvSpPr>
          <p:cNvPr id="28687" name="TextBox 17"/>
          <p:cNvSpPr txBox="1">
            <a:spLocks noChangeArrowheads="1"/>
          </p:cNvSpPr>
          <p:nvPr/>
        </p:nvSpPr>
        <p:spPr bwMode="auto">
          <a:xfrm>
            <a:off x="5605463" y="3189288"/>
            <a:ext cx="3267075" cy="1588127"/>
          </a:xfrm>
          <a:prstGeom prst="rect">
            <a:avLst/>
          </a:prstGeom>
          <a:noFill/>
          <a:ln w="9525">
            <a:solidFill>
              <a:schemeClr val="tx1"/>
            </a:solidFill>
            <a:miter lim="800000"/>
            <a:headEnd/>
            <a:tailEnd/>
          </a:ln>
        </p:spPr>
        <p:txBody>
          <a:bodyPr>
            <a:spAutoFit/>
          </a:bodyPr>
          <a:lstStyle/>
          <a:p>
            <a:pPr>
              <a:buFont typeface="Wingdings" pitchFamily="2" charset="2"/>
              <a:buNone/>
            </a:pPr>
            <a:r>
              <a:rPr lang="en-US" sz="1800" b="0" dirty="0"/>
              <a:t>This </a:t>
            </a:r>
            <a:r>
              <a:rPr lang="en-US" sz="1800" b="0" dirty="0">
                <a:sym typeface="Symbol" pitchFamily="18" charset="2"/>
              </a:rPr>
              <a:t> value refers to the 1/e decay of the </a:t>
            </a:r>
            <a:r>
              <a:rPr lang="en-US" sz="1800" b="0" u="sng" dirty="0">
                <a:solidFill>
                  <a:srgbClr val="FF0000"/>
                </a:solidFill>
                <a:sym typeface="Symbol" pitchFamily="18" charset="2"/>
              </a:rPr>
              <a:t>field</a:t>
            </a:r>
            <a:r>
              <a:rPr lang="en-US" sz="1800" b="0" dirty="0">
                <a:sym typeface="Symbol" pitchFamily="18" charset="2"/>
              </a:rPr>
              <a:t> in the cavity or the voltage at a lumped element. Sometimes (rarely) one finds </a:t>
            </a:r>
            <a:r>
              <a:rPr lang="en-US" sz="1800" b="0" baseline="-25000" dirty="0">
                <a:sym typeface="Symbol" pitchFamily="18" charset="2"/>
              </a:rPr>
              <a:t>w</a:t>
            </a:r>
            <a:r>
              <a:rPr lang="en-US" sz="1800" b="0" dirty="0">
                <a:sym typeface="Symbol" pitchFamily="18" charset="2"/>
              </a:rPr>
              <a:t> referring to the energy with 2</a:t>
            </a:r>
            <a:r>
              <a:rPr lang="en-US" sz="1800" b="0" baseline="-25000" dirty="0">
                <a:sym typeface="Symbol" pitchFamily="18" charset="2"/>
              </a:rPr>
              <a:t>w</a:t>
            </a:r>
            <a:r>
              <a:rPr lang="en-US" sz="1800" b="0" dirty="0">
                <a:sym typeface="Symbol" pitchFamily="18" charset="2"/>
              </a:rPr>
              <a:t>= .</a:t>
            </a:r>
            <a:endParaRPr lang="en-GB" sz="1800" b="0" dirty="0"/>
          </a:p>
        </p:txBody>
      </p:sp>
      <p:sp>
        <p:nvSpPr>
          <p:cNvPr id="19" name="Line 18"/>
          <p:cNvSpPr>
            <a:spLocks noChangeShapeType="1"/>
          </p:cNvSpPr>
          <p:nvPr/>
        </p:nvSpPr>
        <p:spPr bwMode="auto">
          <a:xfrm flipH="1" flipV="1">
            <a:off x="4210050" y="5657850"/>
            <a:ext cx="1165225" cy="401638"/>
          </a:xfrm>
          <a:prstGeom prst="line">
            <a:avLst/>
          </a:prstGeom>
          <a:noFill/>
          <a:ln w="25400">
            <a:solidFill>
              <a:srgbClr val="0000FF"/>
            </a:solidFill>
            <a:prstDash val="sysDot"/>
            <a:round/>
            <a:headEnd/>
            <a:tailEnd type="triangle"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 name="TextBox 1"/>
          <p:cNvSpPr txBox="1"/>
          <p:nvPr/>
        </p:nvSpPr>
        <p:spPr>
          <a:xfrm>
            <a:off x="4281488" y="4960938"/>
            <a:ext cx="824706" cy="313932"/>
          </a:xfrm>
          <a:prstGeom prst="rect">
            <a:avLst/>
          </a:prstGeom>
          <a:noFill/>
        </p:spPr>
        <p:txBody>
          <a:bodyPr wrap="square" rtlCol="0">
            <a:spAutoFit/>
          </a:bodyPr>
          <a:lstStyle/>
          <a:p>
            <a:pPr>
              <a:buNone/>
            </a:pPr>
            <a:r>
              <a:rPr lang="en-GB" sz="1600" b="0" dirty="0"/>
              <a:t>T = 1/f</a:t>
            </a:r>
          </a:p>
        </p:txBody>
      </p:sp>
      <p:cxnSp>
        <p:nvCxnSpPr>
          <p:cNvPr id="4" name="Straight Arrow Connector 3"/>
          <p:cNvCxnSpPr>
            <a:stCxn id="2" idx="2"/>
          </p:cNvCxnSpPr>
          <p:nvPr/>
        </p:nvCxnSpPr>
        <p:spPr bwMode="auto">
          <a:xfrm flipH="1">
            <a:off x="4222750" y="5274870"/>
            <a:ext cx="471091" cy="254196"/>
          </a:xfrm>
          <a:prstGeom prst="straightConnector1">
            <a:avLst/>
          </a:prstGeom>
          <a:noFill/>
          <a:ln w="15875" cap="flat" cmpd="sng" algn="ctr">
            <a:solidFill>
              <a:srgbClr val="0000FF"/>
            </a:solidFill>
            <a:prstDash val="solid"/>
            <a:round/>
            <a:headEnd type="none" w="med" len="med"/>
            <a:tailEnd type="arrow"/>
          </a:ln>
          <a:effectLst/>
        </p:spPr>
      </p:cxn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19" descr="CavResponseShortPunch.emf"/>
          <p:cNvPicPr>
            <a:picLocks noChangeAspect="1"/>
          </p:cNvPicPr>
          <p:nvPr/>
        </p:nvPicPr>
        <p:blipFill>
          <a:blip r:embed="rId3" cstate="print"/>
          <a:srcRect/>
          <a:stretch>
            <a:fillRect/>
          </a:stretch>
        </p:blipFill>
        <p:spPr bwMode="auto">
          <a:xfrm>
            <a:off x="385763" y="2936875"/>
            <a:ext cx="3513137" cy="2000250"/>
          </a:xfrm>
          <a:prstGeom prst="rect">
            <a:avLst/>
          </a:prstGeom>
          <a:noFill/>
          <a:ln w="9525">
            <a:noFill/>
            <a:miter lim="800000"/>
            <a:headEnd/>
            <a:tailEnd/>
          </a:ln>
        </p:spPr>
      </p:pic>
      <p:pic>
        <p:nvPicPr>
          <p:cNvPr id="29700" name="Picture 30" descr="CavResponseMultiplePunch.emf"/>
          <p:cNvPicPr>
            <a:picLocks noChangeAspect="1"/>
          </p:cNvPicPr>
          <p:nvPr/>
        </p:nvPicPr>
        <p:blipFill>
          <a:blip r:embed="rId4" cstate="print"/>
          <a:srcRect/>
          <a:stretch>
            <a:fillRect/>
          </a:stretch>
        </p:blipFill>
        <p:spPr bwMode="auto">
          <a:xfrm>
            <a:off x="5207000" y="3462338"/>
            <a:ext cx="3514725" cy="2001837"/>
          </a:xfrm>
          <a:prstGeom prst="rect">
            <a:avLst/>
          </a:prstGeom>
          <a:noFill/>
          <a:ln w="9525">
            <a:noFill/>
            <a:miter lim="800000"/>
            <a:headEnd/>
            <a:tailEnd/>
          </a:ln>
        </p:spPr>
      </p:pic>
      <p:sp>
        <p:nvSpPr>
          <p:cNvPr id="29701"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9702" name="Slide Number Placeholder 4"/>
          <p:cNvSpPr>
            <a:spLocks noGrp="1"/>
          </p:cNvSpPr>
          <p:nvPr>
            <p:ph type="sldNum" sz="quarter" idx="11"/>
          </p:nvPr>
        </p:nvSpPr>
        <p:spPr>
          <a:noFill/>
        </p:spPr>
        <p:txBody>
          <a:bodyPr/>
          <a:lstStyle/>
          <a:p>
            <a:fld id="{839B59D1-E9E4-401C-9913-04C2EF02DF86}" type="slidenum">
              <a:rPr lang="en-US" smtClean="0"/>
              <a:pPr/>
              <a:t>83</a:t>
            </a:fld>
            <a:endParaRPr lang="en-US" dirty="0"/>
          </a:p>
        </p:txBody>
      </p:sp>
      <p:sp>
        <p:nvSpPr>
          <p:cNvPr id="29703" name="Rectangle 3"/>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Beam-cavity interaction (1)</a:t>
            </a:r>
          </a:p>
        </p:txBody>
      </p:sp>
      <p:sp>
        <p:nvSpPr>
          <p:cNvPr id="29704" name="Rectangle 10"/>
          <p:cNvSpPr>
            <a:spLocks noChangeArrowheads="1"/>
          </p:cNvSpPr>
          <p:nvPr/>
        </p:nvSpPr>
        <p:spPr bwMode="auto">
          <a:xfrm>
            <a:off x="693738" y="1697038"/>
            <a:ext cx="2052637" cy="938212"/>
          </a:xfrm>
          <a:prstGeom prst="rect">
            <a:avLst/>
          </a:prstGeom>
          <a:noFill/>
          <a:ln w="9525">
            <a:noFill/>
            <a:miter lim="800000"/>
            <a:headEnd/>
            <a:tailEnd/>
          </a:ln>
        </p:spPr>
        <p:txBody>
          <a:bodyPr lIns="0" tIns="0" rIns="0" bIns="0"/>
          <a:lstStyle/>
          <a:p>
            <a:pPr>
              <a:spcBef>
                <a:spcPct val="0"/>
              </a:spcBef>
              <a:buClrTx/>
              <a:buSzTx/>
              <a:buFontTx/>
              <a:buNone/>
            </a:pPr>
            <a:r>
              <a:rPr lang="en-US" sz="1800" b="0" dirty="0"/>
              <a:t>Cavity response in time domain </a:t>
            </a:r>
            <a:r>
              <a:rPr lang="en-US" sz="1800" b="0" i="1" dirty="0">
                <a:solidFill>
                  <a:schemeClr val="hlink"/>
                </a:solidFill>
                <a:latin typeface="Times New Roman" pitchFamily="18" charset="0"/>
                <a:cs typeface="Times New Roman" pitchFamily="18" charset="0"/>
              </a:rPr>
              <a:t>c(t)</a:t>
            </a:r>
            <a:r>
              <a:rPr lang="en-US" sz="1800" b="0" dirty="0"/>
              <a:t> from </a:t>
            </a:r>
            <a:r>
              <a:rPr lang="en-US" sz="1800" b="0" dirty="0">
                <a:solidFill>
                  <a:schemeClr val="accent2"/>
                </a:solidFill>
              </a:rPr>
              <a:t>one very short bunch</a:t>
            </a:r>
            <a:br>
              <a:rPr lang="en-US" sz="1800" b="0" dirty="0"/>
            </a:br>
            <a:endParaRPr lang="en-US" sz="1800" b="0" dirty="0"/>
          </a:p>
        </p:txBody>
      </p:sp>
      <p:sp>
        <p:nvSpPr>
          <p:cNvPr id="29705" name="Rectangle 12"/>
          <p:cNvSpPr>
            <a:spLocks noChangeArrowheads="1"/>
          </p:cNvSpPr>
          <p:nvPr/>
        </p:nvSpPr>
        <p:spPr bwMode="auto">
          <a:xfrm>
            <a:off x="5048250" y="5441950"/>
            <a:ext cx="3430588" cy="1239838"/>
          </a:xfrm>
          <a:prstGeom prst="rect">
            <a:avLst/>
          </a:prstGeom>
          <a:noFill/>
          <a:ln w="9525">
            <a:noFill/>
            <a:miter lim="800000"/>
            <a:headEnd/>
            <a:tailEnd/>
          </a:ln>
        </p:spPr>
        <p:txBody>
          <a:bodyPr lIns="0" tIns="0" rIns="0" bIns="0"/>
          <a:lstStyle/>
          <a:p>
            <a:pPr>
              <a:spcBef>
                <a:spcPct val="0"/>
              </a:spcBef>
              <a:buClrTx/>
              <a:buSzTx/>
              <a:buFontTx/>
              <a:buNone/>
            </a:pPr>
            <a:endParaRPr lang="en-GB" sz="1600" b="0" dirty="0"/>
          </a:p>
        </p:txBody>
      </p:sp>
      <p:sp>
        <p:nvSpPr>
          <p:cNvPr id="29706" name="Rectangle 17"/>
          <p:cNvSpPr>
            <a:spLocks noChangeArrowheads="1"/>
          </p:cNvSpPr>
          <p:nvPr/>
        </p:nvSpPr>
        <p:spPr bwMode="auto">
          <a:xfrm>
            <a:off x="722313" y="5430838"/>
            <a:ext cx="7735887" cy="915987"/>
          </a:xfrm>
          <a:prstGeom prst="rect">
            <a:avLst/>
          </a:prstGeom>
          <a:noFill/>
          <a:ln w="9525">
            <a:noFill/>
            <a:miter lim="800000"/>
            <a:headEnd/>
            <a:tailEnd/>
          </a:ln>
        </p:spPr>
        <p:txBody>
          <a:bodyPr lIns="0" tIns="0" rIns="0" bIns="0"/>
          <a:lstStyle/>
          <a:p>
            <a:pPr>
              <a:spcBef>
                <a:spcPct val="0"/>
              </a:spcBef>
              <a:buClrTx/>
              <a:buSzTx/>
              <a:buFontTx/>
              <a:buNone/>
            </a:pPr>
            <a:r>
              <a:rPr lang="en-US" sz="1600" b="0" dirty="0"/>
              <a:t>Resulting response for bunched beam obtained by </a:t>
            </a:r>
            <a:r>
              <a:rPr lang="en-US" sz="1600" b="0" dirty="0">
                <a:solidFill>
                  <a:schemeClr val="accent2"/>
                </a:solidFill>
              </a:rPr>
              <a:t>convolution </a:t>
            </a:r>
            <a:r>
              <a:rPr lang="en-US" sz="1600" b="0" dirty="0">
                <a:solidFill>
                  <a:schemeClr val="hlink"/>
                </a:solidFill>
                <a:latin typeface="Symbol" pitchFamily="18" charset="2"/>
              </a:rPr>
              <a:t>Ä</a:t>
            </a:r>
            <a:r>
              <a:rPr lang="en-US" sz="1600" b="0" dirty="0"/>
              <a:t> of the bunch sequence with the cavity response </a:t>
            </a:r>
            <a:r>
              <a:rPr lang="en-US" sz="1600" b="0" i="1" dirty="0">
                <a:solidFill>
                  <a:schemeClr val="hlink"/>
                </a:solidFill>
                <a:latin typeface="Times New Roman" pitchFamily="18" charset="0"/>
                <a:cs typeface="Times New Roman" pitchFamily="18" charset="0"/>
              </a:rPr>
              <a:t>r(t) = b(t) </a:t>
            </a:r>
            <a:r>
              <a:rPr lang="en-US" sz="1600" b="0" dirty="0">
                <a:solidFill>
                  <a:schemeClr val="hlink"/>
                </a:solidFill>
                <a:latin typeface="Symbol" pitchFamily="18" charset="2"/>
              </a:rPr>
              <a:t>Ä</a:t>
            </a:r>
            <a:r>
              <a:rPr lang="en-US" sz="1600" b="0" dirty="0">
                <a:solidFill>
                  <a:schemeClr val="hlink"/>
                </a:solidFill>
              </a:rPr>
              <a:t> </a:t>
            </a:r>
            <a:r>
              <a:rPr lang="en-US" sz="1600" b="0" i="1" dirty="0">
                <a:solidFill>
                  <a:schemeClr val="hlink"/>
                </a:solidFill>
                <a:latin typeface="Times New Roman" pitchFamily="18" charset="0"/>
                <a:cs typeface="Times New Roman" pitchFamily="18" charset="0"/>
              </a:rPr>
              <a:t>c(t)</a:t>
            </a:r>
            <a:br>
              <a:rPr lang="en-US" sz="1600" b="0" dirty="0">
                <a:solidFill>
                  <a:schemeClr val="hlink"/>
                </a:solidFill>
              </a:rPr>
            </a:br>
            <a:r>
              <a:rPr lang="en-US" sz="1600" b="0" dirty="0"/>
              <a:t>Condition that the induced signals in the cavity add up:</a:t>
            </a:r>
            <a:br>
              <a:rPr lang="en-US" sz="1600" b="0" dirty="0"/>
            </a:br>
            <a:r>
              <a:rPr lang="en-US" sz="1600" b="0" dirty="0"/>
              <a:t>cavity resonant frequency </a:t>
            </a:r>
            <a:r>
              <a:rPr lang="en-US" sz="1600" b="0" i="1" dirty="0">
                <a:latin typeface="Times New Roman" pitchFamily="18" charset="0"/>
                <a:cs typeface="Times New Roman" pitchFamily="18" charset="0"/>
              </a:rPr>
              <a:t>f</a:t>
            </a:r>
            <a:r>
              <a:rPr lang="en-US" sz="1600" b="0" baseline="-25000" dirty="0"/>
              <a:t>res</a:t>
            </a:r>
            <a:r>
              <a:rPr lang="en-US" sz="1600" b="0" dirty="0"/>
              <a:t> must be an integer multiple of bunch frequency </a:t>
            </a:r>
            <a:r>
              <a:rPr lang="en-US" sz="1600" b="0" i="1" dirty="0">
                <a:latin typeface="Times New Roman" pitchFamily="18" charset="0"/>
                <a:cs typeface="Times New Roman" pitchFamily="18" charset="0"/>
              </a:rPr>
              <a:t>1/T</a:t>
            </a:r>
          </a:p>
        </p:txBody>
      </p:sp>
      <p:sp>
        <p:nvSpPr>
          <p:cNvPr id="44046" name="Line 14"/>
          <p:cNvSpPr>
            <a:spLocks noChangeShapeType="1"/>
          </p:cNvSpPr>
          <p:nvPr/>
        </p:nvSpPr>
        <p:spPr bwMode="auto">
          <a:xfrm>
            <a:off x="5435600" y="3159125"/>
            <a:ext cx="484188" cy="609600"/>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44047" name="Line 15"/>
          <p:cNvSpPr>
            <a:spLocks noChangeShapeType="1"/>
          </p:cNvSpPr>
          <p:nvPr/>
        </p:nvSpPr>
        <p:spPr bwMode="auto">
          <a:xfrm>
            <a:off x="5402263" y="3709988"/>
            <a:ext cx="358775" cy="212725"/>
          </a:xfrm>
          <a:prstGeom prst="line">
            <a:avLst/>
          </a:prstGeom>
          <a:noFill/>
          <a:ln w="25400">
            <a:solidFill>
              <a:srgbClr val="0000FF"/>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29709" name="Rectangle 22"/>
          <p:cNvSpPr>
            <a:spLocks noChangeArrowheads="1"/>
          </p:cNvSpPr>
          <p:nvPr/>
        </p:nvSpPr>
        <p:spPr bwMode="auto">
          <a:xfrm>
            <a:off x="4381500" y="1708150"/>
            <a:ext cx="4286250" cy="1146175"/>
          </a:xfrm>
          <a:prstGeom prst="rect">
            <a:avLst/>
          </a:prstGeom>
          <a:noFill/>
          <a:ln w="9525">
            <a:noFill/>
            <a:miter lim="800000"/>
            <a:headEnd/>
            <a:tailEnd/>
          </a:ln>
        </p:spPr>
        <p:txBody>
          <a:bodyPr lIns="0" tIns="0" rIns="0" bIns="0"/>
          <a:lstStyle/>
          <a:p>
            <a:pPr>
              <a:spcBef>
                <a:spcPct val="0"/>
              </a:spcBef>
              <a:buClrTx/>
              <a:buSzTx/>
              <a:buFontTx/>
              <a:buNone/>
            </a:pPr>
            <a:r>
              <a:rPr lang="en-US" sz="1800" b="0" dirty="0">
                <a:solidFill>
                  <a:schemeClr val="accent2"/>
                </a:solidFill>
              </a:rPr>
              <a:t>Bunched beam</a:t>
            </a:r>
            <a:r>
              <a:rPr lang="en-US" sz="1800" b="0" dirty="0"/>
              <a:t> </a:t>
            </a:r>
            <a:r>
              <a:rPr lang="en-US" sz="1800" b="0" i="1" dirty="0">
                <a:solidFill>
                  <a:schemeClr val="hlink"/>
                </a:solidFill>
                <a:latin typeface="Times New Roman" pitchFamily="18" charset="0"/>
                <a:cs typeface="Times New Roman" pitchFamily="18" charset="0"/>
              </a:rPr>
              <a:t>b(t)</a:t>
            </a:r>
            <a:r>
              <a:rPr lang="en-US" sz="1800" b="0" dirty="0"/>
              <a:t> with bunch length </a:t>
            </a:r>
            <a:r>
              <a:rPr lang="en-US" sz="1800" b="0" i="1" dirty="0">
                <a:latin typeface="Times New Roman" pitchFamily="18" charset="0"/>
                <a:cs typeface="Times New Roman" pitchFamily="18" charset="0"/>
              </a:rPr>
              <a:t>t</a:t>
            </a:r>
            <a:r>
              <a:rPr lang="en-US" sz="1800" b="0" i="1" baseline="-25000" dirty="0">
                <a:latin typeface="Times New Roman" pitchFamily="18" charset="0"/>
                <a:cs typeface="Times New Roman" pitchFamily="18" charset="0"/>
              </a:rPr>
              <a:t>b</a:t>
            </a:r>
            <a:r>
              <a:rPr lang="en-US" sz="1800" b="0" dirty="0"/>
              <a:t>, bunch spacing </a:t>
            </a:r>
            <a:r>
              <a:rPr lang="en-US" sz="1800" b="0" i="1" dirty="0">
                <a:latin typeface="Times New Roman" pitchFamily="18" charset="0"/>
                <a:cs typeface="Times New Roman" pitchFamily="18" charset="0"/>
              </a:rPr>
              <a:t>T</a:t>
            </a:r>
            <a:r>
              <a:rPr lang="en-US" sz="1800" b="0" dirty="0"/>
              <a:t> and beam current </a:t>
            </a:r>
            <a:r>
              <a:rPr lang="en-US" sz="1800" b="0" i="1" dirty="0">
                <a:latin typeface="Times New Roman" pitchFamily="18" charset="0"/>
                <a:cs typeface="Times New Roman" pitchFamily="18" charset="0"/>
              </a:rPr>
              <a:t>I</a:t>
            </a:r>
            <a:r>
              <a:rPr lang="en-US" sz="1800" b="0" baseline="-25000" dirty="0"/>
              <a:t>0</a:t>
            </a:r>
            <a:endParaRPr lang="en-US" sz="1800" b="0" dirty="0"/>
          </a:p>
        </p:txBody>
      </p:sp>
      <p:sp>
        <p:nvSpPr>
          <p:cNvPr id="29710" name="Rectangle 26"/>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cxnSp>
        <p:nvCxnSpPr>
          <p:cNvPr id="29711" name="Straight Connector 21"/>
          <p:cNvCxnSpPr>
            <a:cxnSpLocks noChangeShapeType="1"/>
          </p:cNvCxnSpPr>
          <p:nvPr/>
        </p:nvCxnSpPr>
        <p:spPr bwMode="auto">
          <a:xfrm>
            <a:off x="636588" y="3001963"/>
            <a:ext cx="1284287" cy="812800"/>
          </a:xfrm>
          <a:prstGeom prst="line">
            <a:avLst/>
          </a:prstGeom>
          <a:noFill/>
          <a:ln w="15875" algn="ctr">
            <a:solidFill>
              <a:srgbClr val="00CC00"/>
            </a:solidFill>
            <a:round/>
            <a:headEnd/>
            <a:tailEnd type="none" w="lg" len="lg"/>
          </a:ln>
        </p:spPr>
      </p:cxnSp>
      <p:cxnSp>
        <p:nvCxnSpPr>
          <p:cNvPr id="29712" name="Straight Connector 23"/>
          <p:cNvCxnSpPr>
            <a:cxnSpLocks noChangeShapeType="1"/>
          </p:cNvCxnSpPr>
          <p:nvPr/>
        </p:nvCxnSpPr>
        <p:spPr bwMode="auto">
          <a:xfrm flipV="1">
            <a:off x="628650" y="3814763"/>
            <a:ext cx="1292225" cy="803275"/>
          </a:xfrm>
          <a:prstGeom prst="line">
            <a:avLst/>
          </a:prstGeom>
          <a:noFill/>
          <a:ln w="15875" algn="ctr">
            <a:solidFill>
              <a:srgbClr val="00CC00"/>
            </a:solidFill>
            <a:round/>
            <a:headEnd/>
            <a:tailEnd type="none" w="lg" len="lg"/>
          </a:ln>
        </p:spPr>
      </p:cxnSp>
      <p:graphicFrame>
        <p:nvGraphicFramePr>
          <p:cNvPr id="29698" name="Object 30"/>
          <p:cNvGraphicFramePr>
            <a:graphicFrameLocks noChangeAspect="1"/>
          </p:cNvGraphicFramePr>
          <p:nvPr/>
        </p:nvGraphicFramePr>
        <p:xfrm>
          <a:off x="865188" y="4902200"/>
          <a:ext cx="879475" cy="279400"/>
        </p:xfrm>
        <a:graphic>
          <a:graphicData uri="http://schemas.openxmlformats.org/presentationml/2006/ole">
            <mc:AlternateContent xmlns:mc="http://schemas.openxmlformats.org/markup-compatibility/2006">
              <mc:Choice xmlns:v="urn:schemas-microsoft-com:vml" Requires="v">
                <p:oleObj name="Equation" r:id="rId5" imgW="558558" imgH="177723" progId="Equation.3">
                  <p:embed/>
                </p:oleObj>
              </mc:Choice>
              <mc:Fallback>
                <p:oleObj name="Equation" r:id="rId5" imgW="558558" imgH="177723" progId="Equation.3">
                  <p:embed/>
                  <p:pic>
                    <p:nvPicPr>
                      <p:cNvPr id="0"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5188" y="4902200"/>
                        <a:ext cx="879475" cy="279400"/>
                      </a:xfrm>
                      <a:prstGeom prst="rect">
                        <a:avLst/>
                      </a:prstGeom>
                      <a:solidFill>
                        <a:schemeClr val="bg1"/>
                      </a:solidFill>
                      <a:ln>
                        <a:noFill/>
                      </a:ln>
                      <a:extLst>
                        <a:ext uri="{91240B29-F687-4f45-9708-019B960494DF}">
                          <a14:hiddenLine xmlns:a14="http://schemas.microsoft.com/office/drawing/2010/main" xmlns="" w="9525">
                            <a:solidFill>
                              <a:srgbClr val="FF0000"/>
                            </a:solidFill>
                            <a:miter lim="800000"/>
                            <a:headEnd/>
                            <a:tailEnd/>
                          </a14:hiddenLine>
                        </a:ext>
                      </a:extLst>
                    </p:spPr>
                  </p:pic>
                </p:oleObj>
              </mc:Fallback>
            </mc:AlternateContent>
          </a:graphicData>
        </a:graphic>
      </p:graphicFrame>
      <p:cxnSp>
        <p:nvCxnSpPr>
          <p:cNvPr id="29713" name="Straight Arrow Connector 25"/>
          <p:cNvCxnSpPr>
            <a:cxnSpLocks noChangeShapeType="1"/>
          </p:cNvCxnSpPr>
          <p:nvPr/>
        </p:nvCxnSpPr>
        <p:spPr bwMode="auto">
          <a:xfrm rot="10800000">
            <a:off x="673100" y="4895850"/>
            <a:ext cx="1230313" cy="7938"/>
          </a:xfrm>
          <a:prstGeom prst="straightConnector1">
            <a:avLst/>
          </a:prstGeom>
          <a:noFill/>
          <a:ln w="15875" algn="ctr">
            <a:solidFill>
              <a:srgbClr val="00CC00"/>
            </a:solidFill>
            <a:round/>
            <a:headEnd type="arrow" w="med" len="med"/>
            <a:tailEnd type="arrow" w="med" len="med"/>
          </a:ln>
        </p:spPr>
      </p:cxnSp>
      <p:pic>
        <p:nvPicPr>
          <p:cNvPr id="29714" name="Picture 32" descr="BunchedBeamPattern.emf"/>
          <p:cNvPicPr>
            <a:picLocks noChangeAspect="1"/>
          </p:cNvPicPr>
          <p:nvPr/>
        </p:nvPicPr>
        <p:blipFill>
          <a:blip r:embed="rId7" cstate="print"/>
          <a:srcRect/>
          <a:stretch>
            <a:fillRect/>
          </a:stretch>
        </p:blipFill>
        <p:spPr bwMode="auto">
          <a:xfrm>
            <a:off x="4903788" y="2244725"/>
            <a:ext cx="4165600" cy="1025525"/>
          </a:xfrm>
          <a:prstGeom prst="rect">
            <a:avLst/>
          </a:prstGeom>
          <a:noFill/>
          <a:ln w="9525">
            <a:noFill/>
            <a:miter lim="800000"/>
            <a:headEnd/>
            <a:tailEnd/>
          </a:ln>
        </p:spPr>
      </p:pic>
      <p:grpSp>
        <p:nvGrpSpPr>
          <p:cNvPr id="29715" name="Group 45"/>
          <p:cNvGrpSpPr>
            <a:grpSpLocks/>
          </p:cNvGrpSpPr>
          <p:nvPr/>
        </p:nvGrpSpPr>
        <p:grpSpPr bwMode="auto">
          <a:xfrm>
            <a:off x="5910263" y="3168650"/>
            <a:ext cx="2754312" cy="774700"/>
            <a:chOff x="5910482" y="2928721"/>
            <a:chExt cx="2754023" cy="1062182"/>
          </a:xfrm>
        </p:grpSpPr>
        <p:cxnSp>
          <p:nvCxnSpPr>
            <p:cNvPr id="29717" name="Straight Connector 34"/>
            <p:cNvCxnSpPr>
              <a:cxnSpLocks noChangeShapeType="1"/>
            </p:cNvCxnSpPr>
            <p:nvPr/>
          </p:nvCxnSpPr>
          <p:spPr bwMode="auto">
            <a:xfrm rot="5400000">
              <a:off x="6072911" y="3459018"/>
              <a:ext cx="1062182" cy="1588"/>
            </a:xfrm>
            <a:prstGeom prst="line">
              <a:avLst/>
            </a:prstGeom>
            <a:noFill/>
            <a:ln w="9525" algn="ctr">
              <a:solidFill>
                <a:schemeClr val="tx1"/>
              </a:solidFill>
              <a:prstDash val="dash"/>
              <a:round/>
              <a:headEnd/>
              <a:tailEnd type="none" w="lg" len="lg"/>
            </a:ln>
          </p:spPr>
        </p:cxnSp>
        <p:cxnSp>
          <p:nvCxnSpPr>
            <p:cNvPr id="29718" name="Straight Connector 35"/>
            <p:cNvCxnSpPr>
              <a:cxnSpLocks noChangeShapeType="1"/>
            </p:cNvCxnSpPr>
            <p:nvPr/>
          </p:nvCxnSpPr>
          <p:spPr bwMode="auto">
            <a:xfrm rot="5400000">
              <a:off x="5731166" y="3459018"/>
              <a:ext cx="1062182" cy="1588"/>
            </a:xfrm>
            <a:prstGeom prst="line">
              <a:avLst/>
            </a:prstGeom>
            <a:noFill/>
            <a:ln w="9525" algn="ctr">
              <a:solidFill>
                <a:schemeClr val="tx1"/>
              </a:solidFill>
              <a:prstDash val="dash"/>
              <a:round/>
              <a:headEnd/>
              <a:tailEnd type="none" w="lg" len="lg"/>
            </a:ln>
          </p:spPr>
        </p:cxnSp>
        <p:cxnSp>
          <p:nvCxnSpPr>
            <p:cNvPr id="29719" name="Straight Connector 36"/>
            <p:cNvCxnSpPr>
              <a:cxnSpLocks noChangeShapeType="1"/>
            </p:cNvCxnSpPr>
            <p:nvPr/>
          </p:nvCxnSpPr>
          <p:spPr bwMode="auto">
            <a:xfrm rot="5400000">
              <a:off x="5380185" y="3459018"/>
              <a:ext cx="1062182" cy="1588"/>
            </a:xfrm>
            <a:prstGeom prst="line">
              <a:avLst/>
            </a:prstGeom>
            <a:noFill/>
            <a:ln w="9525" algn="ctr">
              <a:solidFill>
                <a:schemeClr val="tx1"/>
              </a:solidFill>
              <a:prstDash val="dash"/>
              <a:round/>
              <a:headEnd/>
              <a:tailEnd type="none" w="lg" len="lg"/>
            </a:ln>
          </p:spPr>
        </p:cxnSp>
        <p:cxnSp>
          <p:nvCxnSpPr>
            <p:cNvPr id="29720" name="Straight Connector 38"/>
            <p:cNvCxnSpPr>
              <a:cxnSpLocks noChangeShapeType="1"/>
            </p:cNvCxnSpPr>
            <p:nvPr/>
          </p:nvCxnSpPr>
          <p:spPr bwMode="auto">
            <a:xfrm rot="5400000">
              <a:off x="7449129" y="3459018"/>
              <a:ext cx="1062182" cy="1588"/>
            </a:xfrm>
            <a:prstGeom prst="line">
              <a:avLst/>
            </a:prstGeom>
            <a:noFill/>
            <a:ln w="9525" algn="ctr">
              <a:solidFill>
                <a:schemeClr val="tx1"/>
              </a:solidFill>
              <a:prstDash val="dash"/>
              <a:round/>
              <a:headEnd/>
              <a:tailEnd type="none" w="lg" len="lg"/>
            </a:ln>
          </p:spPr>
        </p:cxnSp>
        <p:cxnSp>
          <p:nvCxnSpPr>
            <p:cNvPr id="29721" name="Straight Connector 39"/>
            <p:cNvCxnSpPr>
              <a:cxnSpLocks noChangeShapeType="1"/>
            </p:cNvCxnSpPr>
            <p:nvPr/>
          </p:nvCxnSpPr>
          <p:spPr bwMode="auto">
            <a:xfrm rot="5400000">
              <a:off x="7107384" y="3459018"/>
              <a:ext cx="1062182" cy="1588"/>
            </a:xfrm>
            <a:prstGeom prst="line">
              <a:avLst/>
            </a:prstGeom>
            <a:noFill/>
            <a:ln w="9525" algn="ctr">
              <a:solidFill>
                <a:schemeClr val="tx1"/>
              </a:solidFill>
              <a:prstDash val="dash"/>
              <a:round/>
              <a:headEnd/>
              <a:tailEnd type="none" w="lg" len="lg"/>
            </a:ln>
          </p:spPr>
        </p:cxnSp>
        <p:cxnSp>
          <p:nvCxnSpPr>
            <p:cNvPr id="29722" name="Straight Connector 40"/>
            <p:cNvCxnSpPr>
              <a:cxnSpLocks noChangeShapeType="1"/>
            </p:cNvCxnSpPr>
            <p:nvPr/>
          </p:nvCxnSpPr>
          <p:spPr bwMode="auto">
            <a:xfrm rot="5400000">
              <a:off x="6756403" y="3459018"/>
              <a:ext cx="1062182" cy="1588"/>
            </a:xfrm>
            <a:prstGeom prst="line">
              <a:avLst/>
            </a:prstGeom>
            <a:noFill/>
            <a:ln w="9525" algn="ctr">
              <a:solidFill>
                <a:schemeClr val="tx1"/>
              </a:solidFill>
              <a:prstDash val="dash"/>
              <a:round/>
              <a:headEnd/>
              <a:tailEnd type="none" w="lg" len="lg"/>
            </a:ln>
          </p:spPr>
        </p:cxnSp>
        <p:cxnSp>
          <p:nvCxnSpPr>
            <p:cNvPr id="29723" name="Straight Connector 41"/>
            <p:cNvCxnSpPr>
              <a:cxnSpLocks noChangeShapeType="1"/>
            </p:cNvCxnSpPr>
            <p:nvPr/>
          </p:nvCxnSpPr>
          <p:spPr bwMode="auto">
            <a:xfrm rot="5400000">
              <a:off x="6423894" y="3459018"/>
              <a:ext cx="1062182" cy="1588"/>
            </a:xfrm>
            <a:prstGeom prst="line">
              <a:avLst/>
            </a:prstGeom>
            <a:noFill/>
            <a:ln w="9525" algn="ctr">
              <a:solidFill>
                <a:schemeClr val="tx1"/>
              </a:solidFill>
              <a:prstDash val="dash"/>
              <a:round/>
              <a:headEnd/>
              <a:tailEnd type="none" w="lg" len="lg"/>
            </a:ln>
          </p:spPr>
        </p:cxnSp>
        <p:cxnSp>
          <p:nvCxnSpPr>
            <p:cNvPr id="29724" name="Straight Connector 42"/>
            <p:cNvCxnSpPr>
              <a:cxnSpLocks noChangeShapeType="1"/>
            </p:cNvCxnSpPr>
            <p:nvPr/>
          </p:nvCxnSpPr>
          <p:spPr bwMode="auto">
            <a:xfrm rot="5400000">
              <a:off x="7790875" y="3459018"/>
              <a:ext cx="1062182" cy="1588"/>
            </a:xfrm>
            <a:prstGeom prst="line">
              <a:avLst/>
            </a:prstGeom>
            <a:noFill/>
            <a:ln w="9525" algn="ctr">
              <a:solidFill>
                <a:schemeClr val="tx1"/>
              </a:solidFill>
              <a:prstDash val="dash"/>
              <a:round/>
              <a:headEnd/>
              <a:tailEnd type="none" w="lg" len="lg"/>
            </a:ln>
          </p:spPr>
        </p:cxnSp>
        <p:cxnSp>
          <p:nvCxnSpPr>
            <p:cNvPr id="29725" name="Straight Connector 44"/>
            <p:cNvCxnSpPr>
              <a:cxnSpLocks noChangeShapeType="1"/>
            </p:cNvCxnSpPr>
            <p:nvPr/>
          </p:nvCxnSpPr>
          <p:spPr bwMode="auto">
            <a:xfrm rot="5400000">
              <a:off x="8132620" y="3459018"/>
              <a:ext cx="1062182" cy="1588"/>
            </a:xfrm>
            <a:prstGeom prst="line">
              <a:avLst/>
            </a:prstGeom>
            <a:noFill/>
            <a:ln w="9525" algn="ctr">
              <a:solidFill>
                <a:schemeClr val="tx1"/>
              </a:solidFill>
              <a:prstDash val="dash"/>
              <a:round/>
              <a:headEnd/>
              <a:tailEnd type="none" w="lg" len="lg"/>
            </a:ln>
          </p:spPr>
        </p:cxnSp>
      </p:grpSp>
      <p:sp>
        <p:nvSpPr>
          <p:cNvPr id="29716" name="Rectangle 13"/>
          <p:cNvSpPr>
            <a:spLocks noChangeArrowheads="1"/>
          </p:cNvSpPr>
          <p:nvPr/>
        </p:nvSpPr>
        <p:spPr bwMode="auto">
          <a:xfrm>
            <a:off x="3943350" y="2990850"/>
            <a:ext cx="1500188" cy="1090613"/>
          </a:xfrm>
          <a:prstGeom prst="rect">
            <a:avLst/>
          </a:prstGeom>
          <a:solidFill>
            <a:schemeClr val="bg1"/>
          </a:solidFill>
          <a:ln w="9525">
            <a:noFill/>
            <a:miter lim="800000"/>
            <a:headEnd/>
            <a:tailEnd/>
          </a:ln>
        </p:spPr>
        <p:txBody>
          <a:bodyPr lIns="0" tIns="0" bIns="0"/>
          <a:lstStyle/>
          <a:p>
            <a:pPr algn="r">
              <a:spcBef>
                <a:spcPct val="0"/>
              </a:spcBef>
              <a:buClrTx/>
              <a:buSzTx/>
              <a:buFontTx/>
              <a:buNone/>
            </a:pPr>
            <a:r>
              <a:rPr lang="en-US" sz="1400" b="0" dirty="0"/>
              <a:t>step height </a:t>
            </a:r>
            <a:br>
              <a:rPr lang="en-US" sz="1400" b="0" dirty="0"/>
            </a:br>
            <a:r>
              <a:rPr lang="en-US" sz="1400" dirty="0">
                <a:solidFill>
                  <a:schemeClr val="accent2"/>
                </a:solidFill>
                <a:latin typeface="Symbol" pitchFamily="18" charset="2"/>
              </a:rPr>
              <a:t>D</a:t>
            </a:r>
            <a:r>
              <a:rPr lang="en-US" sz="1400" i="1" dirty="0">
                <a:solidFill>
                  <a:schemeClr val="accent2"/>
                </a:solidFill>
                <a:latin typeface="Times New Roman" pitchFamily="18" charset="0"/>
                <a:cs typeface="Times New Roman" pitchFamily="18" charset="0"/>
              </a:rPr>
              <a:t>V = q/C</a:t>
            </a:r>
            <a:br>
              <a:rPr lang="en-US" sz="1400" b="0" dirty="0"/>
            </a:br>
            <a:br>
              <a:rPr lang="en-US" sz="500" b="0" dirty="0"/>
            </a:br>
            <a:r>
              <a:rPr lang="en-US" sz="1400" b="0" dirty="0"/>
              <a:t>remnant voltage</a:t>
            </a:r>
            <a:br>
              <a:rPr lang="en-US" sz="1400" b="0" dirty="0"/>
            </a:br>
            <a:r>
              <a:rPr lang="en-US" sz="1400" b="0" dirty="0"/>
              <a:t>from previous bunches</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0724" name="Slide Number Placeholder 4"/>
          <p:cNvSpPr>
            <a:spLocks noGrp="1"/>
          </p:cNvSpPr>
          <p:nvPr>
            <p:ph type="sldNum" sz="quarter" idx="11"/>
          </p:nvPr>
        </p:nvSpPr>
        <p:spPr>
          <a:noFill/>
        </p:spPr>
        <p:txBody>
          <a:bodyPr/>
          <a:lstStyle/>
          <a:p>
            <a:fld id="{F2E468D2-5E95-4E07-BA59-64922E58D99E}" type="slidenum">
              <a:rPr lang="en-US" smtClean="0"/>
              <a:pPr/>
              <a:t>84</a:t>
            </a:fld>
            <a:endParaRPr lang="en-US" dirty="0"/>
          </a:p>
        </p:txBody>
      </p:sp>
      <p:sp>
        <p:nvSpPr>
          <p:cNvPr id="45062" name="Rectangle 6"/>
          <p:cNvSpPr>
            <a:spLocks noChangeArrowheads="1"/>
          </p:cNvSpPr>
          <p:nvPr/>
        </p:nvSpPr>
        <p:spPr bwMode="auto">
          <a:xfrm>
            <a:off x="1344613" y="1409700"/>
            <a:ext cx="6846887" cy="4352925"/>
          </a:xfrm>
          <a:prstGeom prst="rect">
            <a:avLst/>
          </a:prstGeom>
          <a:noFill/>
          <a:ln w="9525" algn="ctr">
            <a:noFill/>
            <a:miter lim="800000"/>
            <a:headEnd/>
            <a:tailEnd/>
          </a:ln>
          <a:effectLst/>
        </p:spPr>
        <p:txBody>
          <a:bodyPr lIns="0" tIns="0" rIns="0" bIns="0"/>
          <a:lstStyle/>
          <a:p>
            <a:pPr>
              <a:buFont typeface="Wingdings" pitchFamily="2" charset="2"/>
              <a:buNone/>
              <a:tabLst>
                <a:tab pos="3763963" algn="ctr"/>
              </a:tabLst>
              <a:defRPr/>
            </a:pPr>
            <a:r>
              <a:rPr lang="en-US" sz="1800" b="0" dirty="0"/>
              <a:t>For a quantitative evaluation the worst case is considered with the induced signals adding up in phase. </a:t>
            </a:r>
          </a:p>
          <a:p>
            <a:pPr>
              <a:buFont typeface="Wingdings" pitchFamily="2" charset="2"/>
              <a:buNone/>
              <a:tabLst>
                <a:tab pos="3763963" algn="ctr"/>
              </a:tabLst>
              <a:defRPr/>
            </a:pPr>
            <a:r>
              <a:rPr lang="en-US" sz="1800" b="0" dirty="0"/>
              <a:t>Two approaches:</a:t>
            </a:r>
          </a:p>
          <a:p>
            <a:pPr>
              <a:tabLst>
                <a:tab pos="3763963" algn="ctr"/>
              </a:tabLst>
              <a:defRPr/>
            </a:pPr>
            <a:r>
              <a:rPr lang="en-US" sz="1800" dirty="0">
                <a:effectLst>
                  <a:outerShdw blurRad="38100" dist="38100" dir="2700000" algn="tl">
                    <a:srgbClr val="C0C0C0"/>
                  </a:outerShdw>
                </a:effectLst>
              </a:rPr>
              <a:t>   </a:t>
            </a:r>
            <a:r>
              <a:rPr lang="en-US" sz="1800" b="0" dirty="0"/>
              <a:t>Equilibrium condition: Voltage drop between two bunch passages compensated by newly induced voltage </a:t>
            </a:r>
          </a:p>
          <a:p>
            <a:pPr>
              <a:tabLst>
                <a:tab pos="3763963" algn="ctr"/>
              </a:tabLst>
              <a:defRPr/>
            </a:pPr>
            <a:endParaRPr lang="en-US" sz="1800" b="0" dirty="0"/>
          </a:p>
          <a:p>
            <a:pPr>
              <a:buFont typeface="Wingdings" pitchFamily="2" charset="2"/>
              <a:buNone/>
              <a:tabLst>
                <a:tab pos="3763963" algn="ctr"/>
              </a:tabLst>
              <a:defRPr/>
            </a:pPr>
            <a:endParaRPr lang="en-US" sz="1800" b="0" dirty="0"/>
          </a:p>
          <a:p>
            <a:pPr>
              <a:tabLst>
                <a:tab pos="3763963" algn="ctr"/>
              </a:tabLst>
              <a:defRPr/>
            </a:pPr>
            <a:r>
              <a:rPr lang="en-US" sz="1800" dirty="0">
                <a:effectLst>
                  <a:outerShdw blurRad="38100" dist="38100" dir="2700000" algn="tl">
                    <a:srgbClr val="C0C0C0"/>
                  </a:outerShdw>
                </a:effectLst>
              </a:rPr>
              <a:t>   </a:t>
            </a:r>
            <a:r>
              <a:rPr lang="en-US" sz="1800" b="0" dirty="0"/>
              <a:t>Summing up individual stimuli</a:t>
            </a:r>
          </a:p>
          <a:p>
            <a:pPr>
              <a:buFont typeface="Wingdings" pitchFamily="2" charset="2"/>
              <a:buNone/>
              <a:tabLst>
                <a:tab pos="3763963" algn="ctr"/>
              </a:tabLst>
              <a:defRPr/>
            </a:pPr>
            <a:endParaRPr lang="en-US" sz="1800" b="0" dirty="0"/>
          </a:p>
          <a:p>
            <a:pPr>
              <a:tabLst>
                <a:tab pos="3763963" algn="ctr"/>
              </a:tabLst>
              <a:defRPr/>
            </a:pPr>
            <a:endParaRPr lang="en-US" sz="1800" b="0" dirty="0"/>
          </a:p>
          <a:p>
            <a:pPr>
              <a:buFont typeface="Wingdings" pitchFamily="2" charset="2"/>
              <a:buNone/>
              <a:tabLst>
                <a:tab pos="3763963" algn="ctr"/>
              </a:tabLst>
              <a:defRPr/>
            </a:pPr>
            <a:endParaRPr lang="en-US" sz="1800" b="0" dirty="0"/>
          </a:p>
          <a:p>
            <a:pPr>
              <a:buFont typeface="Wingdings" pitchFamily="2" charset="2"/>
              <a:buNone/>
              <a:tabLst>
                <a:tab pos="3763963" algn="ctr"/>
              </a:tabLst>
              <a:defRPr/>
            </a:pPr>
            <a:endParaRPr lang="en-US" sz="1800" b="0" dirty="0"/>
          </a:p>
        </p:txBody>
      </p:sp>
      <p:sp>
        <p:nvSpPr>
          <p:cNvPr id="30726" name="Rectangle 3"/>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Beam-cavity interaction (2)</a:t>
            </a:r>
          </a:p>
        </p:txBody>
      </p:sp>
      <p:graphicFrame>
        <p:nvGraphicFramePr>
          <p:cNvPr id="30722" name="Object 5"/>
          <p:cNvGraphicFramePr>
            <a:graphicFrameLocks noChangeAspect="1"/>
          </p:cNvGraphicFramePr>
          <p:nvPr>
            <p:extLst>
              <p:ext uri="{D42A27DB-BD31-4B8C-83A1-F6EECF244321}">
                <p14:modId xmlns:p14="http://schemas.microsoft.com/office/powerpoint/2010/main" val="391573317"/>
              </p:ext>
            </p:extLst>
          </p:nvPr>
        </p:nvGraphicFramePr>
        <p:xfrm>
          <a:off x="1976438" y="2865438"/>
          <a:ext cx="4622800" cy="3375025"/>
        </p:xfrm>
        <a:graphic>
          <a:graphicData uri="http://schemas.openxmlformats.org/presentationml/2006/ole">
            <mc:AlternateContent xmlns:mc="http://schemas.openxmlformats.org/markup-compatibility/2006">
              <mc:Choice xmlns:v="urn:schemas-microsoft-com:vml" Requires="v">
                <p:oleObj name="Equation" r:id="rId3" imgW="2984400" imgH="2184120" progId="Equation.3">
                  <p:embed/>
                </p:oleObj>
              </mc:Choice>
              <mc:Fallback>
                <p:oleObj name="Equation" r:id="rId3" imgW="2984400" imgH="2184120" progId="Equation.3">
                  <p:embed/>
                  <p:pic>
                    <p:nvPicPr>
                      <p:cNvPr id="0" name="Picture 8"/>
                      <p:cNvPicPr>
                        <a:picLocks noChangeAspect="1" noChangeArrowheads="1"/>
                      </p:cNvPicPr>
                      <p:nvPr/>
                    </p:nvPicPr>
                    <p:blipFill>
                      <a:blip r:embed="rId4"/>
                      <a:srcRect/>
                      <a:stretch>
                        <a:fillRect/>
                      </a:stretch>
                    </p:blipFill>
                    <p:spPr bwMode="auto">
                      <a:xfrm>
                        <a:off x="1976438" y="2865438"/>
                        <a:ext cx="4622800" cy="3375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30727"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pic>
        <p:nvPicPr>
          <p:cNvPr id="8" name="Picture 30" descr="CavResponseMultiplePunch.emf"/>
          <p:cNvPicPr>
            <a:picLocks noChangeAspect="1"/>
          </p:cNvPicPr>
          <p:nvPr/>
        </p:nvPicPr>
        <p:blipFill rotWithShape="1">
          <a:blip r:embed="rId5" cstate="print"/>
          <a:srcRect l="66712" t="1423" r="5261" b="40546"/>
          <a:stretch/>
        </p:blipFill>
        <p:spPr bwMode="auto">
          <a:xfrm>
            <a:off x="6927344" y="3633323"/>
            <a:ext cx="1715512" cy="2023009"/>
          </a:xfrm>
          <a:prstGeom prst="rect">
            <a:avLst/>
          </a:prstGeom>
          <a:noFill/>
          <a:ln w="9525">
            <a:noFill/>
            <a:miter lim="800000"/>
            <a:headEnd/>
            <a:tailEnd/>
          </a:ln>
        </p:spPr>
      </p:pic>
      <p:sp>
        <p:nvSpPr>
          <p:cNvPr id="9" name="Line 14"/>
          <p:cNvSpPr>
            <a:spLocks noChangeShapeType="1"/>
          </p:cNvSpPr>
          <p:nvPr/>
        </p:nvSpPr>
        <p:spPr bwMode="auto">
          <a:xfrm>
            <a:off x="6481720" y="3908453"/>
            <a:ext cx="598811" cy="202302"/>
          </a:xfrm>
          <a:prstGeom prst="line">
            <a:avLst/>
          </a:prstGeom>
          <a:noFill/>
          <a:ln w="25400">
            <a:solidFill>
              <a:srgbClr val="00B050"/>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3" name="TextBox 2"/>
          <p:cNvSpPr txBox="1"/>
          <p:nvPr/>
        </p:nvSpPr>
        <p:spPr>
          <a:xfrm>
            <a:off x="5838752" y="3600072"/>
            <a:ext cx="954172" cy="341632"/>
          </a:xfrm>
          <a:prstGeom prst="rect">
            <a:avLst/>
          </a:prstGeom>
          <a:noFill/>
        </p:spPr>
        <p:txBody>
          <a:bodyPr wrap="none" rtlCol="0">
            <a:spAutoFit/>
          </a:bodyPr>
          <a:lstStyle/>
          <a:p>
            <a:pPr>
              <a:buNone/>
            </a:pPr>
            <a:r>
              <a:rPr lang="en-US" sz="1800" i="1" dirty="0">
                <a:solidFill>
                  <a:schemeClr val="accent2"/>
                </a:solidFill>
                <a:latin typeface="Times New Roman" pitchFamily="18" charset="0"/>
                <a:cs typeface="Times New Roman" pitchFamily="18" charset="0"/>
              </a:rPr>
              <a:t>V</a:t>
            </a:r>
            <a:r>
              <a:rPr lang="en-US" sz="1800" i="1" baseline="-25000" dirty="0">
                <a:solidFill>
                  <a:schemeClr val="accent2"/>
                </a:solidFill>
                <a:latin typeface="Times New Roman" pitchFamily="18" charset="0"/>
                <a:cs typeface="Times New Roman" pitchFamily="18" charset="0"/>
              </a:rPr>
              <a:t>end</a:t>
            </a:r>
            <a:r>
              <a:rPr lang="en-US" sz="1800" i="1" dirty="0">
                <a:solidFill>
                  <a:schemeClr val="accent2"/>
                </a:solidFill>
                <a:latin typeface="Times New Roman" pitchFamily="18" charset="0"/>
                <a:cs typeface="Times New Roman" pitchFamily="18" charset="0"/>
              </a:rPr>
              <a:t>-q/C</a:t>
            </a:r>
            <a:endParaRPr lang="en-GB" sz="1800" b="0" dirty="0"/>
          </a:p>
        </p:txBody>
      </p:sp>
      <p:sp>
        <p:nvSpPr>
          <p:cNvPr id="12" name="Line 14"/>
          <p:cNvSpPr>
            <a:spLocks noChangeShapeType="1"/>
          </p:cNvSpPr>
          <p:nvPr/>
        </p:nvSpPr>
        <p:spPr bwMode="auto">
          <a:xfrm flipH="1">
            <a:off x="8165385" y="3314881"/>
            <a:ext cx="225610" cy="393476"/>
          </a:xfrm>
          <a:prstGeom prst="line">
            <a:avLst/>
          </a:prstGeom>
          <a:noFill/>
          <a:ln w="25400">
            <a:solidFill>
              <a:srgbClr val="00B050"/>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13" name="TextBox 12"/>
          <p:cNvSpPr txBox="1"/>
          <p:nvPr/>
        </p:nvSpPr>
        <p:spPr>
          <a:xfrm>
            <a:off x="8261873" y="3015095"/>
            <a:ext cx="543803" cy="341632"/>
          </a:xfrm>
          <a:prstGeom prst="rect">
            <a:avLst/>
          </a:prstGeom>
          <a:noFill/>
        </p:spPr>
        <p:txBody>
          <a:bodyPr wrap="none" rtlCol="0">
            <a:spAutoFit/>
          </a:bodyPr>
          <a:lstStyle/>
          <a:p>
            <a:pPr>
              <a:buNone/>
            </a:pPr>
            <a:r>
              <a:rPr lang="en-US" sz="1800" i="1" dirty="0">
                <a:solidFill>
                  <a:schemeClr val="accent2"/>
                </a:solidFill>
                <a:latin typeface="Times New Roman" pitchFamily="18" charset="0"/>
                <a:cs typeface="Times New Roman" pitchFamily="18" charset="0"/>
              </a:rPr>
              <a:t>V</a:t>
            </a:r>
            <a:r>
              <a:rPr lang="en-US" sz="1800" i="1" baseline="-25000" dirty="0">
                <a:solidFill>
                  <a:schemeClr val="accent2"/>
                </a:solidFill>
                <a:latin typeface="Times New Roman" pitchFamily="18" charset="0"/>
                <a:cs typeface="Times New Roman" pitchFamily="18" charset="0"/>
              </a:rPr>
              <a:t>end</a:t>
            </a:r>
            <a:endParaRPr lang="en-GB" sz="1800" b="0" dirty="0"/>
          </a:p>
        </p:txBody>
      </p:sp>
      <p:sp>
        <p:nvSpPr>
          <p:cNvPr id="14" name="TextBox 13"/>
          <p:cNvSpPr txBox="1"/>
          <p:nvPr/>
        </p:nvSpPr>
        <p:spPr>
          <a:xfrm>
            <a:off x="7079655" y="2984669"/>
            <a:ext cx="942950" cy="341632"/>
          </a:xfrm>
          <a:prstGeom prst="rect">
            <a:avLst/>
          </a:prstGeom>
          <a:noFill/>
        </p:spPr>
        <p:txBody>
          <a:bodyPr wrap="none" rtlCol="0">
            <a:spAutoFit/>
          </a:bodyPr>
          <a:lstStyle/>
          <a:p>
            <a:pPr>
              <a:buNone/>
            </a:pPr>
            <a:r>
              <a:rPr lang="en-US" sz="1800" i="1" dirty="0">
                <a:solidFill>
                  <a:schemeClr val="accent2"/>
                </a:solidFill>
                <a:latin typeface="Times New Roman" pitchFamily="18" charset="0"/>
                <a:cs typeface="Times New Roman" pitchFamily="18" charset="0"/>
              </a:rPr>
              <a:t>V</a:t>
            </a:r>
            <a:r>
              <a:rPr lang="en-US" sz="1800" i="1" baseline="-25000" dirty="0">
                <a:solidFill>
                  <a:schemeClr val="accent2"/>
                </a:solidFill>
                <a:latin typeface="Times New Roman" pitchFamily="18" charset="0"/>
                <a:cs typeface="Times New Roman" pitchFamily="18" charset="0"/>
              </a:rPr>
              <a:t>end </a:t>
            </a:r>
            <a:r>
              <a:rPr lang="en-US" sz="1800" i="1" dirty="0">
                <a:solidFill>
                  <a:schemeClr val="accent2"/>
                </a:solidFill>
                <a:latin typeface="Times New Roman" pitchFamily="18" charset="0"/>
                <a:cs typeface="Times New Roman" pitchFamily="18" charset="0"/>
              </a:rPr>
              <a:t>e</a:t>
            </a:r>
            <a:r>
              <a:rPr lang="en-US" sz="1800" i="1" baseline="30000" dirty="0">
                <a:solidFill>
                  <a:schemeClr val="accent2"/>
                </a:solidFill>
                <a:latin typeface="Times New Roman" pitchFamily="18" charset="0"/>
                <a:cs typeface="Times New Roman" pitchFamily="18" charset="0"/>
              </a:rPr>
              <a:t>-T/</a:t>
            </a:r>
            <a:r>
              <a:rPr lang="el-GR" sz="1800" i="1" baseline="30000" dirty="0">
                <a:solidFill>
                  <a:schemeClr val="accent2"/>
                </a:solidFill>
                <a:latin typeface="Times New Roman" pitchFamily="18" charset="0"/>
                <a:cs typeface="Times New Roman" pitchFamily="18" charset="0"/>
              </a:rPr>
              <a:t>τ</a:t>
            </a:r>
            <a:endParaRPr lang="en-GB" sz="1800" b="0" baseline="30000" dirty="0"/>
          </a:p>
        </p:txBody>
      </p:sp>
      <p:sp>
        <p:nvSpPr>
          <p:cNvPr id="15" name="Line 14"/>
          <p:cNvSpPr>
            <a:spLocks noChangeShapeType="1"/>
          </p:cNvSpPr>
          <p:nvPr/>
        </p:nvSpPr>
        <p:spPr bwMode="auto">
          <a:xfrm>
            <a:off x="7572112" y="3366286"/>
            <a:ext cx="75582" cy="686227"/>
          </a:xfrm>
          <a:prstGeom prst="line">
            <a:avLst/>
          </a:prstGeom>
          <a:noFill/>
          <a:ln w="25400">
            <a:solidFill>
              <a:srgbClr val="00B050"/>
            </a:solidFill>
            <a:round/>
            <a:headEnd/>
            <a:tailEnd type="stealth" w="lg"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cxnSp>
        <p:nvCxnSpPr>
          <p:cNvPr id="5" name="Straight Connector 4"/>
          <p:cNvCxnSpPr/>
          <p:nvPr/>
        </p:nvCxnSpPr>
        <p:spPr bwMode="auto">
          <a:xfrm flipV="1">
            <a:off x="6870138" y="3708357"/>
            <a:ext cx="1760953" cy="5722"/>
          </a:xfrm>
          <a:prstGeom prst="line">
            <a:avLst/>
          </a:prstGeom>
          <a:noFill/>
          <a:ln w="22225" cap="flat" cmpd="sng" algn="ctr">
            <a:solidFill>
              <a:srgbClr val="00CC00"/>
            </a:solidFill>
            <a:prstDash val="sysDot"/>
            <a:round/>
            <a:headEnd type="none" w="med" len="med"/>
            <a:tailEnd type="none" w="lg" len="lg"/>
          </a:ln>
          <a:effectLst/>
        </p:spPr>
      </p:cxn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1756" name="Slide Number Placeholder 4"/>
          <p:cNvSpPr>
            <a:spLocks noGrp="1"/>
          </p:cNvSpPr>
          <p:nvPr>
            <p:ph type="sldNum" sz="quarter" idx="11"/>
          </p:nvPr>
        </p:nvSpPr>
        <p:spPr>
          <a:noFill/>
        </p:spPr>
        <p:txBody>
          <a:bodyPr/>
          <a:lstStyle/>
          <a:p>
            <a:fld id="{9A6B20C7-A967-4D82-B40F-EC6D6D06CA9E}" type="slidenum">
              <a:rPr lang="en-US" smtClean="0"/>
              <a:pPr/>
              <a:t>85</a:t>
            </a:fld>
            <a:endParaRPr lang="en-US" dirty="0"/>
          </a:p>
        </p:txBody>
      </p:sp>
      <p:sp>
        <p:nvSpPr>
          <p:cNvPr id="31757" name="Rectangle 3"/>
          <p:cNvSpPr>
            <a:spLocks noChangeArrowheads="1"/>
          </p:cNvSpPr>
          <p:nvPr/>
        </p:nvSpPr>
        <p:spPr bwMode="auto">
          <a:xfrm>
            <a:off x="1481138" y="417513"/>
            <a:ext cx="6303962"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Beam-cavity interaction in Frequency domain</a:t>
            </a:r>
          </a:p>
        </p:txBody>
      </p:sp>
      <p:sp>
        <p:nvSpPr>
          <p:cNvPr id="31758" name="Rectangle 4"/>
          <p:cNvSpPr>
            <a:spLocks noChangeArrowheads="1"/>
          </p:cNvSpPr>
          <p:nvPr/>
        </p:nvSpPr>
        <p:spPr bwMode="auto">
          <a:xfrm>
            <a:off x="928688" y="1457325"/>
            <a:ext cx="3478212" cy="557213"/>
          </a:xfrm>
          <a:prstGeom prst="rect">
            <a:avLst/>
          </a:prstGeom>
          <a:noFill/>
          <a:ln w="9525" algn="ctr">
            <a:noFill/>
            <a:miter lim="800000"/>
            <a:headEnd/>
            <a:tailEnd/>
          </a:ln>
        </p:spPr>
        <p:txBody>
          <a:bodyPr lIns="0" tIns="0" rIns="0" bIns="0"/>
          <a:lstStyle/>
          <a:p>
            <a:pPr>
              <a:tabLst>
                <a:tab pos="3763963" algn="ctr"/>
              </a:tabLst>
            </a:pPr>
            <a:r>
              <a:rPr lang="en-US" sz="1800" b="0" dirty="0"/>
              <a:t>   Frequency domain</a:t>
            </a:r>
          </a:p>
        </p:txBody>
      </p:sp>
      <p:sp>
        <p:nvSpPr>
          <p:cNvPr id="31759" name="Rectangle 8"/>
          <p:cNvSpPr>
            <a:spLocks noChangeArrowheads="1"/>
          </p:cNvSpPr>
          <p:nvPr/>
        </p:nvSpPr>
        <p:spPr bwMode="auto">
          <a:xfrm>
            <a:off x="866775" y="2044700"/>
            <a:ext cx="2297113" cy="4108450"/>
          </a:xfrm>
          <a:prstGeom prst="rect">
            <a:avLst/>
          </a:prstGeom>
          <a:noFill/>
          <a:ln w="9525">
            <a:noFill/>
            <a:miter lim="800000"/>
            <a:headEnd/>
            <a:tailEnd/>
          </a:ln>
        </p:spPr>
        <p:txBody>
          <a:bodyPr lIns="0" tIns="0" rIns="0" bIns="0"/>
          <a:lstStyle/>
          <a:p>
            <a:pPr defTabSz="977900">
              <a:spcBef>
                <a:spcPct val="0"/>
              </a:spcBef>
              <a:buClrTx/>
              <a:buSzTx/>
              <a:buFontTx/>
              <a:buNone/>
            </a:pPr>
            <a:r>
              <a:rPr lang="en-US" sz="1600" b="0" dirty="0"/>
              <a:t>beam spectrum </a:t>
            </a:r>
            <a:r>
              <a:rPr lang="en-US" sz="1600" b="0" i="1" dirty="0">
                <a:solidFill>
                  <a:srgbClr val="FF0000"/>
                </a:solidFill>
                <a:latin typeface="Times New Roman" pitchFamily="18" charset="0"/>
                <a:cs typeface="Times New Roman" pitchFamily="18" charset="0"/>
              </a:rPr>
              <a:t>B(f)</a:t>
            </a:r>
            <a:br>
              <a:rPr lang="en-US" sz="1600" b="0" dirty="0"/>
            </a:br>
            <a:br>
              <a:rPr lang="en-US" sz="1600" b="0" dirty="0"/>
            </a:br>
            <a:br>
              <a:rPr lang="en-US" sz="1600" b="0" dirty="0"/>
            </a:br>
            <a:br>
              <a:rPr lang="en-US" sz="1600" b="0" dirty="0"/>
            </a:br>
            <a:br>
              <a:rPr lang="en-US" sz="1600" b="0" dirty="0"/>
            </a:br>
            <a:br>
              <a:rPr lang="en-US" sz="1600" b="0" dirty="0"/>
            </a:br>
            <a:br>
              <a:rPr lang="en-US" sz="1600" b="0" dirty="0"/>
            </a:br>
            <a:br>
              <a:rPr lang="en-US" sz="1600" b="0" dirty="0"/>
            </a:br>
            <a:r>
              <a:rPr lang="en-US" sz="1600" b="0" dirty="0"/>
              <a:t>cavity response </a:t>
            </a:r>
            <a:r>
              <a:rPr lang="en-US" sz="1600" b="0" i="1" dirty="0">
                <a:solidFill>
                  <a:srgbClr val="FF0000"/>
                </a:solidFill>
                <a:latin typeface="Times New Roman" pitchFamily="18" charset="0"/>
                <a:cs typeface="Times New Roman" pitchFamily="18" charset="0"/>
              </a:rPr>
              <a:t>C(f)</a:t>
            </a:r>
            <a:r>
              <a:rPr lang="en-US" sz="1600" b="0" dirty="0"/>
              <a:t> </a:t>
            </a:r>
            <a:br>
              <a:rPr lang="en-US" sz="1600" b="0" dirty="0"/>
            </a:br>
            <a:br>
              <a:rPr lang="en-US" sz="1600" b="0" dirty="0"/>
            </a:br>
            <a:br>
              <a:rPr lang="en-US" sz="1600" b="0" dirty="0"/>
            </a:br>
            <a:br>
              <a:rPr lang="en-US" sz="1600" b="0" dirty="0"/>
            </a:br>
            <a:br>
              <a:rPr lang="en-US" sz="1600" b="0" dirty="0"/>
            </a:br>
            <a:br>
              <a:rPr lang="en-US" sz="1600" b="0" dirty="0"/>
            </a:br>
            <a:r>
              <a:rPr lang="en-US" sz="1600" b="0" dirty="0"/>
              <a:t>Resulting spectrum </a:t>
            </a:r>
          </a:p>
          <a:p>
            <a:pPr defTabSz="977900">
              <a:spcBef>
                <a:spcPct val="0"/>
              </a:spcBef>
              <a:buClrTx/>
              <a:buSzTx/>
              <a:buFontTx/>
              <a:buNone/>
            </a:pPr>
            <a:r>
              <a:rPr lang="en-US" sz="1600" b="0" dirty="0"/>
              <a:t>obtained by </a:t>
            </a:r>
            <a:r>
              <a:rPr lang="en-US" sz="1600" b="0" dirty="0">
                <a:solidFill>
                  <a:schemeClr val="accent2"/>
                </a:solidFill>
              </a:rPr>
              <a:t>multiplication</a:t>
            </a:r>
            <a:br>
              <a:rPr lang="en-US" sz="1600" b="0" dirty="0"/>
            </a:br>
            <a:r>
              <a:rPr lang="en-US" sz="1600" b="0" i="1" dirty="0">
                <a:solidFill>
                  <a:srgbClr val="FF0000"/>
                </a:solidFill>
                <a:latin typeface="Times New Roman" pitchFamily="18" charset="0"/>
                <a:cs typeface="Times New Roman" pitchFamily="18" charset="0"/>
              </a:rPr>
              <a:t>R(f) = B(f) * C(f)</a:t>
            </a:r>
          </a:p>
        </p:txBody>
      </p:sp>
      <p:graphicFrame>
        <p:nvGraphicFramePr>
          <p:cNvPr id="31746" name="Object 11"/>
          <p:cNvGraphicFramePr>
            <a:graphicFrameLocks noChangeAspect="1"/>
          </p:cNvGraphicFramePr>
          <p:nvPr/>
        </p:nvGraphicFramePr>
        <p:xfrm>
          <a:off x="830263" y="2336800"/>
          <a:ext cx="2105025" cy="666750"/>
        </p:xfrm>
        <a:graphic>
          <a:graphicData uri="http://schemas.openxmlformats.org/presentationml/2006/ole">
            <mc:AlternateContent xmlns:mc="http://schemas.openxmlformats.org/markup-compatibility/2006">
              <mc:Choice xmlns:v="urn:schemas-microsoft-com:vml" Requires="v">
                <p:oleObj name="Equation" r:id="rId3" imgW="1358310" imgH="431613" progId="Equation.3">
                  <p:embed/>
                </p:oleObj>
              </mc:Choice>
              <mc:Fallback>
                <p:oleObj name="Equation" r:id="rId3" imgW="1358310" imgH="431613" progId="Equation.3">
                  <p:embed/>
                  <p:pic>
                    <p:nvPicPr>
                      <p:cNvPr id="0" name="Picture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263" y="2336800"/>
                        <a:ext cx="2105025" cy="666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31760" name="Rectangle 1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graphicFrame>
        <p:nvGraphicFramePr>
          <p:cNvPr id="31747" name="Object 5"/>
          <p:cNvGraphicFramePr>
            <a:graphicFrameLocks noChangeAspect="1"/>
          </p:cNvGraphicFramePr>
          <p:nvPr/>
        </p:nvGraphicFramePr>
        <p:xfrm>
          <a:off x="4702175" y="3052763"/>
          <a:ext cx="285750" cy="179387"/>
        </p:xfrm>
        <a:graphic>
          <a:graphicData uri="http://schemas.openxmlformats.org/presentationml/2006/ole">
            <mc:AlternateContent xmlns:mc="http://schemas.openxmlformats.org/markup-compatibility/2006">
              <mc:Choice xmlns:v="urn:schemas-microsoft-com:vml" Requires="v">
                <p:oleObj name="Equation" r:id="rId5" imgW="279158" imgH="177646" progId="Equation.3">
                  <p:embed/>
                </p:oleObj>
              </mc:Choice>
              <mc:Fallback>
                <p:oleObj name="Equation" r:id="rId5" imgW="279158" imgH="177646" progId="Equation.3">
                  <p:embed/>
                  <p:pic>
                    <p:nvPicPr>
                      <p:cNvPr id="0" name="Picture 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02175" y="3052763"/>
                        <a:ext cx="285750"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pSp>
        <p:nvGrpSpPr>
          <p:cNvPr id="31761" name="Group 93"/>
          <p:cNvGrpSpPr>
            <a:grpSpLocks/>
          </p:cNvGrpSpPr>
          <p:nvPr/>
        </p:nvGrpSpPr>
        <p:grpSpPr bwMode="auto">
          <a:xfrm>
            <a:off x="3535363" y="1906588"/>
            <a:ext cx="4716462" cy="1195387"/>
            <a:chOff x="3100388" y="1906588"/>
            <a:chExt cx="4717732" cy="1195546"/>
          </a:xfrm>
        </p:grpSpPr>
        <p:cxnSp>
          <p:nvCxnSpPr>
            <p:cNvPr id="31774" name="Straight Connector 12"/>
            <p:cNvCxnSpPr>
              <a:cxnSpLocks noChangeShapeType="1"/>
            </p:cNvCxnSpPr>
            <p:nvPr/>
          </p:nvCxnSpPr>
          <p:spPr bwMode="auto">
            <a:xfrm>
              <a:off x="3410712" y="2834640"/>
              <a:ext cx="4407408" cy="1588"/>
            </a:xfrm>
            <a:prstGeom prst="line">
              <a:avLst/>
            </a:prstGeom>
            <a:noFill/>
            <a:ln w="15875" algn="ctr">
              <a:solidFill>
                <a:schemeClr val="tx1"/>
              </a:solidFill>
              <a:round/>
              <a:headEnd/>
              <a:tailEnd type="none" w="lg" len="lg"/>
            </a:ln>
          </p:spPr>
        </p:cxnSp>
        <p:cxnSp>
          <p:nvCxnSpPr>
            <p:cNvPr id="31775" name="Straight Connector 14"/>
            <p:cNvCxnSpPr>
              <a:cxnSpLocks noChangeShapeType="1"/>
            </p:cNvCxnSpPr>
            <p:nvPr/>
          </p:nvCxnSpPr>
          <p:spPr bwMode="auto">
            <a:xfrm rot="5400000" flipH="1" flipV="1">
              <a:off x="3214116" y="2647188"/>
              <a:ext cx="393192" cy="1588"/>
            </a:xfrm>
            <a:prstGeom prst="line">
              <a:avLst/>
            </a:prstGeom>
            <a:noFill/>
            <a:ln w="25400" algn="ctr">
              <a:solidFill>
                <a:srgbClr val="00CC00"/>
              </a:solidFill>
              <a:round/>
              <a:headEnd/>
              <a:tailEnd type="none" w="lg" len="lg"/>
            </a:ln>
          </p:spPr>
        </p:cxnSp>
        <p:cxnSp>
          <p:nvCxnSpPr>
            <p:cNvPr id="31776" name="Straight Connector 15"/>
            <p:cNvCxnSpPr>
              <a:cxnSpLocks noChangeShapeType="1"/>
            </p:cNvCxnSpPr>
            <p:nvPr/>
          </p:nvCxnSpPr>
          <p:spPr bwMode="auto">
            <a:xfrm rot="16200000" flipV="1">
              <a:off x="3244680" y="2437237"/>
              <a:ext cx="794060" cy="3207"/>
            </a:xfrm>
            <a:prstGeom prst="line">
              <a:avLst/>
            </a:prstGeom>
            <a:noFill/>
            <a:ln w="25400" algn="ctr">
              <a:solidFill>
                <a:srgbClr val="00CC00"/>
              </a:solidFill>
              <a:round/>
              <a:headEnd/>
              <a:tailEnd type="none" w="lg" len="lg"/>
            </a:ln>
          </p:spPr>
        </p:cxnSp>
        <p:cxnSp>
          <p:nvCxnSpPr>
            <p:cNvPr id="31777" name="Straight Connector 21"/>
            <p:cNvCxnSpPr>
              <a:cxnSpLocks noChangeShapeType="1"/>
            </p:cNvCxnSpPr>
            <p:nvPr/>
          </p:nvCxnSpPr>
          <p:spPr bwMode="auto">
            <a:xfrm rot="16200000" flipV="1">
              <a:off x="3485039" y="2437384"/>
              <a:ext cx="770446" cy="3112"/>
            </a:xfrm>
            <a:prstGeom prst="line">
              <a:avLst/>
            </a:prstGeom>
            <a:noFill/>
            <a:ln w="25400" algn="ctr">
              <a:solidFill>
                <a:srgbClr val="00CC00"/>
              </a:solidFill>
              <a:round/>
              <a:headEnd/>
              <a:tailEnd type="none" w="lg" len="lg"/>
            </a:ln>
          </p:spPr>
        </p:cxnSp>
        <p:cxnSp>
          <p:nvCxnSpPr>
            <p:cNvPr id="31778" name="Straight Connector 24"/>
            <p:cNvCxnSpPr>
              <a:cxnSpLocks noChangeShapeType="1"/>
            </p:cNvCxnSpPr>
            <p:nvPr/>
          </p:nvCxnSpPr>
          <p:spPr bwMode="auto">
            <a:xfrm rot="16200000" flipV="1">
              <a:off x="3743285" y="2462507"/>
              <a:ext cx="710914" cy="2871"/>
            </a:xfrm>
            <a:prstGeom prst="line">
              <a:avLst/>
            </a:prstGeom>
            <a:noFill/>
            <a:ln w="25400" algn="ctr">
              <a:solidFill>
                <a:srgbClr val="00CC00"/>
              </a:solidFill>
              <a:round/>
              <a:headEnd/>
              <a:tailEnd type="none" w="lg" len="lg"/>
            </a:ln>
          </p:spPr>
        </p:cxnSp>
        <p:cxnSp>
          <p:nvCxnSpPr>
            <p:cNvPr id="31779" name="Straight Connector 27"/>
            <p:cNvCxnSpPr>
              <a:cxnSpLocks noChangeShapeType="1"/>
            </p:cNvCxnSpPr>
            <p:nvPr/>
          </p:nvCxnSpPr>
          <p:spPr bwMode="auto">
            <a:xfrm rot="5400000" flipH="1" flipV="1">
              <a:off x="3997704" y="2505486"/>
              <a:ext cx="653764" cy="2640"/>
            </a:xfrm>
            <a:prstGeom prst="line">
              <a:avLst/>
            </a:prstGeom>
            <a:noFill/>
            <a:ln w="25400" algn="ctr">
              <a:solidFill>
                <a:srgbClr val="00CC00"/>
              </a:solidFill>
              <a:round/>
              <a:headEnd/>
              <a:tailEnd type="none" w="lg" len="lg"/>
            </a:ln>
          </p:spPr>
        </p:cxnSp>
        <p:cxnSp>
          <p:nvCxnSpPr>
            <p:cNvPr id="31780" name="Straight Connector 28"/>
            <p:cNvCxnSpPr>
              <a:cxnSpLocks noChangeShapeType="1"/>
            </p:cNvCxnSpPr>
            <p:nvPr/>
          </p:nvCxnSpPr>
          <p:spPr bwMode="auto">
            <a:xfrm rot="5400000" flipH="1" flipV="1">
              <a:off x="4274472" y="2546510"/>
              <a:ext cx="558513" cy="1556"/>
            </a:xfrm>
            <a:prstGeom prst="line">
              <a:avLst/>
            </a:prstGeom>
            <a:noFill/>
            <a:ln w="25400" algn="ctr">
              <a:solidFill>
                <a:srgbClr val="00CC00"/>
              </a:solidFill>
              <a:round/>
              <a:headEnd/>
              <a:tailEnd type="none" w="lg" len="lg"/>
            </a:ln>
          </p:spPr>
        </p:cxnSp>
        <p:cxnSp>
          <p:nvCxnSpPr>
            <p:cNvPr id="31781" name="Straight Connector 31"/>
            <p:cNvCxnSpPr>
              <a:cxnSpLocks noChangeShapeType="1"/>
            </p:cNvCxnSpPr>
            <p:nvPr/>
          </p:nvCxnSpPr>
          <p:spPr bwMode="auto">
            <a:xfrm rot="5400000" flipH="1" flipV="1">
              <a:off x="4544743" y="2590562"/>
              <a:ext cx="475171" cy="1556"/>
            </a:xfrm>
            <a:prstGeom prst="line">
              <a:avLst/>
            </a:prstGeom>
            <a:noFill/>
            <a:ln w="25400" algn="ctr">
              <a:solidFill>
                <a:srgbClr val="00CC00"/>
              </a:solidFill>
              <a:round/>
              <a:headEnd/>
              <a:tailEnd type="none" w="lg" len="lg"/>
            </a:ln>
          </p:spPr>
        </p:cxnSp>
        <p:cxnSp>
          <p:nvCxnSpPr>
            <p:cNvPr id="31782" name="Straight Connector 32"/>
            <p:cNvCxnSpPr>
              <a:cxnSpLocks noChangeShapeType="1"/>
            </p:cNvCxnSpPr>
            <p:nvPr/>
          </p:nvCxnSpPr>
          <p:spPr bwMode="auto">
            <a:xfrm rot="5400000" flipH="1" flipV="1">
              <a:off x="4814316" y="2647188"/>
              <a:ext cx="393192" cy="1588"/>
            </a:xfrm>
            <a:prstGeom prst="line">
              <a:avLst/>
            </a:prstGeom>
            <a:noFill/>
            <a:ln w="25400" algn="ctr">
              <a:solidFill>
                <a:srgbClr val="00CC00"/>
              </a:solidFill>
              <a:round/>
              <a:headEnd/>
              <a:tailEnd type="none" w="lg" len="lg"/>
            </a:ln>
          </p:spPr>
        </p:cxnSp>
        <p:cxnSp>
          <p:nvCxnSpPr>
            <p:cNvPr id="31783" name="Straight Connector 33"/>
            <p:cNvCxnSpPr>
              <a:cxnSpLocks noChangeShapeType="1"/>
            </p:cNvCxnSpPr>
            <p:nvPr/>
          </p:nvCxnSpPr>
          <p:spPr bwMode="auto">
            <a:xfrm rot="5400000" flipH="1" flipV="1">
              <a:off x="5094812" y="2697719"/>
              <a:ext cx="289433" cy="1556"/>
            </a:xfrm>
            <a:prstGeom prst="line">
              <a:avLst/>
            </a:prstGeom>
            <a:noFill/>
            <a:ln w="25400" algn="ctr">
              <a:solidFill>
                <a:srgbClr val="00CC00"/>
              </a:solidFill>
              <a:round/>
              <a:headEnd/>
              <a:tailEnd type="none" w="lg" len="lg"/>
            </a:ln>
          </p:spPr>
        </p:cxnSp>
        <p:cxnSp>
          <p:nvCxnSpPr>
            <p:cNvPr id="31784" name="Straight Connector 34"/>
            <p:cNvCxnSpPr>
              <a:cxnSpLocks noChangeShapeType="1"/>
            </p:cNvCxnSpPr>
            <p:nvPr/>
          </p:nvCxnSpPr>
          <p:spPr bwMode="auto">
            <a:xfrm rot="5400000" flipH="1" flipV="1">
              <a:off x="5372228" y="2739391"/>
              <a:ext cx="191801" cy="1556"/>
            </a:xfrm>
            <a:prstGeom prst="line">
              <a:avLst/>
            </a:prstGeom>
            <a:noFill/>
            <a:ln w="25400" algn="ctr">
              <a:solidFill>
                <a:srgbClr val="00CC00"/>
              </a:solidFill>
              <a:round/>
              <a:headEnd/>
              <a:tailEnd type="none" w="lg" len="lg"/>
            </a:ln>
          </p:spPr>
        </p:cxnSp>
        <p:cxnSp>
          <p:nvCxnSpPr>
            <p:cNvPr id="31785" name="Straight Connector 37"/>
            <p:cNvCxnSpPr>
              <a:cxnSpLocks noChangeShapeType="1"/>
            </p:cNvCxnSpPr>
            <p:nvPr/>
          </p:nvCxnSpPr>
          <p:spPr bwMode="auto">
            <a:xfrm rot="5400000" flipH="1" flipV="1">
              <a:off x="5627386" y="2776014"/>
              <a:ext cx="137097" cy="32"/>
            </a:xfrm>
            <a:prstGeom prst="line">
              <a:avLst/>
            </a:prstGeom>
            <a:noFill/>
            <a:ln w="25400" algn="ctr">
              <a:solidFill>
                <a:srgbClr val="00CC00"/>
              </a:solidFill>
              <a:round/>
              <a:headEnd/>
              <a:tailEnd type="none" w="lg" len="lg"/>
            </a:ln>
          </p:spPr>
        </p:cxnSp>
        <p:cxnSp>
          <p:nvCxnSpPr>
            <p:cNvPr id="31786" name="Straight Connector 38"/>
            <p:cNvCxnSpPr>
              <a:cxnSpLocks noChangeShapeType="1"/>
            </p:cNvCxnSpPr>
            <p:nvPr/>
          </p:nvCxnSpPr>
          <p:spPr bwMode="auto">
            <a:xfrm rot="5400000" flipH="1" flipV="1">
              <a:off x="5879798" y="2799826"/>
              <a:ext cx="89472" cy="32"/>
            </a:xfrm>
            <a:prstGeom prst="line">
              <a:avLst/>
            </a:prstGeom>
            <a:noFill/>
            <a:ln w="25400" algn="ctr">
              <a:solidFill>
                <a:srgbClr val="00CC00"/>
              </a:solidFill>
              <a:round/>
              <a:headEnd/>
              <a:tailEnd type="none" w="lg" len="lg"/>
            </a:ln>
          </p:spPr>
        </p:cxnSp>
        <p:cxnSp>
          <p:nvCxnSpPr>
            <p:cNvPr id="31787" name="Straight Connector 39"/>
            <p:cNvCxnSpPr>
              <a:cxnSpLocks noChangeShapeType="1"/>
            </p:cNvCxnSpPr>
            <p:nvPr/>
          </p:nvCxnSpPr>
          <p:spPr bwMode="auto">
            <a:xfrm rot="5400000" flipH="1" flipV="1">
              <a:off x="6123876" y="2812924"/>
              <a:ext cx="60897" cy="2413"/>
            </a:xfrm>
            <a:prstGeom prst="line">
              <a:avLst/>
            </a:prstGeom>
            <a:noFill/>
            <a:ln w="25400" algn="ctr">
              <a:solidFill>
                <a:srgbClr val="00CC00"/>
              </a:solidFill>
              <a:round/>
              <a:headEnd/>
              <a:tailEnd type="none" w="lg" len="lg"/>
            </a:ln>
          </p:spPr>
        </p:cxnSp>
        <p:cxnSp>
          <p:nvCxnSpPr>
            <p:cNvPr id="31788" name="Straight Connector 40"/>
            <p:cNvCxnSpPr>
              <a:cxnSpLocks noChangeShapeType="1"/>
            </p:cNvCxnSpPr>
            <p:nvPr/>
          </p:nvCxnSpPr>
          <p:spPr bwMode="auto">
            <a:xfrm rot="5400000" flipH="1" flipV="1">
              <a:off x="6364383" y="2822449"/>
              <a:ext cx="39465" cy="4795"/>
            </a:xfrm>
            <a:prstGeom prst="line">
              <a:avLst/>
            </a:prstGeom>
            <a:noFill/>
            <a:ln w="25400" algn="ctr">
              <a:solidFill>
                <a:srgbClr val="00CC00"/>
              </a:solidFill>
              <a:round/>
              <a:headEnd/>
              <a:tailEnd type="none" w="lg" len="lg"/>
            </a:ln>
          </p:spPr>
        </p:cxnSp>
        <p:cxnSp>
          <p:nvCxnSpPr>
            <p:cNvPr id="31789" name="Straight Connector 41"/>
            <p:cNvCxnSpPr>
              <a:cxnSpLocks noChangeShapeType="1"/>
            </p:cNvCxnSpPr>
            <p:nvPr/>
          </p:nvCxnSpPr>
          <p:spPr bwMode="auto">
            <a:xfrm rot="5400000" flipH="1" flipV="1">
              <a:off x="6597745" y="2831973"/>
              <a:ext cx="25178" cy="32"/>
            </a:xfrm>
            <a:prstGeom prst="line">
              <a:avLst/>
            </a:prstGeom>
            <a:noFill/>
            <a:ln w="25400" algn="ctr">
              <a:solidFill>
                <a:srgbClr val="00CC00"/>
              </a:solidFill>
              <a:round/>
              <a:headEnd/>
              <a:tailEnd type="none" w="lg" len="lg"/>
            </a:ln>
          </p:spPr>
        </p:cxnSp>
        <p:sp>
          <p:nvSpPr>
            <p:cNvPr id="31790" name="Freeform 50"/>
            <p:cNvSpPr>
              <a:spLocks noChangeArrowheads="1"/>
            </p:cNvSpPr>
            <p:nvPr/>
          </p:nvSpPr>
          <p:spPr bwMode="auto">
            <a:xfrm>
              <a:off x="3611880" y="2043685"/>
              <a:ext cx="4123944" cy="812292"/>
            </a:xfrm>
            <a:custGeom>
              <a:avLst/>
              <a:gdLst>
                <a:gd name="T0" fmla="*/ 0 w 4123944"/>
                <a:gd name="T1" fmla="*/ 4572 h 812292"/>
                <a:gd name="T2" fmla="*/ 530352 w 4123944"/>
                <a:gd name="T3" fmla="*/ 77724 h 812292"/>
                <a:gd name="T4" fmla="*/ 1536192 w 4123944"/>
                <a:gd name="T5" fmla="*/ 470916 h 812292"/>
                <a:gd name="T6" fmla="*/ 4123944 w 4123944"/>
                <a:gd name="T7" fmla="*/ 790956 h 812292"/>
                <a:gd name="T8" fmla="*/ 0 60000 65536"/>
                <a:gd name="T9" fmla="*/ 0 60000 65536"/>
                <a:gd name="T10" fmla="*/ 0 60000 65536"/>
                <a:gd name="T11" fmla="*/ 0 60000 65536"/>
                <a:gd name="T12" fmla="*/ 0 w 4123944"/>
                <a:gd name="T13" fmla="*/ 0 h 812292"/>
                <a:gd name="T14" fmla="*/ 4123944 w 4123944"/>
                <a:gd name="T15" fmla="*/ 812292 h 812292"/>
              </a:gdLst>
              <a:ahLst/>
              <a:cxnLst>
                <a:cxn ang="T8">
                  <a:pos x="T0" y="T1"/>
                </a:cxn>
                <a:cxn ang="T9">
                  <a:pos x="T2" y="T3"/>
                </a:cxn>
                <a:cxn ang="T10">
                  <a:pos x="T4" y="T5"/>
                </a:cxn>
                <a:cxn ang="T11">
                  <a:pos x="T6" y="T7"/>
                </a:cxn>
              </a:cxnLst>
              <a:rect l="T12" t="T13" r="T14" b="T15"/>
              <a:pathLst>
                <a:path w="4123944" h="812292">
                  <a:moveTo>
                    <a:pt x="0" y="4572"/>
                  </a:moveTo>
                  <a:cubicBezTo>
                    <a:pt x="152400" y="11430"/>
                    <a:pt x="274320" y="0"/>
                    <a:pt x="530352" y="77724"/>
                  </a:cubicBezTo>
                  <a:cubicBezTo>
                    <a:pt x="786384" y="155448"/>
                    <a:pt x="1176528" y="307848"/>
                    <a:pt x="1536192" y="470916"/>
                  </a:cubicBezTo>
                  <a:cubicBezTo>
                    <a:pt x="2214372" y="812292"/>
                    <a:pt x="3036189" y="795909"/>
                    <a:pt x="4123944" y="790956"/>
                  </a:cubicBezTo>
                </a:path>
              </a:pathLst>
            </a:custGeom>
            <a:noFill/>
            <a:ln w="9525" algn="ctr">
              <a:solidFill>
                <a:schemeClr val="tx1"/>
              </a:solidFill>
              <a:prstDash val="dash"/>
              <a:round/>
              <a:headEnd/>
              <a:tailEnd type="none" w="lg" len="lg"/>
            </a:ln>
          </p:spPr>
          <p:txBody>
            <a:bodyPr anchor="ctr"/>
            <a:lstStyle/>
            <a:p>
              <a:endParaRPr lang="en-US" dirty="0"/>
            </a:p>
          </p:txBody>
        </p:sp>
        <p:cxnSp>
          <p:nvCxnSpPr>
            <p:cNvPr id="31791" name="Straight Connector 67"/>
            <p:cNvCxnSpPr>
              <a:cxnSpLocks noChangeShapeType="1"/>
            </p:cNvCxnSpPr>
            <p:nvPr/>
          </p:nvCxnSpPr>
          <p:spPr bwMode="auto">
            <a:xfrm>
              <a:off x="3398520" y="2034540"/>
              <a:ext cx="144780" cy="7620"/>
            </a:xfrm>
            <a:prstGeom prst="line">
              <a:avLst/>
            </a:prstGeom>
            <a:noFill/>
            <a:ln w="6350" algn="ctr">
              <a:solidFill>
                <a:schemeClr val="tx1"/>
              </a:solidFill>
              <a:round/>
              <a:headEnd/>
              <a:tailEnd type="none" w="lg" len="lg"/>
            </a:ln>
          </p:spPr>
        </p:cxnSp>
        <p:graphicFrame>
          <p:nvGraphicFramePr>
            <p:cNvPr id="31752" name="Object 5"/>
            <p:cNvGraphicFramePr>
              <a:graphicFrameLocks noChangeAspect="1"/>
            </p:cNvGraphicFramePr>
            <p:nvPr/>
          </p:nvGraphicFramePr>
          <p:xfrm>
            <a:off x="3100388" y="1906588"/>
            <a:ext cx="246062" cy="231775"/>
          </p:xfrm>
          <a:graphic>
            <a:graphicData uri="http://schemas.openxmlformats.org/presentationml/2006/ole">
              <mc:AlternateContent xmlns:mc="http://schemas.openxmlformats.org/markup-compatibility/2006">
                <mc:Choice xmlns:v="urn:schemas-microsoft-com:vml" Requires="v">
                  <p:oleObj name="Equation" r:id="rId7" imgW="241300" imgH="228600" progId="Equation.3">
                    <p:embed/>
                  </p:oleObj>
                </mc:Choice>
                <mc:Fallback>
                  <p:oleObj name="Equation" r:id="rId7" imgW="241300" imgH="228600" progId="Equation.3">
                    <p:embed/>
                    <p:pic>
                      <p:nvPicPr>
                        <p:cNvPr id="0" name="Picture 5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00388" y="1906588"/>
                          <a:ext cx="246062"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1753" name="Object 5"/>
            <p:cNvGraphicFramePr>
              <a:graphicFrameLocks noChangeAspect="1"/>
            </p:cNvGraphicFramePr>
            <p:nvPr/>
          </p:nvGraphicFramePr>
          <p:xfrm>
            <a:off x="3138488" y="2333625"/>
            <a:ext cx="168275" cy="231775"/>
          </p:xfrm>
          <a:graphic>
            <a:graphicData uri="http://schemas.openxmlformats.org/presentationml/2006/ole">
              <mc:AlternateContent xmlns:mc="http://schemas.openxmlformats.org/markup-compatibility/2006">
                <mc:Choice xmlns:v="urn:schemas-microsoft-com:vml" Requires="v">
                  <p:oleObj name="Equation" r:id="rId9" imgW="165028" imgH="228501" progId="Equation.3">
                    <p:embed/>
                  </p:oleObj>
                </mc:Choice>
                <mc:Fallback>
                  <p:oleObj name="Equation" r:id="rId9" imgW="165028" imgH="228501" progId="Equation.3">
                    <p:embed/>
                    <p:pic>
                      <p:nvPicPr>
                        <p:cNvPr id="0" name="Picture 5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8488" y="2333625"/>
                          <a:ext cx="168275"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31754" name="Object 5"/>
            <p:cNvGraphicFramePr>
              <a:graphicFrameLocks noChangeAspect="1"/>
            </p:cNvGraphicFramePr>
            <p:nvPr/>
          </p:nvGraphicFramePr>
          <p:xfrm>
            <a:off x="3333115" y="2869248"/>
            <a:ext cx="130175" cy="179387"/>
          </p:xfrm>
          <a:graphic>
            <a:graphicData uri="http://schemas.openxmlformats.org/presentationml/2006/ole">
              <mc:AlternateContent xmlns:mc="http://schemas.openxmlformats.org/markup-compatibility/2006">
                <mc:Choice xmlns:v="urn:schemas-microsoft-com:vml" Requires="v">
                  <p:oleObj name="Equation" r:id="rId11" imgW="126725" imgH="177415" progId="Equation.3">
                    <p:embed/>
                  </p:oleObj>
                </mc:Choice>
                <mc:Fallback>
                  <p:oleObj name="Equation" r:id="rId11" imgW="126725" imgH="177415" progId="Equation.3">
                    <p:embed/>
                    <p:pic>
                      <p:nvPicPr>
                        <p:cNvPr id="0" name="Picture 6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33115" y="2869248"/>
                          <a:ext cx="130175"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1792" name="Straight Connector 76"/>
            <p:cNvCxnSpPr>
              <a:cxnSpLocks noChangeShapeType="1"/>
            </p:cNvCxnSpPr>
            <p:nvPr/>
          </p:nvCxnSpPr>
          <p:spPr bwMode="auto">
            <a:xfrm rot="5400000">
              <a:off x="3737610" y="2967990"/>
              <a:ext cx="266700" cy="1588"/>
            </a:xfrm>
            <a:prstGeom prst="line">
              <a:avLst/>
            </a:prstGeom>
            <a:noFill/>
            <a:ln w="9525" algn="ctr">
              <a:solidFill>
                <a:schemeClr val="tx1"/>
              </a:solidFill>
              <a:round/>
              <a:headEnd/>
              <a:tailEnd type="none" w="lg" len="lg"/>
            </a:ln>
          </p:spPr>
        </p:cxnSp>
        <p:cxnSp>
          <p:nvCxnSpPr>
            <p:cNvPr id="31793" name="Straight Connector 77"/>
            <p:cNvCxnSpPr>
              <a:cxnSpLocks noChangeShapeType="1"/>
            </p:cNvCxnSpPr>
            <p:nvPr/>
          </p:nvCxnSpPr>
          <p:spPr bwMode="auto">
            <a:xfrm rot="5400000">
              <a:off x="3966210" y="2967990"/>
              <a:ext cx="266700" cy="1588"/>
            </a:xfrm>
            <a:prstGeom prst="line">
              <a:avLst/>
            </a:prstGeom>
            <a:noFill/>
            <a:ln w="9525" algn="ctr">
              <a:solidFill>
                <a:schemeClr val="tx1"/>
              </a:solidFill>
              <a:round/>
              <a:headEnd/>
              <a:tailEnd type="none" w="lg" len="lg"/>
            </a:ln>
          </p:spPr>
        </p:cxnSp>
        <p:cxnSp>
          <p:nvCxnSpPr>
            <p:cNvPr id="31794" name="Straight Arrow Connector 79"/>
            <p:cNvCxnSpPr>
              <a:cxnSpLocks noChangeShapeType="1"/>
            </p:cNvCxnSpPr>
            <p:nvPr/>
          </p:nvCxnSpPr>
          <p:spPr bwMode="auto">
            <a:xfrm>
              <a:off x="3688080" y="3032760"/>
              <a:ext cx="182880" cy="1588"/>
            </a:xfrm>
            <a:prstGeom prst="straightConnector1">
              <a:avLst/>
            </a:prstGeom>
            <a:noFill/>
            <a:ln w="9525" algn="ctr">
              <a:solidFill>
                <a:schemeClr val="tx1"/>
              </a:solidFill>
              <a:round/>
              <a:headEnd/>
              <a:tailEnd type="arrow" w="med" len="med"/>
            </a:ln>
          </p:spPr>
        </p:cxnSp>
        <p:cxnSp>
          <p:nvCxnSpPr>
            <p:cNvPr id="31795" name="Straight Arrow Connector 80"/>
            <p:cNvCxnSpPr>
              <a:cxnSpLocks noChangeShapeType="1"/>
            </p:cNvCxnSpPr>
            <p:nvPr/>
          </p:nvCxnSpPr>
          <p:spPr bwMode="auto">
            <a:xfrm flipH="1">
              <a:off x="4114800" y="3032760"/>
              <a:ext cx="182880" cy="1588"/>
            </a:xfrm>
            <a:prstGeom prst="straightConnector1">
              <a:avLst/>
            </a:prstGeom>
            <a:noFill/>
            <a:ln w="9525" algn="ctr">
              <a:solidFill>
                <a:schemeClr val="tx1"/>
              </a:solidFill>
              <a:round/>
              <a:headEnd/>
              <a:tailEnd type="arrow" w="med" len="med"/>
            </a:ln>
          </p:spPr>
        </p:cxnSp>
      </p:grpSp>
      <p:sp>
        <p:nvSpPr>
          <p:cNvPr id="31762" name="Freeform 83"/>
          <p:cNvSpPr>
            <a:spLocks noChangeArrowheads="1"/>
          </p:cNvSpPr>
          <p:nvPr/>
        </p:nvSpPr>
        <p:spPr bwMode="auto">
          <a:xfrm>
            <a:off x="3792538" y="3529013"/>
            <a:ext cx="1039812" cy="844550"/>
          </a:xfrm>
          <a:custGeom>
            <a:avLst/>
            <a:gdLst>
              <a:gd name="T0" fmla="*/ 0 w 762000"/>
              <a:gd name="T1" fmla="*/ 826770 h 844390"/>
              <a:gd name="T2" fmla="*/ 480989167 w 762000"/>
              <a:gd name="T3" fmla="*/ 727206 h 844390"/>
              <a:gd name="T4" fmla="*/ 715770670 w 762000"/>
              <a:gd name="T5" fmla="*/ 97726 h 844390"/>
              <a:gd name="T6" fmla="*/ 994183348 w 762000"/>
              <a:gd name="T7" fmla="*/ 140822 h 844390"/>
              <a:gd name="T8" fmla="*/ 1164560063 w 762000"/>
              <a:gd name="T9" fmla="*/ 695134 h 844390"/>
              <a:gd name="T10" fmla="*/ 1662169274 w 762000"/>
              <a:gd name="T11" fmla="*/ 823423 h 844390"/>
              <a:gd name="T12" fmla="*/ 0 60000 65536"/>
              <a:gd name="T13" fmla="*/ 0 60000 65536"/>
              <a:gd name="T14" fmla="*/ 0 60000 65536"/>
              <a:gd name="T15" fmla="*/ 0 60000 65536"/>
              <a:gd name="T16" fmla="*/ 0 60000 65536"/>
              <a:gd name="T17" fmla="*/ 0 60000 65536"/>
              <a:gd name="T18" fmla="*/ 0 w 762000"/>
              <a:gd name="T19" fmla="*/ 0 h 844390"/>
              <a:gd name="T20" fmla="*/ 762000 w 762000"/>
              <a:gd name="T21" fmla="*/ 844390 h 844390"/>
            </a:gdLst>
            <a:ahLst/>
            <a:cxnLst>
              <a:cxn ang="T12">
                <a:pos x="T0" y="T1"/>
              </a:cxn>
              <a:cxn ang="T13">
                <a:pos x="T2" y="T3"/>
              </a:cxn>
              <a:cxn ang="T14">
                <a:pos x="T4" y="T5"/>
              </a:cxn>
              <a:cxn ang="T15">
                <a:pos x="T6" y="T7"/>
              </a:cxn>
              <a:cxn ang="T16">
                <a:pos x="T8" y="T9"/>
              </a:cxn>
              <a:cxn ang="T17">
                <a:pos x="T10" y="T11"/>
              </a:cxn>
            </a:cxnLst>
            <a:rect l="T18" t="T19" r="T20" b="T21"/>
            <a:pathLst>
              <a:path w="762000" h="844390">
                <a:moveTo>
                  <a:pt x="0" y="822562"/>
                </a:moveTo>
                <a:cubicBezTo>
                  <a:pt x="85090" y="805099"/>
                  <a:pt x="165814" y="844390"/>
                  <a:pt x="220503" y="723502"/>
                </a:cubicBezTo>
                <a:cubicBezTo>
                  <a:pt x="275192" y="602614"/>
                  <a:pt x="288925" y="194468"/>
                  <a:pt x="328136" y="97234"/>
                </a:cubicBezTo>
                <a:cubicBezTo>
                  <a:pt x="367347" y="0"/>
                  <a:pt x="420290" y="10476"/>
                  <a:pt x="455771" y="140096"/>
                </a:cubicBezTo>
                <a:cubicBezTo>
                  <a:pt x="474583" y="253047"/>
                  <a:pt x="470536" y="563721"/>
                  <a:pt x="533877" y="691594"/>
                </a:cubicBezTo>
                <a:cubicBezTo>
                  <a:pt x="629603" y="834152"/>
                  <a:pt x="660083" y="812401"/>
                  <a:pt x="762000" y="819228"/>
                </a:cubicBezTo>
              </a:path>
            </a:pathLst>
          </a:custGeom>
          <a:noFill/>
          <a:ln w="25400" algn="ctr">
            <a:solidFill>
              <a:srgbClr val="00CC00"/>
            </a:solidFill>
            <a:round/>
            <a:headEnd/>
            <a:tailEnd type="none" w="lg" len="lg"/>
          </a:ln>
        </p:spPr>
        <p:txBody>
          <a:bodyPr anchor="ctr"/>
          <a:lstStyle/>
          <a:p>
            <a:endParaRPr lang="en-US" dirty="0"/>
          </a:p>
        </p:txBody>
      </p:sp>
      <p:cxnSp>
        <p:nvCxnSpPr>
          <p:cNvPr id="31763" name="Straight Connector 85"/>
          <p:cNvCxnSpPr>
            <a:cxnSpLocks noChangeShapeType="1"/>
          </p:cNvCxnSpPr>
          <p:nvPr/>
        </p:nvCxnSpPr>
        <p:spPr bwMode="auto">
          <a:xfrm>
            <a:off x="4160838" y="3559175"/>
            <a:ext cx="419100" cy="1588"/>
          </a:xfrm>
          <a:prstGeom prst="line">
            <a:avLst/>
          </a:prstGeom>
          <a:noFill/>
          <a:ln w="12700" algn="ctr">
            <a:solidFill>
              <a:schemeClr val="tx1"/>
            </a:solidFill>
            <a:round/>
            <a:headEnd/>
            <a:tailEnd type="none" w="lg" len="lg"/>
          </a:ln>
        </p:spPr>
      </p:cxnSp>
      <p:graphicFrame>
        <p:nvGraphicFramePr>
          <p:cNvPr id="31748" name="Object 5"/>
          <p:cNvGraphicFramePr>
            <a:graphicFrameLocks noChangeAspect="1"/>
          </p:cNvGraphicFramePr>
          <p:nvPr/>
        </p:nvGraphicFramePr>
        <p:xfrm>
          <a:off x="4565650" y="3414713"/>
          <a:ext cx="315913" cy="231775"/>
        </p:xfrm>
        <a:graphic>
          <a:graphicData uri="http://schemas.openxmlformats.org/presentationml/2006/ole">
            <mc:AlternateContent xmlns:mc="http://schemas.openxmlformats.org/markup-compatibility/2006">
              <mc:Choice xmlns:v="urn:schemas-microsoft-com:vml" Requires="v">
                <p:oleObj name="Equation" r:id="rId13" imgW="304668" imgH="228501" progId="Equation.3">
                  <p:embed/>
                </p:oleObj>
              </mc:Choice>
              <mc:Fallback>
                <p:oleObj name="Equation" r:id="rId13" imgW="304668" imgH="228501" progId="Equation.3">
                  <p:embed/>
                  <p:pic>
                    <p:nvPicPr>
                      <p:cNvPr id="0" name="Picture 6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565650" y="3414713"/>
                        <a:ext cx="315913"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1764" name="Straight Connector 87"/>
          <p:cNvCxnSpPr>
            <a:cxnSpLocks noChangeShapeType="1"/>
          </p:cNvCxnSpPr>
          <p:nvPr/>
        </p:nvCxnSpPr>
        <p:spPr bwMode="auto">
          <a:xfrm>
            <a:off x="3844925" y="4359275"/>
            <a:ext cx="4406900" cy="1588"/>
          </a:xfrm>
          <a:prstGeom prst="line">
            <a:avLst/>
          </a:prstGeom>
          <a:noFill/>
          <a:ln w="15875" algn="ctr">
            <a:solidFill>
              <a:schemeClr val="tx1"/>
            </a:solidFill>
            <a:round/>
            <a:headEnd/>
            <a:tailEnd type="none" w="lg" len="lg"/>
          </a:ln>
        </p:spPr>
      </p:cxnSp>
      <p:graphicFrame>
        <p:nvGraphicFramePr>
          <p:cNvPr id="31749" name="Object 5"/>
          <p:cNvGraphicFramePr>
            <a:graphicFrameLocks noChangeAspect="1"/>
          </p:cNvGraphicFramePr>
          <p:nvPr/>
        </p:nvGraphicFramePr>
        <p:xfrm>
          <a:off x="3767138" y="4392613"/>
          <a:ext cx="130175" cy="179387"/>
        </p:xfrm>
        <a:graphic>
          <a:graphicData uri="http://schemas.openxmlformats.org/presentationml/2006/ole">
            <mc:AlternateContent xmlns:mc="http://schemas.openxmlformats.org/markup-compatibility/2006">
              <mc:Choice xmlns:v="urn:schemas-microsoft-com:vml" Requires="v">
                <p:oleObj name="Equation" r:id="rId15" imgW="126725" imgH="177415" progId="Equation.3">
                  <p:embed/>
                </p:oleObj>
              </mc:Choice>
              <mc:Fallback>
                <p:oleObj name="Equation" r:id="rId15" imgW="126725" imgH="177415" progId="Equation.3">
                  <p:embed/>
                  <p:pic>
                    <p:nvPicPr>
                      <p:cNvPr id="0" name="Picture 6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67138" y="4392613"/>
                        <a:ext cx="130175"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1765" name="Straight Connector 98"/>
          <p:cNvCxnSpPr>
            <a:cxnSpLocks noChangeShapeType="1"/>
          </p:cNvCxnSpPr>
          <p:nvPr/>
        </p:nvCxnSpPr>
        <p:spPr bwMode="auto">
          <a:xfrm rot="16200000" flipV="1">
            <a:off x="3914775" y="5510213"/>
            <a:ext cx="782638" cy="4762"/>
          </a:xfrm>
          <a:prstGeom prst="line">
            <a:avLst/>
          </a:prstGeom>
          <a:noFill/>
          <a:ln w="25400" algn="ctr">
            <a:solidFill>
              <a:srgbClr val="00CC00"/>
            </a:solidFill>
            <a:round/>
            <a:headEnd/>
            <a:tailEnd type="none" w="lg" len="lg"/>
          </a:ln>
        </p:spPr>
      </p:cxnSp>
      <p:graphicFrame>
        <p:nvGraphicFramePr>
          <p:cNvPr id="31750" name="Object 5"/>
          <p:cNvGraphicFramePr>
            <a:graphicFrameLocks noChangeAspect="1"/>
          </p:cNvGraphicFramePr>
          <p:nvPr/>
        </p:nvGraphicFramePr>
        <p:xfrm>
          <a:off x="3767138" y="5932488"/>
          <a:ext cx="130175" cy="179387"/>
        </p:xfrm>
        <a:graphic>
          <a:graphicData uri="http://schemas.openxmlformats.org/presentationml/2006/ole">
            <mc:AlternateContent xmlns:mc="http://schemas.openxmlformats.org/markup-compatibility/2006">
              <mc:Choice xmlns:v="urn:schemas-microsoft-com:vml" Requires="v">
                <p:oleObj name="Equation" r:id="rId16" imgW="126725" imgH="177415" progId="Equation.3">
                  <p:embed/>
                </p:oleObj>
              </mc:Choice>
              <mc:Fallback>
                <p:oleObj name="Equation" r:id="rId16" imgW="126725" imgH="177415" progId="Equation.3">
                  <p:embed/>
                  <p:pic>
                    <p:nvPicPr>
                      <p:cNvPr id="0" name="Picture 6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67138" y="5932488"/>
                        <a:ext cx="130175" cy="179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31766" name="Freeform 121"/>
          <p:cNvSpPr>
            <a:spLocks noChangeArrowheads="1"/>
          </p:cNvSpPr>
          <p:nvPr/>
        </p:nvSpPr>
        <p:spPr bwMode="auto">
          <a:xfrm>
            <a:off x="3783013" y="5083175"/>
            <a:ext cx="1041400" cy="844550"/>
          </a:xfrm>
          <a:custGeom>
            <a:avLst/>
            <a:gdLst>
              <a:gd name="T0" fmla="*/ 0 w 762000"/>
              <a:gd name="T1" fmla="*/ 826465 h 844390"/>
              <a:gd name="T2" fmla="*/ 498969705 w 762000"/>
              <a:gd name="T3" fmla="*/ 726937 h 844390"/>
              <a:gd name="T4" fmla="*/ 742529130 w 762000"/>
              <a:gd name="T5" fmla="*/ 97687 h 844390"/>
              <a:gd name="T6" fmla="*/ 1031350966 w 762000"/>
              <a:gd name="T7" fmla="*/ 140771 h 844390"/>
              <a:gd name="T8" fmla="*/ 1208096551 w 762000"/>
              <a:gd name="T9" fmla="*/ 694877 h 844390"/>
              <a:gd name="T10" fmla="*/ 1724309604 w 762000"/>
              <a:gd name="T11" fmla="*/ 823119 h 844390"/>
              <a:gd name="T12" fmla="*/ 0 60000 65536"/>
              <a:gd name="T13" fmla="*/ 0 60000 65536"/>
              <a:gd name="T14" fmla="*/ 0 60000 65536"/>
              <a:gd name="T15" fmla="*/ 0 60000 65536"/>
              <a:gd name="T16" fmla="*/ 0 60000 65536"/>
              <a:gd name="T17" fmla="*/ 0 60000 65536"/>
              <a:gd name="T18" fmla="*/ 0 w 762000"/>
              <a:gd name="T19" fmla="*/ 0 h 844390"/>
              <a:gd name="T20" fmla="*/ 762000 w 762000"/>
              <a:gd name="T21" fmla="*/ 844390 h 844390"/>
            </a:gdLst>
            <a:ahLst/>
            <a:cxnLst>
              <a:cxn ang="T12">
                <a:pos x="T0" y="T1"/>
              </a:cxn>
              <a:cxn ang="T13">
                <a:pos x="T2" y="T3"/>
              </a:cxn>
              <a:cxn ang="T14">
                <a:pos x="T4" y="T5"/>
              </a:cxn>
              <a:cxn ang="T15">
                <a:pos x="T6" y="T7"/>
              </a:cxn>
              <a:cxn ang="T16">
                <a:pos x="T8" y="T9"/>
              </a:cxn>
              <a:cxn ang="T17">
                <a:pos x="T10" y="T11"/>
              </a:cxn>
            </a:cxnLst>
            <a:rect l="T18" t="T19" r="T20" b="T21"/>
            <a:pathLst>
              <a:path w="762000" h="844390">
                <a:moveTo>
                  <a:pt x="0" y="822562"/>
                </a:moveTo>
                <a:cubicBezTo>
                  <a:pt x="85090" y="805099"/>
                  <a:pt x="165814" y="844390"/>
                  <a:pt x="220503" y="723502"/>
                </a:cubicBezTo>
                <a:cubicBezTo>
                  <a:pt x="275192" y="602614"/>
                  <a:pt x="288925" y="194468"/>
                  <a:pt x="328136" y="97234"/>
                </a:cubicBezTo>
                <a:cubicBezTo>
                  <a:pt x="367347" y="0"/>
                  <a:pt x="420290" y="10476"/>
                  <a:pt x="455771" y="140096"/>
                </a:cubicBezTo>
                <a:cubicBezTo>
                  <a:pt x="474583" y="253047"/>
                  <a:pt x="470536" y="563721"/>
                  <a:pt x="533877" y="691594"/>
                </a:cubicBezTo>
                <a:cubicBezTo>
                  <a:pt x="629603" y="834152"/>
                  <a:pt x="660083" y="812401"/>
                  <a:pt x="762000" y="819228"/>
                </a:cubicBezTo>
              </a:path>
            </a:pathLst>
          </a:custGeom>
          <a:noFill/>
          <a:ln w="12700" algn="ctr">
            <a:solidFill>
              <a:schemeClr val="tx1"/>
            </a:solidFill>
            <a:prstDash val="sysDash"/>
            <a:round/>
            <a:headEnd/>
            <a:tailEnd type="none" w="lg" len="lg"/>
          </a:ln>
        </p:spPr>
        <p:txBody>
          <a:bodyPr anchor="ctr"/>
          <a:lstStyle/>
          <a:p>
            <a:endParaRPr lang="en-US" dirty="0"/>
          </a:p>
        </p:txBody>
      </p:sp>
      <p:cxnSp>
        <p:nvCxnSpPr>
          <p:cNvPr id="31767" name="Straight Connector 122"/>
          <p:cNvCxnSpPr>
            <a:cxnSpLocks noChangeShapeType="1"/>
          </p:cNvCxnSpPr>
          <p:nvPr/>
        </p:nvCxnSpPr>
        <p:spPr bwMode="auto">
          <a:xfrm>
            <a:off x="4160838" y="5097463"/>
            <a:ext cx="419100" cy="1587"/>
          </a:xfrm>
          <a:prstGeom prst="line">
            <a:avLst/>
          </a:prstGeom>
          <a:noFill/>
          <a:ln w="12700" algn="ctr">
            <a:solidFill>
              <a:schemeClr val="tx1"/>
            </a:solidFill>
            <a:round/>
            <a:headEnd/>
            <a:tailEnd type="none" w="lg" len="lg"/>
          </a:ln>
        </p:spPr>
      </p:cxnSp>
      <p:graphicFrame>
        <p:nvGraphicFramePr>
          <p:cNvPr id="31751" name="Object 5"/>
          <p:cNvGraphicFramePr>
            <a:graphicFrameLocks noChangeAspect="1"/>
          </p:cNvGraphicFramePr>
          <p:nvPr/>
        </p:nvGraphicFramePr>
        <p:xfrm>
          <a:off x="4665663" y="4954588"/>
          <a:ext cx="512762" cy="231775"/>
        </p:xfrm>
        <a:graphic>
          <a:graphicData uri="http://schemas.openxmlformats.org/presentationml/2006/ole">
            <mc:AlternateContent xmlns:mc="http://schemas.openxmlformats.org/markup-compatibility/2006">
              <mc:Choice xmlns:v="urn:schemas-microsoft-com:vml" Requires="v">
                <p:oleObj name="Equation" r:id="rId17" imgW="495085" imgH="228501" progId="Equation.3">
                  <p:embed/>
                </p:oleObj>
              </mc:Choice>
              <mc:Fallback>
                <p:oleObj name="Equation" r:id="rId17" imgW="495085" imgH="228501" progId="Equation.3">
                  <p:embed/>
                  <p:pic>
                    <p:nvPicPr>
                      <p:cNvPr id="0" name="Picture 6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665663" y="4954588"/>
                        <a:ext cx="512762"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cxnSp>
        <p:nvCxnSpPr>
          <p:cNvPr id="31768" name="Straight Connector 124"/>
          <p:cNvCxnSpPr>
            <a:cxnSpLocks noChangeShapeType="1"/>
          </p:cNvCxnSpPr>
          <p:nvPr/>
        </p:nvCxnSpPr>
        <p:spPr bwMode="auto">
          <a:xfrm>
            <a:off x="3890963" y="5905500"/>
            <a:ext cx="4406900" cy="1588"/>
          </a:xfrm>
          <a:prstGeom prst="line">
            <a:avLst/>
          </a:prstGeom>
          <a:noFill/>
          <a:ln w="15875" algn="ctr">
            <a:solidFill>
              <a:schemeClr val="tx1"/>
            </a:solidFill>
            <a:round/>
            <a:headEnd/>
            <a:tailEnd type="none" w="lg" len="lg"/>
          </a:ln>
        </p:spPr>
      </p:cxnSp>
      <p:cxnSp>
        <p:nvCxnSpPr>
          <p:cNvPr id="31769" name="Straight Connector 143"/>
          <p:cNvCxnSpPr>
            <a:cxnSpLocks noChangeShapeType="1"/>
          </p:cNvCxnSpPr>
          <p:nvPr/>
        </p:nvCxnSpPr>
        <p:spPr bwMode="auto">
          <a:xfrm rot="5400000">
            <a:off x="4025107" y="5847556"/>
            <a:ext cx="133350" cy="1587"/>
          </a:xfrm>
          <a:prstGeom prst="line">
            <a:avLst/>
          </a:prstGeom>
          <a:noFill/>
          <a:ln w="25400" algn="ctr">
            <a:solidFill>
              <a:srgbClr val="00CC00"/>
            </a:solidFill>
            <a:round/>
            <a:headEnd/>
            <a:tailEnd type="none" w="lg" len="lg"/>
          </a:ln>
        </p:spPr>
      </p:cxnSp>
      <p:cxnSp>
        <p:nvCxnSpPr>
          <p:cNvPr id="31770" name="Straight Connector 143"/>
          <p:cNvCxnSpPr>
            <a:cxnSpLocks noChangeShapeType="1"/>
          </p:cNvCxnSpPr>
          <p:nvPr/>
        </p:nvCxnSpPr>
        <p:spPr bwMode="auto">
          <a:xfrm rot="5400000">
            <a:off x="4456907" y="5844381"/>
            <a:ext cx="127000" cy="1587"/>
          </a:xfrm>
          <a:prstGeom prst="line">
            <a:avLst/>
          </a:prstGeom>
          <a:noFill/>
          <a:ln w="25400" algn="ctr">
            <a:solidFill>
              <a:srgbClr val="00CC00"/>
            </a:solidFill>
            <a:round/>
            <a:headEnd/>
            <a:tailEnd type="none" w="lg" len="lg"/>
          </a:ln>
        </p:spPr>
      </p:cxnSp>
      <p:sp>
        <p:nvSpPr>
          <p:cNvPr id="31771" name="Rectangle 5"/>
          <p:cNvSpPr>
            <a:spLocks noChangeArrowheads="1"/>
          </p:cNvSpPr>
          <p:nvPr/>
        </p:nvSpPr>
        <p:spPr bwMode="auto">
          <a:xfrm>
            <a:off x="5457825" y="4868863"/>
            <a:ext cx="3371850" cy="958850"/>
          </a:xfrm>
          <a:prstGeom prst="rect">
            <a:avLst/>
          </a:prstGeom>
          <a:noFill/>
          <a:ln w="9525">
            <a:noFill/>
            <a:miter lim="800000"/>
            <a:headEnd/>
            <a:tailEnd/>
          </a:ln>
        </p:spPr>
        <p:txBody>
          <a:bodyPr lIns="0" tIns="0" rIns="0" bIns="0"/>
          <a:lstStyle/>
          <a:p>
            <a:pPr>
              <a:spcBef>
                <a:spcPct val="0"/>
              </a:spcBef>
              <a:buClrTx/>
              <a:buSzTx/>
              <a:buFontTx/>
              <a:buNone/>
            </a:pPr>
            <a:r>
              <a:rPr lang="en-US" sz="1600" b="0" dirty="0"/>
              <a:t>We see strong central line with two sidebands. This is AM modulation. Where do you find this AM modulation in the time domain?</a:t>
            </a:r>
          </a:p>
          <a:p>
            <a:pPr>
              <a:spcBef>
                <a:spcPct val="0"/>
              </a:spcBef>
              <a:buClrTx/>
              <a:buSzTx/>
              <a:buFontTx/>
              <a:buNone/>
            </a:pPr>
            <a:endParaRPr lang="en-US" sz="1600" b="0" dirty="0"/>
          </a:p>
          <a:p>
            <a:pPr>
              <a:spcBef>
                <a:spcPct val="0"/>
              </a:spcBef>
              <a:buClrTx/>
              <a:buSzTx/>
              <a:buFontTx/>
              <a:buNone/>
            </a:pPr>
            <a:br>
              <a:rPr lang="en-US" sz="1600" b="0" dirty="0"/>
            </a:br>
            <a:endParaRPr lang="en-US" sz="1600" b="0" u="sng" dirty="0"/>
          </a:p>
        </p:txBody>
      </p:sp>
      <p:cxnSp>
        <p:nvCxnSpPr>
          <p:cNvPr id="31772" name="Straight Arrow Connector 67"/>
          <p:cNvCxnSpPr>
            <a:cxnSpLocks noChangeShapeType="1"/>
            <a:endCxn id="31766" idx="1"/>
          </p:cNvCxnSpPr>
          <p:nvPr/>
        </p:nvCxnSpPr>
        <p:spPr bwMode="auto">
          <a:xfrm rot="10800000" flipV="1">
            <a:off x="4160838" y="5264150"/>
            <a:ext cx="1149350" cy="542925"/>
          </a:xfrm>
          <a:prstGeom prst="straightConnector1">
            <a:avLst/>
          </a:prstGeom>
          <a:noFill/>
          <a:ln w="15875" algn="ctr">
            <a:solidFill>
              <a:srgbClr val="0000FF"/>
            </a:solidFill>
            <a:round/>
            <a:headEnd/>
            <a:tailEnd type="arrow" w="med" len="med"/>
          </a:ln>
        </p:spPr>
      </p:cxnSp>
      <p:cxnSp>
        <p:nvCxnSpPr>
          <p:cNvPr id="31773" name="Straight Arrow Connector 68"/>
          <p:cNvCxnSpPr>
            <a:cxnSpLocks noChangeShapeType="1"/>
          </p:cNvCxnSpPr>
          <p:nvPr/>
        </p:nvCxnSpPr>
        <p:spPr bwMode="auto">
          <a:xfrm rot="10800000" flipV="1">
            <a:off x="4557713" y="5365750"/>
            <a:ext cx="752475" cy="404813"/>
          </a:xfrm>
          <a:prstGeom prst="straightConnector1">
            <a:avLst/>
          </a:prstGeom>
          <a:noFill/>
          <a:ln w="15875" algn="ctr">
            <a:solidFill>
              <a:srgbClr val="0000FF"/>
            </a:solidFill>
            <a:round/>
            <a:headEnd/>
            <a:tailEnd type="arrow" w="med" len="med"/>
          </a:ln>
        </p:spPr>
      </p:cxn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3491" name="Slide Number Placeholder 4"/>
          <p:cNvSpPr>
            <a:spLocks noGrp="1"/>
          </p:cNvSpPr>
          <p:nvPr>
            <p:ph type="sldNum" sz="quarter" idx="11"/>
          </p:nvPr>
        </p:nvSpPr>
        <p:spPr>
          <a:noFill/>
        </p:spPr>
        <p:txBody>
          <a:bodyPr/>
          <a:lstStyle/>
          <a:p>
            <a:fld id="{5E47B30D-B3C6-456E-8D99-91D39D23903D}" type="slidenum">
              <a:rPr lang="en-US" smtClean="0"/>
              <a:pPr/>
              <a:t>86</a:t>
            </a:fld>
            <a:endParaRPr lang="en-US" dirty="0"/>
          </a:p>
        </p:txBody>
      </p:sp>
      <p:sp>
        <p:nvSpPr>
          <p:cNvPr id="236594" name="Rectangle 50"/>
          <p:cNvSpPr>
            <a:spLocks noChangeArrowheads="1"/>
          </p:cNvSpPr>
          <p:nvPr/>
        </p:nvSpPr>
        <p:spPr bwMode="auto">
          <a:xfrm>
            <a:off x="1030288" y="1077913"/>
            <a:ext cx="7262812"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Typical parameters for different cavity technologies</a:t>
            </a:r>
            <a:br>
              <a:rPr lang="en-US" sz="3600" dirty="0">
                <a:solidFill>
                  <a:srgbClr val="FF0000"/>
                </a:solidFill>
                <a:effectLst>
                  <a:outerShdw blurRad="38100" dist="38100" dir="2700000" algn="tl">
                    <a:srgbClr val="C0C0C0"/>
                  </a:outerShdw>
                </a:effectLst>
              </a:rPr>
            </a:br>
            <a:endParaRPr lang="en-US" sz="3600" dirty="0">
              <a:solidFill>
                <a:srgbClr val="FF0000"/>
              </a:solidFill>
              <a:effectLst>
                <a:outerShdw blurRad="38100" dist="38100" dir="2700000" algn="tl">
                  <a:srgbClr val="C0C0C0"/>
                </a:outerShdw>
              </a:effectLst>
            </a:endParaRPr>
          </a:p>
        </p:txBody>
      </p:sp>
      <p:graphicFrame>
        <p:nvGraphicFramePr>
          <p:cNvPr id="236602" name="Group 58"/>
          <p:cNvGraphicFramePr>
            <a:graphicFrameLocks noGrp="1"/>
          </p:cNvGraphicFramePr>
          <p:nvPr>
            <p:extLst>
              <p:ext uri="{D42A27DB-BD31-4B8C-83A1-F6EECF244321}">
                <p14:modId xmlns:p14="http://schemas.microsoft.com/office/powerpoint/2010/main" val="1497118661"/>
              </p:ext>
            </p:extLst>
          </p:nvPr>
        </p:nvGraphicFramePr>
        <p:xfrm>
          <a:off x="993775" y="2379663"/>
          <a:ext cx="7121525" cy="2288544"/>
        </p:xfrm>
        <a:graphic>
          <a:graphicData uri="http://schemas.openxmlformats.org/drawingml/2006/table">
            <a:tbl>
              <a:tblPr/>
              <a:tblGrid>
                <a:gridCol w="3656013">
                  <a:extLst>
                    <a:ext uri="{9D8B030D-6E8A-4147-A177-3AD203B41FA5}">
                      <a16:colId xmlns:a16="http://schemas.microsoft.com/office/drawing/2014/main" val="20000"/>
                    </a:ext>
                  </a:extLst>
                </a:gridCol>
                <a:gridCol w="1338262">
                  <a:extLst>
                    <a:ext uri="{9D8B030D-6E8A-4147-A177-3AD203B41FA5}">
                      <a16:colId xmlns:a16="http://schemas.microsoft.com/office/drawing/2014/main" val="20001"/>
                    </a:ext>
                  </a:extLst>
                </a:gridCol>
                <a:gridCol w="1049338">
                  <a:extLst>
                    <a:ext uri="{9D8B030D-6E8A-4147-A177-3AD203B41FA5}">
                      <a16:colId xmlns:a16="http://schemas.microsoft.com/office/drawing/2014/main" val="20002"/>
                    </a:ext>
                  </a:extLst>
                </a:gridCol>
                <a:gridCol w="1077912">
                  <a:extLst>
                    <a:ext uri="{9D8B030D-6E8A-4147-A177-3AD203B41FA5}">
                      <a16:colId xmlns:a16="http://schemas.microsoft.com/office/drawing/2014/main" val="20003"/>
                    </a:ext>
                  </a:extLst>
                </a:gridCol>
              </a:tblGrid>
              <a:tr h="36639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rgbClr val="0000FF"/>
                          </a:solidFill>
                          <a:effectLst/>
                          <a:latin typeface="Times New Roman" pitchFamily="18" charset="0"/>
                          <a:ea typeface="Times New Roman" pitchFamily="18" charset="0"/>
                          <a:cs typeface="Arial" charset="0"/>
                        </a:rPr>
                        <a:t>Cavity type</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R/Q</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Q</a:t>
                      </a:r>
                      <a:r>
                        <a:rPr kumimoji="0" lang="en-US" sz="1800" b="1" i="1" u="none" strike="noStrike" cap="none" normalizeH="0" baseline="-25000" dirty="0">
                          <a:ln>
                            <a:noFill/>
                          </a:ln>
                          <a:solidFill>
                            <a:srgbClr val="0000FF"/>
                          </a:solidFill>
                          <a:effectLst/>
                          <a:latin typeface="Times New Roman" pitchFamily="18" charset="0"/>
                          <a:cs typeface="Times New Roman" pitchFamily="18" charset="0"/>
                        </a:rPr>
                        <a:t>0</a:t>
                      </a:r>
                      <a:endParaRPr kumimoji="0" lang="en-US" sz="1800" b="1" i="1" u="none" strike="noStrike" cap="none" normalizeH="0" baseline="-25000" dirty="0">
                        <a:ln>
                          <a:noFill/>
                        </a:ln>
                        <a:solidFill>
                          <a:srgbClr val="0000FF"/>
                        </a:solidFill>
                        <a:effectLst/>
                        <a:latin typeface="Times New Roman" pitchFamily="18" charset="0"/>
                      </a:endParaRP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1" u="none" strike="noStrike" cap="none" normalizeH="0" baseline="0" dirty="0">
                          <a:ln>
                            <a:noFill/>
                          </a:ln>
                          <a:solidFill>
                            <a:srgbClr val="0000FF"/>
                          </a:solidFill>
                          <a:effectLst/>
                          <a:latin typeface="Times New Roman" pitchFamily="18" charset="0"/>
                          <a:cs typeface="Times New Roman" pitchFamily="18" charset="0"/>
                        </a:rPr>
                        <a:t>R</a:t>
                      </a:r>
                      <a:endParaRPr kumimoji="0" lang="en-US" sz="1800" b="1" i="1" u="none" strike="noStrike" cap="none" normalizeH="0" baseline="0" dirty="0">
                        <a:ln>
                          <a:noFill/>
                        </a:ln>
                        <a:solidFill>
                          <a:srgbClr val="0000FF"/>
                        </a:solidFill>
                        <a:effectLst/>
                        <a:latin typeface="Times New Roman" pitchFamily="18" charset="0"/>
                      </a:endParaRP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07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Ferrite loaded cavity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(low frequency, rapid cycling)</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4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50</a:t>
                      </a:r>
                      <a:endPar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endParaRP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200</a:t>
                      </a: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 k</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407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Room temperature copper cavity (type 1 with nose cone)</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192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Arial" charset="0"/>
                          <a:ea typeface="Times New Roman" pitchFamily="18" charset="0"/>
                          <a:cs typeface="Arial" charset="0"/>
                        </a:rPr>
                        <a:t>30 * 10</a:t>
                      </a:r>
                      <a:r>
                        <a:rPr kumimoji="0" lang="en-US" sz="1800" b="0" i="0" u="none" strike="noStrike" cap="none" normalizeH="0" baseline="40000" dirty="0">
                          <a:ln>
                            <a:noFill/>
                          </a:ln>
                          <a:solidFill>
                            <a:srgbClr val="0000FF"/>
                          </a:solidFill>
                          <a:effectLst/>
                          <a:latin typeface="Times New Roman" pitchFamily="18" charset="0"/>
                          <a:ea typeface="Times New Roman" pitchFamily="18" charset="0"/>
                          <a:cs typeface="Arial" charset="0"/>
                        </a:rPr>
                        <a:t>3</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5.75 M</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407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Superconducting cavity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ea typeface="Times New Roman" pitchFamily="18" charset="0"/>
                          <a:cs typeface="Arial" charset="0"/>
                        </a:rPr>
                        <a:t>(type 2 with large iris)</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 </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1 * 10</a:t>
                      </a:r>
                      <a:r>
                        <a:rPr kumimoji="0" lang="en-US" sz="1800" b="0" i="0" u="none" strike="noStrike" cap="none" normalizeH="0" baseline="40000" dirty="0">
                          <a:ln>
                            <a:noFill/>
                          </a:ln>
                          <a:solidFill>
                            <a:srgbClr val="0000FF"/>
                          </a:solidFill>
                          <a:effectLst/>
                          <a:latin typeface="Times New Roman" pitchFamily="18" charset="0"/>
                          <a:cs typeface="Times New Roman" pitchFamily="18" charset="0"/>
                        </a:rPr>
                        <a:t>10</a:t>
                      </a:r>
                      <a:endParaRPr kumimoji="0" lang="en-US" sz="1800" b="0" i="0" u="none" strike="noStrike" cap="none" normalizeH="0" baseline="40000" dirty="0">
                        <a:ln>
                          <a:noFill/>
                        </a:ln>
                        <a:solidFill>
                          <a:srgbClr val="0000FF"/>
                        </a:solidFill>
                        <a:effectLst/>
                        <a:latin typeface="Times New Roman" pitchFamily="18" charset="0"/>
                      </a:endParaRP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FF"/>
                          </a:solidFill>
                          <a:effectLst/>
                          <a:latin typeface="Times New Roman" pitchFamily="18" charset="0"/>
                          <a:cs typeface="Times New Roman" pitchFamily="18" charset="0"/>
                        </a:rPr>
                        <a:t>500 G</a:t>
                      </a:r>
                      <a:r>
                        <a:rPr kumimoji="0" lang="en-US" sz="1800" b="0" i="0" u="none" strike="noStrike" cap="none" normalizeH="0" baseline="0" dirty="0">
                          <a:ln>
                            <a:noFill/>
                          </a:ln>
                          <a:solidFill>
                            <a:srgbClr val="0000FF"/>
                          </a:solidFill>
                          <a:effectLst/>
                          <a:latin typeface="Symbol" pitchFamily="18" charset="2"/>
                          <a:ea typeface="Times New Roman" pitchFamily="18" charset="0"/>
                          <a:cs typeface="Arial" charset="0"/>
                        </a:rPr>
                        <a:t>W</a:t>
                      </a:r>
                    </a:p>
                  </a:txBody>
                  <a:tcPr marL="92075" marR="92075" marT="46038" marB="46038"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63520"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2773" name="Slide Number Placeholder 4"/>
          <p:cNvSpPr>
            <a:spLocks noGrp="1"/>
          </p:cNvSpPr>
          <p:nvPr>
            <p:ph type="sldNum" sz="quarter" idx="11"/>
          </p:nvPr>
        </p:nvSpPr>
        <p:spPr>
          <a:noFill/>
        </p:spPr>
        <p:txBody>
          <a:bodyPr/>
          <a:lstStyle/>
          <a:p>
            <a:fld id="{D2803610-3323-437B-A863-7B87CAF4AD3F}" type="slidenum">
              <a:rPr lang="en-US" smtClean="0"/>
              <a:pPr/>
              <a:t>87</a:t>
            </a:fld>
            <a:endParaRPr lang="en-US" dirty="0"/>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3600" dirty="0">
                <a:solidFill>
                  <a:srgbClr val="FF0000"/>
                </a:solidFill>
              </a:rPr>
              <a:t>Different definitions of the shunt impedance</a:t>
            </a:r>
            <a:endParaRPr lang="en-US" sz="3600" i="1" dirty="0">
              <a:solidFill>
                <a:srgbClr val="FF0000"/>
              </a:solidFill>
            </a:endParaRPr>
          </a:p>
        </p:txBody>
      </p:sp>
      <p:graphicFrame>
        <p:nvGraphicFramePr>
          <p:cNvPr id="32771" name="Object 1462"/>
          <p:cNvGraphicFramePr>
            <a:graphicFrameLocks noChangeAspect="1"/>
          </p:cNvGraphicFramePr>
          <p:nvPr>
            <p:extLst>
              <p:ext uri="{D42A27DB-BD31-4B8C-83A1-F6EECF244321}">
                <p14:modId xmlns:p14="http://schemas.microsoft.com/office/powerpoint/2010/main" val="3144198194"/>
              </p:ext>
            </p:extLst>
          </p:nvPr>
        </p:nvGraphicFramePr>
        <p:xfrm>
          <a:off x="2649538" y="2671091"/>
          <a:ext cx="1570038" cy="523875"/>
        </p:xfrm>
        <a:graphic>
          <a:graphicData uri="http://schemas.openxmlformats.org/presentationml/2006/ole">
            <mc:AlternateContent xmlns:mc="http://schemas.openxmlformats.org/markup-compatibility/2006">
              <mc:Choice xmlns:v="urn:schemas-microsoft-com:vml" Requires="v">
                <p:oleObj name="Equation" r:id="rId3" imgW="1295280" imgH="431640" progId="Equation.3">
                  <p:embed/>
                </p:oleObj>
              </mc:Choice>
              <mc:Fallback>
                <p:oleObj name="Equation" r:id="rId3" imgW="1295280" imgH="431640" progId="Equation.3">
                  <p:embed/>
                  <p:pic>
                    <p:nvPicPr>
                      <p:cNvPr id="0" name=""/>
                      <p:cNvPicPr>
                        <a:picLocks noChangeAspect="1" noChangeArrowheads="1"/>
                      </p:cNvPicPr>
                      <p:nvPr/>
                    </p:nvPicPr>
                    <p:blipFill>
                      <a:blip r:embed="rId4"/>
                      <a:srcRect/>
                      <a:stretch>
                        <a:fillRect/>
                      </a:stretch>
                    </p:blipFill>
                    <p:spPr bwMode="auto">
                      <a:xfrm>
                        <a:off x="2649538" y="2671091"/>
                        <a:ext cx="1570038" cy="523875"/>
                      </a:xfrm>
                      <a:prstGeom prst="rect">
                        <a:avLst/>
                      </a:prstGeom>
                      <a:noFill/>
                      <a:ln>
                        <a:noFill/>
                      </a:ln>
                    </p:spPr>
                  </p:pic>
                </p:oleObj>
              </mc:Fallback>
            </mc:AlternateContent>
          </a:graphicData>
        </a:graphic>
      </p:graphicFrame>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sp>
        <p:nvSpPr>
          <p:cNvPr id="7" name="TextBox 6"/>
          <p:cNvSpPr txBox="1"/>
          <p:nvPr/>
        </p:nvSpPr>
        <p:spPr>
          <a:xfrm>
            <a:off x="1154907" y="6124647"/>
            <a:ext cx="4584699" cy="397032"/>
          </a:xfrm>
          <a:prstGeom prst="rect">
            <a:avLst/>
          </a:prstGeom>
          <a:noFill/>
        </p:spPr>
        <p:txBody>
          <a:bodyPr wrap="square" rtlCol="0">
            <a:spAutoFit/>
          </a:bodyPr>
          <a:lstStyle/>
          <a:p>
            <a:pPr>
              <a:buNone/>
            </a:pPr>
            <a:r>
              <a:rPr lang="en-GB" sz="1100" b="0" dirty="0"/>
              <a:t>1: </a:t>
            </a:r>
            <a:r>
              <a:rPr lang="pt-BR" sz="1100" b="0" dirty="0">
                <a:latin typeface="Symbol" pitchFamily="18" charset="2"/>
              </a:rPr>
              <a:t>j</a:t>
            </a:r>
            <a:r>
              <a:rPr lang="en-GB" sz="1100" b="0" dirty="0"/>
              <a:t> refers to the phase of the particle in the centre of the cavity w.r.t. the </a:t>
            </a:r>
            <a:r>
              <a:rPr lang="en-GB" sz="1100" b="0" dirty="0" err="1"/>
              <a:t>rf</a:t>
            </a:r>
            <a:r>
              <a:rPr lang="en-GB" sz="1100" b="0" dirty="0"/>
              <a:t> signal. Typically cos</a:t>
            </a:r>
            <a:r>
              <a:rPr lang="pt-BR" sz="1100" b="0" dirty="0">
                <a:latin typeface="Symbol" pitchFamily="18" charset="2"/>
              </a:rPr>
              <a:t>(j</a:t>
            </a:r>
            <a:r>
              <a:rPr lang="en-GB" sz="1100" b="0" dirty="0"/>
              <a:t>) =1 is used. </a:t>
            </a:r>
          </a:p>
        </p:txBody>
      </p:sp>
      <p:sp>
        <p:nvSpPr>
          <p:cNvPr id="13" name="Rectangle 908"/>
          <p:cNvSpPr>
            <a:spLocks noChangeArrowheads="1"/>
          </p:cNvSpPr>
          <p:nvPr/>
        </p:nvSpPr>
        <p:spPr bwMode="auto">
          <a:xfrm>
            <a:off x="767751" y="1083347"/>
            <a:ext cx="7487728" cy="5041300"/>
          </a:xfrm>
          <a:prstGeom prst="rect">
            <a:avLst/>
          </a:prstGeom>
          <a:noFill/>
          <a:ln w="9525">
            <a:noFill/>
            <a:miter lim="800000"/>
            <a:headEnd/>
            <a:tailEnd/>
          </a:ln>
        </p:spPr>
        <p:txBody>
          <a:bodyPr lIns="0" tIns="0" rIns="0" bIns="0"/>
          <a:lstStyle/>
          <a:p>
            <a:pPr>
              <a:spcBef>
                <a:spcPct val="0"/>
              </a:spcBef>
              <a:buClrTx/>
              <a:buSzTx/>
              <a:buFontTx/>
              <a:buNone/>
            </a:pPr>
            <a:r>
              <a:rPr lang="pt-BR" sz="1600" b="0" dirty="0"/>
              <a:t>Four relevant parameters:</a:t>
            </a:r>
          </a:p>
          <a:p>
            <a:pPr marL="285750" indent="-285750">
              <a:spcBef>
                <a:spcPct val="0"/>
              </a:spcBef>
              <a:buClrTx/>
              <a:buSzTx/>
            </a:pPr>
            <a:r>
              <a:rPr lang="pt-BR" sz="1600" b="0" dirty="0"/>
              <a:t>Shunt impedance, e.g.: </a:t>
            </a:r>
            <a:r>
              <a:rPr lang="pt-BR" sz="1600" b="0" i="1" dirty="0"/>
              <a:t>r</a:t>
            </a:r>
            <a:r>
              <a:rPr lang="pt-BR" sz="1600" b="0" dirty="0"/>
              <a:t> = 3.3 M</a:t>
            </a:r>
            <a:r>
              <a:rPr lang="pt-BR" sz="1600" b="0" dirty="0">
                <a:latin typeface="Symbol" pitchFamily="18" charset="2"/>
              </a:rPr>
              <a:t>W</a:t>
            </a:r>
          </a:p>
          <a:p>
            <a:pPr lvl="1">
              <a:spcBef>
                <a:spcPct val="0"/>
              </a:spcBef>
              <a:buClrTx/>
              <a:buSzTx/>
              <a:buNone/>
            </a:pPr>
            <a:r>
              <a:rPr lang="pt-BR" sz="1600" b="0" dirty="0">
                <a:solidFill>
                  <a:schemeClr val="hlink"/>
                </a:solidFill>
              </a:rPr>
              <a:t>Linac definition:</a:t>
            </a:r>
          </a:p>
          <a:p>
            <a:pPr lvl="1">
              <a:spcBef>
                <a:spcPct val="0"/>
              </a:spcBef>
              <a:buClrTx/>
              <a:buSzTx/>
              <a:buNone/>
            </a:pPr>
            <a:endParaRPr lang="pt-BR" sz="1600" b="0" dirty="0">
              <a:solidFill>
                <a:schemeClr val="hlink"/>
              </a:solidFill>
            </a:endParaRPr>
          </a:p>
          <a:p>
            <a:pPr lvl="1">
              <a:spcBef>
                <a:spcPct val="0"/>
              </a:spcBef>
              <a:buClrTx/>
              <a:buSzTx/>
              <a:buNone/>
            </a:pPr>
            <a:endParaRPr lang="pt-BR" sz="1600" b="0" dirty="0">
              <a:solidFill>
                <a:schemeClr val="hlink"/>
              </a:solidFill>
              <a:latin typeface="Symbol" pitchFamily="18" charset="2"/>
            </a:endParaRPr>
          </a:p>
          <a:p>
            <a:pPr lvl="1">
              <a:spcBef>
                <a:spcPct val="0"/>
              </a:spcBef>
              <a:buClrTx/>
              <a:buSzTx/>
              <a:buNone/>
            </a:pPr>
            <a:r>
              <a:rPr lang="pt-BR" sz="1600" b="0" dirty="0">
                <a:solidFill>
                  <a:schemeClr val="accent2"/>
                </a:solidFill>
              </a:rPr>
              <a:t>Electrical (or circuit) definition:</a:t>
            </a:r>
            <a:r>
              <a:rPr lang="pt-BR" sz="1600" b="0" dirty="0"/>
              <a:t> </a:t>
            </a:r>
            <a:br>
              <a:rPr lang="pt-BR" sz="1600" b="0" dirty="0"/>
            </a:br>
            <a:r>
              <a:rPr lang="pt-BR" sz="1600" b="0" dirty="0"/>
              <a:t>for circular machines the </a:t>
            </a:r>
            <a:r>
              <a:rPr lang="pt-BR" sz="1600" b="0" u="sng" dirty="0"/>
              <a:t>effective</a:t>
            </a:r>
            <a:r>
              <a:rPr lang="pt-BR" sz="1600" b="0" dirty="0"/>
              <a:t> voltage </a:t>
            </a:r>
            <a:r>
              <a:rPr lang="pt-BR" sz="1600" b="0" i="1" dirty="0"/>
              <a:t>V</a:t>
            </a:r>
            <a:r>
              <a:rPr lang="pt-BR" sz="1600" b="0" i="1" baseline="-25000" dirty="0"/>
              <a:t>eff</a:t>
            </a:r>
            <a:r>
              <a:rPr lang="pt-BR" sz="1600" b="0" i="1" dirty="0"/>
              <a:t> </a:t>
            </a:r>
            <a:r>
              <a:rPr lang="pt-BR" sz="1600" b="0" dirty="0"/>
              <a:t>is used =&gt; factor 2</a:t>
            </a:r>
          </a:p>
          <a:p>
            <a:pPr lvl="1">
              <a:spcBef>
                <a:spcPct val="0"/>
              </a:spcBef>
              <a:buClrTx/>
              <a:buSzTx/>
              <a:buNone/>
            </a:pPr>
            <a:endParaRPr lang="pt-BR" sz="1600" b="0" dirty="0"/>
          </a:p>
          <a:p>
            <a:pPr lvl="1">
              <a:spcBef>
                <a:spcPct val="0"/>
              </a:spcBef>
              <a:buClrTx/>
              <a:buSzTx/>
              <a:buNone/>
            </a:pPr>
            <a:endParaRPr lang="pt-BR" sz="1600" b="0" dirty="0"/>
          </a:p>
          <a:p>
            <a:pPr lvl="1">
              <a:spcBef>
                <a:spcPct val="0"/>
              </a:spcBef>
              <a:buClrTx/>
              <a:buSzTx/>
              <a:buNone/>
            </a:pPr>
            <a:endParaRPr lang="pt-BR" sz="1600" b="0" dirty="0">
              <a:latin typeface="Symbol" pitchFamily="18" charset="2"/>
            </a:endParaRPr>
          </a:p>
          <a:p>
            <a:pPr marL="285750" indent="-285750">
              <a:spcBef>
                <a:spcPct val="0"/>
              </a:spcBef>
              <a:buClrTx/>
              <a:buSzTx/>
            </a:pPr>
            <a:r>
              <a:rPr lang="pt-BR" sz="1600" b="0" dirty="0"/>
              <a:t>Lenght of the cavity gap, e.g.: </a:t>
            </a:r>
            <a:r>
              <a:rPr lang="pt-BR" sz="1600" b="0" i="1" dirty="0"/>
              <a:t>L</a:t>
            </a:r>
            <a:r>
              <a:rPr lang="pt-BR" sz="1600" b="0" dirty="0"/>
              <a:t> = 0.2 m</a:t>
            </a:r>
          </a:p>
          <a:p>
            <a:pPr marL="285750" indent="-285750">
              <a:spcBef>
                <a:spcPct val="0"/>
              </a:spcBef>
              <a:buClrTx/>
              <a:buSzTx/>
            </a:pPr>
            <a:r>
              <a:rPr lang="pt-BR" sz="1600" b="0" dirty="0"/>
              <a:t>Phase between particle (bunch) and RF signal, e.g.: cos</a:t>
            </a:r>
            <a:r>
              <a:rPr lang="pt-BR" sz="1600" b="0" dirty="0">
                <a:latin typeface="Symbol" pitchFamily="18" charset="2"/>
              </a:rPr>
              <a:t>(</a:t>
            </a:r>
            <a:r>
              <a:rPr lang="pt-BR" sz="1600" b="0" i="1" dirty="0">
                <a:latin typeface="Symbol" pitchFamily="18" charset="2"/>
              </a:rPr>
              <a:t>j</a:t>
            </a:r>
            <a:r>
              <a:rPr lang="pt-BR" sz="1600" b="0" dirty="0">
                <a:latin typeface="Symbol" pitchFamily="18" charset="2"/>
              </a:rPr>
              <a:t>)</a:t>
            </a:r>
            <a:r>
              <a:rPr lang="pt-BR" sz="1600" b="0" dirty="0"/>
              <a:t> = 0.866 </a:t>
            </a:r>
          </a:p>
          <a:p>
            <a:pPr marL="285750" indent="-285750">
              <a:spcBef>
                <a:spcPct val="0"/>
              </a:spcBef>
              <a:buClrTx/>
              <a:buSzTx/>
            </a:pPr>
            <a:r>
              <a:rPr lang="pt-BR" sz="1600" b="0" dirty="0"/>
              <a:t>Transit-time factor, e.g.: </a:t>
            </a:r>
            <a:r>
              <a:rPr lang="pt-BR" sz="1600" b="0" i="1" dirty="0"/>
              <a:t>T</a:t>
            </a:r>
            <a:r>
              <a:rPr lang="pt-BR" sz="1600" b="0" dirty="0"/>
              <a:t> = 0.756</a:t>
            </a:r>
          </a:p>
          <a:p>
            <a:pPr>
              <a:spcBef>
                <a:spcPct val="0"/>
              </a:spcBef>
              <a:buClrTx/>
              <a:buSzTx/>
              <a:buNone/>
            </a:pPr>
            <a:r>
              <a:rPr lang="pt-BR" sz="1600" b="0" dirty="0"/>
              <a:t>(</a:t>
            </a:r>
            <a:r>
              <a:rPr lang="pt-BR" sz="1600" b="0" i="1" dirty="0"/>
              <a:t>T</a:t>
            </a:r>
            <a:r>
              <a:rPr lang="pt-BR" sz="1600" b="0" dirty="0"/>
              <a:t> and </a:t>
            </a:r>
            <a:r>
              <a:rPr lang="pt-BR" sz="1600" b="0" i="1" dirty="0">
                <a:latin typeface="Symbol" pitchFamily="18" charset="2"/>
              </a:rPr>
              <a:t>j</a:t>
            </a:r>
            <a:r>
              <a:rPr lang="pt-BR" sz="1600" b="0" baseline="30000" dirty="0">
                <a:latin typeface="Symbol" pitchFamily="18" charset="2"/>
              </a:rPr>
              <a:t>1</a:t>
            </a:r>
            <a:r>
              <a:rPr lang="pt-BR" sz="1600" b="0" dirty="0"/>
              <a:t> defined later in more detail, see transit time factor slides!)</a:t>
            </a:r>
            <a:br>
              <a:rPr lang="pt-BR" sz="1600" b="0" dirty="0"/>
            </a:br>
            <a:br>
              <a:rPr lang="pt-BR" sz="1600" b="0" dirty="0"/>
            </a:br>
            <a:r>
              <a:rPr lang="pt-BR" sz="1200" b="0" dirty="0"/>
              <a:t>=&gt; confusion can be maximized by using 2</a:t>
            </a:r>
            <a:r>
              <a:rPr lang="pt-BR" sz="1200" b="0" baseline="30000" dirty="0"/>
              <a:t>4</a:t>
            </a:r>
            <a:r>
              <a:rPr lang="pt-BR" sz="1200" b="0" dirty="0"/>
              <a:t> = 16 different definitions...</a:t>
            </a:r>
          </a:p>
          <a:p>
            <a:pPr>
              <a:spcBef>
                <a:spcPct val="0"/>
              </a:spcBef>
              <a:buClrTx/>
              <a:buSzTx/>
              <a:buNone/>
            </a:pPr>
            <a:r>
              <a:rPr lang="pt-BR" sz="1200" b="0" dirty="0"/>
              <a:t>Linac and electrical definition most often used.</a:t>
            </a:r>
          </a:p>
          <a:p>
            <a:pPr>
              <a:spcBef>
                <a:spcPct val="0"/>
              </a:spcBef>
              <a:buClrTx/>
              <a:buSzTx/>
              <a:buNone/>
            </a:pPr>
            <a:endParaRPr lang="pt-BR" sz="1600" b="0" dirty="0"/>
          </a:p>
          <a:p>
            <a:pPr>
              <a:spcBef>
                <a:spcPct val="0"/>
              </a:spcBef>
              <a:buClrTx/>
              <a:buSzTx/>
              <a:buNone/>
            </a:pPr>
            <a:r>
              <a:rPr lang="pt-BR" sz="1600" b="0" dirty="0"/>
              <a:t>-&gt; Typically used shunt impedance definitions for the above cavity example:</a:t>
            </a:r>
          </a:p>
          <a:p>
            <a:pPr>
              <a:spcBef>
                <a:spcPct val="0"/>
              </a:spcBef>
              <a:buClrTx/>
              <a:buSzTx/>
              <a:buNone/>
            </a:pPr>
            <a:r>
              <a:rPr lang="pt-BR" sz="1600" b="0" i="1" dirty="0">
                <a:solidFill>
                  <a:srgbClr val="00CC00"/>
                </a:solidFill>
              </a:rPr>
              <a:t>    r</a:t>
            </a:r>
            <a:r>
              <a:rPr lang="pt-BR" sz="1600" b="0" dirty="0">
                <a:solidFill>
                  <a:srgbClr val="00CC00"/>
                </a:solidFill>
              </a:rPr>
              <a:t> = 3.3 M</a:t>
            </a:r>
            <a:r>
              <a:rPr lang="pt-BR" sz="1600" b="0" dirty="0">
                <a:solidFill>
                  <a:srgbClr val="00CC00"/>
                </a:solidFill>
                <a:latin typeface="Symbol" pitchFamily="18" charset="2"/>
              </a:rPr>
              <a:t>W (</a:t>
            </a:r>
            <a:r>
              <a:rPr lang="pt-BR" sz="1600" b="0" dirty="0">
                <a:solidFill>
                  <a:srgbClr val="00CC00"/>
                </a:solidFill>
                <a:latin typeface="Arial" panose="020B0604020202020204" pitchFamily="34" charset="0"/>
                <a:cs typeface="Arial" panose="020B0604020202020204" pitchFamily="34" charset="0"/>
              </a:rPr>
              <a:t>using the </a:t>
            </a:r>
            <a:r>
              <a:rPr lang="pt-BR" sz="1600" b="0" dirty="0">
                <a:solidFill>
                  <a:srgbClr val="00CC00"/>
                </a:solidFill>
              </a:rPr>
              <a:t>circuit definition, w/o transit-time factor)</a:t>
            </a:r>
          </a:p>
          <a:p>
            <a:pPr>
              <a:spcBef>
                <a:spcPct val="0"/>
              </a:spcBef>
              <a:buClrTx/>
              <a:buSzTx/>
              <a:buNone/>
            </a:pPr>
            <a:r>
              <a:rPr lang="pt-BR" sz="1600" b="0" i="1" dirty="0">
                <a:solidFill>
                  <a:srgbClr val="00CC00"/>
                </a:solidFill>
                <a:latin typeface="Arial" panose="020B0604020202020204" pitchFamily="34" charset="0"/>
                <a:cs typeface="Arial" panose="020B0604020202020204" pitchFamily="34" charset="0"/>
              </a:rPr>
              <a:t>rT</a:t>
            </a:r>
            <a:r>
              <a:rPr lang="pt-BR" sz="1600" b="0" i="1" baseline="30000" dirty="0">
                <a:solidFill>
                  <a:srgbClr val="00CC00"/>
                </a:solidFill>
                <a:latin typeface="Arial" panose="020B0604020202020204" pitchFamily="34" charset="0"/>
                <a:cs typeface="Arial" panose="020B0604020202020204" pitchFamily="34" charset="0"/>
              </a:rPr>
              <a:t>2</a:t>
            </a:r>
            <a:r>
              <a:rPr lang="pt-BR" sz="1600" b="0" i="1" dirty="0">
                <a:solidFill>
                  <a:srgbClr val="00CC00"/>
                </a:solidFill>
                <a:latin typeface="Arial" panose="020B0604020202020204" pitchFamily="34" charset="0"/>
                <a:cs typeface="Arial" panose="020B0604020202020204" pitchFamily="34" charset="0"/>
              </a:rPr>
              <a:t> </a:t>
            </a:r>
            <a:r>
              <a:rPr lang="pt-BR" sz="1600" b="0" dirty="0">
                <a:solidFill>
                  <a:srgbClr val="00CC00"/>
                </a:solidFill>
                <a:latin typeface="Arial" panose="020B0604020202020204" pitchFamily="34" charset="0"/>
                <a:cs typeface="Arial" panose="020B0604020202020204" pitchFamily="34" charset="0"/>
              </a:rPr>
              <a:t>= 1.89 </a:t>
            </a:r>
            <a:r>
              <a:rPr lang="pt-BR" sz="1600" b="0" dirty="0">
                <a:solidFill>
                  <a:srgbClr val="00CC00"/>
                </a:solidFill>
              </a:rPr>
              <a:t>M</a:t>
            </a:r>
            <a:r>
              <a:rPr lang="pt-BR" sz="1600" b="0" dirty="0">
                <a:solidFill>
                  <a:srgbClr val="00CC00"/>
                </a:solidFill>
                <a:latin typeface="Symbol" pitchFamily="18" charset="2"/>
              </a:rPr>
              <a:t>W (</a:t>
            </a:r>
            <a:r>
              <a:rPr lang="pt-BR" sz="1600" b="0" dirty="0">
                <a:solidFill>
                  <a:srgbClr val="00CC00"/>
                </a:solidFill>
                <a:latin typeface="Arial" panose="020B0604020202020204" pitchFamily="34" charset="0"/>
                <a:cs typeface="Arial" panose="020B0604020202020204" pitchFamily="34" charset="0"/>
              </a:rPr>
              <a:t>using the </a:t>
            </a:r>
            <a:r>
              <a:rPr lang="pt-BR" sz="1600" b="0" dirty="0">
                <a:solidFill>
                  <a:srgbClr val="00CC00"/>
                </a:solidFill>
              </a:rPr>
              <a:t>circuit definition, including the transit-time factor)</a:t>
            </a:r>
          </a:p>
          <a:p>
            <a:pPr>
              <a:spcBef>
                <a:spcPct val="0"/>
              </a:spcBef>
              <a:buClrTx/>
              <a:buSzTx/>
              <a:buNone/>
            </a:pPr>
            <a:r>
              <a:rPr lang="pt-BR" sz="1600" b="0" i="1" dirty="0">
                <a:solidFill>
                  <a:srgbClr val="FF0000"/>
                </a:solidFill>
              </a:rPr>
              <a:t>   R</a:t>
            </a:r>
            <a:r>
              <a:rPr lang="pt-BR" sz="1600" b="0" dirty="0">
                <a:solidFill>
                  <a:srgbClr val="FF0000"/>
                </a:solidFill>
              </a:rPr>
              <a:t> = 6.6 M</a:t>
            </a:r>
            <a:r>
              <a:rPr lang="pt-BR" sz="1600" b="0" dirty="0">
                <a:solidFill>
                  <a:srgbClr val="FF0000"/>
                </a:solidFill>
                <a:latin typeface="Symbol" pitchFamily="18" charset="2"/>
              </a:rPr>
              <a:t>W (</a:t>
            </a:r>
            <a:r>
              <a:rPr lang="pt-BR" sz="1600" b="0" dirty="0">
                <a:solidFill>
                  <a:srgbClr val="FF0000"/>
                </a:solidFill>
                <a:latin typeface="Arial" panose="020B0604020202020204" pitchFamily="34" charset="0"/>
                <a:cs typeface="Arial" panose="020B0604020202020204" pitchFamily="34" charset="0"/>
              </a:rPr>
              <a:t>using the </a:t>
            </a:r>
            <a:r>
              <a:rPr lang="pt-BR" sz="1600" b="0" dirty="0">
                <a:solidFill>
                  <a:srgbClr val="FF0000"/>
                </a:solidFill>
              </a:rPr>
              <a:t>linac definition, w/o transit-time factor)</a:t>
            </a:r>
          </a:p>
          <a:p>
            <a:pPr>
              <a:spcBef>
                <a:spcPct val="0"/>
              </a:spcBef>
              <a:buClrTx/>
              <a:buSzTx/>
              <a:buNone/>
            </a:pPr>
            <a:r>
              <a:rPr lang="pt-BR" sz="1600" b="0" i="1" dirty="0">
                <a:solidFill>
                  <a:srgbClr val="FF0000"/>
                </a:solidFill>
                <a:latin typeface="Arial" panose="020B0604020202020204" pitchFamily="34" charset="0"/>
                <a:cs typeface="Arial" panose="020B0604020202020204" pitchFamily="34" charset="0"/>
              </a:rPr>
              <a:t>RT</a:t>
            </a:r>
            <a:r>
              <a:rPr lang="pt-BR" sz="1600" b="0" i="1" baseline="30000" dirty="0">
                <a:solidFill>
                  <a:srgbClr val="FF0000"/>
                </a:solidFill>
                <a:latin typeface="Arial" panose="020B0604020202020204" pitchFamily="34" charset="0"/>
                <a:cs typeface="Arial" panose="020B0604020202020204" pitchFamily="34" charset="0"/>
              </a:rPr>
              <a:t>2</a:t>
            </a:r>
            <a:r>
              <a:rPr lang="pt-BR" sz="1600" b="0" i="1" dirty="0">
                <a:solidFill>
                  <a:srgbClr val="FF0000"/>
                </a:solidFill>
                <a:latin typeface="Arial" panose="020B0604020202020204" pitchFamily="34" charset="0"/>
                <a:cs typeface="Arial" panose="020B0604020202020204" pitchFamily="34" charset="0"/>
              </a:rPr>
              <a:t> </a:t>
            </a:r>
            <a:r>
              <a:rPr lang="pt-BR" sz="1600" b="0" dirty="0">
                <a:solidFill>
                  <a:srgbClr val="FF0000"/>
                </a:solidFill>
                <a:latin typeface="Arial" panose="020B0604020202020204" pitchFamily="34" charset="0"/>
                <a:cs typeface="Arial" panose="020B0604020202020204" pitchFamily="34" charset="0"/>
              </a:rPr>
              <a:t>= 3.77 </a:t>
            </a:r>
            <a:r>
              <a:rPr lang="pt-BR" sz="1600" b="0" dirty="0">
                <a:solidFill>
                  <a:srgbClr val="FF0000"/>
                </a:solidFill>
              </a:rPr>
              <a:t>M</a:t>
            </a:r>
            <a:r>
              <a:rPr lang="pt-BR" sz="1600" b="0" dirty="0">
                <a:solidFill>
                  <a:srgbClr val="FF0000"/>
                </a:solidFill>
                <a:latin typeface="Symbol" pitchFamily="18" charset="2"/>
              </a:rPr>
              <a:t>W (</a:t>
            </a:r>
            <a:r>
              <a:rPr lang="pt-BR" sz="1600" b="0" dirty="0">
                <a:solidFill>
                  <a:srgbClr val="FF0000"/>
                </a:solidFill>
                <a:latin typeface="Arial" panose="020B0604020202020204" pitchFamily="34" charset="0"/>
                <a:cs typeface="Arial" panose="020B0604020202020204" pitchFamily="34" charset="0"/>
              </a:rPr>
              <a:t>using the </a:t>
            </a:r>
            <a:r>
              <a:rPr lang="pt-BR" sz="1600" b="0" dirty="0">
                <a:solidFill>
                  <a:srgbClr val="FF0000"/>
                </a:solidFill>
              </a:rPr>
              <a:t>linac definition, including the transit-time factor)</a:t>
            </a:r>
          </a:p>
          <a:p>
            <a:pPr>
              <a:spcBef>
                <a:spcPct val="0"/>
              </a:spcBef>
              <a:buClrTx/>
              <a:buSzTx/>
              <a:buNone/>
            </a:pPr>
            <a:endParaRPr lang="pt-BR" sz="1600" b="0" dirty="0">
              <a:latin typeface="Arial" panose="020B0604020202020204" pitchFamily="34" charset="0"/>
              <a:cs typeface="Arial" panose="020B0604020202020204" pitchFamily="34" charset="0"/>
            </a:endParaRPr>
          </a:p>
          <a:p>
            <a:pPr>
              <a:spcBef>
                <a:spcPct val="0"/>
              </a:spcBef>
              <a:buClrTx/>
              <a:buSzTx/>
              <a:buNone/>
            </a:pPr>
            <a:endParaRPr lang="pt-BR" sz="1600" b="0" dirty="0"/>
          </a:p>
          <a:p>
            <a:pPr>
              <a:spcBef>
                <a:spcPct val="0"/>
              </a:spcBef>
              <a:buClrTx/>
              <a:buSzTx/>
              <a:buNone/>
            </a:pPr>
            <a:br>
              <a:rPr lang="pt-BR" sz="1600" b="0" dirty="0"/>
            </a:br>
            <a:br>
              <a:rPr lang="pt-BR" sz="1600" b="0" dirty="0"/>
            </a:br>
            <a:br>
              <a:rPr lang="pt-BR" sz="1600" b="0" dirty="0"/>
            </a:br>
            <a:r>
              <a:rPr lang="en-US" sz="1600" b="0" dirty="0">
                <a:solidFill>
                  <a:schemeClr val="tx1"/>
                </a:solidFill>
                <a:latin typeface="Times New Roman" pitchFamily="18" charset="0"/>
                <a:cs typeface="Times New Roman" pitchFamily="18" charset="0"/>
              </a:rPr>
              <a:t>	</a:t>
            </a:r>
          </a:p>
        </p:txBody>
      </p:sp>
      <p:graphicFrame>
        <p:nvGraphicFramePr>
          <p:cNvPr id="14" name="Object 1441"/>
          <p:cNvGraphicFramePr>
            <a:graphicFrameLocks noChangeAspect="1"/>
          </p:cNvGraphicFramePr>
          <p:nvPr>
            <p:extLst>
              <p:ext uri="{D42A27DB-BD31-4B8C-83A1-F6EECF244321}">
                <p14:modId xmlns:p14="http://schemas.microsoft.com/office/powerpoint/2010/main" val="2341974979"/>
              </p:ext>
            </p:extLst>
          </p:nvPr>
        </p:nvGraphicFramePr>
        <p:xfrm>
          <a:off x="2649538" y="1616075"/>
          <a:ext cx="2816225" cy="522288"/>
        </p:xfrm>
        <a:graphic>
          <a:graphicData uri="http://schemas.openxmlformats.org/presentationml/2006/ole">
            <mc:AlternateContent xmlns:mc="http://schemas.openxmlformats.org/markup-compatibility/2006">
              <mc:Choice xmlns:v="urn:schemas-microsoft-com:vml" Requires="v">
                <p:oleObj name="Equation" r:id="rId5" imgW="2323800" imgH="431640" progId="Equation.3">
                  <p:embed/>
                </p:oleObj>
              </mc:Choice>
              <mc:Fallback>
                <p:oleObj name="Equation" r:id="rId5" imgW="2323800" imgH="431640" progId="Equation.3">
                  <p:embed/>
                  <p:pic>
                    <p:nvPicPr>
                      <p:cNvPr id="0" name=""/>
                      <p:cNvPicPr>
                        <a:picLocks noChangeAspect="1" noChangeArrowheads="1"/>
                      </p:cNvPicPr>
                      <p:nvPr/>
                    </p:nvPicPr>
                    <p:blipFill>
                      <a:blip r:embed="rId6"/>
                      <a:srcRect/>
                      <a:stretch>
                        <a:fillRect/>
                      </a:stretch>
                    </p:blipFill>
                    <p:spPr bwMode="auto">
                      <a:xfrm>
                        <a:off x="2649538" y="1616075"/>
                        <a:ext cx="2816225" cy="52228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715812567"/>
      </p:ext>
    </p:extLst>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Date Placeholder 3"/>
          <p:cNvSpPr>
            <a:spLocks noGrp="1"/>
          </p:cNvSpPr>
          <p:nvPr>
            <p:ph type="dt" sz="half" idx="10"/>
          </p:nvPr>
        </p:nvSpPr>
        <p:spPr>
          <a:noFill/>
        </p:spPr>
        <p:txBody>
          <a:bodyPr/>
          <a:lstStyle/>
          <a:p>
            <a:r>
              <a:rPr lang="en-US"/>
              <a:t>F. Caspers, M. Wendt, M. Bozzolan; JUAS 2021 RF Eng.</a:t>
            </a:r>
            <a:endParaRPr lang="en-US" dirty="0"/>
          </a:p>
        </p:txBody>
      </p:sp>
      <p:sp>
        <p:nvSpPr>
          <p:cNvPr id="32773" name="Slide Number Placeholder 4"/>
          <p:cNvSpPr>
            <a:spLocks noGrp="1"/>
          </p:cNvSpPr>
          <p:nvPr>
            <p:ph type="sldNum" sz="quarter" idx="11"/>
          </p:nvPr>
        </p:nvSpPr>
        <p:spPr>
          <a:noFill/>
        </p:spPr>
        <p:txBody>
          <a:bodyPr/>
          <a:lstStyle/>
          <a:p>
            <a:fld id="{D2803610-3323-437B-A863-7B87CAF4AD3F}" type="slidenum">
              <a:rPr lang="en-US" smtClean="0"/>
              <a:pPr/>
              <a:t>88</a:t>
            </a:fld>
            <a:endParaRPr lang="en-US" dirty="0"/>
          </a:p>
        </p:txBody>
      </p:sp>
      <p:sp>
        <p:nvSpPr>
          <p:cNvPr id="32774" name="Rectangle 907"/>
          <p:cNvSpPr>
            <a:spLocks noChangeArrowheads="1"/>
          </p:cNvSpPr>
          <p:nvPr/>
        </p:nvSpPr>
        <p:spPr bwMode="auto">
          <a:xfrm>
            <a:off x="1544638" y="0"/>
            <a:ext cx="6497637" cy="1066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000" b="0" dirty="0">
                <a:solidFill>
                  <a:srgbClr val="FF0000"/>
                </a:solidFill>
              </a:rPr>
              <a:t>Learning targets(1) for Section A </a:t>
            </a:r>
            <a:endParaRPr lang="en-US" sz="2000" b="0" i="1" dirty="0">
              <a:solidFill>
                <a:srgbClr val="FF0000"/>
              </a:solidFill>
            </a:endParaRPr>
          </a:p>
        </p:txBody>
      </p:sp>
      <p:sp>
        <p:nvSpPr>
          <p:cNvPr id="32905" name="Rectangle 7"/>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Beam-cavity interaction</a:t>
            </a:r>
          </a:p>
        </p:txBody>
      </p:sp>
      <p:sp>
        <p:nvSpPr>
          <p:cNvPr id="5" name="TextBox 4"/>
          <p:cNvSpPr txBox="1"/>
          <p:nvPr/>
        </p:nvSpPr>
        <p:spPr>
          <a:xfrm>
            <a:off x="952500" y="800100"/>
            <a:ext cx="7391400" cy="6167842"/>
          </a:xfrm>
          <a:prstGeom prst="rect">
            <a:avLst/>
          </a:prstGeom>
          <a:noFill/>
        </p:spPr>
        <p:txBody>
          <a:bodyPr wrap="square" rtlCol="0">
            <a:spAutoFit/>
          </a:bodyPr>
          <a:lstStyle/>
          <a:p>
            <a:pPr>
              <a:buNone/>
            </a:pPr>
            <a:r>
              <a:rPr lang="en-GB" sz="1400" b="0" dirty="0"/>
              <a:t>At the end of this chapter you should </a:t>
            </a:r>
          </a:p>
          <a:p>
            <a:pPr marL="285750" indent="-285750">
              <a:buFontTx/>
              <a:buChar char="-"/>
            </a:pPr>
            <a:r>
              <a:rPr lang="en-GB" sz="1400" b="0" dirty="0"/>
              <a:t>Be able to write down </a:t>
            </a:r>
            <a:r>
              <a:rPr lang="en-GB" sz="1400" b="0" dirty="0" err="1"/>
              <a:t>Maxwells</a:t>
            </a:r>
            <a:r>
              <a:rPr lang="en-GB" sz="1400" b="0" dirty="0"/>
              <a:t> equations in integral and differential form</a:t>
            </a:r>
          </a:p>
          <a:p>
            <a:pPr marL="285750" indent="-285750">
              <a:buFontTx/>
              <a:buChar char="-"/>
            </a:pPr>
            <a:r>
              <a:rPr lang="en-GB" sz="1400" b="0" dirty="0"/>
              <a:t>Have understood why cavities are used for particle accelerators</a:t>
            </a:r>
          </a:p>
          <a:p>
            <a:pPr marL="285750" indent="-285750">
              <a:buFontTx/>
              <a:buChar char="-"/>
            </a:pPr>
            <a:r>
              <a:rPr lang="en-GB" sz="1400" b="0" dirty="0"/>
              <a:t>Have understood that in time dependent fields the scalar electric potential is meaningless and not defined (unless superposition of an e-stat field)</a:t>
            </a:r>
          </a:p>
          <a:p>
            <a:pPr marL="285750" indent="-285750">
              <a:buFontTx/>
              <a:buChar char="-"/>
            </a:pPr>
            <a:r>
              <a:rPr lang="en-GB" sz="1400" b="0" dirty="0"/>
              <a:t>Be familiar with the basics of coaxial transmission lines and be able to calculate their char. Impedance , their loss and their phase velocity</a:t>
            </a:r>
          </a:p>
          <a:p>
            <a:pPr marL="285750" indent="-285750">
              <a:buFontTx/>
              <a:buChar char="-"/>
            </a:pPr>
            <a:r>
              <a:rPr lang="en-GB" sz="1400" b="0" dirty="0"/>
              <a:t>Have understood the skin-depth</a:t>
            </a:r>
          </a:p>
          <a:p>
            <a:pPr marL="285750" indent="-285750">
              <a:buFontTx/>
              <a:buChar char="-"/>
            </a:pPr>
            <a:r>
              <a:rPr lang="en-GB" sz="1400" b="0" dirty="0"/>
              <a:t>Know about the most common modes in cylindrical and brick shaped resonators</a:t>
            </a:r>
          </a:p>
          <a:p>
            <a:pPr marL="285750" indent="-285750">
              <a:buFontTx/>
              <a:buChar char="-"/>
            </a:pPr>
            <a:r>
              <a:rPr lang="en-GB" sz="1400" b="0" dirty="0"/>
              <a:t>Be familiar with basics resonant circuits made by lumped elements (R,L,C) and be able to carry out basic calculations like finding the resonance frequency and Q value.</a:t>
            </a:r>
          </a:p>
          <a:p>
            <a:pPr marL="285750" indent="-285750">
              <a:buFontTx/>
              <a:buChar char="-"/>
            </a:pPr>
            <a:r>
              <a:rPr lang="en-GB" sz="1400" b="0" dirty="0"/>
              <a:t>Be able to use the graphical mode charts to identify modes in a given resonator with a certain geometry.</a:t>
            </a:r>
          </a:p>
          <a:p>
            <a:pPr marL="285750" indent="-285750">
              <a:buFontTx/>
              <a:buChar char="-"/>
            </a:pPr>
            <a:r>
              <a:rPr lang="en-GB" sz="1400" b="0" dirty="0"/>
              <a:t>Have understood the meaning of the mode indices for rectangular and cylindrical cavities.</a:t>
            </a:r>
          </a:p>
          <a:p>
            <a:pPr marL="285750" indent="-285750">
              <a:buFontTx/>
              <a:buChar char="-"/>
            </a:pPr>
            <a:r>
              <a:rPr lang="en-GB" sz="1400" b="0" dirty="0"/>
              <a:t>Know about different definitions of the shunt impedance( </a:t>
            </a:r>
            <a:r>
              <a:rPr lang="en-GB" sz="1400" b="0" dirty="0" err="1"/>
              <a:t>Linac</a:t>
            </a:r>
            <a:r>
              <a:rPr lang="en-GB" sz="1400" b="0" dirty="0"/>
              <a:t>, Circuit, with and without transit time factor)</a:t>
            </a:r>
          </a:p>
          <a:p>
            <a:pPr marL="285750" indent="-285750">
              <a:buFontTx/>
              <a:buChar char="-"/>
            </a:pPr>
            <a:r>
              <a:rPr lang="en-GB" sz="1400" b="0" dirty="0"/>
              <a:t>Have understood the logic and mathematical tools of functions to describe fields in rectangular and cylindrical coordinates (in particular Bessel functions )</a:t>
            </a:r>
          </a:p>
          <a:p>
            <a:pPr marL="285750" indent="-285750">
              <a:buFontTx/>
              <a:buChar char="-"/>
            </a:pPr>
            <a:r>
              <a:rPr lang="en-GB" sz="1400" b="0" dirty="0"/>
              <a:t>Be able to draw the locus of impedance of a resonator in the impedance plane</a:t>
            </a:r>
          </a:p>
          <a:p>
            <a:pPr marL="285750" indent="-285750">
              <a:buFontTx/>
              <a:buChar char="-"/>
            </a:pPr>
            <a:r>
              <a:rPr lang="en-GB" sz="1400" b="0" dirty="0"/>
              <a:t>Have an idea about field patterns of the most important modes in different waveguides (rectangular, round) and related wall current distributions</a:t>
            </a:r>
          </a:p>
          <a:p>
            <a:pPr marL="285750" indent="-285750">
              <a:buFontTx/>
              <a:buChar char="-"/>
            </a:pPr>
            <a:r>
              <a:rPr lang="en-GB" sz="1400" b="0" dirty="0"/>
              <a:t>Be able to design the lumped element equivalent circuit for a cavity driven by a generator and interacting with the beam</a:t>
            </a:r>
          </a:p>
          <a:p>
            <a:pPr marL="285750" indent="-285750">
              <a:buFontTx/>
              <a:buChar char="-"/>
            </a:pPr>
            <a:endParaRPr lang="en-GB" sz="1400" b="0" dirty="0"/>
          </a:p>
          <a:p>
            <a:pPr marL="285750" indent="-285750">
              <a:buFontTx/>
              <a:buChar char="-"/>
            </a:pPr>
            <a:endParaRPr lang="en-GB" sz="1400" b="0" dirty="0"/>
          </a:p>
        </p:txBody>
      </p:sp>
    </p:spTree>
    <p:extLst>
      <p:ext uri="{BB962C8B-B14F-4D97-AF65-F5344CB8AC3E}">
        <p14:creationId xmlns:p14="http://schemas.microsoft.com/office/powerpoint/2010/main" val="3552861201"/>
      </p:ext>
    </p:extLst>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33797" name="Slide Number Placeholder 4"/>
          <p:cNvSpPr>
            <a:spLocks noGrp="1"/>
          </p:cNvSpPr>
          <p:nvPr>
            <p:ph type="sldNum" sz="quarter" idx="11"/>
          </p:nvPr>
        </p:nvSpPr>
        <p:spPr>
          <a:noFill/>
        </p:spPr>
        <p:txBody>
          <a:bodyPr/>
          <a:lstStyle/>
          <a:p>
            <a:fld id="{87FDCEEA-3E90-45BE-BBA8-2D31FBF42BFA}" type="slidenum">
              <a:rPr lang="en-US" smtClean="0"/>
              <a:pPr/>
              <a:t>89</a:t>
            </a:fld>
            <a:endParaRPr lang="en-US" dirty="0"/>
          </a:p>
        </p:txBody>
      </p:sp>
      <p:sp>
        <p:nvSpPr>
          <p:cNvPr id="33798" name="Rectangle 153"/>
          <p:cNvSpPr>
            <a:spLocks noChangeArrowheads="1"/>
          </p:cNvSpPr>
          <p:nvPr/>
        </p:nvSpPr>
        <p:spPr bwMode="auto">
          <a:xfrm>
            <a:off x="1025525" y="3884613"/>
            <a:ext cx="7164388" cy="2635250"/>
          </a:xfrm>
          <a:prstGeom prst="rect">
            <a:avLst/>
          </a:prstGeom>
          <a:noFill/>
          <a:ln w="9525">
            <a:noFill/>
            <a:miter lim="800000"/>
            <a:headEnd/>
            <a:tailEnd/>
          </a:ln>
        </p:spPr>
        <p:txBody>
          <a:bodyPr lIns="0" tIns="0" rIns="0" bIns="0"/>
          <a:lstStyle/>
          <a:p>
            <a:pPr>
              <a:spcBef>
                <a:spcPct val="0"/>
              </a:spcBef>
              <a:buClrTx/>
              <a:buSzTx/>
              <a:buFontTx/>
              <a:buNone/>
            </a:pPr>
            <a:r>
              <a:rPr lang="en-US" sz="1600" b="0" dirty="0"/>
              <a:t>The skin depth </a:t>
            </a:r>
            <a:r>
              <a:rPr lang="en-US" sz="1600" b="0" dirty="0">
                <a:latin typeface="Symbol" pitchFamily="18" charset="2"/>
              </a:rPr>
              <a:t>d</a:t>
            </a:r>
            <a:r>
              <a:rPr lang="en-US" sz="1600" b="0" dirty="0"/>
              <a:t> is given by</a:t>
            </a:r>
            <a:br>
              <a:rPr lang="en-US" sz="1600" b="0" dirty="0"/>
            </a:br>
            <a:br>
              <a:rPr lang="en-US" sz="1600" b="0" dirty="0"/>
            </a:br>
            <a:br>
              <a:rPr lang="en-US" sz="1600" b="0" dirty="0"/>
            </a:br>
            <a:br>
              <a:rPr lang="en-US" sz="1600" b="0" dirty="0"/>
            </a:br>
            <a:br>
              <a:rPr lang="en-US" sz="1600" b="0" dirty="0"/>
            </a:br>
            <a:r>
              <a:rPr lang="en-US" sz="1600" b="0" dirty="0"/>
              <a:t>with the conductivity </a:t>
            </a:r>
            <a:r>
              <a:rPr lang="en-US" sz="1600" b="0" dirty="0">
                <a:latin typeface="Symbol" pitchFamily="18" charset="2"/>
              </a:rPr>
              <a:t>s</a:t>
            </a:r>
            <a:r>
              <a:rPr lang="en-US" sz="1600" b="0" dirty="0"/>
              <a:t> ,the permeability </a:t>
            </a:r>
            <a:r>
              <a:rPr lang="en-US" sz="1600" b="0" dirty="0">
                <a:latin typeface="Symbol" pitchFamily="18" charset="2"/>
              </a:rPr>
              <a:t>m,</a:t>
            </a:r>
            <a:r>
              <a:rPr lang="en-US" sz="1600" b="0" dirty="0"/>
              <a:t> and the angular frequency </a:t>
            </a:r>
            <a:r>
              <a:rPr lang="en-US" sz="1600" b="0" dirty="0">
                <a:latin typeface="Symbol" pitchFamily="18" charset="2"/>
              </a:rPr>
              <a:t>w</a:t>
            </a:r>
            <a:r>
              <a:rPr lang="en-US" sz="1600" b="0" dirty="0"/>
              <a:t>=2</a:t>
            </a:r>
            <a:r>
              <a:rPr lang="en-US" sz="1600" b="0" dirty="0">
                <a:latin typeface="Symbol" pitchFamily="18" charset="2"/>
              </a:rPr>
              <a:t>p</a:t>
            </a:r>
            <a:r>
              <a:rPr lang="en-US" sz="1600" b="0" dirty="0"/>
              <a:t>f.</a:t>
            </a:r>
            <a:br>
              <a:rPr lang="en-US" sz="1600" b="0" dirty="0"/>
            </a:br>
            <a:br>
              <a:rPr lang="en-US" sz="1600" b="0" dirty="0"/>
            </a:br>
            <a:r>
              <a:rPr lang="en-US" sz="1600" b="0" dirty="0"/>
              <a:t>Note that it is proportional to </a:t>
            </a:r>
            <a:br>
              <a:rPr lang="en-US" sz="1600" b="0" dirty="0"/>
            </a:br>
            <a:br>
              <a:rPr lang="en-US" sz="1600" b="0" dirty="0"/>
            </a:br>
            <a:r>
              <a:rPr lang="en-US" sz="1600" b="0" dirty="0"/>
              <a:t>For instance, in copper (</a:t>
            </a:r>
            <a:r>
              <a:rPr lang="en-US" sz="1600" b="0" dirty="0">
                <a:latin typeface="Symbol" pitchFamily="18" charset="2"/>
                <a:sym typeface="Symbol" pitchFamily="18" charset="2"/>
              </a:rPr>
              <a:t></a:t>
            </a:r>
            <a:r>
              <a:rPr lang="en-US" sz="1600" b="0" baseline="-25000" dirty="0">
                <a:sym typeface="Symbol" pitchFamily="18" charset="2"/>
              </a:rPr>
              <a:t>copper </a:t>
            </a:r>
            <a:r>
              <a:rPr lang="en-US" sz="1600" b="0" dirty="0"/>
              <a:t>= 5.8*10</a:t>
            </a:r>
            <a:r>
              <a:rPr lang="en-US" sz="1600" b="0" baseline="30000" dirty="0"/>
              <a:t>7 </a:t>
            </a:r>
            <a:r>
              <a:rPr lang="en-US" sz="1600" b="0" dirty="0"/>
              <a:t>S/m) the skin depth is </a:t>
            </a:r>
            <a:r>
              <a:rPr lang="en-US" sz="1600" b="0" dirty="0">
                <a:latin typeface="cmsy10" pitchFamily="34" charset="0"/>
              </a:rPr>
              <a:t>≈</a:t>
            </a:r>
            <a:r>
              <a:rPr lang="en-US" sz="1600" b="0" dirty="0"/>
              <a:t>9 mm at 50 Hz, while it decreases to </a:t>
            </a:r>
            <a:r>
              <a:rPr lang="en-US" sz="1600" b="0" dirty="0">
                <a:latin typeface="cmsy10" pitchFamily="34" charset="0"/>
              </a:rPr>
              <a:t>≈ </a:t>
            </a:r>
            <a:r>
              <a:rPr lang="en-US" sz="1600" b="0" dirty="0"/>
              <a:t>2 </a:t>
            </a:r>
            <a:r>
              <a:rPr lang="en-US" sz="1600" b="0" dirty="0">
                <a:latin typeface="Symbol" pitchFamily="18" charset="2"/>
                <a:sym typeface="Symbol" pitchFamily="18" charset="2"/>
              </a:rPr>
              <a:t></a:t>
            </a:r>
            <a:r>
              <a:rPr lang="en-US" sz="1600" b="0" dirty="0"/>
              <a:t>m at 1 GHz.</a:t>
            </a:r>
          </a:p>
        </p:txBody>
      </p:sp>
      <p:sp>
        <p:nvSpPr>
          <p:cNvPr id="30862" name="Rectangle 142"/>
          <p:cNvSpPr>
            <a:spLocks noChangeArrowheads="1"/>
          </p:cNvSpPr>
          <p:nvPr/>
        </p:nvSpPr>
        <p:spPr bwMode="auto">
          <a:xfrm>
            <a:off x="925513" y="511175"/>
            <a:ext cx="73548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  Electromagnetic scaling laws</a:t>
            </a:r>
          </a:p>
        </p:txBody>
      </p:sp>
      <p:sp>
        <p:nvSpPr>
          <p:cNvPr id="33800" name="Rectangle 114"/>
          <p:cNvSpPr>
            <a:spLocks noChangeArrowheads="1"/>
          </p:cNvSpPr>
          <p:nvPr/>
        </p:nvSpPr>
        <p:spPr bwMode="auto">
          <a:xfrm>
            <a:off x="3694113" y="4551363"/>
            <a:ext cx="217487" cy="168275"/>
          </a:xfrm>
          <a:prstGeom prst="rect">
            <a:avLst/>
          </a:prstGeom>
          <a:noFill/>
          <a:ln w="9525" algn="ctr">
            <a:noFill/>
            <a:miter lim="800000"/>
            <a:headEnd/>
            <a:tailEnd/>
          </a:ln>
        </p:spPr>
        <p:txBody>
          <a:bodyPr wrap="none" lIns="92075" tIns="46038" rIns="92075" bIns="46038" anchor="ctr">
            <a:spAutoFit/>
          </a:bodyPr>
          <a:lstStyle/>
          <a:p>
            <a:pPr>
              <a:lnSpc>
                <a:spcPct val="100000"/>
              </a:lnSpc>
              <a:spcBef>
                <a:spcPct val="0"/>
              </a:spcBef>
              <a:buClrTx/>
              <a:buSzTx/>
              <a:buFontTx/>
              <a:buNone/>
            </a:pPr>
            <a:r>
              <a:rPr lang="en-US" sz="500" b="0" dirty="0">
                <a:solidFill>
                  <a:schemeClr val="tx1"/>
                </a:solidFill>
                <a:latin typeface="Times New Roman" pitchFamily="18" charset="0"/>
                <a:cs typeface="Times New Roman" pitchFamily="18" charset="0"/>
              </a:rPr>
              <a:t>i </a:t>
            </a:r>
            <a:endParaRPr lang="en-US" b="0" dirty="0">
              <a:solidFill>
                <a:schemeClr val="tx1"/>
              </a:solidFill>
              <a:latin typeface="Times New Roman" pitchFamily="18" charset="0"/>
            </a:endParaRPr>
          </a:p>
        </p:txBody>
      </p:sp>
      <p:sp>
        <p:nvSpPr>
          <p:cNvPr id="33801" name="Rectangle 143"/>
          <p:cNvSpPr>
            <a:spLocks noChangeArrowheads="1"/>
          </p:cNvSpPr>
          <p:nvPr/>
        </p:nvSpPr>
        <p:spPr bwMode="auto">
          <a:xfrm>
            <a:off x="952500" y="1386682"/>
            <a:ext cx="6838950" cy="1906587"/>
          </a:xfrm>
          <a:prstGeom prst="rect">
            <a:avLst/>
          </a:prstGeom>
          <a:noFill/>
          <a:ln w="9525">
            <a:solidFill>
              <a:schemeClr val="tx1"/>
            </a:solidFill>
            <a:miter lim="800000"/>
            <a:headEnd/>
            <a:tailEnd/>
          </a:ln>
        </p:spPr>
        <p:txBody>
          <a:bodyPr lIns="92075" tIns="91440" rIns="92075" bIns="91440"/>
          <a:lstStyle/>
          <a:p>
            <a:pPr marL="571500" indent="-571500">
              <a:buFont typeface="Wingdings" pitchFamily="2" charset="2"/>
              <a:buNone/>
            </a:pPr>
            <a:r>
              <a:rPr lang="en-US" sz="1800" b="0" dirty="0"/>
              <a:t>A cavity of a given geometry can be scaled using three rules:</a:t>
            </a:r>
          </a:p>
          <a:p>
            <a:pPr marL="571500" indent="-571500"/>
            <a:r>
              <a:rPr lang="en-US" sz="1800" b="0" dirty="0"/>
              <a:t>The </a:t>
            </a:r>
            <a:r>
              <a:rPr lang="en-US" sz="1800" b="0" dirty="0">
                <a:solidFill>
                  <a:schemeClr val="accent2"/>
                </a:solidFill>
              </a:rPr>
              <a:t>ratio of any cavity dimension to </a:t>
            </a:r>
            <a:r>
              <a:rPr lang="en-US" sz="1800" b="0" dirty="0">
                <a:solidFill>
                  <a:schemeClr val="accent2"/>
                </a:solidFill>
                <a:latin typeface="Symbol" pitchFamily="18" charset="2"/>
              </a:rPr>
              <a:t>l</a:t>
            </a:r>
            <a:r>
              <a:rPr lang="en-US" sz="1800" b="0" dirty="0">
                <a:solidFill>
                  <a:schemeClr val="accent2"/>
                </a:solidFill>
              </a:rPr>
              <a:t> is constant</a:t>
            </a:r>
            <a:r>
              <a:rPr lang="en-US" sz="1800" b="0" dirty="0"/>
              <a:t>. To put it another way, all cavity (linear, not volume) dimensions are inversely proportional to frequency</a:t>
            </a:r>
          </a:p>
          <a:p>
            <a:pPr marL="571500" indent="-571500"/>
            <a:r>
              <a:rPr lang="en-US" sz="1800" b="0" dirty="0"/>
              <a:t>Characteristic impedance </a:t>
            </a:r>
            <a:r>
              <a:rPr lang="en-US" sz="1800" b="0" i="1" dirty="0">
                <a:solidFill>
                  <a:schemeClr val="accent2"/>
                </a:solidFill>
                <a:latin typeface="Times New Roman" pitchFamily="18" charset="0"/>
                <a:cs typeface="Times New Roman" pitchFamily="18" charset="0"/>
              </a:rPr>
              <a:t>R/Q</a:t>
            </a:r>
            <a:r>
              <a:rPr lang="en-US" sz="1800" b="0" dirty="0">
                <a:solidFill>
                  <a:schemeClr val="accent2"/>
                </a:solidFill>
              </a:rPr>
              <a:t> = const.= independent of </a:t>
            </a:r>
            <a:r>
              <a:rPr lang="en-US" sz="1800" b="0" dirty="0">
                <a:solidFill>
                  <a:schemeClr val="accent2"/>
                </a:solidFill>
                <a:latin typeface="Symbol" pitchFamily="18" charset="2"/>
              </a:rPr>
              <a:t>l</a:t>
            </a:r>
            <a:endParaRPr lang="en-US" sz="1800" b="0" dirty="0">
              <a:solidFill>
                <a:schemeClr val="accent2"/>
              </a:solidFill>
            </a:endParaRPr>
          </a:p>
          <a:p>
            <a:pPr marL="571500" indent="-571500"/>
            <a:r>
              <a:rPr lang="en-US" sz="1800" b="0" i="1" dirty="0">
                <a:solidFill>
                  <a:schemeClr val="accent2"/>
                </a:solidFill>
                <a:latin typeface="Times New Roman" pitchFamily="18" charset="0"/>
                <a:cs typeface="Times New Roman" pitchFamily="18" charset="0"/>
              </a:rPr>
              <a:t>Q</a:t>
            </a:r>
            <a:r>
              <a:rPr lang="en-US" sz="1800" b="0" i="1" dirty="0">
                <a:solidFill>
                  <a:schemeClr val="accent2"/>
                </a:solidFill>
              </a:rPr>
              <a:t> * </a:t>
            </a:r>
            <a:r>
              <a:rPr lang="en-US" sz="1800" b="0" i="1" dirty="0">
                <a:solidFill>
                  <a:schemeClr val="accent2"/>
                </a:solidFill>
                <a:latin typeface="Symbol" pitchFamily="18" charset="2"/>
              </a:rPr>
              <a:t>d / l</a:t>
            </a:r>
            <a:r>
              <a:rPr lang="en-US" sz="1800" b="0" i="1" dirty="0">
                <a:solidFill>
                  <a:schemeClr val="accent2"/>
                </a:solidFill>
              </a:rPr>
              <a:t> </a:t>
            </a:r>
            <a:r>
              <a:rPr lang="en-US" sz="1800" b="0" dirty="0">
                <a:solidFill>
                  <a:schemeClr val="accent2"/>
                </a:solidFill>
              </a:rPr>
              <a:t>= const. </a:t>
            </a:r>
            <a:r>
              <a:rPr lang="en-US" sz="1800" b="0" dirty="0">
                <a:solidFill>
                  <a:srgbClr val="FF0000"/>
                </a:solidFill>
              </a:rPr>
              <a:t>This formula is REALLY important</a:t>
            </a:r>
          </a:p>
        </p:txBody>
      </p:sp>
      <p:graphicFrame>
        <p:nvGraphicFramePr>
          <p:cNvPr id="33794" name="Object 151"/>
          <p:cNvGraphicFramePr>
            <a:graphicFrameLocks noChangeAspect="1"/>
          </p:cNvGraphicFramePr>
          <p:nvPr/>
        </p:nvGraphicFramePr>
        <p:xfrm>
          <a:off x="1296988" y="4219575"/>
          <a:ext cx="1050925" cy="687388"/>
        </p:xfrm>
        <a:graphic>
          <a:graphicData uri="http://schemas.openxmlformats.org/presentationml/2006/ole">
            <mc:AlternateContent xmlns:mc="http://schemas.openxmlformats.org/markup-compatibility/2006">
              <mc:Choice xmlns:v="urn:schemas-microsoft-com:vml" Requires="v">
                <p:oleObj name="Equation" r:id="rId3" imgW="660113" imgH="431613" progId="Equation.3">
                  <p:embed/>
                </p:oleObj>
              </mc:Choice>
              <mc:Fallback>
                <p:oleObj name="Equation" r:id="rId3" imgW="660113" imgH="431613" progId="Equation.3">
                  <p:embed/>
                  <p:pic>
                    <p:nvPicPr>
                      <p:cNvPr id="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6988" y="4219575"/>
                        <a:ext cx="1050925" cy="68738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3802" name="Rectangle 152"/>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Scaling laws</a:t>
            </a:r>
          </a:p>
        </p:txBody>
      </p:sp>
      <p:graphicFrame>
        <p:nvGraphicFramePr>
          <p:cNvPr id="33795" name="Object 154"/>
          <p:cNvGraphicFramePr>
            <a:graphicFrameLocks noChangeAspect="1"/>
          </p:cNvGraphicFramePr>
          <p:nvPr/>
        </p:nvGraphicFramePr>
        <p:xfrm>
          <a:off x="3638550" y="5216525"/>
          <a:ext cx="534988" cy="628650"/>
        </p:xfrm>
        <a:graphic>
          <a:graphicData uri="http://schemas.openxmlformats.org/presentationml/2006/ole">
            <mc:AlternateContent xmlns:mc="http://schemas.openxmlformats.org/markup-compatibility/2006">
              <mc:Choice xmlns:v="urn:schemas-microsoft-com:vml" Requires="v">
                <p:oleObj name="Equation" r:id="rId5" imgW="355446" imgH="418918" progId="Equation.3">
                  <p:embed/>
                </p:oleObj>
              </mc:Choice>
              <mc:Fallback>
                <p:oleObj name="Equation" r:id="rId5" imgW="355446" imgH="418918" progId="Equation.3">
                  <p:embed/>
                  <p:pic>
                    <p:nvPicPr>
                      <p:cNvPr id="0"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8550" y="5216525"/>
                        <a:ext cx="534988" cy="628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2" name="TextBox 1"/>
          <p:cNvSpPr txBox="1"/>
          <p:nvPr/>
        </p:nvSpPr>
        <p:spPr>
          <a:xfrm>
            <a:off x="3638550" y="301465"/>
            <a:ext cx="1172116" cy="341632"/>
          </a:xfrm>
          <a:prstGeom prst="rect">
            <a:avLst/>
          </a:prstGeom>
          <a:noFill/>
        </p:spPr>
        <p:txBody>
          <a:bodyPr wrap="none" rtlCol="0">
            <a:spAutoFit/>
          </a:bodyPr>
          <a:lstStyle/>
          <a:p>
            <a:pPr>
              <a:buNone/>
            </a:pPr>
            <a:r>
              <a:rPr lang="en-GB" sz="1800" b="0" dirty="0"/>
              <a:t>Section B</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46086" name="Slide Number Placeholder 4"/>
          <p:cNvSpPr>
            <a:spLocks noGrp="1"/>
          </p:cNvSpPr>
          <p:nvPr>
            <p:ph type="sldNum" sz="quarter" idx="11"/>
          </p:nvPr>
        </p:nvSpPr>
        <p:spPr>
          <a:noFill/>
        </p:spPr>
        <p:txBody>
          <a:bodyPr/>
          <a:lstStyle/>
          <a:p>
            <a:fld id="{0A133864-B6B2-4CC0-9B3B-5CFE5659B435}" type="slidenum">
              <a:rPr lang="en-US" smtClean="0"/>
              <a:pPr/>
              <a:t>9</a:t>
            </a:fld>
            <a:endParaRPr lang="en-US" dirty="0"/>
          </a:p>
        </p:txBody>
      </p:sp>
      <p:sp>
        <p:nvSpPr>
          <p:cNvPr id="224258" name="Rectangle 2"/>
          <p:cNvSpPr>
            <a:spLocks noChangeArrowheads="1"/>
          </p:cNvSpPr>
          <p:nvPr/>
        </p:nvSpPr>
        <p:spPr bwMode="auto">
          <a:xfrm>
            <a:off x="1192213" y="0"/>
            <a:ext cx="6453187"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TEM transmission lines (1)</a:t>
            </a:r>
          </a:p>
        </p:txBody>
      </p:sp>
      <p:sp>
        <p:nvSpPr>
          <p:cNvPr id="46088"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Transmission lines</a:t>
            </a:r>
          </a:p>
        </p:txBody>
      </p:sp>
      <p:sp>
        <p:nvSpPr>
          <p:cNvPr id="46089" name="Rectangle 4"/>
          <p:cNvSpPr>
            <a:spLocks noChangeArrowheads="1"/>
          </p:cNvSpPr>
          <p:nvPr/>
        </p:nvSpPr>
        <p:spPr bwMode="auto">
          <a:xfrm>
            <a:off x="482600" y="1152525"/>
            <a:ext cx="8196263" cy="5376863"/>
          </a:xfrm>
          <a:prstGeom prst="rect">
            <a:avLst/>
          </a:prstGeom>
          <a:noFill/>
          <a:ln w="9525">
            <a:noFill/>
            <a:miter lim="800000"/>
            <a:headEnd/>
            <a:tailEnd/>
          </a:ln>
        </p:spPr>
        <p:txBody>
          <a:bodyPr lIns="92075" tIns="91440" rIns="92075" bIns="91440"/>
          <a:lstStyle/>
          <a:p>
            <a:pPr marL="571500" indent="-571500">
              <a:buFont typeface="Wingdings" pitchFamily="2" charset="2"/>
              <a:buNone/>
            </a:pPr>
            <a:r>
              <a:rPr lang="en-US" sz="1800" dirty="0"/>
              <a:t>	</a:t>
            </a:r>
            <a:r>
              <a:rPr lang="en-US" sz="1800" b="0" dirty="0"/>
              <a:t>Transverse electric modes (TEM) can propagate on any structure with at least two conductors</a:t>
            </a:r>
          </a:p>
          <a:p>
            <a:pPr marL="571500" indent="-571500">
              <a:buFont typeface="Wingdings" pitchFamily="2" charset="2"/>
              <a:buNone/>
            </a:pPr>
            <a:endParaRPr lang="en-US" sz="1800" b="0" dirty="0"/>
          </a:p>
          <a:p>
            <a:pPr marL="571500" indent="-571500">
              <a:buFont typeface="Wingdings" pitchFamily="2" charset="2"/>
              <a:buNone/>
            </a:pPr>
            <a:r>
              <a:rPr lang="en-US" sz="1800" b="0" dirty="0"/>
              <a:t>	Given a structure with</a:t>
            </a:r>
          </a:p>
          <a:p>
            <a:pPr marL="571500" indent="-571500">
              <a:buFont typeface="Wingdings" pitchFamily="2" charset="2"/>
              <a:buNone/>
            </a:pPr>
            <a:r>
              <a:rPr lang="en-US" sz="1800" b="0" dirty="0"/>
              <a:t>	</a:t>
            </a:r>
            <a:r>
              <a:rPr lang="en-US" sz="1800" b="0" i="1" dirty="0"/>
              <a:t>C</a:t>
            </a:r>
            <a:r>
              <a:rPr lang="en-US" sz="1800" b="0" dirty="0"/>
              <a:t>’ ... capacitance per unit length in Faraday per meter [F/m]</a:t>
            </a:r>
          </a:p>
          <a:p>
            <a:pPr marL="571500" indent="-571500">
              <a:buFont typeface="Wingdings" pitchFamily="2" charset="2"/>
              <a:buNone/>
            </a:pPr>
            <a:r>
              <a:rPr lang="en-US" sz="1800" b="0" dirty="0"/>
              <a:t>	</a:t>
            </a:r>
            <a:r>
              <a:rPr lang="en-US" sz="1800" b="0" i="1" dirty="0"/>
              <a:t>L</a:t>
            </a:r>
            <a:r>
              <a:rPr lang="en-US" sz="1800" b="0" dirty="0"/>
              <a:t>’ ... inductance per unit length in Henry per meter [H/m]</a:t>
            </a:r>
          </a:p>
          <a:p>
            <a:pPr marL="571500" indent="-571500">
              <a:buFont typeface="Wingdings" pitchFamily="2" charset="2"/>
              <a:buNone/>
            </a:pPr>
            <a:r>
              <a:rPr lang="en-US" sz="1800" b="0" dirty="0"/>
              <a:t>	</a:t>
            </a:r>
          </a:p>
          <a:p>
            <a:pPr marL="571500" indent="-571500">
              <a:buFont typeface="Wingdings" pitchFamily="2" charset="2"/>
              <a:buNone/>
            </a:pPr>
            <a:endParaRPr lang="en-US" sz="1800" b="0" dirty="0"/>
          </a:p>
          <a:p>
            <a:pPr marL="571500" indent="-571500">
              <a:buFont typeface="Wingdings" pitchFamily="2" charset="2"/>
              <a:buNone/>
            </a:pPr>
            <a:r>
              <a:rPr lang="en-US" sz="1800" b="0" dirty="0"/>
              <a:t>	It then follows (no losses assumed)</a:t>
            </a:r>
          </a:p>
          <a:p>
            <a:pPr marL="571500" indent="-571500">
              <a:buFont typeface="Wingdings" pitchFamily="2" charset="2"/>
              <a:buNone/>
            </a:pPr>
            <a:endParaRPr lang="en-US" sz="1800" b="0" dirty="0"/>
          </a:p>
          <a:p>
            <a:pPr marL="571500" indent="-571500">
              <a:buFont typeface="Wingdings" pitchFamily="2" charset="2"/>
              <a:buNone/>
            </a:pPr>
            <a:endParaRPr lang="en-US" sz="1800" b="0" dirty="0"/>
          </a:p>
          <a:p>
            <a:pPr marL="571500" indent="-571500">
              <a:buFont typeface="Wingdings" pitchFamily="2" charset="2"/>
              <a:buNone/>
            </a:pPr>
            <a:endParaRPr lang="en-US" sz="1800" b="0" dirty="0"/>
          </a:p>
          <a:p>
            <a:pPr marL="571500" indent="-571500">
              <a:buFont typeface="Wingdings" pitchFamily="2" charset="2"/>
              <a:buNone/>
            </a:pPr>
            <a:endParaRPr lang="en-US" sz="1800" b="0" dirty="0"/>
          </a:p>
          <a:p>
            <a:pPr marL="571500" indent="-571500">
              <a:buFont typeface="Wingdings" pitchFamily="2" charset="2"/>
              <a:buNone/>
            </a:pPr>
            <a:endParaRPr lang="en-US" sz="1800" b="0" dirty="0"/>
          </a:p>
          <a:p>
            <a:pPr marL="571500" indent="-571500">
              <a:buFont typeface="Wingdings" pitchFamily="2" charset="2"/>
              <a:buNone/>
            </a:pPr>
            <a:r>
              <a:rPr lang="en-US" sz="1800" b="0" dirty="0"/>
              <a:t>	If                  (vacuum or approximately air), then the velocity of</a:t>
            </a:r>
          </a:p>
          <a:p>
            <a:pPr marL="571500" indent="-571500">
              <a:buFont typeface="Wingdings" pitchFamily="2" charset="2"/>
              <a:buNone/>
            </a:pPr>
            <a:r>
              <a:rPr lang="en-US" sz="1800" b="0" dirty="0"/>
              <a:t>	propagation is equal to the velocity of light </a:t>
            </a:r>
          </a:p>
        </p:txBody>
      </p:sp>
      <p:graphicFrame>
        <p:nvGraphicFramePr>
          <p:cNvPr id="46082" name="Object 9"/>
          <p:cNvGraphicFramePr>
            <a:graphicFrameLocks noChangeAspect="1"/>
          </p:cNvGraphicFramePr>
          <p:nvPr/>
        </p:nvGraphicFramePr>
        <p:xfrm>
          <a:off x="1728788" y="4087813"/>
          <a:ext cx="5576887" cy="1409700"/>
        </p:xfrm>
        <a:graphic>
          <a:graphicData uri="http://schemas.openxmlformats.org/presentationml/2006/ole">
            <mc:AlternateContent xmlns:mc="http://schemas.openxmlformats.org/markup-compatibility/2006">
              <mc:Choice xmlns:v="urn:schemas-microsoft-com:vml" Requires="v">
                <p:oleObj name="Equation" r:id="rId3" imgW="3720960" imgH="939600" progId="Equation.3">
                  <p:embed/>
                </p:oleObj>
              </mc:Choice>
              <mc:Fallback>
                <p:oleObj name="Equation" r:id="rId3" imgW="3720960" imgH="939600" progId="Equation.3">
                  <p:embed/>
                  <p:pic>
                    <p:nvPicPr>
                      <p:cNvPr id="46082" name="Object 9"/>
                      <p:cNvPicPr>
                        <a:picLocks noChangeAspect="1" noChangeArrowheads="1"/>
                      </p:cNvPicPr>
                      <p:nvPr/>
                    </p:nvPicPr>
                    <p:blipFill>
                      <a:blip r:embed="rId4"/>
                      <a:srcRect/>
                      <a:stretch>
                        <a:fillRect/>
                      </a:stretch>
                    </p:blipFill>
                    <p:spPr bwMode="auto">
                      <a:xfrm>
                        <a:off x="1728788" y="4087813"/>
                        <a:ext cx="5576887" cy="1409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6083" name="Object 9"/>
          <p:cNvGraphicFramePr>
            <a:graphicFrameLocks noChangeAspect="1"/>
          </p:cNvGraphicFramePr>
          <p:nvPr/>
        </p:nvGraphicFramePr>
        <p:xfrm>
          <a:off x="1325563" y="5726113"/>
          <a:ext cx="1014412" cy="319087"/>
        </p:xfrm>
        <a:graphic>
          <a:graphicData uri="http://schemas.openxmlformats.org/presentationml/2006/ole">
            <mc:AlternateContent xmlns:mc="http://schemas.openxmlformats.org/markup-compatibility/2006">
              <mc:Choice xmlns:v="urn:schemas-microsoft-com:vml" Requires="v">
                <p:oleObj name="Equation" r:id="rId5" imgW="685502" imgH="215806" progId="Equation.3">
                  <p:embed/>
                </p:oleObj>
              </mc:Choice>
              <mc:Fallback>
                <p:oleObj name="Equation" r:id="rId5" imgW="685502" imgH="215806" progId="Equation.3">
                  <p:embed/>
                  <p:pic>
                    <p:nvPicPr>
                      <p:cNvPr id="46083"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5563" y="5726113"/>
                        <a:ext cx="1014412" cy="319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graphicFrame>
        <p:nvGraphicFramePr>
          <p:cNvPr id="46084" name="Object 9"/>
          <p:cNvGraphicFramePr>
            <a:graphicFrameLocks noChangeAspect="1"/>
          </p:cNvGraphicFramePr>
          <p:nvPr/>
        </p:nvGraphicFramePr>
        <p:xfrm>
          <a:off x="5538788" y="6029325"/>
          <a:ext cx="1435100" cy="357188"/>
        </p:xfrm>
        <a:graphic>
          <a:graphicData uri="http://schemas.openxmlformats.org/presentationml/2006/ole">
            <mc:AlternateContent xmlns:mc="http://schemas.openxmlformats.org/markup-compatibility/2006">
              <mc:Choice xmlns:v="urn:schemas-microsoft-com:vml" Requires="v">
                <p:oleObj name="Equation" r:id="rId7" imgW="965160" imgH="241200" progId="Equation.3">
                  <p:embed/>
                </p:oleObj>
              </mc:Choice>
              <mc:Fallback>
                <p:oleObj name="Equation" r:id="rId7" imgW="965160" imgH="241200" progId="Equation.3">
                  <p:embed/>
                  <p:pic>
                    <p:nvPicPr>
                      <p:cNvPr id="46084" name="Object 9"/>
                      <p:cNvPicPr>
                        <a:picLocks noChangeAspect="1" noChangeArrowheads="1"/>
                      </p:cNvPicPr>
                      <p:nvPr/>
                    </p:nvPicPr>
                    <p:blipFill>
                      <a:blip r:embed="rId8"/>
                      <a:srcRect/>
                      <a:stretch>
                        <a:fillRect/>
                      </a:stretch>
                    </p:blipFill>
                    <p:spPr bwMode="auto">
                      <a:xfrm>
                        <a:off x="5538788" y="6029325"/>
                        <a:ext cx="1435100" cy="357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2" name="TextBox 1"/>
          <p:cNvSpPr txBox="1"/>
          <p:nvPr/>
        </p:nvSpPr>
        <p:spPr>
          <a:xfrm>
            <a:off x="419100" y="3289300"/>
            <a:ext cx="7747000" cy="313932"/>
          </a:xfrm>
          <a:prstGeom prst="rect">
            <a:avLst/>
          </a:prstGeom>
          <a:noFill/>
        </p:spPr>
        <p:txBody>
          <a:bodyPr wrap="square" rtlCol="0">
            <a:spAutoFit/>
          </a:bodyPr>
          <a:lstStyle/>
          <a:p>
            <a:pPr>
              <a:buNone/>
            </a:pPr>
            <a:r>
              <a:rPr lang="en-GB" sz="1600" b="0" dirty="0"/>
              <a:t>Typical values for an air filled TEM line (not necessarily coax): </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496FCC9-213C-7C4E-A182-8FB8D5D931D5}"/>
                  </a:ext>
                </a:extLst>
              </p:cNvPr>
              <p:cNvSpPr txBox="1"/>
              <p:nvPr/>
            </p:nvSpPr>
            <p:spPr>
              <a:xfrm>
                <a:off x="6256338" y="3197826"/>
                <a:ext cx="2572564" cy="466666"/>
              </a:xfrm>
              <a:prstGeom prst="rect">
                <a:avLst/>
              </a:prstGeom>
              <a:noFill/>
            </p:spPr>
            <p:txBody>
              <a:bodyPr wrap="none" lIns="0" tIns="0" rIns="0" bIns="0" rtlCol="0">
                <a:spAutoFit/>
              </a:bodyPr>
              <a:lstStyle/>
              <a:p>
                <a:pPr>
                  <a:buNone/>
                </a:pP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𝐶</m:t>
                      </m:r>
                      <m:r>
                        <a:rPr lang="en-US" sz="1800" b="0" i="1" smtClean="0">
                          <a:solidFill>
                            <a:schemeClr val="tx1"/>
                          </a:solidFill>
                          <a:latin typeface="Cambria Math" panose="02040503050406030204" pitchFamily="18" charset="0"/>
                        </a:rPr>
                        <m:t>’≈67</m:t>
                      </m:r>
                      <m:f>
                        <m:fPr>
                          <m:ctrlPr>
                            <a:rPr lang="en-US" sz="1800" b="0" i="1" smtClean="0">
                              <a:solidFill>
                                <a:schemeClr val="tx1"/>
                              </a:solidFill>
                              <a:latin typeface="Cambria Math" panose="02040503050406030204" pitchFamily="18" charset="0"/>
                            </a:rPr>
                          </m:ctrlPr>
                        </m:fPr>
                        <m:num>
                          <m:r>
                            <a:rPr lang="en-US" sz="1800" b="0" i="1" smtClean="0">
                              <a:solidFill>
                                <a:schemeClr val="tx1"/>
                              </a:solidFill>
                              <a:latin typeface="Cambria Math" panose="02040503050406030204" pitchFamily="18" charset="0"/>
                            </a:rPr>
                            <m:t>𝑝𝐹</m:t>
                          </m:r>
                        </m:num>
                        <m:den>
                          <m:r>
                            <a:rPr lang="en-US" sz="1800" b="0" i="1" smtClean="0">
                              <a:solidFill>
                                <a:schemeClr val="tx1"/>
                              </a:solidFill>
                              <a:latin typeface="Cambria Math" panose="02040503050406030204" pitchFamily="18" charset="0"/>
                            </a:rPr>
                            <m:t>𝑚</m:t>
                          </m:r>
                        </m:den>
                      </m:f>
                      <m:r>
                        <a:rPr lang="en-US" sz="1800" b="0" i="1" smtClean="0">
                          <a:solidFill>
                            <a:schemeClr val="tx1"/>
                          </a:solidFill>
                          <a:latin typeface="Cambria Math" panose="02040503050406030204" pitchFamily="18" charset="0"/>
                        </a:rPr>
                        <m:t>    </m:t>
                      </m:r>
                      <m:r>
                        <a:rPr lang="en-US" sz="1800" b="0" i="1" smtClean="0">
                          <a:solidFill>
                            <a:schemeClr val="tx1"/>
                          </a:solidFill>
                          <a:latin typeface="Cambria Math" panose="02040503050406030204" pitchFamily="18" charset="0"/>
                        </a:rPr>
                        <m:t>𝐿</m:t>
                      </m:r>
                      <m:r>
                        <a:rPr lang="en-US" sz="1800" b="0" i="1" smtClean="0">
                          <a:solidFill>
                            <a:schemeClr val="tx1"/>
                          </a:solidFill>
                          <a:latin typeface="Cambria Math" panose="02040503050406030204" pitchFamily="18" charset="0"/>
                        </a:rPr>
                        <m:t>’≈167</m:t>
                      </m:r>
                      <m:f>
                        <m:fPr>
                          <m:ctrlPr>
                            <a:rPr lang="en-US" sz="1800" b="0" i="1" smtClean="0">
                              <a:solidFill>
                                <a:schemeClr val="tx1"/>
                              </a:solidFill>
                              <a:latin typeface="Cambria Math" panose="02040503050406030204" pitchFamily="18" charset="0"/>
                            </a:rPr>
                          </m:ctrlPr>
                        </m:fPr>
                        <m:num>
                          <m:r>
                            <a:rPr lang="en-US" sz="1800" b="0" i="1" smtClean="0">
                              <a:solidFill>
                                <a:schemeClr val="tx1"/>
                              </a:solidFill>
                              <a:latin typeface="Cambria Math" panose="02040503050406030204" pitchFamily="18" charset="0"/>
                            </a:rPr>
                            <m:t>𝑛𝐻</m:t>
                          </m:r>
                        </m:num>
                        <m:den>
                          <m:r>
                            <a:rPr lang="en-US" sz="1800" b="0" i="1" smtClean="0">
                              <a:solidFill>
                                <a:schemeClr val="tx1"/>
                              </a:solidFill>
                              <a:latin typeface="Cambria Math" panose="02040503050406030204" pitchFamily="18" charset="0"/>
                            </a:rPr>
                            <m:t>𝑚</m:t>
                          </m:r>
                        </m:den>
                      </m:f>
                    </m:oMath>
                  </m:oMathPara>
                </a14:m>
                <a:endParaRPr lang="en-US" sz="1800" b="0" dirty="0">
                  <a:solidFill>
                    <a:schemeClr val="tx1"/>
                  </a:solidFill>
                </a:endParaRPr>
              </a:p>
            </p:txBody>
          </p:sp>
        </mc:Choice>
        <mc:Fallback xmlns="">
          <p:sp>
            <p:nvSpPr>
              <p:cNvPr id="4" name="TextBox 3">
                <a:extLst>
                  <a:ext uri="{FF2B5EF4-FFF2-40B4-BE49-F238E27FC236}">
                    <a16:creationId xmlns:a16="http://schemas.microsoft.com/office/drawing/2014/main" id="{F496FCC9-213C-7C4E-A182-8FB8D5D931D5}"/>
                  </a:ext>
                </a:extLst>
              </p:cNvPr>
              <p:cNvSpPr txBox="1">
                <a:spLocks noRot="1" noChangeAspect="1" noMove="1" noResize="1" noEditPoints="1" noAdjustHandles="1" noChangeArrowheads="1" noChangeShapeType="1" noTextEdit="1"/>
              </p:cNvSpPr>
              <p:nvPr/>
            </p:nvSpPr>
            <p:spPr>
              <a:xfrm>
                <a:off x="6256338" y="3197826"/>
                <a:ext cx="2572564" cy="466666"/>
              </a:xfrm>
              <a:prstGeom prst="rect">
                <a:avLst/>
              </a:prstGeom>
              <a:blipFill>
                <a:blip r:embed="rId10"/>
                <a:stretch>
                  <a:fillRect t="-2632" b="-2632"/>
                </a:stretch>
              </a:blipFill>
            </p:spPr>
            <p:txBody>
              <a:bodyPr/>
              <a:lstStyle/>
              <a:p>
                <a:r>
                  <a:rPr lang="en-GB">
                    <a:noFill/>
                  </a:rPr>
                  <a:t> </a:t>
                </a:r>
              </a:p>
            </p:txBody>
          </p:sp>
        </mc:Fallback>
      </mc:AlternateContent>
    </p:spTree>
    <p:extLst>
      <p:ext uri="{BB962C8B-B14F-4D97-AF65-F5344CB8AC3E}">
        <p14:creationId xmlns:p14="http://schemas.microsoft.com/office/powerpoint/2010/main" val="314009657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17412" name="Slide Number Placeholder 6"/>
          <p:cNvSpPr>
            <a:spLocks noGrp="1"/>
          </p:cNvSpPr>
          <p:nvPr>
            <p:ph type="sldNum" sz="quarter" idx="11"/>
          </p:nvPr>
        </p:nvSpPr>
        <p:spPr>
          <a:noFill/>
        </p:spPr>
        <p:txBody>
          <a:bodyPr/>
          <a:lstStyle/>
          <a:p>
            <a:fld id="{EC69AAA8-36EB-400B-808B-620A9DB2A861}" type="slidenum">
              <a:rPr lang="en-US" smtClean="0"/>
              <a:pPr/>
              <a:t>90</a:t>
            </a:fld>
            <a:endParaRPr lang="en-US" dirty="0"/>
          </a:p>
        </p:txBody>
      </p:sp>
      <p:sp>
        <p:nvSpPr>
          <p:cNvPr id="16407" name="Rectangle 23"/>
          <p:cNvSpPr>
            <a:spLocks noGrp="1" noChangeArrowheads="1"/>
          </p:cNvSpPr>
          <p:nvPr>
            <p:ph type="title"/>
          </p:nvPr>
        </p:nvSpPr>
        <p:spPr>
          <a:xfrm>
            <a:off x="1503363" y="0"/>
            <a:ext cx="5943600" cy="1066800"/>
          </a:xfrm>
        </p:spPr>
        <p:txBody>
          <a:bodyPr/>
          <a:lstStyle/>
          <a:p>
            <a:pPr>
              <a:defRPr/>
            </a:pPr>
            <a:r>
              <a:rPr lang="en-US" dirty="0"/>
              <a:t>Skin-effect and scaling laws for copper</a:t>
            </a:r>
          </a:p>
        </p:txBody>
      </p:sp>
      <p:sp>
        <p:nvSpPr>
          <p:cNvPr id="17414" name="Rectangle 26"/>
          <p:cNvSpPr>
            <a:spLocks noChangeArrowheads="1"/>
          </p:cNvSpPr>
          <p:nvPr/>
        </p:nvSpPr>
        <p:spPr bwMode="auto">
          <a:xfrm>
            <a:off x="6572250" y="1225549"/>
            <a:ext cx="2254250" cy="801689"/>
          </a:xfrm>
          <a:prstGeom prst="rect">
            <a:avLst/>
          </a:prstGeom>
          <a:noFill/>
          <a:ln w="9525">
            <a:noFill/>
            <a:miter lim="800000"/>
            <a:headEnd/>
            <a:tailEnd/>
          </a:ln>
        </p:spPr>
        <p:txBody>
          <a:bodyPr lIns="0" tIns="0" rIns="0" bIns="0"/>
          <a:lstStyle/>
          <a:p>
            <a:pPr>
              <a:spcBef>
                <a:spcPct val="0"/>
              </a:spcBef>
              <a:buClrTx/>
              <a:buSzTx/>
              <a:buFontTx/>
              <a:buNone/>
            </a:pPr>
            <a:r>
              <a:rPr lang="en-US" sz="1600" b="0" dirty="0"/>
              <a:t>Skin-effect graph, plot for copper at room temperature and no DC magnetic field</a:t>
            </a:r>
          </a:p>
        </p:txBody>
      </p:sp>
      <p:sp>
        <p:nvSpPr>
          <p:cNvPr id="17415" name="Rectangle 67"/>
          <p:cNvSpPr>
            <a:spLocks noChangeArrowheads="1"/>
          </p:cNvSpPr>
          <p:nvPr/>
        </p:nvSpPr>
        <p:spPr bwMode="auto">
          <a:xfrm rot="-5400000">
            <a:off x="-1943893" y="3290093"/>
            <a:ext cx="4686300" cy="557213"/>
          </a:xfrm>
          <a:prstGeom prst="rect">
            <a:avLst/>
          </a:prstGeom>
          <a:solidFill>
            <a:schemeClr val="bg1"/>
          </a:solidFill>
          <a:ln w="9525">
            <a:noFill/>
            <a:miter lim="800000"/>
            <a:headEnd/>
            <a:tailEnd/>
          </a:ln>
        </p:spPr>
        <p:txBody>
          <a:bodyPr lIns="0" tIns="0" rIns="0" bIns="0"/>
          <a:lstStyle/>
          <a:p>
            <a:pPr>
              <a:spcBef>
                <a:spcPct val="0"/>
              </a:spcBef>
              <a:buClrTx/>
              <a:buSzTx/>
              <a:buFontTx/>
              <a:buNone/>
            </a:pPr>
            <a:r>
              <a:rPr lang="en-US" sz="1200" b="0" dirty="0"/>
              <a:t>Reprinted from </a:t>
            </a:r>
            <a:r>
              <a:rPr lang="de-DE" sz="1200" b="0" dirty="0"/>
              <a:t>Meinke, H. and Gundlach, F. W.,</a:t>
            </a:r>
            <a:br>
              <a:rPr lang="de-DE" sz="1200" b="0" dirty="0"/>
            </a:br>
            <a:r>
              <a:rPr lang="de-DE" sz="1200" b="0" i="1" dirty="0"/>
              <a:t>Taschenbuch der Hochfrequenztechnik</a:t>
            </a:r>
            <a:r>
              <a:rPr lang="de-DE" sz="1200" b="0" dirty="0"/>
              <a:t>,</a:t>
            </a:r>
            <a:br>
              <a:rPr lang="de-DE" sz="1200" b="0" dirty="0"/>
            </a:br>
            <a:r>
              <a:rPr lang="de-DE" sz="1200" b="0" dirty="0"/>
              <a:t>Dritte Auflage, Springer-Verlag, Berlin (1968) and </a:t>
            </a:r>
            <a:br>
              <a:rPr lang="de-DE" sz="1200" b="0" dirty="0"/>
            </a:br>
            <a:r>
              <a:rPr lang="en-US" sz="1200" b="0" i="1" dirty="0"/>
              <a:t>Techniques of Microwave Measurements</a:t>
            </a:r>
            <a:r>
              <a:rPr lang="en-US" sz="1200" b="0" dirty="0"/>
              <a:t> by Carol G. Montgomery, 1st ed., 1947; by permission, McGraw-Hill Book Co., N. Y.</a:t>
            </a:r>
          </a:p>
        </p:txBody>
      </p:sp>
      <p:graphicFrame>
        <p:nvGraphicFramePr>
          <p:cNvPr id="17410" name="Object 13"/>
          <p:cNvGraphicFramePr>
            <a:graphicFrameLocks noChangeAspect="1"/>
          </p:cNvGraphicFramePr>
          <p:nvPr/>
        </p:nvGraphicFramePr>
        <p:xfrm>
          <a:off x="7058025" y="2155825"/>
          <a:ext cx="1219200" cy="1412875"/>
        </p:xfrm>
        <a:graphic>
          <a:graphicData uri="http://schemas.openxmlformats.org/presentationml/2006/ole">
            <mc:AlternateContent xmlns:mc="http://schemas.openxmlformats.org/markup-compatibility/2006">
              <mc:Choice xmlns:v="urn:schemas-microsoft-com:vml" Requires="v">
                <p:oleObj name="Equation" r:id="rId3" imgW="787400" imgH="914400" progId="Equation.3">
                  <p:embed/>
                </p:oleObj>
              </mc:Choice>
              <mc:Fallback>
                <p:oleObj name="Equation" r:id="rId3" imgW="787400" imgH="914400"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58025" y="2155825"/>
                        <a:ext cx="1219200" cy="1412875"/>
                      </a:xfrm>
                      <a:prstGeom prst="rect">
                        <a:avLst/>
                      </a:prstGeom>
                      <a:solidFill>
                        <a:schemeClr val="bg1"/>
                      </a:solidFill>
                      <a:ln>
                        <a:noFill/>
                      </a:ln>
                      <a:extLs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7417" name="Rectangle 63"/>
          <p:cNvSpPr>
            <a:spLocks noChangeArrowheads="1"/>
          </p:cNvSpPr>
          <p:nvPr/>
        </p:nvSpPr>
        <p:spPr bwMode="auto">
          <a:xfrm>
            <a:off x="6348413" y="3713163"/>
            <a:ext cx="1095375" cy="387350"/>
          </a:xfrm>
          <a:prstGeom prst="rect">
            <a:avLst/>
          </a:prstGeom>
          <a:noFill/>
          <a:ln w="9525">
            <a:noFill/>
            <a:miter lim="800000"/>
            <a:headEnd/>
            <a:tailEnd/>
          </a:ln>
        </p:spPr>
        <p:txBody>
          <a:bodyPr lIns="0" tIns="0" rIns="0" bIns="0"/>
          <a:lstStyle/>
          <a:p>
            <a:pPr>
              <a:lnSpc>
                <a:spcPct val="100000"/>
              </a:lnSpc>
              <a:spcBef>
                <a:spcPct val="0"/>
              </a:spcBef>
              <a:buClrTx/>
              <a:buSzTx/>
              <a:buFontTx/>
              <a:buNone/>
            </a:pPr>
            <a:r>
              <a:rPr lang="en-US" sz="1400" b="0" i="1" dirty="0">
                <a:solidFill>
                  <a:srgbClr val="008000"/>
                </a:solidFill>
              </a:rPr>
              <a:t>Examples:</a:t>
            </a:r>
            <a:endParaRPr lang="en-US" sz="1400" b="0" baseline="-25000" dirty="0">
              <a:solidFill>
                <a:srgbClr val="008000"/>
              </a:solidFill>
            </a:endParaRPr>
          </a:p>
        </p:txBody>
      </p:sp>
      <p:graphicFrame>
        <p:nvGraphicFramePr>
          <p:cNvPr id="16" name="Table 15"/>
          <p:cNvGraphicFramePr>
            <a:graphicFrameLocks noGrp="1"/>
          </p:cNvGraphicFramePr>
          <p:nvPr>
            <p:extLst>
              <p:ext uri="{D42A27DB-BD31-4B8C-83A1-F6EECF244321}">
                <p14:modId xmlns:p14="http://schemas.microsoft.com/office/powerpoint/2010/main" val="1859631283"/>
              </p:ext>
            </p:extLst>
          </p:nvPr>
        </p:nvGraphicFramePr>
        <p:xfrm>
          <a:off x="6375400" y="3956050"/>
          <a:ext cx="2590799" cy="1371600"/>
        </p:xfrm>
        <a:graphic>
          <a:graphicData uri="http://schemas.openxmlformats.org/drawingml/2006/table">
            <a:tbl>
              <a:tblPr firstRow="1" bandRow="1">
                <a:tableStyleId>{5940675A-B579-460E-94D1-54222C63F5DA}</a:tableStyleId>
              </a:tblPr>
              <a:tblGrid>
                <a:gridCol w="893074">
                  <a:extLst>
                    <a:ext uri="{9D8B030D-6E8A-4147-A177-3AD203B41FA5}">
                      <a16:colId xmlns:a16="http://schemas.microsoft.com/office/drawing/2014/main" val="20000"/>
                    </a:ext>
                  </a:extLst>
                </a:gridCol>
                <a:gridCol w="911779">
                  <a:extLst>
                    <a:ext uri="{9D8B030D-6E8A-4147-A177-3AD203B41FA5}">
                      <a16:colId xmlns:a16="http://schemas.microsoft.com/office/drawing/2014/main" val="20001"/>
                    </a:ext>
                  </a:extLst>
                </a:gridCol>
                <a:gridCol w="785946">
                  <a:extLst>
                    <a:ext uri="{9D8B030D-6E8A-4147-A177-3AD203B41FA5}">
                      <a16:colId xmlns:a16="http://schemas.microsoft.com/office/drawing/2014/main" val="20002"/>
                    </a:ext>
                  </a:extLst>
                </a:gridCol>
              </a:tblGrid>
              <a:tr h="269240">
                <a:tc>
                  <a:txBody>
                    <a:bodyPr/>
                    <a:lstStyle/>
                    <a:p>
                      <a:r>
                        <a:rPr lang="en-US" sz="1200" dirty="0">
                          <a:solidFill>
                            <a:srgbClr val="008000"/>
                          </a:solidFill>
                        </a:rPr>
                        <a:t>f</a:t>
                      </a:r>
                      <a:endParaRPr lang="en-GB" sz="1200" dirty="0">
                        <a:solidFill>
                          <a:srgbClr val="008000"/>
                        </a:solidFill>
                      </a:endParaRPr>
                    </a:p>
                  </a:txBody>
                  <a:tcPr>
                    <a:lnR w="12700" cap="flat" cmpd="sng" algn="ctr">
                      <a:solidFill>
                        <a:schemeClr val="tx1"/>
                      </a:solidFill>
                      <a:prstDash val="solid"/>
                      <a:round/>
                      <a:headEnd type="none" w="med" len="med"/>
                      <a:tailEnd type="none" w="med" len="med"/>
                    </a:lnR>
                  </a:tcPr>
                </a:tc>
                <a:tc>
                  <a:txBody>
                    <a:bodyPr/>
                    <a:lstStyle/>
                    <a:p>
                      <a:r>
                        <a:rPr kumimoji="0" lang="en-US" sz="1200" b="0" i="0" u="none" strike="noStrike" cap="none" normalizeH="0" baseline="0" dirty="0">
                          <a:ln>
                            <a:noFill/>
                          </a:ln>
                          <a:solidFill>
                            <a:srgbClr val="008000"/>
                          </a:solidFill>
                          <a:effectLst/>
                          <a:latin typeface="Symbol" pitchFamily="18" charset="2"/>
                          <a:cs typeface="Times New Roman" pitchFamily="18" charset="0"/>
                        </a:rPr>
                        <a:t>l</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dirty="0">
                          <a:ln>
                            <a:noFill/>
                          </a:ln>
                          <a:solidFill>
                            <a:srgbClr val="008000"/>
                          </a:solidFill>
                          <a:effectLst/>
                          <a:latin typeface="Symbol" pitchFamily="18" charset="2"/>
                          <a:cs typeface="Times New Roman" pitchFamily="18" charset="0"/>
                        </a:rPr>
                        <a:t>d </a:t>
                      </a:r>
                      <a:r>
                        <a:rPr kumimoji="0" lang="en-US" sz="1200" b="0" i="0" u="none" strike="noStrike" cap="none" normalizeH="0" baseline="0" dirty="0">
                          <a:ln>
                            <a:noFill/>
                          </a:ln>
                          <a:solidFill>
                            <a:srgbClr val="008000"/>
                          </a:solidFill>
                          <a:effectLst/>
                          <a:latin typeface="+mn-lt"/>
                          <a:cs typeface="Times New Roman" pitchFamily="18" charset="0"/>
                        </a:rPr>
                        <a:t>(</a:t>
                      </a:r>
                      <a:r>
                        <a:rPr kumimoji="0" lang="en-US" sz="1000" b="0" i="0" u="none" strike="noStrike" cap="none" normalizeH="0" baseline="0" dirty="0">
                          <a:ln>
                            <a:noFill/>
                          </a:ln>
                          <a:solidFill>
                            <a:srgbClr val="008000"/>
                          </a:solidFill>
                          <a:effectLst/>
                          <a:latin typeface="+mn-lt"/>
                          <a:cs typeface="Times New Roman" pitchFamily="18" charset="0"/>
                        </a:rPr>
                        <a:t>copper</a:t>
                      </a:r>
                      <a:r>
                        <a:rPr kumimoji="0" lang="en-US" sz="1200" b="0" i="0" u="none" strike="noStrike" cap="none" normalizeH="0" baseline="0" dirty="0">
                          <a:ln>
                            <a:noFill/>
                          </a:ln>
                          <a:solidFill>
                            <a:srgbClr val="008000"/>
                          </a:solidFill>
                          <a:effectLst/>
                          <a:latin typeface="+mn-lt"/>
                          <a:cs typeface="Times New Roman" pitchFamily="18" charset="0"/>
                        </a:rPr>
                        <a:t>)</a:t>
                      </a:r>
                      <a:endParaRPr lang="en-GB" sz="1200" dirty="0">
                        <a:solidFill>
                          <a:srgbClr val="008000"/>
                        </a:solidFill>
                        <a:latin typeface="+mn-lt"/>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269240">
                <a:tc>
                  <a:txBody>
                    <a:bodyPr/>
                    <a:lstStyle/>
                    <a:p>
                      <a:pPr algn="r"/>
                      <a:r>
                        <a:rPr lang="en-US" sz="1200" dirty="0">
                          <a:solidFill>
                            <a:srgbClr val="008000"/>
                          </a:solidFill>
                        </a:rPr>
                        <a:t>1 GHz</a:t>
                      </a:r>
                      <a:endParaRPr lang="en-GB" sz="1200" dirty="0">
                        <a:solidFill>
                          <a:srgbClr val="008000"/>
                        </a:solidFill>
                      </a:endParaRPr>
                    </a:p>
                  </a:txBody>
                  <a:tcPr>
                    <a:lnR w="12700" cap="flat" cmpd="sng" algn="ctr">
                      <a:solidFill>
                        <a:schemeClr val="tx1"/>
                      </a:solidFill>
                      <a:prstDash val="solid"/>
                      <a:round/>
                      <a:headEnd type="none" w="med" len="med"/>
                      <a:tailEnd type="none" w="med" len="med"/>
                    </a:lnR>
                    <a:lnB w="12700" cmpd="sng">
                      <a:noFill/>
                    </a:lnB>
                  </a:tcPr>
                </a:tc>
                <a:tc>
                  <a:txBody>
                    <a:bodyPr/>
                    <a:lstStyle/>
                    <a:p>
                      <a:pPr algn="r"/>
                      <a:r>
                        <a:rPr lang="en-US" sz="1200" dirty="0">
                          <a:solidFill>
                            <a:srgbClr val="008000"/>
                          </a:solidFill>
                        </a:rPr>
                        <a:t>0.3 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mpd="sng">
                      <a:noFill/>
                    </a:lnB>
                  </a:tcPr>
                </a:tc>
                <a:tc>
                  <a:txBody>
                    <a:bodyPr/>
                    <a:lstStyle/>
                    <a:p>
                      <a:pPr algn="r"/>
                      <a:r>
                        <a:rPr lang="en-US" sz="1200" dirty="0">
                          <a:solidFill>
                            <a:srgbClr val="008000"/>
                          </a:solidFill>
                        </a:rPr>
                        <a:t>2 </a:t>
                      </a:r>
                      <a:r>
                        <a:rPr lang="en-US" sz="1200" dirty="0">
                          <a:solidFill>
                            <a:srgbClr val="008000"/>
                          </a:solidFill>
                          <a:latin typeface="Symbol" pitchFamily="18" charset="2"/>
                        </a:rPr>
                        <a:t>m</a:t>
                      </a:r>
                      <a:r>
                        <a:rPr lang="en-US" sz="1200" dirty="0">
                          <a:solidFill>
                            <a:srgbClr val="008000"/>
                          </a:solidFill>
                        </a:rPr>
                        <a:t>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B w="12700" cmpd="sng">
                      <a:noFill/>
                    </a:lnB>
                  </a:tcPr>
                </a:tc>
                <a:extLst>
                  <a:ext uri="{0D108BD9-81ED-4DB2-BD59-A6C34878D82A}">
                    <a16:rowId xmlns:a16="http://schemas.microsoft.com/office/drawing/2014/main" val="10001"/>
                  </a:ext>
                </a:extLst>
              </a:tr>
              <a:tr h="2692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a:solidFill>
                            <a:srgbClr val="008000"/>
                          </a:solidFill>
                        </a:rPr>
                        <a:t>100 MHz</a:t>
                      </a:r>
                      <a:endParaRPr lang="en-GB" sz="1200" dirty="0">
                        <a:solidFill>
                          <a:srgbClr val="008000"/>
                        </a:solidFill>
                      </a:endParaRPr>
                    </a:p>
                  </a:txBody>
                  <a:tcPr>
                    <a:lnR w="12700" cap="flat" cmpd="sng" algn="ctr">
                      <a:solidFill>
                        <a:schemeClr val="tx1"/>
                      </a:solidFill>
                      <a:prstDash val="solid"/>
                      <a:round/>
                      <a:headEnd type="none" w="med" len="med"/>
                      <a:tailEnd type="none" w="med" len="med"/>
                    </a:lnR>
                    <a:lnT w="12700" cmpd="sng">
                      <a:noFill/>
                    </a:lnT>
                    <a:lnB w="12700" cmpd="sng">
                      <a:noFill/>
                    </a:lnB>
                  </a:tcPr>
                </a:tc>
                <a:tc>
                  <a:txBody>
                    <a:bodyPr/>
                    <a:lstStyle/>
                    <a:p>
                      <a:pPr algn="r"/>
                      <a:r>
                        <a:rPr lang="en-US" sz="1200" dirty="0">
                          <a:solidFill>
                            <a:srgbClr val="008000"/>
                          </a:solidFill>
                        </a:rPr>
                        <a:t>3 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tcPr>
                </a:tc>
                <a:tc>
                  <a:txBody>
                    <a:bodyPr/>
                    <a:lstStyle/>
                    <a:p>
                      <a:pPr algn="r"/>
                      <a:r>
                        <a:rPr lang="en-US" sz="1200" dirty="0">
                          <a:solidFill>
                            <a:srgbClr val="008000"/>
                          </a:solidFill>
                        </a:rPr>
                        <a:t>6.6 </a:t>
                      </a:r>
                      <a:r>
                        <a:rPr lang="en-US" sz="1200" dirty="0">
                          <a:solidFill>
                            <a:srgbClr val="008000"/>
                          </a:solidFill>
                          <a:latin typeface="Symbol" pitchFamily="18" charset="2"/>
                        </a:rPr>
                        <a:t>m</a:t>
                      </a:r>
                      <a:r>
                        <a:rPr lang="en-US" sz="1200" dirty="0">
                          <a:solidFill>
                            <a:srgbClr val="008000"/>
                          </a:solidFill>
                        </a:rPr>
                        <a:t>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T w="12700" cmpd="sng">
                      <a:noFill/>
                    </a:lnT>
                    <a:lnB w="12700" cmpd="sng">
                      <a:noFill/>
                    </a:lnB>
                  </a:tcPr>
                </a:tc>
                <a:extLst>
                  <a:ext uri="{0D108BD9-81ED-4DB2-BD59-A6C34878D82A}">
                    <a16:rowId xmlns:a16="http://schemas.microsoft.com/office/drawing/2014/main" val="10002"/>
                  </a:ext>
                </a:extLst>
              </a:tr>
              <a:tr h="269240">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200" dirty="0">
                          <a:solidFill>
                            <a:srgbClr val="008000"/>
                          </a:solidFill>
                        </a:rPr>
                        <a:t>1 MHz</a:t>
                      </a:r>
                      <a:endParaRPr lang="en-GB" sz="1200" dirty="0">
                        <a:solidFill>
                          <a:srgbClr val="008000"/>
                        </a:solidFill>
                      </a:endParaRPr>
                    </a:p>
                  </a:txBody>
                  <a:tcPr>
                    <a:lnR w="12700" cap="flat" cmpd="sng" algn="ctr">
                      <a:solidFill>
                        <a:schemeClr val="tx1"/>
                      </a:solidFill>
                      <a:prstDash val="solid"/>
                      <a:round/>
                      <a:headEnd type="none" w="med" len="med"/>
                      <a:tailEnd type="none" w="med" len="med"/>
                    </a:lnR>
                    <a:lnT w="12700" cmpd="sng">
                      <a:noFill/>
                    </a:lnT>
                    <a:lnB w="12700" cmpd="sng">
                      <a:noFill/>
                    </a:lnB>
                  </a:tcPr>
                </a:tc>
                <a:tc>
                  <a:txBody>
                    <a:bodyPr/>
                    <a:lstStyle/>
                    <a:p>
                      <a:pPr algn="r"/>
                      <a:r>
                        <a:rPr lang="en-US" sz="1200" dirty="0">
                          <a:solidFill>
                            <a:srgbClr val="008000"/>
                          </a:solidFill>
                        </a:rPr>
                        <a:t>300 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tcPr>
                </a:tc>
                <a:tc>
                  <a:txBody>
                    <a:bodyPr/>
                    <a:lstStyle/>
                    <a:p>
                      <a:pPr algn="r"/>
                      <a:r>
                        <a:rPr lang="en-US" sz="1200" dirty="0">
                          <a:solidFill>
                            <a:srgbClr val="008000"/>
                          </a:solidFill>
                        </a:rPr>
                        <a:t>66 </a:t>
                      </a:r>
                      <a:r>
                        <a:rPr lang="en-US" sz="1200" dirty="0">
                          <a:solidFill>
                            <a:srgbClr val="008000"/>
                          </a:solidFill>
                          <a:latin typeface="Symbol" pitchFamily="18" charset="2"/>
                        </a:rPr>
                        <a:t>m</a:t>
                      </a:r>
                      <a:r>
                        <a:rPr lang="en-US" sz="1200" dirty="0">
                          <a:solidFill>
                            <a:srgbClr val="008000"/>
                          </a:solidFill>
                        </a:rPr>
                        <a:t>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T w="12700" cmpd="sng">
                      <a:noFill/>
                    </a:lnT>
                    <a:lnB w="12700" cmpd="sng">
                      <a:noFill/>
                    </a:lnB>
                  </a:tcPr>
                </a:tc>
                <a:extLst>
                  <a:ext uri="{0D108BD9-81ED-4DB2-BD59-A6C34878D82A}">
                    <a16:rowId xmlns:a16="http://schemas.microsoft.com/office/drawing/2014/main" val="10003"/>
                  </a:ext>
                </a:extLst>
              </a:tr>
              <a:tr h="269240">
                <a:tc>
                  <a:txBody>
                    <a:bodyPr/>
                    <a:lstStyle/>
                    <a:p>
                      <a:pPr algn="r"/>
                      <a:r>
                        <a:rPr lang="en-US" sz="1200" dirty="0">
                          <a:solidFill>
                            <a:srgbClr val="008000"/>
                          </a:solidFill>
                        </a:rPr>
                        <a:t>50 Hz</a:t>
                      </a:r>
                      <a:endParaRPr lang="en-GB" sz="1200" dirty="0">
                        <a:solidFill>
                          <a:srgbClr val="008000"/>
                        </a:solidFill>
                      </a:endParaRPr>
                    </a:p>
                  </a:txBody>
                  <a:tcPr>
                    <a:lnR w="12700" cap="flat" cmpd="sng" algn="ctr">
                      <a:solidFill>
                        <a:schemeClr val="tx1"/>
                      </a:solidFill>
                      <a:prstDash val="solid"/>
                      <a:round/>
                      <a:headEnd type="none" w="med" len="med"/>
                      <a:tailEnd type="none" w="med" len="med"/>
                    </a:lnR>
                    <a:lnT w="12700" cmpd="sng">
                      <a:noFill/>
                    </a:lnT>
                  </a:tcPr>
                </a:tc>
                <a:tc>
                  <a:txBody>
                    <a:bodyPr/>
                    <a:lstStyle/>
                    <a:p>
                      <a:pPr algn="r"/>
                      <a:r>
                        <a:rPr lang="en-US" sz="1200" dirty="0">
                          <a:solidFill>
                            <a:srgbClr val="008000"/>
                          </a:solidFill>
                        </a:rPr>
                        <a:t>6 000 km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tcPr>
                </a:tc>
                <a:tc>
                  <a:txBody>
                    <a:bodyPr/>
                    <a:lstStyle/>
                    <a:p>
                      <a:pPr algn="r"/>
                      <a:r>
                        <a:rPr lang="en-US" sz="1200" dirty="0">
                          <a:solidFill>
                            <a:srgbClr val="008000"/>
                          </a:solidFill>
                        </a:rPr>
                        <a:t>9.3 mm</a:t>
                      </a:r>
                      <a:endParaRPr lang="en-GB" sz="1200" dirty="0">
                        <a:solidFill>
                          <a:srgbClr val="008000"/>
                        </a:solidFill>
                      </a:endParaRPr>
                    </a:p>
                  </a:txBody>
                  <a:tcPr>
                    <a:lnL w="12700" cap="flat" cmpd="sng" algn="ctr">
                      <a:solidFill>
                        <a:schemeClr val="tx1"/>
                      </a:solidFill>
                      <a:prstDash val="solid"/>
                      <a:round/>
                      <a:headEnd type="none" w="med" len="med"/>
                      <a:tailEnd type="none" w="med" len="med"/>
                    </a:lnL>
                    <a:lnT w="12700" cmpd="sng">
                      <a:noFill/>
                    </a:lnT>
                  </a:tcPr>
                </a:tc>
                <a:extLst>
                  <a:ext uri="{0D108BD9-81ED-4DB2-BD59-A6C34878D82A}">
                    <a16:rowId xmlns:a16="http://schemas.microsoft.com/office/drawing/2014/main" val="10004"/>
                  </a:ext>
                </a:extLst>
              </a:tr>
            </a:tbl>
          </a:graphicData>
        </a:graphic>
      </p:graphicFrame>
      <p:pic>
        <p:nvPicPr>
          <p:cNvPr id="17441" name="Picture 17" descr="skindepth.png"/>
          <p:cNvPicPr>
            <a:picLocks noChangeAspect="1"/>
          </p:cNvPicPr>
          <p:nvPr/>
        </p:nvPicPr>
        <p:blipFill>
          <a:blip r:embed="rId5" cstate="print"/>
          <a:srcRect/>
          <a:stretch>
            <a:fillRect/>
          </a:stretch>
        </p:blipFill>
        <p:spPr bwMode="auto">
          <a:xfrm>
            <a:off x="1262063" y="1054100"/>
            <a:ext cx="5005387" cy="4840288"/>
          </a:xfrm>
          <a:prstGeom prst="rect">
            <a:avLst/>
          </a:prstGeom>
          <a:noFill/>
          <a:ln w="9525">
            <a:noFill/>
            <a:miter lim="800000"/>
            <a:headEnd/>
            <a:tailEnd/>
          </a:ln>
        </p:spPr>
      </p:pic>
      <p:graphicFrame>
        <p:nvGraphicFramePr>
          <p:cNvPr id="16457" name="Group 73"/>
          <p:cNvGraphicFramePr>
            <a:graphicFrameLocks noGrp="1"/>
          </p:cNvGraphicFramePr>
          <p:nvPr>
            <p:ph sz="half" idx="1"/>
          </p:nvPr>
        </p:nvGraphicFramePr>
        <p:xfrm>
          <a:off x="1525588" y="5881688"/>
          <a:ext cx="4060825" cy="776288"/>
        </p:xfrm>
        <a:graphic>
          <a:graphicData uri="http://schemas.openxmlformats.org/drawingml/2006/table">
            <a:tbl>
              <a:tblPr/>
              <a:tblGrid>
                <a:gridCol w="4060825">
                  <a:extLst>
                    <a:ext uri="{9D8B030D-6E8A-4147-A177-3AD203B41FA5}">
                      <a16:colId xmlns:a16="http://schemas.microsoft.com/office/drawing/2014/main" val="20000"/>
                    </a:ext>
                  </a:extLst>
                </a:gridCol>
              </a:tblGrid>
              <a:tr h="776288">
                <a:tc>
                  <a:txBody>
                    <a:bodyPr/>
                    <a:lstStyle/>
                    <a:p>
                      <a:pPr marL="571500" marR="0" lvl="0" indent="-5715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FF"/>
                          </a:solidFill>
                          <a:effectLst/>
                          <a:latin typeface="Arial" charset="0"/>
                          <a:cs typeface="Times New Roman" pitchFamily="18" charset="0"/>
                        </a:rPr>
                        <a:t>Plotted are the wavelength </a:t>
                      </a:r>
                      <a:r>
                        <a:rPr kumimoji="0" lang="en-US" sz="1200" b="0" i="0" u="none" strike="noStrike" cap="none" normalizeH="0" baseline="0" dirty="0">
                          <a:ln>
                            <a:noFill/>
                          </a:ln>
                          <a:solidFill>
                            <a:srgbClr val="0000FF"/>
                          </a:solidFill>
                          <a:effectLst/>
                          <a:latin typeface="Symbol" pitchFamily="18" charset="2"/>
                          <a:cs typeface="Times New Roman" pitchFamily="18" charset="0"/>
                        </a:rPr>
                        <a:t>l</a:t>
                      </a:r>
                      <a:r>
                        <a:rPr kumimoji="0" lang="en-US" sz="1200" b="0" i="0" u="none" strike="noStrike" cap="none" normalizeH="0" baseline="0" dirty="0">
                          <a:ln>
                            <a:noFill/>
                          </a:ln>
                          <a:solidFill>
                            <a:srgbClr val="0000FF"/>
                          </a:solidFill>
                          <a:effectLst/>
                          <a:latin typeface="Arial" charset="0"/>
                          <a:cs typeface="Times New Roman" pitchFamily="18" charset="0"/>
                        </a:rPr>
                        <a:t> in [m], the</a:t>
                      </a:r>
                      <a:endParaRPr kumimoji="0" lang="en-US" sz="1200" b="0" i="0" u="none" strike="noStrike" cap="none" normalizeH="0" baseline="0" dirty="0">
                        <a:ln>
                          <a:noFill/>
                        </a:ln>
                        <a:solidFill>
                          <a:srgbClr val="0000FF"/>
                        </a:solidFill>
                        <a:effectLst/>
                        <a:latin typeface="Arial" charset="0"/>
                      </a:endParaRPr>
                    </a:p>
                    <a:p>
                      <a:pPr marL="571500" marR="0" lvl="0" indent="-5715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FF"/>
                          </a:solidFill>
                          <a:effectLst/>
                          <a:latin typeface="Arial" charset="0"/>
                          <a:cs typeface="Times New Roman" pitchFamily="18" charset="0"/>
                        </a:rPr>
                        <a:t>skin depth </a:t>
                      </a:r>
                      <a:r>
                        <a:rPr kumimoji="0" lang="en-US" sz="1200" b="0" i="0" u="none" strike="noStrike" cap="none" normalizeH="0" baseline="0" dirty="0">
                          <a:ln>
                            <a:noFill/>
                          </a:ln>
                          <a:solidFill>
                            <a:srgbClr val="0000FF"/>
                          </a:solidFill>
                          <a:effectLst/>
                          <a:latin typeface="Symbol" pitchFamily="18" charset="2"/>
                          <a:cs typeface="Times New Roman" pitchFamily="18" charset="0"/>
                        </a:rPr>
                        <a:t>d</a:t>
                      </a:r>
                      <a:r>
                        <a:rPr kumimoji="0" lang="en-US" sz="1200" b="0" i="0" u="none" strike="noStrike" cap="none" normalizeH="0" baseline="0" dirty="0">
                          <a:ln>
                            <a:noFill/>
                          </a:ln>
                          <a:solidFill>
                            <a:srgbClr val="0000FF"/>
                          </a:solidFill>
                          <a:effectLst/>
                          <a:latin typeface="Arial" charset="0"/>
                          <a:cs typeface="Times New Roman" pitchFamily="18" charset="0"/>
                        </a:rPr>
                        <a:t> in [</a:t>
                      </a:r>
                      <a:r>
                        <a:rPr kumimoji="0" lang="en-US" sz="1200" b="0" i="0" u="none" strike="noStrike" cap="none" normalizeH="0" baseline="0" dirty="0">
                          <a:ln>
                            <a:noFill/>
                          </a:ln>
                          <a:solidFill>
                            <a:srgbClr val="0000FF"/>
                          </a:solidFill>
                          <a:effectLst/>
                          <a:latin typeface="Symbol" pitchFamily="18" charset="2"/>
                          <a:cs typeface="Times New Roman" pitchFamily="18" charset="0"/>
                        </a:rPr>
                        <a:t>m</a:t>
                      </a:r>
                      <a:r>
                        <a:rPr kumimoji="0" lang="en-US" sz="1200" b="0" i="0" u="none" strike="noStrike" cap="none" normalizeH="0" baseline="0" dirty="0">
                          <a:ln>
                            <a:noFill/>
                          </a:ln>
                          <a:solidFill>
                            <a:srgbClr val="0000FF"/>
                          </a:solidFill>
                          <a:effectLst/>
                          <a:latin typeface="Arial" charset="0"/>
                          <a:cs typeface="Times New Roman" pitchFamily="18" charset="0"/>
                        </a:rPr>
                        <a:t>m] and the ratio </a:t>
                      </a:r>
                      <a:r>
                        <a:rPr kumimoji="0" lang="en-US" sz="1200" b="0" i="1" u="none" strike="noStrike" cap="none" normalizeH="0" baseline="0" dirty="0">
                          <a:ln>
                            <a:noFill/>
                          </a:ln>
                          <a:solidFill>
                            <a:srgbClr val="0000FF"/>
                          </a:solidFill>
                          <a:effectLst/>
                          <a:latin typeface="Arial" charset="0"/>
                          <a:cs typeface="Times New Roman" pitchFamily="18" charset="0"/>
                        </a:rPr>
                        <a:t>(</a:t>
                      </a:r>
                      <a:r>
                        <a:rPr kumimoji="0" lang="en-US" sz="1200" b="0" i="1" u="none" strike="noStrike" cap="none" normalizeH="0" baseline="0" dirty="0">
                          <a:ln>
                            <a:noFill/>
                          </a:ln>
                          <a:solidFill>
                            <a:srgbClr val="0000FF"/>
                          </a:solidFill>
                          <a:effectLst/>
                          <a:latin typeface="Symbol" pitchFamily="18" charset="2"/>
                          <a:cs typeface="Times New Roman" pitchFamily="18" charset="0"/>
                        </a:rPr>
                        <a:t>l/</a:t>
                      </a:r>
                      <a:r>
                        <a:rPr kumimoji="0" lang="en-US" sz="1200" b="0" i="0" u="none" strike="noStrike" cap="none" normalizeH="0" baseline="0" dirty="0">
                          <a:ln>
                            <a:noFill/>
                          </a:ln>
                          <a:solidFill>
                            <a:srgbClr val="0000FF"/>
                          </a:solidFill>
                          <a:effectLst/>
                          <a:latin typeface="Symbol" pitchFamily="18" charset="2"/>
                          <a:cs typeface="Times New Roman" pitchFamily="18" charset="0"/>
                        </a:rPr>
                        <a:t>d</a:t>
                      </a:r>
                      <a:r>
                        <a:rPr kumimoji="0" lang="en-US" sz="1200" b="0" i="1" u="none" strike="noStrike" cap="none" normalizeH="0" baseline="0" dirty="0">
                          <a:ln>
                            <a:noFill/>
                          </a:ln>
                          <a:solidFill>
                            <a:srgbClr val="0000FF"/>
                          </a:solidFill>
                          <a:effectLst/>
                          <a:latin typeface="Arial" charset="0"/>
                          <a:cs typeface="Times New Roman" pitchFamily="18" charset="0"/>
                        </a:rPr>
                        <a:t>) </a:t>
                      </a:r>
                      <a:r>
                        <a:rPr kumimoji="0" lang="en-US" sz="1200" b="0" i="0" u="none" strike="noStrike" cap="none" normalizeH="0" baseline="0" dirty="0">
                          <a:ln>
                            <a:noFill/>
                          </a:ln>
                          <a:solidFill>
                            <a:srgbClr val="0000FF"/>
                          </a:solidFill>
                          <a:effectLst/>
                          <a:latin typeface="Arial" charset="0"/>
                          <a:cs typeface="Times New Roman" pitchFamily="18" charset="0"/>
                        </a:rPr>
                        <a:t>* 10</a:t>
                      </a:r>
                      <a:r>
                        <a:rPr kumimoji="0" lang="en-US" sz="1200" b="0" i="0" u="none" strike="noStrike" cap="none" normalizeH="0" baseline="30000" dirty="0">
                          <a:ln>
                            <a:noFill/>
                          </a:ln>
                          <a:solidFill>
                            <a:srgbClr val="0000FF"/>
                          </a:solidFill>
                          <a:effectLst/>
                          <a:latin typeface="Arial" charset="0"/>
                          <a:cs typeface="Times New Roman" pitchFamily="18" charset="0"/>
                        </a:rPr>
                        <a:t>6</a:t>
                      </a:r>
                      <a:r>
                        <a:rPr kumimoji="0" lang="en-US" sz="1200" b="0" i="0" u="none" strike="noStrike" cap="none" normalizeH="0" baseline="0" dirty="0">
                          <a:ln>
                            <a:noFill/>
                          </a:ln>
                          <a:solidFill>
                            <a:srgbClr val="0000FF"/>
                          </a:solidFill>
                          <a:effectLst/>
                          <a:latin typeface="Arial" charset="0"/>
                          <a:cs typeface="Times New Roman" pitchFamily="18" charset="0"/>
                        </a:rPr>
                        <a:t> for copper.</a:t>
                      </a:r>
                    </a:p>
                    <a:p>
                      <a:pPr marL="571500" marR="0" lvl="0" indent="-57150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rgbClr val="0000FF"/>
                          </a:solidFill>
                          <a:effectLst/>
                          <a:latin typeface="Arial" charset="0"/>
                          <a:cs typeface="Times New Roman" pitchFamily="18" charset="0"/>
                        </a:rPr>
                        <a:t>Conductivity of copper: </a:t>
                      </a:r>
                      <a:r>
                        <a:rPr kumimoji="0" lang="en-US" sz="1200" b="0" i="0" u="none" strike="noStrike" cap="none" normalizeH="0" baseline="0" dirty="0">
                          <a:ln>
                            <a:noFill/>
                          </a:ln>
                          <a:solidFill>
                            <a:srgbClr val="0000FF"/>
                          </a:solidFill>
                          <a:effectLst/>
                          <a:latin typeface="Symbol" pitchFamily="18" charset="2"/>
                          <a:cs typeface="Times New Roman" pitchFamily="18" charset="0"/>
                        </a:rPr>
                        <a:t>s</a:t>
                      </a:r>
                      <a:r>
                        <a:rPr kumimoji="0" lang="en-US" sz="1200" b="0" i="0" u="none" strike="noStrike" cap="none" normalizeH="0" baseline="0" dirty="0">
                          <a:ln>
                            <a:noFill/>
                          </a:ln>
                          <a:solidFill>
                            <a:srgbClr val="0000FF"/>
                          </a:solidFill>
                          <a:effectLst/>
                          <a:latin typeface="Arial" charset="0"/>
                          <a:cs typeface="Times New Roman" pitchFamily="18" charset="0"/>
                        </a:rPr>
                        <a:t> = 58*10</a:t>
                      </a:r>
                      <a:r>
                        <a:rPr kumimoji="0" lang="en-US" sz="1200" b="0" i="0" u="none" strike="noStrike" cap="none" normalizeH="0" baseline="30000" dirty="0">
                          <a:ln>
                            <a:noFill/>
                          </a:ln>
                          <a:solidFill>
                            <a:srgbClr val="0000FF"/>
                          </a:solidFill>
                          <a:effectLst/>
                          <a:latin typeface="Arial" charset="0"/>
                          <a:cs typeface="Times New Roman" pitchFamily="18" charset="0"/>
                        </a:rPr>
                        <a:t>6</a:t>
                      </a:r>
                      <a:r>
                        <a:rPr kumimoji="0" lang="en-US" sz="1200" b="0" i="0" u="none" strike="noStrike" cap="none" normalizeH="0" baseline="0" dirty="0">
                          <a:ln>
                            <a:noFill/>
                          </a:ln>
                          <a:solidFill>
                            <a:srgbClr val="0000FF"/>
                          </a:solidFill>
                          <a:effectLst/>
                          <a:latin typeface="Arial" charset="0"/>
                          <a:cs typeface="Times New Roman" pitchFamily="18" charset="0"/>
                        </a:rPr>
                        <a:t> S/m</a:t>
                      </a:r>
                    </a:p>
                  </a:txBody>
                  <a:tcPr marL="92075" marR="92075" marT="46038" marB="46038" horzOverflow="overflow">
                    <a:lnL cap="flat">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0" name="Oval 19"/>
          <p:cNvSpPr/>
          <p:nvPr/>
        </p:nvSpPr>
        <p:spPr bwMode="auto">
          <a:xfrm>
            <a:off x="4914900" y="3395663"/>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1" name="Oval 20"/>
          <p:cNvSpPr/>
          <p:nvPr/>
        </p:nvSpPr>
        <p:spPr bwMode="auto">
          <a:xfrm>
            <a:off x="4914900" y="4084638"/>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Oval 21"/>
          <p:cNvSpPr/>
          <p:nvPr/>
        </p:nvSpPr>
        <p:spPr bwMode="auto">
          <a:xfrm>
            <a:off x="3794125" y="2967038"/>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Oval 22"/>
          <p:cNvSpPr/>
          <p:nvPr/>
        </p:nvSpPr>
        <p:spPr bwMode="auto">
          <a:xfrm>
            <a:off x="3794125" y="3252788"/>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Oval 23"/>
          <p:cNvSpPr/>
          <p:nvPr/>
        </p:nvSpPr>
        <p:spPr bwMode="auto">
          <a:xfrm>
            <a:off x="1547813" y="1597025"/>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Oval 24"/>
          <p:cNvSpPr/>
          <p:nvPr/>
        </p:nvSpPr>
        <p:spPr bwMode="auto">
          <a:xfrm>
            <a:off x="1547813" y="2154238"/>
            <a:ext cx="101600" cy="111125"/>
          </a:xfrm>
          <a:prstGeom prst="ellipse">
            <a:avLst/>
          </a:prstGeom>
          <a:noFill/>
          <a:ln w="19050" cap="flat" cmpd="sng" algn="ctr">
            <a:solidFill>
              <a:srgbClr val="CC0066"/>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2" name="TextBox 1"/>
              <p:cNvSpPr txBox="1"/>
              <p:nvPr/>
            </p:nvSpPr>
            <p:spPr>
              <a:xfrm>
                <a:off x="6348413" y="5721531"/>
                <a:ext cx="2478087" cy="803297"/>
              </a:xfrm>
              <a:prstGeom prst="rect">
                <a:avLst/>
              </a:prstGeom>
              <a:noFill/>
            </p:spPr>
            <p:txBody>
              <a:bodyPr wrap="square" rtlCol="0">
                <a:spAutoFit/>
              </a:bodyPr>
              <a:lstStyle/>
              <a:p>
                <a:pPr>
                  <a:buNone/>
                </a:pPr>
                <a:r>
                  <a:rPr lang="el-GR" sz="1400" b="0" dirty="0"/>
                  <a:t>μ</a:t>
                </a:r>
                <a:r>
                  <a:rPr lang="en-GB" sz="1400" b="0" baseline="-25000" dirty="0"/>
                  <a:t>0</a:t>
                </a:r>
                <a:r>
                  <a:rPr lang="en-GB" sz="1400" b="0" dirty="0"/>
                  <a:t> = 4</a:t>
                </a:r>
                <a:r>
                  <a:rPr lang="el-GR" sz="1400" b="0" dirty="0"/>
                  <a:t>π</a:t>
                </a:r>
                <a:r>
                  <a:rPr lang="en-GB" sz="1400" b="0" dirty="0"/>
                  <a:t> ∙ 10</a:t>
                </a:r>
                <a:r>
                  <a:rPr lang="en-GB" sz="1400" b="0" baseline="30000" dirty="0"/>
                  <a:t>-7</a:t>
                </a:r>
                <a:r>
                  <a:rPr lang="en-GB" sz="1400" b="0" dirty="0"/>
                  <a:t>  Vs/Am</a:t>
                </a:r>
                <a:endParaRPr lang="en-GB" sz="1400" b="0" baseline="30000" dirty="0"/>
              </a:p>
              <a:p>
                <a:pPr>
                  <a:buNone/>
                </a:pPr>
                <a:r>
                  <a:rPr lang="el-GR" sz="1400" b="0" dirty="0"/>
                  <a:t>ε</a:t>
                </a:r>
                <a:r>
                  <a:rPr lang="en-GB" sz="1400" b="0" baseline="-25000" dirty="0"/>
                  <a:t>0</a:t>
                </a:r>
                <a:r>
                  <a:rPr lang="en-GB" sz="1400" b="0" dirty="0"/>
                  <a:t> = 8.854187 ∙ 10</a:t>
                </a:r>
                <a:r>
                  <a:rPr lang="en-GB" sz="1400" b="0" baseline="30000" dirty="0"/>
                  <a:t>-12</a:t>
                </a:r>
                <a:r>
                  <a:rPr lang="en-GB" sz="1400" b="0" dirty="0"/>
                  <a:t>  As/Vm</a:t>
                </a:r>
              </a:p>
              <a:p>
                <a:pPr>
                  <a:buNone/>
                </a:pPr>
                <a:r>
                  <a:rPr lang="en-GB" sz="1400" b="0" dirty="0"/>
                  <a:t>c </a:t>
                </a:r>
                <a14:m>
                  <m:oMath xmlns:m="http://schemas.openxmlformats.org/officeDocument/2006/math">
                    <m:r>
                      <a:rPr lang="en-GB" sz="1400" b="0" i="1" smtClean="0">
                        <a:latin typeface="Cambria Math"/>
                        <a:ea typeface="Cambria Math"/>
                      </a:rPr>
                      <m:t>≈ </m:t>
                    </m:r>
                  </m:oMath>
                </a14:m>
                <a:r>
                  <a:rPr lang="en-GB" sz="1400" b="0" dirty="0"/>
                  <a:t>3 ·10</a:t>
                </a:r>
                <a:r>
                  <a:rPr lang="en-GB" sz="1400" b="0" baseline="30000" dirty="0"/>
                  <a:t>8</a:t>
                </a:r>
                <a:r>
                  <a:rPr lang="en-GB" sz="1400" b="0" dirty="0"/>
                  <a:t> m/s</a:t>
                </a:r>
              </a:p>
            </p:txBody>
          </p:sp>
        </mc:Choice>
        <mc:Fallback xmlns="">
          <p:sp>
            <p:nvSpPr>
              <p:cNvPr id="2" name="TextBox 1"/>
              <p:cNvSpPr txBox="1">
                <a:spLocks noRot="1" noChangeAspect="1" noMove="1" noResize="1" noEditPoints="1" noAdjustHandles="1" noChangeArrowheads="1" noChangeShapeType="1" noTextEdit="1"/>
              </p:cNvSpPr>
              <p:nvPr/>
            </p:nvSpPr>
            <p:spPr>
              <a:xfrm>
                <a:off x="6348413" y="5721531"/>
                <a:ext cx="2478087" cy="803297"/>
              </a:xfrm>
              <a:prstGeom prst="rect">
                <a:avLst/>
              </a:prstGeom>
              <a:blipFill rotWithShape="1">
                <a:blip r:embed="rId7"/>
                <a:stretch>
                  <a:fillRect l="-491" t="-3053" b="-7634"/>
                </a:stretch>
              </a:blipFill>
            </p:spPr>
            <p:txBody>
              <a:bodyPr/>
              <a:lstStyle/>
              <a:p>
                <a:r>
                  <a:rPr lang="en-GB">
                    <a:noFill/>
                  </a:rPr>
                  <a:t> </a:t>
                </a:r>
              </a:p>
            </p:txBody>
          </p:sp>
        </mc:Fallback>
      </mc:AlternateContent>
      <p:sp>
        <p:nvSpPr>
          <p:cNvPr id="27" name="Rectangle 152">
            <a:extLst>
              <a:ext uri="{FF2B5EF4-FFF2-40B4-BE49-F238E27FC236}">
                <a16:creationId xmlns:a16="http://schemas.microsoft.com/office/drawing/2014/main" id="{3989F974-5ABA-40A0-94CE-11DFC012BDC6}"/>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Scaling laws</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4515" name="Slide Number Placeholder 4"/>
          <p:cNvSpPr>
            <a:spLocks noGrp="1"/>
          </p:cNvSpPr>
          <p:nvPr>
            <p:ph type="sldNum" sz="quarter" idx="11"/>
          </p:nvPr>
        </p:nvSpPr>
        <p:spPr>
          <a:noFill/>
        </p:spPr>
        <p:txBody>
          <a:bodyPr/>
          <a:lstStyle/>
          <a:p>
            <a:fld id="{467BF5BE-B536-466C-AA93-100B405F725B}" type="slidenum">
              <a:rPr lang="en-US" smtClean="0"/>
              <a:pPr/>
              <a:t>91</a:t>
            </a:fld>
            <a:endParaRPr lang="en-US" dirty="0"/>
          </a:p>
        </p:txBody>
      </p:sp>
      <p:sp>
        <p:nvSpPr>
          <p:cNvPr id="291842" name="Rectangle 2"/>
          <p:cNvSpPr>
            <a:spLocks noChangeArrowheads="1"/>
          </p:cNvSpPr>
          <p:nvPr/>
        </p:nvSpPr>
        <p:spPr bwMode="auto">
          <a:xfrm>
            <a:off x="873125" y="0"/>
            <a:ext cx="7354888" cy="1066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3600" dirty="0">
                <a:solidFill>
                  <a:srgbClr val="FF0000"/>
                </a:solidFill>
                <a:effectLst>
                  <a:outerShdw blurRad="38100" dist="38100" dir="2700000" algn="tl">
                    <a:srgbClr val="C0C0C0"/>
                  </a:outerShdw>
                </a:effectLst>
              </a:rPr>
              <a:t>Scaling of a pillbox-type cavity</a:t>
            </a:r>
          </a:p>
        </p:txBody>
      </p:sp>
      <p:sp>
        <p:nvSpPr>
          <p:cNvPr id="64517" name="Rectangle 3"/>
          <p:cNvSpPr>
            <a:spLocks noChangeArrowheads="1"/>
          </p:cNvSpPr>
          <p:nvPr/>
        </p:nvSpPr>
        <p:spPr bwMode="auto">
          <a:xfrm>
            <a:off x="3694113" y="4151313"/>
            <a:ext cx="217487" cy="168275"/>
          </a:xfrm>
          <a:prstGeom prst="rect">
            <a:avLst/>
          </a:prstGeom>
          <a:noFill/>
          <a:ln w="9525" algn="ctr">
            <a:noFill/>
            <a:miter lim="800000"/>
            <a:headEnd/>
            <a:tailEnd/>
          </a:ln>
        </p:spPr>
        <p:txBody>
          <a:bodyPr wrap="none" lIns="92075" tIns="46038" rIns="92075" bIns="46038" anchor="ctr">
            <a:spAutoFit/>
          </a:bodyPr>
          <a:lstStyle/>
          <a:p>
            <a:pPr>
              <a:lnSpc>
                <a:spcPct val="100000"/>
              </a:lnSpc>
              <a:spcBef>
                <a:spcPct val="0"/>
              </a:spcBef>
              <a:buClrTx/>
              <a:buSzTx/>
              <a:buFontTx/>
              <a:buNone/>
            </a:pPr>
            <a:r>
              <a:rPr lang="en-US" sz="500" b="0" dirty="0">
                <a:solidFill>
                  <a:schemeClr val="tx1"/>
                </a:solidFill>
                <a:latin typeface="Times New Roman" pitchFamily="18" charset="0"/>
                <a:cs typeface="Times New Roman" pitchFamily="18" charset="0"/>
              </a:rPr>
              <a:t>i </a:t>
            </a:r>
            <a:endParaRPr lang="en-US" b="0" dirty="0">
              <a:solidFill>
                <a:schemeClr val="tx1"/>
              </a:solidFill>
              <a:latin typeface="Times New Roman" pitchFamily="18" charset="0"/>
            </a:endParaRPr>
          </a:p>
        </p:txBody>
      </p:sp>
      <p:sp>
        <p:nvSpPr>
          <p:cNvPr id="64518" name="Rectangle 5"/>
          <p:cNvSpPr>
            <a:spLocks noChangeArrowheads="1"/>
          </p:cNvSpPr>
          <p:nvPr/>
        </p:nvSpPr>
        <p:spPr bwMode="auto">
          <a:xfrm>
            <a:off x="860425" y="1027113"/>
            <a:ext cx="8002221" cy="2654300"/>
          </a:xfrm>
          <a:prstGeom prst="rect">
            <a:avLst/>
          </a:prstGeom>
          <a:noFill/>
          <a:ln w="9525">
            <a:noFill/>
            <a:miter lim="800000"/>
            <a:headEnd/>
            <a:tailEnd/>
          </a:ln>
        </p:spPr>
        <p:txBody>
          <a:bodyPr lIns="0" tIns="0" rIns="0" bIns="0"/>
          <a:lstStyle/>
          <a:p>
            <a:pPr>
              <a:spcBef>
                <a:spcPct val="0"/>
              </a:spcBef>
              <a:buClrTx/>
              <a:buSzTx/>
              <a:buFontTx/>
              <a:buNone/>
            </a:pPr>
            <a:r>
              <a:rPr lang="en-US" sz="1600" b="0" u="sng" dirty="0"/>
              <a:t>Starting point:</a:t>
            </a:r>
            <a:r>
              <a:rPr lang="en-US" sz="1600" b="0" dirty="0"/>
              <a:t> SUPERFISH simulation results for a cavity of a given geometry with copper walls. Parameters: </a:t>
            </a:r>
            <a:r>
              <a:rPr lang="en-US" sz="1600" b="0" i="1" dirty="0">
                <a:latin typeface="Times New Roman" pitchFamily="18" charset="0"/>
                <a:cs typeface="Times New Roman" pitchFamily="18" charset="0"/>
              </a:rPr>
              <a:t>f</a:t>
            </a:r>
            <a:r>
              <a:rPr lang="en-US" sz="1600" b="0" dirty="0"/>
              <a:t> = 3030 MHz, </a:t>
            </a:r>
            <a:r>
              <a:rPr lang="en-US" sz="1600" b="0" i="1" dirty="0">
                <a:latin typeface="Times New Roman" pitchFamily="18" charset="0"/>
                <a:cs typeface="Times New Roman" pitchFamily="18" charset="0"/>
              </a:rPr>
              <a:t>Q</a:t>
            </a:r>
            <a:r>
              <a:rPr lang="en-US" sz="1600" b="0" i="1" baseline="-25000" dirty="0">
                <a:latin typeface="Times New Roman" pitchFamily="18" charset="0"/>
                <a:cs typeface="Times New Roman" pitchFamily="18" charset="0"/>
              </a:rPr>
              <a:t>1</a:t>
            </a:r>
            <a:r>
              <a:rPr lang="en-US" sz="1600" b="0" dirty="0"/>
              <a:t> = 9625 and </a:t>
            </a:r>
            <a:r>
              <a:rPr lang="en-US" sz="1600" b="0" i="1" dirty="0">
                <a:latin typeface="Times New Roman" pitchFamily="18" charset="0"/>
                <a:cs typeface="Times New Roman" pitchFamily="18" charset="0"/>
              </a:rPr>
              <a:t>R</a:t>
            </a:r>
            <a:r>
              <a:rPr lang="en-US" sz="1600" b="0" dirty="0"/>
              <a:t> = 631 k</a:t>
            </a:r>
            <a:r>
              <a:rPr lang="en-US" sz="1600" b="0" dirty="0">
                <a:latin typeface="Symbol" pitchFamily="18" charset="2"/>
              </a:rPr>
              <a:t>W,</a:t>
            </a:r>
            <a:r>
              <a:rPr lang="en-US" sz="1600" b="0" dirty="0"/>
              <a:t> thus</a:t>
            </a:r>
            <a:r>
              <a:rPr lang="en-US" sz="1600" b="0" i="1" dirty="0">
                <a:latin typeface="Times New Roman" pitchFamily="18" charset="0"/>
                <a:cs typeface="Times New Roman" pitchFamily="18" charset="0"/>
              </a:rPr>
              <a:t> R/Q= </a:t>
            </a:r>
            <a:r>
              <a:rPr lang="en-US" sz="1600" b="0" dirty="0"/>
              <a:t>65.56 </a:t>
            </a:r>
            <a:r>
              <a:rPr lang="en-US" sz="1600" b="0" dirty="0">
                <a:latin typeface="Symbol" pitchFamily="18" charset="2"/>
              </a:rPr>
              <a:t>W</a:t>
            </a:r>
            <a:br>
              <a:rPr lang="en-US" sz="1600" b="0" dirty="0">
                <a:latin typeface="Symbol" pitchFamily="18" charset="2"/>
              </a:rPr>
            </a:br>
            <a:br>
              <a:rPr lang="en-US" sz="1600" b="0" i="1" dirty="0">
                <a:latin typeface="Times New Roman" pitchFamily="18" charset="0"/>
                <a:cs typeface="Times New Roman" pitchFamily="18" charset="0"/>
              </a:rPr>
            </a:br>
            <a:r>
              <a:rPr lang="en-US" sz="1600" b="0" u="sng" dirty="0"/>
              <a:t>Question:</a:t>
            </a:r>
            <a:r>
              <a:rPr lang="en-US" sz="1600" b="0" dirty="0"/>
              <a:t> What are the characteristic parameters (</a:t>
            </a:r>
            <a:r>
              <a:rPr lang="en-US" sz="1600" b="0" i="1" dirty="0">
                <a:latin typeface="Times New Roman" pitchFamily="18" charset="0"/>
                <a:cs typeface="Times New Roman" pitchFamily="18" charset="0"/>
              </a:rPr>
              <a:t>Q, R/Q,</a:t>
            </a:r>
            <a:r>
              <a:rPr lang="en-US" sz="1600" b="0" i="1" dirty="0"/>
              <a:t> </a:t>
            </a:r>
            <a:r>
              <a:rPr lang="en-US" sz="1600" b="0" i="1" dirty="0">
                <a:latin typeface="Symbol" pitchFamily="18" charset="2"/>
              </a:rPr>
              <a:t>l</a:t>
            </a:r>
            <a:r>
              <a:rPr lang="en-US" sz="1600" b="0" dirty="0"/>
              <a:t>) of a cavity of similar shape, that operates at a frequency of 814.5 MHz, built with steel walls?</a:t>
            </a:r>
            <a:br>
              <a:rPr lang="en-US" sz="1600" b="0" dirty="0"/>
            </a:br>
            <a:r>
              <a:rPr lang="en-US" sz="1600" b="0" dirty="0"/>
              <a:t>(</a:t>
            </a:r>
            <a:r>
              <a:rPr lang="en-US" sz="1600" b="0" i="1" dirty="0">
                <a:latin typeface="Symbol" pitchFamily="18" charset="2"/>
              </a:rPr>
              <a:t>s</a:t>
            </a:r>
            <a:r>
              <a:rPr lang="en-US" sz="1600" b="0" i="1" baseline="-25000" dirty="0"/>
              <a:t>copper</a:t>
            </a:r>
            <a:r>
              <a:rPr lang="en-US" sz="1600" b="0" baseline="-25000" dirty="0"/>
              <a:t> </a:t>
            </a:r>
            <a:r>
              <a:rPr lang="en-US" sz="1600" b="0" dirty="0"/>
              <a:t>= 58 MS/m, here we assume </a:t>
            </a:r>
            <a:r>
              <a:rPr lang="en-US" sz="1600" b="0" i="1" dirty="0">
                <a:latin typeface="Symbol" pitchFamily="18" charset="2"/>
              </a:rPr>
              <a:t>s</a:t>
            </a:r>
            <a:r>
              <a:rPr lang="en-US" sz="1600" b="0" i="1" baseline="-25000" dirty="0"/>
              <a:t>steel</a:t>
            </a:r>
            <a:r>
              <a:rPr lang="en-US" sz="1600" b="0" baseline="-25000" dirty="0"/>
              <a:t> </a:t>
            </a:r>
            <a:r>
              <a:rPr lang="en-US" sz="1600" b="0" dirty="0">
                <a:latin typeface="Symbol" pitchFamily="18" charset="2"/>
              </a:rPr>
              <a:t>»</a:t>
            </a:r>
            <a:r>
              <a:rPr lang="en-US" sz="1600" b="0" dirty="0"/>
              <a:t> 2 MS/m) ;MS=Mega Siemens</a:t>
            </a:r>
            <a:br>
              <a:rPr lang="en-US" sz="1600" b="0" dirty="0"/>
            </a:br>
            <a:br>
              <a:rPr lang="en-US" sz="1600" b="0" dirty="0"/>
            </a:br>
            <a:r>
              <a:rPr lang="en-US" sz="1600" b="0" u="sng" dirty="0"/>
              <a:t>Answer:</a:t>
            </a:r>
            <a:r>
              <a:rPr lang="en-US" sz="1600" b="0" dirty="0"/>
              <a:t> For the first cavity (copper) we find </a:t>
            </a:r>
            <a:br>
              <a:rPr lang="en-US" sz="1600" b="0" dirty="0"/>
            </a:br>
            <a:r>
              <a:rPr lang="en-US" sz="1600" b="0" dirty="0"/>
              <a:t>Skin depth </a:t>
            </a:r>
            <a:r>
              <a:rPr lang="en-US" sz="1600" b="0" i="1" dirty="0">
                <a:latin typeface="Symbol" pitchFamily="18" charset="2"/>
                <a:sym typeface="Symbol" panose="05050102010706020507" pitchFamily="18" charset="2"/>
              </a:rPr>
              <a:t></a:t>
            </a:r>
            <a:r>
              <a:rPr lang="en-US" sz="1600" b="0" i="1" baseline="-25000" dirty="0">
                <a:latin typeface="Symbol" pitchFamily="18" charset="2"/>
              </a:rPr>
              <a:t>1</a:t>
            </a:r>
            <a:r>
              <a:rPr lang="en-US" sz="1600" b="0" i="1" dirty="0"/>
              <a:t> </a:t>
            </a:r>
            <a:r>
              <a:rPr lang="en-US" sz="1600" b="0" dirty="0"/>
              <a:t>= 1.195 </a:t>
            </a:r>
            <a:r>
              <a:rPr lang="en-US" sz="1600" b="0" dirty="0">
                <a:latin typeface="Symbol" pitchFamily="18" charset="2"/>
              </a:rPr>
              <a:t>m</a:t>
            </a:r>
            <a:r>
              <a:rPr lang="en-US" sz="1600" b="0" dirty="0"/>
              <a:t>m,</a:t>
            </a:r>
            <a:br>
              <a:rPr lang="en-US" sz="1600" b="0" dirty="0"/>
            </a:br>
            <a:r>
              <a:rPr lang="en-US" sz="1600" b="0" dirty="0"/>
              <a:t>Resonant wavelength </a:t>
            </a:r>
            <a:r>
              <a:rPr lang="en-US" sz="1600" b="0" dirty="0">
                <a:latin typeface="Symbol" pitchFamily="18" charset="2"/>
              </a:rPr>
              <a:t>l</a:t>
            </a:r>
            <a:r>
              <a:rPr lang="en-US" sz="1600" b="0" baseline="-25000" dirty="0">
                <a:latin typeface="Symbol" pitchFamily="18" charset="2"/>
              </a:rPr>
              <a:t>1</a:t>
            </a:r>
            <a:r>
              <a:rPr lang="en-US" sz="1600" b="0" dirty="0"/>
              <a:t> = </a:t>
            </a:r>
            <a:r>
              <a:rPr lang="en-US" sz="1600" b="0" i="1" dirty="0">
                <a:latin typeface="Times New Roman" pitchFamily="18" charset="0"/>
                <a:cs typeface="Times New Roman" pitchFamily="18" charset="0"/>
              </a:rPr>
              <a:t>c/f</a:t>
            </a:r>
            <a:r>
              <a:rPr lang="en-US" sz="1600" b="0" i="1" baseline="-25000" dirty="0">
                <a:latin typeface="Times New Roman" pitchFamily="18" charset="0"/>
                <a:cs typeface="Times New Roman" pitchFamily="18" charset="0"/>
              </a:rPr>
              <a:t>1</a:t>
            </a:r>
            <a:r>
              <a:rPr lang="en-US" sz="1600" b="0" dirty="0"/>
              <a:t> = 98.97 mm,</a:t>
            </a:r>
            <a:br>
              <a:rPr lang="en-US" sz="1600" b="0" dirty="0"/>
            </a:br>
            <a:r>
              <a:rPr lang="en-US" sz="1600" b="0" i="1" dirty="0">
                <a:latin typeface="Times New Roman" pitchFamily="18" charset="0"/>
                <a:cs typeface="Times New Roman" pitchFamily="18" charset="0"/>
              </a:rPr>
              <a:t>Q</a:t>
            </a:r>
            <a:r>
              <a:rPr lang="en-US" sz="1600" b="0" i="1" baseline="-25000" dirty="0">
                <a:latin typeface="Symbol" pitchFamily="18" charset="2"/>
              </a:rPr>
              <a:t>1</a:t>
            </a:r>
            <a:r>
              <a:rPr lang="en-US" sz="1600" b="0" i="1" dirty="0"/>
              <a:t> * </a:t>
            </a:r>
            <a:r>
              <a:rPr lang="en-US" sz="1600" b="0" i="1" dirty="0">
                <a:latin typeface="Symbol" pitchFamily="18" charset="2"/>
                <a:sym typeface="Symbol" panose="05050102010706020507" pitchFamily="18" charset="2"/>
              </a:rPr>
              <a:t></a:t>
            </a:r>
            <a:r>
              <a:rPr lang="en-US" sz="1600" b="0" i="1" baseline="-25000" dirty="0">
                <a:latin typeface="Symbol" pitchFamily="18" charset="2"/>
              </a:rPr>
              <a:t>1</a:t>
            </a:r>
            <a:r>
              <a:rPr lang="en-US" sz="1600" b="0" i="1" dirty="0">
                <a:latin typeface="Symbol" pitchFamily="18" charset="2"/>
              </a:rPr>
              <a:t> / l</a:t>
            </a:r>
            <a:r>
              <a:rPr lang="en-US" sz="1600" b="0" i="1" baseline="-25000" dirty="0">
                <a:latin typeface="Symbol" pitchFamily="18" charset="2"/>
              </a:rPr>
              <a:t>1</a:t>
            </a:r>
            <a:r>
              <a:rPr lang="en-US" sz="1600" b="0" i="1" dirty="0"/>
              <a:t> </a:t>
            </a:r>
            <a:r>
              <a:rPr lang="en-US" sz="1600" b="0" dirty="0"/>
              <a:t>= 0.1162</a:t>
            </a:r>
            <a:br>
              <a:rPr lang="en-US" sz="1600" b="0" dirty="0"/>
            </a:br>
            <a:br>
              <a:rPr lang="en-US" sz="1600" b="0" dirty="0"/>
            </a:br>
            <a:r>
              <a:rPr lang="en-US" sz="1600" b="0" dirty="0"/>
              <a:t>For the larger steel cavity all dimensions have to be scaled by the inverse frequency ratio </a:t>
            </a:r>
            <a:r>
              <a:rPr lang="en-US" sz="1600" b="0" i="1" dirty="0">
                <a:latin typeface="Times New Roman" pitchFamily="18" charset="0"/>
                <a:cs typeface="Times New Roman" pitchFamily="18" charset="0"/>
              </a:rPr>
              <a:t>f</a:t>
            </a:r>
            <a:r>
              <a:rPr lang="en-US" sz="1600" b="0" i="1" baseline="-25000" dirty="0">
                <a:latin typeface="Times New Roman" pitchFamily="18" charset="0"/>
                <a:cs typeface="Times New Roman" pitchFamily="18" charset="0"/>
              </a:rPr>
              <a:t>1</a:t>
            </a:r>
            <a:r>
              <a:rPr lang="en-US" sz="1600" b="0" i="1" dirty="0">
                <a:latin typeface="Times New Roman" pitchFamily="18" charset="0"/>
                <a:cs typeface="Times New Roman" pitchFamily="18" charset="0"/>
              </a:rPr>
              <a:t>/f</a:t>
            </a:r>
            <a:r>
              <a:rPr lang="en-US" sz="1600" b="0" i="1" baseline="-25000" dirty="0">
                <a:latin typeface="Times New Roman" pitchFamily="18" charset="0"/>
                <a:cs typeface="Times New Roman" pitchFamily="18" charset="0"/>
              </a:rPr>
              <a:t>2</a:t>
            </a:r>
            <a:r>
              <a:rPr lang="en-US" sz="1600" b="0" dirty="0"/>
              <a:t>, which gives a factor of 3030/814.5 = 3.72</a:t>
            </a:r>
            <a:br>
              <a:rPr lang="en-US" sz="1600" b="0" dirty="0"/>
            </a:br>
            <a:r>
              <a:rPr lang="en-US" sz="1600" b="0" dirty="0"/>
              <a:t>=&gt; </a:t>
            </a:r>
            <a:r>
              <a:rPr lang="en-US" sz="1600" b="0" i="1" u="sng" dirty="0">
                <a:latin typeface="Symbol" pitchFamily="18" charset="2"/>
              </a:rPr>
              <a:t>l</a:t>
            </a:r>
            <a:r>
              <a:rPr lang="en-US" sz="1600" b="0" i="1" u="sng" baseline="-25000" dirty="0">
                <a:latin typeface="Symbol" pitchFamily="18" charset="2"/>
              </a:rPr>
              <a:t>2</a:t>
            </a:r>
            <a:r>
              <a:rPr lang="en-US" sz="1600" b="0" dirty="0"/>
              <a:t> = 3.72 </a:t>
            </a:r>
            <a:r>
              <a:rPr lang="en-US" sz="1600" b="0" i="1" dirty="0">
                <a:latin typeface="Symbol" pitchFamily="18" charset="2"/>
              </a:rPr>
              <a:t>l</a:t>
            </a:r>
            <a:r>
              <a:rPr lang="en-US" sz="1600" b="0" i="1" baseline="-25000" dirty="0">
                <a:latin typeface="Symbol" pitchFamily="18" charset="2"/>
              </a:rPr>
              <a:t>1</a:t>
            </a:r>
            <a:r>
              <a:rPr lang="en-US" sz="1600" b="0" dirty="0"/>
              <a:t> = </a:t>
            </a:r>
            <a:r>
              <a:rPr lang="en-US" sz="1600" b="0" u="sng" dirty="0"/>
              <a:t>368 mm </a:t>
            </a:r>
            <a:r>
              <a:rPr lang="en-US" sz="1600" b="0" dirty="0"/>
              <a:t>(free space wavelength)</a:t>
            </a:r>
            <a:br>
              <a:rPr lang="en-US" sz="1600" b="0" dirty="0"/>
            </a:br>
            <a:br>
              <a:rPr lang="en-US" sz="1600" b="0" dirty="0"/>
            </a:br>
            <a:r>
              <a:rPr lang="en-US" sz="1600" b="0" dirty="0">
                <a:solidFill>
                  <a:srgbClr val="FF0000"/>
                </a:solidFill>
              </a:rPr>
              <a:t>The characteristic impedance remains unchanged. </a:t>
            </a:r>
            <a:br>
              <a:rPr lang="en-US" sz="1600" b="0" dirty="0">
                <a:solidFill>
                  <a:srgbClr val="FF0000"/>
                </a:solidFill>
              </a:rPr>
            </a:br>
            <a:r>
              <a:rPr lang="en-US" sz="1600" b="0" i="1" dirty="0">
                <a:solidFill>
                  <a:srgbClr val="FF0000"/>
                </a:solidFill>
                <a:latin typeface="Times New Roman" pitchFamily="18" charset="0"/>
                <a:cs typeface="Times New Roman" pitchFamily="18" charset="0"/>
              </a:rPr>
              <a:t>R</a:t>
            </a:r>
            <a:r>
              <a:rPr lang="en-US" sz="1600" b="0" i="1" baseline="-25000" dirty="0">
                <a:solidFill>
                  <a:srgbClr val="FF0000"/>
                </a:solidFill>
                <a:latin typeface="Times New Roman" pitchFamily="18" charset="0"/>
                <a:cs typeface="Times New Roman" pitchFamily="18" charset="0"/>
              </a:rPr>
              <a:t>2</a:t>
            </a:r>
            <a:r>
              <a:rPr lang="en-US" sz="1600" b="0" i="1" dirty="0">
                <a:solidFill>
                  <a:srgbClr val="FF0000"/>
                </a:solidFill>
                <a:latin typeface="Times New Roman" pitchFamily="18" charset="0"/>
                <a:cs typeface="Times New Roman" pitchFamily="18" charset="0"/>
              </a:rPr>
              <a:t>/Q</a:t>
            </a:r>
            <a:r>
              <a:rPr lang="en-US" sz="1600" b="0" i="1" baseline="-25000" dirty="0">
                <a:solidFill>
                  <a:srgbClr val="FF0000"/>
                </a:solidFill>
                <a:latin typeface="Times New Roman" pitchFamily="18" charset="0"/>
                <a:cs typeface="Times New Roman" pitchFamily="18" charset="0"/>
              </a:rPr>
              <a:t>2</a:t>
            </a:r>
            <a:r>
              <a:rPr lang="en-US" sz="1600" b="0" dirty="0">
                <a:solidFill>
                  <a:srgbClr val="FF0000"/>
                </a:solidFill>
              </a:rPr>
              <a:t> = </a:t>
            </a:r>
            <a:r>
              <a:rPr lang="en-US" sz="1600" b="0" i="1" dirty="0">
                <a:solidFill>
                  <a:srgbClr val="FF0000"/>
                </a:solidFill>
                <a:latin typeface="Times New Roman" pitchFamily="18" charset="0"/>
                <a:cs typeface="Times New Roman" pitchFamily="18" charset="0"/>
              </a:rPr>
              <a:t>R</a:t>
            </a:r>
            <a:r>
              <a:rPr lang="en-US" sz="1600" b="0" i="1" baseline="-25000" dirty="0">
                <a:solidFill>
                  <a:srgbClr val="FF0000"/>
                </a:solidFill>
                <a:latin typeface="Times New Roman" pitchFamily="18" charset="0"/>
                <a:cs typeface="Times New Roman" pitchFamily="18" charset="0"/>
              </a:rPr>
              <a:t>1</a:t>
            </a:r>
            <a:r>
              <a:rPr lang="en-US" sz="1600" b="0" i="1" dirty="0">
                <a:solidFill>
                  <a:srgbClr val="FF0000"/>
                </a:solidFill>
                <a:latin typeface="Times New Roman" pitchFamily="18" charset="0"/>
                <a:cs typeface="Times New Roman" pitchFamily="18" charset="0"/>
              </a:rPr>
              <a:t>/Q</a:t>
            </a:r>
            <a:r>
              <a:rPr lang="en-US" sz="1600" b="0" i="1" baseline="-25000" dirty="0">
                <a:solidFill>
                  <a:srgbClr val="FF0000"/>
                </a:solidFill>
                <a:latin typeface="Times New Roman" pitchFamily="18" charset="0"/>
                <a:cs typeface="Times New Roman" pitchFamily="18" charset="0"/>
              </a:rPr>
              <a:t>1</a:t>
            </a:r>
            <a:r>
              <a:rPr lang="en-US" sz="1600" b="0" dirty="0">
                <a:solidFill>
                  <a:srgbClr val="FF0000"/>
                </a:solidFill>
              </a:rPr>
              <a:t> = 632 * 10</a:t>
            </a:r>
            <a:r>
              <a:rPr lang="en-US" sz="1600" b="0" baseline="30000" dirty="0">
                <a:solidFill>
                  <a:srgbClr val="FF0000"/>
                </a:solidFill>
              </a:rPr>
              <a:t>3 </a:t>
            </a:r>
            <a:r>
              <a:rPr lang="en-US" sz="1600" b="0" dirty="0">
                <a:solidFill>
                  <a:srgbClr val="FF0000"/>
                </a:solidFill>
              </a:rPr>
              <a:t>/ 9625 = </a:t>
            </a:r>
            <a:r>
              <a:rPr lang="en-US" sz="1600" b="0" u="sng" dirty="0">
                <a:solidFill>
                  <a:srgbClr val="FF0000"/>
                </a:solidFill>
              </a:rPr>
              <a:t>65.56 </a:t>
            </a:r>
            <a:r>
              <a:rPr lang="en-US" sz="1600" b="0" u="sng" dirty="0">
                <a:solidFill>
                  <a:srgbClr val="FF0000"/>
                </a:solidFill>
                <a:latin typeface="Symbol" pitchFamily="18" charset="2"/>
              </a:rPr>
              <a:t>W</a:t>
            </a:r>
            <a:br>
              <a:rPr lang="en-US" sz="1600" b="0" u="sng" dirty="0">
                <a:solidFill>
                  <a:srgbClr val="FF0000"/>
                </a:solidFill>
                <a:latin typeface="Symbol" pitchFamily="18" charset="2"/>
              </a:rPr>
            </a:br>
            <a:br>
              <a:rPr lang="en-US" sz="1600" b="0" dirty="0"/>
            </a:br>
            <a:r>
              <a:rPr lang="en-US" sz="1600" b="0" dirty="0"/>
              <a:t>The skin depth for steel at 814.5 MHz is </a:t>
            </a:r>
            <a:r>
              <a:rPr lang="en-US" sz="1600" b="0" i="1" dirty="0">
                <a:latin typeface="Symbol" pitchFamily="18" charset="2"/>
                <a:sym typeface="Symbol" panose="05050102010706020507" pitchFamily="18" charset="2"/>
              </a:rPr>
              <a:t> </a:t>
            </a:r>
            <a:r>
              <a:rPr lang="en-US" sz="1600" b="0" baseline="-25000" dirty="0">
                <a:latin typeface="Symbol" pitchFamily="18" charset="2"/>
              </a:rPr>
              <a:t>2</a:t>
            </a:r>
            <a:r>
              <a:rPr lang="en-US" sz="1600" b="0" dirty="0">
                <a:latin typeface="Symbol" pitchFamily="18" charset="2"/>
              </a:rPr>
              <a:t> = </a:t>
            </a:r>
            <a:r>
              <a:rPr lang="en-US" sz="1600" b="0" dirty="0"/>
              <a:t>12.5 </a:t>
            </a:r>
            <a:r>
              <a:rPr lang="en-US" sz="1600" b="0" dirty="0">
                <a:latin typeface="Symbol" pitchFamily="18" charset="2"/>
              </a:rPr>
              <a:t>m</a:t>
            </a:r>
            <a:r>
              <a:rPr lang="en-US" sz="1600" b="0" dirty="0"/>
              <a:t>m…or 5.38 more </a:t>
            </a:r>
            <a:r>
              <a:rPr lang="en-US" sz="1600" b="0"/>
              <a:t>than copper </a:t>
            </a:r>
            <a:br>
              <a:rPr lang="en-US" sz="1600" b="0" dirty="0"/>
            </a:br>
            <a:r>
              <a:rPr lang="en-US" sz="1600" b="0" dirty="0"/>
              <a:t>Using </a:t>
            </a:r>
            <a:r>
              <a:rPr lang="en-US" sz="1600" b="0" i="1" dirty="0">
                <a:latin typeface="Times New Roman" pitchFamily="18" charset="0"/>
                <a:cs typeface="Times New Roman" pitchFamily="18" charset="0"/>
              </a:rPr>
              <a:t>Q</a:t>
            </a:r>
            <a:r>
              <a:rPr lang="en-US" sz="1600" b="0" i="1" baseline="-25000" dirty="0">
                <a:latin typeface="Times New Roman" pitchFamily="18" charset="0"/>
                <a:cs typeface="Times New Roman" pitchFamily="18" charset="0"/>
              </a:rPr>
              <a:t>1</a:t>
            </a:r>
            <a:r>
              <a:rPr lang="en-US" sz="1600" b="0" i="1" dirty="0"/>
              <a:t> * </a:t>
            </a:r>
            <a:r>
              <a:rPr lang="en-US" sz="1600" b="0" i="1" dirty="0">
                <a:latin typeface="Symbol" pitchFamily="18" charset="2"/>
                <a:sym typeface="Symbol" panose="05050102010706020507" pitchFamily="18" charset="2"/>
              </a:rPr>
              <a:t></a:t>
            </a:r>
            <a:r>
              <a:rPr lang="en-US" sz="1600" b="0" i="1" baseline="-25000" dirty="0">
                <a:latin typeface="Symbol" pitchFamily="18" charset="2"/>
              </a:rPr>
              <a:t>1</a:t>
            </a:r>
            <a:r>
              <a:rPr lang="en-US" sz="1600" b="0" i="1" dirty="0">
                <a:latin typeface="Symbol" pitchFamily="18" charset="2"/>
              </a:rPr>
              <a:t> / l</a:t>
            </a:r>
            <a:r>
              <a:rPr lang="en-US" sz="1600" b="0" i="1" baseline="-25000" dirty="0">
                <a:latin typeface="Symbol" pitchFamily="18" charset="2"/>
              </a:rPr>
              <a:t>1 </a:t>
            </a:r>
            <a:r>
              <a:rPr lang="en-US" sz="1600" b="0" dirty="0"/>
              <a:t>= </a:t>
            </a:r>
            <a:r>
              <a:rPr lang="en-US" sz="1600" b="0" i="1" dirty="0">
                <a:latin typeface="Times New Roman" pitchFamily="18" charset="0"/>
                <a:cs typeface="Times New Roman" pitchFamily="18" charset="0"/>
              </a:rPr>
              <a:t>Q</a:t>
            </a:r>
            <a:r>
              <a:rPr lang="en-US" sz="1600" b="0" i="1" baseline="-25000" dirty="0">
                <a:latin typeface="Times New Roman" pitchFamily="18" charset="0"/>
                <a:cs typeface="Times New Roman" pitchFamily="18" charset="0"/>
              </a:rPr>
              <a:t>2</a:t>
            </a:r>
            <a:r>
              <a:rPr lang="en-US" sz="1600" b="0" i="1" dirty="0"/>
              <a:t> * </a:t>
            </a:r>
            <a:r>
              <a:rPr lang="en-US" sz="1600" b="0" i="1" dirty="0">
                <a:latin typeface="Symbol" pitchFamily="18" charset="2"/>
                <a:sym typeface="Symbol" panose="05050102010706020507" pitchFamily="18" charset="2"/>
              </a:rPr>
              <a:t></a:t>
            </a:r>
            <a:r>
              <a:rPr lang="en-US" sz="1600" b="0" i="1" baseline="-25000" dirty="0">
                <a:latin typeface="Symbol" pitchFamily="18" charset="2"/>
              </a:rPr>
              <a:t>2</a:t>
            </a:r>
            <a:r>
              <a:rPr lang="en-US" sz="1600" b="0" i="1" dirty="0">
                <a:latin typeface="Symbol" pitchFamily="18" charset="2"/>
              </a:rPr>
              <a:t> / l</a:t>
            </a:r>
            <a:r>
              <a:rPr lang="en-US" sz="1600" b="0" i="1" baseline="-25000" dirty="0">
                <a:latin typeface="Symbol" pitchFamily="18" charset="2"/>
              </a:rPr>
              <a:t>2</a:t>
            </a:r>
            <a:r>
              <a:rPr lang="en-US" sz="1600" b="0" i="1" dirty="0"/>
              <a:t> </a:t>
            </a:r>
            <a:r>
              <a:rPr lang="en-US" sz="1600" b="0" dirty="0"/>
              <a:t>we find </a:t>
            </a:r>
            <a:r>
              <a:rPr lang="en-US" sz="1600" b="0" i="1" u="sng" dirty="0">
                <a:latin typeface="Times New Roman" pitchFamily="18" charset="0"/>
                <a:cs typeface="Times New Roman" pitchFamily="18" charset="0"/>
              </a:rPr>
              <a:t>Q</a:t>
            </a:r>
            <a:r>
              <a:rPr lang="en-US" sz="1600" b="0" i="1" u="sng" baseline="-25000" dirty="0">
                <a:latin typeface="Times New Roman" pitchFamily="18" charset="0"/>
                <a:cs typeface="Times New Roman" pitchFamily="18" charset="0"/>
              </a:rPr>
              <a:t>2</a:t>
            </a:r>
            <a:r>
              <a:rPr lang="en-US" sz="1600" b="0" u="sng" dirty="0"/>
              <a:t> = 3420</a:t>
            </a:r>
            <a:br>
              <a:rPr lang="en-US" sz="1600" b="0" u="sng" dirty="0"/>
            </a:br>
            <a:br>
              <a:rPr lang="en-US" sz="1600" b="0" u="sng" dirty="0"/>
            </a:br>
            <a:r>
              <a:rPr lang="en-US" sz="1600" b="0" dirty="0"/>
              <a:t>Finally, the shunt impedance gets </a:t>
            </a:r>
            <a:br>
              <a:rPr lang="en-US" sz="1600" b="0" dirty="0"/>
            </a:br>
            <a:r>
              <a:rPr lang="en-US" sz="1600" b="0" i="1" u="sng" dirty="0">
                <a:latin typeface="Times New Roman" pitchFamily="18" charset="0"/>
                <a:cs typeface="Times New Roman" pitchFamily="18" charset="0"/>
              </a:rPr>
              <a:t>R</a:t>
            </a:r>
            <a:r>
              <a:rPr lang="en-US" sz="1600" b="0" i="1" u="sng" baseline="-25000" dirty="0">
                <a:latin typeface="Times New Roman" pitchFamily="18" charset="0"/>
                <a:cs typeface="Times New Roman" pitchFamily="18" charset="0"/>
              </a:rPr>
              <a:t>2</a:t>
            </a:r>
            <a:r>
              <a:rPr lang="en-US" sz="1600" b="0" baseline="-25000" dirty="0">
                <a:latin typeface="Symbol" pitchFamily="18" charset="2"/>
              </a:rPr>
              <a:t> </a:t>
            </a:r>
            <a:r>
              <a:rPr lang="en-US" sz="1600" b="0" dirty="0"/>
              <a:t>= </a:t>
            </a:r>
            <a:r>
              <a:rPr lang="en-US" sz="1600" b="0" i="1" dirty="0"/>
              <a:t>(</a:t>
            </a:r>
            <a:r>
              <a:rPr lang="en-US" sz="1600" b="0" i="1" dirty="0">
                <a:latin typeface="Times New Roman" pitchFamily="18" charset="0"/>
                <a:cs typeface="Times New Roman" pitchFamily="18" charset="0"/>
              </a:rPr>
              <a:t>R</a:t>
            </a:r>
            <a:r>
              <a:rPr lang="en-US" sz="1600" b="0" i="1" baseline="-25000" dirty="0">
                <a:latin typeface="Times New Roman" pitchFamily="18" charset="0"/>
                <a:cs typeface="Times New Roman" pitchFamily="18" charset="0"/>
              </a:rPr>
              <a:t>1</a:t>
            </a:r>
            <a:r>
              <a:rPr lang="en-US" sz="1600" b="0" i="1" dirty="0">
                <a:latin typeface="Times New Roman" pitchFamily="18" charset="0"/>
                <a:cs typeface="Times New Roman" pitchFamily="18" charset="0"/>
              </a:rPr>
              <a:t>/Q</a:t>
            </a:r>
            <a:r>
              <a:rPr lang="en-US" sz="1600" b="0" i="1" baseline="-25000" dirty="0">
                <a:latin typeface="Times New Roman" pitchFamily="18" charset="0"/>
                <a:cs typeface="Times New Roman" pitchFamily="18" charset="0"/>
              </a:rPr>
              <a:t>1</a:t>
            </a:r>
            <a:r>
              <a:rPr lang="en-US" sz="1600" b="0" i="1" dirty="0"/>
              <a:t>) * </a:t>
            </a:r>
            <a:r>
              <a:rPr lang="en-US" sz="1600" b="0" i="1" dirty="0">
                <a:latin typeface="Times New Roman" pitchFamily="18" charset="0"/>
                <a:cs typeface="Times New Roman" pitchFamily="18" charset="0"/>
              </a:rPr>
              <a:t>Q</a:t>
            </a:r>
            <a:r>
              <a:rPr lang="en-US" sz="1600" b="0" i="1" baseline="-25000" dirty="0">
                <a:latin typeface="Times New Roman" pitchFamily="18" charset="0"/>
                <a:cs typeface="Times New Roman" pitchFamily="18" charset="0"/>
              </a:rPr>
              <a:t>2</a:t>
            </a:r>
            <a:r>
              <a:rPr lang="en-US" sz="1600" b="0" i="1" baseline="-25000" dirty="0"/>
              <a:t> </a:t>
            </a:r>
            <a:r>
              <a:rPr lang="en-US" sz="1600" b="0" dirty="0"/>
              <a:t>= 65.56 * 3420 = </a:t>
            </a:r>
            <a:r>
              <a:rPr lang="en-US" sz="1600" b="0" u="sng" dirty="0"/>
              <a:t>224 k</a:t>
            </a:r>
            <a:r>
              <a:rPr lang="en-US" sz="1600" b="0" u="sng" dirty="0">
                <a:latin typeface="Symbol" pitchFamily="18" charset="2"/>
              </a:rPr>
              <a:t>W</a:t>
            </a:r>
          </a:p>
        </p:txBody>
      </p:sp>
      <p:sp>
        <p:nvSpPr>
          <p:cNvPr id="64519"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Scaling laws</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9858" name="Rectangle 2"/>
          <p:cNvSpPr>
            <a:spLocks noGrp="1" noChangeArrowheads="1"/>
          </p:cNvSpPr>
          <p:nvPr>
            <p:ph type="title"/>
          </p:nvPr>
        </p:nvSpPr>
        <p:spPr>
          <a:xfrm>
            <a:off x="1765300" y="238125"/>
            <a:ext cx="5943600" cy="1066800"/>
          </a:xfrm>
        </p:spPr>
        <p:txBody>
          <a:bodyPr/>
          <a:lstStyle/>
          <a:p>
            <a:pPr>
              <a:defRPr/>
            </a:pPr>
            <a:r>
              <a:rPr lang="en-US" dirty="0"/>
              <a:t>Decibel (1)</a:t>
            </a:r>
          </a:p>
        </p:txBody>
      </p:sp>
      <p:sp>
        <p:nvSpPr>
          <p:cNvPr id="46085" name="Rectangle 3"/>
          <p:cNvSpPr>
            <a:spLocks noGrp="1" noChangeArrowheads="1"/>
          </p:cNvSpPr>
          <p:nvPr>
            <p:ph type="body" idx="1"/>
          </p:nvPr>
        </p:nvSpPr>
        <p:spPr>
          <a:xfrm>
            <a:off x="1009650" y="1633538"/>
            <a:ext cx="7162800" cy="4114800"/>
          </a:xfrm>
        </p:spPr>
        <p:txBody>
          <a:bodyPr/>
          <a:lstStyle/>
          <a:p>
            <a:r>
              <a:rPr lang="en-US" sz="1800" b="0" dirty="0">
                <a:effectLst/>
              </a:rPr>
              <a:t>The Decibel is the unit used to express relative differences in signal power. It is expressed as the base 10 logarithm of the ratio of the powers of two signals: </a:t>
            </a:r>
          </a:p>
          <a:p>
            <a:pPr>
              <a:buFont typeface="Wingdings" pitchFamily="2" charset="2"/>
              <a:buNone/>
            </a:pPr>
            <a:r>
              <a:rPr lang="en-US" sz="1800" dirty="0">
                <a:solidFill>
                  <a:schemeClr val="accent2"/>
                </a:solidFill>
                <a:effectLst/>
              </a:rPr>
              <a:t>			</a:t>
            </a:r>
            <a:r>
              <a:rPr lang="en-US" sz="2000" dirty="0">
                <a:solidFill>
                  <a:schemeClr val="accent2"/>
                </a:solidFill>
                <a:effectLst/>
              </a:rPr>
              <a:t>P [dB] = 10</a:t>
            </a:r>
            <a:r>
              <a:rPr lang="en-US" sz="2000" dirty="0">
                <a:solidFill>
                  <a:schemeClr val="accent2"/>
                </a:solidFill>
                <a:effectLst/>
                <a:latin typeface="Symbol" pitchFamily="18" charset="2"/>
              </a:rPr>
              <a:t>×</a:t>
            </a:r>
            <a:r>
              <a:rPr lang="en-US" sz="2000" dirty="0">
                <a:solidFill>
                  <a:schemeClr val="accent2"/>
                </a:solidFill>
                <a:effectLst/>
              </a:rPr>
              <a:t>log(P/</a:t>
            </a:r>
            <a:r>
              <a:rPr lang="en-US" sz="2000" dirty="0" err="1">
                <a:solidFill>
                  <a:schemeClr val="accent2"/>
                </a:solidFill>
                <a:effectLst/>
              </a:rPr>
              <a:t>P</a:t>
            </a:r>
            <a:r>
              <a:rPr lang="en-US" sz="2000" baseline="-25000" dirty="0" err="1">
                <a:solidFill>
                  <a:schemeClr val="accent2"/>
                </a:solidFill>
                <a:effectLst/>
              </a:rPr>
              <a:t>ref</a:t>
            </a:r>
            <a:r>
              <a:rPr lang="en-US" sz="2000" dirty="0">
                <a:solidFill>
                  <a:schemeClr val="accent2"/>
                </a:solidFill>
                <a:effectLst/>
              </a:rPr>
              <a:t>)</a:t>
            </a:r>
          </a:p>
          <a:p>
            <a:r>
              <a:rPr lang="en-US" sz="1800" b="0" dirty="0">
                <a:effectLst/>
              </a:rPr>
              <a:t>Signal amplitudes can also be expressed in dB. Since power is proportional to the square of a signal's amplitude, the voltage in dB is expressed as follows: </a:t>
            </a:r>
          </a:p>
          <a:p>
            <a:pPr>
              <a:buFont typeface="Wingdings" pitchFamily="2" charset="2"/>
              <a:buNone/>
            </a:pPr>
            <a:r>
              <a:rPr lang="en-US" sz="1800" dirty="0">
                <a:solidFill>
                  <a:schemeClr val="accent2"/>
                </a:solidFill>
                <a:effectLst/>
              </a:rPr>
              <a:t>			</a:t>
            </a:r>
            <a:r>
              <a:rPr lang="en-US" sz="2000" dirty="0">
                <a:solidFill>
                  <a:schemeClr val="accent2"/>
                </a:solidFill>
                <a:effectLst/>
              </a:rPr>
              <a:t>V [dB] = 20</a:t>
            </a:r>
            <a:r>
              <a:rPr lang="en-US" sz="2000" dirty="0">
                <a:solidFill>
                  <a:schemeClr val="accent2"/>
                </a:solidFill>
                <a:effectLst/>
                <a:latin typeface="Symbol" pitchFamily="18" charset="2"/>
              </a:rPr>
              <a:t>×</a:t>
            </a:r>
            <a:r>
              <a:rPr lang="en-US" sz="2000" dirty="0">
                <a:solidFill>
                  <a:schemeClr val="accent2"/>
                </a:solidFill>
                <a:effectLst/>
              </a:rPr>
              <a:t>log(V/</a:t>
            </a:r>
            <a:r>
              <a:rPr lang="en-US" sz="2000" dirty="0" err="1">
                <a:solidFill>
                  <a:schemeClr val="accent2"/>
                </a:solidFill>
                <a:effectLst/>
              </a:rPr>
              <a:t>V</a:t>
            </a:r>
            <a:r>
              <a:rPr lang="en-US" sz="2000" baseline="-25000" dirty="0" err="1">
                <a:solidFill>
                  <a:schemeClr val="accent2"/>
                </a:solidFill>
                <a:effectLst/>
              </a:rPr>
              <a:t>ref</a:t>
            </a:r>
            <a:r>
              <a:rPr lang="en-US" sz="2000" dirty="0">
                <a:solidFill>
                  <a:schemeClr val="accent2"/>
                </a:solidFill>
                <a:effectLst/>
              </a:rPr>
              <a:t>)</a:t>
            </a:r>
          </a:p>
          <a:p>
            <a:r>
              <a:rPr lang="en-US" sz="1800" b="0" dirty="0" err="1">
                <a:effectLst/>
              </a:rPr>
              <a:t>P</a:t>
            </a:r>
            <a:r>
              <a:rPr lang="en-US" sz="1800" b="0" baseline="-25000" dirty="0" err="1">
                <a:effectLst/>
              </a:rPr>
              <a:t>ref</a:t>
            </a:r>
            <a:r>
              <a:rPr lang="en-US" sz="1800" b="0" dirty="0">
                <a:effectLst/>
              </a:rPr>
              <a:t> and </a:t>
            </a:r>
            <a:r>
              <a:rPr lang="en-US" sz="1800" b="0" dirty="0" err="1">
                <a:effectLst/>
              </a:rPr>
              <a:t>V</a:t>
            </a:r>
            <a:r>
              <a:rPr lang="en-US" sz="1800" b="0" baseline="-25000" dirty="0" err="1">
                <a:effectLst/>
              </a:rPr>
              <a:t>ref</a:t>
            </a:r>
            <a:r>
              <a:rPr lang="en-US" sz="1800" b="0" dirty="0">
                <a:effectLst/>
              </a:rPr>
              <a:t> are the reference power and voltage, respectively.</a:t>
            </a:r>
          </a:p>
          <a:p>
            <a:r>
              <a:rPr lang="en-US" sz="1800" b="0" dirty="0">
                <a:effectLst/>
              </a:rPr>
              <a:t>A given value in dB is the same for power ratios as for voltage ratios</a:t>
            </a:r>
          </a:p>
          <a:p>
            <a:r>
              <a:rPr lang="en-US" sz="1800" b="0" dirty="0">
                <a:effectLst/>
              </a:rPr>
              <a:t>There are no “power dB” or “voltage dB” as dB values always express a ratio!!! </a:t>
            </a:r>
          </a:p>
        </p:txBody>
      </p:sp>
      <p:sp>
        <p:nvSpPr>
          <p:cNvPr id="46086"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Decibels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92</a:t>
            </a:fld>
            <a:endParaRPr lang="en-US"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48834" name="Rectangle 2"/>
          <p:cNvSpPr>
            <a:spLocks noGrp="1" noChangeArrowheads="1"/>
          </p:cNvSpPr>
          <p:nvPr>
            <p:ph type="title"/>
          </p:nvPr>
        </p:nvSpPr>
        <p:spPr>
          <a:xfrm>
            <a:off x="1727200" y="119063"/>
            <a:ext cx="5943600" cy="1066800"/>
          </a:xfrm>
        </p:spPr>
        <p:txBody>
          <a:bodyPr/>
          <a:lstStyle/>
          <a:p>
            <a:pPr>
              <a:defRPr/>
            </a:pPr>
            <a:r>
              <a:rPr lang="en-US" dirty="0"/>
              <a:t>Decibel (2)</a:t>
            </a:r>
          </a:p>
        </p:txBody>
      </p:sp>
      <p:sp>
        <p:nvSpPr>
          <p:cNvPr id="47109" name="Rectangle 3"/>
          <p:cNvSpPr>
            <a:spLocks noGrp="1" noChangeArrowheads="1"/>
          </p:cNvSpPr>
          <p:nvPr>
            <p:ph type="body" idx="1"/>
          </p:nvPr>
        </p:nvSpPr>
        <p:spPr>
          <a:xfrm>
            <a:off x="947738" y="1239838"/>
            <a:ext cx="7348537" cy="4114800"/>
          </a:xfrm>
        </p:spPr>
        <p:txBody>
          <a:bodyPr/>
          <a:lstStyle/>
          <a:p>
            <a:r>
              <a:rPr lang="en-US" sz="1800" b="0" dirty="0">
                <a:effectLst/>
              </a:rPr>
              <a:t>The following table helps to indicate the order of magnitude associated with dB: </a:t>
            </a:r>
          </a:p>
          <a:p>
            <a:r>
              <a:rPr lang="en-US" sz="1800" b="0" dirty="0">
                <a:effectLst/>
              </a:rPr>
              <a:t>Power ratio = voltage ratio squared!</a:t>
            </a:r>
          </a:p>
          <a:p>
            <a:r>
              <a:rPr lang="en-US" sz="1800" b="0" dirty="0">
                <a:effectLst/>
              </a:rPr>
              <a:t>S-parameters are defined as ratios and sometimes expressed in dB, no explicit reference needed!</a:t>
            </a: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a:p>
            <a:endParaRPr lang="en-US" sz="1800" b="0" dirty="0">
              <a:effectLst/>
            </a:endParaRPr>
          </a:p>
        </p:txBody>
      </p:sp>
      <p:graphicFrame>
        <p:nvGraphicFramePr>
          <p:cNvPr id="248946" name="Group 114"/>
          <p:cNvGraphicFramePr>
            <a:graphicFrameLocks noGrp="1"/>
          </p:cNvGraphicFramePr>
          <p:nvPr>
            <p:extLst>
              <p:ext uri="{D42A27DB-BD31-4B8C-83A1-F6EECF244321}">
                <p14:modId xmlns:p14="http://schemas.microsoft.com/office/powerpoint/2010/main" val="337157701"/>
              </p:ext>
            </p:extLst>
          </p:nvPr>
        </p:nvGraphicFramePr>
        <p:xfrm>
          <a:off x="1593850" y="2857500"/>
          <a:ext cx="6767513" cy="3317567"/>
        </p:xfrm>
        <a:graphic>
          <a:graphicData uri="http://schemas.openxmlformats.org/drawingml/2006/table">
            <a:tbl>
              <a:tblPr/>
              <a:tblGrid>
                <a:gridCol w="2255838">
                  <a:extLst>
                    <a:ext uri="{9D8B030D-6E8A-4147-A177-3AD203B41FA5}">
                      <a16:colId xmlns:a16="http://schemas.microsoft.com/office/drawing/2014/main" val="20000"/>
                    </a:ext>
                  </a:extLst>
                </a:gridCol>
                <a:gridCol w="2255837">
                  <a:extLst>
                    <a:ext uri="{9D8B030D-6E8A-4147-A177-3AD203B41FA5}">
                      <a16:colId xmlns:a16="http://schemas.microsoft.com/office/drawing/2014/main" val="20001"/>
                    </a:ext>
                  </a:extLst>
                </a:gridCol>
                <a:gridCol w="2255838">
                  <a:extLst>
                    <a:ext uri="{9D8B030D-6E8A-4147-A177-3AD203B41FA5}">
                      <a16:colId xmlns:a16="http://schemas.microsoft.com/office/drawing/2014/main" val="20002"/>
                    </a:ext>
                  </a:extLst>
                </a:gridCol>
              </a:tblGrid>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endParaRPr kumimoji="0" lang="en-GB" sz="1500" b="0" i="0" u="none" strike="noStrike" cap="none" normalizeH="0" baseline="0" dirty="0">
                        <a:ln>
                          <a:noFill/>
                        </a:ln>
                        <a:solidFill>
                          <a:srgbClr val="0000FF"/>
                        </a:solidFill>
                        <a:effectLst/>
                        <a:latin typeface="Arial" charset="0"/>
                      </a:endParaRP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power ratio</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V, I, E or H ratio, S</a:t>
                      </a:r>
                      <a:r>
                        <a:rPr kumimoji="0" lang="en-US" sz="1500" b="0" i="0" u="none" strike="noStrike" cap="none" normalizeH="0" baseline="-25000" dirty="0">
                          <a:ln>
                            <a:noFill/>
                          </a:ln>
                          <a:solidFill>
                            <a:srgbClr val="0000FF"/>
                          </a:solidFill>
                          <a:effectLst/>
                          <a:latin typeface="Arial" charset="0"/>
                        </a:rPr>
                        <a:t>ij</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77813">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-20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0.01</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0.1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00038">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-10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0.1</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0.32</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00038">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-3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a:ln>
                            <a:noFill/>
                          </a:ln>
                          <a:solidFill>
                            <a:srgbClr val="0000FF"/>
                          </a:solidFill>
                          <a:effectLst/>
                          <a:latin typeface="Arial" charset="0"/>
                        </a:rPr>
                        <a:t>0.50 (-50</a:t>
                      </a:r>
                      <a:r>
                        <a:rPr kumimoji="0" lang="en-US" sz="1500" b="0" i="0" u="none" strike="noStrike" cap="none" normalizeH="0" baseline="0" dirty="0">
                          <a:ln>
                            <a:noFill/>
                          </a:ln>
                          <a:solidFill>
                            <a:srgbClr val="0000FF"/>
                          </a:solidFill>
                          <a:effectLst/>
                          <a:latin typeface="Arial" charset="0"/>
                        </a:rPr>
                        <a:t>%)</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0.71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8925">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0.794 (about -20%)</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0.891  (about-11%)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4963">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FF0000"/>
                          </a:solidFill>
                          <a:effectLst/>
                          <a:latin typeface="Arial" charset="0"/>
                        </a:rPr>
                        <a:t>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FF0000"/>
                          </a:solidFill>
                          <a:effectLst/>
                          <a:latin typeface="Arial" charset="0"/>
                        </a:rPr>
                        <a:t>1</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FF0000"/>
                          </a:solidFill>
                          <a:effectLst/>
                          <a:latin typeface="Arial" charset="0"/>
                        </a:rPr>
                        <a:t>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1.258 (about+26%)</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1.122 (about+12%)</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3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2.00 (+100%)</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1.41</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10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10</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1" i="0" u="none" strike="noStrike" cap="none" normalizeH="0" baseline="0" dirty="0">
                          <a:ln>
                            <a:noFill/>
                          </a:ln>
                          <a:solidFill>
                            <a:srgbClr val="008000"/>
                          </a:solidFill>
                          <a:effectLst/>
                          <a:latin typeface="Arial" charset="0"/>
                        </a:rPr>
                        <a:t>3.16</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20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100</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10</a:t>
                      </a: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54000">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n * 10 dB</a:t>
                      </a:r>
                    </a:p>
                  </a:txBody>
                  <a:tcPr marL="92075" marR="92075" marT="46038" marB="460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10</a:t>
                      </a:r>
                      <a:r>
                        <a:rPr kumimoji="0" lang="en-US" sz="1500" b="0" i="0" u="none" strike="noStrike" cap="none" normalizeH="0" baseline="30000" dirty="0">
                          <a:ln>
                            <a:noFill/>
                          </a:ln>
                          <a:solidFill>
                            <a:srgbClr val="0000FF"/>
                          </a:solidFill>
                          <a:effectLst/>
                          <a:latin typeface="Arial" charset="0"/>
                        </a:rPr>
                        <a:t>n</a:t>
                      </a:r>
                    </a:p>
                  </a:txBody>
                  <a:tcPr marL="92075" marR="92075" marT="46038" marB="460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
                          <a:schemeClr val="hlink"/>
                        </a:buClr>
                        <a:buSzPct val="70000"/>
                        <a:buFont typeface="Wingdings" pitchFamily="2" charset="2"/>
                        <a:buNone/>
                        <a:tabLst/>
                      </a:pPr>
                      <a:r>
                        <a:rPr kumimoji="0" lang="en-US" sz="1500" b="0" i="0" u="none" strike="noStrike" cap="none" normalizeH="0" baseline="0" dirty="0">
                          <a:ln>
                            <a:noFill/>
                          </a:ln>
                          <a:solidFill>
                            <a:srgbClr val="0000FF"/>
                          </a:solidFill>
                          <a:effectLst/>
                          <a:latin typeface="Arial" charset="0"/>
                        </a:rPr>
                        <a:t>10</a:t>
                      </a:r>
                      <a:r>
                        <a:rPr kumimoji="0" lang="en-US" sz="1500" b="0" i="0" u="none" strike="noStrike" cap="none" normalizeH="0" baseline="30000" dirty="0">
                          <a:ln>
                            <a:noFill/>
                          </a:ln>
                          <a:solidFill>
                            <a:srgbClr val="0000FF"/>
                          </a:solidFill>
                          <a:effectLst/>
                          <a:latin typeface="Arial" charset="0"/>
                        </a:rPr>
                        <a:t>n/2</a:t>
                      </a:r>
                      <a:endParaRPr kumimoji="0" lang="en-US" sz="1500" b="0" i="0" u="none" strike="noStrike" cap="none" normalizeH="0" baseline="0" dirty="0">
                        <a:ln>
                          <a:noFill/>
                        </a:ln>
                        <a:solidFill>
                          <a:srgbClr val="0000FF"/>
                        </a:solidFill>
                        <a:effectLst/>
                        <a:latin typeface="Arial" charset="0"/>
                      </a:endParaRPr>
                    </a:p>
                  </a:txBody>
                  <a:tcPr marL="92075" marR="92075" marT="46038" marB="460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bl>
          </a:graphicData>
        </a:graphic>
      </p:graphicFrame>
      <p:sp>
        <p:nvSpPr>
          <p:cNvPr id="47160" name="Rectangle 11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Decibels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93</a:t>
            </a:fld>
            <a:endParaRPr lang="en-US"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1906" name="Rectangle 2"/>
          <p:cNvSpPr>
            <a:spLocks noGrp="1" noChangeArrowheads="1"/>
          </p:cNvSpPr>
          <p:nvPr>
            <p:ph type="title"/>
          </p:nvPr>
        </p:nvSpPr>
        <p:spPr>
          <a:xfrm>
            <a:off x="1746250" y="522288"/>
            <a:ext cx="5943600" cy="1066800"/>
          </a:xfrm>
        </p:spPr>
        <p:txBody>
          <a:bodyPr/>
          <a:lstStyle/>
          <a:p>
            <a:pPr>
              <a:defRPr/>
            </a:pPr>
            <a:r>
              <a:rPr lang="en-US" dirty="0"/>
              <a:t>Decibel (3)</a:t>
            </a:r>
          </a:p>
        </p:txBody>
      </p:sp>
      <p:sp>
        <p:nvSpPr>
          <p:cNvPr id="15366" name="Rectangle 3"/>
          <p:cNvSpPr>
            <a:spLocks noGrp="1" noChangeArrowheads="1"/>
          </p:cNvSpPr>
          <p:nvPr>
            <p:ph type="body" idx="1"/>
          </p:nvPr>
        </p:nvSpPr>
        <p:spPr>
          <a:xfrm>
            <a:off x="1028700" y="1401763"/>
            <a:ext cx="7162800" cy="4114800"/>
          </a:xfrm>
        </p:spPr>
        <p:txBody>
          <a:bodyPr/>
          <a:lstStyle/>
          <a:p>
            <a:r>
              <a:rPr lang="en-US" sz="2000" b="0" dirty="0">
                <a:effectLst/>
              </a:rPr>
              <a:t>Conversely, the absolute power and voltage can be obtained from “referenced” dB values (</a:t>
            </a:r>
            <a:r>
              <a:rPr lang="en-US" sz="2000" b="0" dirty="0" err="1">
                <a:effectLst/>
              </a:rPr>
              <a:t>dBm</a:t>
            </a:r>
            <a:r>
              <a:rPr lang="en-US" sz="2000" b="0" dirty="0">
                <a:effectLst/>
              </a:rPr>
              <a:t>, </a:t>
            </a:r>
            <a:r>
              <a:rPr lang="en-US" sz="2000" b="0" dirty="0" err="1">
                <a:effectLst/>
              </a:rPr>
              <a:t>dBW</a:t>
            </a:r>
            <a:r>
              <a:rPr lang="en-US" sz="2000" b="0" dirty="0">
                <a:effectLst/>
              </a:rPr>
              <a:t>, etc.), e.g.:</a:t>
            </a:r>
          </a:p>
          <a:p>
            <a:endParaRPr lang="en-US" sz="2000" b="0" dirty="0">
              <a:effectLst/>
            </a:endParaRPr>
          </a:p>
          <a:p>
            <a:endParaRPr lang="en-US" sz="2000" b="0" dirty="0">
              <a:effectLst/>
            </a:endParaRPr>
          </a:p>
          <a:p>
            <a:endParaRPr lang="en-US" sz="2000" b="0" dirty="0">
              <a:effectLst/>
            </a:endParaRPr>
          </a:p>
          <a:p>
            <a:endParaRPr lang="en-US" sz="2000" b="0" dirty="0">
              <a:effectLst/>
            </a:endParaRPr>
          </a:p>
          <a:p>
            <a:endParaRPr lang="en-US" sz="2000" b="0" dirty="0">
              <a:effectLst/>
            </a:endParaRPr>
          </a:p>
          <a:p>
            <a:endParaRPr lang="en-US" sz="2000" b="0" dirty="0">
              <a:effectLst/>
            </a:endParaRPr>
          </a:p>
          <a:p>
            <a:r>
              <a:rPr lang="en-US" sz="2000" b="0" dirty="0">
                <a:effectLst/>
              </a:rPr>
              <a:t>Logarithms are useful as the unit of measurement because (1) signal power tends to span several orders of magnitude and (2) signal attenuation losses and gains can be expressed in terms of subtraction and addition.</a:t>
            </a:r>
          </a:p>
          <a:p>
            <a:pPr marL="0" indent="0">
              <a:buNone/>
            </a:pPr>
            <a:r>
              <a:rPr lang="en-US" sz="1600" b="0" dirty="0">
                <a:effectLst/>
              </a:rPr>
              <a:t>Reference: dB or not dB (</a:t>
            </a:r>
            <a:r>
              <a:rPr lang="en-US" sz="1600" b="0" dirty="0" err="1">
                <a:effectLst/>
              </a:rPr>
              <a:t>Rohde&amp;Schwarz</a:t>
            </a:r>
            <a:r>
              <a:rPr lang="en-US" sz="1600" b="0" dirty="0">
                <a:effectLst/>
              </a:rPr>
              <a:t>, 2006)</a:t>
            </a:r>
          </a:p>
          <a:p>
            <a:pPr marL="0" indent="0">
              <a:buNone/>
            </a:pPr>
            <a:r>
              <a:rPr lang="en-US" sz="1600" b="0" dirty="0">
                <a:effectLst/>
              </a:rPr>
              <a:t>(Application Note: 1MA98_6e_dB_or_not_</a:t>
            </a:r>
            <a:r>
              <a:rPr lang="en-US" sz="1600" b="0">
                <a:effectLst/>
              </a:rPr>
              <a:t>dB) and/or</a:t>
            </a:r>
            <a:endParaRPr lang="en-US" sz="1600" b="0" dirty="0">
              <a:effectLst/>
            </a:endParaRPr>
          </a:p>
          <a:p>
            <a:pPr marL="0" indent="0">
              <a:buNone/>
            </a:pPr>
            <a:r>
              <a:rPr lang="en-US" sz="1200" b="0" dirty="0">
                <a:effectLst/>
              </a:rPr>
              <a:t>https://www.ahsystems.com/EMC-formulas-equations/typical-conversion-formulas.pdf</a:t>
            </a:r>
          </a:p>
        </p:txBody>
      </p:sp>
      <p:graphicFrame>
        <p:nvGraphicFramePr>
          <p:cNvPr id="15362" name="Object 4"/>
          <p:cNvGraphicFramePr>
            <a:graphicFrameLocks noChangeAspect="1"/>
          </p:cNvGraphicFramePr>
          <p:nvPr>
            <p:extLst>
              <p:ext uri="{D42A27DB-BD31-4B8C-83A1-F6EECF244321}">
                <p14:modId xmlns:p14="http://schemas.microsoft.com/office/powerpoint/2010/main" val="2521578231"/>
              </p:ext>
            </p:extLst>
          </p:nvPr>
        </p:nvGraphicFramePr>
        <p:xfrm>
          <a:off x="2335214" y="1983801"/>
          <a:ext cx="4789486" cy="2118749"/>
        </p:xfrm>
        <a:graphic>
          <a:graphicData uri="http://schemas.openxmlformats.org/presentationml/2006/ole">
            <mc:AlternateContent xmlns:mc="http://schemas.openxmlformats.org/markup-compatibility/2006">
              <mc:Choice xmlns:v="urn:schemas-microsoft-com:vml" Requires="v">
                <p:oleObj name="Equation" r:id="rId3" imgW="2298600" imgH="1015920" progId="Equation.3">
                  <p:embed/>
                </p:oleObj>
              </mc:Choice>
              <mc:Fallback>
                <p:oleObj name="Equation" r:id="rId3" imgW="2298600" imgH="1015920" progId="Equation.3">
                  <p:embed/>
                  <p:pic>
                    <p:nvPicPr>
                      <p:cNvPr id="0" name=""/>
                      <p:cNvPicPr>
                        <a:picLocks noChangeAspect="1" noChangeArrowheads="1"/>
                      </p:cNvPicPr>
                      <p:nvPr/>
                    </p:nvPicPr>
                    <p:blipFill>
                      <a:blip r:embed="rId4"/>
                      <a:srcRect/>
                      <a:stretch>
                        <a:fillRect/>
                      </a:stretch>
                    </p:blipFill>
                    <p:spPr bwMode="auto">
                      <a:xfrm>
                        <a:off x="2335214" y="1983801"/>
                        <a:ext cx="4789486" cy="21187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oleObj>
              </mc:Fallback>
            </mc:AlternateContent>
          </a:graphicData>
        </a:graphic>
      </p:graphicFrame>
      <p:sp>
        <p:nvSpPr>
          <p:cNvPr id="15367" name="Rectangle 5"/>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Decibels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94</a:t>
            </a:fld>
            <a:endParaRPr lang="en-US" dirty="0"/>
          </a:p>
        </p:txBody>
      </p:sp>
      <p:sp>
        <p:nvSpPr>
          <p:cNvPr id="3" name="TextBox 2"/>
          <p:cNvSpPr txBox="1"/>
          <p:nvPr/>
        </p:nvSpPr>
        <p:spPr>
          <a:xfrm>
            <a:off x="1601789" y="4155631"/>
            <a:ext cx="6663042" cy="341632"/>
          </a:xfrm>
          <a:prstGeom prst="rect">
            <a:avLst/>
          </a:prstGeom>
          <a:noFill/>
        </p:spPr>
        <p:txBody>
          <a:bodyPr wrap="none" rtlCol="0">
            <a:spAutoFit/>
          </a:bodyPr>
          <a:lstStyle/>
          <a:p>
            <a:pPr>
              <a:buNone/>
            </a:pPr>
            <a:r>
              <a:rPr lang="en-GB" sz="1800" b="0" dirty="0">
                <a:solidFill>
                  <a:srgbClr val="FF0000"/>
                </a:solidFill>
              </a:rPr>
              <a:t>0 </a:t>
            </a:r>
            <a:r>
              <a:rPr lang="en-GB" sz="1800" b="0" dirty="0" err="1">
                <a:solidFill>
                  <a:srgbClr val="FF0000"/>
                </a:solidFill>
              </a:rPr>
              <a:t>dBm</a:t>
            </a:r>
            <a:r>
              <a:rPr lang="en-GB" sz="1800" b="0" dirty="0">
                <a:solidFill>
                  <a:srgbClr val="FF0000"/>
                </a:solidFill>
              </a:rPr>
              <a:t> on 50 Ohm are 223 mV </a:t>
            </a:r>
            <a:r>
              <a:rPr lang="en-GB" sz="1800" b="0" dirty="0" err="1">
                <a:solidFill>
                  <a:srgbClr val="FF0000"/>
                </a:solidFill>
              </a:rPr>
              <a:t>effectiv</a:t>
            </a:r>
            <a:r>
              <a:rPr lang="en-GB" sz="1800" b="0" dirty="0">
                <a:solidFill>
                  <a:srgbClr val="FF0000"/>
                </a:solidFill>
              </a:rPr>
              <a:t>  ( = </a:t>
            </a:r>
            <a:r>
              <a:rPr lang="en-GB" sz="1800" b="0" dirty="0" err="1">
                <a:solidFill>
                  <a:srgbClr val="FF0000"/>
                </a:solidFill>
              </a:rPr>
              <a:t>rms</a:t>
            </a:r>
            <a:r>
              <a:rPr lang="en-GB" sz="1800" b="0" dirty="0">
                <a:solidFill>
                  <a:srgbClr val="FF0000"/>
                </a:solidFill>
              </a:rPr>
              <a:t>) or 314 mV peak</a:t>
            </a:r>
          </a:p>
        </p:txBody>
      </p:sp>
    </p:spTree>
    <p:extLst>
      <p:ext uri="{BB962C8B-B14F-4D97-AF65-F5344CB8AC3E}">
        <p14:creationId xmlns:p14="http://schemas.microsoft.com/office/powerpoint/2010/main" val="72456434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250882" name="Rectangle 2"/>
          <p:cNvSpPr>
            <a:spLocks noGrp="1" noChangeArrowheads="1"/>
          </p:cNvSpPr>
          <p:nvPr>
            <p:ph type="title"/>
          </p:nvPr>
        </p:nvSpPr>
        <p:spPr>
          <a:xfrm>
            <a:off x="1746250" y="384175"/>
            <a:ext cx="5943600" cy="1066800"/>
          </a:xfrm>
        </p:spPr>
        <p:txBody>
          <a:bodyPr/>
          <a:lstStyle/>
          <a:p>
            <a:pPr>
              <a:defRPr/>
            </a:pPr>
            <a:r>
              <a:rPr lang="en-US" dirty="0"/>
              <a:t>Decibel (4)</a:t>
            </a:r>
          </a:p>
        </p:txBody>
      </p:sp>
      <p:sp>
        <p:nvSpPr>
          <p:cNvPr id="48133" name="Rectangle 3"/>
          <p:cNvSpPr>
            <a:spLocks noGrp="1" noChangeArrowheads="1"/>
          </p:cNvSpPr>
          <p:nvPr>
            <p:ph type="body" idx="1"/>
          </p:nvPr>
        </p:nvSpPr>
        <p:spPr>
          <a:xfrm>
            <a:off x="990600" y="1668463"/>
            <a:ext cx="7253400" cy="4114800"/>
          </a:xfrm>
        </p:spPr>
        <p:txBody>
          <a:bodyPr/>
          <a:lstStyle/>
          <a:p>
            <a:r>
              <a:rPr lang="en-US" sz="2000" b="0" dirty="0">
                <a:effectLst/>
              </a:rPr>
              <a:t>Frequently dB values are expressed using a special reference level and not SI units. Strictly speaking, the reference value should be included in parenthesis when giving a dB value, </a:t>
            </a:r>
            <a:br>
              <a:rPr lang="en-US" sz="2000" b="0" dirty="0">
                <a:effectLst/>
              </a:rPr>
            </a:br>
            <a:r>
              <a:rPr lang="en-US" sz="2000" b="0" dirty="0">
                <a:effectLst/>
              </a:rPr>
              <a:t>e.g. +3 dB (1W) indicates 3 dB at </a:t>
            </a:r>
            <a:r>
              <a:rPr lang="en-US" sz="2000" b="0" dirty="0" err="1">
                <a:effectLst/>
              </a:rPr>
              <a:t>P</a:t>
            </a:r>
            <a:r>
              <a:rPr lang="en-US" sz="2000" b="0" baseline="-25000" dirty="0" err="1">
                <a:effectLst/>
              </a:rPr>
              <a:t>ref</a:t>
            </a:r>
            <a:r>
              <a:rPr lang="en-US" sz="2000" b="0" dirty="0">
                <a:effectLst/>
              </a:rPr>
              <a:t> = 1 Watt, thus 2 W sometimes this is written as </a:t>
            </a:r>
            <a:r>
              <a:rPr lang="en-US" sz="2000" b="0" dirty="0" err="1">
                <a:effectLst/>
              </a:rPr>
              <a:t>dBW</a:t>
            </a:r>
            <a:r>
              <a:rPr lang="en-US" sz="2000" b="0" dirty="0">
                <a:effectLst/>
              </a:rPr>
              <a:t>(dB referring to 1 Watt) </a:t>
            </a:r>
          </a:p>
          <a:p>
            <a:r>
              <a:rPr lang="en-US" sz="2000" b="0" dirty="0">
                <a:effectLst/>
              </a:rPr>
              <a:t>For instance, </a:t>
            </a:r>
            <a:r>
              <a:rPr lang="en-US" sz="2000" b="0" dirty="0">
                <a:solidFill>
                  <a:srgbClr val="008000"/>
                </a:solidFill>
                <a:effectLst/>
              </a:rPr>
              <a:t>dBm</a:t>
            </a:r>
            <a:r>
              <a:rPr lang="en-US" sz="2000" b="0" dirty="0">
                <a:effectLst/>
              </a:rPr>
              <a:t> defines dB using a reference level of </a:t>
            </a:r>
            <a:r>
              <a:rPr lang="en-US" sz="2000" b="0" dirty="0" err="1">
                <a:solidFill>
                  <a:srgbClr val="008000"/>
                </a:solidFill>
                <a:effectLst/>
              </a:rPr>
              <a:t>P</a:t>
            </a:r>
            <a:r>
              <a:rPr lang="en-US" sz="2000" b="0" baseline="-25000" dirty="0" err="1">
                <a:solidFill>
                  <a:srgbClr val="008000"/>
                </a:solidFill>
                <a:effectLst/>
              </a:rPr>
              <a:t>ref</a:t>
            </a:r>
            <a:r>
              <a:rPr lang="en-US" sz="2000" b="0" dirty="0">
                <a:solidFill>
                  <a:srgbClr val="008000"/>
                </a:solidFill>
                <a:effectLst/>
              </a:rPr>
              <a:t> = 1 </a:t>
            </a:r>
            <a:r>
              <a:rPr lang="en-US" sz="2000" b="0" dirty="0" err="1">
                <a:solidFill>
                  <a:srgbClr val="008000"/>
                </a:solidFill>
                <a:effectLst/>
              </a:rPr>
              <a:t>mW</a:t>
            </a:r>
            <a:r>
              <a:rPr lang="en-US" sz="2000" b="0" dirty="0">
                <a:effectLst/>
              </a:rPr>
              <a:t>, which is equivalent to </a:t>
            </a:r>
            <a:r>
              <a:rPr lang="en-US" sz="2000" b="0" dirty="0" err="1">
                <a:solidFill>
                  <a:srgbClr val="008000"/>
                </a:solidFill>
                <a:effectLst/>
              </a:rPr>
              <a:t>V</a:t>
            </a:r>
            <a:r>
              <a:rPr lang="en-US" sz="2000" b="0" baseline="-25000" dirty="0" err="1">
                <a:solidFill>
                  <a:srgbClr val="008000"/>
                </a:solidFill>
                <a:effectLst/>
              </a:rPr>
              <a:t>ref</a:t>
            </a:r>
            <a:r>
              <a:rPr lang="en-US" sz="2000" b="0" dirty="0">
                <a:solidFill>
                  <a:srgbClr val="008000"/>
                </a:solidFill>
                <a:effectLst/>
              </a:rPr>
              <a:t> = 223.6 mV</a:t>
            </a:r>
            <a:r>
              <a:rPr lang="en-US" sz="2000" b="0" dirty="0">
                <a:effectLst/>
              </a:rPr>
              <a:t>, assuming a reference impedance of 50</a:t>
            </a:r>
            <a:r>
              <a:rPr lang="en-US" sz="2000" b="0" dirty="0">
                <a:effectLst/>
                <a:latin typeface="Symbol" pitchFamily="18" charset="2"/>
              </a:rPr>
              <a:t>W</a:t>
            </a:r>
            <a:r>
              <a:rPr lang="en-US" sz="2000" b="0" dirty="0">
                <a:effectLst/>
              </a:rPr>
              <a:t>. </a:t>
            </a:r>
          </a:p>
          <a:p>
            <a:r>
              <a:rPr lang="en-US" sz="2000" b="0" dirty="0">
                <a:effectLst/>
              </a:rPr>
              <a:t>Thus, 0 dBm correspond to -30 dBW, where </a:t>
            </a:r>
            <a:r>
              <a:rPr lang="en-US" sz="2000" b="0" dirty="0">
                <a:solidFill>
                  <a:srgbClr val="008000"/>
                </a:solidFill>
                <a:effectLst/>
              </a:rPr>
              <a:t>dBW</a:t>
            </a:r>
            <a:r>
              <a:rPr lang="en-US" sz="2000" b="0" dirty="0">
                <a:effectLst/>
              </a:rPr>
              <a:t> indicates a reference level of </a:t>
            </a:r>
            <a:r>
              <a:rPr lang="en-US" sz="2000" b="0" dirty="0" err="1">
                <a:solidFill>
                  <a:srgbClr val="008000"/>
                </a:solidFill>
                <a:effectLst/>
              </a:rPr>
              <a:t>P</a:t>
            </a:r>
            <a:r>
              <a:rPr lang="en-US" sz="2000" b="0" baseline="-25000" dirty="0" err="1">
                <a:solidFill>
                  <a:srgbClr val="008000"/>
                </a:solidFill>
                <a:effectLst/>
              </a:rPr>
              <a:t>ref</a:t>
            </a:r>
            <a:r>
              <a:rPr lang="en-US" sz="2000" b="0" dirty="0">
                <a:solidFill>
                  <a:srgbClr val="008000"/>
                </a:solidFill>
                <a:effectLst/>
              </a:rPr>
              <a:t>=1W</a:t>
            </a:r>
            <a:r>
              <a:rPr lang="en-US" sz="2000" b="0" dirty="0">
                <a:effectLst/>
              </a:rPr>
              <a:t>.</a:t>
            </a:r>
          </a:p>
          <a:p>
            <a:r>
              <a:rPr lang="en-US" sz="2000" b="0" dirty="0">
                <a:effectLst/>
              </a:rPr>
              <a:t>Other common units: </a:t>
            </a:r>
          </a:p>
          <a:p>
            <a:pPr lvl="1"/>
            <a:r>
              <a:rPr lang="en-US" sz="1600" b="0" dirty="0"/>
              <a:t>dBmV for the small voltages, </a:t>
            </a:r>
            <a:r>
              <a:rPr lang="en-US" sz="1600" b="0" dirty="0" err="1"/>
              <a:t>V</a:t>
            </a:r>
            <a:r>
              <a:rPr lang="en-US" sz="1600" b="0" baseline="-25000" dirty="0" err="1"/>
              <a:t>ref</a:t>
            </a:r>
            <a:r>
              <a:rPr lang="en-US" sz="1600" b="0" dirty="0"/>
              <a:t> = 1 mV</a:t>
            </a:r>
          </a:p>
          <a:p>
            <a:pPr lvl="1"/>
            <a:r>
              <a:rPr lang="en-US" sz="1600" b="0" dirty="0"/>
              <a:t>dB</a:t>
            </a:r>
            <a:r>
              <a:rPr lang="en-US" sz="1600" b="0" dirty="0">
                <a:latin typeface="Symbol" pitchFamily="18" charset="2"/>
              </a:rPr>
              <a:t>m</a:t>
            </a:r>
            <a:r>
              <a:rPr lang="en-US" sz="1600" b="0" dirty="0"/>
              <a:t>V/m for the electric field strength radiated from an antenna, </a:t>
            </a:r>
            <a:r>
              <a:rPr lang="en-US" sz="1600" b="0" dirty="0" err="1"/>
              <a:t>E</a:t>
            </a:r>
            <a:r>
              <a:rPr lang="en-US" sz="1600" b="0" baseline="-25000" dirty="0" err="1"/>
              <a:t>ref</a:t>
            </a:r>
            <a:r>
              <a:rPr lang="en-US" sz="1600" b="0" dirty="0"/>
              <a:t> = 1 </a:t>
            </a:r>
            <a:r>
              <a:rPr lang="en-US" sz="1600" b="0" dirty="0">
                <a:latin typeface="Symbol" pitchFamily="18" charset="2"/>
              </a:rPr>
              <a:t>m</a:t>
            </a:r>
            <a:r>
              <a:rPr lang="en-US" sz="1600" b="0" dirty="0"/>
              <a:t>V/m</a:t>
            </a:r>
          </a:p>
          <a:p>
            <a:pPr lvl="1">
              <a:buFont typeface="Wingdings" pitchFamily="2" charset="2"/>
              <a:buNone/>
            </a:pPr>
            <a:endParaRPr lang="en-US" sz="1600" b="0" dirty="0"/>
          </a:p>
        </p:txBody>
      </p:sp>
      <p:sp>
        <p:nvSpPr>
          <p:cNvPr id="48134" name="Rectangle 5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Decibels</a:t>
            </a:r>
          </a:p>
        </p:txBody>
      </p:sp>
      <p:sp>
        <p:nvSpPr>
          <p:cNvPr id="2" name="Slide Number Placeholder 1"/>
          <p:cNvSpPr>
            <a:spLocks noGrp="1"/>
          </p:cNvSpPr>
          <p:nvPr>
            <p:ph type="sldNum" sz="quarter" idx="11"/>
          </p:nvPr>
        </p:nvSpPr>
        <p:spPr/>
        <p:txBody>
          <a:bodyPr/>
          <a:lstStyle/>
          <a:p>
            <a:pPr>
              <a:defRPr/>
            </a:pPr>
            <a:fld id="{1EFF5318-3A5E-4BDB-8F4C-50C2CAAC8421}" type="slidenum">
              <a:rPr lang="en-US" smtClean="0"/>
              <a:pPr>
                <a:defRPr/>
              </a:pPr>
              <a:t>95</a:t>
            </a:fld>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5600" y="444500"/>
            <a:ext cx="5943600" cy="1066800"/>
          </a:xfrm>
        </p:spPr>
        <p:txBody>
          <a:bodyPr/>
          <a:lstStyle/>
          <a:p>
            <a:r>
              <a:rPr lang="en-US" dirty="0"/>
              <a:t>Decibel (5)</a:t>
            </a:r>
          </a:p>
        </p:txBody>
      </p:sp>
      <p:sp>
        <p:nvSpPr>
          <p:cNvPr id="3" name="Content Placeholder 2"/>
          <p:cNvSpPr>
            <a:spLocks noGrp="1"/>
          </p:cNvSpPr>
          <p:nvPr>
            <p:ph idx="1"/>
          </p:nvPr>
        </p:nvSpPr>
        <p:spPr>
          <a:xfrm>
            <a:off x="596900" y="1981200"/>
            <a:ext cx="8229600" cy="4114800"/>
          </a:xfrm>
        </p:spPr>
        <p:txBody>
          <a:bodyPr/>
          <a:lstStyle/>
          <a:p>
            <a:r>
              <a:rPr lang="en-US" dirty="0"/>
              <a:t>If the basic values from Decibel (3) are known, then one can easily calculate intermediate values:</a:t>
            </a:r>
          </a:p>
          <a:p>
            <a:endParaRPr lang="en-US" dirty="0"/>
          </a:p>
          <a:p>
            <a:r>
              <a:rPr lang="en-US" dirty="0"/>
              <a:t>14dB = 20dB – 6dB                </a:t>
            </a:r>
            <a:r>
              <a:rPr lang="en-US" sz="1800" dirty="0"/>
              <a:t>-&gt; power ratio: 100/4 = 25</a:t>
            </a:r>
          </a:p>
          <a:p>
            <a:endParaRPr lang="en-US" sz="2000" dirty="0"/>
          </a:p>
          <a:p>
            <a:r>
              <a:rPr lang="en-US" dirty="0"/>
              <a:t>17dB = 20dB – 3dB                </a:t>
            </a:r>
            <a:r>
              <a:rPr lang="en-US" sz="1800" dirty="0"/>
              <a:t>-&gt; power ratio: 100/2 = 50</a:t>
            </a:r>
          </a:p>
          <a:p>
            <a:endParaRPr lang="en-US" sz="2000" dirty="0"/>
          </a:p>
          <a:p>
            <a:r>
              <a:rPr lang="en-US" dirty="0"/>
              <a:t>33dB = 20dB + 10dB + 3dB   </a:t>
            </a:r>
            <a:r>
              <a:rPr lang="en-US" sz="1800" dirty="0"/>
              <a:t>-&gt;power ratio: 100*10*2 = 2000 </a:t>
            </a:r>
          </a:p>
        </p:txBody>
      </p:sp>
      <p:sp>
        <p:nvSpPr>
          <p:cNvPr id="4" name="Date Placeholder 3"/>
          <p:cNvSpPr>
            <a:spLocks noGrp="1"/>
          </p:cNvSpPr>
          <p:nvPr>
            <p:ph type="dt" sz="half" idx="10"/>
          </p:nvPr>
        </p:nvSpPr>
        <p:spPr/>
        <p:txBody>
          <a:bodyPr/>
          <a:lstStyle/>
          <a:p>
            <a:pPr>
              <a:defRPr/>
            </a:pPr>
            <a:r>
              <a:rPr lang="en-US"/>
              <a:t>F. Caspers, M. Wendt, M. Bozzolan; JUAS 2021 RF Eng.</a:t>
            </a:r>
            <a:endParaRPr lang="en-US" dirty="0"/>
          </a:p>
        </p:txBody>
      </p:sp>
      <p:sp>
        <p:nvSpPr>
          <p:cNvPr id="5" name="Slide Number Placeholder 4"/>
          <p:cNvSpPr>
            <a:spLocks noGrp="1"/>
          </p:cNvSpPr>
          <p:nvPr>
            <p:ph type="sldNum" sz="quarter" idx="11"/>
          </p:nvPr>
        </p:nvSpPr>
        <p:spPr/>
        <p:txBody>
          <a:bodyPr/>
          <a:lstStyle/>
          <a:p>
            <a:pPr>
              <a:defRPr/>
            </a:pPr>
            <a:fld id="{30BF5437-FF38-41B9-B17B-9EC8850EF000}" type="slidenum">
              <a:rPr lang="en-US" smtClean="0"/>
              <a:pPr>
                <a:defRPr/>
              </a:pPr>
              <a:t>96</a:t>
            </a:fld>
            <a:endParaRPr lang="en-US" dirty="0"/>
          </a:p>
        </p:txBody>
      </p:sp>
      <p:sp>
        <p:nvSpPr>
          <p:cNvPr id="6" name="Rectangle 54">
            <a:extLst>
              <a:ext uri="{FF2B5EF4-FFF2-40B4-BE49-F238E27FC236}">
                <a16:creationId xmlns:a16="http://schemas.microsoft.com/office/drawing/2014/main" id="{A9DA868B-0719-4F3B-B6FC-04F83E1652FE}"/>
              </a:ext>
            </a:extLst>
          </p:cNvPr>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Decibels</a:t>
            </a:r>
          </a:p>
        </p:txBody>
      </p:sp>
    </p:spTree>
    <p:extLst>
      <p:ext uri="{BB962C8B-B14F-4D97-AF65-F5344CB8AC3E}">
        <p14:creationId xmlns:p14="http://schemas.microsoft.com/office/powerpoint/2010/main" val="247686645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ate Placeholder 3"/>
          <p:cNvSpPr>
            <a:spLocks noGrp="1"/>
          </p:cNvSpPr>
          <p:nvPr>
            <p:ph type="dt" sz="quarter" idx="10"/>
          </p:nvPr>
        </p:nvSpPr>
        <p:spPr>
          <a:noFill/>
        </p:spPr>
        <p:txBody>
          <a:bodyPr/>
          <a:lstStyle/>
          <a:p>
            <a:r>
              <a:rPr lang="en-US"/>
              <a:t>F. Caspers, M. Wendt, M. Bozzolan; JUAS 2021 RF Eng.</a:t>
            </a:r>
            <a:endParaRPr lang="en-US" dirty="0"/>
          </a:p>
        </p:txBody>
      </p:sp>
      <p:sp>
        <p:nvSpPr>
          <p:cNvPr id="65539" name="Slide Number Placeholder 4"/>
          <p:cNvSpPr>
            <a:spLocks noGrp="1"/>
          </p:cNvSpPr>
          <p:nvPr>
            <p:ph type="sldNum" sz="quarter" idx="11"/>
          </p:nvPr>
        </p:nvSpPr>
        <p:spPr>
          <a:noFill/>
        </p:spPr>
        <p:txBody>
          <a:bodyPr/>
          <a:lstStyle/>
          <a:p>
            <a:fld id="{9D7F509F-1AFC-4026-99D3-25009BB917A5}" type="slidenum">
              <a:rPr lang="en-US" smtClean="0"/>
              <a:pPr/>
              <a:t>97</a:t>
            </a:fld>
            <a:endParaRPr lang="en-US" dirty="0"/>
          </a:p>
        </p:txBody>
      </p:sp>
      <p:sp>
        <p:nvSpPr>
          <p:cNvPr id="165890" name="Rectangle 2"/>
          <p:cNvSpPr>
            <a:spLocks noGrp="1" noChangeArrowheads="1"/>
          </p:cNvSpPr>
          <p:nvPr>
            <p:ph type="title"/>
          </p:nvPr>
        </p:nvSpPr>
        <p:spPr>
          <a:xfrm>
            <a:off x="1573213" y="533400"/>
            <a:ext cx="5943600" cy="1066800"/>
          </a:xfrm>
        </p:spPr>
        <p:txBody>
          <a:bodyPr/>
          <a:lstStyle/>
          <a:p>
            <a:pPr>
              <a:defRPr/>
            </a:pPr>
            <a:r>
              <a:rPr lang="en-US" dirty="0"/>
              <a:t>Simulation Tools</a:t>
            </a:r>
          </a:p>
        </p:txBody>
      </p:sp>
      <p:sp>
        <p:nvSpPr>
          <p:cNvPr id="65541" name="Rectangle 3"/>
          <p:cNvSpPr>
            <a:spLocks noGrp="1" noChangeArrowheads="1"/>
          </p:cNvSpPr>
          <p:nvPr>
            <p:ph type="body" idx="1"/>
          </p:nvPr>
        </p:nvSpPr>
        <p:spPr>
          <a:xfrm>
            <a:off x="990600" y="1981200"/>
            <a:ext cx="7553325" cy="4114800"/>
          </a:xfrm>
        </p:spPr>
        <p:txBody>
          <a:bodyPr/>
          <a:lstStyle/>
          <a:p>
            <a:r>
              <a:rPr lang="en-US" b="0" dirty="0">
                <a:effectLst/>
              </a:rPr>
              <a:t>Poisson Superfish </a:t>
            </a:r>
            <a:r>
              <a:rPr lang="en-US" sz="1600" b="0" dirty="0">
                <a:effectLst/>
              </a:rPr>
              <a:t>(poisson equation; poisson = fish in French)</a:t>
            </a:r>
          </a:p>
          <a:p>
            <a:r>
              <a:rPr lang="en-US" b="0" dirty="0">
                <a:effectLst/>
              </a:rPr>
              <a:t>CST Studio Suite, Mafia (Maxwell’s finite integration algorithm), </a:t>
            </a:r>
            <a:r>
              <a:rPr lang="en-US" b="0" dirty="0">
                <a:effectLst/>
                <a:hlinkClick r:id="rId3"/>
              </a:rPr>
              <a:t>http://www.cst.com</a:t>
            </a:r>
            <a:r>
              <a:rPr lang="en-US" b="0" dirty="0">
                <a:effectLst/>
              </a:rPr>
              <a:t> </a:t>
            </a:r>
          </a:p>
          <a:p>
            <a:r>
              <a:rPr lang="en-US" b="0" dirty="0">
                <a:effectLst/>
              </a:rPr>
              <a:t>Ansoft HFSS (High frequency structure simulator), </a:t>
            </a:r>
            <a:r>
              <a:rPr lang="en-US" b="0" dirty="0">
                <a:effectLst/>
                <a:hlinkClick r:id="rId4"/>
              </a:rPr>
              <a:t>http://www.ansoft.com</a:t>
            </a:r>
            <a:r>
              <a:rPr lang="en-US" b="0" dirty="0">
                <a:effectLst/>
              </a:rPr>
              <a:t> </a:t>
            </a:r>
          </a:p>
          <a:p>
            <a:r>
              <a:rPr lang="en-US" b="0" dirty="0">
                <a:effectLst/>
              </a:rPr>
              <a:t>GdfidL </a:t>
            </a:r>
            <a:r>
              <a:rPr lang="en-US" sz="1600" b="0" dirty="0">
                <a:effectLst/>
              </a:rPr>
              <a:t>(“Gitter drauf fertig ist die Laube” – no joke, really true!)</a:t>
            </a:r>
          </a:p>
          <a:p>
            <a:endParaRPr lang="en-US" b="0" dirty="0">
              <a:effectLst/>
            </a:endParaRPr>
          </a:p>
        </p:txBody>
      </p:sp>
      <p:sp>
        <p:nvSpPr>
          <p:cNvPr id="65542"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6563" name="Slide Number Placeholder 6"/>
          <p:cNvSpPr>
            <a:spLocks noGrp="1"/>
          </p:cNvSpPr>
          <p:nvPr>
            <p:ph type="sldNum" sz="quarter" idx="11"/>
          </p:nvPr>
        </p:nvSpPr>
        <p:spPr>
          <a:noFill/>
        </p:spPr>
        <p:txBody>
          <a:bodyPr/>
          <a:lstStyle/>
          <a:p>
            <a:fld id="{92B6756D-1225-4028-85D7-DC31F9CFA974}" type="slidenum">
              <a:rPr lang="en-US" smtClean="0"/>
              <a:pPr/>
              <a:t>98</a:t>
            </a:fld>
            <a:endParaRPr lang="en-US" dirty="0"/>
          </a:p>
        </p:txBody>
      </p:sp>
      <p:sp>
        <p:nvSpPr>
          <p:cNvPr id="66564" name="Rectangle 2"/>
          <p:cNvSpPr>
            <a:spLocks noGrp="1" noChangeArrowheads="1"/>
          </p:cNvSpPr>
          <p:nvPr>
            <p:ph type="title"/>
          </p:nvPr>
        </p:nvSpPr>
        <p:spPr>
          <a:xfrm>
            <a:off x="1677988" y="314325"/>
            <a:ext cx="5943600" cy="1066800"/>
          </a:xfrm>
        </p:spPr>
        <p:txBody>
          <a:bodyPr/>
          <a:lstStyle/>
          <a:p>
            <a:r>
              <a:rPr lang="en-US" dirty="0">
                <a:effectLst/>
              </a:rPr>
              <a:t>Simulation Techniques (1)</a:t>
            </a:r>
          </a:p>
        </p:txBody>
      </p:sp>
      <p:sp>
        <p:nvSpPr>
          <p:cNvPr id="66565" name="Rectangle 3"/>
          <p:cNvSpPr>
            <a:spLocks noGrp="1" noChangeArrowheads="1"/>
          </p:cNvSpPr>
          <p:nvPr>
            <p:ph type="body" sz="half" idx="1"/>
          </p:nvPr>
        </p:nvSpPr>
        <p:spPr>
          <a:xfrm>
            <a:off x="990600" y="1389063"/>
            <a:ext cx="6931025" cy="4497387"/>
          </a:xfrm>
        </p:spPr>
        <p:txBody>
          <a:bodyPr/>
          <a:lstStyle/>
          <a:p>
            <a:pPr>
              <a:lnSpc>
                <a:spcPct val="80000"/>
              </a:lnSpc>
            </a:pPr>
            <a:r>
              <a:rPr lang="en-US" sz="2000" b="0" dirty="0">
                <a:effectLst/>
              </a:rPr>
              <a:t>Frequency domain analysis </a:t>
            </a:r>
          </a:p>
          <a:p>
            <a:pPr marL="1066800" lvl="1" indent="-304800">
              <a:lnSpc>
                <a:spcPct val="80000"/>
              </a:lnSpc>
            </a:pPr>
            <a:r>
              <a:rPr lang="en-US" sz="1600" b="0" dirty="0"/>
              <a:t>CST Microwave Studio, </a:t>
            </a:r>
            <a:r>
              <a:rPr lang="en-US" sz="1600" b="0" dirty="0" err="1"/>
              <a:t>Ansoft</a:t>
            </a:r>
            <a:r>
              <a:rPr lang="en-US" sz="1600" b="0" dirty="0"/>
              <a:t> HFSS</a:t>
            </a:r>
          </a:p>
          <a:p>
            <a:pPr marL="1066800" lvl="1" indent="-304800">
              <a:lnSpc>
                <a:spcPct val="80000"/>
              </a:lnSpc>
            </a:pPr>
            <a:r>
              <a:rPr lang="en-US" sz="1600" b="0" dirty="0"/>
              <a:t>Uses a tetrahedral mesh</a:t>
            </a:r>
          </a:p>
          <a:p>
            <a:pPr marL="1066800" lvl="1" indent="-304800">
              <a:lnSpc>
                <a:spcPct val="80000"/>
              </a:lnSpc>
            </a:pPr>
            <a:r>
              <a:rPr lang="en-US" sz="1600" b="0" dirty="0"/>
              <a:t>Maxwell’s equations solved in frequency domain for </a:t>
            </a:r>
            <a:r>
              <a:rPr lang="en-US" sz="1600" b="0" i="1" dirty="0">
                <a:solidFill>
                  <a:schemeClr val="accent2"/>
                </a:solidFill>
              </a:rPr>
              <a:t>one frequency point at a time</a:t>
            </a:r>
          </a:p>
          <a:p>
            <a:pPr marL="1066800" lvl="1" indent="-304800">
              <a:lnSpc>
                <a:spcPct val="80000"/>
              </a:lnSpc>
            </a:pPr>
            <a:r>
              <a:rPr lang="en-US" sz="1600" b="0" dirty="0"/>
              <a:t>Frequency sweeps may take very long time, very powerful PC or computer cluster needed!</a:t>
            </a:r>
          </a:p>
          <a:p>
            <a:pPr marL="1066800" lvl="1" indent="-304800">
              <a:lnSpc>
                <a:spcPct val="80000"/>
              </a:lnSpc>
            </a:pPr>
            <a:r>
              <a:rPr lang="en-US" sz="1600" b="0" dirty="0"/>
              <a:t>Applications: quite universal</a:t>
            </a:r>
          </a:p>
          <a:p>
            <a:pPr marL="1066800" lvl="1" indent="-304800">
              <a:lnSpc>
                <a:spcPct val="80000"/>
              </a:lnSpc>
            </a:pPr>
            <a:endParaRPr lang="en-US" sz="1600" b="0" dirty="0"/>
          </a:p>
          <a:p>
            <a:pPr>
              <a:lnSpc>
                <a:spcPct val="80000"/>
              </a:lnSpc>
            </a:pPr>
            <a:r>
              <a:rPr lang="en-US" sz="2000" b="0" dirty="0">
                <a:effectLst/>
              </a:rPr>
              <a:t>Time domain analysis</a:t>
            </a:r>
          </a:p>
          <a:p>
            <a:pPr marL="1066800" lvl="1" indent="-304800">
              <a:lnSpc>
                <a:spcPct val="80000"/>
              </a:lnSpc>
            </a:pPr>
            <a:r>
              <a:rPr lang="en-US" sz="1600" b="0" dirty="0"/>
              <a:t>CST Microwave Studio</a:t>
            </a:r>
          </a:p>
          <a:p>
            <a:pPr marL="1066800" lvl="1" indent="-304800">
              <a:lnSpc>
                <a:spcPct val="80000"/>
              </a:lnSpc>
            </a:pPr>
            <a:r>
              <a:rPr lang="en-US" sz="1600" b="0" dirty="0"/>
              <a:t>Space is discretized by a rectangular mesh</a:t>
            </a:r>
          </a:p>
          <a:p>
            <a:pPr marL="1066800" lvl="1" indent="-304800">
              <a:lnSpc>
                <a:spcPct val="80000"/>
              </a:lnSpc>
            </a:pPr>
            <a:r>
              <a:rPr lang="en-US" sz="1600" b="0" dirty="0"/>
              <a:t>Excitation of structure with time domain pulse</a:t>
            </a:r>
          </a:p>
          <a:p>
            <a:pPr marL="1066800" lvl="1" indent="-304800">
              <a:lnSpc>
                <a:spcPct val="80000"/>
              </a:lnSpc>
            </a:pPr>
            <a:r>
              <a:rPr lang="en-US" sz="1600" b="0" dirty="0"/>
              <a:t>Transformation to frequency domain by Fourier Transform =&gt; entire frequency range with only one run =&gt; </a:t>
            </a:r>
            <a:r>
              <a:rPr lang="en-US" sz="1600" b="0" dirty="0">
                <a:solidFill>
                  <a:schemeClr val="accent2"/>
                </a:solidFill>
              </a:rPr>
              <a:t>fast!!! </a:t>
            </a:r>
          </a:p>
          <a:p>
            <a:pPr marL="1066800" lvl="1" indent="-304800">
              <a:lnSpc>
                <a:spcPct val="80000"/>
              </a:lnSpc>
            </a:pPr>
            <a:r>
              <a:rPr lang="en-US" sz="1600" b="0" dirty="0"/>
              <a:t>Bad convergence for resonant structures, since pulse does not decay fast</a:t>
            </a:r>
          </a:p>
          <a:p>
            <a:pPr marL="1066800" lvl="1" indent="-304800">
              <a:lnSpc>
                <a:spcPct val="80000"/>
              </a:lnSpc>
            </a:pPr>
            <a:r>
              <a:rPr lang="en-US" sz="1600" b="0" dirty="0"/>
              <a:t>Applications: Waveguide transitions, connectors, antennas, but </a:t>
            </a:r>
            <a:r>
              <a:rPr lang="en-US" sz="1600" b="0" dirty="0">
                <a:solidFill>
                  <a:schemeClr val="accent2"/>
                </a:solidFill>
              </a:rPr>
              <a:t>no resonant structures </a:t>
            </a:r>
            <a:r>
              <a:rPr lang="en-US" sz="1600" b="0" dirty="0"/>
              <a:t>such as cavities!!!</a:t>
            </a:r>
          </a:p>
        </p:txBody>
      </p:sp>
      <p:sp>
        <p:nvSpPr>
          <p:cNvPr id="66566" name="Rectangle 8"/>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Date Placeholder 5"/>
          <p:cNvSpPr>
            <a:spLocks noGrp="1"/>
          </p:cNvSpPr>
          <p:nvPr>
            <p:ph type="dt" sz="quarter" idx="10"/>
          </p:nvPr>
        </p:nvSpPr>
        <p:spPr>
          <a:noFill/>
        </p:spPr>
        <p:txBody>
          <a:bodyPr/>
          <a:lstStyle/>
          <a:p>
            <a:r>
              <a:rPr lang="en-US"/>
              <a:t>F. Caspers, M. Wendt, M. Bozzolan; JUAS 2021 RF Eng.</a:t>
            </a:r>
            <a:endParaRPr lang="en-US" dirty="0"/>
          </a:p>
        </p:txBody>
      </p:sp>
      <p:sp>
        <p:nvSpPr>
          <p:cNvPr id="67587" name="Slide Number Placeholder 6"/>
          <p:cNvSpPr>
            <a:spLocks noGrp="1"/>
          </p:cNvSpPr>
          <p:nvPr>
            <p:ph type="sldNum" sz="quarter" idx="11"/>
          </p:nvPr>
        </p:nvSpPr>
        <p:spPr>
          <a:noFill/>
        </p:spPr>
        <p:txBody>
          <a:bodyPr/>
          <a:lstStyle/>
          <a:p>
            <a:fld id="{D9EA6BB2-9DA7-4C4D-9D58-3741041BABB3}" type="slidenum">
              <a:rPr lang="en-US" smtClean="0"/>
              <a:pPr/>
              <a:t>99</a:t>
            </a:fld>
            <a:endParaRPr lang="en-US" dirty="0"/>
          </a:p>
        </p:txBody>
      </p:sp>
      <p:sp>
        <p:nvSpPr>
          <p:cNvPr id="67588" name="Rectangle 2"/>
          <p:cNvSpPr>
            <a:spLocks noGrp="1" noChangeArrowheads="1"/>
          </p:cNvSpPr>
          <p:nvPr>
            <p:ph type="title"/>
          </p:nvPr>
        </p:nvSpPr>
        <p:spPr>
          <a:xfrm>
            <a:off x="1319213" y="417513"/>
            <a:ext cx="5943600" cy="1066800"/>
          </a:xfrm>
        </p:spPr>
        <p:txBody>
          <a:bodyPr/>
          <a:lstStyle/>
          <a:p>
            <a:r>
              <a:rPr lang="en-US" dirty="0">
                <a:effectLst/>
              </a:rPr>
              <a:t>Simulation Techniques (2)</a:t>
            </a:r>
          </a:p>
        </p:txBody>
      </p:sp>
      <p:sp>
        <p:nvSpPr>
          <p:cNvPr id="67589" name="Rectangle 3"/>
          <p:cNvSpPr>
            <a:spLocks noGrp="1" noChangeArrowheads="1"/>
          </p:cNvSpPr>
          <p:nvPr>
            <p:ph type="body" sz="half" idx="1"/>
          </p:nvPr>
        </p:nvSpPr>
        <p:spPr>
          <a:xfrm>
            <a:off x="966788" y="1611313"/>
            <a:ext cx="6931025" cy="4276725"/>
          </a:xfrm>
        </p:spPr>
        <p:txBody>
          <a:bodyPr/>
          <a:lstStyle/>
          <a:p>
            <a:pPr>
              <a:lnSpc>
                <a:spcPct val="70000"/>
              </a:lnSpc>
            </a:pPr>
            <a:r>
              <a:rPr lang="en-US" sz="2000" b="0" dirty="0">
                <a:effectLst/>
              </a:rPr>
              <a:t>Eigenmode analysis</a:t>
            </a:r>
          </a:p>
          <a:p>
            <a:pPr marL="1066800" lvl="1" indent="-304800">
              <a:lnSpc>
                <a:spcPct val="70000"/>
              </a:lnSpc>
            </a:pPr>
            <a:r>
              <a:rPr lang="en-US" sz="1600" b="0" dirty="0"/>
              <a:t>Microwave Studio, Mafia, HFSS, Superfish …</a:t>
            </a:r>
          </a:p>
          <a:p>
            <a:pPr marL="1066800" lvl="1" indent="-304800">
              <a:lnSpc>
                <a:spcPct val="70000"/>
              </a:lnSpc>
            </a:pPr>
            <a:r>
              <a:rPr lang="en-US" sz="1600" b="0" dirty="0"/>
              <a:t>Allows to calculate eigenmodes of resonant structures</a:t>
            </a:r>
          </a:p>
          <a:p>
            <a:pPr marL="1066800" lvl="1" indent="-304800">
              <a:lnSpc>
                <a:spcPct val="70000"/>
              </a:lnSpc>
            </a:pPr>
            <a:r>
              <a:rPr lang="en-US" sz="1600" b="0" dirty="0"/>
              <a:t>Used for instance to determine resonant frequencies of cavities, including higher order modes</a:t>
            </a:r>
          </a:p>
          <a:p>
            <a:pPr marL="1066800" lvl="1" indent="-304800">
              <a:lnSpc>
                <a:spcPct val="70000"/>
              </a:lnSpc>
            </a:pPr>
            <a:endParaRPr lang="en-US" sz="1600" b="0" dirty="0"/>
          </a:p>
          <a:p>
            <a:pPr>
              <a:lnSpc>
                <a:spcPct val="70000"/>
              </a:lnSpc>
              <a:buFont typeface="Wingdings" pitchFamily="2" charset="2"/>
              <a:buNone/>
            </a:pPr>
            <a:r>
              <a:rPr lang="en-US" sz="2000" b="0" dirty="0">
                <a:effectLst/>
              </a:rPr>
              <a:t>The Mesh</a:t>
            </a:r>
          </a:p>
          <a:p>
            <a:pPr>
              <a:lnSpc>
                <a:spcPct val="70000"/>
              </a:lnSpc>
              <a:buFont typeface="Wingdings" pitchFamily="2" charset="2"/>
              <a:buNone/>
            </a:pPr>
            <a:endParaRPr lang="en-US" sz="2000" b="0" dirty="0">
              <a:effectLst/>
            </a:endParaRPr>
          </a:p>
          <a:p>
            <a:pPr>
              <a:lnSpc>
                <a:spcPct val="70000"/>
              </a:lnSpc>
            </a:pPr>
            <a:r>
              <a:rPr lang="en-US" sz="2000" b="0" dirty="0">
                <a:effectLst/>
              </a:rPr>
              <a:t>Space discretized by a mesh</a:t>
            </a:r>
          </a:p>
          <a:p>
            <a:pPr>
              <a:lnSpc>
                <a:spcPct val="70000"/>
              </a:lnSpc>
            </a:pPr>
            <a:r>
              <a:rPr lang="en-US" sz="2000" b="0" dirty="0">
                <a:effectLst/>
              </a:rPr>
              <a:t>Mesh width in the order of a tenth of the wavelength in the material</a:t>
            </a:r>
          </a:p>
          <a:p>
            <a:pPr>
              <a:lnSpc>
                <a:spcPct val="70000"/>
              </a:lnSpc>
            </a:pPr>
            <a:r>
              <a:rPr lang="en-US" sz="2000" b="0" dirty="0">
                <a:effectLst/>
              </a:rPr>
              <a:t>Successive mesh refinement to improve precision</a:t>
            </a:r>
          </a:p>
          <a:p>
            <a:pPr>
              <a:lnSpc>
                <a:spcPct val="70000"/>
              </a:lnSpc>
            </a:pPr>
            <a:r>
              <a:rPr lang="en-US" sz="2000" b="0" dirty="0">
                <a:effectLst/>
              </a:rPr>
              <a:t>Expert systems or user determine critical regions where mesh needs to be denser</a:t>
            </a:r>
          </a:p>
          <a:p>
            <a:pPr>
              <a:lnSpc>
                <a:spcPct val="70000"/>
              </a:lnSpc>
            </a:pPr>
            <a:r>
              <a:rPr lang="en-US" sz="2000" b="0" dirty="0">
                <a:effectLst/>
              </a:rPr>
              <a:t>Magic T shown below: Roughly 10</a:t>
            </a:r>
            <a:r>
              <a:rPr lang="en-US" sz="2000" b="0" baseline="30000" dirty="0">
                <a:effectLst/>
              </a:rPr>
              <a:t>5</a:t>
            </a:r>
            <a:r>
              <a:rPr lang="en-US" sz="2000" b="0" dirty="0">
                <a:effectLst/>
              </a:rPr>
              <a:t> mesh cells and a few seconds to minutes simulation time on a present-day PC</a:t>
            </a:r>
          </a:p>
          <a:p>
            <a:pPr marL="1066800" lvl="1" indent="-304800">
              <a:lnSpc>
                <a:spcPct val="70000"/>
              </a:lnSpc>
            </a:pPr>
            <a:endParaRPr lang="en-US" sz="1600" b="0" dirty="0"/>
          </a:p>
        </p:txBody>
      </p:sp>
      <p:sp>
        <p:nvSpPr>
          <p:cNvPr id="67590" name="Rectangle 4"/>
          <p:cNvSpPr>
            <a:spLocks noChangeArrowheads="1"/>
          </p:cNvSpPr>
          <p:nvPr/>
        </p:nvSpPr>
        <p:spPr bwMode="auto">
          <a:xfrm>
            <a:off x="3690938"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b="0" dirty="0">
                <a:solidFill>
                  <a:schemeClr val="tx1"/>
                </a:solidFill>
              </a:rPr>
              <a:t>Simulation techniques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False"/>
  <p:tag name="USEBOLDAMS" val="False"/>
  <p:tag name="DEFAULTDISPLAYSOURCE" val="\documentclass{slides}\pagestyle{empty}&#10;\begin{document}&#10;&#10;\end{document}&#10;"/>
  <p:tag name="TEX2PS" val="latex $(base).tex; dvips -D $(res) -E -o $(base).ps $(base).dvi"/>
  <p:tag name="EXTERNALEDITCOMMAND" val="notepad %"/>
  <p:tag name="GHOSTSCRIPTCOMMAND" val="gswin32c"/>
  <p:tag name="DEFAULTFONTSIZE" val="10"/>
  <p:tag name="DEFAULTBITMAP" val="pngmono"/>
  <p:tag name="DEFAULTBLEND" val="False"/>
  <p:tag name="DEFAULTTRANSPARENT" val="False"/>
  <p:tag name="DEFAULTWORKAROUNDTRANSPARENCYBUG" val="False"/>
  <p:tag name="DEFAULTRESOLUTION" val="1200"/>
  <p:tag name="DEFAULTWIDTH" val="348"/>
  <p:tag name="DEFAULTHEIGHT" val="200"/>
  <p:tag name="DEFAULTMAGNIFICATION" val="2"/>
</p:tagLst>
</file>

<file path=ppt/theme/theme1.xml><?xml version="1.0" encoding="utf-8"?>
<a:theme xmlns:a="http://schemas.openxmlformats.org/drawingml/2006/main" name="Paper Presentation 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25400" cap="flat" cmpd="sng" algn="ctr">
          <a:noFill/>
          <a:prstDash val="solid"/>
          <a:round/>
          <a:headEnd type="none" w="med" len="med"/>
          <a:tailEnd type="stealth" w="lg" len="lg"/>
        </a:ln>
        <a:effectLst/>
      </a:spPr>
      <a:bodyPr vert="horz" wrap="square" lIns="92075" tIns="46038" rIns="92075" bIns="46038" numCol="1" rtlCol="0" anchor="t" anchorCtr="0" compatLnSpc="1">
        <a:prstTxWarp prst="textNoShape">
          <a:avLst/>
        </a:prstTxWarp>
      </a:bodyPr>
      <a:lstStyle>
        <a:defPPr marL="571500" marR="0" indent="-571500" algn="l" defTabSz="914400" rtl="0" eaLnBrk="0" fontAlgn="base" latinLnBrk="0" hangingPunct="0">
          <a:lnSpc>
            <a:spcPct val="90000"/>
          </a:lnSpc>
          <a:spcBef>
            <a:spcPct val="30000"/>
          </a:spcBef>
          <a:spcAft>
            <a:spcPct val="0"/>
          </a:spcAft>
          <a:buClr>
            <a:schemeClr val="hlink"/>
          </a:buClr>
          <a:buSzPct val="70000"/>
          <a:buFont typeface="Wingdings" pitchFamily="2" charset="2"/>
          <a:buChar char="u"/>
          <a:tabLst/>
          <a:defRPr kumimoji="0" sz="2400" b="1" i="0" u="none" strike="noStrike" cap="none" normalizeH="0" baseline="0" smtClean="0">
            <a:ln>
              <a:noFill/>
            </a:ln>
            <a:solidFill>
              <a:srgbClr val="0000FF"/>
            </a:solidFill>
            <a:effectLst>
              <a:outerShdw blurRad="38100" dist="38100" dir="2700000" algn="tl">
                <a:srgbClr val="000000">
                  <a:alpha val="43137"/>
                </a:srgbClr>
              </a:outerShdw>
            </a:effectLst>
            <a:latin typeface="Arial" charset="0"/>
          </a:defRPr>
        </a:defPPr>
      </a:lstStyle>
    </a:spDef>
    <a:lnDef>
      <a:spPr bwMode="auto">
        <a:noFill/>
        <a:ln w="15875" cap="flat" cmpd="sng" algn="ctr">
          <a:solidFill>
            <a:schemeClr val="tx1"/>
          </a:solidFill>
          <a:prstDash val="solid"/>
          <a:round/>
          <a:headEnd type="none" w="med" len="med"/>
          <a:tailEnd type="none" w="lg" len="lg"/>
        </a:ln>
        <a:effectLst/>
      </a:spPr>
      <a:bodyPr/>
      <a:lstStyle/>
    </a:lnDef>
    <a:txDef>
      <a:spPr>
        <a:solidFill>
          <a:schemeClr val="bg1"/>
        </a:solidFill>
        <a:ln>
          <a:noFill/>
        </a:ln>
      </a:spPr>
      <a:bodyPr wrap="square" rtlCol="0">
        <a:spAutoFit/>
      </a:bodyPr>
      <a:lstStyle>
        <a:defPPr>
          <a:buNone/>
          <a:defRPr sz="1400" b="0" dirty="0" smtClean="0">
            <a:solidFill>
              <a:schemeClr val="tx1"/>
            </a:solidFill>
          </a:defRPr>
        </a:defPPr>
      </a:lstStyle>
    </a:txDef>
  </a:objectDefaults>
  <a:extraClrSchemeLst>
    <a:extraClrScheme>
      <a:clrScheme name="Paper Presentation 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 Presentation 1</Template>
  <TotalTime>59728</TotalTime>
  <Words>33901</Words>
  <Application>Microsoft Office PowerPoint</Application>
  <PresentationFormat>On-screen Show (4:3)</PresentationFormat>
  <Paragraphs>3622</Paragraphs>
  <Slides>225</Slides>
  <Notes>225</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4</vt:i4>
      </vt:variant>
      <vt:variant>
        <vt:lpstr>Slide Titles</vt:lpstr>
      </vt:variant>
      <vt:variant>
        <vt:i4>225</vt:i4>
      </vt:variant>
    </vt:vector>
  </HeadingPairs>
  <TitlesOfParts>
    <vt:vector size="242" baseType="lpstr">
      <vt:lpstr>Arial</vt:lpstr>
      <vt:lpstr>Calibri</vt:lpstr>
      <vt:lpstr>Californian FB</vt:lpstr>
      <vt:lpstr>Cambria</vt:lpstr>
      <vt:lpstr>Cambria Math</vt:lpstr>
      <vt:lpstr>cmsy10</vt:lpstr>
      <vt:lpstr>Georgia</vt:lpstr>
      <vt:lpstr>Segoe UI</vt:lpstr>
      <vt:lpstr>Symbol</vt:lpstr>
      <vt:lpstr>Times New Roman</vt:lpstr>
      <vt:lpstr>Verdana</vt:lpstr>
      <vt:lpstr>Wingdings</vt:lpstr>
      <vt:lpstr>Paper Presentation 1</vt:lpstr>
      <vt:lpstr>Equation</vt:lpstr>
      <vt:lpstr>CorelPhotoPaint.Image.10</vt:lpstr>
      <vt:lpstr>PHOTO-PAINT</vt:lpstr>
      <vt:lpstr>Chart</vt:lpstr>
      <vt:lpstr>JUAS RF Course 2021</vt:lpstr>
      <vt:lpstr> Basics on RF Transmission, and Resonant Structures</vt:lpstr>
      <vt:lpstr>S-Parameters, Smith Chart, and Active Systems</vt:lpstr>
      <vt:lpstr> A Simplified RF System</vt:lpstr>
      <vt:lpstr>Maxwell’s equations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Let there be waveguide modes </vt:lpstr>
      <vt:lpstr>“Electric” boundary condition for cavities and waveguides</vt:lpstr>
      <vt:lpstr>Well known waveguide modes (1)</vt:lpstr>
      <vt:lpstr>Well known waveguide modes (2)</vt:lpstr>
      <vt:lpstr>Higher order waveguide modes (1) </vt:lpstr>
      <vt:lpstr>PowerPoint Presentation</vt:lpstr>
      <vt:lpstr>Higher order waveguide modes (2) </vt:lpstr>
      <vt:lpstr>PowerPoint Presentation</vt:lpstr>
      <vt:lpstr>PowerPoint Presentation</vt:lpstr>
      <vt:lpstr>Mode chart of a rectangular waveguide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R/Q for cavities</vt:lpstr>
      <vt:lpstr>Mode chart of a  brick-shaped cavity – Version 1</vt:lpstr>
      <vt:lpstr>Mode chart of a Pillbox cavity – Version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geometry factor G for cavities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Numerically calculated response of a cavity in the time domain</vt:lpstr>
      <vt:lpstr>Practical Q measurement of a cavity in the time domain (1)</vt:lpstr>
      <vt:lpstr>Practical Q measurement of a cavity in the time domain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Skin-effect and scaling laws for copper</vt:lpstr>
      <vt:lpstr>PowerPoint Presentation</vt:lpstr>
      <vt:lpstr>Decibel (1)</vt:lpstr>
      <vt:lpstr>Decibel (2)</vt:lpstr>
      <vt:lpstr>Decibel (3)</vt:lpstr>
      <vt:lpstr>Decibel (4)</vt:lpstr>
      <vt:lpstr>Decibel (5)</vt:lpstr>
      <vt:lpstr>Simulation Tools</vt:lpstr>
      <vt:lpstr>Simulation Techniques (1)</vt:lpstr>
      <vt:lpstr>Simulation Techniques (2)</vt:lpstr>
      <vt:lpstr>3D Simulation examples</vt:lpstr>
      <vt:lpstr>Nose cone cavity: field pattern</vt:lpstr>
      <vt:lpstr> Superfish:  2 ½ D simulation1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Measured time domain response of a cavity and e-cloud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Important points</vt:lpstr>
      <vt:lpstr>PowerPoint Presentation</vt:lpstr>
      <vt:lpstr>PowerPoint Presentation</vt:lpstr>
      <vt:lpstr>Navigation in the Smith Chart (1)</vt:lpstr>
      <vt:lpstr>Navigation in the Smith Chart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Measurement of Q with VNA in Reflection</vt:lpstr>
      <vt:lpstr>PowerPoint Presentation</vt:lpstr>
      <vt:lpstr>PowerPoint Presentation</vt:lpstr>
      <vt:lpstr>PowerPoint Presentation</vt:lpstr>
      <vt:lpstr>The Quality Factor [Q-Value] (4)</vt:lpstr>
      <vt:lpstr>Q-factor from an S11 measurement (5)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Examples of S matrices: 3-ports (3) </vt:lpstr>
      <vt:lpstr>PowerPoint Presentation</vt:lpstr>
      <vt:lpstr>PowerPoint Presentation</vt:lpstr>
      <vt:lpstr>PowerPoint Presentation</vt:lpstr>
      <vt:lpstr>PowerPoint Presentation</vt:lpstr>
      <vt:lpstr>Scattering to transfer matrix parameters conversion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Measurement devices (1)</vt:lpstr>
      <vt:lpstr>Measurement devices (2)</vt:lpstr>
      <vt:lpstr>Superheterodyne Concept (1)</vt:lpstr>
      <vt:lpstr>Superheterodyne Concept (2)</vt:lpstr>
      <vt:lpstr>Example for Application of the Superheterodyne Concept in a Spectrum Analyzer</vt:lpstr>
      <vt:lpstr>Further reading</vt:lpstr>
      <vt:lpstr>PowerPoint Presentation</vt:lpstr>
      <vt:lpstr>Appendix</vt:lpstr>
      <vt:lpstr>The RF diode (1)</vt:lpstr>
      <vt:lpstr>The RF diode (2)</vt:lpstr>
      <vt:lpstr>PowerPoint Presentation</vt:lpstr>
      <vt:lpstr>The RF diode (4)</vt:lpstr>
      <vt:lpstr>PowerPoint Presentation</vt:lpstr>
      <vt:lpstr>The RF mixer (1)</vt:lpstr>
      <vt:lpstr>The RF mixer (2)</vt:lpstr>
      <vt:lpstr>The RF mixer (3)</vt:lpstr>
      <vt:lpstr>Dynamic range and IP3 of an RF mixer</vt:lpstr>
      <vt:lpstr>Solid state diodes used for RF applications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JUAS RF Course</dc:title>
  <dc:creator>caspers</dc:creator>
  <cp:lastModifiedBy>Caspers</cp:lastModifiedBy>
  <cp:revision>1591</cp:revision>
  <cp:lastPrinted>2020-01-29T08:35:04Z</cp:lastPrinted>
  <dcterms:created xsi:type="dcterms:W3CDTF">2004-01-21T10:43:08Z</dcterms:created>
  <dcterms:modified xsi:type="dcterms:W3CDTF">2021-02-17T16:14:03Z</dcterms:modified>
</cp:coreProperties>
</file>