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12"/>
  </p:notesMasterIdLst>
  <p:sldIdLst>
    <p:sldId id="595" r:id="rId2"/>
    <p:sldId id="596" r:id="rId3"/>
    <p:sldId id="597" r:id="rId4"/>
    <p:sldId id="598" r:id="rId5"/>
    <p:sldId id="599" r:id="rId6"/>
    <p:sldId id="600" r:id="rId7"/>
    <p:sldId id="604" r:id="rId8"/>
    <p:sldId id="601" r:id="rId9"/>
    <p:sldId id="602" r:id="rId10"/>
    <p:sldId id="603" r:id="rId11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  <a:srgbClr val="000099"/>
    <a:srgbClr val="008000"/>
    <a:srgbClr val="993300"/>
    <a:srgbClr val="009900"/>
    <a:srgbClr val="FF9900"/>
    <a:srgbClr val="FF3300"/>
    <a:srgbClr val="FF7C8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93"/>
    <p:restoredTop sz="92449"/>
  </p:normalViewPr>
  <p:slideViewPr>
    <p:cSldViewPr>
      <p:cViewPr varScale="1">
        <p:scale>
          <a:sx n="113" d="100"/>
          <a:sy n="113" d="100"/>
        </p:scale>
        <p:origin x="440" y="1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744133" y="2667001"/>
            <a:ext cx="9550400" cy="1331913"/>
          </a:xfrm>
        </p:spPr>
        <p:txBody>
          <a:bodyPr anchorCtr="1"/>
          <a:lstStyle>
            <a:lvl1pPr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2250017" y="4343400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4576"/>
            <a:ext cx="12192000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524000"/>
            <a:ext cx="5181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181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1366" y="274639"/>
            <a:ext cx="9729268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0" y="164576"/>
            <a:ext cx="1219200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21713" y="894270"/>
            <a:ext cx="105664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668094" y="6386186"/>
            <a:ext cx="9618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JUAS 2021 – RF computer exercises, 19</a:t>
            </a:r>
            <a:r>
              <a:rPr lang="en-US" sz="1200" i="1" baseline="30000" dirty="0">
                <a:solidFill>
                  <a:srgbClr val="000099"/>
                </a:solidFill>
                <a:latin typeface="Times New Roman" pitchFamily="18" charset="0"/>
              </a:rPr>
              <a:t>th</a:t>
            </a: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 February 2021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21713" y="6309375"/>
            <a:ext cx="105664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0.png"/><Relationship Id="rId11" Type="http://schemas.openxmlformats.org/officeDocument/2006/relationships/image" Target="../media/image8.png"/><Relationship Id="rId5" Type="http://schemas.openxmlformats.org/officeDocument/2006/relationships/image" Target="../media/image82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7.png"/><Relationship Id="rId12" Type="http://schemas.openxmlformats.org/officeDocument/2006/relationships/image" Target="../media/image10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99.png"/><Relationship Id="rId15" Type="http://schemas.openxmlformats.org/officeDocument/2006/relationships/image" Target="../media/image19.png"/><Relationship Id="rId10" Type="http://schemas.openxmlformats.org/officeDocument/2006/relationships/image" Target="../media/image98.png"/><Relationship Id="rId9" Type="http://schemas.openxmlformats.org/officeDocument/2006/relationships/image" Target="../media/image97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3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s://www.fritz.dellsperger.net/smith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2B47E-B35A-6C40-A5BA-D2B28F0B28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2916" y="2674321"/>
            <a:ext cx="9550400" cy="1331913"/>
          </a:xfrm>
        </p:spPr>
        <p:txBody>
          <a:bodyPr/>
          <a:lstStyle/>
          <a:p>
            <a:r>
              <a:rPr lang="en-US" dirty="0"/>
              <a:t>JUAS 2021 RF Computer Exercises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B5C962-1A66-7E4C-9B05-EE0E58FCC0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350720"/>
            <a:ext cx="8534400" cy="1752600"/>
          </a:xfrm>
        </p:spPr>
        <p:txBody>
          <a:bodyPr/>
          <a:lstStyle/>
          <a:p>
            <a:r>
              <a:rPr lang="en-US" dirty="0"/>
              <a:t>Michele </a:t>
            </a:r>
            <a:r>
              <a:rPr lang="en-US" dirty="0" err="1"/>
              <a:t>Bozzolan</a:t>
            </a:r>
            <a:r>
              <a:rPr lang="en-US" dirty="0"/>
              <a:t>, Fritz </a:t>
            </a:r>
            <a:r>
              <a:rPr lang="en-US" dirty="0" err="1"/>
              <a:t>Caspers</a:t>
            </a:r>
            <a:r>
              <a:rPr lang="en-US" dirty="0"/>
              <a:t>, Manfred Wendt</a:t>
            </a:r>
          </a:p>
        </p:txBody>
      </p:sp>
    </p:spTree>
    <p:extLst>
      <p:ext uri="{BB962C8B-B14F-4D97-AF65-F5344CB8AC3E}">
        <p14:creationId xmlns:p14="http://schemas.microsoft.com/office/powerpoint/2010/main" val="330027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131BE-D388-5A42-9299-54885CB9C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Network Exercises with “Smith V4.1”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5"/>
                <a:ext cx="10566400" cy="4877435"/>
              </a:xfrm>
            </p:spPr>
            <p:txBody>
              <a:bodyPr/>
              <a:lstStyle/>
              <a:p>
                <a:pPr marL="457200" indent="-457200">
                  <a:buSzPct val="100000"/>
                  <a:buFont typeface="+mj-lt"/>
                  <a:buAutoNum type="arabicPeriod" startAt="3"/>
                </a:pPr>
                <a:r>
                  <a:rPr lang="en-GB" dirty="0"/>
                  <a:t>Match the impedances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𝟓𝟎𝟎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. Use only two reactive components (in series or parallel) to create a lossless matching circuit.</a:t>
                </a:r>
              </a:p>
              <a:p>
                <a:pPr marL="857250" lvl="1" indent="-457200">
                  <a:buSzPct val="100000"/>
                </a:pPr>
                <a:r>
                  <a:rPr lang="en-GB" dirty="0"/>
                  <a:t>Multiple solution are possible!</a:t>
                </a:r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r>
                  <a:rPr lang="en-CH" dirty="0"/>
                  <a:t> </a:t>
                </a:r>
                <a:r>
                  <a:rPr lang="en-GB" dirty="0"/>
                  <a:t>The input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𝟏𝟖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 of an amplifier shall be matched to </a:t>
                </a:r>
                <a:br>
                  <a:rPr lang="en-GB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𝟓𝟎𝟎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GB" dirty="0"/>
                  <a:t>. Use only two coaxial lines with characteristic impedances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 in a series configuration. </a:t>
                </a:r>
                <a:br>
                  <a:rPr lang="en-GB" dirty="0"/>
                </a:br>
                <a:r>
                  <a:rPr lang="en-GB" dirty="0"/>
                  <a:t>What is the electrical length of the two lines? </a:t>
                </a:r>
              </a:p>
              <a:p>
                <a:pPr marL="857250" lvl="1" indent="-457200">
                  <a:buSzPct val="100000"/>
                </a:pPr>
                <a:r>
                  <a:rPr lang="en-GB" dirty="0"/>
                  <a:t>Multiple solutions are possible!</a:t>
                </a:r>
                <a:endParaRPr lang="en-CH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5"/>
                <a:ext cx="10566400" cy="4877435"/>
              </a:xfrm>
              <a:blipFill>
                <a:blip r:embed="rId2"/>
                <a:stretch>
                  <a:fillRect l="-360" t="-519" b="-10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0956796"/>
                  </p:ext>
                </p:extLst>
              </p:nvPr>
            </p:nvGraphicFramePr>
            <p:xfrm>
              <a:off x="1295375" y="2238445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4994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1881845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1843440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1805035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  <a:gridCol w="1728225">
                      <a:extLst>
                        <a:ext uri="{9D8B030D-6E8A-4147-A177-3AD203B41FA5}">
                          <a16:colId xmlns:a16="http://schemas.microsoft.com/office/drawing/2014/main" val="502992751"/>
                        </a:ext>
                      </a:extLst>
                    </a:gridCol>
                  </a:tblGrid>
                  <a:tr h="18351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20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𝑪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Series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𝑳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Series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𝑪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Shunt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𝑳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Shunt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17462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32−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66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13−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9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37+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34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78+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78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0956796"/>
                  </p:ext>
                </p:extLst>
              </p:nvPr>
            </p:nvGraphicFramePr>
            <p:xfrm>
              <a:off x="1295375" y="2238445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4994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1881845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1843440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1805035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  <a:gridCol w="1728225">
                      <a:extLst>
                        <a:ext uri="{9D8B030D-6E8A-4147-A177-3AD203B41FA5}">
                          <a16:colId xmlns:a16="http://schemas.microsoft.com/office/drawing/2014/main" val="502992751"/>
                        </a:ext>
                      </a:extLst>
                    </a:gridCol>
                  </a:tblGrid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17857" r="-274641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0268" t="-17857" r="-285235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46897" t="-17857" r="-193103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748" t="-17857" r="-95804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75000" t="-17857" r="-735" b="-4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117857" r="-274641" b="-3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225926" r="-274641" b="-2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314286" r="-274641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414286" r="-274641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20253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Arc 92">
            <a:extLst>
              <a:ext uri="{FF2B5EF4-FFF2-40B4-BE49-F238E27FC236}">
                <a16:creationId xmlns:a16="http://schemas.microsoft.com/office/drawing/2014/main" id="{456797F4-CC27-0942-B8F3-C71125BD5058}"/>
              </a:ext>
            </a:extLst>
          </p:cNvPr>
          <p:cNvSpPr/>
          <p:nvPr/>
        </p:nvSpPr>
        <p:spPr bwMode="auto">
          <a:xfrm rot="2818083">
            <a:off x="2598761" y="2704215"/>
            <a:ext cx="3620135" cy="2112730"/>
          </a:xfrm>
          <a:prstGeom prst="arc">
            <a:avLst>
              <a:gd name="adj1" fmla="val 10400684"/>
              <a:gd name="adj2" fmla="val 19375326"/>
            </a:avLst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4" name="Arc 93">
            <a:extLst>
              <a:ext uri="{FF2B5EF4-FFF2-40B4-BE49-F238E27FC236}">
                <a16:creationId xmlns:a16="http://schemas.microsoft.com/office/drawing/2014/main" id="{0DF615C4-A89C-A24A-87FF-82597778E146}"/>
              </a:ext>
            </a:extLst>
          </p:cNvPr>
          <p:cNvSpPr/>
          <p:nvPr/>
        </p:nvSpPr>
        <p:spPr bwMode="auto">
          <a:xfrm rot="2818083">
            <a:off x="3379928" y="2464860"/>
            <a:ext cx="2113200" cy="3621600"/>
          </a:xfrm>
          <a:prstGeom prst="arc">
            <a:avLst>
              <a:gd name="adj1" fmla="val 18716832"/>
              <a:gd name="adj2" fmla="val 5417338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3A73129-3D9F-B34A-878F-62C2E07AFD6C}"/>
              </a:ext>
            </a:extLst>
          </p:cNvPr>
          <p:cNvGrpSpPr/>
          <p:nvPr/>
        </p:nvGrpSpPr>
        <p:grpSpPr>
          <a:xfrm>
            <a:off x="7359974" y="2116070"/>
            <a:ext cx="3918474" cy="3922776"/>
            <a:chOff x="7359974" y="2116070"/>
            <a:chExt cx="3918474" cy="39227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 Box 208">
                  <a:extLst>
                    <a:ext uri="{FF2B5EF4-FFF2-40B4-BE49-F238E27FC236}">
                      <a16:creationId xmlns:a16="http://schemas.microsoft.com/office/drawing/2014/main" id="{A757BE61-FD73-D646-A8C1-72FBBF729E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964476" y="2233504"/>
                  <a:ext cx="375452" cy="3084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</m:d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0" name="Text Box 208">
                  <a:extLst>
                    <a:ext uri="{FF2B5EF4-FFF2-40B4-BE49-F238E27FC236}">
                      <a16:creationId xmlns:a16="http://schemas.microsoft.com/office/drawing/2014/main" id="{A757BE61-FD73-D646-A8C1-72FBBF729E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964476" y="2233504"/>
                  <a:ext cx="375452" cy="30841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 Box 207">
                  <a:extLst>
                    <a:ext uri="{FF2B5EF4-FFF2-40B4-BE49-F238E27FC236}">
                      <a16:creationId xmlns:a16="http://schemas.microsoft.com/office/drawing/2014/main" id="{CD06A087-952D-8248-BA21-E7598A854DD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461775" y="3744527"/>
                  <a:ext cx="854075" cy="3084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</m:t>
                        </m:r>
                        <m:r>
                          <m:rPr>
                            <m:sty m:val="p"/>
                          </m:rPr>
                          <a:rPr lang="el-GR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Text Box 207">
                  <a:extLst>
                    <a:ext uri="{FF2B5EF4-FFF2-40B4-BE49-F238E27FC236}">
                      <a16:creationId xmlns:a16="http://schemas.microsoft.com/office/drawing/2014/main" id="{CD06A087-952D-8248-BA21-E7598A854D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461775" y="3744527"/>
                  <a:ext cx="854075" cy="30841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2" name="Oval 41">
              <a:extLst>
                <a:ext uri="{FF2B5EF4-FFF2-40B4-BE49-F238E27FC236}">
                  <a16:creationId xmlns:a16="http://schemas.microsoft.com/office/drawing/2014/main" id="{0EE929A9-037E-CD43-BFDF-E351ACAA37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45481" y="2402942"/>
              <a:ext cx="3379787" cy="3384000"/>
            </a:xfrm>
            <a:prstGeom prst="ellipse">
              <a:avLst/>
            </a:prstGeom>
            <a:noFill/>
            <a:ln w="38100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cxnSp>
          <p:nvCxnSpPr>
            <p:cNvPr id="83" name="Straight Arrow Connector 83">
              <a:extLst>
                <a:ext uri="{FF2B5EF4-FFF2-40B4-BE49-F238E27FC236}">
                  <a16:creationId xmlns:a16="http://schemas.microsoft.com/office/drawing/2014/main" id="{5A36D0AF-43D2-A84B-BAF3-1F29690BF1B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359974" y="4079713"/>
              <a:ext cx="3918474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4" name="Straight Arrow Connector 84">
              <a:extLst>
                <a:ext uri="{FF2B5EF4-FFF2-40B4-BE49-F238E27FC236}">
                  <a16:creationId xmlns:a16="http://schemas.microsoft.com/office/drawing/2014/main" id="{D82864EA-64AC-E048-91EA-F909EF12291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7254304" y="4076665"/>
              <a:ext cx="3922776" cy="158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85" name="Oval 41">
              <a:extLst>
                <a:ext uri="{FF2B5EF4-FFF2-40B4-BE49-F238E27FC236}">
                  <a16:creationId xmlns:a16="http://schemas.microsoft.com/office/drawing/2014/main" id="{59E0E602-0300-7A4E-8C91-11FEC528CA2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905030" y="2745458"/>
              <a:ext cx="2660687" cy="2664000"/>
            </a:xfrm>
            <a:prstGeom prst="ellipse">
              <a:avLst/>
            </a:prstGeom>
            <a:noFill/>
            <a:ln w="38100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6" name="Oval 41">
              <a:extLst>
                <a:ext uri="{FF2B5EF4-FFF2-40B4-BE49-F238E27FC236}">
                  <a16:creationId xmlns:a16="http://schemas.microsoft.com/office/drawing/2014/main" id="{2E498FF6-E97D-DC45-9935-C661BD7A1A4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64579" y="3122942"/>
              <a:ext cx="1941587" cy="1944000"/>
            </a:xfrm>
            <a:prstGeom prst="ellipse">
              <a:avLst/>
            </a:prstGeom>
            <a:noFill/>
            <a:ln w="38100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7" name="Oval 41">
              <a:extLst>
                <a:ext uri="{FF2B5EF4-FFF2-40B4-BE49-F238E27FC236}">
                  <a16:creationId xmlns:a16="http://schemas.microsoft.com/office/drawing/2014/main" id="{BF3167F7-36DF-E240-A451-F0F1A3A594A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24128" y="3482942"/>
              <a:ext cx="1222487" cy="1224000"/>
            </a:xfrm>
            <a:prstGeom prst="ellipse">
              <a:avLst/>
            </a:prstGeom>
            <a:noFill/>
            <a:ln w="38100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8" name="Oval 41">
              <a:extLst>
                <a:ext uri="{FF2B5EF4-FFF2-40B4-BE49-F238E27FC236}">
                  <a16:creationId xmlns:a16="http://schemas.microsoft.com/office/drawing/2014/main" id="{6401CACE-63E5-A345-9EC4-1FA128FDB44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983682" y="3829513"/>
              <a:ext cx="503377" cy="504000"/>
            </a:xfrm>
            <a:prstGeom prst="ellipse">
              <a:avLst/>
            </a:prstGeom>
            <a:noFill/>
            <a:ln w="38100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8E03F474-5637-B741-93EC-5CED329277B4}"/>
                </a:ext>
              </a:extLst>
            </p:cNvPr>
            <p:cNvCxnSpPr>
              <a:cxnSpLocks/>
              <a:stCxn id="82" idx="0"/>
              <a:endCxn id="82" idx="4"/>
            </p:cNvCxnSpPr>
            <p:nvPr/>
          </p:nvCxnSpPr>
          <p:spPr bwMode="auto">
            <a:xfrm>
              <a:off x="9235375" y="2402942"/>
              <a:ext cx="0" cy="3384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B32A2EE-A14F-3C45-8E7A-56ADE1B07DD9}"/>
                </a:ext>
              </a:extLst>
            </p:cNvPr>
            <p:cNvCxnSpPr>
              <a:cxnSpLocks/>
              <a:stCxn id="82" idx="2"/>
              <a:endCxn id="82" idx="6"/>
            </p:cNvCxnSpPr>
            <p:nvPr/>
          </p:nvCxnSpPr>
          <p:spPr bwMode="auto">
            <a:xfrm>
              <a:off x="7545481" y="4094942"/>
              <a:ext cx="3379787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EF5CE121-CC92-8240-BCE8-EE119D9660A3}"/>
                </a:ext>
              </a:extLst>
            </p:cNvPr>
            <p:cNvCxnSpPr>
              <a:cxnSpLocks/>
              <a:stCxn id="82" idx="1"/>
              <a:endCxn id="82" idx="5"/>
            </p:cNvCxnSpPr>
            <p:nvPr/>
          </p:nvCxnSpPr>
          <p:spPr bwMode="auto">
            <a:xfrm>
              <a:off x="8040439" y="2898517"/>
              <a:ext cx="2389871" cy="239285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D110519-15D0-2E4D-B577-FF896F58DC26}"/>
                </a:ext>
              </a:extLst>
            </p:cNvPr>
            <p:cNvCxnSpPr>
              <a:cxnSpLocks/>
              <a:stCxn id="82" idx="3"/>
              <a:endCxn id="82" idx="7"/>
            </p:cNvCxnSpPr>
            <p:nvPr/>
          </p:nvCxnSpPr>
          <p:spPr bwMode="auto">
            <a:xfrm flipV="1">
              <a:off x="8040439" y="2898517"/>
              <a:ext cx="2389871" cy="239285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ontent Placeholder 77">
                <a:extLst>
                  <a:ext uri="{FF2B5EF4-FFF2-40B4-BE49-F238E27FC236}">
                    <a16:creationId xmlns:a16="http://schemas.microsoft.com/office/drawing/2014/main" id="{0E8A9AF9-87D2-EB41-A99B-B79C141BCF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949276"/>
                <a:ext cx="10566400" cy="5376700"/>
              </a:xfrm>
            </p:spPr>
            <p:txBody>
              <a:bodyPr/>
              <a:lstStyle/>
              <a:p>
                <a:r>
                  <a:rPr lang="en-US" dirty="0"/>
                  <a:t>The </a:t>
                </a:r>
                <a:r>
                  <a:rPr lang="en-US" i="1" dirty="0">
                    <a:solidFill>
                      <a:srgbClr val="008000"/>
                    </a:solidFill>
                  </a:rPr>
                  <a:t>Smith</a:t>
                </a:r>
                <a:r>
                  <a:rPr lang="en-US" dirty="0">
                    <a:solidFill>
                      <a:srgbClr val="008000"/>
                    </a:solidFill>
                  </a:rPr>
                  <a:t> Cart</a:t>
                </a:r>
                <a:r>
                  <a:rPr lang="en-US" dirty="0"/>
                  <a:t> (in impedance / admittance coordinates)</a:t>
                </a:r>
                <a:br>
                  <a:rPr lang="en-US" dirty="0"/>
                </a:br>
                <a:r>
                  <a:rPr lang="en-US" dirty="0"/>
                  <a:t>represents the </a:t>
                </a:r>
                <a:r>
                  <a:rPr lang="en-US" dirty="0">
                    <a:solidFill>
                      <a:srgbClr val="008000"/>
                    </a:solidFill>
                  </a:rPr>
                  <a:t>complex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-plane </a:t>
                </a:r>
                <a:r>
                  <a:rPr lang="en-US" dirty="0"/>
                  <a:t>(in polar coordinates) within the unit circle.</a:t>
                </a:r>
              </a:p>
              <a:p>
                <a:r>
                  <a:rPr lang="en-US" dirty="0"/>
                  <a:t>It is a conformal mapping of the </a:t>
                </a:r>
                <a:r>
                  <a:rPr lang="en-US" dirty="0">
                    <a:solidFill>
                      <a:srgbClr val="008000"/>
                    </a:solidFill>
                  </a:rPr>
                  <a:t>complex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-plane </a:t>
                </a:r>
                <a:br>
                  <a:rPr lang="en-US" dirty="0"/>
                </a:br>
                <a:r>
                  <a:rPr lang="en-US" dirty="0"/>
                  <a:t>on the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𝚪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  <a:sym typeface="Symbol" pitchFamily="18" charset="2"/>
                  </a:rPr>
                  <a:t>-plane </a:t>
                </a:r>
                <a:r>
                  <a:rPr lang="en-US" dirty="0">
                    <a:sym typeface="Symbol" pitchFamily="18" charset="2"/>
                  </a:rPr>
                  <a:t>by applying the transformation:</a:t>
                </a:r>
              </a:p>
              <a:p>
                <a:pPr lvl="8"/>
                <a:endParaRPr lang="en-US" sz="2000" dirty="0">
                  <a:sym typeface="Symbol" pitchFamily="18" charset="2"/>
                </a:endParaRPr>
              </a:p>
              <a:p>
                <a:pPr lvl="8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⇒ the real positive half plane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is thus </a:t>
                </a:r>
                <a:br>
                  <a:rPr lang="en-US" dirty="0"/>
                </a:br>
                <a:r>
                  <a:rPr lang="en-US" dirty="0"/>
                  <a:t>transformed (</a:t>
                </a:r>
                <a:r>
                  <a:rPr lang="en-US" i="1" dirty="0"/>
                  <a:t>Möbius</a:t>
                </a:r>
                <a:r>
                  <a:rPr lang="en-US" dirty="0"/>
                  <a:t>) into the interior of the unit circle!</a:t>
                </a:r>
              </a:p>
            </p:txBody>
          </p:sp>
        </mc:Choice>
        <mc:Fallback xmlns="">
          <p:sp>
            <p:nvSpPr>
              <p:cNvPr id="78" name="Content Placeholder 77">
                <a:extLst>
                  <a:ext uri="{FF2B5EF4-FFF2-40B4-BE49-F238E27FC236}">
                    <a16:creationId xmlns:a16="http://schemas.microsoft.com/office/drawing/2014/main" id="{0E8A9AF9-87D2-EB41-A99B-B79C141BCF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949276"/>
                <a:ext cx="10566400" cy="5376700"/>
              </a:xfrm>
              <a:blipFill>
                <a:blip r:embed="rId4"/>
                <a:stretch>
                  <a:fillRect l="-719" t="-1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5BA806DF-9DB9-CA4A-9067-ED400B58C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short </a:t>
            </a:r>
            <a:r>
              <a:rPr lang="en-US" i="1" dirty="0"/>
              <a:t>Smith</a:t>
            </a:r>
            <a:r>
              <a:rPr lang="en-US" dirty="0"/>
              <a:t> Chart Refresher (1)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00737D8-B916-DF40-9EFB-1A931CC55BBD}"/>
              </a:ext>
            </a:extLst>
          </p:cNvPr>
          <p:cNvSpPr/>
          <p:nvPr/>
        </p:nvSpPr>
        <p:spPr bwMode="auto">
          <a:xfrm>
            <a:off x="5773665" y="2385088"/>
            <a:ext cx="1732576" cy="91734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32" name="Left-Right Arrow 74">
            <a:extLst>
              <a:ext uri="{FF2B5EF4-FFF2-40B4-BE49-F238E27FC236}">
                <a16:creationId xmlns:a16="http://schemas.microsoft.com/office/drawing/2014/main" id="{426BDDA4-4801-684C-9A93-5C62F7E61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4335" y="3755101"/>
            <a:ext cx="971550" cy="274637"/>
          </a:xfrm>
          <a:prstGeom prst="leftRightArrow">
            <a:avLst>
              <a:gd name="adj1" fmla="val 50000"/>
              <a:gd name="adj2" fmla="val 54145"/>
            </a:avLst>
          </a:prstGeom>
          <a:solidFill>
            <a:schemeClr val="bg1"/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grpSp>
        <p:nvGrpSpPr>
          <p:cNvPr id="33" name="Group 85">
            <a:extLst>
              <a:ext uri="{FF2B5EF4-FFF2-40B4-BE49-F238E27FC236}">
                <a16:creationId xmlns:a16="http://schemas.microsoft.com/office/drawing/2014/main" id="{B0E864E9-9487-4144-9A6F-90CE509E15EF}"/>
              </a:ext>
            </a:extLst>
          </p:cNvPr>
          <p:cNvGrpSpPr>
            <a:grpSpLocks/>
          </p:cNvGrpSpPr>
          <p:nvPr/>
        </p:nvGrpSpPr>
        <p:grpSpPr bwMode="auto">
          <a:xfrm>
            <a:off x="2835510" y="2385088"/>
            <a:ext cx="3535362" cy="3084513"/>
            <a:chOff x="722313" y="1937385"/>
            <a:chExt cx="3264471" cy="3083464"/>
          </a:xfrm>
        </p:grpSpPr>
        <p:grpSp>
          <p:nvGrpSpPr>
            <p:cNvPr id="34" name="Group 73">
              <a:extLst>
                <a:ext uri="{FF2B5EF4-FFF2-40B4-BE49-F238E27FC236}">
                  <a16:creationId xmlns:a16="http://schemas.microsoft.com/office/drawing/2014/main" id="{4C504CB0-5250-6F4C-9288-56B11C104C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3816" y="2241073"/>
              <a:ext cx="2642616" cy="2779776"/>
              <a:chOff x="1188720" y="3265201"/>
              <a:chExt cx="2642616" cy="2779776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2D0704C-C9D0-F749-A19F-4EE5E310B9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33528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7A7247CD-7EAE-294A-A6CC-70635F1B50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0960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555CEA3-9EA6-4F4F-A4A8-1D5C6F5D10B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5824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71CA377-BDF3-5A49-8F03-36766A79237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68402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7240F12C-49EB-3340-B4A1-CF58A2D2CB2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224028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grpSp>
            <p:nvGrpSpPr>
              <p:cNvPr id="42" name="Group 47">
                <a:extLst>
                  <a:ext uri="{FF2B5EF4-FFF2-40B4-BE49-F238E27FC236}">
                    <a16:creationId xmlns:a16="http://schemas.microsoft.com/office/drawing/2014/main" id="{24BDEE6C-F381-DC41-8C28-617C08686E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1980406" y="2789714"/>
                <a:ext cx="824548" cy="2407920"/>
                <a:chOff x="3900646" y="3521234"/>
                <a:chExt cx="824548" cy="2407920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663EE033-7413-0644-8B7F-889BA767952E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2732450" y="4724025"/>
                  <a:ext cx="2408408" cy="1586"/>
                </a:xfrm>
                <a:prstGeom prst="line">
                  <a:avLst/>
                </a:prstGeom>
                <a:solidFill>
                  <a:schemeClr val="bg1"/>
                </a:solidFill>
                <a:ln w="1587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CB50CFBA-580A-0748-AE80-2BFC6FE51EAE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3006994" y="4724025"/>
                  <a:ext cx="2408408" cy="1587"/>
                </a:xfrm>
                <a:prstGeom prst="line">
                  <a:avLst/>
                </a:prstGeom>
                <a:solidFill>
                  <a:schemeClr val="bg1"/>
                </a:solidFill>
                <a:ln w="1587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CD00182B-830D-7746-B8E0-7D10A4D38F89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3589408" y="4724025"/>
                  <a:ext cx="2408408" cy="1586"/>
                </a:xfrm>
                <a:prstGeom prst="line">
                  <a:avLst/>
                </a:prstGeom>
                <a:solidFill>
                  <a:schemeClr val="bg1"/>
                </a:solidFill>
                <a:ln w="1587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43" name="Group 53">
                <a:extLst>
                  <a:ext uri="{FF2B5EF4-FFF2-40B4-BE49-F238E27FC236}">
                    <a16:creationId xmlns:a16="http://schemas.microsoft.com/office/drawing/2014/main" id="{8D64B266-1006-F147-8CEA-01A25539DB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 flipV="1">
                <a:off x="1980406" y="4153694"/>
                <a:ext cx="824548" cy="2407920"/>
                <a:chOff x="3900646" y="3521234"/>
                <a:chExt cx="824548" cy="2407920"/>
              </a:xfrm>
            </p:grpSpPr>
            <p:cxnSp>
              <p:nvCxnSpPr>
                <p:cNvPr id="47" name="Straight Connector 54">
                  <a:extLst>
                    <a:ext uri="{FF2B5EF4-FFF2-40B4-BE49-F238E27FC236}">
                      <a16:creationId xmlns:a16="http://schemas.microsoft.com/office/drawing/2014/main" id="{0C933083-0AB1-C14B-BDFF-C83D99AC324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2697480" y="4724400"/>
                  <a:ext cx="2407920" cy="1588"/>
                </a:xfrm>
                <a:prstGeom prst="line">
                  <a:avLst/>
                </a:prstGeom>
                <a:noFill/>
                <a:ln w="15875" algn="ctr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48" name="Straight Connector 55">
                  <a:extLst>
                    <a:ext uri="{FF2B5EF4-FFF2-40B4-BE49-F238E27FC236}">
                      <a16:creationId xmlns:a16="http://schemas.microsoft.com/office/drawing/2014/main" id="{A8DE6728-52C2-A040-BC4D-0057B856460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2971800" y="4724400"/>
                  <a:ext cx="2407920" cy="1588"/>
                </a:xfrm>
                <a:prstGeom prst="line">
                  <a:avLst/>
                </a:prstGeom>
                <a:noFill/>
                <a:ln w="15875" algn="ctr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49" name="Straight Connector 56">
                  <a:extLst>
                    <a:ext uri="{FF2B5EF4-FFF2-40B4-BE49-F238E27FC236}">
                      <a16:creationId xmlns:a16="http://schemas.microsoft.com/office/drawing/2014/main" id="{FC41E30D-A0A3-FD43-960F-73CDE5869B5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3520440" y="4724400"/>
                  <a:ext cx="2407920" cy="1588"/>
                </a:xfrm>
                <a:prstGeom prst="line">
                  <a:avLst/>
                </a:prstGeom>
                <a:noFill/>
                <a:ln w="15875" algn="ctr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</p:grpSp>
          <p:cxnSp>
            <p:nvCxnSpPr>
              <p:cNvPr id="44" name="Straight Arrow Connector 27">
                <a:extLst>
                  <a:ext uri="{FF2B5EF4-FFF2-40B4-BE49-F238E27FC236}">
                    <a16:creationId xmlns:a16="http://schemas.microsoft.com/office/drawing/2014/main" id="{87A56991-47C2-E845-8C2B-81480F1F976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76072" y="5349239"/>
                <a:ext cx="1389888" cy="1588"/>
              </a:xfrm>
              <a:prstGeom prst="straightConnector1">
                <a:avLst/>
              </a:prstGeom>
              <a:noFill/>
              <a:ln w="3810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5" name="Straight Arrow Connector 30">
                <a:extLst>
                  <a:ext uri="{FF2B5EF4-FFF2-40B4-BE49-F238E27FC236}">
                    <a16:creationId xmlns:a16="http://schemas.microsoft.com/office/drawing/2014/main" id="{77C4C42B-B700-7149-8272-51AA353B909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576072" y="3959351"/>
                <a:ext cx="1389888" cy="1588"/>
              </a:xfrm>
              <a:prstGeom prst="straightConnector1">
                <a:avLst/>
              </a:prstGeom>
              <a:noFill/>
              <a:ln w="38100" algn="ctr">
                <a:solidFill>
                  <a:srgbClr val="008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6" name="Straight Arrow Connector 22">
                <a:extLst>
                  <a:ext uri="{FF2B5EF4-FFF2-40B4-BE49-F238E27FC236}">
                    <a16:creationId xmlns:a16="http://schemas.microsoft.com/office/drawing/2014/main" id="{559A2CAF-2217-1D49-B99D-E4C68DE27B2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197864" y="4663439"/>
                <a:ext cx="2633472" cy="1588"/>
              </a:xfrm>
              <a:prstGeom prst="straightConnector1">
                <a:avLst/>
              </a:prstGeom>
              <a:noFill/>
              <a:ln w="38100" algn="ctr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 Box 207">
                  <a:extLst>
                    <a:ext uri="{FF2B5EF4-FFF2-40B4-BE49-F238E27FC236}">
                      <a16:creationId xmlns:a16="http://schemas.microsoft.com/office/drawing/2014/main" id="{2F254450-FF62-D048-8344-0ED85B1BBE8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98151" y="3741759"/>
                  <a:ext cx="788633" cy="2867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ℜ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0752" name="Text Box 20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198151" y="3741759"/>
                  <a:ext cx="788633" cy="286776"/>
                </a:xfrm>
                <a:prstGeom prst="rect">
                  <a:avLst/>
                </a:prstGeom>
                <a:blipFill>
                  <a:blip r:embed="rId5"/>
                  <a:stretch>
                    <a:fillRect b="-833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 Box 208">
                  <a:extLst>
                    <a:ext uri="{FF2B5EF4-FFF2-40B4-BE49-F238E27FC236}">
                      <a16:creationId xmlns:a16="http://schemas.microsoft.com/office/drawing/2014/main" id="{6B29EF2F-8466-6D44-841E-05622B5BA2D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22313" y="1937385"/>
                  <a:ext cx="1669615" cy="2867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0753" name="Text Box 2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2313" y="1937385"/>
                  <a:ext cx="1669615" cy="286776"/>
                </a:xfrm>
                <a:prstGeom prst="rect">
                  <a:avLst/>
                </a:prstGeom>
                <a:blipFill>
                  <a:blip r:embed="rId6"/>
                  <a:stretch>
                    <a:fillRect b="-833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B686F66-D287-E447-9337-7EAB3521A37B}"/>
                  </a:ext>
                </a:extLst>
              </p:cNvPr>
              <p:cNvSpPr txBox="1"/>
              <p:nvPr/>
            </p:nvSpPr>
            <p:spPr>
              <a:xfrm>
                <a:off x="5841087" y="2466960"/>
                <a:ext cx="1561260" cy="753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𝚪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𝒁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𝒁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B686F66-D287-E447-9337-7EAB3521A3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1087" y="2466960"/>
                <a:ext cx="1561260" cy="753604"/>
              </a:xfrm>
              <a:prstGeom prst="rect">
                <a:avLst/>
              </a:prstGeom>
              <a:blipFill>
                <a:blip r:embed="rId7"/>
                <a:stretch>
                  <a:fillRect l="-3226" t="-1667" r="-1613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6" name="Group 75">
            <a:extLst>
              <a:ext uri="{FF2B5EF4-FFF2-40B4-BE49-F238E27FC236}">
                <a16:creationId xmlns:a16="http://schemas.microsoft.com/office/drawing/2014/main" id="{9EC1E6EC-69FD-7941-B88E-53F113761454}"/>
              </a:ext>
            </a:extLst>
          </p:cNvPr>
          <p:cNvGrpSpPr/>
          <p:nvPr/>
        </p:nvGrpSpPr>
        <p:grpSpPr>
          <a:xfrm>
            <a:off x="7324960" y="-3483900"/>
            <a:ext cx="7231062" cy="15125701"/>
            <a:chOff x="5272088" y="-3569381"/>
            <a:chExt cx="7231062" cy="151257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 Box 208">
                  <a:extLst>
                    <a:ext uri="{FF2B5EF4-FFF2-40B4-BE49-F238E27FC236}">
                      <a16:creationId xmlns:a16="http://schemas.microsoft.com/office/drawing/2014/main" id="{CD1B60C7-4DE4-3446-9E8F-68D44FED30D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162820" y="1895258"/>
                  <a:ext cx="1808162" cy="286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 Box 208">
                  <a:extLst>
                    <a:ext uri="{FF2B5EF4-FFF2-40B4-BE49-F238E27FC236}">
                      <a16:creationId xmlns:a16="http://schemas.microsoft.com/office/drawing/2014/main" id="{CD1B60C7-4DE4-3446-9E8F-68D44FED30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62820" y="1895258"/>
                  <a:ext cx="1808162" cy="286874"/>
                </a:xfrm>
                <a:prstGeom prst="rect">
                  <a:avLst/>
                </a:prstGeom>
                <a:blipFill>
                  <a:blip r:embed="rId8"/>
                  <a:stretch>
                    <a:fillRect b="-21739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 Box 207">
                  <a:extLst>
                    <a:ext uri="{FF2B5EF4-FFF2-40B4-BE49-F238E27FC236}">
                      <a16:creationId xmlns:a16="http://schemas.microsoft.com/office/drawing/2014/main" id="{22A7A62E-B7DE-0645-9267-80285BCFFF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950324" y="4104595"/>
                  <a:ext cx="854075" cy="286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ℜ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 Box 207">
                  <a:extLst>
                    <a:ext uri="{FF2B5EF4-FFF2-40B4-BE49-F238E27FC236}">
                      <a16:creationId xmlns:a16="http://schemas.microsoft.com/office/drawing/2014/main" id="{22A7A62E-B7DE-0645-9267-80285BCFFF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950324" y="4104595"/>
                  <a:ext cx="854075" cy="286874"/>
                </a:xfrm>
                <a:prstGeom prst="rect">
                  <a:avLst/>
                </a:prstGeom>
                <a:blipFill>
                  <a:blip r:embed="rId9"/>
                  <a:stretch>
                    <a:fillRect b="-2083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Oval 41">
              <a:extLst>
                <a:ext uri="{FF2B5EF4-FFF2-40B4-BE49-F238E27FC236}">
                  <a16:creationId xmlns:a16="http://schemas.microsoft.com/office/drawing/2014/main" id="{B61FD909-6B0D-E44E-BEC5-7576B0043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4126" y="2861899"/>
              <a:ext cx="2268270" cy="22707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61" name="Oval 42">
              <a:extLst>
                <a:ext uri="{FF2B5EF4-FFF2-40B4-BE49-F238E27FC236}">
                  <a16:creationId xmlns:a16="http://schemas.microsoft.com/office/drawing/2014/main" id="{12B28D1D-A66B-D241-98AA-64C7782D72D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167387" y="3136219"/>
              <a:ext cx="1697397" cy="16992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62" name="Oval 43">
              <a:extLst>
                <a:ext uri="{FF2B5EF4-FFF2-40B4-BE49-F238E27FC236}">
                  <a16:creationId xmlns:a16="http://schemas.microsoft.com/office/drawing/2014/main" id="{D7D6B374-2853-C345-B039-51D136AE426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738261" y="3418159"/>
              <a:ext cx="1118912" cy="113538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grpSp>
          <p:nvGrpSpPr>
            <p:cNvPr id="63" name="Group 52">
              <a:extLst>
                <a:ext uri="{FF2B5EF4-FFF2-40B4-BE49-F238E27FC236}">
                  <a16:creationId xmlns:a16="http://schemas.microsoft.com/office/drawing/2014/main" id="{7E50E5AB-4955-C442-AABE-0591582F40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2088" y="-3569381"/>
              <a:ext cx="7215839" cy="7559040"/>
              <a:chOff x="4838700" y="-3147060"/>
              <a:chExt cx="7223760" cy="7559040"/>
            </a:xfrm>
          </p:grpSpPr>
          <p:sp>
            <p:nvSpPr>
              <p:cNvPr id="73" name="Arc 72">
                <a:extLst>
                  <a:ext uri="{FF2B5EF4-FFF2-40B4-BE49-F238E27FC236}">
                    <a16:creationId xmlns:a16="http://schemas.microsoft.com/office/drawing/2014/main" id="{B7221C70-897F-5945-B27E-A49AD55D3F7D}"/>
                  </a:ext>
                </a:extLst>
              </p:cNvPr>
              <p:cNvSpPr/>
              <p:nvPr/>
            </p:nvSpPr>
            <p:spPr bwMode="auto">
              <a:xfrm rot="16200000" flipH="1">
                <a:off x="7565982" y="2705911"/>
                <a:ext cx="1706563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4" name="Arc 73">
                <a:extLst>
                  <a:ext uri="{FF2B5EF4-FFF2-40B4-BE49-F238E27FC236}">
                    <a16:creationId xmlns:a16="http://schemas.microsoft.com/office/drawing/2014/main" id="{02AE678B-9165-8946-993D-17975515B3DE}"/>
                  </a:ext>
                </a:extLst>
              </p:cNvPr>
              <p:cNvSpPr/>
              <p:nvPr/>
            </p:nvSpPr>
            <p:spPr bwMode="auto">
              <a:xfrm rot="16200000" flipH="1">
                <a:off x="6727807" y="976180"/>
                <a:ext cx="3429000" cy="3427997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5" name="Arc 74">
                <a:extLst>
                  <a:ext uri="{FF2B5EF4-FFF2-40B4-BE49-F238E27FC236}">
                    <a16:creationId xmlns:a16="http://schemas.microsoft.com/office/drawing/2014/main" id="{A1358D41-8BC2-3D4C-B9B0-BE28EC4ED5E6}"/>
                  </a:ext>
                </a:extLst>
              </p:cNvPr>
              <p:cNvSpPr/>
              <p:nvPr/>
            </p:nvSpPr>
            <p:spPr bwMode="auto">
              <a:xfrm rot="16200000" flipH="1">
                <a:off x="4670416" y="-2978776"/>
                <a:ext cx="7559676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grpSp>
          <p:nvGrpSpPr>
            <p:cNvPr id="64" name="Group 57">
              <a:extLst>
                <a:ext uri="{FF2B5EF4-FFF2-40B4-BE49-F238E27FC236}">
                  <a16:creationId xmlns:a16="http://schemas.microsoft.com/office/drawing/2014/main" id="{4C423624-122C-C84D-A032-68585BDC06B3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5287311" y="3997280"/>
              <a:ext cx="7215839" cy="7559040"/>
              <a:chOff x="4838700" y="-3147060"/>
              <a:chExt cx="7223760" cy="7559040"/>
            </a:xfrm>
          </p:grpSpPr>
          <p:sp>
            <p:nvSpPr>
              <p:cNvPr id="70" name="Arc 69">
                <a:extLst>
                  <a:ext uri="{FF2B5EF4-FFF2-40B4-BE49-F238E27FC236}">
                    <a16:creationId xmlns:a16="http://schemas.microsoft.com/office/drawing/2014/main" id="{FD321038-E66A-4B47-BFEB-5E0BD1128D05}"/>
                  </a:ext>
                </a:extLst>
              </p:cNvPr>
              <p:cNvSpPr/>
              <p:nvPr/>
            </p:nvSpPr>
            <p:spPr bwMode="auto">
              <a:xfrm rot="16200000" flipH="1">
                <a:off x="7566636" y="2705911"/>
                <a:ext cx="1706562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1" name="Arc 70">
                <a:extLst>
                  <a:ext uri="{FF2B5EF4-FFF2-40B4-BE49-F238E27FC236}">
                    <a16:creationId xmlns:a16="http://schemas.microsoft.com/office/drawing/2014/main" id="{1B2CF64B-0401-424E-B265-7A2E419AAD5A}"/>
                  </a:ext>
                </a:extLst>
              </p:cNvPr>
              <p:cNvSpPr/>
              <p:nvPr/>
            </p:nvSpPr>
            <p:spPr bwMode="auto">
              <a:xfrm rot="16200000" flipH="1">
                <a:off x="6710979" y="976181"/>
                <a:ext cx="3429000" cy="3427996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84F1D6CA-A9F1-0A4E-8019-25EE4DB0D8EC}"/>
                  </a:ext>
                </a:extLst>
              </p:cNvPr>
              <p:cNvSpPr/>
              <p:nvPr/>
            </p:nvSpPr>
            <p:spPr bwMode="auto">
              <a:xfrm rot="16200000" flipH="1">
                <a:off x="4671069" y="-2978776"/>
                <a:ext cx="7559675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sp>
          <p:nvSpPr>
            <p:cNvPr id="65" name="Arc 64">
              <a:extLst>
                <a:ext uri="{FF2B5EF4-FFF2-40B4-BE49-F238E27FC236}">
                  <a16:creationId xmlns:a16="http://schemas.microsoft.com/office/drawing/2014/main" id="{4790F8BF-DF10-8F44-8956-66288992938C}"/>
                </a:ext>
              </a:extLst>
            </p:cNvPr>
            <p:cNvSpPr/>
            <p:nvPr/>
          </p:nvSpPr>
          <p:spPr bwMode="auto">
            <a:xfrm>
              <a:off x="8018463" y="3552145"/>
              <a:ext cx="825500" cy="825500"/>
            </a:xfrm>
            <a:prstGeom prst="arc">
              <a:avLst>
                <a:gd name="adj1" fmla="val 21567194"/>
                <a:gd name="adj2" fmla="val 2131746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66" name="Arc 65">
              <a:extLst>
                <a:ext uri="{FF2B5EF4-FFF2-40B4-BE49-F238E27FC236}">
                  <a16:creationId xmlns:a16="http://schemas.microsoft.com/office/drawing/2014/main" id="{070B8080-7557-1A42-AC5F-25B19A52B9AC}"/>
                </a:ext>
              </a:extLst>
            </p:cNvPr>
            <p:cNvSpPr/>
            <p:nvPr/>
          </p:nvSpPr>
          <p:spPr bwMode="auto">
            <a:xfrm>
              <a:off x="8278813" y="3704545"/>
              <a:ext cx="571500" cy="571500"/>
            </a:xfrm>
            <a:prstGeom prst="arc">
              <a:avLst>
                <a:gd name="adj1" fmla="val 487705"/>
                <a:gd name="adj2" fmla="val 7191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54CB0132-ADB1-CA4E-AD82-54A5A1E619F4}"/>
                </a:ext>
              </a:extLst>
            </p:cNvPr>
            <p:cNvSpPr/>
            <p:nvPr/>
          </p:nvSpPr>
          <p:spPr bwMode="auto">
            <a:xfrm>
              <a:off x="5472113" y="2302782"/>
              <a:ext cx="3379787" cy="3382963"/>
            </a:xfrm>
            <a:prstGeom prst="arc">
              <a:avLst>
                <a:gd name="adj1" fmla="val 10827283"/>
                <a:gd name="adj2" fmla="val 0"/>
              </a:avLst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2B413D2E-8F57-6842-9D84-FC6AEDA11B35}"/>
                </a:ext>
              </a:extLst>
            </p:cNvPr>
            <p:cNvSpPr/>
            <p:nvPr/>
          </p:nvSpPr>
          <p:spPr bwMode="auto">
            <a:xfrm flipV="1">
              <a:off x="5478463" y="2299607"/>
              <a:ext cx="3379787" cy="3382963"/>
            </a:xfrm>
            <a:prstGeom prst="arc">
              <a:avLst>
                <a:gd name="adj1" fmla="val 10827283"/>
                <a:gd name="adj2" fmla="val 21596626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cxnSp>
          <p:nvCxnSpPr>
            <p:cNvPr id="69" name="Straight Arrow Connector 23">
              <a:extLst>
                <a:ext uri="{FF2B5EF4-FFF2-40B4-BE49-F238E27FC236}">
                  <a16:creationId xmlns:a16="http://schemas.microsoft.com/office/drawing/2014/main" id="{E5BC24EE-22CB-4A49-8258-F124082D42D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456036" y="3990929"/>
              <a:ext cx="3401390" cy="5342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58" name="Straight Arrow Connector 83">
              <a:extLst>
                <a:ext uri="{FF2B5EF4-FFF2-40B4-BE49-F238E27FC236}">
                  <a16:creationId xmlns:a16="http://schemas.microsoft.com/office/drawing/2014/main" id="{17D6D279-D3FC-9846-B126-1750D5D0BB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307102" y="3994232"/>
              <a:ext cx="3918474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59" name="Straight Arrow Connector 84">
              <a:extLst>
                <a:ext uri="{FF2B5EF4-FFF2-40B4-BE49-F238E27FC236}">
                  <a16:creationId xmlns:a16="http://schemas.microsoft.com/office/drawing/2014/main" id="{1DF4CA17-136C-284F-8F68-5BC83D3B76E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5201432" y="3991184"/>
              <a:ext cx="3922776" cy="158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C83008D-0839-884D-8D44-11C5DDC75383}"/>
                  </a:ext>
                </a:extLst>
              </p:cNvPr>
              <p:cNvSpPr txBox="1"/>
              <p:nvPr/>
            </p:nvSpPr>
            <p:spPr>
              <a:xfrm>
                <a:off x="1807902" y="3758960"/>
                <a:ext cx="104387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complex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-plane</a:t>
                </a: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C83008D-0839-884D-8D44-11C5DDC75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902" y="3758960"/>
                <a:ext cx="1043876" cy="646331"/>
              </a:xfrm>
              <a:prstGeom prst="rect">
                <a:avLst/>
              </a:prstGeom>
              <a:blipFill>
                <a:blip r:embed="rId10"/>
                <a:stretch>
                  <a:fillRect l="-4819" t="-5769" r="-4819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A05704B-A092-5E4F-8B38-C665D6F0DE0D}"/>
                  </a:ext>
                </a:extLst>
              </p:cNvPr>
              <p:cNvSpPr txBox="1"/>
              <p:nvPr/>
            </p:nvSpPr>
            <p:spPr>
              <a:xfrm>
                <a:off x="10519474" y="2255525"/>
                <a:ext cx="104387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complex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dirty="0"/>
                  <a:t>-plane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A05704B-A092-5E4F-8B38-C665D6F0DE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9474" y="2255525"/>
                <a:ext cx="1043876" cy="646331"/>
              </a:xfrm>
              <a:prstGeom prst="rect">
                <a:avLst/>
              </a:prstGeom>
              <a:blipFill>
                <a:blip r:embed="rId11"/>
                <a:stretch>
                  <a:fillRect l="-4819" t="-3846" r="-3614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015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3" grpId="1" animBg="1"/>
      <p:bldP spid="94" grpId="0" animBg="1"/>
      <p:bldP spid="94" grpId="1" animBg="1"/>
      <p:bldP spid="78" grpId="0" build="p"/>
      <p:bldP spid="31" grpId="0" animBg="1"/>
      <p:bldP spid="32" grpId="0" animBg="1"/>
      <p:bldP spid="53" grpId="0"/>
      <p:bldP spid="95" grpId="0"/>
      <p:bldP spid="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E781D-65EA-0C47-AD87-8DD689EB9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short </a:t>
            </a:r>
            <a:r>
              <a:rPr lang="en-US" i="1" dirty="0"/>
              <a:t>Smith</a:t>
            </a:r>
            <a:r>
              <a:rPr lang="en-US" dirty="0"/>
              <a:t> Chart Refresher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ontent Placeholder 43">
                <a:extLst>
                  <a:ext uri="{FF2B5EF4-FFF2-40B4-BE49-F238E27FC236}">
                    <a16:creationId xmlns:a16="http://schemas.microsoft.com/office/drawing/2014/main" id="{F7DE312A-AAAD-EF47-B36D-2F2CDA783D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239915"/>
                <a:ext cx="10566400" cy="4839030"/>
              </a:xfrm>
            </p:spPr>
            <p:txBody>
              <a:bodyPr lIns="90000"/>
              <a:lstStyle/>
              <a:p>
                <a:r>
                  <a:rPr lang="en-US" dirty="0"/>
                  <a:t>The impedance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is usually normalized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to a reference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Typically, the characteristic impedance of the coaxial cables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The normalized form of the transformation follows then as: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However, in the </a:t>
                </a:r>
                <a:r>
                  <a:rPr lang="en-US" i="1" dirty="0">
                    <a:solidFill>
                      <a:srgbClr val="FF0000"/>
                    </a:solidFill>
                  </a:rPr>
                  <a:t>computerized</a:t>
                </a:r>
                <a:r>
                  <a:rPr lang="en-US" dirty="0">
                    <a:solidFill>
                      <a:srgbClr val="FF0000"/>
                    </a:solidFill>
                  </a:rPr>
                  <a:t> “Smith V4.1” chart we can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to any value, and we also can select an operation frequency, or frequency range to get additional information </a:t>
                </a:r>
                <a:r>
                  <a:rPr lang="en-US">
                    <a:solidFill>
                      <a:srgbClr val="FF0000"/>
                    </a:solidFill>
                  </a:rPr>
                  <a:t>on the equivalent </a:t>
                </a:r>
                <a:r>
                  <a:rPr lang="en-US" dirty="0">
                    <a:solidFill>
                      <a:srgbClr val="FF0000"/>
                    </a:solidFill>
                  </a:rPr>
                  <a:t>circuit elements!</a:t>
                </a:r>
              </a:p>
            </p:txBody>
          </p:sp>
        </mc:Choice>
        <mc:Fallback xmlns="">
          <p:sp>
            <p:nvSpPr>
              <p:cNvPr id="44" name="Content Placeholder 43">
                <a:extLst>
                  <a:ext uri="{FF2B5EF4-FFF2-40B4-BE49-F238E27FC236}">
                    <a16:creationId xmlns:a16="http://schemas.microsoft.com/office/drawing/2014/main" id="{F7DE312A-AAAD-EF47-B36D-2F2CDA783D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239915"/>
                <a:ext cx="10566400" cy="4839030"/>
              </a:xfrm>
              <a:blipFill>
                <a:blip r:embed="rId2"/>
                <a:stretch>
                  <a:fillRect l="-839" t="-2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1A604FF-8BD4-BC4B-9756-53DAC63DB334}"/>
                  </a:ext>
                </a:extLst>
              </p:cNvPr>
              <p:cNvSpPr txBox="1"/>
              <p:nvPr/>
            </p:nvSpPr>
            <p:spPr>
              <a:xfrm>
                <a:off x="6096000" y="1124700"/>
                <a:ext cx="985205" cy="6782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𝒛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𝒁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1A604FF-8BD4-BC4B-9756-53DAC63DB3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124700"/>
                <a:ext cx="985205" cy="678263"/>
              </a:xfrm>
              <a:prstGeom prst="rect">
                <a:avLst/>
              </a:prstGeom>
              <a:blipFill>
                <a:blip r:embed="rId3"/>
                <a:stretch>
                  <a:fillRect l="-3846" t="-9091" r="-2564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Rectangle 50">
            <a:extLst>
              <a:ext uri="{FF2B5EF4-FFF2-40B4-BE49-F238E27FC236}">
                <a16:creationId xmlns:a16="http://schemas.microsoft.com/office/drawing/2014/main" id="{81745ED7-BAD0-3947-8F6E-80B45C02B762}"/>
              </a:ext>
            </a:extLst>
          </p:cNvPr>
          <p:cNvSpPr/>
          <p:nvPr/>
        </p:nvSpPr>
        <p:spPr bwMode="auto">
          <a:xfrm>
            <a:off x="3100410" y="3444901"/>
            <a:ext cx="5008855" cy="917349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AAA8181-31A9-714D-B4D7-DCE2F0A09184}"/>
                  </a:ext>
                </a:extLst>
              </p:cNvPr>
              <p:cNvSpPr txBox="1"/>
              <p:nvPr/>
            </p:nvSpPr>
            <p:spPr>
              <a:xfrm>
                <a:off x="3100410" y="3563355"/>
                <a:ext cx="5153998" cy="680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𝚪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𝒛</m:t>
                          </m:r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𝒛</m:t>
                          </m:r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den>
                      </m:f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  </m:t>
                      </m:r>
                      <m:r>
                        <a:rPr kumimoji="0" lang="en-US" sz="24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𝐫𝐞𝐬𝐩</m:t>
                      </m:r>
                      <m:r>
                        <a:rPr kumimoji="0" lang="en-US" sz="24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.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</m:t>
                      </m:r>
                      <m:f>
                        <m:fPr>
                          <m:ctrlPr>
                            <a:rPr kumimoji="0" lang="mr-IN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𝒁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𝒛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num>
                        <m:den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den>
                      </m:f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</m:t>
                      </m:r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AAA8181-31A9-714D-B4D7-DCE2F0A091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0410" y="3563355"/>
                <a:ext cx="5153998" cy="680443"/>
              </a:xfrm>
              <a:prstGeom prst="rect">
                <a:avLst/>
              </a:prstGeom>
              <a:blipFill>
                <a:blip r:embed="rId4"/>
                <a:stretch>
                  <a:fillRect t="-9091" r="-493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0259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C76DB-6651-D24C-B851-2A1D16BD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short </a:t>
            </a:r>
            <a:r>
              <a:rPr lang="en-US" i="1" dirty="0"/>
              <a:t>Smith</a:t>
            </a:r>
            <a:r>
              <a:rPr lang="en-US" dirty="0"/>
              <a:t> Chart Refresher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7F686-4AA3-894B-809F-079D4400E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0480" y="1969610"/>
            <a:ext cx="4131050" cy="3725284"/>
          </a:xfrm>
        </p:spPr>
        <p:txBody>
          <a:bodyPr/>
          <a:lstStyle/>
          <a:p>
            <a:r>
              <a:rPr lang="en-US" dirty="0"/>
              <a:t>In the </a:t>
            </a:r>
            <a:r>
              <a:rPr lang="en-US" i="1" dirty="0"/>
              <a:t>Smith</a:t>
            </a:r>
            <a:r>
              <a:rPr lang="en-US" dirty="0"/>
              <a:t> chart, 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>
                <a:solidFill>
                  <a:srgbClr val="008000"/>
                </a:solidFill>
              </a:rPr>
              <a:t>complex reflection factor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is expressed in </a:t>
            </a:r>
            <a:r>
              <a:rPr lang="en-US" dirty="0">
                <a:solidFill>
                  <a:srgbClr val="008000"/>
                </a:solidFill>
              </a:rPr>
              <a:t>linear cylindrical coordinates</a:t>
            </a:r>
            <a:r>
              <a:rPr lang="en-US" dirty="0"/>
              <a:t>, representing the ratio of backward vs. forward traveling waves.</a:t>
            </a:r>
            <a:endParaRPr lang="en-US" sz="1800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011641-5589-AA46-9517-067764025399}"/>
                  </a:ext>
                </a:extLst>
              </p:cNvPr>
              <p:cNvSpPr txBox="1"/>
              <p:nvPr/>
            </p:nvSpPr>
            <p:spPr>
              <a:xfrm>
                <a:off x="7094530" y="2869675"/>
                <a:ext cx="2059475" cy="631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𝚪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kumimoji="0" lang="hr-H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kumimoji="0" lang="hr-H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e>
                      </m:d>
                      <m:sSup>
                        <m:sSupPr>
                          <m:ctrlPr>
                            <a:rPr kumimoji="0" lang="hr-H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𝒆</m:t>
                          </m:r>
                        </m:e>
                        <m:sup>
                          <m:r>
                            <a:rPr kumimoji="0" lang="hr-H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𝒋</m:t>
                          </m:r>
                          <m:r>
                            <a:rPr kumimoji="0" lang="hr-H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𝝋</m:t>
                          </m:r>
                        </m:sup>
                      </m:sSup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𝒃</m:t>
                          </m:r>
                        </m:num>
                        <m:den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011641-5589-AA46-9517-0677640253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4530" y="2869675"/>
                <a:ext cx="2059475" cy="631327"/>
              </a:xfrm>
              <a:prstGeom prst="rect">
                <a:avLst/>
              </a:prstGeom>
              <a:blipFill>
                <a:blip r:embed="rId2"/>
                <a:stretch>
                  <a:fillRect l="-2454" t="-12000" r="-3067" b="-1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2">
            <a:extLst>
              <a:ext uri="{FF2B5EF4-FFF2-40B4-BE49-F238E27FC236}">
                <a16:creationId xmlns:a16="http://schemas.microsoft.com/office/drawing/2014/main" id="{36392137-1B4C-2649-B764-2AA5E233865E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print">
            <a:duotone>
              <a:srgbClr val="919191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1218565" y="1383135"/>
            <a:ext cx="4367870" cy="4311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9" name="Straight Arrow Connector 15">
            <a:extLst>
              <a:ext uri="{FF2B5EF4-FFF2-40B4-BE49-F238E27FC236}">
                <a16:creationId xmlns:a16="http://schemas.microsoft.com/office/drawing/2014/main" id="{319F8290-705F-554D-A92B-EB467097222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454614" y="2869675"/>
            <a:ext cx="1144588" cy="695325"/>
          </a:xfrm>
          <a:prstGeom prst="straightConnector1">
            <a:avLst/>
          </a:prstGeom>
          <a:noFill/>
          <a:ln w="25400" algn="ctr">
            <a:solidFill>
              <a:srgbClr val="0000FF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0" name="Arc 19">
            <a:extLst>
              <a:ext uri="{FF2B5EF4-FFF2-40B4-BE49-F238E27FC236}">
                <a16:creationId xmlns:a16="http://schemas.microsoft.com/office/drawing/2014/main" id="{BDE5323B-07A9-2A49-B55D-AD95F7AE2225}"/>
              </a:ext>
            </a:extLst>
          </p:cNvPr>
          <p:cNvSpPr/>
          <p:nvPr/>
        </p:nvSpPr>
        <p:spPr bwMode="auto">
          <a:xfrm>
            <a:off x="2591014" y="2831575"/>
            <a:ext cx="1584325" cy="1463675"/>
          </a:xfrm>
          <a:prstGeom prst="arc">
            <a:avLst>
              <a:gd name="adj1" fmla="val 19806946"/>
              <a:gd name="adj2" fmla="val 0"/>
            </a:avLst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triangle" w="lg" len="lg"/>
            <a:tailEnd type="none" w="med" len="med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7">
                <a:extLst>
                  <a:ext uri="{FF2B5EF4-FFF2-40B4-BE49-F238E27FC236}">
                    <a16:creationId xmlns:a16="http://schemas.microsoft.com/office/drawing/2014/main" id="{AF2A590C-CF68-BB41-99B6-A10C7A7B1D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79839" y="3799950"/>
                <a:ext cx="3148013" cy="830997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This is the ratio between backward and forward wave </a:t>
                </a:r>
              </a:p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(</a:t>
                </a:r>
                <a:r>
                  <a:rPr kumimoji="0" lang="en-US" sz="1600" b="0" i="0" u="sng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implied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 forward wave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𝑎</m:t>
                    </m:r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) </a:t>
                </a: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21" name="TextBox 7">
                <a:extLst>
                  <a:ext uri="{FF2B5EF4-FFF2-40B4-BE49-F238E27FC236}">
                    <a16:creationId xmlns:a16="http://schemas.microsoft.com/office/drawing/2014/main" id="{AF2A590C-CF68-BB41-99B6-A10C7A7B1D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79839" y="3799950"/>
                <a:ext cx="3148013" cy="830997"/>
              </a:xfrm>
              <a:prstGeom prst="rect">
                <a:avLst/>
              </a:prstGeom>
              <a:blipFill>
                <a:blip r:embed="rId4"/>
                <a:stretch>
                  <a:fillRect l="-800" t="-4412" b="-7353"/>
                </a:stretch>
              </a:blip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C664245-21F4-6F40-8C3B-259A165C4574}"/>
                  </a:ext>
                </a:extLst>
              </p:cNvPr>
              <p:cNvSpPr txBox="1"/>
              <p:nvPr/>
            </p:nvSpPr>
            <p:spPr>
              <a:xfrm>
                <a:off x="4653645" y="2665375"/>
                <a:ext cx="454483" cy="33239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FF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kumimoji="0" lang="hr-H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hr-H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e>
                      </m:d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C664245-21F4-6F40-8C3B-259A165C45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3645" y="2665375"/>
                <a:ext cx="454483" cy="332399"/>
              </a:xfrm>
              <a:prstGeom prst="rect">
                <a:avLst/>
              </a:prstGeom>
              <a:blipFill>
                <a:blip r:embed="rId5"/>
                <a:stretch>
                  <a:fillRect b="-7143"/>
                </a:stretch>
              </a:blipFill>
              <a:ln w="127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07DD8E8-C559-D048-8B45-2967CD6A8448}"/>
                  </a:ext>
                </a:extLst>
              </p:cNvPr>
              <p:cNvSpPr txBox="1"/>
              <p:nvPr/>
            </p:nvSpPr>
            <p:spPr>
              <a:xfrm>
                <a:off x="4252972" y="3222194"/>
                <a:ext cx="997644" cy="33239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8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𝐚𝐫𝐠</m:t>
                      </m:r>
                      <m:d>
                        <m:dPr>
                          <m:ctrlPr>
                            <a:rPr kumimoji="0" lang="mr-IN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mr-IN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e>
                      </m:d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07DD8E8-C559-D048-8B45-2967CD6A84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2972" y="3222194"/>
                <a:ext cx="997644" cy="332399"/>
              </a:xfrm>
              <a:prstGeom prst="rect">
                <a:avLst/>
              </a:prstGeom>
              <a:blipFill>
                <a:blip r:embed="rId6"/>
                <a:stretch>
                  <a:fillRect l="-6250" b="-25000"/>
                </a:stretch>
              </a:blipFill>
              <a:ln w="12700"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94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DE7C6-0966-6F4A-B72B-A9E015C20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short </a:t>
            </a:r>
            <a:r>
              <a:rPr lang="en-US" i="1" dirty="0"/>
              <a:t>Smith</a:t>
            </a:r>
            <a:r>
              <a:rPr lang="en-US" dirty="0"/>
              <a:t> Chart Refresher (4)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950B1AE-1F7B-B249-BF7A-B56E49E80AB4}"/>
              </a:ext>
            </a:extLst>
          </p:cNvPr>
          <p:cNvGrpSpPr/>
          <p:nvPr/>
        </p:nvGrpSpPr>
        <p:grpSpPr>
          <a:xfrm>
            <a:off x="6487032" y="1365034"/>
            <a:ext cx="4640929" cy="4550387"/>
            <a:chOff x="5069087" y="1754235"/>
            <a:chExt cx="4640929" cy="4550387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79C83A71-7EE6-9F4C-9327-DE3C861FA990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" cstate="print">
              <a:duotone>
                <a:srgbClr val="919191">
                  <a:shade val="45000"/>
                  <a:satMod val="135000"/>
                </a:srgb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069087" y="1754235"/>
              <a:ext cx="4640929" cy="4550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Oval 14">
              <a:extLst>
                <a:ext uri="{FF2B5EF4-FFF2-40B4-BE49-F238E27FC236}">
                  <a16:creationId xmlns:a16="http://schemas.microsoft.com/office/drawing/2014/main" id="{924D46E1-BB3F-0F43-B228-E7ACE8CEA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2795" y="3590774"/>
              <a:ext cx="950883" cy="950202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marR="0" lvl="0" indent="-5715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Oval 15">
              <a:extLst>
                <a:ext uri="{FF2B5EF4-FFF2-40B4-BE49-F238E27FC236}">
                  <a16:creationId xmlns:a16="http://schemas.microsoft.com/office/drawing/2014/main" id="{9AFC20A0-9713-3B4D-ACB8-58AEF0B09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3096" y="3099513"/>
              <a:ext cx="1927640" cy="192626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marR="0" lvl="0" indent="-5715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Oval 16">
              <a:extLst>
                <a:ext uri="{FF2B5EF4-FFF2-40B4-BE49-F238E27FC236}">
                  <a16:creationId xmlns:a16="http://schemas.microsoft.com/office/drawing/2014/main" id="{D01C05CC-3560-7445-BC54-26B78EE7A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1186" y="2617948"/>
              <a:ext cx="2884992" cy="2882926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marR="0" lvl="0" indent="-5715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Oval 17">
              <a:extLst>
                <a:ext uri="{FF2B5EF4-FFF2-40B4-BE49-F238E27FC236}">
                  <a16:creationId xmlns:a16="http://schemas.microsoft.com/office/drawing/2014/main" id="{C1FE5EF7-896F-7949-947E-E3799E750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8979" y="2168702"/>
              <a:ext cx="3810000" cy="3797577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marR="0" lvl="0" indent="-5715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Oval 28">
              <a:extLst>
                <a:ext uri="{FF2B5EF4-FFF2-40B4-BE49-F238E27FC236}">
                  <a16:creationId xmlns:a16="http://schemas.microsoft.com/office/drawing/2014/main" id="{0BB70FD6-3CB7-724B-8F29-6F2F8D26563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415465" y="4020627"/>
              <a:ext cx="84092" cy="84031"/>
            </a:xfrm>
            <a:prstGeom prst="ellipse">
              <a:avLst/>
            </a:prstGeom>
            <a:solidFill>
              <a:srgbClr val="000000"/>
            </a:solidFill>
            <a:ln w="25400" algn="ctr">
              <a:solidFill>
                <a:srgbClr val="FF0000"/>
              </a:solidFill>
              <a:round/>
              <a:headEnd/>
              <a:tailEnd/>
            </a:ln>
          </p:spPr>
          <p:txBody>
            <a:bodyPr rot="10800000" lIns="92075" tIns="46038" rIns="92075" bIns="46038"/>
            <a:lstStyle/>
            <a:p>
              <a:pPr marL="571500" marR="0" lvl="0" indent="-5715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B38FA57-B9DB-D349-ACD1-AD8DCCAC8364}"/>
                    </a:ext>
                  </a:extLst>
                </p:cNvPr>
                <p:cNvSpPr txBox="1"/>
                <p:nvPr/>
              </p:nvSpPr>
              <p:spPr bwMode="auto">
                <a:xfrm>
                  <a:off x="7645454" y="1910040"/>
                  <a:ext cx="795282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𝜞</m:t>
                            </m:r>
                          </m:e>
                        </m:d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kumimoji="0" lang="en-US" sz="14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623CD5D2-B131-3143-A3E1-260AEFCF46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645454" y="1910040"/>
                  <a:ext cx="795282" cy="28687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F486274-C8CD-DF4D-8879-63A5D3D4B8D2}"/>
                    </a:ext>
                  </a:extLst>
                </p:cNvPr>
                <p:cNvSpPr txBox="1"/>
                <p:nvPr/>
              </p:nvSpPr>
              <p:spPr bwMode="auto">
                <a:xfrm>
                  <a:off x="7333441" y="2357121"/>
                  <a:ext cx="1076898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𝜞</m:t>
                            </m:r>
                          </m:e>
                        </m:d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𝟕𝟓</m:t>
                        </m:r>
                      </m:oMath>
                    </m:oMathPara>
                  </a14:m>
                  <a:endParaRPr kumimoji="0" lang="en-US" sz="14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2402C76-5C1E-D44D-AC36-C3D3E02A11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333441" y="2357121"/>
                  <a:ext cx="1076898" cy="28687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BCBBF20-8DA2-5743-AF3F-A094130674E1}"/>
                    </a:ext>
                  </a:extLst>
                </p:cNvPr>
                <p:cNvSpPr txBox="1"/>
                <p:nvPr/>
              </p:nvSpPr>
              <p:spPr bwMode="auto">
                <a:xfrm>
                  <a:off x="7260345" y="2832457"/>
                  <a:ext cx="969496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𝜞</m:t>
                            </m:r>
                          </m:e>
                        </m:d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𝟓</m:t>
                        </m:r>
                      </m:oMath>
                    </m:oMathPara>
                  </a14:m>
                  <a:endParaRPr kumimoji="0" lang="en-US" sz="14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C14A819-9B3D-8B4B-8C8F-E50E1F82E1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60345" y="2832457"/>
                  <a:ext cx="969496" cy="28687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20F72FA0-0A6C-4C49-B586-69D58C7EF27B}"/>
                    </a:ext>
                  </a:extLst>
                </p:cNvPr>
                <p:cNvSpPr txBox="1"/>
                <p:nvPr/>
              </p:nvSpPr>
              <p:spPr bwMode="auto">
                <a:xfrm>
                  <a:off x="7078886" y="3333840"/>
                  <a:ext cx="1076898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𝜞</m:t>
                            </m:r>
                          </m:e>
                        </m:d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𝟐𝟓</m:t>
                        </m:r>
                      </m:oMath>
                    </m:oMathPara>
                  </a14:m>
                  <a:endParaRPr kumimoji="0" lang="en-US" sz="14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CE1FAE1F-3F17-3B47-BB25-6EDB34D223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078886" y="3333840"/>
                  <a:ext cx="1076898" cy="28687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DF60EE9E-C297-2B4F-A3E9-EFC65E64DFFB}"/>
                    </a:ext>
                  </a:extLst>
                </p:cNvPr>
                <p:cNvSpPr txBox="1"/>
                <p:nvPr/>
              </p:nvSpPr>
              <p:spPr bwMode="auto">
                <a:xfrm>
                  <a:off x="7023866" y="3752134"/>
                  <a:ext cx="795282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𝜞</m:t>
                            </m:r>
                          </m:e>
                        </m:d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kumimoji="0" lang="en-US" sz="14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BAECB709-BE68-9B4D-93DA-FFA19D3EC5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023866" y="3752134"/>
                  <a:ext cx="795282" cy="28687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2EF5DEF-A4C3-A245-9EC3-7451FE25DD5E}"/>
                  </a:ext>
                </a:extLst>
              </p:cNvPr>
              <p:cNvSpPr txBox="1"/>
              <p:nvPr/>
            </p:nvSpPr>
            <p:spPr>
              <a:xfrm>
                <a:off x="1651549" y="3998823"/>
                <a:ext cx="2107885" cy="3399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𝐏</m:t>
                      </m:r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hr-HR" sz="2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𝒂</m:t>
                              </m:r>
                            </m:e>
                          </m:d>
                        </m:e>
                        <m:sup>
                          <m:r>
                            <a:rPr lang="en-US" sz="2400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p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hr-HR" sz="2400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smtClean="0">
                                  <a:solidFill>
                                    <a:srgbClr val="7030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en-US" sz="2400" b="1" i="1">
                              <a:solidFill>
                                <a:srgbClr val="7030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000000"/>
                  </a:solidFill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2EF5DEF-A4C3-A245-9EC3-7451FE25D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549" y="3998823"/>
                <a:ext cx="2107885" cy="339901"/>
              </a:xfrm>
              <a:prstGeom prst="rect">
                <a:avLst/>
              </a:prstGeom>
              <a:blipFill>
                <a:blip r:embed="rId13"/>
                <a:stretch>
                  <a:fillRect l="-2994" t="-7143" r="-599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47BBB2C-8186-2F4F-A742-542A75EAE336}"/>
                  </a:ext>
                </a:extLst>
              </p:cNvPr>
              <p:cNvSpPr txBox="1"/>
              <p:nvPr/>
            </p:nvSpPr>
            <p:spPr>
              <a:xfrm>
                <a:off x="1915424" y="4379741"/>
                <a:ext cx="2276456" cy="3751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hr-HR" sz="2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𝒂</m:t>
                              </m:r>
                            </m:e>
                          </m:d>
                        </m:e>
                        <m:sup>
                          <m:r>
                            <a:rPr lang="en-US" sz="2400" b="1" i="1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mr-I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  <m: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hr-H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hr-HR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𝚪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1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b="1">
                  <a:solidFill>
                    <a:srgbClr val="000000"/>
                  </a:solidFill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47BBB2C-8186-2F4F-A742-542A75EAE3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424" y="4379741"/>
                <a:ext cx="2276456" cy="375167"/>
              </a:xfrm>
              <a:prstGeom prst="rect">
                <a:avLst/>
              </a:prstGeom>
              <a:blipFill>
                <a:blip r:embed="rId14"/>
                <a:stretch>
                  <a:fillRect l="-552" t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3">
            <a:extLst>
              <a:ext uri="{FF2B5EF4-FFF2-40B4-BE49-F238E27FC236}">
                <a16:creationId xmlns:a16="http://schemas.microsoft.com/office/drawing/2014/main" id="{B4202293-C29B-8043-ADD8-38DF3F6DC5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236" y="5184329"/>
            <a:ext cx="16160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mismatch losses</a:t>
            </a: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TextBox 34">
            <a:extLst>
              <a:ext uri="{FF2B5EF4-FFF2-40B4-BE49-F238E27FC236}">
                <a16:creationId xmlns:a16="http://schemas.microsoft.com/office/drawing/2014/main" id="{A9B3004A-EA3C-5544-AE6C-F88BF6B209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2798" y="5165279"/>
            <a:ext cx="161448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available source power</a:t>
            </a: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38" name="Straight Connector 36">
            <a:extLst>
              <a:ext uri="{FF2B5EF4-FFF2-40B4-BE49-F238E27FC236}">
                <a16:creationId xmlns:a16="http://schemas.microsoft.com/office/drawing/2014/main" id="{AF54E79F-B9A3-A040-928E-9A18BEACB5A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184154" y="4870798"/>
            <a:ext cx="411163" cy="17780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D256761-FDBB-964C-8801-EDF4FE92A6C8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692445" y="4744987"/>
            <a:ext cx="133979" cy="439343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8A395B-45D3-FD44-8B9A-0E1AFA2815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8216278" cy="5107865"/>
              </a:xfrm>
            </p:spPr>
            <p:txBody>
              <a:bodyPr/>
              <a:lstStyle/>
              <a:p>
                <a:r>
                  <a:rPr lang="en-US" sz="1800" dirty="0"/>
                  <a:t>The distance from the center of the directly proportional to the </a:t>
                </a:r>
                <a:r>
                  <a:rPr lang="en-US" sz="1800" dirty="0">
                    <a:solidFill>
                      <a:srgbClr val="008000"/>
                    </a:solidFill>
                  </a:rPr>
                  <a:t>magnitude of the reflection factor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</m:d>
                  </m:oMath>
                </a14:m>
                <a:r>
                  <a:rPr lang="en-US" sz="1800" dirty="0"/>
                  <a:t>, and permits an easy visualization of the </a:t>
                </a:r>
                <a:r>
                  <a:rPr lang="en-US" sz="1800" dirty="0">
                    <a:solidFill>
                      <a:srgbClr val="008000"/>
                    </a:solidFill>
                  </a:rPr>
                  <a:t>matching performance</a:t>
                </a:r>
                <a:r>
                  <a:rPr lang="en-US" sz="1800" dirty="0"/>
                  <a:t>.</a:t>
                </a:r>
                <a:br>
                  <a:rPr lang="en-US" sz="1800" dirty="0"/>
                </a:br>
                <a:endParaRPr lang="en-US" sz="1800" dirty="0"/>
              </a:p>
              <a:p>
                <a:pPr lvl="1"/>
                <a:r>
                  <a:rPr lang="en-US" dirty="0"/>
                  <a:t>In particular, the perimeter </a:t>
                </a:r>
                <a:br>
                  <a:rPr lang="en-US" dirty="0"/>
                </a:br>
                <a:r>
                  <a:rPr lang="en-US" dirty="0"/>
                  <a:t>of the diagram represents </a:t>
                </a:r>
                <a:br>
                  <a:rPr lang="en-US" dirty="0"/>
                </a:br>
                <a:r>
                  <a:rPr lang="en-US" dirty="0"/>
                  <a:t>total reflection: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. </a:t>
                </a:r>
              </a:p>
              <a:p>
                <a:pPr lvl="1"/>
                <a:r>
                  <a:rPr lang="en-US" dirty="0"/>
                  <a:t>(power dissipated in the load) = </a:t>
                </a:r>
                <a:br>
                  <a:rPr lang="en-US" dirty="0"/>
                </a:br>
                <a:r>
                  <a:rPr lang="en-US" dirty="0"/>
                  <a:t>(forward power) </a:t>
                </a:r>
                <a:r>
                  <a:rPr lang="mr-IN" dirty="0"/>
                  <a:t>–</a:t>
                </a:r>
                <a:r>
                  <a:rPr lang="en-US" dirty="0"/>
                  <a:t> (reflected power) </a:t>
                </a:r>
                <a:endParaRPr lang="en-US" sz="1600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8A395B-45D3-FD44-8B9A-0E1AFA2815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8216278" cy="5107865"/>
              </a:xfrm>
              <a:blipFill>
                <a:blip r:embed="rId15"/>
                <a:stretch>
                  <a:fillRect l="-772" t="-1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8948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3B672-7DD4-4B43-B088-03B4ED607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“Important Points”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3A932C-33C3-544B-86BF-8CAB258C6C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52782" y="1086296"/>
                <a:ext cx="9926417" cy="5107865"/>
              </a:xfrm>
            </p:spPr>
            <p:txBody>
              <a:bodyPr/>
              <a:lstStyle/>
              <a:p>
                <a:pPr>
                  <a:buFont typeface="Wingdings" pitchFamily="2" charset="2"/>
                  <a:buNone/>
                </a:pPr>
                <a:r>
                  <a:rPr lang="en-US" sz="2400" dirty="0"/>
                  <a:t>Important Points: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Short Circuit</a:t>
                </a:r>
                <a:br>
                  <a:rPr lang="en-US" dirty="0">
                    <a:solidFill>
                      <a:srgbClr val="FF0000"/>
                    </a:solidFill>
                  </a:rPr>
                </a:b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>
                    <a:solidFill>
                      <a:srgbClr val="0000FF"/>
                    </a:solidFill>
                  </a:rPr>
                  <a:t>Open Circuit</a:t>
                </a:r>
                <a:br>
                  <a:rPr lang="en-US" dirty="0">
                    <a:solidFill>
                      <a:srgbClr val="0000FF"/>
                    </a:solidFill>
                  </a:rPr>
                </a:b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=+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dirty="0">
                  <a:solidFill>
                    <a:srgbClr val="0000FF"/>
                  </a:solidFill>
                </a:endParaRPr>
              </a:p>
              <a:p>
                <a:r>
                  <a:rPr lang="en-US" dirty="0">
                    <a:solidFill>
                      <a:srgbClr val="008000"/>
                    </a:solidFill>
                  </a:rPr>
                  <a:t>Matched Load</a:t>
                </a:r>
                <a:br>
                  <a:rPr lang="en-US" dirty="0">
                    <a:solidFill>
                      <a:srgbClr val="008000"/>
                    </a:solidFill>
                  </a:rPr>
                </a:br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en-US" dirty="0">
                  <a:solidFill>
                    <a:srgbClr val="008000"/>
                  </a:solidFill>
                </a:endParaRPr>
              </a:p>
              <a:p>
                <a:r>
                  <a:rPr lang="en-US" dirty="0">
                    <a:solidFill>
                      <a:srgbClr val="0000FF"/>
                    </a:solidFill>
                  </a:rPr>
                  <a:t>On the circle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:</a:t>
                </a:r>
                <a:br>
                  <a:rPr lang="en-US" dirty="0">
                    <a:solidFill>
                      <a:srgbClr val="0000FF"/>
                    </a:solidFill>
                  </a:rPr>
                </a:br>
                <a:r>
                  <a:rPr lang="en-US" dirty="0">
                    <a:solidFill>
                      <a:srgbClr val="0000FF"/>
                    </a:solidFill>
                  </a:rPr>
                  <a:t>lossless element</a:t>
                </a: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Upper half:</a:t>
                </a:r>
                <a:br>
                  <a:rPr lang="en-US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”inductive”</a:t>
                </a:r>
                <a:r>
                  <a:rPr lang="en-US" b="0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= </a:t>
                </a:r>
                <a:br>
                  <a:rPr lang="en-US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positive imaginary part of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  <a:p>
                <a:r>
                  <a:rPr lang="en-US" dirty="0">
                    <a:solidFill>
                      <a:srgbClr val="7030A0"/>
                    </a:solidFill>
                  </a:rPr>
                  <a:t>Lower half:</a:t>
                </a:r>
                <a:br>
                  <a:rPr lang="en-US" dirty="0">
                    <a:solidFill>
                      <a:srgbClr val="7030A0"/>
                    </a:solidFill>
                  </a:rPr>
                </a:br>
                <a:r>
                  <a:rPr lang="en-US" dirty="0">
                    <a:solidFill>
                      <a:srgbClr val="7030A0"/>
                    </a:solidFill>
                  </a:rPr>
                  <a:t>”capacitive” = </a:t>
                </a:r>
                <a:br>
                  <a:rPr lang="en-US" dirty="0">
                    <a:solidFill>
                      <a:srgbClr val="7030A0"/>
                    </a:solidFill>
                  </a:rPr>
                </a:br>
                <a:r>
                  <a:rPr lang="en-US" dirty="0">
                    <a:solidFill>
                      <a:srgbClr val="7030A0"/>
                    </a:solidFill>
                  </a:rPr>
                  <a:t>negative imaginary part of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lang="en-US" dirty="0">
                  <a:solidFill>
                    <a:srgbClr val="7030A0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3A932C-33C3-544B-86BF-8CAB258C6C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2782" y="1086296"/>
                <a:ext cx="9926417" cy="5107865"/>
              </a:xfrm>
              <a:blipFill>
                <a:blip r:embed="rId2"/>
                <a:stretch>
                  <a:fillRect l="-894" t="-993" b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5">
            <a:extLst>
              <a:ext uri="{FF2B5EF4-FFF2-40B4-BE49-F238E27FC236}">
                <a16:creationId xmlns:a16="http://schemas.microsoft.com/office/drawing/2014/main" id="{CB2E6618-050D-7A4F-9AA5-1F5E4AC96F11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print">
            <a:duotone>
              <a:srgbClr val="919191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5497821" y="1493258"/>
            <a:ext cx="4366286" cy="4278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 Box 191">
            <a:extLst>
              <a:ext uri="{FF2B5EF4-FFF2-40B4-BE49-F238E27FC236}">
                <a16:creationId xmlns:a16="http://schemas.microsoft.com/office/drawing/2014/main" id="{0C35DA49-6184-D644-9F78-057683FCF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617" y="1733831"/>
            <a:ext cx="2022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1500" indent="-571500"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Arial" charset="0"/>
              </a:rPr>
              <a:t>Short Circuit</a:t>
            </a:r>
          </a:p>
        </p:txBody>
      </p:sp>
      <p:sp>
        <p:nvSpPr>
          <p:cNvPr id="25" name="Text Box 195">
            <a:extLst>
              <a:ext uri="{FF2B5EF4-FFF2-40B4-BE49-F238E27FC236}">
                <a16:creationId xmlns:a16="http://schemas.microsoft.com/office/drawing/2014/main" id="{5E84C8B6-7147-5C4E-8C0C-491E0E3B3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1317" y="5776337"/>
            <a:ext cx="2159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1500" indent="-571500"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</a:rPr>
              <a:t>Matched Load</a:t>
            </a:r>
          </a:p>
        </p:txBody>
      </p:sp>
      <p:sp>
        <p:nvSpPr>
          <p:cNvPr id="26" name="Text Box 196">
            <a:extLst>
              <a:ext uri="{FF2B5EF4-FFF2-40B4-BE49-F238E27FC236}">
                <a16:creationId xmlns:a16="http://schemas.microsoft.com/office/drawing/2014/main" id="{DCE24869-B56C-D040-A7E9-F56C0E005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0817" y="2184681"/>
            <a:ext cx="1809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1500" indent="-571500"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Open Circuit</a:t>
            </a:r>
          </a:p>
        </p:txBody>
      </p:sp>
      <p:sp>
        <p:nvSpPr>
          <p:cNvPr id="27" name="Oval 187">
            <a:extLst>
              <a:ext uri="{FF2B5EF4-FFF2-40B4-BE49-F238E27FC236}">
                <a16:creationId xmlns:a16="http://schemas.microsoft.com/office/drawing/2014/main" id="{22E52CAE-EEBD-6E4B-86E0-A18B91FEB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8930" y="3634068"/>
            <a:ext cx="76200" cy="68263"/>
          </a:xfrm>
          <a:prstGeom prst="ellipse">
            <a:avLst/>
          </a:prstGeom>
          <a:solidFill>
            <a:srgbClr val="000000"/>
          </a:solidFill>
          <a:ln w="19050" algn="ctr">
            <a:solidFill>
              <a:srgbClr val="000000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8" name="Oval 189">
            <a:extLst>
              <a:ext uri="{FF2B5EF4-FFF2-40B4-BE49-F238E27FC236}">
                <a16:creationId xmlns:a16="http://schemas.microsoft.com/office/drawing/2014/main" id="{46EF9D70-1568-C74C-B334-59CCD0DB26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155" y="3616606"/>
            <a:ext cx="74612" cy="68262"/>
          </a:xfrm>
          <a:prstGeom prst="ellipse">
            <a:avLst/>
          </a:prstGeom>
          <a:solidFill>
            <a:srgbClr val="000000"/>
          </a:solidFill>
          <a:ln w="19050" algn="ctr">
            <a:solidFill>
              <a:srgbClr val="000000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9" name="Oval 190">
            <a:extLst>
              <a:ext uri="{FF2B5EF4-FFF2-40B4-BE49-F238E27FC236}">
                <a16:creationId xmlns:a16="http://schemas.microsoft.com/office/drawing/2014/main" id="{7CDBBD74-CDF7-5146-95A5-8DEA16AB0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9380" y="3621368"/>
            <a:ext cx="76200" cy="68263"/>
          </a:xfrm>
          <a:prstGeom prst="ellipse">
            <a:avLst/>
          </a:prstGeom>
          <a:solidFill>
            <a:srgbClr val="000000"/>
          </a:solidFill>
          <a:ln w="19050" algn="ctr">
            <a:solidFill>
              <a:srgbClr val="000000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30" name="Line 203">
            <a:extLst>
              <a:ext uri="{FF2B5EF4-FFF2-40B4-BE49-F238E27FC236}">
                <a16:creationId xmlns:a16="http://schemas.microsoft.com/office/drawing/2014/main" id="{D7761DA1-FD80-0E43-A3BF-EB03DEEDF95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68667" y="3645181"/>
            <a:ext cx="5670550" cy="238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31" name="Line 204">
            <a:extLst>
              <a:ext uri="{FF2B5EF4-FFF2-40B4-BE49-F238E27FC236}">
                <a16:creationId xmlns:a16="http://schemas.microsoft.com/office/drawing/2014/main" id="{14C94D45-73C5-0D46-89B0-CE61C9D7FCE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24555" y="1240118"/>
            <a:ext cx="7937" cy="45291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 Box 207">
                <a:extLst>
                  <a:ext uri="{FF2B5EF4-FFF2-40B4-BE49-F238E27FC236}">
                    <a16:creationId xmlns:a16="http://schemas.microsoft.com/office/drawing/2014/main" id="{2475E283-8DA1-7D42-82F0-1FC2C3685E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40705" y="3314981"/>
                <a:ext cx="1303391" cy="3699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marL="571500" marR="0" lvl="0" indent="-571500" defTabSz="914400" eaLnBrk="0" fontAlgn="auto" latinLnBrk="0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kumimoji="0" lang="en-US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kumimoji="0" lang="el-G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kumimoji="0" lang="en-US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32" name="Text Box 207">
                <a:extLst>
                  <a:ext uri="{FF2B5EF4-FFF2-40B4-BE49-F238E27FC236}">
                    <a16:creationId xmlns:a16="http://schemas.microsoft.com/office/drawing/2014/main" id="{2475E283-8DA1-7D42-82F0-1FC2C3685E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40705" y="3314981"/>
                <a:ext cx="1303391" cy="369974"/>
              </a:xfrm>
              <a:prstGeom prst="rect">
                <a:avLst/>
              </a:prstGeom>
              <a:blipFill>
                <a:blip r:embed="rId4"/>
                <a:stretch>
                  <a:fillRect b="-17241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 Box 208">
                <a:extLst>
                  <a:ext uri="{FF2B5EF4-FFF2-40B4-BE49-F238E27FC236}">
                    <a16:creationId xmlns:a16="http://schemas.microsoft.com/office/drawing/2014/main" id="{48F2E147-1885-A14C-BBE5-FC7A8F9478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05505" y="1217893"/>
                <a:ext cx="881062" cy="3699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marL="571500" marR="0" lvl="0" indent="-571500" defTabSz="914400" eaLnBrk="0" fontAlgn="auto" latinLnBrk="0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r>
                        <a:rPr kumimoji="0" lang="en-US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kumimoji="0" lang="el-G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kumimoji="0" lang="en-US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33" name="Text Box 208">
                <a:extLst>
                  <a:ext uri="{FF2B5EF4-FFF2-40B4-BE49-F238E27FC236}">
                    <a16:creationId xmlns:a16="http://schemas.microsoft.com/office/drawing/2014/main" id="{48F2E147-1885-A14C-BBE5-FC7A8F9478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05505" y="1217893"/>
                <a:ext cx="881062" cy="369974"/>
              </a:xfrm>
              <a:prstGeom prst="rect">
                <a:avLst/>
              </a:prstGeom>
              <a:blipFill>
                <a:blip r:embed="rId5"/>
                <a:stretch>
                  <a:fillRect b="-17241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Line 188">
            <a:extLst>
              <a:ext uri="{FF2B5EF4-FFF2-40B4-BE49-F238E27FC236}">
                <a16:creationId xmlns:a16="http://schemas.microsoft.com/office/drawing/2014/main" id="{2337230C-5084-194E-940E-9290AEC1CEA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89342" y="2111656"/>
            <a:ext cx="514350" cy="1458912"/>
          </a:xfrm>
          <a:prstGeom prst="line">
            <a:avLst/>
          </a:prstGeom>
          <a:noFill/>
          <a:ln w="57150">
            <a:solidFill>
              <a:srgbClr val="FC0128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35" name="Line 193">
            <a:extLst>
              <a:ext uri="{FF2B5EF4-FFF2-40B4-BE49-F238E27FC236}">
                <a16:creationId xmlns:a16="http://schemas.microsoft.com/office/drawing/2014/main" id="{1D0D23C8-49FD-F54A-80C1-D5266B7F3EC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843617" y="3784881"/>
            <a:ext cx="1350963" cy="194627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36" name="Line 194">
            <a:extLst>
              <a:ext uri="{FF2B5EF4-FFF2-40B4-BE49-F238E27FC236}">
                <a16:creationId xmlns:a16="http://schemas.microsoft.com/office/drawing/2014/main" id="{73C59048-3119-F048-8000-F2CFC67D35D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578755" y="2610131"/>
            <a:ext cx="712787" cy="10033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37" name="Arc 36">
            <a:extLst>
              <a:ext uri="{FF2B5EF4-FFF2-40B4-BE49-F238E27FC236}">
                <a16:creationId xmlns:a16="http://schemas.microsoft.com/office/drawing/2014/main" id="{0B2521EB-03E7-1A48-A423-AF278601C594}"/>
              </a:ext>
            </a:extLst>
          </p:cNvPr>
          <p:cNvSpPr/>
          <p:nvPr/>
        </p:nvSpPr>
        <p:spPr bwMode="auto">
          <a:xfrm>
            <a:off x="5938072" y="1873656"/>
            <a:ext cx="3581999" cy="3581999"/>
          </a:xfrm>
          <a:prstGeom prst="arc">
            <a:avLst>
              <a:gd name="adj1" fmla="val 10774691"/>
              <a:gd name="adj2" fmla="val 0"/>
            </a:avLst>
          </a:prstGeom>
          <a:solidFill>
            <a:srgbClr val="C00000">
              <a:alpha val="10000"/>
            </a:srgbClr>
          </a:solidFill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862B2D25-D7D6-864C-B1E4-95EA97761798}"/>
              </a:ext>
            </a:extLst>
          </p:cNvPr>
          <p:cNvSpPr/>
          <p:nvPr/>
        </p:nvSpPr>
        <p:spPr bwMode="auto">
          <a:xfrm rot="10800000">
            <a:off x="5952805" y="1873656"/>
            <a:ext cx="3581999" cy="3581999"/>
          </a:xfrm>
          <a:prstGeom prst="arc">
            <a:avLst>
              <a:gd name="adj1" fmla="val 10774691"/>
              <a:gd name="adj2" fmla="val 0"/>
            </a:avLst>
          </a:prstGeom>
          <a:solidFill>
            <a:srgbClr val="7030A0">
              <a:alpha val="10000"/>
            </a:srgbClr>
          </a:solidFill>
          <a:ln w="2540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43052BA-57E6-A944-BE40-89BA33BAF0F7}"/>
                  </a:ext>
                </a:extLst>
              </p:cNvPr>
              <p:cNvSpPr txBox="1"/>
              <p:nvPr/>
            </p:nvSpPr>
            <p:spPr bwMode="auto">
              <a:xfrm>
                <a:off x="4627141" y="2094622"/>
                <a:ext cx="705514" cy="4431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600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43052BA-57E6-A944-BE40-89BA33BAF0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27141" y="2094622"/>
                <a:ext cx="705514" cy="443198"/>
              </a:xfrm>
              <a:prstGeom prst="rect">
                <a:avLst/>
              </a:prstGeom>
              <a:blipFill>
                <a:blip r:embed="rId6"/>
                <a:stretch>
                  <a:fillRect l="-7018" t="-2857" r="-5263" b="-28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796FAB0-4335-5945-890A-D0C3BEB382CF}"/>
                  </a:ext>
                </a:extLst>
              </p:cNvPr>
              <p:cNvSpPr txBox="1"/>
              <p:nvPr/>
            </p:nvSpPr>
            <p:spPr bwMode="auto">
              <a:xfrm>
                <a:off x="10386460" y="2489989"/>
                <a:ext cx="705514" cy="4431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US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=∞</m:t>
                      </m:r>
                    </m:oMath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=+</m:t>
                      </m:r>
                      <m:r>
                        <a:rPr lang="en-US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600" b="1" i="1" dirty="0">
                  <a:solidFill>
                    <a:srgbClr val="0000FF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796FAB0-4335-5945-890A-D0C3BEB382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86460" y="2489989"/>
                <a:ext cx="705514" cy="443198"/>
              </a:xfrm>
              <a:prstGeom prst="rect">
                <a:avLst/>
              </a:prstGeom>
              <a:blipFill>
                <a:blip r:embed="rId7"/>
                <a:stretch>
                  <a:fillRect l="-5263" r="-5263" b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86B5348-33E3-8144-95B9-026652AC6C03}"/>
                  </a:ext>
                </a:extLst>
              </p:cNvPr>
              <p:cNvSpPr txBox="1"/>
              <p:nvPr/>
            </p:nvSpPr>
            <p:spPr bwMode="auto">
              <a:xfrm>
                <a:off x="9429104" y="5229593"/>
                <a:ext cx="551625" cy="4431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US" sz="16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16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600" b="1" i="1" dirty="0">
                  <a:solidFill>
                    <a:srgbClr val="008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86B5348-33E3-8144-95B9-026652AC6C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29104" y="5229593"/>
                <a:ext cx="551625" cy="443198"/>
              </a:xfrm>
              <a:prstGeom prst="rect">
                <a:avLst/>
              </a:prstGeom>
              <a:blipFill>
                <a:blip r:embed="rId8"/>
                <a:stretch>
                  <a:fillRect l="-9091" t="-2778" r="-9091" b="-27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167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 animBg="1"/>
      <p:bldP spid="28" grpId="0" animBg="1"/>
      <p:bldP spid="29" grpId="0" animBg="1"/>
      <p:bldP spid="34" grpId="0" animBg="1"/>
      <p:bldP spid="35" grpId="0" animBg="1"/>
      <p:bldP spid="36" grpId="0" animBg="1"/>
      <p:bldP spid="37" grpId="1" animBg="1"/>
      <p:bldP spid="38" grpId="0" animBg="1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D7B65-7720-954E-B2E6-A53919088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Matching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066D9-E2D3-F049-AC36-66B6BE8F97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of a simple impedance matching for a single frequency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B1EDBA3-5C43-A343-AE52-EABE3C4AC462}"/>
              </a:ext>
            </a:extLst>
          </p:cNvPr>
          <p:cNvGrpSpPr/>
          <p:nvPr/>
        </p:nvGrpSpPr>
        <p:grpSpPr>
          <a:xfrm>
            <a:off x="365154" y="1858887"/>
            <a:ext cx="3430650" cy="2273177"/>
            <a:chOff x="365154" y="1858887"/>
            <a:chExt cx="3430650" cy="2273177"/>
          </a:xfrm>
        </p:grpSpPr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E8AF11F7-1602-2147-8F27-9CE41549064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73397" y="1903887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209">
              <a:extLst>
                <a:ext uri="{FF2B5EF4-FFF2-40B4-BE49-F238E27FC236}">
                  <a16:creationId xmlns:a16="http://schemas.microsoft.com/office/drawing/2014/main" id="{CCF82CB8-D662-2444-A3B1-3BA5747B6A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3397" y="2665887"/>
              <a:ext cx="152400" cy="762000"/>
              <a:chOff x="3935" y="1728"/>
              <a:chExt cx="96" cy="480"/>
            </a:xfrm>
          </p:grpSpPr>
          <p:sp>
            <p:nvSpPr>
              <p:cNvPr id="6" name="Arc 59">
                <a:extLst>
                  <a:ext uri="{FF2B5EF4-FFF2-40B4-BE49-F238E27FC236}">
                    <a16:creationId xmlns:a16="http://schemas.microsoft.com/office/drawing/2014/main" id="{8AA51A74-9B40-B24B-9D2C-59625CD6A23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Arc 60">
                <a:extLst>
                  <a:ext uri="{FF2B5EF4-FFF2-40B4-BE49-F238E27FC236}">
                    <a16:creationId xmlns:a16="http://schemas.microsoft.com/office/drawing/2014/main" id="{08D5B0C0-E3D5-A94B-9BE5-B7C45AF48D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Arc 61">
                <a:extLst>
                  <a:ext uri="{FF2B5EF4-FFF2-40B4-BE49-F238E27FC236}">
                    <a16:creationId xmlns:a16="http://schemas.microsoft.com/office/drawing/2014/main" id="{F257A97B-6B08-3B4C-808F-BBE8D2CFE0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Arc 62">
                <a:extLst>
                  <a:ext uri="{FF2B5EF4-FFF2-40B4-BE49-F238E27FC236}">
                    <a16:creationId xmlns:a16="http://schemas.microsoft.com/office/drawing/2014/main" id="{EE659FF5-B178-2D41-AE26-00EB201DD80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Line 63">
                <a:extLst>
                  <a:ext uri="{FF2B5EF4-FFF2-40B4-BE49-F238E27FC236}">
                    <a16:creationId xmlns:a16="http://schemas.microsoft.com/office/drawing/2014/main" id="{A47C0ED2-80D6-CC47-B8B8-5D653ACE95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64">
                <a:extLst>
                  <a:ext uri="{FF2B5EF4-FFF2-40B4-BE49-F238E27FC236}">
                    <a16:creationId xmlns:a16="http://schemas.microsoft.com/office/drawing/2014/main" id="{F1DEEF86-709B-6B46-9805-13D6CE52C6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Arc 65">
                <a:extLst>
                  <a:ext uri="{FF2B5EF4-FFF2-40B4-BE49-F238E27FC236}">
                    <a16:creationId xmlns:a16="http://schemas.microsoft.com/office/drawing/2014/main" id="{025138DA-5EA3-A048-BB95-75A667BEFA9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rc 66">
                <a:extLst>
                  <a:ext uri="{FF2B5EF4-FFF2-40B4-BE49-F238E27FC236}">
                    <a16:creationId xmlns:a16="http://schemas.microsoft.com/office/drawing/2014/main" id="{3C633D46-3678-7B41-B6DE-7738F3FD0B8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7">
                <a:extLst>
                  <a:ext uri="{FF2B5EF4-FFF2-40B4-BE49-F238E27FC236}">
                    <a16:creationId xmlns:a16="http://schemas.microsoft.com/office/drawing/2014/main" id="{45402CF0-7D7C-8843-B70F-2134C17DF52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rc 68">
                <a:extLst>
                  <a:ext uri="{FF2B5EF4-FFF2-40B4-BE49-F238E27FC236}">
                    <a16:creationId xmlns:a16="http://schemas.microsoft.com/office/drawing/2014/main" id="{4562D861-E6B7-0349-AD9A-F17B12C6104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rc 69">
                <a:extLst>
                  <a:ext uri="{FF2B5EF4-FFF2-40B4-BE49-F238E27FC236}">
                    <a16:creationId xmlns:a16="http://schemas.microsoft.com/office/drawing/2014/main" id="{45C0B12E-770A-5D42-A632-4FF627D4603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rc 70">
                <a:extLst>
                  <a:ext uri="{FF2B5EF4-FFF2-40B4-BE49-F238E27FC236}">
                    <a16:creationId xmlns:a16="http://schemas.microsoft.com/office/drawing/2014/main" id="{239AF6BF-06D9-9748-A867-0CD616BAAA5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Arc 71">
                <a:extLst>
                  <a:ext uri="{FF2B5EF4-FFF2-40B4-BE49-F238E27FC236}">
                    <a16:creationId xmlns:a16="http://schemas.microsoft.com/office/drawing/2014/main" id="{BD480D64-C073-A94E-A870-0152AB3E955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EAD2B47-E843-E24B-86FE-DAC2BC41FD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85628" y="1903887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231FB08-84F0-204E-AE41-7D2B2EE63F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85628" y="3428681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8F57A87-5050-4E43-AD67-70E95A7262E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95628" y="1858887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E5FC350-92D9-1E45-B6D5-9661D01A650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09429" y="3383681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6EFE1A2-80CA-3046-BD3D-08911F9CCF89}"/>
                    </a:ext>
                  </a:extLst>
                </p:cNvPr>
                <p:cNvSpPr txBox="1"/>
                <p:nvPr/>
              </p:nvSpPr>
              <p:spPr>
                <a:xfrm>
                  <a:off x="2542232" y="2146387"/>
                  <a:ext cx="85632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=4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6EFE1A2-80CA-3046-BD3D-08911F9CCF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42232" y="2146387"/>
                  <a:ext cx="856325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5882" r="-5882" b="-3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919FDD1-0D69-EE4C-801B-CB9BD37BCD12}"/>
                    </a:ext>
                  </a:extLst>
                </p:cNvPr>
                <p:cNvSpPr txBox="1"/>
                <p:nvPr/>
              </p:nvSpPr>
              <p:spPr>
                <a:xfrm>
                  <a:off x="2539626" y="2902417"/>
                  <a:ext cx="12561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=6.68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919FDD1-0D69-EE4C-801B-CB9BD37BCD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39626" y="2902417"/>
                  <a:ext cx="125617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4000" r="-2000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8D26C063-A28F-8F4F-8536-29E95FDF0238}"/>
                    </a:ext>
                  </a:extLst>
                </p:cNvPr>
                <p:cNvSpPr txBox="1"/>
                <p:nvPr/>
              </p:nvSpPr>
              <p:spPr>
                <a:xfrm>
                  <a:off x="365154" y="2527784"/>
                  <a:ext cx="152766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@ 500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𝑀𝐻𝑧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?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8D26C063-A28F-8F4F-8536-29E95FDF02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154" y="2527784"/>
                  <a:ext cx="1527662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2459" t="-4545" r="-2459" b="-4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32F8AF15-435C-6148-8A4A-0404EB27C81B}"/>
                </a:ext>
              </a:extLst>
            </p:cNvPr>
            <p:cNvSpPr/>
            <p:nvPr/>
          </p:nvSpPr>
          <p:spPr bwMode="auto">
            <a:xfrm>
              <a:off x="1292755" y="1903887"/>
              <a:ext cx="900000" cy="900000"/>
            </a:xfrm>
            <a:prstGeom prst="arc">
              <a:avLst>
                <a:gd name="adj1" fmla="val 10702922"/>
                <a:gd name="adj2" fmla="val 16388775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6DCD0760-0155-BF42-A067-8E5B1ED050B4}"/>
                </a:ext>
              </a:extLst>
            </p:cNvPr>
            <p:cNvSpPr/>
            <p:nvPr/>
          </p:nvSpPr>
          <p:spPr bwMode="auto">
            <a:xfrm>
              <a:off x="1301292" y="2534004"/>
              <a:ext cx="900000" cy="900000"/>
            </a:xfrm>
            <a:prstGeom prst="arc">
              <a:avLst>
                <a:gd name="adj1" fmla="val 5395237"/>
                <a:gd name="adj2" fmla="val 1110067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2008753-5526-AA4F-8CF5-4D1947C6A0EC}"/>
                    </a:ext>
                  </a:extLst>
                </p:cNvPr>
                <p:cNvSpPr txBox="1"/>
                <p:nvPr/>
              </p:nvSpPr>
              <p:spPr>
                <a:xfrm>
                  <a:off x="396594" y="3855065"/>
                  <a:ext cx="276069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21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2008753-5526-AA4F-8CF5-4D1947C6A0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94" y="3855065"/>
                  <a:ext cx="2760691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376" t="-4348" r="-1376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283943E-4889-CF48-BD93-D20B56FAA2D7}"/>
              </a:ext>
            </a:extLst>
          </p:cNvPr>
          <p:cNvGrpSpPr/>
          <p:nvPr/>
        </p:nvGrpSpPr>
        <p:grpSpPr>
          <a:xfrm>
            <a:off x="3656984" y="1858887"/>
            <a:ext cx="4694170" cy="3299668"/>
            <a:chOff x="3656984" y="1858887"/>
            <a:chExt cx="4694170" cy="3299668"/>
          </a:xfrm>
        </p:grpSpPr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F87FBDF7-0BC2-3F42-BA7B-E887B46B8F0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053462" y="1903887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" name="Group 209">
              <a:extLst>
                <a:ext uri="{FF2B5EF4-FFF2-40B4-BE49-F238E27FC236}">
                  <a16:creationId xmlns:a16="http://schemas.microsoft.com/office/drawing/2014/main" id="{ACD3D7C7-F4E0-044C-B1F9-1DD06FB0B3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53462" y="2665887"/>
              <a:ext cx="152400" cy="762000"/>
              <a:chOff x="3935" y="1728"/>
              <a:chExt cx="96" cy="480"/>
            </a:xfrm>
          </p:grpSpPr>
          <p:sp>
            <p:nvSpPr>
              <p:cNvPr id="38" name="Arc 59">
                <a:extLst>
                  <a:ext uri="{FF2B5EF4-FFF2-40B4-BE49-F238E27FC236}">
                    <a16:creationId xmlns:a16="http://schemas.microsoft.com/office/drawing/2014/main" id="{7599DCBF-7C83-D044-835F-9E9D2723AA0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Arc 60">
                <a:extLst>
                  <a:ext uri="{FF2B5EF4-FFF2-40B4-BE49-F238E27FC236}">
                    <a16:creationId xmlns:a16="http://schemas.microsoft.com/office/drawing/2014/main" id="{816C860A-475C-2B46-86F8-FA249D253F2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Arc 61">
                <a:extLst>
                  <a:ext uri="{FF2B5EF4-FFF2-40B4-BE49-F238E27FC236}">
                    <a16:creationId xmlns:a16="http://schemas.microsoft.com/office/drawing/2014/main" id="{14DFB7B6-5774-9B4D-8524-FF02ED3B51A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Arc 62">
                <a:extLst>
                  <a:ext uri="{FF2B5EF4-FFF2-40B4-BE49-F238E27FC236}">
                    <a16:creationId xmlns:a16="http://schemas.microsoft.com/office/drawing/2014/main" id="{3D0B2548-ABD9-4E48-8EC6-72B435AE4E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Line 63">
                <a:extLst>
                  <a:ext uri="{FF2B5EF4-FFF2-40B4-BE49-F238E27FC236}">
                    <a16:creationId xmlns:a16="http://schemas.microsoft.com/office/drawing/2014/main" id="{D07C504D-B314-2043-B902-83AACC6AE7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64">
                <a:extLst>
                  <a:ext uri="{FF2B5EF4-FFF2-40B4-BE49-F238E27FC236}">
                    <a16:creationId xmlns:a16="http://schemas.microsoft.com/office/drawing/2014/main" id="{AF0A1CFF-396C-FD4D-9CE7-CED7D4034F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Arc 65">
                <a:extLst>
                  <a:ext uri="{FF2B5EF4-FFF2-40B4-BE49-F238E27FC236}">
                    <a16:creationId xmlns:a16="http://schemas.microsoft.com/office/drawing/2014/main" id="{0D0194F4-883C-F345-B6F8-EDC7B784591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rc 66">
                <a:extLst>
                  <a:ext uri="{FF2B5EF4-FFF2-40B4-BE49-F238E27FC236}">
                    <a16:creationId xmlns:a16="http://schemas.microsoft.com/office/drawing/2014/main" id="{86BBD0DD-83ED-F547-A891-7C9BE32778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Arc 67">
                <a:extLst>
                  <a:ext uri="{FF2B5EF4-FFF2-40B4-BE49-F238E27FC236}">
                    <a16:creationId xmlns:a16="http://schemas.microsoft.com/office/drawing/2014/main" id="{02C229E0-A525-AA4C-9345-A80B11AC48A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Arc 68">
                <a:extLst>
                  <a:ext uri="{FF2B5EF4-FFF2-40B4-BE49-F238E27FC236}">
                    <a16:creationId xmlns:a16="http://schemas.microsoft.com/office/drawing/2014/main" id="{D224A221-D4D4-9648-8095-5029DB09E44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Arc 69">
                <a:extLst>
                  <a:ext uri="{FF2B5EF4-FFF2-40B4-BE49-F238E27FC236}">
                    <a16:creationId xmlns:a16="http://schemas.microsoft.com/office/drawing/2014/main" id="{D54423F4-E823-1E4B-8782-0DED7AE16F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Arc 70">
                <a:extLst>
                  <a:ext uri="{FF2B5EF4-FFF2-40B4-BE49-F238E27FC236}">
                    <a16:creationId xmlns:a16="http://schemas.microsoft.com/office/drawing/2014/main" id="{5BBFBC19-7773-4847-ADA7-A31A7B4A761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rc 71">
                <a:extLst>
                  <a:ext uri="{FF2B5EF4-FFF2-40B4-BE49-F238E27FC236}">
                    <a16:creationId xmlns:a16="http://schemas.microsoft.com/office/drawing/2014/main" id="{FBACF78A-D506-8F4B-8AB7-28A97212EF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653F138-069D-8846-992F-C47C608A504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65693" y="1903887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4186F45-B145-684D-A3BD-2681E5FCB4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62693" y="4148061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BC9D3FA-BAAB-B04F-8A42-19391774ED4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75693" y="1858887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307BB1C-45D9-4C46-BCEF-7B25476145A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86494" y="4103061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0D6B11ED-2245-6C48-ABA1-8E8E7B33F9BD}"/>
                    </a:ext>
                  </a:extLst>
                </p:cNvPr>
                <p:cNvSpPr txBox="1"/>
                <p:nvPr/>
              </p:nvSpPr>
              <p:spPr>
                <a:xfrm>
                  <a:off x="6322297" y="2146387"/>
                  <a:ext cx="85632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=4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0D6B11ED-2245-6C48-ABA1-8E8E7B33F9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2297" y="2146387"/>
                  <a:ext cx="856325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4348" r="-4348" b="-3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09A80F6-3C7F-3F46-835E-16296471D494}"/>
                    </a:ext>
                  </a:extLst>
                </p:cNvPr>
                <p:cNvSpPr txBox="1"/>
                <p:nvPr/>
              </p:nvSpPr>
              <p:spPr>
                <a:xfrm>
                  <a:off x="6328628" y="2902417"/>
                  <a:ext cx="12561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=6.68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09A80F6-3C7F-3F46-835E-16296471D4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8628" y="2902417"/>
                  <a:ext cx="1256178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4000" r="-2000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470AF5CA-ED65-1241-9BA7-AFB39AF1DC0F}"/>
                    </a:ext>
                  </a:extLst>
                </p:cNvPr>
                <p:cNvSpPr txBox="1"/>
                <p:nvPr/>
              </p:nvSpPr>
              <p:spPr>
                <a:xfrm>
                  <a:off x="4558971" y="2739063"/>
                  <a:ext cx="1236685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=50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@ 500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𝑀𝐻𝑧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470AF5CA-ED65-1241-9BA7-AFB39AF1DC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8971" y="2739063"/>
                  <a:ext cx="1236685" cy="553998"/>
                </a:xfrm>
                <a:prstGeom prst="rect">
                  <a:avLst/>
                </a:prstGeom>
                <a:blipFill>
                  <a:blip r:embed="rId8"/>
                  <a:stretch>
                    <a:fillRect l="-4082" t="-2222" r="-3061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EB7C2943-3DA0-C843-8639-ECA3F4FDD198}"/>
                </a:ext>
              </a:extLst>
            </p:cNvPr>
            <p:cNvSpPr/>
            <p:nvPr/>
          </p:nvSpPr>
          <p:spPr bwMode="auto">
            <a:xfrm>
              <a:off x="5072820" y="1903887"/>
              <a:ext cx="900000" cy="1440000"/>
            </a:xfrm>
            <a:prstGeom prst="arc">
              <a:avLst>
                <a:gd name="adj1" fmla="val 10702922"/>
                <a:gd name="adj2" fmla="val 16388775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7C5096D9-EE07-6B41-94F0-89845BF5AB0A}"/>
                </a:ext>
              </a:extLst>
            </p:cNvPr>
            <p:cNvSpPr/>
            <p:nvPr/>
          </p:nvSpPr>
          <p:spPr bwMode="auto">
            <a:xfrm>
              <a:off x="5069481" y="2708681"/>
              <a:ext cx="936000" cy="1440000"/>
            </a:xfrm>
            <a:prstGeom prst="arc">
              <a:avLst>
                <a:gd name="adj1" fmla="val 5395237"/>
                <a:gd name="adj2" fmla="val 1085119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6356B38E-A2E6-474C-9FE3-E66E4443354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129491" y="3428681"/>
              <a:ext cx="0" cy="15362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6795240-A948-5347-B4C4-087F2CA738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2519" y="3585870"/>
              <a:ext cx="1656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F486419-7A83-6E43-9CC0-FC8C84DE0F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2519" y="4008771"/>
              <a:ext cx="16634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BBD21119-64C6-0941-B922-0046F1A2BA9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51465" y="3582451"/>
              <a:ext cx="1" cy="432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E83064C5-60F4-DB43-9ABF-5AE6B768783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203330" y="3582451"/>
              <a:ext cx="1" cy="432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EC87031-3A93-FF4A-859F-322D998CCC1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125319" y="4000557"/>
              <a:ext cx="0" cy="15362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045E7A6A-E18E-CE4D-90F4-F31E920DE9D9}"/>
                    </a:ext>
                  </a:extLst>
                </p:cNvPr>
                <p:cNvSpPr txBox="1"/>
                <p:nvPr/>
              </p:nvSpPr>
              <p:spPr>
                <a:xfrm>
                  <a:off x="6364142" y="3659951"/>
                  <a:ext cx="108831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 ?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045E7A6A-E18E-CE4D-90F4-F31E920DE9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64142" y="3659951"/>
                  <a:ext cx="1088311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4598" t="-4348" r="-2299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BAE85094-5E6F-1245-806E-3F5A93052071}"/>
                    </a:ext>
                  </a:extLst>
                </p:cNvPr>
                <p:cNvSpPr txBox="1"/>
                <p:nvPr/>
              </p:nvSpPr>
              <p:spPr>
                <a:xfrm>
                  <a:off x="3656984" y="4454645"/>
                  <a:ext cx="299537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=50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BAE85094-5E6F-1245-806E-3F5A930520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6984" y="4454645"/>
                  <a:ext cx="2995372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271" t="-4348" r="-1271" b="-434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4CA0C45E-D481-7A4A-939F-DAB174666313}"/>
                    </a:ext>
                  </a:extLst>
                </p:cNvPr>
                <p:cNvSpPr txBox="1"/>
                <p:nvPr/>
              </p:nvSpPr>
              <p:spPr>
                <a:xfrm>
                  <a:off x="3656984" y="4881556"/>
                  <a:ext cx="469417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=50 −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4+</m:t>
                            </m:r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21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4CA0C45E-D481-7A4A-939F-DAB1746663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6984" y="4881556"/>
                  <a:ext cx="4694170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541" t="-4348" r="-541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3E0DFEA-6FE0-E348-9F70-2AEF286446CE}"/>
              </a:ext>
            </a:extLst>
          </p:cNvPr>
          <p:cNvGrpSpPr/>
          <p:nvPr/>
        </p:nvGrpSpPr>
        <p:grpSpPr>
          <a:xfrm>
            <a:off x="4193958" y="1858887"/>
            <a:ext cx="7887385" cy="4329018"/>
            <a:chOff x="4193958" y="1858887"/>
            <a:chExt cx="7887385" cy="43290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19AACC5-FAD7-514C-92BF-EF7995E5070A}"/>
                    </a:ext>
                  </a:extLst>
                </p:cNvPr>
                <p:cNvSpPr txBox="1"/>
                <p:nvPr/>
              </p:nvSpPr>
              <p:spPr>
                <a:xfrm>
                  <a:off x="4193958" y="5310265"/>
                  <a:ext cx="19214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⟹  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=46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19AACC5-FAD7-514C-92BF-EF7995E507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93958" y="5310265"/>
                  <a:ext cx="1921423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1316" t="-4348" r="-1974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158B0389-2C1A-2F4E-9780-15104F94093C}"/>
                    </a:ext>
                  </a:extLst>
                </p:cNvPr>
                <p:cNvSpPr txBox="1"/>
                <p:nvPr/>
              </p:nvSpPr>
              <p:spPr>
                <a:xfrm>
                  <a:off x="4666175" y="5620634"/>
                  <a:ext cx="5014130" cy="56727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=21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𝑠𝑒𝑟𝑖𝑒𝑠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⟹  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=15.16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158B0389-2C1A-2F4E-9780-15104F9409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66175" y="5620634"/>
                  <a:ext cx="5014130" cy="567271"/>
                </a:xfrm>
                <a:prstGeom prst="rect">
                  <a:avLst/>
                </a:prstGeom>
                <a:blipFill>
                  <a:blip r:embed="rId13"/>
                  <a:stretch>
                    <a:fillRect l="-505" t="-4348" r="-758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D0BA93A8-887F-1140-996E-8EEF23EFC22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835706" y="1903887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2" name="Group 209">
              <a:extLst>
                <a:ext uri="{FF2B5EF4-FFF2-40B4-BE49-F238E27FC236}">
                  <a16:creationId xmlns:a16="http://schemas.microsoft.com/office/drawing/2014/main" id="{96B0C638-F2A8-1748-9B32-E0C4E576D0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35706" y="2665887"/>
              <a:ext cx="152400" cy="762000"/>
              <a:chOff x="3935" y="1728"/>
              <a:chExt cx="96" cy="480"/>
            </a:xfrm>
          </p:grpSpPr>
          <p:sp>
            <p:nvSpPr>
              <p:cNvPr id="73" name="Arc 59">
                <a:extLst>
                  <a:ext uri="{FF2B5EF4-FFF2-40B4-BE49-F238E27FC236}">
                    <a16:creationId xmlns:a16="http://schemas.microsoft.com/office/drawing/2014/main" id="{B32571F8-2133-1C4B-BBDA-08A19EAE012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Arc 60">
                <a:extLst>
                  <a:ext uri="{FF2B5EF4-FFF2-40B4-BE49-F238E27FC236}">
                    <a16:creationId xmlns:a16="http://schemas.microsoft.com/office/drawing/2014/main" id="{F924B7EB-A654-AB41-87EF-C403038CF7B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Arc 61">
                <a:extLst>
                  <a:ext uri="{FF2B5EF4-FFF2-40B4-BE49-F238E27FC236}">
                    <a16:creationId xmlns:a16="http://schemas.microsoft.com/office/drawing/2014/main" id="{E36026A5-3B19-3F49-81CB-3BC19278C43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Arc 62">
                <a:extLst>
                  <a:ext uri="{FF2B5EF4-FFF2-40B4-BE49-F238E27FC236}">
                    <a16:creationId xmlns:a16="http://schemas.microsoft.com/office/drawing/2014/main" id="{15986C60-D4A2-1847-92F8-46FC85782E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Line 63">
                <a:extLst>
                  <a:ext uri="{FF2B5EF4-FFF2-40B4-BE49-F238E27FC236}">
                    <a16:creationId xmlns:a16="http://schemas.microsoft.com/office/drawing/2014/main" id="{0D2E23AD-5D4B-0D41-92A9-9AF8D37A74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64">
                <a:extLst>
                  <a:ext uri="{FF2B5EF4-FFF2-40B4-BE49-F238E27FC236}">
                    <a16:creationId xmlns:a16="http://schemas.microsoft.com/office/drawing/2014/main" id="{CD777AB8-8528-2840-9061-7EB547185E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Arc 65">
                <a:extLst>
                  <a:ext uri="{FF2B5EF4-FFF2-40B4-BE49-F238E27FC236}">
                    <a16:creationId xmlns:a16="http://schemas.microsoft.com/office/drawing/2014/main" id="{4ED8CFD6-62FC-614B-88CF-C3560E0EBF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Arc 66">
                <a:extLst>
                  <a:ext uri="{FF2B5EF4-FFF2-40B4-BE49-F238E27FC236}">
                    <a16:creationId xmlns:a16="http://schemas.microsoft.com/office/drawing/2014/main" id="{22C6B23A-7AB4-F641-AEA4-41A0B4D1AF3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Arc 67">
                <a:extLst>
                  <a:ext uri="{FF2B5EF4-FFF2-40B4-BE49-F238E27FC236}">
                    <a16:creationId xmlns:a16="http://schemas.microsoft.com/office/drawing/2014/main" id="{D66ABAF0-181C-5848-8F12-205B478AB3B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Arc 68">
                <a:extLst>
                  <a:ext uri="{FF2B5EF4-FFF2-40B4-BE49-F238E27FC236}">
                    <a16:creationId xmlns:a16="http://schemas.microsoft.com/office/drawing/2014/main" id="{F7141DA0-C1B5-7A47-80CF-4CE37FE19A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Arc 69">
                <a:extLst>
                  <a:ext uri="{FF2B5EF4-FFF2-40B4-BE49-F238E27FC236}">
                    <a16:creationId xmlns:a16="http://schemas.microsoft.com/office/drawing/2014/main" id="{A4C56D09-9AEE-2A48-859A-1742A3F47B7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Arc 70">
                <a:extLst>
                  <a:ext uri="{FF2B5EF4-FFF2-40B4-BE49-F238E27FC236}">
                    <a16:creationId xmlns:a16="http://schemas.microsoft.com/office/drawing/2014/main" id="{FB065268-9FA4-8B4E-BCD0-72BB161136D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Arc 71">
                <a:extLst>
                  <a:ext uri="{FF2B5EF4-FFF2-40B4-BE49-F238E27FC236}">
                    <a16:creationId xmlns:a16="http://schemas.microsoft.com/office/drawing/2014/main" id="{B5D19E35-E74E-ED4A-9A94-B9ED6108D40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9B65A4C-A5F9-D845-8FA8-17EEB74A5A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547937" y="1903887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CBDB2A23-1FA6-CC42-8F4D-0D835A5FCB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550679" y="4933467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4525814C-4628-7146-A6BE-093926D3B93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457937" y="1858887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039283A9-698E-CD4D-BC6D-002E1ACAD13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474480" y="4888467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3579AC2B-1D16-2044-8B95-9FC20CD01994}"/>
                    </a:ext>
                  </a:extLst>
                </p:cNvPr>
                <p:cNvSpPr txBox="1"/>
                <p:nvPr/>
              </p:nvSpPr>
              <p:spPr>
                <a:xfrm>
                  <a:off x="10104541" y="2146387"/>
                  <a:ext cx="85632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=4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3579AC2B-1D16-2044-8B95-9FC20CD019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04541" y="2146387"/>
                  <a:ext cx="856325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4348" r="-4348" b="-3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6B90AE7A-B6DC-4E45-B9F8-71475544AB34}"/>
                    </a:ext>
                  </a:extLst>
                </p:cNvPr>
                <p:cNvSpPr txBox="1"/>
                <p:nvPr/>
              </p:nvSpPr>
              <p:spPr>
                <a:xfrm>
                  <a:off x="10110872" y="2902417"/>
                  <a:ext cx="12561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=6.68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6B90AE7A-B6DC-4E45-B9F8-71475544AB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10872" y="2902417"/>
                  <a:ext cx="1256178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4000" r="-2000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AB3AE295-AADE-E84C-8631-2AC0F4BBBE50}"/>
                    </a:ext>
                  </a:extLst>
                </p:cNvPr>
                <p:cNvSpPr txBox="1"/>
                <p:nvPr/>
              </p:nvSpPr>
              <p:spPr>
                <a:xfrm>
                  <a:off x="8355363" y="3177368"/>
                  <a:ext cx="1236685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=50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@ 500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𝑀𝐻𝑧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AB3AE295-AADE-E84C-8631-2AC0F4BBBE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5363" y="3177368"/>
                  <a:ext cx="1236685" cy="553998"/>
                </a:xfrm>
                <a:prstGeom prst="rect">
                  <a:avLst/>
                </a:prstGeom>
                <a:blipFill>
                  <a:blip r:embed="rId16"/>
                  <a:stretch>
                    <a:fillRect l="-4082" t="-4545" r="-3061" b="-20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3" name="Arc 92">
              <a:extLst>
                <a:ext uri="{FF2B5EF4-FFF2-40B4-BE49-F238E27FC236}">
                  <a16:creationId xmlns:a16="http://schemas.microsoft.com/office/drawing/2014/main" id="{0DF0EFAF-1434-9D40-8823-DA368B5110EB}"/>
                </a:ext>
              </a:extLst>
            </p:cNvPr>
            <p:cNvSpPr/>
            <p:nvPr/>
          </p:nvSpPr>
          <p:spPr bwMode="auto">
            <a:xfrm>
              <a:off x="8855064" y="1903887"/>
              <a:ext cx="900000" cy="2158204"/>
            </a:xfrm>
            <a:prstGeom prst="arc">
              <a:avLst>
                <a:gd name="adj1" fmla="val 10702922"/>
                <a:gd name="adj2" fmla="val 16388775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4" name="Arc 93">
              <a:extLst>
                <a:ext uri="{FF2B5EF4-FFF2-40B4-BE49-F238E27FC236}">
                  <a16:creationId xmlns:a16="http://schemas.microsoft.com/office/drawing/2014/main" id="{643457DE-2129-C64A-935E-514425EA64CF}"/>
                </a:ext>
              </a:extLst>
            </p:cNvPr>
            <p:cNvSpPr/>
            <p:nvPr/>
          </p:nvSpPr>
          <p:spPr bwMode="auto">
            <a:xfrm>
              <a:off x="8850317" y="2775263"/>
              <a:ext cx="936000" cy="2158204"/>
            </a:xfrm>
            <a:prstGeom prst="arc">
              <a:avLst>
                <a:gd name="adj1" fmla="val 5395237"/>
                <a:gd name="adj2" fmla="val 1085119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2" name="Freeform 12">
              <a:extLst>
                <a:ext uri="{FF2B5EF4-FFF2-40B4-BE49-F238E27FC236}">
                  <a16:creationId xmlns:a16="http://schemas.microsoft.com/office/drawing/2014/main" id="{E89EA3E2-FF21-BD43-B951-81FA7B56DD0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835366" y="3418320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" name="Group 210">
              <a:extLst>
                <a:ext uri="{FF2B5EF4-FFF2-40B4-BE49-F238E27FC236}">
                  <a16:creationId xmlns:a16="http://schemas.microsoft.com/office/drawing/2014/main" id="{036DC819-973F-FF46-89F7-AC2D4F4FEE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61686" y="4171467"/>
              <a:ext cx="304800" cy="762000"/>
              <a:chOff x="3216" y="1728"/>
              <a:chExt cx="192" cy="480"/>
            </a:xfrm>
          </p:grpSpPr>
          <p:sp>
            <p:nvSpPr>
              <p:cNvPr id="104" name="Line 8">
                <a:extLst>
                  <a:ext uri="{FF2B5EF4-FFF2-40B4-BE49-F238E27FC236}">
                    <a16:creationId xmlns:a16="http://schemas.microsoft.com/office/drawing/2014/main" id="{41FC4234-35CD-8845-9BDE-AE1EA84A7D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Line 9">
                <a:extLst>
                  <a:ext uri="{FF2B5EF4-FFF2-40B4-BE49-F238E27FC236}">
                    <a16:creationId xmlns:a16="http://schemas.microsoft.com/office/drawing/2014/main" id="{293B7B91-6A75-FB4D-B8C9-31FE281992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Line 10">
                <a:extLst>
                  <a:ext uri="{FF2B5EF4-FFF2-40B4-BE49-F238E27FC236}">
                    <a16:creationId xmlns:a16="http://schemas.microsoft.com/office/drawing/2014/main" id="{E0EB38E1-A71D-3C41-9485-DB8658BFD5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Line 11">
                <a:extLst>
                  <a:ext uri="{FF2B5EF4-FFF2-40B4-BE49-F238E27FC236}">
                    <a16:creationId xmlns:a16="http://schemas.microsoft.com/office/drawing/2014/main" id="{820670AD-0840-7C49-AEAC-7BC755319D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511AE97C-E4E8-3E4C-8322-663CD9C18E5F}"/>
                    </a:ext>
                  </a:extLst>
                </p:cNvPr>
                <p:cNvSpPr txBox="1"/>
                <p:nvPr/>
              </p:nvSpPr>
              <p:spPr>
                <a:xfrm>
                  <a:off x="10166634" y="3653118"/>
                  <a:ext cx="148220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=46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511AE97C-E4E8-3E4C-8322-663CD9C18E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66634" y="3653118"/>
                  <a:ext cx="1482201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2542" r="-2542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6359CED9-2C86-BE43-A542-AFAB90FEF51D}"/>
                    </a:ext>
                  </a:extLst>
                </p:cNvPr>
                <p:cNvSpPr txBox="1"/>
                <p:nvPr/>
              </p:nvSpPr>
              <p:spPr>
                <a:xfrm>
                  <a:off x="10192493" y="4403192"/>
                  <a:ext cx="188885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=15.16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6359CED9-2C86-BE43-A542-AFAB90FEF5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92493" y="4403192"/>
                  <a:ext cx="1888850" cy="276999"/>
                </a:xfrm>
                <a:prstGeom prst="rect">
                  <a:avLst/>
                </a:prstGeom>
                <a:blipFill>
                  <a:blip r:embed="rId18"/>
                  <a:stretch>
                    <a:fillRect l="-2000" r="-2667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7515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131BE-D388-5A42-9299-54885CB9C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Network Exercises with “Smith V4.1” (1)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Download the freeware tool “Smith V4.1”by </a:t>
                </a:r>
                <a:r>
                  <a:rPr lang="en-US" i="1" dirty="0"/>
                  <a:t>Fritz </a:t>
                </a:r>
                <a:r>
                  <a:rPr lang="en-US" i="1" dirty="0" err="1"/>
                  <a:t>Dellsperger</a:t>
                </a:r>
                <a:r>
                  <a:rPr lang="en-US" i="1" dirty="0"/>
                  <a:t> </a:t>
                </a:r>
                <a:r>
                  <a:rPr lang="en-US" dirty="0"/>
                  <a:t>from</a:t>
                </a:r>
                <a:br>
                  <a:rPr lang="en-US" dirty="0"/>
                </a:br>
                <a:r>
                  <a:rPr lang="en-US" dirty="0">
                    <a:hlinkClick r:id="rId2"/>
                  </a:rPr>
                  <a:t>https://www.fritz.dellsperger.net/smith.html</a:t>
                </a:r>
                <a:endParaRPr lang="en-US" dirty="0"/>
              </a:p>
              <a:p>
                <a:pPr lvl="1"/>
                <a:r>
                  <a:rPr lang="en-US" dirty="0"/>
                  <a:t>Requires a MS-Windows compatible computer</a:t>
                </a:r>
              </a:p>
              <a:p>
                <a:pPr marL="457200" indent="-457200">
                  <a:buSzPct val="100000"/>
                  <a:buFont typeface="+mj-lt"/>
                  <a:buAutoNum type="arabicPeriod"/>
                </a:pPr>
                <a:r>
                  <a:rPr lang="en-GB" dirty="0"/>
                  <a:t>Use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GB" dirty="0"/>
                  <a:t> elements in series to match the impedances </a:t>
                </a:r>
                <a:br>
                  <a:rPr lang="en-GB" dirty="0"/>
                </a:br>
                <a:r>
                  <a:rPr lang="en-GB" dirty="0"/>
                  <a:t>at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. Use only two components for each matching circuit.</a:t>
                </a:r>
              </a:p>
              <a:p>
                <a:pPr lvl="1"/>
                <a:r>
                  <a:rPr lang="en-GB" dirty="0"/>
                  <a:t>You should enter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GB" dirty="0"/>
                  <a:t> as the first data point in the smith chart by clicking on the “Mouse” or “Keyboard” buttons at the top. You may have to switch from “polar” to “cartesian” coordinates.</a:t>
                </a:r>
                <a:r>
                  <a:rPr lang="en-CH" dirty="0"/>
                  <a:t> </a:t>
                </a:r>
                <a:r>
                  <a:rPr lang="en-GB" dirty="0"/>
                  <a:t>Then design your matching circuit from there.</a:t>
                </a:r>
              </a:p>
              <a:p>
                <a:pPr lvl="1"/>
                <a:r>
                  <a:rPr lang="en-GB" dirty="0"/>
                  <a:t>You will only need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GB" dirty="0"/>
                  <a:t>-plane for this exercise;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en-GB" dirty="0"/>
                  <a:t>-plane can be turned off in the program “Settings”.</a:t>
                </a:r>
                <a:r>
                  <a:rPr lang="en-CH" dirty="0"/>
                  <a:t> </a:t>
                </a:r>
              </a:p>
              <a:p>
                <a:pPr lvl="1"/>
                <a:endParaRPr lang="en-CH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1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4905620"/>
                  </p:ext>
                </p:extLst>
              </p:nvPr>
            </p:nvGraphicFramePr>
            <p:xfrm>
              <a:off x="1333780" y="4425579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048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2454450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2455613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2407942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</a:tblGrid>
                  <a:tr h="18351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20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𝑪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Series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𝑳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Series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𝑹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Series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17462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25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25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4+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21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20−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4905620"/>
                  </p:ext>
                </p:extLst>
              </p:nvPr>
            </p:nvGraphicFramePr>
            <p:xfrm>
              <a:off x="1333780" y="4425579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048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2454450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2455613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2407942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</a:tblGrid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4286" r="-283333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5670" t="-14286" r="-197938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6736" t="-14286" r="-98964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1579" t="-14286" r="-526" b="-4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14286" r="-283333" b="-3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222222" r="-283333" b="-2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310714" r="-283333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410714" r="-283333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50737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131BE-D388-5A42-9299-54885CB9C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Network Exercises with “Smith V4.1” (2)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715391"/>
                <a:ext cx="10566400" cy="3917309"/>
              </a:xfrm>
            </p:spPr>
            <p:txBody>
              <a:bodyPr/>
              <a:lstStyle/>
              <a:p>
                <a:pPr marL="457200" indent="-457200">
                  <a:buSzPct val="100000"/>
                  <a:buFont typeface="+mj-lt"/>
                  <a:buAutoNum type="arabicPeriod" startAt="2"/>
                </a:pPr>
                <a:r>
                  <a:rPr lang="en-GB" dirty="0"/>
                  <a:t>Use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GB" dirty="0"/>
                  <a:t> elements in parallel to match the impedances </a:t>
                </a:r>
                <a:br>
                  <a:rPr lang="en-GB" dirty="0"/>
                </a:br>
                <a:r>
                  <a:rPr lang="en-GB" dirty="0"/>
                  <a:t>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𝟓𝟎𝟎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. Use only two components for each matching circuit.</a:t>
                </a:r>
              </a:p>
              <a:p>
                <a:pPr marL="857250" lvl="1" indent="-457200"/>
                <a:r>
                  <a:rPr lang="en-GB" dirty="0"/>
                  <a:t>Hint: You will only need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en-GB" dirty="0"/>
                  <a:t>-plane for this exercise</a:t>
                </a:r>
              </a:p>
              <a:p>
                <a:pPr marL="857250" lvl="1" indent="-457200"/>
                <a:r>
                  <a:rPr lang="en-GB" dirty="0"/>
                  <a:t>Another hint: </a:t>
                </a:r>
                <a:r>
                  <a:rPr lang="en-CH" dirty="0"/>
                  <a:t> </a:t>
                </a:r>
                <a:r>
                  <a:rPr lang="en-GB" dirty="0"/>
                  <a:t>Make use of “Undo” if something goes wrong or restart the program. </a:t>
                </a:r>
                <a:endParaRPr lang="en-CH" dirty="0"/>
              </a:p>
              <a:p>
                <a:pPr marL="857250" lvl="1" indent="-457200"/>
                <a:endParaRPr lang="en-CH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715391"/>
                <a:ext cx="10566400" cy="3917309"/>
              </a:xfrm>
              <a:blipFill>
                <a:blip r:embed="rId2"/>
                <a:stretch>
                  <a:fillRect l="-360" t="-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5876370"/>
                  </p:ext>
                </p:extLst>
              </p:nvPr>
            </p:nvGraphicFramePr>
            <p:xfrm>
              <a:off x="1295375" y="3160165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048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2454450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2455613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2407942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</a:tblGrid>
                  <a:tr h="18351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20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𝑪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Shunt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𝑳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Shunt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𝑹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Shunt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17462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25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25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4+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21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20−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5876370"/>
                  </p:ext>
                </p:extLst>
              </p:nvPr>
            </p:nvGraphicFramePr>
            <p:xfrm>
              <a:off x="1295375" y="3160165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048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2454450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2455613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2407942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</a:tblGrid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14286" r="-283824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5155" t="-14286" r="-198454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5155" t="-14286" r="-98454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11579" t="-14286" r="-526" b="-42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114286" r="-283824" b="-3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222222" r="-283824" b="-24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310714" r="-283824" b="-13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410714" r="-283824" b="-3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52576094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10228</TotalTime>
  <Words>1068</Words>
  <Application>Microsoft Macintosh PowerPoint</Application>
  <PresentationFormat>Widescreen</PresentationFormat>
  <Paragraphs>172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 Math</vt:lpstr>
      <vt:lpstr>Comic Sans MS</vt:lpstr>
      <vt:lpstr>Times New Roman</vt:lpstr>
      <vt:lpstr>Wingdings</vt:lpstr>
      <vt:lpstr>2_new-NLC</vt:lpstr>
      <vt:lpstr>JUAS 2021 RF Computer Exercises</vt:lpstr>
      <vt:lpstr>A short Smith Chart Refresher (1)</vt:lpstr>
      <vt:lpstr>A short Smith Chart Refresher (2)</vt:lpstr>
      <vt:lpstr>A short Smith Chart Refresher (3)</vt:lpstr>
      <vt:lpstr>A short Smith Chart Refresher (4)</vt:lpstr>
      <vt:lpstr>The Smith Chart – “Important Points”</vt:lpstr>
      <vt:lpstr>Impedance Matching</vt:lpstr>
      <vt:lpstr>Matching Network Exercises with “Smith V4.1” (1)</vt:lpstr>
      <vt:lpstr>Matching Network Exercises with “Smith V4.1” (2)</vt:lpstr>
      <vt:lpstr>Matching Network Exercises with “Smith V4.1” (3)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984</cp:revision>
  <dcterms:created xsi:type="dcterms:W3CDTF">2009-03-16T15:06:27Z</dcterms:created>
  <dcterms:modified xsi:type="dcterms:W3CDTF">2021-02-17T21:11:16Z</dcterms:modified>
</cp:coreProperties>
</file>