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15"/>
  </p:notesMasterIdLst>
  <p:handoutMasterIdLst>
    <p:handoutMasterId r:id="rId16"/>
  </p:handoutMasterIdLst>
  <p:sldIdLst>
    <p:sldId id="348" r:id="rId2"/>
    <p:sldId id="360" r:id="rId3"/>
    <p:sldId id="342" r:id="rId4"/>
    <p:sldId id="372" r:id="rId5"/>
    <p:sldId id="371" r:id="rId6"/>
    <p:sldId id="356" r:id="rId7"/>
    <p:sldId id="357" r:id="rId8"/>
    <p:sldId id="363" r:id="rId9"/>
    <p:sldId id="367" r:id="rId10"/>
    <p:sldId id="368" r:id="rId11"/>
    <p:sldId id="350" r:id="rId12"/>
    <p:sldId id="366" r:id="rId13"/>
    <p:sldId id="355" r:id="rId14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008000"/>
    <a:srgbClr val="800080"/>
    <a:srgbClr val="FFC080"/>
    <a:srgbClr val="FFCB7D"/>
    <a:srgbClr val="FF0000"/>
    <a:srgbClr val="996600"/>
    <a:srgbClr val="CC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85" autoAdjust="0"/>
    <p:restoredTop sz="94688" autoAdjust="0"/>
  </p:normalViewPr>
  <p:slideViewPr>
    <p:cSldViewPr snapToGrid="0" showGuides="1">
      <p:cViewPr varScale="1">
        <p:scale>
          <a:sx n="125" d="100"/>
          <a:sy n="125" d="100"/>
        </p:scale>
        <p:origin x="894" y="90"/>
      </p:cViewPr>
      <p:guideLst>
        <p:guide orient="horz" pos="2160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5CA5E582-B571-4527-81A5-B4B8810237B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41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BFEF22E7-E19D-432B-A18F-A19BFEEDEEA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87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71056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Demands of Beam Diagnostics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72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4205" y="686252"/>
            <a:ext cx="885979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Beam Diagnostics and Instrumentation</a:t>
            </a:r>
          </a:p>
          <a:p>
            <a:pPr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</a:t>
            </a:r>
            <a:r>
              <a:rPr lang="en-US" altLang="de-DE" sz="2400" b="1" i="1" dirty="0" smtClean="0">
                <a:solidFill>
                  <a:srgbClr val="FF0000"/>
                </a:solidFill>
              </a:rPr>
              <a:t>2021, remote lecture</a:t>
            </a:r>
            <a:endParaRPr lang="en-US" altLang="de-DE" sz="2400" b="1" i="1" dirty="0">
              <a:solidFill>
                <a:srgbClr val="FF0000"/>
              </a:solidFill>
            </a:endParaRPr>
          </a:p>
          <a:p>
            <a:pPr>
              <a:lnSpc>
                <a:spcPct val="50000"/>
              </a:lnSpc>
            </a:pPr>
            <a:r>
              <a:rPr lang="en-US" altLang="de-DE" sz="2000" b="1" dirty="0">
                <a:solidFill>
                  <a:srgbClr val="008000"/>
                </a:solidFill>
              </a:rPr>
              <a:t>Peter </a:t>
            </a:r>
            <a:r>
              <a:rPr lang="en-US" altLang="de-DE" sz="2000" b="1" dirty="0" smtClean="0">
                <a:solidFill>
                  <a:srgbClr val="008000"/>
                </a:solidFill>
              </a:rPr>
              <a:t>Forck, moderation </a:t>
            </a:r>
            <a:r>
              <a:rPr lang="en-US" altLang="de-DE" sz="2000" b="1" dirty="0" err="1" smtClean="0">
                <a:solidFill>
                  <a:srgbClr val="008000"/>
                </a:solidFill>
              </a:rPr>
              <a:t>Sajjad</a:t>
            </a:r>
            <a:r>
              <a:rPr lang="en-US" altLang="de-DE" sz="2000" b="1" dirty="0" smtClean="0">
                <a:solidFill>
                  <a:srgbClr val="008000"/>
                </a:solidFill>
              </a:rPr>
              <a:t> Mirza</a:t>
            </a:r>
            <a:endParaRPr lang="en-US" altLang="de-DE" sz="2000" b="1" dirty="0">
              <a:solidFill>
                <a:srgbClr val="008000"/>
              </a:solidFill>
            </a:endParaRPr>
          </a:p>
          <a:p>
            <a:pPr>
              <a:lnSpc>
                <a:spcPct val="50000"/>
              </a:lnSpc>
            </a:pPr>
            <a:r>
              <a:rPr lang="en-US" altLang="de-DE" sz="2000" b="1" dirty="0" err="1">
                <a:solidFill>
                  <a:srgbClr val="008000"/>
                </a:solidFill>
              </a:rPr>
              <a:t>Gesellschaft</a:t>
            </a:r>
            <a:r>
              <a:rPr lang="en-US" altLang="de-DE" sz="2000" b="1" dirty="0">
                <a:solidFill>
                  <a:srgbClr val="008000"/>
                </a:solidFill>
              </a:rPr>
              <a:t> </a:t>
            </a:r>
            <a:r>
              <a:rPr lang="en-US" altLang="de-DE" sz="2000" b="1" dirty="0" err="1">
                <a:solidFill>
                  <a:srgbClr val="008000"/>
                </a:solidFill>
              </a:rPr>
              <a:t>für</a:t>
            </a:r>
            <a:r>
              <a:rPr lang="en-US" altLang="de-DE" sz="2000" b="1" dirty="0">
                <a:solidFill>
                  <a:srgbClr val="008000"/>
                </a:solidFill>
              </a:rPr>
              <a:t> </a:t>
            </a:r>
            <a:r>
              <a:rPr lang="en-US" altLang="de-DE" sz="2000" b="1" dirty="0" err="1">
                <a:solidFill>
                  <a:srgbClr val="008000"/>
                </a:solidFill>
              </a:rPr>
              <a:t>Schwerionenforschnung</a:t>
            </a:r>
            <a:r>
              <a:rPr lang="en-US" altLang="de-DE" sz="2000" b="1" dirty="0">
                <a:solidFill>
                  <a:srgbClr val="008000"/>
                </a:solidFill>
              </a:rPr>
              <a:t> (GSI</a:t>
            </a:r>
            <a:r>
              <a:rPr lang="en-US" altLang="de-DE" sz="2000" b="1" dirty="0" smtClean="0">
                <a:solidFill>
                  <a:srgbClr val="008000"/>
                </a:solidFill>
              </a:rPr>
              <a:t>) and University Frankfurt </a:t>
            </a:r>
            <a:endParaRPr lang="en-US" altLang="de-DE" sz="2000" b="1" dirty="0">
              <a:solidFill>
                <a:srgbClr val="008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9" y="2172153"/>
            <a:ext cx="5490836" cy="4210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3032250" y="5184113"/>
            <a:ext cx="6273800" cy="629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analog treatment, partly combining other parameters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digitalization, data  bus systems (GPIB, VME, </a:t>
            </a:r>
            <a:r>
              <a:rPr lang="en-US" altLang="de-DE" dirty="0" err="1" smtClean="0">
                <a:latin typeface="Calibri" panose="020F0502020204030204" pitchFamily="34" charset="0"/>
              </a:rPr>
              <a:t>cPCI</a:t>
            </a:r>
            <a:r>
              <a:rPr lang="en-US" altLang="de-DE" dirty="0" smtClean="0"/>
              <a:t>, µTCA...)</a:t>
            </a:r>
            <a:endParaRPr lang="en-US" altLang="de-DE" dirty="0"/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2613025" y="4501940"/>
            <a:ext cx="5845175" cy="69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 smtClean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action of the beam to the detector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low noise pre-amplifier and </a:t>
            </a:r>
            <a:r>
              <a:rPr lang="en-US" altLang="de-DE" dirty="0">
                <a:latin typeface="Calibri" panose="020F0502020204030204" pitchFamily="34" charset="0"/>
              </a:rPr>
              <a:t>first signal shaping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cs typeface="Times New Roman" panose="02020603050405020304" pitchFamily="18" charset="0"/>
              </a:rPr>
              <a:t>Typical Installation of a </a:t>
            </a:r>
            <a:r>
              <a:rPr lang="en-US" altLang="de-DE" sz="2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Beam Instrument</a:t>
            </a:r>
            <a:endParaRPr lang="en-US" altLang="de-DE" sz="2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301625" y="5856288"/>
            <a:ext cx="186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C</a:t>
            </a:r>
            <a:r>
              <a:rPr lang="en-US" altLang="de-DE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ontrol </a:t>
            </a:r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room: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226" name="Rectangle 9"/>
          <p:cNvSpPr>
            <a:spLocks noChangeArrowheads="1"/>
          </p:cNvSpPr>
          <p:nvPr/>
        </p:nvSpPr>
        <p:spPr bwMode="auto">
          <a:xfrm>
            <a:off x="2084388" y="5751513"/>
            <a:ext cx="64817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/>
              <a:t> </a:t>
            </a:r>
            <a:r>
              <a:rPr lang="en-US" altLang="de-DE" dirty="0">
                <a:latin typeface="Calibri" panose="020F0502020204030204" pitchFamily="34" charset="0"/>
              </a:rPr>
              <a:t>visualization and storage 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endParaRPr lang="en-US" altLang="de-DE" dirty="0">
              <a:latin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parameter </a:t>
            </a:r>
            <a:r>
              <a:rPr lang="en-US" altLang="de-DE" dirty="0" smtClean="0">
                <a:latin typeface="Calibri" panose="020F0502020204030204" pitchFamily="34" charset="0"/>
              </a:rPr>
              <a:t>setting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969963"/>
            <a:ext cx="7258050" cy="356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1853" name="Text Box 13"/>
          <p:cNvSpPr txBox="1">
            <a:spLocks noChangeArrowheads="1"/>
          </p:cNvSpPr>
          <p:nvPr/>
        </p:nvSpPr>
        <p:spPr bwMode="auto">
          <a:xfrm>
            <a:off x="476446" y="1268413"/>
            <a:ext cx="2448718" cy="634020"/>
          </a:xfrm>
          <a:prstGeom prst="rect">
            <a:avLst/>
          </a:prstGeom>
          <a:solidFill>
            <a:srgbClr val="FFFF99"/>
          </a:solidFill>
          <a:ln w="317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600" b="1" dirty="0">
                <a:solidFill>
                  <a:srgbClr val="3333CC"/>
                </a:solidFill>
                <a:latin typeface="Calibri" panose="020F0502020204030204" pitchFamily="34" charset="0"/>
              </a:rPr>
              <a:t>Modern trend:</a:t>
            </a:r>
          </a:p>
          <a:p>
            <a:pPr algn="l">
              <a:lnSpc>
                <a:spcPct val="20000"/>
              </a:lnSpc>
            </a:pPr>
            <a:r>
              <a:rPr lang="en-US" altLang="de-DE" sz="1600" dirty="0">
                <a:latin typeface="Calibri" panose="020F0502020204030204" pitchFamily="34" charset="0"/>
              </a:rPr>
              <a:t>High performance ADC</a:t>
            </a:r>
          </a:p>
          <a:p>
            <a:pPr algn="l">
              <a:lnSpc>
                <a:spcPct val="30000"/>
              </a:lnSpc>
            </a:pPr>
            <a:r>
              <a:rPr lang="en-US" altLang="de-DE" sz="1600" dirty="0">
                <a:latin typeface="Calibri" panose="020F0502020204030204" pitchFamily="34" charset="0"/>
              </a:rPr>
              <a:t>&amp; digital signal processing</a:t>
            </a:r>
          </a:p>
        </p:txBody>
      </p:sp>
      <p:sp>
        <p:nvSpPr>
          <p:cNvPr id="291854" name="Line 14"/>
          <p:cNvSpPr>
            <a:spLocks noChangeShapeType="1"/>
          </p:cNvSpPr>
          <p:nvPr/>
        </p:nvSpPr>
        <p:spPr bwMode="auto">
          <a:xfrm flipV="1">
            <a:off x="2930525" y="2032000"/>
            <a:ext cx="698500" cy="1379538"/>
          </a:xfrm>
          <a:prstGeom prst="line">
            <a:avLst/>
          </a:prstGeom>
          <a:noFill/>
          <a:ln w="508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91855" name="Line 15"/>
          <p:cNvSpPr>
            <a:spLocks noChangeShapeType="1"/>
          </p:cNvSpPr>
          <p:nvPr/>
        </p:nvSpPr>
        <p:spPr bwMode="auto">
          <a:xfrm flipH="1" flipV="1">
            <a:off x="2987675" y="2060575"/>
            <a:ext cx="576263" cy="1368425"/>
          </a:xfrm>
          <a:prstGeom prst="line">
            <a:avLst/>
          </a:prstGeom>
          <a:noFill/>
          <a:ln w="508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" name="Rechteck 3"/>
          <p:cNvSpPr/>
          <p:nvPr/>
        </p:nvSpPr>
        <p:spPr bwMode="auto">
          <a:xfrm>
            <a:off x="1607344" y="4185954"/>
            <a:ext cx="732408" cy="271746"/>
          </a:xfrm>
          <a:prstGeom prst="rect">
            <a:avLst/>
          </a:prstGeom>
          <a:solidFill>
            <a:schemeClr val="bg1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971600" y="3933056"/>
            <a:ext cx="1585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‘long cable’</a:t>
            </a:r>
          </a:p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typ. </a:t>
            </a: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 100 m</a:t>
            </a: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b="1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770908" y="4170566"/>
            <a:ext cx="1585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 smtClean="0">
                <a:latin typeface="Calibri" panose="020F0502020204030204" pitchFamily="34" charset="0"/>
              </a:rPr>
              <a:t>concrete wall</a:t>
            </a:r>
            <a:endParaRPr lang="en-US" sz="1600" dirty="0">
              <a:latin typeface="Calibri" panose="020F0502020204030204" pitchFamily="34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5218681" y="3944006"/>
            <a:ext cx="3960811" cy="2644928"/>
            <a:chOff x="5020522" y="3718529"/>
            <a:chExt cx="3960811" cy="2644928"/>
          </a:xfrm>
        </p:grpSpPr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5907088" y="3933825"/>
              <a:ext cx="2889250" cy="827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pic>
          <p:nvPicPr>
            <p:cNvPr id="145413" name="Picture 5" descr="Related imag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522" y="3718529"/>
              <a:ext cx="3960811" cy="26449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7015568" y="5498230"/>
              <a:ext cx="1898033" cy="646331"/>
            </a:xfrm>
            <a:prstGeom prst="rect">
              <a:avLst/>
            </a:prstGeom>
            <a:solidFill>
              <a:schemeClr val="tx1">
                <a:alpha val="67000"/>
              </a:schemeClr>
            </a:solidFill>
            <a:ln w="25400">
              <a:solidFill>
                <a:srgbClr val="00FF00"/>
              </a:solidFill>
            </a:ln>
            <a:effectLst/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b="1" dirty="0">
                  <a:solidFill>
                    <a:srgbClr val="00FF00"/>
                  </a:solidFill>
                  <a:latin typeface="Calibri" panose="020F0502020204030204" pitchFamily="34" charset="0"/>
                </a:rPr>
                <a:t>B</a:t>
              </a:r>
              <a:r>
                <a:rPr lang="en-US" altLang="de-DE" b="1" dirty="0" smtClean="0">
                  <a:solidFill>
                    <a:srgbClr val="00FF00"/>
                  </a:solidFill>
                  <a:latin typeface="Calibri" panose="020F0502020204030204" pitchFamily="34" charset="0"/>
                </a:rPr>
                <a:t>eam alignment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b="1" dirty="0" smtClean="0">
                  <a:solidFill>
                    <a:srgbClr val="00FF00"/>
                  </a:solidFill>
                  <a:latin typeface="Calibri" panose="020F0502020204030204" pitchFamily="34" charset="0"/>
                </a:rPr>
                <a:t>by ‘turning knobs’ </a:t>
              </a:r>
              <a:endParaRPr lang="en-US" altLang="de-DE" b="1" dirty="0">
                <a:solidFill>
                  <a:srgbClr val="00FF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" name="Gerade Verbindung mit Pfeil 4"/>
            <p:cNvCxnSpPr>
              <a:stCxn id="31" idx="1"/>
            </p:cNvCxnSpPr>
            <p:nvPr/>
          </p:nvCxnSpPr>
          <p:spPr bwMode="auto">
            <a:xfrm flipH="1">
              <a:off x="6526706" y="5821396"/>
              <a:ext cx="488862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6603193" y="3781328"/>
              <a:ext cx="1962958" cy="646331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 w="25400">
              <a:solidFill>
                <a:srgbClr val="0000FF"/>
              </a:solidFill>
            </a:ln>
            <a:effectLst/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H</a:t>
              </a:r>
              <a:r>
                <a:rPr lang="en-US" altLang="de-DE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appy people at</a:t>
              </a:r>
            </a:p>
            <a:p>
              <a:pPr>
                <a:spcBef>
                  <a:spcPts val="0"/>
                </a:spcBef>
              </a:pPr>
              <a:r>
                <a:rPr lang="en-US" altLang="de-DE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LHC Sept. 10, 2008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Geschweifte Klammer links 21"/>
          <p:cNvSpPr/>
          <p:nvPr/>
        </p:nvSpPr>
        <p:spPr bwMode="auto">
          <a:xfrm>
            <a:off x="1913696" y="5889814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252413" y="4618038"/>
            <a:ext cx="2360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A</a:t>
            </a:r>
            <a:r>
              <a:rPr lang="en-US" altLang="de-DE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ccelerator </a:t>
            </a:r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tunnel: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4" name="Geschweifte Klammer links 23"/>
          <p:cNvSpPr/>
          <p:nvPr/>
        </p:nvSpPr>
        <p:spPr bwMode="auto">
          <a:xfrm>
            <a:off x="2403603" y="4634172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65113" y="5262563"/>
            <a:ext cx="2684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L</a:t>
            </a:r>
            <a:r>
              <a:rPr lang="en-US" altLang="de-DE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ocal </a:t>
            </a:r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electronics room: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7" name="Geschweifte Klammer links 26"/>
          <p:cNvSpPr/>
          <p:nvPr/>
        </p:nvSpPr>
        <p:spPr bwMode="auto">
          <a:xfrm>
            <a:off x="2822422" y="5262563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6334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53" grpId="0" animBg="1"/>
      <p:bldP spid="291854" grpId="0" animBg="1"/>
      <p:bldP spid="2918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of the Lecture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25413" y="105999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201613" y="736147"/>
            <a:ext cx="8942387" cy="350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ordering of the subjects is oriented by the beam quantities: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measurement: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Transformers, cups, particle detectors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Profile measurement: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Various methods depending on the beam properties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emittance measurement: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Destructive devices,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determination by linear transformations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Pick-ups for bunched beams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Principle and realization of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pick-ups,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closed orbit and tune measurements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longitudinal parameters: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Beam energy with pick-ups,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time structure of bunches for low and high beam energies, longitudinal emittance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loss detection: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Secondary particle detection for optimization and protection</a:t>
            </a:r>
          </a:p>
        </p:txBody>
      </p:sp>
      <p:sp>
        <p:nvSpPr>
          <p:cNvPr id="295941" name="Rectangle 5"/>
          <p:cNvSpPr>
            <a:spLocks noChangeArrowheads="1"/>
          </p:cNvSpPr>
          <p:nvPr/>
        </p:nvSpPr>
        <p:spPr bwMode="auto">
          <a:xfrm>
            <a:off x="227013" y="4368347"/>
            <a:ext cx="8656637" cy="1655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will be discussed: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action of the beam to the detector, the design of the devices,      	generated raw data, partly analog electronics, results of the measurements.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will not be discussed: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Detailed signal-to-noise calculations, analog electronics,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digital electronics, data acquisition and  analysis, online and offline software....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Standard methods and equipment for stable beams with moderate intensities.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5">
            <a:extLst>
              <a:ext uri="{FF2B5EF4-FFF2-40B4-BE49-F238E27FC236}">
                <a16:creationId xmlns:a16="http://schemas.microsoft.com/office/drawing/2014/main" id="{A62CD717-C4EC-4F4C-B448-E0346C52F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226" y="1995394"/>
            <a:ext cx="5820560" cy="3233753"/>
          </a:xfrm>
          <a:prstGeom prst="rect">
            <a:avLst/>
          </a:prstGeom>
        </p:spPr>
      </p:pic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rganization of the Lecture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252000" y="5522907"/>
            <a:ext cx="821885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 Please ask questions &amp; make comments 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 all interrupts are welcome!</a:t>
            </a:r>
          </a:p>
          <a:p>
            <a:pPr algn="l">
              <a:spcBef>
                <a:spcPts val="0"/>
              </a:spcBef>
            </a:pPr>
            <a:r>
              <a:rPr lang="en-US" altLang="de-DE" sz="20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           </a:t>
            </a:r>
            <a:r>
              <a:rPr lang="en-US" altLang="de-DE" b="1" dirty="0" err="1" smtClean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Sajjad</a:t>
            </a:r>
            <a:r>
              <a:rPr lang="en-US" altLang="de-DE" b="1" dirty="0" smtClean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Mirza is your ‘advocate’. This is your event!</a:t>
            </a:r>
            <a:endParaRPr lang="en-US" altLang="de-DE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70408" y="2031577"/>
            <a:ext cx="1873969" cy="830997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Lecture: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 </a:t>
            </a:r>
          </a:p>
        </p:txBody>
      </p:sp>
      <p:sp>
        <p:nvSpPr>
          <p:cNvPr id="4" name="Geschweifte Klammer links 3"/>
          <p:cNvSpPr/>
          <p:nvPr/>
        </p:nvSpPr>
        <p:spPr bwMode="auto">
          <a:xfrm>
            <a:off x="2073647" y="2134356"/>
            <a:ext cx="272138" cy="639324"/>
          </a:xfrm>
          <a:prstGeom prst="leftBrace">
            <a:avLst>
              <a:gd name="adj1" fmla="val 19737"/>
              <a:gd name="adj2" fmla="val 50000"/>
            </a:avLst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178028" y="2966638"/>
            <a:ext cx="1873969" cy="584775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Lecture: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82563" indent="-182563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Transverse profile</a:t>
            </a:r>
          </a:p>
        </p:txBody>
      </p:sp>
      <p:sp>
        <p:nvSpPr>
          <p:cNvPr id="43" name="Geschweifte Klammer links 42"/>
          <p:cNvSpPr/>
          <p:nvPr/>
        </p:nvSpPr>
        <p:spPr bwMode="auto">
          <a:xfrm>
            <a:off x="2093438" y="2966638"/>
            <a:ext cx="250915" cy="368454"/>
          </a:xfrm>
          <a:prstGeom prst="leftBrace">
            <a:avLst>
              <a:gd name="adj1" fmla="val 8333"/>
              <a:gd name="adj2" fmla="val 54875"/>
            </a:avLst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153345" y="3669119"/>
            <a:ext cx="1881589" cy="954107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Lecture: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82563" indent="-182563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Transverse 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  <a:endParaRPr lang="en-US" altLang="de-DE" sz="16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de-DE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en-US" altLang="de-DE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3211926" y="705262"/>
            <a:ext cx="1978269" cy="1077218"/>
          </a:xfrm>
          <a:prstGeom prst="rect">
            <a:avLst/>
          </a:prstGeom>
          <a:noFill/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Lecture: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Emittance   </a:t>
            </a:r>
            <a:endParaRPr lang="en-US" altLang="de-DE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Pick-up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Longi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. parameters  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Geschweifte Klammer links 45"/>
          <p:cNvSpPr/>
          <p:nvPr/>
        </p:nvSpPr>
        <p:spPr bwMode="auto">
          <a:xfrm rot="5400000">
            <a:off x="4117990" y="1423776"/>
            <a:ext cx="249097" cy="966506"/>
          </a:xfrm>
          <a:prstGeom prst="leftBrace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6433969" y="1819340"/>
            <a:ext cx="2032931" cy="830997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Lecture: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Longi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. parameters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 loss det.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Geschweifte Klammer links 47"/>
          <p:cNvSpPr/>
          <p:nvPr/>
        </p:nvSpPr>
        <p:spPr bwMode="auto">
          <a:xfrm rot="10800000">
            <a:off x="6154134" y="2135773"/>
            <a:ext cx="210943" cy="293191"/>
          </a:xfrm>
          <a:prstGeom prst="leftBrace">
            <a:avLst>
              <a:gd name="adj1" fmla="val 8333"/>
              <a:gd name="adj2" fmla="val 52768"/>
            </a:avLst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6471300" y="2941631"/>
            <a:ext cx="1988487" cy="923330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 &amp; presentation:</a:t>
            </a:r>
          </a:p>
          <a:p>
            <a:pPr algn="l">
              <a:spcBef>
                <a:spcPts val="0"/>
              </a:spcBef>
            </a:pPr>
            <a:r>
              <a:rPr lang="en-US" altLang="de-DE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 hard work!</a:t>
            </a:r>
            <a:endParaRPr lang="en-US" altLang="de-D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Geschweifte Klammer links 49"/>
          <p:cNvSpPr/>
          <p:nvPr/>
        </p:nvSpPr>
        <p:spPr bwMode="auto">
          <a:xfrm rot="10800000">
            <a:off x="6135673" y="2494032"/>
            <a:ext cx="298296" cy="1765823"/>
          </a:xfrm>
          <a:prstGeom prst="leftBrac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Geschweifte Klammer links 50"/>
          <p:cNvSpPr/>
          <p:nvPr/>
        </p:nvSpPr>
        <p:spPr bwMode="auto">
          <a:xfrm>
            <a:off x="2138147" y="3932073"/>
            <a:ext cx="186210" cy="312646"/>
          </a:xfrm>
          <a:prstGeom prst="leftBrac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952560" y="869642"/>
            <a:ext cx="2994670" cy="830997"/>
          </a:xfrm>
          <a:prstGeom prst="rect">
            <a:avLst/>
          </a:prstGeom>
          <a:noFill/>
          <a:ln w="19050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Additionally on March 10:</a:t>
            </a:r>
          </a:p>
          <a:p>
            <a:pPr algn="l"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Practical work at company </a:t>
            </a:r>
            <a:r>
              <a:rPr lang="en-US" altLang="de-D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ith beam current transformers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Geschweifte Klammer links 19"/>
          <p:cNvSpPr/>
          <p:nvPr/>
        </p:nvSpPr>
        <p:spPr bwMode="auto">
          <a:xfrm rot="16200000">
            <a:off x="4140034" y="3935391"/>
            <a:ext cx="261293" cy="910225"/>
          </a:xfrm>
          <a:prstGeom prst="leftBrace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781610" y="4574204"/>
            <a:ext cx="978139" cy="830997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Lecture</a:t>
            </a:r>
          </a:p>
          <a:p>
            <a:pPr>
              <a:spcBef>
                <a:spcPts val="0"/>
              </a:spcBef>
            </a:pPr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altLang="de-DE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en-US" altLang="de-DE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1003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17" grpId="0" animBg="1"/>
      <p:bldP spid="20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28" y="798897"/>
            <a:ext cx="7081564" cy="349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 of the Lecture</a:t>
            </a:r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852718" y="4584020"/>
            <a:ext cx="7175500" cy="1305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goal of the lecture should be: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Understanding the signal generation of various device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Showing examples for real beam behavior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Enabling a correct interpretation of various measurements.</a:t>
            </a:r>
          </a:p>
        </p:txBody>
      </p:sp>
      <p:sp>
        <p:nvSpPr>
          <p:cNvPr id="302091" name="Oval 11"/>
          <p:cNvSpPr>
            <a:spLocks noChangeArrowheads="1"/>
          </p:cNvSpPr>
          <p:nvPr/>
        </p:nvSpPr>
        <p:spPr bwMode="auto">
          <a:xfrm>
            <a:off x="635231" y="2049867"/>
            <a:ext cx="1413487" cy="1387813"/>
          </a:xfrm>
          <a:prstGeom prst="ellipse">
            <a:avLst/>
          </a:prstGeom>
          <a:noFill/>
          <a:ln w="508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2092" name="Oval 12"/>
          <p:cNvSpPr>
            <a:spLocks noChangeArrowheads="1"/>
          </p:cNvSpPr>
          <p:nvPr/>
        </p:nvSpPr>
        <p:spPr bwMode="auto">
          <a:xfrm>
            <a:off x="6233159" y="1574293"/>
            <a:ext cx="1556603" cy="1565222"/>
          </a:xfrm>
          <a:prstGeom prst="ellipse">
            <a:avLst/>
          </a:prstGeom>
          <a:noFill/>
          <a:ln w="508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2093" name="Text Box 13"/>
          <p:cNvSpPr txBox="1">
            <a:spLocks noChangeArrowheads="1"/>
          </p:cNvSpPr>
          <p:nvPr/>
        </p:nvSpPr>
        <p:spPr bwMode="auto">
          <a:xfrm>
            <a:off x="635231" y="956582"/>
            <a:ext cx="2047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Signal generation</a:t>
            </a:r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6315306" y="983570"/>
            <a:ext cx="2406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 interpretation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4" grpId="0"/>
      <p:bldP spid="302091" grpId="0" animBg="1"/>
      <p:bldP spid="3020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235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Demands on Beam Diagnostics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25413" y="1125310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4775" y="686945"/>
            <a:ext cx="8894763" cy="75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200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Diagnostics is the </a:t>
            </a:r>
            <a:r>
              <a:rPr lang="en-US" sz="2200" b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’sensory organs’ </a:t>
            </a:r>
            <a:r>
              <a:rPr lang="en-US" sz="2200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beam.</a:t>
            </a:r>
          </a:p>
          <a:p>
            <a:pPr algn="l">
              <a:lnSpc>
                <a:spcPct val="50000"/>
              </a:lnSpc>
            </a:pPr>
            <a:r>
              <a:rPr lang="en-US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deals with </a:t>
            </a:r>
            <a:r>
              <a:rPr lang="en-US" sz="1900" b="1" i="1" u="sng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</a:t>
            </a:r>
            <a:r>
              <a:rPr lang="en-US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beams in </a:t>
            </a:r>
            <a:r>
              <a:rPr lang="en-US" sz="1900" b="1" i="1" u="sng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</a:t>
            </a:r>
            <a:r>
              <a:rPr lang="en-US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technical installations including all imperfections.</a:t>
            </a: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55563" y="1387248"/>
            <a:ext cx="9269412" cy="27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types of demands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different installations: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Quick, non-destructive measurements leading to a single number or simple </a:t>
            </a:r>
            <a:r>
              <a:rPr lang="en-US" sz="17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plots</a:t>
            </a:r>
            <a:endParaRPr lang="en-US" sz="17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 Used as a check for online information. Reliable technologies have to be 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used</a:t>
            </a:r>
          </a:p>
          <a:p>
            <a:pPr algn="l">
              <a:lnSpc>
                <a:spcPct val="60000"/>
              </a:lnSpc>
            </a:pP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Current measurement by 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transformers</a:t>
            </a:r>
            <a:endParaRPr lang="en-US" sz="17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Instruments for daily check, malfunction diagnosis and wanted parameter </a:t>
            </a:r>
            <a:r>
              <a:rPr lang="en-US" sz="17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variation</a:t>
            </a:r>
            <a:endParaRPr lang="en-US" sz="17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Profile measurement, in many cases ‘intercepting’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i.e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destructive to the beam</a:t>
            </a:r>
            <a:endParaRPr lang="en-US" sz="17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Complex instruments for severe malfunctions, accelerator commissioning &amp; </a:t>
            </a:r>
            <a:r>
              <a:rPr lang="en-US" sz="17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endParaRPr lang="en-US" sz="17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The instrumentation might be destructive and 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complex</a:t>
            </a:r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Emittance 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determination</a:t>
            </a: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144463" y="5340265"/>
            <a:ext cx="8785225" cy="93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Non-destructive (’non-intercepting’) methods are preferred: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The beam is not influenced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The instrument is not 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destroyed</a:t>
            </a:r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4775" y="4158403"/>
            <a:ext cx="9269412" cy="116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60000"/>
              </a:lnSpc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usage of beam instrumentation:</a:t>
            </a:r>
          </a:p>
          <a:p>
            <a:pPr marL="285750" indent="-285750" algn="l">
              <a:lnSpc>
                <a:spcPct val="60000"/>
              </a:lnSpc>
              <a:buFont typeface="Wingdings" panose="05000000000000000000" pitchFamily="2" charset="2"/>
              <a:buChar char="Ø"/>
            </a:pPr>
            <a:r>
              <a:rPr lang="en-US" sz="17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of beam parameters for operation, beam alignment, acc. development.....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Instruments </a:t>
            </a: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automatic, active beam </a:t>
            </a:r>
            <a:r>
              <a:rPr lang="en-US" sz="17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 </a:t>
            </a:r>
            <a:endParaRPr lang="en-US" sz="17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700" b="1" i="1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700" b="1" i="1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Closed orbit feedback using position measurement by 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BPMs</a:t>
            </a:r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449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Role of Beam Diagnostics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5413" y="109265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244475" y="714828"/>
            <a:ext cx="8636000" cy="1069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cost of diagnostics is about 3 to 10 % of the total facility cost: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3 % for large accelerators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accelerators with standard technologies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10 % for versatile accelerators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novel accelerators and technologies.</a:t>
            </a:r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260350" y="4588328"/>
            <a:ext cx="8601075" cy="132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amount of man-power is about 10 to 20 %: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very different physics and technologies are applied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technologies have to be up-graded, e.g. data acquisition and analysis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accelerator improvement calls for new diagnostic concepts.</a:t>
            </a:r>
          </a:p>
        </p:txBody>
      </p:sp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2" cstate="print">
            <a:lum bright="-18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1913391"/>
            <a:ext cx="3798888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7"/>
          <p:cNvPicPr>
            <a:picLocks noChangeAspect="1" noChangeArrowheads="1"/>
          </p:cNvPicPr>
          <p:nvPr/>
        </p:nvPicPr>
        <p:blipFill>
          <a:blip r:embed="rId3" cstate="print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1994353"/>
            <a:ext cx="3835400" cy="22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5" name="Text Box 10"/>
          <p:cNvSpPr txBox="1">
            <a:spLocks noChangeArrowheads="1"/>
          </p:cNvSpPr>
          <p:nvPr/>
        </p:nvSpPr>
        <p:spPr bwMode="auto">
          <a:xfrm>
            <a:off x="52388" y="1857828"/>
            <a:ext cx="1854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i="1">
                <a:latin typeface="Calibri" panose="020F0502020204030204" pitchFamily="34" charset="0"/>
                <a:cs typeface="Calibri" panose="020F0502020204030204" pitchFamily="34" charset="0"/>
              </a:rPr>
              <a:t>Cost Examples: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777391"/>
              </p:ext>
            </p:extLst>
          </p:nvPr>
        </p:nvGraphicFramePr>
        <p:xfrm>
          <a:off x="117834" y="768926"/>
          <a:ext cx="8964892" cy="44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0842">
                  <a:extLst>
                    <a:ext uri="{9D8B030D-6E8A-4147-A177-3AD203B41FA5}">
                      <a16:colId xmlns:a16="http://schemas.microsoft.com/office/drawing/2014/main" val="3652094109"/>
                    </a:ext>
                  </a:extLst>
                </a:gridCol>
                <a:gridCol w="1696825">
                  <a:extLst>
                    <a:ext uri="{9D8B030D-6E8A-4147-A177-3AD203B41FA5}">
                      <a16:colId xmlns:a16="http://schemas.microsoft.com/office/drawing/2014/main" val="2371042000"/>
                    </a:ext>
                  </a:extLst>
                </a:gridCol>
                <a:gridCol w="2215299">
                  <a:extLst>
                    <a:ext uri="{9D8B030D-6E8A-4147-A177-3AD203B41FA5}">
                      <a16:colId xmlns:a16="http://schemas.microsoft.com/office/drawing/2014/main" val="3922767161"/>
                    </a:ext>
                  </a:extLst>
                </a:gridCol>
                <a:gridCol w="2681926">
                  <a:extLst>
                    <a:ext uri="{9D8B030D-6E8A-4147-A177-3AD203B41FA5}">
                      <a16:colId xmlns:a16="http://schemas.microsoft.com/office/drawing/2014/main" val="1186530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08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Electro-magnetic caused by moving charges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 </a:t>
                      </a:r>
                      <a:r>
                        <a:rPr lang="en-US" altLang="de-DE" sz="1700" b="0" i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  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measurement, </a:t>
                      </a:r>
                    </a:p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&amp; high frequencies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cups, pick-ups,</a:t>
                      </a:r>
                    </a:p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transformers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7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Emission of photon by accelerated charges: (high relativistic e</a:t>
                      </a:r>
                      <a:r>
                        <a:rPr lang="en-US" altLang="de-DE" sz="1700" b="0" baseline="3000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en-US" altLang="de-DE" sz="1700" b="0" baseline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 (from visible to x-ray)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radiation monitors</a:t>
                      </a:r>
                    </a:p>
                    <a:p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307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Interaction of particles with photons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physics,</a:t>
                      </a:r>
                    </a:p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optics, lasers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techniques, 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scanners,</a:t>
                      </a:r>
                    </a:p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 measurement, </a:t>
                      </a:r>
                      <a:r>
                        <a:rPr lang="en-US" altLang="de-DE" sz="1700" b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33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Coulomb interaction of charged particles with matter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and solid state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</a:t>
                      </a:r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measurement, optical</a:t>
                      </a:r>
                      <a:r>
                        <a:rPr lang="en-US" altLang="de-DE" sz="1700" b="0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techniques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particle detectors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6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scintillators, viewing screens, ionization chambers, ionization profile</a:t>
                      </a:r>
                      <a:r>
                        <a:rPr lang="en-US" altLang="de-DE" sz="1600" b="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6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monitor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074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Nuclear- or elementary particle physics interactions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monitors, </a:t>
                      </a:r>
                      <a:r>
                        <a:rPr lang="en-US" altLang="de-DE" sz="1700" b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</a:p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 monitors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069462"/>
                  </a:ext>
                </a:extLst>
              </a:tr>
            </a:tbl>
          </a:graphicData>
        </a:graphic>
      </p:graphicFrame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Relevant physical Processes for Beam Diagnostics</a:t>
            </a:r>
          </a:p>
        </p:txBody>
      </p:sp>
      <p:sp>
        <p:nvSpPr>
          <p:cNvPr id="3" name="Rechteck 2"/>
          <p:cNvSpPr/>
          <p:nvPr/>
        </p:nvSpPr>
        <p:spPr>
          <a:xfrm>
            <a:off x="71346" y="4339349"/>
            <a:ext cx="9095304" cy="10139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48696" y="2630981"/>
            <a:ext cx="9095304" cy="8602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117834" y="3490511"/>
            <a:ext cx="9095304" cy="8602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48696" y="1779238"/>
            <a:ext cx="9095304" cy="8602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059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Relevant physical Processes for Beam Diagnostics</a:t>
            </a: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117834" y="5401340"/>
            <a:ext cx="8531225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diagnostics deals with the full spectrum of physics and technology,</a:t>
            </a:r>
          </a:p>
          <a:p>
            <a:pPr algn="l">
              <a:lnSpc>
                <a:spcPct val="50000"/>
              </a:lnSpc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this calls for experts on all these fields and is a challenging task!</a:t>
            </a:r>
          </a:p>
        </p:txBody>
      </p:sp>
      <p:sp>
        <p:nvSpPr>
          <p:cNvPr id="288778" name="Rectangle 10"/>
          <p:cNvSpPr>
            <a:spLocks noChangeArrowheads="1"/>
          </p:cNvSpPr>
          <p:nvPr/>
        </p:nvSpPr>
        <p:spPr bwMode="auto">
          <a:xfrm>
            <a:off x="117834" y="6044277"/>
            <a:ext cx="6795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of cause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physics for proper instrumentation layout.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755956"/>
              </p:ext>
            </p:extLst>
          </p:nvPr>
        </p:nvGraphicFramePr>
        <p:xfrm>
          <a:off x="117834" y="768926"/>
          <a:ext cx="8964892" cy="44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0842">
                  <a:extLst>
                    <a:ext uri="{9D8B030D-6E8A-4147-A177-3AD203B41FA5}">
                      <a16:colId xmlns:a16="http://schemas.microsoft.com/office/drawing/2014/main" val="3652094109"/>
                    </a:ext>
                  </a:extLst>
                </a:gridCol>
                <a:gridCol w="1696825">
                  <a:extLst>
                    <a:ext uri="{9D8B030D-6E8A-4147-A177-3AD203B41FA5}">
                      <a16:colId xmlns:a16="http://schemas.microsoft.com/office/drawing/2014/main" val="2371042000"/>
                    </a:ext>
                  </a:extLst>
                </a:gridCol>
                <a:gridCol w="2215299">
                  <a:extLst>
                    <a:ext uri="{9D8B030D-6E8A-4147-A177-3AD203B41FA5}">
                      <a16:colId xmlns:a16="http://schemas.microsoft.com/office/drawing/2014/main" val="3922767161"/>
                    </a:ext>
                  </a:extLst>
                </a:gridCol>
                <a:gridCol w="2681926">
                  <a:extLst>
                    <a:ext uri="{9D8B030D-6E8A-4147-A177-3AD203B41FA5}">
                      <a16:colId xmlns:a16="http://schemas.microsoft.com/office/drawing/2014/main" val="1186530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08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Electro-magnetic caused by moving charges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 </a:t>
                      </a:r>
                      <a:r>
                        <a:rPr lang="en-US" altLang="de-DE" sz="1700" b="0" i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  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measurement, </a:t>
                      </a:r>
                    </a:p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&amp; high frequencies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cups, pick-ups,</a:t>
                      </a:r>
                    </a:p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transformers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7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Emission of photon by accelerated charges: (high relativistic e</a:t>
                      </a:r>
                      <a:r>
                        <a:rPr lang="en-US" altLang="de-DE" sz="1700" b="0" baseline="3000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en-US" altLang="de-DE" sz="1700" b="0" baseline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 (from visible to x-ray)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radiation monitors</a:t>
                      </a:r>
                    </a:p>
                    <a:p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307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Interaction of particles with photons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physics</a:t>
                      </a:r>
                    </a:p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optics, lasers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techniques, 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scanners,</a:t>
                      </a:r>
                    </a:p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 measurement, </a:t>
                      </a:r>
                      <a:r>
                        <a:rPr lang="en-US" altLang="de-DE" sz="1700" b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33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Coulomb interaction of charged particles with matter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and solid state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</a:t>
                      </a:r>
                      <a:r>
                        <a:rPr lang="en-US" altLang="de-DE" sz="1700" b="0" i="1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measurement, optical</a:t>
                      </a:r>
                      <a:r>
                        <a:rPr lang="en-US" altLang="de-DE" sz="1700" b="0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techniques</a:t>
                      </a:r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particle detectors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6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scintillators, viewing screens, ionization chambers, ionization profile</a:t>
                      </a:r>
                      <a:r>
                        <a:rPr lang="en-US" altLang="de-DE" sz="1600" b="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6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monitor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074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Nuclear- or elementary particle physics interactions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monitors, </a:t>
                      </a:r>
                      <a:r>
                        <a:rPr lang="en-US" altLang="de-DE" sz="1700" b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</a:p>
                    <a:p>
                      <a:r>
                        <a:rPr lang="en-US" altLang="de-DE" sz="17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 monitors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069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428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25413" y="108176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198438" y="830844"/>
            <a:ext cx="8656637" cy="115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 &amp; transport lines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ingle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pass </a:t>
            </a:r>
            <a:r>
              <a:rPr lang="en-US" altLang="de-DE" sz="2000" dirty="0" smtClean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</a:t>
            </a:r>
            <a:r>
              <a:rPr lang="en-US" altLang="de-DE" sz="2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sz="2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multi pass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always relativistic </a:t>
            </a:r>
            <a:r>
              <a:rPr lang="en-US" altLang="de-DE" sz="2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Protons/Ions: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non-relativistic for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&lt; 1 GeV/u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application: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ow current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sz="2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225425" y="1940605"/>
            <a:ext cx="5205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of the most commonly used systems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graphicFrame>
        <p:nvGraphicFramePr>
          <p:cNvPr id="303146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608583"/>
              </p:ext>
            </p:extLst>
          </p:nvPr>
        </p:nvGraphicFramePr>
        <p:xfrm>
          <a:off x="120650" y="2365600"/>
          <a:ext cx="8901113" cy="3451298"/>
        </p:xfrm>
        <a:graphic>
          <a:graphicData uri="http://schemas.openxmlformats.org/drawingml/2006/table">
            <a:tbl>
              <a:tblPr/>
              <a:tblGrid>
                <a:gridCol w="2697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Transfer line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Signal (relative)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9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Profile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width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Screens, SEM-Grids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Scanners, OTR Screen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MWPC,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Fluorescence Light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Light Monitor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Position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Using position measurement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Emittance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</a:t>
                      </a:r>
                      <a:endParaRPr kumimoji="0" lang="el-GR" sz="20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Slit-grid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Quadrupole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Pepper-Pot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II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90500" y="5192990"/>
            <a:ext cx="8953500" cy="113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Destructive and non-destructive devices depending on the beam parameter.</a:t>
            </a:r>
          </a:p>
          <a:p>
            <a:pPr algn="l">
              <a:lnSpc>
                <a:spcPct val="3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techniques for the same quantity </a:t>
            </a:r>
            <a:r>
              <a:rPr lang="en-US" altLang="de-DE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technique for the different quantities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150000"/>
              </a:lnSpc>
              <a:spcBef>
                <a:spcPts val="40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Remark: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In most cases no diagnostics device installed inside the </a:t>
            </a:r>
            <a:r>
              <a:rPr lang="en-US" alt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-cavities (except cyclotron)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04178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429201"/>
              </p:ext>
            </p:extLst>
          </p:nvPr>
        </p:nvGraphicFramePr>
        <p:xfrm>
          <a:off x="131763" y="860811"/>
          <a:ext cx="8901112" cy="4179978"/>
        </p:xfrm>
        <a:graphic>
          <a:graphicData uri="http://schemas.openxmlformats.org/drawingml/2006/table">
            <a:tbl>
              <a:tblPr/>
              <a:tblGrid>
                <a:gridCol w="2697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Transfer line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7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</a:t>
                      </a:r>
                      <a:r>
                        <a:rPr kumimoji="0" 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</a:t>
                      </a:r>
                      <a:r>
                        <a:rPr kumimoji="0" 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Δφ</a:t>
                      </a:r>
                      <a:r>
                        <a:rPr kumimoji="0" 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kumimoji="0" lang="el-G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Secondary electrons arrival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Electro-optical laser mod. 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Wall Current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Streak Camera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Electro-optical laser mod. 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Spread </a:t>
                      </a:r>
                      <a:r>
                        <a:rPr kumimoji="0" lang="el-G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kumimoji="0" lang="de-DE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p/p</a:t>
                      </a:r>
                      <a:endParaRPr kumimoji="0" lang="el-GR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Pick-ups (Time-of-Flight)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(e.g. tomography)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 Noise Spectrum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Longitudinal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</a:t>
                      </a:r>
                      <a:endParaRPr kumimoji="0" lang="el-GR" sz="20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&amp; tomography 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and Chromaticity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Q,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ξ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Exciter + 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Spectrum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</a:t>
                      </a:r>
                      <a:r>
                        <a:rPr kumimoji="0" lang="en-US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kumimoji="0" lang="en-US" sz="16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</a:t>
                      </a:r>
                      <a:endParaRPr kumimoji="0" lang="en-US" sz="16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1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Polarization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Scattering (Compton scattering)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 Diagnostics Bench for the Commissioning of an RFQ</a:t>
            </a:r>
          </a:p>
        </p:txBody>
      </p:sp>
      <p:grpSp>
        <p:nvGrpSpPr>
          <p:cNvPr id="53" name="Gruppieren 52"/>
          <p:cNvGrpSpPr/>
          <p:nvPr/>
        </p:nvGrpSpPr>
        <p:grpSpPr>
          <a:xfrm>
            <a:off x="345488" y="858449"/>
            <a:ext cx="6151360" cy="5373200"/>
            <a:chOff x="1086867" y="980728"/>
            <a:chExt cx="6546676" cy="5718508"/>
          </a:xfrm>
        </p:grpSpPr>
        <p:pic>
          <p:nvPicPr>
            <p:cNvPr id="1030" name="Picture 6" descr="H:\JUAS 2016\TeX Files LINUX\Bilder temp\rfq2.bmp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42206" y="1718374"/>
              <a:ext cx="6420260" cy="498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198" name="Gruppieren 6"/>
            <p:cNvGrpSpPr>
              <a:grpSpLocks/>
            </p:cNvGrpSpPr>
            <p:nvPr/>
          </p:nvGrpSpPr>
          <p:grpSpPr bwMode="auto">
            <a:xfrm>
              <a:off x="2123728" y="4813375"/>
              <a:ext cx="4752975" cy="631850"/>
              <a:chOff x="2296074" y="4560401"/>
              <a:chExt cx="4752528" cy="631793"/>
            </a:xfrm>
          </p:grpSpPr>
          <p:cxnSp>
            <p:nvCxnSpPr>
              <p:cNvPr id="8199" name="Gerade Verbindung mit Pfeil 7"/>
              <p:cNvCxnSpPr>
                <a:cxnSpLocks noChangeShapeType="1"/>
              </p:cNvCxnSpPr>
              <p:nvPr/>
            </p:nvCxnSpPr>
            <p:spPr bwMode="auto">
              <a:xfrm>
                <a:off x="2296074" y="4901402"/>
                <a:ext cx="4752528" cy="290792"/>
              </a:xfrm>
              <a:prstGeom prst="straightConnector1">
                <a:avLst/>
              </a:prstGeom>
              <a:noFill/>
              <a:ln w="60325" algn="ctr">
                <a:solidFill>
                  <a:srgbClr val="FF0000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200" name="Textfeld 8"/>
              <p:cNvSpPr txBox="1">
                <a:spLocks noChangeArrowheads="1"/>
              </p:cNvSpPr>
              <p:nvPr/>
            </p:nvSpPr>
            <p:spPr bwMode="auto">
              <a:xfrm rot="194447">
                <a:off x="3686934" y="4560401"/>
                <a:ext cx="1367625" cy="458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e-DE" sz="2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2.5 m</a:t>
                </a:r>
              </a:p>
            </p:txBody>
          </p:sp>
        </p:grpSp>
        <p:sp>
          <p:nvSpPr>
            <p:cNvPr id="2" name="Textfeld 1"/>
            <p:cNvSpPr txBox="1"/>
            <p:nvPr/>
          </p:nvSpPr>
          <p:spPr>
            <a:xfrm>
              <a:off x="3044261" y="1403554"/>
              <a:ext cx="2272588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ionization profile monitor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Gerade Verbindung mit Pfeil 7"/>
            <p:cNvCxnSpPr/>
            <p:nvPr/>
          </p:nvCxnSpPr>
          <p:spPr bwMode="auto">
            <a:xfrm>
              <a:off x="3131840" y="1718374"/>
              <a:ext cx="0" cy="113456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feld 17"/>
            <p:cNvSpPr txBox="1"/>
            <p:nvPr/>
          </p:nvSpPr>
          <p:spPr>
            <a:xfrm>
              <a:off x="3236210" y="1809691"/>
              <a:ext cx="1983861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pepper-pot emittance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Gerade Verbindung mit Pfeil 19"/>
            <p:cNvCxnSpPr/>
            <p:nvPr/>
          </p:nvCxnSpPr>
          <p:spPr bwMode="auto">
            <a:xfrm>
              <a:off x="3635896" y="2132856"/>
              <a:ext cx="0" cy="56728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Textfeld 24"/>
            <p:cNvSpPr txBox="1"/>
            <p:nvPr/>
          </p:nvSpPr>
          <p:spPr>
            <a:xfrm>
              <a:off x="1142717" y="3711798"/>
              <a:ext cx="767522" cy="425823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20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RFQ</a:t>
              </a:r>
              <a:endParaRPr lang="en-US" sz="2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059832" y="3753907"/>
              <a:ext cx="1038086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SEM-grid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572000" y="3753907"/>
              <a:ext cx="1986589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bunch shape monitor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6300192" y="1772816"/>
              <a:ext cx="1333351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Faraday cup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1086867" y="996407"/>
              <a:ext cx="1180877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transformer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917021" y="1412776"/>
              <a:ext cx="872069" cy="343933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pick-up</a:t>
              </a:r>
              <a:endParaRPr lang="en-US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2358752" y="980728"/>
              <a:ext cx="1709192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slit-grid emittance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5743172" y="1377643"/>
              <a:ext cx="989068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pick-up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220072" y="980728"/>
              <a:ext cx="1185245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transformer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Gerade Verbindung mit Pfeil 33"/>
            <p:cNvCxnSpPr>
              <a:stCxn id="29" idx="2"/>
            </p:cNvCxnSpPr>
            <p:nvPr/>
          </p:nvCxnSpPr>
          <p:spPr bwMode="auto">
            <a:xfrm>
              <a:off x="1677306" y="1323963"/>
              <a:ext cx="446422" cy="152897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mit Pfeil 36"/>
            <p:cNvCxnSpPr/>
            <p:nvPr/>
          </p:nvCxnSpPr>
          <p:spPr bwMode="auto">
            <a:xfrm>
              <a:off x="2267744" y="1735941"/>
              <a:ext cx="0" cy="112857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mit Pfeil 37"/>
            <p:cNvCxnSpPr/>
            <p:nvPr/>
          </p:nvCxnSpPr>
          <p:spPr bwMode="auto">
            <a:xfrm>
              <a:off x="2956716" y="1303893"/>
              <a:ext cx="0" cy="153946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mit Pfeil 38"/>
            <p:cNvCxnSpPr/>
            <p:nvPr/>
          </p:nvCxnSpPr>
          <p:spPr bwMode="auto">
            <a:xfrm>
              <a:off x="5220072" y="1303893"/>
              <a:ext cx="1512168" cy="153946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mit Pfeil 39"/>
            <p:cNvCxnSpPr/>
            <p:nvPr/>
          </p:nvCxnSpPr>
          <p:spPr bwMode="auto">
            <a:xfrm>
              <a:off x="5758994" y="1718374"/>
              <a:ext cx="1117709" cy="11249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mit Pfeil 40"/>
            <p:cNvCxnSpPr/>
            <p:nvPr/>
          </p:nvCxnSpPr>
          <p:spPr bwMode="auto">
            <a:xfrm>
              <a:off x="7020272" y="2096852"/>
              <a:ext cx="0" cy="76766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mit Pfeil 51"/>
            <p:cNvCxnSpPr/>
            <p:nvPr/>
          </p:nvCxnSpPr>
          <p:spPr bwMode="auto">
            <a:xfrm flipV="1">
              <a:off x="3923928" y="3125176"/>
              <a:ext cx="0" cy="62873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Gerade Verbindung mit Pfeil 56"/>
            <p:cNvCxnSpPr/>
            <p:nvPr/>
          </p:nvCxnSpPr>
          <p:spPr bwMode="auto">
            <a:xfrm flipH="1" flipV="1">
              <a:off x="2627784" y="3125176"/>
              <a:ext cx="585564" cy="62873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Gerade Verbindung mit Pfeil 59"/>
            <p:cNvCxnSpPr/>
            <p:nvPr/>
          </p:nvCxnSpPr>
          <p:spPr bwMode="auto">
            <a:xfrm flipV="1">
              <a:off x="5508104" y="3125176"/>
              <a:ext cx="0" cy="62873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Gruppieren 5"/>
          <p:cNvGrpSpPr/>
          <p:nvPr/>
        </p:nvGrpSpPr>
        <p:grpSpPr>
          <a:xfrm>
            <a:off x="5602417" y="2724352"/>
            <a:ext cx="3528816" cy="3375295"/>
            <a:chOff x="5509817" y="2608602"/>
            <a:chExt cx="3528816" cy="3375295"/>
          </a:xfrm>
        </p:grpSpPr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9817" y="3464172"/>
              <a:ext cx="3528816" cy="2519725"/>
            </a:xfrm>
            <a:prstGeom prst="rect">
              <a:avLst/>
            </a:prstGeom>
          </p:spPr>
        </p:pic>
        <p:sp>
          <p:nvSpPr>
            <p:cNvPr id="36" name="Textfeld 35"/>
            <p:cNvSpPr txBox="1"/>
            <p:nvPr/>
          </p:nvSpPr>
          <p:spPr>
            <a:xfrm>
              <a:off x="6882720" y="2608602"/>
              <a:ext cx="2064659" cy="73866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These instruments are better suited than a human sensory organ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Gerade Verbindung mit Pfeil 41"/>
            <p:cNvCxnSpPr>
              <a:stCxn id="36" idx="1"/>
            </p:cNvCxnSpPr>
            <p:nvPr/>
          </p:nvCxnSpPr>
          <p:spPr bwMode="auto">
            <a:xfrm flipH="1" flipV="1">
              <a:off x="5870432" y="2915628"/>
              <a:ext cx="1012288" cy="6230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125327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cs typeface="Times New Roman" panose="02020603050405020304" pitchFamily="18" charset="0"/>
              </a:rPr>
              <a:t>Typical Installation of a </a:t>
            </a:r>
            <a:r>
              <a:rPr lang="en-US" altLang="de-DE" sz="2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Beam Instrument</a:t>
            </a:r>
            <a:endParaRPr lang="en-US" altLang="de-DE" sz="2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52413" y="4618038"/>
            <a:ext cx="2360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A</a:t>
            </a:r>
            <a:r>
              <a:rPr lang="en-US" altLang="de-DE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ccelerator </a:t>
            </a:r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tunnel: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265113" y="5262563"/>
            <a:ext cx="2684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L</a:t>
            </a:r>
            <a:r>
              <a:rPr lang="en-US" altLang="de-DE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ocal </a:t>
            </a:r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electronics room: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2613025" y="4501940"/>
            <a:ext cx="5845175" cy="69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 smtClean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action of the beam to the detector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low noise pre-amplifier and </a:t>
            </a:r>
            <a:r>
              <a:rPr lang="en-US" altLang="de-DE" dirty="0">
                <a:latin typeface="Calibri" panose="020F0502020204030204" pitchFamily="34" charset="0"/>
              </a:rPr>
              <a:t>first signal shaping</a:t>
            </a: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3032250" y="5184113"/>
            <a:ext cx="6273800" cy="629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analog treatment, partly combining other parameters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digitalization, data  bus systems (GPIB, VME, </a:t>
            </a:r>
            <a:r>
              <a:rPr lang="en-US" altLang="de-DE" dirty="0" err="1" smtClean="0">
                <a:latin typeface="Calibri" panose="020F0502020204030204" pitchFamily="34" charset="0"/>
              </a:rPr>
              <a:t>cPCI</a:t>
            </a:r>
            <a:r>
              <a:rPr lang="en-US" altLang="de-DE" dirty="0" smtClean="0"/>
              <a:t>, µTCA...)</a:t>
            </a:r>
            <a:endParaRPr lang="en-US" altLang="de-DE" dirty="0"/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969963"/>
            <a:ext cx="7258050" cy="356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 bwMode="auto">
          <a:xfrm>
            <a:off x="1607344" y="4185954"/>
            <a:ext cx="732408" cy="271746"/>
          </a:xfrm>
          <a:prstGeom prst="rect">
            <a:avLst/>
          </a:prstGeom>
          <a:solidFill>
            <a:schemeClr val="bg1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971600" y="3933056"/>
            <a:ext cx="1585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‘long cable’</a:t>
            </a:r>
          </a:p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typ. </a:t>
            </a: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 100 m</a:t>
            </a:r>
            <a:r>
              <a:rPr lang="en-US" sz="1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b="1" dirty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770908" y="4170566"/>
            <a:ext cx="1585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 smtClean="0">
                <a:latin typeface="Calibri" panose="020F0502020204030204" pitchFamily="34" charset="0"/>
              </a:rPr>
              <a:t>concrete wall</a:t>
            </a:r>
            <a:endParaRPr lang="en-US" sz="1600" dirty="0">
              <a:latin typeface="Calibri" panose="020F0502020204030204" pitchFamily="34" charset="0"/>
            </a:endParaRPr>
          </a:p>
        </p:txBody>
      </p:sp>
      <p:grpSp>
        <p:nvGrpSpPr>
          <p:cNvPr id="38" name="Gruppieren 37"/>
          <p:cNvGrpSpPr/>
          <p:nvPr/>
        </p:nvGrpSpPr>
        <p:grpSpPr>
          <a:xfrm>
            <a:off x="5744627" y="1412776"/>
            <a:ext cx="3434865" cy="2523363"/>
            <a:chOff x="6722161" y="2710543"/>
            <a:chExt cx="4059909" cy="2982541"/>
          </a:xfrm>
        </p:grpSpPr>
        <p:pic>
          <p:nvPicPr>
            <p:cNvPr id="39" name="Picture 2" descr="E:\CAS General 2018\temp bilder\t\20190816_192617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35" t="10311"/>
            <a:stretch/>
          </p:blipFill>
          <p:spPr bwMode="auto">
            <a:xfrm>
              <a:off x="6722161" y="2710543"/>
              <a:ext cx="4059909" cy="2982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7245968" y="3473291"/>
              <a:ext cx="1919243" cy="400161"/>
            </a:xfrm>
            <a:prstGeom prst="rect">
              <a:avLst/>
            </a:prstGeom>
            <a:solidFill>
              <a:schemeClr val="bg1">
                <a:alpha val="87000"/>
              </a:schemeClr>
            </a:solidFill>
            <a:ln w="25400">
              <a:solidFill>
                <a:srgbClr val="CC0099"/>
              </a:solidFill>
            </a:ln>
            <a:effectLst/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CC0099"/>
                  </a:solidFill>
                  <a:latin typeface="Calibri" panose="020F0502020204030204" pitchFamily="34" charset="0"/>
                </a:rPr>
                <a:t>‘long cable’ out </a:t>
              </a:r>
              <a:endParaRPr lang="en-US" altLang="de-DE" sz="1600" b="1" dirty="0">
                <a:solidFill>
                  <a:srgbClr val="CC00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7505567" y="3959832"/>
              <a:ext cx="931220" cy="436540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 w="25400">
              <a:solidFill>
                <a:srgbClr val="CC0099"/>
              </a:solidFill>
            </a:ln>
            <a:effectLst/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b="1" dirty="0" smtClean="0">
                  <a:solidFill>
                    <a:srgbClr val="CC0099"/>
                  </a:solidFill>
                  <a:latin typeface="Calibri" panose="020F0502020204030204" pitchFamily="34" charset="0"/>
                </a:rPr>
                <a:t>LAN</a:t>
              </a:r>
              <a:endParaRPr lang="en-US" altLang="de-DE" b="1" dirty="0">
                <a:solidFill>
                  <a:srgbClr val="CC00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8792145" y="3919803"/>
              <a:ext cx="826191" cy="472918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 w="25400">
              <a:solidFill>
                <a:srgbClr val="008000"/>
              </a:solidFill>
            </a:ln>
            <a:effectLst/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ADC</a:t>
              </a:r>
              <a:r>
                <a:rPr lang="en-US" altLang="de-DE" sz="20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s</a:t>
              </a:r>
              <a:endPara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Rechteck 1"/>
          <p:cNvSpPr/>
          <p:nvPr/>
        </p:nvSpPr>
        <p:spPr>
          <a:xfrm>
            <a:off x="5796137" y="879516"/>
            <a:ext cx="3347864" cy="35781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2822422" y="610887"/>
            <a:ext cx="2973715" cy="3614556"/>
            <a:chOff x="2822422" y="610887"/>
            <a:chExt cx="2973715" cy="3614556"/>
          </a:xfrm>
        </p:grpSpPr>
        <p:pic>
          <p:nvPicPr>
            <p:cNvPr id="22" name="Picture 4" descr="IMG_5606"/>
            <p:cNvPicPr>
              <a:picLocks noChangeAspect="1" noChangeArrowheads="1"/>
            </p:cNvPicPr>
            <p:nvPr/>
          </p:nvPicPr>
          <p:blipFill>
            <a:blip r:embed="rId4" cstate="print">
              <a:lum bright="-24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6077" y="610887"/>
              <a:ext cx="2900060" cy="3614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3436918" y="610887"/>
              <a:ext cx="1389873" cy="314836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dirty="0">
                  <a:latin typeface="Calibri" panose="020F0502020204030204" pitchFamily="34" charset="0"/>
                </a:rPr>
                <a:t>Quadrupole</a:t>
              </a: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3436918" y="1004908"/>
              <a:ext cx="1389873" cy="314836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dirty="0">
                  <a:latin typeface="Calibri" panose="020F0502020204030204" pitchFamily="34" charset="0"/>
                </a:rPr>
                <a:t>Linear </a:t>
              </a:r>
              <a:r>
                <a:rPr lang="en-US" altLang="de-DE" dirty="0" err="1">
                  <a:latin typeface="Calibri" panose="020F0502020204030204" pitchFamily="34" charset="0"/>
                </a:rPr>
                <a:t>Ampl</a:t>
              </a:r>
              <a:r>
                <a:rPr lang="en-US" altLang="de-DE" dirty="0">
                  <a:latin typeface="Calibri" panose="020F0502020204030204" pitchFamily="34" charset="0"/>
                </a:rPr>
                <a:t>. </a:t>
              </a:r>
            </a:p>
          </p:txBody>
        </p:sp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4825461" y="893041"/>
              <a:ext cx="242004" cy="224978"/>
            </a:xfrm>
            <a:prstGeom prst="line">
              <a:avLst/>
            </a:prstGeom>
            <a:noFill/>
            <a:ln w="31750">
              <a:solidFill>
                <a:srgbClr val="99CC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8"/>
            <p:cNvSpPr>
              <a:spLocks noChangeShapeType="1"/>
            </p:cNvSpPr>
            <p:nvPr/>
          </p:nvSpPr>
          <p:spPr bwMode="auto">
            <a:xfrm>
              <a:off x="4523621" y="1287063"/>
              <a:ext cx="121002" cy="733352"/>
            </a:xfrm>
            <a:prstGeom prst="line">
              <a:avLst/>
            </a:prstGeom>
            <a:noFill/>
            <a:ln w="31750">
              <a:solidFill>
                <a:srgbClr val="99CC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 flipV="1">
              <a:off x="2822422" y="2913914"/>
              <a:ext cx="844355" cy="129660"/>
            </a:xfrm>
            <a:prstGeom prst="line">
              <a:avLst/>
            </a:prstGeom>
            <a:noFill/>
            <a:ln w="476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 rot="21204177">
              <a:off x="2869061" y="2592634"/>
              <a:ext cx="819896" cy="341072"/>
            </a:xfrm>
            <a:prstGeom prst="rect">
              <a:avLst/>
            </a:prstGeom>
            <a:solidFill>
              <a:srgbClr val="FFFFFF">
                <a:alpha val="61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de-DE" sz="20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</p:txBody>
        </p:sp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2872541" y="3409188"/>
              <a:ext cx="1341860" cy="369332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dirty="0" smtClean="0">
                  <a:latin typeface="Calibri" panose="020F0502020204030204" pitchFamily="34" charset="0"/>
                </a:rPr>
                <a:t>Long cable</a:t>
              </a:r>
              <a:endParaRPr lang="en-US" altLang="de-DE" dirty="0">
                <a:latin typeface="Calibri" panose="020F0502020204030204" pitchFamily="34" charset="0"/>
              </a:endParaRPr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 flipV="1">
              <a:off x="3563442" y="2839061"/>
              <a:ext cx="650959" cy="570125"/>
            </a:xfrm>
            <a:prstGeom prst="line">
              <a:avLst/>
            </a:prstGeom>
            <a:noFill/>
            <a:ln w="47625">
              <a:solidFill>
                <a:srgbClr val="33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Geschweifte Klammer links 30"/>
          <p:cNvSpPr/>
          <p:nvPr/>
        </p:nvSpPr>
        <p:spPr bwMode="auto">
          <a:xfrm>
            <a:off x="2403603" y="4634172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Geschweifte Klammer links 31"/>
          <p:cNvSpPr/>
          <p:nvPr/>
        </p:nvSpPr>
        <p:spPr bwMode="auto">
          <a:xfrm>
            <a:off x="2822422" y="5262563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3492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5" grpId="0"/>
      <p:bldP spid="2" grpId="0" animBg="1"/>
      <p:bldP spid="32" grpId="0" animBg="1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1409</Words>
  <Application>Microsoft Office PowerPoint</Application>
  <PresentationFormat>Bildschirmpräsentation (4:3)</PresentationFormat>
  <Paragraphs>312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Arial</vt:lpstr>
      <vt:lpstr>Calibri</vt:lpstr>
      <vt:lpstr>Comic Sans MS</vt:lpstr>
      <vt:lpstr>Symbol</vt:lpstr>
      <vt:lpstr>Times</vt:lpstr>
      <vt:lpstr>Times New Roman</vt:lpstr>
      <vt:lpstr>Wingdings</vt:lpstr>
      <vt:lpstr>gsi-folienmaster-2014-II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Forck, Peter Dr.</cp:lastModifiedBy>
  <cp:revision>666</cp:revision>
  <cp:lastPrinted>2001-11-28T12:04:44Z</cp:lastPrinted>
  <dcterms:created xsi:type="dcterms:W3CDTF">2001-11-19T11:22:51Z</dcterms:created>
  <dcterms:modified xsi:type="dcterms:W3CDTF">2021-02-24T18:37:04Z</dcterms:modified>
</cp:coreProperties>
</file>