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4"/>
  </p:notesMasterIdLst>
  <p:handoutMasterIdLst>
    <p:handoutMasterId r:id="rId65"/>
  </p:handoutMasterIdLst>
  <p:sldIdLst>
    <p:sldId id="341" r:id="rId2"/>
    <p:sldId id="364" r:id="rId3"/>
    <p:sldId id="339" r:id="rId4"/>
    <p:sldId id="361" r:id="rId5"/>
    <p:sldId id="342" r:id="rId6"/>
    <p:sldId id="443" r:id="rId7"/>
    <p:sldId id="451" r:id="rId8"/>
    <p:sldId id="452" r:id="rId9"/>
    <p:sldId id="345" r:id="rId10"/>
    <p:sldId id="434" r:id="rId11"/>
    <p:sldId id="433" r:id="rId12"/>
    <p:sldId id="349" r:id="rId13"/>
    <p:sldId id="350" r:id="rId14"/>
    <p:sldId id="366" r:id="rId15"/>
    <p:sldId id="467" r:id="rId16"/>
    <p:sldId id="346" r:id="rId17"/>
    <p:sldId id="351" r:id="rId18"/>
    <p:sldId id="411" r:id="rId19"/>
    <p:sldId id="353" r:id="rId20"/>
    <p:sldId id="354" r:id="rId21"/>
    <p:sldId id="455" r:id="rId22"/>
    <p:sldId id="456" r:id="rId23"/>
    <p:sldId id="466" r:id="rId24"/>
    <p:sldId id="468" r:id="rId25"/>
    <p:sldId id="393" r:id="rId26"/>
    <p:sldId id="449" r:id="rId27"/>
    <p:sldId id="450" r:id="rId28"/>
    <p:sldId id="427" r:id="rId29"/>
    <p:sldId id="428" r:id="rId30"/>
    <p:sldId id="401" r:id="rId31"/>
    <p:sldId id="402" r:id="rId32"/>
    <p:sldId id="435" r:id="rId33"/>
    <p:sldId id="436" r:id="rId34"/>
    <p:sldId id="442" r:id="rId35"/>
    <p:sldId id="396" r:id="rId36"/>
    <p:sldId id="397" r:id="rId37"/>
    <p:sldId id="469" r:id="rId38"/>
    <p:sldId id="394" r:id="rId39"/>
    <p:sldId id="374" r:id="rId40"/>
    <p:sldId id="439" r:id="rId41"/>
    <p:sldId id="453" r:id="rId42"/>
    <p:sldId id="381" r:id="rId43"/>
    <p:sldId id="440" r:id="rId44"/>
    <p:sldId id="441" r:id="rId45"/>
    <p:sldId id="422" r:id="rId46"/>
    <p:sldId id="470" r:id="rId47"/>
    <p:sldId id="432" r:id="rId48"/>
    <p:sldId id="413" r:id="rId49"/>
    <p:sldId id="454" r:id="rId50"/>
    <p:sldId id="414" r:id="rId51"/>
    <p:sldId id="415" r:id="rId52"/>
    <p:sldId id="416" r:id="rId53"/>
    <p:sldId id="417" r:id="rId54"/>
    <p:sldId id="418" r:id="rId55"/>
    <p:sldId id="419" r:id="rId56"/>
    <p:sldId id="420" r:id="rId57"/>
    <p:sldId id="457" r:id="rId58"/>
    <p:sldId id="458" r:id="rId59"/>
    <p:sldId id="463" r:id="rId60"/>
    <p:sldId id="464" r:id="rId61"/>
    <p:sldId id="465" r:id="rId62"/>
    <p:sldId id="462" r:id="rId63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0000FF"/>
    <a:srgbClr val="CC0099"/>
    <a:srgbClr val="00CC00"/>
    <a:srgbClr val="00FF00"/>
    <a:srgbClr val="0066CC"/>
    <a:srgbClr val="D60093"/>
    <a:srgbClr val="FF3399"/>
    <a:srgbClr val="FFC080"/>
    <a:srgbClr val="FFCB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47" autoAdjust="0"/>
    <p:restoredTop sz="92407" autoAdjust="0"/>
  </p:normalViewPr>
  <p:slideViewPr>
    <p:cSldViewPr snapToGrid="0" showGuides="1">
      <p:cViewPr varScale="1">
        <p:scale>
          <a:sx n="122" d="100"/>
          <a:sy n="122" d="100"/>
        </p:scale>
        <p:origin x="858" y="90"/>
      </p:cViewPr>
      <p:guideLst>
        <p:guide orient="horz" pos="216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DC3B935-6345-44A9-963B-C3D5D58B92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1C7D331E-7E71-4CFA-9915-11718F6683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6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E96DA7-2C48-4616-908C-97EEEED034FD}" type="slidenum">
              <a:rPr lang="en-US" altLang="de-DE" smtClean="0">
                <a:latin typeface="Arial" charset="0"/>
              </a:rPr>
              <a:pPr/>
              <a:t>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C83EB3-A41F-488D-9C93-A6D140506F32}" type="slidenum">
              <a:rPr lang="en-US" altLang="de-DE" smtClean="0">
                <a:latin typeface="Arial" charset="0"/>
              </a:rPr>
              <a:pPr/>
              <a:t>10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F06E7E1-DB25-4413-AB79-86AC2F2E1F2D}" type="slidenum">
              <a:rPr lang="en-US" altLang="de-DE" smtClean="0">
                <a:latin typeface="Arial" charset="0"/>
              </a:rPr>
              <a:pPr/>
              <a:t>11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BF8831-B9B8-4B04-8CC3-F983A27AAE39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59F644-5D37-4EED-956D-37FA2A5CDCD4}" type="slidenum">
              <a:rPr lang="en-US" altLang="de-DE" smtClean="0">
                <a:latin typeface="Arial" charset="0"/>
              </a:rPr>
              <a:pPr/>
              <a:t>13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16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70CB1A-B9B6-4DC5-9599-07FB6C22E0AC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758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758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7589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F0B6F76-C145-4467-8AC3-EEA78F011422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9F02C0-DE7C-40FA-98BB-550C8DEE6E3E}" type="slidenum">
              <a:rPr lang="en-US" altLang="de-DE" smtClean="0">
                <a:latin typeface="Arial" charset="0"/>
              </a:rPr>
              <a:pPr/>
              <a:t>17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861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8612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8613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AC91172-60F6-453E-BA35-8F14526E8FC9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FA5EDB7-C07B-4FB5-B497-CE90880A00DF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963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9636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9637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BE60D7D-5E97-471B-93F2-B456CE603A91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4D0ADA0-A7A6-4936-A1BA-E27BD7A74491}" type="slidenum">
              <a:rPr lang="en-US" altLang="de-DE" smtClean="0">
                <a:latin typeface="Arial" charset="0"/>
              </a:rPr>
              <a:pPr/>
              <a:t>19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065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0660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0661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F786B54-DA73-4089-8335-CE5758A07177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99A9B5-FD39-4F95-964E-791C0B66D661}" type="slidenum">
              <a:rPr lang="en-US" altLang="de-DE" smtClean="0">
                <a:latin typeface="Arial" charset="0"/>
              </a:rPr>
              <a:pPr/>
              <a:t>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20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8244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207" indent="-285464" defTabSz="918244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1857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98600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5343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2085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68828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5571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2314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5BACD69-FFA4-4074-88D1-F3D58A16555F}" type="slidenum">
              <a:rPr lang="en-US" altLang="de-DE" smtClean="0">
                <a:latin typeface="Arial" charset="0"/>
              </a:rPr>
              <a:pPr/>
              <a:t>21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9605434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8244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207" indent="-285464" defTabSz="918244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1857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98600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5343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2085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68828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5571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2314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5BACD69-FFA4-4074-88D1-F3D58A16555F}" type="slidenum">
              <a:rPr lang="en-US" altLang="de-DE" smtClean="0">
                <a:latin typeface="Arial" charset="0"/>
              </a:rPr>
              <a:pPr/>
              <a:t>22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8550958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8244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207" indent="-285464" defTabSz="918244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1857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98600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5343" indent="-228371" defTabSz="918244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2085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68828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5571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2314" indent="-228371" algn="ctr" defTabSz="918244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6FBAD39-D6EF-45DA-9852-8FB64B6791D3}" type="slidenum">
              <a:rPr lang="en-US" altLang="de-DE" smtClean="0">
                <a:latin typeface="Arial" charset="0"/>
              </a:rPr>
              <a:pPr/>
              <a:t>23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523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4375" y="509588"/>
            <a:ext cx="3397250" cy="2547937"/>
          </a:xfrm>
          <a:ln/>
        </p:spPr>
      </p:sp>
      <p:sp>
        <p:nvSpPr>
          <p:cNvPr id="95236" name="Notizenplatzhalter 2"/>
          <p:cNvSpPr>
            <a:spLocks noGrp="1"/>
          </p:cNvSpPr>
          <p:nvPr>
            <p:ph type="body" idx="1"/>
          </p:nvPr>
        </p:nvSpPr>
        <p:spPr>
          <a:xfrm>
            <a:off x="991031" y="3227613"/>
            <a:ext cx="7923941" cy="3056851"/>
          </a:xfrm>
          <a:noFill/>
        </p:spPr>
        <p:txBody>
          <a:bodyPr lIns="96564" tIns="48283" rIns="96564" bIns="48283"/>
          <a:lstStyle/>
          <a:p>
            <a:pPr defTabSz="456743" eaLnBrk="1" hangingPunct="1">
              <a:spcBef>
                <a:spcPct val="0"/>
              </a:spcBef>
            </a:pPr>
            <a:endParaRPr lang="de-DE" altLang="de-DE" dirty="0" smtClean="0"/>
          </a:p>
        </p:txBody>
      </p:sp>
      <p:sp>
        <p:nvSpPr>
          <p:cNvPr id="95237" name="Foliennummernplatzhalter 3"/>
          <p:cNvSpPr txBox="1">
            <a:spLocks noGrp="1"/>
          </p:cNvSpPr>
          <p:nvPr/>
        </p:nvSpPr>
        <p:spPr bwMode="auto">
          <a:xfrm>
            <a:off x="5610821" y="6454103"/>
            <a:ext cx="4293029" cy="33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64" tIns="48283" rIns="96564" bIns="48283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4DE7094-5EB5-4DFB-8EB3-4DA80A26778E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93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9074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4FBC2A-6F92-48EF-AB29-3105A049A43E}" type="slidenum">
              <a:rPr lang="en-US" altLang="de-DE" smtClean="0">
                <a:latin typeface="Arial" charset="0"/>
              </a:rPr>
              <a:pPr/>
              <a:t>25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CBC4BB-6456-42AF-A24E-A1851A384633}" type="slidenum">
              <a:rPr lang="en-US" smtClean="0">
                <a:latin typeface="Arial" charset="0"/>
              </a:rPr>
              <a:pPr/>
              <a:t>26</a:t>
            </a:fld>
            <a:endParaRPr lang="en-US" smtClean="0">
              <a:latin typeface="Arial" charset="0"/>
            </a:endParaRPr>
          </a:p>
        </p:txBody>
      </p:sp>
      <p:sp>
        <p:nvSpPr>
          <p:cNvPr id="8089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80900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90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80901" name="Foliennummernplatzhalter 3"/>
          <p:cNvSpPr txBox="1">
            <a:spLocks noGrp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3F9E3D-D41A-4D74-B327-63E57C436367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25012F5-C322-4627-8074-DA251F3B7BC4}" type="slidenum">
              <a:rPr lang="en-US" altLang="de-DE" smtClean="0">
                <a:latin typeface="Arial" charset="0"/>
              </a:rPr>
              <a:pPr/>
              <a:t>27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089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19138"/>
            <a:ext cx="4800600" cy="3602037"/>
          </a:xfrm>
          <a:ln/>
        </p:spPr>
      </p:sp>
      <p:sp>
        <p:nvSpPr>
          <p:cNvPr id="80900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89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dirty="0" smtClean="0"/>
          </a:p>
        </p:txBody>
      </p:sp>
      <p:sp>
        <p:nvSpPr>
          <p:cNvPr id="80901" name="Foliennummernplatzhalter 3"/>
          <p:cNvSpPr txBox="1">
            <a:spLocks noGrp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C10CF31-804F-4440-B6D3-FAB4A195FF63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98A375E-547F-4CD7-966A-4D9BB0ED3C9A}" type="slidenum">
              <a:rPr lang="en-US" altLang="de-DE" smtClean="0">
                <a:latin typeface="Arial" charset="0"/>
              </a:rPr>
              <a:pPr/>
              <a:t>28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680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7680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6805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C9AD366-669B-4FD3-B8B9-33F7360454DA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1DEBBA0-24FA-4698-AB4C-9722457327A1}" type="slidenum">
              <a:rPr lang="en-US" altLang="de-DE" smtClean="0">
                <a:latin typeface="Arial" charset="0"/>
              </a:rPr>
              <a:pPr/>
              <a:t>29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782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7782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7829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569122C-3C06-4C83-BA7B-0256A48BCC54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7A9346F-77A6-493D-9426-7F2F3AAFD76B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AA54B4B-6480-4DDE-99A5-1A65073E9E2E}" type="slidenum">
              <a:rPr lang="en-US" altLang="de-DE" smtClean="0">
                <a:latin typeface="Arial" charset="0"/>
              </a:rPr>
              <a:pPr/>
              <a:t>30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86FEEB-36CB-4E57-9A5C-32EE3A7AB14D}" type="slidenum">
              <a:rPr lang="en-US" altLang="de-DE" smtClean="0">
                <a:latin typeface="Arial" charset="0"/>
              </a:rPr>
              <a:pPr/>
              <a:t>31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E82765-9AD6-4C0F-AAAF-DC27BE1D0354}" type="slidenum">
              <a:rPr lang="en-US" smtClean="0">
                <a:latin typeface="Arial" charset="0"/>
              </a:rPr>
              <a:pPr/>
              <a:t>32</a:t>
            </a:fld>
            <a:endParaRPr lang="en-US" smtClean="0">
              <a:latin typeface="Arial" charset="0"/>
            </a:endParaRPr>
          </a:p>
        </p:txBody>
      </p:sp>
      <p:sp>
        <p:nvSpPr>
          <p:cNvPr id="7987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79876" name="Notizenplatzhalter 2"/>
          <p:cNvSpPr>
            <a:spLocks noGrp="1"/>
          </p:cNvSpPr>
          <p:nvPr>
            <p:ph type="body" idx="1"/>
          </p:nvPr>
        </p:nvSpPr>
        <p:spPr>
          <a:xfrm>
            <a:off x="731840" y="4560892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79877" name="Foliennummernplatzhalter 3"/>
          <p:cNvSpPr txBox="1">
            <a:spLocks noGrp="1"/>
          </p:cNvSpPr>
          <p:nvPr/>
        </p:nvSpPr>
        <p:spPr bwMode="auto">
          <a:xfrm>
            <a:off x="4143376" y="9120190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6300EC2-76F9-43F5-9632-1301CB7F1C81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32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757DAB8-18EC-44E4-ABB9-649AD30120F8}" type="slidenum">
              <a:rPr lang="en-US" altLang="de-DE" smtClean="0">
                <a:latin typeface="Arial" charset="0"/>
              </a:rPr>
              <a:pPr/>
              <a:t>33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885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78852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90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8853" name="Foliennummernplatzhalter 3"/>
          <p:cNvSpPr txBox="1">
            <a:spLocks noGrp="1"/>
          </p:cNvSpPr>
          <p:nvPr/>
        </p:nvSpPr>
        <p:spPr bwMode="auto">
          <a:xfrm>
            <a:off x="4143376" y="9120189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90EC1FC-7418-45DD-AED6-DCDC7748E4EB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1680FD4-CDDD-4110-A7AD-FF270DD6B860}" type="slidenum">
              <a:rPr lang="en-US" altLang="de-DE" smtClean="0">
                <a:latin typeface="Arial" charset="0"/>
              </a:rPr>
              <a:pPr/>
              <a:t>34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270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270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2709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7D07C8B-6260-4F42-973E-7C8E3E375241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4D86FE9-F183-4F42-A997-530918E2E46D}" type="slidenum">
              <a:rPr lang="en-US" altLang="de-DE" smtClean="0">
                <a:latin typeface="Arial" charset="0"/>
              </a:rPr>
              <a:pPr/>
              <a:t>35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397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3972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83973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B4B267B-F213-456E-84E4-E474FC6AD7C2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8EBA06B-8A93-4E8C-9DF8-129559ADBC60}" type="slidenum">
              <a:rPr lang="en-US" altLang="de-DE" smtClean="0">
                <a:latin typeface="Arial" charset="0"/>
              </a:rPr>
              <a:pPr/>
              <a:t>36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499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4996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84997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AEAA0B8-2021-4CF0-ABC7-E2DBD5A2EC23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36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37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37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07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32CBE0-F435-4D94-8844-45CB5CB995D4}" type="slidenum">
              <a:rPr lang="en-US" altLang="de-DE" smtClean="0">
                <a:latin typeface="Arial" charset="0"/>
              </a:rPr>
              <a:pPr/>
              <a:t>38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CF4848-2204-4969-A00F-7FA8E6C21D1E}" type="slidenum">
              <a:rPr lang="en-US" altLang="de-DE" smtClean="0">
                <a:latin typeface="Arial" charset="0"/>
              </a:rPr>
              <a:pPr/>
              <a:t>39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704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704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8704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9961A3-D521-4101-8158-EE0B6233975C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419A0B-DA7E-4A46-BC90-2C5AA82BFA7F}" type="slidenum">
              <a:rPr lang="en-US" altLang="de-DE" smtClean="0">
                <a:latin typeface="Arial" charset="0"/>
              </a:rPr>
              <a:pPr/>
              <a:t>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65AF65B-16EE-4008-8B46-CC5D3F1BAAD9}" type="slidenum">
              <a:rPr lang="en-US" altLang="de-DE" smtClean="0">
                <a:latin typeface="Arial" charset="0"/>
              </a:rPr>
              <a:pPr/>
              <a:t>40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806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806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88069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5618ADA-7F61-4482-A985-5B9CDC4E798C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40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5C3A4A1-36E8-40E7-A427-78D972085008}" type="slidenum">
              <a:rPr lang="en-US" altLang="de-DE" smtClean="0">
                <a:latin typeface="Arial" charset="0"/>
              </a:rPr>
              <a:pPr/>
              <a:t>41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909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9092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89093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25C61F2-1C7A-4376-A3C9-93894AD8FE2A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41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246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CA7A503-FE2E-4F58-AB99-D0D5A3CDF8DD}" type="slidenum">
              <a:rPr lang="en-US" altLang="de-DE" smtClean="0">
                <a:latin typeface="Arial" charset="0"/>
              </a:rPr>
              <a:pPr/>
              <a:t>42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113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91140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91141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AC2ED39-B844-476D-8429-2BF222E2408C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42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86911F-AF66-45DD-AF4A-629AF464A485}" type="slidenum">
              <a:rPr lang="en-US" smtClean="0">
                <a:latin typeface="Arial" charset="0"/>
              </a:rPr>
              <a:pPr/>
              <a:t>43</a:t>
            </a:fld>
            <a:endParaRPr lang="en-US" smtClean="0">
              <a:latin typeface="Arial" charset="0"/>
            </a:endParaRPr>
          </a:p>
        </p:txBody>
      </p:sp>
      <p:sp>
        <p:nvSpPr>
          <p:cNvPr id="921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921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92165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6261C2-725B-44DE-8D9C-58CF0E1572A2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43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A8CED87-5BEC-4B21-BB86-D494598DB262}" type="slidenum">
              <a:rPr lang="en-US" smtClean="0">
                <a:latin typeface="Arial" charset="0"/>
              </a:rPr>
              <a:pPr/>
              <a:t>44</a:t>
            </a:fld>
            <a:endParaRPr lang="en-US" smtClean="0">
              <a:latin typeface="Arial" charset="0"/>
            </a:endParaRPr>
          </a:p>
        </p:txBody>
      </p:sp>
      <p:sp>
        <p:nvSpPr>
          <p:cNvPr id="9318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9318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93189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1774A66-286B-4323-B089-40601C0A976D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44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369D1E-E1C3-4463-BA4B-829FB63AFE94}" type="slidenum">
              <a:rPr lang="en-US" altLang="de-DE" smtClean="0">
                <a:latin typeface="Arial" charset="0"/>
              </a:rPr>
              <a:pPr/>
              <a:t>45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421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94212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89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94213" name="Foliennummernplatzhalter 3"/>
          <p:cNvSpPr txBox="1">
            <a:spLocks noGrp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4270425-5243-4CFC-823B-E234F916D78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45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46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46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64872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4D56327-AA8D-4D8F-AD8F-92140C0CCC0F}" type="slidenum">
              <a:rPr lang="en-US" altLang="de-DE" smtClean="0">
                <a:latin typeface="Arial" charset="0"/>
              </a:rPr>
              <a:pPr/>
              <a:t>48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6513" y="739775"/>
            <a:ext cx="4743450" cy="3557588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1282" y="4597318"/>
            <a:ext cx="5370260" cy="43009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4D56327-AA8D-4D8F-AD8F-92140C0CCC0F}" type="slidenum">
              <a:rPr lang="en-US" altLang="de-DE" smtClean="0">
                <a:latin typeface="Arial" charset="0"/>
              </a:rPr>
              <a:pPr/>
              <a:t>49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6513" y="739775"/>
            <a:ext cx="4743450" cy="3557588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1282" y="4597318"/>
            <a:ext cx="5370260" cy="43009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2582228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556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F8FDC61-C981-4030-9F2F-2EDE6C9D4EA0}" type="slidenum">
              <a:rPr lang="en-US" altLang="de-DE" smtClean="0">
                <a:latin typeface="Arial" charset="0"/>
              </a:rPr>
              <a:pPr/>
              <a:t>50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9888555-19A7-4AF9-A0B9-06E2D466800F}" type="slidenum">
              <a:rPr lang="en-US" altLang="de-DE" smtClean="0">
                <a:latin typeface="Arial" charset="0"/>
              </a:rPr>
              <a:pPr/>
              <a:t>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algn="ctr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algn="ctr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algn="ctr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algn="ctr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0559FF-C080-4C5E-9D60-A46B2915F2D1}" type="slidenum">
              <a:rPr lang="en-US" smtClean="0">
                <a:latin typeface="Arial" charset="0"/>
              </a:rPr>
              <a:pPr/>
              <a:t>53</a:t>
            </a:fld>
            <a:endParaRPr lang="en-US" smtClean="0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6FBAD39-D6EF-45DA-9852-8FB64B6791D3}" type="slidenum">
              <a:rPr lang="en-US" altLang="de-DE" smtClean="0">
                <a:latin typeface="Arial" charset="0"/>
              </a:rPr>
              <a:pPr/>
              <a:t>57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523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95236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95237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4DE7094-5EB5-4DFB-8EB3-4DA80A26778E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57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76836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59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59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17037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60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60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58845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61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61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5146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3EC9BD-BCD9-45E7-B87E-306825AA1F8B}" type="slidenum">
              <a:rPr lang="en-US" altLang="de-DE" smtClean="0">
                <a:latin typeface="Arial" charset="0"/>
              </a:rPr>
              <a:pPr/>
              <a:t>62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168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168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4F96DF-1ACD-4E1D-86F1-019369FFEEB0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62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244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5BACD69-FFA4-4074-88D1-F3D58A16555F}" type="slidenum">
              <a:rPr lang="en-US" altLang="de-DE" smtClean="0">
                <a:latin typeface="Arial" charset="0"/>
              </a:rPr>
              <a:pPr/>
              <a:t>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736711-8014-48B2-9386-01B37E0FFBFB}" type="slidenum">
              <a:rPr lang="en-US" altLang="de-DE" smtClean="0">
                <a:latin typeface="Arial" charset="0"/>
              </a:rPr>
              <a:pPr/>
              <a:t>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000856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736711-8014-48B2-9386-01B37E0FFBFB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158516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B72CF5-DAAC-4B06-A4FB-5DA47D841A1F}" type="slidenum">
              <a:rPr lang="en-US" altLang="de-DE" smtClean="0">
                <a:latin typeface="Arial" charset="0"/>
              </a:rPr>
              <a:pPr/>
              <a:t>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4800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1" y="0"/>
            <a:ext cx="8228160" cy="114204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440" y="1447353"/>
            <a:ext cx="7770240" cy="4524955"/>
          </a:xfrm>
          <a:prstGeom prst="rect">
            <a:avLst/>
          </a:prstGeom>
        </p:spPr>
        <p:txBody>
          <a:bodyPr lIns="82945" tIns="41473" rIns="82945" bIns="41473"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4974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Measurement of Beam Current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05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80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33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microsoft.com/office/2007/relationships/hdphoto" Target="../media/hdphoto4.wdp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0.png"/><Relationship Id="rId11" Type="http://schemas.openxmlformats.org/officeDocument/2006/relationships/image" Target="../media/image530.png"/><Relationship Id="rId5" Type="http://schemas.openxmlformats.org/officeDocument/2006/relationships/image" Target="../media/image51.wmf"/><Relationship Id="rId10" Type="http://schemas.microsoft.com/office/2007/relationships/hdphoto" Target="../media/hdphoto4.wdp"/><Relationship Id="rId4" Type="http://schemas.openxmlformats.org/officeDocument/2006/relationships/oleObject" Target="../embeddings/oleObject4.bin"/><Relationship Id="rId9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5.wmf"/><Relationship Id="rId5" Type="http://schemas.openxmlformats.org/officeDocument/2006/relationships/image" Target="../media/image7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microsoft.com/office/2007/relationships/hdphoto" Target="../media/hdphoto5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slide" Target="slide60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microsoft.com/office/2007/relationships/hdphoto" Target="../media/hdphoto6.wdp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6.png"/><Relationship Id="rId5" Type="http://schemas.openxmlformats.org/officeDocument/2006/relationships/image" Target="../media/image75.wmf"/><Relationship Id="rId4" Type="http://schemas.openxmlformats.org/officeDocument/2006/relationships/oleObject" Target="../embeddings/oleObject5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7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80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2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3" Type="http://schemas.openxmlformats.org/officeDocument/2006/relationships/image" Target="../media/image83.png"/><Relationship Id="rId7" Type="http://schemas.openxmlformats.org/officeDocument/2006/relationships/slide" Target="slide25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wmf"/><Relationship Id="rId4" Type="http://schemas.openxmlformats.org/officeDocument/2006/relationships/image" Target="../media/image84.png"/><Relationship Id="rId9" Type="http://schemas.openxmlformats.org/officeDocument/2006/relationships/slide" Target="slide5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emf"/><Relationship Id="rId4" Type="http://schemas.openxmlformats.org/officeDocument/2006/relationships/image" Target="../media/image9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ls.es/Divisions/Accelerators/RF_Diagnostics/Diagnostics" TargetMode="External"/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7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Beam Current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11166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489585" y="720508"/>
            <a:ext cx="8382000" cy="5486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current is the basic quantity of the beam.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this the first check of the accelerator functionality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has to be determined in an absolute manner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Important for transmission measurement and to prevent for beam losses.</a:t>
            </a:r>
          </a:p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devices are used: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beam’s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are non-destructive. No dependence on beam energy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have lower detection threshold.</a:t>
            </a:r>
          </a:p>
          <a:p>
            <a:pPr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beam’s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charges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They are destructive. For low energies only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Low currents can be determined.</a:t>
            </a:r>
          </a:p>
          <a:p>
            <a:pPr algn="l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detectors: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Measurement of the particle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’ 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in matter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Examples are scintillators, ionization chambers, secondary e− emission monitors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Used for low currents at high energies e.g. for slow extraction from a synchrotron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Generally: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instruments are mounted outside of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cavities to prevent for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electro-magnetic interference from the high field; only inside cyclotrons some BI. 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‘Active’ Transformer Realization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25413" y="113370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0245" name="TextBox 33"/>
          <p:cNvSpPr txBox="1">
            <a:spLocks noChangeArrowheads="1"/>
          </p:cNvSpPr>
          <p:nvPr/>
        </p:nvSpPr>
        <p:spPr bwMode="auto">
          <a:xfrm>
            <a:off x="188913" y="735240"/>
            <a:ext cx="853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Active transformer for the measurement of long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pulses e.g. at pulsed LINACs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780675" y="853840"/>
            <a:ext cx="3615158" cy="479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407635"/>
            <a:ext cx="2586296" cy="341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72532"/>
              </p:ext>
            </p:extLst>
          </p:nvPr>
        </p:nvGraphicFramePr>
        <p:xfrm>
          <a:off x="5148263" y="822957"/>
          <a:ext cx="3796348" cy="25863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03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dirty="0" smtClean="0"/>
                        <a:t>Inner</a:t>
                      </a:r>
                      <a:r>
                        <a:rPr lang="en-US" sz="1400" b="0" baseline="0" dirty="0" smtClean="0"/>
                        <a:t> / outer radius</a:t>
                      </a:r>
                      <a:endParaRPr lang="en-US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dirty="0" smtClean="0"/>
                        <a:t>30 / 45 mm</a:t>
                      </a:r>
                      <a:endParaRPr lang="en-US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Permeability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µ</a:t>
                      </a:r>
                      <a:r>
                        <a:rPr lang="en-US" sz="1400" baseline="-25000" dirty="0" smtClean="0"/>
                        <a:t>r </a:t>
                      </a:r>
                      <a:r>
                        <a:rPr lang="en-US" sz="1400" baseline="0" dirty="0" smtClean="0">
                          <a:sym typeface="Symbol"/>
                        </a:rPr>
                        <a:t> 10</a:t>
                      </a:r>
                      <a:r>
                        <a:rPr lang="en-US" sz="1400" baseline="30000" dirty="0" smtClean="0">
                          <a:sym typeface="Symbol"/>
                        </a:rPr>
                        <a:t>5</a:t>
                      </a:r>
                      <a:r>
                        <a:rPr lang="en-US" sz="1400" baseline="0" dirty="0" smtClean="0">
                          <a:sym typeface="Symbol"/>
                        </a:rPr>
                        <a:t> for f &lt; 100kHz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aseline="0" dirty="0" smtClean="0">
                          <a:sym typeface="Symbol"/>
                        </a:rPr>
                        <a:t>µ</a:t>
                      </a:r>
                      <a:r>
                        <a:rPr lang="en-US" sz="1400" baseline="-25000" dirty="0" smtClean="0">
                          <a:sym typeface="Symbol"/>
                        </a:rPr>
                        <a:t>r </a:t>
                      </a:r>
                      <a:r>
                        <a:rPr lang="en-US" sz="1400" baseline="0" dirty="0" smtClean="0">
                          <a:sym typeface="Symbol"/>
                        </a:rPr>
                        <a:t> 1/f above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3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Windings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2x10 crossed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Max. sensitivity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6</a:t>
                      </a:r>
                      <a:r>
                        <a:rPr lang="en-US" sz="1400" dirty="0" smtClean="0"/>
                        <a:t> V/A with amplifier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resolution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r>
                        <a:rPr lang="en-US" sz="140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µA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full BW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Droop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0.5 % per 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Rise time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200 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Bandwidth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2 kHz ... 1 MHz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248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Active’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 Measurement</a:t>
            </a:r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251520" y="943361"/>
            <a:ext cx="4105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Transmission and macro-pulse shape for Ni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beam at GSI LINAC 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4633913" y="969649"/>
            <a:ext cx="4367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Multi-turn injection of a Ni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26+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beam into GSI Synchrotron, 5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s per turn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1273" name="TextBox 33"/>
          <p:cNvSpPr txBox="1">
            <a:spLocks noChangeArrowheads="1"/>
          </p:cNvSpPr>
          <p:nvPr/>
        </p:nvSpPr>
        <p:spPr bwMode="auto">
          <a:xfrm>
            <a:off x="188913" y="655329"/>
            <a:ext cx="853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Active transformer for the measurement of long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&gt;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pulses e.g. at pulsed LINACs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1858" name="Picture 2" descr="H:\JUAS 2016\dts_daten_ni_corr_l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072" y="1591433"/>
            <a:ext cx="3544416" cy="324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59" name="Picture 3" descr="H:\JUAS 2016\tds_ni_oct0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519425"/>
            <a:ext cx="2759488" cy="368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323528" y="5199283"/>
            <a:ext cx="3209205" cy="950020"/>
            <a:chOff x="1029988" y="5301208"/>
            <a:chExt cx="3779253" cy="1118771"/>
          </a:xfrm>
        </p:grpSpPr>
        <p:cxnSp>
          <p:nvCxnSpPr>
            <p:cNvPr id="20" name="Gerade Verbindung 19"/>
            <p:cNvCxnSpPr/>
            <p:nvPr/>
          </p:nvCxnSpPr>
          <p:spPr bwMode="auto">
            <a:xfrm flipH="1" flipV="1">
              <a:off x="4397375" y="6192500"/>
              <a:ext cx="411866" cy="566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feld 21"/>
            <p:cNvSpPr txBox="1"/>
            <p:nvPr/>
          </p:nvSpPr>
          <p:spPr>
            <a:xfrm>
              <a:off x="3491880" y="6027385"/>
              <a:ext cx="892225" cy="380568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sz="15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1951583" y="6021288"/>
              <a:ext cx="892225" cy="398691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4" name="Gerade Verbindung 23"/>
            <p:cNvCxnSpPr/>
            <p:nvPr/>
          </p:nvCxnSpPr>
          <p:spPr bwMode="auto">
            <a:xfrm flipH="1" flipV="1">
              <a:off x="2831860" y="6184007"/>
              <a:ext cx="660020" cy="566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Rechteck 24"/>
            <p:cNvSpPr/>
            <p:nvPr/>
          </p:nvSpPr>
          <p:spPr bwMode="auto">
            <a:xfrm>
              <a:off x="3061107" y="6039334"/>
              <a:ext cx="201526" cy="306331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6" name="Gerade Verbindung 25"/>
            <p:cNvCxnSpPr/>
            <p:nvPr/>
          </p:nvCxnSpPr>
          <p:spPr bwMode="auto">
            <a:xfrm flipH="1" flipV="1">
              <a:off x="1475656" y="6184007"/>
              <a:ext cx="475927" cy="566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Gerade Verbindung 26"/>
            <p:cNvCxnSpPr>
              <a:stCxn id="28" idx="2"/>
            </p:cNvCxnSpPr>
            <p:nvPr/>
          </p:nvCxnSpPr>
          <p:spPr bwMode="auto">
            <a:xfrm>
              <a:off x="1465973" y="5681777"/>
              <a:ext cx="0" cy="50789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Textfeld 27"/>
            <p:cNvSpPr txBox="1"/>
            <p:nvPr/>
          </p:nvSpPr>
          <p:spPr>
            <a:xfrm>
              <a:off x="1029988" y="5301208"/>
              <a:ext cx="871971" cy="380569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  <a:endParaRPr lang="en-US" sz="15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hteck 28"/>
            <p:cNvSpPr/>
            <p:nvPr/>
          </p:nvSpPr>
          <p:spPr bwMode="auto">
            <a:xfrm rot="5400000">
              <a:off x="1374893" y="5680854"/>
              <a:ext cx="201526" cy="306331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hteck 29"/>
            <p:cNvSpPr/>
            <p:nvPr/>
          </p:nvSpPr>
          <p:spPr bwMode="auto">
            <a:xfrm>
              <a:off x="1635296" y="6030841"/>
              <a:ext cx="201526" cy="306331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1763686" y="5610725"/>
              <a:ext cx="962275" cy="4168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ACCT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3059832" y="4053658"/>
            <a:ext cx="2787213" cy="1956322"/>
            <a:chOff x="3059832" y="4307049"/>
            <a:chExt cx="2787213" cy="1956322"/>
          </a:xfrm>
        </p:grpSpPr>
        <p:cxnSp>
          <p:nvCxnSpPr>
            <p:cNvPr id="37" name="Gerade Verbindung 36"/>
            <p:cNvCxnSpPr/>
            <p:nvPr/>
          </p:nvCxnSpPr>
          <p:spPr bwMode="auto">
            <a:xfrm flipH="1">
              <a:off x="3799666" y="51601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37"/>
            <p:cNvCxnSpPr/>
            <p:nvPr/>
          </p:nvCxnSpPr>
          <p:spPr bwMode="auto">
            <a:xfrm>
              <a:off x="5533275" y="51601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/>
            <p:nvPr/>
          </p:nvCxnSpPr>
          <p:spPr bwMode="auto">
            <a:xfrm flipV="1">
              <a:off x="3799666" y="5410333"/>
              <a:ext cx="158876" cy="79859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feld 39"/>
            <p:cNvSpPr txBox="1"/>
            <p:nvPr/>
          </p:nvSpPr>
          <p:spPr>
            <a:xfrm>
              <a:off x="3851993" y="5906096"/>
              <a:ext cx="1058950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  <a:endParaRPr 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4733387" y="5908710"/>
              <a:ext cx="1113658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  <a:endParaRPr 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4331453" y="4585846"/>
              <a:ext cx="80386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ACCT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Abgerundetes Rechteck 42"/>
            <p:cNvSpPr/>
            <p:nvPr/>
          </p:nvSpPr>
          <p:spPr bwMode="auto">
            <a:xfrm>
              <a:off x="4008973" y="4437112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Rechteck 43"/>
            <p:cNvSpPr/>
            <p:nvPr/>
          </p:nvSpPr>
          <p:spPr bwMode="auto">
            <a:xfrm>
              <a:off x="4633913" y="4307049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" name="Rechteck 44"/>
            <p:cNvSpPr/>
            <p:nvPr/>
          </p:nvSpPr>
          <p:spPr bwMode="auto">
            <a:xfrm rot="684265">
              <a:off x="3795607" y="5656910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6" name="Gerade Verbindung 45"/>
            <p:cNvCxnSpPr/>
            <p:nvPr/>
          </p:nvCxnSpPr>
          <p:spPr bwMode="auto">
            <a:xfrm flipH="1" flipV="1">
              <a:off x="3449924" y="6209526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Text Box 4"/>
            <p:cNvSpPr txBox="1">
              <a:spLocks noChangeArrowheads="1"/>
            </p:cNvSpPr>
            <p:nvPr/>
          </p:nvSpPr>
          <p:spPr bwMode="auto">
            <a:xfrm>
              <a:off x="3059832" y="5574966"/>
              <a:ext cx="815353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ACCT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049409" y="5056390"/>
              <a:ext cx="151126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  <a:endPara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8" name="TextBox 33"/>
          <p:cNvSpPr txBox="1">
            <a:spLocks noChangeArrowheads="1"/>
          </p:cNvSpPr>
          <p:nvPr/>
        </p:nvSpPr>
        <p:spPr bwMode="auto">
          <a:xfrm>
            <a:off x="5847045" y="5209315"/>
            <a:ext cx="34861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 are frequently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used for operation.</a:t>
            </a:r>
            <a:endParaRPr lang="en-US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48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0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Shielding of a Transformer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38125" y="92071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2293" name="TextBox 33"/>
          <p:cNvSpPr txBox="1">
            <a:spLocks noChangeArrowheads="1"/>
          </p:cNvSpPr>
          <p:nvPr/>
        </p:nvSpPr>
        <p:spPr bwMode="auto">
          <a:xfrm>
            <a:off x="111082" y="733382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of the shield:</a:t>
            </a:r>
          </a:p>
          <a:p>
            <a:pPr marL="285750" indent="-285750" algn="l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image current of the walls have to be bypassed by a gap and a metal housing.</a:t>
            </a:r>
          </a:p>
          <a:p>
            <a:pPr marL="285750" indent="-285750" algn="l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This housing uses µ-metal and acts as a shield of external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B-field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remember: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= 1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10 cm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2pT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earth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field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earth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50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µT)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25" y="1892268"/>
            <a:ext cx="2901642" cy="256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Gruppieren 32"/>
          <p:cNvGrpSpPr/>
          <p:nvPr/>
        </p:nvGrpSpPr>
        <p:grpSpPr>
          <a:xfrm>
            <a:off x="4600393" y="1977826"/>
            <a:ext cx="4221362" cy="3134499"/>
            <a:chOff x="4199270" y="2473066"/>
            <a:chExt cx="4284396" cy="3220628"/>
          </a:xfrm>
        </p:grpSpPr>
        <p:pic>
          <p:nvPicPr>
            <p:cNvPr id="23" name="Picture 5" descr="crosssect_n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-6350" r="-11430" b="-1"/>
            <a:stretch/>
          </p:blipFill>
          <p:spPr bwMode="auto">
            <a:xfrm>
              <a:off x="4308954" y="2473066"/>
              <a:ext cx="4174712" cy="3220628"/>
            </a:xfrm>
            <a:prstGeom prst="rect">
              <a:avLst/>
            </a:prstGeom>
            <a:noFill/>
            <a:ln w="1905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feld 23"/>
            <p:cNvSpPr txBox="1"/>
            <p:nvPr/>
          </p:nvSpPr>
          <p:spPr>
            <a:xfrm>
              <a:off x="5824853" y="4342067"/>
              <a:ext cx="2564782" cy="33935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vacuum pipe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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150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638800" y="3755390"/>
              <a:ext cx="1427967" cy="33855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ceramic gap</a:t>
              </a:r>
              <a:endParaRPr lang="en-US" sz="1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 bwMode="auto">
            <a:xfrm flipH="1">
              <a:off x="5638800" y="4093944"/>
              <a:ext cx="543404" cy="14202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Textfeld 26"/>
            <p:cNvSpPr txBox="1"/>
            <p:nvPr/>
          </p:nvSpPr>
          <p:spPr>
            <a:xfrm>
              <a:off x="4321755" y="2508366"/>
              <a:ext cx="1869075" cy="553998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magnetic shield &amp;</a:t>
              </a:r>
            </a:p>
            <a:p>
              <a:pPr algn="l">
                <a:spcBef>
                  <a:spcPts val="0"/>
                </a:spcBef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current bypass</a:t>
              </a:r>
              <a:endParaRPr lang="en-US" sz="1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Gerade Verbindung mit Pfeil 27"/>
            <p:cNvCxnSpPr/>
            <p:nvPr/>
          </p:nvCxnSpPr>
          <p:spPr bwMode="auto">
            <a:xfrm>
              <a:off x="4903703" y="3062364"/>
              <a:ext cx="500332" cy="33372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Textfeld 28"/>
            <p:cNvSpPr txBox="1"/>
            <p:nvPr/>
          </p:nvSpPr>
          <p:spPr>
            <a:xfrm>
              <a:off x="7129542" y="2508366"/>
              <a:ext cx="1293737" cy="553998"/>
            </a:xfrm>
            <a:prstGeom prst="rect">
              <a:avLst/>
            </a:prstGeom>
            <a:noFill/>
            <a:ln w="15875">
              <a:solidFill>
                <a:srgbClr val="0066CC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0066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transformer</a:t>
              </a:r>
            </a:p>
            <a:p>
              <a:pPr algn="l">
                <a:spcBef>
                  <a:spcPts val="0"/>
                </a:spcBef>
              </a:pPr>
              <a:r>
                <a:rPr lang="en-US" sz="1500" b="1" dirty="0" smtClean="0">
                  <a:solidFill>
                    <a:srgbClr val="0066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torus</a:t>
              </a:r>
              <a:endParaRPr lang="en-US" sz="1500" b="1" dirty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 Verbindung mit Pfeil 29"/>
            <p:cNvCxnSpPr/>
            <p:nvPr/>
          </p:nvCxnSpPr>
          <p:spPr bwMode="auto">
            <a:xfrm flipH="1">
              <a:off x="6488481" y="2630466"/>
              <a:ext cx="641061" cy="33820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66CC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mit Pfeil 42"/>
            <p:cNvCxnSpPr/>
            <p:nvPr/>
          </p:nvCxnSpPr>
          <p:spPr bwMode="auto">
            <a:xfrm flipV="1">
              <a:off x="4382426" y="4443872"/>
              <a:ext cx="832114" cy="269133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 rot="20552998">
              <a:off x="4199270" y="4277048"/>
              <a:ext cx="807338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533" y="4516416"/>
            <a:ext cx="2424651" cy="183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100348" y="3813697"/>
            <a:ext cx="3297441" cy="2786442"/>
            <a:chOff x="100348" y="3813697"/>
            <a:chExt cx="3297441" cy="2786442"/>
          </a:xfrm>
        </p:grpSpPr>
        <p:pic>
          <p:nvPicPr>
            <p:cNvPr id="20" name="Picture 2" descr="https://www.bergoz.com/sites/www.bergoz.com/files/image12.pn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348" y="3813697"/>
              <a:ext cx="2095388" cy="2783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1475656" y="6323140"/>
              <a:ext cx="19221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200" dirty="0" smtClean="0">
                  <a:latin typeface="Calibri" panose="020F0502020204030204" pitchFamily="34" charset="0"/>
                </a:rPr>
                <a:t>courtesy Company  </a:t>
              </a:r>
              <a:r>
                <a:rPr lang="en-US" altLang="de-DE" sz="1200" dirty="0" err="1" smtClean="0">
                  <a:latin typeface="Calibri" panose="020F0502020204030204" pitchFamily="34" charset="0"/>
                </a:rPr>
                <a:t>Bergoz</a:t>
              </a:r>
              <a:endParaRPr lang="en-US" altLang="de-DE" sz="1200" dirty="0">
                <a:latin typeface="Calibri" panose="020F0502020204030204" pitchFamily="34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55576" y="4851158"/>
              <a:ext cx="896844" cy="35338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Gerade Verbindung mit Pfeil 30"/>
            <p:cNvCxnSpPr/>
            <p:nvPr/>
          </p:nvCxnSpPr>
          <p:spPr bwMode="auto">
            <a:xfrm>
              <a:off x="827584" y="5205524"/>
              <a:ext cx="1872208" cy="3716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feld 31"/>
            <p:cNvSpPr txBox="1"/>
            <p:nvPr/>
          </p:nvSpPr>
          <p:spPr>
            <a:xfrm>
              <a:off x="1780935" y="5984586"/>
              <a:ext cx="1204635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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CF200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2154595" y="5290800"/>
              <a:ext cx="977245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ceramic </a:t>
              </a:r>
            </a:p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Gerade Verbindung mit Pfeil 34"/>
            <p:cNvCxnSpPr/>
            <p:nvPr/>
          </p:nvCxnSpPr>
          <p:spPr>
            <a:xfrm flipH="1">
              <a:off x="1652420" y="5583187"/>
              <a:ext cx="50217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Criteria for a Current Transformer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861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975" y="3772607"/>
            <a:ext cx="274161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142875" y="762707"/>
            <a:ext cx="8432800" cy="313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1. The output voltage is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1/N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 number of windings for large signal.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2. For a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longer droop time,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 large inductance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 required due to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L/R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N</a:t>
            </a:r>
            <a:r>
              <a:rPr lang="en-US" altLang="de-DE" sz="2200" b="1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amorphous alloy)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3. For a large bandwidth the integrating capacitance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should be low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rise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√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applications the behavior is influenced by external elements: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50 </a:t>
            </a:r>
            <a:r>
              <a:rPr lang="el-GR" altLang="de-DE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rise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 ns for short pulses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       Application: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Transfer between synchrotrons : 100 ns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transformer: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Current sink by I/U-converter,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 s for long pulses</a:t>
            </a:r>
          </a:p>
          <a:p>
            <a:pPr algn="l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Application: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macro-pulses at LINACs : 100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&lt;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428625" y="7072313"/>
            <a:ext cx="71516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173038" y="3872619"/>
            <a:ext cx="5764212" cy="26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</a:t>
            </a: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beam pipe has to be intersected to prevent the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flow of the image current through the torus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torus is made of 25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isolated flat ribbon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spiraled to get a torus of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15 mm thickness,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to have large electrical resistivity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Additional winding for calibration with current source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Artists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View of Transformers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1194792"/>
            <a:ext cx="4505325" cy="40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151930"/>
            <a:ext cx="3675063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88938" y="826492"/>
            <a:ext cx="3314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active transformer ACCT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049838" y="762992"/>
            <a:ext cx="3783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passive, fast transformer FCT</a:t>
            </a: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2228608" y="5294510"/>
            <a:ext cx="58499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Cartoons by Company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Saint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Genis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34798" y="5893570"/>
            <a:ext cx="5428942" cy="338554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March 10: Comparison of these types at company </a:t>
            </a:r>
            <a:r>
              <a:rPr lang="en-US" altLang="de-DE" sz="1600" b="1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sz="1600" b="1" dirty="0" smtClean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Beam Current Transformers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1769" y="952609"/>
            <a:ext cx="386263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1: </a:t>
            </a:r>
          </a:p>
          <a:p>
            <a:pPr algn="l"/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is the sensitivity for a current transformer? It is the ratio between the measurable voltage and…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current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current in the transformer windings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induced current flowing in the vacuum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4597157" y="959350"/>
                <a:ext cx="4304566" cy="4015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Poll 2 as #25: </a:t>
                </a:r>
              </a:p>
              <a:p>
                <a:pPr algn="l"/>
                <a:r>
                  <a:rPr lang="en-US" alt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What </a:t>
                </a: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correct relation between the time constants and the cut-off frequencies</a:t>
                </a:r>
                <a:r>
                  <a:rPr lang="en-US" alt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?</a:t>
                </a:r>
              </a:p>
              <a:p>
                <a:pPr algn="l"/>
                <a:r>
                  <a:rPr lang="en-US" alt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(2 answers are correct)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𝑟𝑖𝑠𝑒</m:t>
                        </m:r>
                      </m:sub>
                    </m:sSub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𝑙𝑜𝑤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1600" b="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𝑟𝑖𝑠𝑒</m:t>
                        </m:r>
                      </m:sub>
                    </m:sSub>
                    <m:r>
                      <a:rPr lang="de-DE" altLang="de-DE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h𝑖𝑔h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sz="16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  <m:r>
                          <a:rPr lang="en-US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𝑑𝑟𝑜𝑜𝑝</m:t>
                        </m:r>
                      </m:sub>
                    </m:sSub>
                    <m:r>
                      <a:rPr lang="de-DE" altLang="de-DE" sz="16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𝑙𝑜𝑤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r>
                  <a:rPr lang="en-US" altLang="de-DE" sz="1600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:r>
                  <a:rPr lang="en-US" altLang="de-DE" sz="1600" dirty="0" smtClean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  <m:r>
                          <a:rPr lang="en-US" alt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𝑑𝑟𝑜𝑜𝑝</m:t>
                        </m:r>
                      </m:sub>
                    </m:sSub>
                    <m:r>
                      <a:rPr lang="de-DE" altLang="de-DE" sz="1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h𝑖𝑔h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endParaRPr lang="en-US" altLang="de-DE" sz="16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endParaRPr lang="en-US" altLang="de-DE" sz="1600" b="1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97157" y="959350"/>
                <a:ext cx="4304566" cy="4015202"/>
              </a:xfrm>
              <a:prstGeom prst="rect">
                <a:avLst/>
              </a:prstGeom>
              <a:blipFill>
                <a:blip r:embed="rId3"/>
                <a:stretch>
                  <a:fillRect l="-708" t="-4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9558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61"/>
          <p:cNvSpPr txBox="1">
            <a:spLocks noChangeArrowheads="1"/>
          </p:cNvSpPr>
          <p:nvPr/>
        </p:nvSpPr>
        <p:spPr bwMode="auto">
          <a:xfrm>
            <a:off x="131763" y="733652"/>
            <a:ext cx="9012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measure the DC current? The current transformer discussed sees only B-flux </a:t>
            </a:r>
            <a:r>
              <a:rPr lang="en-US" altLang="de-DE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changes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DC Current Transformer (DCCT)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look at the magnetic saturation of two tori.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5" name="Picture 13" descr="DCCT_Drawing.png"/>
          <p:cNvPicPr>
            <a:picLocks noChangeAspect="1"/>
          </p:cNvPicPr>
          <p:nvPr/>
        </p:nvPicPr>
        <p:blipFill>
          <a:blip r:embed="rId3">
            <a:lum bright="-30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4" y="2019746"/>
            <a:ext cx="5559425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19"/>
          <p:cNvSpPr txBox="1">
            <a:spLocks noChangeArrowheads="1"/>
          </p:cNvSpPr>
          <p:nvPr/>
        </p:nvSpPr>
        <p:spPr bwMode="auto">
          <a:xfrm>
            <a:off x="131762" y="2362427"/>
            <a:ext cx="4440237" cy="28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Modulation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of the primary windings forces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both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torii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into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saturation, twice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per cycle</a:t>
            </a: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Sense windings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 the modulation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signal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cancel each other. </a:t>
            </a: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But with the </a:t>
            </a:r>
            <a:r>
              <a:rPr lang="en-US" altLang="de-DE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the saturation is shifted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and </a:t>
            </a:r>
            <a:r>
              <a:rPr lang="en-US" altLang="de-DE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sense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is not zero</a:t>
            </a: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Compensation current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adjustable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until </a:t>
            </a:r>
            <a:r>
              <a:rPr lang="en-US" altLang="de-DE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sense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is zero once again</a:t>
            </a:r>
            <a:endParaRPr lang="en-US" altLang="de-DE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dc Transformer</a:t>
            </a:r>
          </a:p>
        </p:txBody>
      </p:sp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209550" y="1373415"/>
            <a:ext cx="86883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Depictive statement: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A single transformer needs varying beam. The trick is to ‘switch two transformers’!</a:t>
            </a:r>
            <a:endParaRPr lang="en-US" altLang="de-DE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13" descr="DCCT_Drawing.png"/>
          <p:cNvPicPr>
            <a:picLocks noChangeAspect="1"/>
          </p:cNvPicPr>
          <p:nvPr/>
        </p:nvPicPr>
        <p:blipFill>
          <a:blip r:embed="rId3">
            <a:lum bright="-24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3556000"/>
            <a:ext cx="40036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15"/>
          <p:cNvSpPr>
            <a:spLocks noChangeArrowheads="1"/>
          </p:cNvSpPr>
          <p:nvPr/>
        </p:nvSpPr>
        <p:spPr bwMode="auto">
          <a:xfrm>
            <a:off x="0" y="3201928"/>
            <a:ext cx="5995988" cy="302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Modulation without beam: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typically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about 1 kHz to saturation 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net flux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Modulation with beam: </a:t>
            </a:r>
            <a:endParaRPr lang="en-US" altLang="de-DE" b="1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saturation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is reached at different times,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net flux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 flux: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double frequency than modulation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Current fed to compensation winding 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for larger sensitivity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magnetic cores: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Must be very similar. </a:t>
            </a:r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8000" contras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506" y="361950"/>
            <a:ext cx="6146006" cy="289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dc Transformer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61"/>
          <p:cNvSpPr txBox="1">
            <a:spLocks noChangeArrowheads="1"/>
          </p:cNvSpPr>
          <p:nvPr/>
        </p:nvSpPr>
        <p:spPr bwMode="auto">
          <a:xfrm>
            <a:off x="131763" y="693330"/>
            <a:ext cx="90122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The DCCT at GSI synchrotron </a:t>
            </a:r>
            <a:endParaRPr lang="en-US" altLang="de-DE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designed 1990 at GSI):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dc Transformer Realization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67858" y="4902868"/>
            <a:ext cx="5341269" cy="1053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Recent commercial product specification (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NPCT):</a:t>
            </a:r>
          </a:p>
          <a:p>
            <a:pPr algn="l">
              <a:spcBef>
                <a:spcPts val="2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Most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comparable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GSI-model</a:t>
            </a:r>
          </a:p>
          <a:p>
            <a:pPr algn="l">
              <a:lnSpc>
                <a:spcPct val="4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Temperature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coefficient:   0.5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µA/</a:t>
            </a:r>
            <a:r>
              <a:rPr lang="en-US" altLang="de-DE" sz="1600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Resolution: 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µA (i.e. not optimized)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927" y="4310722"/>
            <a:ext cx="2186940" cy="233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uppieren 23"/>
          <p:cNvGrpSpPr/>
          <p:nvPr/>
        </p:nvGrpSpPr>
        <p:grpSpPr>
          <a:xfrm>
            <a:off x="5245513" y="841337"/>
            <a:ext cx="3718975" cy="3442069"/>
            <a:chOff x="5210624" y="1268853"/>
            <a:chExt cx="4100802" cy="3795466"/>
          </a:xfrm>
        </p:grpSpPr>
        <p:pic>
          <p:nvPicPr>
            <p:cNvPr id="27" name="Picture 2" descr="H:\JUAS 2016\sis-trafo-foto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6" r="8836" b="3609"/>
            <a:stretch/>
          </p:blipFill>
          <p:spPr bwMode="auto">
            <a:xfrm>
              <a:off x="5210624" y="1276703"/>
              <a:ext cx="4100802" cy="3785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feld 27"/>
            <p:cNvSpPr txBox="1"/>
            <p:nvPr/>
          </p:nvSpPr>
          <p:spPr>
            <a:xfrm>
              <a:off x="5234430" y="1268853"/>
              <a:ext cx="1691413" cy="543002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 transformer</a:t>
              </a:r>
            </a:p>
            <a:p>
              <a:pPr eaLnBrk="0" hangingPunct="0">
                <a:spcBef>
                  <a:spcPts val="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cores mounted</a:t>
              </a:r>
              <a:endParaRPr lang="en-US" sz="13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 Verbindung mit Pfeil 29"/>
            <p:cNvCxnSpPr/>
            <p:nvPr/>
          </p:nvCxnSpPr>
          <p:spPr bwMode="auto">
            <a:xfrm>
              <a:off x="5837429" y="1797453"/>
              <a:ext cx="898222" cy="57226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feld 31"/>
            <p:cNvSpPr txBox="1"/>
            <p:nvPr/>
          </p:nvSpPr>
          <p:spPr>
            <a:xfrm>
              <a:off x="7572422" y="1274234"/>
              <a:ext cx="1702338" cy="543002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3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 transformers</a:t>
              </a:r>
            </a:p>
            <a:p>
              <a:pPr eaLnBrk="0" hangingPunct="0">
                <a:spcBef>
                  <a:spcPts val="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(two types)</a:t>
              </a:r>
              <a:endParaRPr lang="en-US" sz="13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Gerade Verbindung mit Pfeil 32"/>
            <p:cNvCxnSpPr/>
            <p:nvPr/>
          </p:nvCxnSpPr>
          <p:spPr bwMode="auto">
            <a:xfrm flipH="1">
              <a:off x="7186053" y="1792073"/>
              <a:ext cx="1405896" cy="5776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Gerade Verbindung mit Pfeil 33"/>
            <p:cNvCxnSpPr/>
            <p:nvPr/>
          </p:nvCxnSpPr>
          <p:spPr bwMode="auto">
            <a:xfrm flipH="1">
              <a:off x="6925844" y="1792073"/>
              <a:ext cx="963157" cy="5776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Textfeld 34"/>
            <p:cNvSpPr txBox="1"/>
            <p:nvPr/>
          </p:nvSpPr>
          <p:spPr>
            <a:xfrm>
              <a:off x="5210624" y="4741912"/>
              <a:ext cx="1715219" cy="307777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magnetic shield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559543" y="4741912"/>
              <a:ext cx="1715219" cy="322407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</a:t>
              </a: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mm flange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164912" y="4365865"/>
              <a:ext cx="1715219" cy="307777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ceramic gap</a:t>
              </a:r>
              <a:endPara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Gerade Verbindung mit Pfeil 37"/>
            <p:cNvCxnSpPr>
              <a:stCxn id="37" idx="0"/>
            </p:cNvCxnSpPr>
            <p:nvPr/>
          </p:nvCxnSpPr>
          <p:spPr bwMode="auto">
            <a:xfrm flipV="1">
              <a:off x="7022522" y="3240512"/>
              <a:ext cx="1021139" cy="112535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>
              <a:stCxn id="36" idx="0"/>
            </p:cNvCxnSpPr>
            <p:nvPr/>
          </p:nvCxnSpPr>
          <p:spPr bwMode="auto">
            <a:xfrm flipV="1">
              <a:off x="8417152" y="3735410"/>
              <a:ext cx="484120" cy="100650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mit Pfeil 39"/>
            <p:cNvCxnSpPr/>
            <p:nvPr/>
          </p:nvCxnSpPr>
          <p:spPr bwMode="auto">
            <a:xfrm flipV="1">
              <a:off x="5837429" y="3748288"/>
              <a:ext cx="577901" cy="100650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538192"/>
              </p:ext>
            </p:extLst>
          </p:nvPr>
        </p:nvGraphicFramePr>
        <p:xfrm>
          <a:off x="296658" y="1504092"/>
          <a:ext cx="4524630" cy="31851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829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311">
                <a:tc>
                  <a:txBody>
                    <a:bodyPr/>
                    <a:lstStyle/>
                    <a:p>
                      <a:r>
                        <a:rPr lang="en-US" sz="14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Torus</a:t>
                      </a:r>
                      <a:r>
                        <a:rPr lang="en-US" sz="14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radii</a:t>
                      </a:r>
                      <a:endParaRPr lang="en-US" sz="14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baseline="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b="0" baseline="-25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400" b="0" baseline="-25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135 mm </a:t>
                      </a:r>
                      <a:r>
                        <a:rPr lang="en-US" sz="1400" b="0" baseline="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b="0" baseline="-25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4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=145 mm</a:t>
                      </a:r>
                      <a:endParaRPr lang="en-US" sz="14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1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Torus thickness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= 10 mm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Torus permeability 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</a:t>
                      </a:r>
                      <a:r>
                        <a:rPr lang="en-US" sz="1400" baseline="-25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10</a:t>
                      </a:r>
                      <a:r>
                        <a:rPr lang="en-US" sz="1400" baseline="30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Saturation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inductance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400" baseline="-25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0.6 T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windings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for modulation &amp; sensing</a:t>
                      </a:r>
                    </a:p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for feedback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Resolution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400" baseline="30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</a:t>
                      </a:r>
                      <a:r>
                        <a:rPr lang="en-US" sz="1400" baseline="-25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2 µA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Bandwidth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</a:t>
                      </a:r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= dc .... 20 kHz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072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Rise time constant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</a:t>
                      </a:r>
                      <a:r>
                        <a:rPr lang="en-US" sz="1400" baseline="-25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rise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10 µs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Temperature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drift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µA/</a:t>
                      </a:r>
                      <a:r>
                        <a:rPr lang="en-US" sz="1400" baseline="300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400" baseline="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235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61"/>
          <p:cNvSpPr txBox="1">
            <a:spLocks noChangeArrowheads="1"/>
          </p:cNvSpPr>
          <p:nvPr/>
        </p:nvSpPr>
        <p:spPr bwMode="auto">
          <a:xfrm>
            <a:off x="131763" y="766703"/>
            <a:ext cx="90122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DCCT at GSI synchrotron: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Observation of beam behavior with 20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µs time resolution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most important operation tool.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with a dc Transformer</a:t>
            </a: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5533274" y="1682691"/>
            <a:ext cx="338212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parameters:</a:t>
            </a:r>
            <a:endParaRPr lang="en-US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Detection threshold: 1 µA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(=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resolution)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Bandwidth: dc to 20 kHz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Rise-time: 20 µs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Temperature drift: 1.5 µA/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l"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compensation required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8" name="Picture 3" descr="G:\Korea 2015\dc-trafo-juia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0"/>
          <a:stretch/>
        </p:blipFill>
        <p:spPr bwMode="auto">
          <a:xfrm>
            <a:off x="476684" y="2035308"/>
            <a:ext cx="4248623" cy="37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5899426" y="4211853"/>
            <a:ext cx="2047379" cy="1936207"/>
            <a:chOff x="5899426" y="4388125"/>
            <a:chExt cx="2047379" cy="1936207"/>
          </a:xfrm>
        </p:grpSpPr>
        <p:cxnSp>
          <p:nvCxnSpPr>
            <p:cNvPr id="10" name="Gerade Verbindung 9"/>
            <p:cNvCxnSpPr/>
            <p:nvPr/>
          </p:nvCxnSpPr>
          <p:spPr bwMode="auto">
            <a:xfrm flipH="1">
              <a:off x="5899426" y="5221072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10"/>
            <p:cNvCxnSpPr/>
            <p:nvPr/>
          </p:nvCxnSpPr>
          <p:spPr bwMode="auto">
            <a:xfrm>
              <a:off x="7633035" y="5221072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mit Pfeil 11"/>
            <p:cNvCxnSpPr/>
            <p:nvPr/>
          </p:nvCxnSpPr>
          <p:spPr bwMode="auto">
            <a:xfrm flipV="1">
              <a:off x="5899426" y="5745482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feld 12"/>
            <p:cNvSpPr txBox="1"/>
            <p:nvPr/>
          </p:nvSpPr>
          <p:spPr>
            <a:xfrm>
              <a:off x="5951753" y="5967056"/>
              <a:ext cx="1058950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  <a:endParaRPr 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833147" y="5969671"/>
              <a:ext cx="1113658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  <a:endParaRPr 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6465541" y="4661100"/>
              <a:ext cx="80386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DCCT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Abgerundetes Rechteck 15"/>
            <p:cNvSpPr/>
            <p:nvPr/>
          </p:nvSpPr>
          <p:spPr bwMode="auto">
            <a:xfrm>
              <a:off x="6108733" y="4498072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6745555" y="4388125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6123974" y="5056390"/>
              <a:ext cx="151126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  <a:endPara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TextBox 61"/>
          <p:cNvSpPr txBox="1">
            <a:spLocks noChangeArrowheads="1"/>
          </p:cNvSpPr>
          <p:nvPr/>
        </p:nvSpPr>
        <p:spPr bwMode="auto">
          <a:xfrm>
            <a:off x="300039" y="1380791"/>
            <a:ext cx="52332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: U</a:t>
            </a:r>
            <a:r>
              <a:rPr lang="en-US" altLang="de-DE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73+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accelerated from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11. 4 MeV/u (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= 15.5%) to 750 MeV/u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=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84 %)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581761" y="6203119"/>
            <a:ext cx="5428942" cy="338554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March 10: Demonstration of DCCT at company </a:t>
            </a:r>
            <a:r>
              <a:rPr lang="en-US" altLang="de-DE" sz="1600" b="1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sz="1600" b="1" dirty="0" smtClean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Structure of a pulsed LINAC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03455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69863" y="825002"/>
            <a:ext cx="8382000" cy="67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 LINACs and cyclotrons used for injection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synchrotrons with</a:t>
            </a:r>
            <a:r>
              <a:rPr lang="en-US" altLang="de-DE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100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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s: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5565775" y="894852"/>
            <a:ext cx="3563938" cy="36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distinguish between: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Mean current </a:t>
            </a:r>
            <a:r>
              <a:rPr lang="en-US" altLang="de-DE" sz="20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</a:t>
            </a:r>
            <a:endParaRPr lang="en-US" altLang="de-DE" sz="2400" b="1" i="1" baseline="-25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→ long time average in [A]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Pulse current </a:t>
            </a:r>
            <a:r>
              <a:rPr lang="en-US" altLang="de-DE" b="1" i="1" dirty="0" err="1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 err="1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endParaRPr lang="en-US" altLang="de-DE" sz="2400" b="1" i="1" baseline="-25000" dirty="0">
              <a:solidFill>
                <a:srgbClr val="00CC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→ during the macro pulse in [A]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 current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endParaRPr lang="en-US" altLang="de-DE" sz="2400" b="1" i="1" baseline="-25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→ during the bunch in [C/bunch]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or [particles/bunch]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Remark: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Van-de-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Graaff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ele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-static):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→ no bunch structure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509215"/>
            <a:ext cx="5654675" cy="28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Criteria and Limitations for a dc Transformer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714984"/>
            <a:ext cx="282575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462" name="Rectangle 5"/>
              <p:cNvSpPr>
                <a:spLocks noChangeArrowheads="1"/>
              </p:cNvSpPr>
              <p:nvPr/>
            </p:nvSpPr>
            <p:spPr bwMode="auto">
              <a:xfrm>
                <a:off x="141288" y="829284"/>
                <a:ext cx="7964487" cy="4691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Careful shielding against external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fields with </a:t>
                </a: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μ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-metal.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High resistivity of the core material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to prevent for eddy current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thin, insulated strips of alloy.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Barkhausen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noise due to changes of Weiss domains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unavoidable limit for </a:t>
                </a:r>
                <a:r>
                  <a:rPr lang="en-US" altLang="de-DE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DCCT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     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determines the resolution of </a:t>
                </a:r>
                <a:r>
                  <a:rPr lang="en-US" altLang="de-DE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altLang="de-DE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min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= 1 µA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Core material with low changes of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μ</a:t>
                </a:r>
                <a:r>
                  <a:rPr lang="en-US" altLang="de-DE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due to temperature and stress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low micro-phonic pick-up.</a:t>
                </a: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Thermal noise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latin typeface="Cambria Math"/>
                          </a:rPr>
                          <m:t>𝑼</m:t>
                        </m:r>
                      </m:e>
                      <m:sub>
                        <m:r>
                          <a:rPr lang="de-DE" altLang="de-DE" b="1" i="1" smtClean="0">
                            <a:latin typeface="Cambria Math"/>
                          </a:rPr>
                          <m:t>𝒆𝒇𝒇</m:t>
                        </m:r>
                      </m:sub>
                    </m:sSub>
                    <m:r>
                      <a:rPr lang="de-DE" altLang="de-DE" b="1" i="1" smtClean="0">
                        <a:latin typeface="Cambria Math"/>
                      </a:rPr>
                      <m:t>=  </m:t>
                    </m:r>
                    <m:rad>
                      <m:radPr>
                        <m:degHide m:val="on"/>
                        <m:ctrlPr>
                          <a:rPr lang="de-DE" altLang="de-DE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b="1" i="1" smtClean="0">
                            <a:latin typeface="Cambria Math"/>
                          </a:rPr>
                          <m:t>𝟒</m:t>
                        </m:r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latin typeface="Cambria Math"/>
                              </a:rPr>
                              <m:t>𝑩</m:t>
                            </m:r>
                          </m:sub>
                        </m:sSub>
                        <m:r>
                          <a:rPr lang="de-DE" altLang="de-DE" b="1" i="1" smtClean="0">
                            <a:latin typeface="Cambria Math"/>
                          </a:rPr>
                          <m:t>𝑻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𝑹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</m:rad>
                  </m:oMath>
                </a14:m>
                <a:endParaRPr lang="en-US" altLang="de-DE" b="1" i="1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design for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only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required bandwidth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low input resistor </a:t>
                </a:r>
                <a:r>
                  <a:rPr lang="en-US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R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preferred.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Preventing for flow of secondary electrons through the core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need for well controlled beam centering close to the transformer.</a:t>
                </a:r>
              </a:p>
            </p:txBody>
          </p:sp>
        </mc:Choice>
        <mc:Fallback xmlns="">
          <p:sp>
            <p:nvSpPr>
              <p:cNvPr id="1946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288" y="829284"/>
                <a:ext cx="7964487" cy="4691092"/>
              </a:xfrm>
              <a:prstGeom prst="rect">
                <a:avLst/>
              </a:prstGeom>
              <a:blipFill>
                <a:blip r:embed="rId4"/>
                <a:stretch>
                  <a:fillRect l="-612" t="-2078" b="-12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4851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Integrating Current Transformer ICT for short Pulses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5" name="Rectangle 5"/>
              <p:cNvSpPr>
                <a:spLocks noChangeArrowheads="1"/>
              </p:cNvSpPr>
              <p:nvPr/>
            </p:nvSpPr>
            <p:spPr bwMode="auto">
              <a:xfrm>
                <a:off x="176212" y="764704"/>
                <a:ext cx="9043357" cy="6976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ts val="400"/>
                  </a:spcBef>
                </a:pP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Short, single pulse at FELs: Too short to be recorded by FCT  due to rise time </a:t>
                </a:r>
                <a:r>
                  <a:rPr lang="el-GR" altLang="de-DE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τ</a:t>
                </a:r>
                <a:r>
                  <a:rPr lang="en-US" altLang="de-DE" b="1" i="1" baseline="-25000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pulse</a:t>
                </a:r>
                <a14:m>
                  <m:oMath xmlns:m="http://schemas.openxmlformats.org/officeDocument/2006/math">
                    <m:r>
                      <a:rPr lang="en-US" altLang="de-DE" sz="15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≪</m:t>
                    </m:r>
                  </m:oMath>
                </a14:m>
                <a:r>
                  <a:rPr lang="de-DE" altLang="de-DE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l-GR" altLang="de-DE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τ</a:t>
                </a:r>
                <a:r>
                  <a:rPr lang="en-US" altLang="de-DE" b="1" i="1" baseline="-25000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rise </a:t>
                </a: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 1ns</a:t>
                </a: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sym typeface="Symbol"/>
                  </a:rPr>
                  <a:t>  depictive statement: ‘analog stretching of signal information’  yields charges per bunch </a:t>
                </a:r>
                <a:endPara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17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212" y="764704"/>
                <a:ext cx="9043357" cy="697627"/>
              </a:xfrm>
              <a:prstGeom prst="rect">
                <a:avLst/>
              </a:prstGeom>
              <a:blipFill rotWithShape="1">
                <a:blip r:embed="rId3"/>
                <a:stretch>
                  <a:fillRect l="-607" t="-6087" b="-130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Rectangle 5"/>
          <p:cNvSpPr>
            <a:spLocks noChangeArrowheads="1"/>
          </p:cNvSpPr>
          <p:nvPr/>
        </p:nvSpPr>
        <p:spPr bwMode="auto">
          <a:xfrm>
            <a:off x="71456" y="3193807"/>
            <a:ext cx="4164313" cy="337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ICT operation principle for </a:t>
            </a:r>
            <a:r>
              <a:rPr lang="en-US" altLang="de-DE" sz="1600" b="1" dirty="0" err="1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ps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pulses: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Image current on </a:t>
            </a:r>
            <a:r>
              <a:rPr lang="en-US" altLang="de-DE" sz="1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shell with gap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Storage of induced charges at </a:t>
            </a:r>
            <a:r>
              <a:rPr lang="en-US" altLang="de-DE" sz="2000" b="1" i="1" dirty="0" err="1" smtClean="0">
                <a:solidFill>
                  <a:srgbClr val="9900CC"/>
                </a:solidFill>
                <a:latin typeface="Calibri" panose="020F0502020204030204" pitchFamily="34" charset="0"/>
              </a:rPr>
              <a:t>C</a:t>
            </a:r>
            <a:r>
              <a:rPr lang="en-US" altLang="de-DE" sz="2000" b="1" i="1" baseline="-25000" dirty="0" err="1" smtClean="0">
                <a:solidFill>
                  <a:srgbClr val="9900CC"/>
                </a:solidFill>
                <a:latin typeface="Calibri" panose="020F0502020204030204" pitchFamily="34" charset="0"/>
              </a:rPr>
              <a:t>int</a:t>
            </a:r>
            <a:endParaRPr lang="en-US" altLang="de-DE" sz="2000" b="1" i="1" baseline="-25000" dirty="0" smtClean="0">
              <a:solidFill>
                <a:srgbClr val="9900CC"/>
              </a:solidFill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‘Slow’ recombination of charges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Sensing </a:t>
            </a:r>
            <a:r>
              <a:rPr lang="en-US" altLang="de-DE" sz="1600" dirty="0" smtClean="0">
                <a:latin typeface="Calibri" panose="020F0502020204030204" pitchFamily="34" charset="0"/>
              </a:rPr>
              <a:t>this current with 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FCT</a:t>
            </a:r>
            <a:r>
              <a:rPr lang="en-US" altLang="de-DE" sz="1600" dirty="0" smtClean="0"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      </a:t>
            </a:r>
            <a:r>
              <a:rPr lang="en-US" altLang="de-DE" sz="1600" b="1" dirty="0">
                <a:latin typeface="Calibri" panose="020F0502020204030204" pitchFamily="34" charset="0"/>
                <a:sym typeface="Symbol"/>
              </a:rPr>
              <a:t>stretched </a:t>
            </a:r>
            <a:r>
              <a:rPr lang="en-US" altLang="de-DE" sz="1600" b="1" dirty="0" smtClean="0">
                <a:latin typeface="Calibri" panose="020F0502020204030204" pitchFamily="34" charset="0"/>
                <a:sym typeface="Symbol"/>
              </a:rPr>
              <a:t>pulse,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length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      independent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on input  called </a:t>
            </a:r>
            <a:r>
              <a:rPr lang="en-US" altLang="de-DE" sz="1600" b="1" dirty="0" smtClean="0">
                <a:latin typeface="Calibri" panose="020F0502020204030204" pitchFamily="34" charset="0"/>
                <a:sym typeface="Symbol"/>
              </a:rPr>
              <a:t>ICT</a:t>
            </a:r>
            <a:endParaRPr lang="en-US" altLang="de-DE" sz="1600" b="1" dirty="0" smtClean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Torus1  for correct inductance: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      damped resonant circuit of entire devices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Broad bandpass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filter 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ringing signal,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</a:rPr>
              <a:t>     to </a:t>
            </a:r>
            <a:r>
              <a:rPr lang="en-US" altLang="de-DE" sz="1600" dirty="0">
                <a:latin typeface="Calibri" panose="020F0502020204030204" pitchFamily="34" charset="0"/>
              </a:rPr>
              <a:t>enlarge sensitivity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sz="1600" dirty="0" smtClean="0">
                <a:latin typeface="Calibri" panose="020F0502020204030204" pitchFamily="34" charset="0"/>
              </a:rPr>
              <a:t>called </a:t>
            </a:r>
            <a:r>
              <a:rPr lang="en-US" altLang="de-DE" sz="1600" b="1" dirty="0" smtClean="0">
                <a:latin typeface="Calibri" panose="020F0502020204030204" pitchFamily="34" charset="0"/>
              </a:rPr>
              <a:t>Turbo-ICT</a:t>
            </a:r>
            <a:endParaRPr lang="en-US" altLang="de-DE" sz="1600" dirty="0" smtClean="0">
              <a:latin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61559" y="1403014"/>
            <a:ext cx="8940801" cy="1853533"/>
            <a:chOff x="161559" y="1490102"/>
            <a:chExt cx="8940801" cy="1853533"/>
          </a:xfrm>
        </p:grpSpPr>
        <p:pic>
          <p:nvPicPr>
            <p:cNvPr id="22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03"/>
            <a:stretch/>
          </p:blipFill>
          <p:spPr bwMode="auto">
            <a:xfrm>
              <a:off x="6575560" y="1616183"/>
              <a:ext cx="1857495" cy="1686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2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559" y="1683481"/>
              <a:ext cx="2021628" cy="1492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" name="Rechteck 226"/>
            <p:cNvSpPr/>
            <p:nvPr/>
          </p:nvSpPr>
          <p:spPr>
            <a:xfrm>
              <a:off x="525095" y="1801343"/>
              <a:ext cx="287703" cy="234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hteck 227"/>
            <p:cNvSpPr/>
            <p:nvPr/>
          </p:nvSpPr>
          <p:spPr>
            <a:xfrm>
              <a:off x="511243" y="1616117"/>
              <a:ext cx="376137" cy="2941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ectangle 5"/>
            <p:cNvSpPr>
              <a:spLocks noChangeArrowheads="1"/>
            </p:cNvSpPr>
            <p:nvPr/>
          </p:nvSpPr>
          <p:spPr bwMode="auto">
            <a:xfrm>
              <a:off x="3922305" y="1556221"/>
              <a:ext cx="1777019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dirty="0" smtClean="0">
                  <a:latin typeface="Calibri" panose="020F0502020204030204" pitchFamily="34" charset="0"/>
                </a:rPr>
                <a:t>ringing at 180 MHz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latin typeface="Calibri" panose="020F0502020204030204" pitchFamily="34" charset="0"/>
                </a:rPr>
                <a:t>100ns </a:t>
              </a:r>
              <a:r>
                <a:rPr lang="en-US" altLang="de-DE" sz="1600" dirty="0" smtClean="0">
                  <a:latin typeface="Calibri" panose="020F0502020204030204" pitchFamily="34" charset="0"/>
                </a:rPr>
                <a:t>range</a:t>
              </a:r>
              <a:endParaRPr lang="en-US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230" name="Rechteck 229"/>
            <p:cNvSpPr/>
            <p:nvPr/>
          </p:nvSpPr>
          <p:spPr>
            <a:xfrm>
              <a:off x="5777166" y="1498477"/>
              <a:ext cx="1567239" cy="2941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Rectangle 5"/>
            <p:cNvSpPr>
              <a:spLocks noChangeArrowheads="1"/>
            </p:cNvSpPr>
            <p:nvPr/>
          </p:nvSpPr>
          <p:spPr bwMode="auto">
            <a:xfrm>
              <a:off x="7075425" y="2074877"/>
              <a:ext cx="1316480" cy="347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dirty="0" smtClean="0">
                  <a:latin typeface="Calibri" panose="020F0502020204030204" pitchFamily="34" charset="0"/>
                </a:rPr>
                <a:t>1µs range</a:t>
              </a:r>
              <a:endParaRPr lang="en-US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232" name="Rectangle 5"/>
            <p:cNvSpPr>
              <a:spLocks noChangeArrowheads="1"/>
            </p:cNvSpPr>
            <p:nvPr/>
          </p:nvSpPr>
          <p:spPr bwMode="auto">
            <a:xfrm>
              <a:off x="8044100" y="2268359"/>
              <a:ext cx="105826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U</a:t>
              </a:r>
              <a:r>
                <a:rPr lang="en-US" altLang="de-DE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out</a:t>
              </a:r>
              <a:r>
                <a:rPr lang="en-US" altLang="de-DE" b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</a:t>
              </a:r>
              <a:r>
                <a:rPr lang="en-US" altLang="de-DE" b="1" i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 Q</a:t>
              </a:r>
              <a:r>
                <a:rPr lang="en-US" altLang="de-DE" b="1" i="1" baseline="-25000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in</a:t>
              </a:r>
              <a:r>
                <a:rPr lang="en-US" altLang="de-DE" b="1" i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  <a:endPara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4" name="Rectangle 5"/>
            <p:cNvSpPr>
              <a:spLocks noChangeArrowheads="1"/>
            </p:cNvSpPr>
            <p:nvPr/>
          </p:nvSpPr>
          <p:spPr bwMode="auto">
            <a:xfrm>
              <a:off x="337064" y="1490102"/>
              <a:ext cx="193686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de-DE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  <a:p>
              <a:pPr algn="l">
                <a:spcBef>
                  <a:spcPts val="0"/>
                </a:spcBef>
              </a:pPr>
              <a:r>
                <a:rPr lang="de-DE" altLang="de-DE" sz="1600" i="1" dirty="0" smtClean="0">
                  <a:latin typeface="Calibri" panose="020F0502020204030204" pitchFamily="34" charset="0"/>
                </a:rPr>
                <a:t>Q</a:t>
              </a:r>
              <a:r>
                <a:rPr lang="de-DE" altLang="de-DE" sz="1600" i="1" baseline="-25000" dirty="0" smtClean="0">
                  <a:latin typeface="Calibri" panose="020F0502020204030204" pitchFamily="34" charset="0"/>
                </a:rPr>
                <a:t>in</a:t>
              </a:r>
              <a:r>
                <a:rPr lang="en-US" altLang="de-DE" sz="1600" dirty="0" smtClean="0">
                  <a:latin typeface="Calibri" panose="020F0502020204030204" pitchFamily="34" charset="0"/>
                </a:rPr>
                <a:t>, </a:t>
              </a:r>
              <a:r>
                <a:rPr lang="en-US" altLang="de-DE" sz="1600" dirty="0" err="1" smtClean="0">
                  <a:latin typeface="Calibri" panose="020F0502020204030204" pitchFamily="34" charset="0"/>
                </a:rPr>
                <a:t>ps</a:t>
              </a:r>
              <a:r>
                <a:rPr lang="en-US" altLang="de-DE" sz="1600" dirty="0" smtClean="0">
                  <a:latin typeface="Calibri" panose="020F0502020204030204" pitchFamily="34" charset="0"/>
                </a:rPr>
                <a:t> time range</a:t>
              </a:r>
              <a:endParaRPr lang="en-US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236" name="Rectangle 5"/>
            <p:cNvSpPr>
              <a:spLocks noChangeArrowheads="1"/>
            </p:cNvSpPr>
            <p:nvPr/>
          </p:nvSpPr>
          <p:spPr bwMode="auto">
            <a:xfrm>
              <a:off x="2127762" y="1975972"/>
              <a:ext cx="124953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dirty="0" smtClean="0">
                  <a:latin typeface="Calibri" panose="020F0502020204030204" pitchFamily="34" charset="0"/>
                </a:rPr>
                <a:t>Stretched, </a:t>
              </a:r>
            </a:p>
            <a:p>
              <a:pPr algn="l">
                <a:spcBef>
                  <a:spcPts val="0"/>
                </a:spcBef>
              </a:pPr>
              <a:r>
                <a:rPr lang="de-DE" altLang="de-DE" sz="1600" dirty="0" smtClean="0">
                  <a:latin typeface="Calibri" panose="020F0502020204030204" pitchFamily="34" charset="0"/>
                </a:rPr>
                <a:t>10 n</a:t>
              </a:r>
              <a:r>
                <a:rPr lang="en-US" altLang="de-DE" sz="1600" dirty="0" smtClean="0">
                  <a:latin typeface="Calibri" panose="020F0502020204030204" pitchFamily="34" charset="0"/>
                </a:rPr>
                <a:t>s range</a:t>
              </a:r>
              <a:endParaRPr lang="en-US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237" name="Rechteck 236"/>
            <p:cNvSpPr/>
            <p:nvPr/>
          </p:nvSpPr>
          <p:spPr>
            <a:xfrm>
              <a:off x="7101172" y="1763042"/>
              <a:ext cx="1033988" cy="201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8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117" y="1996853"/>
              <a:ext cx="1240826" cy="984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9578" y="1725243"/>
              <a:ext cx="1655174" cy="1618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" name="Rectangle 5"/>
            <p:cNvSpPr>
              <a:spLocks noChangeArrowheads="1"/>
            </p:cNvSpPr>
            <p:nvPr/>
          </p:nvSpPr>
          <p:spPr bwMode="auto">
            <a:xfrm>
              <a:off x="6082463" y="1666650"/>
              <a:ext cx="2440986" cy="347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output </a:t>
              </a:r>
              <a:r>
                <a:rPr lang="en-US" altLang="de-DE" sz="1600" dirty="0" smtClean="0">
                  <a:latin typeface="Calibri" panose="020F0502020204030204" pitchFamily="34" charset="0"/>
                </a:rPr>
                <a:t>after </a:t>
              </a:r>
              <a:r>
                <a:rPr lang="en-US" altLang="de-DE" sz="1600" dirty="0" err="1" smtClean="0">
                  <a:latin typeface="Calibri" panose="020F0502020204030204" pitchFamily="34" charset="0"/>
                </a:rPr>
                <a:t>sample&amp;hold</a:t>
              </a:r>
              <a:endParaRPr lang="en-US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242" name="Rechteck 241"/>
            <p:cNvSpPr/>
            <p:nvPr/>
          </p:nvSpPr>
          <p:spPr>
            <a:xfrm>
              <a:off x="3277892" y="2268359"/>
              <a:ext cx="436979" cy="695961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3" name="Gerade Verbindung mit Pfeil 242"/>
            <p:cNvCxnSpPr/>
            <p:nvPr/>
          </p:nvCxnSpPr>
          <p:spPr>
            <a:xfrm flipV="1">
              <a:off x="3441905" y="2334898"/>
              <a:ext cx="108952" cy="124461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Freihandform 243"/>
            <p:cNvSpPr/>
            <p:nvPr/>
          </p:nvSpPr>
          <p:spPr>
            <a:xfrm>
              <a:off x="3332115" y="2337228"/>
              <a:ext cx="328531" cy="169368"/>
            </a:xfrm>
            <a:custGeom>
              <a:avLst/>
              <a:gdLst>
                <a:gd name="connsiteX0" fmla="*/ 0 w 721895"/>
                <a:gd name="connsiteY0" fmla="*/ 352927 h 713875"/>
                <a:gd name="connsiteX1" fmla="*/ 228600 w 721895"/>
                <a:gd name="connsiteY1" fmla="*/ 0 h 713875"/>
                <a:gd name="connsiteX2" fmla="*/ 389021 w 721895"/>
                <a:gd name="connsiteY2" fmla="*/ 352927 h 713875"/>
                <a:gd name="connsiteX3" fmla="*/ 517358 w 721895"/>
                <a:gd name="connsiteY3" fmla="*/ 713874 h 713875"/>
                <a:gd name="connsiteX4" fmla="*/ 721895 w 721895"/>
                <a:gd name="connsiteY4" fmla="*/ 348916 h 713875"/>
                <a:gd name="connsiteX0" fmla="*/ 0 w 721895"/>
                <a:gd name="connsiteY0" fmla="*/ 352928 h 713880"/>
                <a:gd name="connsiteX1" fmla="*/ 228600 w 721895"/>
                <a:gd name="connsiteY1" fmla="*/ 1 h 713880"/>
                <a:gd name="connsiteX2" fmla="*/ 376990 w 721895"/>
                <a:gd name="connsiteY2" fmla="*/ 356938 h 713880"/>
                <a:gd name="connsiteX3" fmla="*/ 517358 w 721895"/>
                <a:gd name="connsiteY3" fmla="*/ 713875 h 713880"/>
                <a:gd name="connsiteX4" fmla="*/ 721895 w 721895"/>
                <a:gd name="connsiteY4" fmla="*/ 348917 h 71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895" h="713880">
                  <a:moveTo>
                    <a:pt x="0" y="352928"/>
                  </a:moveTo>
                  <a:cubicBezTo>
                    <a:pt x="81881" y="176464"/>
                    <a:pt x="165768" y="-667"/>
                    <a:pt x="228600" y="1"/>
                  </a:cubicBezTo>
                  <a:cubicBezTo>
                    <a:pt x="291432" y="669"/>
                    <a:pt x="328864" y="237959"/>
                    <a:pt x="376990" y="356938"/>
                  </a:cubicBezTo>
                  <a:cubicBezTo>
                    <a:pt x="425116" y="475917"/>
                    <a:pt x="459874" y="715212"/>
                    <a:pt x="517358" y="713875"/>
                  </a:cubicBezTo>
                  <a:cubicBezTo>
                    <a:pt x="574842" y="712538"/>
                    <a:pt x="647366" y="531062"/>
                    <a:pt x="721895" y="348917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5" name="Gerade Verbindung 244"/>
            <p:cNvCxnSpPr/>
            <p:nvPr/>
          </p:nvCxnSpPr>
          <p:spPr>
            <a:xfrm>
              <a:off x="3140075" y="2611898"/>
              <a:ext cx="137817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Gerade Verbindung 246"/>
            <p:cNvCxnSpPr/>
            <p:nvPr/>
          </p:nvCxnSpPr>
          <p:spPr>
            <a:xfrm>
              <a:off x="3712690" y="2611898"/>
              <a:ext cx="137817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Freihandform 247"/>
            <p:cNvSpPr/>
            <p:nvPr/>
          </p:nvSpPr>
          <p:spPr>
            <a:xfrm>
              <a:off x="3332115" y="2519154"/>
              <a:ext cx="328531" cy="169368"/>
            </a:xfrm>
            <a:custGeom>
              <a:avLst/>
              <a:gdLst>
                <a:gd name="connsiteX0" fmla="*/ 0 w 721895"/>
                <a:gd name="connsiteY0" fmla="*/ 352927 h 713875"/>
                <a:gd name="connsiteX1" fmla="*/ 228600 w 721895"/>
                <a:gd name="connsiteY1" fmla="*/ 0 h 713875"/>
                <a:gd name="connsiteX2" fmla="*/ 389021 w 721895"/>
                <a:gd name="connsiteY2" fmla="*/ 352927 h 713875"/>
                <a:gd name="connsiteX3" fmla="*/ 517358 w 721895"/>
                <a:gd name="connsiteY3" fmla="*/ 713874 h 713875"/>
                <a:gd name="connsiteX4" fmla="*/ 721895 w 721895"/>
                <a:gd name="connsiteY4" fmla="*/ 348916 h 713875"/>
                <a:gd name="connsiteX0" fmla="*/ 0 w 721895"/>
                <a:gd name="connsiteY0" fmla="*/ 352928 h 713880"/>
                <a:gd name="connsiteX1" fmla="*/ 228600 w 721895"/>
                <a:gd name="connsiteY1" fmla="*/ 1 h 713880"/>
                <a:gd name="connsiteX2" fmla="*/ 376990 w 721895"/>
                <a:gd name="connsiteY2" fmla="*/ 356938 h 713880"/>
                <a:gd name="connsiteX3" fmla="*/ 517358 w 721895"/>
                <a:gd name="connsiteY3" fmla="*/ 713875 h 713880"/>
                <a:gd name="connsiteX4" fmla="*/ 721895 w 721895"/>
                <a:gd name="connsiteY4" fmla="*/ 348917 h 71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895" h="713880">
                  <a:moveTo>
                    <a:pt x="0" y="352928"/>
                  </a:moveTo>
                  <a:cubicBezTo>
                    <a:pt x="81881" y="176464"/>
                    <a:pt x="165768" y="-667"/>
                    <a:pt x="228600" y="1"/>
                  </a:cubicBezTo>
                  <a:cubicBezTo>
                    <a:pt x="291432" y="669"/>
                    <a:pt x="328864" y="237959"/>
                    <a:pt x="376990" y="356938"/>
                  </a:cubicBezTo>
                  <a:cubicBezTo>
                    <a:pt x="425116" y="475917"/>
                    <a:pt x="459874" y="715212"/>
                    <a:pt x="517358" y="713875"/>
                  </a:cubicBezTo>
                  <a:cubicBezTo>
                    <a:pt x="574842" y="712538"/>
                    <a:pt x="647366" y="531062"/>
                    <a:pt x="721895" y="348917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9" name="Freihandform 248"/>
            <p:cNvSpPr/>
            <p:nvPr/>
          </p:nvSpPr>
          <p:spPr>
            <a:xfrm>
              <a:off x="3314298" y="2726712"/>
              <a:ext cx="328531" cy="169368"/>
            </a:xfrm>
            <a:custGeom>
              <a:avLst/>
              <a:gdLst>
                <a:gd name="connsiteX0" fmla="*/ 0 w 721895"/>
                <a:gd name="connsiteY0" fmla="*/ 352927 h 713875"/>
                <a:gd name="connsiteX1" fmla="*/ 228600 w 721895"/>
                <a:gd name="connsiteY1" fmla="*/ 0 h 713875"/>
                <a:gd name="connsiteX2" fmla="*/ 389021 w 721895"/>
                <a:gd name="connsiteY2" fmla="*/ 352927 h 713875"/>
                <a:gd name="connsiteX3" fmla="*/ 517358 w 721895"/>
                <a:gd name="connsiteY3" fmla="*/ 713874 h 713875"/>
                <a:gd name="connsiteX4" fmla="*/ 721895 w 721895"/>
                <a:gd name="connsiteY4" fmla="*/ 348916 h 713875"/>
                <a:gd name="connsiteX0" fmla="*/ 0 w 721895"/>
                <a:gd name="connsiteY0" fmla="*/ 352928 h 713880"/>
                <a:gd name="connsiteX1" fmla="*/ 228600 w 721895"/>
                <a:gd name="connsiteY1" fmla="*/ 1 h 713880"/>
                <a:gd name="connsiteX2" fmla="*/ 376990 w 721895"/>
                <a:gd name="connsiteY2" fmla="*/ 356938 h 713880"/>
                <a:gd name="connsiteX3" fmla="*/ 517358 w 721895"/>
                <a:gd name="connsiteY3" fmla="*/ 713875 h 713880"/>
                <a:gd name="connsiteX4" fmla="*/ 721895 w 721895"/>
                <a:gd name="connsiteY4" fmla="*/ 348917 h 71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895" h="713880">
                  <a:moveTo>
                    <a:pt x="0" y="352928"/>
                  </a:moveTo>
                  <a:cubicBezTo>
                    <a:pt x="81881" y="176464"/>
                    <a:pt x="165768" y="-667"/>
                    <a:pt x="228600" y="1"/>
                  </a:cubicBezTo>
                  <a:cubicBezTo>
                    <a:pt x="291432" y="669"/>
                    <a:pt x="328864" y="237959"/>
                    <a:pt x="376990" y="356938"/>
                  </a:cubicBezTo>
                  <a:cubicBezTo>
                    <a:pt x="425116" y="475917"/>
                    <a:pt x="459874" y="715212"/>
                    <a:pt x="517358" y="713875"/>
                  </a:cubicBezTo>
                  <a:cubicBezTo>
                    <a:pt x="574842" y="712538"/>
                    <a:pt x="647366" y="531062"/>
                    <a:pt x="721895" y="348917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50" name="Gerade Verbindung mit Pfeil 249"/>
            <p:cNvCxnSpPr/>
            <p:nvPr/>
          </p:nvCxnSpPr>
          <p:spPr>
            <a:xfrm flipV="1">
              <a:off x="3416427" y="2749165"/>
              <a:ext cx="108952" cy="124461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Rectangle 5"/>
            <p:cNvSpPr>
              <a:spLocks noChangeArrowheads="1"/>
            </p:cNvSpPr>
            <p:nvPr/>
          </p:nvSpPr>
          <p:spPr bwMode="auto">
            <a:xfrm>
              <a:off x="3072030" y="1976248"/>
              <a:ext cx="104682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bandpass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3010" name="Picture 2" descr="H:\Frankfurt Vorlesung\aaa Frankfurt WS2019\ICT paper\gauss_ict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7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271" y="2312920"/>
              <a:ext cx="990760" cy="76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uppieren 3"/>
          <p:cNvGrpSpPr/>
          <p:nvPr/>
        </p:nvGrpSpPr>
        <p:grpSpPr>
          <a:xfrm>
            <a:off x="2973983" y="3524567"/>
            <a:ext cx="6170017" cy="2940245"/>
            <a:chOff x="2973983" y="3524567"/>
            <a:chExt cx="6170017" cy="2940245"/>
          </a:xfrm>
        </p:grpSpPr>
        <p:sp>
          <p:nvSpPr>
            <p:cNvPr id="313" name="Freihandform 312"/>
            <p:cNvSpPr/>
            <p:nvPr/>
          </p:nvSpPr>
          <p:spPr>
            <a:xfrm>
              <a:off x="3839770" y="3983665"/>
              <a:ext cx="253111" cy="540813"/>
            </a:xfrm>
            <a:custGeom>
              <a:avLst/>
              <a:gdLst>
                <a:gd name="connsiteX0" fmla="*/ 18472 w 253111"/>
                <a:gd name="connsiteY0" fmla="*/ 12723 h 540813"/>
                <a:gd name="connsiteX1" fmla="*/ 103991 w 253111"/>
                <a:gd name="connsiteY1" fmla="*/ 48905 h 540813"/>
                <a:gd name="connsiteX2" fmla="*/ 159908 w 253111"/>
                <a:gd name="connsiteY2" fmla="*/ 104821 h 540813"/>
                <a:gd name="connsiteX3" fmla="*/ 205957 w 253111"/>
                <a:gd name="connsiteY3" fmla="*/ 177184 h 540813"/>
                <a:gd name="connsiteX4" fmla="*/ 232270 w 253111"/>
                <a:gd name="connsiteY4" fmla="*/ 246257 h 540813"/>
                <a:gd name="connsiteX5" fmla="*/ 245427 w 253111"/>
                <a:gd name="connsiteY5" fmla="*/ 282439 h 540813"/>
                <a:gd name="connsiteX6" fmla="*/ 252006 w 253111"/>
                <a:gd name="connsiteY6" fmla="*/ 295595 h 540813"/>
                <a:gd name="connsiteX7" fmla="*/ 222403 w 253111"/>
                <a:gd name="connsiteY7" fmla="*/ 351512 h 540813"/>
                <a:gd name="connsiteX8" fmla="*/ 202667 w 253111"/>
                <a:gd name="connsiteY8" fmla="*/ 430453 h 540813"/>
                <a:gd name="connsiteX9" fmla="*/ 182932 w 253111"/>
                <a:gd name="connsiteY9" fmla="*/ 519262 h 540813"/>
                <a:gd name="connsiteX10" fmla="*/ 15183 w 253111"/>
                <a:gd name="connsiteY10" fmla="*/ 519262 h 540813"/>
                <a:gd name="connsiteX11" fmla="*/ 8604 w 253111"/>
                <a:gd name="connsiteY11" fmla="*/ 279149 h 540813"/>
                <a:gd name="connsiteX12" fmla="*/ 18472 w 253111"/>
                <a:gd name="connsiteY12" fmla="*/ 12723 h 54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3111" h="540813">
                  <a:moveTo>
                    <a:pt x="18472" y="12723"/>
                  </a:moveTo>
                  <a:cubicBezTo>
                    <a:pt x="34370" y="-25651"/>
                    <a:pt x="80418" y="33555"/>
                    <a:pt x="103991" y="48905"/>
                  </a:cubicBezTo>
                  <a:cubicBezTo>
                    <a:pt x="127564" y="64255"/>
                    <a:pt x="142914" y="83441"/>
                    <a:pt x="159908" y="104821"/>
                  </a:cubicBezTo>
                  <a:cubicBezTo>
                    <a:pt x="176902" y="126201"/>
                    <a:pt x="193897" y="153612"/>
                    <a:pt x="205957" y="177184"/>
                  </a:cubicBezTo>
                  <a:cubicBezTo>
                    <a:pt x="218017" y="200756"/>
                    <a:pt x="225692" y="228714"/>
                    <a:pt x="232270" y="246257"/>
                  </a:cubicBezTo>
                  <a:cubicBezTo>
                    <a:pt x="238848" y="263800"/>
                    <a:pt x="242138" y="274216"/>
                    <a:pt x="245427" y="282439"/>
                  </a:cubicBezTo>
                  <a:cubicBezTo>
                    <a:pt x="248716" y="290662"/>
                    <a:pt x="255843" y="284083"/>
                    <a:pt x="252006" y="295595"/>
                  </a:cubicBezTo>
                  <a:cubicBezTo>
                    <a:pt x="248169" y="307107"/>
                    <a:pt x="230626" y="329036"/>
                    <a:pt x="222403" y="351512"/>
                  </a:cubicBezTo>
                  <a:cubicBezTo>
                    <a:pt x="214180" y="373988"/>
                    <a:pt x="209245" y="402495"/>
                    <a:pt x="202667" y="430453"/>
                  </a:cubicBezTo>
                  <a:cubicBezTo>
                    <a:pt x="196089" y="458411"/>
                    <a:pt x="214179" y="504461"/>
                    <a:pt x="182932" y="519262"/>
                  </a:cubicBezTo>
                  <a:cubicBezTo>
                    <a:pt x="151685" y="534064"/>
                    <a:pt x="44238" y="559281"/>
                    <a:pt x="15183" y="519262"/>
                  </a:cubicBezTo>
                  <a:cubicBezTo>
                    <a:pt x="-13872" y="479243"/>
                    <a:pt x="7508" y="364120"/>
                    <a:pt x="8604" y="279149"/>
                  </a:cubicBezTo>
                  <a:cubicBezTo>
                    <a:pt x="9700" y="194178"/>
                    <a:pt x="2574" y="51097"/>
                    <a:pt x="18472" y="12723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Freihandform 313"/>
            <p:cNvSpPr/>
            <p:nvPr/>
          </p:nvSpPr>
          <p:spPr>
            <a:xfrm>
              <a:off x="3874086" y="3987688"/>
              <a:ext cx="1630060" cy="566906"/>
            </a:xfrm>
            <a:custGeom>
              <a:avLst/>
              <a:gdLst>
                <a:gd name="connsiteX0" fmla="*/ 68807 w 1630060"/>
                <a:gd name="connsiteY0" fmla="*/ 42987 h 566906"/>
                <a:gd name="connsiteX1" fmla="*/ 174877 w 1630060"/>
                <a:gd name="connsiteY1" fmla="*/ 160030 h 566906"/>
                <a:gd name="connsiteX2" fmla="*/ 211453 w 1630060"/>
                <a:gd name="connsiteY2" fmla="*/ 280731 h 566906"/>
                <a:gd name="connsiteX3" fmla="*/ 226084 w 1630060"/>
                <a:gd name="connsiteY3" fmla="*/ 291704 h 566906"/>
                <a:gd name="connsiteX4" fmla="*/ 269975 w 1630060"/>
                <a:gd name="connsiteY4" fmla="*/ 211237 h 566906"/>
                <a:gd name="connsiteX5" fmla="*/ 313866 w 1630060"/>
                <a:gd name="connsiteY5" fmla="*/ 192949 h 566906"/>
                <a:gd name="connsiteX6" fmla="*/ 365072 w 1630060"/>
                <a:gd name="connsiteY6" fmla="*/ 171003 h 566906"/>
                <a:gd name="connsiteX7" fmla="*/ 471143 w 1630060"/>
                <a:gd name="connsiteY7" fmla="*/ 181976 h 566906"/>
                <a:gd name="connsiteX8" fmla="*/ 536980 w 1630060"/>
                <a:gd name="connsiteY8" fmla="*/ 181976 h 566906"/>
                <a:gd name="connsiteX9" fmla="*/ 584528 w 1630060"/>
                <a:gd name="connsiteY9" fmla="*/ 192949 h 566906"/>
                <a:gd name="connsiteX10" fmla="*/ 632077 w 1630060"/>
                <a:gd name="connsiteY10" fmla="*/ 247813 h 566906"/>
                <a:gd name="connsiteX11" fmla="*/ 668653 w 1630060"/>
                <a:gd name="connsiteY11" fmla="*/ 317307 h 566906"/>
                <a:gd name="connsiteX12" fmla="*/ 697914 w 1630060"/>
                <a:gd name="connsiteY12" fmla="*/ 405090 h 566906"/>
                <a:gd name="connsiteX13" fmla="*/ 701572 w 1630060"/>
                <a:gd name="connsiteY13" fmla="*/ 448981 h 566906"/>
                <a:gd name="connsiteX14" fmla="*/ 705229 w 1630060"/>
                <a:gd name="connsiteY14" fmla="*/ 518475 h 566906"/>
                <a:gd name="connsiteX15" fmla="*/ 888109 w 1630060"/>
                <a:gd name="connsiteY15" fmla="*/ 525790 h 566906"/>
                <a:gd name="connsiteX16" fmla="*/ 924685 w 1630060"/>
                <a:gd name="connsiteY16" fmla="*/ 452638 h 566906"/>
                <a:gd name="connsiteX17" fmla="*/ 961261 w 1630060"/>
                <a:gd name="connsiteY17" fmla="*/ 353883 h 566906"/>
                <a:gd name="connsiteX18" fmla="*/ 979549 w 1630060"/>
                <a:gd name="connsiteY18" fmla="*/ 280731 h 566906"/>
                <a:gd name="connsiteX19" fmla="*/ 1023440 w 1630060"/>
                <a:gd name="connsiteY19" fmla="*/ 222210 h 566906"/>
                <a:gd name="connsiteX20" fmla="*/ 1096592 w 1630060"/>
                <a:gd name="connsiteY20" fmla="*/ 192949 h 566906"/>
                <a:gd name="connsiteX21" fmla="*/ 1202663 w 1630060"/>
                <a:gd name="connsiteY21" fmla="*/ 192949 h 566906"/>
                <a:gd name="connsiteX22" fmla="*/ 1264842 w 1630060"/>
                <a:gd name="connsiteY22" fmla="*/ 196606 h 566906"/>
                <a:gd name="connsiteX23" fmla="*/ 1345309 w 1630060"/>
                <a:gd name="connsiteY23" fmla="*/ 244155 h 566906"/>
                <a:gd name="connsiteX24" fmla="*/ 1381885 w 1630060"/>
                <a:gd name="connsiteY24" fmla="*/ 313650 h 566906"/>
                <a:gd name="connsiteX25" fmla="*/ 1418461 w 1630060"/>
                <a:gd name="connsiteY25" fmla="*/ 405090 h 566906"/>
                <a:gd name="connsiteX26" fmla="*/ 1436749 w 1630060"/>
                <a:gd name="connsiteY26" fmla="*/ 463611 h 566906"/>
                <a:gd name="connsiteX27" fmla="*/ 1429434 w 1630060"/>
                <a:gd name="connsiteY27" fmla="*/ 500187 h 566906"/>
                <a:gd name="connsiteX28" fmla="*/ 1433092 w 1630060"/>
                <a:gd name="connsiteY28" fmla="*/ 555051 h 566906"/>
                <a:gd name="connsiteX29" fmla="*/ 1583053 w 1630060"/>
                <a:gd name="connsiteY29" fmla="*/ 555051 h 566906"/>
                <a:gd name="connsiteX30" fmla="*/ 1594026 w 1630060"/>
                <a:gd name="connsiteY30" fmla="*/ 427035 h 566906"/>
                <a:gd name="connsiteX31" fmla="*/ 1590368 w 1630060"/>
                <a:gd name="connsiteY31" fmla="*/ 390459 h 566906"/>
                <a:gd name="connsiteX32" fmla="*/ 1594026 w 1630060"/>
                <a:gd name="connsiteY32" fmla="*/ 200264 h 566906"/>
                <a:gd name="connsiteX33" fmla="*/ 1594026 w 1630060"/>
                <a:gd name="connsiteY33" fmla="*/ 32014 h 566906"/>
                <a:gd name="connsiteX34" fmla="*/ 1594026 w 1630060"/>
                <a:gd name="connsiteY34" fmla="*/ 21042 h 566906"/>
                <a:gd name="connsiteX35" fmla="*/ 1107565 w 1630060"/>
                <a:gd name="connsiteY35" fmla="*/ 21042 h 566906"/>
                <a:gd name="connsiteX36" fmla="*/ 547952 w 1630060"/>
                <a:gd name="connsiteY36" fmla="*/ 17384 h 566906"/>
                <a:gd name="connsiteX37" fmla="*/ 240714 w 1630060"/>
                <a:gd name="connsiteY37" fmla="*/ 17384 h 566906"/>
                <a:gd name="connsiteX38" fmla="*/ 28573 w 1630060"/>
                <a:gd name="connsiteY38" fmla="*/ 2754 h 566906"/>
                <a:gd name="connsiteX39" fmla="*/ 10285 w 1630060"/>
                <a:gd name="connsiteY39" fmla="*/ 6411 h 566906"/>
                <a:gd name="connsiteX40" fmla="*/ 68807 w 1630060"/>
                <a:gd name="connsiteY40" fmla="*/ 42987 h 56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0060" h="566906">
                  <a:moveTo>
                    <a:pt x="68807" y="42987"/>
                  </a:moveTo>
                  <a:cubicBezTo>
                    <a:pt x="96239" y="68590"/>
                    <a:pt x="151103" y="120406"/>
                    <a:pt x="174877" y="160030"/>
                  </a:cubicBezTo>
                  <a:cubicBezTo>
                    <a:pt x="198651" y="199654"/>
                    <a:pt x="202919" y="258785"/>
                    <a:pt x="211453" y="280731"/>
                  </a:cubicBezTo>
                  <a:cubicBezTo>
                    <a:pt x="219987" y="302677"/>
                    <a:pt x="216330" y="303286"/>
                    <a:pt x="226084" y="291704"/>
                  </a:cubicBezTo>
                  <a:cubicBezTo>
                    <a:pt x="235838" y="280122"/>
                    <a:pt x="255345" y="227696"/>
                    <a:pt x="269975" y="211237"/>
                  </a:cubicBezTo>
                  <a:cubicBezTo>
                    <a:pt x="284605" y="194778"/>
                    <a:pt x="313866" y="192949"/>
                    <a:pt x="313866" y="192949"/>
                  </a:cubicBezTo>
                  <a:cubicBezTo>
                    <a:pt x="329715" y="186243"/>
                    <a:pt x="338859" y="172832"/>
                    <a:pt x="365072" y="171003"/>
                  </a:cubicBezTo>
                  <a:cubicBezTo>
                    <a:pt x="391285" y="169174"/>
                    <a:pt x="442492" y="180147"/>
                    <a:pt x="471143" y="181976"/>
                  </a:cubicBezTo>
                  <a:cubicBezTo>
                    <a:pt x="499794" y="183805"/>
                    <a:pt x="518083" y="180147"/>
                    <a:pt x="536980" y="181976"/>
                  </a:cubicBezTo>
                  <a:cubicBezTo>
                    <a:pt x="555877" y="183805"/>
                    <a:pt x="568679" y="181976"/>
                    <a:pt x="584528" y="192949"/>
                  </a:cubicBezTo>
                  <a:cubicBezTo>
                    <a:pt x="600377" y="203922"/>
                    <a:pt x="618056" y="227087"/>
                    <a:pt x="632077" y="247813"/>
                  </a:cubicBezTo>
                  <a:cubicBezTo>
                    <a:pt x="646098" y="268539"/>
                    <a:pt x="657680" y="291094"/>
                    <a:pt x="668653" y="317307"/>
                  </a:cubicBezTo>
                  <a:cubicBezTo>
                    <a:pt x="679626" y="343520"/>
                    <a:pt x="692428" y="383144"/>
                    <a:pt x="697914" y="405090"/>
                  </a:cubicBezTo>
                  <a:cubicBezTo>
                    <a:pt x="703401" y="427036"/>
                    <a:pt x="700353" y="430084"/>
                    <a:pt x="701572" y="448981"/>
                  </a:cubicBezTo>
                  <a:cubicBezTo>
                    <a:pt x="702791" y="467878"/>
                    <a:pt x="674140" y="505674"/>
                    <a:pt x="705229" y="518475"/>
                  </a:cubicBezTo>
                  <a:cubicBezTo>
                    <a:pt x="736319" y="531277"/>
                    <a:pt x="851533" y="536763"/>
                    <a:pt x="888109" y="525790"/>
                  </a:cubicBezTo>
                  <a:cubicBezTo>
                    <a:pt x="924685" y="514817"/>
                    <a:pt x="912493" y="481289"/>
                    <a:pt x="924685" y="452638"/>
                  </a:cubicBezTo>
                  <a:cubicBezTo>
                    <a:pt x="936877" y="423987"/>
                    <a:pt x="952117" y="382534"/>
                    <a:pt x="961261" y="353883"/>
                  </a:cubicBezTo>
                  <a:cubicBezTo>
                    <a:pt x="970405" y="325232"/>
                    <a:pt x="969186" y="302676"/>
                    <a:pt x="979549" y="280731"/>
                  </a:cubicBezTo>
                  <a:cubicBezTo>
                    <a:pt x="989912" y="258786"/>
                    <a:pt x="1003933" y="236840"/>
                    <a:pt x="1023440" y="222210"/>
                  </a:cubicBezTo>
                  <a:cubicBezTo>
                    <a:pt x="1042947" y="207580"/>
                    <a:pt x="1066722" y="197826"/>
                    <a:pt x="1096592" y="192949"/>
                  </a:cubicBezTo>
                  <a:cubicBezTo>
                    <a:pt x="1126462" y="188072"/>
                    <a:pt x="1174621" y="192340"/>
                    <a:pt x="1202663" y="192949"/>
                  </a:cubicBezTo>
                  <a:cubicBezTo>
                    <a:pt x="1230705" y="193558"/>
                    <a:pt x="1241068" y="188072"/>
                    <a:pt x="1264842" y="196606"/>
                  </a:cubicBezTo>
                  <a:cubicBezTo>
                    <a:pt x="1288616" y="205140"/>
                    <a:pt x="1325802" y="224648"/>
                    <a:pt x="1345309" y="244155"/>
                  </a:cubicBezTo>
                  <a:cubicBezTo>
                    <a:pt x="1364816" y="263662"/>
                    <a:pt x="1369693" y="286828"/>
                    <a:pt x="1381885" y="313650"/>
                  </a:cubicBezTo>
                  <a:cubicBezTo>
                    <a:pt x="1394077" y="340472"/>
                    <a:pt x="1409317" y="380097"/>
                    <a:pt x="1418461" y="405090"/>
                  </a:cubicBezTo>
                  <a:cubicBezTo>
                    <a:pt x="1427605" y="430083"/>
                    <a:pt x="1434920" y="447762"/>
                    <a:pt x="1436749" y="463611"/>
                  </a:cubicBezTo>
                  <a:cubicBezTo>
                    <a:pt x="1438578" y="479460"/>
                    <a:pt x="1430043" y="484947"/>
                    <a:pt x="1429434" y="500187"/>
                  </a:cubicBezTo>
                  <a:cubicBezTo>
                    <a:pt x="1428825" y="515427"/>
                    <a:pt x="1407489" y="545907"/>
                    <a:pt x="1433092" y="555051"/>
                  </a:cubicBezTo>
                  <a:cubicBezTo>
                    <a:pt x="1458695" y="564195"/>
                    <a:pt x="1556231" y="576387"/>
                    <a:pt x="1583053" y="555051"/>
                  </a:cubicBezTo>
                  <a:cubicBezTo>
                    <a:pt x="1609875" y="533715"/>
                    <a:pt x="1592807" y="454467"/>
                    <a:pt x="1594026" y="427035"/>
                  </a:cubicBezTo>
                  <a:cubicBezTo>
                    <a:pt x="1595245" y="399603"/>
                    <a:pt x="1590368" y="428254"/>
                    <a:pt x="1590368" y="390459"/>
                  </a:cubicBezTo>
                  <a:cubicBezTo>
                    <a:pt x="1590368" y="352664"/>
                    <a:pt x="1593416" y="260005"/>
                    <a:pt x="1594026" y="200264"/>
                  </a:cubicBezTo>
                  <a:cubicBezTo>
                    <a:pt x="1594636" y="140523"/>
                    <a:pt x="1594026" y="32014"/>
                    <a:pt x="1594026" y="32014"/>
                  </a:cubicBezTo>
                  <a:cubicBezTo>
                    <a:pt x="1594026" y="2144"/>
                    <a:pt x="1675103" y="22871"/>
                    <a:pt x="1594026" y="21042"/>
                  </a:cubicBezTo>
                  <a:cubicBezTo>
                    <a:pt x="1512949" y="19213"/>
                    <a:pt x="1107565" y="21042"/>
                    <a:pt x="1107565" y="21042"/>
                  </a:cubicBezTo>
                  <a:lnTo>
                    <a:pt x="547952" y="17384"/>
                  </a:lnTo>
                  <a:cubicBezTo>
                    <a:pt x="403477" y="16774"/>
                    <a:pt x="327277" y="19822"/>
                    <a:pt x="240714" y="17384"/>
                  </a:cubicBezTo>
                  <a:cubicBezTo>
                    <a:pt x="154151" y="14946"/>
                    <a:pt x="66978" y="4583"/>
                    <a:pt x="28573" y="2754"/>
                  </a:cubicBezTo>
                  <a:cubicBezTo>
                    <a:pt x="-9832" y="925"/>
                    <a:pt x="-2517" y="-3952"/>
                    <a:pt x="10285" y="6411"/>
                  </a:cubicBezTo>
                  <a:cubicBezTo>
                    <a:pt x="23087" y="16774"/>
                    <a:pt x="41375" y="17384"/>
                    <a:pt x="68807" y="42987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ihandform 121"/>
            <p:cNvSpPr/>
            <p:nvPr/>
          </p:nvSpPr>
          <p:spPr>
            <a:xfrm>
              <a:off x="5055831" y="4467478"/>
              <a:ext cx="78360" cy="695016"/>
            </a:xfrm>
            <a:custGeom>
              <a:avLst/>
              <a:gdLst>
                <a:gd name="connsiteX0" fmla="*/ 17335 w 52927"/>
                <a:gd name="connsiteY0" fmla="*/ 0 h 650047"/>
                <a:gd name="connsiteX1" fmla="*/ 52004 w 52927"/>
                <a:gd name="connsiteY1" fmla="*/ 229683 h 650047"/>
                <a:gd name="connsiteX2" fmla="*/ 43336 w 52927"/>
                <a:gd name="connsiteY2" fmla="*/ 377028 h 650047"/>
                <a:gd name="connsiteX3" fmla="*/ 47670 w 52927"/>
                <a:gd name="connsiteY3" fmla="*/ 485369 h 650047"/>
                <a:gd name="connsiteX4" fmla="*/ 21668 w 52927"/>
                <a:gd name="connsiteY4" fmla="*/ 624046 h 650047"/>
                <a:gd name="connsiteX5" fmla="*/ 13001 w 52927"/>
                <a:gd name="connsiteY5" fmla="*/ 641380 h 650047"/>
                <a:gd name="connsiteX6" fmla="*/ 0 w 52927"/>
                <a:gd name="connsiteY6" fmla="*/ 650047 h 650047"/>
                <a:gd name="connsiteX0" fmla="*/ 34670 w 52154"/>
                <a:gd name="connsiteY0" fmla="*/ 0 h 741054"/>
                <a:gd name="connsiteX1" fmla="*/ 52004 w 52154"/>
                <a:gd name="connsiteY1" fmla="*/ 320690 h 741054"/>
                <a:gd name="connsiteX2" fmla="*/ 43336 w 52154"/>
                <a:gd name="connsiteY2" fmla="*/ 468035 h 741054"/>
                <a:gd name="connsiteX3" fmla="*/ 47670 w 52154"/>
                <a:gd name="connsiteY3" fmla="*/ 576376 h 741054"/>
                <a:gd name="connsiteX4" fmla="*/ 21668 w 52154"/>
                <a:gd name="connsiteY4" fmla="*/ 715053 h 741054"/>
                <a:gd name="connsiteX5" fmla="*/ 13001 w 52154"/>
                <a:gd name="connsiteY5" fmla="*/ 732387 h 741054"/>
                <a:gd name="connsiteX6" fmla="*/ 0 w 52154"/>
                <a:gd name="connsiteY6" fmla="*/ 741054 h 741054"/>
                <a:gd name="connsiteX0" fmla="*/ 34670 w 78054"/>
                <a:gd name="connsiteY0" fmla="*/ 0 h 741054"/>
                <a:gd name="connsiteX1" fmla="*/ 78006 w 78054"/>
                <a:gd name="connsiteY1" fmla="*/ 329357 h 741054"/>
                <a:gd name="connsiteX2" fmla="*/ 43336 w 78054"/>
                <a:gd name="connsiteY2" fmla="*/ 468035 h 741054"/>
                <a:gd name="connsiteX3" fmla="*/ 47670 w 78054"/>
                <a:gd name="connsiteY3" fmla="*/ 576376 h 741054"/>
                <a:gd name="connsiteX4" fmla="*/ 21668 w 78054"/>
                <a:gd name="connsiteY4" fmla="*/ 715053 h 741054"/>
                <a:gd name="connsiteX5" fmla="*/ 13001 w 78054"/>
                <a:gd name="connsiteY5" fmla="*/ 732387 h 741054"/>
                <a:gd name="connsiteX6" fmla="*/ 0 w 78054"/>
                <a:gd name="connsiteY6" fmla="*/ 741054 h 741054"/>
                <a:gd name="connsiteX0" fmla="*/ 34670 w 79824"/>
                <a:gd name="connsiteY0" fmla="*/ 0 h 741054"/>
                <a:gd name="connsiteX1" fmla="*/ 78006 w 79824"/>
                <a:gd name="connsiteY1" fmla="*/ 329357 h 741054"/>
                <a:gd name="connsiteX2" fmla="*/ 69338 w 79824"/>
                <a:gd name="connsiteY2" fmla="*/ 472369 h 741054"/>
                <a:gd name="connsiteX3" fmla="*/ 47670 w 79824"/>
                <a:gd name="connsiteY3" fmla="*/ 576376 h 741054"/>
                <a:gd name="connsiteX4" fmla="*/ 21668 w 79824"/>
                <a:gd name="connsiteY4" fmla="*/ 715053 h 741054"/>
                <a:gd name="connsiteX5" fmla="*/ 13001 w 79824"/>
                <a:gd name="connsiteY5" fmla="*/ 732387 h 741054"/>
                <a:gd name="connsiteX6" fmla="*/ 0 w 79824"/>
                <a:gd name="connsiteY6" fmla="*/ 741054 h 741054"/>
                <a:gd name="connsiteX0" fmla="*/ 21708 w 66862"/>
                <a:gd name="connsiteY0" fmla="*/ 0 h 810393"/>
                <a:gd name="connsiteX1" fmla="*/ 65044 w 66862"/>
                <a:gd name="connsiteY1" fmla="*/ 329357 h 810393"/>
                <a:gd name="connsiteX2" fmla="*/ 56376 w 66862"/>
                <a:gd name="connsiteY2" fmla="*/ 472369 h 810393"/>
                <a:gd name="connsiteX3" fmla="*/ 34708 w 66862"/>
                <a:gd name="connsiteY3" fmla="*/ 576376 h 810393"/>
                <a:gd name="connsiteX4" fmla="*/ 8706 w 66862"/>
                <a:gd name="connsiteY4" fmla="*/ 715053 h 810393"/>
                <a:gd name="connsiteX5" fmla="*/ 39 w 66862"/>
                <a:gd name="connsiteY5" fmla="*/ 732387 h 810393"/>
                <a:gd name="connsiteX6" fmla="*/ 4373 w 66862"/>
                <a:gd name="connsiteY6" fmla="*/ 810393 h 810393"/>
                <a:gd name="connsiteX0" fmla="*/ 21950 w 67104"/>
                <a:gd name="connsiteY0" fmla="*/ 0 h 810393"/>
                <a:gd name="connsiteX1" fmla="*/ 65286 w 67104"/>
                <a:gd name="connsiteY1" fmla="*/ 329357 h 810393"/>
                <a:gd name="connsiteX2" fmla="*/ 56618 w 67104"/>
                <a:gd name="connsiteY2" fmla="*/ 472369 h 810393"/>
                <a:gd name="connsiteX3" fmla="*/ 34950 w 67104"/>
                <a:gd name="connsiteY3" fmla="*/ 576376 h 810393"/>
                <a:gd name="connsiteX4" fmla="*/ 17616 w 67104"/>
                <a:gd name="connsiteY4" fmla="*/ 771391 h 810393"/>
                <a:gd name="connsiteX5" fmla="*/ 281 w 67104"/>
                <a:gd name="connsiteY5" fmla="*/ 732387 h 810393"/>
                <a:gd name="connsiteX6" fmla="*/ 4615 w 67104"/>
                <a:gd name="connsiteY6" fmla="*/ 810393 h 810393"/>
                <a:gd name="connsiteX0" fmla="*/ 21950 w 66817"/>
                <a:gd name="connsiteY0" fmla="*/ 0 h 810393"/>
                <a:gd name="connsiteX1" fmla="*/ 65286 w 66817"/>
                <a:gd name="connsiteY1" fmla="*/ 329357 h 810393"/>
                <a:gd name="connsiteX2" fmla="*/ 56618 w 66817"/>
                <a:gd name="connsiteY2" fmla="*/ 472369 h 810393"/>
                <a:gd name="connsiteX3" fmla="*/ 52284 w 66817"/>
                <a:gd name="connsiteY3" fmla="*/ 602378 h 810393"/>
                <a:gd name="connsiteX4" fmla="*/ 17616 w 66817"/>
                <a:gd name="connsiteY4" fmla="*/ 771391 h 810393"/>
                <a:gd name="connsiteX5" fmla="*/ 281 w 66817"/>
                <a:gd name="connsiteY5" fmla="*/ 732387 h 810393"/>
                <a:gd name="connsiteX6" fmla="*/ 4615 w 66817"/>
                <a:gd name="connsiteY6" fmla="*/ 810393 h 810393"/>
                <a:gd name="connsiteX0" fmla="*/ 17335 w 62202"/>
                <a:gd name="connsiteY0" fmla="*/ 0 h 810393"/>
                <a:gd name="connsiteX1" fmla="*/ 60671 w 62202"/>
                <a:gd name="connsiteY1" fmla="*/ 329357 h 810393"/>
                <a:gd name="connsiteX2" fmla="*/ 52003 w 62202"/>
                <a:gd name="connsiteY2" fmla="*/ 472369 h 810393"/>
                <a:gd name="connsiteX3" fmla="*/ 47669 w 62202"/>
                <a:gd name="connsiteY3" fmla="*/ 602378 h 810393"/>
                <a:gd name="connsiteX4" fmla="*/ 13001 w 62202"/>
                <a:gd name="connsiteY4" fmla="*/ 771391 h 810393"/>
                <a:gd name="connsiteX5" fmla="*/ 0 w 62202"/>
                <a:gd name="connsiteY5" fmla="*/ 810393 h 810393"/>
                <a:gd name="connsiteX0" fmla="*/ 17335 w 64418"/>
                <a:gd name="connsiteY0" fmla="*/ 0 h 810393"/>
                <a:gd name="connsiteX1" fmla="*/ 60671 w 64418"/>
                <a:gd name="connsiteY1" fmla="*/ 329357 h 810393"/>
                <a:gd name="connsiteX2" fmla="*/ 60670 w 64418"/>
                <a:gd name="connsiteY2" fmla="*/ 476702 h 810393"/>
                <a:gd name="connsiteX3" fmla="*/ 47669 w 64418"/>
                <a:gd name="connsiteY3" fmla="*/ 602378 h 810393"/>
                <a:gd name="connsiteX4" fmla="*/ 13001 w 64418"/>
                <a:gd name="connsiteY4" fmla="*/ 771391 h 810393"/>
                <a:gd name="connsiteX5" fmla="*/ 0 w 64418"/>
                <a:gd name="connsiteY5" fmla="*/ 810393 h 81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18" h="810393">
                  <a:moveTo>
                    <a:pt x="17335" y="0"/>
                  </a:moveTo>
                  <a:cubicBezTo>
                    <a:pt x="32503" y="83422"/>
                    <a:pt x="53449" y="249907"/>
                    <a:pt x="60671" y="329357"/>
                  </a:cubicBezTo>
                  <a:cubicBezTo>
                    <a:pt x="67893" y="408807"/>
                    <a:pt x="62837" y="431199"/>
                    <a:pt x="60670" y="476702"/>
                  </a:cubicBezTo>
                  <a:cubicBezTo>
                    <a:pt x="58503" y="522205"/>
                    <a:pt x="55614" y="553263"/>
                    <a:pt x="47669" y="602378"/>
                  </a:cubicBezTo>
                  <a:cubicBezTo>
                    <a:pt x="39724" y="651493"/>
                    <a:pt x="20946" y="736722"/>
                    <a:pt x="13001" y="771391"/>
                  </a:cubicBezTo>
                  <a:cubicBezTo>
                    <a:pt x="5056" y="806060"/>
                    <a:pt x="2709" y="802268"/>
                    <a:pt x="0" y="81039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3" name="Gruppieren 122"/>
            <p:cNvGrpSpPr/>
            <p:nvPr/>
          </p:nvGrpSpPr>
          <p:grpSpPr>
            <a:xfrm>
              <a:off x="4009060" y="4167577"/>
              <a:ext cx="596771" cy="1289262"/>
              <a:chOff x="6773970" y="2784406"/>
              <a:chExt cx="750358" cy="1621073"/>
            </a:xfrm>
          </p:grpSpPr>
          <p:sp>
            <p:nvSpPr>
              <p:cNvPr id="338" name="Ellipse 337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Ellipse 338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Freihandform 339"/>
              <p:cNvSpPr/>
              <p:nvPr/>
            </p:nvSpPr>
            <p:spPr>
              <a:xfrm>
                <a:off x="6773970" y="2784406"/>
                <a:ext cx="552804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Freihandform 340"/>
              <p:cNvSpPr/>
              <p:nvPr/>
            </p:nvSpPr>
            <p:spPr>
              <a:xfrm>
                <a:off x="7205241" y="3123235"/>
                <a:ext cx="98527" cy="873889"/>
              </a:xfrm>
              <a:custGeom>
                <a:avLst/>
                <a:gdLst>
                  <a:gd name="connsiteX0" fmla="*/ 17335 w 52927"/>
                  <a:gd name="connsiteY0" fmla="*/ 0 h 650047"/>
                  <a:gd name="connsiteX1" fmla="*/ 52004 w 52927"/>
                  <a:gd name="connsiteY1" fmla="*/ 229683 h 650047"/>
                  <a:gd name="connsiteX2" fmla="*/ 43336 w 52927"/>
                  <a:gd name="connsiteY2" fmla="*/ 377028 h 650047"/>
                  <a:gd name="connsiteX3" fmla="*/ 47670 w 52927"/>
                  <a:gd name="connsiteY3" fmla="*/ 485369 h 650047"/>
                  <a:gd name="connsiteX4" fmla="*/ 21668 w 52927"/>
                  <a:gd name="connsiteY4" fmla="*/ 624046 h 650047"/>
                  <a:gd name="connsiteX5" fmla="*/ 13001 w 52927"/>
                  <a:gd name="connsiteY5" fmla="*/ 641380 h 650047"/>
                  <a:gd name="connsiteX6" fmla="*/ 0 w 52927"/>
                  <a:gd name="connsiteY6" fmla="*/ 650047 h 650047"/>
                  <a:gd name="connsiteX0" fmla="*/ 34670 w 52154"/>
                  <a:gd name="connsiteY0" fmla="*/ 0 h 741054"/>
                  <a:gd name="connsiteX1" fmla="*/ 52004 w 52154"/>
                  <a:gd name="connsiteY1" fmla="*/ 320690 h 741054"/>
                  <a:gd name="connsiteX2" fmla="*/ 43336 w 52154"/>
                  <a:gd name="connsiteY2" fmla="*/ 468035 h 741054"/>
                  <a:gd name="connsiteX3" fmla="*/ 47670 w 52154"/>
                  <a:gd name="connsiteY3" fmla="*/ 576376 h 741054"/>
                  <a:gd name="connsiteX4" fmla="*/ 21668 w 52154"/>
                  <a:gd name="connsiteY4" fmla="*/ 715053 h 741054"/>
                  <a:gd name="connsiteX5" fmla="*/ 13001 w 52154"/>
                  <a:gd name="connsiteY5" fmla="*/ 732387 h 741054"/>
                  <a:gd name="connsiteX6" fmla="*/ 0 w 52154"/>
                  <a:gd name="connsiteY6" fmla="*/ 741054 h 741054"/>
                  <a:gd name="connsiteX0" fmla="*/ 34670 w 78054"/>
                  <a:gd name="connsiteY0" fmla="*/ 0 h 741054"/>
                  <a:gd name="connsiteX1" fmla="*/ 78006 w 78054"/>
                  <a:gd name="connsiteY1" fmla="*/ 329357 h 741054"/>
                  <a:gd name="connsiteX2" fmla="*/ 43336 w 78054"/>
                  <a:gd name="connsiteY2" fmla="*/ 468035 h 741054"/>
                  <a:gd name="connsiteX3" fmla="*/ 47670 w 78054"/>
                  <a:gd name="connsiteY3" fmla="*/ 576376 h 741054"/>
                  <a:gd name="connsiteX4" fmla="*/ 21668 w 78054"/>
                  <a:gd name="connsiteY4" fmla="*/ 715053 h 741054"/>
                  <a:gd name="connsiteX5" fmla="*/ 13001 w 78054"/>
                  <a:gd name="connsiteY5" fmla="*/ 732387 h 741054"/>
                  <a:gd name="connsiteX6" fmla="*/ 0 w 78054"/>
                  <a:gd name="connsiteY6" fmla="*/ 741054 h 741054"/>
                  <a:gd name="connsiteX0" fmla="*/ 34670 w 79824"/>
                  <a:gd name="connsiteY0" fmla="*/ 0 h 741054"/>
                  <a:gd name="connsiteX1" fmla="*/ 78006 w 79824"/>
                  <a:gd name="connsiteY1" fmla="*/ 329357 h 741054"/>
                  <a:gd name="connsiteX2" fmla="*/ 69338 w 79824"/>
                  <a:gd name="connsiteY2" fmla="*/ 472369 h 741054"/>
                  <a:gd name="connsiteX3" fmla="*/ 47670 w 79824"/>
                  <a:gd name="connsiteY3" fmla="*/ 576376 h 741054"/>
                  <a:gd name="connsiteX4" fmla="*/ 21668 w 79824"/>
                  <a:gd name="connsiteY4" fmla="*/ 715053 h 741054"/>
                  <a:gd name="connsiteX5" fmla="*/ 13001 w 79824"/>
                  <a:gd name="connsiteY5" fmla="*/ 732387 h 741054"/>
                  <a:gd name="connsiteX6" fmla="*/ 0 w 79824"/>
                  <a:gd name="connsiteY6" fmla="*/ 741054 h 741054"/>
                  <a:gd name="connsiteX0" fmla="*/ 21708 w 66862"/>
                  <a:gd name="connsiteY0" fmla="*/ 0 h 810393"/>
                  <a:gd name="connsiteX1" fmla="*/ 65044 w 66862"/>
                  <a:gd name="connsiteY1" fmla="*/ 329357 h 810393"/>
                  <a:gd name="connsiteX2" fmla="*/ 56376 w 66862"/>
                  <a:gd name="connsiteY2" fmla="*/ 472369 h 810393"/>
                  <a:gd name="connsiteX3" fmla="*/ 34708 w 66862"/>
                  <a:gd name="connsiteY3" fmla="*/ 576376 h 810393"/>
                  <a:gd name="connsiteX4" fmla="*/ 8706 w 66862"/>
                  <a:gd name="connsiteY4" fmla="*/ 715053 h 810393"/>
                  <a:gd name="connsiteX5" fmla="*/ 39 w 66862"/>
                  <a:gd name="connsiteY5" fmla="*/ 732387 h 810393"/>
                  <a:gd name="connsiteX6" fmla="*/ 4373 w 66862"/>
                  <a:gd name="connsiteY6" fmla="*/ 810393 h 810393"/>
                  <a:gd name="connsiteX0" fmla="*/ 21950 w 67104"/>
                  <a:gd name="connsiteY0" fmla="*/ 0 h 810393"/>
                  <a:gd name="connsiteX1" fmla="*/ 65286 w 67104"/>
                  <a:gd name="connsiteY1" fmla="*/ 329357 h 810393"/>
                  <a:gd name="connsiteX2" fmla="*/ 56618 w 67104"/>
                  <a:gd name="connsiteY2" fmla="*/ 472369 h 810393"/>
                  <a:gd name="connsiteX3" fmla="*/ 34950 w 67104"/>
                  <a:gd name="connsiteY3" fmla="*/ 576376 h 810393"/>
                  <a:gd name="connsiteX4" fmla="*/ 17616 w 67104"/>
                  <a:gd name="connsiteY4" fmla="*/ 771391 h 810393"/>
                  <a:gd name="connsiteX5" fmla="*/ 281 w 67104"/>
                  <a:gd name="connsiteY5" fmla="*/ 732387 h 810393"/>
                  <a:gd name="connsiteX6" fmla="*/ 4615 w 67104"/>
                  <a:gd name="connsiteY6" fmla="*/ 810393 h 810393"/>
                  <a:gd name="connsiteX0" fmla="*/ 21950 w 66817"/>
                  <a:gd name="connsiteY0" fmla="*/ 0 h 810393"/>
                  <a:gd name="connsiteX1" fmla="*/ 65286 w 66817"/>
                  <a:gd name="connsiteY1" fmla="*/ 329357 h 810393"/>
                  <a:gd name="connsiteX2" fmla="*/ 56618 w 66817"/>
                  <a:gd name="connsiteY2" fmla="*/ 472369 h 810393"/>
                  <a:gd name="connsiteX3" fmla="*/ 52284 w 66817"/>
                  <a:gd name="connsiteY3" fmla="*/ 602378 h 810393"/>
                  <a:gd name="connsiteX4" fmla="*/ 17616 w 66817"/>
                  <a:gd name="connsiteY4" fmla="*/ 771391 h 810393"/>
                  <a:gd name="connsiteX5" fmla="*/ 281 w 66817"/>
                  <a:gd name="connsiteY5" fmla="*/ 732387 h 810393"/>
                  <a:gd name="connsiteX6" fmla="*/ 4615 w 66817"/>
                  <a:gd name="connsiteY6" fmla="*/ 810393 h 810393"/>
                  <a:gd name="connsiteX0" fmla="*/ 17335 w 62202"/>
                  <a:gd name="connsiteY0" fmla="*/ 0 h 810393"/>
                  <a:gd name="connsiteX1" fmla="*/ 60671 w 62202"/>
                  <a:gd name="connsiteY1" fmla="*/ 329357 h 810393"/>
                  <a:gd name="connsiteX2" fmla="*/ 52003 w 62202"/>
                  <a:gd name="connsiteY2" fmla="*/ 472369 h 810393"/>
                  <a:gd name="connsiteX3" fmla="*/ 47669 w 62202"/>
                  <a:gd name="connsiteY3" fmla="*/ 602378 h 810393"/>
                  <a:gd name="connsiteX4" fmla="*/ 13001 w 62202"/>
                  <a:gd name="connsiteY4" fmla="*/ 771391 h 810393"/>
                  <a:gd name="connsiteX5" fmla="*/ 0 w 62202"/>
                  <a:gd name="connsiteY5" fmla="*/ 810393 h 810393"/>
                  <a:gd name="connsiteX0" fmla="*/ 17335 w 64418"/>
                  <a:gd name="connsiteY0" fmla="*/ 0 h 810393"/>
                  <a:gd name="connsiteX1" fmla="*/ 60671 w 64418"/>
                  <a:gd name="connsiteY1" fmla="*/ 329357 h 810393"/>
                  <a:gd name="connsiteX2" fmla="*/ 60670 w 64418"/>
                  <a:gd name="connsiteY2" fmla="*/ 476702 h 810393"/>
                  <a:gd name="connsiteX3" fmla="*/ 47669 w 64418"/>
                  <a:gd name="connsiteY3" fmla="*/ 602378 h 810393"/>
                  <a:gd name="connsiteX4" fmla="*/ 13001 w 64418"/>
                  <a:gd name="connsiteY4" fmla="*/ 771391 h 810393"/>
                  <a:gd name="connsiteX5" fmla="*/ 0 w 64418"/>
                  <a:gd name="connsiteY5" fmla="*/ 810393 h 81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18" h="810393">
                    <a:moveTo>
                      <a:pt x="17335" y="0"/>
                    </a:moveTo>
                    <a:cubicBezTo>
                      <a:pt x="32503" y="83422"/>
                      <a:pt x="53449" y="249907"/>
                      <a:pt x="60671" y="329357"/>
                    </a:cubicBezTo>
                    <a:cubicBezTo>
                      <a:pt x="67893" y="408807"/>
                      <a:pt x="62837" y="431199"/>
                      <a:pt x="60670" y="476702"/>
                    </a:cubicBezTo>
                    <a:cubicBezTo>
                      <a:pt x="58503" y="522205"/>
                      <a:pt x="55614" y="553263"/>
                      <a:pt x="47669" y="602378"/>
                    </a:cubicBezTo>
                    <a:cubicBezTo>
                      <a:pt x="39724" y="651493"/>
                      <a:pt x="20946" y="736722"/>
                      <a:pt x="13001" y="771391"/>
                    </a:cubicBezTo>
                    <a:cubicBezTo>
                      <a:pt x="5056" y="806060"/>
                      <a:pt x="2709" y="802268"/>
                      <a:pt x="0" y="81039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uppieren 124"/>
            <p:cNvGrpSpPr/>
            <p:nvPr/>
          </p:nvGrpSpPr>
          <p:grpSpPr>
            <a:xfrm>
              <a:off x="4757021" y="4178981"/>
              <a:ext cx="568367" cy="1289262"/>
              <a:chOff x="6809684" y="2784406"/>
              <a:chExt cx="714644" cy="1621073"/>
            </a:xfrm>
            <a:noFill/>
          </p:grpSpPr>
          <p:sp>
            <p:nvSpPr>
              <p:cNvPr id="335" name="Ellipse 334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Ellipse 335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Freihandform 336"/>
              <p:cNvSpPr/>
              <p:nvPr/>
            </p:nvSpPr>
            <p:spPr>
              <a:xfrm>
                <a:off x="6809684" y="2784406"/>
                <a:ext cx="517089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6" name="Gerade Verbindung 125"/>
            <p:cNvCxnSpPr>
              <a:stCxn id="337" idx="4"/>
              <a:endCxn id="337" idx="4"/>
            </p:cNvCxnSpPr>
            <p:nvPr/>
          </p:nvCxnSpPr>
          <p:spPr>
            <a:xfrm>
              <a:off x="4761397" y="4874576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Gerade Verbindung 126"/>
            <p:cNvCxnSpPr/>
            <p:nvPr/>
          </p:nvCxnSpPr>
          <p:spPr>
            <a:xfrm>
              <a:off x="4757021" y="4686259"/>
              <a:ext cx="250790" cy="14013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Gerade Verbindung 127"/>
            <p:cNvCxnSpPr/>
            <p:nvPr/>
          </p:nvCxnSpPr>
          <p:spPr>
            <a:xfrm>
              <a:off x="4761397" y="5030514"/>
              <a:ext cx="246414" cy="3636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rade Verbindung 128"/>
            <p:cNvCxnSpPr/>
            <p:nvPr/>
          </p:nvCxnSpPr>
          <p:spPr>
            <a:xfrm>
              <a:off x="4981774" y="4822482"/>
              <a:ext cx="73120" cy="11657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Gerade Verbindung 129"/>
            <p:cNvCxnSpPr/>
            <p:nvPr/>
          </p:nvCxnSpPr>
          <p:spPr>
            <a:xfrm flipV="1">
              <a:off x="4999939" y="5030514"/>
              <a:ext cx="68324" cy="36361"/>
            </a:xfrm>
            <a:prstGeom prst="line">
              <a:avLst/>
            </a:prstGeom>
            <a:ln w="508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130"/>
            <p:cNvCxnSpPr/>
            <p:nvPr/>
          </p:nvCxnSpPr>
          <p:spPr>
            <a:xfrm>
              <a:off x="4787785" y="5281389"/>
              <a:ext cx="268046" cy="11383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131"/>
            <p:cNvCxnSpPr/>
            <p:nvPr/>
          </p:nvCxnSpPr>
          <p:spPr>
            <a:xfrm>
              <a:off x="5026006" y="5281389"/>
              <a:ext cx="358598" cy="56411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Gerade Verbindung 132"/>
            <p:cNvCxnSpPr/>
            <p:nvPr/>
          </p:nvCxnSpPr>
          <p:spPr>
            <a:xfrm>
              <a:off x="5068263" y="5066875"/>
              <a:ext cx="161206" cy="10743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Gerade Verbindung 133"/>
            <p:cNvCxnSpPr/>
            <p:nvPr/>
          </p:nvCxnSpPr>
          <p:spPr>
            <a:xfrm>
              <a:off x="5224288" y="5169078"/>
              <a:ext cx="160315" cy="23838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Gerade Verbindung 223"/>
            <p:cNvCxnSpPr/>
            <p:nvPr/>
          </p:nvCxnSpPr>
          <p:spPr>
            <a:xfrm flipV="1">
              <a:off x="5086467" y="4969377"/>
              <a:ext cx="189935" cy="1471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Gerade Verbindung 232"/>
            <p:cNvCxnSpPr/>
            <p:nvPr/>
          </p:nvCxnSpPr>
          <p:spPr>
            <a:xfrm flipV="1">
              <a:off x="5260904" y="4937795"/>
              <a:ext cx="87648" cy="315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Gerade Verbindung 234"/>
            <p:cNvCxnSpPr/>
            <p:nvPr/>
          </p:nvCxnSpPr>
          <p:spPr>
            <a:xfrm flipV="1">
              <a:off x="5258528" y="4664592"/>
              <a:ext cx="90024" cy="85249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Gerade Verbindung 240"/>
            <p:cNvCxnSpPr>
              <a:endCxn id="335" idx="7"/>
            </p:cNvCxnSpPr>
            <p:nvPr/>
          </p:nvCxnSpPr>
          <p:spPr>
            <a:xfrm flipV="1">
              <a:off x="5095010" y="4490599"/>
              <a:ext cx="133403" cy="10021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Gerade Verbindung 245"/>
            <p:cNvCxnSpPr/>
            <p:nvPr/>
          </p:nvCxnSpPr>
          <p:spPr>
            <a:xfrm>
              <a:off x="5375456" y="5839447"/>
              <a:ext cx="766017" cy="606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Gerade Verbindung 251"/>
            <p:cNvCxnSpPr/>
            <p:nvPr/>
          </p:nvCxnSpPr>
          <p:spPr>
            <a:xfrm flipV="1">
              <a:off x="5225427" y="4352098"/>
              <a:ext cx="66530" cy="1508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Gerade Verbindung 252"/>
            <p:cNvCxnSpPr>
              <a:endCxn id="335" idx="0"/>
            </p:cNvCxnSpPr>
            <p:nvPr/>
          </p:nvCxnSpPr>
          <p:spPr>
            <a:xfrm flipV="1">
              <a:off x="5078648" y="4348022"/>
              <a:ext cx="71326" cy="12470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Gerade Verbindung 253"/>
            <p:cNvCxnSpPr/>
            <p:nvPr/>
          </p:nvCxnSpPr>
          <p:spPr>
            <a:xfrm flipV="1">
              <a:off x="5148917" y="4216913"/>
              <a:ext cx="79496" cy="13518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Gerade Verbindung 254"/>
            <p:cNvCxnSpPr/>
            <p:nvPr/>
          </p:nvCxnSpPr>
          <p:spPr>
            <a:xfrm>
              <a:off x="4884604" y="4175740"/>
              <a:ext cx="171226" cy="9200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Gerade Verbindung 255"/>
            <p:cNvCxnSpPr/>
            <p:nvPr/>
          </p:nvCxnSpPr>
          <p:spPr>
            <a:xfrm>
              <a:off x="5051921" y="4247460"/>
              <a:ext cx="13590" cy="14177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Gerade Verbindung 256"/>
            <p:cNvCxnSpPr/>
            <p:nvPr/>
          </p:nvCxnSpPr>
          <p:spPr>
            <a:xfrm>
              <a:off x="4811820" y="4337064"/>
              <a:ext cx="188120" cy="12555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Gerade Verbindung 257"/>
            <p:cNvCxnSpPr/>
            <p:nvPr/>
          </p:nvCxnSpPr>
          <p:spPr>
            <a:xfrm>
              <a:off x="4992908" y="4457885"/>
              <a:ext cx="75355" cy="13292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Gerade Verbindung 258"/>
            <p:cNvCxnSpPr/>
            <p:nvPr/>
          </p:nvCxnSpPr>
          <p:spPr>
            <a:xfrm flipV="1">
              <a:off x="5109907" y="4749842"/>
              <a:ext cx="154766" cy="72640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Gerade Verbindung mit Pfeil 259"/>
            <p:cNvCxnSpPr>
              <a:stCxn id="335" idx="2"/>
            </p:cNvCxnSpPr>
            <p:nvPr/>
          </p:nvCxnSpPr>
          <p:spPr>
            <a:xfrm>
              <a:off x="5039043" y="4834809"/>
              <a:ext cx="1176967" cy="370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Gerade Verbindung mit Pfeil 260"/>
            <p:cNvCxnSpPr>
              <a:stCxn id="338" idx="2"/>
            </p:cNvCxnSpPr>
            <p:nvPr/>
          </p:nvCxnSpPr>
          <p:spPr>
            <a:xfrm>
              <a:off x="4319485" y="4823405"/>
              <a:ext cx="437536" cy="4118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mit Pfeil 261"/>
            <p:cNvCxnSpPr/>
            <p:nvPr/>
          </p:nvCxnSpPr>
          <p:spPr>
            <a:xfrm>
              <a:off x="3387259" y="4836662"/>
              <a:ext cx="621800" cy="420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 flipV="1">
              <a:off x="5465635" y="4337767"/>
              <a:ext cx="0" cy="221441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/>
            <p:cNvCxnSpPr/>
            <p:nvPr/>
          </p:nvCxnSpPr>
          <p:spPr>
            <a:xfrm>
              <a:off x="3850507" y="4002582"/>
              <a:ext cx="0" cy="506409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Gerade Verbindung 264"/>
            <p:cNvCxnSpPr/>
            <p:nvPr/>
          </p:nvCxnSpPr>
          <p:spPr>
            <a:xfrm>
              <a:off x="3818815" y="4502980"/>
              <a:ext cx="195789" cy="6010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Gerade Verbindung 265"/>
            <p:cNvCxnSpPr/>
            <p:nvPr/>
          </p:nvCxnSpPr>
          <p:spPr>
            <a:xfrm flipV="1">
              <a:off x="4352056" y="4522846"/>
              <a:ext cx="404965" cy="3006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Gerade Verbindung 266"/>
            <p:cNvCxnSpPr/>
            <p:nvPr/>
          </p:nvCxnSpPr>
          <p:spPr>
            <a:xfrm>
              <a:off x="5083010" y="4532315"/>
              <a:ext cx="406281" cy="0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Gerade Verbindung 267"/>
            <p:cNvCxnSpPr/>
            <p:nvPr/>
          </p:nvCxnSpPr>
          <p:spPr>
            <a:xfrm>
              <a:off x="3816910" y="3995472"/>
              <a:ext cx="1690906" cy="11076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Gerade Verbindung 268"/>
            <p:cNvCxnSpPr/>
            <p:nvPr/>
          </p:nvCxnSpPr>
          <p:spPr>
            <a:xfrm flipV="1">
              <a:off x="5474994" y="3989637"/>
              <a:ext cx="0" cy="221442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Gerade Verbindung 269"/>
            <p:cNvCxnSpPr/>
            <p:nvPr/>
          </p:nvCxnSpPr>
          <p:spPr>
            <a:xfrm>
              <a:off x="5849656" y="4375464"/>
              <a:ext cx="391884" cy="0"/>
            </a:xfrm>
            <a:prstGeom prst="line">
              <a:avLst/>
            </a:prstGeom>
            <a:ln w="5080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Gerade Verbindung 270"/>
            <p:cNvCxnSpPr/>
            <p:nvPr/>
          </p:nvCxnSpPr>
          <p:spPr>
            <a:xfrm>
              <a:off x="5380430" y="5407467"/>
              <a:ext cx="1036648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2" name="Gruppieren 271"/>
            <p:cNvGrpSpPr/>
            <p:nvPr/>
          </p:nvGrpSpPr>
          <p:grpSpPr>
            <a:xfrm>
              <a:off x="5616820" y="5419588"/>
              <a:ext cx="242042" cy="412362"/>
              <a:chOff x="9088314" y="4358640"/>
              <a:chExt cx="304335" cy="518490"/>
            </a:xfrm>
          </p:grpSpPr>
          <p:cxnSp>
            <p:nvCxnSpPr>
              <p:cNvPr id="331" name="Gerade Verbindung 330"/>
              <p:cNvCxnSpPr/>
              <p:nvPr/>
            </p:nvCxnSpPr>
            <p:spPr>
              <a:xfrm>
                <a:off x="9235215" y="4358640"/>
                <a:ext cx="0" cy="18088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Gerade Verbindung 331"/>
              <p:cNvCxnSpPr/>
              <p:nvPr/>
            </p:nvCxnSpPr>
            <p:spPr>
              <a:xfrm>
                <a:off x="9235215" y="4696245"/>
                <a:ext cx="0" cy="18088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Gerade Verbindung 332"/>
              <p:cNvCxnSpPr/>
              <p:nvPr/>
            </p:nvCxnSpPr>
            <p:spPr>
              <a:xfrm flipH="1">
                <a:off x="9088314" y="4555178"/>
                <a:ext cx="300324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Gerade Verbindung 333"/>
              <p:cNvCxnSpPr/>
              <p:nvPr/>
            </p:nvCxnSpPr>
            <p:spPr>
              <a:xfrm flipH="1">
                <a:off x="9092325" y="4672179"/>
                <a:ext cx="300324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uppieren 272"/>
            <p:cNvGrpSpPr/>
            <p:nvPr/>
          </p:nvGrpSpPr>
          <p:grpSpPr>
            <a:xfrm>
              <a:off x="6095543" y="5407467"/>
              <a:ext cx="91861" cy="431980"/>
              <a:chOff x="9614034" y="4343400"/>
              <a:chExt cx="115503" cy="543156"/>
            </a:xfrm>
          </p:grpSpPr>
          <p:cxnSp>
            <p:nvCxnSpPr>
              <p:cNvPr id="328" name="Gerade Verbindung 327"/>
              <p:cNvCxnSpPr/>
              <p:nvPr/>
            </p:nvCxnSpPr>
            <p:spPr>
              <a:xfrm>
                <a:off x="9669555" y="4343400"/>
                <a:ext cx="0" cy="13716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Gerade Verbindung 328"/>
              <p:cNvCxnSpPr/>
              <p:nvPr/>
            </p:nvCxnSpPr>
            <p:spPr>
              <a:xfrm>
                <a:off x="9669563" y="4749396"/>
                <a:ext cx="0" cy="13716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Rechteck 329"/>
              <p:cNvSpPr/>
              <p:nvPr/>
            </p:nvSpPr>
            <p:spPr>
              <a:xfrm>
                <a:off x="9614034" y="4466057"/>
                <a:ext cx="115503" cy="278452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274" name="Gerade Verbindung 273"/>
            <p:cNvCxnSpPr/>
            <p:nvPr/>
          </p:nvCxnSpPr>
          <p:spPr>
            <a:xfrm>
              <a:off x="6139699" y="5810989"/>
              <a:ext cx="1774" cy="167422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Gerade Verbindung 274"/>
            <p:cNvCxnSpPr/>
            <p:nvPr/>
          </p:nvCxnSpPr>
          <p:spPr>
            <a:xfrm flipH="1">
              <a:off x="5964154" y="5965651"/>
              <a:ext cx="363617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Gerade Verbindung 275"/>
            <p:cNvCxnSpPr/>
            <p:nvPr/>
          </p:nvCxnSpPr>
          <p:spPr>
            <a:xfrm flipH="1">
              <a:off x="6018811" y="6026252"/>
              <a:ext cx="241777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Gerade Verbindung 276"/>
            <p:cNvCxnSpPr/>
            <p:nvPr/>
          </p:nvCxnSpPr>
          <p:spPr>
            <a:xfrm flipH="1">
              <a:off x="6085517" y="6086435"/>
              <a:ext cx="120889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Gleichschenkliges Dreieck 277"/>
            <p:cNvSpPr/>
            <p:nvPr/>
          </p:nvSpPr>
          <p:spPr>
            <a:xfrm rot="5400000">
              <a:off x="6424460" y="5109764"/>
              <a:ext cx="570943" cy="585710"/>
            </a:xfrm>
            <a:prstGeom prst="triangle">
              <a:avLst/>
            </a:prstGeom>
            <a:noFill/>
            <a:ln w="317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9" name="Gerade Verbindung 278"/>
            <p:cNvCxnSpPr/>
            <p:nvPr/>
          </p:nvCxnSpPr>
          <p:spPr>
            <a:xfrm>
              <a:off x="7002787" y="5402618"/>
              <a:ext cx="43816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0" name="Gruppieren 279"/>
            <p:cNvGrpSpPr/>
            <p:nvPr/>
          </p:nvGrpSpPr>
          <p:grpSpPr>
            <a:xfrm>
              <a:off x="7460073" y="5049654"/>
              <a:ext cx="436979" cy="695961"/>
              <a:chOff x="11253537" y="3869432"/>
              <a:chExt cx="549442" cy="875077"/>
            </a:xfrm>
          </p:grpSpPr>
          <p:sp>
            <p:nvSpPr>
              <p:cNvPr id="322" name="Rechteck 321"/>
              <p:cNvSpPr/>
              <p:nvPr/>
            </p:nvSpPr>
            <p:spPr>
              <a:xfrm>
                <a:off x="11253537" y="3869432"/>
                <a:ext cx="549442" cy="875077"/>
              </a:xfrm>
              <a:prstGeom prst="rect">
                <a:avLst/>
              </a:prstGeom>
              <a:noFill/>
              <a:ln w="317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3" name="Freihandform 322"/>
              <p:cNvSpPr/>
              <p:nvPr/>
            </p:nvSpPr>
            <p:spPr>
              <a:xfrm>
                <a:off x="11305674" y="3921896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4" name="Freihandform 323"/>
              <p:cNvSpPr/>
              <p:nvPr/>
            </p:nvSpPr>
            <p:spPr>
              <a:xfrm>
                <a:off x="11325726" y="4480560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5" name="Freihandform 324"/>
              <p:cNvSpPr/>
              <p:nvPr/>
            </p:nvSpPr>
            <p:spPr>
              <a:xfrm>
                <a:off x="11333746" y="4193529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26" name="Gerade Verbindung mit Pfeil 325"/>
              <p:cNvCxnSpPr/>
              <p:nvPr/>
            </p:nvCxnSpPr>
            <p:spPr>
              <a:xfrm flipV="1">
                <a:off x="11471791" y="3960273"/>
                <a:ext cx="136992" cy="156493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Gerade Verbindung mit Pfeil 326"/>
              <p:cNvCxnSpPr/>
              <p:nvPr/>
            </p:nvCxnSpPr>
            <p:spPr>
              <a:xfrm flipV="1">
                <a:off x="11471791" y="4508791"/>
                <a:ext cx="136992" cy="156493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1" name="Rechteck 280"/>
            <p:cNvSpPr/>
            <p:nvPr/>
          </p:nvSpPr>
          <p:spPr>
            <a:xfrm>
              <a:off x="8353167" y="5186811"/>
              <a:ext cx="436979" cy="431615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82" name="Gerade Verbindung 281"/>
            <p:cNvCxnSpPr/>
            <p:nvPr/>
          </p:nvCxnSpPr>
          <p:spPr>
            <a:xfrm>
              <a:off x="7897052" y="5390437"/>
              <a:ext cx="43816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Gerade Verbindung 282"/>
            <p:cNvCxnSpPr/>
            <p:nvPr/>
          </p:nvCxnSpPr>
          <p:spPr>
            <a:xfrm>
              <a:off x="8790146" y="5390437"/>
              <a:ext cx="172486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5"/>
            <p:cNvSpPr>
              <a:spLocks noChangeArrowheads="1"/>
            </p:cNvSpPr>
            <p:nvPr/>
          </p:nvSpPr>
          <p:spPr bwMode="auto">
            <a:xfrm>
              <a:off x="3496381" y="3528290"/>
              <a:ext cx="998212" cy="28110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1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285" name="Rectangle 5"/>
            <p:cNvSpPr>
              <a:spLocks noChangeArrowheads="1"/>
            </p:cNvSpPr>
            <p:nvPr/>
          </p:nvSpPr>
          <p:spPr bwMode="auto">
            <a:xfrm>
              <a:off x="4725366" y="3524567"/>
              <a:ext cx="2366692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  <a:spcAft>
                  <a:spcPts val="2400"/>
                </a:spcAft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2</a:t>
              </a:r>
              <a:r>
                <a:rPr lang="en-US" altLang="de-DE" sz="1600" b="1" dirty="0">
                  <a:latin typeface="Calibri" panose="020F0502020204030204" pitchFamily="34" charset="0"/>
                </a:rPr>
                <a:t>:</a:t>
              </a:r>
              <a:r>
                <a:rPr lang="en-US" altLang="de-DE" sz="1600" b="1" dirty="0" smtClean="0">
                  <a:latin typeface="Calibri" panose="020F0502020204030204" pitchFamily="34" charset="0"/>
                </a:rPr>
                <a:t> FCT for readout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286" name="Rectangle 5"/>
            <p:cNvSpPr>
              <a:spLocks noChangeArrowheads="1"/>
            </p:cNvSpPr>
            <p:nvPr/>
          </p:nvSpPr>
          <p:spPr bwMode="auto">
            <a:xfrm>
              <a:off x="5658475" y="3764685"/>
              <a:ext cx="3389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slotted </a:t>
              </a:r>
              <a:r>
                <a:rPr lang="en-US" altLang="de-DE" b="1" u="sng" dirty="0">
                  <a:solidFill>
                    <a:srgbClr val="008000"/>
                  </a:solidFill>
                  <a:latin typeface="Calibri" panose="020F0502020204030204" pitchFamily="34" charset="0"/>
                </a:rPr>
                <a:t>shell</a:t>
              </a:r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 around tori with gap</a:t>
              </a:r>
            </a:p>
          </p:txBody>
        </p:sp>
        <p:sp>
          <p:nvSpPr>
            <p:cNvPr id="287" name="Rectangle 5"/>
            <p:cNvSpPr>
              <a:spLocks noChangeArrowheads="1"/>
            </p:cNvSpPr>
            <p:nvPr/>
          </p:nvSpPr>
          <p:spPr bwMode="auto">
            <a:xfrm>
              <a:off x="6189028" y="4135781"/>
              <a:ext cx="295497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b="1" dirty="0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integrating </a:t>
              </a:r>
              <a:r>
                <a:rPr lang="en-US" altLang="de-DE" b="1" i="1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C</a:t>
              </a:r>
              <a:r>
                <a:rPr lang="en-US" altLang="de-DE" b="1" i="1" baseline="-25000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int</a:t>
              </a:r>
              <a:r>
                <a:rPr lang="en-US" altLang="de-DE" b="1" i="1" baseline="-25000" dirty="0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de-DE" b="1" dirty="0" smtClean="0">
                  <a:solidFill>
                    <a:srgbClr val="9900CC"/>
                  </a:solidFill>
                  <a:latin typeface="Calibri" panose="020F0502020204030204" pitchFamily="34" charset="0"/>
                  <a:sym typeface="Symbol"/>
                </a:rPr>
                <a:t> </a:t>
              </a:r>
              <a:r>
                <a:rPr lang="en-US" altLang="de-DE" b="1" dirty="0" err="1" smtClean="0">
                  <a:solidFill>
                    <a:srgbClr val="9900CC"/>
                  </a:solidFill>
                  <a:latin typeface="Calibri" panose="020F0502020204030204" pitchFamily="34" charset="0"/>
                  <a:sym typeface="Symbol"/>
                </a:rPr>
                <a:t>nF</a:t>
              </a:r>
              <a:endParaRPr lang="en-US" altLang="de-DE" b="1" dirty="0">
                <a:solidFill>
                  <a:srgbClr val="99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8" name="Rectangle 5"/>
            <p:cNvSpPr>
              <a:spLocks noChangeArrowheads="1"/>
            </p:cNvSpPr>
            <p:nvPr/>
          </p:nvSpPr>
          <p:spPr bwMode="auto">
            <a:xfrm>
              <a:off x="2973983" y="4555891"/>
              <a:ext cx="104682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bunched beam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9" name="Rectangle 5"/>
            <p:cNvSpPr>
              <a:spLocks noChangeArrowheads="1"/>
            </p:cNvSpPr>
            <p:nvPr/>
          </p:nvSpPr>
          <p:spPr bwMode="auto">
            <a:xfrm>
              <a:off x="4235283" y="5535693"/>
              <a:ext cx="1090105" cy="543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w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indings </a:t>
              </a:r>
            </a:p>
            <a:p>
              <a:pPr algn="l"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de-DE" sz="16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signal</a:t>
              </a:r>
              <a:r>
                <a:rPr lang="en-US" altLang="de-DE" sz="1600" b="1" i="1" baseline="-25000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 10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0" name="Rectangle 5"/>
            <p:cNvSpPr>
              <a:spLocks noChangeArrowheads="1"/>
            </p:cNvSpPr>
            <p:nvPr/>
          </p:nvSpPr>
          <p:spPr bwMode="auto">
            <a:xfrm>
              <a:off x="6165006" y="5641539"/>
              <a:ext cx="112026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de-DE" sz="16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load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=50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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1" name="Rectangle 5"/>
            <p:cNvSpPr>
              <a:spLocks noChangeArrowheads="1"/>
            </p:cNvSpPr>
            <p:nvPr/>
          </p:nvSpPr>
          <p:spPr bwMode="auto">
            <a:xfrm>
              <a:off x="6197654" y="4742627"/>
              <a:ext cx="104682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amplifier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2" name="Rectangle 5"/>
            <p:cNvSpPr>
              <a:spLocks noChangeArrowheads="1"/>
            </p:cNvSpPr>
            <p:nvPr/>
          </p:nvSpPr>
          <p:spPr bwMode="auto">
            <a:xfrm>
              <a:off x="7142392" y="4742117"/>
              <a:ext cx="104682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bandpass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3" name="Rectangle 5"/>
            <p:cNvSpPr>
              <a:spLocks noChangeArrowheads="1"/>
            </p:cNvSpPr>
            <p:nvPr/>
          </p:nvSpPr>
          <p:spPr bwMode="auto">
            <a:xfrm>
              <a:off x="8172778" y="4617150"/>
              <a:ext cx="78985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sample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&amp;hold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4" name="Rectangle 5"/>
            <p:cNvSpPr>
              <a:spLocks noChangeArrowheads="1"/>
            </p:cNvSpPr>
            <p:nvPr/>
          </p:nvSpPr>
          <p:spPr bwMode="auto">
            <a:xfrm>
              <a:off x="8323350" y="5242819"/>
              <a:ext cx="51135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4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S&amp;H</a:t>
              </a:r>
              <a:endPara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5" name="Rectangle 5"/>
            <p:cNvSpPr>
              <a:spLocks noChangeArrowheads="1"/>
            </p:cNvSpPr>
            <p:nvPr/>
          </p:nvSpPr>
          <p:spPr bwMode="auto">
            <a:xfrm>
              <a:off x="6721064" y="5962110"/>
              <a:ext cx="1021541" cy="50270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stretched pulse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6" name="Gewitterblitz 295"/>
            <p:cNvSpPr/>
            <p:nvPr/>
          </p:nvSpPr>
          <p:spPr>
            <a:xfrm rot="11970724">
              <a:off x="7144293" y="5465896"/>
              <a:ext cx="175080" cy="494075"/>
            </a:xfrm>
            <a:prstGeom prst="lightningBolt">
              <a:avLst/>
            </a:prstGeom>
            <a:solidFill>
              <a:srgbClr val="0000FF"/>
            </a:solidFill>
            <a:ln w="2222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7" name="Gewitterblitz 296"/>
            <p:cNvSpPr/>
            <p:nvPr/>
          </p:nvSpPr>
          <p:spPr>
            <a:xfrm rot="11970724">
              <a:off x="8082649" y="5440855"/>
              <a:ext cx="175080" cy="494075"/>
            </a:xfrm>
            <a:prstGeom prst="lightningBolt">
              <a:avLst/>
            </a:prstGeom>
            <a:solidFill>
              <a:srgbClr val="0000FF"/>
            </a:solidFill>
            <a:ln w="2222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8" name="Rectangle 5"/>
            <p:cNvSpPr>
              <a:spLocks noChangeArrowheads="1"/>
            </p:cNvSpPr>
            <p:nvPr/>
          </p:nvSpPr>
          <p:spPr bwMode="auto">
            <a:xfrm>
              <a:off x="7819468" y="5962109"/>
              <a:ext cx="829513" cy="50270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ringing pulse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99" name="Gerade Verbindung mit Pfeil 298"/>
            <p:cNvCxnSpPr/>
            <p:nvPr/>
          </p:nvCxnSpPr>
          <p:spPr>
            <a:xfrm flipH="1">
              <a:off x="4319485" y="3796436"/>
              <a:ext cx="175109" cy="3130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Gerade Verbindung mit Pfeil 299"/>
            <p:cNvCxnSpPr/>
            <p:nvPr/>
          </p:nvCxnSpPr>
          <p:spPr>
            <a:xfrm>
              <a:off x="4757021" y="3796436"/>
              <a:ext cx="127583" cy="3437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Bogen 300"/>
            <p:cNvSpPr/>
            <p:nvPr/>
          </p:nvSpPr>
          <p:spPr>
            <a:xfrm>
              <a:off x="5247586" y="3990611"/>
              <a:ext cx="506251" cy="1287735"/>
            </a:xfrm>
            <a:prstGeom prst="arc">
              <a:avLst>
                <a:gd name="adj1" fmla="val 16200000"/>
                <a:gd name="adj2" fmla="val 21132098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Bogen 301"/>
            <p:cNvSpPr/>
            <p:nvPr/>
          </p:nvSpPr>
          <p:spPr>
            <a:xfrm>
              <a:off x="5369461" y="4532315"/>
              <a:ext cx="205137" cy="473725"/>
            </a:xfrm>
            <a:prstGeom prst="arc">
              <a:avLst>
                <a:gd name="adj1" fmla="val 16200000"/>
                <a:gd name="adj2" fmla="val 20041643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Bogen 302"/>
            <p:cNvSpPr/>
            <p:nvPr/>
          </p:nvSpPr>
          <p:spPr>
            <a:xfrm>
              <a:off x="5311483" y="4193978"/>
              <a:ext cx="389118" cy="1007464"/>
            </a:xfrm>
            <a:prstGeom prst="arc">
              <a:avLst>
                <a:gd name="adj1" fmla="val 16200000"/>
                <a:gd name="adj2" fmla="val 20510712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Bogen 303"/>
            <p:cNvSpPr/>
            <p:nvPr/>
          </p:nvSpPr>
          <p:spPr>
            <a:xfrm>
              <a:off x="5273088" y="4353758"/>
              <a:ext cx="379075" cy="643868"/>
            </a:xfrm>
            <a:prstGeom prst="arc">
              <a:avLst>
                <a:gd name="adj1" fmla="val 16200000"/>
                <a:gd name="adj2" fmla="val 21132098"/>
              </a:avLst>
            </a:prstGeom>
            <a:noFill/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Bogen 304"/>
            <p:cNvSpPr/>
            <p:nvPr/>
          </p:nvSpPr>
          <p:spPr>
            <a:xfrm>
              <a:off x="3725993" y="4508991"/>
              <a:ext cx="205137" cy="473725"/>
            </a:xfrm>
            <a:prstGeom prst="arc">
              <a:avLst>
                <a:gd name="adj1" fmla="val 16200000"/>
                <a:gd name="adj2" fmla="val 20041643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Bogen 305"/>
            <p:cNvSpPr/>
            <p:nvPr/>
          </p:nvSpPr>
          <p:spPr>
            <a:xfrm>
              <a:off x="3628892" y="4011419"/>
              <a:ext cx="506251" cy="1287735"/>
            </a:xfrm>
            <a:prstGeom prst="arc">
              <a:avLst>
                <a:gd name="adj1" fmla="val 16200000"/>
                <a:gd name="adj2" fmla="val 17988191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7" name="Gruppieren 306"/>
            <p:cNvGrpSpPr/>
            <p:nvPr/>
          </p:nvGrpSpPr>
          <p:grpSpPr>
            <a:xfrm>
              <a:off x="5465635" y="3995472"/>
              <a:ext cx="295078" cy="709889"/>
              <a:chOff x="5899246" y="3980194"/>
              <a:chExt cx="295078" cy="709889"/>
            </a:xfrm>
          </p:grpSpPr>
          <p:sp>
            <p:nvSpPr>
              <p:cNvPr id="320" name="Freihandform 319"/>
              <p:cNvSpPr/>
              <p:nvPr/>
            </p:nvSpPr>
            <p:spPr>
              <a:xfrm>
                <a:off x="5899246" y="3980194"/>
                <a:ext cx="295078" cy="626186"/>
              </a:xfrm>
              <a:custGeom>
                <a:avLst/>
                <a:gdLst>
                  <a:gd name="connsiteX0" fmla="*/ 27566 w 277238"/>
                  <a:gd name="connsiteY0" fmla="*/ 151291 h 581276"/>
                  <a:gd name="connsiteX1" fmla="*/ 108908 w 277238"/>
                  <a:gd name="connsiteY1" fmla="*/ 182145 h 581276"/>
                  <a:gd name="connsiteX2" fmla="*/ 142567 w 277238"/>
                  <a:gd name="connsiteY2" fmla="*/ 232633 h 581276"/>
                  <a:gd name="connsiteX3" fmla="*/ 156592 w 277238"/>
                  <a:gd name="connsiteY3" fmla="*/ 271902 h 581276"/>
                  <a:gd name="connsiteX4" fmla="*/ 173421 w 277238"/>
                  <a:gd name="connsiteY4" fmla="*/ 316780 h 581276"/>
                  <a:gd name="connsiteX5" fmla="*/ 201470 w 277238"/>
                  <a:gd name="connsiteY5" fmla="*/ 375683 h 581276"/>
                  <a:gd name="connsiteX6" fmla="*/ 209885 w 277238"/>
                  <a:gd name="connsiteY6" fmla="*/ 423367 h 581276"/>
                  <a:gd name="connsiteX7" fmla="*/ 212690 w 277238"/>
                  <a:gd name="connsiteY7" fmla="*/ 473855 h 581276"/>
                  <a:gd name="connsiteX8" fmla="*/ 218300 w 277238"/>
                  <a:gd name="connsiteY8" fmla="*/ 529953 h 581276"/>
                  <a:gd name="connsiteX9" fmla="*/ 229519 w 277238"/>
                  <a:gd name="connsiteY9" fmla="*/ 563612 h 581276"/>
                  <a:gd name="connsiteX10" fmla="*/ 229519 w 277238"/>
                  <a:gd name="connsiteY10" fmla="*/ 580441 h 581276"/>
                  <a:gd name="connsiteX11" fmla="*/ 274398 w 277238"/>
                  <a:gd name="connsiteY11" fmla="*/ 572027 h 581276"/>
                  <a:gd name="connsiteX12" fmla="*/ 271593 w 277238"/>
                  <a:gd name="connsiteY12" fmla="*/ 515929 h 581276"/>
                  <a:gd name="connsiteX13" fmla="*/ 263178 w 277238"/>
                  <a:gd name="connsiteY13" fmla="*/ 451416 h 581276"/>
                  <a:gd name="connsiteX14" fmla="*/ 263178 w 277238"/>
                  <a:gd name="connsiteY14" fmla="*/ 412147 h 581276"/>
                  <a:gd name="connsiteX15" fmla="*/ 254764 w 277238"/>
                  <a:gd name="connsiteY15" fmla="*/ 353244 h 581276"/>
                  <a:gd name="connsiteX16" fmla="*/ 240739 w 277238"/>
                  <a:gd name="connsiteY16" fmla="*/ 313975 h 581276"/>
                  <a:gd name="connsiteX17" fmla="*/ 221105 w 277238"/>
                  <a:gd name="connsiteY17" fmla="*/ 238243 h 581276"/>
                  <a:gd name="connsiteX18" fmla="*/ 209885 w 277238"/>
                  <a:gd name="connsiteY18" fmla="*/ 196169 h 581276"/>
                  <a:gd name="connsiteX19" fmla="*/ 187446 w 277238"/>
                  <a:gd name="connsiteY19" fmla="*/ 128851 h 581276"/>
                  <a:gd name="connsiteX20" fmla="*/ 148177 w 277238"/>
                  <a:gd name="connsiteY20" fmla="*/ 75558 h 581276"/>
                  <a:gd name="connsiteX21" fmla="*/ 103299 w 277238"/>
                  <a:gd name="connsiteY21" fmla="*/ 8240 h 581276"/>
                  <a:gd name="connsiteX22" fmla="*/ 5127 w 277238"/>
                  <a:gd name="connsiteY22" fmla="*/ 8240 h 581276"/>
                  <a:gd name="connsiteX23" fmla="*/ 13542 w 277238"/>
                  <a:gd name="connsiteY23" fmla="*/ 72753 h 581276"/>
                  <a:gd name="connsiteX24" fmla="*/ 27566 w 277238"/>
                  <a:gd name="connsiteY24" fmla="*/ 151291 h 581276"/>
                  <a:gd name="connsiteX0" fmla="*/ 27566 w 277238"/>
                  <a:gd name="connsiteY0" fmla="*/ 186993 h 616978"/>
                  <a:gd name="connsiteX1" fmla="*/ 108908 w 277238"/>
                  <a:gd name="connsiteY1" fmla="*/ 217847 h 616978"/>
                  <a:gd name="connsiteX2" fmla="*/ 142567 w 277238"/>
                  <a:gd name="connsiteY2" fmla="*/ 268335 h 616978"/>
                  <a:gd name="connsiteX3" fmla="*/ 156592 w 277238"/>
                  <a:gd name="connsiteY3" fmla="*/ 307604 h 616978"/>
                  <a:gd name="connsiteX4" fmla="*/ 173421 w 277238"/>
                  <a:gd name="connsiteY4" fmla="*/ 352482 h 616978"/>
                  <a:gd name="connsiteX5" fmla="*/ 201470 w 277238"/>
                  <a:gd name="connsiteY5" fmla="*/ 411385 h 616978"/>
                  <a:gd name="connsiteX6" fmla="*/ 209885 w 277238"/>
                  <a:gd name="connsiteY6" fmla="*/ 459069 h 616978"/>
                  <a:gd name="connsiteX7" fmla="*/ 212690 w 277238"/>
                  <a:gd name="connsiteY7" fmla="*/ 509557 h 616978"/>
                  <a:gd name="connsiteX8" fmla="*/ 218300 w 277238"/>
                  <a:gd name="connsiteY8" fmla="*/ 565655 h 616978"/>
                  <a:gd name="connsiteX9" fmla="*/ 229519 w 277238"/>
                  <a:gd name="connsiteY9" fmla="*/ 599314 h 616978"/>
                  <a:gd name="connsiteX10" fmla="*/ 229519 w 277238"/>
                  <a:gd name="connsiteY10" fmla="*/ 616143 h 616978"/>
                  <a:gd name="connsiteX11" fmla="*/ 274398 w 277238"/>
                  <a:gd name="connsiteY11" fmla="*/ 607729 h 616978"/>
                  <a:gd name="connsiteX12" fmla="*/ 271593 w 277238"/>
                  <a:gd name="connsiteY12" fmla="*/ 551631 h 616978"/>
                  <a:gd name="connsiteX13" fmla="*/ 263178 w 277238"/>
                  <a:gd name="connsiteY13" fmla="*/ 487118 h 616978"/>
                  <a:gd name="connsiteX14" fmla="*/ 263178 w 277238"/>
                  <a:gd name="connsiteY14" fmla="*/ 447849 h 616978"/>
                  <a:gd name="connsiteX15" fmla="*/ 254764 w 277238"/>
                  <a:gd name="connsiteY15" fmla="*/ 388946 h 616978"/>
                  <a:gd name="connsiteX16" fmla="*/ 240739 w 277238"/>
                  <a:gd name="connsiteY16" fmla="*/ 349677 h 616978"/>
                  <a:gd name="connsiteX17" fmla="*/ 221105 w 277238"/>
                  <a:gd name="connsiteY17" fmla="*/ 273945 h 616978"/>
                  <a:gd name="connsiteX18" fmla="*/ 209885 w 277238"/>
                  <a:gd name="connsiteY18" fmla="*/ 231871 h 616978"/>
                  <a:gd name="connsiteX19" fmla="*/ 187446 w 277238"/>
                  <a:gd name="connsiteY19" fmla="*/ 164553 h 616978"/>
                  <a:gd name="connsiteX20" fmla="*/ 148177 w 277238"/>
                  <a:gd name="connsiteY20" fmla="*/ 111260 h 616978"/>
                  <a:gd name="connsiteX21" fmla="*/ 47201 w 277238"/>
                  <a:gd name="connsiteY21" fmla="*/ 1868 h 616978"/>
                  <a:gd name="connsiteX22" fmla="*/ 5127 w 277238"/>
                  <a:gd name="connsiteY22" fmla="*/ 43942 h 616978"/>
                  <a:gd name="connsiteX23" fmla="*/ 13542 w 277238"/>
                  <a:gd name="connsiteY23" fmla="*/ 108455 h 616978"/>
                  <a:gd name="connsiteX24" fmla="*/ 27566 w 277238"/>
                  <a:gd name="connsiteY24" fmla="*/ 186993 h 616978"/>
                  <a:gd name="connsiteX0" fmla="*/ 27566 w 277238"/>
                  <a:gd name="connsiteY0" fmla="*/ 185128 h 615113"/>
                  <a:gd name="connsiteX1" fmla="*/ 108908 w 277238"/>
                  <a:gd name="connsiteY1" fmla="*/ 215982 h 615113"/>
                  <a:gd name="connsiteX2" fmla="*/ 142567 w 277238"/>
                  <a:gd name="connsiteY2" fmla="*/ 266470 h 615113"/>
                  <a:gd name="connsiteX3" fmla="*/ 156592 w 277238"/>
                  <a:gd name="connsiteY3" fmla="*/ 305739 h 615113"/>
                  <a:gd name="connsiteX4" fmla="*/ 173421 w 277238"/>
                  <a:gd name="connsiteY4" fmla="*/ 350617 h 615113"/>
                  <a:gd name="connsiteX5" fmla="*/ 201470 w 277238"/>
                  <a:gd name="connsiteY5" fmla="*/ 409520 h 615113"/>
                  <a:gd name="connsiteX6" fmla="*/ 209885 w 277238"/>
                  <a:gd name="connsiteY6" fmla="*/ 457204 h 615113"/>
                  <a:gd name="connsiteX7" fmla="*/ 212690 w 277238"/>
                  <a:gd name="connsiteY7" fmla="*/ 507692 h 615113"/>
                  <a:gd name="connsiteX8" fmla="*/ 218300 w 277238"/>
                  <a:gd name="connsiteY8" fmla="*/ 563790 h 615113"/>
                  <a:gd name="connsiteX9" fmla="*/ 229519 w 277238"/>
                  <a:gd name="connsiteY9" fmla="*/ 597449 h 615113"/>
                  <a:gd name="connsiteX10" fmla="*/ 229519 w 277238"/>
                  <a:gd name="connsiteY10" fmla="*/ 614278 h 615113"/>
                  <a:gd name="connsiteX11" fmla="*/ 274398 w 277238"/>
                  <a:gd name="connsiteY11" fmla="*/ 605864 h 615113"/>
                  <a:gd name="connsiteX12" fmla="*/ 271593 w 277238"/>
                  <a:gd name="connsiteY12" fmla="*/ 549766 h 615113"/>
                  <a:gd name="connsiteX13" fmla="*/ 263178 w 277238"/>
                  <a:gd name="connsiteY13" fmla="*/ 485253 h 615113"/>
                  <a:gd name="connsiteX14" fmla="*/ 263178 w 277238"/>
                  <a:gd name="connsiteY14" fmla="*/ 445984 h 615113"/>
                  <a:gd name="connsiteX15" fmla="*/ 254764 w 277238"/>
                  <a:gd name="connsiteY15" fmla="*/ 387081 h 615113"/>
                  <a:gd name="connsiteX16" fmla="*/ 240739 w 277238"/>
                  <a:gd name="connsiteY16" fmla="*/ 347812 h 615113"/>
                  <a:gd name="connsiteX17" fmla="*/ 221105 w 277238"/>
                  <a:gd name="connsiteY17" fmla="*/ 272080 h 615113"/>
                  <a:gd name="connsiteX18" fmla="*/ 209885 w 277238"/>
                  <a:gd name="connsiteY18" fmla="*/ 230006 h 615113"/>
                  <a:gd name="connsiteX19" fmla="*/ 187446 w 277238"/>
                  <a:gd name="connsiteY19" fmla="*/ 162688 h 615113"/>
                  <a:gd name="connsiteX20" fmla="*/ 148177 w 277238"/>
                  <a:gd name="connsiteY20" fmla="*/ 109395 h 615113"/>
                  <a:gd name="connsiteX21" fmla="*/ 103884 w 277238"/>
                  <a:gd name="connsiteY21" fmla="*/ 40468 h 615113"/>
                  <a:gd name="connsiteX22" fmla="*/ 47201 w 277238"/>
                  <a:gd name="connsiteY22" fmla="*/ 3 h 615113"/>
                  <a:gd name="connsiteX23" fmla="*/ 5127 w 277238"/>
                  <a:gd name="connsiteY23" fmla="*/ 42077 h 615113"/>
                  <a:gd name="connsiteX24" fmla="*/ 13542 w 277238"/>
                  <a:gd name="connsiteY24" fmla="*/ 106590 h 615113"/>
                  <a:gd name="connsiteX25" fmla="*/ 27566 w 277238"/>
                  <a:gd name="connsiteY25" fmla="*/ 185128 h 615113"/>
                  <a:gd name="connsiteX0" fmla="*/ 27566 w 277238"/>
                  <a:gd name="connsiteY0" fmla="*/ 185255 h 615240"/>
                  <a:gd name="connsiteX1" fmla="*/ 108908 w 277238"/>
                  <a:gd name="connsiteY1" fmla="*/ 216109 h 615240"/>
                  <a:gd name="connsiteX2" fmla="*/ 142567 w 277238"/>
                  <a:gd name="connsiteY2" fmla="*/ 266597 h 615240"/>
                  <a:gd name="connsiteX3" fmla="*/ 156592 w 277238"/>
                  <a:gd name="connsiteY3" fmla="*/ 305866 h 615240"/>
                  <a:gd name="connsiteX4" fmla="*/ 173421 w 277238"/>
                  <a:gd name="connsiteY4" fmla="*/ 350744 h 615240"/>
                  <a:gd name="connsiteX5" fmla="*/ 201470 w 277238"/>
                  <a:gd name="connsiteY5" fmla="*/ 409647 h 615240"/>
                  <a:gd name="connsiteX6" fmla="*/ 209885 w 277238"/>
                  <a:gd name="connsiteY6" fmla="*/ 457331 h 615240"/>
                  <a:gd name="connsiteX7" fmla="*/ 212690 w 277238"/>
                  <a:gd name="connsiteY7" fmla="*/ 507819 h 615240"/>
                  <a:gd name="connsiteX8" fmla="*/ 218300 w 277238"/>
                  <a:gd name="connsiteY8" fmla="*/ 563917 h 615240"/>
                  <a:gd name="connsiteX9" fmla="*/ 229519 w 277238"/>
                  <a:gd name="connsiteY9" fmla="*/ 597576 h 615240"/>
                  <a:gd name="connsiteX10" fmla="*/ 229519 w 277238"/>
                  <a:gd name="connsiteY10" fmla="*/ 614405 h 615240"/>
                  <a:gd name="connsiteX11" fmla="*/ 274398 w 277238"/>
                  <a:gd name="connsiteY11" fmla="*/ 605991 h 615240"/>
                  <a:gd name="connsiteX12" fmla="*/ 271593 w 277238"/>
                  <a:gd name="connsiteY12" fmla="*/ 549893 h 615240"/>
                  <a:gd name="connsiteX13" fmla="*/ 263178 w 277238"/>
                  <a:gd name="connsiteY13" fmla="*/ 485380 h 615240"/>
                  <a:gd name="connsiteX14" fmla="*/ 263178 w 277238"/>
                  <a:gd name="connsiteY14" fmla="*/ 446111 h 615240"/>
                  <a:gd name="connsiteX15" fmla="*/ 254764 w 277238"/>
                  <a:gd name="connsiteY15" fmla="*/ 387208 h 615240"/>
                  <a:gd name="connsiteX16" fmla="*/ 240739 w 277238"/>
                  <a:gd name="connsiteY16" fmla="*/ 347939 h 615240"/>
                  <a:gd name="connsiteX17" fmla="*/ 221105 w 277238"/>
                  <a:gd name="connsiteY17" fmla="*/ 272207 h 615240"/>
                  <a:gd name="connsiteX18" fmla="*/ 209885 w 277238"/>
                  <a:gd name="connsiteY18" fmla="*/ 230133 h 615240"/>
                  <a:gd name="connsiteX19" fmla="*/ 187446 w 277238"/>
                  <a:gd name="connsiteY19" fmla="*/ 162815 h 615240"/>
                  <a:gd name="connsiteX20" fmla="*/ 148177 w 277238"/>
                  <a:gd name="connsiteY20" fmla="*/ 109522 h 615240"/>
                  <a:gd name="connsiteX21" fmla="*/ 109653 w 277238"/>
                  <a:gd name="connsiteY21" fmla="*/ 31942 h 615240"/>
                  <a:gd name="connsiteX22" fmla="*/ 47201 w 277238"/>
                  <a:gd name="connsiteY22" fmla="*/ 130 h 615240"/>
                  <a:gd name="connsiteX23" fmla="*/ 5127 w 277238"/>
                  <a:gd name="connsiteY23" fmla="*/ 42204 h 615240"/>
                  <a:gd name="connsiteX24" fmla="*/ 13542 w 277238"/>
                  <a:gd name="connsiteY24" fmla="*/ 106717 h 615240"/>
                  <a:gd name="connsiteX25" fmla="*/ 27566 w 277238"/>
                  <a:gd name="connsiteY25" fmla="*/ 185255 h 615240"/>
                  <a:gd name="connsiteX0" fmla="*/ 31426 w 281098"/>
                  <a:gd name="connsiteY0" fmla="*/ 185255 h 615240"/>
                  <a:gd name="connsiteX1" fmla="*/ 112768 w 281098"/>
                  <a:gd name="connsiteY1" fmla="*/ 216109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33705 w 281098"/>
                  <a:gd name="connsiteY3" fmla="*/ 285781 h 615240"/>
                  <a:gd name="connsiteX4" fmla="*/ 160452 w 281098"/>
                  <a:gd name="connsiteY4" fmla="*/ 305866 h 615240"/>
                  <a:gd name="connsiteX5" fmla="*/ 177281 w 281098"/>
                  <a:gd name="connsiteY5" fmla="*/ 350744 h 615240"/>
                  <a:gd name="connsiteX6" fmla="*/ 205330 w 281098"/>
                  <a:gd name="connsiteY6" fmla="*/ 409647 h 615240"/>
                  <a:gd name="connsiteX7" fmla="*/ 213745 w 281098"/>
                  <a:gd name="connsiteY7" fmla="*/ 457331 h 615240"/>
                  <a:gd name="connsiteX8" fmla="*/ 216550 w 281098"/>
                  <a:gd name="connsiteY8" fmla="*/ 507819 h 615240"/>
                  <a:gd name="connsiteX9" fmla="*/ 222160 w 281098"/>
                  <a:gd name="connsiteY9" fmla="*/ 563917 h 615240"/>
                  <a:gd name="connsiteX10" fmla="*/ 233379 w 281098"/>
                  <a:gd name="connsiteY10" fmla="*/ 597576 h 615240"/>
                  <a:gd name="connsiteX11" fmla="*/ 233379 w 281098"/>
                  <a:gd name="connsiteY11" fmla="*/ 614405 h 615240"/>
                  <a:gd name="connsiteX12" fmla="*/ 278258 w 281098"/>
                  <a:gd name="connsiteY12" fmla="*/ 605991 h 615240"/>
                  <a:gd name="connsiteX13" fmla="*/ 275453 w 281098"/>
                  <a:gd name="connsiteY13" fmla="*/ 549893 h 615240"/>
                  <a:gd name="connsiteX14" fmla="*/ 267038 w 281098"/>
                  <a:gd name="connsiteY14" fmla="*/ 485380 h 615240"/>
                  <a:gd name="connsiteX15" fmla="*/ 267038 w 281098"/>
                  <a:gd name="connsiteY15" fmla="*/ 446111 h 615240"/>
                  <a:gd name="connsiteX16" fmla="*/ 258624 w 281098"/>
                  <a:gd name="connsiteY16" fmla="*/ 387208 h 615240"/>
                  <a:gd name="connsiteX17" fmla="*/ 244599 w 281098"/>
                  <a:gd name="connsiteY17" fmla="*/ 347939 h 615240"/>
                  <a:gd name="connsiteX18" fmla="*/ 224965 w 281098"/>
                  <a:gd name="connsiteY18" fmla="*/ 272207 h 615240"/>
                  <a:gd name="connsiteX19" fmla="*/ 213745 w 281098"/>
                  <a:gd name="connsiteY19" fmla="*/ 230133 h 615240"/>
                  <a:gd name="connsiteX20" fmla="*/ 191306 w 281098"/>
                  <a:gd name="connsiteY20" fmla="*/ 162815 h 615240"/>
                  <a:gd name="connsiteX21" fmla="*/ 152037 w 281098"/>
                  <a:gd name="connsiteY21" fmla="*/ 109522 h 615240"/>
                  <a:gd name="connsiteX22" fmla="*/ 113513 w 281098"/>
                  <a:gd name="connsiteY22" fmla="*/ 31942 h 615240"/>
                  <a:gd name="connsiteX23" fmla="*/ 51061 w 281098"/>
                  <a:gd name="connsiteY23" fmla="*/ 130 h 615240"/>
                  <a:gd name="connsiteX24" fmla="*/ 8987 w 281098"/>
                  <a:gd name="connsiteY24" fmla="*/ 42204 h 615240"/>
                  <a:gd name="connsiteX25" fmla="*/ 2979 w 281098"/>
                  <a:gd name="connsiteY25" fmla="*/ 106717 h 615240"/>
                  <a:gd name="connsiteX26" fmla="*/ 31426 w 281098"/>
                  <a:gd name="connsiteY26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33705 w 281098"/>
                  <a:gd name="connsiteY3" fmla="*/ 285781 h 615240"/>
                  <a:gd name="connsiteX4" fmla="*/ 160452 w 281098"/>
                  <a:gd name="connsiteY4" fmla="*/ 305866 h 615240"/>
                  <a:gd name="connsiteX5" fmla="*/ 177281 w 281098"/>
                  <a:gd name="connsiteY5" fmla="*/ 350744 h 615240"/>
                  <a:gd name="connsiteX6" fmla="*/ 205330 w 281098"/>
                  <a:gd name="connsiteY6" fmla="*/ 409647 h 615240"/>
                  <a:gd name="connsiteX7" fmla="*/ 213745 w 281098"/>
                  <a:gd name="connsiteY7" fmla="*/ 457331 h 615240"/>
                  <a:gd name="connsiteX8" fmla="*/ 216550 w 281098"/>
                  <a:gd name="connsiteY8" fmla="*/ 507819 h 615240"/>
                  <a:gd name="connsiteX9" fmla="*/ 222160 w 281098"/>
                  <a:gd name="connsiteY9" fmla="*/ 563917 h 615240"/>
                  <a:gd name="connsiteX10" fmla="*/ 233379 w 281098"/>
                  <a:gd name="connsiteY10" fmla="*/ 597576 h 615240"/>
                  <a:gd name="connsiteX11" fmla="*/ 233379 w 281098"/>
                  <a:gd name="connsiteY11" fmla="*/ 614405 h 615240"/>
                  <a:gd name="connsiteX12" fmla="*/ 278258 w 281098"/>
                  <a:gd name="connsiteY12" fmla="*/ 605991 h 615240"/>
                  <a:gd name="connsiteX13" fmla="*/ 275453 w 281098"/>
                  <a:gd name="connsiteY13" fmla="*/ 549893 h 615240"/>
                  <a:gd name="connsiteX14" fmla="*/ 267038 w 281098"/>
                  <a:gd name="connsiteY14" fmla="*/ 485380 h 615240"/>
                  <a:gd name="connsiteX15" fmla="*/ 267038 w 281098"/>
                  <a:gd name="connsiteY15" fmla="*/ 446111 h 615240"/>
                  <a:gd name="connsiteX16" fmla="*/ 258624 w 281098"/>
                  <a:gd name="connsiteY16" fmla="*/ 387208 h 615240"/>
                  <a:gd name="connsiteX17" fmla="*/ 244599 w 281098"/>
                  <a:gd name="connsiteY17" fmla="*/ 347939 h 615240"/>
                  <a:gd name="connsiteX18" fmla="*/ 224965 w 281098"/>
                  <a:gd name="connsiteY18" fmla="*/ 272207 h 615240"/>
                  <a:gd name="connsiteX19" fmla="*/ 213745 w 281098"/>
                  <a:gd name="connsiteY19" fmla="*/ 230133 h 615240"/>
                  <a:gd name="connsiteX20" fmla="*/ 191306 w 281098"/>
                  <a:gd name="connsiteY20" fmla="*/ 162815 h 615240"/>
                  <a:gd name="connsiteX21" fmla="*/ 152037 w 281098"/>
                  <a:gd name="connsiteY21" fmla="*/ 109522 h 615240"/>
                  <a:gd name="connsiteX22" fmla="*/ 113513 w 281098"/>
                  <a:gd name="connsiteY22" fmla="*/ 31942 h 615240"/>
                  <a:gd name="connsiteX23" fmla="*/ 51061 w 281098"/>
                  <a:gd name="connsiteY23" fmla="*/ 130 h 615240"/>
                  <a:gd name="connsiteX24" fmla="*/ 8987 w 281098"/>
                  <a:gd name="connsiteY24" fmla="*/ 42204 h 615240"/>
                  <a:gd name="connsiteX25" fmla="*/ 2979 w 281098"/>
                  <a:gd name="connsiteY25" fmla="*/ 106717 h 615240"/>
                  <a:gd name="connsiteX26" fmla="*/ 31426 w 281098"/>
                  <a:gd name="connsiteY26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77281 w 281098"/>
                  <a:gd name="connsiteY3" fmla="*/ 350744 h 615240"/>
                  <a:gd name="connsiteX4" fmla="*/ 205330 w 281098"/>
                  <a:gd name="connsiteY4" fmla="*/ 409647 h 615240"/>
                  <a:gd name="connsiteX5" fmla="*/ 213745 w 281098"/>
                  <a:gd name="connsiteY5" fmla="*/ 457331 h 615240"/>
                  <a:gd name="connsiteX6" fmla="*/ 216550 w 281098"/>
                  <a:gd name="connsiteY6" fmla="*/ 507819 h 615240"/>
                  <a:gd name="connsiteX7" fmla="*/ 222160 w 281098"/>
                  <a:gd name="connsiteY7" fmla="*/ 563917 h 615240"/>
                  <a:gd name="connsiteX8" fmla="*/ 233379 w 281098"/>
                  <a:gd name="connsiteY8" fmla="*/ 597576 h 615240"/>
                  <a:gd name="connsiteX9" fmla="*/ 233379 w 281098"/>
                  <a:gd name="connsiteY9" fmla="*/ 614405 h 615240"/>
                  <a:gd name="connsiteX10" fmla="*/ 278258 w 281098"/>
                  <a:gd name="connsiteY10" fmla="*/ 605991 h 615240"/>
                  <a:gd name="connsiteX11" fmla="*/ 275453 w 281098"/>
                  <a:gd name="connsiteY11" fmla="*/ 549893 h 615240"/>
                  <a:gd name="connsiteX12" fmla="*/ 267038 w 281098"/>
                  <a:gd name="connsiteY12" fmla="*/ 485380 h 615240"/>
                  <a:gd name="connsiteX13" fmla="*/ 267038 w 281098"/>
                  <a:gd name="connsiteY13" fmla="*/ 446111 h 615240"/>
                  <a:gd name="connsiteX14" fmla="*/ 258624 w 281098"/>
                  <a:gd name="connsiteY14" fmla="*/ 387208 h 615240"/>
                  <a:gd name="connsiteX15" fmla="*/ 244599 w 281098"/>
                  <a:gd name="connsiteY15" fmla="*/ 347939 h 615240"/>
                  <a:gd name="connsiteX16" fmla="*/ 224965 w 281098"/>
                  <a:gd name="connsiteY16" fmla="*/ 272207 h 615240"/>
                  <a:gd name="connsiteX17" fmla="*/ 213745 w 281098"/>
                  <a:gd name="connsiteY17" fmla="*/ 230133 h 615240"/>
                  <a:gd name="connsiteX18" fmla="*/ 191306 w 281098"/>
                  <a:gd name="connsiteY18" fmla="*/ 162815 h 615240"/>
                  <a:gd name="connsiteX19" fmla="*/ 152037 w 281098"/>
                  <a:gd name="connsiteY19" fmla="*/ 109522 h 615240"/>
                  <a:gd name="connsiteX20" fmla="*/ 113513 w 281098"/>
                  <a:gd name="connsiteY20" fmla="*/ 31942 h 615240"/>
                  <a:gd name="connsiteX21" fmla="*/ 51061 w 281098"/>
                  <a:gd name="connsiteY21" fmla="*/ 130 h 615240"/>
                  <a:gd name="connsiteX22" fmla="*/ 8987 w 281098"/>
                  <a:gd name="connsiteY22" fmla="*/ 42204 h 615240"/>
                  <a:gd name="connsiteX23" fmla="*/ 2979 w 281098"/>
                  <a:gd name="connsiteY23" fmla="*/ 106717 h 615240"/>
                  <a:gd name="connsiteX24" fmla="*/ 31426 w 281098"/>
                  <a:gd name="connsiteY24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05330 w 281098"/>
                  <a:gd name="connsiteY4" fmla="*/ 409647 h 615240"/>
                  <a:gd name="connsiteX5" fmla="*/ 213745 w 281098"/>
                  <a:gd name="connsiteY5" fmla="*/ 457331 h 615240"/>
                  <a:gd name="connsiteX6" fmla="*/ 216550 w 281098"/>
                  <a:gd name="connsiteY6" fmla="*/ 507819 h 615240"/>
                  <a:gd name="connsiteX7" fmla="*/ 222160 w 281098"/>
                  <a:gd name="connsiteY7" fmla="*/ 563917 h 615240"/>
                  <a:gd name="connsiteX8" fmla="*/ 233379 w 281098"/>
                  <a:gd name="connsiteY8" fmla="*/ 597576 h 615240"/>
                  <a:gd name="connsiteX9" fmla="*/ 233379 w 281098"/>
                  <a:gd name="connsiteY9" fmla="*/ 614405 h 615240"/>
                  <a:gd name="connsiteX10" fmla="*/ 278258 w 281098"/>
                  <a:gd name="connsiteY10" fmla="*/ 605991 h 615240"/>
                  <a:gd name="connsiteX11" fmla="*/ 275453 w 281098"/>
                  <a:gd name="connsiteY11" fmla="*/ 549893 h 615240"/>
                  <a:gd name="connsiteX12" fmla="*/ 267038 w 281098"/>
                  <a:gd name="connsiteY12" fmla="*/ 485380 h 615240"/>
                  <a:gd name="connsiteX13" fmla="*/ 267038 w 281098"/>
                  <a:gd name="connsiteY13" fmla="*/ 446111 h 615240"/>
                  <a:gd name="connsiteX14" fmla="*/ 258624 w 281098"/>
                  <a:gd name="connsiteY14" fmla="*/ 387208 h 615240"/>
                  <a:gd name="connsiteX15" fmla="*/ 244599 w 281098"/>
                  <a:gd name="connsiteY15" fmla="*/ 347939 h 615240"/>
                  <a:gd name="connsiteX16" fmla="*/ 224965 w 281098"/>
                  <a:gd name="connsiteY16" fmla="*/ 272207 h 615240"/>
                  <a:gd name="connsiteX17" fmla="*/ 213745 w 281098"/>
                  <a:gd name="connsiteY17" fmla="*/ 230133 h 615240"/>
                  <a:gd name="connsiteX18" fmla="*/ 191306 w 281098"/>
                  <a:gd name="connsiteY18" fmla="*/ 162815 h 615240"/>
                  <a:gd name="connsiteX19" fmla="*/ 152037 w 281098"/>
                  <a:gd name="connsiteY19" fmla="*/ 109522 h 615240"/>
                  <a:gd name="connsiteX20" fmla="*/ 113513 w 281098"/>
                  <a:gd name="connsiteY20" fmla="*/ 31942 h 615240"/>
                  <a:gd name="connsiteX21" fmla="*/ 51061 w 281098"/>
                  <a:gd name="connsiteY21" fmla="*/ 130 h 615240"/>
                  <a:gd name="connsiteX22" fmla="*/ 8987 w 281098"/>
                  <a:gd name="connsiteY22" fmla="*/ 42204 h 615240"/>
                  <a:gd name="connsiteX23" fmla="*/ 2979 w 281098"/>
                  <a:gd name="connsiteY23" fmla="*/ 106717 h 615240"/>
                  <a:gd name="connsiteX24" fmla="*/ 31426 w 281098"/>
                  <a:gd name="connsiteY24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13745 w 281098"/>
                  <a:gd name="connsiteY4" fmla="*/ 457331 h 615240"/>
                  <a:gd name="connsiteX5" fmla="*/ 216550 w 281098"/>
                  <a:gd name="connsiteY5" fmla="*/ 507819 h 615240"/>
                  <a:gd name="connsiteX6" fmla="*/ 222160 w 281098"/>
                  <a:gd name="connsiteY6" fmla="*/ 563917 h 615240"/>
                  <a:gd name="connsiteX7" fmla="*/ 233379 w 281098"/>
                  <a:gd name="connsiteY7" fmla="*/ 597576 h 615240"/>
                  <a:gd name="connsiteX8" fmla="*/ 233379 w 281098"/>
                  <a:gd name="connsiteY8" fmla="*/ 614405 h 615240"/>
                  <a:gd name="connsiteX9" fmla="*/ 278258 w 281098"/>
                  <a:gd name="connsiteY9" fmla="*/ 605991 h 615240"/>
                  <a:gd name="connsiteX10" fmla="*/ 275453 w 281098"/>
                  <a:gd name="connsiteY10" fmla="*/ 549893 h 615240"/>
                  <a:gd name="connsiteX11" fmla="*/ 267038 w 281098"/>
                  <a:gd name="connsiteY11" fmla="*/ 485380 h 615240"/>
                  <a:gd name="connsiteX12" fmla="*/ 267038 w 281098"/>
                  <a:gd name="connsiteY12" fmla="*/ 446111 h 615240"/>
                  <a:gd name="connsiteX13" fmla="*/ 258624 w 281098"/>
                  <a:gd name="connsiteY13" fmla="*/ 387208 h 615240"/>
                  <a:gd name="connsiteX14" fmla="*/ 244599 w 281098"/>
                  <a:gd name="connsiteY14" fmla="*/ 347939 h 615240"/>
                  <a:gd name="connsiteX15" fmla="*/ 224965 w 281098"/>
                  <a:gd name="connsiteY15" fmla="*/ 272207 h 615240"/>
                  <a:gd name="connsiteX16" fmla="*/ 213745 w 281098"/>
                  <a:gd name="connsiteY16" fmla="*/ 230133 h 615240"/>
                  <a:gd name="connsiteX17" fmla="*/ 191306 w 281098"/>
                  <a:gd name="connsiteY17" fmla="*/ 162815 h 615240"/>
                  <a:gd name="connsiteX18" fmla="*/ 152037 w 281098"/>
                  <a:gd name="connsiteY18" fmla="*/ 109522 h 615240"/>
                  <a:gd name="connsiteX19" fmla="*/ 113513 w 281098"/>
                  <a:gd name="connsiteY19" fmla="*/ 31942 h 615240"/>
                  <a:gd name="connsiteX20" fmla="*/ 51061 w 281098"/>
                  <a:gd name="connsiteY20" fmla="*/ 130 h 615240"/>
                  <a:gd name="connsiteX21" fmla="*/ 8987 w 281098"/>
                  <a:gd name="connsiteY21" fmla="*/ 42204 h 615240"/>
                  <a:gd name="connsiteX22" fmla="*/ 2979 w 281098"/>
                  <a:gd name="connsiteY22" fmla="*/ 106717 h 615240"/>
                  <a:gd name="connsiteX23" fmla="*/ 31426 w 281098"/>
                  <a:gd name="connsiteY23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05091 w 281098"/>
                  <a:gd name="connsiteY4" fmla="*/ 468870 h 615240"/>
                  <a:gd name="connsiteX5" fmla="*/ 216550 w 281098"/>
                  <a:gd name="connsiteY5" fmla="*/ 507819 h 615240"/>
                  <a:gd name="connsiteX6" fmla="*/ 222160 w 281098"/>
                  <a:gd name="connsiteY6" fmla="*/ 563917 h 615240"/>
                  <a:gd name="connsiteX7" fmla="*/ 233379 w 281098"/>
                  <a:gd name="connsiteY7" fmla="*/ 597576 h 615240"/>
                  <a:gd name="connsiteX8" fmla="*/ 233379 w 281098"/>
                  <a:gd name="connsiteY8" fmla="*/ 614405 h 615240"/>
                  <a:gd name="connsiteX9" fmla="*/ 278258 w 281098"/>
                  <a:gd name="connsiteY9" fmla="*/ 605991 h 615240"/>
                  <a:gd name="connsiteX10" fmla="*/ 275453 w 281098"/>
                  <a:gd name="connsiteY10" fmla="*/ 549893 h 615240"/>
                  <a:gd name="connsiteX11" fmla="*/ 267038 w 281098"/>
                  <a:gd name="connsiteY11" fmla="*/ 485380 h 615240"/>
                  <a:gd name="connsiteX12" fmla="*/ 267038 w 281098"/>
                  <a:gd name="connsiteY12" fmla="*/ 446111 h 615240"/>
                  <a:gd name="connsiteX13" fmla="*/ 258624 w 281098"/>
                  <a:gd name="connsiteY13" fmla="*/ 387208 h 615240"/>
                  <a:gd name="connsiteX14" fmla="*/ 244599 w 281098"/>
                  <a:gd name="connsiteY14" fmla="*/ 347939 h 615240"/>
                  <a:gd name="connsiteX15" fmla="*/ 224965 w 281098"/>
                  <a:gd name="connsiteY15" fmla="*/ 272207 h 615240"/>
                  <a:gd name="connsiteX16" fmla="*/ 213745 w 281098"/>
                  <a:gd name="connsiteY16" fmla="*/ 230133 h 615240"/>
                  <a:gd name="connsiteX17" fmla="*/ 191306 w 281098"/>
                  <a:gd name="connsiteY17" fmla="*/ 162815 h 615240"/>
                  <a:gd name="connsiteX18" fmla="*/ 152037 w 281098"/>
                  <a:gd name="connsiteY18" fmla="*/ 109522 h 615240"/>
                  <a:gd name="connsiteX19" fmla="*/ 113513 w 281098"/>
                  <a:gd name="connsiteY19" fmla="*/ 31942 h 615240"/>
                  <a:gd name="connsiteX20" fmla="*/ 51061 w 281098"/>
                  <a:gd name="connsiteY20" fmla="*/ 130 h 615240"/>
                  <a:gd name="connsiteX21" fmla="*/ 8987 w 281098"/>
                  <a:gd name="connsiteY21" fmla="*/ 42204 h 615240"/>
                  <a:gd name="connsiteX22" fmla="*/ 2979 w 281098"/>
                  <a:gd name="connsiteY22" fmla="*/ 106717 h 615240"/>
                  <a:gd name="connsiteX23" fmla="*/ 31426 w 281098"/>
                  <a:gd name="connsiteY23" fmla="*/ 185255 h 61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1098" h="615240">
                    <a:moveTo>
                      <a:pt x="31426" y="185255"/>
                    </a:moveTo>
                    <a:cubicBezTo>
                      <a:pt x="46840" y="204929"/>
                      <a:pt x="77737" y="211206"/>
                      <a:pt x="95461" y="224763"/>
                    </a:cubicBezTo>
                    <a:cubicBezTo>
                      <a:pt x="113186" y="238320"/>
                      <a:pt x="125579" y="245600"/>
                      <a:pt x="137773" y="266597"/>
                    </a:cubicBezTo>
                    <a:cubicBezTo>
                      <a:pt x="149967" y="287594"/>
                      <a:pt x="157407" y="317032"/>
                      <a:pt x="168627" y="350744"/>
                    </a:cubicBezTo>
                    <a:cubicBezTo>
                      <a:pt x="179847" y="384456"/>
                      <a:pt x="197104" y="442691"/>
                      <a:pt x="205091" y="468870"/>
                    </a:cubicBezTo>
                    <a:cubicBezTo>
                      <a:pt x="213078" y="495049"/>
                      <a:pt x="213705" y="491978"/>
                      <a:pt x="216550" y="507819"/>
                    </a:cubicBezTo>
                    <a:cubicBezTo>
                      <a:pt x="219395" y="523660"/>
                      <a:pt x="219355" y="548958"/>
                      <a:pt x="222160" y="563917"/>
                    </a:cubicBezTo>
                    <a:cubicBezTo>
                      <a:pt x="224965" y="578876"/>
                      <a:pt x="231509" y="589161"/>
                      <a:pt x="233379" y="597576"/>
                    </a:cubicBezTo>
                    <a:cubicBezTo>
                      <a:pt x="235249" y="605991"/>
                      <a:pt x="225899" y="613003"/>
                      <a:pt x="233379" y="614405"/>
                    </a:cubicBezTo>
                    <a:cubicBezTo>
                      <a:pt x="240859" y="615807"/>
                      <a:pt x="271246" y="616743"/>
                      <a:pt x="278258" y="605991"/>
                    </a:cubicBezTo>
                    <a:cubicBezTo>
                      <a:pt x="285270" y="595239"/>
                      <a:pt x="277323" y="569995"/>
                      <a:pt x="275453" y="549893"/>
                    </a:cubicBezTo>
                    <a:cubicBezTo>
                      <a:pt x="273583" y="529791"/>
                      <a:pt x="268440" y="502677"/>
                      <a:pt x="267038" y="485380"/>
                    </a:cubicBezTo>
                    <a:cubicBezTo>
                      <a:pt x="265636" y="468083"/>
                      <a:pt x="268440" y="462473"/>
                      <a:pt x="267038" y="446111"/>
                    </a:cubicBezTo>
                    <a:cubicBezTo>
                      <a:pt x="265636" y="429749"/>
                      <a:pt x="262364" y="403570"/>
                      <a:pt x="258624" y="387208"/>
                    </a:cubicBezTo>
                    <a:cubicBezTo>
                      <a:pt x="254884" y="370846"/>
                      <a:pt x="250209" y="367106"/>
                      <a:pt x="244599" y="347939"/>
                    </a:cubicBezTo>
                    <a:cubicBezTo>
                      <a:pt x="238989" y="328772"/>
                      <a:pt x="230107" y="291841"/>
                      <a:pt x="224965" y="272207"/>
                    </a:cubicBezTo>
                    <a:cubicBezTo>
                      <a:pt x="219823" y="252573"/>
                      <a:pt x="219355" y="248365"/>
                      <a:pt x="213745" y="230133"/>
                    </a:cubicBezTo>
                    <a:cubicBezTo>
                      <a:pt x="208135" y="211901"/>
                      <a:pt x="201591" y="182917"/>
                      <a:pt x="191306" y="162815"/>
                    </a:cubicBezTo>
                    <a:cubicBezTo>
                      <a:pt x="181021" y="142713"/>
                      <a:pt x="165002" y="131334"/>
                      <a:pt x="152037" y="109522"/>
                    </a:cubicBezTo>
                    <a:cubicBezTo>
                      <a:pt x="139072" y="87710"/>
                      <a:pt x="130342" y="50174"/>
                      <a:pt x="113513" y="31942"/>
                    </a:cubicBezTo>
                    <a:cubicBezTo>
                      <a:pt x="96684" y="13710"/>
                      <a:pt x="68482" y="-1580"/>
                      <a:pt x="51061" y="130"/>
                    </a:cubicBezTo>
                    <a:cubicBezTo>
                      <a:pt x="33640" y="1840"/>
                      <a:pt x="23946" y="31452"/>
                      <a:pt x="8987" y="42204"/>
                    </a:cubicBezTo>
                    <a:cubicBezTo>
                      <a:pt x="-5972" y="52956"/>
                      <a:pt x="2044" y="89420"/>
                      <a:pt x="2979" y="106717"/>
                    </a:cubicBezTo>
                    <a:cubicBezTo>
                      <a:pt x="3914" y="124014"/>
                      <a:pt x="16012" y="165581"/>
                      <a:pt x="31426" y="185255"/>
                    </a:cubicBezTo>
                    <a:close/>
                  </a:path>
                </a:pathLst>
              </a:custGeom>
              <a:solidFill>
                <a:srgbClr val="008000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Freihandform 320"/>
              <p:cNvSpPr/>
              <p:nvPr/>
            </p:nvSpPr>
            <p:spPr>
              <a:xfrm>
                <a:off x="5903005" y="4336226"/>
                <a:ext cx="176906" cy="353857"/>
              </a:xfrm>
              <a:custGeom>
                <a:avLst/>
                <a:gdLst>
                  <a:gd name="connsiteX0" fmla="*/ 6666 w 174726"/>
                  <a:gd name="connsiteY0" fmla="*/ 7533 h 353969"/>
                  <a:gd name="connsiteX1" fmla="*/ 6666 w 174726"/>
                  <a:gd name="connsiteY1" fmla="*/ 178632 h 353969"/>
                  <a:gd name="connsiteX2" fmla="*/ 57154 w 174726"/>
                  <a:gd name="connsiteY2" fmla="*/ 198266 h 353969"/>
                  <a:gd name="connsiteX3" fmla="*/ 73984 w 174726"/>
                  <a:gd name="connsiteY3" fmla="*/ 229120 h 353969"/>
                  <a:gd name="connsiteX4" fmla="*/ 85203 w 174726"/>
                  <a:gd name="connsiteY4" fmla="*/ 268389 h 353969"/>
                  <a:gd name="connsiteX5" fmla="*/ 99228 w 174726"/>
                  <a:gd name="connsiteY5" fmla="*/ 307658 h 353969"/>
                  <a:gd name="connsiteX6" fmla="*/ 107643 w 174726"/>
                  <a:gd name="connsiteY6" fmla="*/ 338512 h 353969"/>
                  <a:gd name="connsiteX7" fmla="*/ 110448 w 174726"/>
                  <a:gd name="connsiteY7" fmla="*/ 352536 h 353969"/>
                  <a:gd name="connsiteX8" fmla="*/ 172155 w 174726"/>
                  <a:gd name="connsiteY8" fmla="*/ 304853 h 353969"/>
                  <a:gd name="connsiteX9" fmla="*/ 160936 w 174726"/>
                  <a:gd name="connsiteY9" fmla="*/ 217901 h 353969"/>
                  <a:gd name="connsiteX10" fmla="*/ 141301 w 174726"/>
                  <a:gd name="connsiteY10" fmla="*/ 170217 h 353969"/>
                  <a:gd name="connsiteX11" fmla="*/ 130082 w 174726"/>
                  <a:gd name="connsiteY11" fmla="*/ 116924 h 353969"/>
                  <a:gd name="connsiteX12" fmla="*/ 88008 w 174726"/>
                  <a:gd name="connsiteY12" fmla="*/ 63631 h 353969"/>
                  <a:gd name="connsiteX13" fmla="*/ 62764 w 174726"/>
                  <a:gd name="connsiteY13" fmla="*/ 32777 h 353969"/>
                  <a:gd name="connsiteX14" fmla="*/ 6666 w 174726"/>
                  <a:gd name="connsiteY14" fmla="*/ 7533 h 353969"/>
                  <a:gd name="connsiteX0" fmla="*/ 6666 w 177037"/>
                  <a:gd name="connsiteY0" fmla="*/ 7533 h 353969"/>
                  <a:gd name="connsiteX1" fmla="*/ 6666 w 177037"/>
                  <a:gd name="connsiteY1" fmla="*/ 178632 h 353969"/>
                  <a:gd name="connsiteX2" fmla="*/ 57154 w 177037"/>
                  <a:gd name="connsiteY2" fmla="*/ 198266 h 353969"/>
                  <a:gd name="connsiteX3" fmla="*/ 73984 w 177037"/>
                  <a:gd name="connsiteY3" fmla="*/ 229120 h 353969"/>
                  <a:gd name="connsiteX4" fmla="*/ 85203 w 177037"/>
                  <a:gd name="connsiteY4" fmla="*/ 268389 h 353969"/>
                  <a:gd name="connsiteX5" fmla="*/ 99228 w 177037"/>
                  <a:gd name="connsiteY5" fmla="*/ 307658 h 353969"/>
                  <a:gd name="connsiteX6" fmla="*/ 107643 w 177037"/>
                  <a:gd name="connsiteY6" fmla="*/ 338512 h 353969"/>
                  <a:gd name="connsiteX7" fmla="*/ 110448 w 177037"/>
                  <a:gd name="connsiteY7" fmla="*/ 352536 h 353969"/>
                  <a:gd name="connsiteX8" fmla="*/ 172155 w 177037"/>
                  <a:gd name="connsiteY8" fmla="*/ 304853 h 353969"/>
                  <a:gd name="connsiteX9" fmla="*/ 169590 w 177037"/>
                  <a:gd name="connsiteY9" fmla="*/ 200594 h 353969"/>
                  <a:gd name="connsiteX10" fmla="*/ 141301 w 177037"/>
                  <a:gd name="connsiteY10" fmla="*/ 170217 h 353969"/>
                  <a:gd name="connsiteX11" fmla="*/ 130082 w 177037"/>
                  <a:gd name="connsiteY11" fmla="*/ 116924 h 353969"/>
                  <a:gd name="connsiteX12" fmla="*/ 88008 w 177037"/>
                  <a:gd name="connsiteY12" fmla="*/ 63631 h 353969"/>
                  <a:gd name="connsiteX13" fmla="*/ 62764 w 177037"/>
                  <a:gd name="connsiteY13" fmla="*/ 32777 h 353969"/>
                  <a:gd name="connsiteX14" fmla="*/ 6666 w 177037"/>
                  <a:gd name="connsiteY14" fmla="*/ 7533 h 353969"/>
                  <a:gd name="connsiteX0" fmla="*/ 6666 w 177532"/>
                  <a:gd name="connsiteY0" fmla="*/ 7533 h 353969"/>
                  <a:gd name="connsiteX1" fmla="*/ 6666 w 177532"/>
                  <a:gd name="connsiteY1" fmla="*/ 178632 h 353969"/>
                  <a:gd name="connsiteX2" fmla="*/ 57154 w 177532"/>
                  <a:gd name="connsiteY2" fmla="*/ 198266 h 353969"/>
                  <a:gd name="connsiteX3" fmla="*/ 73984 w 177532"/>
                  <a:gd name="connsiteY3" fmla="*/ 229120 h 353969"/>
                  <a:gd name="connsiteX4" fmla="*/ 85203 w 177532"/>
                  <a:gd name="connsiteY4" fmla="*/ 268389 h 353969"/>
                  <a:gd name="connsiteX5" fmla="*/ 99228 w 177532"/>
                  <a:gd name="connsiteY5" fmla="*/ 307658 h 353969"/>
                  <a:gd name="connsiteX6" fmla="*/ 107643 w 177532"/>
                  <a:gd name="connsiteY6" fmla="*/ 338512 h 353969"/>
                  <a:gd name="connsiteX7" fmla="*/ 110448 w 177532"/>
                  <a:gd name="connsiteY7" fmla="*/ 352536 h 353969"/>
                  <a:gd name="connsiteX8" fmla="*/ 172155 w 177532"/>
                  <a:gd name="connsiteY8" fmla="*/ 304853 h 353969"/>
                  <a:gd name="connsiteX9" fmla="*/ 169590 w 177532"/>
                  <a:gd name="connsiteY9" fmla="*/ 200594 h 353969"/>
                  <a:gd name="connsiteX10" fmla="*/ 130082 w 177532"/>
                  <a:gd name="connsiteY10" fmla="*/ 116924 h 353969"/>
                  <a:gd name="connsiteX11" fmla="*/ 88008 w 177532"/>
                  <a:gd name="connsiteY11" fmla="*/ 63631 h 353969"/>
                  <a:gd name="connsiteX12" fmla="*/ 62764 w 177532"/>
                  <a:gd name="connsiteY12" fmla="*/ 32777 h 353969"/>
                  <a:gd name="connsiteX13" fmla="*/ 6666 w 177532"/>
                  <a:gd name="connsiteY13" fmla="*/ 7533 h 353969"/>
                  <a:gd name="connsiteX0" fmla="*/ 6666 w 176906"/>
                  <a:gd name="connsiteY0" fmla="*/ 7533 h 353969"/>
                  <a:gd name="connsiteX1" fmla="*/ 6666 w 176906"/>
                  <a:gd name="connsiteY1" fmla="*/ 178632 h 353969"/>
                  <a:gd name="connsiteX2" fmla="*/ 57154 w 176906"/>
                  <a:gd name="connsiteY2" fmla="*/ 198266 h 353969"/>
                  <a:gd name="connsiteX3" fmla="*/ 73984 w 176906"/>
                  <a:gd name="connsiteY3" fmla="*/ 229120 h 353969"/>
                  <a:gd name="connsiteX4" fmla="*/ 85203 w 176906"/>
                  <a:gd name="connsiteY4" fmla="*/ 268389 h 353969"/>
                  <a:gd name="connsiteX5" fmla="*/ 99228 w 176906"/>
                  <a:gd name="connsiteY5" fmla="*/ 307658 h 353969"/>
                  <a:gd name="connsiteX6" fmla="*/ 107643 w 176906"/>
                  <a:gd name="connsiteY6" fmla="*/ 338512 h 353969"/>
                  <a:gd name="connsiteX7" fmla="*/ 110448 w 176906"/>
                  <a:gd name="connsiteY7" fmla="*/ 352536 h 353969"/>
                  <a:gd name="connsiteX8" fmla="*/ 172155 w 176906"/>
                  <a:gd name="connsiteY8" fmla="*/ 304853 h 353969"/>
                  <a:gd name="connsiteX9" fmla="*/ 169590 w 176906"/>
                  <a:gd name="connsiteY9" fmla="*/ 200594 h 353969"/>
                  <a:gd name="connsiteX10" fmla="*/ 144504 w 176906"/>
                  <a:gd name="connsiteY10" fmla="*/ 116924 h 353969"/>
                  <a:gd name="connsiteX11" fmla="*/ 88008 w 176906"/>
                  <a:gd name="connsiteY11" fmla="*/ 63631 h 353969"/>
                  <a:gd name="connsiteX12" fmla="*/ 62764 w 176906"/>
                  <a:gd name="connsiteY12" fmla="*/ 32777 h 353969"/>
                  <a:gd name="connsiteX13" fmla="*/ 6666 w 176906"/>
                  <a:gd name="connsiteY13" fmla="*/ 7533 h 353969"/>
                  <a:gd name="connsiteX0" fmla="*/ 6666 w 176906"/>
                  <a:gd name="connsiteY0" fmla="*/ 7421 h 353857"/>
                  <a:gd name="connsiteX1" fmla="*/ 6666 w 176906"/>
                  <a:gd name="connsiteY1" fmla="*/ 178520 h 353857"/>
                  <a:gd name="connsiteX2" fmla="*/ 57154 w 176906"/>
                  <a:gd name="connsiteY2" fmla="*/ 198154 h 353857"/>
                  <a:gd name="connsiteX3" fmla="*/ 73984 w 176906"/>
                  <a:gd name="connsiteY3" fmla="*/ 229008 h 353857"/>
                  <a:gd name="connsiteX4" fmla="*/ 85203 w 176906"/>
                  <a:gd name="connsiteY4" fmla="*/ 268277 h 353857"/>
                  <a:gd name="connsiteX5" fmla="*/ 99228 w 176906"/>
                  <a:gd name="connsiteY5" fmla="*/ 307546 h 353857"/>
                  <a:gd name="connsiteX6" fmla="*/ 107643 w 176906"/>
                  <a:gd name="connsiteY6" fmla="*/ 338400 h 353857"/>
                  <a:gd name="connsiteX7" fmla="*/ 110448 w 176906"/>
                  <a:gd name="connsiteY7" fmla="*/ 352424 h 353857"/>
                  <a:gd name="connsiteX8" fmla="*/ 172155 w 176906"/>
                  <a:gd name="connsiteY8" fmla="*/ 304741 h 353857"/>
                  <a:gd name="connsiteX9" fmla="*/ 169590 w 176906"/>
                  <a:gd name="connsiteY9" fmla="*/ 200482 h 353857"/>
                  <a:gd name="connsiteX10" fmla="*/ 144504 w 176906"/>
                  <a:gd name="connsiteY10" fmla="*/ 116812 h 353857"/>
                  <a:gd name="connsiteX11" fmla="*/ 99547 w 176906"/>
                  <a:gd name="connsiteY11" fmla="*/ 49096 h 353857"/>
                  <a:gd name="connsiteX12" fmla="*/ 62764 w 176906"/>
                  <a:gd name="connsiteY12" fmla="*/ 32665 h 353857"/>
                  <a:gd name="connsiteX13" fmla="*/ 6666 w 176906"/>
                  <a:gd name="connsiteY13" fmla="*/ 7421 h 35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6906" h="353857">
                    <a:moveTo>
                      <a:pt x="6666" y="7421"/>
                    </a:moveTo>
                    <a:cubicBezTo>
                      <a:pt x="-2684" y="31730"/>
                      <a:pt x="-1749" y="146731"/>
                      <a:pt x="6666" y="178520"/>
                    </a:cubicBezTo>
                    <a:cubicBezTo>
                      <a:pt x="15081" y="210309"/>
                      <a:pt x="45934" y="189739"/>
                      <a:pt x="57154" y="198154"/>
                    </a:cubicBezTo>
                    <a:cubicBezTo>
                      <a:pt x="68374" y="206569"/>
                      <a:pt x="69309" y="217321"/>
                      <a:pt x="73984" y="229008"/>
                    </a:cubicBezTo>
                    <a:cubicBezTo>
                      <a:pt x="78659" y="240695"/>
                      <a:pt x="80996" y="255187"/>
                      <a:pt x="85203" y="268277"/>
                    </a:cubicBezTo>
                    <a:cubicBezTo>
                      <a:pt x="89410" y="281367"/>
                      <a:pt x="95488" y="295859"/>
                      <a:pt x="99228" y="307546"/>
                    </a:cubicBezTo>
                    <a:cubicBezTo>
                      <a:pt x="102968" y="319233"/>
                      <a:pt x="105773" y="330920"/>
                      <a:pt x="107643" y="338400"/>
                    </a:cubicBezTo>
                    <a:cubicBezTo>
                      <a:pt x="109513" y="345880"/>
                      <a:pt x="99696" y="358034"/>
                      <a:pt x="110448" y="352424"/>
                    </a:cubicBezTo>
                    <a:cubicBezTo>
                      <a:pt x="121200" y="346814"/>
                      <a:pt x="162298" y="330065"/>
                      <a:pt x="172155" y="304741"/>
                    </a:cubicBezTo>
                    <a:cubicBezTo>
                      <a:pt x="182012" y="279417"/>
                      <a:pt x="174198" y="231803"/>
                      <a:pt x="169590" y="200482"/>
                    </a:cubicBezTo>
                    <a:cubicBezTo>
                      <a:pt x="164982" y="169161"/>
                      <a:pt x="156178" y="142043"/>
                      <a:pt x="144504" y="116812"/>
                    </a:cubicBezTo>
                    <a:cubicBezTo>
                      <a:pt x="132830" y="91581"/>
                      <a:pt x="110767" y="63120"/>
                      <a:pt x="99547" y="49096"/>
                    </a:cubicBezTo>
                    <a:cubicBezTo>
                      <a:pt x="88327" y="35072"/>
                      <a:pt x="78244" y="39611"/>
                      <a:pt x="62764" y="32665"/>
                    </a:cubicBezTo>
                    <a:cubicBezTo>
                      <a:pt x="47284" y="25719"/>
                      <a:pt x="16016" y="-16888"/>
                      <a:pt x="6666" y="7421"/>
                    </a:cubicBezTo>
                    <a:close/>
                  </a:path>
                </a:pathLst>
              </a:custGeom>
              <a:solidFill>
                <a:srgbClr val="008000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8" name="Gerade Verbindung 307"/>
            <p:cNvCxnSpPr/>
            <p:nvPr/>
          </p:nvCxnSpPr>
          <p:spPr>
            <a:xfrm>
              <a:off x="5548653" y="4505985"/>
              <a:ext cx="507411" cy="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Gerade Verbindung 308"/>
            <p:cNvCxnSpPr/>
            <p:nvPr/>
          </p:nvCxnSpPr>
          <p:spPr>
            <a:xfrm>
              <a:off x="5580358" y="4109510"/>
              <a:ext cx="470158" cy="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Gerade Verbindung 309"/>
            <p:cNvCxnSpPr/>
            <p:nvPr/>
          </p:nvCxnSpPr>
          <p:spPr>
            <a:xfrm>
              <a:off x="5849656" y="4263928"/>
              <a:ext cx="398531" cy="0"/>
            </a:xfrm>
            <a:prstGeom prst="line">
              <a:avLst/>
            </a:prstGeom>
            <a:ln w="5080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Gerade Verbindung 310"/>
            <p:cNvCxnSpPr/>
            <p:nvPr/>
          </p:nvCxnSpPr>
          <p:spPr>
            <a:xfrm>
              <a:off x="6050516" y="4389235"/>
              <a:ext cx="0" cy="12414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Gerade Verbindung 311"/>
            <p:cNvCxnSpPr/>
            <p:nvPr/>
          </p:nvCxnSpPr>
          <p:spPr>
            <a:xfrm flipH="1">
              <a:off x="6053443" y="4100358"/>
              <a:ext cx="2621" cy="15569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Freihandform 314"/>
            <p:cNvSpPr/>
            <p:nvPr/>
          </p:nvSpPr>
          <p:spPr>
            <a:xfrm>
              <a:off x="3884118" y="4517262"/>
              <a:ext cx="151526" cy="185686"/>
            </a:xfrm>
            <a:custGeom>
              <a:avLst/>
              <a:gdLst>
                <a:gd name="connsiteX0" fmla="*/ 1232 w 151526"/>
                <a:gd name="connsiteY0" fmla="*/ 34342 h 185686"/>
                <a:gd name="connsiteX1" fmla="*/ 28426 w 151526"/>
                <a:gd name="connsiteY1" fmla="*/ 92130 h 185686"/>
                <a:gd name="connsiteX2" fmla="*/ 42023 w 151526"/>
                <a:gd name="connsiteY2" fmla="*/ 149917 h 185686"/>
                <a:gd name="connsiteX3" fmla="*/ 48822 w 151526"/>
                <a:gd name="connsiteY3" fmla="*/ 180510 h 185686"/>
                <a:gd name="connsiteX4" fmla="*/ 120206 w 151526"/>
                <a:gd name="connsiteY4" fmla="*/ 180510 h 185686"/>
                <a:gd name="connsiteX5" fmla="*/ 130404 w 151526"/>
                <a:gd name="connsiteY5" fmla="*/ 129522 h 185686"/>
                <a:gd name="connsiteX6" fmla="*/ 130404 w 151526"/>
                <a:gd name="connsiteY6" fmla="*/ 61537 h 185686"/>
                <a:gd name="connsiteX7" fmla="*/ 140602 w 151526"/>
                <a:gd name="connsiteY7" fmla="*/ 41141 h 185686"/>
                <a:gd name="connsiteX8" fmla="*/ 147400 w 151526"/>
                <a:gd name="connsiteY8" fmla="*/ 13947 h 185686"/>
                <a:gd name="connsiteX9" fmla="*/ 72617 w 151526"/>
                <a:gd name="connsiteY9" fmla="*/ 350 h 185686"/>
                <a:gd name="connsiteX10" fmla="*/ 1232 w 151526"/>
                <a:gd name="connsiteY10" fmla="*/ 34342 h 18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526" h="185686">
                  <a:moveTo>
                    <a:pt x="1232" y="34342"/>
                  </a:moveTo>
                  <a:cubicBezTo>
                    <a:pt x="-6133" y="49639"/>
                    <a:pt x="21627" y="72867"/>
                    <a:pt x="28426" y="92130"/>
                  </a:cubicBezTo>
                  <a:cubicBezTo>
                    <a:pt x="35225" y="111393"/>
                    <a:pt x="38624" y="135187"/>
                    <a:pt x="42023" y="149917"/>
                  </a:cubicBezTo>
                  <a:cubicBezTo>
                    <a:pt x="45422" y="164647"/>
                    <a:pt x="35792" y="175411"/>
                    <a:pt x="48822" y="180510"/>
                  </a:cubicBezTo>
                  <a:cubicBezTo>
                    <a:pt x="61853" y="185609"/>
                    <a:pt x="106609" y="189008"/>
                    <a:pt x="120206" y="180510"/>
                  </a:cubicBezTo>
                  <a:cubicBezTo>
                    <a:pt x="133803" y="172012"/>
                    <a:pt x="128704" y="149351"/>
                    <a:pt x="130404" y="129522"/>
                  </a:cubicBezTo>
                  <a:cubicBezTo>
                    <a:pt x="132104" y="109693"/>
                    <a:pt x="128704" y="76267"/>
                    <a:pt x="130404" y="61537"/>
                  </a:cubicBezTo>
                  <a:cubicBezTo>
                    <a:pt x="132104" y="46807"/>
                    <a:pt x="137769" y="49073"/>
                    <a:pt x="140602" y="41141"/>
                  </a:cubicBezTo>
                  <a:cubicBezTo>
                    <a:pt x="143435" y="33209"/>
                    <a:pt x="158731" y="20745"/>
                    <a:pt x="147400" y="13947"/>
                  </a:cubicBezTo>
                  <a:cubicBezTo>
                    <a:pt x="136069" y="7149"/>
                    <a:pt x="98111" y="3749"/>
                    <a:pt x="72617" y="350"/>
                  </a:cubicBezTo>
                  <a:cubicBezTo>
                    <a:pt x="47123" y="-3049"/>
                    <a:pt x="8597" y="19045"/>
                    <a:pt x="1232" y="34342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Freihandform 315"/>
            <p:cNvSpPr/>
            <p:nvPr/>
          </p:nvSpPr>
          <p:spPr>
            <a:xfrm>
              <a:off x="4343977" y="4541182"/>
              <a:ext cx="410910" cy="169302"/>
            </a:xfrm>
            <a:custGeom>
              <a:avLst/>
              <a:gdLst>
                <a:gd name="connsiteX0" fmla="*/ 61202 w 462460"/>
                <a:gd name="connsiteY0" fmla="*/ 10197 h 307829"/>
                <a:gd name="connsiteX1" fmla="*/ 462314 w 462460"/>
                <a:gd name="connsiteY1" fmla="*/ 0 h 307829"/>
                <a:gd name="connsiteX2" fmla="*/ 462314 w 462460"/>
                <a:gd name="connsiteY2" fmla="*/ 0 h 307829"/>
                <a:gd name="connsiteX3" fmla="*/ 448717 w 462460"/>
                <a:gd name="connsiteY3" fmla="*/ 64586 h 307829"/>
                <a:gd name="connsiteX4" fmla="*/ 445318 w 462460"/>
                <a:gd name="connsiteY4" fmla="*/ 122373 h 307829"/>
                <a:gd name="connsiteX5" fmla="*/ 445318 w 462460"/>
                <a:gd name="connsiteY5" fmla="*/ 180160 h 307829"/>
                <a:gd name="connsiteX6" fmla="*/ 435120 w 462460"/>
                <a:gd name="connsiteY6" fmla="*/ 241347 h 307829"/>
                <a:gd name="connsiteX7" fmla="*/ 435120 w 462460"/>
                <a:gd name="connsiteY7" fmla="*/ 295735 h 307829"/>
                <a:gd name="connsiteX8" fmla="*/ 431721 w 462460"/>
                <a:gd name="connsiteY8" fmla="*/ 302533 h 307829"/>
                <a:gd name="connsiteX9" fmla="*/ 30608 w 462460"/>
                <a:gd name="connsiteY9" fmla="*/ 292336 h 307829"/>
                <a:gd name="connsiteX10" fmla="*/ 27209 w 462460"/>
                <a:gd name="connsiteY10" fmla="*/ 135970 h 307829"/>
                <a:gd name="connsiteX11" fmla="*/ 23810 w 462460"/>
                <a:gd name="connsiteY11" fmla="*/ 81582 h 307829"/>
                <a:gd name="connsiteX12" fmla="*/ 61202 w 462460"/>
                <a:gd name="connsiteY12" fmla="*/ 10197 h 307829"/>
                <a:gd name="connsiteX0" fmla="*/ 63706 w 465215"/>
                <a:gd name="connsiteY0" fmla="*/ 10197 h 312357"/>
                <a:gd name="connsiteX1" fmla="*/ 464818 w 465215"/>
                <a:gd name="connsiteY1" fmla="*/ 0 h 312357"/>
                <a:gd name="connsiteX2" fmla="*/ 464818 w 465215"/>
                <a:gd name="connsiteY2" fmla="*/ 0 h 312357"/>
                <a:gd name="connsiteX3" fmla="*/ 451221 w 465215"/>
                <a:gd name="connsiteY3" fmla="*/ 64586 h 312357"/>
                <a:gd name="connsiteX4" fmla="*/ 447822 w 465215"/>
                <a:gd name="connsiteY4" fmla="*/ 122373 h 312357"/>
                <a:gd name="connsiteX5" fmla="*/ 447822 w 465215"/>
                <a:gd name="connsiteY5" fmla="*/ 180160 h 312357"/>
                <a:gd name="connsiteX6" fmla="*/ 437624 w 465215"/>
                <a:gd name="connsiteY6" fmla="*/ 241347 h 312357"/>
                <a:gd name="connsiteX7" fmla="*/ 437624 w 465215"/>
                <a:gd name="connsiteY7" fmla="*/ 295735 h 312357"/>
                <a:gd name="connsiteX8" fmla="*/ 434225 w 465215"/>
                <a:gd name="connsiteY8" fmla="*/ 302533 h 312357"/>
                <a:gd name="connsiteX9" fmla="*/ 29713 w 465215"/>
                <a:gd name="connsiteY9" fmla="*/ 169963 h 312357"/>
                <a:gd name="connsiteX10" fmla="*/ 29713 w 465215"/>
                <a:gd name="connsiteY10" fmla="*/ 135970 h 312357"/>
                <a:gd name="connsiteX11" fmla="*/ 26314 w 465215"/>
                <a:gd name="connsiteY11" fmla="*/ 81582 h 312357"/>
                <a:gd name="connsiteX12" fmla="*/ 63706 w 465215"/>
                <a:gd name="connsiteY12" fmla="*/ 10197 h 312357"/>
                <a:gd name="connsiteX0" fmla="*/ 63706 w 464824"/>
                <a:gd name="connsiteY0" fmla="*/ 10197 h 315088"/>
                <a:gd name="connsiteX1" fmla="*/ 464818 w 464824"/>
                <a:gd name="connsiteY1" fmla="*/ 0 h 315088"/>
                <a:gd name="connsiteX2" fmla="*/ 464818 w 464824"/>
                <a:gd name="connsiteY2" fmla="*/ 0 h 315088"/>
                <a:gd name="connsiteX3" fmla="*/ 451221 w 464824"/>
                <a:gd name="connsiteY3" fmla="*/ 64586 h 315088"/>
                <a:gd name="connsiteX4" fmla="*/ 447822 w 464824"/>
                <a:gd name="connsiteY4" fmla="*/ 122373 h 315088"/>
                <a:gd name="connsiteX5" fmla="*/ 447822 w 464824"/>
                <a:gd name="connsiteY5" fmla="*/ 180160 h 315088"/>
                <a:gd name="connsiteX6" fmla="*/ 437624 w 464824"/>
                <a:gd name="connsiteY6" fmla="*/ 295735 h 315088"/>
                <a:gd name="connsiteX7" fmla="*/ 434225 w 464824"/>
                <a:gd name="connsiteY7" fmla="*/ 302533 h 315088"/>
                <a:gd name="connsiteX8" fmla="*/ 29713 w 464824"/>
                <a:gd name="connsiteY8" fmla="*/ 169963 h 315088"/>
                <a:gd name="connsiteX9" fmla="*/ 29713 w 464824"/>
                <a:gd name="connsiteY9" fmla="*/ 135970 h 315088"/>
                <a:gd name="connsiteX10" fmla="*/ 26314 w 464824"/>
                <a:gd name="connsiteY10" fmla="*/ 81582 h 315088"/>
                <a:gd name="connsiteX11" fmla="*/ 63706 w 464824"/>
                <a:gd name="connsiteY11" fmla="*/ 10197 h 315088"/>
                <a:gd name="connsiteX0" fmla="*/ 63706 w 464824"/>
                <a:gd name="connsiteY0" fmla="*/ 10197 h 318292"/>
                <a:gd name="connsiteX1" fmla="*/ 464818 w 464824"/>
                <a:gd name="connsiteY1" fmla="*/ 0 h 318292"/>
                <a:gd name="connsiteX2" fmla="*/ 464818 w 464824"/>
                <a:gd name="connsiteY2" fmla="*/ 0 h 318292"/>
                <a:gd name="connsiteX3" fmla="*/ 451221 w 464824"/>
                <a:gd name="connsiteY3" fmla="*/ 64586 h 318292"/>
                <a:gd name="connsiteX4" fmla="*/ 447822 w 464824"/>
                <a:gd name="connsiteY4" fmla="*/ 122373 h 318292"/>
                <a:gd name="connsiteX5" fmla="*/ 437624 w 464824"/>
                <a:gd name="connsiteY5" fmla="*/ 295735 h 318292"/>
                <a:gd name="connsiteX6" fmla="*/ 434225 w 464824"/>
                <a:gd name="connsiteY6" fmla="*/ 302533 h 318292"/>
                <a:gd name="connsiteX7" fmla="*/ 29713 w 464824"/>
                <a:gd name="connsiteY7" fmla="*/ 169963 h 318292"/>
                <a:gd name="connsiteX8" fmla="*/ 29713 w 464824"/>
                <a:gd name="connsiteY8" fmla="*/ 135970 h 318292"/>
                <a:gd name="connsiteX9" fmla="*/ 26314 w 464824"/>
                <a:gd name="connsiteY9" fmla="*/ 81582 h 318292"/>
                <a:gd name="connsiteX10" fmla="*/ 63706 w 464824"/>
                <a:gd name="connsiteY10" fmla="*/ 10197 h 318292"/>
                <a:gd name="connsiteX0" fmla="*/ 63706 w 464824"/>
                <a:gd name="connsiteY0" fmla="*/ 10197 h 296553"/>
                <a:gd name="connsiteX1" fmla="*/ 464818 w 464824"/>
                <a:gd name="connsiteY1" fmla="*/ 0 h 296553"/>
                <a:gd name="connsiteX2" fmla="*/ 464818 w 464824"/>
                <a:gd name="connsiteY2" fmla="*/ 0 h 296553"/>
                <a:gd name="connsiteX3" fmla="*/ 451221 w 464824"/>
                <a:gd name="connsiteY3" fmla="*/ 64586 h 296553"/>
                <a:gd name="connsiteX4" fmla="*/ 447822 w 464824"/>
                <a:gd name="connsiteY4" fmla="*/ 122373 h 296553"/>
                <a:gd name="connsiteX5" fmla="*/ 437624 w 464824"/>
                <a:gd name="connsiteY5" fmla="*/ 295735 h 296553"/>
                <a:gd name="connsiteX6" fmla="*/ 434225 w 464824"/>
                <a:gd name="connsiteY6" fmla="*/ 186958 h 296553"/>
                <a:gd name="connsiteX7" fmla="*/ 29713 w 464824"/>
                <a:gd name="connsiteY7" fmla="*/ 169963 h 296553"/>
                <a:gd name="connsiteX8" fmla="*/ 29713 w 464824"/>
                <a:gd name="connsiteY8" fmla="*/ 135970 h 296553"/>
                <a:gd name="connsiteX9" fmla="*/ 26314 w 464824"/>
                <a:gd name="connsiteY9" fmla="*/ 81582 h 296553"/>
                <a:gd name="connsiteX10" fmla="*/ 63706 w 464824"/>
                <a:gd name="connsiteY10" fmla="*/ 10197 h 296553"/>
                <a:gd name="connsiteX0" fmla="*/ 63706 w 468403"/>
                <a:gd name="connsiteY0" fmla="*/ 10197 h 189063"/>
                <a:gd name="connsiteX1" fmla="*/ 464818 w 468403"/>
                <a:gd name="connsiteY1" fmla="*/ 0 h 189063"/>
                <a:gd name="connsiteX2" fmla="*/ 464818 w 468403"/>
                <a:gd name="connsiteY2" fmla="*/ 0 h 189063"/>
                <a:gd name="connsiteX3" fmla="*/ 451221 w 468403"/>
                <a:gd name="connsiteY3" fmla="*/ 64586 h 189063"/>
                <a:gd name="connsiteX4" fmla="*/ 447822 w 468403"/>
                <a:gd name="connsiteY4" fmla="*/ 122373 h 189063"/>
                <a:gd name="connsiteX5" fmla="*/ 434225 w 468403"/>
                <a:gd name="connsiteY5" fmla="*/ 186958 h 189063"/>
                <a:gd name="connsiteX6" fmla="*/ 29713 w 468403"/>
                <a:gd name="connsiteY6" fmla="*/ 169963 h 189063"/>
                <a:gd name="connsiteX7" fmla="*/ 29713 w 468403"/>
                <a:gd name="connsiteY7" fmla="*/ 135970 h 189063"/>
                <a:gd name="connsiteX8" fmla="*/ 26314 w 468403"/>
                <a:gd name="connsiteY8" fmla="*/ 81582 h 189063"/>
                <a:gd name="connsiteX9" fmla="*/ 63706 w 468403"/>
                <a:gd name="connsiteY9" fmla="*/ 10197 h 189063"/>
                <a:gd name="connsiteX0" fmla="*/ 60434 w 461546"/>
                <a:gd name="connsiteY0" fmla="*/ 10197 h 185959"/>
                <a:gd name="connsiteX1" fmla="*/ 461546 w 461546"/>
                <a:gd name="connsiteY1" fmla="*/ 0 h 185959"/>
                <a:gd name="connsiteX2" fmla="*/ 461546 w 461546"/>
                <a:gd name="connsiteY2" fmla="*/ 0 h 185959"/>
                <a:gd name="connsiteX3" fmla="*/ 447949 w 461546"/>
                <a:gd name="connsiteY3" fmla="*/ 64586 h 185959"/>
                <a:gd name="connsiteX4" fmla="*/ 444550 w 461546"/>
                <a:gd name="connsiteY4" fmla="*/ 122373 h 185959"/>
                <a:gd name="connsiteX5" fmla="*/ 386763 w 461546"/>
                <a:gd name="connsiteY5" fmla="*/ 183558 h 185959"/>
                <a:gd name="connsiteX6" fmla="*/ 26441 w 461546"/>
                <a:gd name="connsiteY6" fmla="*/ 169963 h 185959"/>
                <a:gd name="connsiteX7" fmla="*/ 26441 w 461546"/>
                <a:gd name="connsiteY7" fmla="*/ 135970 h 185959"/>
                <a:gd name="connsiteX8" fmla="*/ 23042 w 461546"/>
                <a:gd name="connsiteY8" fmla="*/ 81582 h 185959"/>
                <a:gd name="connsiteX9" fmla="*/ 60434 w 461546"/>
                <a:gd name="connsiteY9" fmla="*/ 10197 h 185959"/>
                <a:gd name="connsiteX0" fmla="*/ 61692 w 462804"/>
                <a:gd name="connsiteY0" fmla="*/ 10197 h 177416"/>
                <a:gd name="connsiteX1" fmla="*/ 462804 w 462804"/>
                <a:gd name="connsiteY1" fmla="*/ 0 h 177416"/>
                <a:gd name="connsiteX2" fmla="*/ 462804 w 462804"/>
                <a:gd name="connsiteY2" fmla="*/ 0 h 177416"/>
                <a:gd name="connsiteX3" fmla="*/ 449207 w 462804"/>
                <a:gd name="connsiteY3" fmla="*/ 64586 h 177416"/>
                <a:gd name="connsiteX4" fmla="*/ 445808 w 462804"/>
                <a:gd name="connsiteY4" fmla="*/ 122373 h 177416"/>
                <a:gd name="connsiteX5" fmla="*/ 405017 w 462804"/>
                <a:gd name="connsiteY5" fmla="*/ 173360 h 177416"/>
                <a:gd name="connsiteX6" fmla="*/ 27699 w 462804"/>
                <a:gd name="connsiteY6" fmla="*/ 169963 h 177416"/>
                <a:gd name="connsiteX7" fmla="*/ 27699 w 462804"/>
                <a:gd name="connsiteY7" fmla="*/ 135970 h 177416"/>
                <a:gd name="connsiteX8" fmla="*/ 24300 w 462804"/>
                <a:gd name="connsiteY8" fmla="*/ 81582 h 177416"/>
                <a:gd name="connsiteX9" fmla="*/ 61692 w 462804"/>
                <a:gd name="connsiteY9" fmla="*/ 10197 h 177416"/>
                <a:gd name="connsiteX0" fmla="*/ 61692 w 462804"/>
                <a:gd name="connsiteY0" fmla="*/ 10197 h 176916"/>
                <a:gd name="connsiteX1" fmla="*/ 462804 w 462804"/>
                <a:gd name="connsiteY1" fmla="*/ 0 h 176916"/>
                <a:gd name="connsiteX2" fmla="*/ 462804 w 462804"/>
                <a:gd name="connsiteY2" fmla="*/ 0 h 176916"/>
                <a:gd name="connsiteX3" fmla="*/ 449207 w 462804"/>
                <a:gd name="connsiteY3" fmla="*/ 64586 h 176916"/>
                <a:gd name="connsiteX4" fmla="*/ 435610 w 462804"/>
                <a:gd name="connsiteY4" fmla="*/ 129171 h 176916"/>
                <a:gd name="connsiteX5" fmla="*/ 405017 w 462804"/>
                <a:gd name="connsiteY5" fmla="*/ 173360 h 176916"/>
                <a:gd name="connsiteX6" fmla="*/ 27699 w 462804"/>
                <a:gd name="connsiteY6" fmla="*/ 169963 h 176916"/>
                <a:gd name="connsiteX7" fmla="*/ 27699 w 462804"/>
                <a:gd name="connsiteY7" fmla="*/ 135970 h 176916"/>
                <a:gd name="connsiteX8" fmla="*/ 24300 w 462804"/>
                <a:gd name="connsiteY8" fmla="*/ 81582 h 176916"/>
                <a:gd name="connsiteX9" fmla="*/ 61692 w 462804"/>
                <a:gd name="connsiteY9" fmla="*/ 10197 h 176916"/>
                <a:gd name="connsiteX0" fmla="*/ 61692 w 462804"/>
                <a:gd name="connsiteY0" fmla="*/ 10197 h 176916"/>
                <a:gd name="connsiteX1" fmla="*/ 462804 w 462804"/>
                <a:gd name="connsiteY1" fmla="*/ 0 h 176916"/>
                <a:gd name="connsiteX2" fmla="*/ 462804 w 462804"/>
                <a:gd name="connsiteY2" fmla="*/ 0 h 176916"/>
                <a:gd name="connsiteX3" fmla="*/ 432211 w 462804"/>
                <a:gd name="connsiteY3" fmla="*/ 61186 h 176916"/>
                <a:gd name="connsiteX4" fmla="*/ 435610 w 462804"/>
                <a:gd name="connsiteY4" fmla="*/ 129171 h 176916"/>
                <a:gd name="connsiteX5" fmla="*/ 405017 w 462804"/>
                <a:gd name="connsiteY5" fmla="*/ 173360 h 176916"/>
                <a:gd name="connsiteX6" fmla="*/ 27699 w 462804"/>
                <a:gd name="connsiteY6" fmla="*/ 169963 h 176916"/>
                <a:gd name="connsiteX7" fmla="*/ 27699 w 462804"/>
                <a:gd name="connsiteY7" fmla="*/ 135970 h 176916"/>
                <a:gd name="connsiteX8" fmla="*/ 24300 w 462804"/>
                <a:gd name="connsiteY8" fmla="*/ 81582 h 176916"/>
                <a:gd name="connsiteX9" fmla="*/ 61692 w 462804"/>
                <a:gd name="connsiteY9" fmla="*/ 10197 h 176916"/>
                <a:gd name="connsiteX0" fmla="*/ 61692 w 486979"/>
                <a:gd name="connsiteY0" fmla="*/ 10197 h 176916"/>
                <a:gd name="connsiteX1" fmla="*/ 462804 w 486979"/>
                <a:gd name="connsiteY1" fmla="*/ 0 h 176916"/>
                <a:gd name="connsiteX2" fmla="*/ 439010 w 486979"/>
                <a:gd name="connsiteY2" fmla="*/ 10198 h 176916"/>
                <a:gd name="connsiteX3" fmla="*/ 432211 w 486979"/>
                <a:gd name="connsiteY3" fmla="*/ 61186 h 176916"/>
                <a:gd name="connsiteX4" fmla="*/ 435610 w 486979"/>
                <a:gd name="connsiteY4" fmla="*/ 129171 h 176916"/>
                <a:gd name="connsiteX5" fmla="*/ 405017 w 486979"/>
                <a:gd name="connsiteY5" fmla="*/ 173360 h 176916"/>
                <a:gd name="connsiteX6" fmla="*/ 27699 w 486979"/>
                <a:gd name="connsiteY6" fmla="*/ 169963 h 176916"/>
                <a:gd name="connsiteX7" fmla="*/ 27699 w 486979"/>
                <a:gd name="connsiteY7" fmla="*/ 135970 h 176916"/>
                <a:gd name="connsiteX8" fmla="*/ 24300 w 486979"/>
                <a:gd name="connsiteY8" fmla="*/ 81582 h 176916"/>
                <a:gd name="connsiteX9" fmla="*/ 61692 w 486979"/>
                <a:gd name="connsiteY9" fmla="*/ 10197 h 176916"/>
                <a:gd name="connsiteX0" fmla="*/ 61692 w 444872"/>
                <a:gd name="connsiteY0" fmla="*/ 0 h 166719"/>
                <a:gd name="connsiteX1" fmla="*/ 439010 w 444872"/>
                <a:gd name="connsiteY1" fmla="*/ 1 h 166719"/>
                <a:gd name="connsiteX2" fmla="*/ 432211 w 444872"/>
                <a:gd name="connsiteY2" fmla="*/ 50989 h 166719"/>
                <a:gd name="connsiteX3" fmla="*/ 435610 w 444872"/>
                <a:gd name="connsiteY3" fmla="*/ 118974 h 166719"/>
                <a:gd name="connsiteX4" fmla="*/ 405017 w 444872"/>
                <a:gd name="connsiteY4" fmla="*/ 163163 h 166719"/>
                <a:gd name="connsiteX5" fmla="*/ 27699 w 444872"/>
                <a:gd name="connsiteY5" fmla="*/ 159766 h 166719"/>
                <a:gd name="connsiteX6" fmla="*/ 27699 w 444872"/>
                <a:gd name="connsiteY6" fmla="*/ 125773 h 166719"/>
                <a:gd name="connsiteX7" fmla="*/ 24300 w 444872"/>
                <a:gd name="connsiteY7" fmla="*/ 71385 h 166719"/>
                <a:gd name="connsiteX8" fmla="*/ 61692 w 444872"/>
                <a:gd name="connsiteY8" fmla="*/ 0 h 166719"/>
                <a:gd name="connsiteX0" fmla="*/ 59812 w 437130"/>
                <a:gd name="connsiteY0" fmla="*/ 0 h 166719"/>
                <a:gd name="connsiteX1" fmla="*/ 437130 w 437130"/>
                <a:gd name="connsiteY1" fmla="*/ 1 h 166719"/>
                <a:gd name="connsiteX2" fmla="*/ 430331 w 437130"/>
                <a:gd name="connsiteY2" fmla="*/ 50989 h 166719"/>
                <a:gd name="connsiteX3" fmla="*/ 433730 w 437130"/>
                <a:gd name="connsiteY3" fmla="*/ 118974 h 166719"/>
                <a:gd name="connsiteX4" fmla="*/ 377737 w 437130"/>
                <a:gd name="connsiteY4" fmla="*/ 163163 h 166719"/>
                <a:gd name="connsiteX5" fmla="*/ 25819 w 437130"/>
                <a:gd name="connsiteY5" fmla="*/ 159766 h 166719"/>
                <a:gd name="connsiteX6" fmla="*/ 25819 w 437130"/>
                <a:gd name="connsiteY6" fmla="*/ 125773 h 166719"/>
                <a:gd name="connsiteX7" fmla="*/ 22420 w 437130"/>
                <a:gd name="connsiteY7" fmla="*/ 71385 h 166719"/>
                <a:gd name="connsiteX8" fmla="*/ 59812 w 437130"/>
                <a:gd name="connsiteY8" fmla="*/ 0 h 166719"/>
                <a:gd name="connsiteX0" fmla="*/ 59812 w 440103"/>
                <a:gd name="connsiteY0" fmla="*/ 0 h 166953"/>
                <a:gd name="connsiteX1" fmla="*/ 437130 w 440103"/>
                <a:gd name="connsiteY1" fmla="*/ 1 h 166953"/>
                <a:gd name="connsiteX2" fmla="*/ 430331 w 440103"/>
                <a:gd name="connsiteY2" fmla="*/ 50989 h 166953"/>
                <a:gd name="connsiteX3" fmla="*/ 440080 w 440103"/>
                <a:gd name="connsiteY3" fmla="*/ 115799 h 166953"/>
                <a:gd name="connsiteX4" fmla="*/ 377737 w 440103"/>
                <a:gd name="connsiteY4" fmla="*/ 163163 h 166953"/>
                <a:gd name="connsiteX5" fmla="*/ 25819 w 440103"/>
                <a:gd name="connsiteY5" fmla="*/ 159766 h 166953"/>
                <a:gd name="connsiteX6" fmla="*/ 25819 w 440103"/>
                <a:gd name="connsiteY6" fmla="*/ 125773 h 166953"/>
                <a:gd name="connsiteX7" fmla="*/ 22420 w 440103"/>
                <a:gd name="connsiteY7" fmla="*/ 71385 h 166953"/>
                <a:gd name="connsiteX8" fmla="*/ 59812 w 440103"/>
                <a:gd name="connsiteY8" fmla="*/ 0 h 166953"/>
                <a:gd name="connsiteX0" fmla="*/ 59812 w 437130"/>
                <a:gd name="connsiteY0" fmla="*/ 0 h 166953"/>
                <a:gd name="connsiteX1" fmla="*/ 437130 w 437130"/>
                <a:gd name="connsiteY1" fmla="*/ 1 h 166953"/>
                <a:gd name="connsiteX2" fmla="*/ 430331 w 437130"/>
                <a:gd name="connsiteY2" fmla="*/ 50989 h 166953"/>
                <a:gd name="connsiteX3" fmla="*/ 427380 w 437130"/>
                <a:gd name="connsiteY3" fmla="*/ 115799 h 166953"/>
                <a:gd name="connsiteX4" fmla="*/ 377737 w 437130"/>
                <a:gd name="connsiteY4" fmla="*/ 163163 h 166953"/>
                <a:gd name="connsiteX5" fmla="*/ 25819 w 437130"/>
                <a:gd name="connsiteY5" fmla="*/ 159766 h 166953"/>
                <a:gd name="connsiteX6" fmla="*/ 25819 w 437130"/>
                <a:gd name="connsiteY6" fmla="*/ 125773 h 166953"/>
                <a:gd name="connsiteX7" fmla="*/ 22420 w 437130"/>
                <a:gd name="connsiteY7" fmla="*/ 71385 h 166953"/>
                <a:gd name="connsiteX8" fmla="*/ 59812 w 437130"/>
                <a:gd name="connsiteY8" fmla="*/ 0 h 166953"/>
                <a:gd name="connsiteX0" fmla="*/ 59812 w 437130"/>
                <a:gd name="connsiteY0" fmla="*/ 0 h 166953"/>
                <a:gd name="connsiteX1" fmla="*/ 437130 w 437130"/>
                <a:gd name="connsiteY1" fmla="*/ 1 h 166953"/>
                <a:gd name="connsiteX2" fmla="*/ 430331 w 437130"/>
                <a:gd name="connsiteY2" fmla="*/ 50989 h 166953"/>
                <a:gd name="connsiteX3" fmla="*/ 427380 w 437130"/>
                <a:gd name="connsiteY3" fmla="*/ 115799 h 166953"/>
                <a:gd name="connsiteX4" fmla="*/ 377737 w 437130"/>
                <a:gd name="connsiteY4" fmla="*/ 163163 h 166953"/>
                <a:gd name="connsiteX5" fmla="*/ 25819 w 437130"/>
                <a:gd name="connsiteY5" fmla="*/ 159766 h 166953"/>
                <a:gd name="connsiteX6" fmla="*/ 25819 w 437130"/>
                <a:gd name="connsiteY6" fmla="*/ 125773 h 166953"/>
                <a:gd name="connsiteX7" fmla="*/ 28770 w 437130"/>
                <a:gd name="connsiteY7" fmla="*/ 74560 h 166953"/>
                <a:gd name="connsiteX8" fmla="*/ 59812 w 437130"/>
                <a:gd name="connsiteY8" fmla="*/ 0 h 166953"/>
                <a:gd name="connsiteX0" fmla="*/ 50804 w 428122"/>
                <a:gd name="connsiteY0" fmla="*/ 0 h 166953"/>
                <a:gd name="connsiteX1" fmla="*/ 428122 w 428122"/>
                <a:gd name="connsiteY1" fmla="*/ 1 h 166953"/>
                <a:gd name="connsiteX2" fmla="*/ 421323 w 428122"/>
                <a:gd name="connsiteY2" fmla="*/ 50989 h 166953"/>
                <a:gd name="connsiteX3" fmla="*/ 418372 w 428122"/>
                <a:gd name="connsiteY3" fmla="*/ 115799 h 166953"/>
                <a:gd name="connsiteX4" fmla="*/ 368729 w 428122"/>
                <a:gd name="connsiteY4" fmla="*/ 163163 h 166953"/>
                <a:gd name="connsiteX5" fmla="*/ 29511 w 428122"/>
                <a:gd name="connsiteY5" fmla="*/ 159766 h 166953"/>
                <a:gd name="connsiteX6" fmla="*/ 16811 w 428122"/>
                <a:gd name="connsiteY6" fmla="*/ 125773 h 166953"/>
                <a:gd name="connsiteX7" fmla="*/ 19762 w 428122"/>
                <a:gd name="connsiteY7" fmla="*/ 74560 h 166953"/>
                <a:gd name="connsiteX8" fmla="*/ 50804 w 428122"/>
                <a:gd name="connsiteY8" fmla="*/ 0 h 166953"/>
                <a:gd name="connsiteX0" fmla="*/ 42988 w 420306"/>
                <a:gd name="connsiteY0" fmla="*/ 0 h 166953"/>
                <a:gd name="connsiteX1" fmla="*/ 420306 w 420306"/>
                <a:gd name="connsiteY1" fmla="*/ 1 h 166953"/>
                <a:gd name="connsiteX2" fmla="*/ 413507 w 420306"/>
                <a:gd name="connsiteY2" fmla="*/ 50989 h 166953"/>
                <a:gd name="connsiteX3" fmla="*/ 410556 w 420306"/>
                <a:gd name="connsiteY3" fmla="*/ 115799 h 166953"/>
                <a:gd name="connsiteX4" fmla="*/ 360913 w 420306"/>
                <a:gd name="connsiteY4" fmla="*/ 163163 h 166953"/>
                <a:gd name="connsiteX5" fmla="*/ 34395 w 420306"/>
                <a:gd name="connsiteY5" fmla="*/ 159766 h 166953"/>
                <a:gd name="connsiteX6" fmla="*/ 8995 w 420306"/>
                <a:gd name="connsiteY6" fmla="*/ 125773 h 166953"/>
                <a:gd name="connsiteX7" fmla="*/ 11946 w 420306"/>
                <a:gd name="connsiteY7" fmla="*/ 74560 h 166953"/>
                <a:gd name="connsiteX8" fmla="*/ 42988 w 420306"/>
                <a:gd name="connsiteY8" fmla="*/ 0 h 166953"/>
                <a:gd name="connsiteX0" fmla="*/ 37000 w 414318"/>
                <a:gd name="connsiteY0" fmla="*/ 0 h 168363"/>
                <a:gd name="connsiteX1" fmla="*/ 414318 w 414318"/>
                <a:gd name="connsiteY1" fmla="*/ 1 h 168363"/>
                <a:gd name="connsiteX2" fmla="*/ 407519 w 414318"/>
                <a:gd name="connsiteY2" fmla="*/ 50989 h 168363"/>
                <a:gd name="connsiteX3" fmla="*/ 404568 w 414318"/>
                <a:gd name="connsiteY3" fmla="*/ 115799 h 168363"/>
                <a:gd name="connsiteX4" fmla="*/ 354925 w 414318"/>
                <a:gd name="connsiteY4" fmla="*/ 163163 h 168363"/>
                <a:gd name="connsiteX5" fmla="*/ 41107 w 414318"/>
                <a:gd name="connsiteY5" fmla="*/ 162941 h 168363"/>
                <a:gd name="connsiteX6" fmla="*/ 3007 w 414318"/>
                <a:gd name="connsiteY6" fmla="*/ 125773 h 168363"/>
                <a:gd name="connsiteX7" fmla="*/ 5958 w 414318"/>
                <a:gd name="connsiteY7" fmla="*/ 74560 h 168363"/>
                <a:gd name="connsiteX8" fmla="*/ 37000 w 414318"/>
                <a:gd name="connsiteY8" fmla="*/ 0 h 168363"/>
                <a:gd name="connsiteX0" fmla="*/ 37000 w 414318"/>
                <a:gd name="connsiteY0" fmla="*/ 0 h 167894"/>
                <a:gd name="connsiteX1" fmla="*/ 414318 w 414318"/>
                <a:gd name="connsiteY1" fmla="*/ 1 h 167894"/>
                <a:gd name="connsiteX2" fmla="*/ 407519 w 414318"/>
                <a:gd name="connsiteY2" fmla="*/ 50989 h 167894"/>
                <a:gd name="connsiteX3" fmla="*/ 399506 w 414318"/>
                <a:gd name="connsiteY3" fmla="*/ 122943 h 167894"/>
                <a:gd name="connsiteX4" fmla="*/ 354925 w 414318"/>
                <a:gd name="connsiteY4" fmla="*/ 163163 h 167894"/>
                <a:gd name="connsiteX5" fmla="*/ 41107 w 414318"/>
                <a:gd name="connsiteY5" fmla="*/ 162941 h 167894"/>
                <a:gd name="connsiteX6" fmla="*/ 3007 w 414318"/>
                <a:gd name="connsiteY6" fmla="*/ 125773 h 167894"/>
                <a:gd name="connsiteX7" fmla="*/ 5958 w 414318"/>
                <a:gd name="connsiteY7" fmla="*/ 74560 h 167894"/>
                <a:gd name="connsiteX8" fmla="*/ 37000 w 414318"/>
                <a:gd name="connsiteY8" fmla="*/ 0 h 167894"/>
                <a:gd name="connsiteX0" fmla="*/ 37654 w 414972"/>
                <a:gd name="connsiteY0" fmla="*/ 0 h 169416"/>
                <a:gd name="connsiteX1" fmla="*/ 414972 w 414972"/>
                <a:gd name="connsiteY1" fmla="*/ 1 h 169416"/>
                <a:gd name="connsiteX2" fmla="*/ 408173 w 414972"/>
                <a:gd name="connsiteY2" fmla="*/ 50989 h 169416"/>
                <a:gd name="connsiteX3" fmla="*/ 400160 w 414972"/>
                <a:gd name="connsiteY3" fmla="*/ 122943 h 169416"/>
                <a:gd name="connsiteX4" fmla="*/ 368232 w 414972"/>
                <a:gd name="connsiteY4" fmla="*/ 165544 h 169416"/>
                <a:gd name="connsiteX5" fmla="*/ 41761 w 414972"/>
                <a:gd name="connsiteY5" fmla="*/ 162941 h 169416"/>
                <a:gd name="connsiteX6" fmla="*/ 3661 w 414972"/>
                <a:gd name="connsiteY6" fmla="*/ 125773 h 169416"/>
                <a:gd name="connsiteX7" fmla="*/ 6612 w 414972"/>
                <a:gd name="connsiteY7" fmla="*/ 74560 h 169416"/>
                <a:gd name="connsiteX8" fmla="*/ 37654 w 414972"/>
                <a:gd name="connsiteY8" fmla="*/ 0 h 169416"/>
                <a:gd name="connsiteX0" fmla="*/ 59329 w 436647"/>
                <a:gd name="connsiteY0" fmla="*/ 0 h 169302"/>
                <a:gd name="connsiteX1" fmla="*/ 436647 w 436647"/>
                <a:gd name="connsiteY1" fmla="*/ 1 h 169302"/>
                <a:gd name="connsiteX2" fmla="*/ 429848 w 436647"/>
                <a:gd name="connsiteY2" fmla="*/ 50989 h 169302"/>
                <a:gd name="connsiteX3" fmla="*/ 421835 w 436647"/>
                <a:gd name="connsiteY3" fmla="*/ 122943 h 169302"/>
                <a:gd name="connsiteX4" fmla="*/ 389907 w 436647"/>
                <a:gd name="connsiteY4" fmla="*/ 165544 h 169302"/>
                <a:gd name="connsiteX5" fmla="*/ 63436 w 436647"/>
                <a:gd name="connsiteY5" fmla="*/ 162941 h 169302"/>
                <a:gd name="connsiteX6" fmla="*/ 31 w 436647"/>
                <a:gd name="connsiteY6" fmla="*/ 128154 h 169302"/>
                <a:gd name="connsiteX7" fmla="*/ 28287 w 436647"/>
                <a:gd name="connsiteY7" fmla="*/ 74560 h 169302"/>
                <a:gd name="connsiteX8" fmla="*/ 59329 w 436647"/>
                <a:gd name="connsiteY8" fmla="*/ 0 h 169302"/>
                <a:gd name="connsiteX0" fmla="*/ 59390 w 436708"/>
                <a:gd name="connsiteY0" fmla="*/ 0 h 169302"/>
                <a:gd name="connsiteX1" fmla="*/ 436708 w 436708"/>
                <a:gd name="connsiteY1" fmla="*/ 1 h 169302"/>
                <a:gd name="connsiteX2" fmla="*/ 429909 w 436708"/>
                <a:gd name="connsiteY2" fmla="*/ 50989 h 169302"/>
                <a:gd name="connsiteX3" fmla="*/ 421896 w 436708"/>
                <a:gd name="connsiteY3" fmla="*/ 122943 h 169302"/>
                <a:gd name="connsiteX4" fmla="*/ 389968 w 436708"/>
                <a:gd name="connsiteY4" fmla="*/ 165544 h 169302"/>
                <a:gd name="connsiteX5" fmla="*/ 63497 w 436708"/>
                <a:gd name="connsiteY5" fmla="*/ 162941 h 169302"/>
                <a:gd name="connsiteX6" fmla="*/ 92 w 436708"/>
                <a:gd name="connsiteY6" fmla="*/ 128154 h 169302"/>
                <a:gd name="connsiteX7" fmla="*/ 8103 w 436708"/>
                <a:gd name="connsiteY7" fmla="*/ 50747 h 169302"/>
                <a:gd name="connsiteX8" fmla="*/ 59390 w 436708"/>
                <a:gd name="connsiteY8" fmla="*/ 0 h 169302"/>
                <a:gd name="connsiteX0" fmla="*/ 59352 w 436670"/>
                <a:gd name="connsiteY0" fmla="*/ 0 h 169302"/>
                <a:gd name="connsiteX1" fmla="*/ 436670 w 436670"/>
                <a:gd name="connsiteY1" fmla="*/ 1 h 169302"/>
                <a:gd name="connsiteX2" fmla="*/ 429871 w 436670"/>
                <a:gd name="connsiteY2" fmla="*/ 50989 h 169302"/>
                <a:gd name="connsiteX3" fmla="*/ 421858 w 436670"/>
                <a:gd name="connsiteY3" fmla="*/ 122943 h 169302"/>
                <a:gd name="connsiteX4" fmla="*/ 389930 w 436670"/>
                <a:gd name="connsiteY4" fmla="*/ 165544 h 169302"/>
                <a:gd name="connsiteX5" fmla="*/ 63459 w 436670"/>
                <a:gd name="connsiteY5" fmla="*/ 162941 h 169302"/>
                <a:gd name="connsiteX6" fmla="*/ 54 w 436670"/>
                <a:gd name="connsiteY6" fmla="*/ 128154 h 169302"/>
                <a:gd name="connsiteX7" fmla="*/ 15657 w 436670"/>
                <a:gd name="connsiteY7" fmla="*/ 31697 h 169302"/>
                <a:gd name="connsiteX8" fmla="*/ 59352 w 436670"/>
                <a:gd name="connsiteY8" fmla="*/ 0 h 16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670" h="169302">
                  <a:moveTo>
                    <a:pt x="59352" y="0"/>
                  </a:moveTo>
                  <a:lnTo>
                    <a:pt x="436670" y="1"/>
                  </a:lnTo>
                  <a:cubicBezTo>
                    <a:pt x="434404" y="16997"/>
                    <a:pt x="432340" y="30499"/>
                    <a:pt x="429871" y="50989"/>
                  </a:cubicBezTo>
                  <a:cubicBezTo>
                    <a:pt x="427402" y="71479"/>
                    <a:pt x="422425" y="103681"/>
                    <a:pt x="421858" y="122943"/>
                  </a:cubicBezTo>
                  <a:cubicBezTo>
                    <a:pt x="419025" y="143338"/>
                    <a:pt x="449663" y="158878"/>
                    <a:pt x="389930" y="165544"/>
                  </a:cubicBezTo>
                  <a:cubicBezTo>
                    <a:pt x="330197" y="172210"/>
                    <a:pt x="128438" y="169173"/>
                    <a:pt x="63459" y="162941"/>
                  </a:cubicBezTo>
                  <a:cubicBezTo>
                    <a:pt x="-1520" y="156709"/>
                    <a:pt x="1187" y="163280"/>
                    <a:pt x="54" y="128154"/>
                  </a:cubicBezTo>
                  <a:cubicBezTo>
                    <a:pt x="-1079" y="93028"/>
                    <a:pt x="16223" y="53226"/>
                    <a:pt x="15657" y="31697"/>
                  </a:cubicBezTo>
                  <a:cubicBezTo>
                    <a:pt x="15090" y="10168"/>
                    <a:pt x="21676" y="23228"/>
                    <a:pt x="59352" y="0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Freihandform 316"/>
            <p:cNvSpPr/>
            <p:nvPr/>
          </p:nvSpPr>
          <p:spPr>
            <a:xfrm>
              <a:off x="5059963" y="4541404"/>
              <a:ext cx="531517" cy="176755"/>
            </a:xfrm>
            <a:custGeom>
              <a:avLst/>
              <a:gdLst>
                <a:gd name="connsiteX0" fmla="*/ 8764 w 275770"/>
                <a:gd name="connsiteY0" fmla="*/ 11336 h 174040"/>
                <a:gd name="connsiteX1" fmla="*/ 142114 w 275770"/>
                <a:gd name="connsiteY1" fmla="*/ 11336 h 174040"/>
                <a:gd name="connsiteX2" fmla="*/ 180214 w 275770"/>
                <a:gd name="connsiteY2" fmla="*/ 1811 h 174040"/>
                <a:gd name="connsiteX3" fmla="*/ 224664 w 275770"/>
                <a:gd name="connsiteY3" fmla="*/ 52611 h 174040"/>
                <a:gd name="connsiteX4" fmla="*/ 253239 w 275770"/>
                <a:gd name="connsiteY4" fmla="*/ 116111 h 174040"/>
                <a:gd name="connsiteX5" fmla="*/ 262764 w 275770"/>
                <a:gd name="connsiteY5" fmla="*/ 160561 h 174040"/>
                <a:gd name="connsiteX6" fmla="*/ 256414 w 275770"/>
                <a:gd name="connsiteY6" fmla="*/ 166911 h 174040"/>
                <a:gd name="connsiteX7" fmla="*/ 27814 w 275770"/>
                <a:gd name="connsiteY7" fmla="*/ 173261 h 174040"/>
                <a:gd name="connsiteX8" fmla="*/ 46864 w 275770"/>
                <a:gd name="connsiteY8" fmla="*/ 147861 h 174040"/>
                <a:gd name="connsiteX9" fmla="*/ 40514 w 275770"/>
                <a:gd name="connsiteY9" fmla="*/ 116111 h 174040"/>
                <a:gd name="connsiteX10" fmla="*/ 15114 w 275770"/>
                <a:gd name="connsiteY10" fmla="*/ 100236 h 174040"/>
                <a:gd name="connsiteX11" fmla="*/ 8764 w 275770"/>
                <a:gd name="connsiteY11" fmla="*/ 11336 h 174040"/>
                <a:gd name="connsiteX0" fmla="*/ 8764 w 275770"/>
                <a:gd name="connsiteY0" fmla="*/ 10019 h 172723"/>
                <a:gd name="connsiteX1" fmla="*/ 142114 w 275770"/>
                <a:gd name="connsiteY1" fmla="*/ 10019 h 172723"/>
                <a:gd name="connsiteX2" fmla="*/ 180214 w 275770"/>
                <a:gd name="connsiteY2" fmla="*/ 494 h 172723"/>
                <a:gd name="connsiteX3" fmla="*/ 239646 w 275770"/>
                <a:gd name="connsiteY3" fmla="*/ 27482 h 172723"/>
                <a:gd name="connsiteX4" fmla="*/ 253239 w 275770"/>
                <a:gd name="connsiteY4" fmla="*/ 114794 h 172723"/>
                <a:gd name="connsiteX5" fmla="*/ 262764 w 275770"/>
                <a:gd name="connsiteY5" fmla="*/ 159244 h 172723"/>
                <a:gd name="connsiteX6" fmla="*/ 256414 w 275770"/>
                <a:gd name="connsiteY6" fmla="*/ 165594 h 172723"/>
                <a:gd name="connsiteX7" fmla="*/ 27814 w 275770"/>
                <a:gd name="connsiteY7" fmla="*/ 171944 h 172723"/>
                <a:gd name="connsiteX8" fmla="*/ 46864 w 275770"/>
                <a:gd name="connsiteY8" fmla="*/ 146544 h 172723"/>
                <a:gd name="connsiteX9" fmla="*/ 40514 w 275770"/>
                <a:gd name="connsiteY9" fmla="*/ 114794 h 172723"/>
                <a:gd name="connsiteX10" fmla="*/ 15114 w 275770"/>
                <a:gd name="connsiteY10" fmla="*/ 98919 h 172723"/>
                <a:gd name="connsiteX11" fmla="*/ 8764 w 275770"/>
                <a:gd name="connsiteY11" fmla="*/ 10019 h 172723"/>
                <a:gd name="connsiteX0" fmla="*/ 8764 w 275390"/>
                <a:gd name="connsiteY0" fmla="*/ 10019 h 172723"/>
                <a:gd name="connsiteX1" fmla="*/ 142114 w 275390"/>
                <a:gd name="connsiteY1" fmla="*/ 10019 h 172723"/>
                <a:gd name="connsiteX2" fmla="*/ 180214 w 275390"/>
                <a:gd name="connsiteY2" fmla="*/ 494 h 172723"/>
                <a:gd name="connsiteX3" fmla="*/ 239646 w 275390"/>
                <a:gd name="connsiteY3" fmla="*/ 27482 h 172723"/>
                <a:gd name="connsiteX4" fmla="*/ 261979 w 275390"/>
                <a:gd name="connsiteY4" fmla="*/ 105269 h 172723"/>
                <a:gd name="connsiteX5" fmla="*/ 262764 w 275390"/>
                <a:gd name="connsiteY5" fmla="*/ 159244 h 172723"/>
                <a:gd name="connsiteX6" fmla="*/ 256414 w 275390"/>
                <a:gd name="connsiteY6" fmla="*/ 165594 h 172723"/>
                <a:gd name="connsiteX7" fmla="*/ 27814 w 275390"/>
                <a:gd name="connsiteY7" fmla="*/ 171944 h 172723"/>
                <a:gd name="connsiteX8" fmla="*/ 46864 w 275390"/>
                <a:gd name="connsiteY8" fmla="*/ 146544 h 172723"/>
                <a:gd name="connsiteX9" fmla="*/ 40514 w 275390"/>
                <a:gd name="connsiteY9" fmla="*/ 114794 h 172723"/>
                <a:gd name="connsiteX10" fmla="*/ 15114 w 275390"/>
                <a:gd name="connsiteY10" fmla="*/ 98919 h 172723"/>
                <a:gd name="connsiteX11" fmla="*/ 8764 w 275390"/>
                <a:gd name="connsiteY11" fmla="*/ 10019 h 172723"/>
                <a:gd name="connsiteX0" fmla="*/ 5830 w 272456"/>
                <a:gd name="connsiteY0" fmla="*/ 13178 h 175882"/>
                <a:gd name="connsiteX1" fmla="*/ 99228 w 272456"/>
                <a:gd name="connsiteY1" fmla="*/ 1272 h 175882"/>
                <a:gd name="connsiteX2" fmla="*/ 177280 w 272456"/>
                <a:gd name="connsiteY2" fmla="*/ 3653 h 175882"/>
                <a:gd name="connsiteX3" fmla="*/ 236712 w 272456"/>
                <a:gd name="connsiteY3" fmla="*/ 30641 h 175882"/>
                <a:gd name="connsiteX4" fmla="*/ 259045 w 272456"/>
                <a:gd name="connsiteY4" fmla="*/ 108428 h 175882"/>
                <a:gd name="connsiteX5" fmla="*/ 259830 w 272456"/>
                <a:gd name="connsiteY5" fmla="*/ 162403 h 175882"/>
                <a:gd name="connsiteX6" fmla="*/ 253480 w 272456"/>
                <a:gd name="connsiteY6" fmla="*/ 168753 h 175882"/>
                <a:gd name="connsiteX7" fmla="*/ 24880 w 272456"/>
                <a:gd name="connsiteY7" fmla="*/ 175103 h 175882"/>
                <a:gd name="connsiteX8" fmla="*/ 43930 w 272456"/>
                <a:gd name="connsiteY8" fmla="*/ 149703 h 175882"/>
                <a:gd name="connsiteX9" fmla="*/ 37580 w 272456"/>
                <a:gd name="connsiteY9" fmla="*/ 117953 h 175882"/>
                <a:gd name="connsiteX10" fmla="*/ 12180 w 272456"/>
                <a:gd name="connsiteY10" fmla="*/ 102078 h 175882"/>
                <a:gd name="connsiteX11" fmla="*/ 5830 w 272456"/>
                <a:gd name="connsiteY11" fmla="*/ 13178 h 175882"/>
                <a:gd name="connsiteX0" fmla="*/ 9566 w 276192"/>
                <a:gd name="connsiteY0" fmla="*/ 13178 h 175882"/>
                <a:gd name="connsiteX1" fmla="*/ 102964 w 276192"/>
                <a:gd name="connsiteY1" fmla="*/ 1272 h 175882"/>
                <a:gd name="connsiteX2" fmla="*/ 181016 w 276192"/>
                <a:gd name="connsiteY2" fmla="*/ 3653 h 175882"/>
                <a:gd name="connsiteX3" fmla="*/ 240448 w 276192"/>
                <a:gd name="connsiteY3" fmla="*/ 30641 h 175882"/>
                <a:gd name="connsiteX4" fmla="*/ 262781 w 276192"/>
                <a:gd name="connsiteY4" fmla="*/ 108428 h 175882"/>
                <a:gd name="connsiteX5" fmla="*/ 263566 w 276192"/>
                <a:gd name="connsiteY5" fmla="*/ 162403 h 175882"/>
                <a:gd name="connsiteX6" fmla="*/ 257216 w 276192"/>
                <a:gd name="connsiteY6" fmla="*/ 168753 h 175882"/>
                <a:gd name="connsiteX7" fmla="*/ 28616 w 276192"/>
                <a:gd name="connsiteY7" fmla="*/ 175103 h 175882"/>
                <a:gd name="connsiteX8" fmla="*/ 47666 w 276192"/>
                <a:gd name="connsiteY8" fmla="*/ 149703 h 175882"/>
                <a:gd name="connsiteX9" fmla="*/ 41316 w 276192"/>
                <a:gd name="connsiteY9" fmla="*/ 117953 h 175882"/>
                <a:gd name="connsiteX10" fmla="*/ 5928 w 276192"/>
                <a:gd name="connsiteY10" fmla="*/ 104459 h 175882"/>
                <a:gd name="connsiteX11" fmla="*/ 9566 w 276192"/>
                <a:gd name="connsiteY11" fmla="*/ 13178 h 175882"/>
                <a:gd name="connsiteX0" fmla="*/ 8833 w 275459"/>
                <a:gd name="connsiteY0" fmla="*/ 13178 h 175882"/>
                <a:gd name="connsiteX1" fmla="*/ 102231 w 275459"/>
                <a:gd name="connsiteY1" fmla="*/ 1272 h 175882"/>
                <a:gd name="connsiteX2" fmla="*/ 180283 w 275459"/>
                <a:gd name="connsiteY2" fmla="*/ 3653 h 175882"/>
                <a:gd name="connsiteX3" fmla="*/ 239715 w 275459"/>
                <a:gd name="connsiteY3" fmla="*/ 30641 h 175882"/>
                <a:gd name="connsiteX4" fmla="*/ 262048 w 275459"/>
                <a:gd name="connsiteY4" fmla="*/ 108428 h 175882"/>
                <a:gd name="connsiteX5" fmla="*/ 262833 w 275459"/>
                <a:gd name="connsiteY5" fmla="*/ 162403 h 175882"/>
                <a:gd name="connsiteX6" fmla="*/ 256483 w 275459"/>
                <a:gd name="connsiteY6" fmla="*/ 168753 h 175882"/>
                <a:gd name="connsiteX7" fmla="*/ 27883 w 275459"/>
                <a:gd name="connsiteY7" fmla="*/ 175103 h 175882"/>
                <a:gd name="connsiteX8" fmla="*/ 46933 w 275459"/>
                <a:gd name="connsiteY8" fmla="*/ 149703 h 175882"/>
                <a:gd name="connsiteX9" fmla="*/ 1879 w 275459"/>
                <a:gd name="connsiteY9" fmla="*/ 151290 h 175882"/>
                <a:gd name="connsiteX10" fmla="*/ 5195 w 275459"/>
                <a:gd name="connsiteY10" fmla="*/ 104459 h 175882"/>
                <a:gd name="connsiteX11" fmla="*/ 8833 w 275459"/>
                <a:gd name="connsiteY11" fmla="*/ 13178 h 175882"/>
                <a:gd name="connsiteX0" fmla="*/ 8534 w 275160"/>
                <a:gd name="connsiteY0" fmla="*/ 13178 h 175790"/>
                <a:gd name="connsiteX1" fmla="*/ 101932 w 275160"/>
                <a:gd name="connsiteY1" fmla="*/ 1272 h 175790"/>
                <a:gd name="connsiteX2" fmla="*/ 179984 w 275160"/>
                <a:gd name="connsiteY2" fmla="*/ 3653 h 175790"/>
                <a:gd name="connsiteX3" fmla="*/ 239416 w 275160"/>
                <a:gd name="connsiteY3" fmla="*/ 30641 h 175790"/>
                <a:gd name="connsiteX4" fmla="*/ 261749 w 275160"/>
                <a:gd name="connsiteY4" fmla="*/ 108428 h 175790"/>
                <a:gd name="connsiteX5" fmla="*/ 262534 w 275160"/>
                <a:gd name="connsiteY5" fmla="*/ 162403 h 175790"/>
                <a:gd name="connsiteX6" fmla="*/ 256184 w 275160"/>
                <a:gd name="connsiteY6" fmla="*/ 168753 h 175790"/>
                <a:gd name="connsiteX7" fmla="*/ 27584 w 275160"/>
                <a:gd name="connsiteY7" fmla="*/ 175103 h 175790"/>
                <a:gd name="connsiteX8" fmla="*/ 1580 w 275160"/>
                <a:gd name="connsiteY8" fmla="*/ 151290 h 175790"/>
                <a:gd name="connsiteX9" fmla="*/ 4896 w 275160"/>
                <a:gd name="connsiteY9" fmla="*/ 104459 h 175790"/>
                <a:gd name="connsiteX10" fmla="*/ 8534 w 275160"/>
                <a:gd name="connsiteY10" fmla="*/ 13178 h 175790"/>
                <a:gd name="connsiteX0" fmla="*/ 10262 w 276888"/>
                <a:gd name="connsiteY0" fmla="*/ 13178 h 175790"/>
                <a:gd name="connsiteX1" fmla="*/ 103660 w 276888"/>
                <a:gd name="connsiteY1" fmla="*/ 1272 h 175790"/>
                <a:gd name="connsiteX2" fmla="*/ 181712 w 276888"/>
                <a:gd name="connsiteY2" fmla="*/ 3653 h 175790"/>
                <a:gd name="connsiteX3" fmla="*/ 241144 w 276888"/>
                <a:gd name="connsiteY3" fmla="*/ 30641 h 175790"/>
                <a:gd name="connsiteX4" fmla="*/ 263477 w 276888"/>
                <a:gd name="connsiteY4" fmla="*/ 108428 h 175790"/>
                <a:gd name="connsiteX5" fmla="*/ 264262 w 276888"/>
                <a:gd name="connsiteY5" fmla="*/ 162403 h 175790"/>
                <a:gd name="connsiteX6" fmla="*/ 257912 w 276888"/>
                <a:gd name="connsiteY6" fmla="*/ 168753 h 175790"/>
                <a:gd name="connsiteX7" fmla="*/ 29312 w 276888"/>
                <a:gd name="connsiteY7" fmla="*/ 175103 h 175790"/>
                <a:gd name="connsiteX8" fmla="*/ 3308 w 276888"/>
                <a:gd name="connsiteY8" fmla="*/ 151290 h 175790"/>
                <a:gd name="connsiteX9" fmla="*/ 1630 w 276888"/>
                <a:gd name="connsiteY9" fmla="*/ 106840 h 175790"/>
                <a:gd name="connsiteX10" fmla="*/ 10262 w 276888"/>
                <a:gd name="connsiteY10" fmla="*/ 13178 h 175790"/>
                <a:gd name="connsiteX0" fmla="*/ 19002 w 276888"/>
                <a:gd name="connsiteY0" fmla="*/ 9958 h 177332"/>
                <a:gd name="connsiteX1" fmla="*/ 103660 w 276888"/>
                <a:gd name="connsiteY1" fmla="*/ 2814 h 177332"/>
                <a:gd name="connsiteX2" fmla="*/ 181712 w 276888"/>
                <a:gd name="connsiteY2" fmla="*/ 5195 h 177332"/>
                <a:gd name="connsiteX3" fmla="*/ 241144 w 276888"/>
                <a:gd name="connsiteY3" fmla="*/ 32183 h 177332"/>
                <a:gd name="connsiteX4" fmla="*/ 263477 w 276888"/>
                <a:gd name="connsiteY4" fmla="*/ 109970 h 177332"/>
                <a:gd name="connsiteX5" fmla="*/ 264262 w 276888"/>
                <a:gd name="connsiteY5" fmla="*/ 163945 h 177332"/>
                <a:gd name="connsiteX6" fmla="*/ 257912 w 276888"/>
                <a:gd name="connsiteY6" fmla="*/ 170295 h 177332"/>
                <a:gd name="connsiteX7" fmla="*/ 29312 w 276888"/>
                <a:gd name="connsiteY7" fmla="*/ 176645 h 177332"/>
                <a:gd name="connsiteX8" fmla="*/ 3308 w 276888"/>
                <a:gd name="connsiteY8" fmla="*/ 152832 h 177332"/>
                <a:gd name="connsiteX9" fmla="*/ 1630 w 276888"/>
                <a:gd name="connsiteY9" fmla="*/ 108382 h 177332"/>
                <a:gd name="connsiteX10" fmla="*/ 19002 w 276888"/>
                <a:gd name="connsiteY10" fmla="*/ 9958 h 177332"/>
                <a:gd name="connsiteX0" fmla="*/ 19002 w 277268"/>
                <a:gd name="connsiteY0" fmla="*/ 9958 h 177332"/>
                <a:gd name="connsiteX1" fmla="*/ 103660 w 277268"/>
                <a:gd name="connsiteY1" fmla="*/ 2814 h 177332"/>
                <a:gd name="connsiteX2" fmla="*/ 181712 w 277268"/>
                <a:gd name="connsiteY2" fmla="*/ 5195 h 177332"/>
                <a:gd name="connsiteX3" fmla="*/ 241144 w 277268"/>
                <a:gd name="connsiteY3" fmla="*/ 32183 h 177332"/>
                <a:gd name="connsiteX4" fmla="*/ 254737 w 277268"/>
                <a:gd name="connsiteY4" fmla="*/ 102826 h 177332"/>
                <a:gd name="connsiteX5" fmla="*/ 264262 w 277268"/>
                <a:gd name="connsiteY5" fmla="*/ 163945 h 177332"/>
                <a:gd name="connsiteX6" fmla="*/ 257912 w 277268"/>
                <a:gd name="connsiteY6" fmla="*/ 170295 h 177332"/>
                <a:gd name="connsiteX7" fmla="*/ 29312 w 277268"/>
                <a:gd name="connsiteY7" fmla="*/ 176645 h 177332"/>
                <a:gd name="connsiteX8" fmla="*/ 3308 w 277268"/>
                <a:gd name="connsiteY8" fmla="*/ 152832 h 177332"/>
                <a:gd name="connsiteX9" fmla="*/ 1630 w 277268"/>
                <a:gd name="connsiteY9" fmla="*/ 108382 h 177332"/>
                <a:gd name="connsiteX10" fmla="*/ 19002 w 277268"/>
                <a:gd name="connsiteY10" fmla="*/ 9958 h 177332"/>
                <a:gd name="connsiteX0" fmla="*/ 20412 w 278678"/>
                <a:gd name="connsiteY0" fmla="*/ 9958 h 176755"/>
                <a:gd name="connsiteX1" fmla="*/ 105070 w 278678"/>
                <a:gd name="connsiteY1" fmla="*/ 2814 h 176755"/>
                <a:gd name="connsiteX2" fmla="*/ 183122 w 278678"/>
                <a:gd name="connsiteY2" fmla="*/ 5195 h 176755"/>
                <a:gd name="connsiteX3" fmla="*/ 242554 w 278678"/>
                <a:gd name="connsiteY3" fmla="*/ 32183 h 176755"/>
                <a:gd name="connsiteX4" fmla="*/ 256147 w 278678"/>
                <a:gd name="connsiteY4" fmla="*/ 102826 h 176755"/>
                <a:gd name="connsiteX5" fmla="*/ 265672 w 278678"/>
                <a:gd name="connsiteY5" fmla="*/ 163945 h 176755"/>
                <a:gd name="connsiteX6" fmla="*/ 259322 w 278678"/>
                <a:gd name="connsiteY6" fmla="*/ 170295 h 176755"/>
                <a:gd name="connsiteX7" fmla="*/ 30722 w 278678"/>
                <a:gd name="connsiteY7" fmla="*/ 176645 h 176755"/>
                <a:gd name="connsiteX8" fmla="*/ 2221 w 278678"/>
                <a:gd name="connsiteY8" fmla="*/ 164738 h 176755"/>
                <a:gd name="connsiteX9" fmla="*/ 3040 w 278678"/>
                <a:gd name="connsiteY9" fmla="*/ 108382 h 176755"/>
                <a:gd name="connsiteX10" fmla="*/ 20412 w 278678"/>
                <a:gd name="connsiteY10" fmla="*/ 9958 h 17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678" h="176755">
                  <a:moveTo>
                    <a:pt x="20412" y="9958"/>
                  </a:moveTo>
                  <a:cubicBezTo>
                    <a:pt x="37417" y="-7637"/>
                    <a:pt x="77952" y="3608"/>
                    <a:pt x="105070" y="2814"/>
                  </a:cubicBezTo>
                  <a:cubicBezTo>
                    <a:pt x="132188" y="2020"/>
                    <a:pt x="160208" y="300"/>
                    <a:pt x="183122" y="5195"/>
                  </a:cubicBezTo>
                  <a:cubicBezTo>
                    <a:pt x="206036" y="10090"/>
                    <a:pt x="230383" y="15911"/>
                    <a:pt x="242554" y="32183"/>
                  </a:cubicBezTo>
                  <a:cubicBezTo>
                    <a:pt x="254725" y="48455"/>
                    <a:pt x="252294" y="80866"/>
                    <a:pt x="256147" y="102826"/>
                  </a:cubicBezTo>
                  <a:cubicBezTo>
                    <a:pt x="260000" y="124786"/>
                    <a:pt x="265143" y="152700"/>
                    <a:pt x="265672" y="163945"/>
                  </a:cubicBezTo>
                  <a:cubicBezTo>
                    <a:pt x="266201" y="175190"/>
                    <a:pt x="298480" y="168178"/>
                    <a:pt x="259322" y="170295"/>
                  </a:cubicBezTo>
                  <a:cubicBezTo>
                    <a:pt x="220164" y="172412"/>
                    <a:pt x="73572" y="177571"/>
                    <a:pt x="30722" y="176645"/>
                  </a:cubicBezTo>
                  <a:cubicBezTo>
                    <a:pt x="-12128" y="175719"/>
                    <a:pt x="6002" y="176512"/>
                    <a:pt x="2221" y="164738"/>
                  </a:cubicBezTo>
                  <a:cubicBezTo>
                    <a:pt x="-1560" y="152964"/>
                    <a:pt x="8" y="134179"/>
                    <a:pt x="3040" y="108382"/>
                  </a:cubicBezTo>
                  <a:cubicBezTo>
                    <a:pt x="6072" y="82585"/>
                    <a:pt x="3407" y="27553"/>
                    <a:pt x="20412" y="9958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Freihandform 317"/>
            <p:cNvSpPr/>
            <p:nvPr/>
          </p:nvSpPr>
          <p:spPr>
            <a:xfrm>
              <a:off x="4336044" y="4546601"/>
              <a:ext cx="57931" cy="177205"/>
            </a:xfrm>
            <a:custGeom>
              <a:avLst/>
              <a:gdLst>
                <a:gd name="connsiteX0" fmla="*/ 46929 w 109489"/>
                <a:gd name="connsiteY0" fmla="*/ 25 h 171081"/>
                <a:gd name="connsiteX1" fmla="*/ 91379 w 109489"/>
                <a:gd name="connsiteY1" fmla="*/ 57175 h 171081"/>
                <a:gd name="connsiteX2" fmla="*/ 104079 w 109489"/>
                <a:gd name="connsiteY2" fmla="*/ 158775 h 171081"/>
                <a:gd name="connsiteX3" fmla="*/ 5654 w 109489"/>
                <a:gd name="connsiteY3" fmla="*/ 158775 h 171081"/>
                <a:gd name="connsiteX4" fmla="*/ 12004 w 109489"/>
                <a:gd name="connsiteY4" fmla="*/ 63525 h 171081"/>
                <a:gd name="connsiteX5" fmla="*/ 46929 w 109489"/>
                <a:gd name="connsiteY5" fmla="*/ 25 h 171081"/>
                <a:gd name="connsiteX0" fmla="*/ 46929 w 96048"/>
                <a:gd name="connsiteY0" fmla="*/ 27 h 179242"/>
                <a:gd name="connsiteX1" fmla="*/ 91379 w 96048"/>
                <a:gd name="connsiteY1" fmla="*/ 57177 h 179242"/>
                <a:gd name="connsiteX2" fmla="*/ 85029 w 96048"/>
                <a:gd name="connsiteY2" fmla="*/ 171477 h 179242"/>
                <a:gd name="connsiteX3" fmla="*/ 5654 w 96048"/>
                <a:gd name="connsiteY3" fmla="*/ 158777 h 179242"/>
                <a:gd name="connsiteX4" fmla="*/ 12004 w 96048"/>
                <a:gd name="connsiteY4" fmla="*/ 63527 h 179242"/>
                <a:gd name="connsiteX5" fmla="*/ 46929 w 96048"/>
                <a:gd name="connsiteY5" fmla="*/ 27 h 179242"/>
                <a:gd name="connsiteX0" fmla="*/ 46929 w 89360"/>
                <a:gd name="connsiteY0" fmla="*/ 0 h 178745"/>
                <a:gd name="connsiteX1" fmla="*/ 75504 w 89360"/>
                <a:gd name="connsiteY1" fmla="*/ 63500 h 178745"/>
                <a:gd name="connsiteX2" fmla="*/ 85029 w 89360"/>
                <a:gd name="connsiteY2" fmla="*/ 171450 h 178745"/>
                <a:gd name="connsiteX3" fmla="*/ 5654 w 89360"/>
                <a:gd name="connsiteY3" fmla="*/ 158750 h 178745"/>
                <a:gd name="connsiteX4" fmla="*/ 12004 w 89360"/>
                <a:gd name="connsiteY4" fmla="*/ 63500 h 178745"/>
                <a:gd name="connsiteX5" fmla="*/ 46929 w 89360"/>
                <a:gd name="connsiteY5" fmla="*/ 0 h 178745"/>
                <a:gd name="connsiteX0" fmla="*/ 46929 w 86716"/>
                <a:gd name="connsiteY0" fmla="*/ 0 h 174295"/>
                <a:gd name="connsiteX1" fmla="*/ 75504 w 86716"/>
                <a:gd name="connsiteY1" fmla="*/ 63500 h 174295"/>
                <a:gd name="connsiteX2" fmla="*/ 81854 w 86716"/>
                <a:gd name="connsiteY2" fmla="*/ 165100 h 174295"/>
                <a:gd name="connsiteX3" fmla="*/ 5654 w 86716"/>
                <a:gd name="connsiteY3" fmla="*/ 158750 h 174295"/>
                <a:gd name="connsiteX4" fmla="*/ 12004 w 86716"/>
                <a:gd name="connsiteY4" fmla="*/ 63500 h 174295"/>
                <a:gd name="connsiteX5" fmla="*/ 46929 w 86716"/>
                <a:gd name="connsiteY5" fmla="*/ 0 h 174295"/>
                <a:gd name="connsiteX0" fmla="*/ 46929 w 84154"/>
                <a:gd name="connsiteY0" fmla="*/ 5 h 174072"/>
                <a:gd name="connsiteX1" fmla="*/ 62804 w 84154"/>
                <a:gd name="connsiteY1" fmla="*/ 66680 h 174072"/>
                <a:gd name="connsiteX2" fmla="*/ 81854 w 84154"/>
                <a:gd name="connsiteY2" fmla="*/ 165105 h 174072"/>
                <a:gd name="connsiteX3" fmla="*/ 5654 w 84154"/>
                <a:gd name="connsiteY3" fmla="*/ 158755 h 174072"/>
                <a:gd name="connsiteX4" fmla="*/ 12004 w 84154"/>
                <a:gd name="connsiteY4" fmla="*/ 63505 h 174072"/>
                <a:gd name="connsiteX5" fmla="*/ 46929 w 84154"/>
                <a:gd name="connsiteY5" fmla="*/ 5 h 174072"/>
                <a:gd name="connsiteX0" fmla="*/ 46929 w 70103"/>
                <a:gd name="connsiteY0" fmla="*/ 5 h 174072"/>
                <a:gd name="connsiteX1" fmla="*/ 62804 w 70103"/>
                <a:gd name="connsiteY1" fmla="*/ 66680 h 174072"/>
                <a:gd name="connsiteX2" fmla="*/ 65979 w 70103"/>
                <a:gd name="connsiteY2" fmla="*/ 165105 h 174072"/>
                <a:gd name="connsiteX3" fmla="*/ 5654 w 70103"/>
                <a:gd name="connsiteY3" fmla="*/ 158755 h 174072"/>
                <a:gd name="connsiteX4" fmla="*/ 12004 w 70103"/>
                <a:gd name="connsiteY4" fmla="*/ 63505 h 174072"/>
                <a:gd name="connsiteX5" fmla="*/ 46929 w 70103"/>
                <a:gd name="connsiteY5" fmla="*/ 5 h 174072"/>
                <a:gd name="connsiteX0" fmla="*/ 37824 w 59825"/>
                <a:gd name="connsiteY0" fmla="*/ 5 h 177210"/>
                <a:gd name="connsiteX1" fmla="*/ 53699 w 59825"/>
                <a:gd name="connsiteY1" fmla="*/ 66680 h 177210"/>
                <a:gd name="connsiteX2" fmla="*/ 56874 w 59825"/>
                <a:gd name="connsiteY2" fmla="*/ 165105 h 177210"/>
                <a:gd name="connsiteX3" fmla="*/ 12424 w 59825"/>
                <a:gd name="connsiteY3" fmla="*/ 165105 h 177210"/>
                <a:gd name="connsiteX4" fmla="*/ 2899 w 59825"/>
                <a:gd name="connsiteY4" fmla="*/ 63505 h 177210"/>
                <a:gd name="connsiteX5" fmla="*/ 37824 w 59825"/>
                <a:gd name="connsiteY5" fmla="*/ 5 h 177210"/>
                <a:gd name="connsiteX0" fmla="*/ 35930 w 57931"/>
                <a:gd name="connsiteY0" fmla="*/ 0 h 177205"/>
                <a:gd name="connsiteX1" fmla="*/ 51805 w 57931"/>
                <a:gd name="connsiteY1" fmla="*/ 66675 h 177205"/>
                <a:gd name="connsiteX2" fmla="*/ 54980 w 57931"/>
                <a:gd name="connsiteY2" fmla="*/ 165100 h 177205"/>
                <a:gd name="connsiteX3" fmla="*/ 10530 w 57931"/>
                <a:gd name="connsiteY3" fmla="*/ 165100 h 177205"/>
                <a:gd name="connsiteX4" fmla="*/ 4180 w 57931"/>
                <a:gd name="connsiteY4" fmla="*/ 66675 h 177205"/>
                <a:gd name="connsiteX5" fmla="*/ 35930 w 57931"/>
                <a:gd name="connsiteY5" fmla="*/ 0 h 17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31" h="177205">
                  <a:moveTo>
                    <a:pt x="35930" y="0"/>
                  </a:moveTo>
                  <a:cubicBezTo>
                    <a:pt x="43867" y="0"/>
                    <a:pt x="48630" y="39158"/>
                    <a:pt x="51805" y="66675"/>
                  </a:cubicBezTo>
                  <a:cubicBezTo>
                    <a:pt x="54980" y="94192"/>
                    <a:pt x="61859" y="148696"/>
                    <a:pt x="54980" y="165100"/>
                  </a:cubicBezTo>
                  <a:cubicBezTo>
                    <a:pt x="48101" y="181504"/>
                    <a:pt x="25876" y="180975"/>
                    <a:pt x="10530" y="165100"/>
                  </a:cubicBezTo>
                  <a:cubicBezTo>
                    <a:pt x="-4816" y="149225"/>
                    <a:pt x="-53" y="94192"/>
                    <a:pt x="4180" y="66675"/>
                  </a:cubicBezTo>
                  <a:cubicBezTo>
                    <a:pt x="8413" y="39158"/>
                    <a:pt x="27993" y="0"/>
                    <a:pt x="35930" y="0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Ellipse 318"/>
            <p:cNvSpPr/>
            <p:nvPr/>
          </p:nvSpPr>
          <p:spPr>
            <a:xfrm>
              <a:off x="5512783" y="4726330"/>
              <a:ext cx="441737" cy="22907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ihandform 2"/>
            <p:cNvSpPr/>
            <p:nvPr/>
          </p:nvSpPr>
          <p:spPr>
            <a:xfrm>
              <a:off x="5461000" y="4200118"/>
              <a:ext cx="238912" cy="440403"/>
            </a:xfrm>
            <a:custGeom>
              <a:avLst/>
              <a:gdLst>
                <a:gd name="connsiteX0" fmla="*/ 0 w 238912"/>
                <a:gd name="connsiteY0" fmla="*/ 3582 h 440403"/>
                <a:gd name="connsiteX1" fmla="*/ 0 w 238912"/>
                <a:gd name="connsiteY1" fmla="*/ 152807 h 440403"/>
                <a:gd name="connsiteX2" fmla="*/ 0 w 238912"/>
                <a:gd name="connsiteY2" fmla="*/ 152807 h 440403"/>
                <a:gd name="connsiteX3" fmla="*/ 104775 w 238912"/>
                <a:gd name="connsiteY3" fmla="*/ 194082 h 440403"/>
                <a:gd name="connsiteX4" fmla="*/ 139700 w 238912"/>
                <a:gd name="connsiteY4" fmla="*/ 263932 h 440403"/>
                <a:gd name="connsiteX5" fmla="*/ 187325 w 238912"/>
                <a:gd name="connsiteY5" fmla="*/ 390932 h 440403"/>
                <a:gd name="connsiteX6" fmla="*/ 190500 w 238912"/>
                <a:gd name="connsiteY6" fmla="*/ 435382 h 440403"/>
                <a:gd name="connsiteX7" fmla="*/ 234950 w 238912"/>
                <a:gd name="connsiteY7" fmla="*/ 429032 h 440403"/>
                <a:gd name="connsiteX8" fmla="*/ 234950 w 238912"/>
                <a:gd name="connsiteY8" fmla="*/ 343307 h 440403"/>
                <a:gd name="connsiteX9" fmla="*/ 219075 w 238912"/>
                <a:gd name="connsiteY9" fmla="*/ 232182 h 440403"/>
                <a:gd name="connsiteX10" fmla="*/ 193675 w 238912"/>
                <a:gd name="connsiteY10" fmla="*/ 140107 h 440403"/>
                <a:gd name="connsiteX11" fmla="*/ 158750 w 238912"/>
                <a:gd name="connsiteY11" fmla="*/ 70257 h 440403"/>
                <a:gd name="connsiteX12" fmla="*/ 120650 w 238912"/>
                <a:gd name="connsiteY12" fmla="*/ 22632 h 440403"/>
                <a:gd name="connsiteX13" fmla="*/ 63500 w 238912"/>
                <a:gd name="connsiteY13" fmla="*/ 3582 h 440403"/>
                <a:gd name="connsiteX14" fmla="*/ 0 w 238912"/>
                <a:gd name="connsiteY14" fmla="*/ 3582 h 44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8912" h="440403">
                  <a:moveTo>
                    <a:pt x="0" y="3582"/>
                  </a:moveTo>
                  <a:lnTo>
                    <a:pt x="0" y="152807"/>
                  </a:lnTo>
                  <a:lnTo>
                    <a:pt x="0" y="152807"/>
                  </a:lnTo>
                  <a:cubicBezTo>
                    <a:pt x="17462" y="159686"/>
                    <a:pt x="81492" y="175561"/>
                    <a:pt x="104775" y="194082"/>
                  </a:cubicBezTo>
                  <a:cubicBezTo>
                    <a:pt x="128058" y="212603"/>
                    <a:pt x="125942" y="231124"/>
                    <a:pt x="139700" y="263932"/>
                  </a:cubicBezTo>
                  <a:cubicBezTo>
                    <a:pt x="153458" y="296740"/>
                    <a:pt x="178858" y="362357"/>
                    <a:pt x="187325" y="390932"/>
                  </a:cubicBezTo>
                  <a:cubicBezTo>
                    <a:pt x="195792" y="419507"/>
                    <a:pt x="182563" y="429032"/>
                    <a:pt x="190500" y="435382"/>
                  </a:cubicBezTo>
                  <a:cubicBezTo>
                    <a:pt x="198437" y="441732"/>
                    <a:pt x="227542" y="444378"/>
                    <a:pt x="234950" y="429032"/>
                  </a:cubicBezTo>
                  <a:cubicBezTo>
                    <a:pt x="242358" y="413686"/>
                    <a:pt x="237596" y="376115"/>
                    <a:pt x="234950" y="343307"/>
                  </a:cubicBezTo>
                  <a:cubicBezTo>
                    <a:pt x="232304" y="310499"/>
                    <a:pt x="225954" y="266049"/>
                    <a:pt x="219075" y="232182"/>
                  </a:cubicBezTo>
                  <a:cubicBezTo>
                    <a:pt x="212196" y="198315"/>
                    <a:pt x="203729" y="167095"/>
                    <a:pt x="193675" y="140107"/>
                  </a:cubicBezTo>
                  <a:cubicBezTo>
                    <a:pt x="183621" y="113120"/>
                    <a:pt x="170921" y="89836"/>
                    <a:pt x="158750" y="70257"/>
                  </a:cubicBezTo>
                  <a:cubicBezTo>
                    <a:pt x="146579" y="50678"/>
                    <a:pt x="136525" y="33745"/>
                    <a:pt x="120650" y="22632"/>
                  </a:cubicBezTo>
                  <a:cubicBezTo>
                    <a:pt x="104775" y="11520"/>
                    <a:pt x="84137" y="7815"/>
                    <a:pt x="63500" y="3582"/>
                  </a:cubicBezTo>
                  <a:cubicBezTo>
                    <a:pt x="42863" y="-651"/>
                    <a:pt x="19844" y="-1710"/>
                    <a:pt x="0" y="3582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47285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4851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Integrating Current Transformer ICT for short Pulses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2" name="Tabelle 111"/>
          <p:cNvGraphicFramePr>
            <a:graphicFrameLocks noGrp="1"/>
          </p:cNvGraphicFramePr>
          <p:nvPr>
            <p:extLst/>
          </p:nvPr>
        </p:nvGraphicFramePr>
        <p:xfrm>
          <a:off x="201515" y="1216539"/>
          <a:ext cx="4247198" cy="15616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67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071">
                <a:tc>
                  <a:txBody>
                    <a:bodyPr/>
                    <a:lstStyle/>
                    <a:p>
                      <a:r>
                        <a:rPr lang="en-US" sz="1400" b="0" noProof="0" dirty="0" smtClean="0"/>
                        <a:t>Tori thickness</a:t>
                      </a:r>
                      <a:endParaRPr lang="en-US" sz="14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noProof="0" dirty="0" smtClean="0"/>
                        <a:t>l</a:t>
                      </a:r>
                      <a:r>
                        <a:rPr lang="en-US" sz="1400" b="0" noProof="0" dirty="0" smtClean="0"/>
                        <a:t> = 5 mm respectively</a:t>
                      </a:r>
                      <a:r>
                        <a:rPr lang="en-US" sz="1400" b="0" baseline="0" noProof="0" dirty="0" smtClean="0"/>
                        <a:t> </a:t>
                      </a:r>
                      <a:endParaRPr lang="en-US" sz="14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Full scale range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500 </a:t>
                      </a:r>
                      <a:r>
                        <a:rPr lang="en-US" sz="1400" noProof="0" dirty="0" err="1" smtClean="0"/>
                        <a:t>fC</a:t>
                      </a:r>
                      <a:r>
                        <a:rPr lang="en-US" sz="1400" noProof="0" dirty="0" smtClean="0"/>
                        <a:t> ...1 </a:t>
                      </a:r>
                      <a:r>
                        <a:rPr lang="en-US" sz="1400" noProof="0" dirty="0" err="1" smtClean="0"/>
                        <a:t>nC</a:t>
                      </a:r>
                      <a:r>
                        <a:rPr lang="en-US" sz="1400" noProof="0" dirty="0" smtClean="0"/>
                        <a:t> 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b="1" noProof="0" dirty="0" smtClean="0"/>
                        <a:t>Resolution</a:t>
                      </a:r>
                      <a:endParaRPr lang="en-US" sz="14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 smtClean="0"/>
                        <a:t>10 </a:t>
                      </a:r>
                      <a:r>
                        <a:rPr lang="en-US" sz="1400" b="1" noProof="0" dirty="0" err="1" smtClean="0"/>
                        <a:t>fC</a:t>
                      </a:r>
                      <a:r>
                        <a:rPr lang="en-US" sz="1400" b="1" baseline="-25000" noProof="0" dirty="0" err="1" smtClean="0"/>
                        <a:t>rms</a:t>
                      </a:r>
                      <a:r>
                        <a:rPr lang="en-US" sz="1400" b="1" baseline="-25000" noProof="0" dirty="0" smtClean="0"/>
                        <a:t> </a:t>
                      </a:r>
                      <a:r>
                        <a:rPr lang="en-US" sz="1400" b="1" baseline="0" noProof="0" dirty="0" smtClean="0"/>
                        <a:t> </a:t>
                      </a:r>
                      <a:r>
                        <a:rPr lang="en-US" sz="1400" b="1" baseline="0" noProof="0" dirty="0" smtClean="0">
                          <a:sym typeface="Symbol"/>
                        </a:rPr>
                        <a:t> 10</a:t>
                      </a:r>
                      <a:r>
                        <a:rPr lang="en-US" sz="1400" b="1" baseline="30000" noProof="0" dirty="0" smtClean="0">
                          <a:sym typeface="Symbol"/>
                        </a:rPr>
                        <a:t>5</a:t>
                      </a:r>
                      <a:r>
                        <a:rPr lang="en-US" sz="1400" b="1" baseline="0" noProof="0" dirty="0" smtClean="0">
                          <a:sym typeface="Symbol"/>
                        </a:rPr>
                        <a:t> e</a:t>
                      </a:r>
                      <a:r>
                        <a:rPr lang="en-US" sz="1400" b="1" baseline="30000" noProof="0" dirty="0" smtClean="0">
                          <a:sym typeface="Symbol"/>
                        </a:rPr>
                        <a:t>-</a:t>
                      </a:r>
                      <a:r>
                        <a:rPr lang="en-US" sz="1400" b="1" baseline="0" noProof="0" dirty="0" smtClean="0">
                          <a:sym typeface="Symbol"/>
                        </a:rPr>
                        <a:t> / bunch</a:t>
                      </a:r>
                      <a:endParaRPr lang="en-US" sz="14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24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Max. pulse repetition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500 ns for single pulses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Dynamic range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80 dB</a:t>
                      </a:r>
                      <a:r>
                        <a:rPr lang="en-US" sz="1400" baseline="0" noProof="0" dirty="0" smtClean="0"/>
                        <a:t> by </a:t>
                      </a:r>
                      <a:r>
                        <a:rPr lang="en-US" sz="1400" noProof="0" dirty="0" smtClean="0"/>
                        <a:t>logarithmic</a:t>
                      </a:r>
                      <a:r>
                        <a:rPr lang="en-US" sz="1400" baseline="0" noProof="0" dirty="0" smtClean="0"/>
                        <a:t> a</a:t>
                      </a:r>
                      <a:r>
                        <a:rPr lang="en-US" sz="1400" noProof="0" dirty="0" smtClean="0"/>
                        <a:t>mp.  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3" name="Rectangle 5"/>
          <p:cNvSpPr>
            <a:spLocks noChangeArrowheads="1"/>
          </p:cNvSpPr>
          <p:nvPr/>
        </p:nvSpPr>
        <p:spPr bwMode="auto">
          <a:xfrm>
            <a:off x="176213" y="757447"/>
            <a:ext cx="8832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 smtClean="0">
                <a:latin typeface="Calibri" panose="020F0502020204030204" pitchFamily="34" charset="0"/>
              </a:rPr>
              <a:t>Typical parameter of a Turbo-ICT as used </a:t>
            </a:r>
            <a:r>
              <a:rPr lang="de-DE" altLang="de-DE" b="1" dirty="0" smtClean="0">
                <a:latin typeface="Calibri" panose="020F0502020204030204" pitchFamily="34" charset="0"/>
              </a:rPr>
              <a:t>at </a:t>
            </a:r>
            <a:r>
              <a:rPr lang="en-US" altLang="de-DE" b="1" dirty="0" smtClean="0">
                <a:latin typeface="Calibri" panose="020F0502020204030204" pitchFamily="34" charset="0"/>
              </a:rPr>
              <a:t>FELs and Laser Plasma Accelerators</a:t>
            </a:r>
            <a:r>
              <a:rPr lang="de-DE" altLang="de-DE" b="1" dirty="0" smtClean="0">
                <a:latin typeface="Calibri" panose="020F0502020204030204" pitchFamily="34" charset="0"/>
              </a:rPr>
              <a:t>:</a:t>
            </a:r>
            <a:r>
              <a:rPr lang="en-US" altLang="de-DE" b="1" dirty="0" smtClean="0">
                <a:latin typeface="Calibri" panose="020F0502020204030204" pitchFamily="34" charset="0"/>
              </a:rPr>
              <a:t> </a:t>
            </a:r>
          </a:p>
        </p:txBody>
      </p:sp>
      <p:grpSp>
        <p:nvGrpSpPr>
          <p:cNvPr id="226" name="Gruppieren 225"/>
          <p:cNvGrpSpPr/>
          <p:nvPr/>
        </p:nvGrpSpPr>
        <p:grpSpPr>
          <a:xfrm>
            <a:off x="2973983" y="3524567"/>
            <a:ext cx="6170017" cy="2940245"/>
            <a:chOff x="2973983" y="3524567"/>
            <a:chExt cx="6170017" cy="2940245"/>
          </a:xfrm>
        </p:grpSpPr>
        <p:sp>
          <p:nvSpPr>
            <p:cNvPr id="227" name="Freihandform 226"/>
            <p:cNvSpPr/>
            <p:nvPr/>
          </p:nvSpPr>
          <p:spPr>
            <a:xfrm>
              <a:off x="3839770" y="3983665"/>
              <a:ext cx="253111" cy="540813"/>
            </a:xfrm>
            <a:custGeom>
              <a:avLst/>
              <a:gdLst>
                <a:gd name="connsiteX0" fmla="*/ 18472 w 253111"/>
                <a:gd name="connsiteY0" fmla="*/ 12723 h 540813"/>
                <a:gd name="connsiteX1" fmla="*/ 103991 w 253111"/>
                <a:gd name="connsiteY1" fmla="*/ 48905 h 540813"/>
                <a:gd name="connsiteX2" fmla="*/ 159908 w 253111"/>
                <a:gd name="connsiteY2" fmla="*/ 104821 h 540813"/>
                <a:gd name="connsiteX3" fmla="*/ 205957 w 253111"/>
                <a:gd name="connsiteY3" fmla="*/ 177184 h 540813"/>
                <a:gd name="connsiteX4" fmla="*/ 232270 w 253111"/>
                <a:gd name="connsiteY4" fmla="*/ 246257 h 540813"/>
                <a:gd name="connsiteX5" fmla="*/ 245427 w 253111"/>
                <a:gd name="connsiteY5" fmla="*/ 282439 h 540813"/>
                <a:gd name="connsiteX6" fmla="*/ 252006 w 253111"/>
                <a:gd name="connsiteY6" fmla="*/ 295595 h 540813"/>
                <a:gd name="connsiteX7" fmla="*/ 222403 w 253111"/>
                <a:gd name="connsiteY7" fmla="*/ 351512 h 540813"/>
                <a:gd name="connsiteX8" fmla="*/ 202667 w 253111"/>
                <a:gd name="connsiteY8" fmla="*/ 430453 h 540813"/>
                <a:gd name="connsiteX9" fmla="*/ 182932 w 253111"/>
                <a:gd name="connsiteY9" fmla="*/ 519262 h 540813"/>
                <a:gd name="connsiteX10" fmla="*/ 15183 w 253111"/>
                <a:gd name="connsiteY10" fmla="*/ 519262 h 540813"/>
                <a:gd name="connsiteX11" fmla="*/ 8604 w 253111"/>
                <a:gd name="connsiteY11" fmla="*/ 279149 h 540813"/>
                <a:gd name="connsiteX12" fmla="*/ 18472 w 253111"/>
                <a:gd name="connsiteY12" fmla="*/ 12723 h 54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3111" h="540813">
                  <a:moveTo>
                    <a:pt x="18472" y="12723"/>
                  </a:moveTo>
                  <a:cubicBezTo>
                    <a:pt x="34370" y="-25651"/>
                    <a:pt x="80418" y="33555"/>
                    <a:pt x="103991" y="48905"/>
                  </a:cubicBezTo>
                  <a:cubicBezTo>
                    <a:pt x="127564" y="64255"/>
                    <a:pt x="142914" y="83441"/>
                    <a:pt x="159908" y="104821"/>
                  </a:cubicBezTo>
                  <a:cubicBezTo>
                    <a:pt x="176902" y="126201"/>
                    <a:pt x="193897" y="153612"/>
                    <a:pt x="205957" y="177184"/>
                  </a:cubicBezTo>
                  <a:cubicBezTo>
                    <a:pt x="218017" y="200756"/>
                    <a:pt x="225692" y="228714"/>
                    <a:pt x="232270" y="246257"/>
                  </a:cubicBezTo>
                  <a:cubicBezTo>
                    <a:pt x="238848" y="263800"/>
                    <a:pt x="242138" y="274216"/>
                    <a:pt x="245427" y="282439"/>
                  </a:cubicBezTo>
                  <a:cubicBezTo>
                    <a:pt x="248716" y="290662"/>
                    <a:pt x="255843" y="284083"/>
                    <a:pt x="252006" y="295595"/>
                  </a:cubicBezTo>
                  <a:cubicBezTo>
                    <a:pt x="248169" y="307107"/>
                    <a:pt x="230626" y="329036"/>
                    <a:pt x="222403" y="351512"/>
                  </a:cubicBezTo>
                  <a:cubicBezTo>
                    <a:pt x="214180" y="373988"/>
                    <a:pt x="209245" y="402495"/>
                    <a:pt x="202667" y="430453"/>
                  </a:cubicBezTo>
                  <a:cubicBezTo>
                    <a:pt x="196089" y="458411"/>
                    <a:pt x="214179" y="504461"/>
                    <a:pt x="182932" y="519262"/>
                  </a:cubicBezTo>
                  <a:cubicBezTo>
                    <a:pt x="151685" y="534064"/>
                    <a:pt x="44238" y="559281"/>
                    <a:pt x="15183" y="519262"/>
                  </a:cubicBezTo>
                  <a:cubicBezTo>
                    <a:pt x="-13872" y="479243"/>
                    <a:pt x="7508" y="364120"/>
                    <a:pt x="8604" y="279149"/>
                  </a:cubicBezTo>
                  <a:cubicBezTo>
                    <a:pt x="9700" y="194178"/>
                    <a:pt x="2574" y="51097"/>
                    <a:pt x="18472" y="12723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Freihandform 227"/>
            <p:cNvSpPr/>
            <p:nvPr/>
          </p:nvSpPr>
          <p:spPr>
            <a:xfrm>
              <a:off x="3874086" y="3987688"/>
              <a:ext cx="1630060" cy="566906"/>
            </a:xfrm>
            <a:custGeom>
              <a:avLst/>
              <a:gdLst>
                <a:gd name="connsiteX0" fmla="*/ 68807 w 1630060"/>
                <a:gd name="connsiteY0" fmla="*/ 42987 h 566906"/>
                <a:gd name="connsiteX1" fmla="*/ 174877 w 1630060"/>
                <a:gd name="connsiteY1" fmla="*/ 160030 h 566906"/>
                <a:gd name="connsiteX2" fmla="*/ 211453 w 1630060"/>
                <a:gd name="connsiteY2" fmla="*/ 280731 h 566906"/>
                <a:gd name="connsiteX3" fmla="*/ 226084 w 1630060"/>
                <a:gd name="connsiteY3" fmla="*/ 291704 h 566906"/>
                <a:gd name="connsiteX4" fmla="*/ 269975 w 1630060"/>
                <a:gd name="connsiteY4" fmla="*/ 211237 h 566906"/>
                <a:gd name="connsiteX5" fmla="*/ 313866 w 1630060"/>
                <a:gd name="connsiteY5" fmla="*/ 192949 h 566906"/>
                <a:gd name="connsiteX6" fmla="*/ 365072 w 1630060"/>
                <a:gd name="connsiteY6" fmla="*/ 171003 h 566906"/>
                <a:gd name="connsiteX7" fmla="*/ 471143 w 1630060"/>
                <a:gd name="connsiteY7" fmla="*/ 181976 h 566906"/>
                <a:gd name="connsiteX8" fmla="*/ 536980 w 1630060"/>
                <a:gd name="connsiteY8" fmla="*/ 181976 h 566906"/>
                <a:gd name="connsiteX9" fmla="*/ 584528 w 1630060"/>
                <a:gd name="connsiteY9" fmla="*/ 192949 h 566906"/>
                <a:gd name="connsiteX10" fmla="*/ 632077 w 1630060"/>
                <a:gd name="connsiteY10" fmla="*/ 247813 h 566906"/>
                <a:gd name="connsiteX11" fmla="*/ 668653 w 1630060"/>
                <a:gd name="connsiteY11" fmla="*/ 317307 h 566906"/>
                <a:gd name="connsiteX12" fmla="*/ 697914 w 1630060"/>
                <a:gd name="connsiteY12" fmla="*/ 405090 h 566906"/>
                <a:gd name="connsiteX13" fmla="*/ 701572 w 1630060"/>
                <a:gd name="connsiteY13" fmla="*/ 448981 h 566906"/>
                <a:gd name="connsiteX14" fmla="*/ 705229 w 1630060"/>
                <a:gd name="connsiteY14" fmla="*/ 518475 h 566906"/>
                <a:gd name="connsiteX15" fmla="*/ 888109 w 1630060"/>
                <a:gd name="connsiteY15" fmla="*/ 525790 h 566906"/>
                <a:gd name="connsiteX16" fmla="*/ 924685 w 1630060"/>
                <a:gd name="connsiteY16" fmla="*/ 452638 h 566906"/>
                <a:gd name="connsiteX17" fmla="*/ 961261 w 1630060"/>
                <a:gd name="connsiteY17" fmla="*/ 353883 h 566906"/>
                <a:gd name="connsiteX18" fmla="*/ 979549 w 1630060"/>
                <a:gd name="connsiteY18" fmla="*/ 280731 h 566906"/>
                <a:gd name="connsiteX19" fmla="*/ 1023440 w 1630060"/>
                <a:gd name="connsiteY19" fmla="*/ 222210 h 566906"/>
                <a:gd name="connsiteX20" fmla="*/ 1096592 w 1630060"/>
                <a:gd name="connsiteY20" fmla="*/ 192949 h 566906"/>
                <a:gd name="connsiteX21" fmla="*/ 1202663 w 1630060"/>
                <a:gd name="connsiteY21" fmla="*/ 192949 h 566906"/>
                <a:gd name="connsiteX22" fmla="*/ 1264842 w 1630060"/>
                <a:gd name="connsiteY22" fmla="*/ 196606 h 566906"/>
                <a:gd name="connsiteX23" fmla="*/ 1345309 w 1630060"/>
                <a:gd name="connsiteY23" fmla="*/ 244155 h 566906"/>
                <a:gd name="connsiteX24" fmla="*/ 1381885 w 1630060"/>
                <a:gd name="connsiteY24" fmla="*/ 313650 h 566906"/>
                <a:gd name="connsiteX25" fmla="*/ 1418461 w 1630060"/>
                <a:gd name="connsiteY25" fmla="*/ 405090 h 566906"/>
                <a:gd name="connsiteX26" fmla="*/ 1436749 w 1630060"/>
                <a:gd name="connsiteY26" fmla="*/ 463611 h 566906"/>
                <a:gd name="connsiteX27" fmla="*/ 1429434 w 1630060"/>
                <a:gd name="connsiteY27" fmla="*/ 500187 h 566906"/>
                <a:gd name="connsiteX28" fmla="*/ 1433092 w 1630060"/>
                <a:gd name="connsiteY28" fmla="*/ 555051 h 566906"/>
                <a:gd name="connsiteX29" fmla="*/ 1583053 w 1630060"/>
                <a:gd name="connsiteY29" fmla="*/ 555051 h 566906"/>
                <a:gd name="connsiteX30" fmla="*/ 1594026 w 1630060"/>
                <a:gd name="connsiteY30" fmla="*/ 427035 h 566906"/>
                <a:gd name="connsiteX31" fmla="*/ 1590368 w 1630060"/>
                <a:gd name="connsiteY31" fmla="*/ 390459 h 566906"/>
                <a:gd name="connsiteX32" fmla="*/ 1594026 w 1630060"/>
                <a:gd name="connsiteY32" fmla="*/ 200264 h 566906"/>
                <a:gd name="connsiteX33" fmla="*/ 1594026 w 1630060"/>
                <a:gd name="connsiteY33" fmla="*/ 32014 h 566906"/>
                <a:gd name="connsiteX34" fmla="*/ 1594026 w 1630060"/>
                <a:gd name="connsiteY34" fmla="*/ 21042 h 566906"/>
                <a:gd name="connsiteX35" fmla="*/ 1107565 w 1630060"/>
                <a:gd name="connsiteY35" fmla="*/ 21042 h 566906"/>
                <a:gd name="connsiteX36" fmla="*/ 547952 w 1630060"/>
                <a:gd name="connsiteY36" fmla="*/ 17384 h 566906"/>
                <a:gd name="connsiteX37" fmla="*/ 240714 w 1630060"/>
                <a:gd name="connsiteY37" fmla="*/ 17384 h 566906"/>
                <a:gd name="connsiteX38" fmla="*/ 28573 w 1630060"/>
                <a:gd name="connsiteY38" fmla="*/ 2754 h 566906"/>
                <a:gd name="connsiteX39" fmla="*/ 10285 w 1630060"/>
                <a:gd name="connsiteY39" fmla="*/ 6411 h 566906"/>
                <a:gd name="connsiteX40" fmla="*/ 68807 w 1630060"/>
                <a:gd name="connsiteY40" fmla="*/ 42987 h 56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0060" h="566906">
                  <a:moveTo>
                    <a:pt x="68807" y="42987"/>
                  </a:moveTo>
                  <a:cubicBezTo>
                    <a:pt x="96239" y="68590"/>
                    <a:pt x="151103" y="120406"/>
                    <a:pt x="174877" y="160030"/>
                  </a:cubicBezTo>
                  <a:cubicBezTo>
                    <a:pt x="198651" y="199654"/>
                    <a:pt x="202919" y="258785"/>
                    <a:pt x="211453" y="280731"/>
                  </a:cubicBezTo>
                  <a:cubicBezTo>
                    <a:pt x="219987" y="302677"/>
                    <a:pt x="216330" y="303286"/>
                    <a:pt x="226084" y="291704"/>
                  </a:cubicBezTo>
                  <a:cubicBezTo>
                    <a:pt x="235838" y="280122"/>
                    <a:pt x="255345" y="227696"/>
                    <a:pt x="269975" y="211237"/>
                  </a:cubicBezTo>
                  <a:cubicBezTo>
                    <a:pt x="284605" y="194778"/>
                    <a:pt x="313866" y="192949"/>
                    <a:pt x="313866" y="192949"/>
                  </a:cubicBezTo>
                  <a:cubicBezTo>
                    <a:pt x="329715" y="186243"/>
                    <a:pt x="338859" y="172832"/>
                    <a:pt x="365072" y="171003"/>
                  </a:cubicBezTo>
                  <a:cubicBezTo>
                    <a:pt x="391285" y="169174"/>
                    <a:pt x="442492" y="180147"/>
                    <a:pt x="471143" y="181976"/>
                  </a:cubicBezTo>
                  <a:cubicBezTo>
                    <a:pt x="499794" y="183805"/>
                    <a:pt x="518083" y="180147"/>
                    <a:pt x="536980" y="181976"/>
                  </a:cubicBezTo>
                  <a:cubicBezTo>
                    <a:pt x="555877" y="183805"/>
                    <a:pt x="568679" y="181976"/>
                    <a:pt x="584528" y="192949"/>
                  </a:cubicBezTo>
                  <a:cubicBezTo>
                    <a:pt x="600377" y="203922"/>
                    <a:pt x="618056" y="227087"/>
                    <a:pt x="632077" y="247813"/>
                  </a:cubicBezTo>
                  <a:cubicBezTo>
                    <a:pt x="646098" y="268539"/>
                    <a:pt x="657680" y="291094"/>
                    <a:pt x="668653" y="317307"/>
                  </a:cubicBezTo>
                  <a:cubicBezTo>
                    <a:pt x="679626" y="343520"/>
                    <a:pt x="692428" y="383144"/>
                    <a:pt x="697914" y="405090"/>
                  </a:cubicBezTo>
                  <a:cubicBezTo>
                    <a:pt x="703401" y="427036"/>
                    <a:pt x="700353" y="430084"/>
                    <a:pt x="701572" y="448981"/>
                  </a:cubicBezTo>
                  <a:cubicBezTo>
                    <a:pt x="702791" y="467878"/>
                    <a:pt x="674140" y="505674"/>
                    <a:pt x="705229" y="518475"/>
                  </a:cubicBezTo>
                  <a:cubicBezTo>
                    <a:pt x="736319" y="531277"/>
                    <a:pt x="851533" y="536763"/>
                    <a:pt x="888109" y="525790"/>
                  </a:cubicBezTo>
                  <a:cubicBezTo>
                    <a:pt x="924685" y="514817"/>
                    <a:pt x="912493" y="481289"/>
                    <a:pt x="924685" y="452638"/>
                  </a:cubicBezTo>
                  <a:cubicBezTo>
                    <a:pt x="936877" y="423987"/>
                    <a:pt x="952117" y="382534"/>
                    <a:pt x="961261" y="353883"/>
                  </a:cubicBezTo>
                  <a:cubicBezTo>
                    <a:pt x="970405" y="325232"/>
                    <a:pt x="969186" y="302676"/>
                    <a:pt x="979549" y="280731"/>
                  </a:cubicBezTo>
                  <a:cubicBezTo>
                    <a:pt x="989912" y="258786"/>
                    <a:pt x="1003933" y="236840"/>
                    <a:pt x="1023440" y="222210"/>
                  </a:cubicBezTo>
                  <a:cubicBezTo>
                    <a:pt x="1042947" y="207580"/>
                    <a:pt x="1066722" y="197826"/>
                    <a:pt x="1096592" y="192949"/>
                  </a:cubicBezTo>
                  <a:cubicBezTo>
                    <a:pt x="1126462" y="188072"/>
                    <a:pt x="1174621" y="192340"/>
                    <a:pt x="1202663" y="192949"/>
                  </a:cubicBezTo>
                  <a:cubicBezTo>
                    <a:pt x="1230705" y="193558"/>
                    <a:pt x="1241068" y="188072"/>
                    <a:pt x="1264842" y="196606"/>
                  </a:cubicBezTo>
                  <a:cubicBezTo>
                    <a:pt x="1288616" y="205140"/>
                    <a:pt x="1325802" y="224648"/>
                    <a:pt x="1345309" y="244155"/>
                  </a:cubicBezTo>
                  <a:cubicBezTo>
                    <a:pt x="1364816" y="263662"/>
                    <a:pt x="1369693" y="286828"/>
                    <a:pt x="1381885" y="313650"/>
                  </a:cubicBezTo>
                  <a:cubicBezTo>
                    <a:pt x="1394077" y="340472"/>
                    <a:pt x="1409317" y="380097"/>
                    <a:pt x="1418461" y="405090"/>
                  </a:cubicBezTo>
                  <a:cubicBezTo>
                    <a:pt x="1427605" y="430083"/>
                    <a:pt x="1434920" y="447762"/>
                    <a:pt x="1436749" y="463611"/>
                  </a:cubicBezTo>
                  <a:cubicBezTo>
                    <a:pt x="1438578" y="479460"/>
                    <a:pt x="1430043" y="484947"/>
                    <a:pt x="1429434" y="500187"/>
                  </a:cubicBezTo>
                  <a:cubicBezTo>
                    <a:pt x="1428825" y="515427"/>
                    <a:pt x="1407489" y="545907"/>
                    <a:pt x="1433092" y="555051"/>
                  </a:cubicBezTo>
                  <a:cubicBezTo>
                    <a:pt x="1458695" y="564195"/>
                    <a:pt x="1556231" y="576387"/>
                    <a:pt x="1583053" y="555051"/>
                  </a:cubicBezTo>
                  <a:cubicBezTo>
                    <a:pt x="1609875" y="533715"/>
                    <a:pt x="1592807" y="454467"/>
                    <a:pt x="1594026" y="427035"/>
                  </a:cubicBezTo>
                  <a:cubicBezTo>
                    <a:pt x="1595245" y="399603"/>
                    <a:pt x="1590368" y="428254"/>
                    <a:pt x="1590368" y="390459"/>
                  </a:cubicBezTo>
                  <a:cubicBezTo>
                    <a:pt x="1590368" y="352664"/>
                    <a:pt x="1593416" y="260005"/>
                    <a:pt x="1594026" y="200264"/>
                  </a:cubicBezTo>
                  <a:cubicBezTo>
                    <a:pt x="1594636" y="140523"/>
                    <a:pt x="1594026" y="32014"/>
                    <a:pt x="1594026" y="32014"/>
                  </a:cubicBezTo>
                  <a:cubicBezTo>
                    <a:pt x="1594026" y="2144"/>
                    <a:pt x="1675103" y="22871"/>
                    <a:pt x="1594026" y="21042"/>
                  </a:cubicBezTo>
                  <a:cubicBezTo>
                    <a:pt x="1512949" y="19213"/>
                    <a:pt x="1107565" y="21042"/>
                    <a:pt x="1107565" y="21042"/>
                  </a:cubicBezTo>
                  <a:lnTo>
                    <a:pt x="547952" y="17384"/>
                  </a:lnTo>
                  <a:cubicBezTo>
                    <a:pt x="403477" y="16774"/>
                    <a:pt x="327277" y="19822"/>
                    <a:pt x="240714" y="17384"/>
                  </a:cubicBezTo>
                  <a:cubicBezTo>
                    <a:pt x="154151" y="14946"/>
                    <a:pt x="66978" y="4583"/>
                    <a:pt x="28573" y="2754"/>
                  </a:cubicBezTo>
                  <a:cubicBezTo>
                    <a:pt x="-9832" y="925"/>
                    <a:pt x="-2517" y="-3952"/>
                    <a:pt x="10285" y="6411"/>
                  </a:cubicBezTo>
                  <a:cubicBezTo>
                    <a:pt x="23087" y="16774"/>
                    <a:pt x="41375" y="17384"/>
                    <a:pt x="68807" y="42987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ihandform 228"/>
            <p:cNvSpPr/>
            <p:nvPr/>
          </p:nvSpPr>
          <p:spPr>
            <a:xfrm>
              <a:off x="5055831" y="4467478"/>
              <a:ext cx="78360" cy="695016"/>
            </a:xfrm>
            <a:custGeom>
              <a:avLst/>
              <a:gdLst>
                <a:gd name="connsiteX0" fmla="*/ 17335 w 52927"/>
                <a:gd name="connsiteY0" fmla="*/ 0 h 650047"/>
                <a:gd name="connsiteX1" fmla="*/ 52004 w 52927"/>
                <a:gd name="connsiteY1" fmla="*/ 229683 h 650047"/>
                <a:gd name="connsiteX2" fmla="*/ 43336 w 52927"/>
                <a:gd name="connsiteY2" fmla="*/ 377028 h 650047"/>
                <a:gd name="connsiteX3" fmla="*/ 47670 w 52927"/>
                <a:gd name="connsiteY3" fmla="*/ 485369 h 650047"/>
                <a:gd name="connsiteX4" fmla="*/ 21668 w 52927"/>
                <a:gd name="connsiteY4" fmla="*/ 624046 h 650047"/>
                <a:gd name="connsiteX5" fmla="*/ 13001 w 52927"/>
                <a:gd name="connsiteY5" fmla="*/ 641380 h 650047"/>
                <a:gd name="connsiteX6" fmla="*/ 0 w 52927"/>
                <a:gd name="connsiteY6" fmla="*/ 650047 h 650047"/>
                <a:gd name="connsiteX0" fmla="*/ 34670 w 52154"/>
                <a:gd name="connsiteY0" fmla="*/ 0 h 741054"/>
                <a:gd name="connsiteX1" fmla="*/ 52004 w 52154"/>
                <a:gd name="connsiteY1" fmla="*/ 320690 h 741054"/>
                <a:gd name="connsiteX2" fmla="*/ 43336 w 52154"/>
                <a:gd name="connsiteY2" fmla="*/ 468035 h 741054"/>
                <a:gd name="connsiteX3" fmla="*/ 47670 w 52154"/>
                <a:gd name="connsiteY3" fmla="*/ 576376 h 741054"/>
                <a:gd name="connsiteX4" fmla="*/ 21668 w 52154"/>
                <a:gd name="connsiteY4" fmla="*/ 715053 h 741054"/>
                <a:gd name="connsiteX5" fmla="*/ 13001 w 52154"/>
                <a:gd name="connsiteY5" fmla="*/ 732387 h 741054"/>
                <a:gd name="connsiteX6" fmla="*/ 0 w 52154"/>
                <a:gd name="connsiteY6" fmla="*/ 741054 h 741054"/>
                <a:gd name="connsiteX0" fmla="*/ 34670 w 78054"/>
                <a:gd name="connsiteY0" fmla="*/ 0 h 741054"/>
                <a:gd name="connsiteX1" fmla="*/ 78006 w 78054"/>
                <a:gd name="connsiteY1" fmla="*/ 329357 h 741054"/>
                <a:gd name="connsiteX2" fmla="*/ 43336 w 78054"/>
                <a:gd name="connsiteY2" fmla="*/ 468035 h 741054"/>
                <a:gd name="connsiteX3" fmla="*/ 47670 w 78054"/>
                <a:gd name="connsiteY3" fmla="*/ 576376 h 741054"/>
                <a:gd name="connsiteX4" fmla="*/ 21668 w 78054"/>
                <a:gd name="connsiteY4" fmla="*/ 715053 h 741054"/>
                <a:gd name="connsiteX5" fmla="*/ 13001 w 78054"/>
                <a:gd name="connsiteY5" fmla="*/ 732387 h 741054"/>
                <a:gd name="connsiteX6" fmla="*/ 0 w 78054"/>
                <a:gd name="connsiteY6" fmla="*/ 741054 h 741054"/>
                <a:gd name="connsiteX0" fmla="*/ 34670 w 79824"/>
                <a:gd name="connsiteY0" fmla="*/ 0 h 741054"/>
                <a:gd name="connsiteX1" fmla="*/ 78006 w 79824"/>
                <a:gd name="connsiteY1" fmla="*/ 329357 h 741054"/>
                <a:gd name="connsiteX2" fmla="*/ 69338 w 79824"/>
                <a:gd name="connsiteY2" fmla="*/ 472369 h 741054"/>
                <a:gd name="connsiteX3" fmla="*/ 47670 w 79824"/>
                <a:gd name="connsiteY3" fmla="*/ 576376 h 741054"/>
                <a:gd name="connsiteX4" fmla="*/ 21668 w 79824"/>
                <a:gd name="connsiteY4" fmla="*/ 715053 h 741054"/>
                <a:gd name="connsiteX5" fmla="*/ 13001 w 79824"/>
                <a:gd name="connsiteY5" fmla="*/ 732387 h 741054"/>
                <a:gd name="connsiteX6" fmla="*/ 0 w 79824"/>
                <a:gd name="connsiteY6" fmla="*/ 741054 h 741054"/>
                <a:gd name="connsiteX0" fmla="*/ 21708 w 66862"/>
                <a:gd name="connsiteY0" fmla="*/ 0 h 810393"/>
                <a:gd name="connsiteX1" fmla="*/ 65044 w 66862"/>
                <a:gd name="connsiteY1" fmla="*/ 329357 h 810393"/>
                <a:gd name="connsiteX2" fmla="*/ 56376 w 66862"/>
                <a:gd name="connsiteY2" fmla="*/ 472369 h 810393"/>
                <a:gd name="connsiteX3" fmla="*/ 34708 w 66862"/>
                <a:gd name="connsiteY3" fmla="*/ 576376 h 810393"/>
                <a:gd name="connsiteX4" fmla="*/ 8706 w 66862"/>
                <a:gd name="connsiteY4" fmla="*/ 715053 h 810393"/>
                <a:gd name="connsiteX5" fmla="*/ 39 w 66862"/>
                <a:gd name="connsiteY5" fmla="*/ 732387 h 810393"/>
                <a:gd name="connsiteX6" fmla="*/ 4373 w 66862"/>
                <a:gd name="connsiteY6" fmla="*/ 810393 h 810393"/>
                <a:gd name="connsiteX0" fmla="*/ 21950 w 67104"/>
                <a:gd name="connsiteY0" fmla="*/ 0 h 810393"/>
                <a:gd name="connsiteX1" fmla="*/ 65286 w 67104"/>
                <a:gd name="connsiteY1" fmla="*/ 329357 h 810393"/>
                <a:gd name="connsiteX2" fmla="*/ 56618 w 67104"/>
                <a:gd name="connsiteY2" fmla="*/ 472369 h 810393"/>
                <a:gd name="connsiteX3" fmla="*/ 34950 w 67104"/>
                <a:gd name="connsiteY3" fmla="*/ 576376 h 810393"/>
                <a:gd name="connsiteX4" fmla="*/ 17616 w 67104"/>
                <a:gd name="connsiteY4" fmla="*/ 771391 h 810393"/>
                <a:gd name="connsiteX5" fmla="*/ 281 w 67104"/>
                <a:gd name="connsiteY5" fmla="*/ 732387 h 810393"/>
                <a:gd name="connsiteX6" fmla="*/ 4615 w 67104"/>
                <a:gd name="connsiteY6" fmla="*/ 810393 h 810393"/>
                <a:gd name="connsiteX0" fmla="*/ 21950 w 66817"/>
                <a:gd name="connsiteY0" fmla="*/ 0 h 810393"/>
                <a:gd name="connsiteX1" fmla="*/ 65286 w 66817"/>
                <a:gd name="connsiteY1" fmla="*/ 329357 h 810393"/>
                <a:gd name="connsiteX2" fmla="*/ 56618 w 66817"/>
                <a:gd name="connsiteY2" fmla="*/ 472369 h 810393"/>
                <a:gd name="connsiteX3" fmla="*/ 52284 w 66817"/>
                <a:gd name="connsiteY3" fmla="*/ 602378 h 810393"/>
                <a:gd name="connsiteX4" fmla="*/ 17616 w 66817"/>
                <a:gd name="connsiteY4" fmla="*/ 771391 h 810393"/>
                <a:gd name="connsiteX5" fmla="*/ 281 w 66817"/>
                <a:gd name="connsiteY5" fmla="*/ 732387 h 810393"/>
                <a:gd name="connsiteX6" fmla="*/ 4615 w 66817"/>
                <a:gd name="connsiteY6" fmla="*/ 810393 h 810393"/>
                <a:gd name="connsiteX0" fmla="*/ 17335 w 62202"/>
                <a:gd name="connsiteY0" fmla="*/ 0 h 810393"/>
                <a:gd name="connsiteX1" fmla="*/ 60671 w 62202"/>
                <a:gd name="connsiteY1" fmla="*/ 329357 h 810393"/>
                <a:gd name="connsiteX2" fmla="*/ 52003 w 62202"/>
                <a:gd name="connsiteY2" fmla="*/ 472369 h 810393"/>
                <a:gd name="connsiteX3" fmla="*/ 47669 w 62202"/>
                <a:gd name="connsiteY3" fmla="*/ 602378 h 810393"/>
                <a:gd name="connsiteX4" fmla="*/ 13001 w 62202"/>
                <a:gd name="connsiteY4" fmla="*/ 771391 h 810393"/>
                <a:gd name="connsiteX5" fmla="*/ 0 w 62202"/>
                <a:gd name="connsiteY5" fmla="*/ 810393 h 810393"/>
                <a:gd name="connsiteX0" fmla="*/ 17335 w 64418"/>
                <a:gd name="connsiteY0" fmla="*/ 0 h 810393"/>
                <a:gd name="connsiteX1" fmla="*/ 60671 w 64418"/>
                <a:gd name="connsiteY1" fmla="*/ 329357 h 810393"/>
                <a:gd name="connsiteX2" fmla="*/ 60670 w 64418"/>
                <a:gd name="connsiteY2" fmla="*/ 476702 h 810393"/>
                <a:gd name="connsiteX3" fmla="*/ 47669 w 64418"/>
                <a:gd name="connsiteY3" fmla="*/ 602378 h 810393"/>
                <a:gd name="connsiteX4" fmla="*/ 13001 w 64418"/>
                <a:gd name="connsiteY4" fmla="*/ 771391 h 810393"/>
                <a:gd name="connsiteX5" fmla="*/ 0 w 64418"/>
                <a:gd name="connsiteY5" fmla="*/ 810393 h 81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18" h="810393">
                  <a:moveTo>
                    <a:pt x="17335" y="0"/>
                  </a:moveTo>
                  <a:cubicBezTo>
                    <a:pt x="32503" y="83422"/>
                    <a:pt x="53449" y="249907"/>
                    <a:pt x="60671" y="329357"/>
                  </a:cubicBezTo>
                  <a:cubicBezTo>
                    <a:pt x="67893" y="408807"/>
                    <a:pt x="62837" y="431199"/>
                    <a:pt x="60670" y="476702"/>
                  </a:cubicBezTo>
                  <a:cubicBezTo>
                    <a:pt x="58503" y="522205"/>
                    <a:pt x="55614" y="553263"/>
                    <a:pt x="47669" y="602378"/>
                  </a:cubicBezTo>
                  <a:cubicBezTo>
                    <a:pt x="39724" y="651493"/>
                    <a:pt x="20946" y="736722"/>
                    <a:pt x="13001" y="771391"/>
                  </a:cubicBezTo>
                  <a:cubicBezTo>
                    <a:pt x="5056" y="806060"/>
                    <a:pt x="2709" y="802268"/>
                    <a:pt x="0" y="81039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0" name="Gruppieren 229"/>
            <p:cNvGrpSpPr/>
            <p:nvPr/>
          </p:nvGrpSpPr>
          <p:grpSpPr>
            <a:xfrm>
              <a:off x="4009060" y="4167577"/>
              <a:ext cx="596771" cy="1289262"/>
              <a:chOff x="6773970" y="2784406"/>
              <a:chExt cx="750358" cy="1621073"/>
            </a:xfrm>
          </p:grpSpPr>
          <p:sp>
            <p:nvSpPr>
              <p:cNvPr id="331" name="Ellipse 330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Ellipse 331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Freihandform 332"/>
              <p:cNvSpPr/>
              <p:nvPr/>
            </p:nvSpPr>
            <p:spPr>
              <a:xfrm>
                <a:off x="6773970" y="2784406"/>
                <a:ext cx="552804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Freihandform 333"/>
              <p:cNvSpPr/>
              <p:nvPr/>
            </p:nvSpPr>
            <p:spPr>
              <a:xfrm>
                <a:off x="7205241" y="3123235"/>
                <a:ext cx="98527" cy="873889"/>
              </a:xfrm>
              <a:custGeom>
                <a:avLst/>
                <a:gdLst>
                  <a:gd name="connsiteX0" fmla="*/ 17335 w 52927"/>
                  <a:gd name="connsiteY0" fmla="*/ 0 h 650047"/>
                  <a:gd name="connsiteX1" fmla="*/ 52004 w 52927"/>
                  <a:gd name="connsiteY1" fmla="*/ 229683 h 650047"/>
                  <a:gd name="connsiteX2" fmla="*/ 43336 w 52927"/>
                  <a:gd name="connsiteY2" fmla="*/ 377028 h 650047"/>
                  <a:gd name="connsiteX3" fmla="*/ 47670 w 52927"/>
                  <a:gd name="connsiteY3" fmla="*/ 485369 h 650047"/>
                  <a:gd name="connsiteX4" fmla="*/ 21668 w 52927"/>
                  <a:gd name="connsiteY4" fmla="*/ 624046 h 650047"/>
                  <a:gd name="connsiteX5" fmla="*/ 13001 w 52927"/>
                  <a:gd name="connsiteY5" fmla="*/ 641380 h 650047"/>
                  <a:gd name="connsiteX6" fmla="*/ 0 w 52927"/>
                  <a:gd name="connsiteY6" fmla="*/ 650047 h 650047"/>
                  <a:gd name="connsiteX0" fmla="*/ 34670 w 52154"/>
                  <a:gd name="connsiteY0" fmla="*/ 0 h 741054"/>
                  <a:gd name="connsiteX1" fmla="*/ 52004 w 52154"/>
                  <a:gd name="connsiteY1" fmla="*/ 320690 h 741054"/>
                  <a:gd name="connsiteX2" fmla="*/ 43336 w 52154"/>
                  <a:gd name="connsiteY2" fmla="*/ 468035 h 741054"/>
                  <a:gd name="connsiteX3" fmla="*/ 47670 w 52154"/>
                  <a:gd name="connsiteY3" fmla="*/ 576376 h 741054"/>
                  <a:gd name="connsiteX4" fmla="*/ 21668 w 52154"/>
                  <a:gd name="connsiteY4" fmla="*/ 715053 h 741054"/>
                  <a:gd name="connsiteX5" fmla="*/ 13001 w 52154"/>
                  <a:gd name="connsiteY5" fmla="*/ 732387 h 741054"/>
                  <a:gd name="connsiteX6" fmla="*/ 0 w 52154"/>
                  <a:gd name="connsiteY6" fmla="*/ 741054 h 741054"/>
                  <a:gd name="connsiteX0" fmla="*/ 34670 w 78054"/>
                  <a:gd name="connsiteY0" fmla="*/ 0 h 741054"/>
                  <a:gd name="connsiteX1" fmla="*/ 78006 w 78054"/>
                  <a:gd name="connsiteY1" fmla="*/ 329357 h 741054"/>
                  <a:gd name="connsiteX2" fmla="*/ 43336 w 78054"/>
                  <a:gd name="connsiteY2" fmla="*/ 468035 h 741054"/>
                  <a:gd name="connsiteX3" fmla="*/ 47670 w 78054"/>
                  <a:gd name="connsiteY3" fmla="*/ 576376 h 741054"/>
                  <a:gd name="connsiteX4" fmla="*/ 21668 w 78054"/>
                  <a:gd name="connsiteY4" fmla="*/ 715053 h 741054"/>
                  <a:gd name="connsiteX5" fmla="*/ 13001 w 78054"/>
                  <a:gd name="connsiteY5" fmla="*/ 732387 h 741054"/>
                  <a:gd name="connsiteX6" fmla="*/ 0 w 78054"/>
                  <a:gd name="connsiteY6" fmla="*/ 741054 h 741054"/>
                  <a:gd name="connsiteX0" fmla="*/ 34670 w 79824"/>
                  <a:gd name="connsiteY0" fmla="*/ 0 h 741054"/>
                  <a:gd name="connsiteX1" fmla="*/ 78006 w 79824"/>
                  <a:gd name="connsiteY1" fmla="*/ 329357 h 741054"/>
                  <a:gd name="connsiteX2" fmla="*/ 69338 w 79824"/>
                  <a:gd name="connsiteY2" fmla="*/ 472369 h 741054"/>
                  <a:gd name="connsiteX3" fmla="*/ 47670 w 79824"/>
                  <a:gd name="connsiteY3" fmla="*/ 576376 h 741054"/>
                  <a:gd name="connsiteX4" fmla="*/ 21668 w 79824"/>
                  <a:gd name="connsiteY4" fmla="*/ 715053 h 741054"/>
                  <a:gd name="connsiteX5" fmla="*/ 13001 w 79824"/>
                  <a:gd name="connsiteY5" fmla="*/ 732387 h 741054"/>
                  <a:gd name="connsiteX6" fmla="*/ 0 w 79824"/>
                  <a:gd name="connsiteY6" fmla="*/ 741054 h 741054"/>
                  <a:gd name="connsiteX0" fmla="*/ 21708 w 66862"/>
                  <a:gd name="connsiteY0" fmla="*/ 0 h 810393"/>
                  <a:gd name="connsiteX1" fmla="*/ 65044 w 66862"/>
                  <a:gd name="connsiteY1" fmla="*/ 329357 h 810393"/>
                  <a:gd name="connsiteX2" fmla="*/ 56376 w 66862"/>
                  <a:gd name="connsiteY2" fmla="*/ 472369 h 810393"/>
                  <a:gd name="connsiteX3" fmla="*/ 34708 w 66862"/>
                  <a:gd name="connsiteY3" fmla="*/ 576376 h 810393"/>
                  <a:gd name="connsiteX4" fmla="*/ 8706 w 66862"/>
                  <a:gd name="connsiteY4" fmla="*/ 715053 h 810393"/>
                  <a:gd name="connsiteX5" fmla="*/ 39 w 66862"/>
                  <a:gd name="connsiteY5" fmla="*/ 732387 h 810393"/>
                  <a:gd name="connsiteX6" fmla="*/ 4373 w 66862"/>
                  <a:gd name="connsiteY6" fmla="*/ 810393 h 810393"/>
                  <a:gd name="connsiteX0" fmla="*/ 21950 w 67104"/>
                  <a:gd name="connsiteY0" fmla="*/ 0 h 810393"/>
                  <a:gd name="connsiteX1" fmla="*/ 65286 w 67104"/>
                  <a:gd name="connsiteY1" fmla="*/ 329357 h 810393"/>
                  <a:gd name="connsiteX2" fmla="*/ 56618 w 67104"/>
                  <a:gd name="connsiteY2" fmla="*/ 472369 h 810393"/>
                  <a:gd name="connsiteX3" fmla="*/ 34950 w 67104"/>
                  <a:gd name="connsiteY3" fmla="*/ 576376 h 810393"/>
                  <a:gd name="connsiteX4" fmla="*/ 17616 w 67104"/>
                  <a:gd name="connsiteY4" fmla="*/ 771391 h 810393"/>
                  <a:gd name="connsiteX5" fmla="*/ 281 w 67104"/>
                  <a:gd name="connsiteY5" fmla="*/ 732387 h 810393"/>
                  <a:gd name="connsiteX6" fmla="*/ 4615 w 67104"/>
                  <a:gd name="connsiteY6" fmla="*/ 810393 h 810393"/>
                  <a:gd name="connsiteX0" fmla="*/ 21950 w 66817"/>
                  <a:gd name="connsiteY0" fmla="*/ 0 h 810393"/>
                  <a:gd name="connsiteX1" fmla="*/ 65286 w 66817"/>
                  <a:gd name="connsiteY1" fmla="*/ 329357 h 810393"/>
                  <a:gd name="connsiteX2" fmla="*/ 56618 w 66817"/>
                  <a:gd name="connsiteY2" fmla="*/ 472369 h 810393"/>
                  <a:gd name="connsiteX3" fmla="*/ 52284 w 66817"/>
                  <a:gd name="connsiteY3" fmla="*/ 602378 h 810393"/>
                  <a:gd name="connsiteX4" fmla="*/ 17616 w 66817"/>
                  <a:gd name="connsiteY4" fmla="*/ 771391 h 810393"/>
                  <a:gd name="connsiteX5" fmla="*/ 281 w 66817"/>
                  <a:gd name="connsiteY5" fmla="*/ 732387 h 810393"/>
                  <a:gd name="connsiteX6" fmla="*/ 4615 w 66817"/>
                  <a:gd name="connsiteY6" fmla="*/ 810393 h 810393"/>
                  <a:gd name="connsiteX0" fmla="*/ 17335 w 62202"/>
                  <a:gd name="connsiteY0" fmla="*/ 0 h 810393"/>
                  <a:gd name="connsiteX1" fmla="*/ 60671 w 62202"/>
                  <a:gd name="connsiteY1" fmla="*/ 329357 h 810393"/>
                  <a:gd name="connsiteX2" fmla="*/ 52003 w 62202"/>
                  <a:gd name="connsiteY2" fmla="*/ 472369 h 810393"/>
                  <a:gd name="connsiteX3" fmla="*/ 47669 w 62202"/>
                  <a:gd name="connsiteY3" fmla="*/ 602378 h 810393"/>
                  <a:gd name="connsiteX4" fmla="*/ 13001 w 62202"/>
                  <a:gd name="connsiteY4" fmla="*/ 771391 h 810393"/>
                  <a:gd name="connsiteX5" fmla="*/ 0 w 62202"/>
                  <a:gd name="connsiteY5" fmla="*/ 810393 h 810393"/>
                  <a:gd name="connsiteX0" fmla="*/ 17335 w 64418"/>
                  <a:gd name="connsiteY0" fmla="*/ 0 h 810393"/>
                  <a:gd name="connsiteX1" fmla="*/ 60671 w 64418"/>
                  <a:gd name="connsiteY1" fmla="*/ 329357 h 810393"/>
                  <a:gd name="connsiteX2" fmla="*/ 60670 w 64418"/>
                  <a:gd name="connsiteY2" fmla="*/ 476702 h 810393"/>
                  <a:gd name="connsiteX3" fmla="*/ 47669 w 64418"/>
                  <a:gd name="connsiteY3" fmla="*/ 602378 h 810393"/>
                  <a:gd name="connsiteX4" fmla="*/ 13001 w 64418"/>
                  <a:gd name="connsiteY4" fmla="*/ 771391 h 810393"/>
                  <a:gd name="connsiteX5" fmla="*/ 0 w 64418"/>
                  <a:gd name="connsiteY5" fmla="*/ 810393 h 81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18" h="810393">
                    <a:moveTo>
                      <a:pt x="17335" y="0"/>
                    </a:moveTo>
                    <a:cubicBezTo>
                      <a:pt x="32503" y="83422"/>
                      <a:pt x="53449" y="249907"/>
                      <a:pt x="60671" y="329357"/>
                    </a:cubicBezTo>
                    <a:cubicBezTo>
                      <a:pt x="67893" y="408807"/>
                      <a:pt x="62837" y="431199"/>
                      <a:pt x="60670" y="476702"/>
                    </a:cubicBezTo>
                    <a:cubicBezTo>
                      <a:pt x="58503" y="522205"/>
                      <a:pt x="55614" y="553263"/>
                      <a:pt x="47669" y="602378"/>
                    </a:cubicBezTo>
                    <a:cubicBezTo>
                      <a:pt x="39724" y="651493"/>
                      <a:pt x="20946" y="736722"/>
                      <a:pt x="13001" y="771391"/>
                    </a:cubicBezTo>
                    <a:cubicBezTo>
                      <a:pt x="5056" y="806060"/>
                      <a:pt x="2709" y="802268"/>
                      <a:pt x="0" y="81039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1" name="Gruppieren 230"/>
            <p:cNvGrpSpPr/>
            <p:nvPr/>
          </p:nvGrpSpPr>
          <p:grpSpPr>
            <a:xfrm>
              <a:off x="4757021" y="4178981"/>
              <a:ext cx="568367" cy="1289262"/>
              <a:chOff x="6809684" y="2784406"/>
              <a:chExt cx="714644" cy="1621073"/>
            </a:xfrm>
            <a:noFill/>
          </p:grpSpPr>
          <p:sp>
            <p:nvSpPr>
              <p:cNvPr id="328" name="Ellipse 327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Ellipse 328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Freihandform 329"/>
              <p:cNvSpPr/>
              <p:nvPr/>
            </p:nvSpPr>
            <p:spPr>
              <a:xfrm>
                <a:off x="6809684" y="2784406"/>
                <a:ext cx="517089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2" name="Gerade Verbindung 231"/>
            <p:cNvCxnSpPr>
              <a:stCxn id="330" idx="4"/>
              <a:endCxn id="330" idx="4"/>
            </p:cNvCxnSpPr>
            <p:nvPr/>
          </p:nvCxnSpPr>
          <p:spPr>
            <a:xfrm>
              <a:off x="4761397" y="4874576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Gerade Verbindung 232"/>
            <p:cNvCxnSpPr/>
            <p:nvPr/>
          </p:nvCxnSpPr>
          <p:spPr>
            <a:xfrm>
              <a:off x="4757021" y="4686259"/>
              <a:ext cx="250790" cy="14013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Gerade Verbindung 233"/>
            <p:cNvCxnSpPr/>
            <p:nvPr/>
          </p:nvCxnSpPr>
          <p:spPr>
            <a:xfrm>
              <a:off x="4761397" y="5030514"/>
              <a:ext cx="246414" cy="3636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Gerade Verbindung 234"/>
            <p:cNvCxnSpPr/>
            <p:nvPr/>
          </p:nvCxnSpPr>
          <p:spPr>
            <a:xfrm>
              <a:off x="4981774" y="4822482"/>
              <a:ext cx="73120" cy="11657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Gerade Verbindung 235"/>
            <p:cNvCxnSpPr/>
            <p:nvPr/>
          </p:nvCxnSpPr>
          <p:spPr>
            <a:xfrm flipV="1">
              <a:off x="4999939" y="5030514"/>
              <a:ext cx="68324" cy="36361"/>
            </a:xfrm>
            <a:prstGeom prst="line">
              <a:avLst/>
            </a:prstGeom>
            <a:ln w="508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Gerade Verbindung 236"/>
            <p:cNvCxnSpPr/>
            <p:nvPr/>
          </p:nvCxnSpPr>
          <p:spPr>
            <a:xfrm>
              <a:off x="4787785" y="5281389"/>
              <a:ext cx="268046" cy="11383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Gerade Verbindung 237"/>
            <p:cNvCxnSpPr/>
            <p:nvPr/>
          </p:nvCxnSpPr>
          <p:spPr>
            <a:xfrm>
              <a:off x="5026006" y="5281389"/>
              <a:ext cx="358598" cy="56411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Gerade Verbindung 238"/>
            <p:cNvCxnSpPr/>
            <p:nvPr/>
          </p:nvCxnSpPr>
          <p:spPr>
            <a:xfrm>
              <a:off x="5068263" y="5066875"/>
              <a:ext cx="161206" cy="10743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Gerade Verbindung 239"/>
            <p:cNvCxnSpPr/>
            <p:nvPr/>
          </p:nvCxnSpPr>
          <p:spPr>
            <a:xfrm>
              <a:off x="5224288" y="5169078"/>
              <a:ext cx="160315" cy="23838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Gerade Verbindung 240"/>
            <p:cNvCxnSpPr/>
            <p:nvPr/>
          </p:nvCxnSpPr>
          <p:spPr>
            <a:xfrm flipV="1">
              <a:off x="5086467" y="4969377"/>
              <a:ext cx="189935" cy="1471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Gerade Verbindung 241"/>
            <p:cNvCxnSpPr/>
            <p:nvPr/>
          </p:nvCxnSpPr>
          <p:spPr>
            <a:xfrm flipV="1">
              <a:off x="5260904" y="4937795"/>
              <a:ext cx="87648" cy="315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Gerade Verbindung 242"/>
            <p:cNvCxnSpPr/>
            <p:nvPr/>
          </p:nvCxnSpPr>
          <p:spPr>
            <a:xfrm flipV="1">
              <a:off x="5258528" y="4664592"/>
              <a:ext cx="90024" cy="85249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Gerade Verbindung 243"/>
            <p:cNvCxnSpPr>
              <a:endCxn id="328" idx="7"/>
            </p:cNvCxnSpPr>
            <p:nvPr/>
          </p:nvCxnSpPr>
          <p:spPr>
            <a:xfrm flipV="1">
              <a:off x="5095010" y="4490599"/>
              <a:ext cx="133403" cy="10021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Gerade Verbindung 244"/>
            <p:cNvCxnSpPr/>
            <p:nvPr/>
          </p:nvCxnSpPr>
          <p:spPr>
            <a:xfrm>
              <a:off x="5375456" y="5839447"/>
              <a:ext cx="766017" cy="606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Gerade Verbindung 245"/>
            <p:cNvCxnSpPr/>
            <p:nvPr/>
          </p:nvCxnSpPr>
          <p:spPr>
            <a:xfrm flipV="1">
              <a:off x="5225427" y="4352098"/>
              <a:ext cx="66530" cy="1508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Gerade Verbindung 246"/>
            <p:cNvCxnSpPr>
              <a:endCxn id="328" idx="0"/>
            </p:cNvCxnSpPr>
            <p:nvPr/>
          </p:nvCxnSpPr>
          <p:spPr>
            <a:xfrm flipV="1">
              <a:off x="5078648" y="4348022"/>
              <a:ext cx="71326" cy="12470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Gerade Verbindung 247"/>
            <p:cNvCxnSpPr/>
            <p:nvPr/>
          </p:nvCxnSpPr>
          <p:spPr>
            <a:xfrm flipV="1">
              <a:off x="5148917" y="4216913"/>
              <a:ext cx="79496" cy="13518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Gerade Verbindung 248"/>
            <p:cNvCxnSpPr/>
            <p:nvPr/>
          </p:nvCxnSpPr>
          <p:spPr>
            <a:xfrm>
              <a:off x="4884604" y="4175740"/>
              <a:ext cx="171226" cy="9200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Gerade Verbindung 249"/>
            <p:cNvCxnSpPr/>
            <p:nvPr/>
          </p:nvCxnSpPr>
          <p:spPr>
            <a:xfrm>
              <a:off x="5051921" y="4247460"/>
              <a:ext cx="13590" cy="14177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Gerade Verbindung 250"/>
            <p:cNvCxnSpPr/>
            <p:nvPr/>
          </p:nvCxnSpPr>
          <p:spPr>
            <a:xfrm>
              <a:off x="4811820" y="4337064"/>
              <a:ext cx="188120" cy="12555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Gerade Verbindung 251"/>
            <p:cNvCxnSpPr/>
            <p:nvPr/>
          </p:nvCxnSpPr>
          <p:spPr>
            <a:xfrm>
              <a:off x="4992908" y="4457885"/>
              <a:ext cx="75355" cy="13292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Gerade Verbindung 252"/>
            <p:cNvCxnSpPr/>
            <p:nvPr/>
          </p:nvCxnSpPr>
          <p:spPr>
            <a:xfrm flipV="1">
              <a:off x="5109907" y="4749842"/>
              <a:ext cx="154766" cy="72640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Gerade Verbindung mit Pfeil 253"/>
            <p:cNvCxnSpPr>
              <a:stCxn id="328" idx="2"/>
            </p:cNvCxnSpPr>
            <p:nvPr/>
          </p:nvCxnSpPr>
          <p:spPr>
            <a:xfrm>
              <a:off x="5039043" y="4834809"/>
              <a:ext cx="1176967" cy="370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Gerade Verbindung mit Pfeil 254"/>
            <p:cNvCxnSpPr>
              <a:stCxn id="331" idx="2"/>
            </p:cNvCxnSpPr>
            <p:nvPr/>
          </p:nvCxnSpPr>
          <p:spPr>
            <a:xfrm>
              <a:off x="4319485" y="4823405"/>
              <a:ext cx="437536" cy="4118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Gerade Verbindung mit Pfeil 255"/>
            <p:cNvCxnSpPr/>
            <p:nvPr/>
          </p:nvCxnSpPr>
          <p:spPr>
            <a:xfrm>
              <a:off x="3387259" y="4836662"/>
              <a:ext cx="621800" cy="420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Gerade Verbindung 256"/>
            <p:cNvCxnSpPr/>
            <p:nvPr/>
          </p:nvCxnSpPr>
          <p:spPr>
            <a:xfrm flipV="1">
              <a:off x="5465635" y="4337767"/>
              <a:ext cx="0" cy="221441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Gerade Verbindung 257"/>
            <p:cNvCxnSpPr/>
            <p:nvPr/>
          </p:nvCxnSpPr>
          <p:spPr>
            <a:xfrm>
              <a:off x="3850507" y="4002582"/>
              <a:ext cx="0" cy="506409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Gerade Verbindung 258"/>
            <p:cNvCxnSpPr/>
            <p:nvPr/>
          </p:nvCxnSpPr>
          <p:spPr>
            <a:xfrm>
              <a:off x="3818815" y="4502980"/>
              <a:ext cx="195789" cy="6010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Gerade Verbindung 259"/>
            <p:cNvCxnSpPr/>
            <p:nvPr/>
          </p:nvCxnSpPr>
          <p:spPr>
            <a:xfrm flipV="1">
              <a:off x="4352056" y="4522846"/>
              <a:ext cx="404965" cy="3006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Gerade Verbindung 260"/>
            <p:cNvCxnSpPr/>
            <p:nvPr/>
          </p:nvCxnSpPr>
          <p:spPr>
            <a:xfrm>
              <a:off x="5083010" y="4532315"/>
              <a:ext cx="406281" cy="0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261"/>
            <p:cNvCxnSpPr/>
            <p:nvPr/>
          </p:nvCxnSpPr>
          <p:spPr>
            <a:xfrm>
              <a:off x="3816910" y="3995472"/>
              <a:ext cx="1690906" cy="11076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 flipV="1">
              <a:off x="5474994" y="3989637"/>
              <a:ext cx="0" cy="221442"/>
            </a:xfrm>
            <a:prstGeom prst="line">
              <a:avLst/>
            </a:prstGeom>
            <a:ln w="635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/>
            <p:cNvCxnSpPr/>
            <p:nvPr/>
          </p:nvCxnSpPr>
          <p:spPr>
            <a:xfrm>
              <a:off x="5849656" y="4375464"/>
              <a:ext cx="391884" cy="0"/>
            </a:xfrm>
            <a:prstGeom prst="line">
              <a:avLst/>
            </a:prstGeom>
            <a:ln w="5080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Gerade Verbindung 264"/>
            <p:cNvCxnSpPr/>
            <p:nvPr/>
          </p:nvCxnSpPr>
          <p:spPr>
            <a:xfrm>
              <a:off x="5380430" y="5407467"/>
              <a:ext cx="1036648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6" name="Gruppieren 265"/>
            <p:cNvGrpSpPr/>
            <p:nvPr/>
          </p:nvGrpSpPr>
          <p:grpSpPr>
            <a:xfrm>
              <a:off x="5616820" y="5419588"/>
              <a:ext cx="242042" cy="412362"/>
              <a:chOff x="9088314" y="4358640"/>
              <a:chExt cx="304335" cy="518490"/>
            </a:xfrm>
          </p:grpSpPr>
          <p:cxnSp>
            <p:nvCxnSpPr>
              <p:cNvPr id="324" name="Gerade Verbindung 323"/>
              <p:cNvCxnSpPr/>
              <p:nvPr/>
            </p:nvCxnSpPr>
            <p:spPr>
              <a:xfrm>
                <a:off x="9235215" y="4358640"/>
                <a:ext cx="0" cy="18088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Gerade Verbindung 324"/>
              <p:cNvCxnSpPr/>
              <p:nvPr/>
            </p:nvCxnSpPr>
            <p:spPr>
              <a:xfrm>
                <a:off x="9235215" y="4696245"/>
                <a:ext cx="0" cy="18088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Gerade Verbindung 325"/>
              <p:cNvCxnSpPr/>
              <p:nvPr/>
            </p:nvCxnSpPr>
            <p:spPr>
              <a:xfrm flipH="1">
                <a:off x="9088314" y="4555178"/>
                <a:ext cx="300324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Gerade Verbindung 326"/>
              <p:cNvCxnSpPr/>
              <p:nvPr/>
            </p:nvCxnSpPr>
            <p:spPr>
              <a:xfrm flipH="1">
                <a:off x="9092325" y="4672179"/>
                <a:ext cx="300324" cy="0"/>
              </a:xfrm>
              <a:prstGeom prst="line">
                <a:avLst/>
              </a:prstGeom>
              <a:ln w="508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Gruppieren 266"/>
            <p:cNvGrpSpPr/>
            <p:nvPr/>
          </p:nvGrpSpPr>
          <p:grpSpPr>
            <a:xfrm>
              <a:off x="6095543" y="5407467"/>
              <a:ext cx="91861" cy="431980"/>
              <a:chOff x="9614034" y="4343400"/>
              <a:chExt cx="115503" cy="543156"/>
            </a:xfrm>
          </p:grpSpPr>
          <p:cxnSp>
            <p:nvCxnSpPr>
              <p:cNvPr id="321" name="Gerade Verbindung 320"/>
              <p:cNvCxnSpPr/>
              <p:nvPr/>
            </p:nvCxnSpPr>
            <p:spPr>
              <a:xfrm>
                <a:off x="9669555" y="4343400"/>
                <a:ext cx="0" cy="13716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Gerade Verbindung 321"/>
              <p:cNvCxnSpPr/>
              <p:nvPr/>
            </p:nvCxnSpPr>
            <p:spPr>
              <a:xfrm>
                <a:off x="9669563" y="4749396"/>
                <a:ext cx="0" cy="13716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3" name="Rechteck 322"/>
              <p:cNvSpPr/>
              <p:nvPr/>
            </p:nvSpPr>
            <p:spPr>
              <a:xfrm>
                <a:off x="9614034" y="4466057"/>
                <a:ext cx="115503" cy="278452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268" name="Gerade Verbindung 267"/>
            <p:cNvCxnSpPr/>
            <p:nvPr/>
          </p:nvCxnSpPr>
          <p:spPr>
            <a:xfrm>
              <a:off x="6139699" y="5810989"/>
              <a:ext cx="1774" cy="167422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Gerade Verbindung 268"/>
            <p:cNvCxnSpPr/>
            <p:nvPr/>
          </p:nvCxnSpPr>
          <p:spPr>
            <a:xfrm flipH="1">
              <a:off x="5964154" y="5965651"/>
              <a:ext cx="363617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Gerade Verbindung 269"/>
            <p:cNvCxnSpPr/>
            <p:nvPr/>
          </p:nvCxnSpPr>
          <p:spPr>
            <a:xfrm flipH="1">
              <a:off x="6018811" y="6026252"/>
              <a:ext cx="241777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Gerade Verbindung 270"/>
            <p:cNvCxnSpPr/>
            <p:nvPr/>
          </p:nvCxnSpPr>
          <p:spPr>
            <a:xfrm flipH="1">
              <a:off x="6085517" y="6086435"/>
              <a:ext cx="120889" cy="0"/>
            </a:xfrm>
            <a:prstGeom prst="line">
              <a:avLst/>
            </a:prstGeom>
            <a:ln w="349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Gleichschenkliges Dreieck 271"/>
            <p:cNvSpPr/>
            <p:nvPr/>
          </p:nvSpPr>
          <p:spPr>
            <a:xfrm rot="5400000">
              <a:off x="6424460" y="5109764"/>
              <a:ext cx="570943" cy="585710"/>
            </a:xfrm>
            <a:prstGeom prst="triangle">
              <a:avLst/>
            </a:prstGeom>
            <a:noFill/>
            <a:ln w="317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3" name="Gerade Verbindung 272"/>
            <p:cNvCxnSpPr/>
            <p:nvPr/>
          </p:nvCxnSpPr>
          <p:spPr>
            <a:xfrm>
              <a:off x="7002787" y="5402618"/>
              <a:ext cx="43816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uppieren 273"/>
            <p:cNvGrpSpPr/>
            <p:nvPr/>
          </p:nvGrpSpPr>
          <p:grpSpPr>
            <a:xfrm>
              <a:off x="7460073" y="5049654"/>
              <a:ext cx="436979" cy="695961"/>
              <a:chOff x="11253537" y="3869432"/>
              <a:chExt cx="549442" cy="875077"/>
            </a:xfrm>
          </p:grpSpPr>
          <p:sp>
            <p:nvSpPr>
              <p:cNvPr id="315" name="Rechteck 314"/>
              <p:cNvSpPr/>
              <p:nvPr/>
            </p:nvSpPr>
            <p:spPr>
              <a:xfrm>
                <a:off x="11253537" y="3869432"/>
                <a:ext cx="549442" cy="875077"/>
              </a:xfrm>
              <a:prstGeom prst="rect">
                <a:avLst/>
              </a:prstGeom>
              <a:noFill/>
              <a:ln w="317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6" name="Freihandform 315"/>
              <p:cNvSpPr/>
              <p:nvPr/>
            </p:nvSpPr>
            <p:spPr>
              <a:xfrm>
                <a:off x="11305674" y="3921896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7" name="Freihandform 316"/>
              <p:cNvSpPr/>
              <p:nvPr/>
            </p:nvSpPr>
            <p:spPr>
              <a:xfrm>
                <a:off x="11325726" y="4480560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8" name="Freihandform 317"/>
              <p:cNvSpPr/>
              <p:nvPr/>
            </p:nvSpPr>
            <p:spPr>
              <a:xfrm>
                <a:off x="11333746" y="4193529"/>
                <a:ext cx="413083" cy="212957"/>
              </a:xfrm>
              <a:custGeom>
                <a:avLst/>
                <a:gdLst>
                  <a:gd name="connsiteX0" fmla="*/ 0 w 721895"/>
                  <a:gd name="connsiteY0" fmla="*/ 352927 h 713875"/>
                  <a:gd name="connsiteX1" fmla="*/ 228600 w 721895"/>
                  <a:gd name="connsiteY1" fmla="*/ 0 h 713875"/>
                  <a:gd name="connsiteX2" fmla="*/ 389021 w 721895"/>
                  <a:gd name="connsiteY2" fmla="*/ 352927 h 713875"/>
                  <a:gd name="connsiteX3" fmla="*/ 517358 w 721895"/>
                  <a:gd name="connsiteY3" fmla="*/ 713874 h 713875"/>
                  <a:gd name="connsiteX4" fmla="*/ 721895 w 721895"/>
                  <a:gd name="connsiteY4" fmla="*/ 348916 h 713875"/>
                  <a:gd name="connsiteX0" fmla="*/ 0 w 721895"/>
                  <a:gd name="connsiteY0" fmla="*/ 352928 h 713880"/>
                  <a:gd name="connsiteX1" fmla="*/ 228600 w 721895"/>
                  <a:gd name="connsiteY1" fmla="*/ 1 h 713880"/>
                  <a:gd name="connsiteX2" fmla="*/ 376990 w 721895"/>
                  <a:gd name="connsiteY2" fmla="*/ 356938 h 713880"/>
                  <a:gd name="connsiteX3" fmla="*/ 517358 w 721895"/>
                  <a:gd name="connsiteY3" fmla="*/ 713875 h 713880"/>
                  <a:gd name="connsiteX4" fmla="*/ 721895 w 721895"/>
                  <a:gd name="connsiteY4" fmla="*/ 348917 h 71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895" h="713880">
                    <a:moveTo>
                      <a:pt x="0" y="352928"/>
                    </a:moveTo>
                    <a:cubicBezTo>
                      <a:pt x="81881" y="176464"/>
                      <a:pt x="165768" y="-667"/>
                      <a:pt x="228600" y="1"/>
                    </a:cubicBezTo>
                    <a:cubicBezTo>
                      <a:pt x="291432" y="669"/>
                      <a:pt x="328864" y="237959"/>
                      <a:pt x="376990" y="356938"/>
                    </a:cubicBezTo>
                    <a:cubicBezTo>
                      <a:pt x="425116" y="475917"/>
                      <a:pt x="459874" y="715212"/>
                      <a:pt x="517358" y="713875"/>
                    </a:cubicBezTo>
                    <a:cubicBezTo>
                      <a:pt x="574842" y="712538"/>
                      <a:pt x="647366" y="531062"/>
                      <a:pt x="721895" y="348917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19" name="Gerade Verbindung mit Pfeil 318"/>
              <p:cNvCxnSpPr/>
              <p:nvPr/>
            </p:nvCxnSpPr>
            <p:spPr>
              <a:xfrm flipV="1">
                <a:off x="11471791" y="3960273"/>
                <a:ext cx="136992" cy="156493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Gerade Verbindung mit Pfeil 319"/>
              <p:cNvCxnSpPr/>
              <p:nvPr/>
            </p:nvCxnSpPr>
            <p:spPr>
              <a:xfrm flipV="1">
                <a:off x="11471791" y="4508791"/>
                <a:ext cx="136992" cy="156493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5" name="Rechteck 274"/>
            <p:cNvSpPr/>
            <p:nvPr/>
          </p:nvSpPr>
          <p:spPr>
            <a:xfrm>
              <a:off x="8353167" y="5186811"/>
              <a:ext cx="436979" cy="431615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6" name="Gerade Verbindung 275"/>
            <p:cNvCxnSpPr/>
            <p:nvPr/>
          </p:nvCxnSpPr>
          <p:spPr>
            <a:xfrm>
              <a:off x="7897052" y="5390437"/>
              <a:ext cx="43816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Gerade Verbindung 276"/>
            <p:cNvCxnSpPr/>
            <p:nvPr/>
          </p:nvCxnSpPr>
          <p:spPr>
            <a:xfrm>
              <a:off x="8790146" y="5390437"/>
              <a:ext cx="172486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Rectangle 5"/>
            <p:cNvSpPr>
              <a:spLocks noChangeArrowheads="1"/>
            </p:cNvSpPr>
            <p:nvPr/>
          </p:nvSpPr>
          <p:spPr bwMode="auto">
            <a:xfrm>
              <a:off x="3496381" y="3528290"/>
              <a:ext cx="998212" cy="28110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1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279" name="Rectangle 5"/>
            <p:cNvSpPr>
              <a:spLocks noChangeArrowheads="1"/>
            </p:cNvSpPr>
            <p:nvPr/>
          </p:nvSpPr>
          <p:spPr bwMode="auto">
            <a:xfrm>
              <a:off x="4725366" y="3524567"/>
              <a:ext cx="2366692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  <a:spcAft>
                  <a:spcPts val="2400"/>
                </a:spcAft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2</a:t>
              </a:r>
              <a:r>
                <a:rPr lang="en-US" altLang="de-DE" sz="1600" b="1" dirty="0">
                  <a:latin typeface="Calibri" panose="020F0502020204030204" pitchFamily="34" charset="0"/>
                </a:rPr>
                <a:t>:</a:t>
              </a:r>
              <a:r>
                <a:rPr lang="en-US" altLang="de-DE" sz="1600" b="1" dirty="0" smtClean="0">
                  <a:latin typeface="Calibri" panose="020F0502020204030204" pitchFamily="34" charset="0"/>
                </a:rPr>
                <a:t> FCT for readout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280" name="Rectangle 5"/>
            <p:cNvSpPr>
              <a:spLocks noChangeArrowheads="1"/>
            </p:cNvSpPr>
            <p:nvPr/>
          </p:nvSpPr>
          <p:spPr bwMode="auto">
            <a:xfrm>
              <a:off x="5658475" y="3764685"/>
              <a:ext cx="3389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slotted </a:t>
              </a:r>
              <a:r>
                <a:rPr lang="en-US" altLang="de-DE" b="1" u="sng" dirty="0">
                  <a:solidFill>
                    <a:srgbClr val="008000"/>
                  </a:solidFill>
                  <a:latin typeface="Calibri" panose="020F0502020204030204" pitchFamily="34" charset="0"/>
                </a:rPr>
                <a:t>shell</a:t>
              </a:r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 around tori with gap</a:t>
              </a:r>
            </a:p>
          </p:txBody>
        </p:sp>
        <p:sp>
          <p:nvSpPr>
            <p:cNvPr id="281" name="Rectangle 5"/>
            <p:cNvSpPr>
              <a:spLocks noChangeArrowheads="1"/>
            </p:cNvSpPr>
            <p:nvPr/>
          </p:nvSpPr>
          <p:spPr bwMode="auto">
            <a:xfrm>
              <a:off x="6189028" y="4135781"/>
              <a:ext cx="295497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b="1" dirty="0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integrating </a:t>
              </a:r>
              <a:r>
                <a:rPr lang="en-US" altLang="de-DE" b="1" i="1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C</a:t>
              </a:r>
              <a:r>
                <a:rPr lang="en-US" altLang="de-DE" b="1" i="1" baseline="-25000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int</a:t>
              </a:r>
              <a:r>
                <a:rPr lang="en-US" altLang="de-DE" b="1" i="1" baseline="-25000" dirty="0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de-DE" b="1" dirty="0" smtClean="0">
                  <a:solidFill>
                    <a:srgbClr val="9900CC"/>
                  </a:solidFill>
                  <a:latin typeface="Calibri" panose="020F0502020204030204" pitchFamily="34" charset="0"/>
                  <a:sym typeface="Symbol"/>
                </a:rPr>
                <a:t> </a:t>
              </a:r>
              <a:r>
                <a:rPr lang="en-US" altLang="de-DE" b="1" dirty="0" err="1" smtClean="0">
                  <a:solidFill>
                    <a:srgbClr val="9900CC"/>
                  </a:solidFill>
                  <a:latin typeface="Calibri" panose="020F0502020204030204" pitchFamily="34" charset="0"/>
                  <a:sym typeface="Symbol"/>
                </a:rPr>
                <a:t>nF</a:t>
              </a:r>
              <a:endParaRPr lang="en-US" altLang="de-DE" b="1" dirty="0">
                <a:solidFill>
                  <a:srgbClr val="99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2" name="Rectangle 5"/>
            <p:cNvSpPr>
              <a:spLocks noChangeArrowheads="1"/>
            </p:cNvSpPr>
            <p:nvPr/>
          </p:nvSpPr>
          <p:spPr bwMode="auto">
            <a:xfrm>
              <a:off x="2973983" y="4555891"/>
              <a:ext cx="104682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bunched beam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3" name="Rectangle 5"/>
            <p:cNvSpPr>
              <a:spLocks noChangeArrowheads="1"/>
            </p:cNvSpPr>
            <p:nvPr/>
          </p:nvSpPr>
          <p:spPr bwMode="auto">
            <a:xfrm>
              <a:off x="4235283" y="5535693"/>
              <a:ext cx="1090105" cy="543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w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indings </a:t>
              </a:r>
            </a:p>
            <a:p>
              <a:pPr algn="l"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de-DE" sz="16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signal</a:t>
              </a:r>
              <a:r>
                <a:rPr lang="en-US" altLang="de-DE" sz="1600" b="1" i="1" baseline="-25000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 10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4" name="Rectangle 5"/>
            <p:cNvSpPr>
              <a:spLocks noChangeArrowheads="1"/>
            </p:cNvSpPr>
            <p:nvPr/>
          </p:nvSpPr>
          <p:spPr bwMode="auto">
            <a:xfrm>
              <a:off x="6165006" y="5641539"/>
              <a:ext cx="112026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de-DE" sz="16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load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=50</a:t>
              </a: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sym typeface="Symbol"/>
                </a:rPr>
                <a:t>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5" name="Rectangle 5"/>
            <p:cNvSpPr>
              <a:spLocks noChangeArrowheads="1"/>
            </p:cNvSpPr>
            <p:nvPr/>
          </p:nvSpPr>
          <p:spPr bwMode="auto">
            <a:xfrm>
              <a:off x="6197654" y="4742627"/>
              <a:ext cx="104682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amplifier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6" name="Rectangle 5"/>
            <p:cNvSpPr>
              <a:spLocks noChangeArrowheads="1"/>
            </p:cNvSpPr>
            <p:nvPr/>
          </p:nvSpPr>
          <p:spPr bwMode="auto">
            <a:xfrm>
              <a:off x="7142392" y="4742117"/>
              <a:ext cx="104682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bandpass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7" name="Rectangle 5"/>
            <p:cNvSpPr>
              <a:spLocks noChangeArrowheads="1"/>
            </p:cNvSpPr>
            <p:nvPr/>
          </p:nvSpPr>
          <p:spPr bwMode="auto">
            <a:xfrm>
              <a:off x="8172778" y="4617150"/>
              <a:ext cx="78985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sample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&amp;hold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8" name="Rectangle 5"/>
            <p:cNvSpPr>
              <a:spLocks noChangeArrowheads="1"/>
            </p:cNvSpPr>
            <p:nvPr/>
          </p:nvSpPr>
          <p:spPr bwMode="auto">
            <a:xfrm>
              <a:off x="8323350" y="5242819"/>
              <a:ext cx="51135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4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S&amp;H</a:t>
              </a:r>
              <a:endPara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9" name="Rectangle 5"/>
            <p:cNvSpPr>
              <a:spLocks noChangeArrowheads="1"/>
            </p:cNvSpPr>
            <p:nvPr/>
          </p:nvSpPr>
          <p:spPr bwMode="auto">
            <a:xfrm>
              <a:off x="6721064" y="5962110"/>
              <a:ext cx="1021541" cy="50270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stretched pulse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0" name="Gewitterblitz 289"/>
            <p:cNvSpPr/>
            <p:nvPr/>
          </p:nvSpPr>
          <p:spPr>
            <a:xfrm rot="11970724">
              <a:off x="7144293" y="5465896"/>
              <a:ext cx="175080" cy="494075"/>
            </a:xfrm>
            <a:prstGeom prst="lightningBolt">
              <a:avLst/>
            </a:prstGeom>
            <a:solidFill>
              <a:srgbClr val="0000FF"/>
            </a:solidFill>
            <a:ln w="2222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1" name="Gewitterblitz 290"/>
            <p:cNvSpPr/>
            <p:nvPr/>
          </p:nvSpPr>
          <p:spPr>
            <a:xfrm rot="11970724">
              <a:off x="8082649" y="5440855"/>
              <a:ext cx="175080" cy="494075"/>
            </a:xfrm>
            <a:prstGeom prst="lightningBolt">
              <a:avLst/>
            </a:prstGeom>
            <a:solidFill>
              <a:srgbClr val="0000FF"/>
            </a:solidFill>
            <a:ln w="2222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2" name="Rectangle 5"/>
            <p:cNvSpPr>
              <a:spLocks noChangeArrowheads="1"/>
            </p:cNvSpPr>
            <p:nvPr/>
          </p:nvSpPr>
          <p:spPr bwMode="auto">
            <a:xfrm>
              <a:off x="7819468" y="5962109"/>
              <a:ext cx="829513" cy="50270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600"/>
                </a:lnSpc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ringing pulse</a:t>
              </a:r>
              <a:endPara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93" name="Gerade Verbindung mit Pfeil 292"/>
            <p:cNvCxnSpPr/>
            <p:nvPr/>
          </p:nvCxnSpPr>
          <p:spPr>
            <a:xfrm flipH="1">
              <a:off x="4319485" y="3796436"/>
              <a:ext cx="175109" cy="3130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Gerade Verbindung mit Pfeil 293"/>
            <p:cNvCxnSpPr/>
            <p:nvPr/>
          </p:nvCxnSpPr>
          <p:spPr>
            <a:xfrm>
              <a:off x="4757021" y="3796436"/>
              <a:ext cx="127583" cy="3437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Bogen 294"/>
            <p:cNvSpPr/>
            <p:nvPr/>
          </p:nvSpPr>
          <p:spPr>
            <a:xfrm>
              <a:off x="5247586" y="3990611"/>
              <a:ext cx="506251" cy="1287735"/>
            </a:xfrm>
            <a:prstGeom prst="arc">
              <a:avLst>
                <a:gd name="adj1" fmla="val 16200000"/>
                <a:gd name="adj2" fmla="val 21132098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Bogen 295"/>
            <p:cNvSpPr/>
            <p:nvPr/>
          </p:nvSpPr>
          <p:spPr>
            <a:xfrm>
              <a:off x="5369461" y="4532315"/>
              <a:ext cx="205137" cy="473725"/>
            </a:xfrm>
            <a:prstGeom prst="arc">
              <a:avLst>
                <a:gd name="adj1" fmla="val 16200000"/>
                <a:gd name="adj2" fmla="val 20041643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Bogen 296"/>
            <p:cNvSpPr/>
            <p:nvPr/>
          </p:nvSpPr>
          <p:spPr>
            <a:xfrm>
              <a:off x="5311483" y="4193978"/>
              <a:ext cx="389118" cy="1007464"/>
            </a:xfrm>
            <a:prstGeom prst="arc">
              <a:avLst>
                <a:gd name="adj1" fmla="val 16200000"/>
                <a:gd name="adj2" fmla="val 20510712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Bogen 297"/>
            <p:cNvSpPr/>
            <p:nvPr/>
          </p:nvSpPr>
          <p:spPr>
            <a:xfrm>
              <a:off x="5273088" y="4353758"/>
              <a:ext cx="379075" cy="643868"/>
            </a:xfrm>
            <a:prstGeom prst="arc">
              <a:avLst>
                <a:gd name="adj1" fmla="val 16200000"/>
                <a:gd name="adj2" fmla="val 21132098"/>
              </a:avLst>
            </a:prstGeom>
            <a:noFill/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Bogen 298"/>
            <p:cNvSpPr/>
            <p:nvPr/>
          </p:nvSpPr>
          <p:spPr>
            <a:xfrm>
              <a:off x="3725993" y="4508991"/>
              <a:ext cx="205137" cy="473725"/>
            </a:xfrm>
            <a:prstGeom prst="arc">
              <a:avLst>
                <a:gd name="adj1" fmla="val 16200000"/>
                <a:gd name="adj2" fmla="val 20041643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Bogen 299"/>
            <p:cNvSpPr/>
            <p:nvPr/>
          </p:nvSpPr>
          <p:spPr>
            <a:xfrm>
              <a:off x="3628892" y="4011419"/>
              <a:ext cx="506251" cy="1287735"/>
            </a:xfrm>
            <a:prstGeom prst="arc">
              <a:avLst>
                <a:gd name="adj1" fmla="val 16200000"/>
                <a:gd name="adj2" fmla="val 17988191"/>
              </a:avLst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1" name="Gruppieren 300"/>
            <p:cNvGrpSpPr/>
            <p:nvPr/>
          </p:nvGrpSpPr>
          <p:grpSpPr>
            <a:xfrm>
              <a:off x="5465635" y="3995472"/>
              <a:ext cx="295078" cy="709889"/>
              <a:chOff x="5899246" y="3980194"/>
              <a:chExt cx="295078" cy="709889"/>
            </a:xfrm>
          </p:grpSpPr>
          <p:sp>
            <p:nvSpPr>
              <p:cNvPr id="313" name="Freihandform 312"/>
              <p:cNvSpPr/>
              <p:nvPr/>
            </p:nvSpPr>
            <p:spPr>
              <a:xfrm>
                <a:off x="5899246" y="3980194"/>
                <a:ext cx="295078" cy="626186"/>
              </a:xfrm>
              <a:custGeom>
                <a:avLst/>
                <a:gdLst>
                  <a:gd name="connsiteX0" fmla="*/ 27566 w 277238"/>
                  <a:gd name="connsiteY0" fmla="*/ 151291 h 581276"/>
                  <a:gd name="connsiteX1" fmla="*/ 108908 w 277238"/>
                  <a:gd name="connsiteY1" fmla="*/ 182145 h 581276"/>
                  <a:gd name="connsiteX2" fmla="*/ 142567 w 277238"/>
                  <a:gd name="connsiteY2" fmla="*/ 232633 h 581276"/>
                  <a:gd name="connsiteX3" fmla="*/ 156592 w 277238"/>
                  <a:gd name="connsiteY3" fmla="*/ 271902 h 581276"/>
                  <a:gd name="connsiteX4" fmla="*/ 173421 w 277238"/>
                  <a:gd name="connsiteY4" fmla="*/ 316780 h 581276"/>
                  <a:gd name="connsiteX5" fmla="*/ 201470 w 277238"/>
                  <a:gd name="connsiteY5" fmla="*/ 375683 h 581276"/>
                  <a:gd name="connsiteX6" fmla="*/ 209885 w 277238"/>
                  <a:gd name="connsiteY6" fmla="*/ 423367 h 581276"/>
                  <a:gd name="connsiteX7" fmla="*/ 212690 w 277238"/>
                  <a:gd name="connsiteY7" fmla="*/ 473855 h 581276"/>
                  <a:gd name="connsiteX8" fmla="*/ 218300 w 277238"/>
                  <a:gd name="connsiteY8" fmla="*/ 529953 h 581276"/>
                  <a:gd name="connsiteX9" fmla="*/ 229519 w 277238"/>
                  <a:gd name="connsiteY9" fmla="*/ 563612 h 581276"/>
                  <a:gd name="connsiteX10" fmla="*/ 229519 w 277238"/>
                  <a:gd name="connsiteY10" fmla="*/ 580441 h 581276"/>
                  <a:gd name="connsiteX11" fmla="*/ 274398 w 277238"/>
                  <a:gd name="connsiteY11" fmla="*/ 572027 h 581276"/>
                  <a:gd name="connsiteX12" fmla="*/ 271593 w 277238"/>
                  <a:gd name="connsiteY12" fmla="*/ 515929 h 581276"/>
                  <a:gd name="connsiteX13" fmla="*/ 263178 w 277238"/>
                  <a:gd name="connsiteY13" fmla="*/ 451416 h 581276"/>
                  <a:gd name="connsiteX14" fmla="*/ 263178 w 277238"/>
                  <a:gd name="connsiteY14" fmla="*/ 412147 h 581276"/>
                  <a:gd name="connsiteX15" fmla="*/ 254764 w 277238"/>
                  <a:gd name="connsiteY15" fmla="*/ 353244 h 581276"/>
                  <a:gd name="connsiteX16" fmla="*/ 240739 w 277238"/>
                  <a:gd name="connsiteY16" fmla="*/ 313975 h 581276"/>
                  <a:gd name="connsiteX17" fmla="*/ 221105 w 277238"/>
                  <a:gd name="connsiteY17" fmla="*/ 238243 h 581276"/>
                  <a:gd name="connsiteX18" fmla="*/ 209885 w 277238"/>
                  <a:gd name="connsiteY18" fmla="*/ 196169 h 581276"/>
                  <a:gd name="connsiteX19" fmla="*/ 187446 w 277238"/>
                  <a:gd name="connsiteY19" fmla="*/ 128851 h 581276"/>
                  <a:gd name="connsiteX20" fmla="*/ 148177 w 277238"/>
                  <a:gd name="connsiteY20" fmla="*/ 75558 h 581276"/>
                  <a:gd name="connsiteX21" fmla="*/ 103299 w 277238"/>
                  <a:gd name="connsiteY21" fmla="*/ 8240 h 581276"/>
                  <a:gd name="connsiteX22" fmla="*/ 5127 w 277238"/>
                  <a:gd name="connsiteY22" fmla="*/ 8240 h 581276"/>
                  <a:gd name="connsiteX23" fmla="*/ 13542 w 277238"/>
                  <a:gd name="connsiteY23" fmla="*/ 72753 h 581276"/>
                  <a:gd name="connsiteX24" fmla="*/ 27566 w 277238"/>
                  <a:gd name="connsiteY24" fmla="*/ 151291 h 581276"/>
                  <a:gd name="connsiteX0" fmla="*/ 27566 w 277238"/>
                  <a:gd name="connsiteY0" fmla="*/ 186993 h 616978"/>
                  <a:gd name="connsiteX1" fmla="*/ 108908 w 277238"/>
                  <a:gd name="connsiteY1" fmla="*/ 217847 h 616978"/>
                  <a:gd name="connsiteX2" fmla="*/ 142567 w 277238"/>
                  <a:gd name="connsiteY2" fmla="*/ 268335 h 616978"/>
                  <a:gd name="connsiteX3" fmla="*/ 156592 w 277238"/>
                  <a:gd name="connsiteY3" fmla="*/ 307604 h 616978"/>
                  <a:gd name="connsiteX4" fmla="*/ 173421 w 277238"/>
                  <a:gd name="connsiteY4" fmla="*/ 352482 h 616978"/>
                  <a:gd name="connsiteX5" fmla="*/ 201470 w 277238"/>
                  <a:gd name="connsiteY5" fmla="*/ 411385 h 616978"/>
                  <a:gd name="connsiteX6" fmla="*/ 209885 w 277238"/>
                  <a:gd name="connsiteY6" fmla="*/ 459069 h 616978"/>
                  <a:gd name="connsiteX7" fmla="*/ 212690 w 277238"/>
                  <a:gd name="connsiteY7" fmla="*/ 509557 h 616978"/>
                  <a:gd name="connsiteX8" fmla="*/ 218300 w 277238"/>
                  <a:gd name="connsiteY8" fmla="*/ 565655 h 616978"/>
                  <a:gd name="connsiteX9" fmla="*/ 229519 w 277238"/>
                  <a:gd name="connsiteY9" fmla="*/ 599314 h 616978"/>
                  <a:gd name="connsiteX10" fmla="*/ 229519 w 277238"/>
                  <a:gd name="connsiteY10" fmla="*/ 616143 h 616978"/>
                  <a:gd name="connsiteX11" fmla="*/ 274398 w 277238"/>
                  <a:gd name="connsiteY11" fmla="*/ 607729 h 616978"/>
                  <a:gd name="connsiteX12" fmla="*/ 271593 w 277238"/>
                  <a:gd name="connsiteY12" fmla="*/ 551631 h 616978"/>
                  <a:gd name="connsiteX13" fmla="*/ 263178 w 277238"/>
                  <a:gd name="connsiteY13" fmla="*/ 487118 h 616978"/>
                  <a:gd name="connsiteX14" fmla="*/ 263178 w 277238"/>
                  <a:gd name="connsiteY14" fmla="*/ 447849 h 616978"/>
                  <a:gd name="connsiteX15" fmla="*/ 254764 w 277238"/>
                  <a:gd name="connsiteY15" fmla="*/ 388946 h 616978"/>
                  <a:gd name="connsiteX16" fmla="*/ 240739 w 277238"/>
                  <a:gd name="connsiteY16" fmla="*/ 349677 h 616978"/>
                  <a:gd name="connsiteX17" fmla="*/ 221105 w 277238"/>
                  <a:gd name="connsiteY17" fmla="*/ 273945 h 616978"/>
                  <a:gd name="connsiteX18" fmla="*/ 209885 w 277238"/>
                  <a:gd name="connsiteY18" fmla="*/ 231871 h 616978"/>
                  <a:gd name="connsiteX19" fmla="*/ 187446 w 277238"/>
                  <a:gd name="connsiteY19" fmla="*/ 164553 h 616978"/>
                  <a:gd name="connsiteX20" fmla="*/ 148177 w 277238"/>
                  <a:gd name="connsiteY20" fmla="*/ 111260 h 616978"/>
                  <a:gd name="connsiteX21" fmla="*/ 47201 w 277238"/>
                  <a:gd name="connsiteY21" fmla="*/ 1868 h 616978"/>
                  <a:gd name="connsiteX22" fmla="*/ 5127 w 277238"/>
                  <a:gd name="connsiteY22" fmla="*/ 43942 h 616978"/>
                  <a:gd name="connsiteX23" fmla="*/ 13542 w 277238"/>
                  <a:gd name="connsiteY23" fmla="*/ 108455 h 616978"/>
                  <a:gd name="connsiteX24" fmla="*/ 27566 w 277238"/>
                  <a:gd name="connsiteY24" fmla="*/ 186993 h 616978"/>
                  <a:gd name="connsiteX0" fmla="*/ 27566 w 277238"/>
                  <a:gd name="connsiteY0" fmla="*/ 185128 h 615113"/>
                  <a:gd name="connsiteX1" fmla="*/ 108908 w 277238"/>
                  <a:gd name="connsiteY1" fmla="*/ 215982 h 615113"/>
                  <a:gd name="connsiteX2" fmla="*/ 142567 w 277238"/>
                  <a:gd name="connsiteY2" fmla="*/ 266470 h 615113"/>
                  <a:gd name="connsiteX3" fmla="*/ 156592 w 277238"/>
                  <a:gd name="connsiteY3" fmla="*/ 305739 h 615113"/>
                  <a:gd name="connsiteX4" fmla="*/ 173421 w 277238"/>
                  <a:gd name="connsiteY4" fmla="*/ 350617 h 615113"/>
                  <a:gd name="connsiteX5" fmla="*/ 201470 w 277238"/>
                  <a:gd name="connsiteY5" fmla="*/ 409520 h 615113"/>
                  <a:gd name="connsiteX6" fmla="*/ 209885 w 277238"/>
                  <a:gd name="connsiteY6" fmla="*/ 457204 h 615113"/>
                  <a:gd name="connsiteX7" fmla="*/ 212690 w 277238"/>
                  <a:gd name="connsiteY7" fmla="*/ 507692 h 615113"/>
                  <a:gd name="connsiteX8" fmla="*/ 218300 w 277238"/>
                  <a:gd name="connsiteY8" fmla="*/ 563790 h 615113"/>
                  <a:gd name="connsiteX9" fmla="*/ 229519 w 277238"/>
                  <a:gd name="connsiteY9" fmla="*/ 597449 h 615113"/>
                  <a:gd name="connsiteX10" fmla="*/ 229519 w 277238"/>
                  <a:gd name="connsiteY10" fmla="*/ 614278 h 615113"/>
                  <a:gd name="connsiteX11" fmla="*/ 274398 w 277238"/>
                  <a:gd name="connsiteY11" fmla="*/ 605864 h 615113"/>
                  <a:gd name="connsiteX12" fmla="*/ 271593 w 277238"/>
                  <a:gd name="connsiteY12" fmla="*/ 549766 h 615113"/>
                  <a:gd name="connsiteX13" fmla="*/ 263178 w 277238"/>
                  <a:gd name="connsiteY13" fmla="*/ 485253 h 615113"/>
                  <a:gd name="connsiteX14" fmla="*/ 263178 w 277238"/>
                  <a:gd name="connsiteY14" fmla="*/ 445984 h 615113"/>
                  <a:gd name="connsiteX15" fmla="*/ 254764 w 277238"/>
                  <a:gd name="connsiteY15" fmla="*/ 387081 h 615113"/>
                  <a:gd name="connsiteX16" fmla="*/ 240739 w 277238"/>
                  <a:gd name="connsiteY16" fmla="*/ 347812 h 615113"/>
                  <a:gd name="connsiteX17" fmla="*/ 221105 w 277238"/>
                  <a:gd name="connsiteY17" fmla="*/ 272080 h 615113"/>
                  <a:gd name="connsiteX18" fmla="*/ 209885 w 277238"/>
                  <a:gd name="connsiteY18" fmla="*/ 230006 h 615113"/>
                  <a:gd name="connsiteX19" fmla="*/ 187446 w 277238"/>
                  <a:gd name="connsiteY19" fmla="*/ 162688 h 615113"/>
                  <a:gd name="connsiteX20" fmla="*/ 148177 w 277238"/>
                  <a:gd name="connsiteY20" fmla="*/ 109395 h 615113"/>
                  <a:gd name="connsiteX21" fmla="*/ 103884 w 277238"/>
                  <a:gd name="connsiteY21" fmla="*/ 40468 h 615113"/>
                  <a:gd name="connsiteX22" fmla="*/ 47201 w 277238"/>
                  <a:gd name="connsiteY22" fmla="*/ 3 h 615113"/>
                  <a:gd name="connsiteX23" fmla="*/ 5127 w 277238"/>
                  <a:gd name="connsiteY23" fmla="*/ 42077 h 615113"/>
                  <a:gd name="connsiteX24" fmla="*/ 13542 w 277238"/>
                  <a:gd name="connsiteY24" fmla="*/ 106590 h 615113"/>
                  <a:gd name="connsiteX25" fmla="*/ 27566 w 277238"/>
                  <a:gd name="connsiteY25" fmla="*/ 185128 h 615113"/>
                  <a:gd name="connsiteX0" fmla="*/ 27566 w 277238"/>
                  <a:gd name="connsiteY0" fmla="*/ 185255 h 615240"/>
                  <a:gd name="connsiteX1" fmla="*/ 108908 w 277238"/>
                  <a:gd name="connsiteY1" fmla="*/ 216109 h 615240"/>
                  <a:gd name="connsiteX2" fmla="*/ 142567 w 277238"/>
                  <a:gd name="connsiteY2" fmla="*/ 266597 h 615240"/>
                  <a:gd name="connsiteX3" fmla="*/ 156592 w 277238"/>
                  <a:gd name="connsiteY3" fmla="*/ 305866 h 615240"/>
                  <a:gd name="connsiteX4" fmla="*/ 173421 w 277238"/>
                  <a:gd name="connsiteY4" fmla="*/ 350744 h 615240"/>
                  <a:gd name="connsiteX5" fmla="*/ 201470 w 277238"/>
                  <a:gd name="connsiteY5" fmla="*/ 409647 h 615240"/>
                  <a:gd name="connsiteX6" fmla="*/ 209885 w 277238"/>
                  <a:gd name="connsiteY6" fmla="*/ 457331 h 615240"/>
                  <a:gd name="connsiteX7" fmla="*/ 212690 w 277238"/>
                  <a:gd name="connsiteY7" fmla="*/ 507819 h 615240"/>
                  <a:gd name="connsiteX8" fmla="*/ 218300 w 277238"/>
                  <a:gd name="connsiteY8" fmla="*/ 563917 h 615240"/>
                  <a:gd name="connsiteX9" fmla="*/ 229519 w 277238"/>
                  <a:gd name="connsiteY9" fmla="*/ 597576 h 615240"/>
                  <a:gd name="connsiteX10" fmla="*/ 229519 w 277238"/>
                  <a:gd name="connsiteY10" fmla="*/ 614405 h 615240"/>
                  <a:gd name="connsiteX11" fmla="*/ 274398 w 277238"/>
                  <a:gd name="connsiteY11" fmla="*/ 605991 h 615240"/>
                  <a:gd name="connsiteX12" fmla="*/ 271593 w 277238"/>
                  <a:gd name="connsiteY12" fmla="*/ 549893 h 615240"/>
                  <a:gd name="connsiteX13" fmla="*/ 263178 w 277238"/>
                  <a:gd name="connsiteY13" fmla="*/ 485380 h 615240"/>
                  <a:gd name="connsiteX14" fmla="*/ 263178 w 277238"/>
                  <a:gd name="connsiteY14" fmla="*/ 446111 h 615240"/>
                  <a:gd name="connsiteX15" fmla="*/ 254764 w 277238"/>
                  <a:gd name="connsiteY15" fmla="*/ 387208 h 615240"/>
                  <a:gd name="connsiteX16" fmla="*/ 240739 w 277238"/>
                  <a:gd name="connsiteY16" fmla="*/ 347939 h 615240"/>
                  <a:gd name="connsiteX17" fmla="*/ 221105 w 277238"/>
                  <a:gd name="connsiteY17" fmla="*/ 272207 h 615240"/>
                  <a:gd name="connsiteX18" fmla="*/ 209885 w 277238"/>
                  <a:gd name="connsiteY18" fmla="*/ 230133 h 615240"/>
                  <a:gd name="connsiteX19" fmla="*/ 187446 w 277238"/>
                  <a:gd name="connsiteY19" fmla="*/ 162815 h 615240"/>
                  <a:gd name="connsiteX20" fmla="*/ 148177 w 277238"/>
                  <a:gd name="connsiteY20" fmla="*/ 109522 h 615240"/>
                  <a:gd name="connsiteX21" fmla="*/ 109653 w 277238"/>
                  <a:gd name="connsiteY21" fmla="*/ 31942 h 615240"/>
                  <a:gd name="connsiteX22" fmla="*/ 47201 w 277238"/>
                  <a:gd name="connsiteY22" fmla="*/ 130 h 615240"/>
                  <a:gd name="connsiteX23" fmla="*/ 5127 w 277238"/>
                  <a:gd name="connsiteY23" fmla="*/ 42204 h 615240"/>
                  <a:gd name="connsiteX24" fmla="*/ 13542 w 277238"/>
                  <a:gd name="connsiteY24" fmla="*/ 106717 h 615240"/>
                  <a:gd name="connsiteX25" fmla="*/ 27566 w 277238"/>
                  <a:gd name="connsiteY25" fmla="*/ 185255 h 615240"/>
                  <a:gd name="connsiteX0" fmla="*/ 31426 w 281098"/>
                  <a:gd name="connsiteY0" fmla="*/ 185255 h 615240"/>
                  <a:gd name="connsiteX1" fmla="*/ 112768 w 281098"/>
                  <a:gd name="connsiteY1" fmla="*/ 216109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33705 w 281098"/>
                  <a:gd name="connsiteY3" fmla="*/ 285781 h 615240"/>
                  <a:gd name="connsiteX4" fmla="*/ 160452 w 281098"/>
                  <a:gd name="connsiteY4" fmla="*/ 305866 h 615240"/>
                  <a:gd name="connsiteX5" fmla="*/ 177281 w 281098"/>
                  <a:gd name="connsiteY5" fmla="*/ 350744 h 615240"/>
                  <a:gd name="connsiteX6" fmla="*/ 205330 w 281098"/>
                  <a:gd name="connsiteY6" fmla="*/ 409647 h 615240"/>
                  <a:gd name="connsiteX7" fmla="*/ 213745 w 281098"/>
                  <a:gd name="connsiteY7" fmla="*/ 457331 h 615240"/>
                  <a:gd name="connsiteX8" fmla="*/ 216550 w 281098"/>
                  <a:gd name="connsiteY8" fmla="*/ 507819 h 615240"/>
                  <a:gd name="connsiteX9" fmla="*/ 222160 w 281098"/>
                  <a:gd name="connsiteY9" fmla="*/ 563917 h 615240"/>
                  <a:gd name="connsiteX10" fmla="*/ 233379 w 281098"/>
                  <a:gd name="connsiteY10" fmla="*/ 597576 h 615240"/>
                  <a:gd name="connsiteX11" fmla="*/ 233379 w 281098"/>
                  <a:gd name="connsiteY11" fmla="*/ 614405 h 615240"/>
                  <a:gd name="connsiteX12" fmla="*/ 278258 w 281098"/>
                  <a:gd name="connsiteY12" fmla="*/ 605991 h 615240"/>
                  <a:gd name="connsiteX13" fmla="*/ 275453 w 281098"/>
                  <a:gd name="connsiteY13" fmla="*/ 549893 h 615240"/>
                  <a:gd name="connsiteX14" fmla="*/ 267038 w 281098"/>
                  <a:gd name="connsiteY14" fmla="*/ 485380 h 615240"/>
                  <a:gd name="connsiteX15" fmla="*/ 267038 w 281098"/>
                  <a:gd name="connsiteY15" fmla="*/ 446111 h 615240"/>
                  <a:gd name="connsiteX16" fmla="*/ 258624 w 281098"/>
                  <a:gd name="connsiteY16" fmla="*/ 387208 h 615240"/>
                  <a:gd name="connsiteX17" fmla="*/ 244599 w 281098"/>
                  <a:gd name="connsiteY17" fmla="*/ 347939 h 615240"/>
                  <a:gd name="connsiteX18" fmla="*/ 224965 w 281098"/>
                  <a:gd name="connsiteY18" fmla="*/ 272207 h 615240"/>
                  <a:gd name="connsiteX19" fmla="*/ 213745 w 281098"/>
                  <a:gd name="connsiteY19" fmla="*/ 230133 h 615240"/>
                  <a:gd name="connsiteX20" fmla="*/ 191306 w 281098"/>
                  <a:gd name="connsiteY20" fmla="*/ 162815 h 615240"/>
                  <a:gd name="connsiteX21" fmla="*/ 152037 w 281098"/>
                  <a:gd name="connsiteY21" fmla="*/ 109522 h 615240"/>
                  <a:gd name="connsiteX22" fmla="*/ 113513 w 281098"/>
                  <a:gd name="connsiteY22" fmla="*/ 31942 h 615240"/>
                  <a:gd name="connsiteX23" fmla="*/ 51061 w 281098"/>
                  <a:gd name="connsiteY23" fmla="*/ 130 h 615240"/>
                  <a:gd name="connsiteX24" fmla="*/ 8987 w 281098"/>
                  <a:gd name="connsiteY24" fmla="*/ 42204 h 615240"/>
                  <a:gd name="connsiteX25" fmla="*/ 2979 w 281098"/>
                  <a:gd name="connsiteY25" fmla="*/ 106717 h 615240"/>
                  <a:gd name="connsiteX26" fmla="*/ 31426 w 281098"/>
                  <a:gd name="connsiteY26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33705 w 281098"/>
                  <a:gd name="connsiteY3" fmla="*/ 285781 h 615240"/>
                  <a:gd name="connsiteX4" fmla="*/ 160452 w 281098"/>
                  <a:gd name="connsiteY4" fmla="*/ 305866 h 615240"/>
                  <a:gd name="connsiteX5" fmla="*/ 177281 w 281098"/>
                  <a:gd name="connsiteY5" fmla="*/ 350744 h 615240"/>
                  <a:gd name="connsiteX6" fmla="*/ 205330 w 281098"/>
                  <a:gd name="connsiteY6" fmla="*/ 409647 h 615240"/>
                  <a:gd name="connsiteX7" fmla="*/ 213745 w 281098"/>
                  <a:gd name="connsiteY7" fmla="*/ 457331 h 615240"/>
                  <a:gd name="connsiteX8" fmla="*/ 216550 w 281098"/>
                  <a:gd name="connsiteY8" fmla="*/ 507819 h 615240"/>
                  <a:gd name="connsiteX9" fmla="*/ 222160 w 281098"/>
                  <a:gd name="connsiteY9" fmla="*/ 563917 h 615240"/>
                  <a:gd name="connsiteX10" fmla="*/ 233379 w 281098"/>
                  <a:gd name="connsiteY10" fmla="*/ 597576 h 615240"/>
                  <a:gd name="connsiteX11" fmla="*/ 233379 w 281098"/>
                  <a:gd name="connsiteY11" fmla="*/ 614405 h 615240"/>
                  <a:gd name="connsiteX12" fmla="*/ 278258 w 281098"/>
                  <a:gd name="connsiteY12" fmla="*/ 605991 h 615240"/>
                  <a:gd name="connsiteX13" fmla="*/ 275453 w 281098"/>
                  <a:gd name="connsiteY13" fmla="*/ 549893 h 615240"/>
                  <a:gd name="connsiteX14" fmla="*/ 267038 w 281098"/>
                  <a:gd name="connsiteY14" fmla="*/ 485380 h 615240"/>
                  <a:gd name="connsiteX15" fmla="*/ 267038 w 281098"/>
                  <a:gd name="connsiteY15" fmla="*/ 446111 h 615240"/>
                  <a:gd name="connsiteX16" fmla="*/ 258624 w 281098"/>
                  <a:gd name="connsiteY16" fmla="*/ 387208 h 615240"/>
                  <a:gd name="connsiteX17" fmla="*/ 244599 w 281098"/>
                  <a:gd name="connsiteY17" fmla="*/ 347939 h 615240"/>
                  <a:gd name="connsiteX18" fmla="*/ 224965 w 281098"/>
                  <a:gd name="connsiteY18" fmla="*/ 272207 h 615240"/>
                  <a:gd name="connsiteX19" fmla="*/ 213745 w 281098"/>
                  <a:gd name="connsiteY19" fmla="*/ 230133 h 615240"/>
                  <a:gd name="connsiteX20" fmla="*/ 191306 w 281098"/>
                  <a:gd name="connsiteY20" fmla="*/ 162815 h 615240"/>
                  <a:gd name="connsiteX21" fmla="*/ 152037 w 281098"/>
                  <a:gd name="connsiteY21" fmla="*/ 109522 h 615240"/>
                  <a:gd name="connsiteX22" fmla="*/ 113513 w 281098"/>
                  <a:gd name="connsiteY22" fmla="*/ 31942 h 615240"/>
                  <a:gd name="connsiteX23" fmla="*/ 51061 w 281098"/>
                  <a:gd name="connsiteY23" fmla="*/ 130 h 615240"/>
                  <a:gd name="connsiteX24" fmla="*/ 8987 w 281098"/>
                  <a:gd name="connsiteY24" fmla="*/ 42204 h 615240"/>
                  <a:gd name="connsiteX25" fmla="*/ 2979 w 281098"/>
                  <a:gd name="connsiteY25" fmla="*/ 106717 h 615240"/>
                  <a:gd name="connsiteX26" fmla="*/ 31426 w 281098"/>
                  <a:gd name="connsiteY26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46427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0452 w 281098"/>
                  <a:gd name="connsiteY3" fmla="*/ 305866 h 615240"/>
                  <a:gd name="connsiteX4" fmla="*/ 177281 w 281098"/>
                  <a:gd name="connsiteY4" fmla="*/ 350744 h 615240"/>
                  <a:gd name="connsiteX5" fmla="*/ 205330 w 281098"/>
                  <a:gd name="connsiteY5" fmla="*/ 409647 h 615240"/>
                  <a:gd name="connsiteX6" fmla="*/ 213745 w 281098"/>
                  <a:gd name="connsiteY6" fmla="*/ 457331 h 615240"/>
                  <a:gd name="connsiteX7" fmla="*/ 216550 w 281098"/>
                  <a:gd name="connsiteY7" fmla="*/ 507819 h 615240"/>
                  <a:gd name="connsiteX8" fmla="*/ 222160 w 281098"/>
                  <a:gd name="connsiteY8" fmla="*/ 563917 h 615240"/>
                  <a:gd name="connsiteX9" fmla="*/ 233379 w 281098"/>
                  <a:gd name="connsiteY9" fmla="*/ 597576 h 615240"/>
                  <a:gd name="connsiteX10" fmla="*/ 233379 w 281098"/>
                  <a:gd name="connsiteY10" fmla="*/ 614405 h 615240"/>
                  <a:gd name="connsiteX11" fmla="*/ 278258 w 281098"/>
                  <a:gd name="connsiteY11" fmla="*/ 605991 h 615240"/>
                  <a:gd name="connsiteX12" fmla="*/ 275453 w 281098"/>
                  <a:gd name="connsiteY12" fmla="*/ 549893 h 615240"/>
                  <a:gd name="connsiteX13" fmla="*/ 267038 w 281098"/>
                  <a:gd name="connsiteY13" fmla="*/ 485380 h 615240"/>
                  <a:gd name="connsiteX14" fmla="*/ 267038 w 281098"/>
                  <a:gd name="connsiteY14" fmla="*/ 446111 h 615240"/>
                  <a:gd name="connsiteX15" fmla="*/ 258624 w 281098"/>
                  <a:gd name="connsiteY15" fmla="*/ 387208 h 615240"/>
                  <a:gd name="connsiteX16" fmla="*/ 244599 w 281098"/>
                  <a:gd name="connsiteY16" fmla="*/ 347939 h 615240"/>
                  <a:gd name="connsiteX17" fmla="*/ 224965 w 281098"/>
                  <a:gd name="connsiteY17" fmla="*/ 272207 h 615240"/>
                  <a:gd name="connsiteX18" fmla="*/ 213745 w 281098"/>
                  <a:gd name="connsiteY18" fmla="*/ 230133 h 615240"/>
                  <a:gd name="connsiteX19" fmla="*/ 191306 w 281098"/>
                  <a:gd name="connsiteY19" fmla="*/ 162815 h 615240"/>
                  <a:gd name="connsiteX20" fmla="*/ 152037 w 281098"/>
                  <a:gd name="connsiteY20" fmla="*/ 109522 h 615240"/>
                  <a:gd name="connsiteX21" fmla="*/ 113513 w 281098"/>
                  <a:gd name="connsiteY21" fmla="*/ 31942 h 615240"/>
                  <a:gd name="connsiteX22" fmla="*/ 51061 w 281098"/>
                  <a:gd name="connsiteY22" fmla="*/ 130 h 615240"/>
                  <a:gd name="connsiteX23" fmla="*/ 8987 w 281098"/>
                  <a:gd name="connsiteY23" fmla="*/ 42204 h 615240"/>
                  <a:gd name="connsiteX24" fmla="*/ 2979 w 281098"/>
                  <a:gd name="connsiteY24" fmla="*/ 106717 h 615240"/>
                  <a:gd name="connsiteX25" fmla="*/ 31426 w 281098"/>
                  <a:gd name="connsiteY25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77281 w 281098"/>
                  <a:gd name="connsiteY3" fmla="*/ 350744 h 615240"/>
                  <a:gd name="connsiteX4" fmla="*/ 205330 w 281098"/>
                  <a:gd name="connsiteY4" fmla="*/ 409647 h 615240"/>
                  <a:gd name="connsiteX5" fmla="*/ 213745 w 281098"/>
                  <a:gd name="connsiteY5" fmla="*/ 457331 h 615240"/>
                  <a:gd name="connsiteX6" fmla="*/ 216550 w 281098"/>
                  <a:gd name="connsiteY6" fmla="*/ 507819 h 615240"/>
                  <a:gd name="connsiteX7" fmla="*/ 222160 w 281098"/>
                  <a:gd name="connsiteY7" fmla="*/ 563917 h 615240"/>
                  <a:gd name="connsiteX8" fmla="*/ 233379 w 281098"/>
                  <a:gd name="connsiteY8" fmla="*/ 597576 h 615240"/>
                  <a:gd name="connsiteX9" fmla="*/ 233379 w 281098"/>
                  <a:gd name="connsiteY9" fmla="*/ 614405 h 615240"/>
                  <a:gd name="connsiteX10" fmla="*/ 278258 w 281098"/>
                  <a:gd name="connsiteY10" fmla="*/ 605991 h 615240"/>
                  <a:gd name="connsiteX11" fmla="*/ 275453 w 281098"/>
                  <a:gd name="connsiteY11" fmla="*/ 549893 h 615240"/>
                  <a:gd name="connsiteX12" fmla="*/ 267038 w 281098"/>
                  <a:gd name="connsiteY12" fmla="*/ 485380 h 615240"/>
                  <a:gd name="connsiteX13" fmla="*/ 267038 w 281098"/>
                  <a:gd name="connsiteY13" fmla="*/ 446111 h 615240"/>
                  <a:gd name="connsiteX14" fmla="*/ 258624 w 281098"/>
                  <a:gd name="connsiteY14" fmla="*/ 387208 h 615240"/>
                  <a:gd name="connsiteX15" fmla="*/ 244599 w 281098"/>
                  <a:gd name="connsiteY15" fmla="*/ 347939 h 615240"/>
                  <a:gd name="connsiteX16" fmla="*/ 224965 w 281098"/>
                  <a:gd name="connsiteY16" fmla="*/ 272207 h 615240"/>
                  <a:gd name="connsiteX17" fmla="*/ 213745 w 281098"/>
                  <a:gd name="connsiteY17" fmla="*/ 230133 h 615240"/>
                  <a:gd name="connsiteX18" fmla="*/ 191306 w 281098"/>
                  <a:gd name="connsiteY18" fmla="*/ 162815 h 615240"/>
                  <a:gd name="connsiteX19" fmla="*/ 152037 w 281098"/>
                  <a:gd name="connsiteY19" fmla="*/ 109522 h 615240"/>
                  <a:gd name="connsiteX20" fmla="*/ 113513 w 281098"/>
                  <a:gd name="connsiteY20" fmla="*/ 31942 h 615240"/>
                  <a:gd name="connsiteX21" fmla="*/ 51061 w 281098"/>
                  <a:gd name="connsiteY21" fmla="*/ 130 h 615240"/>
                  <a:gd name="connsiteX22" fmla="*/ 8987 w 281098"/>
                  <a:gd name="connsiteY22" fmla="*/ 42204 h 615240"/>
                  <a:gd name="connsiteX23" fmla="*/ 2979 w 281098"/>
                  <a:gd name="connsiteY23" fmla="*/ 106717 h 615240"/>
                  <a:gd name="connsiteX24" fmla="*/ 31426 w 281098"/>
                  <a:gd name="connsiteY24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05330 w 281098"/>
                  <a:gd name="connsiteY4" fmla="*/ 409647 h 615240"/>
                  <a:gd name="connsiteX5" fmla="*/ 213745 w 281098"/>
                  <a:gd name="connsiteY5" fmla="*/ 457331 h 615240"/>
                  <a:gd name="connsiteX6" fmla="*/ 216550 w 281098"/>
                  <a:gd name="connsiteY6" fmla="*/ 507819 h 615240"/>
                  <a:gd name="connsiteX7" fmla="*/ 222160 w 281098"/>
                  <a:gd name="connsiteY7" fmla="*/ 563917 h 615240"/>
                  <a:gd name="connsiteX8" fmla="*/ 233379 w 281098"/>
                  <a:gd name="connsiteY8" fmla="*/ 597576 h 615240"/>
                  <a:gd name="connsiteX9" fmla="*/ 233379 w 281098"/>
                  <a:gd name="connsiteY9" fmla="*/ 614405 h 615240"/>
                  <a:gd name="connsiteX10" fmla="*/ 278258 w 281098"/>
                  <a:gd name="connsiteY10" fmla="*/ 605991 h 615240"/>
                  <a:gd name="connsiteX11" fmla="*/ 275453 w 281098"/>
                  <a:gd name="connsiteY11" fmla="*/ 549893 h 615240"/>
                  <a:gd name="connsiteX12" fmla="*/ 267038 w 281098"/>
                  <a:gd name="connsiteY12" fmla="*/ 485380 h 615240"/>
                  <a:gd name="connsiteX13" fmla="*/ 267038 w 281098"/>
                  <a:gd name="connsiteY13" fmla="*/ 446111 h 615240"/>
                  <a:gd name="connsiteX14" fmla="*/ 258624 w 281098"/>
                  <a:gd name="connsiteY14" fmla="*/ 387208 h 615240"/>
                  <a:gd name="connsiteX15" fmla="*/ 244599 w 281098"/>
                  <a:gd name="connsiteY15" fmla="*/ 347939 h 615240"/>
                  <a:gd name="connsiteX16" fmla="*/ 224965 w 281098"/>
                  <a:gd name="connsiteY16" fmla="*/ 272207 h 615240"/>
                  <a:gd name="connsiteX17" fmla="*/ 213745 w 281098"/>
                  <a:gd name="connsiteY17" fmla="*/ 230133 h 615240"/>
                  <a:gd name="connsiteX18" fmla="*/ 191306 w 281098"/>
                  <a:gd name="connsiteY18" fmla="*/ 162815 h 615240"/>
                  <a:gd name="connsiteX19" fmla="*/ 152037 w 281098"/>
                  <a:gd name="connsiteY19" fmla="*/ 109522 h 615240"/>
                  <a:gd name="connsiteX20" fmla="*/ 113513 w 281098"/>
                  <a:gd name="connsiteY20" fmla="*/ 31942 h 615240"/>
                  <a:gd name="connsiteX21" fmla="*/ 51061 w 281098"/>
                  <a:gd name="connsiteY21" fmla="*/ 130 h 615240"/>
                  <a:gd name="connsiteX22" fmla="*/ 8987 w 281098"/>
                  <a:gd name="connsiteY22" fmla="*/ 42204 h 615240"/>
                  <a:gd name="connsiteX23" fmla="*/ 2979 w 281098"/>
                  <a:gd name="connsiteY23" fmla="*/ 106717 h 615240"/>
                  <a:gd name="connsiteX24" fmla="*/ 31426 w 281098"/>
                  <a:gd name="connsiteY24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13745 w 281098"/>
                  <a:gd name="connsiteY4" fmla="*/ 457331 h 615240"/>
                  <a:gd name="connsiteX5" fmla="*/ 216550 w 281098"/>
                  <a:gd name="connsiteY5" fmla="*/ 507819 h 615240"/>
                  <a:gd name="connsiteX6" fmla="*/ 222160 w 281098"/>
                  <a:gd name="connsiteY6" fmla="*/ 563917 h 615240"/>
                  <a:gd name="connsiteX7" fmla="*/ 233379 w 281098"/>
                  <a:gd name="connsiteY7" fmla="*/ 597576 h 615240"/>
                  <a:gd name="connsiteX8" fmla="*/ 233379 w 281098"/>
                  <a:gd name="connsiteY8" fmla="*/ 614405 h 615240"/>
                  <a:gd name="connsiteX9" fmla="*/ 278258 w 281098"/>
                  <a:gd name="connsiteY9" fmla="*/ 605991 h 615240"/>
                  <a:gd name="connsiteX10" fmla="*/ 275453 w 281098"/>
                  <a:gd name="connsiteY10" fmla="*/ 549893 h 615240"/>
                  <a:gd name="connsiteX11" fmla="*/ 267038 w 281098"/>
                  <a:gd name="connsiteY11" fmla="*/ 485380 h 615240"/>
                  <a:gd name="connsiteX12" fmla="*/ 267038 w 281098"/>
                  <a:gd name="connsiteY12" fmla="*/ 446111 h 615240"/>
                  <a:gd name="connsiteX13" fmla="*/ 258624 w 281098"/>
                  <a:gd name="connsiteY13" fmla="*/ 387208 h 615240"/>
                  <a:gd name="connsiteX14" fmla="*/ 244599 w 281098"/>
                  <a:gd name="connsiteY14" fmla="*/ 347939 h 615240"/>
                  <a:gd name="connsiteX15" fmla="*/ 224965 w 281098"/>
                  <a:gd name="connsiteY15" fmla="*/ 272207 h 615240"/>
                  <a:gd name="connsiteX16" fmla="*/ 213745 w 281098"/>
                  <a:gd name="connsiteY16" fmla="*/ 230133 h 615240"/>
                  <a:gd name="connsiteX17" fmla="*/ 191306 w 281098"/>
                  <a:gd name="connsiteY17" fmla="*/ 162815 h 615240"/>
                  <a:gd name="connsiteX18" fmla="*/ 152037 w 281098"/>
                  <a:gd name="connsiteY18" fmla="*/ 109522 h 615240"/>
                  <a:gd name="connsiteX19" fmla="*/ 113513 w 281098"/>
                  <a:gd name="connsiteY19" fmla="*/ 31942 h 615240"/>
                  <a:gd name="connsiteX20" fmla="*/ 51061 w 281098"/>
                  <a:gd name="connsiteY20" fmla="*/ 130 h 615240"/>
                  <a:gd name="connsiteX21" fmla="*/ 8987 w 281098"/>
                  <a:gd name="connsiteY21" fmla="*/ 42204 h 615240"/>
                  <a:gd name="connsiteX22" fmla="*/ 2979 w 281098"/>
                  <a:gd name="connsiteY22" fmla="*/ 106717 h 615240"/>
                  <a:gd name="connsiteX23" fmla="*/ 31426 w 281098"/>
                  <a:gd name="connsiteY23" fmla="*/ 185255 h 615240"/>
                  <a:gd name="connsiteX0" fmla="*/ 31426 w 281098"/>
                  <a:gd name="connsiteY0" fmla="*/ 185255 h 615240"/>
                  <a:gd name="connsiteX1" fmla="*/ 95461 w 281098"/>
                  <a:gd name="connsiteY1" fmla="*/ 224763 h 615240"/>
                  <a:gd name="connsiteX2" fmla="*/ 137773 w 281098"/>
                  <a:gd name="connsiteY2" fmla="*/ 266597 h 615240"/>
                  <a:gd name="connsiteX3" fmla="*/ 168627 w 281098"/>
                  <a:gd name="connsiteY3" fmla="*/ 350744 h 615240"/>
                  <a:gd name="connsiteX4" fmla="*/ 205091 w 281098"/>
                  <a:gd name="connsiteY4" fmla="*/ 468870 h 615240"/>
                  <a:gd name="connsiteX5" fmla="*/ 216550 w 281098"/>
                  <a:gd name="connsiteY5" fmla="*/ 507819 h 615240"/>
                  <a:gd name="connsiteX6" fmla="*/ 222160 w 281098"/>
                  <a:gd name="connsiteY6" fmla="*/ 563917 h 615240"/>
                  <a:gd name="connsiteX7" fmla="*/ 233379 w 281098"/>
                  <a:gd name="connsiteY7" fmla="*/ 597576 h 615240"/>
                  <a:gd name="connsiteX8" fmla="*/ 233379 w 281098"/>
                  <a:gd name="connsiteY8" fmla="*/ 614405 h 615240"/>
                  <a:gd name="connsiteX9" fmla="*/ 278258 w 281098"/>
                  <a:gd name="connsiteY9" fmla="*/ 605991 h 615240"/>
                  <a:gd name="connsiteX10" fmla="*/ 275453 w 281098"/>
                  <a:gd name="connsiteY10" fmla="*/ 549893 h 615240"/>
                  <a:gd name="connsiteX11" fmla="*/ 267038 w 281098"/>
                  <a:gd name="connsiteY11" fmla="*/ 485380 h 615240"/>
                  <a:gd name="connsiteX12" fmla="*/ 267038 w 281098"/>
                  <a:gd name="connsiteY12" fmla="*/ 446111 h 615240"/>
                  <a:gd name="connsiteX13" fmla="*/ 258624 w 281098"/>
                  <a:gd name="connsiteY13" fmla="*/ 387208 h 615240"/>
                  <a:gd name="connsiteX14" fmla="*/ 244599 w 281098"/>
                  <a:gd name="connsiteY14" fmla="*/ 347939 h 615240"/>
                  <a:gd name="connsiteX15" fmla="*/ 224965 w 281098"/>
                  <a:gd name="connsiteY15" fmla="*/ 272207 h 615240"/>
                  <a:gd name="connsiteX16" fmla="*/ 213745 w 281098"/>
                  <a:gd name="connsiteY16" fmla="*/ 230133 h 615240"/>
                  <a:gd name="connsiteX17" fmla="*/ 191306 w 281098"/>
                  <a:gd name="connsiteY17" fmla="*/ 162815 h 615240"/>
                  <a:gd name="connsiteX18" fmla="*/ 152037 w 281098"/>
                  <a:gd name="connsiteY18" fmla="*/ 109522 h 615240"/>
                  <a:gd name="connsiteX19" fmla="*/ 113513 w 281098"/>
                  <a:gd name="connsiteY19" fmla="*/ 31942 h 615240"/>
                  <a:gd name="connsiteX20" fmla="*/ 51061 w 281098"/>
                  <a:gd name="connsiteY20" fmla="*/ 130 h 615240"/>
                  <a:gd name="connsiteX21" fmla="*/ 8987 w 281098"/>
                  <a:gd name="connsiteY21" fmla="*/ 42204 h 615240"/>
                  <a:gd name="connsiteX22" fmla="*/ 2979 w 281098"/>
                  <a:gd name="connsiteY22" fmla="*/ 106717 h 615240"/>
                  <a:gd name="connsiteX23" fmla="*/ 31426 w 281098"/>
                  <a:gd name="connsiteY23" fmla="*/ 185255 h 61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1098" h="615240">
                    <a:moveTo>
                      <a:pt x="31426" y="185255"/>
                    </a:moveTo>
                    <a:cubicBezTo>
                      <a:pt x="46840" y="204929"/>
                      <a:pt x="77737" y="211206"/>
                      <a:pt x="95461" y="224763"/>
                    </a:cubicBezTo>
                    <a:cubicBezTo>
                      <a:pt x="113186" y="238320"/>
                      <a:pt x="125579" y="245600"/>
                      <a:pt x="137773" y="266597"/>
                    </a:cubicBezTo>
                    <a:cubicBezTo>
                      <a:pt x="149967" y="287594"/>
                      <a:pt x="157407" y="317032"/>
                      <a:pt x="168627" y="350744"/>
                    </a:cubicBezTo>
                    <a:cubicBezTo>
                      <a:pt x="179847" y="384456"/>
                      <a:pt x="197104" y="442691"/>
                      <a:pt x="205091" y="468870"/>
                    </a:cubicBezTo>
                    <a:cubicBezTo>
                      <a:pt x="213078" y="495049"/>
                      <a:pt x="213705" y="491978"/>
                      <a:pt x="216550" y="507819"/>
                    </a:cubicBezTo>
                    <a:cubicBezTo>
                      <a:pt x="219395" y="523660"/>
                      <a:pt x="219355" y="548958"/>
                      <a:pt x="222160" y="563917"/>
                    </a:cubicBezTo>
                    <a:cubicBezTo>
                      <a:pt x="224965" y="578876"/>
                      <a:pt x="231509" y="589161"/>
                      <a:pt x="233379" y="597576"/>
                    </a:cubicBezTo>
                    <a:cubicBezTo>
                      <a:pt x="235249" y="605991"/>
                      <a:pt x="225899" y="613003"/>
                      <a:pt x="233379" y="614405"/>
                    </a:cubicBezTo>
                    <a:cubicBezTo>
                      <a:pt x="240859" y="615807"/>
                      <a:pt x="271246" y="616743"/>
                      <a:pt x="278258" y="605991"/>
                    </a:cubicBezTo>
                    <a:cubicBezTo>
                      <a:pt x="285270" y="595239"/>
                      <a:pt x="277323" y="569995"/>
                      <a:pt x="275453" y="549893"/>
                    </a:cubicBezTo>
                    <a:cubicBezTo>
                      <a:pt x="273583" y="529791"/>
                      <a:pt x="268440" y="502677"/>
                      <a:pt x="267038" y="485380"/>
                    </a:cubicBezTo>
                    <a:cubicBezTo>
                      <a:pt x="265636" y="468083"/>
                      <a:pt x="268440" y="462473"/>
                      <a:pt x="267038" y="446111"/>
                    </a:cubicBezTo>
                    <a:cubicBezTo>
                      <a:pt x="265636" y="429749"/>
                      <a:pt x="262364" y="403570"/>
                      <a:pt x="258624" y="387208"/>
                    </a:cubicBezTo>
                    <a:cubicBezTo>
                      <a:pt x="254884" y="370846"/>
                      <a:pt x="250209" y="367106"/>
                      <a:pt x="244599" y="347939"/>
                    </a:cubicBezTo>
                    <a:cubicBezTo>
                      <a:pt x="238989" y="328772"/>
                      <a:pt x="230107" y="291841"/>
                      <a:pt x="224965" y="272207"/>
                    </a:cubicBezTo>
                    <a:cubicBezTo>
                      <a:pt x="219823" y="252573"/>
                      <a:pt x="219355" y="248365"/>
                      <a:pt x="213745" y="230133"/>
                    </a:cubicBezTo>
                    <a:cubicBezTo>
                      <a:pt x="208135" y="211901"/>
                      <a:pt x="201591" y="182917"/>
                      <a:pt x="191306" y="162815"/>
                    </a:cubicBezTo>
                    <a:cubicBezTo>
                      <a:pt x="181021" y="142713"/>
                      <a:pt x="165002" y="131334"/>
                      <a:pt x="152037" y="109522"/>
                    </a:cubicBezTo>
                    <a:cubicBezTo>
                      <a:pt x="139072" y="87710"/>
                      <a:pt x="130342" y="50174"/>
                      <a:pt x="113513" y="31942"/>
                    </a:cubicBezTo>
                    <a:cubicBezTo>
                      <a:pt x="96684" y="13710"/>
                      <a:pt x="68482" y="-1580"/>
                      <a:pt x="51061" y="130"/>
                    </a:cubicBezTo>
                    <a:cubicBezTo>
                      <a:pt x="33640" y="1840"/>
                      <a:pt x="23946" y="31452"/>
                      <a:pt x="8987" y="42204"/>
                    </a:cubicBezTo>
                    <a:cubicBezTo>
                      <a:pt x="-5972" y="52956"/>
                      <a:pt x="2044" y="89420"/>
                      <a:pt x="2979" y="106717"/>
                    </a:cubicBezTo>
                    <a:cubicBezTo>
                      <a:pt x="3914" y="124014"/>
                      <a:pt x="16012" y="165581"/>
                      <a:pt x="31426" y="185255"/>
                    </a:cubicBezTo>
                    <a:close/>
                  </a:path>
                </a:pathLst>
              </a:custGeom>
              <a:solidFill>
                <a:srgbClr val="008000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Freihandform 313"/>
              <p:cNvSpPr/>
              <p:nvPr/>
            </p:nvSpPr>
            <p:spPr>
              <a:xfrm>
                <a:off x="5903005" y="4336226"/>
                <a:ext cx="176906" cy="353857"/>
              </a:xfrm>
              <a:custGeom>
                <a:avLst/>
                <a:gdLst>
                  <a:gd name="connsiteX0" fmla="*/ 6666 w 174726"/>
                  <a:gd name="connsiteY0" fmla="*/ 7533 h 353969"/>
                  <a:gd name="connsiteX1" fmla="*/ 6666 w 174726"/>
                  <a:gd name="connsiteY1" fmla="*/ 178632 h 353969"/>
                  <a:gd name="connsiteX2" fmla="*/ 57154 w 174726"/>
                  <a:gd name="connsiteY2" fmla="*/ 198266 h 353969"/>
                  <a:gd name="connsiteX3" fmla="*/ 73984 w 174726"/>
                  <a:gd name="connsiteY3" fmla="*/ 229120 h 353969"/>
                  <a:gd name="connsiteX4" fmla="*/ 85203 w 174726"/>
                  <a:gd name="connsiteY4" fmla="*/ 268389 h 353969"/>
                  <a:gd name="connsiteX5" fmla="*/ 99228 w 174726"/>
                  <a:gd name="connsiteY5" fmla="*/ 307658 h 353969"/>
                  <a:gd name="connsiteX6" fmla="*/ 107643 w 174726"/>
                  <a:gd name="connsiteY6" fmla="*/ 338512 h 353969"/>
                  <a:gd name="connsiteX7" fmla="*/ 110448 w 174726"/>
                  <a:gd name="connsiteY7" fmla="*/ 352536 h 353969"/>
                  <a:gd name="connsiteX8" fmla="*/ 172155 w 174726"/>
                  <a:gd name="connsiteY8" fmla="*/ 304853 h 353969"/>
                  <a:gd name="connsiteX9" fmla="*/ 160936 w 174726"/>
                  <a:gd name="connsiteY9" fmla="*/ 217901 h 353969"/>
                  <a:gd name="connsiteX10" fmla="*/ 141301 w 174726"/>
                  <a:gd name="connsiteY10" fmla="*/ 170217 h 353969"/>
                  <a:gd name="connsiteX11" fmla="*/ 130082 w 174726"/>
                  <a:gd name="connsiteY11" fmla="*/ 116924 h 353969"/>
                  <a:gd name="connsiteX12" fmla="*/ 88008 w 174726"/>
                  <a:gd name="connsiteY12" fmla="*/ 63631 h 353969"/>
                  <a:gd name="connsiteX13" fmla="*/ 62764 w 174726"/>
                  <a:gd name="connsiteY13" fmla="*/ 32777 h 353969"/>
                  <a:gd name="connsiteX14" fmla="*/ 6666 w 174726"/>
                  <a:gd name="connsiteY14" fmla="*/ 7533 h 353969"/>
                  <a:gd name="connsiteX0" fmla="*/ 6666 w 177037"/>
                  <a:gd name="connsiteY0" fmla="*/ 7533 h 353969"/>
                  <a:gd name="connsiteX1" fmla="*/ 6666 w 177037"/>
                  <a:gd name="connsiteY1" fmla="*/ 178632 h 353969"/>
                  <a:gd name="connsiteX2" fmla="*/ 57154 w 177037"/>
                  <a:gd name="connsiteY2" fmla="*/ 198266 h 353969"/>
                  <a:gd name="connsiteX3" fmla="*/ 73984 w 177037"/>
                  <a:gd name="connsiteY3" fmla="*/ 229120 h 353969"/>
                  <a:gd name="connsiteX4" fmla="*/ 85203 w 177037"/>
                  <a:gd name="connsiteY4" fmla="*/ 268389 h 353969"/>
                  <a:gd name="connsiteX5" fmla="*/ 99228 w 177037"/>
                  <a:gd name="connsiteY5" fmla="*/ 307658 h 353969"/>
                  <a:gd name="connsiteX6" fmla="*/ 107643 w 177037"/>
                  <a:gd name="connsiteY6" fmla="*/ 338512 h 353969"/>
                  <a:gd name="connsiteX7" fmla="*/ 110448 w 177037"/>
                  <a:gd name="connsiteY7" fmla="*/ 352536 h 353969"/>
                  <a:gd name="connsiteX8" fmla="*/ 172155 w 177037"/>
                  <a:gd name="connsiteY8" fmla="*/ 304853 h 353969"/>
                  <a:gd name="connsiteX9" fmla="*/ 169590 w 177037"/>
                  <a:gd name="connsiteY9" fmla="*/ 200594 h 353969"/>
                  <a:gd name="connsiteX10" fmla="*/ 141301 w 177037"/>
                  <a:gd name="connsiteY10" fmla="*/ 170217 h 353969"/>
                  <a:gd name="connsiteX11" fmla="*/ 130082 w 177037"/>
                  <a:gd name="connsiteY11" fmla="*/ 116924 h 353969"/>
                  <a:gd name="connsiteX12" fmla="*/ 88008 w 177037"/>
                  <a:gd name="connsiteY12" fmla="*/ 63631 h 353969"/>
                  <a:gd name="connsiteX13" fmla="*/ 62764 w 177037"/>
                  <a:gd name="connsiteY13" fmla="*/ 32777 h 353969"/>
                  <a:gd name="connsiteX14" fmla="*/ 6666 w 177037"/>
                  <a:gd name="connsiteY14" fmla="*/ 7533 h 353969"/>
                  <a:gd name="connsiteX0" fmla="*/ 6666 w 177532"/>
                  <a:gd name="connsiteY0" fmla="*/ 7533 h 353969"/>
                  <a:gd name="connsiteX1" fmla="*/ 6666 w 177532"/>
                  <a:gd name="connsiteY1" fmla="*/ 178632 h 353969"/>
                  <a:gd name="connsiteX2" fmla="*/ 57154 w 177532"/>
                  <a:gd name="connsiteY2" fmla="*/ 198266 h 353969"/>
                  <a:gd name="connsiteX3" fmla="*/ 73984 w 177532"/>
                  <a:gd name="connsiteY3" fmla="*/ 229120 h 353969"/>
                  <a:gd name="connsiteX4" fmla="*/ 85203 w 177532"/>
                  <a:gd name="connsiteY4" fmla="*/ 268389 h 353969"/>
                  <a:gd name="connsiteX5" fmla="*/ 99228 w 177532"/>
                  <a:gd name="connsiteY5" fmla="*/ 307658 h 353969"/>
                  <a:gd name="connsiteX6" fmla="*/ 107643 w 177532"/>
                  <a:gd name="connsiteY6" fmla="*/ 338512 h 353969"/>
                  <a:gd name="connsiteX7" fmla="*/ 110448 w 177532"/>
                  <a:gd name="connsiteY7" fmla="*/ 352536 h 353969"/>
                  <a:gd name="connsiteX8" fmla="*/ 172155 w 177532"/>
                  <a:gd name="connsiteY8" fmla="*/ 304853 h 353969"/>
                  <a:gd name="connsiteX9" fmla="*/ 169590 w 177532"/>
                  <a:gd name="connsiteY9" fmla="*/ 200594 h 353969"/>
                  <a:gd name="connsiteX10" fmla="*/ 130082 w 177532"/>
                  <a:gd name="connsiteY10" fmla="*/ 116924 h 353969"/>
                  <a:gd name="connsiteX11" fmla="*/ 88008 w 177532"/>
                  <a:gd name="connsiteY11" fmla="*/ 63631 h 353969"/>
                  <a:gd name="connsiteX12" fmla="*/ 62764 w 177532"/>
                  <a:gd name="connsiteY12" fmla="*/ 32777 h 353969"/>
                  <a:gd name="connsiteX13" fmla="*/ 6666 w 177532"/>
                  <a:gd name="connsiteY13" fmla="*/ 7533 h 353969"/>
                  <a:gd name="connsiteX0" fmla="*/ 6666 w 176906"/>
                  <a:gd name="connsiteY0" fmla="*/ 7533 h 353969"/>
                  <a:gd name="connsiteX1" fmla="*/ 6666 w 176906"/>
                  <a:gd name="connsiteY1" fmla="*/ 178632 h 353969"/>
                  <a:gd name="connsiteX2" fmla="*/ 57154 w 176906"/>
                  <a:gd name="connsiteY2" fmla="*/ 198266 h 353969"/>
                  <a:gd name="connsiteX3" fmla="*/ 73984 w 176906"/>
                  <a:gd name="connsiteY3" fmla="*/ 229120 h 353969"/>
                  <a:gd name="connsiteX4" fmla="*/ 85203 w 176906"/>
                  <a:gd name="connsiteY4" fmla="*/ 268389 h 353969"/>
                  <a:gd name="connsiteX5" fmla="*/ 99228 w 176906"/>
                  <a:gd name="connsiteY5" fmla="*/ 307658 h 353969"/>
                  <a:gd name="connsiteX6" fmla="*/ 107643 w 176906"/>
                  <a:gd name="connsiteY6" fmla="*/ 338512 h 353969"/>
                  <a:gd name="connsiteX7" fmla="*/ 110448 w 176906"/>
                  <a:gd name="connsiteY7" fmla="*/ 352536 h 353969"/>
                  <a:gd name="connsiteX8" fmla="*/ 172155 w 176906"/>
                  <a:gd name="connsiteY8" fmla="*/ 304853 h 353969"/>
                  <a:gd name="connsiteX9" fmla="*/ 169590 w 176906"/>
                  <a:gd name="connsiteY9" fmla="*/ 200594 h 353969"/>
                  <a:gd name="connsiteX10" fmla="*/ 144504 w 176906"/>
                  <a:gd name="connsiteY10" fmla="*/ 116924 h 353969"/>
                  <a:gd name="connsiteX11" fmla="*/ 88008 w 176906"/>
                  <a:gd name="connsiteY11" fmla="*/ 63631 h 353969"/>
                  <a:gd name="connsiteX12" fmla="*/ 62764 w 176906"/>
                  <a:gd name="connsiteY12" fmla="*/ 32777 h 353969"/>
                  <a:gd name="connsiteX13" fmla="*/ 6666 w 176906"/>
                  <a:gd name="connsiteY13" fmla="*/ 7533 h 353969"/>
                  <a:gd name="connsiteX0" fmla="*/ 6666 w 176906"/>
                  <a:gd name="connsiteY0" fmla="*/ 7421 h 353857"/>
                  <a:gd name="connsiteX1" fmla="*/ 6666 w 176906"/>
                  <a:gd name="connsiteY1" fmla="*/ 178520 h 353857"/>
                  <a:gd name="connsiteX2" fmla="*/ 57154 w 176906"/>
                  <a:gd name="connsiteY2" fmla="*/ 198154 h 353857"/>
                  <a:gd name="connsiteX3" fmla="*/ 73984 w 176906"/>
                  <a:gd name="connsiteY3" fmla="*/ 229008 h 353857"/>
                  <a:gd name="connsiteX4" fmla="*/ 85203 w 176906"/>
                  <a:gd name="connsiteY4" fmla="*/ 268277 h 353857"/>
                  <a:gd name="connsiteX5" fmla="*/ 99228 w 176906"/>
                  <a:gd name="connsiteY5" fmla="*/ 307546 h 353857"/>
                  <a:gd name="connsiteX6" fmla="*/ 107643 w 176906"/>
                  <a:gd name="connsiteY6" fmla="*/ 338400 h 353857"/>
                  <a:gd name="connsiteX7" fmla="*/ 110448 w 176906"/>
                  <a:gd name="connsiteY7" fmla="*/ 352424 h 353857"/>
                  <a:gd name="connsiteX8" fmla="*/ 172155 w 176906"/>
                  <a:gd name="connsiteY8" fmla="*/ 304741 h 353857"/>
                  <a:gd name="connsiteX9" fmla="*/ 169590 w 176906"/>
                  <a:gd name="connsiteY9" fmla="*/ 200482 h 353857"/>
                  <a:gd name="connsiteX10" fmla="*/ 144504 w 176906"/>
                  <a:gd name="connsiteY10" fmla="*/ 116812 h 353857"/>
                  <a:gd name="connsiteX11" fmla="*/ 99547 w 176906"/>
                  <a:gd name="connsiteY11" fmla="*/ 49096 h 353857"/>
                  <a:gd name="connsiteX12" fmla="*/ 62764 w 176906"/>
                  <a:gd name="connsiteY12" fmla="*/ 32665 h 353857"/>
                  <a:gd name="connsiteX13" fmla="*/ 6666 w 176906"/>
                  <a:gd name="connsiteY13" fmla="*/ 7421 h 35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6906" h="353857">
                    <a:moveTo>
                      <a:pt x="6666" y="7421"/>
                    </a:moveTo>
                    <a:cubicBezTo>
                      <a:pt x="-2684" y="31730"/>
                      <a:pt x="-1749" y="146731"/>
                      <a:pt x="6666" y="178520"/>
                    </a:cubicBezTo>
                    <a:cubicBezTo>
                      <a:pt x="15081" y="210309"/>
                      <a:pt x="45934" y="189739"/>
                      <a:pt x="57154" y="198154"/>
                    </a:cubicBezTo>
                    <a:cubicBezTo>
                      <a:pt x="68374" y="206569"/>
                      <a:pt x="69309" y="217321"/>
                      <a:pt x="73984" y="229008"/>
                    </a:cubicBezTo>
                    <a:cubicBezTo>
                      <a:pt x="78659" y="240695"/>
                      <a:pt x="80996" y="255187"/>
                      <a:pt x="85203" y="268277"/>
                    </a:cubicBezTo>
                    <a:cubicBezTo>
                      <a:pt x="89410" y="281367"/>
                      <a:pt x="95488" y="295859"/>
                      <a:pt x="99228" y="307546"/>
                    </a:cubicBezTo>
                    <a:cubicBezTo>
                      <a:pt x="102968" y="319233"/>
                      <a:pt x="105773" y="330920"/>
                      <a:pt x="107643" y="338400"/>
                    </a:cubicBezTo>
                    <a:cubicBezTo>
                      <a:pt x="109513" y="345880"/>
                      <a:pt x="99696" y="358034"/>
                      <a:pt x="110448" y="352424"/>
                    </a:cubicBezTo>
                    <a:cubicBezTo>
                      <a:pt x="121200" y="346814"/>
                      <a:pt x="162298" y="330065"/>
                      <a:pt x="172155" y="304741"/>
                    </a:cubicBezTo>
                    <a:cubicBezTo>
                      <a:pt x="182012" y="279417"/>
                      <a:pt x="174198" y="231803"/>
                      <a:pt x="169590" y="200482"/>
                    </a:cubicBezTo>
                    <a:cubicBezTo>
                      <a:pt x="164982" y="169161"/>
                      <a:pt x="156178" y="142043"/>
                      <a:pt x="144504" y="116812"/>
                    </a:cubicBezTo>
                    <a:cubicBezTo>
                      <a:pt x="132830" y="91581"/>
                      <a:pt x="110767" y="63120"/>
                      <a:pt x="99547" y="49096"/>
                    </a:cubicBezTo>
                    <a:cubicBezTo>
                      <a:pt x="88327" y="35072"/>
                      <a:pt x="78244" y="39611"/>
                      <a:pt x="62764" y="32665"/>
                    </a:cubicBezTo>
                    <a:cubicBezTo>
                      <a:pt x="47284" y="25719"/>
                      <a:pt x="16016" y="-16888"/>
                      <a:pt x="6666" y="7421"/>
                    </a:cubicBezTo>
                    <a:close/>
                  </a:path>
                </a:pathLst>
              </a:custGeom>
              <a:solidFill>
                <a:srgbClr val="008000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2" name="Gerade Verbindung 301"/>
            <p:cNvCxnSpPr/>
            <p:nvPr/>
          </p:nvCxnSpPr>
          <p:spPr>
            <a:xfrm>
              <a:off x="5548653" y="4505985"/>
              <a:ext cx="507411" cy="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Gerade Verbindung 302"/>
            <p:cNvCxnSpPr/>
            <p:nvPr/>
          </p:nvCxnSpPr>
          <p:spPr>
            <a:xfrm>
              <a:off x="5580358" y="4109510"/>
              <a:ext cx="470158" cy="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Gerade Verbindung 303"/>
            <p:cNvCxnSpPr/>
            <p:nvPr/>
          </p:nvCxnSpPr>
          <p:spPr>
            <a:xfrm>
              <a:off x="5849656" y="4263928"/>
              <a:ext cx="398531" cy="0"/>
            </a:xfrm>
            <a:prstGeom prst="line">
              <a:avLst/>
            </a:prstGeom>
            <a:ln w="5080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Gerade Verbindung 304"/>
            <p:cNvCxnSpPr/>
            <p:nvPr/>
          </p:nvCxnSpPr>
          <p:spPr>
            <a:xfrm>
              <a:off x="6050516" y="4389235"/>
              <a:ext cx="0" cy="12414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rade Verbindung 305"/>
            <p:cNvCxnSpPr/>
            <p:nvPr/>
          </p:nvCxnSpPr>
          <p:spPr>
            <a:xfrm flipH="1">
              <a:off x="6053443" y="4100358"/>
              <a:ext cx="2621" cy="155690"/>
            </a:xfrm>
            <a:prstGeom prst="line">
              <a:avLst/>
            </a:prstGeom>
            <a:ln w="31750">
              <a:solidFill>
                <a:srgbClr val="9900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Freihandform 306"/>
            <p:cNvSpPr/>
            <p:nvPr/>
          </p:nvSpPr>
          <p:spPr>
            <a:xfrm>
              <a:off x="3884118" y="4517262"/>
              <a:ext cx="151526" cy="185686"/>
            </a:xfrm>
            <a:custGeom>
              <a:avLst/>
              <a:gdLst>
                <a:gd name="connsiteX0" fmla="*/ 1232 w 151526"/>
                <a:gd name="connsiteY0" fmla="*/ 34342 h 185686"/>
                <a:gd name="connsiteX1" fmla="*/ 28426 w 151526"/>
                <a:gd name="connsiteY1" fmla="*/ 92130 h 185686"/>
                <a:gd name="connsiteX2" fmla="*/ 42023 w 151526"/>
                <a:gd name="connsiteY2" fmla="*/ 149917 h 185686"/>
                <a:gd name="connsiteX3" fmla="*/ 48822 w 151526"/>
                <a:gd name="connsiteY3" fmla="*/ 180510 h 185686"/>
                <a:gd name="connsiteX4" fmla="*/ 120206 w 151526"/>
                <a:gd name="connsiteY4" fmla="*/ 180510 h 185686"/>
                <a:gd name="connsiteX5" fmla="*/ 130404 w 151526"/>
                <a:gd name="connsiteY5" fmla="*/ 129522 h 185686"/>
                <a:gd name="connsiteX6" fmla="*/ 130404 w 151526"/>
                <a:gd name="connsiteY6" fmla="*/ 61537 h 185686"/>
                <a:gd name="connsiteX7" fmla="*/ 140602 w 151526"/>
                <a:gd name="connsiteY7" fmla="*/ 41141 h 185686"/>
                <a:gd name="connsiteX8" fmla="*/ 147400 w 151526"/>
                <a:gd name="connsiteY8" fmla="*/ 13947 h 185686"/>
                <a:gd name="connsiteX9" fmla="*/ 72617 w 151526"/>
                <a:gd name="connsiteY9" fmla="*/ 350 h 185686"/>
                <a:gd name="connsiteX10" fmla="*/ 1232 w 151526"/>
                <a:gd name="connsiteY10" fmla="*/ 34342 h 18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526" h="185686">
                  <a:moveTo>
                    <a:pt x="1232" y="34342"/>
                  </a:moveTo>
                  <a:cubicBezTo>
                    <a:pt x="-6133" y="49639"/>
                    <a:pt x="21627" y="72867"/>
                    <a:pt x="28426" y="92130"/>
                  </a:cubicBezTo>
                  <a:cubicBezTo>
                    <a:pt x="35225" y="111393"/>
                    <a:pt x="38624" y="135187"/>
                    <a:pt x="42023" y="149917"/>
                  </a:cubicBezTo>
                  <a:cubicBezTo>
                    <a:pt x="45422" y="164647"/>
                    <a:pt x="35792" y="175411"/>
                    <a:pt x="48822" y="180510"/>
                  </a:cubicBezTo>
                  <a:cubicBezTo>
                    <a:pt x="61853" y="185609"/>
                    <a:pt x="106609" y="189008"/>
                    <a:pt x="120206" y="180510"/>
                  </a:cubicBezTo>
                  <a:cubicBezTo>
                    <a:pt x="133803" y="172012"/>
                    <a:pt x="128704" y="149351"/>
                    <a:pt x="130404" y="129522"/>
                  </a:cubicBezTo>
                  <a:cubicBezTo>
                    <a:pt x="132104" y="109693"/>
                    <a:pt x="128704" y="76267"/>
                    <a:pt x="130404" y="61537"/>
                  </a:cubicBezTo>
                  <a:cubicBezTo>
                    <a:pt x="132104" y="46807"/>
                    <a:pt x="137769" y="49073"/>
                    <a:pt x="140602" y="41141"/>
                  </a:cubicBezTo>
                  <a:cubicBezTo>
                    <a:pt x="143435" y="33209"/>
                    <a:pt x="158731" y="20745"/>
                    <a:pt x="147400" y="13947"/>
                  </a:cubicBezTo>
                  <a:cubicBezTo>
                    <a:pt x="136069" y="7149"/>
                    <a:pt x="98111" y="3749"/>
                    <a:pt x="72617" y="350"/>
                  </a:cubicBezTo>
                  <a:cubicBezTo>
                    <a:pt x="47123" y="-3049"/>
                    <a:pt x="8597" y="19045"/>
                    <a:pt x="1232" y="34342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Freihandform 307"/>
            <p:cNvSpPr/>
            <p:nvPr/>
          </p:nvSpPr>
          <p:spPr>
            <a:xfrm>
              <a:off x="4343977" y="4541182"/>
              <a:ext cx="410910" cy="169302"/>
            </a:xfrm>
            <a:custGeom>
              <a:avLst/>
              <a:gdLst>
                <a:gd name="connsiteX0" fmla="*/ 61202 w 462460"/>
                <a:gd name="connsiteY0" fmla="*/ 10197 h 307829"/>
                <a:gd name="connsiteX1" fmla="*/ 462314 w 462460"/>
                <a:gd name="connsiteY1" fmla="*/ 0 h 307829"/>
                <a:gd name="connsiteX2" fmla="*/ 462314 w 462460"/>
                <a:gd name="connsiteY2" fmla="*/ 0 h 307829"/>
                <a:gd name="connsiteX3" fmla="*/ 448717 w 462460"/>
                <a:gd name="connsiteY3" fmla="*/ 64586 h 307829"/>
                <a:gd name="connsiteX4" fmla="*/ 445318 w 462460"/>
                <a:gd name="connsiteY4" fmla="*/ 122373 h 307829"/>
                <a:gd name="connsiteX5" fmla="*/ 445318 w 462460"/>
                <a:gd name="connsiteY5" fmla="*/ 180160 h 307829"/>
                <a:gd name="connsiteX6" fmla="*/ 435120 w 462460"/>
                <a:gd name="connsiteY6" fmla="*/ 241347 h 307829"/>
                <a:gd name="connsiteX7" fmla="*/ 435120 w 462460"/>
                <a:gd name="connsiteY7" fmla="*/ 295735 h 307829"/>
                <a:gd name="connsiteX8" fmla="*/ 431721 w 462460"/>
                <a:gd name="connsiteY8" fmla="*/ 302533 h 307829"/>
                <a:gd name="connsiteX9" fmla="*/ 30608 w 462460"/>
                <a:gd name="connsiteY9" fmla="*/ 292336 h 307829"/>
                <a:gd name="connsiteX10" fmla="*/ 27209 w 462460"/>
                <a:gd name="connsiteY10" fmla="*/ 135970 h 307829"/>
                <a:gd name="connsiteX11" fmla="*/ 23810 w 462460"/>
                <a:gd name="connsiteY11" fmla="*/ 81582 h 307829"/>
                <a:gd name="connsiteX12" fmla="*/ 61202 w 462460"/>
                <a:gd name="connsiteY12" fmla="*/ 10197 h 307829"/>
                <a:gd name="connsiteX0" fmla="*/ 63706 w 465215"/>
                <a:gd name="connsiteY0" fmla="*/ 10197 h 312357"/>
                <a:gd name="connsiteX1" fmla="*/ 464818 w 465215"/>
                <a:gd name="connsiteY1" fmla="*/ 0 h 312357"/>
                <a:gd name="connsiteX2" fmla="*/ 464818 w 465215"/>
                <a:gd name="connsiteY2" fmla="*/ 0 h 312357"/>
                <a:gd name="connsiteX3" fmla="*/ 451221 w 465215"/>
                <a:gd name="connsiteY3" fmla="*/ 64586 h 312357"/>
                <a:gd name="connsiteX4" fmla="*/ 447822 w 465215"/>
                <a:gd name="connsiteY4" fmla="*/ 122373 h 312357"/>
                <a:gd name="connsiteX5" fmla="*/ 447822 w 465215"/>
                <a:gd name="connsiteY5" fmla="*/ 180160 h 312357"/>
                <a:gd name="connsiteX6" fmla="*/ 437624 w 465215"/>
                <a:gd name="connsiteY6" fmla="*/ 241347 h 312357"/>
                <a:gd name="connsiteX7" fmla="*/ 437624 w 465215"/>
                <a:gd name="connsiteY7" fmla="*/ 295735 h 312357"/>
                <a:gd name="connsiteX8" fmla="*/ 434225 w 465215"/>
                <a:gd name="connsiteY8" fmla="*/ 302533 h 312357"/>
                <a:gd name="connsiteX9" fmla="*/ 29713 w 465215"/>
                <a:gd name="connsiteY9" fmla="*/ 169963 h 312357"/>
                <a:gd name="connsiteX10" fmla="*/ 29713 w 465215"/>
                <a:gd name="connsiteY10" fmla="*/ 135970 h 312357"/>
                <a:gd name="connsiteX11" fmla="*/ 26314 w 465215"/>
                <a:gd name="connsiteY11" fmla="*/ 81582 h 312357"/>
                <a:gd name="connsiteX12" fmla="*/ 63706 w 465215"/>
                <a:gd name="connsiteY12" fmla="*/ 10197 h 312357"/>
                <a:gd name="connsiteX0" fmla="*/ 63706 w 464824"/>
                <a:gd name="connsiteY0" fmla="*/ 10197 h 315088"/>
                <a:gd name="connsiteX1" fmla="*/ 464818 w 464824"/>
                <a:gd name="connsiteY1" fmla="*/ 0 h 315088"/>
                <a:gd name="connsiteX2" fmla="*/ 464818 w 464824"/>
                <a:gd name="connsiteY2" fmla="*/ 0 h 315088"/>
                <a:gd name="connsiteX3" fmla="*/ 451221 w 464824"/>
                <a:gd name="connsiteY3" fmla="*/ 64586 h 315088"/>
                <a:gd name="connsiteX4" fmla="*/ 447822 w 464824"/>
                <a:gd name="connsiteY4" fmla="*/ 122373 h 315088"/>
                <a:gd name="connsiteX5" fmla="*/ 447822 w 464824"/>
                <a:gd name="connsiteY5" fmla="*/ 180160 h 315088"/>
                <a:gd name="connsiteX6" fmla="*/ 437624 w 464824"/>
                <a:gd name="connsiteY6" fmla="*/ 295735 h 315088"/>
                <a:gd name="connsiteX7" fmla="*/ 434225 w 464824"/>
                <a:gd name="connsiteY7" fmla="*/ 302533 h 315088"/>
                <a:gd name="connsiteX8" fmla="*/ 29713 w 464824"/>
                <a:gd name="connsiteY8" fmla="*/ 169963 h 315088"/>
                <a:gd name="connsiteX9" fmla="*/ 29713 w 464824"/>
                <a:gd name="connsiteY9" fmla="*/ 135970 h 315088"/>
                <a:gd name="connsiteX10" fmla="*/ 26314 w 464824"/>
                <a:gd name="connsiteY10" fmla="*/ 81582 h 315088"/>
                <a:gd name="connsiteX11" fmla="*/ 63706 w 464824"/>
                <a:gd name="connsiteY11" fmla="*/ 10197 h 315088"/>
                <a:gd name="connsiteX0" fmla="*/ 63706 w 464824"/>
                <a:gd name="connsiteY0" fmla="*/ 10197 h 318292"/>
                <a:gd name="connsiteX1" fmla="*/ 464818 w 464824"/>
                <a:gd name="connsiteY1" fmla="*/ 0 h 318292"/>
                <a:gd name="connsiteX2" fmla="*/ 464818 w 464824"/>
                <a:gd name="connsiteY2" fmla="*/ 0 h 318292"/>
                <a:gd name="connsiteX3" fmla="*/ 451221 w 464824"/>
                <a:gd name="connsiteY3" fmla="*/ 64586 h 318292"/>
                <a:gd name="connsiteX4" fmla="*/ 447822 w 464824"/>
                <a:gd name="connsiteY4" fmla="*/ 122373 h 318292"/>
                <a:gd name="connsiteX5" fmla="*/ 437624 w 464824"/>
                <a:gd name="connsiteY5" fmla="*/ 295735 h 318292"/>
                <a:gd name="connsiteX6" fmla="*/ 434225 w 464824"/>
                <a:gd name="connsiteY6" fmla="*/ 302533 h 318292"/>
                <a:gd name="connsiteX7" fmla="*/ 29713 w 464824"/>
                <a:gd name="connsiteY7" fmla="*/ 169963 h 318292"/>
                <a:gd name="connsiteX8" fmla="*/ 29713 w 464824"/>
                <a:gd name="connsiteY8" fmla="*/ 135970 h 318292"/>
                <a:gd name="connsiteX9" fmla="*/ 26314 w 464824"/>
                <a:gd name="connsiteY9" fmla="*/ 81582 h 318292"/>
                <a:gd name="connsiteX10" fmla="*/ 63706 w 464824"/>
                <a:gd name="connsiteY10" fmla="*/ 10197 h 318292"/>
                <a:gd name="connsiteX0" fmla="*/ 63706 w 464824"/>
                <a:gd name="connsiteY0" fmla="*/ 10197 h 296553"/>
                <a:gd name="connsiteX1" fmla="*/ 464818 w 464824"/>
                <a:gd name="connsiteY1" fmla="*/ 0 h 296553"/>
                <a:gd name="connsiteX2" fmla="*/ 464818 w 464824"/>
                <a:gd name="connsiteY2" fmla="*/ 0 h 296553"/>
                <a:gd name="connsiteX3" fmla="*/ 451221 w 464824"/>
                <a:gd name="connsiteY3" fmla="*/ 64586 h 296553"/>
                <a:gd name="connsiteX4" fmla="*/ 447822 w 464824"/>
                <a:gd name="connsiteY4" fmla="*/ 122373 h 296553"/>
                <a:gd name="connsiteX5" fmla="*/ 437624 w 464824"/>
                <a:gd name="connsiteY5" fmla="*/ 295735 h 296553"/>
                <a:gd name="connsiteX6" fmla="*/ 434225 w 464824"/>
                <a:gd name="connsiteY6" fmla="*/ 186958 h 296553"/>
                <a:gd name="connsiteX7" fmla="*/ 29713 w 464824"/>
                <a:gd name="connsiteY7" fmla="*/ 169963 h 296553"/>
                <a:gd name="connsiteX8" fmla="*/ 29713 w 464824"/>
                <a:gd name="connsiteY8" fmla="*/ 135970 h 296553"/>
                <a:gd name="connsiteX9" fmla="*/ 26314 w 464824"/>
                <a:gd name="connsiteY9" fmla="*/ 81582 h 296553"/>
                <a:gd name="connsiteX10" fmla="*/ 63706 w 464824"/>
                <a:gd name="connsiteY10" fmla="*/ 10197 h 296553"/>
                <a:gd name="connsiteX0" fmla="*/ 63706 w 468403"/>
                <a:gd name="connsiteY0" fmla="*/ 10197 h 189063"/>
                <a:gd name="connsiteX1" fmla="*/ 464818 w 468403"/>
                <a:gd name="connsiteY1" fmla="*/ 0 h 189063"/>
                <a:gd name="connsiteX2" fmla="*/ 464818 w 468403"/>
                <a:gd name="connsiteY2" fmla="*/ 0 h 189063"/>
                <a:gd name="connsiteX3" fmla="*/ 451221 w 468403"/>
                <a:gd name="connsiteY3" fmla="*/ 64586 h 189063"/>
                <a:gd name="connsiteX4" fmla="*/ 447822 w 468403"/>
                <a:gd name="connsiteY4" fmla="*/ 122373 h 189063"/>
                <a:gd name="connsiteX5" fmla="*/ 434225 w 468403"/>
                <a:gd name="connsiteY5" fmla="*/ 186958 h 189063"/>
                <a:gd name="connsiteX6" fmla="*/ 29713 w 468403"/>
                <a:gd name="connsiteY6" fmla="*/ 169963 h 189063"/>
                <a:gd name="connsiteX7" fmla="*/ 29713 w 468403"/>
                <a:gd name="connsiteY7" fmla="*/ 135970 h 189063"/>
                <a:gd name="connsiteX8" fmla="*/ 26314 w 468403"/>
                <a:gd name="connsiteY8" fmla="*/ 81582 h 189063"/>
                <a:gd name="connsiteX9" fmla="*/ 63706 w 468403"/>
                <a:gd name="connsiteY9" fmla="*/ 10197 h 189063"/>
                <a:gd name="connsiteX0" fmla="*/ 60434 w 461546"/>
                <a:gd name="connsiteY0" fmla="*/ 10197 h 185959"/>
                <a:gd name="connsiteX1" fmla="*/ 461546 w 461546"/>
                <a:gd name="connsiteY1" fmla="*/ 0 h 185959"/>
                <a:gd name="connsiteX2" fmla="*/ 461546 w 461546"/>
                <a:gd name="connsiteY2" fmla="*/ 0 h 185959"/>
                <a:gd name="connsiteX3" fmla="*/ 447949 w 461546"/>
                <a:gd name="connsiteY3" fmla="*/ 64586 h 185959"/>
                <a:gd name="connsiteX4" fmla="*/ 444550 w 461546"/>
                <a:gd name="connsiteY4" fmla="*/ 122373 h 185959"/>
                <a:gd name="connsiteX5" fmla="*/ 386763 w 461546"/>
                <a:gd name="connsiteY5" fmla="*/ 183558 h 185959"/>
                <a:gd name="connsiteX6" fmla="*/ 26441 w 461546"/>
                <a:gd name="connsiteY6" fmla="*/ 169963 h 185959"/>
                <a:gd name="connsiteX7" fmla="*/ 26441 w 461546"/>
                <a:gd name="connsiteY7" fmla="*/ 135970 h 185959"/>
                <a:gd name="connsiteX8" fmla="*/ 23042 w 461546"/>
                <a:gd name="connsiteY8" fmla="*/ 81582 h 185959"/>
                <a:gd name="connsiteX9" fmla="*/ 60434 w 461546"/>
                <a:gd name="connsiteY9" fmla="*/ 10197 h 185959"/>
                <a:gd name="connsiteX0" fmla="*/ 61692 w 462804"/>
                <a:gd name="connsiteY0" fmla="*/ 10197 h 177416"/>
                <a:gd name="connsiteX1" fmla="*/ 462804 w 462804"/>
                <a:gd name="connsiteY1" fmla="*/ 0 h 177416"/>
                <a:gd name="connsiteX2" fmla="*/ 462804 w 462804"/>
                <a:gd name="connsiteY2" fmla="*/ 0 h 177416"/>
                <a:gd name="connsiteX3" fmla="*/ 449207 w 462804"/>
                <a:gd name="connsiteY3" fmla="*/ 64586 h 177416"/>
                <a:gd name="connsiteX4" fmla="*/ 445808 w 462804"/>
                <a:gd name="connsiteY4" fmla="*/ 122373 h 177416"/>
                <a:gd name="connsiteX5" fmla="*/ 405017 w 462804"/>
                <a:gd name="connsiteY5" fmla="*/ 173360 h 177416"/>
                <a:gd name="connsiteX6" fmla="*/ 27699 w 462804"/>
                <a:gd name="connsiteY6" fmla="*/ 169963 h 177416"/>
                <a:gd name="connsiteX7" fmla="*/ 27699 w 462804"/>
                <a:gd name="connsiteY7" fmla="*/ 135970 h 177416"/>
                <a:gd name="connsiteX8" fmla="*/ 24300 w 462804"/>
                <a:gd name="connsiteY8" fmla="*/ 81582 h 177416"/>
                <a:gd name="connsiteX9" fmla="*/ 61692 w 462804"/>
                <a:gd name="connsiteY9" fmla="*/ 10197 h 177416"/>
                <a:gd name="connsiteX0" fmla="*/ 61692 w 462804"/>
                <a:gd name="connsiteY0" fmla="*/ 10197 h 176916"/>
                <a:gd name="connsiteX1" fmla="*/ 462804 w 462804"/>
                <a:gd name="connsiteY1" fmla="*/ 0 h 176916"/>
                <a:gd name="connsiteX2" fmla="*/ 462804 w 462804"/>
                <a:gd name="connsiteY2" fmla="*/ 0 h 176916"/>
                <a:gd name="connsiteX3" fmla="*/ 449207 w 462804"/>
                <a:gd name="connsiteY3" fmla="*/ 64586 h 176916"/>
                <a:gd name="connsiteX4" fmla="*/ 435610 w 462804"/>
                <a:gd name="connsiteY4" fmla="*/ 129171 h 176916"/>
                <a:gd name="connsiteX5" fmla="*/ 405017 w 462804"/>
                <a:gd name="connsiteY5" fmla="*/ 173360 h 176916"/>
                <a:gd name="connsiteX6" fmla="*/ 27699 w 462804"/>
                <a:gd name="connsiteY6" fmla="*/ 169963 h 176916"/>
                <a:gd name="connsiteX7" fmla="*/ 27699 w 462804"/>
                <a:gd name="connsiteY7" fmla="*/ 135970 h 176916"/>
                <a:gd name="connsiteX8" fmla="*/ 24300 w 462804"/>
                <a:gd name="connsiteY8" fmla="*/ 81582 h 176916"/>
                <a:gd name="connsiteX9" fmla="*/ 61692 w 462804"/>
                <a:gd name="connsiteY9" fmla="*/ 10197 h 176916"/>
                <a:gd name="connsiteX0" fmla="*/ 61692 w 462804"/>
                <a:gd name="connsiteY0" fmla="*/ 10197 h 176916"/>
                <a:gd name="connsiteX1" fmla="*/ 462804 w 462804"/>
                <a:gd name="connsiteY1" fmla="*/ 0 h 176916"/>
                <a:gd name="connsiteX2" fmla="*/ 462804 w 462804"/>
                <a:gd name="connsiteY2" fmla="*/ 0 h 176916"/>
                <a:gd name="connsiteX3" fmla="*/ 432211 w 462804"/>
                <a:gd name="connsiteY3" fmla="*/ 61186 h 176916"/>
                <a:gd name="connsiteX4" fmla="*/ 435610 w 462804"/>
                <a:gd name="connsiteY4" fmla="*/ 129171 h 176916"/>
                <a:gd name="connsiteX5" fmla="*/ 405017 w 462804"/>
                <a:gd name="connsiteY5" fmla="*/ 173360 h 176916"/>
                <a:gd name="connsiteX6" fmla="*/ 27699 w 462804"/>
                <a:gd name="connsiteY6" fmla="*/ 169963 h 176916"/>
                <a:gd name="connsiteX7" fmla="*/ 27699 w 462804"/>
                <a:gd name="connsiteY7" fmla="*/ 135970 h 176916"/>
                <a:gd name="connsiteX8" fmla="*/ 24300 w 462804"/>
                <a:gd name="connsiteY8" fmla="*/ 81582 h 176916"/>
                <a:gd name="connsiteX9" fmla="*/ 61692 w 462804"/>
                <a:gd name="connsiteY9" fmla="*/ 10197 h 176916"/>
                <a:gd name="connsiteX0" fmla="*/ 61692 w 486979"/>
                <a:gd name="connsiteY0" fmla="*/ 10197 h 176916"/>
                <a:gd name="connsiteX1" fmla="*/ 462804 w 486979"/>
                <a:gd name="connsiteY1" fmla="*/ 0 h 176916"/>
                <a:gd name="connsiteX2" fmla="*/ 439010 w 486979"/>
                <a:gd name="connsiteY2" fmla="*/ 10198 h 176916"/>
                <a:gd name="connsiteX3" fmla="*/ 432211 w 486979"/>
                <a:gd name="connsiteY3" fmla="*/ 61186 h 176916"/>
                <a:gd name="connsiteX4" fmla="*/ 435610 w 486979"/>
                <a:gd name="connsiteY4" fmla="*/ 129171 h 176916"/>
                <a:gd name="connsiteX5" fmla="*/ 405017 w 486979"/>
                <a:gd name="connsiteY5" fmla="*/ 173360 h 176916"/>
                <a:gd name="connsiteX6" fmla="*/ 27699 w 486979"/>
                <a:gd name="connsiteY6" fmla="*/ 169963 h 176916"/>
                <a:gd name="connsiteX7" fmla="*/ 27699 w 486979"/>
                <a:gd name="connsiteY7" fmla="*/ 135970 h 176916"/>
                <a:gd name="connsiteX8" fmla="*/ 24300 w 486979"/>
                <a:gd name="connsiteY8" fmla="*/ 81582 h 176916"/>
                <a:gd name="connsiteX9" fmla="*/ 61692 w 486979"/>
                <a:gd name="connsiteY9" fmla="*/ 10197 h 176916"/>
                <a:gd name="connsiteX0" fmla="*/ 61692 w 444872"/>
                <a:gd name="connsiteY0" fmla="*/ 0 h 166719"/>
                <a:gd name="connsiteX1" fmla="*/ 439010 w 444872"/>
                <a:gd name="connsiteY1" fmla="*/ 1 h 166719"/>
                <a:gd name="connsiteX2" fmla="*/ 432211 w 444872"/>
                <a:gd name="connsiteY2" fmla="*/ 50989 h 166719"/>
                <a:gd name="connsiteX3" fmla="*/ 435610 w 444872"/>
                <a:gd name="connsiteY3" fmla="*/ 118974 h 166719"/>
                <a:gd name="connsiteX4" fmla="*/ 405017 w 444872"/>
                <a:gd name="connsiteY4" fmla="*/ 163163 h 166719"/>
                <a:gd name="connsiteX5" fmla="*/ 27699 w 444872"/>
                <a:gd name="connsiteY5" fmla="*/ 159766 h 166719"/>
                <a:gd name="connsiteX6" fmla="*/ 27699 w 444872"/>
                <a:gd name="connsiteY6" fmla="*/ 125773 h 166719"/>
                <a:gd name="connsiteX7" fmla="*/ 24300 w 444872"/>
                <a:gd name="connsiteY7" fmla="*/ 71385 h 166719"/>
                <a:gd name="connsiteX8" fmla="*/ 61692 w 444872"/>
                <a:gd name="connsiteY8" fmla="*/ 0 h 166719"/>
                <a:gd name="connsiteX0" fmla="*/ 59812 w 437130"/>
                <a:gd name="connsiteY0" fmla="*/ 0 h 166719"/>
                <a:gd name="connsiteX1" fmla="*/ 437130 w 437130"/>
                <a:gd name="connsiteY1" fmla="*/ 1 h 166719"/>
                <a:gd name="connsiteX2" fmla="*/ 430331 w 437130"/>
                <a:gd name="connsiteY2" fmla="*/ 50989 h 166719"/>
                <a:gd name="connsiteX3" fmla="*/ 433730 w 437130"/>
                <a:gd name="connsiteY3" fmla="*/ 118974 h 166719"/>
                <a:gd name="connsiteX4" fmla="*/ 377737 w 437130"/>
                <a:gd name="connsiteY4" fmla="*/ 163163 h 166719"/>
                <a:gd name="connsiteX5" fmla="*/ 25819 w 437130"/>
                <a:gd name="connsiteY5" fmla="*/ 159766 h 166719"/>
                <a:gd name="connsiteX6" fmla="*/ 25819 w 437130"/>
                <a:gd name="connsiteY6" fmla="*/ 125773 h 166719"/>
                <a:gd name="connsiteX7" fmla="*/ 22420 w 437130"/>
                <a:gd name="connsiteY7" fmla="*/ 71385 h 166719"/>
                <a:gd name="connsiteX8" fmla="*/ 59812 w 437130"/>
                <a:gd name="connsiteY8" fmla="*/ 0 h 166719"/>
                <a:gd name="connsiteX0" fmla="*/ 59812 w 440103"/>
                <a:gd name="connsiteY0" fmla="*/ 0 h 166953"/>
                <a:gd name="connsiteX1" fmla="*/ 437130 w 440103"/>
                <a:gd name="connsiteY1" fmla="*/ 1 h 166953"/>
                <a:gd name="connsiteX2" fmla="*/ 430331 w 440103"/>
                <a:gd name="connsiteY2" fmla="*/ 50989 h 166953"/>
                <a:gd name="connsiteX3" fmla="*/ 440080 w 440103"/>
                <a:gd name="connsiteY3" fmla="*/ 115799 h 166953"/>
                <a:gd name="connsiteX4" fmla="*/ 377737 w 440103"/>
                <a:gd name="connsiteY4" fmla="*/ 163163 h 166953"/>
                <a:gd name="connsiteX5" fmla="*/ 25819 w 440103"/>
                <a:gd name="connsiteY5" fmla="*/ 159766 h 166953"/>
                <a:gd name="connsiteX6" fmla="*/ 25819 w 440103"/>
                <a:gd name="connsiteY6" fmla="*/ 125773 h 166953"/>
                <a:gd name="connsiteX7" fmla="*/ 22420 w 440103"/>
                <a:gd name="connsiteY7" fmla="*/ 71385 h 166953"/>
                <a:gd name="connsiteX8" fmla="*/ 59812 w 440103"/>
                <a:gd name="connsiteY8" fmla="*/ 0 h 166953"/>
                <a:gd name="connsiteX0" fmla="*/ 59812 w 437130"/>
                <a:gd name="connsiteY0" fmla="*/ 0 h 166953"/>
                <a:gd name="connsiteX1" fmla="*/ 437130 w 437130"/>
                <a:gd name="connsiteY1" fmla="*/ 1 h 166953"/>
                <a:gd name="connsiteX2" fmla="*/ 430331 w 437130"/>
                <a:gd name="connsiteY2" fmla="*/ 50989 h 166953"/>
                <a:gd name="connsiteX3" fmla="*/ 427380 w 437130"/>
                <a:gd name="connsiteY3" fmla="*/ 115799 h 166953"/>
                <a:gd name="connsiteX4" fmla="*/ 377737 w 437130"/>
                <a:gd name="connsiteY4" fmla="*/ 163163 h 166953"/>
                <a:gd name="connsiteX5" fmla="*/ 25819 w 437130"/>
                <a:gd name="connsiteY5" fmla="*/ 159766 h 166953"/>
                <a:gd name="connsiteX6" fmla="*/ 25819 w 437130"/>
                <a:gd name="connsiteY6" fmla="*/ 125773 h 166953"/>
                <a:gd name="connsiteX7" fmla="*/ 22420 w 437130"/>
                <a:gd name="connsiteY7" fmla="*/ 71385 h 166953"/>
                <a:gd name="connsiteX8" fmla="*/ 59812 w 437130"/>
                <a:gd name="connsiteY8" fmla="*/ 0 h 166953"/>
                <a:gd name="connsiteX0" fmla="*/ 59812 w 437130"/>
                <a:gd name="connsiteY0" fmla="*/ 0 h 166953"/>
                <a:gd name="connsiteX1" fmla="*/ 437130 w 437130"/>
                <a:gd name="connsiteY1" fmla="*/ 1 h 166953"/>
                <a:gd name="connsiteX2" fmla="*/ 430331 w 437130"/>
                <a:gd name="connsiteY2" fmla="*/ 50989 h 166953"/>
                <a:gd name="connsiteX3" fmla="*/ 427380 w 437130"/>
                <a:gd name="connsiteY3" fmla="*/ 115799 h 166953"/>
                <a:gd name="connsiteX4" fmla="*/ 377737 w 437130"/>
                <a:gd name="connsiteY4" fmla="*/ 163163 h 166953"/>
                <a:gd name="connsiteX5" fmla="*/ 25819 w 437130"/>
                <a:gd name="connsiteY5" fmla="*/ 159766 h 166953"/>
                <a:gd name="connsiteX6" fmla="*/ 25819 w 437130"/>
                <a:gd name="connsiteY6" fmla="*/ 125773 h 166953"/>
                <a:gd name="connsiteX7" fmla="*/ 28770 w 437130"/>
                <a:gd name="connsiteY7" fmla="*/ 74560 h 166953"/>
                <a:gd name="connsiteX8" fmla="*/ 59812 w 437130"/>
                <a:gd name="connsiteY8" fmla="*/ 0 h 166953"/>
                <a:gd name="connsiteX0" fmla="*/ 50804 w 428122"/>
                <a:gd name="connsiteY0" fmla="*/ 0 h 166953"/>
                <a:gd name="connsiteX1" fmla="*/ 428122 w 428122"/>
                <a:gd name="connsiteY1" fmla="*/ 1 h 166953"/>
                <a:gd name="connsiteX2" fmla="*/ 421323 w 428122"/>
                <a:gd name="connsiteY2" fmla="*/ 50989 h 166953"/>
                <a:gd name="connsiteX3" fmla="*/ 418372 w 428122"/>
                <a:gd name="connsiteY3" fmla="*/ 115799 h 166953"/>
                <a:gd name="connsiteX4" fmla="*/ 368729 w 428122"/>
                <a:gd name="connsiteY4" fmla="*/ 163163 h 166953"/>
                <a:gd name="connsiteX5" fmla="*/ 29511 w 428122"/>
                <a:gd name="connsiteY5" fmla="*/ 159766 h 166953"/>
                <a:gd name="connsiteX6" fmla="*/ 16811 w 428122"/>
                <a:gd name="connsiteY6" fmla="*/ 125773 h 166953"/>
                <a:gd name="connsiteX7" fmla="*/ 19762 w 428122"/>
                <a:gd name="connsiteY7" fmla="*/ 74560 h 166953"/>
                <a:gd name="connsiteX8" fmla="*/ 50804 w 428122"/>
                <a:gd name="connsiteY8" fmla="*/ 0 h 166953"/>
                <a:gd name="connsiteX0" fmla="*/ 42988 w 420306"/>
                <a:gd name="connsiteY0" fmla="*/ 0 h 166953"/>
                <a:gd name="connsiteX1" fmla="*/ 420306 w 420306"/>
                <a:gd name="connsiteY1" fmla="*/ 1 h 166953"/>
                <a:gd name="connsiteX2" fmla="*/ 413507 w 420306"/>
                <a:gd name="connsiteY2" fmla="*/ 50989 h 166953"/>
                <a:gd name="connsiteX3" fmla="*/ 410556 w 420306"/>
                <a:gd name="connsiteY3" fmla="*/ 115799 h 166953"/>
                <a:gd name="connsiteX4" fmla="*/ 360913 w 420306"/>
                <a:gd name="connsiteY4" fmla="*/ 163163 h 166953"/>
                <a:gd name="connsiteX5" fmla="*/ 34395 w 420306"/>
                <a:gd name="connsiteY5" fmla="*/ 159766 h 166953"/>
                <a:gd name="connsiteX6" fmla="*/ 8995 w 420306"/>
                <a:gd name="connsiteY6" fmla="*/ 125773 h 166953"/>
                <a:gd name="connsiteX7" fmla="*/ 11946 w 420306"/>
                <a:gd name="connsiteY7" fmla="*/ 74560 h 166953"/>
                <a:gd name="connsiteX8" fmla="*/ 42988 w 420306"/>
                <a:gd name="connsiteY8" fmla="*/ 0 h 166953"/>
                <a:gd name="connsiteX0" fmla="*/ 37000 w 414318"/>
                <a:gd name="connsiteY0" fmla="*/ 0 h 168363"/>
                <a:gd name="connsiteX1" fmla="*/ 414318 w 414318"/>
                <a:gd name="connsiteY1" fmla="*/ 1 h 168363"/>
                <a:gd name="connsiteX2" fmla="*/ 407519 w 414318"/>
                <a:gd name="connsiteY2" fmla="*/ 50989 h 168363"/>
                <a:gd name="connsiteX3" fmla="*/ 404568 w 414318"/>
                <a:gd name="connsiteY3" fmla="*/ 115799 h 168363"/>
                <a:gd name="connsiteX4" fmla="*/ 354925 w 414318"/>
                <a:gd name="connsiteY4" fmla="*/ 163163 h 168363"/>
                <a:gd name="connsiteX5" fmla="*/ 41107 w 414318"/>
                <a:gd name="connsiteY5" fmla="*/ 162941 h 168363"/>
                <a:gd name="connsiteX6" fmla="*/ 3007 w 414318"/>
                <a:gd name="connsiteY6" fmla="*/ 125773 h 168363"/>
                <a:gd name="connsiteX7" fmla="*/ 5958 w 414318"/>
                <a:gd name="connsiteY7" fmla="*/ 74560 h 168363"/>
                <a:gd name="connsiteX8" fmla="*/ 37000 w 414318"/>
                <a:gd name="connsiteY8" fmla="*/ 0 h 168363"/>
                <a:gd name="connsiteX0" fmla="*/ 37000 w 414318"/>
                <a:gd name="connsiteY0" fmla="*/ 0 h 167894"/>
                <a:gd name="connsiteX1" fmla="*/ 414318 w 414318"/>
                <a:gd name="connsiteY1" fmla="*/ 1 h 167894"/>
                <a:gd name="connsiteX2" fmla="*/ 407519 w 414318"/>
                <a:gd name="connsiteY2" fmla="*/ 50989 h 167894"/>
                <a:gd name="connsiteX3" fmla="*/ 399506 w 414318"/>
                <a:gd name="connsiteY3" fmla="*/ 122943 h 167894"/>
                <a:gd name="connsiteX4" fmla="*/ 354925 w 414318"/>
                <a:gd name="connsiteY4" fmla="*/ 163163 h 167894"/>
                <a:gd name="connsiteX5" fmla="*/ 41107 w 414318"/>
                <a:gd name="connsiteY5" fmla="*/ 162941 h 167894"/>
                <a:gd name="connsiteX6" fmla="*/ 3007 w 414318"/>
                <a:gd name="connsiteY6" fmla="*/ 125773 h 167894"/>
                <a:gd name="connsiteX7" fmla="*/ 5958 w 414318"/>
                <a:gd name="connsiteY7" fmla="*/ 74560 h 167894"/>
                <a:gd name="connsiteX8" fmla="*/ 37000 w 414318"/>
                <a:gd name="connsiteY8" fmla="*/ 0 h 167894"/>
                <a:gd name="connsiteX0" fmla="*/ 37654 w 414972"/>
                <a:gd name="connsiteY0" fmla="*/ 0 h 169416"/>
                <a:gd name="connsiteX1" fmla="*/ 414972 w 414972"/>
                <a:gd name="connsiteY1" fmla="*/ 1 h 169416"/>
                <a:gd name="connsiteX2" fmla="*/ 408173 w 414972"/>
                <a:gd name="connsiteY2" fmla="*/ 50989 h 169416"/>
                <a:gd name="connsiteX3" fmla="*/ 400160 w 414972"/>
                <a:gd name="connsiteY3" fmla="*/ 122943 h 169416"/>
                <a:gd name="connsiteX4" fmla="*/ 368232 w 414972"/>
                <a:gd name="connsiteY4" fmla="*/ 165544 h 169416"/>
                <a:gd name="connsiteX5" fmla="*/ 41761 w 414972"/>
                <a:gd name="connsiteY5" fmla="*/ 162941 h 169416"/>
                <a:gd name="connsiteX6" fmla="*/ 3661 w 414972"/>
                <a:gd name="connsiteY6" fmla="*/ 125773 h 169416"/>
                <a:gd name="connsiteX7" fmla="*/ 6612 w 414972"/>
                <a:gd name="connsiteY7" fmla="*/ 74560 h 169416"/>
                <a:gd name="connsiteX8" fmla="*/ 37654 w 414972"/>
                <a:gd name="connsiteY8" fmla="*/ 0 h 169416"/>
                <a:gd name="connsiteX0" fmla="*/ 59329 w 436647"/>
                <a:gd name="connsiteY0" fmla="*/ 0 h 169302"/>
                <a:gd name="connsiteX1" fmla="*/ 436647 w 436647"/>
                <a:gd name="connsiteY1" fmla="*/ 1 h 169302"/>
                <a:gd name="connsiteX2" fmla="*/ 429848 w 436647"/>
                <a:gd name="connsiteY2" fmla="*/ 50989 h 169302"/>
                <a:gd name="connsiteX3" fmla="*/ 421835 w 436647"/>
                <a:gd name="connsiteY3" fmla="*/ 122943 h 169302"/>
                <a:gd name="connsiteX4" fmla="*/ 389907 w 436647"/>
                <a:gd name="connsiteY4" fmla="*/ 165544 h 169302"/>
                <a:gd name="connsiteX5" fmla="*/ 63436 w 436647"/>
                <a:gd name="connsiteY5" fmla="*/ 162941 h 169302"/>
                <a:gd name="connsiteX6" fmla="*/ 31 w 436647"/>
                <a:gd name="connsiteY6" fmla="*/ 128154 h 169302"/>
                <a:gd name="connsiteX7" fmla="*/ 28287 w 436647"/>
                <a:gd name="connsiteY7" fmla="*/ 74560 h 169302"/>
                <a:gd name="connsiteX8" fmla="*/ 59329 w 436647"/>
                <a:gd name="connsiteY8" fmla="*/ 0 h 169302"/>
                <a:gd name="connsiteX0" fmla="*/ 59390 w 436708"/>
                <a:gd name="connsiteY0" fmla="*/ 0 h 169302"/>
                <a:gd name="connsiteX1" fmla="*/ 436708 w 436708"/>
                <a:gd name="connsiteY1" fmla="*/ 1 h 169302"/>
                <a:gd name="connsiteX2" fmla="*/ 429909 w 436708"/>
                <a:gd name="connsiteY2" fmla="*/ 50989 h 169302"/>
                <a:gd name="connsiteX3" fmla="*/ 421896 w 436708"/>
                <a:gd name="connsiteY3" fmla="*/ 122943 h 169302"/>
                <a:gd name="connsiteX4" fmla="*/ 389968 w 436708"/>
                <a:gd name="connsiteY4" fmla="*/ 165544 h 169302"/>
                <a:gd name="connsiteX5" fmla="*/ 63497 w 436708"/>
                <a:gd name="connsiteY5" fmla="*/ 162941 h 169302"/>
                <a:gd name="connsiteX6" fmla="*/ 92 w 436708"/>
                <a:gd name="connsiteY6" fmla="*/ 128154 h 169302"/>
                <a:gd name="connsiteX7" fmla="*/ 8103 w 436708"/>
                <a:gd name="connsiteY7" fmla="*/ 50747 h 169302"/>
                <a:gd name="connsiteX8" fmla="*/ 59390 w 436708"/>
                <a:gd name="connsiteY8" fmla="*/ 0 h 169302"/>
                <a:gd name="connsiteX0" fmla="*/ 59352 w 436670"/>
                <a:gd name="connsiteY0" fmla="*/ 0 h 169302"/>
                <a:gd name="connsiteX1" fmla="*/ 436670 w 436670"/>
                <a:gd name="connsiteY1" fmla="*/ 1 h 169302"/>
                <a:gd name="connsiteX2" fmla="*/ 429871 w 436670"/>
                <a:gd name="connsiteY2" fmla="*/ 50989 h 169302"/>
                <a:gd name="connsiteX3" fmla="*/ 421858 w 436670"/>
                <a:gd name="connsiteY3" fmla="*/ 122943 h 169302"/>
                <a:gd name="connsiteX4" fmla="*/ 389930 w 436670"/>
                <a:gd name="connsiteY4" fmla="*/ 165544 h 169302"/>
                <a:gd name="connsiteX5" fmla="*/ 63459 w 436670"/>
                <a:gd name="connsiteY5" fmla="*/ 162941 h 169302"/>
                <a:gd name="connsiteX6" fmla="*/ 54 w 436670"/>
                <a:gd name="connsiteY6" fmla="*/ 128154 h 169302"/>
                <a:gd name="connsiteX7" fmla="*/ 15657 w 436670"/>
                <a:gd name="connsiteY7" fmla="*/ 31697 h 169302"/>
                <a:gd name="connsiteX8" fmla="*/ 59352 w 436670"/>
                <a:gd name="connsiteY8" fmla="*/ 0 h 16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670" h="169302">
                  <a:moveTo>
                    <a:pt x="59352" y="0"/>
                  </a:moveTo>
                  <a:lnTo>
                    <a:pt x="436670" y="1"/>
                  </a:lnTo>
                  <a:cubicBezTo>
                    <a:pt x="434404" y="16997"/>
                    <a:pt x="432340" y="30499"/>
                    <a:pt x="429871" y="50989"/>
                  </a:cubicBezTo>
                  <a:cubicBezTo>
                    <a:pt x="427402" y="71479"/>
                    <a:pt x="422425" y="103681"/>
                    <a:pt x="421858" y="122943"/>
                  </a:cubicBezTo>
                  <a:cubicBezTo>
                    <a:pt x="419025" y="143338"/>
                    <a:pt x="449663" y="158878"/>
                    <a:pt x="389930" y="165544"/>
                  </a:cubicBezTo>
                  <a:cubicBezTo>
                    <a:pt x="330197" y="172210"/>
                    <a:pt x="128438" y="169173"/>
                    <a:pt x="63459" y="162941"/>
                  </a:cubicBezTo>
                  <a:cubicBezTo>
                    <a:pt x="-1520" y="156709"/>
                    <a:pt x="1187" y="163280"/>
                    <a:pt x="54" y="128154"/>
                  </a:cubicBezTo>
                  <a:cubicBezTo>
                    <a:pt x="-1079" y="93028"/>
                    <a:pt x="16223" y="53226"/>
                    <a:pt x="15657" y="31697"/>
                  </a:cubicBezTo>
                  <a:cubicBezTo>
                    <a:pt x="15090" y="10168"/>
                    <a:pt x="21676" y="23228"/>
                    <a:pt x="59352" y="0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Freihandform 308"/>
            <p:cNvSpPr/>
            <p:nvPr/>
          </p:nvSpPr>
          <p:spPr>
            <a:xfrm>
              <a:off x="5059963" y="4541404"/>
              <a:ext cx="531517" cy="176755"/>
            </a:xfrm>
            <a:custGeom>
              <a:avLst/>
              <a:gdLst>
                <a:gd name="connsiteX0" fmla="*/ 8764 w 275770"/>
                <a:gd name="connsiteY0" fmla="*/ 11336 h 174040"/>
                <a:gd name="connsiteX1" fmla="*/ 142114 w 275770"/>
                <a:gd name="connsiteY1" fmla="*/ 11336 h 174040"/>
                <a:gd name="connsiteX2" fmla="*/ 180214 w 275770"/>
                <a:gd name="connsiteY2" fmla="*/ 1811 h 174040"/>
                <a:gd name="connsiteX3" fmla="*/ 224664 w 275770"/>
                <a:gd name="connsiteY3" fmla="*/ 52611 h 174040"/>
                <a:gd name="connsiteX4" fmla="*/ 253239 w 275770"/>
                <a:gd name="connsiteY4" fmla="*/ 116111 h 174040"/>
                <a:gd name="connsiteX5" fmla="*/ 262764 w 275770"/>
                <a:gd name="connsiteY5" fmla="*/ 160561 h 174040"/>
                <a:gd name="connsiteX6" fmla="*/ 256414 w 275770"/>
                <a:gd name="connsiteY6" fmla="*/ 166911 h 174040"/>
                <a:gd name="connsiteX7" fmla="*/ 27814 w 275770"/>
                <a:gd name="connsiteY7" fmla="*/ 173261 h 174040"/>
                <a:gd name="connsiteX8" fmla="*/ 46864 w 275770"/>
                <a:gd name="connsiteY8" fmla="*/ 147861 h 174040"/>
                <a:gd name="connsiteX9" fmla="*/ 40514 w 275770"/>
                <a:gd name="connsiteY9" fmla="*/ 116111 h 174040"/>
                <a:gd name="connsiteX10" fmla="*/ 15114 w 275770"/>
                <a:gd name="connsiteY10" fmla="*/ 100236 h 174040"/>
                <a:gd name="connsiteX11" fmla="*/ 8764 w 275770"/>
                <a:gd name="connsiteY11" fmla="*/ 11336 h 174040"/>
                <a:gd name="connsiteX0" fmla="*/ 8764 w 275770"/>
                <a:gd name="connsiteY0" fmla="*/ 10019 h 172723"/>
                <a:gd name="connsiteX1" fmla="*/ 142114 w 275770"/>
                <a:gd name="connsiteY1" fmla="*/ 10019 h 172723"/>
                <a:gd name="connsiteX2" fmla="*/ 180214 w 275770"/>
                <a:gd name="connsiteY2" fmla="*/ 494 h 172723"/>
                <a:gd name="connsiteX3" fmla="*/ 239646 w 275770"/>
                <a:gd name="connsiteY3" fmla="*/ 27482 h 172723"/>
                <a:gd name="connsiteX4" fmla="*/ 253239 w 275770"/>
                <a:gd name="connsiteY4" fmla="*/ 114794 h 172723"/>
                <a:gd name="connsiteX5" fmla="*/ 262764 w 275770"/>
                <a:gd name="connsiteY5" fmla="*/ 159244 h 172723"/>
                <a:gd name="connsiteX6" fmla="*/ 256414 w 275770"/>
                <a:gd name="connsiteY6" fmla="*/ 165594 h 172723"/>
                <a:gd name="connsiteX7" fmla="*/ 27814 w 275770"/>
                <a:gd name="connsiteY7" fmla="*/ 171944 h 172723"/>
                <a:gd name="connsiteX8" fmla="*/ 46864 w 275770"/>
                <a:gd name="connsiteY8" fmla="*/ 146544 h 172723"/>
                <a:gd name="connsiteX9" fmla="*/ 40514 w 275770"/>
                <a:gd name="connsiteY9" fmla="*/ 114794 h 172723"/>
                <a:gd name="connsiteX10" fmla="*/ 15114 w 275770"/>
                <a:gd name="connsiteY10" fmla="*/ 98919 h 172723"/>
                <a:gd name="connsiteX11" fmla="*/ 8764 w 275770"/>
                <a:gd name="connsiteY11" fmla="*/ 10019 h 172723"/>
                <a:gd name="connsiteX0" fmla="*/ 8764 w 275390"/>
                <a:gd name="connsiteY0" fmla="*/ 10019 h 172723"/>
                <a:gd name="connsiteX1" fmla="*/ 142114 w 275390"/>
                <a:gd name="connsiteY1" fmla="*/ 10019 h 172723"/>
                <a:gd name="connsiteX2" fmla="*/ 180214 w 275390"/>
                <a:gd name="connsiteY2" fmla="*/ 494 h 172723"/>
                <a:gd name="connsiteX3" fmla="*/ 239646 w 275390"/>
                <a:gd name="connsiteY3" fmla="*/ 27482 h 172723"/>
                <a:gd name="connsiteX4" fmla="*/ 261979 w 275390"/>
                <a:gd name="connsiteY4" fmla="*/ 105269 h 172723"/>
                <a:gd name="connsiteX5" fmla="*/ 262764 w 275390"/>
                <a:gd name="connsiteY5" fmla="*/ 159244 h 172723"/>
                <a:gd name="connsiteX6" fmla="*/ 256414 w 275390"/>
                <a:gd name="connsiteY6" fmla="*/ 165594 h 172723"/>
                <a:gd name="connsiteX7" fmla="*/ 27814 w 275390"/>
                <a:gd name="connsiteY7" fmla="*/ 171944 h 172723"/>
                <a:gd name="connsiteX8" fmla="*/ 46864 w 275390"/>
                <a:gd name="connsiteY8" fmla="*/ 146544 h 172723"/>
                <a:gd name="connsiteX9" fmla="*/ 40514 w 275390"/>
                <a:gd name="connsiteY9" fmla="*/ 114794 h 172723"/>
                <a:gd name="connsiteX10" fmla="*/ 15114 w 275390"/>
                <a:gd name="connsiteY10" fmla="*/ 98919 h 172723"/>
                <a:gd name="connsiteX11" fmla="*/ 8764 w 275390"/>
                <a:gd name="connsiteY11" fmla="*/ 10019 h 172723"/>
                <a:gd name="connsiteX0" fmla="*/ 5830 w 272456"/>
                <a:gd name="connsiteY0" fmla="*/ 13178 h 175882"/>
                <a:gd name="connsiteX1" fmla="*/ 99228 w 272456"/>
                <a:gd name="connsiteY1" fmla="*/ 1272 h 175882"/>
                <a:gd name="connsiteX2" fmla="*/ 177280 w 272456"/>
                <a:gd name="connsiteY2" fmla="*/ 3653 h 175882"/>
                <a:gd name="connsiteX3" fmla="*/ 236712 w 272456"/>
                <a:gd name="connsiteY3" fmla="*/ 30641 h 175882"/>
                <a:gd name="connsiteX4" fmla="*/ 259045 w 272456"/>
                <a:gd name="connsiteY4" fmla="*/ 108428 h 175882"/>
                <a:gd name="connsiteX5" fmla="*/ 259830 w 272456"/>
                <a:gd name="connsiteY5" fmla="*/ 162403 h 175882"/>
                <a:gd name="connsiteX6" fmla="*/ 253480 w 272456"/>
                <a:gd name="connsiteY6" fmla="*/ 168753 h 175882"/>
                <a:gd name="connsiteX7" fmla="*/ 24880 w 272456"/>
                <a:gd name="connsiteY7" fmla="*/ 175103 h 175882"/>
                <a:gd name="connsiteX8" fmla="*/ 43930 w 272456"/>
                <a:gd name="connsiteY8" fmla="*/ 149703 h 175882"/>
                <a:gd name="connsiteX9" fmla="*/ 37580 w 272456"/>
                <a:gd name="connsiteY9" fmla="*/ 117953 h 175882"/>
                <a:gd name="connsiteX10" fmla="*/ 12180 w 272456"/>
                <a:gd name="connsiteY10" fmla="*/ 102078 h 175882"/>
                <a:gd name="connsiteX11" fmla="*/ 5830 w 272456"/>
                <a:gd name="connsiteY11" fmla="*/ 13178 h 175882"/>
                <a:gd name="connsiteX0" fmla="*/ 9566 w 276192"/>
                <a:gd name="connsiteY0" fmla="*/ 13178 h 175882"/>
                <a:gd name="connsiteX1" fmla="*/ 102964 w 276192"/>
                <a:gd name="connsiteY1" fmla="*/ 1272 h 175882"/>
                <a:gd name="connsiteX2" fmla="*/ 181016 w 276192"/>
                <a:gd name="connsiteY2" fmla="*/ 3653 h 175882"/>
                <a:gd name="connsiteX3" fmla="*/ 240448 w 276192"/>
                <a:gd name="connsiteY3" fmla="*/ 30641 h 175882"/>
                <a:gd name="connsiteX4" fmla="*/ 262781 w 276192"/>
                <a:gd name="connsiteY4" fmla="*/ 108428 h 175882"/>
                <a:gd name="connsiteX5" fmla="*/ 263566 w 276192"/>
                <a:gd name="connsiteY5" fmla="*/ 162403 h 175882"/>
                <a:gd name="connsiteX6" fmla="*/ 257216 w 276192"/>
                <a:gd name="connsiteY6" fmla="*/ 168753 h 175882"/>
                <a:gd name="connsiteX7" fmla="*/ 28616 w 276192"/>
                <a:gd name="connsiteY7" fmla="*/ 175103 h 175882"/>
                <a:gd name="connsiteX8" fmla="*/ 47666 w 276192"/>
                <a:gd name="connsiteY8" fmla="*/ 149703 h 175882"/>
                <a:gd name="connsiteX9" fmla="*/ 41316 w 276192"/>
                <a:gd name="connsiteY9" fmla="*/ 117953 h 175882"/>
                <a:gd name="connsiteX10" fmla="*/ 5928 w 276192"/>
                <a:gd name="connsiteY10" fmla="*/ 104459 h 175882"/>
                <a:gd name="connsiteX11" fmla="*/ 9566 w 276192"/>
                <a:gd name="connsiteY11" fmla="*/ 13178 h 175882"/>
                <a:gd name="connsiteX0" fmla="*/ 8833 w 275459"/>
                <a:gd name="connsiteY0" fmla="*/ 13178 h 175882"/>
                <a:gd name="connsiteX1" fmla="*/ 102231 w 275459"/>
                <a:gd name="connsiteY1" fmla="*/ 1272 h 175882"/>
                <a:gd name="connsiteX2" fmla="*/ 180283 w 275459"/>
                <a:gd name="connsiteY2" fmla="*/ 3653 h 175882"/>
                <a:gd name="connsiteX3" fmla="*/ 239715 w 275459"/>
                <a:gd name="connsiteY3" fmla="*/ 30641 h 175882"/>
                <a:gd name="connsiteX4" fmla="*/ 262048 w 275459"/>
                <a:gd name="connsiteY4" fmla="*/ 108428 h 175882"/>
                <a:gd name="connsiteX5" fmla="*/ 262833 w 275459"/>
                <a:gd name="connsiteY5" fmla="*/ 162403 h 175882"/>
                <a:gd name="connsiteX6" fmla="*/ 256483 w 275459"/>
                <a:gd name="connsiteY6" fmla="*/ 168753 h 175882"/>
                <a:gd name="connsiteX7" fmla="*/ 27883 w 275459"/>
                <a:gd name="connsiteY7" fmla="*/ 175103 h 175882"/>
                <a:gd name="connsiteX8" fmla="*/ 46933 w 275459"/>
                <a:gd name="connsiteY8" fmla="*/ 149703 h 175882"/>
                <a:gd name="connsiteX9" fmla="*/ 1879 w 275459"/>
                <a:gd name="connsiteY9" fmla="*/ 151290 h 175882"/>
                <a:gd name="connsiteX10" fmla="*/ 5195 w 275459"/>
                <a:gd name="connsiteY10" fmla="*/ 104459 h 175882"/>
                <a:gd name="connsiteX11" fmla="*/ 8833 w 275459"/>
                <a:gd name="connsiteY11" fmla="*/ 13178 h 175882"/>
                <a:gd name="connsiteX0" fmla="*/ 8534 w 275160"/>
                <a:gd name="connsiteY0" fmla="*/ 13178 h 175790"/>
                <a:gd name="connsiteX1" fmla="*/ 101932 w 275160"/>
                <a:gd name="connsiteY1" fmla="*/ 1272 h 175790"/>
                <a:gd name="connsiteX2" fmla="*/ 179984 w 275160"/>
                <a:gd name="connsiteY2" fmla="*/ 3653 h 175790"/>
                <a:gd name="connsiteX3" fmla="*/ 239416 w 275160"/>
                <a:gd name="connsiteY3" fmla="*/ 30641 h 175790"/>
                <a:gd name="connsiteX4" fmla="*/ 261749 w 275160"/>
                <a:gd name="connsiteY4" fmla="*/ 108428 h 175790"/>
                <a:gd name="connsiteX5" fmla="*/ 262534 w 275160"/>
                <a:gd name="connsiteY5" fmla="*/ 162403 h 175790"/>
                <a:gd name="connsiteX6" fmla="*/ 256184 w 275160"/>
                <a:gd name="connsiteY6" fmla="*/ 168753 h 175790"/>
                <a:gd name="connsiteX7" fmla="*/ 27584 w 275160"/>
                <a:gd name="connsiteY7" fmla="*/ 175103 h 175790"/>
                <a:gd name="connsiteX8" fmla="*/ 1580 w 275160"/>
                <a:gd name="connsiteY8" fmla="*/ 151290 h 175790"/>
                <a:gd name="connsiteX9" fmla="*/ 4896 w 275160"/>
                <a:gd name="connsiteY9" fmla="*/ 104459 h 175790"/>
                <a:gd name="connsiteX10" fmla="*/ 8534 w 275160"/>
                <a:gd name="connsiteY10" fmla="*/ 13178 h 175790"/>
                <a:gd name="connsiteX0" fmla="*/ 10262 w 276888"/>
                <a:gd name="connsiteY0" fmla="*/ 13178 h 175790"/>
                <a:gd name="connsiteX1" fmla="*/ 103660 w 276888"/>
                <a:gd name="connsiteY1" fmla="*/ 1272 h 175790"/>
                <a:gd name="connsiteX2" fmla="*/ 181712 w 276888"/>
                <a:gd name="connsiteY2" fmla="*/ 3653 h 175790"/>
                <a:gd name="connsiteX3" fmla="*/ 241144 w 276888"/>
                <a:gd name="connsiteY3" fmla="*/ 30641 h 175790"/>
                <a:gd name="connsiteX4" fmla="*/ 263477 w 276888"/>
                <a:gd name="connsiteY4" fmla="*/ 108428 h 175790"/>
                <a:gd name="connsiteX5" fmla="*/ 264262 w 276888"/>
                <a:gd name="connsiteY5" fmla="*/ 162403 h 175790"/>
                <a:gd name="connsiteX6" fmla="*/ 257912 w 276888"/>
                <a:gd name="connsiteY6" fmla="*/ 168753 h 175790"/>
                <a:gd name="connsiteX7" fmla="*/ 29312 w 276888"/>
                <a:gd name="connsiteY7" fmla="*/ 175103 h 175790"/>
                <a:gd name="connsiteX8" fmla="*/ 3308 w 276888"/>
                <a:gd name="connsiteY8" fmla="*/ 151290 h 175790"/>
                <a:gd name="connsiteX9" fmla="*/ 1630 w 276888"/>
                <a:gd name="connsiteY9" fmla="*/ 106840 h 175790"/>
                <a:gd name="connsiteX10" fmla="*/ 10262 w 276888"/>
                <a:gd name="connsiteY10" fmla="*/ 13178 h 175790"/>
                <a:gd name="connsiteX0" fmla="*/ 19002 w 276888"/>
                <a:gd name="connsiteY0" fmla="*/ 9958 h 177332"/>
                <a:gd name="connsiteX1" fmla="*/ 103660 w 276888"/>
                <a:gd name="connsiteY1" fmla="*/ 2814 h 177332"/>
                <a:gd name="connsiteX2" fmla="*/ 181712 w 276888"/>
                <a:gd name="connsiteY2" fmla="*/ 5195 h 177332"/>
                <a:gd name="connsiteX3" fmla="*/ 241144 w 276888"/>
                <a:gd name="connsiteY3" fmla="*/ 32183 h 177332"/>
                <a:gd name="connsiteX4" fmla="*/ 263477 w 276888"/>
                <a:gd name="connsiteY4" fmla="*/ 109970 h 177332"/>
                <a:gd name="connsiteX5" fmla="*/ 264262 w 276888"/>
                <a:gd name="connsiteY5" fmla="*/ 163945 h 177332"/>
                <a:gd name="connsiteX6" fmla="*/ 257912 w 276888"/>
                <a:gd name="connsiteY6" fmla="*/ 170295 h 177332"/>
                <a:gd name="connsiteX7" fmla="*/ 29312 w 276888"/>
                <a:gd name="connsiteY7" fmla="*/ 176645 h 177332"/>
                <a:gd name="connsiteX8" fmla="*/ 3308 w 276888"/>
                <a:gd name="connsiteY8" fmla="*/ 152832 h 177332"/>
                <a:gd name="connsiteX9" fmla="*/ 1630 w 276888"/>
                <a:gd name="connsiteY9" fmla="*/ 108382 h 177332"/>
                <a:gd name="connsiteX10" fmla="*/ 19002 w 276888"/>
                <a:gd name="connsiteY10" fmla="*/ 9958 h 177332"/>
                <a:gd name="connsiteX0" fmla="*/ 19002 w 277268"/>
                <a:gd name="connsiteY0" fmla="*/ 9958 h 177332"/>
                <a:gd name="connsiteX1" fmla="*/ 103660 w 277268"/>
                <a:gd name="connsiteY1" fmla="*/ 2814 h 177332"/>
                <a:gd name="connsiteX2" fmla="*/ 181712 w 277268"/>
                <a:gd name="connsiteY2" fmla="*/ 5195 h 177332"/>
                <a:gd name="connsiteX3" fmla="*/ 241144 w 277268"/>
                <a:gd name="connsiteY3" fmla="*/ 32183 h 177332"/>
                <a:gd name="connsiteX4" fmla="*/ 254737 w 277268"/>
                <a:gd name="connsiteY4" fmla="*/ 102826 h 177332"/>
                <a:gd name="connsiteX5" fmla="*/ 264262 w 277268"/>
                <a:gd name="connsiteY5" fmla="*/ 163945 h 177332"/>
                <a:gd name="connsiteX6" fmla="*/ 257912 w 277268"/>
                <a:gd name="connsiteY6" fmla="*/ 170295 h 177332"/>
                <a:gd name="connsiteX7" fmla="*/ 29312 w 277268"/>
                <a:gd name="connsiteY7" fmla="*/ 176645 h 177332"/>
                <a:gd name="connsiteX8" fmla="*/ 3308 w 277268"/>
                <a:gd name="connsiteY8" fmla="*/ 152832 h 177332"/>
                <a:gd name="connsiteX9" fmla="*/ 1630 w 277268"/>
                <a:gd name="connsiteY9" fmla="*/ 108382 h 177332"/>
                <a:gd name="connsiteX10" fmla="*/ 19002 w 277268"/>
                <a:gd name="connsiteY10" fmla="*/ 9958 h 177332"/>
                <a:gd name="connsiteX0" fmla="*/ 20412 w 278678"/>
                <a:gd name="connsiteY0" fmla="*/ 9958 h 176755"/>
                <a:gd name="connsiteX1" fmla="*/ 105070 w 278678"/>
                <a:gd name="connsiteY1" fmla="*/ 2814 h 176755"/>
                <a:gd name="connsiteX2" fmla="*/ 183122 w 278678"/>
                <a:gd name="connsiteY2" fmla="*/ 5195 h 176755"/>
                <a:gd name="connsiteX3" fmla="*/ 242554 w 278678"/>
                <a:gd name="connsiteY3" fmla="*/ 32183 h 176755"/>
                <a:gd name="connsiteX4" fmla="*/ 256147 w 278678"/>
                <a:gd name="connsiteY4" fmla="*/ 102826 h 176755"/>
                <a:gd name="connsiteX5" fmla="*/ 265672 w 278678"/>
                <a:gd name="connsiteY5" fmla="*/ 163945 h 176755"/>
                <a:gd name="connsiteX6" fmla="*/ 259322 w 278678"/>
                <a:gd name="connsiteY6" fmla="*/ 170295 h 176755"/>
                <a:gd name="connsiteX7" fmla="*/ 30722 w 278678"/>
                <a:gd name="connsiteY7" fmla="*/ 176645 h 176755"/>
                <a:gd name="connsiteX8" fmla="*/ 2221 w 278678"/>
                <a:gd name="connsiteY8" fmla="*/ 164738 h 176755"/>
                <a:gd name="connsiteX9" fmla="*/ 3040 w 278678"/>
                <a:gd name="connsiteY9" fmla="*/ 108382 h 176755"/>
                <a:gd name="connsiteX10" fmla="*/ 20412 w 278678"/>
                <a:gd name="connsiteY10" fmla="*/ 9958 h 17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678" h="176755">
                  <a:moveTo>
                    <a:pt x="20412" y="9958"/>
                  </a:moveTo>
                  <a:cubicBezTo>
                    <a:pt x="37417" y="-7637"/>
                    <a:pt x="77952" y="3608"/>
                    <a:pt x="105070" y="2814"/>
                  </a:cubicBezTo>
                  <a:cubicBezTo>
                    <a:pt x="132188" y="2020"/>
                    <a:pt x="160208" y="300"/>
                    <a:pt x="183122" y="5195"/>
                  </a:cubicBezTo>
                  <a:cubicBezTo>
                    <a:pt x="206036" y="10090"/>
                    <a:pt x="230383" y="15911"/>
                    <a:pt x="242554" y="32183"/>
                  </a:cubicBezTo>
                  <a:cubicBezTo>
                    <a:pt x="254725" y="48455"/>
                    <a:pt x="252294" y="80866"/>
                    <a:pt x="256147" y="102826"/>
                  </a:cubicBezTo>
                  <a:cubicBezTo>
                    <a:pt x="260000" y="124786"/>
                    <a:pt x="265143" y="152700"/>
                    <a:pt x="265672" y="163945"/>
                  </a:cubicBezTo>
                  <a:cubicBezTo>
                    <a:pt x="266201" y="175190"/>
                    <a:pt x="298480" y="168178"/>
                    <a:pt x="259322" y="170295"/>
                  </a:cubicBezTo>
                  <a:cubicBezTo>
                    <a:pt x="220164" y="172412"/>
                    <a:pt x="73572" y="177571"/>
                    <a:pt x="30722" y="176645"/>
                  </a:cubicBezTo>
                  <a:cubicBezTo>
                    <a:pt x="-12128" y="175719"/>
                    <a:pt x="6002" y="176512"/>
                    <a:pt x="2221" y="164738"/>
                  </a:cubicBezTo>
                  <a:cubicBezTo>
                    <a:pt x="-1560" y="152964"/>
                    <a:pt x="8" y="134179"/>
                    <a:pt x="3040" y="108382"/>
                  </a:cubicBezTo>
                  <a:cubicBezTo>
                    <a:pt x="6072" y="82585"/>
                    <a:pt x="3407" y="27553"/>
                    <a:pt x="20412" y="9958"/>
                  </a:cubicBezTo>
                  <a:close/>
                </a:path>
              </a:pathLst>
            </a:custGeom>
            <a:solidFill>
              <a:srgbClr val="008000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Freihandform 309"/>
            <p:cNvSpPr/>
            <p:nvPr/>
          </p:nvSpPr>
          <p:spPr>
            <a:xfrm>
              <a:off x="4336044" y="4546601"/>
              <a:ext cx="57931" cy="177205"/>
            </a:xfrm>
            <a:custGeom>
              <a:avLst/>
              <a:gdLst>
                <a:gd name="connsiteX0" fmla="*/ 46929 w 109489"/>
                <a:gd name="connsiteY0" fmla="*/ 25 h 171081"/>
                <a:gd name="connsiteX1" fmla="*/ 91379 w 109489"/>
                <a:gd name="connsiteY1" fmla="*/ 57175 h 171081"/>
                <a:gd name="connsiteX2" fmla="*/ 104079 w 109489"/>
                <a:gd name="connsiteY2" fmla="*/ 158775 h 171081"/>
                <a:gd name="connsiteX3" fmla="*/ 5654 w 109489"/>
                <a:gd name="connsiteY3" fmla="*/ 158775 h 171081"/>
                <a:gd name="connsiteX4" fmla="*/ 12004 w 109489"/>
                <a:gd name="connsiteY4" fmla="*/ 63525 h 171081"/>
                <a:gd name="connsiteX5" fmla="*/ 46929 w 109489"/>
                <a:gd name="connsiteY5" fmla="*/ 25 h 171081"/>
                <a:gd name="connsiteX0" fmla="*/ 46929 w 96048"/>
                <a:gd name="connsiteY0" fmla="*/ 27 h 179242"/>
                <a:gd name="connsiteX1" fmla="*/ 91379 w 96048"/>
                <a:gd name="connsiteY1" fmla="*/ 57177 h 179242"/>
                <a:gd name="connsiteX2" fmla="*/ 85029 w 96048"/>
                <a:gd name="connsiteY2" fmla="*/ 171477 h 179242"/>
                <a:gd name="connsiteX3" fmla="*/ 5654 w 96048"/>
                <a:gd name="connsiteY3" fmla="*/ 158777 h 179242"/>
                <a:gd name="connsiteX4" fmla="*/ 12004 w 96048"/>
                <a:gd name="connsiteY4" fmla="*/ 63527 h 179242"/>
                <a:gd name="connsiteX5" fmla="*/ 46929 w 96048"/>
                <a:gd name="connsiteY5" fmla="*/ 27 h 179242"/>
                <a:gd name="connsiteX0" fmla="*/ 46929 w 89360"/>
                <a:gd name="connsiteY0" fmla="*/ 0 h 178745"/>
                <a:gd name="connsiteX1" fmla="*/ 75504 w 89360"/>
                <a:gd name="connsiteY1" fmla="*/ 63500 h 178745"/>
                <a:gd name="connsiteX2" fmla="*/ 85029 w 89360"/>
                <a:gd name="connsiteY2" fmla="*/ 171450 h 178745"/>
                <a:gd name="connsiteX3" fmla="*/ 5654 w 89360"/>
                <a:gd name="connsiteY3" fmla="*/ 158750 h 178745"/>
                <a:gd name="connsiteX4" fmla="*/ 12004 w 89360"/>
                <a:gd name="connsiteY4" fmla="*/ 63500 h 178745"/>
                <a:gd name="connsiteX5" fmla="*/ 46929 w 89360"/>
                <a:gd name="connsiteY5" fmla="*/ 0 h 178745"/>
                <a:gd name="connsiteX0" fmla="*/ 46929 w 86716"/>
                <a:gd name="connsiteY0" fmla="*/ 0 h 174295"/>
                <a:gd name="connsiteX1" fmla="*/ 75504 w 86716"/>
                <a:gd name="connsiteY1" fmla="*/ 63500 h 174295"/>
                <a:gd name="connsiteX2" fmla="*/ 81854 w 86716"/>
                <a:gd name="connsiteY2" fmla="*/ 165100 h 174295"/>
                <a:gd name="connsiteX3" fmla="*/ 5654 w 86716"/>
                <a:gd name="connsiteY3" fmla="*/ 158750 h 174295"/>
                <a:gd name="connsiteX4" fmla="*/ 12004 w 86716"/>
                <a:gd name="connsiteY4" fmla="*/ 63500 h 174295"/>
                <a:gd name="connsiteX5" fmla="*/ 46929 w 86716"/>
                <a:gd name="connsiteY5" fmla="*/ 0 h 174295"/>
                <a:gd name="connsiteX0" fmla="*/ 46929 w 84154"/>
                <a:gd name="connsiteY0" fmla="*/ 5 h 174072"/>
                <a:gd name="connsiteX1" fmla="*/ 62804 w 84154"/>
                <a:gd name="connsiteY1" fmla="*/ 66680 h 174072"/>
                <a:gd name="connsiteX2" fmla="*/ 81854 w 84154"/>
                <a:gd name="connsiteY2" fmla="*/ 165105 h 174072"/>
                <a:gd name="connsiteX3" fmla="*/ 5654 w 84154"/>
                <a:gd name="connsiteY3" fmla="*/ 158755 h 174072"/>
                <a:gd name="connsiteX4" fmla="*/ 12004 w 84154"/>
                <a:gd name="connsiteY4" fmla="*/ 63505 h 174072"/>
                <a:gd name="connsiteX5" fmla="*/ 46929 w 84154"/>
                <a:gd name="connsiteY5" fmla="*/ 5 h 174072"/>
                <a:gd name="connsiteX0" fmla="*/ 46929 w 70103"/>
                <a:gd name="connsiteY0" fmla="*/ 5 h 174072"/>
                <a:gd name="connsiteX1" fmla="*/ 62804 w 70103"/>
                <a:gd name="connsiteY1" fmla="*/ 66680 h 174072"/>
                <a:gd name="connsiteX2" fmla="*/ 65979 w 70103"/>
                <a:gd name="connsiteY2" fmla="*/ 165105 h 174072"/>
                <a:gd name="connsiteX3" fmla="*/ 5654 w 70103"/>
                <a:gd name="connsiteY3" fmla="*/ 158755 h 174072"/>
                <a:gd name="connsiteX4" fmla="*/ 12004 w 70103"/>
                <a:gd name="connsiteY4" fmla="*/ 63505 h 174072"/>
                <a:gd name="connsiteX5" fmla="*/ 46929 w 70103"/>
                <a:gd name="connsiteY5" fmla="*/ 5 h 174072"/>
                <a:gd name="connsiteX0" fmla="*/ 37824 w 59825"/>
                <a:gd name="connsiteY0" fmla="*/ 5 h 177210"/>
                <a:gd name="connsiteX1" fmla="*/ 53699 w 59825"/>
                <a:gd name="connsiteY1" fmla="*/ 66680 h 177210"/>
                <a:gd name="connsiteX2" fmla="*/ 56874 w 59825"/>
                <a:gd name="connsiteY2" fmla="*/ 165105 h 177210"/>
                <a:gd name="connsiteX3" fmla="*/ 12424 w 59825"/>
                <a:gd name="connsiteY3" fmla="*/ 165105 h 177210"/>
                <a:gd name="connsiteX4" fmla="*/ 2899 w 59825"/>
                <a:gd name="connsiteY4" fmla="*/ 63505 h 177210"/>
                <a:gd name="connsiteX5" fmla="*/ 37824 w 59825"/>
                <a:gd name="connsiteY5" fmla="*/ 5 h 177210"/>
                <a:gd name="connsiteX0" fmla="*/ 35930 w 57931"/>
                <a:gd name="connsiteY0" fmla="*/ 0 h 177205"/>
                <a:gd name="connsiteX1" fmla="*/ 51805 w 57931"/>
                <a:gd name="connsiteY1" fmla="*/ 66675 h 177205"/>
                <a:gd name="connsiteX2" fmla="*/ 54980 w 57931"/>
                <a:gd name="connsiteY2" fmla="*/ 165100 h 177205"/>
                <a:gd name="connsiteX3" fmla="*/ 10530 w 57931"/>
                <a:gd name="connsiteY3" fmla="*/ 165100 h 177205"/>
                <a:gd name="connsiteX4" fmla="*/ 4180 w 57931"/>
                <a:gd name="connsiteY4" fmla="*/ 66675 h 177205"/>
                <a:gd name="connsiteX5" fmla="*/ 35930 w 57931"/>
                <a:gd name="connsiteY5" fmla="*/ 0 h 17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31" h="177205">
                  <a:moveTo>
                    <a:pt x="35930" y="0"/>
                  </a:moveTo>
                  <a:cubicBezTo>
                    <a:pt x="43867" y="0"/>
                    <a:pt x="48630" y="39158"/>
                    <a:pt x="51805" y="66675"/>
                  </a:cubicBezTo>
                  <a:cubicBezTo>
                    <a:pt x="54980" y="94192"/>
                    <a:pt x="61859" y="148696"/>
                    <a:pt x="54980" y="165100"/>
                  </a:cubicBezTo>
                  <a:cubicBezTo>
                    <a:pt x="48101" y="181504"/>
                    <a:pt x="25876" y="180975"/>
                    <a:pt x="10530" y="165100"/>
                  </a:cubicBezTo>
                  <a:cubicBezTo>
                    <a:pt x="-4816" y="149225"/>
                    <a:pt x="-53" y="94192"/>
                    <a:pt x="4180" y="66675"/>
                  </a:cubicBezTo>
                  <a:cubicBezTo>
                    <a:pt x="8413" y="39158"/>
                    <a:pt x="27993" y="0"/>
                    <a:pt x="35930" y="0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Ellipse 310"/>
            <p:cNvSpPr/>
            <p:nvPr/>
          </p:nvSpPr>
          <p:spPr>
            <a:xfrm>
              <a:off x="5512783" y="4726330"/>
              <a:ext cx="441737" cy="22907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Freihandform 311"/>
            <p:cNvSpPr/>
            <p:nvPr/>
          </p:nvSpPr>
          <p:spPr>
            <a:xfrm>
              <a:off x="5461000" y="4200118"/>
              <a:ext cx="238912" cy="440403"/>
            </a:xfrm>
            <a:custGeom>
              <a:avLst/>
              <a:gdLst>
                <a:gd name="connsiteX0" fmla="*/ 0 w 238912"/>
                <a:gd name="connsiteY0" fmla="*/ 3582 h 440403"/>
                <a:gd name="connsiteX1" fmla="*/ 0 w 238912"/>
                <a:gd name="connsiteY1" fmla="*/ 152807 h 440403"/>
                <a:gd name="connsiteX2" fmla="*/ 0 w 238912"/>
                <a:gd name="connsiteY2" fmla="*/ 152807 h 440403"/>
                <a:gd name="connsiteX3" fmla="*/ 104775 w 238912"/>
                <a:gd name="connsiteY3" fmla="*/ 194082 h 440403"/>
                <a:gd name="connsiteX4" fmla="*/ 139700 w 238912"/>
                <a:gd name="connsiteY4" fmla="*/ 263932 h 440403"/>
                <a:gd name="connsiteX5" fmla="*/ 187325 w 238912"/>
                <a:gd name="connsiteY5" fmla="*/ 390932 h 440403"/>
                <a:gd name="connsiteX6" fmla="*/ 190500 w 238912"/>
                <a:gd name="connsiteY6" fmla="*/ 435382 h 440403"/>
                <a:gd name="connsiteX7" fmla="*/ 234950 w 238912"/>
                <a:gd name="connsiteY7" fmla="*/ 429032 h 440403"/>
                <a:gd name="connsiteX8" fmla="*/ 234950 w 238912"/>
                <a:gd name="connsiteY8" fmla="*/ 343307 h 440403"/>
                <a:gd name="connsiteX9" fmla="*/ 219075 w 238912"/>
                <a:gd name="connsiteY9" fmla="*/ 232182 h 440403"/>
                <a:gd name="connsiteX10" fmla="*/ 193675 w 238912"/>
                <a:gd name="connsiteY10" fmla="*/ 140107 h 440403"/>
                <a:gd name="connsiteX11" fmla="*/ 158750 w 238912"/>
                <a:gd name="connsiteY11" fmla="*/ 70257 h 440403"/>
                <a:gd name="connsiteX12" fmla="*/ 120650 w 238912"/>
                <a:gd name="connsiteY12" fmla="*/ 22632 h 440403"/>
                <a:gd name="connsiteX13" fmla="*/ 63500 w 238912"/>
                <a:gd name="connsiteY13" fmla="*/ 3582 h 440403"/>
                <a:gd name="connsiteX14" fmla="*/ 0 w 238912"/>
                <a:gd name="connsiteY14" fmla="*/ 3582 h 44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8912" h="440403">
                  <a:moveTo>
                    <a:pt x="0" y="3582"/>
                  </a:moveTo>
                  <a:lnTo>
                    <a:pt x="0" y="152807"/>
                  </a:lnTo>
                  <a:lnTo>
                    <a:pt x="0" y="152807"/>
                  </a:lnTo>
                  <a:cubicBezTo>
                    <a:pt x="17462" y="159686"/>
                    <a:pt x="81492" y="175561"/>
                    <a:pt x="104775" y="194082"/>
                  </a:cubicBezTo>
                  <a:cubicBezTo>
                    <a:pt x="128058" y="212603"/>
                    <a:pt x="125942" y="231124"/>
                    <a:pt x="139700" y="263932"/>
                  </a:cubicBezTo>
                  <a:cubicBezTo>
                    <a:pt x="153458" y="296740"/>
                    <a:pt x="178858" y="362357"/>
                    <a:pt x="187325" y="390932"/>
                  </a:cubicBezTo>
                  <a:cubicBezTo>
                    <a:pt x="195792" y="419507"/>
                    <a:pt x="182563" y="429032"/>
                    <a:pt x="190500" y="435382"/>
                  </a:cubicBezTo>
                  <a:cubicBezTo>
                    <a:pt x="198437" y="441732"/>
                    <a:pt x="227542" y="444378"/>
                    <a:pt x="234950" y="429032"/>
                  </a:cubicBezTo>
                  <a:cubicBezTo>
                    <a:pt x="242358" y="413686"/>
                    <a:pt x="237596" y="376115"/>
                    <a:pt x="234950" y="343307"/>
                  </a:cubicBezTo>
                  <a:cubicBezTo>
                    <a:pt x="232304" y="310499"/>
                    <a:pt x="225954" y="266049"/>
                    <a:pt x="219075" y="232182"/>
                  </a:cubicBezTo>
                  <a:cubicBezTo>
                    <a:pt x="212196" y="198315"/>
                    <a:pt x="203729" y="167095"/>
                    <a:pt x="193675" y="140107"/>
                  </a:cubicBezTo>
                  <a:cubicBezTo>
                    <a:pt x="183621" y="113120"/>
                    <a:pt x="170921" y="89836"/>
                    <a:pt x="158750" y="70257"/>
                  </a:cubicBezTo>
                  <a:cubicBezTo>
                    <a:pt x="146579" y="50678"/>
                    <a:pt x="136525" y="33745"/>
                    <a:pt x="120650" y="22632"/>
                  </a:cubicBezTo>
                  <a:cubicBezTo>
                    <a:pt x="104775" y="11520"/>
                    <a:pt x="84137" y="7815"/>
                    <a:pt x="63500" y="3582"/>
                  </a:cubicBezTo>
                  <a:cubicBezTo>
                    <a:pt x="42863" y="-651"/>
                    <a:pt x="19844" y="-1710"/>
                    <a:pt x="0" y="3582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5" name="Rectangle 5"/>
          <p:cNvSpPr>
            <a:spLocks noChangeArrowheads="1"/>
          </p:cNvSpPr>
          <p:nvPr/>
        </p:nvSpPr>
        <p:spPr bwMode="auto">
          <a:xfrm>
            <a:off x="71456" y="3193807"/>
            <a:ext cx="4164313" cy="337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ICT operation principle for </a:t>
            </a:r>
            <a:r>
              <a:rPr lang="en-US" altLang="de-DE" sz="1600" b="1" dirty="0" err="1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ps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 pulses: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Image current on </a:t>
            </a:r>
            <a:r>
              <a:rPr lang="en-US" altLang="de-DE" sz="1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shell with gap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Storage of induced charges at </a:t>
            </a:r>
            <a:r>
              <a:rPr lang="en-US" altLang="de-DE" sz="2000" b="1" i="1" dirty="0" err="1" smtClean="0">
                <a:solidFill>
                  <a:srgbClr val="9900CC"/>
                </a:solidFill>
                <a:latin typeface="Calibri" panose="020F0502020204030204" pitchFamily="34" charset="0"/>
              </a:rPr>
              <a:t>C</a:t>
            </a:r>
            <a:r>
              <a:rPr lang="en-US" altLang="de-DE" sz="2000" b="1" i="1" baseline="-25000" dirty="0" err="1" smtClean="0">
                <a:solidFill>
                  <a:srgbClr val="9900CC"/>
                </a:solidFill>
                <a:latin typeface="Calibri" panose="020F0502020204030204" pitchFamily="34" charset="0"/>
              </a:rPr>
              <a:t>int</a:t>
            </a:r>
            <a:endParaRPr lang="en-US" altLang="de-DE" sz="2000" b="1" i="1" baseline="-25000" dirty="0" smtClean="0">
              <a:solidFill>
                <a:srgbClr val="9900CC"/>
              </a:solidFill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‘Slow’ recombination of charges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Sensing </a:t>
            </a:r>
            <a:r>
              <a:rPr lang="en-US" altLang="de-DE" sz="1600" dirty="0" smtClean="0">
                <a:latin typeface="Calibri" panose="020F0502020204030204" pitchFamily="34" charset="0"/>
              </a:rPr>
              <a:t>this current with 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FCT</a:t>
            </a:r>
            <a:r>
              <a:rPr lang="en-US" altLang="de-DE" sz="1600" dirty="0" smtClean="0"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      </a:t>
            </a:r>
            <a:r>
              <a:rPr lang="en-US" altLang="de-DE" sz="1600" b="1" dirty="0">
                <a:latin typeface="Calibri" panose="020F0502020204030204" pitchFamily="34" charset="0"/>
                <a:sym typeface="Symbol"/>
              </a:rPr>
              <a:t>stretched </a:t>
            </a:r>
            <a:r>
              <a:rPr lang="en-US" altLang="de-DE" sz="1600" b="1" dirty="0" smtClean="0">
                <a:latin typeface="Calibri" panose="020F0502020204030204" pitchFamily="34" charset="0"/>
                <a:sym typeface="Symbol"/>
              </a:rPr>
              <a:t>pulse,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length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      independent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on input  called </a:t>
            </a:r>
            <a:r>
              <a:rPr lang="en-US" altLang="de-DE" sz="1600" b="1" dirty="0" smtClean="0">
                <a:latin typeface="Calibri" panose="020F0502020204030204" pitchFamily="34" charset="0"/>
                <a:sym typeface="Symbol"/>
              </a:rPr>
              <a:t>ICT</a:t>
            </a:r>
            <a:endParaRPr lang="en-US" altLang="de-DE" sz="1600" b="1" dirty="0" smtClean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</a:rPr>
              <a:t>Torus1  for correct inductance: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      damped resonant circuit of entire devices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Broad bandpass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filter 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ringing signal,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</a:rPr>
              <a:t>     to </a:t>
            </a:r>
            <a:r>
              <a:rPr lang="en-US" altLang="de-DE" sz="1600" dirty="0">
                <a:latin typeface="Calibri" panose="020F0502020204030204" pitchFamily="34" charset="0"/>
              </a:rPr>
              <a:t>enlarge sensitivity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sz="1600" dirty="0" smtClean="0">
                <a:latin typeface="Calibri" panose="020F0502020204030204" pitchFamily="34" charset="0"/>
              </a:rPr>
              <a:t>called </a:t>
            </a:r>
            <a:r>
              <a:rPr lang="en-US" altLang="de-DE" sz="1600" b="1" dirty="0" smtClean="0">
                <a:latin typeface="Calibri" panose="020F0502020204030204" pitchFamily="34" charset="0"/>
              </a:rPr>
              <a:t>Turbo-ICT</a:t>
            </a:r>
            <a:endParaRPr lang="en-US" altLang="de-DE" sz="1600" dirty="0" smtClean="0">
              <a:latin typeface="Calibri" panose="020F0502020204030204" pitchFamily="34" charset="0"/>
            </a:endParaRPr>
          </a:p>
        </p:txBody>
      </p:sp>
      <p:grpSp>
        <p:nvGrpSpPr>
          <p:cNvPr id="7175" name="Gruppieren 7174"/>
          <p:cNvGrpSpPr/>
          <p:nvPr/>
        </p:nvGrpSpPr>
        <p:grpSpPr>
          <a:xfrm>
            <a:off x="4521276" y="1172206"/>
            <a:ext cx="4576065" cy="2179263"/>
            <a:chOff x="5110563" y="908720"/>
            <a:chExt cx="5129339" cy="2442749"/>
          </a:xfrm>
        </p:grpSpPr>
        <p:pic>
          <p:nvPicPr>
            <p:cNvPr id="12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6454590">
              <a:off x="5573033" y="1379285"/>
              <a:ext cx="2278051" cy="1566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16"/>
            <a:stretch/>
          </p:blipFill>
          <p:spPr bwMode="auto">
            <a:xfrm rot="5695518">
              <a:off x="8327599" y="1439166"/>
              <a:ext cx="2239834" cy="1584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0" name="Gerade Verbindung mit Pfeil 129"/>
            <p:cNvCxnSpPr/>
            <p:nvPr/>
          </p:nvCxnSpPr>
          <p:spPr>
            <a:xfrm>
              <a:off x="5348552" y="1852517"/>
              <a:ext cx="1482216" cy="49246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5"/>
            <p:cNvSpPr>
              <a:spLocks noChangeArrowheads="1"/>
            </p:cNvSpPr>
            <p:nvPr/>
          </p:nvSpPr>
          <p:spPr bwMode="auto">
            <a:xfrm rot="1128786">
              <a:off x="5131926" y="1676701"/>
              <a:ext cx="1553571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400"/>
                </a:spcBef>
              </a:pPr>
              <a:r>
                <a:rPr lang="en-US" altLang="de-DE" sz="15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bunched beam </a:t>
              </a:r>
              <a:endParaRPr lang="en-US" altLang="de-DE" sz="15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6" name="Rectangle 5"/>
            <p:cNvSpPr>
              <a:spLocks noChangeArrowheads="1"/>
            </p:cNvSpPr>
            <p:nvPr/>
          </p:nvSpPr>
          <p:spPr bwMode="auto">
            <a:xfrm>
              <a:off x="5110563" y="2948070"/>
              <a:ext cx="891745" cy="288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1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cxnSp>
          <p:nvCxnSpPr>
            <p:cNvPr id="137" name="Gerade Verbindung mit Pfeil 136"/>
            <p:cNvCxnSpPr>
              <a:stCxn id="136" idx="3"/>
            </p:cNvCxnSpPr>
            <p:nvPr/>
          </p:nvCxnSpPr>
          <p:spPr>
            <a:xfrm flipV="1">
              <a:off x="6002308" y="2815556"/>
              <a:ext cx="392442" cy="27665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5"/>
            <p:cNvSpPr>
              <a:spLocks noChangeArrowheads="1"/>
            </p:cNvSpPr>
            <p:nvPr/>
          </p:nvSpPr>
          <p:spPr bwMode="auto">
            <a:xfrm>
              <a:off x="7055995" y="2951895"/>
              <a:ext cx="1437704" cy="3047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torus 2: FCT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cxnSp>
          <p:nvCxnSpPr>
            <p:cNvPr id="142" name="Gerade Verbindung mit Pfeil 141"/>
            <p:cNvCxnSpPr>
              <a:stCxn id="141" idx="1"/>
            </p:cNvCxnSpPr>
            <p:nvPr/>
          </p:nvCxnSpPr>
          <p:spPr>
            <a:xfrm flipH="1" flipV="1">
              <a:off x="6609871" y="2929570"/>
              <a:ext cx="446124" cy="174695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5"/>
            <p:cNvSpPr>
              <a:spLocks noChangeArrowheads="1"/>
            </p:cNvSpPr>
            <p:nvPr/>
          </p:nvSpPr>
          <p:spPr bwMode="auto">
            <a:xfrm>
              <a:off x="7440948" y="1556792"/>
              <a:ext cx="979443" cy="689977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7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slotted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shell</a:t>
              </a:r>
              <a:endPara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48" name="Gerade Verbindung mit Pfeil 147"/>
            <p:cNvCxnSpPr>
              <a:stCxn id="161" idx="1"/>
            </p:cNvCxnSpPr>
            <p:nvPr/>
          </p:nvCxnSpPr>
          <p:spPr>
            <a:xfrm flipH="1">
              <a:off x="6924663" y="2534726"/>
              <a:ext cx="260612" cy="177220"/>
            </a:xfrm>
            <a:prstGeom prst="straightConnector1">
              <a:avLst/>
            </a:prstGeom>
            <a:ln>
              <a:solidFill>
                <a:srgbClr val="FF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Gerade Verbindung mit Pfeil 151"/>
            <p:cNvCxnSpPr>
              <a:stCxn id="147" idx="1"/>
            </p:cNvCxnSpPr>
            <p:nvPr/>
          </p:nvCxnSpPr>
          <p:spPr>
            <a:xfrm flipH="1" flipV="1">
              <a:off x="7092058" y="1879959"/>
              <a:ext cx="348890" cy="21822"/>
            </a:xfrm>
            <a:prstGeom prst="straightConnector1">
              <a:avLst/>
            </a:prstGeom>
            <a:ln>
              <a:solidFill>
                <a:srgbClr val="99FF33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tangle 5"/>
            <p:cNvSpPr>
              <a:spLocks noChangeArrowheads="1"/>
            </p:cNvSpPr>
            <p:nvPr/>
          </p:nvSpPr>
          <p:spPr bwMode="auto">
            <a:xfrm>
              <a:off x="7185275" y="2344983"/>
              <a:ext cx="1450006" cy="379487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capacitor </a:t>
              </a:r>
              <a:r>
                <a:rPr lang="en-US" altLang="de-DE" sz="1600" b="1" i="1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C</a:t>
              </a:r>
              <a:r>
                <a:rPr lang="en-US" altLang="de-DE" sz="1600" b="1" i="1" baseline="-25000" dirty="0" err="1" smtClean="0">
                  <a:solidFill>
                    <a:srgbClr val="9900CC"/>
                  </a:solidFill>
                  <a:latin typeface="Calibri" panose="020F0502020204030204" pitchFamily="34" charset="0"/>
                </a:rPr>
                <a:t>int</a:t>
              </a:r>
              <a:endParaRPr lang="en-US" altLang="de-DE" sz="1600" b="1" dirty="0">
                <a:solidFill>
                  <a:srgbClr val="99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4" name="Rectangle 5"/>
            <p:cNvSpPr>
              <a:spLocks noChangeArrowheads="1"/>
            </p:cNvSpPr>
            <p:nvPr/>
          </p:nvSpPr>
          <p:spPr bwMode="auto">
            <a:xfrm>
              <a:off x="7347997" y="908720"/>
              <a:ext cx="824403" cy="62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flange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 smtClean="0">
                  <a:latin typeface="Calibri" panose="020F0502020204030204" pitchFamily="34" charset="0"/>
                </a:rPr>
                <a:t>CF100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165" name="Rectangle 5"/>
            <p:cNvSpPr>
              <a:spLocks noChangeArrowheads="1"/>
            </p:cNvSpPr>
            <p:nvPr/>
          </p:nvSpPr>
          <p:spPr bwMode="auto">
            <a:xfrm>
              <a:off x="5110564" y="2231554"/>
              <a:ext cx="891744" cy="554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400" b="1" dirty="0" smtClean="0">
                  <a:latin typeface="Calibri" panose="020F0502020204030204" pitchFamily="34" charset="0"/>
                </a:rPr>
                <a:t>ceramic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400" b="1" dirty="0" smtClean="0">
                  <a:latin typeface="Calibri" panose="020F0502020204030204" pitchFamily="34" charset="0"/>
                </a:rPr>
                <a:t>gap</a:t>
              </a:r>
              <a:endParaRPr lang="en-US" altLang="de-DE" sz="1400" b="1" dirty="0">
                <a:latin typeface="Calibri" panose="020F0502020204030204" pitchFamily="34" charset="0"/>
              </a:endParaRPr>
            </a:p>
          </p:txBody>
        </p:sp>
        <p:cxnSp>
          <p:nvCxnSpPr>
            <p:cNvPr id="166" name="Gerade Verbindung mit Pfeil 165"/>
            <p:cNvCxnSpPr>
              <a:stCxn id="165" idx="3"/>
            </p:cNvCxnSpPr>
            <p:nvPr/>
          </p:nvCxnSpPr>
          <p:spPr>
            <a:xfrm flipV="1">
              <a:off x="6002308" y="2507617"/>
              <a:ext cx="603232" cy="13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4" name="Gerade Verbindung mit Pfeil 193"/>
          <p:cNvCxnSpPr/>
          <p:nvPr/>
        </p:nvCxnSpPr>
        <p:spPr>
          <a:xfrm flipH="1" flipV="1">
            <a:off x="6289039" y="2233874"/>
            <a:ext cx="83162" cy="38895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Rectangle 5"/>
          <p:cNvSpPr>
            <a:spLocks noChangeArrowheads="1"/>
          </p:cNvSpPr>
          <p:nvPr/>
        </p:nvSpPr>
        <p:spPr bwMode="auto">
          <a:xfrm>
            <a:off x="7221867" y="3482857"/>
            <a:ext cx="19221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200" dirty="0" smtClean="0">
                <a:latin typeface="Calibri" panose="020F0502020204030204" pitchFamily="34" charset="0"/>
              </a:rPr>
              <a:t>courtesy Company  </a:t>
            </a:r>
            <a:r>
              <a:rPr lang="en-US" altLang="de-DE" sz="1200" dirty="0" err="1" smtClean="0">
                <a:latin typeface="Calibri" panose="020F0502020204030204" pitchFamily="34" charset="0"/>
              </a:rPr>
              <a:t>Bergoz</a:t>
            </a:r>
            <a:endParaRPr lang="en-US" altLang="de-DE" sz="1200" dirty="0">
              <a:latin typeface="Calibri" panose="020F0502020204030204" pitchFamily="34" charset="0"/>
            </a:endParaRPr>
          </a:p>
        </p:txBody>
      </p:sp>
      <p:sp>
        <p:nvSpPr>
          <p:cNvPr id="133" name="Text Box 4"/>
          <p:cNvSpPr txBox="1">
            <a:spLocks noChangeArrowheads="1"/>
          </p:cNvSpPr>
          <p:nvPr/>
        </p:nvSpPr>
        <p:spPr bwMode="auto">
          <a:xfrm>
            <a:off x="2141416" y="6401741"/>
            <a:ext cx="4645896" cy="292388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3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3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March 10: Comparison of ICT &amp; Turbo-ICT at company </a:t>
            </a:r>
            <a:r>
              <a:rPr lang="en-US" altLang="de-DE" sz="1300" b="1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sz="1300" b="1" dirty="0" smtClean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95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76350" y="6136429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A926EB0-8950-4DB9-8CE0-F2F144FEE6AA}" type="slidenum">
              <a:rPr lang="en-US"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58646" y="777586"/>
            <a:ext cx="9320486" cy="279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Transformer: M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easurement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beam’s magnetic 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agnetic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field is guided by a high μ toroid</a:t>
            </a:r>
          </a:p>
          <a:p>
            <a:pPr marL="285750" indent="-285750" algn="l">
              <a:spcBef>
                <a:spcPts val="600"/>
              </a:spcBef>
              <a:buFont typeface="Wingdings"/>
              <a:buChar char="Ø"/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 of transformers: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FCT for bunches: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  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</a:t>
            </a:r>
            <a:r>
              <a:rPr lang="en-US" altLang="de-DE" b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30 µA, bandwidth  10 kHz ... 500 MHz</a:t>
            </a:r>
            <a:r>
              <a:rPr lang="en-US" altLang="de-DE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ACT for macro-pulses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mi</a:t>
            </a:r>
            <a:r>
              <a:rPr lang="en-US" altLang="de-DE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0.2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µA,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bandwidth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100 Hz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... 3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MHz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DCCT for dc beams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:     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</a:t>
            </a:r>
            <a:r>
              <a:rPr lang="en-US" altLang="de-DE" b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1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µA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BW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dc ... 20 kHz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, based 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wo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toroids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+ modulation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algn="l">
              <a:spcBef>
                <a:spcPts val="6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ICT short pulses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: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</a:t>
            </a:r>
            <a:r>
              <a:rPr lang="en-US" altLang="de-DE" b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fC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charge storage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analog pulse stretching,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, no timing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on-destructive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used for all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480976" y="3695188"/>
            <a:ext cx="8147635" cy="2634714"/>
            <a:chOff x="0" y="3595985"/>
            <a:chExt cx="9231088" cy="2985072"/>
          </a:xfrm>
        </p:grpSpPr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46343"/>
              <a:ext cx="2934623" cy="2634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6419" y="4085441"/>
              <a:ext cx="2081600" cy="243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677566" y="3637273"/>
              <a:ext cx="2974555" cy="418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r>
                <a:rPr lang="en-US" altLang="de-DE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ctive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transformer </a:t>
              </a:r>
              <a:r>
                <a:rPr lang="en-US" altLang="de-DE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ACT</a:t>
              </a:r>
              <a:endPara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7954" y="3635732"/>
              <a:ext cx="2795855" cy="418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Fast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ransformer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FCT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5727433" y="3595985"/>
              <a:ext cx="3314700" cy="418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transformer DCCT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6990992" y="6031140"/>
              <a:ext cx="2240096" cy="418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Company </a:t>
              </a:r>
              <a:r>
                <a:rPr lang="en-US" altLang="de-DE" dirty="0" err="1">
                  <a:latin typeface="Calibri" panose="020F0502020204030204" pitchFamily="34" charset="0"/>
                  <a:cs typeface="Calibri" panose="020F0502020204030204" pitchFamily="34" charset="0"/>
                </a:rPr>
                <a:t>Bergoz</a:t>
              </a:r>
              <a:endParaRPr lang="en-US" alt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392" y="4219290"/>
            <a:ext cx="3214458" cy="194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uppieren 16"/>
          <p:cNvGrpSpPr/>
          <p:nvPr/>
        </p:nvGrpSpPr>
        <p:grpSpPr>
          <a:xfrm>
            <a:off x="7210993" y="3192111"/>
            <a:ext cx="1724145" cy="1169118"/>
            <a:chOff x="6628285" y="3183493"/>
            <a:chExt cx="1724145" cy="1169118"/>
          </a:xfrm>
        </p:grpSpPr>
        <p:sp>
          <p:nvSpPr>
            <p:cNvPr id="19" name="Rechteckige Legende 18"/>
            <p:cNvSpPr/>
            <p:nvPr/>
          </p:nvSpPr>
          <p:spPr>
            <a:xfrm>
              <a:off x="6628285" y="3183493"/>
              <a:ext cx="1696849" cy="1169118"/>
            </a:xfrm>
            <a:custGeom>
              <a:avLst/>
              <a:gdLst>
                <a:gd name="connsiteX0" fmla="*/ 0 w 1696849"/>
                <a:gd name="connsiteY0" fmla="*/ 0 h 521025"/>
                <a:gd name="connsiteX1" fmla="*/ 282808 w 1696849"/>
                <a:gd name="connsiteY1" fmla="*/ 0 h 521025"/>
                <a:gd name="connsiteX2" fmla="*/ 282808 w 1696849"/>
                <a:gd name="connsiteY2" fmla="*/ 0 h 521025"/>
                <a:gd name="connsiteX3" fmla="*/ 707020 w 1696849"/>
                <a:gd name="connsiteY3" fmla="*/ 0 h 521025"/>
                <a:gd name="connsiteX4" fmla="*/ 1696849 w 1696849"/>
                <a:gd name="connsiteY4" fmla="*/ 0 h 521025"/>
                <a:gd name="connsiteX5" fmla="*/ 1696849 w 1696849"/>
                <a:gd name="connsiteY5" fmla="*/ 303931 h 521025"/>
                <a:gd name="connsiteX6" fmla="*/ 1696849 w 1696849"/>
                <a:gd name="connsiteY6" fmla="*/ 303931 h 521025"/>
                <a:gd name="connsiteX7" fmla="*/ 1696849 w 1696849"/>
                <a:gd name="connsiteY7" fmla="*/ 434188 h 521025"/>
                <a:gd name="connsiteX8" fmla="*/ 1696849 w 1696849"/>
                <a:gd name="connsiteY8" fmla="*/ 521025 h 521025"/>
                <a:gd name="connsiteX9" fmla="*/ 707020 w 1696849"/>
                <a:gd name="connsiteY9" fmla="*/ 521025 h 521025"/>
                <a:gd name="connsiteX10" fmla="*/ 530893 w 1696849"/>
                <a:gd name="connsiteY10" fmla="*/ 1159593 h 521025"/>
                <a:gd name="connsiteX11" fmla="*/ 282808 w 1696849"/>
                <a:gd name="connsiteY11" fmla="*/ 521025 h 521025"/>
                <a:gd name="connsiteX12" fmla="*/ 0 w 1696849"/>
                <a:gd name="connsiteY12" fmla="*/ 521025 h 521025"/>
                <a:gd name="connsiteX13" fmla="*/ 0 w 1696849"/>
                <a:gd name="connsiteY13" fmla="*/ 434188 h 521025"/>
                <a:gd name="connsiteX14" fmla="*/ 0 w 1696849"/>
                <a:gd name="connsiteY14" fmla="*/ 303931 h 521025"/>
                <a:gd name="connsiteX15" fmla="*/ 0 w 1696849"/>
                <a:gd name="connsiteY15" fmla="*/ 303931 h 521025"/>
                <a:gd name="connsiteX16" fmla="*/ 0 w 1696849"/>
                <a:gd name="connsiteY16" fmla="*/ 0 h 521025"/>
                <a:gd name="connsiteX0" fmla="*/ 0 w 1696849"/>
                <a:gd name="connsiteY0" fmla="*/ 0 h 1159593"/>
                <a:gd name="connsiteX1" fmla="*/ 282808 w 1696849"/>
                <a:gd name="connsiteY1" fmla="*/ 0 h 1159593"/>
                <a:gd name="connsiteX2" fmla="*/ 282808 w 1696849"/>
                <a:gd name="connsiteY2" fmla="*/ 0 h 1159593"/>
                <a:gd name="connsiteX3" fmla="*/ 707020 w 1696849"/>
                <a:gd name="connsiteY3" fmla="*/ 0 h 1159593"/>
                <a:gd name="connsiteX4" fmla="*/ 1696849 w 1696849"/>
                <a:gd name="connsiteY4" fmla="*/ 0 h 1159593"/>
                <a:gd name="connsiteX5" fmla="*/ 1696849 w 1696849"/>
                <a:gd name="connsiteY5" fmla="*/ 303931 h 1159593"/>
                <a:gd name="connsiteX6" fmla="*/ 1696849 w 1696849"/>
                <a:gd name="connsiteY6" fmla="*/ 303931 h 1159593"/>
                <a:gd name="connsiteX7" fmla="*/ 1696849 w 1696849"/>
                <a:gd name="connsiteY7" fmla="*/ 434188 h 1159593"/>
                <a:gd name="connsiteX8" fmla="*/ 1696849 w 1696849"/>
                <a:gd name="connsiteY8" fmla="*/ 521025 h 1159593"/>
                <a:gd name="connsiteX9" fmla="*/ 1589523 w 1696849"/>
                <a:gd name="connsiteY9" fmla="*/ 510393 h 1159593"/>
                <a:gd name="connsiteX10" fmla="*/ 530893 w 1696849"/>
                <a:gd name="connsiteY10" fmla="*/ 1159593 h 1159593"/>
                <a:gd name="connsiteX11" fmla="*/ 282808 w 1696849"/>
                <a:gd name="connsiteY11" fmla="*/ 521025 h 1159593"/>
                <a:gd name="connsiteX12" fmla="*/ 0 w 1696849"/>
                <a:gd name="connsiteY12" fmla="*/ 521025 h 1159593"/>
                <a:gd name="connsiteX13" fmla="*/ 0 w 1696849"/>
                <a:gd name="connsiteY13" fmla="*/ 434188 h 1159593"/>
                <a:gd name="connsiteX14" fmla="*/ 0 w 1696849"/>
                <a:gd name="connsiteY14" fmla="*/ 303931 h 1159593"/>
                <a:gd name="connsiteX15" fmla="*/ 0 w 1696849"/>
                <a:gd name="connsiteY15" fmla="*/ 303931 h 1159593"/>
                <a:gd name="connsiteX16" fmla="*/ 0 w 1696849"/>
                <a:gd name="connsiteY16" fmla="*/ 0 h 1159593"/>
                <a:gd name="connsiteX0" fmla="*/ 0 w 1696849"/>
                <a:gd name="connsiteY0" fmla="*/ 0 h 1159593"/>
                <a:gd name="connsiteX1" fmla="*/ 282808 w 1696849"/>
                <a:gd name="connsiteY1" fmla="*/ 0 h 1159593"/>
                <a:gd name="connsiteX2" fmla="*/ 282808 w 1696849"/>
                <a:gd name="connsiteY2" fmla="*/ 0 h 1159593"/>
                <a:gd name="connsiteX3" fmla="*/ 707020 w 1696849"/>
                <a:gd name="connsiteY3" fmla="*/ 0 h 1159593"/>
                <a:gd name="connsiteX4" fmla="*/ 1696849 w 1696849"/>
                <a:gd name="connsiteY4" fmla="*/ 0 h 1159593"/>
                <a:gd name="connsiteX5" fmla="*/ 1696849 w 1696849"/>
                <a:gd name="connsiteY5" fmla="*/ 303931 h 1159593"/>
                <a:gd name="connsiteX6" fmla="*/ 1696849 w 1696849"/>
                <a:gd name="connsiteY6" fmla="*/ 303931 h 1159593"/>
                <a:gd name="connsiteX7" fmla="*/ 1696849 w 1696849"/>
                <a:gd name="connsiteY7" fmla="*/ 434188 h 1159593"/>
                <a:gd name="connsiteX8" fmla="*/ 1696849 w 1696849"/>
                <a:gd name="connsiteY8" fmla="*/ 521025 h 1159593"/>
                <a:gd name="connsiteX9" fmla="*/ 1589523 w 1696849"/>
                <a:gd name="connsiteY9" fmla="*/ 510393 h 1159593"/>
                <a:gd name="connsiteX10" fmla="*/ 530893 w 1696849"/>
                <a:gd name="connsiteY10" fmla="*/ 1159593 h 1159593"/>
                <a:gd name="connsiteX11" fmla="*/ 1367329 w 1696849"/>
                <a:gd name="connsiteY11" fmla="*/ 521025 h 1159593"/>
                <a:gd name="connsiteX12" fmla="*/ 0 w 1696849"/>
                <a:gd name="connsiteY12" fmla="*/ 521025 h 1159593"/>
                <a:gd name="connsiteX13" fmla="*/ 0 w 1696849"/>
                <a:gd name="connsiteY13" fmla="*/ 434188 h 1159593"/>
                <a:gd name="connsiteX14" fmla="*/ 0 w 1696849"/>
                <a:gd name="connsiteY14" fmla="*/ 303931 h 1159593"/>
                <a:gd name="connsiteX15" fmla="*/ 0 w 1696849"/>
                <a:gd name="connsiteY15" fmla="*/ 303931 h 1159593"/>
                <a:gd name="connsiteX16" fmla="*/ 0 w 1696849"/>
                <a:gd name="connsiteY16" fmla="*/ 0 h 1159593"/>
                <a:gd name="connsiteX0" fmla="*/ 0 w 1696849"/>
                <a:gd name="connsiteY0" fmla="*/ 0 h 1159593"/>
                <a:gd name="connsiteX1" fmla="*/ 282808 w 1696849"/>
                <a:gd name="connsiteY1" fmla="*/ 0 h 1159593"/>
                <a:gd name="connsiteX2" fmla="*/ 282808 w 1696849"/>
                <a:gd name="connsiteY2" fmla="*/ 0 h 1159593"/>
                <a:gd name="connsiteX3" fmla="*/ 707020 w 1696849"/>
                <a:gd name="connsiteY3" fmla="*/ 0 h 1159593"/>
                <a:gd name="connsiteX4" fmla="*/ 1696849 w 1696849"/>
                <a:gd name="connsiteY4" fmla="*/ 0 h 1159593"/>
                <a:gd name="connsiteX5" fmla="*/ 1696849 w 1696849"/>
                <a:gd name="connsiteY5" fmla="*/ 303931 h 1159593"/>
                <a:gd name="connsiteX6" fmla="*/ 1696849 w 1696849"/>
                <a:gd name="connsiteY6" fmla="*/ 303931 h 1159593"/>
                <a:gd name="connsiteX7" fmla="*/ 1696849 w 1696849"/>
                <a:gd name="connsiteY7" fmla="*/ 434188 h 1159593"/>
                <a:gd name="connsiteX8" fmla="*/ 1696849 w 1696849"/>
                <a:gd name="connsiteY8" fmla="*/ 521025 h 1159593"/>
                <a:gd name="connsiteX9" fmla="*/ 1589523 w 1696849"/>
                <a:gd name="connsiteY9" fmla="*/ 510393 h 1159593"/>
                <a:gd name="connsiteX10" fmla="*/ 530893 w 1696849"/>
                <a:gd name="connsiteY10" fmla="*/ 1159593 h 1159593"/>
                <a:gd name="connsiteX11" fmla="*/ 1239738 w 1696849"/>
                <a:gd name="connsiteY11" fmla="*/ 531658 h 1159593"/>
                <a:gd name="connsiteX12" fmla="*/ 0 w 1696849"/>
                <a:gd name="connsiteY12" fmla="*/ 521025 h 1159593"/>
                <a:gd name="connsiteX13" fmla="*/ 0 w 1696849"/>
                <a:gd name="connsiteY13" fmla="*/ 434188 h 1159593"/>
                <a:gd name="connsiteX14" fmla="*/ 0 w 1696849"/>
                <a:gd name="connsiteY14" fmla="*/ 303931 h 1159593"/>
                <a:gd name="connsiteX15" fmla="*/ 0 w 1696849"/>
                <a:gd name="connsiteY15" fmla="*/ 303931 h 1159593"/>
                <a:gd name="connsiteX16" fmla="*/ 0 w 1696849"/>
                <a:gd name="connsiteY16" fmla="*/ 0 h 1159593"/>
                <a:gd name="connsiteX0" fmla="*/ 0 w 1696849"/>
                <a:gd name="connsiteY0" fmla="*/ 0 h 1159593"/>
                <a:gd name="connsiteX1" fmla="*/ 282808 w 1696849"/>
                <a:gd name="connsiteY1" fmla="*/ 0 h 1159593"/>
                <a:gd name="connsiteX2" fmla="*/ 282808 w 1696849"/>
                <a:gd name="connsiteY2" fmla="*/ 0 h 1159593"/>
                <a:gd name="connsiteX3" fmla="*/ 707020 w 1696849"/>
                <a:gd name="connsiteY3" fmla="*/ 0 h 1159593"/>
                <a:gd name="connsiteX4" fmla="*/ 1696849 w 1696849"/>
                <a:gd name="connsiteY4" fmla="*/ 0 h 1159593"/>
                <a:gd name="connsiteX5" fmla="*/ 1696849 w 1696849"/>
                <a:gd name="connsiteY5" fmla="*/ 303931 h 1159593"/>
                <a:gd name="connsiteX6" fmla="*/ 1696849 w 1696849"/>
                <a:gd name="connsiteY6" fmla="*/ 303931 h 1159593"/>
                <a:gd name="connsiteX7" fmla="*/ 1696849 w 1696849"/>
                <a:gd name="connsiteY7" fmla="*/ 434188 h 1159593"/>
                <a:gd name="connsiteX8" fmla="*/ 1696849 w 1696849"/>
                <a:gd name="connsiteY8" fmla="*/ 521025 h 1159593"/>
                <a:gd name="connsiteX9" fmla="*/ 1493830 w 1696849"/>
                <a:gd name="connsiteY9" fmla="*/ 531658 h 1159593"/>
                <a:gd name="connsiteX10" fmla="*/ 530893 w 1696849"/>
                <a:gd name="connsiteY10" fmla="*/ 1159593 h 1159593"/>
                <a:gd name="connsiteX11" fmla="*/ 1239738 w 1696849"/>
                <a:gd name="connsiteY11" fmla="*/ 531658 h 1159593"/>
                <a:gd name="connsiteX12" fmla="*/ 0 w 1696849"/>
                <a:gd name="connsiteY12" fmla="*/ 521025 h 1159593"/>
                <a:gd name="connsiteX13" fmla="*/ 0 w 1696849"/>
                <a:gd name="connsiteY13" fmla="*/ 434188 h 1159593"/>
                <a:gd name="connsiteX14" fmla="*/ 0 w 1696849"/>
                <a:gd name="connsiteY14" fmla="*/ 303931 h 1159593"/>
                <a:gd name="connsiteX15" fmla="*/ 0 w 1696849"/>
                <a:gd name="connsiteY15" fmla="*/ 303931 h 1159593"/>
                <a:gd name="connsiteX16" fmla="*/ 0 w 1696849"/>
                <a:gd name="connsiteY16" fmla="*/ 0 h 1159593"/>
                <a:gd name="connsiteX0" fmla="*/ 0 w 1696849"/>
                <a:gd name="connsiteY0" fmla="*/ 0 h 1169118"/>
                <a:gd name="connsiteX1" fmla="*/ 282808 w 1696849"/>
                <a:gd name="connsiteY1" fmla="*/ 0 h 1169118"/>
                <a:gd name="connsiteX2" fmla="*/ 282808 w 1696849"/>
                <a:gd name="connsiteY2" fmla="*/ 0 h 1169118"/>
                <a:gd name="connsiteX3" fmla="*/ 707020 w 1696849"/>
                <a:gd name="connsiteY3" fmla="*/ 0 h 1169118"/>
                <a:gd name="connsiteX4" fmla="*/ 1696849 w 1696849"/>
                <a:gd name="connsiteY4" fmla="*/ 0 h 1169118"/>
                <a:gd name="connsiteX5" fmla="*/ 1696849 w 1696849"/>
                <a:gd name="connsiteY5" fmla="*/ 303931 h 1169118"/>
                <a:gd name="connsiteX6" fmla="*/ 1696849 w 1696849"/>
                <a:gd name="connsiteY6" fmla="*/ 303931 h 1169118"/>
                <a:gd name="connsiteX7" fmla="*/ 1696849 w 1696849"/>
                <a:gd name="connsiteY7" fmla="*/ 434188 h 1169118"/>
                <a:gd name="connsiteX8" fmla="*/ 1696849 w 1696849"/>
                <a:gd name="connsiteY8" fmla="*/ 521025 h 1169118"/>
                <a:gd name="connsiteX9" fmla="*/ 1493830 w 1696849"/>
                <a:gd name="connsiteY9" fmla="*/ 531658 h 1169118"/>
                <a:gd name="connsiteX10" fmla="*/ 683293 w 1696849"/>
                <a:gd name="connsiteY10" fmla="*/ 1169118 h 1169118"/>
                <a:gd name="connsiteX11" fmla="*/ 1239738 w 1696849"/>
                <a:gd name="connsiteY11" fmla="*/ 531658 h 1169118"/>
                <a:gd name="connsiteX12" fmla="*/ 0 w 1696849"/>
                <a:gd name="connsiteY12" fmla="*/ 521025 h 1169118"/>
                <a:gd name="connsiteX13" fmla="*/ 0 w 1696849"/>
                <a:gd name="connsiteY13" fmla="*/ 434188 h 1169118"/>
                <a:gd name="connsiteX14" fmla="*/ 0 w 1696849"/>
                <a:gd name="connsiteY14" fmla="*/ 303931 h 1169118"/>
                <a:gd name="connsiteX15" fmla="*/ 0 w 1696849"/>
                <a:gd name="connsiteY15" fmla="*/ 303931 h 1169118"/>
                <a:gd name="connsiteX16" fmla="*/ 0 w 1696849"/>
                <a:gd name="connsiteY16" fmla="*/ 0 h 116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96849" h="1169118">
                  <a:moveTo>
                    <a:pt x="0" y="0"/>
                  </a:moveTo>
                  <a:lnTo>
                    <a:pt x="282808" y="0"/>
                  </a:lnTo>
                  <a:lnTo>
                    <a:pt x="282808" y="0"/>
                  </a:lnTo>
                  <a:lnTo>
                    <a:pt x="707020" y="0"/>
                  </a:lnTo>
                  <a:lnTo>
                    <a:pt x="1696849" y="0"/>
                  </a:lnTo>
                  <a:lnTo>
                    <a:pt x="1696849" y="303931"/>
                  </a:lnTo>
                  <a:lnTo>
                    <a:pt x="1696849" y="303931"/>
                  </a:lnTo>
                  <a:lnTo>
                    <a:pt x="1696849" y="434188"/>
                  </a:lnTo>
                  <a:lnTo>
                    <a:pt x="1696849" y="521025"/>
                  </a:lnTo>
                  <a:lnTo>
                    <a:pt x="1493830" y="531658"/>
                  </a:lnTo>
                  <a:lnTo>
                    <a:pt x="683293" y="1169118"/>
                  </a:lnTo>
                  <a:lnTo>
                    <a:pt x="1239738" y="531658"/>
                  </a:lnTo>
                  <a:lnTo>
                    <a:pt x="0" y="521025"/>
                  </a:lnTo>
                  <a:lnTo>
                    <a:pt x="0" y="434188"/>
                  </a:lnTo>
                  <a:lnTo>
                    <a:pt x="0" y="303931"/>
                  </a:lnTo>
                  <a:lnTo>
                    <a:pt x="0" y="303931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655581" y="3251733"/>
              <a:ext cx="1696849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Resolution limit</a:t>
              </a:r>
            </a:p>
          </p:txBody>
        </p:sp>
      </p:grp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for Transformers for Current </a:t>
            </a: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605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dc Beam Current Transformers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1769" y="952609"/>
            <a:ext cx="8190446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2: </a:t>
            </a:r>
          </a:p>
          <a:p>
            <a:pPr algn="l"/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dc current transformer DCCT consists of …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torus with 2 windings modulated by 1 frequency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torus with 1 winding modulated by 2 frequencies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tori with 1 winding each modulated by 1 frequency with 180 degree phase shift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tori with 2 windings each modulated by 1 frequency with 180 degree phase shift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tori with 2 windings each modulated by 2 frequencies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919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0" rIns="360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Beam Current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25413" y="92438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504825" y="746582"/>
            <a:ext cx="8382000" cy="488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current is the basic quantity of the beam.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this the first check of the accelerator functionality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has to be determined in an absolute manner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Important for transmission measurement and to prevent for beam losses.</a:t>
            </a:r>
          </a:p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devices are used:</a:t>
            </a:r>
            <a:endParaRPr lang="en-US" altLang="de-DE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Transformers:</a:t>
            </a: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 of the beam’s </a:t>
            </a:r>
            <a:r>
              <a:rPr lang="en-US" altLang="de-DE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</a:t>
            </a:r>
            <a:endParaRPr lang="en-US" altLang="de-DE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are non-destructive. No dependence on beam energy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have lower detection threshold.</a:t>
            </a:r>
          </a:p>
          <a:p>
            <a:pPr algn="l">
              <a:lnSpc>
                <a:spcPct val="16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beam’s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charges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They are destructive. For low energies only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Low currents can be determined.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detectors:</a:t>
            </a: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 of the particle’s </a:t>
            </a:r>
            <a:r>
              <a:rPr lang="en-US" altLang="de-DE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</a:t>
            </a: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matter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Examples are scintillators, ionization chambers, secondary e− emission monitors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Used for low currents at high energies e.g. for slow extraction from a synchrotron.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81647" y="1815000"/>
                <a:ext cx="9172894" cy="4177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Semi-classical approach:</a:t>
                </a:r>
              </a:p>
              <a:p>
                <a:pPr marL="285750" indent="-285750" algn="l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Projectiles of mass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collide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with free electrons of mass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</a:p>
              <a:p>
                <a:pPr marL="285750" indent="-285750" algn="l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If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 &gt;&gt; m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then the relative energy transfer is low</a:t>
                </a:r>
              </a:p>
              <a:p>
                <a:pPr marL="285750" indent="-285750" algn="l">
                  <a:spcBef>
                    <a:spcPts val="600"/>
                  </a:spcBef>
                  <a:buFont typeface="Symbol"/>
                  <a:buChar char="Þ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many collisions required many elections participate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proportional to target electron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𝒆</m:t>
                        </m:r>
                      </m:sub>
                    </m:sSub>
                    <m:r>
                      <a:rPr lang="de-DE" b="1" i="1" smtClean="0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𝒁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𝒕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de-DE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𝝆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endParaRPr lang="en-US" b="1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600"/>
                  </a:spcBef>
                  <a:buFont typeface="Symbol"/>
                  <a:buChar char="Þ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low straggling for the heavy projectile i.e. ‘straight trajectory’</a:t>
                </a:r>
              </a:p>
              <a:p>
                <a:pPr marL="285750" indent="-285750" algn="l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If projectile velocity </a:t>
                </a:r>
                <a:r>
                  <a:rPr lang="en-US" b="1" i="1" dirty="0" smtClean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  1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low relative energy change of projectile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n-US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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 is Lorentz factor)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I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is mean ionization potential including kinematic corrections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 </a:t>
                </a:r>
                <a:r>
                  <a:rPr lang="en-US" b="1" i="1" dirty="0" err="1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Z</a:t>
                </a:r>
                <a:r>
                  <a:rPr lang="en-US" b="1" i="1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t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 10 eV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for most metals </a:t>
                </a:r>
              </a:p>
              <a:p>
                <a:pPr marL="285750" indent="-285750" algn="l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Strong dependence an projectile charge </a:t>
                </a:r>
                <a:r>
                  <a:rPr lang="en-US" b="1" i="1" dirty="0" err="1" smtClean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Z</a:t>
                </a:r>
                <a:r>
                  <a:rPr lang="en-US" b="1" i="1" baseline="-25000" dirty="0" err="1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p</a:t>
                </a:r>
                <a:r>
                  <a:rPr lang="en-US" dirty="0" smtClean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as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b="1" i="1">
                            <a:latin typeface="Cambria Math" panose="02040503050406030204" pitchFamily="18" charset="0"/>
                            <a:sym typeface="Symbol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de-DE" b="1" i="1">
                                <a:latin typeface="Cambria Math"/>
                                <a:sym typeface="Symbol"/>
                              </a:rPr>
                              <m:t>𝒅𝑬</m:t>
                            </m:r>
                          </m:num>
                          <m:den>
                            <m:r>
                              <a:rPr lang="de-DE" b="1" i="1">
                                <a:latin typeface="Cambria Math"/>
                                <a:sym typeface="Symbol"/>
                              </a:rPr>
                              <m:t>𝒅𝒙</m:t>
                            </m:r>
                          </m:den>
                        </m:f>
                        <m:r>
                          <a:rPr lang="de-DE" b="1" i="1">
                            <a:latin typeface="Cambria Math"/>
                            <a:sym typeface="Symbol"/>
                          </a:rPr>
                          <m:t> </m:t>
                        </m:r>
                        <m:r>
                          <a:rPr lang="de-DE" b="1" i="1">
                            <a:latin typeface="Cambria Math"/>
                            <a:ea typeface="Cambria Math"/>
                            <a:sym typeface="Symbol"/>
                          </a:rPr>
                          <m:t>∝ </m:t>
                        </m:r>
                        <m:sSubSup>
                          <m:sSubSupPr>
                            <m:ctrlP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de-DE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de-DE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sym typeface="Symbol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de-DE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sym typeface="Symbol"/>
                                  </a:rPr>
                                  <m:t>𝒑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e>
                    </m:box>
                  </m:oMath>
                </a14:m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endParaRPr>
              </a:p>
              <a:p>
                <a:pPr algn="l">
                  <a:spcBef>
                    <a:spcPts val="600"/>
                  </a:spcBef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Constants: 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N</a:t>
                </a:r>
                <a:r>
                  <a:rPr lang="en-US" b="1" i="1" baseline="-25000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A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Advogadro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number,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r</a:t>
                </a:r>
                <a:r>
                  <a:rPr lang="en-US" b="1" i="1" baseline="-25000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e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classical e</a:t>
                </a:r>
                <a:r>
                  <a:rPr lang="en-US" baseline="30000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-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radius,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m</a:t>
                </a:r>
                <a:r>
                  <a:rPr lang="en-US" b="1" i="1" baseline="-25000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e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electron mass, </a:t>
                </a:r>
                <a:r>
                  <a:rPr lang="en-US" b="1" i="1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c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velocity of light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47" y="1815000"/>
                <a:ext cx="9172894" cy="4177810"/>
              </a:xfrm>
              <a:prstGeom prst="rect">
                <a:avLst/>
              </a:prstGeom>
              <a:blipFill>
                <a:blip r:embed="rId3"/>
                <a:stretch>
                  <a:fillRect l="-532" t="-8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uppieren 51"/>
          <p:cNvGrpSpPr/>
          <p:nvPr/>
        </p:nvGrpSpPr>
        <p:grpSpPr>
          <a:xfrm>
            <a:off x="83248" y="1058775"/>
            <a:ext cx="9335069" cy="790519"/>
            <a:chOff x="13651" y="4046013"/>
            <a:chExt cx="9335069" cy="790519"/>
          </a:xfrm>
        </p:grpSpPr>
        <p:sp>
          <p:nvSpPr>
            <p:cNvPr id="56" name="Rectangle 5"/>
            <p:cNvSpPr>
              <a:spLocks noChangeArrowheads="1"/>
            </p:cNvSpPr>
            <p:nvPr/>
          </p:nvSpPr>
          <p:spPr bwMode="auto">
            <a:xfrm>
              <a:off x="13651" y="4217003"/>
              <a:ext cx="9335069" cy="619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60000"/>
                </a:lnSpc>
              </a:pPr>
              <a:r>
                <a:rPr lang="en-US" sz="2200" dirty="0" smtClean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Bethe-Bloch formula: </a:t>
              </a:r>
            </a:p>
            <a:p>
              <a:pPr algn="l">
                <a:lnSpc>
                  <a:spcPct val="60000"/>
                </a:lnSpc>
              </a:pPr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(simplest formulation) </a:t>
              </a:r>
              <a:endParaRPr lang="en-US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47" b="18542"/>
            <a:stretch/>
          </p:blipFill>
          <p:spPr bwMode="auto">
            <a:xfrm>
              <a:off x="2316325" y="4046013"/>
              <a:ext cx="6868619" cy="662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Ellipse 2"/>
          <p:cNvSpPr/>
          <p:nvPr/>
        </p:nvSpPr>
        <p:spPr bwMode="auto">
          <a:xfrm>
            <a:off x="4631446" y="777599"/>
            <a:ext cx="737245" cy="1255955"/>
          </a:xfrm>
          <a:prstGeom prst="ellipse">
            <a:avLst/>
          </a:prstGeom>
          <a:noFill/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Ellipse 52"/>
          <p:cNvSpPr/>
          <p:nvPr/>
        </p:nvSpPr>
        <p:spPr bwMode="auto">
          <a:xfrm>
            <a:off x="6951616" y="871878"/>
            <a:ext cx="1067243" cy="572524"/>
          </a:xfrm>
          <a:prstGeom prst="ellipse">
            <a:avLst/>
          </a:prstGeom>
          <a:noFill/>
          <a:ln w="317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Ellipse 53"/>
          <p:cNvSpPr/>
          <p:nvPr/>
        </p:nvSpPr>
        <p:spPr bwMode="auto">
          <a:xfrm>
            <a:off x="5836369" y="1101101"/>
            <a:ext cx="267843" cy="566903"/>
          </a:xfrm>
          <a:prstGeom prst="ellipse">
            <a:avLst/>
          </a:prstGeom>
          <a:noFill/>
          <a:ln w="317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Ellipse 54"/>
          <p:cNvSpPr/>
          <p:nvPr/>
        </p:nvSpPr>
        <p:spPr bwMode="auto">
          <a:xfrm>
            <a:off x="5309879" y="1024542"/>
            <a:ext cx="562317" cy="627977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Ellipse 45"/>
          <p:cNvSpPr/>
          <p:nvPr/>
        </p:nvSpPr>
        <p:spPr bwMode="auto">
          <a:xfrm>
            <a:off x="7429590" y="1268444"/>
            <a:ext cx="379641" cy="468595"/>
          </a:xfrm>
          <a:prstGeom prst="ellips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Ellipse 57"/>
          <p:cNvSpPr/>
          <p:nvPr/>
        </p:nvSpPr>
        <p:spPr bwMode="auto">
          <a:xfrm>
            <a:off x="8679977" y="1046098"/>
            <a:ext cx="401723" cy="663645"/>
          </a:xfrm>
          <a:prstGeom prst="ellipse">
            <a:avLst/>
          </a:prstGeom>
          <a:noFill/>
          <a:ln w="317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66" y="5855473"/>
            <a:ext cx="2811309" cy="60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12"/>
          <p:cNvSpPr>
            <a:spLocks noChangeArrowheads="1"/>
          </p:cNvSpPr>
          <p:nvPr/>
        </p:nvSpPr>
        <p:spPr bwMode="auto">
          <a:xfrm>
            <a:off x="95546" y="5953179"/>
            <a:ext cx="59591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Maximum energy transfer from projectile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to electron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altLang="de-DE" sz="2000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 of </a:t>
            </a:r>
            <a:r>
              <a:rPr lang="en-US" sz="22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Ions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endParaRPr lang="en-US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4430587" y="1985526"/>
            <a:ext cx="4364526" cy="1476375"/>
            <a:chOff x="4430587" y="1985526"/>
            <a:chExt cx="4364526" cy="1476375"/>
          </a:xfrm>
        </p:grpSpPr>
        <p:grpSp>
          <p:nvGrpSpPr>
            <p:cNvPr id="17" name="Group 5"/>
            <p:cNvGrpSpPr>
              <a:grpSpLocks/>
            </p:cNvGrpSpPr>
            <p:nvPr/>
          </p:nvGrpSpPr>
          <p:grpSpPr bwMode="auto">
            <a:xfrm>
              <a:off x="5104287" y="1985526"/>
              <a:ext cx="3589338" cy="1476375"/>
              <a:chOff x="244" y="2377"/>
              <a:chExt cx="2261" cy="930"/>
            </a:xfrm>
          </p:grpSpPr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1156" y="2387"/>
                <a:ext cx="1349" cy="907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244" y="2839"/>
                <a:ext cx="783" cy="0"/>
              </a:xfrm>
              <a:prstGeom prst="line">
                <a:avLst/>
              </a:prstGeom>
              <a:noFill/>
              <a:ln w="412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1144" y="2389"/>
                <a:ext cx="0" cy="91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1157" y="2840"/>
                <a:ext cx="783" cy="0"/>
              </a:xfrm>
              <a:prstGeom prst="line">
                <a:avLst/>
              </a:prstGeom>
              <a:noFill/>
              <a:ln w="412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 flipV="1">
                <a:off x="1157" y="3300"/>
                <a:ext cx="134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 flipV="1">
                <a:off x="1202" y="2755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 flipH="1" flipV="1">
                <a:off x="1202" y="2665"/>
                <a:ext cx="91" cy="9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" name="Line 13"/>
              <p:cNvSpPr>
                <a:spLocks noChangeShapeType="1"/>
              </p:cNvSpPr>
              <p:nvPr/>
            </p:nvSpPr>
            <p:spPr bwMode="auto">
              <a:xfrm flipH="1" flipV="1">
                <a:off x="1157" y="2574"/>
                <a:ext cx="45" cy="9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 flipV="1">
                <a:off x="1293" y="2846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" name="Line 15"/>
              <p:cNvSpPr>
                <a:spLocks noChangeShapeType="1"/>
              </p:cNvSpPr>
              <p:nvPr/>
            </p:nvSpPr>
            <p:spPr bwMode="auto">
              <a:xfrm flipV="1">
                <a:off x="1157" y="2937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 flipV="1">
                <a:off x="1519" y="2710"/>
                <a:ext cx="227" cy="136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Line 17"/>
              <p:cNvSpPr>
                <a:spLocks noChangeShapeType="1"/>
              </p:cNvSpPr>
              <p:nvPr/>
            </p:nvSpPr>
            <p:spPr bwMode="auto">
              <a:xfrm flipV="1">
                <a:off x="1837" y="2438"/>
                <a:ext cx="91" cy="91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Line 18"/>
              <p:cNvSpPr>
                <a:spLocks noChangeShapeType="1"/>
              </p:cNvSpPr>
              <p:nvPr/>
            </p:nvSpPr>
            <p:spPr bwMode="auto">
              <a:xfrm flipV="1">
                <a:off x="1746" y="2529"/>
                <a:ext cx="91" cy="181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" name="Line 21"/>
              <p:cNvSpPr>
                <a:spLocks noChangeShapeType="1"/>
              </p:cNvSpPr>
              <p:nvPr/>
            </p:nvSpPr>
            <p:spPr bwMode="auto">
              <a:xfrm>
                <a:off x="1474" y="2574"/>
                <a:ext cx="271" cy="13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" name="Line 22"/>
              <p:cNvSpPr>
                <a:spLocks noChangeShapeType="1"/>
              </p:cNvSpPr>
              <p:nvPr/>
            </p:nvSpPr>
            <p:spPr bwMode="auto">
              <a:xfrm flipV="1">
                <a:off x="1293" y="2574"/>
                <a:ext cx="180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 flipV="1">
                <a:off x="1157" y="2665"/>
                <a:ext cx="134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 flipV="1">
                <a:off x="1474" y="2846"/>
                <a:ext cx="0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" name="Line 26"/>
              <p:cNvSpPr>
                <a:spLocks noChangeShapeType="1"/>
              </p:cNvSpPr>
              <p:nvPr/>
            </p:nvSpPr>
            <p:spPr bwMode="auto">
              <a:xfrm flipH="1" flipV="1">
                <a:off x="1474" y="2937"/>
                <a:ext cx="91" cy="45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" name="Line 27"/>
              <p:cNvSpPr>
                <a:spLocks noChangeShapeType="1"/>
              </p:cNvSpPr>
              <p:nvPr/>
            </p:nvSpPr>
            <p:spPr bwMode="auto">
              <a:xfrm flipV="1">
                <a:off x="1474" y="2982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" name="Line 28"/>
              <p:cNvSpPr>
                <a:spLocks noChangeShapeType="1"/>
              </p:cNvSpPr>
              <p:nvPr/>
            </p:nvSpPr>
            <p:spPr bwMode="auto">
              <a:xfrm flipH="1" flipV="1">
                <a:off x="1474" y="3073"/>
                <a:ext cx="182" cy="45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 flipH="1">
                <a:off x="1701" y="2528"/>
                <a:ext cx="137" cy="4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 flipV="1">
                <a:off x="1701" y="2483"/>
                <a:ext cx="45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 flipV="1">
                <a:off x="1293" y="2755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Line 32"/>
              <p:cNvSpPr>
                <a:spLocks noChangeShapeType="1"/>
              </p:cNvSpPr>
              <p:nvPr/>
            </p:nvSpPr>
            <p:spPr bwMode="auto">
              <a:xfrm flipV="1">
                <a:off x="1383" y="2710"/>
                <a:ext cx="91" cy="4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7" name="Text Box 35"/>
              <p:cNvSpPr txBox="1">
                <a:spLocks noChangeArrowheads="1"/>
              </p:cNvSpPr>
              <p:nvPr/>
            </p:nvSpPr>
            <p:spPr bwMode="auto">
              <a:xfrm>
                <a:off x="1193" y="2377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400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3000" b="1" baseline="30000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</a:p>
            </p:txBody>
          </p:sp>
          <p:sp>
            <p:nvSpPr>
              <p:cNvPr id="48" name="Text Box 36"/>
              <p:cNvSpPr txBox="1">
                <a:spLocks noChangeArrowheads="1"/>
              </p:cNvSpPr>
              <p:nvPr/>
            </p:nvSpPr>
            <p:spPr bwMode="auto">
              <a:xfrm>
                <a:off x="1574" y="2876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400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3000" b="1" baseline="30000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</a:p>
            </p:txBody>
          </p:sp>
          <p:sp>
            <p:nvSpPr>
              <p:cNvPr id="49" name="Text Box 37"/>
              <p:cNvSpPr txBox="1">
                <a:spLocks noChangeArrowheads="1"/>
              </p:cNvSpPr>
              <p:nvPr/>
            </p:nvSpPr>
            <p:spPr bwMode="auto">
              <a:xfrm>
                <a:off x="1746" y="2574"/>
                <a:ext cx="63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 b="1" dirty="0">
                    <a:solidFill>
                      <a:srgbClr val="0033CC"/>
                    </a:solidFill>
                    <a:cs typeface="Times New Roman" pitchFamily="18" charset="0"/>
                  </a:rPr>
                  <a:t> </a:t>
                </a:r>
                <a:r>
                  <a:rPr lang="de-DE" altLang="de-DE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‚</a:t>
                </a:r>
                <a:r>
                  <a:rPr lang="el-GR" altLang="de-DE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de-DE" altLang="de-DE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  <a:r>
                  <a:rPr lang="en-US" altLang="de-DE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ray’</a:t>
                </a:r>
                <a:endParaRPr lang="en-US" altLang="de-DE" b="1" baseline="30000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1" name="Line 39"/>
              <p:cNvSpPr>
                <a:spLocks noChangeShapeType="1"/>
              </p:cNvSpPr>
              <p:nvPr/>
            </p:nvSpPr>
            <p:spPr bwMode="auto">
              <a:xfrm>
                <a:off x="1156" y="2387"/>
                <a:ext cx="1349" cy="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1" name="Text Box 33"/>
            <p:cNvSpPr txBox="1">
              <a:spLocks noChangeArrowheads="1"/>
            </p:cNvSpPr>
            <p:nvPr/>
          </p:nvSpPr>
          <p:spPr bwMode="auto">
            <a:xfrm>
              <a:off x="4430587" y="2242703"/>
              <a:ext cx="2062163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beam, charge </a:t>
              </a:r>
              <a:r>
                <a:rPr lang="en-US" altLang="de-DE" sz="2000" b="1" i="1" dirty="0" err="1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Z</a:t>
              </a:r>
              <a:r>
                <a:rPr lang="en-US" altLang="de-DE" sz="2000" b="1" i="1" baseline="-25000" dirty="0" err="1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altLang="de-DE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Text Box 33"/>
            <p:cNvSpPr txBox="1">
              <a:spLocks noChangeArrowheads="1"/>
            </p:cNvSpPr>
            <p:nvPr/>
          </p:nvSpPr>
          <p:spPr bwMode="auto">
            <a:xfrm>
              <a:off x="5276734" y="2818934"/>
              <a:ext cx="100806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mass </a:t>
              </a:r>
              <a:r>
                <a:rPr lang="en-US" altLang="de-DE" sz="2000" b="1" i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en-US" altLang="de-DE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Text Box 33"/>
            <p:cNvSpPr txBox="1">
              <a:spLocks noChangeArrowheads="1"/>
            </p:cNvSpPr>
            <p:nvPr/>
          </p:nvSpPr>
          <p:spPr bwMode="auto">
            <a:xfrm>
              <a:off x="7785806" y="2857183"/>
              <a:ext cx="100930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Material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Z</a:t>
              </a:r>
              <a:r>
                <a:rPr lang="en-US" altLang="de-DE" sz="1600" b="1" i="1" baseline="-250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, A</a:t>
              </a:r>
              <a:r>
                <a:rPr lang="en-US" altLang="de-DE" sz="1600" b="1" i="1" baseline="-25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, </a:t>
              </a:r>
              <a:r>
                <a:rPr lang="en-US" altLang="de-DE" sz="1600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</a:t>
              </a:r>
              <a:r>
                <a:rPr lang="en-US" altLang="de-DE" sz="1600" b="1" i="1" baseline="-250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</a:t>
              </a:r>
              <a:endPara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06972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3" grpId="0" animBg="1"/>
      <p:bldP spid="54" grpId="0" animBg="1"/>
      <p:bldP spid="55" grpId="0" animBg="1"/>
      <p:bldP spid="46" grpId="0" animBg="1"/>
      <p:bldP spid="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5" name="Group 13"/>
          <p:cNvGrpSpPr>
            <a:grpSpLocks/>
          </p:cNvGrpSpPr>
          <p:nvPr/>
        </p:nvGrpSpPr>
        <p:grpSpPr bwMode="auto">
          <a:xfrm>
            <a:off x="4572002" y="2125664"/>
            <a:ext cx="4391026" cy="1525588"/>
            <a:chOff x="2880" y="1339"/>
            <a:chExt cx="2766" cy="961"/>
          </a:xfrm>
        </p:grpSpPr>
        <p:sp>
          <p:nvSpPr>
            <p:cNvPr id="28683" name="Line 15"/>
            <p:cNvSpPr>
              <a:spLocks noChangeShapeType="1"/>
            </p:cNvSpPr>
            <p:nvPr/>
          </p:nvSpPr>
          <p:spPr bwMode="auto">
            <a:xfrm>
              <a:off x="2971" y="2296"/>
              <a:ext cx="499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4" name="Line 16"/>
            <p:cNvSpPr>
              <a:spLocks noChangeShapeType="1"/>
            </p:cNvSpPr>
            <p:nvPr/>
          </p:nvSpPr>
          <p:spPr bwMode="auto">
            <a:xfrm>
              <a:off x="3470" y="2160"/>
              <a:ext cx="1224" cy="0"/>
            </a:xfrm>
            <a:prstGeom prst="line">
              <a:avLst/>
            </a:prstGeom>
            <a:noFill/>
            <a:ln w="25400">
              <a:solidFill>
                <a:srgbClr val="CC0099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5" name="Line 17"/>
            <p:cNvSpPr>
              <a:spLocks noChangeShapeType="1"/>
            </p:cNvSpPr>
            <p:nvPr/>
          </p:nvSpPr>
          <p:spPr bwMode="auto">
            <a:xfrm>
              <a:off x="4694" y="1344"/>
              <a:ext cx="817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6" name="Text Box 18"/>
            <p:cNvSpPr txBox="1">
              <a:spLocks noChangeArrowheads="1"/>
            </p:cNvSpPr>
            <p:nvPr/>
          </p:nvSpPr>
          <p:spPr bwMode="auto">
            <a:xfrm>
              <a:off x="2880" y="2069"/>
              <a:ext cx="6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solidFill>
                    <a:schemeClr val="accent2"/>
                  </a:solidFill>
                </a:rPr>
                <a:t>Source</a:t>
              </a:r>
            </a:p>
          </p:txBody>
        </p:sp>
        <p:sp>
          <p:nvSpPr>
            <p:cNvPr id="28687" name="Text Box 19"/>
            <p:cNvSpPr txBox="1">
              <a:spLocks noChangeArrowheads="1"/>
            </p:cNvSpPr>
            <p:nvPr/>
          </p:nvSpPr>
          <p:spPr bwMode="auto">
            <a:xfrm>
              <a:off x="3560" y="1929"/>
              <a:ext cx="108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CC0099"/>
                  </a:solidFill>
                </a:rPr>
                <a:t>LINAC, </a:t>
              </a:r>
              <a:r>
                <a:rPr lang="en-US" altLang="de-DE" dirty="0" err="1">
                  <a:solidFill>
                    <a:srgbClr val="CC0099"/>
                  </a:solidFill>
                </a:rPr>
                <a:t>Cycl</a:t>
              </a:r>
              <a:r>
                <a:rPr lang="en-US" altLang="de-DE" dirty="0">
                  <a:solidFill>
                    <a:srgbClr val="CC0099"/>
                  </a:solidFill>
                </a:rPr>
                <a:t>.</a:t>
              </a:r>
            </a:p>
          </p:txBody>
        </p:sp>
        <p:sp>
          <p:nvSpPr>
            <p:cNvPr id="28688" name="Text Box 20"/>
            <p:cNvSpPr txBox="1">
              <a:spLocks noChangeArrowheads="1"/>
            </p:cNvSpPr>
            <p:nvPr/>
          </p:nvSpPr>
          <p:spPr bwMode="auto">
            <a:xfrm>
              <a:off x="4558" y="1339"/>
              <a:ext cx="10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solidFill>
                    <a:srgbClr val="009900"/>
                  </a:solidFill>
                </a:rPr>
                <a:t>Synchrotron</a:t>
              </a:r>
            </a:p>
          </p:txBody>
        </p:sp>
      </p:grpSp>
      <p:graphicFrame>
        <p:nvGraphicFramePr>
          <p:cNvPr id="28679" name="Object 8"/>
          <p:cNvGraphicFramePr>
            <a:graphicFrameLocks noChangeAspect="1"/>
          </p:cNvGraphicFramePr>
          <p:nvPr/>
        </p:nvGraphicFramePr>
        <p:xfrm>
          <a:off x="1133475" y="1920875"/>
          <a:ext cx="24003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45" name="Equation" r:id="rId4" imgW="1180588" imgH="583947" progId="Equation.3">
                  <p:embed/>
                </p:oleObj>
              </mc:Choice>
              <mc:Fallback>
                <p:oleObj name="Equation" r:id="rId4" imgW="1180588" imgH="58394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1920875"/>
                        <a:ext cx="2400300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680" name="Rectangle 12"/>
              <p:cNvSpPr>
                <a:spLocks noChangeArrowheads="1"/>
              </p:cNvSpPr>
              <p:nvPr/>
            </p:nvSpPr>
            <p:spPr bwMode="auto">
              <a:xfrm>
                <a:off x="0" y="3851275"/>
                <a:ext cx="4572000" cy="19631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Numerical calculation for </a:t>
                </a:r>
                <a:r>
                  <a:rPr lang="en-US" altLang="de-DE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ions</a:t>
                </a:r>
                <a:endPara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semi-empirical model e.g. SRIM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Main modification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sub>
                    </m:sSub>
                    <m:r>
                      <a:rPr lang="en-US" altLang="de-DE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sSubSup>
                      <m:sSubSupPr>
                        <m:ctrlP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sub>
                      <m:sup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𝑒𝑓𝑓</m:t>
                        </m:r>
                      </m:sup>
                    </m:sSubSup>
                    <m:d>
                      <m:dPr>
                        <m:ctrlP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𝑘𝑖𝑛</m:t>
                            </m:r>
                          </m:sub>
                        </m:sSub>
                      </m:e>
                    </m:d>
                  </m:oMath>
                </a14:m>
                <a:endParaRPr lang="en-US" altLang="de-DE" sz="2000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 </a:t>
                </a:r>
                <a:r>
                  <a:rPr lang="en-US" altLang="de-DE" sz="2000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Cups only for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sz="2000" b="1" i="1" dirty="0" err="1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2000" b="1" i="1" baseline="-25000" dirty="0" err="1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kin</a:t>
                </a:r>
                <a:r>
                  <a:rPr lang="en-US" altLang="de-DE" sz="2000" b="1" i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&lt;</a:t>
                </a:r>
                <a:r>
                  <a:rPr lang="en-US" altLang="de-DE" sz="2000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100 MeV/u due to </a:t>
                </a:r>
                <a:r>
                  <a:rPr lang="en-US" altLang="de-DE" sz="2000" b="1" i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 &lt;</a:t>
                </a:r>
                <a:r>
                  <a:rPr lang="en-US" altLang="de-DE" sz="2000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10 mm</a:t>
                </a:r>
              </a:p>
            </p:txBody>
          </p:sp>
        </mc:Choice>
        <mc:Fallback xmlns="">
          <p:sp>
            <p:nvSpPr>
              <p:cNvPr id="28680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851275"/>
                <a:ext cx="4572000" cy="1963166"/>
              </a:xfrm>
              <a:prstGeom prst="rect">
                <a:avLst/>
              </a:prstGeom>
              <a:blipFill>
                <a:blip r:embed="rId6"/>
                <a:stretch>
                  <a:fillRect l="-1333" t="-1863" b="-279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81" name="Rectangle 5"/>
          <p:cNvSpPr>
            <a:spLocks noChangeArrowheads="1"/>
          </p:cNvSpPr>
          <p:nvPr/>
        </p:nvSpPr>
        <p:spPr bwMode="auto">
          <a:xfrm>
            <a:off x="69850" y="1308100"/>
            <a:ext cx="8588375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endParaRPr lang="en-US" altLang="de-DE" sz="22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endParaRPr lang="en-US" altLang="de-DE" dirty="0">
              <a:solidFill>
                <a:schemeClr val="accent2"/>
              </a:solidFill>
            </a:endParaRPr>
          </a:p>
          <a:p>
            <a:pPr algn="l"/>
            <a:r>
              <a:rPr lang="en-US" altLang="de-DE" sz="22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Range: </a:t>
            </a:r>
            <a:r>
              <a:rPr lang="en-US" altLang="de-DE" sz="22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</a:t>
            </a:r>
          </a:p>
          <a:p>
            <a:pPr algn="l"/>
            <a:endParaRPr lang="en-US" altLang="de-DE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with approx. scaling</a:t>
            </a:r>
            <a:r>
              <a:rPr lang="en-US" altLang="de-DE" sz="22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 E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max</a:t>
            </a:r>
            <a:r>
              <a:rPr lang="en-US" altLang="de-DE" sz="2400" b="1" i="1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1.75</a:t>
            </a:r>
            <a:endParaRPr lang="en-US" altLang="de-DE" sz="2400" b="1" i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17450" name="Picture 42" descr="H:\CAS General 2018\copper_range_20190828_proton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00895" y="1449529"/>
            <a:ext cx="4266800" cy="502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51" name="Picture 43" descr="H:\CAS General 2018\copper_range_20190828_all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11030" y="1439836"/>
            <a:ext cx="4248472" cy="505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83248" y="1058775"/>
            <a:ext cx="9335069" cy="790519"/>
            <a:chOff x="13651" y="4046013"/>
            <a:chExt cx="9335069" cy="790519"/>
          </a:xfrm>
        </p:grpSpPr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13651" y="4217003"/>
              <a:ext cx="9335069" cy="619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60000"/>
                </a:lnSpc>
              </a:pPr>
              <a:r>
                <a:rPr lang="en-US" sz="2200" dirty="0" smtClean="0">
                  <a:solidFill>
                    <a:srgbClr val="00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Bethe-Bloch formula: </a:t>
              </a:r>
            </a:p>
            <a:p>
              <a:pPr algn="l">
                <a:lnSpc>
                  <a:spcPct val="60000"/>
                </a:lnSpc>
              </a:pPr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(simplest formulation) </a:t>
              </a:r>
              <a:endParaRPr lang="en-US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47" b="18542"/>
            <a:stretch/>
          </p:blipFill>
          <p:spPr bwMode="auto">
            <a:xfrm>
              <a:off x="2316325" y="4046013"/>
              <a:ext cx="6868619" cy="662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88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</a:t>
            </a:r>
            <a:r>
              <a:rPr lang="en-US" sz="2200" b="1" u="sng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Ions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Copper</a:t>
            </a:r>
            <a:endParaRPr lang="en-US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0" y="6183521"/>
                <a:ext cx="7380290" cy="4377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5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Approximation e.g.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sub>
                      <m:sup>
                        <m: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𝑒𝑓𝑓</m:t>
                        </m:r>
                      </m:sup>
                    </m:sSubSup>
                    <m:r>
                      <a:rPr lang="de-DE" altLang="de-DE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≈</m:t>
                    </m:r>
                    <m:sSub>
                      <m:sSubPr>
                        <m:ctrlP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sub>
                    </m:sSub>
                    <m:r>
                      <a:rPr lang="de-DE" altLang="de-DE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de-DE" altLang="de-DE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de-DE" altLang="de-DE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1−</m:t>
                        </m:r>
                        <m:func>
                          <m:funcPr>
                            <m:ctrlPr>
                              <a:rPr lang="de-DE" altLang="de-DE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 altLang="de-DE" sz="15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de-DE" altLang="de-DE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de-DE" altLang="de-DE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−125</m:t>
                                </m:r>
                                <m:r>
                                  <a:rPr lang="de-DE" altLang="de-DE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r>
                                  <a:rPr lang="de-DE" altLang="de-DE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𝛽</m:t>
                                </m:r>
                                <m:r>
                                  <a:rPr lang="de-DE" altLang="de-DE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∙</m:t>
                                </m:r>
                                <m:sSubSup>
                                  <m:sSubSupPr>
                                    <m:ctrlPr>
                                      <a:rPr lang="de-DE" altLang="de-DE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altLang="de-DE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de-DE" altLang="de-DE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de-DE" altLang="de-DE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−2/3</m:t>
                                    </m:r>
                                  </m:sup>
                                </m:sSubSup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altLang="de-DE" sz="1500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altLang="de-DE" sz="15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Barkas</a:t>
                </a:r>
                <a:r>
                  <a:rPr lang="en-US" altLang="de-DE" sz="15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formula</a:t>
                </a:r>
                <a:endParaRPr lang="en-US" altLang="de-DE" sz="15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183521"/>
                <a:ext cx="7380290" cy="437749"/>
              </a:xfrm>
              <a:prstGeom prst="rect">
                <a:avLst/>
              </a:prstGeom>
              <a:blipFill>
                <a:blip r:embed="rId11"/>
                <a:stretch>
                  <a:fillRect l="-330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2477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Emission by Ion Impact 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5400" y="758861"/>
            <a:ext cx="9118600" cy="249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ions in metals close to a surface: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Closed </a:t>
            </a: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collision with large energy transfer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fast e</a:t>
            </a:r>
            <a:r>
              <a:rPr lang="en-US" altLang="de-DE" sz="2800" b="1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&gt;&gt; 100 eV 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Distant collision with low energy transfer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slow e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with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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10 eV 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‘diffusion’ &amp; scattering 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other e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scattering length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r>
              <a:rPr lang="en-US" altLang="de-DE" sz="20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1 - 10 nm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at surface  90 % probability for escape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Secondary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electron yield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and  energy distribution comparable for all metals!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  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Y = const. * </a:t>
            </a:r>
            <a:r>
              <a:rPr lang="en-US" altLang="de-DE" sz="24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dE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/dx</a:t>
            </a:r>
            <a:r>
              <a:rPr lang="en-US" altLang="de-DE" sz="2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(</a:t>
            </a: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Sternglass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formula)</a:t>
            </a:r>
          </a:p>
        </p:txBody>
      </p:sp>
      <p:grpSp>
        <p:nvGrpSpPr>
          <p:cNvPr id="24583" name="Group 40"/>
          <p:cNvGrpSpPr>
            <a:grpSpLocks/>
          </p:cNvGrpSpPr>
          <p:nvPr/>
        </p:nvGrpSpPr>
        <p:grpSpPr bwMode="auto">
          <a:xfrm>
            <a:off x="4090988" y="3025811"/>
            <a:ext cx="4730750" cy="3187700"/>
            <a:chOff x="2577" y="2024"/>
            <a:chExt cx="2980" cy="2008"/>
          </a:xfrm>
        </p:grpSpPr>
        <p:pic>
          <p:nvPicPr>
            <p:cNvPr id="24585" name="Picture 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2115"/>
              <a:ext cx="2767" cy="19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586" name="Text Box 42"/>
            <p:cNvSpPr txBox="1">
              <a:spLocks noChangeArrowheads="1"/>
            </p:cNvSpPr>
            <p:nvPr/>
          </p:nvSpPr>
          <p:spPr bwMode="auto">
            <a:xfrm rot="-5400000">
              <a:off x="2071" y="2804"/>
              <a:ext cx="122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/>
                <a:t>Electrons per ion</a:t>
              </a:r>
            </a:p>
          </p:txBody>
        </p:sp>
        <p:sp>
          <p:nvSpPr>
            <p:cNvPr id="24587" name="Rectangle 43"/>
            <p:cNvSpPr>
              <a:spLocks noChangeArrowheads="1"/>
            </p:cNvSpPr>
            <p:nvPr/>
          </p:nvSpPr>
          <p:spPr bwMode="auto">
            <a:xfrm>
              <a:off x="2744" y="2976"/>
              <a:ext cx="13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4588" name="Text Box 44"/>
            <p:cNvSpPr txBox="1">
              <a:spLocks noChangeArrowheads="1"/>
            </p:cNvSpPr>
            <p:nvPr/>
          </p:nvSpPr>
          <p:spPr bwMode="auto">
            <a:xfrm>
              <a:off x="4241" y="2024"/>
              <a:ext cx="13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/>
                <a:t>Different targets:</a:t>
              </a:r>
            </a:p>
          </p:txBody>
        </p:sp>
      </p:grpSp>
      <p:sp>
        <p:nvSpPr>
          <p:cNvPr id="24584" name="Text Box 45"/>
          <p:cNvSpPr txBox="1">
            <a:spLocks noChangeArrowheads="1"/>
          </p:cNvSpPr>
          <p:nvPr/>
        </p:nvSpPr>
        <p:spPr bwMode="auto">
          <a:xfrm>
            <a:off x="344488" y="5929349"/>
            <a:ext cx="473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From E.J.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Sternglass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Phys. Rev. 108, 1 (1957)</a:t>
            </a:r>
          </a:p>
        </p:txBody>
      </p:sp>
      <p:grpSp>
        <p:nvGrpSpPr>
          <p:cNvPr id="48" name="Group 6"/>
          <p:cNvGrpSpPr>
            <a:grpSpLocks/>
          </p:cNvGrpSpPr>
          <p:nvPr/>
        </p:nvGrpSpPr>
        <p:grpSpPr bwMode="auto">
          <a:xfrm>
            <a:off x="323850" y="3789363"/>
            <a:ext cx="3455988" cy="1981200"/>
            <a:chOff x="204" y="2387"/>
            <a:chExt cx="2177" cy="1248"/>
          </a:xfrm>
        </p:grpSpPr>
        <p:sp>
          <p:nvSpPr>
            <p:cNvPr id="54" name="Rectangle 7"/>
            <p:cNvSpPr>
              <a:spLocks noChangeArrowheads="1"/>
            </p:cNvSpPr>
            <p:nvPr/>
          </p:nvSpPr>
          <p:spPr bwMode="auto">
            <a:xfrm>
              <a:off x="1156" y="2387"/>
              <a:ext cx="1044" cy="90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55" name="Line 8"/>
            <p:cNvSpPr>
              <a:spLocks noChangeShapeType="1"/>
            </p:cNvSpPr>
            <p:nvPr/>
          </p:nvSpPr>
          <p:spPr bwMode="auto">
            <a:xfrm>
              <a:off x="208" y="2839"/>
              <a:ext cx="783" cy="0"/>
            </a:xfrm>
            <a:prstGeom prst="lin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6" name="Line 9"/>
            <p:cNvSpPr>
              <a:spLocks noChangeShapeType="1"/>
            </p:cNvSpPr>
            <p:nvPr/>
          </p:nvSpPr>
          <p:spPr bwMode="auto">
            <a:xfrm flipV="1">
              <a:off x="1144" y="2389"/>
              <a:ext cx="0" cy="91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7" name="Line 10"/>
            <p:cNvSpPr>
              <a:spLocks noChangeShapeType="1"/>
            </p:cNvSpPr>
            <p:nvPr/>
          </p:nvSpPr>
          <p:spPr bwMode="auto">
            <a:xfrm>
              <a:off x="1157" y="2840"/>
              <a:ext cx="783" cy="0"/>
            </a:xfrm>
            <a:prstGeom prst="lin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8" name="Line 11"/>
            <p:cNvSpPr>
              <a:spLocks noChangeShapeType="1"/>
            </p:cNvSpPr>
            <p:nvPr/>
          </p:nvSpPr>
          <p:spPr bwMode="auto">
            <a:xfrm flipV="1">
              <a:off x="1157" y="3294"/>
              <a:ext cx="1043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9" name="Line 12"/>
            <p:cNvSpPr>
              <a:spLocks noChangeShapeType="1"/>
            </p:cNvSpPr>
            <p:nvPr/>
          </p:nvSpPr>
          <p:spPr bwMode="auto">
            <a:xfrm flipV="1">
              <a:off x="1202" y="2755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0" name="Line 13"/>
            <p:cNvSpPr>
              <a:spLocks noChangeShapeType="1"/>
            </p:cNvSpPr>
            <p:nvPr/>
          </p:nvSpPr>
          <p:spPr bwMode="auto">
            <a:xfrm flipH="1" flipV="1">
              <a:off x="1202" y="2665"/>
              <a:ext cx="91" cy="9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" name="Line 14"/>
            <p:cNvSpPr>
              <a:spLocks noChangeShapeType="1"/>
            </p:cNvSpPr>
            <p:nvPr/>
          </p:nvSpPr>
          <p:spPr bwMode="auto">
            <a:xfrm flipH="1" flipV="1">
              <a:off x="1157" y="2574"/>
              <a:ext cx="45" cy="9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2" name="Line 15"/>
            <p:cNvSpPr>
              <a:spLocks noChangeShapeType="1"/>
            </p:cNvSpPr>
            <p:nvPr/>
          </p:nvSpPr>
          <p:spPr bwMode="auto">
            <a:xfrm flipV="1">
              <a:off x="1293" y="2846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3" name="Line 16"/>
            <p:cNvSpPr>
              <a:spLocks noChangeShapeType="1"/>
            </p:cNvSpPr>
            <p:nvPr/>
          </p:nvSpPr>
          <p:spPr bwMode="auto">
            <a:xfrm flipV="1">
              <a:off x="1157" y="2937"/>
              <a:ext cx="136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4" name="Line 17"/>
            <p:cNvSpPr>
              <a:spLocks noChangeShapeType="1"/>
            </p:cNvSpPr>
            <p:nvPr/>
          </p:nvSpPr>
          <p:spPr bwMode="auto">
            <a:xfrm flipV="1">
              <a:off x="1519" y="2710"/>
              <a:ext cx="227" cy="136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5" name="Line 18"/>
            <p:cNvSpPr>
              <a:spLocks noChangeShapeType="1"/>
            </p:cNvSpPr>
            <p:nvPr/>
          </p:nvSpPr>
          <p:spPr bwMode="auto">
            <a:xfrm flipV="1">
              <a:off x="1837" y="2438"/>
              <a:ext cx="91" cy="91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6" name="Line 19"/>
            <p:cNvSpPr>
              <a:spLocks noChangeShapeType="1"/>
            </p:cNvSpPr>
            <p:nvPr/>
          </p:nvSpPr>
          <p:spPr bwMode="auto">
            <a:xfrm flipV="1">
              <a:off x="1746" y="2529"/>
              <a:ext cx="91" cy="181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7" name="Line 20"/>
            <p:cNvSpPr>
              <a:spLocks noChangeShapeType="1"/>
            </p:cNvSpPr>
            <p:nvPr/>
          </p:nvSpPr>
          <p:spPr bwMode="auto">
            <a:xfrm flipH="1" flipV="1">
              <a:off x="884" y="2438"/>
              <a:ext cx="273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8" name="Line 21"/>
            <p:cNvSpPr>
              <a:spLocks noChangeShapeType="1"/>
            </p:cNvSpPr>
            <p:nvPr/>
          </p:nvSpPr>
          <p:spPr bwMode="auto">
            <a:xfrm flipH="1">
              <a:off x="884" y="3028"/>
              <a:ext cx="273" cy="9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>
              <a:off x="1474" y="2574"/>
              <a:ext cx="271" cy="13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0" name="Line 23"/>
            <p:cNvSpPr>
              <a:spLocks noChangeShapeType="1"/>
            </p:cNvSpPr>
            <p:nvPr/>
          </p:nvSpPr>
          <p:spPr bwMode="auto">
            <a:xfrm flipV="1">
              <a:off x="1293" y="2574"/>
              <a:ext cx="180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" name="Line 24"/>
            <p:cNvSpPr>
              <a:spLocks noChangeShapeType="1"/>
            </p:cNvSpPr>
            <p:nvPr/>
          </p:nvSpPr>
          <p:spPr bwMode="auto">
            <a:xfrm flipV="1">
              <a:off x="1157" y="2665"/>
              <a:ext cx="134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2" name="Line 25"/>
            <p:cNvSpPr>
              <a:spLocks noChangeShapeType="1"/>
            </p:cNvSpPr>
            <p:nvPr/>
          </p:nvSpPr>
          <p:spPr bwMode="auto">
            <a:xfrm flipH="1" flipV="1">
              <a:off x="884" y="2665"/>
              <a:ext cx="27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3" name="Line 26"/>
            <p:cNvSpPr>
              <a:spLocks noChangeShapeType="1"/>
            </p:cNvSpPr>
            <p:nvPr/>
          </p:nvSpPr>
          <p:spPr bwMode="auto">
            <a:xfrm flipV="1">
              <a:off x="1474" y="2846"/>
              <a:ext cx="0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4" name="Line 27"/>
            <p:cNvSpPr>
              <a:spLocks noChangeShapeType="1"/>
            </p:cNvSpPr>
            <p:nvPr/>
          </p:nvSpPr>
          <p:spPr bwMode="auto">
            <a:xfrm flipH="1" flipV="1">
              <a:off x="1474" y="2937"/>
              <a:ext cx="91" cy="45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5" name="Line 28"/>
            <p:cNvSpPr>
              <a:spLocks noChangeShapeType="1"/>
            </p:cNvSpPr>
            <p:nvPr/>
          </p:nvSpPr>
          <p:spPr bwMode="auto">
            <a:xfrm flipV="1">
              <a:off x="1474" y="2982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6" name="Line 29"/>
            <p:cNvSpPr>
              <a:spLocks noChangeShapeType="1"/>
            </p:cNvSpPr>
            <p:nvPr/>
          </p:nvSpPr>
          <p:spPr bwMode="auto">
            <a:xfrm flipH="1" flipV="1">
              <a:off x="1474" y="3073"/>
              <a:ext cx="182" cy="45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7" name="Line 30"/>
            <p:cNvSpPr>
              <a:spLocks noChangeShapeType="1"/>
            </p:cNvSpPr>
            <p:nvPr/>
          </p:nvSpPr>
          <p:spPr bwMode="auto">
            <a:xfrm flipH="1">
              <a:off x="1701" y="2528"/>
              <a:ext cx="137" cy="4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8" name="Line 31"/>
            <p:cNvSpPr>
              <a:spLocks noChangeShapeType="1"/>
            </p:cNvSpPr>
            <p:nvPr/>
          </p:nvSpPr>
          <p:spPr bwMode="auto">
            <a:xfrm flipV="1">
              <a:off x="1701" y="2483"/>
              <a:ext cx="45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9" name="Line 32"/>
            <p:cNvSpPr>
              <a:spLocks noChangeShapeType="1"/>
            </p:cNvSpPr>
            <p:nvPr/>
          </p:nvSpPr>
          <p:spPr bwMode="auto">
            <a:xfrm flipV="1">
              <a:off x="1293" y="2755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" name="Line 33"/>
            <p:cNvSpPr>
              <a:spLocks noChangeShapeType="1"/>
            </p:cNvSpPr>
            <p:nvPr/>
          </p:nvSpPr>
          <p:spPr bwMode="auto">
            <a:xfrm flipV="1">
              <a:off x="1383" y="2710"/>
              <a:ext cx="91" cy="4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1" name="Text Box 34"/>
            <p:cNvSpPr txBox="1">
              <a:spLocks noChangeArrowheads="1"/>
            </p:cNvSpPr>
            <p:nvPr/>
          </p:nvSpPr>
          <p:spPr bwMode="auto">
            <a:xfrm>
              <a:off x="204" y="2596"/>
              <a:ext cx="6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82" name="Text Box 35"/>
            <p:cNvSpPr txBox="1">
              <a:spLocks noChangeArrowheads="1"/>
            </p:cNvSpPr>
            <p:nvPr/>
          </p:nvSpPr>
          <p:spPr bwMode="auto">
            <a:xfrm>
              <a:off x="1111" y="3385"/>
              <a:ext cx="9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r>
                <a:rPr lang="en-US" altLang="de-DE" sz="2000" b="1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s </a:t>
              </a:r>
              <a:r>
                <a:rPr lang="en-US" altLang="de-DE" sz="2000" b="1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2000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10 nm</a:t>
              </a:r>
              <a:endParaRPr lang="en-US" altLang="de-DE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endParaRPr>
            </a:p>
          </p:txBody>
        </p:sp>
        <p:sp>
          <p:nvSpPr>
            <p:cNvPr id="83" name="Text Box 36"/>
            <p:cNvSpPr txBox="1">
              <a:spLocks noChangeArrowheads="1"/>
            </p:cNvSpPr>
            <p:nvPr/>
          </p:nvSpPr>
          <p:spPr bwMode="auto">
            <a:xfrm>
              <a:off x="658" y="2393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3000" b="1" baseline="30000" dirty="0">
                  <a:solidFill>
                    <a:srgbClr val="0033CC"/>
                  </a:solidFill>
                </a:rPr>
                <a:t>-</a:t>
              </a:r>
            </a:p>
          </p:txBody>
        </p:sp>
        <p:sp>
          <p:nvSpPr>
            <p:cNvPr id="84" name="Text Box 37"/>
            <p:cNvSpPr txBox="1">
              <a:spLocks noChangeArrowheads="1"/>
            </p:cNvSpPr>
            <p:nvPr/>
          </p:nvSpPr>
          <p:spPr bwMode="auto">
            <a:xfrm>
              <a:off x="658" y="2937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3000" b="1" baseline="30000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</a:p>
          </p:txBody>
        </p:sp>
        <p:sp>
          <p:nvSpPr>
            <p:cNvPr id="85" name="Text Box 38"/>
            <p:cNvSpPr txBox="1">
              <a:spLocks noChangeArrowheads="1"/>
            </p:cNvSpPr>
            <p:nvPr/>
          </p:nvSpPr>
          <p:spPr bwMode="auto">
            <a:xfrm>
              <a:off x="1746" y="2574"/>
              <a:ext cx="6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de-DE" altLang="de-DE" b="1" dirty="0">
                  <a:solidFill>
                    <a:srgbClr val="0033CC"/>
                  </a:solidFill>
                  <a:cs typeface="Times New Roman" pitchFamily="18" charset="0"/>
                </a:rPr>
                <a:t> </a:t>
              </a:r>
              <a:r>
                <a:rPr lang="el-GR" altLang="de-DE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δ</a:t>
              </a:r>
              <a:r>
                <a:rPr lang="de-DE" altLang="de-DE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altLang="de-DE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ray</a:t>
              </a:r>
              <a:endParaRPr lang="en-US" altLang="de-DE" b="1" baseline="300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Line 39"/>
            <p:cNvSpPr>
              <a:spLocks noChangeShapeType="1"/>
            </p:cNvSpPr>
            <p:nvPr/>
          </p:nvSpPr>
          <p:spPr bwMode="auto">
            <a:xfrm>
              <a:off x="1157" y="3391"/>
              <a:ext cx="58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7" name="Line 40"/>
            <p:cNvSpPr>
              <a:spLocks noChangeShapeType="1"/>
            </p:cNvSpPr>
            <p:nvPr/>
          </p:nvSpPr>
          <p:spPr bwMode="auto">
            <a:xfrm flipV="1">
              <a:off x="1156" y="2387"/>
              <a:ext cx="10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1878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84538"/>
            <a:ext cx="4608512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Emission by Ion Impact </a:t>
            </a:r>
          </a:p>
        </p:txBody>
      </p:sp>
      <p:sp>
        <p:nvSpPr>
          <p:cNvPr id="25608" name="Text Box 41"/>
          <p:cNvSpPr txBox="1">
            <a:spLocks noChangeArrowheads="1"/>
          </p:cNvSpPr>
          <p:nvPr/>
        </p:nvSpPr>
        <p:spPr bwMode="auto">
          <a:xfrm>
            <a:off x="0" y="6165850"/>
            <a:ext cx="541655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From C.G. Drexler, R.D. DuBois, Phys. Rev. A 53, 1630 (1996)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251495" y="3356992"/>
            <a:ext cx="3528343" cy="2413571"/>
            <a:chOff x="251495" y="3356992"/>
            <a:chExt cx="3528343" cy="2413571"/>
          </a:xfrm>
        </p:grpSpPr>
        <p:grpSp>
          <p:nvGrpSpPr>
            <p:cNvPr id="25607" name="Group 6"/>
            <p:cNvGrpSpPr>
              <a:grpSpLocks/>
            </p:cNvGrpSpPr>
            <p:nvPr/>
          </p:nvGrpSpPr>
          <p:grpSpPr bwMode="auto">
            <a:xfrm>
              <a:off x="323850" y="3789363"/>
              <a:ext cx="3455988" cy="1981200"/>
              <a:chOff x="204" y="2387"/>
              <a:chExt cx="2177" cy="1248"/>
            </a:xfrm>
          </p:grpSpPr>
          <p:sp>
            <p:nvSpPr>
              <p:cNvPr id="25609" name="Rectangle 7"/>
              <p:cNvSpPr>
                <a:spLocks noChangeArrowheads="1"/>
              </p:cNvSpPr>
              <p:nvPr/>
            </p:nvSpPr>
            <p:spPr bwMode="auto">
              <a:xfrm>
                <a:off x="1156" y="2387"/>
                <a:ext cx="1044" cy="907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25610" name="Line 8"/>
              <p:cNvSpPr>
                <a:spLocks noChangeShapeType="1"/>
              </p:cNvSpPr>
              <p:nvPr/>
            </p:nvSpPr>
            <p:spPr bwMode="auto">
              <a:xfrm>
                <a:off x="208" y="2839"/>
                <a:ext cx="783" cy="0"/>
              </a:xfrm>
              <a:prstGeom prst="line">
                <a:avLst/>
              </a:prstGeom>
              <a:noFill/>
              <a:ln w="412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1" name="Line 9"/>
              <p:cNvSpPr>
                <a:spLocks noChangeShapeType="1"/>
              </p:cNvSpPr>
              <p:nvPr/>
            </p:nvSpPr>
            <p:spPr bwMode="auto">
              <a:xfrm flipV="1">
                <a:off x="1144" y="2389"/>
                <a:ext cx="0" cy="91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2" name="Line 10"/>
              <p:cNvSpPr>
                <a:spLocks noChangeShapeType="1"/>
              </p:cNvSpPr>
              <p:nvPr/>
            </p:nvSpPr>
            <p:spPr bwMode="auto">
              <a:xfrm>
                <a:off x="1157" y="2840"/>
                <a:ext cx="783" cy="0"/>
              </a:xfrm>
              <a:prstGeom prst="line">
                <a:avLst/>
              </a:prstGeom>
              <a:noFill/>
              <a:ln w="412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3" name="Line 11"/>
              <p:cNvSpPr>
                <a:spLocks noChangeShapeType="1"/>
              </p:cNvSpPr>
              <p:nvPr/>
            </p:nvSpPr>
            <p:spPr bwMode="auto">
              <a:xfrm flipV="1">
                <a:off x="1157" y="3294"/>
                <a:ext cx="1043" cy="6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4" name="Line 12"/>
              <p:cNvSpPr>
                <a:spLocks noChangeShapeType="1"/>
              </p:cNvSpPr>
              <p:nvPr/>
            </p:nvSpPr>
            <p:spPr bwMode="auto">
              <a:xfrm flipV="1">
                <a:off x="1202" y="2755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5" name="Line 13"/>
              <p:cNvSpPr>
                <a:spLocks noChangeShapeType="1"/>
              </p:cNvSpPr>
              <p:nvPr/>
            </p:nvSpPr>
            <p:spPr bwMode="auto">
              <a:xfrm flipH="1" flipV="1">
                <a:off x="1202" y="2665"/>
                <a:ext cx="91" cy="9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6" name="Line 14"/>
              <p:cNvSpPr>
                <a:spLocks noChangeShapeType="1"/>
              </p:cNvSpPr>
              <p:nvPr/>
            </p:nvSpPr>
            <p:spPr bwMode="auto">
              <a:xfrm flipH="1" flipV="1">
                <a:off x="1157" y="2574"/>
                <a:ext cx="45" cy="9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7" name="Line 15"/>
              <p:cNvSpPr>
                <a:spLocks noChangeShapeType="1"/>
              </p:cNvSpPr>
              <p:nvPr/>
            </p:nvSpPr>
            <p:spPr bwMode="auto">
              <a:xfrm flipV="1">
                <a:off x="1293" y="2846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8" name="Line 16"/>
              <p:cNvSpPr>
                <a:spLocks noChangeShapeType="1"/>
              </p:cNvSpPr>
              <p:nvPr/>
            </p:nvSpPr>
            <p:spPr bwMode="auto">
              <a:xfrm flipV="1">
                <a:off x="1157" y="2937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9" name="Line 17"/>
              <p:cNvSpPr>
                <a:spLocks noChangeShapeType="1"/>
              </p:cNvSpPr>
              <p:nvPr/>
            </p:nvSpPr>
            <p:spPr bwMode="auto">
              <a:xfrm flipV="1">
                <a:off x="1519" y="2710"/>
                <a:ext cx="227" cy="136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0" name="Line 18"/>
              <p:cNvSpPr>
                <a:spLocks noChangeShapeType="1"/>
              </p:cNvSpPr>
              <p:nvPr/>
            </p:nvSpPr>
            <p:spPr bwMode="auto">
              <a:xfrm flipV="1">
                <a:off x="1837" y="2438"/>
                <a:ext cx="91" cy="91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1" name="Line 19"/>
              <p:cNvSpPr>
                <a:spLocks noChangeShapeType="1"/>
              </p:cNvSpPr>
              <p:nvPr/>
            </p:nvSpPr>
            <p:spPr bwMode="auto">
              <a:xfrm flipV="1">
                <a:off x="1746" y="2529"/>
                <a:ext cx="91" cy="181"/>
              </a:xfrm>
              <a:prstGeom prst="line">
                <a:avLst/>
              </a:prstGeom>
              <a:noFill/>
              <a:ln w="444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2" name="Line 20"/>
              <p:cNvSpPr>
                <a:spLocks noChangeShapeType="1"/>
              </p:cNvSpPr>
              <p:nvPr/>
            </p:nvSpPr>
            <p:spPr bwMode="auto">
              <a:xfrm flipH="1" flipV="1">
                <a:off x="884" y="2438"/>
                <a:ext cx="273" cy="1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3" name="Line 21"/>
              <p:cNvSpPr>
                <a:spLocks noChangeShapeType="1"/>
              </p:cNvSpPr>
              <p:nvPr/>
            </p:nvSpPr>
            <p:spPr bwMode="auto">
              <a:xfrm flipH="1">
                <a:off x="884" y="3028"/>
                <a:ext cx="273" cy="9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4" name="Line 22"/>
              <p:cNvSpPr>
                <a:spLocks noChangeShapeType="1"/>
              </p:cNvSpPr>
              <p:nvPr/>
            </p:nvSpPr>
            <p:spPr bwMode="auto">
              <a:xfrm>
                <a:off x="1474" y="2574"/>
                <a:ext cx="271" cy="13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5" name="Line 23"/>
              <p:cNvSpPr>
                <a:spLocks noChangeShapeType="1"/>
              </p:cNvSpPr>
              <p:nvPr/>
            </p:nvSpPr>
            <p:spPr bwMode="auto">
              <a:xfrm flipV="1">
                <a:off x="1293" y="2574"/>
                <a:ext cx="180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6" name="Line 24"/>
              <p:cNvSpPr>
                <a:spLocks noChangeShapeType="1"/>
              </p:cNvSpPr>
              <p:nvPr/>
            </p:nvSpPr>
            <p:spPr bwMode="auto">
              <a:xfrm flipV="1">
                <a:off x="1157" y="2665"/>
                <a:ext cx="134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7" name="Line 25"/>
              <p:cNvSpPr>
                <a:spLocks noChangeShapeType="1"/>
              </p:cNvSpPr>
              <p:nvPr/>
            </p:nvSpPr>
            <p:spPr bwMode="auto">
              <a:xfrm flipH="1" flipV="1">
                <a:off x="884" y="2665"/>
                <a:ext cx="2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8" name="Line 26"/>
              <p:cNvSpPr>
                <a:spLocks noChangeShapeType="1"/>
              </p:cNvSpPr>
              <p:nvPr/>
            </p:nvSpPr>
            <p:spPr bwMode="auto">
              <a:xfrm flipV="1">
                <a:off x="1474" y="2846"/>
                <a:ext cx="0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9" name="Line 27"/>
              <p:cNvSpPr>
                <a:spLocks noChangeShapeType="1"/>
              </p:cNvSpPr>
              <p:nvPr/>
            </p:nvSpPr>
            <p:spPr bwMode="auto">
              <a:xfrm flipH="1" flipV="1">
                <a:off x="1474" y="2937"/>
                <a:ext cx="91" cy="45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0" name="Line 28"/>
              <p:cNvSpPr>
                <a:spLocks noChangeShapeType="1"/>
              </p:cNvSpPr>
              <p:nvPr/>
            </p:nvSpPr>
            <p:spPr bwMode="auto">
              <a:xfrm flipV="1">
                <a:off x="1474" y="2982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1" name="Line 29"/>
              <p:cNvSpPr>
                <a:spLocks noChangeShapeType="1"/>
              </p:cNvSpPr>
              <p:nvPr/>
            </p:nvSpPr>
            <p:spPr bwMode="auto">
              <a:xfrm flipH="1" flipV="1">
                <a:off x="1474" y="3073"/>
                <a:ext cx="182" cy="45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2" name="Line 30"/>
              <p:cNvSpPr>
                <a:spLocks noChangeShapeType="1"/>
              </p:cNvSpPr>
              <p:nvPr/>
            </p:nvSpPr>
            <p:spPr bwMode="auto">
              <a:xfrm flipH="1">
                <a:off x="1701" y="2528"/>
                <a:ext cx="137" cy="4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3" name="Line 31"/>
              <p:cNvSpPr>
                <a:spLocks noChangeShapeType="1"/>
              </p:cNvSpPr>
              <p:nvPr/>
            </p:nvSpPr>
            <p:spPr bwMode="auto">
              <a:xfrm flipV="1">
                <a:off x="1701" y="2483"/>
                <a:ext cx="45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4" name="Line 32"/>
              <p:cNvSpPr>
                <a:spLocks noChangeShapeType="1"/>
              </p:cNvSpPr>
              <p:nvPr/>
            </p:nvSpPr>
            <p:spPr bwMode="auto">
              <a:xfrm flipV="1">
                <a:off x="1293" y="2755"/>
                <a:ext cx="91" cy="9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5" name="Line 33"/>
              <p:cNvSpPr>
                <a:spLocks noChangeShapeType="1"/>
              </p:cNvSpPr>
              <p:nvPr/>
            </p:nvSpPr>
            <p:spPr bwMode="auto">
              <a:xfrm flipV="1">
                <a:off x="1383" y="2710"/>
                <a:ext cx="91" cy="46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36" name="Text Box 34"/>
              <p:cNvSpPr txBox="1">
                <a:spLocks noChangeArrowheads="1"/>
              </p:cNvSpPr>
              <p:nvPr/>
            </p:nvSpPr>
            <p:spPr bwMode="auto">
              <a:xfrm>
                <a:off x="204" y="2596"/>
                <a:ext cx="63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beam</a:t>
                </a:r>
              </a:p>
            </p:txBody>
          </p:sp>
          <p:sp>
            <p:nvSpPr>
              <p:cNvPr id="25637" name="Text Box 35"/>
              <p:cNvSpPr txBox="1">
                <a:spLocks noChangeArrowheads="1"/>
              </p:cNvSpPr>
              <p:nvPr/>
            </p:nvSpPr>
            <p:spPr bwMode="auto">
              <a:xfrm>
                <a:off x="1111" y="3385"/>
                <a:ext cx="953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de-DE" sz="2000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 </a:t>
                </a:r>
                <a:r>
                  <a:rPr lang="en-US" altLang="de-DE" sz="20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 </a:t>
                </a:r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10 nm</a:t>
                </a:r>
                <a:endParaRPr lang="en-US" altLang="de-DE" sz="2000" baseline="-25000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endParaRPr>
              </a:p>
            </p:txBody>
          </p:sp>
          <p:sp>
            <p:nvSpPr>
              <p:cNvPr id="25638" name="Text Box 36"/>
              <p:cNvSpPr txBox="1">
                <a:spLocks noChangeArrowheads="1"/>
              </p:cNvSpPr>
              <p:nvPr/>
            </p:nvSpPr>
            <p:spPr bwMode="auto">
              <a:xfrm>
                <a:off x="658" y="2393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400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3000" b="1" baseline="30000" dirty="0">
                    <a:solidFill>
                      <a:srgbClr val="0033CC"/>
                    </a:solidFill>
                  </a:rPr>
                  <a:t>-</a:t>
                </a:r>
              </a:p>
            </p:txBody>
          </p:sp>
          <p:sp>
            <p:nvSpPr>
              <p:cNvPr id="25639" name="Text Box 37"/>
              <p:cNvSpPr txBox="1">
                <a:spLocks noChangeArrowheads="1"/>
              </p:cNvSpPr>
              <p:nvPr/>
            </p:nvSpPr>
            <p:spPr bwMode="auto">
              <a:xfrm>
                <a:off x="658" y="2937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400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3000" b="1" baseline="30000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</a:p>
            </p:txBody>
          </p:sp>
          <p:sp>
            <p:nvSpPr>
              <p:cNvPr id="25640" name="Text Box 38"/>
              <p:cNvSpPr txBox="1">
                <a:spLocks noChangeArrowheads="1"/>
              </p:cNvSpPr>
              <p:nvPr/>
            </p:nvSpPr>
            <p:spPr bwMode="auto">
              <a:xfrm>
                <a:off x="1746" y="2574"/>
                <a:ext cx="63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 b="1" dirty="0">
                    <a:solidFill>
                      <a:srgbClr val="0033CC"/>
                    </a:solidFill>
                    <a:cs typeface="Times New Roman" pitchFamily="18" charset="0"/>
                  </a:rPr>
                  <a:t> </a:t>
                </a:r>
                <a:r>
                  <a:rPr lang="el-GR" altLang="de-DE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de-DE" altLang="de-DE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  <a:r>
                  <a:rPr lang="en-US" altLang="de-DE" b="1" dirty="0">
                    <a:solidFill>
                      <a:srgbClr val="00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ray</a:t>
                </a:r>
                <a:endParaRPr lang="en-US" altLang="de-DE" b="1" baseline="30000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641" name="Line 39"/>
              <p:cNvSpPr>
                <a:spLocks noChangeShapeType="1"/>
              </p:cNvSpPr>
              <p:nvPr/>
            </p:nvSpPr>
            <p:spPr bwMode="auto">
              <a:xfrm>
                <a:off x="1157" y="3391"/>
                <a:ext cx="589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42" name="Line 40"/>
              <p:cNvSpPr>
                <a:spLocks noChangeShapeType="1"/>
              </p:cNvSpPr>
              <p:nvPr/>
            </p:nvSpPr>
            <p:spPr bwMode="auto">
              <a:xfrm flipV="1">
                <a:off x="1156" y="2387"/>
                <a:ext cx="1044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cxnSp>
          <p:nvCxnSpPr>
            <p:cNvPr id="3" name="Gerade Verbindung 2"/>
            <p:cNvCxnSpPr/>
            <p:nvPr/>
          </p:nvCxnSpPr>
          <p:spPr bwMode="auto">
            <a:xfrm flipH="1" flipV="1">
              <a:off x="1477046" y="3419475"/>
              <a:ext cx="358651" cy="108981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Gerade Verbindung 45"/>
            <p:cNvCxnSpPr/>
            <p:nvPr/>
          </p:nvCxnSpPr>
          <p:spPr bwMode="auto">
            <a:xfrm flipH="1" flipV="1">
              <a:off x="827881" y="3978276"/>
              <a:ext cx="1007271" cy="51673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feld 18"/>
            <p:cNvSpPr txBox="1"/>
            <p:nvPr/>
          </p:nvSpPr>
          <p:spPr>
            <a:xfrm>
              <a:off x="251495" y="3356992"/>
              <a:ext cx="1584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observation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angle</a:t>
              </a:r>
              <a:endPara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1602452" y="3375026"/>
              <a:ext cx="1097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 </a:t>
              </a: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105</a:t>
              </a:r>
              <a:r>
                <a:rPr lang="en-US" b="1" baseline="30000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</a:t>
              </a:r>
              <a:endParaRPr lang="en-US" b="1" baseline="30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Bogen 19"/>
            <p:cNvSpPr/>
            <p:nvPr/>
          </p:nvSpPr>
          <p:spPr bwMode="auto">
            <a:xfrm>
              <a:off x="1187624" y="4003323"/>
              <a:ext cx="1080120" cy="910784"/>
            </a:xfrm>
            <a:prstGeom prst="arc">
              <a:avLst>
                <a:gd name="adj1" fmla="val 15838154"/>
                <a:gd name="adj2" fmla="val 252020"/>
              </a:avLst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6377940" y="3870326"/>
            <a:ext cx="1846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Symbol"/>
              <a:buChar char="Þ"/>
            </a:pPr>
            <a:r>
              <a:rPr lang="en-US" sz="1600" dirty="0" smtClean="0">
                <a:sym typeface="Symbol"/>
              </a:rPr>
              <a:t>most electrons </a:t>
            </a:r>
          </a:p>
          <a:p>
            <a:pPr algn="l">
              <a:spcBef>
                <a:spcPts val="0"/>
              </a:spcBef>
            </a:pPr>
            <a:r>
              <a:rPr lang="en-US" sz="1600" b="1" i="1" dirty="0">
                <a:sym typeface="Symbol"/>
              </a:rPr>
              <a:t> </a:t>
            </a:r>
            <a:r>
              <a:rPr lang="en-US" sz="1600" b="1" i="1" dirty="0" smtClean="0">
                <a:sym typeface="Symbol"/>
              </a:rPr>
              <a:t>     </a:t>
            </a:r>
            <a:r>
              <a:rPr lang="en-US" sz="1600" b="1" i="1" dirty="0" err="1" smtClean="0">
                <a:sym typeface="Symbol"/>
              </a:rPr>
              <a:t>E</a:t>
            </a:r>
            <a:r>
              <a:rPr lang="en-US" sz="1600" b="1" i="1" baseline="-25000" dirty="0" err="1" smtClean="0">
                <a:sym typeface="Symbol"/>
              </a:rPr>
              <a:t>kin</a:t>
            </a:r>
            <a:r>
              <a:rPr lang="en-US" sz="1600" b="1" i="1" dirty="0" smtClean="0"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&lt; 20 eV</a:t>
            </a:r>
            <a:endParaRPr lang="en-US" sz="1600" dirty="0"/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25400" y="758861"/>
            <a:ext cx="9118600" cy="249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ions in metals close to a surface: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Closed </a:t>
            </a: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collision with large energy transfer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fast e</a:t>
            </a:r>
            <a:r>
              <a:rPr lang="en-US" altLang="de-DE" sz="2800" b="1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&gt;&gt; 100 eV 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Distant collision with low energy transfer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slow e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with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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10 eV 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‘diffusion’ &amp; scattering 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other e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scattering length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r>
              <a:rPr lang="en-US" altLang="de-DE" sz="20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1 - 10 nm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at surface  90 % probability for escape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Secondary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electron yield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and  energy distribution comparable for all metals!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  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Y = const. * </a:t>
            </a:r>
            <a:r>
              <a:rPr lang="en-US" altLang="de-DE" sz="24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dE</a:t>
            </a:r>
            <a:r>
              <a:rPr lang="en-US" altLang="de-DE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/dx</a:t>
            </a:r>
            <a:r>
              <a:rPr lang="en-US" altLang="de-DE" sz="2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(</a:t>
            </a: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Sternglass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formula)</a:t>
            </a:r>
          </a:p>
        </p:txBody>
      </p:sp>
    </p:spTree>
    <p:extLst>
      <p:ext uri="{BB962C8B-B14F-4D97-AF65-F5344CB8AC3E}">
        <p14:creationId xmlns:p14="http://schemas.microsoft.com/office/powerpoint/2010/main" val="20978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352" y="742494"/>
            <a:ext cx="3457575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de-DE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agnetic </a:t>
            </a:r>
            <a:r>
              <a:rPr lang="en-US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of the beam and the ideal Transformer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25413" y="108963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2" name="Text Box 4"/>
              <p:cNvSpPr txBox="1">
                <a:spLocks noChangeArrowheads="1"/>
              </p:cNvSpPr>
              <p:nvPr/>
            </p:nvSpPr>
            <p:spPr bwMode="auto">
              <a:xfrm>
                <a:off x="160338" y="845159"/>
                <a:ext cx="6769857" cy="26959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0"/>
                  </a:spcBef>
                  <a:buFont typeface="Wingdings" pitchFamily="2" charset="2"/>
                  <a:buChar char="Ø"/>
                </a:pP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Beam current of </a:t>
                </a:r>
                <a:r>
                  <a:rPr lang="en-US" altLang="de-DE" i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altLang="de-DE" i="1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part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charges with velocity </a:t>
                </a:r>
                <a:r>
                  <a:rPr lang="en-US" altLang="de-DE" i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</a:t>
                </a:r>
              </a:p>
              <a:p>
                <a:pPr algn="l">
                  <a:spcBef>
                    <a:spcPct val="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ct val="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ct val="0"/>
                  </a:spcBef>
                  <a:buFont typeface="Wingdings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cylindrical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symmetry</a:t>
                </a:r>
              </a:p>
              <a:p>
                <a:pPr algn="l">
                  <a:spcBef>
                    <a:spcPct val="0"/>
                  </a:spcBef>
                </a:pP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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only azimuthal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component </a:t>
                </a:r>
              </a:p>
              <a:p>
                <a:pPr algn="l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21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2100" b="1" i="1" smtClean="0">
                              <a:latin typeface="Cambria Math"/>
                            </a:rPr>
                            <m:t>𝑩</m:t>
                          </m:r>
                        </m:e>
                      </m:acc>
                      <m:r>
                        <a:rPr lang="de-DE" altLang="de-DE" sz="2100" b="1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de-DE" altLang="de-DE" sz="2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de-DE" sz="2100" b="0" i="1" smtClean="0">
                              <a:latin typeface="Cambria Math"/>
                            </a:rPr>
                            <m:t>µ</m:t>
                          </m:r>
                        </m:e>
                        <m:sub>
                          <m:r>
                            <a:rPr lang="de-DE" altLang="de-DE" sz="21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de-DE" altLang="de-DE" sz="2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altLang="de-DE" sz="2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21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altLang="de-DE" sz="2100" b="0" i="1" smtClean="0">
                                  <a:latin typeface="Cambria Math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de-DE" altLang="de-DE" sz="2100" b="0" i="1" smtClean="0">
                              <a:latin typeface="Cambria Math"/>
                            </a:rPr>
                            <m:t>2</m:t>
                          </m:r>
                          <m:r>
                            <a:rPr lang="de-DE" altLang="de-DE" sz="21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de-DE" altLang="de-DE" sz="21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den>
                      </m:f>
                      <m:r>
                        <a:rPr lang="de-DE" altLang="de-DE" sz="21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de-DE" altLang="de-DE" sz="21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DE" altLang="de-DE" sz="21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altLang="de-DE" sz="2100" b="1" i="1" smtClean="0">
                                  <a:latin typeface="Cambria Math"/>
                                  <a:ea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de-DE" altLang="de-DE" sz="2100" b="1" i="1" smtClean="0">
                                  <a:latin typeface="Cambria Math"/>
                                  <a:ea typeface="Cambria Math"/>
                                </a:rPr>
                                <m:t>𝝋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altLang="de-DE" sz="21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ct val="0"/>
                  </a:spcBef>
                </a:pP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Example: </a:t>
                </a:r>
                <a:r>
                  <a:rPr lang="en-US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=1μA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r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=10cm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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</a:t>
                </a:r>
                <a:r>
                  <a:rPr lang="en-US" altLang="de-DE" b="1" i="1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beam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2pT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earth </a:t>
                </a:r>
                <a:r>
                  <a:rPr lang="en-US" altLang="de-DE" b="1" i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</a:t>
                </a:r>
                <a:r>
                  <a:rPr lang="en-US" altLang="de-DE" b="1" i="1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earth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50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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T</a:t>
                </a:r>
              </a:p>
              <a:p>
                <a:pPr algn="l">
                  <a:spcBef>
                    <a:spcPct val="0"/>
                  </a:spcBef>
                </a:pP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Idea: Beam as primary winding and sense by sec. winding.</a:t>
                </a:r>
              </a:p>
            </p:txBody>
          </p:sp>
        </mc:Choice>
        <mc:Fallback xmlns="">
          <p:sp>
            <p:nvSpPr>
              <p:cNvPr id="4102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338" y="845159"/>
                <a:ext cx="6769857" cy="2695994"/>
              </a:xfrm>
              <a:prstGeom prst="rect">
                <a:avLst/>
              </a:prstGeom>
              <a:blipFill>
                <a:blip r:embed="rId5"/>
                <a:stretch>
                  <a:fillRect l="-900" t="-1810" b="-203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083" name="Group 43"/>
          <p:cNvGrpSpPr>
            <a:grpSpLocks/>
          </p:cNvGrpSpPr>
          <p:nvPr/>
        </p:nvGrpSpPr>
        <p:grpSpPr bwMode="auto">
          <a:xfrm>
            <a:off x="3673475" y="4097948"/>
            <a:ext cx="5113338" cy="2051050"/>
            <a:chOff x="2584" y="2711"/>
            <a:chExt cx="3221" cy="1292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4129" y="3465"/>
              <a:ext cx="1676" cy="1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09" name="Can 1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8" y="3097"/>
              <a:ext cx="1183" cy="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10"/>
            <p:cNvSpPr txBox="1">
              <a:spLocks noChangeArrowheads="1"/>
            </p:cNvSpPr>
            <p:nvPr/>
          </p:nvSpPr>
          <p:spPr bwMode="auto">
            <a:xfrm rot="-5400000">
              <a:off x="4775" y="3127"/>
              <a:ext cx="751" cy="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de-DE" altLang="de-DE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AutoShape 49"/>
            <p:cNvSpPr>
              <a:spLocks noChangeArrowheads="1"/>
            </p:cNvSpPr>
            <p:nvPr/>
          </p:nvSpPr>
          <p:spPr bwMode="auto">
            <a:xfrm>
              <a:off x="3720" y="2999"/>
              <a:ext cx="1059" cy="1004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2225">
              <a:solidFill>
                <a:schemeClr val="bg1">
                  <a:lumMod val="85000"/>
                </a:schemeClr>
              </a:solidFill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3600000" rev="0"/>
              </a:camera>
              <a:lightRig rig="soft" dir="t">
                <a:rot lat="0" lon="0" rev="0"/>
              </a:lightRig>
            </a:scene3d>
            <a:sp3d prstMaterial="matte">
              <a:bevelT w="63500" h="88900"/>
              <a:bevelB w="12700"/>
              <a:extrusionClr>
                <a:schemeClr val="bg1">
                  <a:lumMod val="65000"/>
                </a:schemeClr>
              </a:extrusionClr>
              <a:contourClr>
                <a:schemeClr val="bg1">
                  <a:lumMod val="65000"/>
                </a:schemeClr>
              </a:contourClr>
            </a:sp3d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584" y="3471"/>
              <a:ext cx="370" cy="7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800" y="3475"/>
              <a:ext cx="1499" cy="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14" name="Text Box 6"/>
            <p:cNvSpPr txBox="1">
              <a:spLocks noChangeArrowheads="1"/>
            </p:cNvSpPr>
            <p:nvPr/>
          </p:nvSpPr>
          <p:spPr bwMode="auto">
            <a:xfrm>
              <a:off x="2663" y="3165"/>
              <a:ext cx="40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altLang="de-DE" sz="2000" i="1">
                  <a:solidFill>
                    <a:srgbClr val="FF3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fr-FR" altLang="de-DE" sz="2000" i="1" baseline="-15000">
                  <a:solidFill>
                    <a:srgbClr val="FF3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4115" name="Line 58"/>
            <p:cNvSpPr>
              <a:spLocks noChangeShapeType="1"/>
            </p:cNvSpPr>
            <p:nvPr/>
          </p:nvSpPr>
          <p:spPr bwMode="auto">
            <a:xfrm>
              <a:off x="5095" y="3247"/>
              <a:ext cx="22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16" name="Line 59"/>
            <p:cNvSpPr>
              <a:spLocks noChangeShapeType="1"/>
            </p:cNvSpPr>
            <p:nvPr/>
          </p:nvSpPr>
          <p:spPr bwMode="auto">
            <a:xfrm>
              <a:off x="5095" y="3676"/>
              <a:ext cx="22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17" name="Line 60"/>
            <p:cNvSpPr>
              <a:spLocks noChangeShapeType="1"/>
            </p:cNvSpPr>
            <p:nvPr/>
          </p:nvSpPr>
          <p:spPr bwMode="auto">
            <a:xfrm flipV="1">
              <a:off x="5231" y="3247"/>
              <a:ext cx="0" cy="42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18" name="Text Box 61"/>
            <p:cNvSpPr txBox="1">
              <a:spLocks noChangeArrowheads="1"/>
            </p:cNvSpPr>
            <p:nvPr/>
          </p:nvSpPr>
          <p:spPr bwMode="auto">
            <a:xfrm>
              <a:off x="5218" y="3225"/>
              <a:ext cx="337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altLang="de-DE" sz="2000"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fr-FR" altLang="de-DE" sz="2000" baseline="-15000">
                  <a:latin typeface="Calibri" panose="020F0502020204030204" pitchFamily="34" charset="0"/>
                  <a:cs typeface="Calibri" panose="020F0502020204030204" pitchFamily="34" charset="0"/>
                </a:rPr>
                <a:t>out</a:t>
              </a:r>
            </a:p>
          </p:txBody>
        </p:sp>
        <p:sp>
          <p:nvSpPr>
            <p:cNvPr id="4119" name="Freeform 62"/>
            <p:cNvSpPr>
              <a:spLocks/>
            </p:cNvSpPr>
            <p:nvPr/>
          </p:nvSpPr>
          <p:spPr bwMode="auto">
            <a:xfrm flipH="1">
              <a:off x="4155" y="3132"/>
              <a:ext cx="181" cy="52"/>
            </a:xfrm>
            <a:custGeom>
              <a:avLst/>
              <a:gdLst>
                <a:gd name="T0" fmla="*/ 181 w 181"/>
                <a:gd name="T1" fmla="*/ 52 h 52"/>
                <a:gd name="T2" fmla="*/ 90 w 181"/>
                <a:gd name="T3" fmla="*/ 7 h 52"/>
                <a:gd name="T4" fmla="*/ 0 w 181"/>
                <a:gd name="T5" fmla="*/ 7 h 52"/>
                <a:gd name="T6" fmla="*/ 0 60000 65536"/>
                <a:gd name="T7" fmla="*/ 0 60000 65536"/>
                <a:gd name="T8" fmla="*/ 0 60000 65536"/>
                <a:gd name="T9" fmla="*/ 0 w 181"/>
                <a:gd name="T10" fmla="*/ 0 h 52"/>
                <a:gd name="T11" fmla="*/ 181 w 181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52">
                  <a:moveTo>
                    <a:pt x="181" y="52"/>
                  </a:moveTo>
                  <a:cubicBezTo>
                    <a:pt x="150" y="33"/>
                    <a:pt x="120" y="14"/>
                    <a:pt x="90" y="7"/>
                  </a:cubicBezTo>
                  <a:cubicBezTo>
                    <a:pt x="60" y="0"/>
                    <a:pt x="30" y="3"/>
                    <a:pt x="0" y="7"/>
                  </a:cubicBez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20" name="Text Box 63"/>
            <p:cNvSpPr txBox="1">
              <a:spLocks noChangeArrowheads="1"/>
            </p:cNvSpPr>
            <p:nvPr/>
          </p:nvSpPr>
          <p:spPr bwMode="auto">
            <a:xfrm>
              <a:off x="4151" y="2947"/>
              <a:ext cx="1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fr-FR" altLang="de-DE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21" name="Line 57"/>
            <p:cNvSpPr>
              <a:spLocks noChangeShapeType="1"/>
            </p:cNvSpPr>
            <p:nvPr/>
          </p:nvSpPr>
          <p:spPr bwMode="auto">
            <a:xfrm>
              <a:off x="5006" y="3583"/>
              <a:ext cx="0" cy="9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4122" name="Group 63"/>
            <p:cNvGrpSpPr>
              <a:grpSpLocks/>
            </p:cNvGrpSpPr>
            <p:nvPr/>
          </p:nvGrpSpPr>
          <p:grpSpPr bwMode="auto">
            <a:xfrm>
              <a:off x="4358" y="3247"/>
              <a:ext cx="710" cy="435"/>
              <a:chOff x="4419600" y="4742925"/>
              <a:chExt cx="1126539" cy="691087"/>
            </a:xfrm>
          </p:grpSpPr>
          <p:sp>
            <p:nvSpPr>
              <p:cNvPr id="4128" name="Freeform 65"/>
              <p:cNvSpPr>
                <a:spLocks/>
              </p:cNvSpPr>
              <p:nvPr/>
            </p:nvSpPr>
            <p:spPr bwMode="auto">
              <a:xfrm>
                <a:off x="4790065" y="5345112"/>
                <a:ext cx="304800" cy="88900"/>
              </a:xfrm>
              <a:custGeom>
                <a:avLst/>
                <a:gdLst>
                  <a:gd name="T0" fmla="*/ 0 w 192"/>
                  <a:gd name="T1" fmla="*/ 0 h 56"/>
                  <a:gd name="T2" fmla="*/ 2147483647 w 192"/>
                  <a:gd name="T3" fmla="*/ 2147483647 h 56"/>
                  <a:gd name="T4" fmla="*/ 2147483647 w 192"/>
                  <a:gd name="T5" fmla="*/ 2147483647 h 56"/>
                  <a:gd name="T6" fmla="*/ 0 60000 65536"/>
                  <a:gd name="T7" fmla="*/ 0 60000 65536"/>
                  <a:gd name="T8" fmla="*/ 0 60000 65536"/>
                  <a:gd name="T9" fmla="*/ 0 w 192"/>
                  <a:gd name="T10" fmla="*/ 0 h 56"/>
                  <a:gd name="T11" fmla="*/ 192 w 192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2" h="56">
                    <a:moveTo>
                      <a:pt x="0" y="0"/>
                    </a:moveTo>
                    <a:cubicBezTo>
                      <a:pt x="12" y="20"/>
                      <a:pt x="16" y="40"/>
                      <a:pt x="48" y="48"/>
                    </a:cubicBezTo>
                    <a:cubicBezTo>
                      <a:pt x="80" y="56"/>
                      <a:pt x="156" y="52"/>
                      <a:pt x="192" y="48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29" name="Freeform 53"/>
              <p:cNvSpPr>
                <a:spLocks/>
              </p:cNvSpPr>
              <p:nvPr/>
            </p:nvSpPr>
            <p:spPr bwMode="auto">
              <a:xfrm>
                <a:off x="4421716" y="4742925"/>
                <a:ext cx="438150" cy="195263"/>
              </a:xfrm>
              <a:custGeom>
                <a:avLst/>
                <a:gdLst>
                  <a:gd name="T0" fmla="*/ 2147483647 w 484"/>
                  <a:gd name="T1" fmla="*/ 2147483647 h 91"/>
                  <a:gd name="T2" fmla="*/ 2147483647 w 484"/>
                  <a:gd name="T3" fmla="*/ 2147483647 h 91"/>
                  <a:gd name="T4" fmla="*/ 2147483647 w 484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484"/>
                  <a:gd name="T10" fmla="*/ 0 h 91"/>
                  <a:gd name="T11" fmla="*/ 484 w 484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4" h="91">
                    <a:moveTo>
                      <a:pt x="30" y="91"/>
                    </a:moveTo>
                    <a:cubicBezTo>
                      <a:pt x="15" y="76"/>
                      <a:pt x="0" y="61"/>
                      <a:pt x="76" y="46"/>
                    </a:cubicBezTo>
                    <a:cubicBezTo>
                      <a:pt x="152" y="31"/>
                      <a:pt x="416" y="8"/>
                      <a:pt x="484" y="0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30" name="Freeform 54"/>
              <p:cNvSpPr>
                <a:spLocks/>
              </p:cNvSpPr>
              <p:nvPr/>
            </p:nvSpPr>
            <p:spPr bwMode="auto">
              <a:xfrm>
                <a:off x="4419600" y="5105414"/>
                <a:ext cx="457200" cy="76186"/>
              </a:xfrm>
              <a:custGeom>
                <a:avLst/>
                <a:gdLst>
                  <a:gd name="T0" fmla="*/ 2147483647 w 302"/>
                  <a:gd name="T1" fmla="*/ 0 h 46"/>
                  <a:gd name="T2" fmla="*/ 2147483647 w 302"/>
                  <a:gd name="T3" fmla="*/ 2147483647 h 46"/>
                  <a:gd name="T4" fmla="*/ 2147483647 w 302"/>
                  <a:gd name="T5" fmla="*/ 0 h 46"/>
                  <a:gd name="T6" fmla="*/ 2147483647 w 302"/>
                  <a:gd name="T7" fmla="*/ 2147483647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46"/>
                  <a:gd name="T14" fmla="*/ 302 w 302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46">
                    <a:moveTo>
                      <a:pt x="264" y="0"/>
                    </a:moveTo>
                    <a:cubicBezTo>
                      <a:pt x="283" y="23"/>
                      <a:pt x="302" y="46"/>
                      <a:pt x="264" y="46"/>
                    </a:cubicBezTo>
                    <a:cubicBezTo>
                      <a:pt x="226" y="46"/>
                      <a:pt x="76" y="0"/>
                      <a:pt x="38" y="0"/>
                    </a:cubicBezTo>
                    <a:cubicBezTo>
                      <a:pt x="0" y="0"/>
                      <a:pt x="19" y="23"/>
                      <a:pt x="38" y="46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31" name="Rectangle 55"/>
              <p:cNvSpPr>
                <a:spLocks noChangeArrowheads="1"/>
              </p:cNvSpPr>
              <p:nvPr/>
            </p:nvSpPr>
            <p:spPr bwMode="auto">
              <a:xfrm>
                <a:off x="5350467" y="4898764"/>
                <a:ext cx="195672" cy="378350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fr-FR" altLang="de-DE" sz="160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</a:p>
            </p:txBody>
          </p:sp>
          <p:sp>
            <p:nvSpPr>
              <p:cNvPr id="4132" name="Line 56"/>
              <p:cNvSpPr>
                <a:spLocks noChangeShapeType="1"/>
              </p:cNvSpPr>
              <p:nvPr/>
            </p:nvSpPr>
            <p:spPr bwMode="auto">
              <a:xfrm flipH="1">
                <a:off x="5448303" y="4742925"/>
                <a:ext cx="0" cy="15583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33" name="Line 66"/>
              <p:cNvSpPr>
                <a:spLocks noChangeShapeType="1"/>
              </p:cNvSpPr>
              <p:nvPr/>
            </p:nvSpPr>
            <p:spPr bwMode="auto">
              <a:xfrm flipV="1">
                <a:off x="4859866" y="4742925"/>
                <a:ext cx="59266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34" name="Line 68"/>
              <p:cNvSpPr>
                <a:spLocks noChangeShapeType="1"/>
              </p:cNvSpPr>
              <p:nvPr/>
            </p:nvSpPr>
            <p:spPr bwMode="auto">
              <a:xfrm flipV="1">
                <a:off x="5071530" y="5423957"/>
                <a:ext cx="38100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4123" name="Can 6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2" y="3112"/>
              <a:ext cx="1213" cy="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4" name="Text Box 34"/>
            <p:cNvSpPr txBox="1">
              <a:spLocks noChangeArrowheads="1"/>
            </p:cNvSpPr>
            <p:nvPr/>
          </p:nvSpPr>
          <p:spPr bwMode="auto">
            <a:xfrm rot="-5400000">
              <a:off x="3293" y="3148"/>
              <a:ext cx="732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de-DE" altLang="de-DE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25" name="Rectangle 76"/>
            <p:cNvSpPr>
              <a:spLocks noChangeArrowheads="1"/>
            </p:cNvSpPr>
            <p:nvPr/>
          </p:nvSpPr>
          <p:spPr bwMode="auto">
            <a:xfrm>
              <a:off x="3254" y="2711"/>
              <a:ext cx="20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572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altLang="de-DE">
                  <a:latin typeface="Calibri" panose="020F0502020204030204" pitchFamily="34" charset="0"/>
                  <a:cs typeface="Calibri" panose="020F0502020204030204" pitchFamily="34" charset="0"/>
                </a:rPr>
                <a:t>Torus to guide the magnetic field</a:t>
              </a:r>
            </a:p>
          </p:txBody>
        </p:sp>
        <p:sp>
          <p:nvSpPr>
            <p:cNvPr id="4126" name="Line 25"/>
            <p:cNvSpPr>
              <a:spLocks noChangeShapeType="1"/>
            </p:cNvSpPr>
            <p:nvPr/>
          </p:nvSpPr>
          <p:spPr bwMode="auto">
            <a:xfrm>
              <a:off x="4329" y="2941"/>
              <a:ext cx="115" cy="2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933" y="3472"/>
              <a:ext cx="378" cy="3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10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505193"/>
              </p:ext>
            </p:extLst>
          </p:nvPr>
        </p:nvGraphicFramePr>
        <p:xfrm>
          <a:off x="418343" y="1102334"/>
          <a:ext cx="38131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" name="Equation" r:id="rId8" imgW="2400120" imgH="482400" progId="Equation.3">
                  <p:embed/>
                </p:oleObj>
              </mc:Choice>
              <mc:Fallback>
                <p:oleObj name="Equation" r:id="rId8" imgW="2400120" imgH="4824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343" y="1102334"/>
                        <a:ext cx="38131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2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80592"/>
              </p:ext>
            </p:extLst>
          </p:nvPr>
        </p:nvGraphicFramePr>
        <p:xfrm>
          <a:off x="650875" y="4310672"/>
          <a:ext cx="24638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" name="Equation" r:id="rId10" imgW="1384300" imgH="431800" progId="Equation.3">
                  <p:embed/>
                </p:oleObj>
              </mc:Choice>
              <mc:Fallback>
                <p:oleObj name="Equation" r:id="rId10" imgW="1384300" imgH="4318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4310672"/>
                        <a:ext cx="2463800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4" name="Text Box 44"/>
          <p:cNvSpPr txBox="1">
            <a:spLocks noChangeArrowheads="1"/>
          </p:cNvSpPr>
          <p:nvPr/>
        </p:nvSpPr>
        <p:spPr bwMode="auto">
          <a:xfrm>
            <a:off x="168275" y="3354997"/>
            <a:ext cx="7500938" cy="302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  <a:buFont typeface="Symbol" pitchFamily="18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Loaded current transformer</a:t>
            </a:r>
          </a:p>
          <a:p>
            <a:pPr algn="l">
              <a:lnSpc>
                <a:spcPct val="14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/I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= N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/N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 = 1/N ·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altLang="de-DE" sz="2400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Inductance of a torus of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Goal of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torus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Large inductance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L</a:t>
            </a:r>
          </a:p>
          <a:p>
            <a:pPr algn="l">
              <a:spcBef>
                <a:spcPct val="0"/>
              </a:spcBef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guiding of field lines.</a:t>
            </a:r>
          </a:p>
          <a:p>
            <a:pPr algn="l">
              <a:spcBef>
                <a:spcPct val="0"/>
              </a:spcBef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Definition: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= L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dt</a:t>
            </a:r>
            <a:endParaRPr lang="en-US" altLang="de-DE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Cups for Beam Charge Measurement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25413" y="101251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207367" y="702514"/>
            <a:ext cx="838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 beam particles are collected inside a metal cup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The beam’s charge are recorded as a function of time.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509406"/>
            <a:ext cx="5033962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864552" y="734710"/>
            <a:ext cx="3104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cup is moved in the beam pass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destructive device</a:t>
            </a:r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255588" y="4020831"/>
            <a:ext cx="5359400" cy="200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Currents down  to 10 </a:t>
            </a:r>
            <a:r>
              <a:rPr lang="en-US" altLang="de-DE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bandwidth of 100 Hz!</a:t>
            </a:r>
          </a:p>
          <a:p>
            <a:pPr algn="l"/>
            <a:r>
              <a:rPr lang="en-US" altLang="de-DE" b="1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 prevent for secondary electrons leaving the cup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and/or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 field: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Potential barrier at the cup entrance.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5614988" y="1509406"/>
            <a:ext cx="3220954" cy="4164077"/>
            <a:chOff x="5923046" y="1813719"/>
            <a:chExt cx="3220954" cy="4164077"/>
          </a:xfrm>
        </p:grpSpPr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2488" y="1813719"/>
              <a:ext cx="3211512" cy="4122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Gerade Verbindung mit Pfeil 11"/>
            <p:cNvCxnSpPr/>
            <p:nvPr/>
          </p:nvCxnSpPr>
          <p:spPr bwMode="auto">
            <a:xfrm>
              <a:off x="6377973" y="4099034"/>
              <a:ext cx="1031820" cy="3862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FF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 rot="1428249">
              <a:off x="6492686" y="3947033"/>
              <a:ext cx="10562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50mm</a:t>
              </a:r>
              <a:endParaRPr lang="en-US" altLang="de-DE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6022268" y="1875393"/>
              <a:ext cx="17658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 smtClean="0">
                  <a:solidFill>
                    <a:srgbClr val="CC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perm. magnet</a:t>
              </a:r>
              <a:endParaRPr lang="en-US" altLang="de-DE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Gerade Verbindung mit Pfeil 14"/>
            <p:cNvCxnSpPr/>
            <p:nvPr/>
          </p:nvCxnSpPr>
          <p:spPr bwMode="auto">
            <a:xfrm>
              <a:off x="6779172" y="2244725"/>
              <a:ext cx="759072" cy="743774"/>
            </a:xfrm>
            <a:prstGeom prst="straightConnector1">
              <a:avLst/>
            </a:prstGeom>
            <a:solidFill>
              <a:schemeClr val="accent1"/>
            </a:solidFill>
            <a:ln w="47625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5923046" y="5608464"/>
              <a:ext cx="17658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HV electrode</a:t>
              </a:r>
              <a:endParaRPr lang="en-US" altLang="de-DE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Gerade Verbindung mit Pfeil 16"/>
            <p:cNvCxnSpPr/>
            <p:nvPr/>
          </p:nvCxnSpPr>
          <p:spPr bwMode="auto">
            <a:xfrm flipV="1">
              <a:off x="6779172" y="4513821"/>
              <a:ext cx="0" cy="1094644"/>
            </a:xfrm>
            <a:prstGeom prst="straightConnector1">
              <a:avLst/>
            </a:prstGeom>
            <a:solidFill>
              <a:schemeClr val="accent1"/>
            </a:solidFill>
            <a:ln w="476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994012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/>
          <p:cNvGrpSpPr/>
          <p:nvPr/>
        </p:nvGrpSpPr>
        <p:grpSpPr>
          <a:xfrm>
            <a:off x="9396744" y="1052736"/>
            <a:ext cx="5842349" cy="3902075"/>
            <a:chOff x="56801" y="1412776"/>
            <a:chExt cx="5842349" cy="3902075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425" y="1412776"/>
              <a:ext cx="5800725" cy="390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feld 21"/>
            <p:cNvSpPr txBox="1"/>
            <p:nvPr/>
          </p:nvSpPr>
          <p:spPr>
            <a:xfrm>
              <a:off x="56801" y="2470560"/>
              <a:ext cx="1640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Faraday Cup</a:t>
              </a:r>
              <a:endParaRPr lang="de-DE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864808" y="1708561"/>
              <a:ext cx="18531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acuum flange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 </a:t>
              </a:r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</a:t>
              </a:r>
              <a:r>
                <a:rPr lang="de-DE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150 mm</a:t>
              </a:r>
              <a:endParaRPr lang="de-DE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2467663" y="1521586"/>
              <a:ext cx="2115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pneumatic drive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Realization of a Faraday Cup at GSI LINAC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78966" y="769659"/>
            <a:ext cx="838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Cup is moved </a:t>
            </a:r>
            <a:endParaRPr lang="en-US" altLang="de-DE" sz="2000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into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pass.</a:t>
            </a: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12" y="4255511"/>
            <a:ext cx="3127333" cy="23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107504" y="5213113"/>
            <a:ext cx="3209205" cy="1119827"/>
            <a:chOff x="1029988" y="5155526"/>
            <a:chExt cx="3779253" cy="1318745"/>
          </a:xfrm>
        </p:grpSpPr>
        <p:cxnSp>
          <p:nvCxnSpPr>
            <p:cNvPr id="11" name="Gerade Verbindung 10"/>
            <p:cNvCxnSpPr/>
            <p:nvPr/>
          </p:nvCxnSpPr>
          <p:spPr bwMode="auto">
            <a:xfrm flipH="1" flipV="1">
              <a:off x="4397375" y="6192500"/>
              <a:ext cx="411866" cy="566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feld 11"/>
            <p:cNvSpPr txBox="1"/>
            <p:nvPr/>
          </p:nvSpPr>
          <p:spPr>
            <a:xfrm>
              <a:off x="3491880" y="6027385"/>
              <a:ext cx="892225" cy="362447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951583" y="6021288"/>
              <a:ext cx="892225" cy="362447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  <a:endPara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2831860" y="6184007"/>
              <a:ext cx="660020" cy="566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Rechteck 14"/>
            <p:cNvSpPr/>
            <p:nvPr/>
          </p:nvSpPr>
          <p:spPr bwMode="auto">
            <a:xfrm>
              <a:off x="3061107" y="6039334"/>
              <a:ext cx="201526" cy="434937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6" name="Gerade Verbindung 15"/>
            <p:cNvCxnSpPr/>
            <p:nvPr/>
          </p:nvCxnSpPr>
          <p:spPr bwMode="auto">
            <a:xfrm flipH="1" flipV="1">
              <a:off x="1475656" y="6184007"/>
              <a:ext cx="475927" cy="566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16"/>
            <p:cNvCxnSpPr>
              <a:stCxn id="18" idx="2"/>
            </p:cNvCxnSpPr>
            <p:nvPr/>
          </p:nvCxnSpPr>
          <p:spPr bwMode="auto">
            <a:xfrm>
              <a:off x="1465973" y="5663655"/>
              <a:ext cx="0" cy="52601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1029988" y="5301208"/>
              <a:ext cx="871971" cy="362447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  <a:endPara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2419633" y="5155526"/>
              <a:ext cx="2008358" cy="688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Cup: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stopped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10204751" y="3804459"/>
            <a:ext cx="1255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60 mm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12" y="990614"/>
            <a:ext cx="3067934" cy="323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2219410" y="1052736"/>
            <a:ext cx="3730840" cy="5547743"/>
            <a:chOff x="2219410" y="1052736"/>
            <a:chExt cx="3730840" cy="554774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072553" y="1052736"/>
              <a:ext cx="1877697" cy="554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feld 26"/>
            <p:cNvSpPr txBox="1"/>
            <p:nvPr/>
          </p:nvSpPr>
          <p:spPr>
            <a:xfrm>
              <a:off x="2253974" y="4065888"/>
              <a:ext cx="1796577" cy="6771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pneumatic </a:t>
              </a:r>
            </a:p>
            <a:p>
              <a:pPr algn="l">
                <a:spcBef>
                  <a:spcPts val="0"/>
                </a:spcBef>
              </a:pPr>
              <a:r>
                <a:rPr lang="en-US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drive</a:t>
              </a:r>
              <a:endParaRPr lang="en-US" sz="1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2219410" y="1995124"/>
              <a:ext cx="1853142" cy="6771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900" b="1" dirty="0"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US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acuum flange</a:t>
              </a:r>
            </a:p>
            <a:p>
              <a:pPr algn="l">
                <a:spcBef>
                  <a:spcPts val="0"/>
                </a:spcBef>
              </a:pPr>
              <a:r>
                <a:rPr lang="en-US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here </a:t>
              </a:r>
              <a:r>
                <a:rPr lang="en-US" sz="1900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</a:t>
              </a:r>
              <a:r>
                <a:rPr 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150 mm</a:t>
              </a:r>
              <a:endParaRPr lang="de-DE" sz="1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235609" y="1202125"/>
              <a:ext cx="1814942" cy="6771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Faraday Cup</a:t>
              </a:r>
            </a:p>
            <a:p>
              <a:pPr algn="l">
                <a:spcBef>
                  <a:spcPts val="0"/>
                </a:spcBef>
              </a:pPr>
              <a:r>
                <a:rPr lang="de-DE" sz="19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60 </a:t>
              </a:r>
              <a:r>
                <a:rPr 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mm</a:t>
              </a:r>
              <a:endParaRPr lang="de-DE" sz="1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2219411" y="2924807"/>
              <a:ext cx="1831140" cy="9694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de-DE" sz="19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bellow</a:t>
              </a:r>
              <a:endParaRPr lang="de-DE" sz="1900" b="1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de-DE" sz="19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compression</a:t>
              </a:r>
              <a:r>
                <a:rPr 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l">
                <a:spcBef>
                  <a:spcPts val="0"/>
                </a:spcBef>
              </a:pPr>
              <a:r>
                <a:rPr lang="de-DE" sz="19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for</a:t>
              </a:r>
              <a:r>
                <a:rPr 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9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movement</a:t>
              </a:r>
              <a:endParaRPr lang="de-DE" sz="1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" name="Gerade Verbindung mit Pfeil 4"/>
            <p:cNvCxnSpPr>
              <a:stCxn id="27" idx="2"/>
            </p:cNvCxnSpPr>
            <p:nvPr/>
          </p:nvCxnSpPr>
          <p:spPr bwMode="auto">
            <a:xfrm>
              <a:off x="3152263" y="4742996"/>
              <a:ext cx="1146241" cy="59382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Textfeld 2"/>
          <p:cNvSpPr txBox="1"/>
          <p:nvPr/>
        </p:nvSpPr>
        <p:spPr>
          <a:xfrm>
            <a:off x="5375337" y="3626553"/>
            <a:ext cx="753762" cy="4001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5386438" y="2325037"/>
            <a:ext cx="0" cy="3003142"/>
          </a:xfrm>
          <a:prstGeom prst="straightConnector1">
            <a:avLst/>
          </a:prstGeom>
          <a:ln w="50800">
            <a:solidFill>
              <a:schemeClr val="bg1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055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Electron Suppression: Electric Field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225425" y="806391"/>
            <a:ext cx="8588375" cy="157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 ring shaped electrode is used </a:t>
            </a:r>
          </a:p>
          <a:p>
            <a:pPr algn="l"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the entrance of Faraday Cup:</a:t>
            </a:r>
          </a:p>
          <a:p>
            <a:pPr algn="l"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voltage 100 to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1000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</a:p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3866513" y="679360"/>
            <a:ext cx="4500588" cy="4931599"/>
            <a:chOff x="3866513" y="855632"/>
            <a:chExt cx="4500588" cy="4931599"/>
          </a:xfrm>
        </p:grpSpPr>
        <p:pic>
          <p:nvPicPr>
            <p:cNvPr id="77826" name="Picture 2" descr="F:\Vorlesung WS2014\Bilder FC Jan\Potential_FC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841"/>
            <a:stretch/>
          </p:blipFill>
          <p:spPr bwMode="auto">
            <a:xfrm>
              <a:off x="4100513" y="876898"/>
              <a:ext cx="4140678" cy="3271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F:\Vorlesung WS2014\Bilder FC Jan\FC-Pot-length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489" r="8820" b="3616"/>
            <a:stretch/>
          </p:blipFill>
          <p:spPr bwMode="auto">
            <a:xfrm>
              <a:off x="3866513" y="4148517"/>
              <a:ext cx="3662443" cy="1638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Gewinkelte Verbindung 5"/>
            <p:cNvCxnSpPr/>
            <p:nvPr/>
          </p:nvCxnSpPr>
          <p:spPr bwMode="auto">
            <a:xfrm>
              <a:off x="5937250" y="1930400"/>
              <a:ext cx="1416050" cy="6350"/>
            </a:xfrm>
            <a:prstGeom prst="bentConnector3">
              <a:avLst>
                <a:gd name="adj1" fmla="val 100673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7353300" y="1936750"/>
              <a:ext cx="343217" cy="5397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24"/>
            <p:cNvCxnSpPr/>
            <p:nvPr/>
          </p:nvCxnSpPr>
          <p:spPr bwMode="auto">
            <a:xfrm flipH="1">
              <a:off x="7353300" y="2908300"/>
              <a:ext cx="343218" cy="5651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Gerade Verbindung 25"/>
            <p:cNvCxnSpPr/>
            <p:nvPr/>
          </p:nvCxnSpPr>
          <p:spPr bwMode="auto">
            <a:xfrm>
              <a:off x="7696517" y="2476500"/>
              <a:ext cx="0" cy="4572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Gerade Verbindung 26"/>
            <p:cNvCxnSpPr/>
            <p:nvPr/>
          </p:nvCxnSpPr>
          <p:spPr bwMode="auto">
            <a:xfrm>
              <a:off x="5937250" y="3473450"/>
              <a:ext cx="141605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30"/>
            <p:cNvCxnSpPr/>
            <p:nvPr/>
          </p:nvCxnSpPr>
          <p:spPr bwMode="auto">
            <a:xfrm>
              <a:off x="5937250" y="3371850"/>
              <a:ext cx="12065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Gerade Verbindung 31"/>
            <p:cNvCxnSpPr/>
            <p:nvPr/>
          </p:nvCxnSpPr>
          <p:spPr bwMode="auto">
            <a:xfrm flipV="1">
              <a:off x="5937250" y="3371850"/>
              <a:ext cx="0" cy="1016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32"/>
            <p:cNvCxnSpPr/>
            <p:nvPr/>
          </p:nvCxnSpPr>
          <p:spPr bwMode="auto">
            <a:xfrm flipH="1">
              <a:off x="7143750" y="2908300"/>
              <a:ext cx="311150" cy="4635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 flipV="1">
              <a:off x="7454900" y="2520950"/>
              <a:ext cx="0" cy="3873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41"/>
            <p:cNvCxnSpPr/>
            <p:nvPr/>
          </p:nvCxnSpPr>
          <p:spPr bwMode="auto">
            <a:xfrm>
              <a:off x="7188200" y="2032000"/>
              <a:ext cx="279400" cy="49212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42"/>
            <p:cNvCxnSpPr/>
            <p:nvPr/>
          </p:nvCxnSpPr>
          <p:spPr bwMode="auto">
            <a:xfrm>
              <a:off x="5937250" y="2032000"/>
              <a:ext cx="1251108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49"/>
            <p:cNvCxnSpPr/>
            <p:nvPr/>
          </p:nvCxnSpPr>
          <p:spPr bwMode="auto">
            <a:xfrm flipV="1">
              <a:off x="5937250" y="1930400"/>
              <a:ext cx="0" cy="1016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Textfeld 43"/>
            <p:cNvSpPr txBox="1"/>
            <p:nvPr/>
          </p:nvSpPr>
          <p:spPr>
            <a:xfrm>
              <a:off x="7495980" y="3036808"/>
              <a:ext cx="871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Cup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body</a:t>
              </a:r>
              <a:endParaRPr lang="en-US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4132412" y="1173993"/>
              <a:ext cx="19209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 electrode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 -1 kV</a:t>
              </a:r>
              <a:endPara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4793638" y="855632"/>
              <a:ext cx="28795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Electrical potential </a:t>
              </a: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</a:t>
              </a: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4101411" y="3994190"/>
              <a:ext cx="41397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otential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on central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axis for -1 </a:t>
              </a:r>
              <a:r>
                <a:rPr lang="en-US" sz="16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kV@electrode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6" name="Gerade Verbindung mit Pfeil 45"/>
            <p:cNvCxnSpPr/>
            <p:nvPr/>
          </p:nvCxnSpPr>
          <p:spPr bwMode="auto">
            <a:xfrm>
              <a:off x="4876096" y="2010740"/>
              <a:ext cx="0" cy="133985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Textfeld 59"/>
            <p:cNvSpPr txBox="1"/>
            <p:nvPr/>
          </p:nvSpPr>
          <p:spPr>
            <a:xfrm>
              <a:off x="4025368" y="2477101"/>
              <a:ext cx="11178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50 mm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3948236" y="5334317"/>
            <a:ext cx="5683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Result: 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here: potential at center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35 % of applied voltage 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6839802" y="5966241"/>
            <a:ext cx="218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J.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Latzko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GSI</a:t>
            </a:r>
          </a:p>
        </p:txBody>
      </p:sp>
      <p:cxnSp>
        <p:nvCxnSpPr>
          <p:cNvPr id="7" name="Gerade Verbindung mit Pfeil 6"/>
          <p:cNvCxnSpPr>
            <a:stCxn id="60" idx="3"/>
          </p:cNvCxnSpPr>
          <p:nvPr/>
        </p:nvCxnSpPr>
        <p:spPr bwMode="auto">
          <a:xfrm>
            <a:off x="5143228" y="2500884"/>
            <a:ext cx="3670572" cy="187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8172035" y="2136387"/>
            <a:ext cx="85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path z</a:t>
            </a:r>
            <a:endParaRPr lang="en-US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0" y="1887249"/>
            <a:ext cx="3894772" cy="194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Ellipse 15"/>
          <p:cNvSpPr/>
          <p:nvPr/>
        </p:nvSpPr>
        <p:spPr bwMode="auto">
          <a:xfrm>
            <a:off x="560047" y="2140843"/>
            <a:ext cx="416266" cy="519351"/>
          </a:xfrm>
          <a:prstGeom prst="ellipse">
            <a:avLst/>
          </a:prstGeom>
          <a:noFill/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012" y="3987195"/>
            <a:ext cx="2820236" cy="25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54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Electron Suppression: Magnetic Field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225425" y="751306"/>
            <a:ext cx="8588375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Co-Sm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permanent magnets within the yoke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the calculated magnetic field lines.</a:t>
            </a:r>
          </a:p>
          <a:p>
            <a:pPr algn="l">
              <a:lnSpc>
                <a:spcPct val="50000"/>
              </a:lnSpc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central field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 is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0.1 T.</a:t>
            </a:r>
          </a:p>
        </p:txBody>
      </p:sp>
      <p:pic>
        <p:nvPicPr>
          <p:cNvPr id="78850" name="Picture 2" descr="F:\Vorlesung WS2014\Bilder FC Jan\FC-Magnet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656" y="3694497"/>
            <a:ext cx="2906538" cy="262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1" name="Picture 3" descr="F:\Vorlesung WS2014\Bilder FC Jan\FC-Magnet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391" y="573962"/>
            <a:ext cx="4210923" cy="370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110620" y="4393030"/>
            <a:ext cx="245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permanent magnets 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296960" y="5272938"/>
            <a:ext cx="1699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magnets: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north pole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south pole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 bwMode="auto">
          <a:xfrm>
            <a:off x="2921129" y="5537478"/>
            <a:ext cx="0" cy="5275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mit Pfeil 15"/>
          <p:cNvCxnSpPr/>
          <p:nvPr/>
        </p:nvCxnSpPr>
        <p:spPr bwMode="auto">
          <a:xfrm flipH="1" flipV="1">
            <a:off x="4038601" y="4054894"/>
            <a:ext cx="1072019" cy="52280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 Verbindung mit Pfeil 21"/>
          <p:cNvCxnSpPr>
            <a:stCxn id="2" idx="1"/>
          </p:cNvCxnSpPr>
          <p:nvPr/>
        </p:nvCxnSpPr>
        <p:spPr bwMode="auto">
          <a:xfrm flipV="1">
            <a:off x="5110620" y="3496192"/>
            <a:ext cx="1033005" cy="108150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>
            <a:stCxn id="2" idx="1"/>
          </p:cNvCxnSpPr>
          <p:nvPr/>
        </p:nvCxnSpPr>
        <p:spPr bwMode="auto">
          <a:xfrm flipH="1">
            <a:off x="4038601" y="4577696"/>
            <a:ext cx="1072019" cy="88355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16"/>
          <p:cNvSpPr txBox="1"/>
          <p:nvPr/>
        </p:nvSpPr>
        <p:spPr>
          <a:xfrm>
            <a:off x="6839802" y="5911156"/>
            <a:ext cx="218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J.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Latzko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GSI</a:t>
            </a:r>
          </a:p>
        </p:txBody>
      </p:sp>
      <p:sp>
        <p:nvSpPr>
          <p:cNvPr id="19" name="Freihandform 18"/>
          <p:cNvSpPr/>
          <p:nvPr/>
        </p:nvSpPr>
        <p:spPr bwMode="auto">
          <a:xfrm>
            <a:off x="3468014" y="3883161"/>
            <a:ext cx="770114" cy="2167261"/>
          </a:xfrm>
          <a:custGeom>
            <a:avLst/>
            <a:gdLst>
              <a:gd name="connsiteX0" fmla="*/ 0 w 772402"/>
              <a:gd name="connsiteY0" fmla="*/ 1494290 h 2317086"/>
              <a:gd name="connsiteX1" fmla="*/ 0 w 772402"/>
              <a:gd name="connsiteY1" fmla="*/ 2040201 h 2317086"/>
              <a:gd name="connsiteX2" fmla="*/ 0 w 772402"/>
              <a:gd name="connsiteY2" fmla="*/ 2040201 h 2317086"/>
              <a:gd name="connsiteX3" fmla="*/ 136478 w 772402"/>
              <a:gd name="connsiteY3" fmla="*/ 2190326 h 2317086"/>
              <a:gd name="connsiteX4" fmla="*/ 668740 w 772402"/>
              <a:gd name="connsiteY4" fmla="*/ 2163031 h 2317086"/>
              <a:gd name="connsiteX5" fmla="*/ 757451 w 772402"/>
              <a:gd name="connsiteY5" fmla="*/ 279640 h 2317086"/>
              <a:gd name="connsiteX6" fmla="*/ 470848 w 772402"/>
              <a:gd name="connsiteY6" fmla="*/ 143162 h 2317086"/>
              <a:gd name="connsiteX7" fmla="*/ 191069 w 772402"/>
              <a:gd name="connsiteY7" fmla="*/ 95395 h 2317086"/>
              <a:gd name="connsiteX8" fmla="*/ 0 w 772402"/>
              <a:gd name="connsiteY8" fmla="*/ 1494290 h 2317086"/>
              <a:gd name="connsiteX0" fmla="*/ 0 w 769906"/>
              <a:gd name="connsiteY0" fmla="*/ 1514781 h 2337577"/>
              <a:gd name="connsiteX1" fmla="*/ 0 w 769906"/>
              <a:gd name="connsiteY1" fmla="*/ 2060692 h 2337577"/>
              <a:gd name="connsiteX2" fmla="*/ 0 w 769906"/>
              <a:gd name="connsiteY2" fmla="*/ 2060692 h 2337577"/>
              <a:gd name="connsiteX3" fmla="*/ 136478 w 769906"/>
              <a:gd name="connsiteY3" fmla="*/ 2210817 h 2337577"/>
              <a:gd name="connsiteX4" fmla="*/ 668740 w 769906"/>
              <a:gd name="connsiteY4" fmla="*/ 2183522 h 2337577"/>
              <a:gd name="connsiteX5" fmla="*/ 757451 w 769906"/>
              <a:gd name="connsiteY5" fmla="*/ 300131 h 2337577"/>
              <a:gd name="connsiteX6" fmla="*/ 504967 w 769906"/>
              <a:gd name="connsiteY6" fmla="*/ 102238 h 2337577"/>
              <a:gd name="connsiteX7" fmla="*/ 191069 w 769906"/>
              <a:gd name="connsiteY7" fmla="*/ 115886 h 2337577"/>
              <a:gd name="connsiteX8" fmla="*/ 0 w 769906"/>
              <a:gd name="connsiteY8" fmla="*/ 1514781 h 2337577"/>
              <a:gd name="connsiteX0" fmla="*/ 0 w 792850"/>
              <a:gd name="connsiteY0" fmla="*/ 1514781 h 2223665"/>
              <a:gd name="connsiteX1" fmla="*/ 0 w 792850"/>
              <a:gd name="connsiteY1" fmla="*/ 2060692 h 2223665"/>
              <a:gd name="connsiteX2" fmla="*/ 0 w 792850"/>
              <a:gd name="connsiteY2" fmla="*/ 2060692 h 2223665"/>
              <a:gd name="connsiteX3" fmla="*/ 136478 w 792850"/>
              <a:gd name="connsiteY3" fmla="*/ 2210817 h 2223665"/>
              <a:gd name="connsiteX4" fmla="*/ 723331 w 792850"/>
              <a:gd name="connsiteY4" fmla="*/ 1999277 h 2223665"/>
              <a:gd name="connsiteX5" fmla="*/ 757451 w 792850"/>
              <a:gd name="connsiteY5" fmla="*/ 300131 h 2223665"/>
              <a:gd name="connsiteX6" fmla="*/ 504967 w 792850"/>
              <a:gd name="connsiteY6" fmla="*/ 102238 h 2223665"/>
              <a:gd name="connsiteX7" fmla="*/ 191069 w 792850"/>
              <a:gd name="connsiteY7" fmla="*/ 115886 h 2223665"/>
              <a:gd name="connsiteX8" fmla="*/ 0 w 792850"/>
              <a:gd name="connsiteY8" fmla="*/ 1514781 h 2223665"/>
              <a:gd name="connsiteX0" fmla="*/ 0 w 792423"/>
              <a:gd name="connsiteY0" fmla="*/ 1531801 h 2240685"/>
              <a:gd name="connsiteX1" fmla="*/ 0 w 792423"/>
              <a:gd name="connsiteY1" fmla="*/ 2077712 h 2240685"/>
              <a:gd name="connsiteX2" fmla="*/ 0 w 792423"/>
              <a:gd name="connsiteY2" fmla="*/ 2077712 h 2240685"/>
              <a:gd name="connsiteX3" fmla="*/ 136478 w 792423"/>
              <a:gd name="connsiteY3" fmla="*/ 2227837 h 2240685"/>
              <a:gd name="connsiteX4" fmla="*/ 723331 w 792423"/>
              <a:gd name="connsiteY4" fmla="*/ 2016297 h 2240685"/>
              <a:gd name="connsiteX5" fmla="*/ 757451 w 792423"/>
              <a:gd name="connsiteY5" fmla="*/ 317151 h 2240685"/>
              <a:gd name="connsiteX6" fmla="*/ 511791 w 792423"/>
              <a:gd name="connsiteY6" fmla="*/ 78314 h 2240685"/>
              <a:gd name="connsiteX7" fmla="*/ 191069 w 792423"/>
              <a:gd name="connsiteY7" fmla="*/ 132906 h 2240685"/>
              <a:gd name="connsiteX8" fmla="*/ 0 w 792423"/>
              <a:gd name="connsiteY8" fmla="*/ 1531801 h 2240685"/>
              <a:gd name="connsiteX0" fmla="*/ 0 w 792423"/>
              <a:gd name="connsiteY0" fmla="*/ 1486261 h 2195145"/>
              <a:gd name="connsiteX1" fmla="*/ 0 w 792423"/>
              <a:gd name="connsiteY1" fmla="*/ 2032172 h 2195145"/>
              <a:gd name="connsiteX2" fmla="*/ 0 w 792423"/>
              <a:gd name="connsiteY2" fmla="*/ 2032172 h 2195145"/>
              <a:gd name="connsiteX3" fmla="*/ 136478 w 792423"/>
              <a:gd name="connsiteY3" fmla="*/ 2182297 h 2195145"/>
              <a:gd name="connsiteX4" fmla="*/ 723331 w 792423"/>
              <a:gd name="connsiteY4" fmla="*/ 1970757 h 2195145"/>
              <a:gd name="connsiteX5" fmla="*/ 757451 w 792423"/>
              <a:gd name="connsiteY5" fmla="*/ 271611 h 2195145"/>
              <a:gd name="connsiteX6" fmla="*/ 511791 w 792423"/>
              <a:gd name="connsiteY6" fmla="*/ 32774 h 2195145"/>
              <a:gd name="connsiteX7" fmla="*/ 102358 w 792423"/>
              <a:gd name="connsiteY7" fmla="*/ 176076 h 2195145"/>
              <a:gd name="connsiteX8" fmla="*/ 0 w 792423"/>
              <a:gd name="connsiteY8" fmla="*/ 1486261 h 2195145"/>
              <a:gd name="connsiteX0" fmla="*/ 0 w 792423"/>
              <a:gd name="connsiteY0" fmla="*/ 1479038 h 2187922"/>
              <a:gd name="connsiteX1" fmla="*/ 0 w 792423"/>
              <a:gd name="connsiteY1" fmla="*/ 2024949 h 2187922"/>
              <a:gd name="connsiteX2" fmla="*/ 0 w 792423"/>
              <a:gd name="connsiteY2" fmla="*/ 2024949 h 2187922"/>
              <a:gd name="connsiteX3" fmla="*/ 136478 w 792423"/>
              <a:gd name="connsiteY3" fmla="*/ 2175074 h 2187922"/>
              <a:gd name="connsiteX4" fmla="*/ 723331 w 792423"/>
              <a:gd name="connsiteY4" fmla="*/ 1963534 h 2187922"/>
              <a:gd name="connsiteX5" fmla="*/ 757451 w 792423"/>
              <a:gd name="connsiteY5" fmla="*/ 264388 h 2187922"/>
              <a:gd name="connsiteX6" fmla="*/ 511791 w 792423"/>
              <a:gd name="connsiteY6" fmla="*/ 25551 h 2187922"/>
              <a:gd name="connsiteX7" fmla="*/ 95534 w 792423"/>
              <a:gd name="connsiteY7" fmla="*/ 189324 h 2187922"/>
              <a:gd name="connsiteX8" fmla="*/ 0 w 792423"/>
              <a:gd name="connsiteY8" fmla="*/ 1479038 h 2187922"/>
              <a:gd name="connsiteX0" fmla="*/ 0 w 792423"/>
              <a:gd name="connsiteY0" fmla="*/ 1479038 h 2187922"/>
              <a:gd name="connsiteX1" fmla="*/ 0 w 792423"/>
              <a:gd name="connsiteY1" fmla="*/ 2024949 h 2187922"/>
              <a:gd name="connsiteX2" fmla="*/ 0 w 792423"/>
              <a:gd name="connsiteY2" fmla="*/ 2024949 h 2187922"/>
              <a:gd name="connsiteX3" fmla="*/ 136478 w 792423"/>
              <a:gd name="connsiteY3" fmla="*/ 2175074 h 2187922"/>
              <a:gd name="connsiteX4" fmla="*/ 723331 w 792423"/>
              <a:gd name="connsiteY4" fmla="*/ 1963534 h 2187922"/>
              <a:gd name="connsiteX5" fmla="*/ 757451 w 792423"/>
              <a:gd name="connsiteY5" fmla="*/ 264388 h 2187922"/>
              <a:gd name="connsiteX6" fmla="*/ 511791 w 792423"/>
              <a:gd name="connsiteY6" fmla="*/ 25551 h 2187922"/>
              <a:gd name="connsiteX7" fmla="*/ 47767 w 792423"/>
              <a:gd name="connsiteY7" fmla="*/ 189324 h 2187922"/>
              <a:gd name="connsiteX8" fmla="*/ 0 w 792423"/>
              <a:gd name="connsiteY8" fmla="*/ 1479038 h 2187922"/>
              <a:gd name="connsiteX0" fmla="*/ 0 w 800802"/>
              <a:gd name="connsiteY0" fmla="*/ 1469381 h 2178265"/>
              <a:gd name="connsiteX1" fmla="*/ 0 w 800802"/>
              <a:gd name="connsiteY1" fmla="*/ 2015292 h 2178265"/>
              <a:gd name="connsiteX2" fmla="*/ 0 w 800802"/>
              <a:gd name="connsiteY2" fmla="*/ 2015292 h 2178265"/>
              <a:gd name="connsiteX3" fmla="*/ 136478 w 800802"/>
              <a:gd name="connsiteY3" fmla="*/ 2165417 h 2178265"/>
              <a:gd name="connsiteX4" fmla="*/ 723331 w 800802"/>
              <a:gd name="connsiteY4" fmla="*/ 1953877 h 2178265"/>
              <a:gd name="connsiteX5" fmla="*/ 757451 w 800802"/>
              <a:gd name="connsiteY5" fmla="*/ 254731 h 2178265"/>
              <a:gd name="connsiteX6" fmla="*/ 382138 w 800802"/>
              <a:gd name="connsiteY6" fmla="*/ 29542 h 2178265"/>
              <a:gd name="connsiteX7" fmla="*/ 47767 w 800802"/>
              <a:gd name="connsiteY7" fmla="*/ 179667 h 2178265"/>
              <a:gd name="connsiteX8" fmla="*/ 0 w 800802"/>
              <a:gd name="connsiteY8" fmla="*/ 1469381 h 2178265"/>
              <a:gd name="connsiteX0" fmla="*/ 0 w 796327"/>
              <a:gd name="connsiteY0" fmla="*/ 1469381 h 2178265"/>
              <a:gd name="connsiteX1" fmla="*/ 0 w 796327"/>
              <a:gd name="connsiteY1" fmla="*/ 2015292 h 2178265"/>
              <a:gd name="connsiteX2" fmla="*/ 0 w 796327"/>
              <a:gd name="connsiteY2" fmla="*/ 2015292 h 2178265"/>
              <a:gd name="connsiteX3" fmla="*/ 136478 w 796327"/>
              <a:gd name="connsiteY3" fmla="*/ 2165417 h 2178265"/>
              <a:gd name="connsiteX4" fmla="*/ 723331 w 796327"/>
              <a:gd name="connsiteY4" fmla="*/ 1953877 h 2178265"/>
              <a:gd name="connsiteX5" fmla="*/ 757451 w 796327"/>
              <a:gd name="connsiteY5" fmla="*/ 254731 h 2178265"/>
              <a:gd name="connsiteX6" fmla="*/ 450377 w 796327"/>
              <a:gd name="connsiteY6" fmla="*/ 29542 h 2178265"/>
              <a:gd name="connsiteX7" fmla="*/ 47767 w 796327"/>
              <a:gd name="connsiteY7" fmla="*/ 179667 h 2178265"/>
              <a:gd name="connsiteX8" fmla="*/ 0 w 796327"/>
              <a:gd name="connsiteY8" fmla="*/ 1469381 h 2178265"/>
              <a:gd name="connsiteX0" fmla="*/ 0 w 796327"/>
              <a:gd name="connsiteY0" fmla="*/ 1454882 h 2163766"/>
              <a:gd name="connsiteX1" fmla="*/ 0 w 796327"/>
              <a:gd name="connsiteY1" fmla="*/ 2000793 h 2163766"/>
              <a:gd name="connsiteX2" fmla="*/ 0 w 796327"/>
              <a:gd name="connsiteY2" fmla="*/ 2000793 h 2163766"/>
              <a:gd name="connsiteX3" fmla="*/ 136478 w 796327"/>
              <a:gd name="connsiteY3" fmla="*/ 2150918 h 2163766"/>
              <a:gd name="connsiteX4" fmla="*/ 723331 w 796327"/>
              <a:gd name="connsiteY4" fmla="*/ 1939378 h 2163766"/>
              <a:gd name="connsiteX5" fmla="*/ 757451 w 796327"/>
              <a:gd name="connsiteY5" fmla="*/ 240232 h 2163766"/>
              <a:gd name="connsiteX6" fmla="*/ 450377 w 796327"/>
              <a:gd name="connsiteY6" fmla="*/ 15043 h 2163766"/>
              <a:gd name="connsiteX7" fmla="*/ 47767 w 796327"/>
              <a:gd name="connsiteY7" fmla="*/ 165168 h 2163766"/>
              <a:gd name="connsiteX8" fmla="*/ 0 w 796327"/>
              <a:gd name="connsiteY8" fmla="*/ 1454882 h 2163766"/>
              <a:gd name="connsiteX0" fmla="*/ 0 w 796327"/>
              <a:gd name="connsiteY0" fmla="*/ 1439839 h 2148723"/>
              <a:gd name="connsiteX1" fmla="*/ 0 w 796327"/>
              <a:gd name="connsiteY1" fmla="*/ 1985750 h 2148723"/>
              <a:gd name="connsiteX2" fmla="*/ 0 w 796327"/>
              <a:gd name="connsiteY2" fmla="*/ 1985750 h 2148723"/>
              <a:gd name="connsiteX3" fmla="*/ 136478 w 796327"/>
              <a:gd name="connsiteY3" fmla="*/ 2135875 h 2148723"/>
              <a:gd name="connsiteX4" fmla="*/ 723331 w 796327"/>
              <a:gd name="connsiteY4" fmla="*/ 1924335 h 2148723"/>
              <a:gd name="connsiteX5" fmla="*/ 757451 w 796327"/>
              <a:gd name="connsiteY5" fmla="*/ 225189 h 2148723"/>
              <a:gd name="connsiteX6" fmla="*/ 450377 w 796327"/>
              <a:gd name="connsiteY6" fmla="*/ 0 h 2148723"/>
              <a:gd name="connsiteX7" fmla="*/ 47767 w 796327"/>
              <a:gd name="connsiteY7" fmla="*/ 150125 h 2148723"/>
              <a:gd name="connsiteX8" fmla="*/ 0 w 796327"/>
              <a:gd name="connsiteY8" fmla="*/ 1439839 h 2148723"/>
              <a:gd name="connsiteX0" fmla="*/ 0 w 787056"/>
              <a:gd name="connsiteY0" fmla="*/ 1439839 h 2136426"/>
              <a:gd name="connsiteX1" fmla="*/ 0 w 787056"/>
              <a:gd name="connsiteY1" fmla="*/ 1985750 h 2136426"/>
              <a:gd name="connsiteX2" fmla="*/ 0 w 787056"/>
              <a:gd name="connsiteY2" fmla="*/ 1985750 h 2136426"/>
              <a:gd name="connsiteX3" fmla="*/ 136478 w 787056"/>
              <a:gd name="connsiteY3" fmla="*/ 2135875 h 2136426"/>
              <a:gd name="connsiteX4" fmla="*/ 723331 w 787056"/>
              <a:gd name="connsiteY4" fmla="*/ 1924335 h 2136426"/>
              <a:gd name="connsiteX5" fmla="*/ 771099 w 787056"/>
              <a:gd name="connsiteY5" fmla="*/ 1119115 h 2136426"/>
              <a:gd name="connsiteX6" fmla="*/ 757451 w 787056"/>
              <a:gd name="connsiteY6" fmla="*/ 225189 h 2136426"/>
              <a:gd name="connsiteX7" fmla="*/ 450377 w 787056"/>
              <a:gd name="connsiteY7" fmla="*/ 0 h 2136426"/>
              <a:gd name="connsiteX8" fmla="*/ 47767 w 787056"/>
              <a:gd name="connsiteY8" fmla="*/ 150125 h 2136426"/>
              <a:gd name="connsiteX9" fmla="*/ 0 w 787056"/>
              <a:gd name="connsiteY9" fmla="*/ 1439839 h 2136426"/>
              <a:gd name="connsiteX0" fmla="*/ 0 w 787056"/>
              <a:gd name="connsiteY0" fmla="*/ 1439839 h 2149207"/>
              <a:gd name="connsiteX1" fmla="*/ 0 w 787056"/>
              <a:gd name="connsiteY1" fmla="*/ 1985750 h 2149207"/>
              <a:gd name="connsiteX2" fmla="*/ 0 w 787056"/>
              <a:gd name="connsiteY2" fmla="*/ 1985750 h 2149207"/>
              <a:gd name="connsiteX3" fmla="*/ 136478 w 787056"/>
              <a:gd name="connsiteY3" fmla="*/ 2135875 h 2149207"/>
              <a:gd name="connsiteX4" fmla="*/ 696036 w 787056"/>
              <a:gd name="connsiteY4" fmla="*/ 2026693 h 2149207"/>
              <a:gd name="connsiteX5" fmla="*/ 771099 w 787056"/>
              <a:gd name="connsiteY5" fmla="*/ 1119115 h 2149207"/>
              <a:gd name="connsiteX6" fmla="*/ 757451 w 787056"/>
              <a:gd name="connsiteY6" fmla="*/ 225189 h 2149207"/>
              <a:gd name="connsiteX7" fmla="*/ 450377 w 787056"/>
              <a:gd name="connsiteY7" fmla="*/ 0 h 2149207"/>
              <a:gd name="connsiteX8" fmla="*/ 47767 w 787056"/>
              <a:gd name="connsiteY8" fmla="*/ 150125 h 2149207"/>
              <a:gd name="connsiteX9" fmla="*/ 0 w 787056"/>
              <a:gd name="connsiteY9" fmla="*/ 1439839 h 214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7056" h="2149207">
                <a:moveTo>
                  <a:pt x="0" y="1439839"/>
                </a:moveTo>
                <a:lnTo>
                  <a:pt x="0" y="1985750"/>
                </a:lnTo>
                <a:lnTo>
                  <a:pt x="0" y="1985750"/>
                </a:lnTo>
                <a:cubicBezTo>
                  <a:pt x="22746" y="2010771"/>
                  <a:pt x="20472" y="2129051"/>
                  <a:pt x="136478" y="2135875"/>
                </a:cubicBezTo>
                <a:cubicBezTo>
                  <a:pt x="252484" y="2142699"/>
                  <a:pt x="590266" y="2196153"/>
                  <a:pt x="696036" y="2026693"/>
                </a:cubicBezTo>
                <a:cubicBezTo>
                  <a:pt x="801806" y="1857233"/>
                  <a:pt x="765412" y="1402306"/>
                  <a:pt x="771099" y="1119115"/>
                </a:cubicBezTo>
                <a:cubicBezTo>
                  <a:pt x="776786" y="835924"/>
                  <a:pt x="810905" y="411708"/>
                  <a:pt x="757451" y="225189"/>
                </a:cubicBezTo>
                <a:cubicBezTo>
                  <a:pt x="703997" y="38670"/>
                  <a:pt x="544774" y="30707"/>
                  <a:pt x="450377" y="0"/>
                </a:cubicBezTo>
                <a:cubicBezTo>
                  <a:pt x="280917" y="44356"/>
                  <a:pt x="122830" y="-89848"/>
                  <a:pt x="47767" y="150125"/>
                </a:cubicBezTo>
                <a:cubicBezTo>
                  <a:pt x="-27296" y="390098"/>
                  <a:pt x="48336" y="856966"/>
                  <a:pt x="0" y="1439839"/>
                </a:cubicBezTo>
                <a:close/>
              </a:path>
            </a:pathLst>
          </a:custGeom>
          <a:noFill/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3463002" y="4418405"/>
            <a:ext cx="0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mit Pfeil 28"/>
          <p:cNvCxnSpPr/>
          <p:nvPr/>
        </p:nvCxnSpPr>
        <p:spPr bwMode="auto">
          <a:xfrm flipH="1" flipV="1">
            <a:off x="4233115" y="4316295"/>
            <a:ext cx="1" cy="70317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feld 25"/>
          <p:cNvSpPr txBox="1"/>
          <p:nvPr/>
        </p:nvSpPr>
        <p:spPr>
          <a:xfrm>
            <a:off x="4367391" y="4495918"/>
            <a:ext cx="403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US" sz="2400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6646235" y="2652135"/>
            <a:ext cx="1842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magnets: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north pole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south pole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83720" y="4481078"/>
            <a:ext cx="206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 of soft iron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Gerade Verbindung mit Pfeil 26"/>
          <p:cNvCxnSpPr/>
          <p:nvPr/>
        </p:nvCxnSpPr>
        <p:spPr bwMode="auto">
          <a:xfrm>
            <a:off x="1768297" y="4716430"/>
            <a:ext cx="63840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feld 30"/>
          <p:cNvSpPr txBox="1"/>
          <p:nvPr/>
        </p:nvSpPr>
        <p:spPr>
          <a:xfrm>
            <a:off x="5604290" y="527468"/>
            <a:ext cx="206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 of soft iron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1367790" y="1835546"/>
            <a:ext cx="570706" cy="51935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731081" y="3790394"/>
            <a:ext cx="80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north south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0" y="1887249"/>
            <a:ext cx="3894772" cy="194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28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Artists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View of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491" name="Text Box 13"/>
          <p:cNvSpPr txBox="1">
            <a:spLocks noChangeArrowheads="1"/>
          </p:cNvSpPr>
          <p:nvPr/>
        </p:nvSpPr>
        <p:spPr bwMode="auto">
          <a:xfrm>
            <a:off x="74613" y="5591402"/>
            <a:ext cx="331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Company Bergoz</a:t>
            </a:r>
          </a:p>
        </p:txBody>
      </p:sp>
      <p:pic>
        <p:nvPicPr>
          <p:cNvPr id="125954" name="Picture 2" descr="E:\JUAS 2018\poster-Faraday-cup-1992 me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57"/>
          <a:stretch/>
        </p:blipFill>
        <p:spPr bwMode="auto">
          <a:xfrm>
            <a:off x="2095500" y="888077"/>
            <a:ext cx="4762500" cy="445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50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Electrons in Copper &amp; Faraday Cups of e</a:t>
            </a:r>
            <a:r>
              <a:rPr lang="en-US" altLang="de-DE" sz="22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48997" y="805555"/>
            <a:ext cx="9188450" cy="117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Collisional loss by Bethe-Bloch formula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altLang="de-DE" b="1" baseline="-25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 </a:t>
            </a: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f(</a:t>
            </a:r>
            <a:r>
              <a:rPr lang="en-US" altLang="de-DE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</a:t>
            </a:r>
            <a:r>
              <a:rPr lang="en-US" altLang="de-DE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kin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)  </a:t>
            </a:r>
            <a:r>
              <a:rPr lang="en-US" altLang="de-DE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Z</a:t>
            </a:r>
            <a:r>
              <a:rPr lang="en-US" altLang="de-DE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 for all charged particles.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loss  </a:t>
            </a:r>
            <a:r>
              <a:rPr lang="en-US" altLang="de-DE" b="1" i="1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altLang="de-DE" b="1" baseline="-25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Bremsstrahlung (i.e.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-rays of some MeV)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dominates </a:t>
            </a:r>
          </a:p>
          <a:p>
            <a:pPr algn="l">
              <a:lnSpc>
                <a:spcPct val="60000"/>
              </a:lnSpc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energies above </a:t>
            </a:r>
            <a:r>
              <a:rPr lang="en-US" altLang="de-DE" b="1" i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&gt;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 MeV with the scaling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altLang="de-DE" b="1" baseline="-250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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</a:t>
            </a:r>
            <a:r>
              <a:rPr lang="en-US" altLang="de-DE" b="1" i="1" baseline="-25000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kin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 Z</a:t>
            </a:r>
            <a:r>
              <a:rPr lang="en-US" altLang="de-DE" b="1" i="1" baseline="-25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b="1" i="1" baseline="30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2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Moreover, e</a:t>
            </a:r>
            <a:r>
              <a:rPr lang="en-US" altLang="de-DE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shows  much larger longitudinal and transverse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straggling.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4240213" y="5066322"/>
            <a:ext cx="5046662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stopper: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Stopping of e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gently in low-Z material</a:t>
            </a:r>
          </a:p>
          <a:p>
            <a:pPr algn="l">
              <a:lnSpc>
                <a:spcPct val="60000"/>
              </a:lnSpc>
            </a:pP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-shield: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Absorption of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Bremsstrahlungs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Used as beam dump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4"/>
              <p:cNvSpPr>
                <a:spLocks noChangeArrowheads="1"/>
              </p:cNvSpPr>
              <p:nvPr/>
            </p:nvSpPr>
            <p:spPr bwMode="auto">
              <a:xfrm>
                <a:off x="228540" y="5140464"/>
                <a:ext cx="4033897" cy="9526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60000"/>
                  </a:lnSpc>
                </a:pP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Minimum of  Bethe-Bloch </a:t>
                </a:r>
                <a:r>
                  <a:rPr lang="en-US" altLang="de-DE" sz="1600" b="1" i="1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</a:t>
                </a:r>
                <a:r>
                  <a:rPr lang="en-US" altLang="de-DE" sz="1600" b="1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/dx |</a:t>
                </a:r>
                <a:r>
                  <a:rPr lang="en-US" altLang="de-DE" sz="1600" b="1" baseline="-25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col</a:t>
                </a:r>
                <a:r>
                  <a:rPr lang="en-US" altLang="de-DE" sz="1600" b="1" i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de-DE" sz="1600" b="1" i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60000"/>
                  </a:lnSpc>
                </a:pP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roughly</a:t>
                </a: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at </a:t>
                </a:r>
                <a:r>
                  <a:rPr lang="en-US" altLang="de-DE" sz="1600" b="1" i="1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sz="1600" b="1" i="1" baseline="-250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kin</a:t>
                </a:r>
                <a:r>
                  <a:rPr lang="en-US" altLang="de-DE" sz="1600" baseline="-250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 </a:t>
                </a:r>
                <a:r>
                  <a:rPr lang="en-US" altLang="de-DE" sz="1600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m</a:t>
                </a:r>
                <a:r>
                  <a:rPr lang="en-US" altLang="de-DE" sz="1600" b="1" i="1" baseline="-250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0 </a:t>
                </a:r>
                <a:r>
                  <a:rPr lang="en-US" altLang="de-DE" sz="1600" b="1" i="1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c</a:t>
                </a:r>
                <a:r>
                  <a:rPr lang="en-US" altLang="de-DE" sz="1600" b="1" i="1" baseline="300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2 </a:t>
                </a: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= 511 </a:t>
                </a:r>
                <a:r>
                  <a:rPr lang="en-US" altLang="de-DE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keV</a:t>
                </a: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(rest mass)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 </a:t>
                </a:r>
                <a:r>
                  <a:rPr lang="en-US" altLang="de-DE" sz="1600" i="1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</a:t>
                </a:r>
                <a:r>
                  <a:rPr lang="en-US" altLang="de-DE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  90 %  and </a:t>
                </a:r>
                <a14:m>
                  <m:oMath xmlns:m="http://schemas.openxmlformats.org/officeDocument/2006/math">
                    <m:r>
                      <a:rPr lang="en-US" altLang="de-DE" sz="16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/>
                      </a:rPr>
                      <m:t>𝛾</m:t>
                    </m:r>
                    <m:r>
                      <a:rPr lang="de-DE" altLang="de-DE" sz="1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radPr>
                          <m:deg/>
                          <m:e>
                            <m: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1− </m:t>
                            </m:r>
                            <m:sSup>
                              <m:sSupPr>
                                <m:ctrlPr>
                                  <a:rPr lang="de-DE" altLang="de-DE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sym typeface="Symbol"/>
                                  </a:rPr>
                                </m:ctrlPr>
                              </m:sSupPr>
                              <m:e>
                                <m:r>
                                  <a:rPr lang="de-DE" altLang="de-DE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de-DE" altLang="de-DE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sym typeface="Symbol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 </m:t>
                            </m:r>
                          </m:e>
                        </m:rad>
                      </m:den>
                    </m:f>
                    <m:r>
                      <a:rPr lang="de-DE" altLang="de-DE" sz="1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/>
                      </a:rPr>
                      <m:t>≈2</m:t>
                    </m:r>
                  </m:oMath>
                </a14:m>
                <a:endParaRPr lang="en-US" altLang="de-DE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540" y="5140464"/>
                <a:ext cx="4033897" cy="952697"/>
              </a:xfrm>
              <a:prstGeom prst="rect">
                <a:avLst/>
              </a:prstGeom>
              <a:blipFill>
                <a:blip r:embed="rId3"/>
                <a:stretch>
                  <a:fillRect l="-755" t="-10191" b="-44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ieren 7"/>
          <p:cNvGrpSpPr/>
          <p:nvPr/>
        </p:nvGrpSpPr>
        <p:grpSpPr>
          <a:xfrm>
            <a:off x="228541" y="2127435"/>
            <a:ext cx="3866941" cy="2795022"/>
            <a:chOff x="228541" y="2380826"/>
            <a:chExt cx="3866941" cy="2795022"/>
          </a:xfrm>
        </p:grpSpPr>
        <p:pic>
          <p:nvPicPr>
            <p:cNvPr id="3" name="Picture 2" descr="F:\JUAS 2017\temp\energyloss_electrons_in_copper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41" y="2380826"/>
              <a:ext cx="3829870" cy="2795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2366694" y="4271471"/>
              <a:ext cx="883133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altLang="de-DE" sz="15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3212349" y="4271471"/>
              <a:ext cx="883133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 smtClean="0">
                  <a:solidFill>
                    <a:srgbClr val="00CC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synch.</a:t>
              </a:r>
              <a:endParaRPr lang="en-US" altLang="de-DE" sz="1500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" name="Gerade Verbindung mit Pfeil 6"/>
            <p:cNvCxnSpPr/>
            <p:nvPr/>
          </p:nvCxnSpPr>
          <p:spPr bwMode="auto">
            <a:xfrm>
              <a:off x="2139514" y="4594636"/>
              <a:ext cx="107283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Gerade Verbindung mit Pfeil 26"/>
            <p:cNvCxnSpPr/>
            <p:nvPr/>
          </p:nvCxnSpPr>
          <p:spPr bwMode="auto">
            <a:xfrm>
              <a:off x="3212349" y="4594636"/>
              <a:ext cx="69238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1242905" y="4271471"/>
              <a:ext cx="100258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400" b="1" baseline="300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altLang="de-DE" sz="14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-source</a:t>
              </a:r>
              <a:endParaRPr lang="en-US" altLang="de-DE" sz="1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Gerade Verbindung mit Pfeil 17"/>
            <p:cNvCxnSpPr/>
            <p:nvPr/>
          </p:nvCxnSpPr>
          <p:spPr bwMode="auto">
            <a:xfrm>
              <a:off x="1525216" y="4596677"/>
              <a:ext cx="50129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" name="Gruppieren 38"/>
          <p:cNvGrpSpPr/>
          <p:nvPr/>
        </p:nvGrpSpPr>
        <p:grpSpPr>
          <a:xfrm>
            <a:off x="5087706" y="3512007"/>
            <a:ext cx="2631736" cy="1525408"/>
            <a:chOff x="358021" y="4804542"/>
            <a:chExt cx="2471911" cy="1432770"/>
          </a:xfrm>
        </p:grpSpPr>
        <p:sp>
          <p:nvSpPr>
            <p:cNvPr id="40" name="Ellipse 39"/>
            <p:cNvSpPr/>
            <p:nvPr/>
          </p:nvSpPr>
          <p:spPr bwMode="auto">
            <a:xfrm>
              <a:off x="1294747" y="5666137"/>
              <a:ext cx="318781" cy="306306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1303136" y="5634624"/>
              <a:ext cx="310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+</a:t>
              </a:r>
              <a:endParaRPr lang="de-DE" b="1" dirty="0"/>
            </a:p>
          </p:txBody>
        </p:sp>
        <p:sp>
          <p:nvSpPr>
            <p:cNvPr id="42" name="Freihandform 41"/>
            <p:cNvSpPr/>
            <p:nvPr/>
          </p:nvSpPr>
          <p:spPr bwMode="auto">
            <a:xfrm>
              <a:off x="707517" y="5428172"/>
              <a:ext cx="1468074" cy="577828"/>
            </a:xfrm>
            <a:custGeom>
              <a:avLst/>
              <a:gdLst>
                <a:gd name="connsiteX0" fmla="*/ 0 w 1912690"/>
                <a:gd name="connsiteY0" fmla="*/ 26013 h 588075"/>
                <a:gd name="connsiteX1" fmla="*/ 1048624 w 1912690"/>
                <a:gd name="connsiteY1" fmla="*/ 17624 h 588075"/>
                <a:gd name="connsiteX2" fmla="*/ 1510018 w 1912690"/>
                <a:gd name="connsiteY2" fmla="*/ 227349 h 588075"/>
                <a:gd name="connsiteX3" fmla="*/ 1912690 w 1912690"/>
                <a:gd name="connsiteY3" fmla="*/ 588075 h 588075"/>
                <a:gd name="connsiteX4" fmla="*/ 1912690 w 1912690"/>
                <a:gd name="connsiteY4" fmla="*/ 588075 h 588075"/>
                <a:gd name="connsiteX0" fmla="*/ 0 w 1912690"/>
                <a:gd name="connsiteY0" fmla="*/ 14088 h 601317"/>
                <a:gd name="connsiteX1" fmla="*/ 1048624 w 1912690"/>
                <a:gd name="connsiteY1" fmla="*/ 30866 h 601317"/>
                <a:gd name="connsiteX2" fmla="*/ 1510018 w 1912690"/>
                <a:gd name="connsiteY2" fmla="*/ 240591 h 601317"/>
                <a:gd name="connsiteX3" fmla="*/ 1912690 w 1912690"/>
                <a:gd name="connsiteY3" fmla="*/ 601317 h 601317"/>
                <a:gd name="connsiteX4" fmla="*/ 1912690 w 1912690"/>
                <a:gd name="connsiteY4" fmla="*/ 601317 h 601317"/>
                <a:gd name="connsiteX0" fmla="*/ 0 w 1912690"/>
                <a:gd name="connsiteY0" fmla="*/ 7341 h 594570"/>
                <a:gd name="connsiteX1" fmla="*/ 1048624 w 1912690"/>
                <a:gd name="connsiteY1" fmla="*/ 24119 h 594570"/>
                <a:gd name="connsiteX2" fmla="*/ 1510018 w 1912690"/>
                <a:gd name="connsiteY2" fmla="*/ 233844 h 594570"/>
                <a:gd name="connsiteX3" fmla="*/ 1912690 w 1912690"/>
                <a:gd name="connsiteY3" fmla="*/ 594570 h 594570"/>
                <a:gd name="connsiteX4" fmla="*/ 1912690 w 1912690"/>
                <a:gd name="connsiteY4" fmla="*/ 594570 h 594570"/>
                <a:gd name="connsiteX0" fmla="*/ 0 w 1912690"/>
                <a:gd name="connsiteY0" fmla="*/ 955 h 588184"/>
                <a:gd name="connsiteX1" fmla="*/ 1026764 w 1912690"/>
                <a:gd name="connsiteY1" fmla="*/ 43351 h 588184"/>
                <a:gd name="connsiteX2" fmla="*/ 1510018 w 1912690"/>
                <a:gd name="connsiteY2" fmla="*/ 227458 h 588184"/>
                <a:gd name="connsiteX3" fmla="*/ 1912690 w 1912690"/>
                <a:gd name="connsiteY3" fmla="*/ 588184 h 588184"/>
                <a:gd name="connsiteX4" fmla="*/ 1912690 w 1912690"/>
                <a:gd name="connsiteY4" fmla="*/ 588184 h 58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690" h="588184">
                  <a:moveTo>
                    <a:pt x="0" y="955"/>
                  </a:moveTo>
                  <a:cubicBezTo>
                    <a:pt x="415255" y="-3240"/>
                    <a:pt x="775094" y="5600"/>
                    <a:pt x="1026764" y="43351"/>
                  </a:cubicBezTo>
                  <a:cubicBezTo>
                    <a:pt x="1278434" y="81102"/>
                    <a:pt x="1362364" y="136652"/>
                    <a:pt x="1510018" y="227458"/>
                  </a:cubicBezTo>
                  <a:cubicBezTo>
                    <a:pt x="1657672" y="318264"/>
                    <a:pt x="1912690" y="588184"/>
                    <a:pt x="1912690" y="588184"/>
                  </a:cubicBezTo>
                  <a:lnTo>
                    <a:pt x="1912690" y="588184"/>
                  </a:lnTo>
                </a:path>
              </a:pathLst>
            </a:custGeom>
            <a:noFill/>
            <a:ln w="190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Ellipse 42"/>
            <p:cNvSpPr/>
            <p:nvPr/>
          </p:nvSpPr>
          <p:spPr bwMode="auto">
            <a:xfrm>
              <a:off x="824963" y="5345322"/>
              <a:ext cx="166381" cy="153153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Ellipse 43"/>
            <p:cNvSpPr/>
            <p:nvPr/>
          </p:nvSpPr>
          <p:spPr bwMode="auto">
            <a:xfrm>
              <a:off x="2009210" y="5850803"/>
              <a:ext cx="166381" cy="153153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5" name="Gerade Verbindung mit Pfeil 44"/>
            <p:cNvCxnSpPr/>
            <p:nvPr/>
          </p:nvCxnSpPr>
          <p:spPr bwMode="auto">
            <a:xfrm>
              <a:off x="991344" y="5421898"/>
              <a:ext cx="62218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feld 45"/>
            <p:cNvSpPr txBox="1"/>
            <p:nvPr/>
          </p:nvSpPr>
          <p:spPr>
            <a:xfrm>
              <a:off x="720101" y="5034339"/>
              <a:ext cx="721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E</a:t>
              </a:r>
              <a:r>
                <a:rPr lang="de-DE" sz="1400" b="1" i="1" baseline="-25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2092400" y="5614368"/>
              <a:ext cx="721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 err="1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</a:t>
              </a:r>
              <a:r>
                <a:rPr lang="de-DE" sz="1400" b="1" i="1" dirty="0" err="1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 Verbindung mit Pfeil 47"/>
            <p:cNvCxnSpPr>
              <a:stCxn id="44" idx="5"/>
            </p:cNvCxnSpPr>
            <p:nvPr/>
          </p:nvCxnSpPr>
          <p:spPr bwMode="auto">
            <a:xfrm>
              <a:off x="2151225" y="5981527"/>
              <a:ext cx="217312" cy="20903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Gewitterblitz 48"/>
            <p:cNvSpPr/>
            <p:nvPr/>
          </p:nvSpPr>
          <p:spPr bwMode="auto">
            <a:xfrm rot="16838805">
              <a:off x="2099593" y="5281090"/>
              <a:ext cx="235591" cy="471476"/>
            </a:xfrm>
            <a:prstGeom prst="lightningBolt">
              <a:avLst/>
            </a:prstGeom>
            <a:solidFill>
              <a:srgbClr val="008000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1772919" y="4899708"/>
              <a:ext cx="10570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photon: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sz="1400" b="1" i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</a:t>
              </a:r>
              <a:r>
                <a:rPr lang="en-US" sz="1400" b="1" i="1" dirty="0" err="1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 err="1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b="1" i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 </a:t>
              </a:r>
              <a:r>
                <a:rPr lang="en-US" sz="1400" b="1" i="1" dirty="0" err="1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 err="1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sz="1400" b="1" i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4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380346" y="5767024"/>
              <a:ext cx="914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nucleus</a:t>
              </a:r>
              <a:endParaRPr lang="en-US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384540" y="5456484"/>
              <a:ext cx="914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</a:t>
              </a:r>
              <a:endParaRPr lang="en-US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58021" y="4804542"/>
              <a:ext cx="156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Bremsstrahlung</a:t>
              </a:r>
              <a:endParaRPr lang="en-U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hteck 53"/>
            <p:cNvSpPr/>
            <p:nvPr/>
          </p:nvSpPr>
          <p:spPr bwMode="auto">
            <a:xfrm>
              <a:off x="384540" y="4838416"/>
              <a:ext cx="2429313" cy="1398896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12"/>
          <a:stretch/>
        </p:blipFill>
        <p:spPr bwMode="auto">
          <a:xfrm>
            <a:off x="4242472" y="2020694"/>
            <a:ext cx="4742514" cy="311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uppieren 30"/>
          <p:cNvGrpSpPr/>
          <p:nvPr/>
        </p:nvGrpSpPr>
        <p:grpSpPr>
          <a:xfrm>
            <a:off x="5084955" y="1976314"/>
            <a:ext cx="2614618" cy="1525408"/>
            <a:chOff x="3124578" y="4563445"/>
            <a:chExt cx="2614618" cy="1525408"/>
          </a:xfrm>
        </p:grpSpPr>
        <p:sp>
          <p:nvSpPr>
            <p:cNvPr id="32" name="Textfeld 31"/>
            <p:cNvSpPr txBox="1"/>
            <p:nvPr/>
          </p:nvSpPr>
          <p:spPr>
            <a:xfrm>
              <a:off x="4765740" y="5252641"/>
              <a:ext cx="8738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1" i="1" dirty="0">
                  <a:solidFill>
                    <a:srgbClr val="99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1200" b="1" i="1" dirty="0" smtClean="0">
                  <a:solidFill>
                    <a:srgbClr val="99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iberated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1" i="1" dirty="0" smtClean="0">
                  <a:solidFill>
                    <a:srgbClr val="99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</a:t>
              </a:r>
              <a:endParaRPr lang="en-US" sz="1200" b="1" i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Ellipse 32"/>
            <p:cNvSpPr/>
            <p:nvPr/>
          </p:nvSpPr>
          <p:spPr bwMode="auto">
            <a:xfrm>
              <a:off x="4121870" y="5480748"/>
              <a:ext cx="339392" cy="326111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130801" y="5447197"/>
              <a:ext cx="330461" cy="393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+</a:t>
              </a:r>
              <a:endParaRPr lang="de-DE" b="1" dirty="0"/>
            </a:p>
          </p:txBody>
        </p:sp>
        <p:sp>
          <p:nvSpPr>
            <p:cNvPr id="35" name="Freihandform 34"/>
            <p:cNvSpPr/>
            <p:nvPr/>
          </p:nvSpPr>
          <p:spPr bwMode="auto">
            <a:xfrm flipV="1">
              <a:off x="3496671" y="4829429"/>
              <a:ext cx="1537053" cy="397969"/>
            </a:xfrm>
            <a:custGeom>
              <a:avLst/>
              <a:gdLst>
                <a:gd name="connsiteX0" fmla="*/ 0 w 1912690"/>
                <a:gd name="connsiteY0" fmla="*/ 26013 h 588075"/>
                <a:gd name="connsiteX1" fmla="*/ 1048624 w 1912690"/>
                <a:gd name="connsiteY1" fmla="*/ 17624 h 588075"/>
                <a:gd name="connsiteX2" fmla="*/ 1510018 w 1912690"/>
                <a:gd name="connsiteY2" fmla="*/ 227349 h 588075"/>
                <a:gd name="connsiteX3" fmla="*/ 1912690 w 1912690"/>
                <a:gd name="connsiteY3" fmla="*/ 588075 h 588075"/>
                <a:gd name="connsiteX4" fmla="*/ 1912690 w 1912690"/>
                <a:gd name="connsiteY4" fmla="*/ 588075 h 588075"/>
                <a:gd name="connsiteX0" fmla="*/ 0 w 1912690"/>
                <a:gd name="connsiteY0" fmla="*/ 14088 h 601317"/>
                <a:gd name="connsiteX1" fmla="*/ 1048624 w 1912690"/>
                <a:gd name="connsiteY1" fmla="*/ 30866 h 601317"/>
                <a:gd name="connsiteX2" fmla="*/ 1510018 w 1912690"/>
                <a:gd name="connsiteY2" fmla="*/ 240591 h 601317"/>
                <a:gd name="connsiteX3" fmla="*/ 1912690 w 1912690"/>
                <a:gd name="connsiteY3" fmla="*/ 601317 h 601317"/>
                <a:gd name="connsiteX4" fmla="*/ 1912690 w 1912690"/>
                <a:gd name="connsiteY4" fmla="*/ 601317 h 601317"/>
                <a:gd name="connsiteX0" fmla="*/ 0 w 1912690"/>
                <a:gd name="connsiteY0" fmla="*/ 7341 h 594570"/>
                <a:gd name="connsiteX1" fmla="*/ 1048624 w 1912690"/>
                <a:gd name="connsiteY1" fmla="*/ 24119 h 594570"/>
                <a:gd name="connsiteX2" fmla="*/ 1510018 w 1912690"/>
                <a:gd name="connsiteY2" fmla="*/ 233844 h 594570"/>
                <a:gd name="connsiteX3" fmla="*/ 1912690 w 1912690"/>
                <a:gd name="connsiteY3" fmla="*/ 594570 h 594570"/>
                <a:gd name="connsiteX4" fmla="*/ 1912690 w 1912690"/>
                <a:gd name="connsiteY4" fmla="*/ 594570 h 594570"/>
                <a:gd name="connsiteX0" fmla="*/ 0 w 1912690"/>
                <a:gd name="connsiteY0" fmla="*/ 955 h 588184"/>
                <a:gd name="connsiteX1" fmla="*/ 1026764 w 1912690"/>
                <a:gd name="connsiteY1" fmla="*/ 43351 h 588184"/>
                <a:gd name="connsiteX2" fmla="*/ 1510018 w 1912690"/>
                <a:gd name="connsiteY2" fmla="*/ 227458 h 588184"/>
                <a:gd name="connsiteX3" fmla="*/ 1912690 w 1912690"/>
                <a:gd name="connsiteY3" fmla="*/ 588184 h 588184"/>
                <a:gd name="connsiteX4" fmla="*/ 1912690 w 1912690"/>
                <a:gd name="connsiteY4" fmla="*/ 588184 h 58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690" h="588184">
                  <a:moveTo>
                    <a:pt x="0" y="955"/>
                  </a:moveTo>
                  <a:cubicBezTo>
                    <a:pt x="415255" y="-3240"/>
                    <a:pt x="775094" y="5600"/>
                    <a:pt x="1026764" y="43351"/>
                  </a:cubicBezTo>
                  <a:cubicBezTo>
                    <a:pt x="1278434" y="81102"/>
                    <a:pt x="1362364" y="136652"/>
                    <a:pt x="1510018" y="227458"/>
                  </a:cubicBezTo>
                  <a:cubicBezTo>
                    <a:pt x="1657672" y="318264"/>
                    <a:pt x="1912690" y="588184"/>
                    <a:pt x="1912690" y="588184"/>
                  </a:cubicBezTo>
                  <a:lnTo>
                    <a:pt x="1912690" y="588184"/>
                  </a:lnTo>
                </a:path>
              </a:pathLst>
            </a:custGeom>
            <a:noFill/>
            <a:ln w="190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 bwMode="auto">
            <a:xfrm>
              <a:off x="3621711" y="5139190"/>
              <a:ext cx="177139" cy="163055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 bwMode="auto">
            <a:xfrm>
              <a:off x="4743041" y="4927383"/>
              <a:ext cx="177139" cy="163055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8" name="Gerade Verbindung mit Pfeil 37"/>
            <p:cNvCxnSpPr/>
            <p:nvPr/>
          </p:nvCxnSpPr>
          <p:spPr bwMode="auto">
            <a:xfrm>
              <a:off x="3798850" y="5220717"/>
              <a:ext cx="6624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Textfeld 55"/>
            <p:cNvSpPr txBox="1"/>
            <p:nvPr/>
          </p:nvSpPr>
          <p:spPr>
            <a:xfrm>
              <a:off x="3510069" y="4808100"/>
              <a:ext cx="768100" cy="327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E</a:t>
              </a:r>
              <a:r>
                <a:rPr lang="de-DE" sz="1400" b="1" i="1" baseline="-25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4964824" y="4725896"/>
              <a:ext cx="768100" cy="327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 err="1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</a:t>
              </a:r>
              <a:r>
                <a:rPr lang="de-DE" sz="1400" b="1" i="1" dirty="0" err="1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Gerade Verbindung mit Pfeil 57"/>
            <p:cNvCxnSpPr/>
            <p:nvPr/>
          </p:nvCxnSpPr>
          <p:spPr bwMode="auto">
            <a:xfrm flipV="1">
              <a:off x="4917171" y="4725896"/>
              <a:ext cx="291699" cy="20759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" name="Textfeld 58"/>
            <p:cNvSpPr txBox="1"/>
            <p:nvPr/>
          </p:nvSpPr>
          <p:spPr>
            <a:xfrm>
              <a:off x="3148346" y="5588158"/>
              <a:ext cx="973523" cy="327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nucleus</a:t>
              </a:r>
              <a:endParaRPr lang="en-US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3152812" y="5257539"/>
              <a:ext cx="973523" cy="327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</a:t>
              </a:r>
              <a:endParaRPr lang="en-US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124578" y="4563445"/>
              <a:ext cx="16651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Collisional loss</a:t>
              </a:r>
              <a:endParaRPr lang="en-U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hteck 61"/>
            <p:cNvSpPr/>
            <p:nvPr/>
          </p:nvSpPr>
          <p:spPr bwMode="auto">
            <a:xfrm>
              <a:off x="3152812" y="4599509"/>
              <a:ext cx="2586384" cy="1489344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Ellipse 62"/>
            <p:cNvSpPr/>
            <p:nvPr/>
          </p:nvSpPr>
          <p:spPr bwMode="auto">
            <a:xfrm>
              <a:off x="4388321" y="5263847"/>
              <a:ext cx="177139" cy="163055"/>
            </a:xfrm>
            <a:prstGeom prst="ellipse">
              <a:avLst/>
            </a:prstGeom>
            <a:solidFill>
              <a:srgbClr val="9900CC">
                <a:alpha val="34000"/>
              </a:srgbClr>
            </a:solidFill>
            <a:ln w="31750" cap="flat" cmpd="sng" algn="ctr">
              <a:solidFill>
                <a:srgbClr val="9900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3910492" y="5302242"/>
              <a:ext cx="733516" cy="736833"/>
            </a:xfrm>
            <a:prstGeom prst="ellipse">
              <a:avLst/>
            </a:prstGeom>
            <a:noFill/>
            <a:ln>
              <a:solidFill>
                <a:srgbClr val="9900CC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Gerade Verbindung mit Pfeil 64"/>
            <p:cNvCxnSpPr>
              <a:stCxn id="64" idx="7"/>
            </p:cNvCxnSpPr>
            <p:nvPr/>
          </p:nvCxnSpPr>
          <p:spPr bwMode="auto">
            <a:xfrm>
              <a:off x="4536587" y="5410149"/>
              <a:ext cx="186660" cy="17325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CC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Gerader Verbinder 65"/>
            <p:cNvCxnSpPr>
              <a:stCxn id="64" idx="7"/>
            </p:cNvCxnSpPr>
            <p:nvPr/>
          </p:nvCxnSpPr>
          <p:spPr>
            <a:xfrm>
              <a:off x="4536587" y="5410149"/>
              <a:ext cx="683485" cy="628926"/>
            </a:xfrm>
            <a:prstGeom prst="line">
              <a:avLst/>
            </a:prstGeom>
            <a:ln w="12700">
              <a:solidFill>
                <a:srgbClr val="9900CC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9" descr="img_21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2057532"/>
            <a:ext cx="4262437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8" name="Textfeld 1"/>
          <p:cNvSpPr txBox="1">
            <a:spLocks noChangeArrowheads="1"/>
          </p:cNvSpPr>
          <p:nvPr/>
        </p:nvSpPr>
        <p:spPr bwMode="auto">
          <a:xfrm>
            <a:off x="127000" y="5665788"/>
            <a:ext cx="419893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Faraday Cup at ALBA used as beam dump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From U.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Iriso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(ALBA)</a:t>
            </a:r>
          </a:p>
        </p:txBody>
      </p:sp>
      <p:sp>
        <p:nvSpPr>
          <p:cNvPr id="32779" name="Rechteck 2"/>
          <p:cNvSpPr>
            <a:spLocks noChangeArrowheads="1"/>
          </p:cNvSpPr>
          <p:nvPr/>
        </p:nvSpPr>
        <p:spPr bwMode="auto">
          <a:xfrm>
            <a:off x="1779588" y="5502275"/>
            <a:ext cx="49212" cy="46038"/>
          </a:xfrm>
          <a:prstGeom prst="rect">
            <a:avLst/>
          </a:prstGeom>
          <a:solidFill>
            <a:schemeClr val="accent1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2780" name="Rechteck 3"/>
          <p:cNvSpPr>
            <a:spLocks noChangeArrowheads="1"/>
          </p:cNvSpPr>
          <p:nvPr/>
        </p:nvSpPr>
        <p:spPr bwMode="auto">
          <a:xfrm>
            <a:off x="1381125" y="5468938"/>
            <a:ext cx="1400175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8997" y="805555"/>
            <a:ext cx="9188450" cy="117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Collisional loss by Bethe-Bloch formula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altLang="de-DE" b="1" baseline="-25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 </a:t>
            </a: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f(</a:t>
            </a:r>
            <a:r>
              <a:rPr lang="en-US" altLang="de-DE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</a:t>
            </a:r>
            <a:r>
              <a:rPr lang="en-US" altLang="de-DE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kin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)  </a:t>
            </a:r>
            <a:r>
              <a:rPr lang="en-US" altLang="de-DE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Z</a:t>
            </a:r>
            <a:r>
              <a:rPr lang="en-US" altLang="de-DE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 for all charged particles.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loss  </a:t>
            </a:r>
            <a:r>
              <a:rPr lang="en-US" altLang="de-DE" b="1" i="1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|</a:t>
            </a:r>
            <a:r>
              <a:rPr lang="en-US" altLang="de-DE" b="1" baseline="-25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Bremsstrahlung (i.e.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-rays of some MeV)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dominates </a:t>
            </a:r>
          </a:p>
          <a:p>
            <a:pPr algn="l">
              <a:lnSpc>
                <a:spcPct val="60000"/>
              </a:lnSpc>
            </a:pP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energies above </a:t>
            </a:r>
            <a:r>
              <a:rPr lang="en-US" altLang="de-DE" b="1" i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&gt;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 MeV with the scaling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|</a:t>
            </a:r>
            <a:r>
              <a:rPr lang="en-US" altLang="de-DE" b="1" baseline="-250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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b="1" i="1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</a:t>
            </a:r>
            <a:r>
              <a:rPr lang="en-US" altLang="de-DE" b="1" i="1" baseline="-25000" dirty="0" err="1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kin</a:t>
            </a:r>
            <a:r>
              <a:rPr lang="en-US" altLang="de-DE" b="1" i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 Z</a:t>
            </a:r>
            <a:r>
              <a:rPr lang="en-US" altLang="de-DE" b="1" i="1" baseline="-25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b="1" i="1" baseline="30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2</a:t>
            </a:r>
            <a:r>
              <a:rPr lang="en-US" altLang="de-DE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Moreover, e</a:t>
            </a:r>
            <a:r>
              <a:rPr lang="en-US" altLang="de-DE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shows  much larger longitudinal and transverse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straggling.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Electrons in Copper &amp; Faraday Cups of e</a:t>
            </a:r>
            <a:r>
              <a:rPr lang="en-US" altLang="de-DE" sz="22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240213" y="5066322"/>
            <a:ext cx="5046662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stopper: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Stopping of e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gently in low-Z material</a:t>
            </a:r>
          </a:p>
          <a:p>
            <a:pPr algn="l">
              <a:lnSpc>
                <a:spcPct val="60000"/>
              </a:lnSpc>
            </a:pP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-shield: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Absorption of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Bremsstrahlungs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Used as beam dump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12"/>
          <a:stretch/>
        </p:blipFill>
        <p:spPr bwMode="auto">
          <a:xfrm>
            <a:off x="4242472" y="2020694"/>
            <a:ext cx="4742514" cy="311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>
            <a:hlinkClick r:id="rId6" action="ppaction://hlinksldjump"/>
          </p:cNvPr>
          <p:cNvSpPr txBox="1"/>
          <p:nvPr/>
        </p:nvSpPr>
        <p:spPr>
          <a:xfrm>
            <a:off x="6353175" y="6257545"/>
            <a:ext cx="2946400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7" action="ppaction://hlinksldjump"/>
              </a:rPr>
              <a:t>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7" action="ppaction://hlinksldjump"/>
              </a:rPr>
              <a:t>To questions on Faraday Cups  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invasive Instrumentation and Faraday Cups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0618" y="967372"/>
            <a:ext cx="2750939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3: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mean invasive beam instrumentation?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gas is injected in the beam path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is moved in the beam path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is stopped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tip is injected at the beam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halo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62142" y="996898"/>
            <a:ext cx="292905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4: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Faraday Cup is used to measure…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beam’s electric field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voltage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current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charge state of an ion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881081" y="996898"/>
            <a:ext cx="32004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</a:t>
            </a:r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Electronic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stopping is mediated by…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exchange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of electrons between projectile and target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Coulomb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interaction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strong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interaction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weak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interaction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163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Beam Current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25413" y="92438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504825" y="746583"/>
            <a:ext cx="8382000" cy="488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sz="22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current is the basic quantity of the beam.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this the first check of the accelerator functionality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 has to be determined in an absolute manner 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Important for transmission measurement and to prevent for beam losses.</a:t>
            </a:r>
          </a:p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devices are used:</a:t>
            </a:r>
            <a:endParaRPr lang="en-US" altLang="de-DE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Transformers:</a:t>
            </a: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 of the beam’s </a:t>
            </a:r>
            <a:r>
              <a:rPr lang="en-US" altLang="de-DE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</a:t>
            </a:r>
            <a:endParaRPr lang="en-US" altLang="de-DE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are non-destructive. No dependence on beam energy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They have lower detection threshold.</a:t>
            </a:r>
          </a:p>
          <a:p>
            <a:pPr algn="l">
              <a:lnSpc>
                <a:spcPct val="16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cups:</a:t>
            </a: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 of the beam’s </a:t>
            </a:r>
            <a:r>
              <a:rPr lang="en-US" altLang="de-DE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charges</a:t>
            </a:r>
            <a:endParaRPr lang="en-US" altLang="de-DE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They are destructive. For low energies only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Low currents can be determined.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detectors: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Measurement of the particle’s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 matter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Examples are scintillators, ionization chambers, secondary e− emission monitors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Used for low currents at high energies e.g. for slow extraction from a synchrotron.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Measurement for slow Extraction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96875" y="731146"/>
            <a:ext cx="8702675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from synchrotron: lower current compared to LINAC,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higher energies and larger range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&gt;&gt; 1 cm.</a:t>
            </a:r>
          </a:p>
        </p:txBody>
      </p:sp>
      <p:sp>
        <p:nvSpPr>
          <p:cNvPr id="34822" name="Rectangle 9"/>
          <p:cNvSpPr>
            <a:spLocks noChangeArrowheads="1"/>
          </p:cNvSpPr>
          <p:nvPr/>
        </p:nvSpPr>
        <p:spPr bwMode="auto">
          <a:xfrm>
            <a:off x="341313" y="1493760"/>
            <a:ext cx="4572000" cy="282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counting: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max: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≃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1/s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in gas (IC):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max: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sz="2200" b="1" i="1" baseline="-25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Sec. e− emission: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min: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Max. synch. filling: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Charge Limit (SCL).</a:t>
            </a:r>
          </a:p>
        </p:txBody>
      </p:sp>
      <p:sp>
        <p:nvSpPr>
          <p:cNvPr id="34823" name="Rectangle 10"/>
          <p:cNvSpPr>
            <a:spLocks noChangeArrowheads="1"/>
          </p:cNvSpPr>
          <p:nvPr/>
        </p:nvSpPr>
        <p:spPr bwMode="auto">
          <a:xfrm>
            <a:off x="3195638" y="1650308"/>
            <a:ext cx="5881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Particle detector technologies for ions of 1 GeV/u, A = 1 cm</a:t>
            </a:r>
            <a:r>
              <a:rPr lang="en-US" altLang="de-DE" sz="2200" i="1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pic>
        <p:nvPicPr>
          <p:cNvPr id="34824" name="Picture 11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1980508"/>
            <a:ext cx="5341937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4556125" y="5593658"/>
            <a:ext cx="3532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/>
              <a:t>Particles per second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665770" y="4524297"/>
            <a:ext cx="3967488" cy="1632443"/>
            <a:chOff x="6004080" y="2553772"/>
            <a:chExt cx="4438541" cy="1826260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6004080" y="2553772"/>
              <a:ext cx="1929344" cy="1826260"/>
              <a:chOff x="5899426" y="4498072"/>
              <a:chExt cx="1929344" cy="1826260"/>
            </a:xfrm>
          </p:grpSpPr>
          <p:cxnSp>
            <p:nvCxnSpPr>
              <p:cNvPr id="14" name="Gerade Verbindung 13"/>
              <p:cNvCxnSpPr/>
              <p:nvPr/>
            </p:nvCxnSpPr>
            <p:spPr bwMode="auto">
              <a:xfrm flipH="1">
                <a:off x="5899426" y="5221072"/>
                <a:ext cx="209308" cy="1048821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7633035" y="5221072"/>
                <a:ext cx="117329" cy="11032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Gerade Verbindung mit Pfeil 15"/>
              <p:cNvCxnSpPr/>
              <p:nvPr/>
            </p:nvCxnSpPr>
            <p:spPr bwMode="auto">
              <a:xfrm flipV="1">
                <a:off x="5899426" y="5745482"/>
                <a:ext cx="104653" cy="52441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" name="Textfeld 16"/>
              <p:cNvSpPr txBox="1"/>
              <p:nvPr/>
            </p:nvSpPr>
            <p:spPr>
              <a:xfrm>
                <a:off x="5951753" y="5967056"/>
                <a:ext cx="1058950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injection</a:t>
                </a:r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715112" y="5969671"/>
                <a:ext cx="1113658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extraction</a:t>
                </a:r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Abgerundetes Rechteck 19"/>
              <p:cNvSpPr/>
              <p:nvPr/>
            </p:nvSpPr>
            <p:spPr bwMode="auto">
              <a:xfrm>
                <a:off x="6108733" y="4498072"/>
                <a:ext cx="1524301" cy="1482397"/>
              </a:xfrm>
              <a:prstGeom prst="roundRect">
                <a:avLst>
                  <a:gd name="adj" fmla="val 38859"/>
                </a:avLst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6123974" y="5056390"/>
                <a:ext cx="1511266" cy="395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synchrotron</a:t>
                </a:r>
                <a:endParaRPr lang="en-US" sz="17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" name="Rechteck 11"/>
            <p:cNvSpPr/>
            <p:nvPr/>
          </p:nvSpPr>
          <p:spPr bwMode="auto">
            <a:xfrm>
              <a:off x="7737688" y="3828402"/>
              <a:ext cx="171129" cy="26012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8013736" y="3750096"/>
              <a:ext cx="2428885" cy="430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</a:t>
              </a:r>
              <a:r>
                <a:rPr lang="en-US" alt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., </a:t>
              </a:r>
              <a:r>
                <a:rPr lang="en-US" altLang="de-DE" sz="19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</a:t>
              </a:r>
              <a:r>
                <a:rPr lang="en-US" altLang="de-DE" sz="1900" b="1" dirty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  <a:r>
                <a:rPr lang="en-US" altLang="de-DE" sz="1900" b="1" dirty="0" smtClean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SEM</a:t>
              </a:r>
              <a:endParaRPr lang="en-US" altLang="de-DE" sz="19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Current Transformer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FCT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02353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-258061" y="-1059326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Simplified electrical circuit of a passively loaded transformer:</a:t>
            </a:r>
          </a:p>
        </p:txBody>
      </p:sp>
      <p:pic>
        <p:nvPicPr>
          <p:cNvPr id="248837" name="Picture 8" descr="LC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73544" y="3109066"/>
            <a:ext cx="4475162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Acti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19"/>
          <a:stretch>
            <a:fillRect/>
          </a:stretch>
        </p:blipFill>
        <p:spPr bwMode="auto">
          <a:xfrm>
            <a:off x="-4970875" y="359443"/>
            <a:ext cx="4327525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6"/>
          <p:cNvSpPr txBox="1">
            <a:spLocks noChangeArrowheads="1"/>
          </p:cNvSpPr>
          <p:nvPr/>
        </p:nvSpPr>
        <p:spPr bwMode="auto">
          <a:xfrm>
            <a:off x="2859266" y="3348653"/>
            <a:ext cx="5995809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 voltages is  measured: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= R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R /N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≡ S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[V/A]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equivalent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to transfer function or transfer impedance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2859266" y="4690216"/>
            <a:ext cx="6470839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Equivalent circuit for analysis of sensitivity and bandwidth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(disregarding the loss resistivity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125412" y="3207358"/>
            <a:ext cx="2733853" cy="2423191"/>
            <a:chOff x="1570222" y="3902431"/>
            <a:chExt cx="2473374" cy="2192312"/>
          </a:xfrm>
        </p:grpSpPr>
        <p:pic>
          <p:nvPicPr>
            <p:cNvPr id="10" name="Picture 2" descr="https://www.bergoz.com/sites/www.bergoz.com/files/image1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17237" y="3902431"/>
              <a:ext cx="1670525" cy="2192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Gerade Verbindung mit Pfeil 10"/>
            <p:cNvCxnSpPr/>
            <p:nvPr/>
          </p:nvCxnSpPr>
          <p:spPr>
            <a:xfrm>
              <a:off x="3492707" y="4989902"/>
              <a:ext cx="550889" cy="86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>
              <a:off x="1813992" y="5017942"/>
              <a:ext cx="113987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570222" y="4620570"/>
              <a:ext cx="83195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4" name="Picture 8" descr="LCR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3" y="997559"/>
            <a:ext cx="41894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Activ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19"/>
          <a:stretch>
            <a:fillRect/>
          </a:stretch>
        </p:blipFill>
        <p:spPr bwMode="auto">
          <a:xfrm>
            <a:off x="811213" y="1107097"/>
            <a:ext cx="3332162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38125" y="745147"/>
            <a:ext cx="8683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of  a simplified electrical circuit of a passively loaded transformer: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of Scintillator Counter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25400" y="769883"/>
            <a:ext cx="8702675" cy="1782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Plastic Scintillator i.e. organic fluorescence molecules in a plastic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matrix</a:t>
            </a:r>
          </a:p>
          <a:p>
            <a:pPr algn="l"/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Here: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BC 400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(emission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</a:t>
            </a:r>
            <a:r>
              <a:rPr lang="en-US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max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= 420 nm,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pulse width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3 ns + cable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dispersion, size )</a:t>
            </a: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</a:t>
            </a: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any mechanical from, cheap, blue wave length, fast decay time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not radiation hard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counting: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Photomultiplier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discriminator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scalar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computer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625207" y="3528685"/>
            <a:ext cx="5271453" cy="2525076"/>
            <a:chOff x="3625207" y="3704952"/>
            <a:chExt cx="5271453" cy="2525076"/>
          </a:xfrm>
        </p:grpSpPr>
        <p:pic>
          <p:nvPicPr>
            <p:cNvPr id="35847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037"/>
            <a:stretch/>
          </p:blipFill>
          <p:spPr bwMode="auto">
            <a:xfrm>
              <a:off x="3625207" y="3704952"/>
              <a:ext cx="5271453" cy="1567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3745978" y="5152810"/>
              <a:ext cx="3264475" cy="1077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1’’ Photomultiplier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gain: 10</a:t>
              </a:r>
              <a:r>
                <a:rPr lang="en-US" sz="1600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rise time 1.9 ns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max. </a:t>
              </a:r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average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count rate 3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10</a:t>
              </a:r>
              <a:r>
                <a:rPr lang="en-US" sz="1600" baseline="300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6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1/s</a:t>
              </a:r>
              <a:endParaRPr lang="en-US" sz="16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6943801" y="5164685"/>
              <a:ext cx="1872783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BC400 Scintillator 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75 x 75 mm</a:t>
              </a:r>
              <a:r>
                <a:rPr lang="en-US" sz="1600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 mm thickness</a:t>
              </a:r>
            </a:p>
          </p:txBody>
        </p:sp>
      </p:grpSp>
      <p:pic>
        <p:nvPicPr>
          <p:cNvPr id="11" name="Picture 16" descr="SZ_zu_d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r="4303" b="5696"/>
          <a:stretch>
            <a:fillRect/>
          </a:stretch>
        </p:blipFill>
        <p:spPr bwMode="auto">
          <a:xfrm>
            <a:off x="25400" y="2754979"/>
            <a:ext cx="362745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8" name="Oval 7"/>
          <p:cNvSpPr>
            <a:spLocks noChangeArrowheads="1"/>
          </p:cNvSpPr>
          <p:nvPr/>
        </p:nvSpPr>
        <p:spPr bwMode="auto">
          <a:xfrm>
            <a:off x="2055354" y="4346092"/>
            <a:ext cx="1597502" cy="1260901"/>
          </a:xfrm>
          <a:prstGeom prst="ellips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3270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Measurement: Particle Detectors</a:t>
            </a: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25400" y="714794"/>
            <a:ext cx="91186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Electronic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solid state amplifier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finite noise contribution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Theoretical limit: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4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Signal-to-Noise ratio limits the minimal detectable current</a:t>
            </a:r>
          </a:p>
          <a:p>
            <a:pPr algn="l">
              <a:spcBef>
                <a:spcPts val="4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Idea: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Amplification of single particles with photo-multiplier, sec. e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multiplier or MCPs</a:t>
            </a:r>
          </a:p>
          <a:p>
            <a:pPr algn="l">
              <a:spcBef>
                <a:spcPts val="4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and particle counting typically up to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1/s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68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582339"/>
              </p:ext>
            </p:extLst>
          </p:nvPr>
        </p:nvGraphicFramePr>
        <p:xfrm>
          <a:off x="2020888" y="1108494"/>
          <a:ext cx="26606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62" name="Equation" r:id="rId4" imgW="1371600" imgH="266700" progId="Equation.3">
                  <p:embed/>
                </p:oleObj>
              </mc:Choice>
              <mc:Fallback>
                <p:oleObj name="Equation" r:id="rId4" imgW="1371600" imgH="266700" progId="Equation.3">
                  <p:embed/>
                  <p:pic>
                    <p:nvPicPr>
                      <p:cNvPr id="3687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1108494"/>
                        <a:ext cx="266065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82" name="Text Box 66"/>
          <p:cNvSpPr txBox="1">
            <a:spLocks noChangeArrowheads="1"/>
          </p:cNvSpPr>
          <p:nvPr/>
        </p:nvSpPr>
        <p:spPr bwMode="auto">
          <a:xfrm>
            <a:off x="120650" y="2518194"/>
            <a:ext cx="6700838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 of a photo-multiplier: 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Photon hits photo cathode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Secondary electrons are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acc. to next dynode 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100 V 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Typ. 10 dynodes  10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6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fold amplification</a:t>
            </a:r>
          </a:p>
          <a:p>
            <a:pPr algn="l"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Advantage: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no thermal noise </a:t>
            </a:r>
          </a:p>
          <a:p>
            <a:pPr algn="l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due to electro static acceleration</a:t>
            </a:r>
          </a:p>
          <a:p>
            <a:pPr algn="l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Typical 1 V signal output</a:t>
            </a:r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641802" y="2445874"/>
            <a:ext cx="5563421" cy="2080235"/>
            <a:chOff x="3641802" y="2677230"/>
            <a:chExt cx="5563421" cy="2080235"/>
          </a:xfrm>
        </p:grpSpPr>
        <p:sp>
          <p:nvSpPr>
            <p:cNvPr id="2" name="Abgerundetes Rechteck 1"/>
            <p:cNvSpPr/>
            <p:nvPr/>
          </p:nvSpPr>
          <p:spPr bwMode="auto">
            <a:xfrm>
              <a:off x="4644008" y="3384154"/>
              <a:ext cx="3210640" cy="1052958"/>
            </a:xfrm>
            <a:prstGeom prst="roundRect">
              <a:avLst/>
            </a:prstGeom>
            <a:solidFill>
              <a:srgbClr val="00B0F0">
                <a:alpha val="5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875" name="Line 8"/>
            <p:cNvSpPr>
              <a:spLocks noChangeShapeType="1"/>
            </p:cNvSpPr>
            <p:nvPr/>
          </p:nvSpPr>
          <p:spPr bwMode="auto">
            <a:xfrm flipV="1">
              <a:off x="3779912" y="3789040"/>
              <a:ext cx="1014333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6876" name="Freeform 9"/>
            <p:cNvSpPr>
              <a:spLocks/>
            </p:cNvSpPr>
            <p:nvPr/>
          </p:nvSpPr>
          <p:spPr bwMode="auto">
            <a:xfrm rot="13112878">
              <a:off x="5219869" y="3511063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7" name="Freeform 10"/>
            <p:cNvSpPr>
              <a:spLocks/>
            </p:cNvSpPr>
            <p:nvPr/>
          </p:nvSpPr>
          <p:spPr bwMode="auto">
            <a:xfrm rot="711180">
              <a:off x="5335700" y="4142641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8" name="Freeform 11"/>
            <p:cNvSpPr>
              <a:spLocks/>
            </p:cNvSpPr>
            <p:nvPr/>
          </p:nvSpPr>
          <p:spPr bwMode="auto">
            <a:xfrm rot="10800000">
              <a:off x="5903268" y="3597977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9" name="Freeform 12"/>
            <p:cNvSpPr>
              <a:spLocks/>
            </p:cNvSpPr>
            <p:nvPr/>
          </p:nvSpPr>
          <p:spPr bwMode="auto">
            <a:xfrm rot="10800000">
              <a:off x="6795161" y="3586389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0" name="Freeform 13"/>
            <p:cNvSpPr>
              <a:spLocks/>
            </p:cNvSpPr>
            <p:nvPr/>
          </p:nvSpPr>
          <p:spPr bwMode="auto">
            <a:xfrm>
              <a:off x="6221801" y="4160024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1" name="Freeform 14"/>
            <p:cNvSpPr>
              <a:spLocks/>
            </p:cNvSpPr>
            <p:nvPr/>
          </p:nvSpPr>
          <p:spPr bwMode="auto">
            <a:xfrm>
              <a:off x="7154235" y="4154229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2" name="Line 15"/>
            <p:cNvSpPr>
              <a:spLocks noChangeShapeType="1"/>
            </p:cNvSpPr>
            <p:nvPr/>
          </p:nvSpPr>
          <p:spPr bwMode="auto">
            <a:xfrm>
              <a:off x="5602109" y="3528446"/>
              <a:ext cx="5792" cy="81120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3" name="Line 16"/>
            <p:cNvSpPr>
              <a:spLocks noChangeShapeType="1"/>
            </p:cNvSpPr>
            <p:nvPr/>
          </p:nvSpPr>
          <p:spPr bwMode="auto">
            <a:xfrm flipH="1">
              <a:off x="5619484" y="3673303"/>
              <a:ext cx="451738" cy="672138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4" name="Line 17"/>
            <p:cNvSpPr>
              <a:spLocks noChangeShapeType="1"/>
            </p:cNvSpPr>
            <p:nvPr/>
          </p:nvSpPr>
          <p:spPr bwMode="auto">
            <a:xfrm flipH="1">
              <a:off x="5607901" y="3679098"/>
              <a:ext cx="799229" cy="66054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5" name="Line 18"/>
            <p:cNvSpPr>
              <a:spLocks noChangeShapeType="1"/>
            </p:cNvSpPr>
            <p:nvPr/>
          </p:nvSpPr>
          <p:spPr bwMode="auto">
            <a:xfrm>
              <a:off x="6071222" y="3667509"/>
              <a:ext cx="399614" cy="68952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6" name="Line 19"/>
            <p:cNvSpPr>
              <a:spLocks noChangeShapeType="1"/>
            </p:cNvSpPr>
            <p:nvPr/>
          </p:nvSpPr>
          <p:spPr bwMode="auto">
            <a:xfrm>
              <a:off x="6088596" y="3667509"/>
              <a:ext cx="474904" cy="69531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7" name="Line 20"/>
            <p:cNvSpPr>
              <a:spLocks noChangeShapeType="1"/>
            </p:cNvSpPr>
            <p:nvPr/>
          </p:nvSpPr>
          <p:spPr bwMode="auto">
            <a:xfrm>
              <a:off x="6401338" y="3667509"/>
              <a:ext cx="214286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8" name="Line 21"/>
            <p:cNvSpPr>
              <a:spLocks noChangeShapeType="1"/>
            </p:cNvSpPr>
            <p:nvPr/>
          </p:nvSpPr>
          <p:spPr bwMode="auto">
            <a:xfrm>
              <a:off x="6401338" y="3690686"/>
              <a:ext cx="289576" cy="6199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9" name="Line 22"/>
            <p:cNvSpPr>
              <a:spLocks noChangeShapeType="1"/>
            </p:cNvSpPr>
            <p:nvPr/>
          </p:nvSpPr>
          <p:spPr bwMode="auto">
            <a:xfrm flipH="1">
              <a:off x="6465045" y="3638537"/>
              <a:ext cx="532819" cy="68952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0" name="Line 23"/>
            <p:cNvSpPr>
              <a:spLocks noChangeShapeType="1"/>
            </p:cNvSpPr>
            <p:nvPr/>
          </p:nvSpPr>
          <p:spPr bwMode="auto">
            <a:xfrm flipH="1">
              <a:off x="6441879" y="3650126"/>
              <a:ext cx="584943" cy="68372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1" name="Line 24"/>
            <p:cNvSpPr>
              <a:spLocks noChangeShapeType="1"/>
            </p:cNvSpPr>
            <p:nvPr/>
          </p:nvSpPr>
          <p:spPr bwMode="auto">
            <a:xfrm flipH="1">
              <a:off x="6540334" y="3621155"/>
              <a:ext cx="538611" cy="76484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2" name="Line 25"/>
            <p:cNvSpPr>
              <a:spLocks noChangeShapeType="1"/>
            </p:cNvSpPr>
            <p:nvPr/>
          </p:nvSpPr>
          <p:spPr bwMode="auto">
            <a:xfrm flipH="1">
              <a:off x="6551917" y="3597977"/>
              <a:ext cx="584943" cy="76484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3" name="Line 26"/>
            <p:cNvSpPr>
              <a:spLocks noChangeShapeType="1"/>
            </p:cNvSpPr>
            <p:nvPr/>
          </p:nvSpPr>
          <p:spPr bwMode="auto">
            <a:xfrm flipH="1">
              <a:off x="6609832" y="3626949"/>
              <a:ext cx="555985" cy="7416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4" name="Line 27"/>
            <p:cNvSpPr>
              <a:spLocks noChangeShapeType="1"/>
            </p:cNvSpPr>
            <p:nvPr/>
          </p:nvSpPr>
          <p:spPr bwMode="auto">
            <a:xfrm flipH="1">
              <a:off x="6656165" y="3626949"/>
              <a:ext cx="561777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5" name="Line 28"/>
            <p:cNvSpPr>
              <a:spLocks noChangeShapeType="1"/>
            </p:cNvSpPr>
            <p:nvPr/>
          </p:nvSpPr>
          <p:spPr bwMode="auto">
            <a:xfrm flipH="1">
              <a:off x="6656165" y="3632743"/>
              <a:ext cx="596526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6" name="Line 29"/>
            <p:cNvSpPr>
              <a:spLocks noChangeShapeType="1"/>
            </p:cNvSpPr>
            <p:nvPr/>
          </p:nvSpPr>
          <p:spPr bwMode="auto">
            <a:xfrm flipH="1" flipV="1">
              <a:off x="6992072" y="3650126"/>
              <a:ext cx="451738" cy="70110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7" name="Line 30"/>
            <p:cNvSpPr>
              <a:spLocks noChangeShapeType="1"/>
            </p:cNvSpPr>
            <p:nvPr/>
          </p:nvSpPr>
          <p:spPr bwMode="auto">
            <a:xfrm flipH="1" flipV="1">
              <a:off x="7009447" y="3632743"/>
              <a:ext cx="492279" cy="75905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8" name="Line 31"/>
            <p:cNvSpPr>
              <a:spLocks noChangeShapeType="1"/>
            </p:cNvSpPr>
            <p:nvPr/>
          </p:nvSpPr>
          <p:spPr bwMode="auto">
            <a:xfrm flipH="1" flipV="1">
              <a:off x="7038404" y="3621155"/>
              <a:ext cx="492279" cy="73008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9" name="Line 32"/>
            <p:cNvSpPr>
              <a:spLocks noChangeShapeType="1"/>
            </p:cNvSpPr>
            <p:nvPr/>
          </p:nvSpPr>
          <p:spPr bwMode="auto">
            <a:xfrm flipH="1" flipV="1">
              <a:off x="7061571" y="3609566"/>
              <a:ext cx="503862" cy="73008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0" name="Line 33"/>
            <p:cNvSpPr>
              <a:spLocks noChangeShapeType="1"/>
            </p:cNvSpPr>
            <p:nvPr/>
          </p:nvSpPr>
          <p:spPr bwMode="auto">
            <a:xfrm flipH="1" flipV="1">
              <a:off x="7084737" y="3603772"/>
              <a:ext cx="532819" cy="71849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1" name="Line 34"/>
            <p:cNvSpPr>
              <a:spLocks noChangeShapeType="1"/>
            </p:cNvSpPr>
            <p:nvPr/>
          </p:nvSpPr>
          <p:spPr bwMode="auto">
            <a:xfrm flipH="1" flipV="1">
              <a:off x="7125277" y="3603772"/>
              <a:ext cx="509653" cy="69531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2" name="Line 35"/>
            <p:cNvSpPr>
              <a:spLocks noChangeShapeType="1"/>
            </p:cNvSpPr>
            <p:nvPr/>
          </p:nvSpPr>
          <p:spPr bwMode="auto">
            <a:xfrm flipH="1" flipV="1">
              <a:off x="7160026" y="3603772"/>
              <a:ext cx="509653" cy="67793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3" name="Line 36"/>
            <p:cNvSpPr>
              <a:spLocks noChangeShapeType="1"/>
            </p:cNvSpPr>
            <p:nvPr/>
          </p:nvSpPr>
          <p:spPr bwMode="auto">
            <a:xfrm flipH="1" flipV="1">
              <a:off x="7206358" y="3597977"/>
              <a:ext cx="492279" cy="65475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4" name="Line 37"/>
            <p:cNvSpPr>
              <a:spLocks noChangeShapeType="1"/>
            </p:cNvSpPr>
            <p:nvPr/>
          </p:nvSpPr>
          <p:spPr bwMode="auto">
            <a:xfrm>
              <a:off x="7513309" y="4391795"/>
              <a:ext cx="1623072" cy="13038"/>
            </a:xfrm>
            <a:prstGeom prst="line">
              <a:avLst/>
            </a:prstGeom>
            <a:noFill/>
            <a:ln w="31750">
              <a:solidFill>
                <a:srgbClr val="CC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5" name="Text Box 38"/>
            <p:cNvSpPr txBox="1">
              <a:spLocks noChangeArrowheads="1"/>
            </p:cNvSpPr>
            <p:nvPr/>
          </p:nvSpPr>
          <p:spPr bwMode="auto">
            <a:xfrm>
              <a:off x="3641802" y="3429000"/>
              <a:ext cx="108156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photon</a:t>
              </a:r>
            </a:p>
          </p:txBody>
        </p:sp>
        <p:sp>
          <p:nvSpPr>
            <p:cNvPr id="36906" name="Text Box 39"/>
            <p:cNvSpPr txBox="1">
              <a:spLocks noChangeArrowheads="1"/>
            </p:cNvSpPr>
            <p:nvPr/>
          </p:nvSpPr>
          <p:spPr bwMode="auto">
            <a:xfrm>
              <a:off x="6204427" y="3068960"/>
              <a:ext cx="10801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rPr>
                <a:t>dynodes</a:t>
              </a:r>
            </a:p>
          </p:txBody>
        </p:sp>
        <p:sp>
          <p:nvSpPr>
            <p:cNvPr id="36907" name="Text Box 40"/>
            <p:cNvSpPr txBox="1">
              <a:spLocks noChangeArrowheads="1"/>
            </p:cNvSpPr>
            <p:nvPr/>
          </p:nvSpPr>
          <p:spPr bwMode="auto">
            <a:xfrm>
              <a:off x="4773401" y="3726946"/>
              <a:ext cx="117278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</a:t>
              </a:r>
            </a:p>
          </p:txBody>
        </p:sp>
        <p:sp>
          <p:nvSpPr>
            <p:cNvPr id="36908" name="Line 41"/>
            <p:cNvSpPr>
              <a:spLocks noChangeShapeType="1"/>
            </p:cNvSpPr>
            <p:nvPr/>
          </p:nvSpPr>
          <p:spPr bwMode="auto">
            <a:xfrm flipV="1">
              <a:off x="5489175" y="3083735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9" name="Rectangle 42"/>
            <p:cNvSpPr>
              <a:spLocks noChangeArrowheads="1"/>
            </p:cNvSpPr>
            <p:nvPr/>
          </p:nvSpPr>
          <p:spPr bwMode="auto">
            <a:xfrm>
              <a:off x="5609348" y="3033034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0" name="Line 43"/>
            <p:cNvSpPr>
              <a:spLocks noChangeShapeType="1"/>
            </p:cNvSpPr>
            <p:nvPr/>
          </p:nvSpPr>
          <p:spPr bwMode="auto">
            <a:xfrm flipV="1">
              <a:off x="6237727" y="3098220"/>
              <a:ext cx="7240" cy="491067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1" name="Line 44"/>
            <p:cNvSpPr>
              <a:spLocks noChangeShapeType="1"/>
            </p:cNvSpPr>
            <p:nvPr/>
          </p:nvSpPr>
          <p:spPr bwMode="auto">
            <a:xfrm flipV="1">
              <a:off x="5500758" y="3086632"/>
              <a:ext cx="94113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2" name="Line 45"/>
            <p:cNvSpPr>
              <a:spLocks noChangeShapeType="1"/>
            </p:cNvSpPr>
            <p:nvPr/>
          </p:nvSpPr>
          <p:spPr bwMode="auto">
            <a:xfrm flipH="1" flipV="1">
              <a:off x="8020066" y="3070697"/>
              <a:ext cx="14479" cy="119941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3" name="Line 46"/>
            <p:cNvSpPr>
              <a:spLocks noChangeShapeType="1"/>
            </p:cNvSpPr>
            <p:nvPr/>
          </p:nvSpPr>
          <p:spPr bwMode="auto">
            <a:xfrm flipV="1">
              <a:off x="7128173" y="3072146"/>
              <a:ext cx="2896" cy="504103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4" name="Line 47"/>
            <p:cNvSpPr>
              <a:spLocks noChangeShapeType="1"/>
            </p:cNvSpPr>
            <p:nvPr/>
          </p:nvSpPr>
          <p:spPr bwMode="auto">
            <a:xfrm flipV="1">
              <a:off x="6079909" y="3092426"/>
              <a:ext cx="341699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5" name="Line 48"/>
            <p:cNvSpPr>
              <a:spLocks noChangeShapeType="1"/>
            </p:cNvSpPr>
            <p:nvPr/>
          </p:nvSpPr>
          <p:spPr bwMode="auto">
            <a:xfrm flipV="1">
              <a:off x="6897960" y="3080837"/>
              <a:ext cx="441603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6" name="Rectangle 49"/>
            <p:cNvSpPr>
              <a:spLocks noChangeArrowheads="1"/>
            </p:cNvSpPr>
            <p:nvPr/>
          </p:nvSpPr>
          <p:spPr bwMode="auto">
            <a:xfrm>
              <a:off x="6440430" y="3017100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7" name="Rectangle 50"/>
            <p:cNvSpPr>
              <a:spLocks noChangeArrowheads="1"/>
            </p:cNvSpPr>
            <p:nvPr/>
          </p:nvSpPr>
          <p:spPr bwMode="auto">
            <a:xfrm>
              <a:off x="7332323" y="3022895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9" name="Line 52"/>
            <p:cNvSpPr>
              <a:spLocks noChangeShapeType="1"/>
            </p:cNvSpPr>
            <p:nvPr/>
          </p:nvSpPr>
          <p:spPr bwMode="auto">
            <a:xfrm>
              <a:off x="7711667" y="4268667"/>
              <a:ext cx="354731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0" name="Line 53"/>
            <p:cNvSpPr>
              <a:spLocks noChangeShapeType="1"/>
            </p:cNvSpPr>
            <p:nvPr/>
          </p:nvSpPr>
          <p:spPr bwMode="auto">
            <a:xfrm>
              <a:off x="7781166" y="3077940"/>
              <a:ext cx="250483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1" name="Text Box 54"/>
            <p:cNvSpPr txBox="1">
              <a:spLocks noChangeArrowheads="1"/>
            </p:cNvSpPr>
            <p:nvPr/>
          </p:nvSpPr>
          <p:spPr bwMode="auto">
            <a:xfrm>
              <a:off x="5191391" y="2677230"/>
              <a:ext cx="33474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US" altLang="de-DE" b="1" dirty="0" smtClean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oltage divider with resistors </a:t>
              </a:r>
              <a:r>
                <a:rPr lang="en-US" altLang="de-DE" b="1" i="1" dirty="0" smtClean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endParaRPr lang="en-US" altLang="de-DE" b="1" i="1" dirty="0">
                <a:solidFill>
                  <a:srgbClr val="CC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922" name="Text Box 55"/>
            <p:cNvSpPr txBox="1">
              <a:spLocks noChangeArrowheads="1"/>
            </p:cNvSpPr>
            <p:nvPr/>
          </p:nvSpPr>
          <p:spPr bwMode="auto">
            <a:xfrm>
              <a:off x="4094753" y="2922943"/>
              <a:ext cx="5472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</a:t>
              </a:r>
            </a:p>
          </p:txBody>
        </p:sp>
        <p:sp>
          <p:nvSpPr>
            <p:cNvPr id="36923" name="Line 56"/>
            <p:cNvSpPr>
              <a:spLocks noChangeShapeType="1"/>
            </p:cNvSpPr>
            <p:nvPr/>
          </p:nvSpPr>
          <p:spPr bwMode="auto">
            <a:xfrm flipV="1">
              <a:off x="8038888" y="3083735"/>
              <a:ext cx="402510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6924" name="Group 57"/>
            <p:cNvGrpSpPr>
              <a:grpSpLocks/>
            </p:cNvGrpSpPr>
            <p:nvPr/>
          </p:nvGrpSpPr>
          <p:grpSpPr bwMode="auto">
            <a:xfrm>
              <a:off x="8206842" y="3066352"/>
              <a:ext cx="441603" cy="518589"/>
              <a:chOff x="3627" y="2690"/>
              <a:chExt cx="305" cy="358"/>
            </a:xfrm>
          </p:grpSpPr>
          <p:sp>
            <p:nvSpPr>
              <p:cNvPr id="36935" name="Line 58"/>
              <p:cNvSpPr>
                <a:spLocks noChangeShapeType="1"/>
              </p:cNvSpPr>
              <p:nvPr/>
            </p:nvSpPr>
            <p:spPr bwMode="auto">
              <a:xfrm flipV="1">
                <a:off x="3627" y="2965"/>
                <a:ext cx="305" cy="0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6" name="Line 59"/>
              <p:cNvSpPr>
                <a:spLocks noChangeShapeType="1"/>
              </p:cNvSpPr>
              <p:nvPr/>
            </p:nvSpPr>
            <p:spPr bwMode="auto">
              <a:xfrm flipV="1">
                <a:off x="3694" y="3008"/>
                <a:ext cx="170" cy="3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7" name="Line 60"/>
              <p:cNvSpPr>
                <a:spLocks noChangeShapeType="1"/>
              </p:cNvSpPr>
              <p:nvPr/>
            </p:nvSpPr>
            <p:spPr bwMode="auto">
              <a:xfrm flipV="1">
                <a:off x="3743" y="3048"/>
                <a:ext cx="95" cy="0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8" name="Line 61"/>
              <p:cNvSpPr>
                <a:spLocks noChangeShapeType="1"/>
              </p:cNvSpPr>
              <p:nvPr/>
            </p:nvSpPr>
            <p:spPr bwMode="auto">
              <a:xfrm flipH="1" flipV="1">
                <a:off x="3780" y="2690"/>
                <a:ext cx="4" cy="267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6925" name="Text Box 62"/>
            <p:cNvSpPr txBox="1">
              <a:spLocks noChangeArrowheads="1"/>
            </p:cNvSpPr>
            <p:nvPr/>
          </p:nvSpPr>
          <p:spPr bwMode="auto">
            <a:xfrm>
              <a:off x="8056747" y="3461572"/>
              <a:ext cx="1148476" cy="101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 smtClean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readout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2000" b="1" i="1" dirty="0" smtClean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altLang="de-DE" sz="2000" b="1" dirty="0" smtClean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1 V @50</a:t>
              </a:r>
              <a:endParaRPr lang="en-US" altLang="de-DE" sz="2000" b="1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926" name="Line 63"/>
            <p:cNvSpPr>
              <a:spLocks noChangeShapeType="1"/>
            </p:cNvSpPr>
            <p:nvPr/>
          </p:nvSpPr>
          <p:spPr bwMode="auto">
            <a:xfrm flipV="1">
              <a:off x="4576377" y="2911354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7" name="Line 64"/>
            <p:cNvSpPr>
              <a:spLocks noChangeShapeType="1"/>
            </p:cNvSpPr>
            <p:nvPr/>
          </p:nvSpPr>
          <p:spPr bwMode="auto">
            <a:xfrm flipV="1">
              <a:off x="4668935" y="2973643"/>
              <a:ext cx="2896" cy="243360"/>
            </a:xfrm>
            <a:prstGeom prst="line">
              <a:avLst/>
            </a:prstGeom>
            <a:noFill/>
            <a:ln w="635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8" name="Line 65"/>
            <p:cNvSpPr>
              <a:spLocks noChangeShapeType="1"/>
            </p:cNvSpPr>
            <p:nvPr/>
          </p:nvSpPr>
          <p:spPr bwMode="auto">
            <a:xfrm>
              <a:off x="5380583" y="3083735"/>
              <a:ext cx="141892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cxnSp>
          <p:nvCxnSpPr>
            <p:cNvPr id="36929" name="Gerade Verbindung 124"/>
            <p:cNvCxnSpPr>
              <a:cxnSpLocks noChangeShapeType="1"/>
            </p:cNvCxnSpPr>
            <p:nvPr/>
          </p:nvCxnSpPr>
          <p:spPr bwMode="auto">
            <a:xfrm>
              <a:off x="4792797" y="3447090"/>
              <a:ext cx="9592" cy="990022"/>
            </a:xfrm>
            <a:prstGeom prst="line">
              <a:avLst/>
            </a:prstGeom>
            <a:noFill/>
            <a:ln w="53975" algn="ctr">
              <a:solidFill>
                <a:srgbClr val="008000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930" name="Line 15"/>
            <p:cNvSpPr>
              <a:spLocks noChangeShapeType="1"/>
            </p:cNvSpPr>
            <p:nvPr/>
          </p:nvSpPr>
          <p:spPr bwMode="auto">
            <a:xfrm flipV="1">
              <a:off x="4802389" y="3538584"/>
              <a:ext cx="817095" cy="252558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6931" name="Rectangle 42"/>
            <p:cNvSpPr>
              <a:spLocks noChangeArrowheads="1"/>
            </p:cNvSpPr>
            <p:nvPr/>
          </p:nvSpPr>
          <p:spPr bwMode="auto">
            <a:xfrm>
              <a:off x="4904751" y="3004176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32" name="Line 41"/>
            <p:cNvSpPr>
              <a:spLocks noChangeShapeType="1"/>
            </p:cNvSpPr>
            <p:nvPr/>
          </p:nvSpPr>
          <p:spPr bwMode="auto">
            <a:xfrm flipV="1">
              <a:off x="4792797" y="3069882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33" name="Line 65"/>
            <p:cNvSpPr>
              <a:spLocks noChangeShapeType="1"/>
            </p:cNvSpPr>
            <p:nvPr/>
          </p:nvSpPr>
          <p:spPr bwMode="auto">
            <a:xfrm flipV="1">
              <a:off x="4678392" y="3084610"/>
              <a:ext cx="247994" cy="507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34" name="Text Box 40"/>
            <p:cNvSpPr txBox="1">
              <a:spLocks noChangeArrowheads="1"/>
            </p:cNvSpPr>
            <p:nvPr/>
          </p:nvSpPr>
          <p:spPr bwMode="auto">
            <a:xfrm>
              <a:off x="4184116" y="4388133"/>
              <a:ext cx="175603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 cathode</a:t>
              </a:r>
            </a:p>
          </p:txBody>
        </p:sp>
      </p:grpSp>
      <p:pic>
        <p:nvPicPr>
          <p:cNvPr id="36939" name="Picture 7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24083" r="17482" b="47974"/>
          <a:stretch>
            <a:fillRect/>
          </a:stretch>
        </p:blipFill>
        <p:spPr bwMode="auto">
          <a:xfrm>
            <a:off x="4584700" y="4808957"/>
            <a:ext cx="4143375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943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of Slow Extraction</a:t>
            </a: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25400" y="692760"/>
            <a:ext cx="87026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from a synchrotron delivers countable currents</a:t>
            </a:r>
          </a:p>
          <a:p>
            <a:pPr algn="l"/>
            <a:r>
              <a:rPr lang="en-US" altLang="de-DE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Comparison for </a:t>
            </a:r>
            <a:r>
              <a:rPr lang="en-US" altLang="de-DE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types:</a:t>
            </a:r>
            <a:r>
              <a:rPr lang="en-US" altLang="de-DE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528638" y="5498123"/>
            <a:ext cx="8275637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Parameters: dc-transformer inside the synch., ionization chamber and scintillator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a 250 MeV/u Pb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67+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beam with a total amount of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particles.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6004080" y="2190435"/>
            <a:ext cx="2727228" cy="1973803"/>
            <a:chOff x="6004080" y="2443825"/>
            <a:chExt cx="2727228" cy="1973803"/>
          </a:xfrm>
        </p:grpSpPr>
        <p:grpSp>
          <p:nvGrpSpPr>
            <p:cNvPr id="8" name="Gruppieren 7"/>
            <p:cNvGrpSpPr/>
            <p:nvPr/>
          </p:nvGrpSpPr>
          <p:grpSpPr>
            <a:xfrm>
              <a:off x="6004080" y="2443825"/>
              <a:ext cx="2047379" cy="1936207"/>
              <a:chOff x="5899426" y="4388125"/>
              <a:chExt cx="2047379" cy="1936207"/>
            </a:xfrm>
          </p:grpSpPr>
          <p:cxnSp>
            <p:nvCxnSpPr>
              <p:cNvPr id="9" name="Gerade Verbindung 8"/>
              <p:cNvCxnSpPr/>
              <p:nvPr/>
            </p:nvCxnSpPr>
            <p:spPr bwMode="auto">
              <a:xfrm flipH="1">
                <a:off x="5899426" y="5221072"/>
                <a:ext cx="209308" cy="1048821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Gerade Verbindung 9"/>
              <p:cNvCxnSpPr/>
              <p:nvPr/>
            </p:nvCxnSpPr>
            <p:spPr bwMode="auto">
              <a:xfrm>
                <a:off x="7633035" y="5221072"/>
                <a:ext cx="117329" cy="11032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Gerade Verbindung mit Pfeil 10"/>
              <p:cNvCxnSpPr/>
              <p:nvPr/>
            </p:nvCxnSpPr>
            <p:spPr bwMode="auto">
              <a:xfrm flipV="1">
                <a:off x="5899426" y="5745482"/>
                <a:ext cx="104653" cy="52441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" name="Textfeld 11"/>
              <p:cNvSpPr txBox="1"/>
              <p:nvPr/>
            </p:nvSpPr>
            <p:spPr>
              <a:xfrm>
                <a:off x="5951753" y="5967056"/>
                <a:ext cx="1058950" cy="323165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5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injection</a:t>
                </a:r>
                <a:endParaRPr lang="en-US" sz="15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6833147" y="5969671"/>
                <a:ext cx="1113658" cy="323165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5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extraction</a:t>
                </a:r>
                <a:endParaRPr lang="en-US" sz="15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6465541" y="4661100"/>
                <a:ext cx="803867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DCCT</a:t>
                </a:r>
                <a:endPara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" name="Abgerundetes Rechteck 14"/>
              <p:cNvSpPr/>
              <p:nvPr/>
            </p:nvSpPr>
            <p:spPr bwMode="auto">
              <a:xfrm>
                <a:off x="6108733" y="4498072"/>
                <a:ext cx="1524301" cy="1482396"/>
              </a:xfrm>
              <a:prstGeom prst="roundRect">
                <a:avLst>
                  <a:gd name="adj" fmla="val 38859"/>
                </a:avLst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Rechteck 15"/>
              <p:cNvSpPr/>
              <p:nvPr/>
            </p:nvSpPr>
            <p:spPr bwMode="auto">
              <a:xfrm>
                <a:off x="6745555" y="4388125"/>
                <a:ext cx="171129" cy="260125"/>
              </a:xfrm>
              <a:prstGeom prst="rect">
                <a:avLst/>
              </a:prstGeom>
              <a:noFill/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6123974" y="5056390"/>
                <a:ext cx="151126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synchrotron</a:t>
                </a:r>
                <a:endParaRPr lang="en-US" sz="17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" name="Rechteck 18"/>
            <p:cNvSpPr/>
            <p:nvPr/>
          </p:nvSpPr>
          <p:spPr bwMode="auto">
            <a:xfrm>
              <a:off x="7737688" y="3828402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7927441" y="3709742"/>
              <a:ext cx="803867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</a:t>
              </a:r>
              <a:r>
                <a:rPr lang="en-US" altLang="de-DE" sz="2000" b="1" dirty="0" smtClean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2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2000" b="1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</a:t>
              </a:r>
              <a:r>
                <a:rPr lang="en-US" altLang="de-DE" sz="2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342776" y="1317199"/>
            <a:ext cx="5060609" cy="4202113"/>
            <a:chOff x="342776" y="1570589"/>
            <a:chExt cx="5060609" cy="4202113"/>
          </a:xfrm>
        </p:grpSpPr>
        <p:pic>
          <p:nvPicPr>
            <p:cNvPr id="123907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35000" contrast="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776" y="1570589"/>
              <a:ext cx="5060609" cy="4202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hteck 3"/>
            <p:cNvSpPr/>
            <p:nvPr/>
          </p:nvSpPr>
          <p:spPr bwMode="auto">
            <a:xfrm>
              <a:off x="3340100" y="3055354"/>
              <a:ext cx="1416050" cy="39529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3378200" y="4198354"/>
              <a:ext cx="1606550" cy="47585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3283500" y="4080372"/>
              <a:ext cx="1872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Scintillator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extracted beam</a:t>
              </a:r>
              <a:endPara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216912" y="2866564"/>
              <a:ext cx="18723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200" b="1" dirty="0" smtClean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</a:t>
              </a:r>
            </a:p>
            <a:p>
              <a:pPr algn="l">
                <a:spcBef>
                  <a:spcPts val="0"/>
                </a:spcBef>
              </a:pPr>
              <a:r>
                <a:rPr lang="en-US" sz="2000" b="1" dirty="0" smtClean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extracted beam</a:t>
              </a:r>
              <a:endParaRPr lang="en-US" sz="2000" b="1" dirty="0">
                <a:solidFill>
                  <a:srgbClr val="00FF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(IC): Electron Ion Pairs</a:t>
            </a:r>
          </a:p>
        </p:txBody>
      </p:sp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192088" y="726192"/>
            <a:ext cx="89519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charged particles in gases </a:t>
            </a:r>
            <a:r>
              <a:rPr lang="en-US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electron-ion pairs 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</a:t>
            </a:r>
            <a:r>
              <a:rPr lang="en-US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7514" name="Text Box 10"/>
          <p:cNvSpPr txBox="1">
            <a:spLocks noChangeArrowheads="1"/>
          </p:cNvSpPr>
          <p:nvPr/>
        </p:nvSpPr>
        <p:spPr bwMode="auto">
          <a:xfrm>
            <a:off x="5510213" y="1148467"/>
            <a:ext cx="2998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Example: GSI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type:</a:t>
            </a:r>
            <a:endParaRPr 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0" y="4340930"/>
            <a:ext cx="3975586" cy="102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W-value </a:t>
            </a:r>
          </a:p>
          <a:p>
            <a:pPr algn="l"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is the average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one e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-ion pair: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065213" y="1515180"/>
            <a:ext cx="2849311" cy="2601097"/>
            <a:chOff x="1065213" y="1779588"/>
            <a:chExt cx="3079750" cy="2811462"/>
          </a:xfrm>
        </p:grpSpPr>
        <p:pic>
          <p:nvPicPr>
            <p:cNvPr id="39939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13" y="1779588"/>
              <a:ext cx="3079750" cy="281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0" name="Gruppieren 29"/>
            <p:cNvGrpSpPr/>
            <p:nvPr/>
          </p:nvGrpSpPr>
          <p:grpSpPr>
            <a:xfrm>
              <a:off x="3663849" y="4313162"/>
              <a:ext cx="376141" cy="276550"/>
              <a:chOff x="3663849" y="4313162"/>
              <a:chExt cx="376141" cy="276550"/>
            </a:xfrm>
          </p:grpSpPr>
          <p:cxnSp>
            <p:nvCxnSpPr>
              <p:cNvPr id="3" name="Gerade Verbindung 2"/>
              <p:cNvCxnSpPr/>
              <p:nvPr/>
            </p:nvCxnSpPr>
            <p:spPr bwMode="auto">
              <a:xfrm>
                <a:off x="3663849" y="4470565"/>
                <a:ext cx="376141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 Verbindung 13"/>
              <p:cNvCxnSpPr/>
              <p:nvPr/>
            </p:nvCxnSpPr>
            <p:spPr bwMode="auto">
              <a:xfrm>
                <a:off x="3728253" y="4528472"/>
                <a:ext cx="247333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3808165" y="4589712"/>
                <a:ext cx="106359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Gerade Verbindung 21"/>
              <p:cNvCxnSpPr/>
              <p:nvPr/>
            </p:nvCxnSpPr>
            <p:spPr bwMode="auto">
              <a:xfrm>
                <a:off x="3851919" y="4313162"/>
                <a:ext cx="1" cy="15740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7" name="Gruppieren 26"/>
            <p:cNvGrpSpPr/>
            <p:nvPr/>
          </p:nvGrpSpPr>
          <p:grpSpPr>
            <a:xfrm>
              <a:off x="3336265" y="1976762"/>
              <a:ext cx="418086" cy="419112"/>
              <a:chOff x="3750889" y="2001776"/>
              <a:chExt cx="418086" cy="419112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3844082" y="2001776"/>
                <a:ext cx="245317" cy="419112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5" name="Gerade Verbindung 24"/>
              <p:cNvCxnSpPr/>
              <p:nvPr/>
            </p:nvCxnSpPr>
            <p:spPr bwMode="auto">
              <a:xfrm flipV="1">
                <a:off x="3923928" y="2024844"/>
                <a:ext cx="0" cy="36004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 flipV="1">
                <a:off x="3992399" y="2132856"/>
                <a:ext cx="1" cy="144016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Gerade Verbindung 31"/>
              <p:cNvCxnSpPr/>
              <p:nvPr/>
            </p:nvCxnSpPr>
            <p:spPr bwMode="auto">
              <a:xfrm flipH="1">
                <a:off x="3995936" y="2214464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Gerade Verbindung 37"/>
              <p:cNvCxnSpPr/>
              <p:nvPr/>
            </p:nvCxnSpPr>
            <p:spPr bwMode="auto">
              <a:xfrm flipH="1">
                <a:off x="3750889" y="2211128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aphicFrame>
        <p:nvGraphicFramePr>
          <p:cNvPr id="3994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656027"/>
              </p:ext>
            </p:extLst>
          </p:nvPr>
        </p:nvGraphicFramePr>
        <p:xfrm>
          <a:off x="117475" y="1000830"/>
          <a:ext cx="320992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4" name="Equation" r:id="rId5" imgW="1638000" imgH="457200" progId="Equation.3">
                  <p:embed/>
                </p:oleObj>
              </mc:Choice>
              <mc:Fallback>
                <p:oleObj name="Equation" r:id="rId5" imgW="1638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1000830"/>
                        <a:ext cx="3209925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577537"/>
              </p:ext>
            </p:extLst>
          </p:nvPr>
        </p:nvGraphicFramePr>
        <p:xfrm>
          <a:off x="2084592" y="4340930"/>
          <a:ext cx="2737549" cy="20421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33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Ionization Pot.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W-value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24.5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42.7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</a:t>
                      </a:r>
                      <a:r>
                        <a:rPr lang="en-US" sz="1400" baseline="-25000" dirty="0" smtClean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15.5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36.4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</a:t>
                      </a:r>
                      <a:r>
                        <a:rPr lang="en-US" sz="1400" baseline="-25000" dirty="0" smtClean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12.5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32.2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15.7</a:t>
                      </a:r>
                      <a:r>
                        <a:rPr lang="en-US" sz="1400" baseline="0" dirty="0" smtClean="0"/>
                        <a:t>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26.3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</a:t>
                      </a:r>
                      <a:r>
                        <a:rPr lang="en-US" sz="1400" baseline="-25000" dirty="0" smtClean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13.7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33.0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937678" y="4433555"/>
            <a:ext cx="4302576" cy="118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GSI realization: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calculation </a:t>
            </a:r>
            <a:r>
              <a:rPr lang="en-US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SRIM or LISE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measurement via </a:t>
            </a:r>
          </a:p>
          <a:p>
            <a:pPr algn="l">
              <a:spcBef>
                <a:spcPts val="200"/>
              </a:spcBef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current-to-frequency converter IFC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5098098" y="1515180"/>
            <a:ext cx="3532554" cy="2745418"/>
            <a:chOff x="5098098" y="1779588"/>
            <a:chExt cx="3532554" cy="2745418"/>
          </a:xfrm>
        </p:grpSpPr>
        <p:pic>
          <p:nvPicPr>
            <p:cNvPr id="26" name="Picture 24" descr="H:\EuCARD2 Slow Extraction\Vorlagen\Fotos\P1050600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24" t="13251" r="11887" b="3278"/>
            <a:stretch/>
          </p:blipFill>
          <p:spPr bwMode="auto">
            <a:xfrm rot="10800000">
              <a:off x="5098098" y="1806406"/>
              <a:ext cx="3410902" cy="2689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28"/>
            <p:cNvSpPr txBox="1"/>
            <p:nvPr/>
          </p:nvSpPr>
          <p:spPr>
            <a:xfrm>
              <a:off x="6133465" y="1779588"/>
              <a:ext cx="2134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diameter  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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55 mm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7270675" y="2212037"/>
              <a:ext cx="135997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Length 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</a:t>
              </a:r>
              <a:r>
                <a:rPr lang="en-US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x</a:t>
              </a:r>
              <a:endParaRPr lang="en-US" b="1" i="1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200"/>
                </a:spcBef>
              </a:pP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2x 3.2 mm</a:t>
              </a:r>
            </a:p>
            <a:p>
              <a:pPr algn="l">
                <a:spcBef>
                  <a:spcPts val="200"/>
                </a:spcBef>
              </a:pP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oltage:</a:t>
              </a:r>
            </a:p>
            <a:p>
              <a:pPr algn="l">
                <a:spcBef>
                  <a:spcPts val="200"/>
                </a:spcBef>
              </a:pPr>
              <a:r>
                <a:rPr lang="en-US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b="1" i="1" baseline="-25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HV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= 1 kV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5809196" y="4155674"/>
              <a:ext cx="2796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as: 80% </a:t>
              </a:r>
              <a:r>
                <a:rPr lang="en-US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Ar</a:t>
              </a:r>
              <a:r>
                <a:rPr lang="en-US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+ 20% CO</a:t>
              </a:r>
              <a:r>
                <a:rPr lang="en-US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4043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82600" y="2272508"/>
            <a:ext cx="2913063" cy="2475017"/>
            <a:chOff x="482600" y="2558946"/>
            <a:chExt cx="2913063" cy="2475017"/>
          </a:xfrm>
        </p:grpSpPr>
        <p:pic>
          <p:nvPicPr>
            <p:cNvPr id="4096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0" y="2598738"/>
              <a:ext cx="2913063" cy="2357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3" name="Gruppieren 12"/>
            <p:cNvGrpSpPr/>
            <p:nvPr/>
          </p:nvGrpSpPr>
          <p:grpSpPr>
            <a:xfrm>
              <a:off x="2483768" y="2558946"/>
              <a:ext cx="418086" cy="383108"/>
              <a:chOff x="3750889" y="2001776"/>
              <a:chExt cx="418086" cy="383108"/>
            </a:xfrm>
          </p:grpSpPr>
          <p:sp>
            <p:nvSpPr>
              <p:cNvPr id="14" name="Rechteck 13"/>
              <p:cNvSpPr/>
              <p:nvPr/>
            </p:nvSpPr>
            <p:spPr bwMode="auto">
              <a:xfrm>
                <a:off x="3892457" y="2001776"/>
                <a:ext cx="196942" cy="383108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5" name="Gerade Verbindung 14"/>
              <p:cNvCxnSpPr/>
              <p:nvPr/>
            </p:nvCxnSpPr>
            <p:spPr bwMode="auto">
              <a:xfrm flipV="1">
                <a:off x="3923928" y="2024844"/>
                <a:ext cx="0" cy="36004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Gerade Verbindung 15"/>
              <p:cNvCxnSpPr/>
              <p:nvPr/>
            </p:nvCxnSpPr>
            <p:spPr bwMode="auto">
              <a:xfrm flipV="1">
                <a:off x="3992399" y="2132856"/>
                <a:ext cx="1" cy="144016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Gerade Verbindung 16"/>
              <p:cNvCxnSpPr/>
              <p:nvPr/>
            </p:nvCxnSpPr>
            <p:spPr bwMode="auto">
              <a:xfrm flipH="1">
                <a:off x="3995936" y="2211332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 Verbindung 17"/>
              <p:cNvCxnSpPr/>
              <p:nvPr/>
            </p:nvCxnSpPr>
            <p:spPr bwMode="auto">
              <a:xfrm flipH="1">
                <a:off x="3750889" y="2204864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9" name="Gruppieren 18"/>
            <p:cNvGrpSpPr/>
            <p:nvPr/>
          </p:nvGrpSpPr>
          <p:grpSpPr>
            <a:xfrm>
              <a:off x="2922128" y="4757413"/>
              <a:ext cx="376141" cy="276550"/>
              <a:chOff x="3663849" y="4313162"/>
              <a:chExt cx="376141" cy="276550"/>
            </a:xfrm>
          </p:grpSpPr>
          <p:cxnSp>
            <p:nvCxnSpPr>
              <p:cNvPr id="20" name="Gerade Verbindung 19"/>
              <p:cNvCxnSpPr/>
              <p:nvPr/>
            </p:nvCxnSpPr>
            <p:spPr bwMode="auto">
              <a:xfrm>
                <a:off x="3663849" y="4470565"/>
                <a:ext cx="376141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 Verbindung 20"/>
              <p:cNvCxnSpPr/>
              <p:nvPr/>
            </p:nvCxnSpPr>
            <p:spPr bwMode="auto">
              <a:xfrm>
                <a:off x="3728253" y="4528472"/>
                <a:ext cx="247333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Gerade Verbindung 21"/>
              <p:cNvCxnSpPr/>
              <p:nvPr/>
            </p:nvCxnSpPr>
            <p:spPr bwMode="auto">
              <a:xfrm>
                <a:off x="3808165" y="4589712"/>
                <a:ext cx="106359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Gerade Verbindung 22"/>
              <p:cNvCxnSpPr/>
              <p:nvPr/>
            </p:nvCxnSpPr>
            <p:spPr bwMode="auto">
              <a:xfrm>
                <a:off x="3851919" y="4313162"/>
                <a:ext cx="1" cy="15740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Electron Monitor (SEM): Electrons from Surface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266700" y="744485"/>
            <a:ext cx="8216288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higher intensities SEMs are used.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the energy loss, secondary e</a:t>
            </a:r>
            <a:r>
              <a:rPr lang="en-US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emitted from a metal surface.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amount of secondary e</a:t>
            </a:r>
            <a:r>
              <a:rPr lang="en-US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proportional to the energy </a:t>
            </a: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84138" y="6160611"/>
            <a:ext cx="7256462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Sometimes they are installed permanently in front of an experiment.</a:t>
            </a:r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811519"/>
              </p:ext>
            </p:extLst>
          </p:nvPr>
        </p:nvGraphicFramePr>
        <p:xfrm>
          <a:off x="473075" y="1718575"/>
          <a:ext cx="216535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40" name="Equation" r:id="rId5" imgW="1205977" imgH="393529" progId="Equation.3">
                  <p:embed/>
                </p:oleObj>
              </mc:Choice>
              <mc:Fallback>
                <p:oleObj name="Equation" r:id="rId5" imgW="120597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1718575"/>
                        <a:ext cx="2165350" cy="70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80963" y="4967865"/>
            <a:ext cx="5788025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 is a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surface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effect:</a:t>
            </a:r>
          </a:p>
          <a:p>
            <a:pPr algn="l">
              <a:lnSpc>
                <a:spcPct val="50000"/>
              </a:lnSpc>
              <a:buFont typeface="Symbol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Sensitive to cleaning procedure</a:t>
            </a:r>
          </a:p>
          <a:p>
            <a:pPr algn="l">
              <a:lnSpc>
                <a:spcPct val="50000"/>
              </a:lnSpc>
              <a:buFont typeface="Symbol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Possible surface modification by  radiation </a:t>
            </a:r>
          </a:p>
        </p:txBody>
      </p: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4207934" y="1667966"/>
            <a:ext cx="29987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Example: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GSI SEM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type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4432300" y="4358726"/>
            <a:ext cx="4919663" cy="137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 for Al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good mechanical properties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Surface effect!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e.g. decrease of yield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due to radiation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calibration versus IC required to reach 5%.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213596"/>
              </p:ext>
            </p:extLst>
          </p:nvPr>
        </p:nvGraphicFramePr>
        <p:xfrm>
          <a:off x="4308634" y="2007098"/>
          <a:ext cx="4559944" cy="201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89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93"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Pure Al (99.5%)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# electrodes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3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Active</a:t>
                      </a:r>
                      <a:r>
                        <a:rPr lang="en-US" sz="1700" baseline="0" dirty="0" smtClean="0"/>
                        <a:t> surface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80 x 80 mm </a:t>
                      </a:r>
                      <a:r>
                        <a:rPr lang="en-US" sz="1700" baseline="30000" dirty="0" smtClean="0"/>
                        <a:t>2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Distance</a:t>
                      </a:r>
                      <a:r>
                        <a:rPr lang="en-US" sz="1700" baseline="0" dirty="0" smtClean="0"/>
                        <a:t> between electrodes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5 mm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Applied</a:t>
                      </a:r>
                      <a:r>
                        <a:rPr lang="en-US" sz="1700" baseline="0" dirty="0" smtClean="0"/>
                        <a:t> voltage 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+ 100  V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773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Installation for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SEM, IC and Scintillator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685" y="3077650"/>
            <a:ext cx="5488166" cy="292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37" y="724796"/>
            <a:ext cx="3567776" cy="28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3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607" y="735813"/>
            <a:ext cx="3914775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241169" y="2101734"/>
            <a:ext cx="1553378" cy="105330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417" name="Oval 9"/>
          <p:cNvSpPr>
            <a:spLocks noChangeArrowheads="1"/>
          </p:cNvSpPr>
          <p:nvPr/>
        </p:nvSpPr>
        <p:spPr bwMode="auto">
          <a:xfrm>
            <a:off x="4841236" y="641959"/>
            <a:ext cx="1062678" cy="980401"/>
          </a:xfrm>
          <a:prstGeom prst="ellipse">
            <a:avLst/>
          </a:prstGeom>
          <a:noFill/>
          <a:ln w="31750" algn="ctr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418" name="Text Box 10"/>
          <p:cNvSpPr txBox="1">
            <a:spLocks noChangeArrowheads="1"/>
          </p:cNvSpPr>
          <p:nvPr/>
        </p:nvSpPr>
        <p:spPr bwMode="auto">
          <a:xfrm>
            <a:off x="5903913" y="891197"/>
            <a:ext cx="2627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 in </a:t>
            </a:r>
            <a:r>
              <a:rPr lang="en-US" altLang="de-DE" b="1" dirty="0" err="1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-gas at 1 bar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48849" y="891197"/>
            <a:ext cx="21764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 in vacuum</a:t>
            </a: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4064000" y="3461359"/>
            <a:ext cx="2176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Feed-through with Ø 200 mm flange </a:t>
            </a:r>
          </a:p>
        </p:txBody>
      </p:sp>
      <p:pic>
        <p:nvPicPr>
          <p:cNvPr id="2" name="Picture 2" descr="H:\Korea 2015\Vorlagen\Bilder\durchfuehrung_mirror2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01"/>
          <a:stretch/>
        </p:blipFill>
        <p:spPr bwMode="auto">
          <a:xfrm rot="3999426">
            <a:off x="1363567" y="3040311"/>
            <a:ext cx="1462283" cy="336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803937" y="5591710"/>
            <a:ext cx="54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</a:t>
            </a:r>
            <a:endParaRPr lang="en-US" b="1" dirty="0">
              <a:solidFill>
                <a:srgbClr val="00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233613" y="5222378"/>
            <a:ext cx="131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  <a:endParaRPr 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252396" y="3970678"/>
            <a:ext cx="819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558449" y="4138767"/>
            <a:ext cx="851338" cy="20130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202813" y="3733377"/>
            <a:ext cx="749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 rot="20314265">
            <a:off x="1193194" y="4551577"/>
            <a:ext cx="105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CC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 filled </a:t>
            </a:r>
            <a:endParaRPr lang="en-US" b="1" dirty="0">
              <a:solidFill>
                <a:srgbClr val="CC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 rot="20089196">
            <a:off x="2551909" y="4297017"/>
            <a:ext cx="822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PMT</a:t>
            </a:r>
            <a:endParaRPr lang="en-US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616755" y="5944505"/>
            <a:ext cx="2117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Forck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et al., DIPAC’97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feld 19">
            <a:hlinkClick r:id="rId7" action="ppaction://hlinksldjump"/>
          </p:cNvPr>
          <p:cNvSpPr txBox="1"/>
          <p:nvPr/>
        </p:nvSpPr>
        <p:spPr>
          <a:xfrm>
            <a:off x="6353175" y="6257545"/>
            <a:ext cx="2946400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8" action="ppaction://hlinksldjump"/>
              </a:rPr>
              <a:t>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8" action="ppaction://hlinksldjump"/>
              </a:rPr>
              <a:t>To questions on detectors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hlinkClick r:id="rId7" action="ppaction://hlinksldjump"/>
          </p:cNvPr>
          <p:cNvSpPr txBox="1"/>
          <p:nvPr/>
        </p:nvSpPr>
        <p:spPr>
          <a:xfrm>
            <a:off x="252000" y="6228002"/>
            <a:ext cx="2099839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9" action="ppaction://hlinksldjump"/>
              </a:rPr>
              <a:t>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9" action="ppaction://hlinksldjump"/>
              </a:rPr>
              <a:t>To conclusions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14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Particle Detectors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34954" y="1000490"/>
            <a:ext cx="387944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the basis of an ionization chamber?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detects only 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contains always 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based on ionizations of a gas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736123" y="1000490"/>
            <a:ext cx="3987754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Poll 7: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scintillation? It is light emitted cause by the energy loss of the particles and …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excitation </a:t>
            </a:r>
            <a:r>
              <a:rPr lang="en-US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electronic states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excitation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of lattice vibration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related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mechanical stress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emission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of thermal photon </a:t>
            </a:r>
          </a:p>
          <a:p>
            <a:pPr algn="l"/>
            <a:endParaRPr lang="en-US" altLang="de-DE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438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Appendix: GSI Heavy Ion Research Center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155736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5" name="Picture 4" descr="GSI 84P 02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5" b="833"/>
          <a:stretch>
            <a:fillRect/>
          </a:stretch>
        </p:blipFill>
        <p:spPr bwMode="auto">
          <a:xfrm>
            <a:off x="-36513" y="1179524"/>
            <a:ext cx="5905501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107950" y="720761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German national heavy ion accelerator facility in Darmstadt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5904854" y="1153479"/>
            <a:ext cx="323914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Accelerators:</a:t>
            </a:r>
            <a:endParaRPr lang="en-US" altLang="de-DE" sz="2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Acceleration of all ions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LINAC: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up to 15 MeV/u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Synchrotron: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up to 2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/u 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Research area: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Nuclear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physics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60 %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Atomic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physics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20 %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Bio physics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(e.g. cell damage)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incl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cancer therapy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10 %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Material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research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10 %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Extension by </a:t>
            </a:r>
            <a:endParaRPr lang="en-US" altLang="de-DE" b="1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b="1" u="sng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internationa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facility</a:t>
            </a:r>
          </a:p>
          <a:p>
            <a:pPr algn="l">
              <a:lnSpc>
                <a:spcPct val="80000"/>
              </a:lnSpc>
            </a:pPr>
            <a:endParaRPr lang="en-US" altLang="de-DE" sz="20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916237" y="5721921"/>
            <a:ext cx="60530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is one of 18 German large scale research centers</a:t>
            </a:r>
            <a:r>
              <a:rPr lang="en-US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1" t="32042" r="30508" b="20708"/>
          <a:stretch>
            <a:fillRect/>
          </a:stretch>
        </p:blipFill>
        <p:spPr bwMode="auto">
          <a:xfrm>
            <a:off x="-36513" y="3673511"/>
            <a:ext cx="259238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415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7788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Appendix: The </a:t>
            </a:r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Facility at GSI</a:t>
            </a:r>
          </a:p>
        </p:txBody>
      </p:sp>
      <p:grpSp>
        <p:nvGrpSpPr>
          <p:cNvPr id="16389" name="Group 23"/>
          <p:cNvGrpSpPr>
            <a:grpSpLocks/>
          </p:cNvGrpSpPr>
          <p:nvPr/>
        </p:nvGrpSpPr>
        <p:grpSpPr bwMode="auto">
          <a:xfrm>
            <a:off x="139700" y="675201"/>
            <a:ext cx="6737350" cy="5540375"/>
            <a:chOff x="88" y="578"/>
            <a:chExt cx="4244" cy="3490"/>
          </a:xfrm>
        </p:grpSpPr>
        <p:pic>
          <p:nvPicPr>
            <p:cNvPr id="16394" name="Picture 6" descr="3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035"/>
            <a:stretch>
              <a:fillRect/>
            </a:stretch>
          </p:blipFill>
          <p:spPr bwMode="auto">
            <a:xfrm>
              <a:off x="663" y="578"/>
              <a:ext cx="3669" cy="3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7"/>
            <p:cNvSpPr txBox="1">
              <a:spLocks noChangeArrowheads="1"/>
            </p:cNvSpPr>
            <p:nvPr/>
          </p:nvSpPr>
          <p:spPr bwMode="auto">
            <a:xfrm>
              <a:off x="3782" y="1561"/>
              <a:ext cx="27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SIS</a:t>
              </a:r>
            </a:p>
          </p:txBody>
        </p:sp>
        <p:sp>
          <p:nvSpPr>
            <p:cNvPr id="16396" name="Text Box 8"/>
            <p:cNvSpPr txBox="1">
              <a:spLocks noChangeArrowheads="1"/>
            </p:cNvSpPr>
            <p:nvPr/>
          </p:nvSpPr>
          <p:spPr bwMode="auto">
            <a:xfrm>
              <a:off x="3529" y="1980"/>
              <a:ext cx="30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FRS</a:t>
              </a:r>
            </a:p>
          </p:txBody>
        </p:sp>
        <p:sp>
          <p:nvSpPr>
            <p:cNvPr id="16397" name="Text Box 9"/>
            <p:cNvSpPr txBox="1">
              <a:spLocks noChangeArrowheads="1"/>
            </p:cNvSpPr>
            <p:nvPr/>
          </p:nvSpPr>
          <p:spPr bwMode="auto">
            <a:xfrm>
              <a:off x="3284" y="2548"/>
              <a:ext cx="31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ESR</a:t>
              </a:r>
            </a:p>
          </p:txBody>
        </p:sp>
        <p:sp>
          <p:nvSpPr>
            <p:cNvPr id="16398" name="Text Box 10"/>
            <p:cNvSpPr txBox="1">
              <a:spLocks noChangeArrowheads="1"/>
            </p:cNvSpPr>
            <p:nvPr/>
          </p:nvSpPr>
          <p:spPr bwMode="auto">
            <a:xfrm>
              <a:off x="88" y="855"/>
              <a:ext cx="84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Ion Sources:</a:t>
              </a:r>
            </a:p>
            <a:p>
              <a:pPr algn="l" eaLnBrk="1" hangingPunct="1">
                <a:spcBef>
                  <a:spcPct val="0"/>
                </a:spcBef>
              </a:pPr>
              <a:r>
                <a:rPr lang="en-US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all elements</a:t>
              </a:r>
            </a:p>
          </p:txBody>
        </p:sp>
        <p:sp>
          <p:nvSpPr>
            <p:cNvPr id="16399" name="Text Box 11"/>
            <p:cNvSpPr txBox="1">
              <a:spLocks noChangeArrowheads="1"/>
            </p:cNvSpPr>
            <p:nvPr/>
          </p:nvSpPr>
          <p:spPr bwMode="auto">
            <a:xfrm rot="1115826">
              <a:off x="1952" y="1839"/>
              <a:ext cx="65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UNILAC</a:t>
              </a:r>
            </a:p>
          </p:txBody>
        </p:sp>
        <p:sp>
          <p:nvSpPr>
            <p:cNvPr id="16400" name="Text Box 12"/>
            <p:cNvSpPr txBox="1">
              <a:spLocks noChangeArrowheads="1"/>
            </p:cNvSpPr>
            <p:nvPr/>
          </p:nvSpPr>
          <p:spPr bwMode="auto">
            <a:xfrm>
              <a:off x="1787" y="1405"/>
              <a:ext cx="57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de-DE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UNILAC</a:t>
              </a:r>
            </a:p>
          </p:txBody>
        </p:sp>
        <p:sp>
          <p:nvSpPr>
            <p:cNvPr id="16401" name="Line 13"/>
            <p:cNvSpPr>
              <a:spLocks noChangeShapeType="1"/>
            </p:cNvSpPr>
            <p:nvPr/>
          </p:nvSpPr>
          <p:spPr bwMode="auto">
            <a:xfrm>
              <a:off x="849" y="1301"/>
              <a:ext cx="409" cy="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402" name="Line 14"/>
            <p:cNvSpPr>
              <a:spLocks noChangeShapeType="1"/>
            </p:cNvSpPr>
            <p:nvPr/>
          </p:nvSpPr>
          <p:spPr bwMode="auto">
            <a:xfrm flipV="1">
              <a:off x="3838" y="944"/>
              <a:ext cx="21" cy="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403" name="Line 15"/>
            <p:cNvSpPr>
              <a:spLocks noChangeShapeType="1"/>
            </p:cNvSpPr>
            <p:nvPr/>
          </p:nvSpPr>
          <p:spPr bwMode="auto">
            <a:xfrm flipH="1" flipV="1">
              <a:off x="1118" y="1268"/>
              <a:ext cx="752" cy="6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404" name="Picture 16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" y="1660"/>
              <a:ext cx="60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5" name="Line 20"/>
            <p:cNvSpPr>
              <a:spLocks noChangeShapeType="1"/>
            </p:cNvSpPr>
            <p:nvPr/>
          </p:nvSpPr>
          <p:spPr bwMode="auto">
            <a:xfrm>
              <a:off x="416" y="1284"/>
              <a:ext cx="760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406" name="Picture 2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2" y="3205"/>
              <a:ext cx="576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7" name="Text Box 22"/>
            <p:cNvSpPr txBox="1">
              <a:spLocks noChangeArrowheads="1"/>
            </p:cNvSpPr>
            <p:nvPr/>
          </p:nvSpPr>
          <p:spPr bwMode="auto">
            <a:xfrm>
              <a:off x="115" y="3181"/>
              <a:ext cx="3520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UNILAC: all ions p – U : </a:t>
              </a:r>
            </a:p>
            <a:p>
              <a:pPr algn="l">
                <a:lnSpc>
                  <a:spcPct val="70000"/>
                </a:lnSpc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– 12 MeV/u, </a:t>
              </a:r>
              <a:r>
                <a:rPr lang="de-DE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 Hz, max. 5 </a:t>
              </a:r>
              <a:r>
                <a:rPr lang="de-DE" altLang="de-DE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ms</a:t>
              </a:r>
              <a:endParaRPr lang="de-DE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lnSpc>
                  <a:spcPct val="70000"/>
                </a:lnSpc>
              </a:pPr>
              <a:r>
                <a:rPr lang="de-DE" altLang="de-DE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</a:t>
              </a:r>
              <a:r>
                <a:rPr lang="de-DE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altLang="de-DE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</a:t>
              </a:r>
              <a:r>
                <a:rPr lang="de-DE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20 mA </a:t>
              </a:r>
              <a:r>
                <a:rPr lang="de-DE" altLang="de-DE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endParaRPr lang="de-DE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6390" name="Text Box 18"/>
          <p:cNvSpPr txBox="1">
            <a:spLocks noChangeArrowheads="1"/>
          </p:cNvSpPr>
          <p:nvPr/>
        </p:nvSpPr>
        <p:spPr bwMode="auto">
          <a:xfrm>
            <a:off x="6167438" y="4164526"/>
            <a:ext cx="2619375" cy="69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ESR: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Storage Ring, B</a:t>
            </a:r>
            <a:r>
              <a:rPr lang="el-GR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de-DE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=10 Tm</a:t>
            </a:r>
            <a:endParaRPr lang="en-US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91" name="Text Box 19"/>
          <p:cNvSpPr txBox="1">
            <a:spLocks noChangeArrowheads="1"/>
          </p:cNvSpPr>
          <p:nvPr/>
        </p:nvSpPr>
        <p:spPr bwMode="auto">
          <a:xfrm>
            <a:off x="5935663" y="4961451"/>
            <a:ext cx="2851150" cy="94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Atomic &amp; Plasma Physics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Physics</a:t>
            </a:r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6135688" y="729176"/>
            <a:ext cx="2651125" cy="218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Synchrotron, B</a:t>
            </a:r>
            <a:r>
              <a:rPr lang="el-GR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de-DE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=18 Tm</a:t>
            </a:r>
            <a:endParaRPr lang="el-GR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p:   4.7 GeV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U:   1 GeV/u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 e.g.: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1·10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U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28+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3·10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algn="l">
              <a:lnSpc>
                <a:spcPct val="60000"/>
              </a:lnSpc>
            </a:pP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	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73+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1·10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3708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9" name="Group 23"/>
          <p:cNvGrpSpPr>
            <a:grpSpLocks/>
          </p:cNvGrpSpPr>
          <p:nvPr/>
        </p:nvGrpSpPr>
        <p:grpSpPr bwMode="auto">
          <a:xfrm>
            <a:off x="139700" y="675201"/>
            <a:ext cx="6737350" cy="5540375"/>
            <a:chOff x="88" y="578"/>
            <a:chExt cx="4244" cy="3490"/>
          </a:xfrm>
        </p:grpSpPr>
        <p:pic>
          <p:nvPicPr>
            <p:cNvPr id="16394" name="Picture 6" descr="3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035"/>
            <a:stretch>
              <a:fillRect/>
            </a:stretch>
          </p:blipFill>
          <p:spPr bwMode="auto">
            <a:xfrm>
              <a:off x="663" y="578"/>
              <a:ext cx="3669" cy="3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7"/>
            <p:cNvSpPr txBox="1">
              <a:spLocks noChangeArrowheads="1"/>
            </p:cNvSpPr>
            <p:nvPr/>
          </p:nvSpPr>
          <p:spPr bwMode="auto">
            <a:xfrm>
              <a:off x="3782" y="1561"/>
              <a:ext cx="27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SIS</a:t>
              </a:r>
            </a:p>
          </p:txBody>
        </p:sp>
        <p:sp>
          <p:nvSpPr>
            <p:cNvPr id="16396" name="Text Box 8"/>
            <p:cNvSpPr txBox="1">
              <a:spLocks noChangeArrowheads="1"/>
            </p:cNvSpPr>
            <p:nvPr/>
          </p:nvSpPr>
          <p:spPr bwMode="auto">
            <a:xfrm>
              <a:off x="3529" y="1980"/>
              <a:ext cx="30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FRS</a:t>
              </a:r>
            </a:p>
          </p:txBody>
        </p:sp>
        <p:sp>
          <p:nvSpPr>
            <p:cNvPr id="16397" name="Text Box 9"/>
            <p:cNvSpPr txBox="1">
              <a:spLocks noChangeArrowheads="1"/>
            </p:cNvSpPr>
            <p:nvPr/>
          </p:nvSpPr>
          <p:spPr bwMode="auto">
            <a:xfrm>
              <a:off x="3284" y="2548"/>
              <a:ext cx="31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ESR</a:t>
              </a:r>
            </a:p>
          </p:txBody>
        </p:sp>
        <p:sp>
          <p:nvSpPr>
            <p:cNvPr id="16398" name="Text Box 10"/>
            <p:cNvSpPr txBox="1">
              <a:spLocks noChangeArrowheads="1"/>
            </p:cNvSpPr>
            <p:nvPr/>
          </p:nvSpPr>
          <p:spPr bwMode="auto">
            <a:xfrm>
              <a:off x="88" y="855"/>
              <a:ext cx="84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Ion Sources:</a:t>
              </a:r>
            </a:p>
            <a:p>
              <a:pPr algn="l" eaLnBrk="1" hangingPunct="1">
                <a:spcBef>
                  <a:spcPct val="0"/>
                </a:spcBef>
              </a:pPr>
              <a:r>
                <a:rPr lang="en-US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all elements</a:t>
              </a:r>
            </a:p>
          </p:txBody>
        </p:sp>
        <p:sp>
          <p:nvSpPr>
            <p:cNvPr id="16399" name="Text Box 11"/>
            <p:cNvSpPr txBox="1">
              <a:spLocks noChangeArrowheads="1"/>
            </p:cNvSpPr>
            <p:nvPr/>
          </p:nvSpPr>
          <p:spPr bwMode="auto">
            <a:xfrm rot="1115826">
              <a:off x="1952" y="1839"/>
              <a:ext cx="65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de-DE" altLang="de-DE" sz="1600" b="1">
                  <a:latin typeface="Calibri" panose="020F0502020204030204" pitchFamily="34" charset="0"/>
                  <a:cs typeface="Calibri" panose="020F0502020204030204" pitchFamily="34" charset="0"/>
                </a:rPr>
                <a:t>UNILAC</a:t>
              </a:r>
            </a:p>
          </p:txBody>
        </p:sp>
        <p:sp>
          <p:nvSpPr>
            <p:cNvPr id="16400" name="Text Box 12"/>
            <p:cNvSpPr txBox="1">
              <a:spLocks noChangeArrowheads="1"/>
            </p:cNvSpPr>
            <p:nvPr/>
          </p:nvSpPr>
          <p:spPr bwMode="auto">
            <a:xfrm>
              <a:off x="1787" y="1405"/>
              <a:ext cx="57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de-DE" altLang="de-DE" b="1">
                  <a:latin typeface="Calibri" panose="020F0502020204030204" pitchFamily="34" charset="0"/>
                  <a:cs typeface="Calibri" panose="020F0502020204030204" pitchFamily="34" charset="0"/>
                </a:rPr>
                <a:t>UNILAC</a:t>
              </a:r>
            </a:p>
          </p:txBody>
        </p:sp>
        <p:sp>
          <p:nvSpPr>
            <p:cNvPr id="16401" name="Line 13"/>
            <p:cNvSpPr>
              <a:spLocks noChangeShapeType="1"/>
            </p:cNvSpPr>
            <p:nvPr/>
          </p:nvSpPr>
          <p:spPr bwMode="auto">
            <a:xfrm>
              <a:off x="849" y="1301"/>
              <a:ext cx="409" cy="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402" name="Line 14"/>
            <p:cNvSpPr>
              <a:spLocks noChangeShapeType="1"/>
            </p:cNvSpPr>
            <p:nvPr/>
          </p:nvSpPr>
          <p:spPr bwMode="auto">
            <a:xfrm flipV="1">
              <a:off x="3838" y="944"/>
              <a:ext cx="21" cy="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403" name="Line 15"/>
            <p:cNvSpPr>
              <a:spLocks noChangeShapeType="1"/>
            </p:cNvSpPr>
            <p:nvPr/>
          </p:nvSpPr>
          <p:spPr bwMode="auto">
            <a:xfrm flipH="1" flipV="1">
              <a:off x="1118" y="1268"/>
              <a:ext cx="752" cy="6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404" name="Picture 16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" y="1660"/>
              <a:ext cx="60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5" name="Line 20"/>
            <p:cNvSpPr>
              <a:spLocks noChangeShapeType="1"/>
            </p:cNvSpPr>
            <p:nvPr/>
          </p:nvSpPr>
          <p:spPr bwMode="auto">
            <a:xfrm>
              <a:off x="416" y="1284"/>
              <a:ext cx="760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406" name="Picture 2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2" y="3205"/>
              <a:ext cx="576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5364163" y="770068"/>
            <a:ext cx="39608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5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Current: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DCCT, 1 ACCT, 1 FCT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Profile: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 SEM-Grid, 1 IPM, 1 Screen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Position: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16 BPM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Tune, mom. spread: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 Exciter + BPM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1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Schottky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22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1"/>
          <p:cNvSpPr txBox="1">
            <a:spLocks noChangeArrowheads="1"/>
          </p:cNvSpPr>
          <p:nvPr/>
        </p:nvSpPr>
        <p:spPr bwMode="auto">
          <a:xfrm>
            <a:off x="3703638" y="642126"/>
            <a:ext cx="20208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Synchrotron: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34925" y="3967772"/>
            <a:ext cx="4427538" cy="2047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LINAC: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52 transformers, 30 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Faraday-Cups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Profile: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81 SEM-Grids, 6 BIF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Position &amp; phase: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25 BPM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Trans. </a:t>
            </a:r>
            <a:r>
              <a:rPr lang="en-US" alt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9 Slit-Grid, 1 pepper-pot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Long. </a:t>
            </a:r>
            <a:r>
              <a:rPr lang="en-US" alt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devices of different type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659563" y="3357563"/>
            <a:ext cx="2663825" cy="2378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Lines: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Current: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FCT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15 Part.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Profile: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 SEM-Grid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26 MWPC	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18 Screens	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Position: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8 BPM</a:t>
            </a:r>
            <a:endParaRPr lang="en-US" altLang="de-DE" sz="22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7788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Appendix: Beam Instruments at GSI Accelerator Facility</a:t>
            </a:r>
            <a:endParaRPr lang="en-US" altLang="de-DE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40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Bandwidth of a Passive Transformer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FCT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08963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9" name="Picture 8" descr="LC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3" y="997559"/>
            <a:ext cx="41894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 descr="Activ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19"/>
          <a:stretch>
            <a:fillRect/>
          </a:stretch>
        </p:blipFill>
        <p:spPr bwMode="auto">
          <a:xfrm>
            <a:off x="811213" y="1107097"/>
            <a:ext cx="3332162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3200" y="2854934"/>
            <a:ext cx="7988300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For this parallel shunt: </a:t>
            </a:r>
          </a:p>
          <a:p>
            <a:pPr algn="l">
              <a:spcBef>
                <a:spcPct val="0"/>
              </a:spcBef>
            </a:pPr>
            <a:endParaRPr lang="en-US" altLang="de-DE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ct val="0"/>
              </a:spcBef>
            </a:pPr>
            <a:endParaRPr lang="en-US" altLang="de-DE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15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55367"/>
              </p:ext>
            </p:extLst>
          </p:nvPr>
        </p:nvGraphicFramePr>
        <p:xfrm>
          <a:off x="29952" y="3135930"/>
          <a:ext cx="6352497" cy="80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" name="Equation" r:id="rId6" imgW="3924000" imgH="495000" progId="Equation.3">
                  <p:embed/>
                </p:oleObj>
              </mc:Choice>
              <mc:Fallback>
                <p:oleObj name="Equation" r:id="rId6" imgW="3924000" imgH="4950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2" y="3135930"/>
                        <a:ext cx="6352497" cy="80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4" name="Text Box 17"/>
          <p:cNvSpPr txBox="1">
            <a:spLocks noChangeArrowheads="1"/>
          </p:cNvSpPr>
          <p:nvPr/>
        </p:nvSpPr>
        <p:spPr bwMode="auto">
          <a:xfrm>
            <a:off x="238125" y="745147"/>
            <a:ext cx="8683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of  a simplified electrical circuit of a passively loaded transformer:</a:t>
            </a:r>
          </a:p>
        </p:txBody>
      </p:sp>
      <p:sp>
        <p:nvSpPr>
          <p:cNvPr id="218130" name="Rectangle 18"/>
          <p:cNvSpPr>
            <a:spLocks noChangeArrowheads="1"/>
          </p:cNvSpPr>
          <p:nvPr/>
        </p:nvSpPr>
        <p:spPr bwMode="auto">
          <a:xfrm>
            <a:off x="98425" y="3748697"/>
            <a:ext cx="79883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Low frequency ω &lt;&lt; R/L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→ iωL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	i.e. no dc-transformation</a:t>
            </a:r>
            <a:endParaRPr lang="en-US" altLang="de-DE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1" name="Rectangle 19"/>
          <p:cNvSpPr>
            <a:spLocks noChangeArrowheads="1"/>
          </p:cNvSpPr>
          <p:nvPr/>
        </p:nvSpPr>
        <p:spPr bwMode="auto">
          <a:xfrm>
            <a:off x="77788" y="4337659"/>
            <a:ext cx="79883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High frequency ω &gt;&gt; 1/RC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→ 1/iωC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	i.e. current flow through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</p:txBody>
      </p:sp>
      <p:sp>
        <p:nvSpPr>
          <p:cNvPr id="218132" name="Rectangle 20"/>
          <p:cNvSpPr>
            <a:spLocks noChangeArrowheads="1"/>
          </p:cNvSpPr>
          <p:nvPr/>
        </p:nvSpPr>
        <p:spPr bwMode="auto">
          <a:xfrm>
            <a:off x="66675" y="5063147"/>
            <a:ext cx="7988300" cy="10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Working region R/L &lt;  ω &lt;  1/RC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≃ R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	i.e. voltage drop at R and sensitivity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 S=R/N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No oscillations due to over-damping by low R = 50 </a:t>
            </a:r>
            <a:r>
              <a:rPr lang="el-GR" altLang="de-DE" sz="160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  to ground.</a:t>
            </a:r>
          </a:p>
        </p:txBody>
      </p:sp>
      <p:sp>
        <p:nvSpPr>
          <p:cNvPr id="218133" name="Line 21"/>
          <p:cNvSpPr>
            <a:spLocks noChangeShapeType="1"/>
          </p:cNvSpPr>
          <p:nvPr/>
        </p:nvSpPr>
        <p:spPr bwMode="auto">
          <a:xfrm flipV="1">
            <a:off x="6146800" y="1865922"/>
            <a:ext cx="474663" cy="555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4" name="Line 22"/>
          <p:cNvSpPr>
            <a:spLocks noChangeShapeType="1"/>
          </p:cNvSpPr>
          <p:nvPr/>
        </p:nvSpPr>
        <p:spPr bwMode="auto">
          <a:xfrm flipV="1">
            <a:off x="6918325" y="1872272"/>
            <a:ext cx="439738" cy="6016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5" name="Line 23"/>
          <p:cNvSpPr>
            <a:spLocks noChangeShapeType="1"/>
          </p:cNvSpPr>
          <p:nvPr/>
        </p:nvSpPr>
        <p:spPr bwMode="auto">
          <a:xfrm flipV="1">
            <a:off x="5583238" y="1799247"/>
            <a:ext cx="439737" cy="6016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6" name="Line 24"/>
          <p:cNvSpPr>
            <a:spLocks noChangeShapeType="1"/>
          </p:cNvSpPr>
          <p:nvPr/>
        </p:nvSpPr>
        <p:spPr bwMode="auto">
          <a:xfrm flipV="1">
            <a:off x="3808413" y="3542322"/>
            <a:ext cx="590550" cy="347662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7" name="Line 25"/>
          <p:cNvSpPr>
            <a:spLocks noChangeShapeType="1"/>
          </p:cNvSpPr>
          <p:nvPr/>
        </p:nvSpPr>
        <p:spPr bwMode="auto">
          <a:xfrm flipV="1">
            <a:off x="4995863" y="3537559"/>
            <a:ext cx="590550" cy="347663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138" name="Line 26"/>
          <p:cNvSpPr>
            <a:spLocks noChangeShapeType="1"/>
          </p:cNvSpPr>
          <p:nvPr/>
        </p:nvSpPr>
        <p:spPr bwMode="auto">
          <a:xfrm flipV="1">
            <a:off x="3140075" y="3521684"/>
            <a:ext cx="590550" cy="347663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164" name="Group 27"/>
          <p:cNvGrpSpPr>
            <a:grpSpLocks/>
          </p:cNvGrpSpPr>
          <p:nvPr/>
        </p:nvGrpSpPr>
        <p:grpSpPr bwMode="auto">
          <a:xfrm>
            <a:off x="5451475" y="3947134"/>
            <a:ext cx="3505200" cy="1990725"/>
            <a:chOff x="3736" y="726"/>
            <a:chExt cx="1933" cy="1254"/>
          </a:xfrm>
        </p:grpSpPr>
        <p:pic>
          <p:nvPicPr>
            <p:cNvPr id="6165" name="Picture 28" descr="wcm_bandwidth_1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6" y="726"/>
              <a:ext cx="1670" cy="1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6" name="Line 29"/>
            <p:cNvSpPr>
              <a:spLocks noChangeShapeType="1"/>
            </p:cNvSpPr>
            <p:nvPr/>
          </p:nvSpPr>
          <p:spPr bwMode="auto">
            <a:xfrm>
              <a:off x="4298" y="1305"/>
              <a:ext cx="1" cy="41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67" name="Line 30"/>
            <p:cNvSpPr>
              <a:spLocks noChangeShapeType="1"/>
            </p:cNvSpPr>
            <p:nvPr/>
          </p:nvSpPr>
          <p:spPr bwMode="auto">
            <a:xfrm>
              <a:off x="5014" y="1480"/>
              <a:ext cx="0" cy="24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68" name="Text Box 31"/>
            <p:cNvSpPr txBox="1">
              <a:spLocks noChangeArrowheads="1"/>
            </p:cNvSpPr>
            <p:nvPr/>
          </p:nvSpPr>
          <p:spPr bwMode="auto">
            <a:xfrm>
              <a:off x="4003" y="1054"/>
              <a:ext cx="68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 f</a:t>
              </a:r>
              <a:r>
                <a:rPr lang="de-DE" altLang="de-DE" sz="2000" i="1" baseline="-25000"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r>
                <a:rPr lang="de-DE" altLang="de-DE" sz="2000" i="1">
                  <a:latin typeface="Calibri" panose="020F0502020204030204" pitchFamily="34" charset="0"/>
                  <a:cs typeface="Calibri" panose="020F0502020204030204" pitchFamily="34" charset="0"/>
                </a:rPr>
                <a:t>=R/L</a:t>
              </a:r>
              <a:endParaRPr lang="en-US" altLang="de-DE" sz="2000" i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69" name="Text Box 32"/>
            <p:cNvSpPr txBox="1">
              <a:spLocks noChangeArrowheads="1"/>
            </p:cNvSpPr>
            <p:nvPr/>
          </p:nvSpPr>
          <p:spPr bwMode="auto">
            <a:xfrm>
              <a:off x="4702" y="1186"/>
              <a:ext cx="96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f</a:t>
              </a:r>
              <a:r>
                <a:rPr lang="de-DE" altLang="de-DE" sz="2000" i="1" baseline="-25000">
                  <a:latin typeface="Calibri" panose="020F0502020204030204" pitchFamily="34" charset="0"/>
                  <a:cs typeface="Calibri" panose="020F0502020204030204" pitchFamily="34" charset="0"/>
                </a:rPr>
                <a:t>high</a:t>
              </a:r>
              <a:r>
                <a:rPr lang="de-DE" altLang="de-DE" sz="2000" i="1">
                  <a:latin typeface="Calibri" panose="020F0502020204030204" pitchFamily="34" charset="0"/>
                  <a:cs typeface="Calibri" panose="020F0502020204030204" pitchFamily="34" charset="0"/>
                </a:rPr>
                <a:t>=1/RC</a:t>
              </a:r>
              <a:r>
                <a:rPr lang="de-DE" altLang="de-DE" sz="2000" i="1" baseline="-2500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US" altLang="de-DE" sz="2000" i="1" baseline="-250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808032" y="1605687"/>
            <a:ext cx="2389862" cy="31499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30" grpId="0"/>
      <p:bldP spid="218131" grpId="0"/>
      <p:bldP spid="218132" grpId="0"/>
      <p:bldP spid="218133" grpId="0" animBg="1"/>
      <p:bldP spid="218133" grpId="1" animBg="1"/>
      <p:bldP spid="218133" grpId="2" animBg="1"/>
      <p:bldP spid="218134" grpId="0" animBg="1"/>
      <p:bldP spid="218134" grpId="1" animBg="1"/>
      <p:bldP spid="218135" grpId="0" animBg="1"/>
      <p:bldP spid="218136" grpId="0" animBg="1"/>
      <p:bldP spid="218136" grpId="1" animBg="1"/>
      <p:bldP spid="218137" grpId="0" animBg="1"/>
      <p:bldP spid="218137" grpId="1" animBg="1"/>
      <p:bldP spid="218137" grpId="2" animBg="1"/>
      <p:bldP spid="218138" grpId="0" animBg="1"/>
      <p:bldP spid="218138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739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 smtClean="0">
                <a:latin typeface="Comic Sans MS" panose="030F0702030302020204" pitchFamily="66" charset="0"/>
              </a:rPr>
              <a:t> </a:t>
            </a:r>
            <a:r>
              <a:rPr lang="en-US" altLang="de-DE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Appendix: UNILAC </a:t>
            </a:r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at GSI: Current Measurement</a:t>
            </a: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34925" y="1898650"/>
            <a:ext cx="9351963" cy="4516438"/>
            <a:chOff x="-23" y="1185"/>
            <a:chExt cx="5891" cy="2845"/>
          </a:xfrm>
        </p:grpSpPr>
        <p:pic>
          <p:nvPicPr>
            <p:cNvPr id="27693" name="Picture 5" descr="unila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57" t="1321" r="392"/>
            <a:stretch>
              <a:fillRect/>
            </a:stretch>
          </p:blipFill>
          <p:spPr bwMode="auto">
            <a:xfrm>
              <a:off x="1580" y="1294"/>
              <a:ext cx="3967" cy="2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94" name="Rectangle 6"/>
            <p:cNvSpPr>
              <a:spLocks noChangeArrowheads="1"/>
            </p:cNvSpPr>
            <p:nvPr/>
          </p:nvSpPr>
          <p:spPr bwMode="auto">
            <a:xfrm>
              <a:off x="1515" y="2312"/>
              <a:ext cx="238" cy="7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27695" name="Picture 7" descr="hsi_uebersich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2" r="13911" b="15063"/>
            <a:stretch>
              <a:fillRect/>
            </a:stretch>
          </p:blipFill>
          <p:spPr bwMode="auto">
            <a:xfrm>
              <a:off x="113" y="2549"/>
              <a:ext cx="163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96" name="Text Box 8"/>
            <p:cNvSpPr txBox="1">
              <a:spLocks noChangeArrowheads="1"/>
            </p:cNvSpPr>
            <p:nvPr/>
          </p:nvSpPr>
          <p:spPr bwMode="auto">
            <a:xfrm>
              <a:off x="-23" y="2286"/>
              <a:ext cx="816" cy="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Arial Unicode MS" pitchFamily="34" charset="-128"/>
                </a:rPr>
                <a:t>MEVVA</a:t>
              </a:r>
            </a:p>
            <a:p>
              <a:pPr algn="l"/>
              <a:r>
                <a:rPr lang="en-US" altLang="de-DE" sz="1400">
                  <a:latin typeface="Arial Unicode MS" pitchFamily="34" charset="-128"/>
                </a:rPr>
                <a:t>MUCIS</a:t>
              </a:r>
            </a:p>
          </p:txBody>
        </p:sp>
        <p:sp>
          <p:nvSpPr>
            <p:cNvPr id="27697" name="Text Box 9"/>
            <p:cNvSpPr txBox="1">
              <a:spLocks noChangeArrowheads="1"/>
            </p:cNvSpPr>
            <p:nvPr/>
          </p:nvSpPr>
          <p:spPr bwMode="auto">
            <a:xfrm>
              <a:off x="-23" y="2968"/>
              <a:ext cx="45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Arial Unicode MS" pitchFamily="34" charset="-128"/>
                </a:rPr>
                <a:t>PIG</a:t>
              </a:r>
            </a:p>
          </p:txBody>
        </p:sp>
        <p:sp>
          <p:nvSpPr>
            <p:cNvPr id="27698" name="Text Box 10"/>
            <p:cNvSpPr txBox="1">
              <a:spLocks noChangeArrowheads="1"/>
            </p:cNvSpPr>
            <p:nvPr/>
          </p:nvSpPr>
          <p:spPr bwMode="auto">
            <a:xfrm>
              <a:off x="432" y="2872"/>
              <a:ext cx="1261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>
                  <a:latin typeface="Arial Unicode MS" pitchFamily="34" charset="-128"/>
                </a:rPr>
                <a:t>RFQ       IH1         IH2</a:t>
              </a:r>
            </a:p>
          </p:txBody>
        </p:sp>
        <p:sp>
          <p:nvSpPr>
            <p:cNvPr id="27699" name="Rectangle 11"/>
            <p:cNvSpPr>
              <a:spLocks noChangeArrowheads="1"/>
            </p:cNvSpPr>
            <p:nvPr/>
          </p:nvSpPr>
          <p:spPr bwMode="auto">
            <a:xfrm>
              <a:off x="1711" y="2597"/>
              <a:ext cx="56" cy="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0" name="Rectangle 12"/>
            <p:cNvSpPr>
              <a:spLocks noChangeArrowheads="1"/>
            </p:cNvSpPr>
            <p:nvPr/>
          </p:nvSpPr>
          <p:spPr bwMode="auto">
            <a:xfrm>
              <a:off x="423" y="2665"/>
              <a:ext cx="100" cy="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1" name="Rectangle 13"/>
            <p:cNvSpPr>
              <a:spLocks noChangeArrowheads="1"/>
            </p:cNvSpPr>
            <p:nvPr/>
          </p:nvSpPr>
          <p:spPr bwMode="auto">
            <a:xfrm>
              <a:off x="2483" y="2469"/>
              <a:ext cx="1564" cy="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2" name="Rectangle 14"/>
            <p:cNvSpPr>
              <a:spLocks noChangeArrowheads="1"/>
            </p:cNvSpPr>
            <p:nvPr/>
          </p:nvSpPr>
          <p:spPr bwMode="auto">
            <a:xfrm>
              <a:off x="1899" y="2653"/>
              <a:ext cx="612" cy="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3" name="Rectangle 15"/>
            <p:cNvSpPr>
              <a:spLocks noChangeArrowheads="1"/>
            </p:cNvSpPr>
            <p:nvPr/>
          </p:nvSpPr>
          <p:spPr bwMode="auto">
            <a:xfrm>
              <a:off x="1711" y="2649"/>
              <a:ext cx="116" cy="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4" name="Rectangle 16"/>
            <p:cNvSpPr>
              <a:spLocks noChangeArrowheads="1"/>
            </p:cNvSpPr>
            <p:nvPr/>
          </p:nvSpPr>
          <p:spPr bwMode="auto">
            <a:xfrm>
              <a:off x="1696" y="2902"/>
              <a:ext cx="2420" cy="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5" name="Rectangle 17"/>
            <p:cNvSpPr>
              <a:spLocks noChangeArrowheads="1"/>
            </p:cNvSpPr>
            <p:nvPr/>
          </p:nvSpPr>
          <p:spPr bwMode="auto">
            <a:xfrm>
              <a:off x="1583" y="1871"/>
              <a:ext cx="1003" cy="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6" name="Rectangle 18"/>
            <p:cNvSpPr>
              <a:spLocks noChangeArrowheads="1"/>
            </p:cNvSpPr>
            <p:nvPr/>
          </p:nvSpPr>
          <p:spPr bwMode="auto">
            <a:xfrm rot="-3212547">
              <a:off x="3527" y="1403"/>
              <a:ext cx="1339" cy="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07" name="Line 19"/>
            <p:cNvSpPr>
              <a:spLocks noChangeShapeType="1"/>
            </p:cNvSpPr>
            <p:nvPr/>
          </p:nvSpPr>
          <p:spPr bwMode="auto">
            <a:xfrm flipH="1" flipV="1">
              <a:off x="1808" y="2943"/>
              <a:ext cx="138" cy="1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8" name="Text Box 20"/>
            <p:cNvSpPr txBox="1">
              <a:spLocks noChangeArrowheads="1"/>
            </p:cNvSpPr>
            <p:nvPr/>
          </p:nvSpPr>
          <p:spPr bwMode="auto">
            <a:xfrm>
              <a:off x="2625" y="2536"/>
              <a:ext cx="107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Arial Unicode MS" pitchFamily="34" charset="-128"/>
                </a:rPr>
                <a:t>Alvarez DTL</a:t>
              </a:r>
            </a:p>
          </p:txBody>
        </p:sp>
        <p:sp>
          <p:nvSpPr>
            <p:cNvPr id="27709" name="Text Box 21"/>
            <p:cNvSpPr txBox="1">
              <a:spLocks noChangeArrowheads="1"/>
            </p:cNvSpPr>
            <p:nvPr/>
          </p:nvSpPr>
          <p:spPr bwMode="auto">
            <a:xfrm>
              <a:off x="1444" y="2159"/>
              <a:ext cx="117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>
                  <a:latin typeface="Arial Unicode MS" pitchFamily="34" charset="-128"/>
                </a:rPr>
                <a:t>HLI: (ECR,RFQ,IH)</a:t>
              </a:r>
            </a:p>
          </p:txBody>
        </p:sp>
        <p:sp>
          <p:nvSpPr>
            <p:cNvPr id="27710" name="Rectangle 22"/>
            <p:cNvSpPr>
              <a:spLocks noChangeArrowheads="1"/>
            </p:cNvSpPr>
            <p:nvPr/>
          </p:nvSpPr>
          <p:spPr bwMode="auto">
            <a:xfrm>
              <a:off x="4612" y="1252"/>
              <a:ext cx="1106" cy="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11" name="Rectangle 23"/>
            <p:cNvSpPr>
              <a:spLocks noChangeArrowheads="1"/>
            </p:cNvSpPr>
            <p:nvPr/>
          </p:nvSpPr>
          <p:spPr bwMode="auto">
            <a:xfrm rot="-3296567">
              <a:off x="4116" y="2047"/>
              <a:ext cx="887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12" name="Text Box 24"/>
            <p:cNvSpPr txBox="1">
              <a:spLocks noChangeArrowheads="1"/>
            </p:cNvSpPr>
            <p:nvPr/>
          </p:nvSpPr>
          <p:spPr bwMode="auto">
            <a:xfrm>
              <a:off x="4604" y="1525"/>
              <a:ext cx="1264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5000"/>
                </a:lnSpc>
              </a:pPr>
              <a:r>
                <a:rPr lang="en-US" altLang="de-DE">
                  <a:latin typeface="Arial Unicode MS" pitchFamily="34" charset="-128"/>
                </a:rPr>
                <a:t>Transfer to</a:t>
              </a:r>
            </a:p>
            <a:p>
              <a:pPr>
                <a:lnSpc>
                  <a:spcPct val="65000"/>
                </a:lnSpc>
              </a:pPr>
              <a:r>
                <a:rPr lang="en-US" altLang="de-DE">
                  <a:latin typeface="Arial Unicode MS" pitchFamily="34" charset="-128"/>
                </a:rPr>
                <a:t>Synchrotron</a:t>
              </a:r>
            </a:p>
          </p:txBody>
        </p:sp>
        <p:sp>
          <p:nvSpPr>
            <p:cNvPr id="27713" name="Text Box 25"/>
            <p:cNvSpPr txBox="1">
              <a:spLocks noChangeArrowheads="1"/>
            </p:cNvSpPr>
            <p:nvPr/>
          </p:nvSpPr>
          <p:spPr bwMode="auto">
            <a:xfrm>
              <a:off x="-23" y="3428"/>
              <a:ext cx="816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</a:rPr>
                <a:t>2.2 </a:t>
              </a:r>
              <a:r>
                <a:rPr lang="en-US" altLang="de-DE" sz="1600" b="1" dirty="0" err="1">
                  <a:solidFill>
                    <a:srgbClr val="0000FF"/>
                  </a:solidFill>
                </a:rPr>
                <a:t>keV</a:t>
              </a:r>
              <a:r>
                <a:rPr lang="en-US" altLang="de-DE" sz="1600" b="1" dirty="0">
                  <a:solidFill>
                    <a:srgbClr val="0000FF"/>
                  </a:solidFill>
                </a:rPr>
                <a:t>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0000FF"/>
                  </a:solidFill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0000FF"/>
                  </a:solidFill>
                  <a:cs typeface="Arial" charset="0"/>
                </a:rPr>
                <a:t> = 0.0022</a:t>
              </a:r>
              <a:endParaRPr lang="el-GR" altLang="de-DE" sz="1600" b="1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714" name="Text Box 26"/>
            <p:cNvSpPr txBox="1">
              <a:spLocks noChangeArrowheads="1"/>
            </p:cNvSpPr>
            <p:nvPr/>
          </p:nvSpPr>
          <p:spPr bwMode="auto">
            <a:xfrm>
              <a:off x="839" y="3701"/>
              <a:ext cx="816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</a:rPr>
                <a:t>120 </a:t>
              </a:r>
              <a:r>
                <a:rPr lang="en-US" altLang="de-DE" sz="1600" b="1" dirty="0" err="1">
                  <a:solidFill>
                    <a:srgbClr val="0000FF"/>
                  </a:solidFill>
                </a:rPr>
                <a:t>keV</a:t>
              </a:r>
              <a:r>
                <a:rPr lang="en-US" altLang="de-DE" sz="1600" b="1" dirty="0">
                  <a:solidFill>
                    <a:srgbClr val="0000FF"/>
                  </a:solidFill>
                </a:rPr>
                <a:t>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0000FF"/>
                  </a:solidFill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0000FF"/>
                  </a:solidFill>
                  <a:cs typeface="Arial" charset="0"/>
                </a:rPr>
                <a:t> = 0.016</a:t>
              </a:r>
              <a:endParaRPr lang="el-GR" altLang="de-DE" sz="1600" b="1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715" name="Text Box 27"/>
            <p:cNvSpPr txBox="1">
              <a:spLocks noChangeArrowheads="1"/>
            </p:cNvSpPr>
            <p:nvPr/>
          </p:nvSpPr>
          <p:spPr bwMode="auto">
            <a:xfrm>
              <a:off x="3606" y="3247"/>
              <a:ext cx="816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</a:rPr>
                <a:t>11.4 MeV/u</a:t>
              </a:r>
            </a:p>
            <a:p>
              <a:pPr>
                <a:lnSpc>
                  <a:spcPct val="60000"/>
                </a:lnSpc>
              </a:pPr>
              <a:r>
                <a:rPr lang="el-GR" altLang="de-DE" sz="1600" b="1" dirty="0">
                  <a:solidFill>
                    <a:srgbClr val="0000FF"/>
                  </a:solidFill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0000FF"/>
                  </a:solidFill>
                  <a:cs typeface="Arial" charset="0"/>
                </a:rPr>
                <a:t> = 0.16</a:t>
              </a:r>
              <a:endParaRPr lang="el-GR" altLang="de-DE" sz="1600" b="1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716" name="Line 28"/>
            <p:cNvSpPr>
              <a:spLocks noChangeShapeType="1"/>
            </p:cNvSpPr>
            <p:nvPr/>
          </p:nvSpPr>
          <p:spPr bwMode="auto">
            <a:xfrm flipH="1" flipV="1">
              <a:off x="385" y="2930"/>
              <a:ext cx="136" cy="40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7" name="Line 29"/>
            <p:cNvSpPr>
              <a:spLocks noChangeShapeType="1"/>
            </p:cNvSpPr>
            <p:nvPr/>
          </p:nvSpPr>
          <p:spPr bwMode="auto">
            <a:xfrm flipH="1" flipV="1">
              <a:off x="884" y="2975"/>
              <a:ext cx="227" cy="63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8" name="Line 30"/>
            <p:cNvSpPr>
              <a:spLocks noChangeShapeType="1"/>
            </p:cNvSpPr>
            <p:nvPr/>
          </p:nvSpPr>
          <p:spPr bwMode="auto">
            <a:xfrm flipH="1" flipV="1">
              <a:off x="3606" y="2930"/>
              <a:ext cx="91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9" name="Rectangle 33"/>
            <p:cNvSpPr>
              <a:spLocks noChangeArrowheads="1"/>
            </p:cNvSpPr>
            <p:nvPr/>
          </p:nvSpPr>
          <p:spPr bwMode="auto">
            <a:xfrm>
              <a:off x="1519" y="2205"/>
              <a:ext cx="1043" cy="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20" name="Rectangle 34"/>
            <p:cNvSpPr>
              <a:spLocks noChangeArrowheads="1"/>
            </p:cNvSpPr>
            <p:nvPr/>
          </p:nvSpPr>
          <p:spPr bwMode="auto">
            <a:xfrm>
              <a:off x="1791" y="2387"/>
              <a:ext cx="136" cy="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7722" name="Text Box 37"/>
            <p:cNvSpPr txBox="1">
              <a:spLocks noChangeArrowheads="1"/>
            </p:cNvSpPr>
            <p:nvPr/>
          </p:nvSpPr>
          <p:spPr bwMode="auto">
            <a:xfrm>
              <a:off x="1910" y="3171"/>
              <a:ext cx="91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dirty="0">
                  <a:latin typeface="Arial Unicode MS" pitchFamily="34" charset="-128"/>
                </a:rPr>
                <a:t>Gas Stripper</a:t>
              </a:r>
            </a:p>
          </p:txBody>
        </p:sp>
        <p:sp>
          <p:nvSpPr>
            <p:cNvPr id="27723" name="Text Box 38"/>
            <p:cNvSpPr txBox="1">
              <a:spLocks noChangeArrowheads="1"/>
            </p:cNvSpPr>
            <p:nvPr/>
          </p:nvSpPr>
          <p:spPr bwMode="auto">
            <a:xfrm>
              <a:off x="1474" y="2927"/>
              <a:ext cx="4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9933"/>
                  </a:solidFill>
                  <a:latin typeface="Arial Unicode MS" pitchFamily="34" charset="-128"/>
                </a:rPr>
                <a:t>U</a:t>
              </a:r>
              <a:r>
                <a:rPr lang="en-US" altLang="de-DE" b="1" baseline="30000">
                  <a:solidFill>
                    <a:srgbClr val="FF9933"/>
                  </a:solidFill>
                  <a:latin typeface="Arial Unicode MS" pitchFamily="34" charset="-128"/>
                </a:rPr>
                <a:t>4+</a:t>
              </a:r>
            </a:p>
          </p:txBody>
        </p:sp>
        <p:sp>
          <p:nvSpPr>
            <p:cNvPr id="27724" name="Text Box 39"/>
            <p:cNvSpPr txBox="1">
              <a:spLocks noChangeArrowheads="1"/>
            </p:cNvSpPr>
            <p:nvPr/>
          </p:nvSpPr>
          <p:spPr bwMode="auto">
            <a:xfrm>
              <a:off x="1882" y="2927"/>
              <a:ext cx="4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9933"/>
                  </a:solidFill>
                  <a:latin typeface="Arial Unicode MS" pitchFamily="34" charset="-128"/>
                </a:rPr>
                <a:t>U</a:t>
              </a:r>
              <a:r>
                <a:rPr lang="en-US" altLang="de-DE" b="1" baseline="30000">
                  <a:solidFill>
                    <a:srgbClr val="FF9933"/>
                  </a:solidFill>
                  <a:latin typeface="Arial Unicode MS" pitchFamily="34" charset="-128"/>
                </a:rPr>
                <a:t>28+</a:t>
              </a:r>
            </a:p>
          </p:txBody>
        </p:sp>
        <p:sp>
          <p:nvSpPr>
            <p:cNvPr id="27725" name="Text Box 43"/>
            <p:cNvSpPr txBox="1">
              <a:spLocks noChangeArrowheads="1"/>
            </p:cNvSpPr>
            <p:nvPr/>
          </p:nvSpPr>
          <p:spPr bwMode="auto">
            <a:xfrm>
              <a:off x="505" y="2190"/>
              <a:ext cx="38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4163" indent="-284163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defTabSz="449263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solidFill>
                    <a:schemeClr val="tx2"/>
                  </a:solidFill>
                  <a:latin typeface="Arial" charset="0"/>
                </a:rPr>
                <a:t>All ions, high current, 5 ms@50 Hz, 36&amp;108 MHz</a:t>
              </a:r>
              <a:endParaRPr lang="de-DE" altLang="de-DE" dirty="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7726" name="Text Box 44"/>
            <p:cNvSpPr txBox="1">
              <a:spLocks noChangeArrowheads="1"/>
            </p:cNvSpPr>
            <p:nvPr/>
          </p:nvSpPr>
          <p:spPr bwMode="auto">
            <a:xfrm>
              <a:off x="4550" y="2417"/>
              <a:ext cx="8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 Unicode MS" pitchFamily="34" charset="-128"/>
                </a:rPr>
                <a:t>Foil Stripper</a:t>
              </a:r>
            </a:p>
          </p:txBody>
        </p:sp>
        <p:sp>
          <p:nvSpPr>
            <p:cNvPr id="27727" name="Text Box 45"/>
            <p:cNvSpPr txBox="1">
              <a:spLocks noChangeArrowheads="1"/>
            </p:cNvSpPr>
            <p:nvPr/>
          </p:nvSpPr>
          <p:spPr bwMode="auto">
            <a:xfrm>
              <a:off x="3969" y="2124"/>
              <a:ext cx="8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 Unicode MS" pitchFamily="34" charset="-128"/>
                </a:rPr>
                <a:t>To SIS </a:t>
              </a:r>
              <a:r>
                <a:rPr lang="en-US" altLang="de-DE" sz="20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↑</a:t>
              </a:r>
            </a:p>
          </p:txBody>
        </p:sp>
      </p:grpSp>
      <p:sp>
        <p:nvSpPr>
          <p:cNvPr id="27653" name="Text Box 46"/>
          <p:cNvSpPr txBox="1">
            <a:spLocks noChangeArrowheads="1"/>
          </p:cNvSpPr>
          <p:nvPr/>
        </p:nvSpPr>
        <p:spPr bwMode="auto">
          <a:xfrm>
            <a:off x="5016500" y="5718175"/>
            <a:ext cx="4127500" cy="55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Constructed in the 70th, Upgrade 1999,</a:t>
            </a:r>
          </a:p>
          <a:p>
            <a:pPr algn="l">
              <a:lnSpc>
                <a:spcPct val="6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further upgrades in preparation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27654" name="Flussdiagramm: Datenträger mit direktem Zugriff 1"/>
          <p:cNvSpPr>
            <a:spLocks noChangeArrowheads="1"/>
          </p:cNvSpPr>
          <p:nvPr/>
        </p:nvSpPr>
        <p:spPr bwMode="auto">
          <a:xfrm rot="10800000">
            <a:off x="192088" y="4349750"/>
            <a:ext cx="188912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55" name="Flussdiagramm: Datenträger mit direktem Zugriff 47"/>
          <p:cNvSpPr>
            <a:spLocks noChangeArrowheads="1"/>
          </p:cNvSpPr>
          <p:nvPr/>
        </p:nvSpPr>
        <p:spPr bwMode="auto">
          <a:xfrm rot="10800000">
            <a:off x="222250" y="4524375"/>
            <a:ext cx="188913" cy="90488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56" name="Flussdiagramm: Datenträger mit direktem Zugriff 48"/>
          <p:cNvSpPr>
            <a:spLocks noChangeArrowheads="1"/>
          </p:cNvSpPr>
          <p:nvPr/>
        </p:nvSpPr>
        <p:spPr bwMode="auto">
          <a:xfrm rot="10800000">
            <a:off x="566738" y="4432300"/>
            <a:ext cx="188912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57" name="Flussdiagramm: Datenträger mit direktem Zugriff 49"/>
          <p:cNvSpPr>
            <a:spLocks noChangeArrowheads="1"/>
          </p:cNvSpPr>
          <p:nvPr/>
        </p:nvSpPr>
        <p:spPr bwMode="auto">
          <a:xfrm rot="10800000">
            <a:off x="2987675" y="4425950"/>
            <a:ext cx="187325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58" name="Flussdiagramm: Datenträger mit direktem Zugriff 50"/>
          <p:cNvSpPr>
            <a:spLocks noChangeArrowheads="1"/>
          </p:cNvSpPr>
          <p:nvPr/>
        </p:nvSpPr>
        <p:spPr bwMode="auto">
          <a:xfrm rot="10800000">
            <a:off x="6321425" y="4425950"/>
            <a:ext cx="188913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59" name="Flussdiagramm: Datenträger mit direktem Zugriff 51"/>
          <p:cNvSpPr>
            <a:spLocks noChangeArrowheads="1"/>
          </p:cNvSpPr>
          <p:nvPr/>
        </p:nvSpPr>
        <p:spPr bwMode="auto">
          <a:xfrm rot="10800000">
            <a:off x="6962775" y="4113213"/>
            <a:ext cx="187325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0" name="Flussdiagramm: Datenträger mit direktem Zugriff 52"/>
          <p:cNvSpPr>
            <a:spLocks noChangeArrowheads="1"/>
          </p:cNvSpPr>
          <p:nvPr/>
        </p:nvSpPr>
        <p:spPr bwMode="auto">
          <a:xfrm rot="10800000">
            <a:off x="7180263" y="4421188"/>
            <a:ext cx="188912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1" name="Flussdiagramm: Datenträger mit direktem Zugriff 53"/>
          <p:cNvSpPr>
            <a:spLocks noChangeArrowheads="1"/>
          </p:cNvSpPr>
          <p:nvPr/>
        </p:nvSpPr>
        <p:spPr bwMode="auto">
          <a:xfrm rot="10800000">
            <a:off x="7013575" y="4578350"/>
            <a:ext cx="188913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2" name="Flussdiagramm: Datenträger mit direktem Zugriff 54"/>
          <p:cNvSpPr>
            <a:spLocks noChangeArrowheads="1"/>
          </p:cNvSpPr>
          <p:nvPr/>
        </p:nvSpPr>
        <p:spPr bwMode="auto">
          <a:xfrm rot="10800000">
            <a:off x="7345363" y="4818063"/>
            <a:ext cx="188912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3" name="Flussdiagramm: Datenträger mit direktem Zugriff 55"/>
          <p:cNvSpPr>
            <a:spLocks noChangeArrowheads="1"/>
          </p:cNvSpPr>
          <p:nvPr/>
        </p:nvSpPr>
        <p:spPr bwMode="auto">
          <a:xfrm rot="10800000">
            <a:off x="7902575" y="4827588"/>
            <a:ext cx="188913" cy="90487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4" name="Flussdiagramm: Datenträger mit direktem Zugriff 56"/>
          <p:cNvSpPr>
            <a:spLocks noChangeArrowheads="1"/>
          </p:cNvSpPr>
          <p:nvPr/>
        </p:nvSpPr>
        <p:spPr bwMode="auto">
          <a:xfrm rot="10800000">
            <a:off x="7519988" y="3314700"/>
            <a:ext cx="188912" cy="90488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5" name="Flussdiagramm: Datenträger mit direktem Zugriff 57"/>
          <p:cNvSpPr>
            <a:spLocks noChangeArrowheads="1"/>
          </p:cNvSpPr>
          <p:nvPr/>
        </p:nvSpPr>
        <p:spPr bwMode="auto">
          <a:xfrm rot="10800000">
            <a:off x="7289800" y="3873500"/>
            <a:ext cx="187325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66" name="Flussdiagramm: Datenträger mit direktem Zugriff 58"/>
          <p:cNvSpPr>
            <a:spLocks noChangeArrowheads="1"/>
          </p:cNvSpPr>
          <p:nvPr/>
        </p:nvSpPr>
        <p:spPr bwMode="auto">
          <a:xfrm rot="10800000">
            <a:off x="5756275" y="4416425"/>
            <a:ext cx="188913" cy="920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" name="Stern mit 7 Zacken 2"/>
          <p:cNvSpPr/>
          <p:nvPr/>
        </p:nvSpPr>
        <p:spPr bwMode="auto">
          <a:xfrm>
            <a:off x="293688" y="4297363"/>
            <a:ext cx="133350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1" name="Stern mit 7 Zacken 60"/>
          <p:cNvSpPr/>
          <p:nvPr/>
        </p:nvSpPr>
        <p:spPr bwMode="auto">
          <a:xfrm>
            <a:off x="293688" y="4467225"/>
            <a:ext cx="133350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2" name="Stern mit 7 Zacken 61"/>
          <p:cNvSpPr/>
          <p:nvPr/>
        </p:nvSpPr>
        <p:spPr bwMode="auto">
          <a:xfrm>
            <a:off x="501650" y="4398963"/>
            <a:ext cx="131763" cy="146050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3" name="Stern mit 7 Zacken 62"/>
          <p:cNvSpPr/>
          <p:nvPr/>
        </p:nvSpPr>
        <p:spPr bwMode="auto">
          <a:xfrm>
            <a:off x="1346200" y="4392613"/>
            <a:ext cx="131763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4" name="Stern mit 7 Zacken 63"/>
          <p:cNvSpPr/>
          <p:nvPr/>
        </p:nvSpPr>
        <p:spPr bwMode="auto">
          <a:xfrm>
            <a:off x="2016125" y="4398963"/>
            <a:ext cx="131763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5" name="Stern mit 7 Zacken 64"/>
          <p:cNvSpPr/>
          <p:nvPr/>
        </p:nvSpPr>
        <p:spPr bwMode="auto">
          <a:xfrm>
            <a:off x="2754313" y="4394200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6" name="Stern mit 7 Zacken 65"/>
          <p:cNvSpPr/>
          <p:nvPr/>
        </p:nvSpPr>
        <p:spPr bwMode="auto">
          <a:xfrm>
            <a:off x="3208338" y="4394200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7" name="Stern mit 7 Zacken 66"/>
          <p:cNvSpPr/>
          <p:nvPr/>
        </p:nvSpPr>
        <p:spPr bwMode="auto">
          <a:xfrm>
            <a:off x="3835400" y="4398963"/>
            <a:ext cx="133350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8" name="Stern mit 7 Zacken 67"/>
          <p:cNvSpPr/>
          <p:nvPr/>
        </p:nvSpPr>
        <p:spPr bwMode="auto">
          <a:xfrm>
            <a:off x="4452938" y="4394200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9" name="Stern mit 7 Zacken 68"/>
          <p:cNvSpPr/>
          <p:nvPr/>
        </p:nvSpPr>
        <p:spPr bwMode="auto">
          <a:xfrm>
            <a:off x="5070475" y="4398963"/>
            <a:ext cx="131763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0" name="Stern mit 7 Zacken 69"/>
          <p:cNvSpPr/>
          <p:nvPr/>
        </p:nvSpPr>
        <p:spPr bwMode="auto">
          <a:xfrm>
            <a:off x="5691188" y="4391025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1" name="Stern mit 7 Zacken 70"/>
          <p:cNvSpPr/>
          <p:nvPr/>
        </p:nvSpPr>
        <p:spPr bwMode="auto">
          <a:xfrm>
            <a:off x="6510338" y="4376738"/>
            <a:ext cx="131762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2" name="Stern mit 7 Zacken 71"/>
          <p:cNvSpPr/>
          <p:nvPr/>
        </p:nvSpPr>
        <p:spPr bwMode="auto">
          <a:xfrm>
            <a:off x="6773863" y="4391025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3" name="Stern mit 7 Zacken 72"/>
          <p:cNvSpPr/>
          <p:nvPr/>
        </p:nvSpPr>
        <p:spPr bwMode="auto">
          <a:xfrm>
            <a:off x="7056438" y="4605338"/>
            <a:ext cx="131762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4" name="Stern mit 7 Zacken 73"/>
          <p:cNvSpPr/>
          <p:nvPr/>
        </p:nvSpPr>
        <p:spPr bwMode="auto">
          <a:xfrm>
            <a:off x="7080250" y="5033963"/>
            <a:ext cx="131763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5" name="Stern mit 7 Zacken 74"/>
          <p:cNvSpPr/>
          <p:nvPr/>
        </p:nvSpPr>
        <p:spPr bwMode="auto">
          <a:xfrm>
            <a:off x="7345363" y="5129213"/>
            <a:ext cx="131762" cy="146050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6" name="Stern mit 7 Zacken 75"/>
          <p:cNvSpPr/>
          <p:nvPr/>
        </p:nvSpPr>
        <p:spPr bwMode="auto">
          <a:xfrm>
            <a:off x="7593013" y="4976813"/>
            <a:ext cx="133350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7" name="Stern mit 7 Zacken 76"/>
          <p:cNvSpPr/>
          <p:nvPr/>
        </p:nvSpPr>
        <p:spPr bwMode="auto">
          <a:xfrm>
            <a:off x="8237538" y="4921250"/>
            <a:ext cx="131762" cy="147638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8" name="Stern mit 7 Zacken 77"/>
          <p:cNvSpPr/>
          <p:nvPr/>
        </p:nvSpPr>
        <p:spPr bwMode="auto">
          <a:xfrm>
            <a:off x="7386638" y="4383088"/>
            <a:ext cx="131762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9" name="Stern mit 7 Zacken 78"/>
          <p:cNvSpPr/>
          <p:nvPr/>
        </p:nvSpPr>
        <p:spPr bwMode="auto">
          <a:xfrm>
            <a:off x="6951663" y="4167188"/>
            <a:ext cx="131762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80" name="Stern mit 7 Zacken 79"/>
          <p:cNvSpPr/>
          <p:nvPr/>
        </p:nvSpPr>
        <p:spPr bwMode="auto">
          <a:xfrm>
            <a:off x="7175500" y="3789363"/>
            <a:ext cx="131763" cy="146050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81" name="Stern mit 7 Zacken 80"/>
          <p:cNvSpPr/>
          <p:nvPr/>
        </p:nvSpPr>
        <p:spPr bwMode="auto">
          <a:xfrm>
            <a:off x="7461250" y="3405188"/>
            <a:ext cx="131763" cy="147637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82" name="Stern mit 7 Zacken 81"/>
          <p:cNvSpPr/>
          <p:nvPr/>
        </p:nvSpPr>
        <p:spPr bwMode="auto">
          <a:xfrm>
            <a:off x="642938" y="1970088"/>
            <a:ext cx="525462" cy="588962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7690" name="Flussdiagramm: Datenträger mit direktem Zugriff 82"/>
          <p:cNvSpPr>
            <a:spLocks noChangeArrowheads="1"/>
          </p:cNvSpPr>
          <p:nvPr/>
        </p:nvSpPr>
        <p:spPr bwMode="auto">
          <a:xfrm rot="10800000">
            <a:off x="614363" y="1387475"/>
            <a:ext cx="608012" cy="293688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7691" name="Textfeld 3"/>
          <p:cNvSpPr txBox="1">
            <a:spLocks noChangeArrowheads="1"/>
          </p:cNvSpPr>
          <p:nvPr/>
        </p:nvSpPr>
        <p:spPr bwMode="auto">
          <a:xfrm>
            <a:off x="1254125" y="1300163"/>
            <a:ext cx="7889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Faraday Cup: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for low current measurement and beam stop, total 30 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2760424" y="5350581"/>
            <a:ext cx="2222500" cy="1145410"/>
            <a:chOff x="2760424" y="5350581"/>
            <a:chExt cx="2222500" cy="1145410"/>
          </a:xfrm>
        </p:grpSpPr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2760424" y="6247269"/>
              <a:ext cx="2222500" cy="248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</a:rPr>
                <a:t>1.4 MeV/u </a:t>
              </a:r>
              <a:r>
                <a:rPr lang="en-US" altLang="de-DE" sz="1600" b="1" dirty="0">
                  <a:solidFill>
                    <a:srgbClr val="0000FF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⇔</a:t>
              </a:r>
              <a:r>
                <a:rPr lang="el-GR" altLang="de-DE" sz="1600" b="1" dirty="0">
                  <a:solidFill>
                    <a:srgbClr val="0000FF"/>
                  </a:solidFill>
                  <a:cs typeface="Arial" charset="0"/>
                </a:rPr>
                <a:t>β</a:t>
              </a:r>
              <a:r>
                <a:rPr lang="de-DE" altLang="de-DE" sz="1600" b="1" dirty="0">
                  <a:solidFill>
                    <a:srgbClr val="0000FF"/>
                  </a:solidFill>
                  <a:cs typeface="Arial" charset="0"/>
                </a:rPr>
                <a:t> = 0.054</a:t>
              </a:r>
              <a:endParaRPr lang="el-GR" altLang="de-DE" sz="1600" b="1" dirty="0">
                <a:solidFill>
                  <a:srgbClr val="0000FF"/>
                </a:solidFill>
                <a:cs typeface="Arial" charset="0"/>
              </a:endParaRPr>
            </a:p>
          </p:txBody>
        </p:sp>
        <p:pic>
          <p:nvPicPr>
            <p:cNvPr id="89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96"/>
            <a:stretch/>
          </p:blipFill>
          <p:spPr bwMode="auto">
            <a:xfrm>
              <a:off x="3218835" y="5350581"/>
              <a:ext cx="1262062" cy="84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4" name="Textfeld 4"/>
          <p:cNvSpPr txBox="1">
            <a:spLocks noChangeArrowheads="1"/>
          </p:cNvSpPr>
          <p:nvPr/>
        </p:nvSpPr>
        <p:spPr bwMode="auto">
          <a:xfrm>
            <a:off x="1259632" y="1785540"/>
            <a:ext cx="77724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Transformer  ACCT: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current measurement and transmission control 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total 52 device</a:t>
            </a:r>
          </a:p>
          <a:p>
            <a:pPr algn="l">
              <a:spcBef>
                <a:spcPts val="600"/>
              </a:spcBef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They are used for alignment and interlock generation 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Rechteck 86"/>
          <p:cNvSpPr/>
          <p:nvPr/>
        </p:nvSpPr>
        <p:spPr bwMode="auto">
          <a:xfrm>
            <a:off x="2386013" y="4094956"/>
            <a:ext cx="442912" cy="1912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5" name="Gerade Verbindung mit Pfeil 84"/>
          <p:cNvCxnSpPr/>
          <p:nvPr/>
        </p:nvCxnSpPr>
        <p:spPr bwMode="auto">
          <a:xfrm>
            <a:off x="225425" y="4261360"/>
            <a:ext cx="2447925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Textfeld 85"/>
          <p:cNvSpPr txBox="1"/>
          <p:nvPr/>
        </p:nvSpPr>
        <p:spPr>
          <a:xfrm>
            <a:off x="1187624" y="3958432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50 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59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sis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9"/>
          <a:stretch>
            <a:fillRect/>
          </a:stretch>
        </p:blipFill>
        <p:spPr bwMode="auto">
          <a:xfrm>
            <a:off x="-46038" y="933450"/>
            <a:ext cx="6251576" cy="561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Oval 34"/>
          <p:cNvSpPr>
            <a:spLocks noChangeArrowheads="1"/>
          </p:cNvSpPr>
          <p:nvPr/>
        </p:nvSpPr>
        <p:spPr bwMode="auto">
          <a:xfrm>
            <a:off x="574675" y="1266670"/>
            <a:ext cx="4838700" cy="471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Heavy Ion Synchrotron: Overview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54088" y="1563533"/>
            <a:ext cx="4049712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Important parameters of SIS-18</a:t>
            </a:r>
          </a:p>
        </p:txBody>
      </p:sp>
      <p:graphicFrame>
        <p:nvGraphicFramePr>
          <p:cNvPr id="254981" name="Group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945646619"/>
              </p:ext>
            </p:extLst>
          </p:nvPr>
        </p:nvGraphicFramePr>
        <p:xfrm>
          <a:off x="1206500" y="1952470"/>
          <a:ext cx="3581400" cy="3327399"/>
        </p:xfrm>
        <a:graphic>
          <a:graphicData uri="http://schemas.openxmlformats.org/drawingml/2006/table">
            <a:tbl>
              <a:tblPr/>
              <a:tblGrid>
                <a:gridCol w="1735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5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23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Circumference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216 m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20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Inj. type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Multiturn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64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Energy range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 MeV → 2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GeV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06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Acc. RF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0.8 → 5 MHz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20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Harmonic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 (= # bunches)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20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Bunching factor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0.4 → 0.08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20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Ramp duration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0.06 → 1.5 s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764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Ion range (Z)</a:t>
                      </a:r>
                    </a:p>
                  </a:txBody>
                  <a:tcPr marL="82944" marR="82944" marT="41484" marB="414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 → 92 (p to U)</a:t>
                      </a:r>
                    </a:p>
                  </a:txBody>
                  <a:tcPr marL="82944" marR="82944" marT="41484" marB="414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490" name="Textfeld 18"/>
          <p:cNvSpPr txBox="1">
            <a:spLocks noChangeArrowheads="1"/>
          </p:cNvSpPr>
          <p:nvPr/>
        </p:nvSpPr>
        <p:spPr bwMode="auto">
          <a:xfrm>
            <a:off x="485775" y="3224058"/>
            <a:ext cx="1441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injec-</a:t>
            </a:r>
          </a:p>
          <a:p>
            <a:pPr algn="l">
              <a:spcBef>
                <a:spcPct val="0"/>
              </a:spcBef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</a:p>
        </p:txBody>
      </p:sp>
      <p:sp>
        <p:nvSpPr>
          <p:cNvPr id="19491" name="Textfeld 20"/>
          <p:cNvSpPr txBox="1">
            <a:spLocks noChangeArrowheads="1"/>
          </p:cNvSpPr>
          <p:nvPr/>
        </p:nvSpPr>
        <p:spPr bwMode="auto">
          <a:xfrm>
            <a:off x="4787900" y="3403445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extrac-</a:t>
            </a:r>
          </a:p>
          <a:p>
            <a:pPr algn="l">
              <a:spcBef>
                <a:spcPct val="0"/>
              </a:spcBef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</a:p>
        </p:txBody>
      </p:sp>
      <p:sp>
        <p:nvSpPr>
          <p:cNvPr id="19492" name="Textfeld 19"/>
          <p:cNvSpPr txBox="1">
            <a:spLocks noChangeArrowheads="1"/>
          </p:cNvSpPr>
          <p:nvPr/>
        </p:nvSpPr>
        <p:spPr bwMode="auto">
          <a:xfrm>
            <a:off x="468313" y="887258"/>
            <a:ext cx="14398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acceleration</a:t>
            </a:r>
          </a:p>
        </p:txBody>
      </p:sp>
      <p:sp>
        <p:nvSpPr>
          <p:cNvPr id="19534" name="Oval 34"/>
          <p:cNvSpPr>
            <a:spLocks noChangeArrowheads="1"/>
          </p:cNvSpPr>
          <p:nvPr/>
        </p:nvSpPr>
        <p:spPr bwMode="auto">
          <a:xfrm>
            <a:off x="574024" y="1234140"/>
            <a:ext cx="4838899" cy="4712239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523" name="Text Box 4"/>
          <p:cNvSpPr txBox="1">
            <a:spLocks noChangeArrowheads="1"/>
          </p:cNvSpPr>
          <p:nvPr/>
        </p:nvSpPr>
        <p:spPr bwMode="auto">
          <a:xfrm>
            <a:off x="954088" y="1850870"/>
            <a:ext cx="4049712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Important parameters of SIS-18</a:t>
            </a:r>
          </a:p>
        </p:txBody>
      </p:sp>
      <p:sp>
        <p:nvSpPr>
          <p:cNvPr id="19524" name="Textfeld 20"/>
          <p:cNvSpPr txBox="1">
            <a:spLocks noChangeArrowheads="1"/>
          </p:cNvSpPr>
          <p:nvPr/>
        </p:nvSpPr>
        <p:spPr bwMode="auto">
          <a:xfrm>
            <a:off x="4832053" y="3405787"/>
            <a:ext cx="14398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extrac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algn="l">
              <a:spcBef>
                <a:spcPct val="0"/>
              </a:spcBef>
            </a:pP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525" name="Textfeld 18"/>
          <p:cNvSpPr txBox="1">
            <a:spLocks noChangeArrowheads="1"/>
          </p:cNvSpPr>
          <p:nvPr/>
        </p:nvSpPr>
        <p:spPr bwMode="auto">
          <a:xfrm>
            <a:off x="536575" y="3274858"/>
            <a:ext cx="1441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injec-</a:t>
            </a:r>
          </a:p>
          <a:p>
            <a:pPr algn="l">
              <a:spcBef>
                <a:spcPct val="0"/>
              </a:spcBef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</a:p>
        </p:txBody>
      </p:sp>
      <p:sp>
        <p:nvSpPr>
          <p:cNvPr id="19526" name="Textfeld 19"/>
          <p:cNvSpPr txBox="1">
            <a:spLocks noChangeArrowheads="1"/>
          </p:cNvSpPr>
          <p:nvPr/>
        </p:nvSpPr>
        <p:spPr bwMode="auto">
          <a:xfrm>
            <a:off x="287337" y="875954"/>
            <a:ext cx="1838917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acceleration</a:t>
            </a:r>
          </a:p>
        </p:txBody>
      </p:sp>
      <p:grpSp>
        <p:nvGrpSpPr>
          <p:cNvPr id="19527" name="Gruppieren 3"/>
          <p:cNvGrpSpPr>
            <a:grpSpLocks/>
          </p:cNvGrpSpPr>
          <p:nvPr/>
        </p:nvGrpSpPr>
        <p:grpSpPr bwMode="auto">
          <a:xfrm>
            <a:off x="5795963" y="3803495"/>
            <a:ext cx="3359150" cy="2376488"/>
            <a:chOff x="5785314" y="908720"/>
            <a:chExt cx="3358686" cy="2376264"/>
          </a:xfrm>
        </p:grpSpPr>
        <p:pic>
          <p:nvPicPr>
            <p:cNvPr id="1953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5314" y="908720"/>
              <a:ext cx="3358686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32" name="Textfeld 2"/>
            <p:cNvSpPr txBox="1">
              <a:spLocks noChangeArrowheads="1"/>
            </p:cNvSpPr>
            <p:nvPr/>
          </p:nvSpPr>
          <p:spPr bwMode="auto">
            <a:xfrm>
              <a:off x="5929330" y="941819"/>
              <a:ext cx="303515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Dipole, </a:t>
              </a:r>
              <a:r>
                <a:rPr lang="en-US" altLang="de-DE" sz="2400" b="1" dirty="0" smtClean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quadrupoles, </a:t>
              </a:r>
              <a:endParaRPr lang="en-US" altLang="de-DE" sz="2400" b="1" dirty="0">
                <a:solidFill>
                  <a:srgbClr val="FFFF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ct val="0"/>
                </a:spcBef>
              </a:pPr>
              <a:r>
                <a:rPr lang="en-US" altLang="de-DE" sz="2400" b="1" dirty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transfer line</a:t>
              </a:r>
            </a:p>
          </p:txBody>
        </p:sp>
      </p:grpSp>
      <p:grpSp>
        <p:nvGrpSpPr>
          <p:cNvPr id="19528" name="Gruppieren 4"/>
          <p:cNvGrpSpPr>
            <a:grpSpLocks/>
          </p:cNvGrpSpPr>
          <p:nvPr/>
        </p:nvGrpSpPr>
        <p:grpSpPr bwMode="auto">
          <a:xfrm>
            <a:off x="5745163" y="657070"/>
            <a:ext cx="3398837" cy="2476500"/>
            <a:chOff x="5785314" y="3933056"/>
            <a:chExt cx="3398396" cy="2476366"/>
          </a:xfrm>
        </p:grpSpPr>
        <p:pic>
          <p:nvPicPr>
            <p:cNvPr id="1952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5314" y="4005063"/>
              <a:ext cx="3398396" cy="2404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30" name="Textfeld 13"/>
            <p:cNvSpPr txBox="1">
              <a:spLocks noChangeArrowheads="1"/>
            </p:cNvSpPr>
            <p:nvPr/>
          </p:nvSpPr>
          <p:spPr bwMode="auto">
            <a:xfrm>
              <a:off x="6145354" y="3933056"/>
              <a:ext cx="3035158" cy="830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 err="1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2400" b="1" dirty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2400" b="1" dirty="0" smtClean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cavity, </a:t>
              </a:r>
              <a:endParaRPr lang="en-US" altLang="de-DE" sz="2400" b="1" dirty="0">
                <a:solidFill>
                  <a:srgbClr val="FFFF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2400" b="1" dirty="0" smtClean="0">
                  <a:solidFill>
                    <a:srgbClr val="FFFF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quadrupoles, dipoles </a:t>
              </a:r>
              <a:endParaRPr lang="en-US" altLang="de-DE" sz="2400" b="1" dirty="0">
                <a:solidFill>
                  <a:srgbClr val="FFFF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743005" y="527105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commissioning 1991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5"/>
          <p:cNvSpPr txBox="1">
            <a:spLocks noChangeArrowheads="1"/>
          </p:cNvSpPr>
          <p:nvPr/>
        </p:nvSpPr>
        <p:spPr bwMode="auto">
          <a:xfrm>
            <a:off x="3792538" y="652759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277C7A1-5C4C-4D4F-9DF4-4259B21E5780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graphicFrame>
        <p:nvGraphicFramePr>
          <p:cNvPr id="26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187713"/>
              </p:ext>
            </p:extLst>
          </p:nvPr>
        </p:nvGraphicFramePr>
        <p:xfrm>
          <a:off x="1290893" y="2263405"/>
          <a:ext cx="3455613" cy="2938850"/>
        </p:xfrm>
        <a:graphic>
          <a:graphicData uri="http://schemas.openxmlformats.org/drawingml/2006/table">
            <a:tbl>
              <a:tblPr/>
              <a:tblGrid>
                <a:gridCol w="1843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Ion (Z)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 → 92 (p to U)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1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Circumference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216 m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Inj. type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Multiturn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Injection energy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 MeV/u 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Max. final energy 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  <a:sym typeface="Symbol"/>
                        </a:rPr>
                        <a:t> 2 GeV/u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1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Ramp duration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0.1 → 1.5 s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1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Acc. RF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0.8 → 5 MHz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Harmonic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 (= # bunches)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Bunching factor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0.4 → 0.08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Beam current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 µA to 100 mA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0030639"/>
      </p:ext>
    </p:extLst>
  </p:cSld>
  <p:clrMapOvr>
    <a:masterClrMapping/>
  </p:clrMapOvr>
  <p:transition advTm="45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sis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9"/>
          <a:stretch>
            <a:fillRect/>
          </a:stretch>
        </p:blipFill>
        <p:spPr bwMode="auto">
          <a:xfrm>
            <a:off x="-46038" y="933450"/>
            <a:ext cx="6251576" cy="561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Oval 34"/>
          <p:cNvSpPr>
            <a:spLocks noChangeArrowheads="1"/>
          </p:cNvSpPr>
          <p:nvPr/>
        </p:nvSpPr>
        <p:spPr bwMode="auto">
          <a:xfrm>
            <a:off x="574675" y="1431925"/>
            <a:ext cx="4838700" cy="471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78" name="Textfeld 18"/>
          <p:cNvSpPr txBox="1">
            <a:spLocks noChangeArrowheads="1"/>
          </p:cNvSpPr>
          <p:nvPr/>
        </p:nvSpPr>
        <p:spPr bwMode="auto">
          <a:xfrm>
            <a:off x="485775" y="3389313"/>
            <a:ext cx="1441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injec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algn="l">
              <a:spcBef>
                <a:spcPct val="0"/>
              </a:spcBef>
            </a:pP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779" name="Textfeld 19"/>
          <p:cNvSpPr txBox="1">
            <a:spLocks noChangeArrowheads="1"/>
          </p:cNvSpPr>
          <p:nvPr/>
        </p:nvSpPr>
        <p:spPr bwMode="auto">
          <a:xfrm>
            <a:off x="468313" y="1052513"/>
            <a:ext cx="17315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acceleration</a:t>
            </a:r>
          </a:p>
        </p:txBody>
      </p:sp>
      <p:sp>
        <p:nvSpPr>
          <p:cNvPr id="31780" name="Textfeld 20"/>
          <p:cNvSpPr txBox="1">
            <a:spLocks noChangeArrowheads="1"/>
          </p:cNvSpPr>
          <p:nvPr/>
        </p:nvSpPr>
        <p:spPr bwMode="auto">
          <a:xfrm>
            <a:off x="4787900" y="3568700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extrac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algn="l">
              <a:spcBef>
                <a:spcPct val="0"/>
              </a:spcBef>
            </a:pP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tern mit 7 Zacken 16"/>
          <p:cNvSpPr/>
          <p:nvPr/>
        </p:nvSpPr>
        <p:spPr bwMode="auto">
          <a:xfrm>
            <a:off x="5641975" y="1204913"/>
            <a:ext cx="442913" cy="495300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782" name="AutoShape 10"/>
          <p:cNvSpPr>
            <a:spLocks noChangeArrowheads="1"/>
          </p:cNvSpPr>
          <p:nvPr/>
        </p:nvSpPr>
        <p:spPr bwMode="auto">
          <a:xfrm rot="5400000">
            <a:off x="5050632" y="5037931"/>
            <a:ext cx="195262" cy="288925"/>
          </a:xfrm>
          <a:prstGeom prst="flowChartCollat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83" name="AutoShape 10"/>
          <p:cNvSpPr>
            <a:spLocks noChangeArrowheads="1"/>
          </p:cNvSpPr>
          <p:nvPr/>
        </p:nvSpPr>
        <p:spPr bwMode="auto">
          <a:xfrm rot="5400000">
            <a:off x="5651501" y="1989137"/>
            <a:ext cx="360362" cy="360363"/>
          </a:xfrm>
          <a:prstGeom prst="flowChartCollat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84" name="Textfeld 5"/>
          <p:cNvSpPr txBox="1">
            <a:spLocks noChangeArrowheads="1"/>
          </p:cNvSpPr>
          <p:nvPr/>
        </p:nvSpPr>
        <p:spPr bwMode="auto">
          <a:xfrm>
            <a:off x="6121400" y="1990725"/>
            <a:ext cx="3059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DCCT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circulating current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0... 10 kHz</a:t>
            </a:r>
          </a:p>
        </p:txBody>
      </p:sp>
      <p:sp>
        <p:nvSpPr>
          <p:cNvPr id="31785" name="Textfeld 22"/>
          <p:cNvSpPr txBox="1">
            <a:spLocks noChangeArrowheads="1"/>
          </p:cNvSpPr>
          <p:nvPr/>
        </p:nvSpPr>
        <p:spPr bwMode="auto">
          <a:xfrm>
            <a:off x="6121400" y="1196975"/>
            <a:ext cx="3059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ACCT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 injected current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0.01... 1 MHz</a:t>
            </a:r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4932363" y="5178425"/>
            <a:ext cx="287337" cy="1952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25" name="AutoShape 11"/>
          <p:cNvSpPr>
            <a:spLocks noChangeArrowheads="1"/>
          </p:cNvSpPr>
          <p:nvPr/>
        </p:nvSpPr>
        <p:spPr bwMode="auto">
          <a:xfrm>
            <a:off x="5697538" y="2581275"/>
            <a:ext cx="530225" cy="4873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1788" name="Flussdiagramm: Datenträger mit direktem Zugriff 82"/>
          <p:cNvSpPr>
            <a:spLocks noChangeArrowheads="1"/>
          </p:cNvSpPr>
          <p:nvPr/>
        </p:nvSpPr>
        <p:spPr bwMode="auto">
          <a:xfrm rot="10800000">
            <a:off x="246063" y="4270375"/>
            <a:ext cx="322262" cy="293688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89" name="Flussdiagramm: Datenträger mit direktem Zugriff 82"/>
          <p:cNvSpPr>
            <a:spLocks noChangeArrowheads="1"/>
          </p:cNvSpPr>
          <p:nvPr/>
        </p:nvSpPr>
        <p:spPr bwMode="auto">
          <a:xfrm rot="10800000">
            <a:off x="5867400" y="3568700"/>
            <a:ext cx="504825" cy="320675"/>
          </a:xfrm>
          <a:prstGeom prst="flowChartMagneticDrum">
            <a:avLst/>
          </a:prstGeom>
          <a:solidFill>
            <a:srgbClr val="00FFFF"/>
          </a:solidFill>
          <a:ln w="3175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90" name="Textfeld 27"/>
          <p:cNvSpPr txBox="1">
            <a:spLocks noChangeArrowheads="1"/>
          </p:cNvSpPr>
          <p:nvPr/>
        </p:nvSpPr>
        <p:spPr bwMode="auto">
          <a:xfrm>
            <a:off x="6156325" y="2711450"/>
            <a:ext cx="3059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FCT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 bunch structure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0.01... 500 MHz</a:t>
            </a:r>
          </a:p>
        </p:txBody>
      </p:sp>
      <p:sp>
        <p:nvSpPr>
          <p:cNvPr id="31791" name="Textfeld 28"/>
          <p:cNvSpPr txBox="1">
            <a:spLocks noChangeArrowheads="1"/>
          </p:cNvSpPr>
          <p:nvPr/>
        </p:nvSpPr>
        <p:spPr bwMode="auto">
          <a:xfrm>
            <a:off x="6408738" y="350202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Faraday Cup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beam dump</a:t>
            </a:r>
          </a:p>
        </p:txBody>
      </p:sp>
      <p:sp>
        <p:nvSpPr>
          <p:cNvPr id="30" name="Stern mit 7 Zacken 29"/>
          <p:cNvSpPr/>
          <p:nvPr/>
        </p:nvSpPr>
        <p:spPr bwMode="auto">
          <a:xfrm>
            <a:off x="4787900" y="5322888"/>
            <a:ext cx="277813" cy="301625"/>
          </a:xfrm>
          <a:prstGeom prst="star7">
            <a:avLst/>
          </a:prstGeom>
          <a:solidFill>
            <a:srgbClr val="CC00CC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793" name="AutoShape 10"/>
          <p:cNvSpPr>
            <a:spLocks noChangeArrowheads="1"/>
          </p:cNvSpPr>
          <p:nvPr/>
        </p:nvSpPr>
        <p:spPr bwMode="auto">
          <a:xfrm rot="5400000">
            <a:off x="3322637" y="1109663"/>
            <a:ext cx="195263" cy="287338"/>
          </a:xfrm>
          <a:prstGeom prst="flowChartCollat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31794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Heavy Ion Synchrotron: Current Measurement</a:t>
            </a:r>
          </a:p>
        </p:txBody>
      </p:sp>
      <p:sp>
        <p:nvSpPr>
          <p:cNvPr id="23" name="Rectangle 25"/>
          <p:cNvSpPr txBox="1">
            <a:spLocks noChangeArrowheads="1"/>
          </p:cNvSpPr>
          <p:nvPr/>
        </p:nvSpPr>
        <p:spPr bwMode="auto">
          <a:xfrm>
            <a:off x="3792538" y="652759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277C7A1-5C4C-4D4F-9DF4-4259B21E5780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graphicFrame>
        <p:nvGraphicFramePr>
          <p:cNvPr id="26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687437"/>
              </p:ext>
            </p:extLst>
          </p:nvPr>
        </p:nvGraphicFramePr>
        <p:xfrm>
          <a:off x="1290893" y="2428660"/>
          <a:ext cx="3455613" cy="2938850"/>
        </p:xfrm>
        <a:graphic>
          <a:graphicData uri="http://schemas.openxmlformats.org/drawingml/2006/table">
            <a:tbl>
              <a:tblPr/>
              <a:tblGrid>
                <a:gridCol w="1843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Ion (Z)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 → 92 (p to U)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1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Circumference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216 m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Inj. type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Multiturn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Injection energy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 MeV/u 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Max. final energy 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  <a:sym typeface="Symbol"/>
                        </a:rPr>
                        <a:t> 2 GeV/u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1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Ramp duration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0.1 → 1.5 s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1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Acc. RF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0.8 → 5 MHz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Harmonic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 (= # bunches)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Bunching factor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0.4 → 0.08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Beam current</a:t>
                      </a:r>
                    </a:p>
                  </a:txBody>
                  <a:tcPr marL="82944" marR="82944" marT="41478" marB="4147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 µA to 100 mA</a:t>
                      </a:r>
                    </a:p>
                  </a:txBody>
                  <a:tcPr marL="82944" marR="82944" marT="41478" marB="414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954088" y="2016125"/>
            <a:ext cx="4049712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/>
              <a:t>Important parameters of SIS-18</a:t>
            </a:r>
          </a:p>
        </p:txBody>
      </p:sp>
    </p:spTree>
    <p:extLst>
      <p:ext uri="{BB962C8B-B14F-4D97-AF65-F5344CB8AC3E}">
        <p14:creationId xmlns:p14="http://schemas.microsoft.com/office/powerpoint/2010/main" val="3448331314"/>
      </p:ext>
    </p:extLst>
  </p:cSld>
  <p:clrMapOvr>
    <a:masterClrMapping/>
  </p:clrMapOvr>
  <p:transition advTm="45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03200" y="86525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108700" y="4487075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2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Sources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643438" y="705650"/>
            <a:ext cx="4356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Soleil, Paris, </a:t>
            </a:r>
            <a:r>
              <a:rPr lang="en-US" b="1" i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= 2.5 GeV,</a:t>
            </a:r>
            <a:r>
              <a:rPr lang="en-US" b="1" i="1">
                <a:latin typeface="Calibri" panose="020F0502020204030204" pitchFamily="34" charset="0"/>
                <a:cs typeface="Calibri" panose="020F0502020204030204" pitchFamily="34" charset="0"/>
              </a:rPr>
              <a:t> C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=  354 m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113" y="1197728"/>
            <a:ext cx="5663864" cy="343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788790"/>
            <a:ext cx="8858696" cy="566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Light Sources: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Synchrotron-based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with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1…8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Light from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undulators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wigglers, dipoles,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&lt; 10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(optical to deep UV)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Users in: </a:t>
            </a:r>
          </a:p>
          <a:p>
            <a:pPr marL="285750" indent="-285750" algn="l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iology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(e.g. protein crystallography) </a:t>
            </a:r>
          </a:p>
          <a:p>
            <a:pPr marL="285750" indent="-285750" algn="l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hemistry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(e.g. observation of reaction dynamics)</a:t>
            </a:r>
          </a:p>
          <a:p>
            <a:pPr marL="285750" indent="-285750" algn="l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material science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(e.g. x-ray diffraction) </a:t>
            </a:r>
          </a:p>
          <a:p>
            <a:pPr marL="285750" indent="-285750" algn="l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asic research in solid state and atomic physics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Unique setting: intense, broad-band light emission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monochromator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wavelength selection)   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National facilities in many counties, </a:t>
            </a: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international facilities. 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5300" y="4160356"/>
            <a:ext cx="3685492" cy="24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07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Spanish Synchrotron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Facility ALBA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25413" y="1155737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150"/>
            <a:ext cx="6026150" cy="43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107950" y="720762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Spanish national synchrotron light facility in Barcelona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34925" y="5679559"/>
            <a:ext cx="8339078" cy="67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Talk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Ubaldo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Iriso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 at DIPAC 2011, adweb.desy.de/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mpy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/DIPAC2011/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/sessi0n.htm</a:t>
            </a:r>
          </a:p>
          <a:p>
            <a:pPr algn="l">
              <a:lnSpc>
                <a:spcPct val="50000"/>
              </a:lnSpc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also w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ww.cells.es/Divisions/Accelerators/RF_Diagnostics/Diagnostics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5" t="57562" r="32278" b="5000"/>
          <a:stretch>
            <a:fillRect/>
          </a:stretch>
        </p:blipFill>
        <p:spPr bwMode="auto">
          <a:xfrm>
            <a:off x="6011863" y="3386175"/>
            <a:ext cx="28082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6156325" y="1081125"/>
            <a:ext cx="2843213" cy="22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Layout: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Beam lines: up to 30 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Electron energy: 3 GeV 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Top-up injection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Storage ring length: 268 m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Max. beam current: 0.4 A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Commissioning in 2011</a:t>
            </a:r>
          </a:p>
        </p:txBody>
      </p:sp>
    </p:spTree>
    <p:extLst>
      <p:ext uri="{BB962C8B-B14F-4D97-AF65-F5344CB8AC3E}">
        <p14:creationId xmlns:p14="http://schemas.microsoft.com/office/powerpoint/2010/main" val="70374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6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4886325" cy="471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2411413" y="3213100"/>
            <a:ext cx="1943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LINAC 100 MeV</a:t>
            </a:r>
          </a:p>
        </p:txBody>
      </p:sp>
      <p:sp>
        <p:nvSpPr>
          <p:cNvPr id="11271" name="Text Box 11"/>
          <p:cNvSpPr txBox="1">
            <a:spLocks noChangeArrowheads="1"/>
          </p:cNvSpPr>
          <p:nvPr/>
        </p:nvSpPr>
        <p:spPr bwMode="auto">
          <a:xfrm>
            <a:off x="1906588" y="3860800"/>
            <a:ext cx="295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Booster 100 MeV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3 GeV</a:t>
            </a:r>
          </a:p>
        </p:txBody>
      </p:sp>
      <p:sp>
        <p:nvSpPr>
          <p:cNvPr id="11272" name="Text Box 12"/>
          <p:cNvSpPr txBox="1">
            <a:spLocks noChangeArrowheads="1"/>
          </p:cNvSpPr>
          <p:nvPr/>
        </p:nvSpPr>
        <p:spPr bwMode="auto">
          <a:xfrm>
            <a:off x="1476375" y="4581525"/>
            <a:ext cx="295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Storage Ring: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3 GeV</a:t>
            </a:r>
          </a:p>
        </p:txBody>
      </p:sp>
      <p:sp>
        <p:nvSpPr>
          <p:cNvPr id="11275" name="Text Box 19"/>
          <p:cNvSpPr txBox="1">
            <a:spLocks noChangeArrowheads="1"/>
          </p:cNvSpPr>
          <p:nvPr/>
        </p:nvSpPr>
        <p:spPr bwMode="auto">
          <a:xfrm>
            <a:off x="71438" y="6148388"/>
            <a:ext cx="277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From U. Iriso, ALBA 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72966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Spanish Synchrotron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Facility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ALBA: Overview</a:t>
            </a:r>
            <a:endParaRPr lang="en-US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07950" y="720762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Spanish national synchrotron light facility in Barcelona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156325" y="1081125"/>
            <a:ext cx="2843213" cy="22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Layout: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Beam lines: up to 30 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Electron energy: 3 GeV 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Top-up injection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Storage ring length: 268 m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Max. beam current: 0.4 A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Commissioning in 2011</a:t>
            </a:r>
          </a:p>
        </p:txBody>
      </p:sp>
    </p:spTree>
    <p:extLst>
      <p:ext uri="{BB962C8B-B14F-4D97-AF65-F5344CB8AC3E}">
        <p14:creationId xmlns:p14="http://schemas.microsoft.com/office/powerpoint/2010/main" val="2122715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293" name="Group 35"/>
          <p:cNvGrpSpPr>
            <a:grpSpLocks/>
          </p:cNvGrpSpPr>
          <p:nvPr/>
        </p:nvGrpSpPr>
        <p:grpSpPr bwMode="auto">
          <a:xfrm>
            <a:off x="323850" y="1052513"/>
            <a:ext cx="5276850" cy="5400675"/>
            <a:chOff x="204" y="663"/>
            <a:chExt cx="3324" cy="3402"/>
          </a:xfrm>
        </p:grpSpPr>
        <p:pic>
          <p:nvPicPr>
            <p:cNvPr id="12298" name="Picture 5" descr="albari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74"/>
            <a:stretch>
              <a:fillRect/>
            </a:stretch>
          </p:blipFill>
          <p:spPr bwMode="auto">
            <a:xfrm>
              <a:off x="204" y="663"/>
              <a:ext cx="3324" cy="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299" name="Group 6"/>
            <p:cNvGrpSpPr>
              <a:grpSpLocks/>
            </p:cNvGrpSpPr>
            <p:nvPr/>
          </p:nvGrpSpPr>
          <p:grpSpPr bwMode="auto">
            <a:xfrm>
              <a:off x="1003" y="1821"/>
              <a:ext cx="698" cy="828"/>
              <a:chOff x="4400" y="981"/>
              <a:chExt cx="771" cy="915"/>
            </a:xfrm>
          </p:grpSpPr>
          <p:sp>
            <p:nvSpPr>
              <p:cNvPr id="12320" name="Rectangle 7"/>
              <p:cNvSpPr>
                <a:spLocks noChangeArrowheads="1"/>
              </p:cNvSpPr>
              <p:nvPr/>
            </p:nvSpPr>
            <p:spPr bwMode="auto">
              <a:xfrm>
                <a:off x="4400" y="981"/>
                <a:ext cx="657" cy="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FCT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DCCT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FCUP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AE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BCM</a:t>
                </a:r>
              </a:p>
            </p:txBody>
          </p:sp>
          <p:sp>
            <p:nvSpPr>
              <p:cNvPr id="12321" name="AutoShape 8"/>
              <p:cNvSpPr>
                <a:spLocks noChangeArrowheads="1"/>
              </p:cNvSpPr>
              <p:nvPr/>
            </p:nvSpPr>
            <p:spPr bwMode="auto">
              <a:xfrm>
                <a:off x="5057" y="1525"/>
                <a:ext cx="113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250 w 21600"/>
                  <a:gd name="T25" fmla="*/ 3250 h 21600"/>
                  <a:gd name="T26" fmla="*/ 18350 w 21600"/>
                  <a:gd name="T27" fmla="*/ 183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22" name="AutoShape 9"/>
              <p:cNvSpPr>
                <a:spLocks noChangeArrowheads="1"/>
              </p:cNvSpPr>
              <p:nvPr/>
            </p:nvSpPr>
            <p:spPr bwMode="auto">
              <a:xfrm rot="-5400000">
                <a:off x="5041" y="1333"/>
                <a:ext cx="113" cy="114"/>
              </a:xfrm>
              <a:prstGeom prst="can">
                <a:avLst>
                  <a:gd name="adj" fmla="val 25221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23" name="AutoShape 10"/>
              <p:cNvSpPr>
                <a:spLocks noChangeArrowheads="1"/>
              </p:cNvSpPr>
              <p:nvPr/>
            </p:nvSpPr>
            <p:spPr bwMode="auto">
              <a:xfrm rot="5400000">
                <a:off x="5023" y="1162"/>
                <a:ext cx="136" cy="136"/>
              </a:xfrm>
              <a:prstGeom prst="flowChartCollat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8235" name="AutoShape 11"/>
              <p:cNvSpPr>
                <a:spLocks noChangeArrowheads="1"/>
              </p:cNvSpPr>
              <p:nvPr/>
            </p:nvSpPr>
            <p:spPr bwMode="auto">
              <a:xfrm>
                <a:off x="5035" y="1003"/>
                <a:ext cx="136" cy="136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25" name="AutoShape 12"/>
              <p:cNvSpPr>
                <a:spLocks noChangeArrowheads="1"/>
              </p:cNvSpPr>
              <p:nvPr/>
            </p:nvSpPr>
            <p:spPr bwMode="auto">
              <a:xfrm>
                <a:off x="5062" y="1684"/>
                <a:ext cx="91" cy="90"/>
              </a:xfrm>
              <a:prstGeom prst="plus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300" name="Group 13"/>
            <p:cNvGrpSpPr>
              <a:grpSpLocks/>
            </p:cNvGrpSpPr>
            <p:nvPr/>
          </p:nvGrpSpPr>
          <p:grpSpPr bwMode="auto">
            <a:xfrm>
              <a:off x="2276" y="1873"/>
              <a:ext cx="913" cy="675"/>
              <a:chOff x="2381" y="1797"/>
              <a:chExt cx="1009" cy="746"/>
            </a:xfrm>
          </p:grpSpPr>
          <p:sp>
            <p:nvSpPr>
              <p:cNvPr id="12315" name="AutoShape 14"/>
              <p:cNvSpPr>
                <a:spLocks noChangeArrowheads="1"/>
              </p:cNvSpPr>
              <p:nvPr/>
            </p:nvSpPr>
            <p:spPr bwMode="auto">
              <a:xfrm rot="1174928">
                <a:off x="3179" y="1973"/>
                <a:ext cx="69" cy="104"/>
              </a:xfrm>
              <a:prstGeom prst="can">
                <a:avLst>
                  <a:gd name="adj" fmla="val 37681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8239" name="AutoShape 15"/>
              <p:cNvSpPr>
                <a:spLocks noChangeArrowheads="1"/>
              </p:cNvSpPr>
              <p:nvPr/>
            </p:nvSpPr>
            <p:spPr bwMode="auto">
              <a:xfrm>
                <a:off x="3181" y="1899"/>
                <a:ext cx="91" cy="114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17" name="Rectangle 16"/>
              <p:cNvSpPr>
                <a:spLocks noChangeArrowheads="1"/>
              </p:cNvSpPr>
              <p:nvPr/>
            </p:nvSpPr>
            <p:spPr bwMode="auto">
              <a:xfrm>
                <a:off x="2381" y="1797"/>
                <a:ext cx="656" cy="7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0"/>
                  </a:spcBef>
                </a:pPr>
                <a:r>
                  <a:rPr lang="en-US" sz="1600" b="1" u="sng">
                    <a:latin typeface="Calibri" panose="020F0502020204030204" pitchFamily="34" charset="0"/>
                    <a:cs typeface="Calibri" panose="020F0502020204030204" pitchFamily="34" charset="0"/>
                  </a:rPr>
                  <a:t>LTB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FCT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FCUP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3 BCM</a:t>
                </a:r>
              </a:p>
            </p:txBody>
          </p:sp>
          <p:sp>
            <p:nvSpPr>
              <p:cNvPr id="12318" name="AutoShape 17"/>
              <p:cNvSpPr>
                <a:spLocks noChangeArrowheads="1"/>
              </p:cNvSpPr>
              <p:nvPr/>
            </p:nvSpPr>
            <p:spPr bwMode="auto">
              <a:xfrm>
                <a:off x="3181" y="1815"/>
                <a:ext cx="91" cy="90"/>
              </a:xfrm>
              <a:prstGeom prst="plus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19" name="AutoShape 18"/>
              <p:cNvSpPr>
                <a:spLocks noChangeArrowheads="1"/>
              </p:cNvSpPr>
              <p:nvPr/>
            </p:nvSpPr>
            <p:spPr bwMode="auto">
              <a:xfrm>
                <a:off x="3299" y="2183"/>
                <a:ext cx="91" cy="90"/>
              </a:xfrm>
              <a:prstGeom prst="plus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301" name="Group 19"/>
            <p:cNvGrpSpPr>
              <a:grpSpLocks/>
            </p:cNvGrpSpPr>
            <p:nvPr/>
          </p:nvGrpSpPr>
          <p:grpSpPr bwMode="auto">
            <a:xfrm>
              <a:off x="1516" y="2387"/>
              <a:ext cx="1698" cy="1300"/>
              <a:chOff x="1542" y="2365"/>
              <a:chExt cx="1876" cy="1438"/>
            </a:xfrm>
          </p:grpSpPr>
          <p:sp>
            <p:nvSpPr>
              <p:cNvPr id="12311" name="AutoShape 20"/>
              <p:cNvSpPr>
                <a:spLocks noChangeArrowheads="1"/>
              </p:cNvSpPr>
              <p:nvPr/>
            </p:nvSpPr>
            <p:spPr bwMode="auto">
              <a:xfrm>
                <a:off x="1837" y="3690"/>
                <a:ext cx="113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250 w 21600"/>
                  <a:gd name="T25" fmla="*/ 3250 h 21600"/>
                  <a:gd name="T26" fmla="*/ 18350 w 21600"/>
                  <a:gd name="T27" fmla="*/ 183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12" name="AutoShape 21"/>
              <p:cNvSpPr>
                <a:spLocks noChangeArrowheads="1"/>
              </p:cNvSpPr>
              <p:nvPr/>
            </p:nvSpPr>
            <p:spPr bwMode="auto">
              <a:xfrm rot="1345533">
                <a:off x="1718" y="3663"/>
                <a:ext cx="113" cy="136"/>
              </a:xfrm>
              <a:prstGeom prst="flowChartCollat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8246" name="AutoShape 22"/>
              <p:cNvSpPr>
                <a:spLocks noChangeArrowheads="1"/>
              </p:cNvSpPr>
              <p:nvPr/>
            </p:nvSpPr>
            <p:spPr bwMode="auto">
              <a:xfrm>
                <a:off x="3305" y="2365"/>
                <a:ext cx="113" cy="113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14" name="Rectangle 23"/>
              <p:cNvSpPr>
                <a:spLocks noChangeArrowheads="1"/>
              </p:cNvSpPr>
              <p:nvPr/>
            </p:nvSpPr>
            <p:spPr bwMode="auto">
              <a:xfrm>
                <a:off x="1542" y="2819"/>
                <a:ext cx="884" cy="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0"/>
                  </a:spcBef>
                </a:pPr>
                <a:r>
                  <a:rPr lang="en-US" sz="1600" b="1" u="sng">
                    <a:latin typeface="Calibri" panose="020F0502020204030204" pitchFamily="34" charset="0"/>
                    <a:cs typeface="Calibri" panose="020F0502020204030204" pitchFamily="34" charset="0"/>
                  </a:rPr>
                  <a:t>BOOSTER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FCT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DCCT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AE</a:t>
                </a:r>
              </a:p>
            </p:txBody>
          </p:sp>
        </p:grpSp>
        <p:grpSp>
          <p:nvGrpSpPr>
            <p:cNvPr id="12302" name="Group 24"/>
            <p:cNvGrpSpPr>
              <a:grpSpLocks/>
            </p:cNvGrpSpPr>
            <p:nvPr/>
          </p:nvGrpSpPr>
          <p:grpSpPr bwMode="auto">
            <a:xfrm>
              <a:off x="305" y="722"/>
              <a:ext cx="1498" cy="392"/>
              <a:chOff x="204" y="524"/>
              <a:chExt cx="1655" cy="434"/>
            </a:xfrm>
          </p:grpSpPr>
          <p:sp>
            <p:nvSpPr>
              <p:cNvPr id="308249" name="AutoShape 25"/>
              <p:cNvSpPr>
                <a:spLocks noChangeArrowheads="1"/>
              </p:cNvSpPr>
              <p:nvPr/>
            </p:nvSpPr>
            <p:spPr bwMode="auto">
              <a:xfrm>
                <a:off x="1338" y="845"/>
                <a:ext cx="116" cy="113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8250" name="AutoShape 26"/>
              <p:cNvSpPr>
                <a:spLocks noChangeArrowheads="1"/>
              </p:cNvSpPr>
              <p:nvPr/>
            </p:nvSpPr>
            <p:spPr bwMode="auto">
              <a:xfrm>
                <a:off x="1746" y="675"/>
                <a:ext cx="113" cy="113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10" name="Rectangle 27"/>
              <p:cNvSpPr>
                <a:spLocks noChangeArrowheads="1"/>
              </p:cNvSpPr>
              <p:nvPr/>
            </p:nvSpPr>
            <p:spPr bwMode="auto">
              <a:xfrm>
                <a:off x="204" y="524"/>
                <a:ext cx="884" cy="4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0"/>
                  </a:spcBef>
                </a:pPr>
                <a:r>
                  <a:rPr lang="en-US" sz="1600" b="1" u="sng">
                    <a:latin typeface="Calibri" panose="020F0502020204030204" pitchFamily="34" charset="0"/>
                    <a:cs typeface="Calibri" panose="020F0502020204030204" pitchFamily="34" charset="0"/>
                  </a:rPr>
                  <a:t>BTS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2 FCT</a:t>
                </a:r>
              </a:p>
            </p:txBody>
          </p:sp>
        </p:grpSp>
        <p:grpSp>
          <p:nvGrpSpPr>
            <p:cNvPr id="12303" name="Group 28"/>
            <p:cNvGrpSpPr>
              <a:grpSpLocks/>
            </p:cNvGrpSpPr>
            <p:nvPr/>
          </p:nvGrpSpPr>
          <p:grpSpPr bwMode="auto">
            <a:xfrm>
              <a:off x="1845" y="976"/>
              <a:ext cx="882" cy="834"/>
              <a:chOff x="1905" y="805"/>
              <a:chExt cx="975" cy="922"/>
            </a:xfrm>
          </p:grpSpPr>
          <p:sp>
            <p:nvSpPr>
              <p:cNvPr id="12304" name="AutoShape 29"/>
              <p:cNvSpPr>
                <a:spLocks noChangeArrowheads="1"/>
              </p:cNvSpPr>
              <p:nvPr/>
            </p:nvSpPr>
            <p:spPr bwMode="auto">
              <a:xfrm>
                <a:off x="2767" y="913"/>
                <a:ext cx="113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250 w 21600"/>
                  <a:gd name="T25" fmla="*/ 3250 h 21600"/>
                  <a:gd name="T26" fmla="*/ 18350 w 21600"/>
                  <a:gd name="T27" fmla="*/ 183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05" name="AutoShape 30"/>
              <p:cNvSpPr>
                <a:spLocks noChangeArrowheads="1"/>
              </p:cNvSpPr>
              <p:nvPr/>
            </p:nvSpPr>
            <p:spPr bwMode="auto">
              <a:xfrm rot="2029373">
                <a:off x="2670" y="845"/>
                <a:ext cx="113" cy="136"/>
              </a:xfrm>
              <a:prstGeom prst="flowChartCollat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8255" name="AutoShape 31"/>
              <p:cNvSpPr>
                <a:spLocks noChangeArrowheads="1"/>
              </p:cNvSpPr>
              <p:nvPr/>
            </p:nvSpPr>
            <p:spPr bwMode="auto">
              <a:xfrm>
                <a:off x="2590" y="805"/>
                <a:ext cx="113" cy="113"/>
              </a:xfrm>
              <a:prstGeom prst="star5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07" name="Rectangle 32"/>
              <p:cNvSpPr>
                <a:spLocks noChangeArrowheads="1"/>
              </p:cNvSpPr>
              <p:nvPr/>
            </p:nvSpPr>
            <p:spPr bwMode="auto">
              <a:xfrm>
                <a:off x="1905" y="981"/>
                <a:ext cx="656" cy="7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0"/>
                  </a:spcBef>
                </a:pPr>
                <a:r>
                  <a:rPr lang="en-US" sz="1600" b="1" u="sng">
                    <a:latin typeface="Calibri" panose="020F0502020204030204" pitchFamily="34" charset="0"/>
                    <a:cs typeface="Calibri" panose="020F0502020204030204" pitchFamily="34" charset="0"/>
                  </a:rPr>
                  <a:t>SR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FCT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DCCT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sz="1600">
                    <a:latin typeface="Calibri" panose="020F0502020204030204" pitchFamily="34" charset="0"/>
                    <a:cs typeface="Calibri" panose="020F0502020204030204" pitchFamily="34" charset="0"/>
                  </a:rPr>
                  <a:t>1 AE</a:t>
                </a:r>
              </a:p>
            </p:txBody>
          </p:sp>
        </p:grpSp>
      </p:grpSp>
      <p:sp>
        <p:nvSpPr>
          <p:cNvPr id="12294" name="Text Box 34"/>
          <p:cNvSpPr txBox="1">
            <a:spLocks noChangeArrowheads="1"/>
          </p:cNvSpPr>
          <p:nvPr/>
        </p:nvSpPr>
        <p:spPr bwMode="auto">
          <a:xfrm>
            <a:off x="5651500" y="1196975"/>
            <a:ext cx="34925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current:</a:t>
            </a:r>
          </a:p>
          <a:p>
            <a:pPr algn="l">
              <a:lnSpc>
                <a:spcPct val="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Amount of electrons </a:t>
            </a:r>
          </a:p>
          <a:p>
            <a:pPr algn="l">
              <a:lnSpc>
                <a:spcPct val="6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accelerated, </a:t>
            </a:r>
          </a:p>
          <a:p>
            <a:pPr algn="l">
              <a:lnSpc>
                <a:spcPct val="6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transported and stored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Several in transport lines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One per ring</a:t>
            </a:r>
          </a:p>
        </p:txBody>
      </p:sp>
      <p:sp>
        <p:nvSpPr>
          <p:cNvPr id="12295" name="Text Box 36"/>
          <p:cNvSpPr txBox="1">
            <a:spLocks noChangeArrowheads="1"/>
          </p:cNvSpPr>
          <p:nvPr/>
        </p:nvSpPr>
        <p:spPr bwMode="auto">
          <a:xfrm>
            <a:off x="5692775" y="3362325"/>
            <a:ext cx="3636963" cy="181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Abbreviation:</a:t>
            </a:r>
          </a:p>
          <a:p>
            <a:pPr algn="l">
              <a:lnSpc>
                <a:spcPct val="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FCT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Fast Current Transformer</a:t>
            </a:r>
          </a:p>
          <a:p>
            <a:pPr algn="l">
              <a:lnSpc>
                <a:spcPct val="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DCCT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dc transformer</a:t>
            </a:r>
          </a:p>
          <a:p>
            <a:pPr algn="l">
              <a:lnSpc>
                <a:spcPct val="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FCUP: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Faraday Cup</a:t>
            </a:r>
          </a:p>
          <a:p>
            <a:pPr algn="l">
              <a:lnSpc>
                <a:spcPct val="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 Annular Electrode</a:t>
            </a:r>
          </a:p>
          <a:p>
            <a:pPr algn="l">
              <a:lnSpc>
                <a:spcPct val="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BCM: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Bunch Charge Monitor</a:t>
            </a:r>
          </a:p>
        </p:txBody>
      </p:sp>
      <p:sp>
        <p:nvSpPr>
          <p:cNvPr id="12296" name="Text Box 37"/>
          <p:cNvSpPr txBox="1">
            <a:spLocks noChangeArrowheads="1"/>
          </p:cNvSpPr>
          <p:nvPr/>
        </p:nvSpPr>
        <p:spPr bwMode="auto">
          <a:xfrm>
            <a:off x="5651500" y="5237163"/>
            <a:ext cx="3492500" cy="110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Remark:</a:t>
            </a:r>
          </a:p>
          <a:p>
            <a:pPr algn="l">
              <a:lnSpc>
                <a:spcPct val="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AE: Annular Electrode</a:t>
            </a:r>
          </a:p>
          <a:p>
            <a:pPr algn="l">
              <a:lnSpc>
                <a:spcPct val="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i.e. circular electrode acting </a:t>
            </a:r>
          </a:p>
          <a:p>
            <a:pPr algn="l">
              <a:lnSpc>
                <a:spcPct val="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like a high frequency pick-up</a:t>
            </a:r>
          </a:p>
        </p:txBody>
      </p:sp>
      <p:sp>
        <p:nvSpPr>
          <p:cNvPr id="12297" name="Text Box 38"/>
          <p:cNvSpPr txBox="1">
            <a:spLocks noChangeArrowheads="1"/>
          </p:cNvSpPr>
          <p:nvPr/>
        </p:nvSpPr>
        <p:spPr bwMode="auto">
          <a:xfrm>
            <a:off x="71438" y="6148388"/>
            <a:ext cx="277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From U. Iriso, ALBA </a:t>
            </a: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66445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Appendix: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Synchrotron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Facility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ALBA: Current Meas.</a:t>
            </a:r>
            <a:endParaRPr lang="en-US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883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for Current Measurement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25400" y="702253"/>
            <a:ext cx="8702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is the basic quantity for accelerators!</a:t>
            </a:r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168275" y="1129291"/>
            <a:ext cx="8975725" cy="497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Transformer: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beam’s magnetic field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magnetic field is guided by a high μ toroid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types: passive (large bandwidth), active (low droop)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      and dc (two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toroids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+ modulation)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lower threshold by magnetic noise: about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&gt; 1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non-destructive, used for all beams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 cup: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beam’s charge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 threshold by I/U-converter: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totally destructive, used for low energy beams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Scintillator,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 of the particle’s energy loss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IC, SEM: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particle counting (Scintillator)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secondary current: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IC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from gas ionization or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sec. e</a:t>
            </a:r>
            <a:r>
              <a:rPr lang="en-US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emission  surface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no lower threshold due to single particle counting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partly destructive, used for high energy beams</a:t>
            </a:r>
          </a:p>
        </p:txBody>
      </p:sp>
      <p:sp>
        <p:nvSpPr>
          <p:cNvPr id="5" name="Textfeld 4">
            <a:hlinkClick r:id="rId3" action="ppaction://hlinksldjump"/>
          </p:cNvPr>
          <p:cNvSpPr txBox="1"/>
          <p:nvPr/>
        </p:nvSpPr>
        <p:spPr>
          <a:xfrm>
            <a:off x="5892801" y="6249730"/>
            <a:ext cx="3251199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4" action="ppaction://hlinksldjump"/>
              </a:rPr>
              <a:t> To questions on current measurement</a:t>
            </a:r>
            <a:endParaRPr lang="en-US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594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50005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Current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ransformers 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29980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numerical value of the earth magnetic field?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sensitivity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of a beam current transformer?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rise time constant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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rise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and to which cut-off frequency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???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is it connected?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droop time constant 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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droop</a:t>
            </a:r>
            <a:r>
              <a:rPr lang="en-US" altLang="de-DE" b="1" i="1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to which cut-off frequency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???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is it connected?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Why a single bunch of 1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cannot be measured by a FCT?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principle idea behind a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current transformer?</a:t>
            </a:r>
            <a:endParaRPr lang="en-US" alt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feld 3">
            <a:hlinkClick r:id="rId3" action="ppaction://hlinksldjump"/>
          </p:cNvPr>
          <p:cNvSpPr txBox="1"/>
          <p:nvPr/>
        </p:nvSpPr>
        <p:spPr>
          <a:xfrm>
            <a:off x="6267938" y="6158523"/>
            <a:ext cx="2485293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Back to Faraday Cup</a:t>
            </a:r>
          </a:p>
        </p:txBody>
      </p:sp>
    </p:spTree>
    <p:extLst>
      <p:ext uri="{BB962C8B-B14F-4D97-AF65-F5344CB8AC3E}">
        <p14:creationId xmlns:p14="http://schemas.microsoft.com/office/powerpoint/2010/main" val="3103809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Group 64"/>
          <p:cNvGrpSpPr>
            <a:grpSpLocks/>
          </p:cNvGrpSpPr>
          <p:nvPr/>
        </p:nvGrpSpPr>
        <p:grpSpPr bwMode="auto">
          <a:xfrm>
            <a:off x="3638523" y="2761228"/>
            <a:ext cx="2651125" cy="2792413"/>
            <a:chOff x="3736" y="726"/>
            <a:chExt cx="1670" cy="1759"/>
          </a:xfrm>
        </p:grpSpPr>
        <p:pic>
          <p:nvPicPr>
            <p:cNvPr id="7177" name="Picture 7" descr="wcm_bandwidth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6" y="726"/>
              <a:ext cx="1670" cy="1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Line 8"/>
            <p:cNvSpPr>
              <a:spLocks noChangeShapeType="1"/>
            </p:cNvSpPr>
            <p:nvPr/>
          </p:nvSpPr>
          <p:spPr bwMode="auto">
            <a:xfrm flipH="1" flipV="1">
              <a:off x="4272" y="1795"/>
              <a:ext cx="0" cy="24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79" name="Line 9"/>
            <p:cNvSpPr>
              <a:spLocks noChangeShapeType="1"/>
            </p:cNvSpPr>
            <p:nvPr/>
          </p:nvSpPr>
          <p:spPr bwMode="auto">
            <a:xfrm flipV="1">
              <a:off x="5014" y="1812"/>
              <a:ext cx="0" cy="23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4067" y="2039"/>
              <a:ext cx="483" cy="446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 </a:t>
              </a:r>
              <a:r>
                <a:rPr lang="de-DE" altLang="de-DE" sz="1600" b="1" i="1" dirty="0" err="1" smtClean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f</a:t>
              </a:r>
              <a:r>
                <a:rPr lang="de-DE" altLang="de-DE" sz="2000" i="1" baseline="-250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endParaRPr lang="de-DE" altLang="de-DE" sz="2000" i="1" baseline="-250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2000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=R/L</a:t>
              </a:r>
              <a:endParaRPr lang="en-US" altLang="de-DE" sz="20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81" name="Text Box 11"/>
            <p:cNvSpPr txBox="1">
              <a:spLocks noChangeArrowheads="1"/>
            </p:cNvSpPr>
            <p:nvPr/>
          </p:nvSpPr>
          <p:spPr bwMode="auto">
            <a:xfrm>
              <a:off x="4708" y="2036"/>
              <a:ext cx="561" cy="446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 dirty="0" err="1" smtClean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f</a:t>
              </a:r>
              <a:r>
                <a:rPr lang="de-DE" altLang="de-DE" sz="2000" i="1" baseline="-250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high</a:t>
              </a:r>
              <a:endParaRPr lang="de-DE" altLang="de-DE" sz="2000" i="1" baseline="-250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2000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de-DE" altLang="de-DE" sz="2000" i="1" dirty="0">
                  <a:latin typeface="Calibri" panose="020F0502020204030204" pitchFamily="34" charset="0"/>
                  <a:cs typeface="Calibri" panose="020F0502020204030204" pitchFamily="34" charset="0"/>
                </a:rPr>
                <a:t>1/RC</a:t>
              </a:r>
              <a:r>
                <a:rPr lang="de-DE" altLang="de-DE" sz="2000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US" altLang="de-DE" sz="20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125413" y="1122685"/>
            <a:ext cx="605388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75" name="Rectangle 5"/>
              <p:cNvSpPr>
                <a:spLocks noChangeArrowheads="1"/>
              </p:cNvSpPr>
              <p:nvPr/>
            </p:nvSpPr>
            <p:spPr bwMode="auto">
              <a:xfrm>
                <a:off x="176213" y="737468"/>
                <a:ext cx="6286500" cy="1799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0"/>
                  </a:spcBef>
                </a:pPr>
                <a:r>
                  <a:rPr lang="en-US" altLang="de-DE" sz="2000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Time domain description: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Droop time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l-GR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droop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1/( 2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L/R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 time:   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1/( 2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) = </a:t>
                </a:r>
                <a:r>
                  <a:rPr lang="en-US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RC</a:t>
                </a:r>
                <a:r>
                  <a:rPr lang="en-US" altLang="de-DE" b="1" i="1" baseline="-25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(ideal without cables)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 time:    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altLang="de-DE" b="1" i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1/(2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)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𝑺</m:t>
                            </m:r>
                          </m:sub>
                        </m:sSub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𝑺</m:t>
                            </m:r>
                          </m:sub>
                        </m:sSub>
                        <m:r>
                          <a:rPr lang="de-DE" altLang="de-DE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</m:e>
                    </m:rad>
                  </m:oMath>
                </a14:m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cables)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loss resistivity,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for measuring</a:t>
                </a:r>
                <a:r>
                  <a: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17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213" y="737468"/>
                <a:ext cx="6286500" cy="1799788"/>
              </a:xfrm>
              <a:prstGeom prst="rect">
                <a:avLst/>
              </a:prstGeom>
              <a:blipFill>
                <a:blip r:embed="rId4"/>
                <a:stretch>
                  <a:fillRect l="-1067" t="-2034" b="-33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5681565" y="2818318"/>
            <a:ext cx="3326799" cy="3331590"/>
            <a:chOff x="5318947" y="3417042"/>
            <a:chExt cx="3326799" cy="3331590"/>
          </a:xfrm>
        </p:grpSpPr>
        <p:grpSp>
          <p:nvGrpSpPr>
            <p:cNvPr id="4" name="Gruppieren 3"/>
            <p:cNvGrpSpPr/>
            <p:nvPr/>
          </p:nvGrpSpPr>
          <p:grpSpPr>
            <a:xfrm>
              <a:off x="6148867" y="3645612"/>
              <a:ext cx="2496879" cy="2422446"/>
              <a:chOff x="6244560" y="3390149"/>
              <a:chExt cx="2496879" cy="2560945"/>
            </a:xfrm>
          </p:grpSpPr>
          <p:pic>
            <p:nvPicPr>
              <p:cNvPr id="7444" name="Picture 276" descr="E:\CAS General 2018\Vorlagen Instrumentation\baseline shift model_beam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22" t="13545" r="12992" b="11464"/>
              <a:stretch/>
            </p:blipFill>
            <p:spPr bwMode="auto">
              <a:xfrm>
                <a:off x="6244560" y="3390968"/>
                <a:ext cx="2426946" cy="12317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45" name="Picture 277" descr="E:\CAS General 2018\Vorlagen Instrumentation\baseline shift model_shift.pn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4" t="9725" r="11651"/>
              <a:stretch/>
            </p:blipFill>
            <p:spPr bwMode="auto">
              <a:xfrm>
                <a:off x="6274989" y="4445223"/>
                <a:ext cx="2466450" cy="15058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feld 2"/>
              <p:cNvSpPr txBox="1"/>
              <p:nvPr/>
            </p:nvSpPr>
            <p:spPr>
              <a:xfrm>
                <a:off x="6997551" y="3390149"/>
                <a:ext cx="1360967" cy="292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beam current</a:t>
                </a:r>
                <a:endParaRPr lang="en-US" sz="12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7675563" y="4506085"/>
                <a:ext cx="884272" cy="309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 smtClean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signal</a:t>
                </a:r>
                <a:endParaRPr lang="en-US" sz="13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6658824" y="5402765"/>
                <a:ext cx="1101803" cy="309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300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baseline</a:t>
                </a:r>
                <a:endParaRPr lang="en-US" sz="13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" name="Textfeld 4"/>
            <p:cNvSpPr txBox="1"/>
            <p:nvPr/>
          </p:nvSpPr>
          <p:spPr>
            <a:xfrm>
              <a:off x="5318947" y="6194634"/>
              <a:ext cx="3091523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Baseline</a:t>
              </a:r>
              <a:r>
                <a:rPr lang="en-US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lang="en-US" sz="1500" b="1" i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1500" b="1" i="1" baseline="-250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base</a:t>
              </a:r>
              <a:r>
                <a:rPr lang="en-US" sz="1500" b="1" i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500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 1 </a:t>
              </a:r>
              <a:r>
                <a:rPr lang="en-US" sz="1500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 </a:t>
              </a:r>
              <a:r>
                <a:rPr lang="en-US" sz="1500" b="1" dirty="0" err="1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exp</a:t>
              </a:r>
              <a:r>
                <a:rPr lang="en-US" sz="1500" b="1" i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(-t/</a:t>
              </a:r>
              <a:r>
                <a:rPr lang="en-US" sz="1500" b="1" i="1" baseline="-25000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droop</a:t>
              </a:r>
              <a:r>
                <a:rPr lang="en-US" sz="1500" b="1" dirty="0" smtClean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)</a:t>
              </a:r>
              <a:endParaRPr lang="en-US" sz="1500" b="1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sz="1500" b="1" dirty="0" smtClean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positive</a:t>
              </a:r>
              <a:r>
                <a:rPr lang="en-US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&amp; </a:t>
              </a:r>
              <a:r>
                <a:rPr lang="en-US" sz="1500" b="1" dirty="0" smtClean="0">
                  <a:solidFill>
                    <a:srgbClr val="00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negative</a:t>
              </a:r>
              <a:r>
                <a:rPr lang="en-US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areas are equal</a:t>
              </a:r>
              <a:endParaRPr lang="en-US" sz="15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" name="Gerade Verbindung mit Pfeil 6"/>
            <p:cNvCxnSpPr/>
            <p:nvPr/>
          </p:nvCxnSpPr>
          <p:spPr bwMode="auto">
            <a:xfrm flipV="1">
              <a:off x="8204479" y="5687670"/>
              <a:ext cx="58346" cy="4741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Textfeld 28"/>
            <p:cNvSpPr txBox="1"/>
            <p:nvPr/>
          </p:nvSpPr>
          <p:spPr>
            <a:xfrm>
              <a:off x="6438680" y="3417042"/>
              <a:ext cx="1226254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train:</a:t>
              </a:r>
              <a:endParaRPr lang="en-US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 bwMode="auto">
            <a:xfrm>
              <a:off x="8204479" y="5447157"/>
              <a:ext cx="121546" cy="198596"/>
            </a:xfrm>
            <a:custGeom>
              <a:avLst/>
              <a:gdLst>
                <a:gd name="connsiteX0" fmla="*/ 0 w 121546"/>
                <a:gd name="connsiteY0" fmla="*/ 0 h 202350"/>
                <a:gd name="connsiteX1" fmla="*/ 20097 w 121546"/>
                <a:gd name="connsiteY1" fmla="*/ 125604 h 202350"/>
                <a:gd name="connsiteX2" fmla="*/ 40194 w 121546"/>
                <a:gd name="connsiteY2" fmla="*/ 170822 h 202350"/>
                <a:gd name="connsiteX3" fmla="*/ 75363 w 121546"/>
                <a:gd name="connsiteY3" fmla="*/ 200967 h 202350"/>
                <a:gd name="connsiteX4" fmla="*/ 110532 w 121546"/>
                <a:gd name="connsiteY4" fmla="*/ 125604 h 202350"/>
                <a:gd name="connsiteX5" fmla="*/ 120580 w 121546"/>
                <a:gd name="connsiteY5" fmla="*/ 30145 h 202350"/>
                <a:gd name="connsiteX6" fmla="*/ 120580 w 121546"/>
                <a:gd name="connsiteY6" fmla="*/ 0 h 20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546" h="202350">
                  <a:moveTo>
                    <a:pt x="0" y="0"/>
                  </a:moveTo>
                  <a:cubicBezTo>
                    <a:pt x="6699" y="48567"/>
                    <a:pt x="13398" y="97134"/>
                    <a:pt x="20097" y="125604"/>
                  </a:cubicBezTo>
                  <a:cubicBezTo>
                    <a:pt x="26796" y="154074"/>
                    <a:pt x="30983" y="158262"/>
                    <a:pt x="40194" y="170822"/>
                  </a:cubicBezTo>
                  <a:cubicBezTo>
                    <a:pt x="49405" y="183383"/>
                    <a:pt x="63640" y="208503"/>
                    <a:pt x="75363" y="200967"/>
                  </a:cubicBezTo>
                  <a:cubicBezTo>
                    <a:pt x="87086" y="193431"/>
                    <a:pt x="102996" y="154074"/>
                    <a:pt x="110532" y="125604"/>
                  </a:cubicBezTo>
                  <a:cubicBezTo>
                    <a:pt x="118068" y="97134"/>
                    <a:pt x="118905" y="51079"/>
                    <a:pt x="120580" y="30145"/>
                  </a:cubicBezTo>
                  <a:cubicBezTo>
                    <a:pt x="122255" y="9211"/>
                    <a:pt x="121417" y="4605"/>
                    <a:pt x="120580" y="0"/>
                  </a:cubicBezTo>
                </a:path>
              </a:pathLst>
            </a:custGeom>
            <a:solidFill>
              <a:srgbClr val="000099">
                <a:alpha val="84000"/>
              </a:srgbClr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Freihandform 9"/>
            <p:cNvSpPr/>
            <p:nvPr/>
          </p:nvSpPr>
          <p:spPr bwMode="auto">
            <a:xfrm>
              <a:off x="8326025" y="4983255"/>
              <a:ext cx="84445" cy="473000"/>
            </a:xfrm>
            <a:custGeom>
              <a:avLst/>
              <a:gdLst>
                <a:gd name="connsiteX0" fmla="*/ 0 w 85411"/>
                <a:gd name="connsiteY0" fmla="*/ 437831 h 457928"/>
                <a:gd name="connsiteX1" fmla="*/ 10049 w 85411"/>
                <a:gd name="connsiteY1" fmla="*/ 297154 h 457928"/>
                <a:gd name="connsiteX2" fmla="*/ 15073 w 85411"/>
                <a:gd name="connsiteY2" fmla="*/ 141405 h 457928"/>
                <a:gd name="connsiteX3" fmla="*/ 30145 w 85411"/>
                <a:gd name="connsiteY3" fmla="*/ 40921 h 457928"/>
                <a:gd name="connsiteX4" fmla="*/ 35169 w 85411"/>
                <a:gd name="connsiteY4" fmla="*/ 728 h 457928"/>
                <a:gd name="connsiteX5" fmla="*/ 45218 w 85411"/>
                <a:gd name="connsiteY5" fmla="*/ 71066 h 457928"/>
                <a:gd name="connsiteX6" fmla="*/ 60290 w 85411"/>
                <a:gd name="connsiteY6" fmla="*/ 191646 h 457928"/>
                <a:gd name="connsiteX7" fmla="*/ 70339 w 85411"/>
                <a:gd name="connsiteY7" fmla="*/ 307202 h 457928"/>
                <a:gd name="connsiteX8" fmla="*/ 70339 w 85411"/>
                <a:gd name="connsiteY8" fmla="*/ 422758 h 457928"/>
                <a:gd name="connsiteX9" fmla="*/ 85411 w 85411"/>
                <a:gd name="connsiteY9" fmla="*/ 457928 h 457928"/>
                <a:gd name="connsiteX0" fmla="*/ 0 w 85411"/>
                <a:gd name="connsiteY0" fmla="*/ 461685 h 461685"/>
                <a:gd name="connsiteX1" fmla="*/ 10049 w 85411"/>
                <a:gd name="connsiteY1" fmla="*/ 297154 h 461685"/>
                <a:gd name="connsiteX2" fmla="*/ 15073 w 85411"/>
                <a:gd name="connsiteY2" fmla="*/ 141405 h 461685"/>
                <a:gd name="connsiteX3" fmla="*/ 30145 w 85411"/>
                <a:gd name="connsiteY3" fmla="*/ 40921 h 461685"/>
                <a:gd name="connsiteX4" fmla="*/ 35169 w 85411"/>
                <a:gd name="connsiteY4" fmla="*/ 728 h 461685"/>
                <a:gd name="connsiteX5" fmla="*/ 45218 w 85411"/>
                <a:gd name="connsiteY5" fmla="*/ 71066 h 461685"/>
                <a:gd name="connsiteX6" fmla="*/ 60290 w 85411"/>
                <a:gd name="connsiteY6" fmla="*/ 191646 h 461685"/>
                <a:gd name="connsiteX7" fmla="*/ 70339 w 85411"/>
                <a:gd name="connsiteY7" fmla="*/ 307202 h 461685"/>
                <a:gd name="connsiteX8" fmla="*/ 70339 w 85411"/>
                <a:gd name="connsiteY8" fmla="*/ 422758 h 461685"/>
                <a:gd name="connsiteX9" fmla="*/ 85411 w 85411"/>
                <a:gd name="connsiteY9" fmla="*/ 457928 h 46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411" h="461685">
                  <a:moveTo>
                    <a:pt x="0" y="461685"/>
                  </a:moveTo>
                  <a:cubicBezTo>
                    <a:pt x="3768" y="416048"/>
                    <a:pt x="7537" y="350534"/>
                    <a:pt x="10049" y="297154"/>
                  </a:cubicBezTo>
                  <a:cubicBezTo>
                    <a:pt x="12561" y="243774"/>
                    <a:pt x="11724" y="184110"/>
                    <a:pt x="15073" y="141405"/>
                  </a:cubicBezTo>
                  <a:cubicBezTo>
                    <a:pt x="18422" y="98700"/>
                    <a:pt x="26796" y="64367"/>
                    <a:pt x="30145" y="40921"/>
                  </a:cubicBezTo>
                  <a:cubicBezTo>
                    <a:pt x="33494" y="17475"/>
                    <a:pt x="32657" y="-4296"/>
                    <a:pt x="35169" y="728"/>
                  </a:cubicBezTo>
                  <a:cubicBezTo>
                    <a:pt x="37681" y="5752"/>
                    <a:pt x="41031" y="39246"/>
                    <a:pt x="45218" y="71066"/>
                  </a:cubicBezTo>
                  <a:cubicBezTo>
                    <a:pt x="49405" y="102886"/>
                    <a:pt x="56103" y="152290"/>
                    <a:pt x="60290" y="191646"/>
                  </a:cubicBezTo>
                  <a:cubicBezTo>
                    <a:pt x="64477" y="231002"/>
                    <a:pt x="68664" y="268683"/>
                    <a:pt x="70339" y="307202"/>
                  </a:cubicBezTo>
                  <a:cubicBezTo>
                    <a:pt x="72014" y="345721"/>
                    <a:pt x="67827" y="397637"/>
                    <a:pt x="70339" y="422758"/>
                  </a:cubicBezTo>
                  <a:cubicBezTo>
                    <a:pt x="72851" y="447879"/>
                    <a:pt x="79131" y="452903"/>
                    <a:pt x="85411" y="457928"/>
                  </a:cubicBezTo>
                </a:path>
              </a:pathLst>
            </a:custGeom>
            <a:solidFill>
              <a:srgbClr val="CC0099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6" name="Picture 8" descr="LCR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816298"/>
            <a:ext cx="3090490" cy="186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Response of the Passive Transformer: Rise and Droop Time</a:t>
            </a:r>
          </a:p>
        </p:txBody>
      </p:sp>
      <p:grpSp>
        <p:nvGrpSpPr>
          <p:cNvPr id="88" name="Gruppieren 87"/>
          <p:cNvGrpSpPr/>
          <p:nvPr/>
        </p:nvGrpSpPr>
        <p:grpSpPr>
          <a:xfrm>
            <a:off x="182167" y="2756784"/>
            <a:ext cx="3307122" cy="2584597"/>
            <a:chOff x="182167" y="2756784"/>
            <a:chExt cx="3307122" cy="2584597"/>
          </a:xfrm>
        </p:grpSpPr>
        <p:sp>
          <p:nvSpPr>
            <p:cNvPr id="89" name="Freihandform 88"/>
            <p:cNvSpPr/>
            <p:nvPr/>
          </p:nvSpPr>
          <p:spPr bwMode="auto">
            <a:xfrm>
              <a:off x="666750" y="4063807"/>
              <a:ext cx="1131005" cy="779803"/>
            </a:xfrm>
            <a:custGeom>
              <a:avLst/>
              <a:gdLst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9300 w 1131005"/>
                <a:gd name="connsiteY15" fmla="*/ 349442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806450 w 1131005"/>
                <a:gd name="connsiteY18" fmla="*/ 590742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806450 w 1131005"/>
                <a:gd name="connsiteY18" fmla="*/ 590742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793293 w 1131005"/>
                <a:gd name="connsiteY18" fmla="*/ 600610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793293 w 1131005"/>
                <a:gd name="connsiteY18" fmla="*/ 600610 h 778899"/>
                <a:gd name="connsiteX19" fmla="*/ 809053 w 1131005"/>
                <a:gd name="connsiteY19" fmla="*/ 664110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41400 w 1131005"/>
                <a:gd name="connsiteY26" fmla="*/ 635192 h 778422"/>
                <a:gd name="connsiteX27" fmla="*/ 1079500 w 1131005"/>
                <a:gd name="connsiteY27" fmla="*/ 628842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41400 w 1131005"/>
                <a:gd name="connsiteY26" fmla="*/ 635192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3981 w 1131005"/>
                <a:gd name="connsiteY5" fmla="*/ 96236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3981 w 1131005"/>
                <a:gd name="connsiteY5" fmla="*/ 96236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60363 w 1131005"/>
                <a:gd name="connsiteY10" fmla="*/ 52580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80626"/>
                <a:gd name="connsiteX1" fmla="*/ 31750 w 1131005"/>
                <a:gd name="connsiteY1" fmla="*/ 438342 h 780626"/>
                <a:gd name="connsiteX2" fmla="*/ 50800 w 1131005"/>
                <a:gd name="connsiteY2" fmla="*/ 330392 h 780626"/>
                <a:gd name="connsiteX3" fmla="*/ 69850 w 1131005"/>
                <a:gd name="connsiteY3" fmla="*/ 241492 h 780626"/>
                <a:gd name="connsiteX4" fmla="*/ 88900 w 1131005"/>
                <a:gd name="connsiteY4" fmla="*/ 165292 h 780626"/>
                <a:gd name="connsiteX5" fmla="*/ 103981 w 1131005"/>
                <a:gd name="connsiteY5" fmla="*/ 96236 h 780626"/>
                <a:gd name="connsiteX6" fmla="*/ 127000 w 1131005"/>
                <a:gd name="connsiteY6" fmla="*/ 63692 h 780626"/>
                <a:gd name="connsiteX7" fmla="*/ 171450 w 1131005"/>
                <a:gd name="connsiteY7" fmla="*/ 12892 h 780626"/>
                <a:gd name="connsiteX8" fmla="*/ 222250 w 1131005"/>
                <a:gd name="connsiteY8" fmla="*/ 192 h 780626"/>
                <a:gd name="connsiteX9" fmla="*/ 298450 w 1131005"/>
                <a:gd name="connsiteY9" fmla="*/ 19242 h 780626"/>
                <a:gd name="connsiteX10" fmla="*/ 360363 w 1131005"/>
                <a:gd name="connsiteY10" fmla="*/ 52580 h 780626"/>
                <a:gd name="connsiteX11" fmla="*/ 457200 w 1131005"/>
                <a:gd name="connsiteY11" fmla="*/ 114492 h 780626"/>
                <a:gd name="connsiteX12" fmla="*/ 539750 w 1131005"/>
                <a:gd name="connsiteY12" fmla="*/ 171642 h 780626"/>
                <a:gd name="connsiteX13" fmla="*/ 622300 w 1131005"/>
                <a:gd name="connsiteY13" fmla="*/ 235142 h 780626"/>
                <a:gd name="connsiteX14" fmla="*/ 685800 w 1131005"/>
                <a:gd name="connsiteY14" fmla="*/ 279592 h 780626"/>
                <a:gd name="connsiteX15" fmla="*/ 742721 w 1131005"/>
                <a:gd name="connsiteY15" fmla="*/ 362598 h 780626"/>
                <a:gd name="connsiteX16" fmla="*/ 768350 w 1131005"/>
                <a:gd name="connsiteY16" fmla="*/ 444692 h 780626"/>
                <a:gd name="connsiteX17" fmla="*/ 787400 w 1131005"/>
                <a:gd name="connsiteY17" fmla="*/ 539942 h 780626"/>
                <a:gd name="connsiteX18" fmla="*/ 793293 w 1131005"/>
                <a:gd name="connsiteY18" fmla="*/ 600610 h 780626"/>
                <a:gd name="connsiteX19" fmla="*/ 809053 w 1131005"/>
                <a:gd name="connsiteY19" fmla="*/ 664110 h 780626"/>
                <a:gd name="connsiteX20" fmla="*/ 821532 w 1131005"/>
                <a:gd name="connsiteY20" fmla="*/ 716155 h 780626"/>
                <a:gd name="connsiteX21" fmla="*/ 857250 w 1131005"/>
                <a:gd name="connsiteY21" fmla="*/ 774892 h 780626"/>
                <a:gd name="connsiteX22" fmla="*/ 863600 w 1131005"/>
                <a:gd name="connsiteY22" fmla="*/ 774892 h 780626"/>
                <a:gd name="connsiteX23" fmla="*/ 903287 w 1131005"/>
                <a:gd name="connsiteY23" fmla="*/ 743936 h 780626"/>
                <a:gd name="connsiteX24" fmla="*/ 933450 w 1131005"/>
                <a:gd name="connsiteY24" fmla="*/ 705042 h 780626"/>
                <a:gd name="connsiteX25" fmla="*/ 990600 w 1131005"/>
                <a:gd name="connsiteY25" fmla="*/ 654242 h 780626"/>
                <a:gd name="connsiteX26" fmla="*/ 1036638 w 1131005"/>
                <a:gd name="connsiteY26" fmla="*/ 632811 h 780626"/>
                <a:gd name="connsiteX27" fmla="*/ 1077119 w 1131005"/>
                <a:gd name="connsiteY27" fmla="*/ 619317 h 780626"/>
                <a:gd name="connsiteX28" fmla="*/ 1123950 w 1131005"/>
                <a:gd name="connsiteY28" fmla="*/ 616142 h 780626"/>
                <a:gd name="connsiteX29" fmla="*/ 1130300 w 1131005"/>
                <a:gd name="connsiteY29" fmla="*/ 616142 h 780626"/>
                <a:gd name="connsiteX0" fmla="*/ 0 w 1131005"/>
                <a:gd name="connsiteY0" fmla="*/ 616142 h 779803"/>
                <a:gd name="connsiteX1" fmla="*/ 31750 w 1131005"/>
                <a:gd name="connsiteY1" fmla="*/ 438342 h 779803"/>
                <a:gd name="connsiteX2" fmla="*/ 50800 w 1131005"/>
                <a:gd name="connsiteY2" fmla="*/ 330392 h 779803"/>
                <a:gd name="connsiteX3" fmla="*/ 69850 w 1131005"/>
                <a:gd name="connsiteY3" fmla="*/ 241492 h 779803"/>
                <a:gd name="connsiteX4" fmla="*/ 88900 w 1131005"/>
                <a:gd name="connsiteY4" fmla="*/ 165292 h 779803"/>
                <a:gd name="connsiteX5" fmla="*/ 103981 w 1131005"/>
                <a:gd name="connsiteY5" fmla="*/ 96236 h 779803"/>
                <a:gd name="connsiteX6" fmla="*/ 127000 w 1131005"/>
                <a:gd name="connsiteY6" fmla="*/ 63692 h 779803"/>
                <a:gd name="connsiteX7" fmla="*/ 171450 w 1131005"/>
                <a:gd name="connsiteY7" fmla="*/ 12892 h 779803"/>
                <a:gd name="connsiteX8" fmla="*/ 222250 w 1131005"/>
                <a:gd name="connsiteY8" fmla="*/ 192 h 779803"/>
                <a:gd name="connsiteX9" fmla="*/ 298450 w 1131005"/>
                <a:gd name="connsiteY9" fmla="*/ 19242 h 779803"/>
                <a:gd name="connsiteX10" fmla="*/ 360363 w 1131005"/>
                <a:gd name="connsiteY10" fmla="*/ 52580 h 779803"/>
                <a:gd name="connsiteX11" fmla="*/ 457200 w 1131005"/>
                <a:gd name="connsiteY11" fmla="*/ 114492 h 779803"/>
                <a:gd name="connsiteX12" fmla="*/ 539750 w 1131005"/>
                <a:gd name="connsiteY12" fmla="*/ 171642 h 779803"/>
                <a:gd name="connsiteX13" fmla="*/ 622300 w 1131005"/>
                <a:gd name="connsiteY13" fmla="*/ 235142 h 779803"/>
                <a:gd name="connsiteX14" fmla="*/ 685800 w 1131005"/>
                <a:gd name="connsiteY14" fmla="*/ 279592 h 779803"/>
                <a:gd name="connsiteX15" fmla="*/ 742721 w 1131005"/>
                <a:gd name="connsiteY15" fmla="*/ 362598 h 779803"/>
                <a:gd name="connsiteX16" fmla="*/ 768350 w 1131005"/>
                <a:gd name="connsiteY16" fmla="*/ 444692 h 779803"/>
                <a:gd name="connsiteX17" fmla="*/ 787400 w 1131005"/>
                <a:gd name="connsiteY17" fmla="*/ 539942 h 779803"/>
                <a:gd name="connsiteX18" fmla="*/ 793293 w 1131005"/>
                <a:gd name="connsiteY18" fmla="*/ 600610 h 779803"/>
                <a:gd name="connsiteX19" fmla="*/ 809053 w 1131005"/>
                <a:gd name="connsiteY19" fmla="*/ 664110 h 779803"/>
                <a:gd name="connsiteX20" fmla="*/ 831057 w 1131005"/>
                <a:gd name="connsiteY20" fmla="*/ 728061 h 779803"/>
                <a:gd name="connsiteX21" fmla="*/ 857250 w 1131005"/>
                <a:gd name="connsiteY21" fmla="*/ 774892 h 779803"/>
                <a:gd name="connsiteX22" fmla="*/ 863600 w 1131005"/>
                <a:gd name="connsiteY22" fmla="*/ 774892 h 779803"/>
                <a:gd name="connsiteX23" fmla="*/ 903287 w 1131005"/>
                <a:gd name="connsiteY23" fmla="*/ 743936 h 779803"/>
                <a:gd name="connsiteX24" fmla="*/ 933450 w 1131005"/>
                <a:gd name="connsiteY24" fmla="*/ 705042 h 779803"/>
                <a:gd name="connsiteX25" fmla="*/ 990600 w 1131005"/>
                <a:gd name="connsiteY25" fmla="*/ 654242 h 779803"/>
                <a:gd name="connsiteX26" fmla="*/ 1036638 w 1131005"/>
                <a:gd name="connsiteY26" fmla="*/ 632811 h 779803"/>
                <a:gd name="connsiteX27" fmla="*/ 1077119 w 1131005"/>
                <a:gd name="connsiteY27" fmla="*/ 619317 h 779803"/>
                <a:gd name="connsiteX28" fmla="*/ 1123950 w 1131005"/>
                <a:gd name="connsiteY28" fmla="*/ 616142 h 779803"/>
                <a:gd name="connsiteX29" fmla="*/ 1130300 w 1131005"/>
                <a:gd name="connsiteY29" fmla="*/ 616142 h 77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31005" h="779803">
                  <a:moveTo>
                    <a:pt x="0" y="616142"/>
                  </a:moveTo>
                  <a:lnTo>
                    <a:pt x="31750" y="438342"/>
                  </a:lnTo>
                  <a:cubicBezTo>
                    <a:pt x="40217" y="390717"/>
                    <a:pt x="44450" y="363200"/>
                    <a:pt x="50800" y="330392"/>
                  </a:cubicBezTo>
                  <a:cubicBezTo>
                    <a:pt x="57150" y="297584"/>
                    <a:pt x="63500" y="269009"/>
                    <a:pt x="69850" y="241492"/>
                  </a:cubicBezTo>
                  <a:cubicBezTo>
                    <a:pt x="76200" y="213975"/>
                    <a:pt x="83211" y="189501"/>
                    <a:pt x="88900" y="165292"/>
                  </a:cubicBezTo>
                  <a:cubicBezTo>
                    <a:pt x="94589" y="141083"/>
                    <a:pt x="97631" y="113169"/>
                    <a:pt x="103981" y="96236"/>
                  </a:cubicBezTo>
                  <a:cubicBezTo>
                    <a:pt x="110331" y="79303"/>
                    <a:pt x="115755" y="77583"/>
                    <a:pt x="127000" y="63692"/>
                  </a:cubicBezTo>
                  <a:cubicBezTo>
                    <a:pt x="138245" y="49801"/>
                    <a:pt x="155575" y="23475"/>
                    <a:pt x="171450" y="12892"/>
                  </a:cubicBezTo>
                  <a:cubicBezTo>
                    <a:pt x="187325" y="2309"/>
                    <a:pt x="201083" y="-866"/>
                    <a:pt x="222250" y="192"/>
                  </a:cubicBezTo>
                  <a:cubicBezTo>
                    <a:pt x="243417" y="1250"/>
                    <a:pt x="275431" y="10511"/>
                    <a:pt x="298450" y="19242"/>
                  </a:cubicBezTo>
                  <a:cubicBezTo>
                    <a:pt x="321469" y="27973"/>
                    <a:pt x="333905" y="36705"/>
                    <a:pt x="360363" y="52580"/>
                  </a:cubicBezTo>
                  <a:cubicBezTo>
                    <a:pt x="386821" y="68455"/>
                    <a:pt x="427302" y="94648"/>
                    <a:pt x="457200" y="114492"/>
                  </a:cubicBezTo>
                  <a:cubicBezTo>
                    <a:pt x="487098" y="134336"/>
                    <a:pt x="512233" y="151534"/>
                    <a:pt x="539750" y="171642"/>
                  </a:cubicBezTo>
                  <a:cubicBezTo>
                    <a:pt x="567267" y="191750"/>
                    <a:pt x="597958" y="217150"/>
                    <a:pt x="622300" y="235142"/>
                  </a:cubicBezTo>
                  <a:cubicBezTo>
                    <a:pt x="646642" y="253134"/>
                    <a:pt x="665730" y="258349"/>
                    <a:pt x="685800" y="279592"/>
                  </a:cubicBezTo>
                  <a:cubicBezTo>
                    <a:pt x="705870" y="300835"/>
                    <a:pt x="728963" y="335081"/>
                    <a:pt x="742721" y="362598"/>
                  </a:cubicBezTo>
                  <a:cubicBezTo>
                    <a:pt x="756479" y="390115"/>
                    <a:pt x="760904" y="415135"/>
                    <a:pt x="768350" y="444692"/>
                  </a:cubicBezTo>
                  <a:cubicBezTo>
                    <a:pt x="775796" y="474249"/>
                    <a:pt x="783243" y="513956"/>
                    <a:pt x="787400" y="539942"/>
                  </a:cubicBezTo>
                  <a:cubicBezTo>
                    <a:pt x="791557" y="565928"/>
                    <a:pt x="789684" y="579915"/>
                    <a:pt x="793293" y="600610"/>
                  </a:cubicBezTo>
                  <a:cubicBezTo>
                    <a:pt x="796902" y="621305"/>
                    <a:pt x="802759" y="642868"/>
                    <a:pt x="809053" y="664110"/>
                  </a:cubicBezTo>
                  <a:cubicBezTo>
                    <a:pt x="815347" y="685352"/>
                    <a:pt x="823024" y="709597"/>
                    <a:pt x="831057" y="728061"/>
                  </a:cubicBezTo>
                  <a:cubicBezTo>
                    <a:pt x="839090" y="746525"/>
                    <a:pt x="851826" y="767087"/>
                    <a:pt x="857250" y="774892"/>
                  </a:cubicBezTo>
                  <a:cubicBezTo>
                    <a:pt x="862674" y="782697"/>
                    <a:pt x="855927" y="780051"/>
                    <a:pt x="863600" y="774892"/>
                  </a:cubicBezTo>
                  <a:cubicBezTo>
                    <a:pt x="871273" y="769733"/>
                    <a:pt x="891645" y="755578"/>
                    <a:pt x="903287" y="743936"/>
                  </a:cubicBezTo>
                  <a:cubicBezTo>
                    <a:pt x="914929" y="732294"/>
                    <a:pt x="918898" y="719991"/>
                    <a:pt x="933450" y="705042"/>
                  </a:cubicBezTo>
                  <a:cubicBezTo>
                    <a:pt x="948002" y="690093"/>
                    <a:pt x="973402" y="666281"/>
                    <a:pt x="990600" y="654242"/>
                  </a:cubicBezTo>
                  <a:cubicBezTo>
                    <a:pt x="1007798" y="642203"/>
                    <a:pt x="1022218" y="638632"/>
                    <a:pt x="1036638" y="632811"/>
                  </a:cubicBezTo>
                  <a:cubicBezTo>
                    <a:pt x="1051058" y="626990"/>
                    <a:pt x="1062567" y="622095"/>
                    <a:pt x="1077119" y="619317"/>
                  </a:cubicBezTo>
                  <a:cubicBezTo>
                    <a:pt x="1091671" y="616539"/>
                    <a:pt x="1115483" y="618259"/>
                    <a:pt x="1123950" y="616142"/>
                  </a:cubicBezTo>
                  <a:cubicBezTo>
                    <a:pt x="1132417" y="614025"/>
                    <a:pt x="1131358" y="615083"/>
                    <a:pt x="1130300" y="616142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0" name="Gerade Verbindung 7"/>
            <p:cNvCxnSpPr>
              <a:endCxn id="89" idx="0"/>
            </p:cNvCxnSpPr>
            <p:nvPr/>
          </p:nvCxnSpPr>
          <p:spPr bwMode="auto">
            <a:xfrm>
              <a:off x="322342" y="4678606"/>
              <a:ext cx="344408" cy="134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Freihandform 90"/>
            <p:cNvSpPr/>
            <p:nvPr/>
          </p:nvSpPr>
          <p:spPr bwMode="auto">
            <a:xfrm>
              <a:off x="2121540" y="3942416"/>
              <a:ext cx="1056019" cy="866407"/>
            </a:xfrm>
            <a:custGeom>
              <a:avLst/>
              <a:gdLst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87444 w 1056019"/>
                <a:gd name="connsiteY26" fmla="*/ 451967 h 866407"/>
                <a:gd name="connsiteX27" fmla="*/ 703890 w 1056019"/>
                <a:gd name="connsiteY27" fmla="*/ 573667 h 866407"/>
                <a:gd name="connsiteX28" fmla="*/ 740072 w 1056019"/>
                <a:gd name="connsiteY28" fmla="*/ 662476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40072 w 1056019"/>
                <a:gd name="connsiteY28" fmla="*/ 662476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30204 w 1056019"/>
                <a:gd name="connsiteY28" fmla="*/ 646030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84272 w 1056019"/>
                <a:gd name="connsiteY8" fmla="*/ 45786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43" fmla="*/ 1024091 w 1056019"/>
                <a:gd name="connsiteY43" fmla="*/ 710547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33022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56019" h="866407">
                  <a:moveTo>
                    <a:pt x="0" y="738128"/>
                  </a:moveTo>
                  <a:lnTo>
                    <a:pt x="101965" y="733022"/>
                  </a:lnTo>
                  <a:cubicBezTo>
                    <a:pt x="133212" y="729733"/>
                    <a:pt x="168297" y="723024"/>
                    <a:pt x="187484" y="718393"/>
                  </a:cubicBezTo>
                  <a:cubicBezTo>
                    <a:pt x="206671" y="713762"/>
                    <a:pt x="217087" y="705236"/>
                    <a:pt x="217087" y="705236"/>
                  </a:cubicBezTo>
                  <a:cubicBezTo>
                    <a:pt x="229147" y="699754"/>
                    <a:pt x="247238" y="695369"/>
                    <a:pt x="259847" y="685501"/>
                  </a:cubicBezTo>
                  <a:cubicBezTo>
                    <a:pt x="272456" y="675633"/>
                    <a:pt x="282871" y="660283"/>
                    <a:pt x="292739" y="646030"/>
                  </a:cubicBezTo>
                  <a:cubicBezTo>
                    <a:pt x="302607" y="631777"/>
                    <a:pt x="319053" y="599981"/>
                    <a:pt x="319053" y="599981"/>
                  </a:cubicBezTo>
                  <a:cubicBezTo>
                    <a:pt x="329469" y="581890"/>
                    <a:pt x="345555" y="558395"/>
                    <a:pt x="355234" y="537486"/>
                  </a:cubicBezTo>
                  <a:cubicBezTo>
                    <a:pt x="364913" y="516577"/>
                    <a:pt x="369453" y="496911"/>
                    <a:pt x="377128" y="474529"/>
                  </a:cubicBezTo>
                  <a:cubicBezTo>
                    <a:pt x="384803" y="452147"/>
                    <a:pt x="393874" y="423552"/>
                    <a:pt x="401283" y="403194"/>
                  </a:cubicBezTo>
                  <a:cubicBezTo>
                    <a:pt x="408692" y="382836"/>
                    <a:pt x="416008" y="368829"/>
                    <a:pt x="421584" y="352383"/>
                  </a:cubicBezTo>
                  <a:cubicBezTo>
                    <a:pt x="427160" y="335937"/>
                    <a:pt x="430450" y="321361"/>
                    <a:pt x="434741" y="304518"/>
                  </a:cubicBezTo>
                  <a:cubicBezTo>
                    <a:pt x="439032" y="287675"/>
                    <a:pt x="443041" y="269510"/>
                    <a:pt x="447332" y="251325"/>
                  </a:cubicBezTo>
                  <a:cubicBezTo>
                    <a:pt x="451623" y="233140"/>
                    <a:pt x="456103" y="215692"/>
                    <a:pt x="460489" y="195408"/>
                  </a:cubicBezTo>
                  <a:cubicBezTo>
                    <a:pt x="464875" y="175124"/>
                    <a:pt x="469809" y="146618"/>
                    <a:pt x="473646" y="129624"/>
                  </a:cubicBezTo>
                  <a:cubicBezTo>
                    <a:pt x="477483" y="112630"/>
                    <a:pt x="480772" y="104955"/>
                    <a:pt x="483513" y="93443"/>
                  </a:cubicBezTo>
                  <a:cubicBezTo>
                    <a:pt x="486254" y="81931"/>
                    <a:pt x="485158" y="72611"/>
                    <a:pt x="490092" y="60551"/>
                  </a:cubicBezTo>
                  <a:cubicBezTo>
                    <a:pt x="495026" y="48491"/>
                    <a:pt x="505990" y="30948"/>
                    <a:pt x="513116" y="21080"/>
                  </a:cubicBezTo>
                  <a:cubicBezTo>
                    <a:pt x="520243" y="11212"/>
                    <a:pt x="526821" y="3538"/>
                    <a:pt x="532851" y="1345"/>
                  </a:cubicBezTo>
                  <a:cubicBezTo>
                    <a:pt x="538881" y="-848"/>
                    <a:pt x="542719" y="-1395"/>
                    <a:pt x="549297" y="7924"/>
                  </a:cubicBezTo>
                  <a:cubicBezTo>
                    <a:pt x="555875" y="17243"/>
                    <a:pt x="565195" y="39171"/>
                    <a:pt x="572322" y="57262"/>
                  </a:cubicBezTo>
                  <a:cubicBezTo>
                    <a:pt x="579449" y="75352"/>
                    <a:pt x="585479" y="97280"/>
                    <a:pt x="592057" y="116467"/>
                  </a:cubicBezTo>
                  <a:cubicBezTo>
                    <a:pt x="598635" y="135654"/>
                    <a:pt x="605213" y="150456"/>
                    <a:pt x="611792" y="172384"/>
                  </a:cubicBezTo>
                  <a:cubicBezTo>
                    <a:pt x="618371" y="194312"/>
                    <a:pt x="626594" y="225012"/>
                    <a:pt x="631528" y="248036"/>
                  </a:cubicBezTo>
                  <a:cubicBezTo>
                    <a:pt x="636462" y="271060"/>
                    <a:pt x="636461" y="289151"/>
                    <a:pt x="641395" y="310531"/>
                  </a:cubicBezTo>
                  <a:cubicBezTo>
                    <a:pt x="646329" y="331911"/>
                    <a:pt x="655101" y="351646"/>
                    <a:pt x="661131" y="376315"/>
                  </a:cubicBezTo>
                  <a:cubicBezTo>
                    <a:pt x="667161" y="400984"/>
                    <a:pt x="670998" y="431136"/>
                    <a:pt x="677576" y="458546"/>
                  </a:cubicBezTo>
                  <a:cubicBezTo>
                    <a:pt x="684154" y="485956"/>
                    <a:pt x="691830" y="509528"/>
                    <a:pt x="700601" y="540775"/>
                  </a:cubicBezTo>
                  <a:cubicBezTo>
                    <a:pt x="709372" y="572022"/>
                    <a:pt x="721981" y="619168"/>
                    <a:pt x="730204" y="646030"/>
                  </a:cubicBezTo>
                  <a:cubicBezTo>
                    <a:pt x="738427" y="672892"/>
                    <a:pt x="743361" y="682760"/>
                    <a:pt x="749939" y="701947"/>
                  </a:cubicBezTo>
                  <a:cubicBezTo>
                    <a:pt x="756517" y="721134"/>
                    <a:pt x="762547" y="741417"/>
                    <a:pt x="769674" y="761152"/>
                  </a:cubicBezTo>
                  <a:cubicBezTo>
                    <a:pt x="776801" y="780887"/>
                    <a:pt x="785572" y="806105"/>
                    <a:pt x="792699" y="820358"/>
                  </a:cubicBezTo>
                  <a:cubicBezTo>
                    <a:pt x="799826" y="834611"/>
                    <a:pt x="802018" y="838997"/>
                    <a:pt x="812434" y="846672"/>
                  </a:cubicBezTo>
                  <a:cubicBezTo>
                    <a:pt x="822850" y="854347"/>
                    <a:pt x="838200" y="866407"/>
                    <a:pt x="855194" y="866407"/>
                  </a:cubicBezTo>
                  <a:cubicBezTo>
                    <a:pt x="872188" y="866407"/>
                    <a:pt x="897954" y="858184"/>
                    <a:pt x="914400" y="846672"/>
                  </a:cubicBezTo>
                  <a:cubicBezTo>
                    <a:pt x="930846" y="835160"/>
                    <a:pt x="944003" y="808846"/>
                    <a:pt x="953870" y="797334"/>
                  </a:cubicBezTo>
                  <a:cubicBezTo>
                    <a:pt x="963737" y="785822"/>
                    <a:pt x="967575" y="784176"/>
                    <a:pt x="973605" y="777598"/>
                  </a:cubicBezTo>
                  <a:cubicBezTo>
                    <a:pt x="979635" y="771020"/>
                    <a:pt x="983473" y="763345"/>
                    <a:pt x="990051" y="757863"/>
                  </a:cubicBezTo>
                  <a:cubicBezTo>
                    <a:pt x="996630" y="752381"/>
                    <a:pt x="1005949" y="747995"/>
                    <a:pt x="1013076" y="744706"/>
                  </a:cubicBezTo>
                  <a:cubicBezTo>
                    <a:pt x="1020203" y="741417"/>
                    <a:pt x="1025684" y="739773"/>
                    <a:pt x="1032811" y="738128"/>
                  </a:cubicBezTo>
                  <a:cubicBezTo>
                    <a:pt x="1039938" y="736483"/>
                    <a:pt x="1058029" y="740321"/>
                    <a:pt x="1055836" y="734839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" name="Freihandform 91"/>
            <p:cNvSpPr/>
            <p:nvPr/>
          </p:nvSpPr>
          <p:spPr bwMode="auto">
            <a:xfrm>
              <a:off x="2105094" y="3027534"/>
              <a:ext cx="973605" cy="739530"/>
            </a:xfrm>
            <a:custGeom>
              <a:avLst/>
              <a:gdLst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09185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77577 w 973605"/>
                <a:gd name="connsiteY26" fmla="*/ 482052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77577 w 973605"/>
                <a:gd name="connsiteY26" fmla="*/ 482052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69413 w 973605"/>
                <a:gd name="connsiteY26" fmla="*/ 490216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31834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69413 w 973605"/>
                <a:gd name="connsiteY26" fmla="*/ 490216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73605" h="739530">
                  <a:moveTo>
                    <a:pt x="0" y="738610"/>
                  </a:moveTo>
                  <a:cubicBezTo>
                    <a:pt x="28780" y="738884"/>
                    <a:pt x="57561" y="739158"/>
                    <a:pt x="82230" y="735321"/>
                  </a:cubicBezTo>
                  <a:cubicBezTo>
                    <a:pt x="106899" y="731484"/>
                    <a:pt x="128279" y="724904"/>
                    <a:pt x="148014" y="715585"/>
                  </a:cubicBezTo>
                  <a:cubicBezTo>
                    <a:pt x="167749" y="706266"/>
                    <a:pt x="185840" y="692012"/>
                    <a:pt x="200641" y="679404"/>
                  </a:cubicBezTo>
                  <a:cubicBezTo>
                    <a:pt x="215442" y="666796"/>
                    <a:pt x="225859" y="652543"/>
                    <a:pt x="236823" y="639934"/>
                  </a:cubicBezTo>
                  <a:cubicBezTo>
                    <a:pt x="247787" y="627325"/>
                    <a:pt x="259299" y="616361"/>
                    <a:pt x="266425" y="603752"/>
                  </a:cubicBezTo>
                  <a:cubicBezTo>
                    <a:pt x="273552" y="591143"/>
                    <a:pt x="274100" y="579083"/>
                    <a:pt x="279582" y="564282"/>
                  </a:cubicBezTo>
                  <a:cubicBezTo>
                    <a:pt x="285064" y="549481"/>
                    <a:pt x="293836" y="531938"/>
                    <a:pt x="299318" y="514944"/>
                  </a:cubicBezTo>
                  <a:cubicBezTo>
                    <a:pt x="304800" y="497950"/>
                    <a:pt x="306992" y="478214"/>
                    <a:pt x="312474" y="462316"/>
                  </a:cubicBezTo>
                  <a:cubicBezTo>
                    <a:pt x="317956" y="446418"/>
                    <a:pt x="326180" y="438744"/>
                    <a:pt x="332210" y="419557"/>
                  </a:cubicBezTo>
                  <a:cubicBezTo>
                    <a:pt x="338240" y="400370"/>
                    <a:pt x="342626" y="368026"/>
                    <a:pt x="348656" y="347194"/>
                  </a:cubicBezTo>
                  <a:cubicBezTo>
                    <a:pt x="354686" y="326362"/>
                    <a:pt x="364006" y="312658"/>
                    <a:pt x="368391" y="294567"/>
                  </a:cubicBezTo>
                  <a:cubicBezTo>
                    <a:pt x="372776" y="276476"/>
                    <a:pt x="371680" y="253451"/>
                    <a:pt x="374969" y="238650"/>
                  </a:cubicBezTo>
                  <a:cubicBezTo>
                    <a:pt x="378258" y="223848"/>
                    <a:pt x="383740" y="219463"/>
                    <a:pt x="388126" y="205758"/>
                  </a:cubicBezTo>
                  <a:cubicBezTo>
                    <a:pt x="392512" y="192053"/>
                    <a:pt x="401283" y="156420"/>
                    <a:pt x="401283" y="156420"/>
                  </a:cubicBezTo>
                  <a:cubicBezTo>
                    <a:pt x="405669" y="139974"/>
                    <a:pt x="409506" y="120239"/>
                    <a:pt x="414440" y="107082"/>
                  </a:cubicBezTo>
                  <a:cubicBezTo>
                    <a:pt x="419374" y="93925"/>
                    <a:pt x="423211" y="89539"/>
                    <a:pt x="430886" y="77479"/>
                  </a:cubicBezTo>
                  <a:cubicBezTo>
                    <a:pt x="438561" y="65418"/>
                    <a:pt x="452266" y="46231"/>
                    <a:pt x="460489" y="34719"/>
                  </a:cubicBezTo>
                  <a:cubicBezTo>
                    <a:pt x="468712" y="23207"/>
                    <a:pt x="474194" y="13888"/>
                    <a:pt x="480224" y="8406"/>
                  </a:cubicBezTo>
                  <a:cubicBezTo>
                    <a:pt x="486254" y="2924"/>
                    <a:pt x="488068" y="-3107"/>
                    <a:pt x="496670" y="1827"/>
                  </a:cubicBezTo>
                  <a:cubicBezTo>
                    <a:pt x="505272" y="6761"/>
                    <a:pt x="523063" y="24303"/>
                    <a:pt x="531834" y="38008"/>
                  </a:cubicBezTo>
                  <a:cubicBezTo>
                    <a:pt x="540605" y="51713"/>
                    <a:pt x="542549" y="64870"/>
                    <a:pt x="549297" y="84057"/>
                  </a:cubicBezTo>
                  <a:cubicBezTo>
                    <a:pt x="556045" y="103244"/>
                    <a:pt x="564099" y="124076"/>
                    <a:pt x="572322" y="153131"/>
                  </a:cubicBezTo>
                  <a:cubicBezTo>
                    <a:pt x="580545" y="182186"/>
                    <a:pt x="589316" y="225493"/>
                    <a:pt x="598635" y="258385"/>
                  </a:cubicBezTo>
                  <a:cubicBezTo>
                    <a:pt x="607954" y="291277"/>
                    <a:pt x="619467" y="321976"/>
                    <a:pt x="628238" y="350483"/>
                  </a:cubicBezTo>
                  <a:cubicBezTo>
                    <a:pt x="637009" y="378990"/>
                    <a:pt x="644401" y="406135"/>
                    <a:pt x="651263" y="429424"/>
                  </a:cubicBezTo>
                  <a:cubicBezTo>
                    <a:pt x="658126" y="452713"/>
                    <a:pt x="661190" y="466095"/>
                    <a:pt x="669413" y="490216"/>
                  </a:cubicBezTo>
                  <a:cubicBezTo>
                    <a:pt x="677636" y="514337"/>
                    <a:pt x="692114" y="553582"/>
                    <a:pt x="700601" y="574149"/>
                  </a:cubicBezTo>
                  <a:cubicBezTo>
                    <a:pt x="709088" y="594716"/>
                    <a:pt x="712661" y="596078"/>
                    <a:pt x="720336" y="613620"/>
                  </a:cubicBezTo>
                  <a:cubicBezTo>
                    <a:pt x="728011" y="631162"/>
                    <a:pt x="734041" y="662410"/>
                    <a:pt x="746650" y="679404"/>
                  </a:cubicBezTo>
                  <a:cubicBezTo>
                    <a:pt x="759259" y="696398"/>
                    <a:pt x="779542" y="705717"/>
                    <a:pt x="795988" y="715585"/>
                  </a:cubicBezTo>
                  <a:cubicBezTo>
                    <a:pt x="812434" y="725453"/>
                    <a:pt x="824494" y="735321"/>
                    <a:pt x="845326" y="738610"/>
                  </a:cubicBezTo>
                  <a:cubicBezTo>
                    <a:pt x="866158" y="741899"/>
                    <a:pt x="902887" y="735321"/>
                    <a:pt x="920978" y="735321"/>
                  </a:cubicBezTo>
                  <a:cubicBezTo>
                    <a:pt x="939069" y="735321"/>
                    <a:pt x="945099" y="738062"/>
                    <a:pt x="953870" y="738610"/>
                  </a:cubicBezTo>
                  <a:cubicBezTo>
                    <a:pt x="962641" y="739158"/>
                    <a:pt x="968123" y="738884"/>
                    <a:pt x="973605" y="738610"/>
                  </a:cubicBezTo>
                </a:path>
              </a:pathLst>
            </a:cu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3" name="Gerade Verbindung 16"/>
            <p:cNvCxnSpPr/>
            <p:nvPr/>
          </p:nvCxnSpPr>
          <p:spPr bwMode="auto">
            <a:xfrm>
              <a:off x="322342" y="3767064"/>
              <a:ext cx="344408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Gerade Verbindung 33"/>
            <p:cNvCxnSpPr/>
            <p:nvPr/>
          </p:nvCxnSpPr>
          <p:spPr bwMode="auto">
            <a:xfrm>
              <a:off x="1383699" y="3767064"/>
              <a:ext cx="414056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Gerade Verbindung 35"/>
            <p:cNvCxnSpPr/>
            <p:nvPr/>
          </p:nvCxnSpPr>
          <p:spPr bwMode="auto">
            <a:xfrm flipV="1">
              <a:off x="666750" y="3099707"/>
              <a:ext cx="0" cy="66735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Gerade Verbindung 38"/>
            <p:cNvCxnSpPr/>
            <p:nvPr/>
          </p:nvCxnSpPr>
          <p:spPr bwMode="auto">
            <a:xfrm flipV="1">
              <a:off x="1380978" y="3099707"/>
              <a:ext cx="0" cy="66735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Gerade Verbindung 39"/>
            <p:cNvCxnSpPr/>
            <p:nvPr/>
          </p:nvCxnSpPr>
          <p:spPr bwMode="auto">
            <a:xfrm flipH="1">
              <a:off x="666750" y="3099707"/>
              <a:ext cx="71694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" name="Gerade Verbindung mit Pfeil 97"/>
            <p:cNvCxnSpPr/>
            <p:nvPr/>
          </p:nvCxnSpPr>
          <p:spPr bwMode="auto">
            <a:xfrm>
              <a:off x="266700" y="3767064"/>
              <a:ext cx="169272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Gerade Verbindung mit Pfeil 98"/>
            <p:cNvCxnSpPr/>
            <p:nvPr/>
          </p:nvCxnSpPr>
          <p:spPr bwMode="auto">
            <a:xfrm flipV="1">
              <a:off x="259965" y="2879271"/>
              <a:ext cx="0" cy="8877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Gerade Verbindung mit Pfeil 99"/>
            <p:cNvCxnSpPr/>
            <p:nvPr/>
          </p:nvCxnSpPr>
          <p:spPr bwMode="auto">
            <a:xfrm flipV="1">
              <a:off x="266700" y="3821345"/>
              <a:ext cx="0" cy="8877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Gerade Verbindung mit Pfeil 100"/>
            <p:cNvCxnSpPr/>
            <p:nvPr/>
          </p:nvCxnSpPr>
          <p:spPr bwMode="auto">
            <a:xfrm>
              <a:off x="269206" y="4679950"/>
              <a:ext cx="169272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Gerade Verbindung mit Pfeil 101"/>
            <p:cNvCxnSpPr/>
            <p:nvPr/>
          </p:nvCxnSpPr>
          <p:spPr bwMode="auto">
            <a:xfrm>
              <a:off x="2040191" y="4679950"/>
              <a:ext cx="127927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Gerade Verbindung mit Pfeil 102"/>
            <p:cNvCxnSpPr/>
            <p:nvPr/>
          </p:nvCxnSpPr>
          <p:spPr bwMode="auto">
            <a:xfrm flipV="1">
              <a:off x="2040191" y="3762480"/>
              <a:ext cx="1237577" cy="458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4" name="Textfeld 103"/>
            <p:cNvSpPr txBox="1"/>
            <p:nvPr/>
          </p:nvSpPr>
          <p:spPr>
            <a:xfrm>
              <a:off x="2879003" y="4375619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feld 104"/>
            <p:cNvSpPr txBox="1"/>
            <p:nvPr/>
          </p:nvSpPr>
          <p:spPr>
            <a:xfrm>
              <a:off x="2820155" y="3473332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feld 105"/>
            <p:cNvSpPr txBox="1"/>
            <p:nvPr/>
          </p:nvSpPr>
          <p:spPr>
            <a:xfrm>
              <a:off x="1548787" y="3470092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1530200" y="4381271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272180" y="2760499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beam current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312447" y="3771627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output volt.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feld 109"/>
            <p:cNvSpPr txBox="1"/>
            <p:nvPr/>
          </p:nvSpPr>
          <p:spPr>
            <a:xfrm>
              <a:off x="658031" y="3188385"/>
              <a:ext cx="128588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  <a:p>
              <a:pPr algn="l">
                <a:spcBef>
                  <a:spcPts val="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pulse</a:t>
              </a:r>
              <a:endParaRPr lang="en-US" sz="13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2203400" y="2756784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bunch</a:t>
              </a:r>
              <a:endParaRPr lang="en-US" sz="13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feld 111"/>
                <p:cNvSpPr txBox="1"/>
                <p:nvPr/>
              </p:nvSpPr>
              <p:spPr>
                <a:xfrm>
                  <a:off x="1213277" y="3914744"/>
                  <a:ext cx="1285889" cy="3438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l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𝒅𝒓𝒐𝒐𝒑</m:t>
                            </m:r>
                          </m:sub>
                        </m:sSub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𝑳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𝑹</m:t>
                        </m:r>
                      </m:oMath>
                    </m:oMathPara>
                  </a14:m>
                  <a:endParaRPr lang="en-US" sz="15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2" name="Textfeld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3277" y="3914744"/>
                  <a:ext cx="1285889" cy="343812"/>
                </a:xfrm>
                <a:prstGeom prst="rect">
                  <a:avLst/>
                </a:prstGeom>
                <a:blipFill>
                  <a:blip r:embed="rId8"/>
                  <a:stretch>
                    <a:fillRect b="-526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Textfeld 112"/>
                <p:cNvSpPr txBox="1"/>
                <p:nvPr/>
              </p:nvSpPr>
              <p:spPr>
                <a:xfrm>
                  <a:off x="182167" y="4969548"/>
                  <a:ext cx="1416169" cy="37183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l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𝒓𝒊𝒔𝒆</m:t>
                            </m:r>
                          </m:sub>
                        </m:sSub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𝑳</m:t>
                            </m:r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𝑺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lang="en-US" sz="15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3" name="Textfeld 1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167" y="4969548"/>
                  <a:ext cx="1416169" cy="37183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650077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Faraday Cups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002711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meant by</a:t>
            </a:r>
            <a:r>
              <a:rPr lang="en-US" altLang="de-DE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invasive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instruments?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physics process of the energy loss of </a:t>
            </a:r>
            <a:r>
              <a:rPr lang="en-US" altLang="de-DE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&gt; 10 MeV in matter?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physics process of the energy loss of </a:t>
            </a:r>
            <a:r>
              <a:rPr lang="en-US" altLang="de-DE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electrons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MeV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Why are secondary electrons emitted from a surface due to charge particle impact?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feld 3">
            <a:hlinkClick r:id="rId3" action="ppaction://hlinksldjump"/>
          </p:cNvPr>
          <p:cNvSpPr txBox="1"/>
          <p:nvPr/>
        </p:nvSpPr>
        <p:spPr>
          <a:xfrm>
            <a:off x="6353175" y="6257545"/>
            <a:ext cx="2665779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4" action="ppaction://hlinksldjump"/>
              </a:rPr>
              <a:t> Back to particle detector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41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Particle Detectors for Beam Current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00271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happens if a particle in a transfer line loses 10 % of is kinetic energy 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e.g. by passing through a ionization chamber?  What happens if the energy loss is 1 %?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To which physical processes does the word ‘scintillation’ refers?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a photo-multiplier?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an ionization chamber?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Can ICs be used for other purposes a beam current measurement as well?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the physics process of the energy loss of </a:t>
            </a:r>
            <a:r>
              <a:rPr lang="en-US" altLang="de-DE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electrons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MeV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feld 3">
            <a:hlinkClick r:id="rId3" action="ppaction://hlinksldjump"/>
          </p:cNvPr>
          <p:cNvSpPr txBox="1"/>
          <p:nvPr/>
        </p:nvSpPr>
        <p:spPr>
          <a:xfrm>
            <a:off x="6353175" y="6257545"/>
            <a:ext cx="2946400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4" action="ppaction://hlinksldjump"/>
              </a:rPr>
              <a:t> B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4" action="ppaction://hlinksldjump"/>
              </a:rPr>
              <a:t>ack to facility discussion 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567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Quiz related to Beam Current Measurement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41288" y="943584"/>
            <a:ext cx="9002711" cy="577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an appropriate device for beam current measurements for the following parameter?</a:t>
            </a:r>
          </a:p>
          <a:p>
            <a:pPr algn="l"/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(Further examples are given in Exercise #2)</a:t>
            </a:r>
          </a:p>
          <a:p>
            <a:pPr algn="l"/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Proton beam: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Behind an ion source by electro-static acceleration to 100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a current o 100 mA?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Behind a electro-static TANDEM accelerator delivering 10 MeV/u protons and 100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Behind a pulsed LINAC for 100 MeV protons with 100 mA current and 1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duration?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Inside a synchrotron with protons of 100 MeV and 100 mA current?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Extracted proton beam of 1 GeV from a synchrotron with 1 µs resulting in 100 mA current?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Extracted proton beam of 1 GeV from a synchrotron with 1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resulting in 100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algn="l"/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 beam: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is the difference for electrons with basically the same parameter (i.e. kin.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nergy)?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Inside a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synchrotron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1 GeV electrons but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current?</a:t>
            </a:r>
          </a:p>
          <a:p>
            <a:pPr algn="l"/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248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5496" y="786453"/>
            <a:ext cx="52694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bunch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beams e.g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 transfer between synchrotrons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typical bandwidth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of 2 kHz &lt;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&lt; 1 GHz  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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 ns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&lt; </a:t>
            </a:r>
            <a:r>
              <a:rPr lang="en-US" altLang="de-DE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sz="2000" b="1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batch</a:t>
            </a:r>
            <a:r>
              <a:rPr lang="en-US" altLang="de-DE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200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 well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suited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7" name="Picture 1029" descr="C:\Junk\dfct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8"/>
          <a:stretch/>
        </p:blipFill>
        <p:spPr bwMode="auto">
          <a:xfrm>
            <a:off x="5114410" y="44624"/>
            <a:ext cx="4139952" cy="328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165820" y="1679600"/>
            <a:ext cx="289401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Example GSI type:</a:t>
            </a: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5075257" y="188640"/>
            <a:ext cx="1992313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endParaRPr lang="en-US" altLang="de-DE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</a:pPr>
            <a:r>
              <a:rPr lang="en-US" altLang="de-DE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US" altLang="de-DE" b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20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98" y="3275272"/>
            <a:ext cx="3562350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373457"/>
                  </p:ext>
                </p:extLst>
              </p:nvPr>
            </p:nvGraphicFramePr>
            <p:xfrm>
              <a:off x="252000" y="2069252"/>
              <a:ext cx="3959960" cy="2084908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9857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41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70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Inner</a:t>
                          </a:r>
                          <a:r>
                            <a:rPr lang="en-US" sz="1400" b="0" baseline="0" dirty="0" smtClean="0"/>
                            <a:t> / outer radius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70 / 90 mm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Permeability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µ</a:t>
                          </a:r>
                          <a:r>
                            <a:rPr lang="en-US" sz="1400" baseline="-25000" dirty="0" smtClean="0"/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 10</a:t>
                          </a:r>
                          <a:r>
                            <a:rPr lang="en-US" sz="1400" baseline="30000" dirty="0" smtClean="0">
                              <a:sym typeface="Symbol"/>
                            </a:rPr>
                            <a:t>5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for f &lt; 100kHz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aseline="0" dirty="0" smtClean="0">
                              <a:sym typeface="Symbol"/>
                            </a:rPr>
                            <a:t>µ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 1/f above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135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Windings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10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Sensitivity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4 V/A for </a:t>
                          </a:r>
                          <a:r>
                            <a:rPr lang="en-US" sz="1400" u="none" dirty="0" smtClean="0"/>
                            <a:t>R </a:t>
                          </a:r>
                          <a:r>
                            <a:rPr lang="en-US" sz="1400" dirty="0" smtClean="0"/>
                            <a:t>= 50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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Droop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droop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= L/R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0.2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baseline="0" dirty="0" err="1" smtClean="0"/>
                            <a:t>ms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Rise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rise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i="1" baseline="0" smtClean="0"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400" i="1" baseline="0" smtClean="0">
                                          <a:latin typeface="Cambria Math" panose="02040503050406030204" pitchFamily="18" charset="0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baseline="0" smtClean="0">
                                          <a:latin typeface="Cambria Math" panose="02040503050406030204" pitchFamily="18" charset="0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𝑆</m:t>
                                      </m:r>
                                    </m:sub>
                                  </m:sSub>
                                </m:e>
                              </m:rad>
                            </m:oMath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300 </a:t>
                          </a:r>
                          <a:r>
                            <a:rPr lang="en-US" sz="1400" dirty="0" err="1" smtClean="0"/>
                            <a:t>ps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Bandwidth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2 kHz ... 500 MHz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373457"/>
                  </p:ext>
                </p:extLst>
              </p:nvPr>
            </p:nvGraphicFramePr>
            <p:xfrm>
              <a:off x="252000" y="2069252"/>
              <a:ext cx="3959960" cy="2084908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9857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41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70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Inner</a:t>
                          </a:r>
                          <a:r>
                            <a:rPr lang="en-US" sz="1400" b="0" baseline="0" dirty="0" smtClean="0"/>
                            <a:t> / outer radius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70 / 90 mm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Permeability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µ</a:t>
                          </a:r>
                          <a:r>
                            <a:rPr lang="en-US" sz="1400" baseline="-25000" dirty="0" smtClean="0"/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 10</a:t>
                          </a:r>
                          <a:r>
                            <a:rPr lang="en-US" sz="1400" baseline="30000" dirty="0" smtClean="0">
                              <a:sym typeface="Symbol"/>
                            </a:rPr>
                            <a:t>5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for f &lt; 100kHz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aseline="0" dirty="0" smtClean="0">
                              <a:sym typeface="Symbol"/>
                            </a:rPr>
                            <a:t>µ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 1/f above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135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Windings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10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Sensitivity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4 V/A for </a:t>
                          </a:r>
                          <a:r>
                            <a:rPr lang="en-US" sz="1400" u="none" dirty="0" smtClean="0"/>
                            <a:t>R </a:t>
                          </a:r>
                          <a:r>
                            <a:rPr lang="en-US" sz="1400" dirty="0" smtClean="0"/>
                            <a:t>= 50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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Droop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droop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= L/R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0.2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baseline="0" dirty="0" err="1" smtClean="0"/>
                            <a:t>ms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5"/>
                          <a:stretch>
                            <a:fillRect l="-307" t="-535417" r="-100613" b="-1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300 </a:t>
                          </a:r>
                          <a:r>
                            <a:rPr lang="en-US" sz="1400" dirty="0" err="1" smtClean="0"/>
                            <a:t>ps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Bandwidth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2 kHz ... 500 MHz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4154" y="4501613"/>
            <a:ext cx="310676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Numerous application e.g.:</a:t>
            </a: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ransmission optimization</a:t>
            </a: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unch shape measurement</a:t>
            </a: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Input for synchronization 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of ‘beam phase’</a:t>
            </a:r>
          </a:p>
          <a:p>
            <a:pPr algn="l">
              <a:spcBef>
                <a:spcPct val="0"/>
              </a:spcBef>
            </a:pPr>
            <a:r>
              <a:rPr lang="en-US" altLang="de-DE" dirty="0" smtClean="0"/>
              <a:t> </a:t>
            </a:r>
            <a:endParaRPr lang="en-US" altLang="de-DE" sz="1600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3031592" y="4944789"/>
            <a:ext cx="2356877" cy="1399381"/>
            <a:chOff x="2767911" y="5209966"/>
            <a:chExt cx="2644186" cy="1569969"/>
          </a:xfrm>
        </p:grpSpPr>
        <p:sp>
          <p:nvSpPr>
            <p:cNvPr id="13" name="Rechteck 12"/>
            <p:cNvSpPr/>
            <p:nvPr/>
          </p:nvSpPr>
          <p:spPr bwMode="auto">
            <a:xfrm rot="5109536">
              <a:off x="4192928" y="6265850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4276747" y="6166551"/>
              <a:ext cx="803867" cy="414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FCT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Gerade Verbindung 14"/>
            <p:cNvCxnSpPr/>
            <p:nvPr/>
          </p:nvCxnSpPr>
          <p:spPr bwMode="auto">
            <a:xfrm flipH="1">
              <a:off x="2793874" y="5804768"/>
              <a:ext cx="172195" cy="8628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 Verbindung 15"/>
            <p:cNvCxnSpPr/>
            <p:nvPr/>
          </p:nvCxnSpPr>
          <p:spPr bwMode="auto">
            <a:xfrm>
              <a:off x="4220089" y="5804768"/>
              <a:ext cx="96525" cy="90763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mit Pfeil 16"/>
            <p:cNvCxnSpPr/>
            <p:nvPr/>
          </p:nvCxnSpPr>
          <p:spPr bwMode="auto">
            <a:xfrm flipV="1">
              <a:off x="2793874" y="6236192"/>
              <a:ext cx="86096" cy="43142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2767911" y="6418478"/>
              <a:ext cx="871183" cy="3280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  <a:endParaRPr lang="en-US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4253741" y="6451904"/>
              <a:ext cx="1158356" cy="3280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  <a:endParaRPr lang="en-US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Abgerundetes Rechteck 19"/>
            <p:cNvSpPr/>
            <p:nvPr/>
          </p:nvSpPr>
          <p:spPr bwMode="auto">
            <a:xfrm>
              <a:off x="2966068" y="5209966"/>
              <a:ext cx="1254020" cy="121954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2915733" y="5669286"/>
              <a:ext cx="1338008" cy="362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  <a:endParaRPr lang="en-US" sz="15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560863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for F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 Current Transformer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7847479" y="2645639"/>
            <a:ext cx="13814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 200 mm</a:t>
            </a:r>
            <a:endParaRPr lang="en-US" altLang="de-DE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 flipV="1">
            <a:off x="8538228" y="2201809"/>
            <a:ext cx="0" cy="44383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38169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5496" y="786453"/>
            <a:ext cx="52694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bunch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beams e.g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 transfer between synchrotrons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typical bandwidth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of 2 kHz &lt;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&lt; 1 GHz  </a:t>
            </a:r>
          </a:p>
          <a:p>
            <a:pPr algn="l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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 ns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&lt; </a:t>
            </a:r>
            <a:r>
              <a:rPr lang="en-US" altLang="de-DE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sz="2000" b="1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batch</a:t>
            </a:r>
            <a:r>
              <a:rPr lang="en-US" altLang="de-DE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200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 well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suited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7" name="Picture 1029" descr="C:\Junk\dfct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8"/>
          <a:stretch/>
        </p:blipFill>
        <p:spPr bwMode="auto">
          <a:xfrm>
            <a:off x="5114410" y="44624"/>
            <a:ext cx="4139952" cy="328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165820" y="1679600"/>
            <a:ext cx="289401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Example GSI type:</a:t>
            </a: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5075257" y="188640"/>
            <a:ext cx="1992313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endParaRPr lang="en-US" altLang="de-DE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</a:pPr>
            <a:r>
              <a:rPr lang="en-US" altLang="de-DE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US" altLang="de-DE" b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3031592" y="4492331"/>
            <a:ext cx="2356877" cy="1851843"/>
            <a:chOff x="2767911" y="4702350"/>
            <a:chExt cx="2644186" cy="2077585"/>
          </a:xfrm>
        </p:grpSpPr>
        <p:sp>
          <p:nvSpPr>
            <p:cNvPr id="13" name="Rechteck 12"/>
            <p:cNvSpPr/>
            <p:nvPr/>
          </p:nvSpPr>
          <p:spPr bwMode="auto">
            <a:xfrm rot="5400000">
              <a:off x="3463292" y="5130731"/>
              <a:ext cx="304811" cy="152628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3203944" y="4702350"/>
              <a:ext cx="803867" cy="414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FCT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Gerade Verbindung 14"/>
            <p:cNvCxnSpPr/>
            <p:nvPr/>
          </p:nvCxnSpPr>
          <p:spPr bwMode="auto">
            <a:xfrm flipH="1">
              <a:off x="2793874" y="5804768"/>
              <a:ext cx="172195" cy="8628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 Verbindung 15"/>
            <p:cNvCxnSpPr/>
            <p:nvPr/>
          </p:nvCxnSpPr>
          <p:spPr bwMode="auto">
            <a:xfrm>
              <a:off x="4220089" y="5804768"/>
              <a:ext cx="96525" cy="90763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mit Pfeil 16"/>
            <p:cNvCxnSpPr/>
            <p:nvPr/>
          </p:nvCxnSpPr>
          <p:spPr bwMode="auto">
            <a:xfrm flipV="1">
              <a:off x="2793874" y="6236192"/>
              <a:ext cx="86096" cy="43142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2767911" y="6418478"/>
              <a:ext cx="871183" cy="3280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  <a:endParaRPr lang="en-US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4253741" y="6451904"/>
              <a:ext cx="1158356" cy="3280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  <a:endParaRPr lang="en-US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Abgerundetes Rechteck 19"/>
            <p:cNvSpPr/>
            <p:nvPr/>
          </p:nvSpPr>
          <p:spPr bwMode="auto">
            <a:xfrm>
              <a:off x="2966068" y="5209966"/>
              <a:ext cx="1254020" cy="121954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2915733" y="5669286"/>
              <a:ext cx="1338008" cy="362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</a:t>
              </a:r>
              <a:endParaRPr lang="en-US" sz="15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7847479" y="2645639"/>
            <a:ext cx="13814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 200 mm</a:t>
            </a:r>
            <a:endParaRPr lang="en-US" altLang="de-DE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 flipV="1">
            <a:off x="8538228" y="2201809"/>
            <a:ext cx="0" cy="44383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4" descr="H:\Frankfurt Ring SS2016\Vorlagen\image0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5" y="4277533"/>
            <a:ext cx="2921709" cy="215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uppieren 25"/>
          <p:cNvGrpSpPr/>
          <p:nvPr/>
        </p:nvGrpSpPr>
        <p:grpSpPr>
          <a:xfrm>
            <a:off x="4529138" y="3673363"/>
            <a:ext cx="4614862" cy="2694327"/>
            <a:chOff x="4253238" y="4077072"/>
            <a:chExt cx="4750592" cy="2380924"/>
          </a:xfrm>
        </p:grpSpPr>
        <p:pic>
          <p:nvPicPr>
            <p:cNvPr id="27" name="Picture 3" descr="H:\Frankfurt Ring SS2016\Vorlagen\image001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238" y="4077072"/>
              <a:ext cx="4608512" cy="2380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feld 27"/>
            <p:cNvSpPr txBox="1"/>
            <p:nvPr/>
          </p:nvSpPr>
          <p:spPr>
            <a:xfrm>
              <a:off x="4596282" y="5929533"/>
              <a:ext cx="38395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0</a:t>
              </a:r>
              <a:endParaRPr lang="en-US" sz="1300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8604448" y="5944924"/>
              <a:ext cx="39938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1.5</a:t>
              </a:r>
              <a:endParaRPr lang="en-US" sz="1300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4608512" y="332076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500" i="1" dirty="0">
                <a:latin typeface="Calibri" panose="020F0502020204030204" pitchFamily="34" charset="0"/>
                <a:cs typeface="Calibri" panose="020F0502020204030204" pitchFamily="34" charset="0"/>
              </a:rPr>
              <a:t>Example: 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5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73</a:t>
            </a:r>
            <a:r>
              <a:rPr lang="en-US" sz="1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from 11 MeV/u (</a:t>
            </a:r>
            <a:r>
              <a:rPr lang="en-US" sz="15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= 15 %) to 350 MeV/u within 3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00 </a:t>
            </a:r>
            <a:r>
              <a:rPr lang="en-US" sz="15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ms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(displayed  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every 0.15 </a:t>
            </a:r>
            <a:r>
              <a:rPr lang="en-US" sz="15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ms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)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560863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for F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 Current Transformer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elle 3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5689877"/>
                  </p:ext>
                </p:extLst>
              </p:nvPr>
            </p:nvGraphicFramePr>
            <p:xfrm>
              <a:off x="252000" y="2069252"/>
              <a:ext cx="3959960" cy="2084908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9857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41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70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Inner</a:t>
                          </a:r>
                          <a:r>
                            <a:rPr lang="en-US" sz="1400" b="0" baseline="0" dirty="0" smtClean="0"/>
                            <a:t> / outer radius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70 / 90 mm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Permeability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µ</a:t>
                          </a:r>
                          <a:r>
                            <a:rPr lang="en-US" sz="1400" baseline="-25000" dirty="0" smtClean="0"/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 10</a:t>
                          </a:r>
                          <a:r>
                            <a:rPr lang="en-US" sz="1400" baseline="30000" dirty="0" smtClean="0">
                              <a:sym typeface="Symbol"/>
                            </a:rPr>
                            <a:t>5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for f &lt; 100kHz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aseline="0" dirty="0" smtClean="0">
                              <a:sym typeface="Symbol"/>
                            </a:rPr>
                            <a:t>µ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 1/f above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135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Windings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10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Sensitivity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4 V/A for </a:t>
                          </a:r>
                          <a:r>
                            <a:rPr lang="en-US" sz="1400" u="none" dirty="0" smtClean="0"/>
                            <a:t>R </a:t>
                          </a:r>
                          <a:r>
                            <a:rPr lang="en-US" sz="1400" dirty="0" smtClean="0"/>
                            <a:t>= 50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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Droop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droop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= L/R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0.2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baseline="0" dirty="0" err="1" smtClean="0"/>
                            <a:t>ms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Rise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rise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i="1" baseline="0" smtClean="0"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400" i="1" baseline="0" smtClean="0">
                                          <a:latin typeface="Cambria Math" panose="02040503050406030204" pitchFamily="18" charset="0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baseline="0" smtClean="0">
                                          <a:latin typeface="Cambria Math" panose="02040503050406030204" pitchFamily="18" charset="0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de-DE" sz="1400" baseline="0" smtClean="0">
                                          <a:latin typeface="Cambria Math"/>
                                          <a:sym typeface="Symbol"/>
                                        </a:rPr>
                                        <m:t>𝑆</m:t>
                                      </m:r>
                                    </m:sub>
                                  </m:sSub>
                                </m:e>
                              </m:rad>
                            </m:oMath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300 </a:t>
                          </a:r>
                          <a:r>
                            <a:rPr lang="en-US" sz="1400" dirty="0" err="1" smtClean="0"/>
                            <a:t>ps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Bandwidth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2 kHz ... 500 MHz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elle 3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5689877"/>
                  </p:ext>
                </p:extLst>
              </p:nvPr>
            </p:nvGraphicFramePr>
            <p:xfrm>
              <a:off x="252000" y="2069252"/>
              <a:ext cx="3959960" cy="2084908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9857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41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70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Inner</a:t>
                          </a:r>
                          <a:r>
                            <a:rPr lang="en-US" sz="1400" b="0" baseline="0" dirty="0" smtClean="0"/>
                            <a:t> / outer radius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="0" dirty="0" smtClean="0"/>
                            <a:t>70 / 90 mm</a:t>
                          </a:r>
                          <a:endParaRPr 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Permeability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µ</a:t>
                          </a:r>
                          <a:r>
                            <a:rPr lang="en-US" sz="1400" baseline="-25000" dirty="0" smtClean="0"/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 10</a:t>
                          </a:r>
                          <a:r>
                            <a:rPr lang="en-US" sz="1400" baseline="30000" dirty="0" smtClean="0">
                              <a:sym typeface="Symbol"/>
                            </a:rPr>
                            <a:t>5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for f &lt; 100kHz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baseline="0" dirty="0" smtClean="0">
                              <a:sym typeface="Symbol"/>
                            </a:rPr>
                            <a:t>µ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r 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 1/f above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135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Windings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10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Sensitivity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4 V/A for </a:t>
                          </a:r>
                          <a:r>
                            <a:rPr lang="en-US" sz="1400" u="none" dirty="0" smtClean="0"/>
                            <a:t>R </a:t>
                          </a:r>
                          <a:r>
                            <a:rPr lang="en-US" sz="1400" dirty="0" smtClean="0"/>
                            <a:t>= 50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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Droop time </a:t>
                          </a:r>
                          <a:r>
                            <a:rPr lang="en-US" sz="1400" dirty="0" smtClean="0">
                              <a:sym typeface="Symbol"/>
                            </a:rPr>
                            <a:t></a:t>
                          </a:r>
                          <a:r>
                            <a:rPr lang="en-US" sz="1400" baseline="-25000" dirty="0" smtClean="0">
                              <a:sym typeface="Symbol"/>
                            </a:rPr>
                            <a:t>droop</a:t>
                          </a:r>
                          <a:r>
                            <a:rPr lang="en-US" sz="1400" baseline="0" dirty="0" smtClean="0">
                              <a:sym typeface="Symbol"/>
                            </a:rPr>
                            <a:t> = L/R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0.2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baseline="0" dirty="0" err="1" smtClean="0"/>
                            <a:t>ms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7"/>
                          <a:stretch>
                            <a:fillRect l="-307" t="-535417" r="-100613" b="-1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300 </a:t>
                          </a:r>
                          <a:r>
                            <a:rPr lang="en-US" sz="1400" dirty="0" err="1" smtClean="0"/>
                            <a:t>ps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Bandwidth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sz="1400" dirty="0" smtClean="0"/>
                            <a:t>2 kHz ... 500 MHz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12465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‘Active’ Transformer with longer Droop Time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11167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1" name="TextBox 33"/>
          <p:cNvSpPr txBox="1">
            <a:spLocks noChangeArrowheads="1"/>
          </p:cNvSpPr>
          <p:nvPr/>
        </p:nvSpPr>
        <p:spPr bwMode="auto">
          <a:xfrm>
            <a:off x="266700" y="756070"/>
            <a:ext cx="91440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Transformer or Alternating Current Transformer ACT: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uses a trans-impedance amplifier (I/U converter) to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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load impedance i.e. a current sink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+ compensation feedback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longer droop time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Application: measurement of longer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e.g. at pulsed LINACs</a:t>
            </a:r>
          </a:p>
          <a:p>
            <a:pPr algn="l" eaLnBrk="1" hangingPunct="1">
              <a:spcBef>
                <a:spcPct val="0"/>
              </a:spcBef>
            </a:pP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22" name="Picture 11" descr="Active.png"/>
          <p:cNvPicPr>
            <a:picLocks noChangeAspect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3" r="2370"/>
          <a:stretch>
            <a:fillRect/>
          </a:stretch>
        </p:blipFill>
        <p:spPr bwMode="auto">
          <a:xfrm>
            <a:off x="0" y="2529308"/>
            <a:ext cx="407511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206875" y="2595983"/>
            <a:ext cx="4572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The input resistor is for an op-amp: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/A &lt;&lt; R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 = L/(R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/A+R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) ≃ L/R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Droop time constant can be up to 1 s!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The feedback resistor is also used for range switching.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03288" y="5277270"/>
            <a:ext cx="7234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An additional active feedback loop is used to compensate the droop.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6898</Words>
  <Application>Microsoft Office PowerPoint</Application>
  <PresentationFormat>Bildschirmpräsentation (4:3)</PresentationFormat>
  <Paragraphs>1307</Paragraphs>
  <Slides>62</Slides>
  <Notes>57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62</vt:i4>
      </vt:variant>
    </vt:vector>
  </HeadingPairs>
  <TitlesOfParts>
    <vt:vector size="74" baseType="lpstr">
      <vt:lpstr>Arial</vt:lpstr>
      <vt:lpstr>Arial Unicode MS</vt:lpstr>
      <vt:lpstr>Calibri</vt:lpstr>
      <vt:lpstr>Cambria Math</vt:lpstr>
      <vt:lpstr>Comic Sans MS</vt:lpstr>
      <vt:lpstr>Symbol</vt:lpstr>
      <vt:lpstr>Times</vt:lpstr>
      <vt:lpstr>Times New Roman</vt:lpstr>
      <vt:lpstr>Verdana</vt:lpstr>
      <vt:lpstr>Wingdings</vt:lpstr>
      <vt:lpstr>gsi-folienmaster-2014-II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819</cp:revision>
  <cp:lastPrinted>2001-11-28T12:04:44Z</cp:lastPrinted>
  <dcterms:created xsi:type="dcterms:W3CDTF">2001-11-19T11:22:51Z</dcterms:created>
  <dcterms:modified xsi:type="dcterms:W3CDTF">2021-03-08T11:44:41Z</dcterms:modified>
</cp:coreProperties>
</file>