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6" r:id="rId1"/>
  </p:sldMasterIdLst>
  <p:notesMasterIdLst>
    <p:notesMasterId r:id="rId15"/>
  </p:notesMasterIdLst>
  <p:handoutMasterIdLst>
    <p:handoutMasterId r:id="rId16"/>
  </p:handoutMasterIdLst>
  <p:sldIdLst>
    <p:sldId id="341" r:id="rId2"/>
    <p:sldId id="368" r:id="rId3"/>
    <p:sldId id="364" r:id="rId4"/>
    <p:sldId id="350" r:id="rId5"/>
    <p:sldId id="380" r:id="rId6"/>
    <p:sldId id="377" r:id="rId7"/>
    <p:sldId id="376" r:id="rId8"/>
    <p:sldId id="379" r:id="rId9"/>
    <p:sldId id="365" r:id="rId10"/>
    <p:sldId id="352" r:id="rId11"/>
    <p:sldId id="346" r:id="rId12"/>
    <p:sldId id="389" r:id="rId13"/>
    <p:sldId id="355" r:id="rId14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FF"/>
    <a:srgbClr val="FF0000"/>
    <a:srgbClr val="0000FF"/>
    <a:srgbClr val="009900"/>
    <a:srgbClr val="FFC080"/>
    <a:srgbClr val="FFCB7D"/>
    <a:srgbClr val="FFCCFF"/>
    <a:srgbClr val="66FFF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47" autoAdjust="0"/>
    <p:restoredTop sz="94688" autoAdjust="0"/>
  </p:normalViewPr>
  <p:slideViewPr>
    <p:cSldViewPr snapToGrid="0" showGuides="1">
      <p:cViewPr varScale="1">
        <p:scale>
          <a:sx n="125" d="100"/>
          <a:sy n="125" d="100"/>
        </p:scale>
        <p:origin x="768" y="90"/>
      </p:cViewPr>
      <p:guideLst>
        <p:guide orient="horz" pos="2160"/>
        <p:guide pos="53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D25FD629-F699-4B23-9EFF-E45FE31B951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443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2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91CEBC55-005E-4523-9425-B2F334BC801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692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40387E3-E3E8-4CB6-8F77-57F801CC5E37}" type="slidenum">
              <a:rPr lang="en-US" altLang="de-DE" smtClean="0">
                <a:latin typeface="Arial" charset="0"/>
              </a:rPr>
              <a:pPr/>
              <a:t>3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E2837E-5AAD-4E20-BD52-FAA561FE5247}" type="slidenum">
              <a:rPr lang="en-US"/>
              <a:pPr/>
              <a:t>6</a:t>
            </a:fld>
            <a:endParaRPr lang="en-US"/>
          </a:p>
        </p:txBody>
      </p:sp>
      <p:sp>
        <p:nvSpPr>
          <p:cNvPr id="3409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2313"/>
            <a:ext cx="4797425" cy="3598862"/>
          </a:xfrm>
          <a:ln/>
        </p:spPr>
      </p:sp>
      <p:sp>
        <p:nvSpPr>
          <p:cNvPr id="340995" name="Notizenplatzhalter 2"/>
          <p:cNvSpPr>
            <a:spLocks noGrp="1"/>
          </p:cNvSpPr>
          <p:nvPr>
            <p:ph type="body" idx="1"/>
          </p:nvPr>
        </p:nvSpPr>
        <p:spPr>
          <a:xfrm>
            <a:off x="731839" y="4560889"/>
            <a:ext cx="5851526" cy="4319587"/>
          </a:xfrm>
        </p:spPr>
        <p:txBody>
          <a:bodyPr lIns="96661" tIns="48331" rIns="96661" bIns="48331"/>
          <a:lstStyle/>
          <a:p>
            <a:pPr defTabSz="457200">
              <a:spcBef>
                <a:spcPct val="0"/>
              </a:spcBef>
            </a:pPr>
            <a:endParaRPr lang="de-DE"/>
          </a:p>
        </p:txBody>
      </p:sp>
      <p:sp>
        <p:nvSpPr>
          <p:cNvPr id="340996" name="Foliennummernplatzhalter 3"/>
          <p:cNvSpPr txBox="1">
            <a:spLocks noGrp="1"/>
          </p:cNvSpPr>
          <p:nvPr/>
        </p:nvSpPr>
        <p:spPr bwMode="auto">
          <a:xfrm>
            <a:off x="4143376" y="9120189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algn="l" defTabSz="482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85813" indent="-303213" algn="l" defTabSz="482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208088" indent="-241300" algn="l" defTabSz="482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92275" indent="-242888" algn="l" defTabSz="482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174875" indent="-241300" algn="l" defTabSz="482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6320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0892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5464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0036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 eaLnBrk="1" hangingPunct="1"/>
            <a:fld id="{769329C2-3FF5-4891-A972-BF58B54642DB}" type="slidenum">
              <a:rPr lang="en-US" sz="1300">
                <a:latin typeface="Calibri" pitchFamily="34" charset="0"/>
              </a:rPr>
              <a:pPr algn="r" eaLnBrk="1" hangingPunct="1"/>
              <a:t>6</a:t>
            </a:fld>
            <a:endParaRPr lang="en-U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CB3A6A6-900E-4596-AA1E-C5FC7DD726E8}" type="slidenum">
              <a:rPr lang="en-US" altLang="de-DE" smtClean="0">
                <a:latin typeface="Arial" charset="0"/>
              </a:rPr>
              <a:pPr/>
              <a:t>9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12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281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</p:txBody>
      </p:sp>
      <p:sp>
        <p:nvSpPr>
          <p:cNvPr id="2765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9E63AC2-9043-4BD5-A36C-11D9FE2740A5}" type="slidenum">
              <a:rPr lang="en-US" altLang="de-DE" smtClean="0">
                <a:latin typeface="Arial" charset="0"/>
              </a:rPr>
              <a:pPr/>
              <a:t>13</a:t>
            </a:fld>
            <a:endParaRPr lang="en-US" alt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01498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958" y="42029"/>
            <a:ext cx="647149" cy="21571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Beam Loss Monitors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76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Loss Monitors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109265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96850" y="789439"/>
            <a:ext cx="8632825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energetic beam particles penetrates matter, secondary particles are emitted:</a:t>
            </a:r>
          </a:p>
          <a:p>
            <a:pPr algn="l">
              <a:lnSpc>
                <a:spcPct val="7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this can be e</a:t>
            </a:r>
            <a:r>
              <a:rPr lang="en-US" altLang="de-DE" sz="20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protons, neutrons, excited nuclei, fragmented nuclei...</a:t>
            </a:r>
          </a:p>
          <a:p>
            <a:pPr algn="l">
              <a:lnSpc>
                <a:spcPct val="7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Spontaneous radiation and permanent activation is produced.</a:t>
            </a:r>
          </a:p>
          <a:p>
            <a:pPr algn="l">
              <a:lnSpc>
                <a:spcPct val="7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Large variety of Beam Loss Monitors (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BLM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depending on the application.</a:t>
            </a:r>
          </a:p>
        </p:txBody>
      </p:sp>
      <p:sp>
        <p:nvSpPr>
          <p:cNvPr id="217094" name="Rectangle 6"/>
          <p:cNvSpPr>
            <a:spLocks noChangeArrowheads="1"/>
          </p:cNvSpPr>
          <p:nvPr/>
        </p:nvSpPr>
        <p:spPr bwMode="auto">
          <a:xfrm>
            <a:off x="250824" y="2502351"/>
            <a:ext cx="8893175" cy="241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Protection: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Sensitive devices e.g. super-conducting magnets to prevent quenching 		(energy absorption by electronic stopping)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		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</a:t>
            </a:r>
            <a:r>
              <a:rPr lang="en-US" altLang="de-DE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interlock signal for fast beam abortion.</a:t>
            </a:r>
            <a:endParaRPr lang="en-US" altLang="de-D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de-DE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Operation: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Alignment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of the beam to prevent for activation</a:t>
            </a:r>
          </a:p>
          <a:p>
            <a:pPr algn="l">
              <a:lnSpc>
                <a:spcPct val="80000"/>
              </a:lnSpc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                           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optimal transmission to the target.</a:t>
            </a:r>
          </a:p>
          <a:p>
            <a:pPr algn="l"/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Accelerator physics: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these sensitive particle </a:t>
            </a:r>
            <a:r>
              <a:rPr lang="en-US" altLang="de-DE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detectors for accelerator development.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7095" name="Rectangle 7"/>
          <p:cNvSpPr>
            <a:spLocks noChangeArrowheads="1"/>
          </p:cNvSpPr>
          <p:nvPr/>
        </p:nvSpPr>
        <p:spPr bwMode="auto">
          <a:xfrm>
            <a:off x="223838" y="5115376"/>
            <a:ext cx="8369300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Several devices are used, depending on particle rate and required time resolution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Some applications for usage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4" grpId="0"/>
      <p:bldP spid="21709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Protection Issues for BLM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125413" y="108176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225425" y="754742"/>
            <a:ext cx="8918575" cy="247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Losses lead to permanent activation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maintenance is hampered</a:t>
            </a:r>
          </a:p>
          <a:p>
            <a:pPr algn="l">
              <a:lnSpc>
                <a:spcPct val="7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to material heating (vacuum pipe, super-cond. magnet etc.) 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destruction.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Types of losses: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Irregular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or fast losses by malfunction of devices (magnets, cavities etc.)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BLM as online control of the accelerator functionality and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interlock generation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Regular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or slow losses e.g. by lifetime limits or due to collimator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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BLM used for alignment.</a:t>
            </a:r>
          </a:p>
        </p:txBody>
      </p:sp>
      <p:sp>
        <p:nvSpPr>
          <p:cNvPr id="300037" name="Rectangle 5"/>
          <p:cNvSpPr>
            <a:spLocks noChangeArrowheads="1"/>
          </p:cNvSpPr>
          <p:nvPr/>
        </p:nvSpPr>
        <p:spPr bwMode="auto">
          <a:xfrm>
            <a:off x="284163" y="3236005"/>
            <a:ext cx="8491537" cy="257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Demands for BLM: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High sensitivity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to detect behavior of beam halo e.g. at collimator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Large dynamic range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low signal during normal operation, but large signal in case of malfunction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    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detectable without changing the full-scale-range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  e.g. scintillators from 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1/s up to 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1/s in counting mode.</a:t>
            </a:r>
          </a:p>
          <a:p>
            <a:pPr algn="l">
              <a:lnSpc>
                <a:spcPct val="8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Monitoring of loss rate in control room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interlock signal for beam abortion.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Application: BLMs for Quench-Protection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5588" y="696720"/>
            <a:ext cx="8666162" cy="1038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30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Super-conducting magnets can be heated above critical temperature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22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the lost beam</a:t>
            </a:r>
          </a:p>
          <a:p>
            <a:pPr algn="l">
              <a:spcBef>
                <a:spcPts val="30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breakdown of super-conductivity = ’quenching’.</a:t>
            </a:r>
          </a:p>
          <a:p>
            <a:pPr algn="l">
              <a:spcBef>
                <a:spcPts val="30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Interlock within 1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beam abortion generated by BLM.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54000" y="1764618"/>
            <a:ext cx="857885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1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Position of detector at quadruples due to maximal beam size.</a:t>
            </a:r>
          </a:p>
          <a:p>
            <a:pPr algn="l">
              <a:spcBef>
                <a:spcPts val="1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High energy particles leads to a shower in forward direction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Monte-Carlo simulation.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527183" y="3095980"/>
            <a:ext cx="4132962" cy="3130172"/>
            <a:chOff x="232613" y="3212976"/>
            <a:chExt cx="4132962" cy="3130172"/>
          </a:xfrm>
        </p:grpSpPr>
        <p:pic>
          <p:nvPicPr>
            <p:cNvPr id="25" name="Picture 2" descr="E:\CAS General 2018\temp bilder\dehning tracking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613" y="3212976"/>
              <a:ext cx="4132962" cy="2936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6"/>
            <p:cNvSpPr>
              <a:spLocks noChangeArrowheads="1"/>
            </p:cNvSpPr>
            <p:nvPr/>
          </p:nvSpPr>
          <p:spPr bwMode="auto">
            <a:xfrm>
              <a:off x="527183" y="4498206"/>
              <a:ext cx="95513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dispersion</a:t>
              </a:r>
              <a:endParaRPr lang="en-US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>
              <a:off x="1612508" y="4449325"/>
              <a:ext cx="106150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i="1" dirty="0" smtClean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</a:t>
              </a:r>
              <a:r>
                <a:rPr lang="en-US" sz="1400" b="1" i="1" baseline="-25000" dirty="0" smtClean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x</a:t>
              </a:r>
              <a:r>
                <a:rPr lang="en-US" sz="1400" b="1" dirty="0" smtClean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-function</a:t>
              </a:r>
              <a:endParaRPr lang="en-US" sz="1400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Rectangle 6"/>
            <p:cNvSpPr>
              <a:spLocks noChangeArrowheads="1"/>
            </p:cNvSpPr>
            <p:nvPr/>
          </p:nvSpPr>
          <p:spPr bwMode="auto">
            <a:xfrm>
              <a:off x="1639453" y="4959872"/>
              <a:ext cx="106311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i="1" dirty="0" smtClean="0">
                  <a:solidFill>
                    <a:srgbClr val="00808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</a:t>
              </a:r>
              <a:r>
                <a:rPr lang="en-US" sz="1400" b="1" i="1" baseline="-25000" dirty="0">
                  <a:solidFill>
                    <a:srgbClr val="00808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y</a:t>
              </a:r>
              <a:r>
                <a:rPr lang="en-US" sz="1400" b="1" dirty="0" smtClean="0">
                  <a:solidFill>
                    <a:srgbClr val="00808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-function</a:t>
              </a:r>
              <a:endParaRPr lang="en-US" sz="14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tangle 6"/>
            <p:cNvSpPr>
              <a:spLocks noChangeArrowheads="1"/>
            </p:cNvSpPr>
            <p:nvPr/>
          </p:nvSpPr>
          <p:spPr bwMode="auto">
            <a:xfrm>
              <a:off x="3038060" y="4483467"/>
              <a:ext cx="807209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500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lost </a:t>
              </a:r>
            </a:p>
            <a:p>
              <a:pPr algn="l">
                <a:spcBef>
                  <a:spcPts val="0"/>
                </a:spcBef>
              </a:pPr>
              <a:r>
                <a:rPr lang="en-US" sz="1500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protons</a:t>
              </a:r>
              <a:endParaRPr lang="en-US" sz="15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Rectangle 6"/>
            <p:cNvSpPr>
              <a:spLocks noChangeArrowheads="1"/>
            </p:cNvSpPr>
            <p:nvPr/>
          </p:nvSpPr>
          <p:spPr bwMode="auto">
            <a:xfrm>
              <a:off x="792329" y="5313421"/>
              <a:ext cx="69762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dirty="0" smtClean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</a:t>
              </a:r>
              <a:r>
                <a:rPr lang="en-US" sz="14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dipole</a:t>
              </a:r>
              <a:endParaRPr lang="en-US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Rectangle 6"/>
            <p:cNvSpPr>
              <a:spLocks noChangeArrowheads="1"/>
            </p:cNvSpPr>
            <p:nvPr/>
          </p:nvSpPr>
          <p:spPr bwMode="auto">
            <a:xfrm>
              <a:off x="1976999" y="5267649"/>
              <a:ext cx="69762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dirty="0" smtClean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</a:t>
              </a:r>
              <a:r>
                <a:rPr lang="en-US" sz="14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dipole</a:t>
              </a:r>
              <a:endParaRPr lang="en-US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Rechteck 31"/>
            <p:cNvSpPr/>
            <p:nvPr/>
          </p:nvSpPr>
          <p:spPr bwMode="auto">
            <a:xfrm>
              <a:off x="323528" y="5905004"/>
              <a:ext cx="3816424" cy="369332"/>
            </a:xfrm>
            <a:prstGeom prst="rect">
              <a:avLst/>
            </a:prstGeom>
            <a:solidFill>
              <a:schemeClr val="bg1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Rectangle 6"/>
            <p:cNvSpPr>
              <a:spLocks noChangeArrowheads="1"/>
            </p:cNvSpPr>
            <p:nvPr/>
          </p:nvSpPr>
          <p:spPr bwMode="auto">
            <a:xfrm>
              <a:off x="428773" y="5877272"/>
              <a:ext cx="26962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Rectangle 6"/>
            <p:cNvSpPr>
              <a:spLocks noChangeArrowheads="1"/>
            </p:cNvSpPr>
            <p:nvPr/>
          </p:nvSpPr>
          <p:spPr bwMode="auto">
            <a:xfrm>
              <a:off x="1043608" y="5877272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Rectangle 6"/>
            <p:cNvSpPr>
              <a:spLocks noChangeArrowheads="1"/>
            </p:cNvSpPr>
            <p:nvPr/>
          </p:nvSpPr>
          <p:spPr bwMode="auto">
            <a:xfrm>
              <a:off x="1750200" y="5877272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Rectangle 6"/>
            <p:cNvSpPr>
              <a:spLocks noChangeArrowheads="1"/>
            </p:cNvSpPr>
            <p:nvPr/>
          </p:nvSpPr>
          <p:spPr bwMode="auto">
            <a:xfrm>
              <a:off x="2483768" y="5888305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3059832" y="5877272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Rectangle 6"/>
            <p:cNvSpPr>
              <a:spLocks noChangeArrowheads="1"/>
            </p:cNvSpPr>
            <p:nvPr/>
          </p:nvSpPr>
          <p:spPr bwMode="auto">
            <a:xfrm>
              <a:off x="3785368" y="5877272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50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Rectangle 6"/>
            <p:cNvSpPr>
              <a:spLocks noChangeArrowheads="1"/>
            </p:cNvSpPr>
            <p:nvPr/>
          </p:nvSpPr>
          <p:spPr bwMode="auto">
            <a:xfrm>
              <a:off x="1542223" y="6021288"/>
              <a:ext cx="1517609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Beam path s (m)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" name="Rectangle 6"/>
            <p:cNvSpPr>
              <a:spLocks noChangeArrowheads="1"/>
            </p:cNvSpPr>
            <p:nvPr/>
          </p:nvSpPr>
          <p:spPr bwMode="auto">
            <a:xfrm>
              <a:off x="2940408" y="6035371"/>
              <a:ext cx="104868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quadrupole</a:t>
              </a:r>
              <a:endParaRPr lang="en-US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210396" y="2434543"/>
            <a:ext cx="5460024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Simulation of lost protons at LHC at 450 GeV</a:t>
            </a:r>
          </a:p>
          <a:p>
            <a:pPr algn="l">
              <a:spcBef>
                <a:spcPts val="300"/>
              </a:spcBef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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a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 focusing quad. </a:t>
            </a:r>
            <a:r>
              <a:rPr lang="en-US" sz="1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US" sz="1600" b="1" i="1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</a:t>
            </a:r>
            <a:r>
              <a:rPr lang="en-US" sz="16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x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maximum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 6"/>
          <p:cNvSpPr>
            <a:spLocks noChangeArrowheads="1"/>
          </p:cNvSpPr>
          <p:nvPr/>
        </p:nvSpPr>
        <p:spPr bwMode="auto">
          <a:xfrm>
            <a:off x="5293408" y="2454479"/>
            <a:ext cx="38330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Simulation of shower particles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3" name="Gruppieren 42"/>
          <p:cNvGrpSpPr/>
          <p:nvPr/>
        </p:nvGrpSpPr>
        <p:grpSpPr>
          <a:xfrm>
            <a:off x="4947038" y="2900647"/>
            <a:ext cx="3225362" cy="3103529"/>
            <a:chOff x="4860032" y="3213370"/>
            <a:chExt cx="3225362" cy="3103529"/>
          </a:xfrm>
        </p:grpSpPr>
        <p:pic>
          <p:nvPicPr>
            <p:cNvPr id="4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3213370"/>
              <a:ext cx="3225362" cy="2896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Rechteck 44"/>
            <p:cNvSpPr/>
            <p:nvPr/>
          </p:nvSpPr>
          <p:spPr bwMode="auto">
            <a:xfrm>
              <a:off x="5142837" y="5947567"/>
              <a:ext cx="2816420" cy="369332"/>
            </a:xfrm>
            <a:prstGeom prst="rect">
              <a:avLst/>
            </a:prstGeom>
            <a:solidFill>
              <a:schemeClr val="bg1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5886550" y="5877271"/>
              <a:ext cx="26962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47" name="Rectangle 6"/>
            <p:cNvSpPr>
              <a:spLocks noChangeArrowheads="1"/>
            </p:cNvSpPr>
            <p:nvPr/>
          </p:nvSpPr>
          <p:spPr bwMode="auto">
            <a:xfrm>
              <a:off x="5790695" y="6021288"/>
              <a:ext cx="1517609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Beam path s (m)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8" name="Rectangle 6"/>
            <p:cNvSpPr>
              <a:spLocks noChangeArrowheads="1"/>
            </p:cNvSpPr>
            <p:nvPr/>
          </p:nvSpPr>
          <p:spPr bwMode="auto">
            <a:xfrm>
              <a:off x="5214396" y="5877272"/>
              <a:ext cx="26962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9" name="Rectangle 6"/>
            <p:cNvSpPr>
              <a:spLocks noChangeArrowheads="1"/>
            </p:cNvSpPr>
            <p:nvPr/>
          </p:nvSpPr>
          <p:spPr bwMode="auto">
            <a:xfrm>
              <a:off x="6660232" y="5877272"/>
              <a:ext cx="26962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Rectangle 6"/>
            <p:cNvSpPr>
              <a:spLocks noChangeArrowheads="1"/>
            </p:cNvSpPr>
            <p:nvPr/>
          </p:nvSpPr>
          <p:spPr bwMode="auto">
            <a:xfrm>
              <a:off x="7284232" y="5888305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12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6108369" y="3588902"/>
            <a:ext cx="2809313" cy="1003776"/>
            <a:chOff x="6108369" y="3861047"/>
            <a:chExt cx="2809313" cy="1003776"/>
          </a:xfrm>
        </p:grpSpPr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7196691" y="3861047"/>
              <a:ext cx="1720991" cy="307777"/>
            </a:xfrm>
            <a:prstGeom prst="rect">
              <a:avLst/>
            </a:prstGeom>
            <a:noFill/>
            <a:ln w="12700" algn="ctr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sz="1400" b="1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 Loss </a:t>
              </a: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r>
                <a:rPr lang="en-US" sz="1400" b="1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onitors </a:t>
              </a:r>
              <a:endParaRPr lang="en-US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53" name="Gerade Verbindung mit Pfeil 52"/>
            <p:cNvCxnSpPr>
              <a:stCxn id="52" idx="1"/>
            </p:cNvCxnSpPr>
            <p:nvPr/>
          </p:nvCxnSpPr>
          <p:spPr bwMode="auto">
            <a:xfrm flipH="1">
              <a:off x="6108369" y="4014936"/>
              <a:ext cx="1088322" cy="8498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Gerade Verbindung mit Pfeil 53"/>
            <p:cNvCxnSpPr>
              <a:stCxn id="52" idx="1"/>
            </p:cNvCxnSpPr>
            <p:nvPr/>
          </p:nvCxnSpPr>
          <p:spPr bwMode="auto">
            <a:xfrm flipH="1">
              <a:off x="6471139" y="4014936"/>
              <a:ext cx="725552" cy="84891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Gerade Verbindung mit Pfeil 54"/>
            <p:cNvCxnSpPr>
              <a:stCxn id="52" idx="1"/>
            </p:cNvCxnSpPr>
            <p:nvPr/>
          </p:nvCxnSpPr>
          <p:spPr bwMode="auto">
            <a:xfrm flipH="1">
              <a:off x="7112977" y="4014936"/>
              <a:ext cx="83714" cy="8498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5213990" y="5949153"/>
            <a:ext cx="30664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n-US" alt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Dehning</a:t>
            </a:r>
            <a:r>
              <a:rPr lang="en-US" alt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JAS 2014, CERN-2016-002</a:t>
            </a:r>
            <a:endParaRPr lang="en-US" alt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longitudinal Phase Space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4386" y="971074"/>
            <a:ext cx="6726435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Poll 28: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Which answer is wrong? Beam loss monitors are used …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prevent for unnecessary activation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altLang="de-DE" sz="16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lang="en-GB" altLang="de-DE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system to restrict people access outside of the accelerator shielding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quench protection for super-conducting components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beam alignment</a:t>
            </a:r>
          </a:p>
        </p:txBody>
      </p:sp>
    </p:spTree>
    <p:extLst>
      <p:ext uri="{BB962C8B-B14F-4D97-AF65-F5344CB8AC3E}">
        <p14:creationId xmlns:p14="http://schemas.microsoft.com/office/powerpoint/2010/main" val="21770199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Beam Loss Monitors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25413" y="100556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179512" y="715278"/>
            <a:ext cx="8097837" cy="138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the lost fraction of the beam:</a:t>
            </a:r>
            <a:endParaRPr lang="en-US" alt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detection of secondary products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sensitive particle detectors are used outside the vacuum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cheap installations used at many locations</a:t>
            </a:r>
          </a:p>
        </p:txBody>
      </p:sp>
      <p:sp>
        <p:nvSpPr>
          <p:cNvPr id="303109" name="Rectangle 5"/>
          <p:cNvSpPr>
            <a:spLocks noChangeArrowheads="1"/>
          </p:cNvSpPr>
          <p:nvPr/>
        </p:nvSpPr>
        <p:spPr bwMode="auto">
          <a:xfrm>
            <a:off x="125413" y="2875518"/>
            <a:ext cx="9018587" cy="306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Depending on the application different types are used</a:t>
            </a:r>
            <a:r>
              <a:rPr lang="en-US" altLang="de-DE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l">
              <a:spcBef>
                <a:spcPts val="200"/>
              </a:spcBef>
            </a:pPr>
            <a:r>
              <a:rPr lang="en-US" altLang="de-DE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Frequently used:</a:t>
            </a:r>
            <a:endParaRPr lang="en-US" altLang="de-DE" b="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Scintillators: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very sensitive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fast response, largest dynamics, not radiation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hard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PIN diode: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insensitive, fast response, not radiation hard, cheap </a:t>
            </a:r>
            <a:endParaRPr lang="en-US" altLang="de-D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IC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medium sensitive, slow response, radiation hard, cheap, absolute measurement of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dose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for special application:</a:t>
            </a:r>
            <a:endParaRPr lang="en-US" altLang="de-DE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(Electron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Multiplier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medium sensitive, fast response, radiation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hard)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BF</a:t>
            </a:r>
            <a:r>
              <a:rPr lang="en-US" altLang="de-DE" sz="2200" b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only neutrons, slow response, radiation hard, expensive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Optical fibers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insensitive, very slow, radiation hard, very high spatial resolution. </a:t>
            </a:r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179512" y="2083430"/>
            <a:ext cx="6829690" cy="70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as interlock in all high current machines for protection.</a:t>
            </a:r>
          </a:p>
          <a:p>
            <a:pPr algn="l">
              <a:lnSpc>
                <a:spcPct val="6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Additionally used for sensitive ‘loss studies’.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9" grpId="0"/>
      <p:bldP spid="303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 Idea of Beam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Loss Monitors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97290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96850" y="669695"/>
            <a:ext cx="8947150" cy="229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 idea for Beam Loss Monitors BLM:</a:t>
            </a:r>
          </a:p>
          <a:p>
            <a:pPr algn="l">
              <a:spcBef>
                <a:spcPts val="600"/>
              </a:spcBef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 loss beam particle must collide with the vacuum chamber or other insertions</a:t>
            </a:r>
          </a:p>
          <a:p>
            <a:pPr marL="342900" indent="-342900" algn="l">
              <a:spcBef>
                <a:spcPts val="600"/>
              </a:spcBef>
              <a:buFont typeface="Symbol"/>
              <a:buChar char="Þ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Interaction leads to some shower particle: </a:t>
            </a:r>
          </a:p>
          <a:p>
            <a:pPr algn="l">
              <a:spcBef>
                <a:spcPts val="60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protons, neutrons, excited nuclei, fragmented nuclei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spcBef>
                <a:spcPts val="600"/>
              </a:spcBef>
              <a:buFont typeface="Symbol"/>
              <a:buChar char="®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detection of these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secondaries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by an appropriate detector outside of beam pipe</a:t>
            </a:r>
          </a:p>
          <a:p>
            <a:pPr marL="342900" indent="-342900" algn="l">
              <a:spcBef>
                <a:spcPts val="600"/>
              </a:spcBef>
              <a:buFont typeface="Symbol"/>
              <a:buChar char="®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relative cheap detector installed at many locations 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323528" y="2986874"/>
            <a:ext cx="8640960" cy="3168352"/>
            <a:chOff x="323528" y="3356992"/>
            <a:chExt cx="8640960" cy="3168352"/>
          </a:xfrm>
        </p:grpSpPr>
        <p:cxnSp>
          <p:nvCxnSpPr>
            <p:cNvPr id="3" name="Gerade Verbindung 2"/>
            <p:cNvCxnSpPr/>
            <p:nvPr/>
          </p:nvCxnSpPr>
          <p:spPr bwMode="auto">
            <a:xfrm>
              <a:off x="395536" y="3573016"/>
              <a:ext cx="576064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074" name="Gruppieren 2073"/>
            <p:cNvGrpSpPr/>
            <p:nvPr/>
          </p:nvGrpSpPr>
          <p:grpSpPr>
            <a:xfrm>
              <a:off x="323528" y="4437112"/>
              <a:ext cx="8064896" cy="2088232"/>
              <a:chOff x="971600" y="4725144"/>
              <a:chExt cx="8064896" cy="2088232"/>
            </a:xfrm>
          </p:grpSpPr>
          <p:cxnSp>
            <p:nvCxnSpPr>
              <p:cNvPr id="10" name="Gerade Verbindung 9"/>
              <p:cNvCxnSpPr/>
              <p:nvPr/>
            </p:nvCxnSpPr>
            <p:spPr bwMode="auto">
              <a:xfrm>
                <a:off x="971600" y="5157192"/>
                <a:ext cx="5760640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Gerade Verbindung 7"/>
              <p:cNvCxnSpPr/>
              <p:nvPr/>
            </p:nvCxnSpPr>
            <p:spPr bwMode="auto">
              <a:xfrm>
                <a:off x="971600" y="4725144"/>
                <a:ext cx="3290838" cy="432048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" name="Ellipse 11"/>
              <p:cNvSpPr/>
              <p:nvPr/>
            </p:nvSpPr>
            <p:spPr bwMode="auto">
              <a:xfrm>
                <a:off x="4139952" y="5085184"/>
                <a:ext cx="227806" cy="216024"/>
              </a:xfrm>
              <a:prstGeom prst="ellipse">
                <a:avLst/>
              </a:prstGeom>
              <a:solidFill>
                <a:srgbClr val="008000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4" name="Gerade Verbindung mit Pfeil 13"/>
              <p:cNvCxnSpPr>
                <a:stCxn id="12" idx="7"/>
              </p:cNvCxnSpPr>
              <p:nvPr/>
            </p:nvCxnSpPr>
            <p:spPr bwMode="auto">
              <a:xfrm flipH="1">
                <a:off x="3635896" y="5116820"/>
                <a:ext cx="698501" cy="61643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Gerade Verbindung mit Pfeil 25"/>
              <p:cNvCxnSpPr/>
              <p:nvPr/>
            </p:nvCxnSpPr>
            <p:spPr bwMode="auto">
              <a:xfrm flipH="1">
                <a:off x="4211960" y="5193196"/>
                <a:ext cx="77812" cy="84144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Gerade Verbindung mit Pfeil 26"/>
              <p:cNvCxnSpPr>
                <a:stCxn id="12" idx="6"/>
              </p:cNvCxnSpPr>
              <p:nvPr/>
            </p:nvCxnSpPr>
            <p:spPr bwMode="auto">
              <a:xfrm>
                <a:off x="4367758" y="5193196"/>
                <a:ext cx="1140346" cy="42072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 Verbindung mit Pfeil 27"/>
              <p:cNvCxnSpPr>
                <a:stCxn id="12" idx="1"/>
              </p:cNvCxnSpPr>
              <p:nvPr/>
            </p:nvCxnSpPr>
            <p:spPr bwMode="auto">
              <a:xfrm>
                <a:off x="4173313" y="5116820"/>
                <a:ext cx="1190775" cy="832460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Gerade Verbindung mit Pfeil 28"/>
              <p:cNvCxnSpPr>
                <a:stCxn id="12" idx="0"/>
              </p:cNvCxnSpPr>
              <p:nvPr/>
            </p:nvCxnSpPr>
            <p:spPr bwMode="auto">
              <a:xfrm>
                <a:off x="4253855" y="5085184"/>
                <a:ext cx="894209" cy="1080120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Gerade Verbindung mit Pfeil 29"/>
              <p:cNvCxnSpPr>
                <a:stCxn id="12" idx="7"/>
              </p:cNvCxnSpPr>
              <p:nvPr/>
            </p:nvCxnSpPr>
            <p:spPr bwMode="auto">
              <a:xfrm>
                <a:off x="4334397" y="5116820"/>
                <a:ext cx="603534" cy="126450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62" name="Ellipse 2061"/>
              <p:cNvSpPr/>
              <p:nvPr/>
            </p:nvSpPr>
            <p:spPr bwMode="auto">
              <a:xfrm>
                <a:off x="5663530" y="5533050"/>
                <a:ext cx="576064" cy="504056"/>
              </a:xfrm>
              <a:prstGeom prst="ellipse">
                <a:avLst/>
              </a:prstGeom>
              <a:solidFill>
                <a:srgbClr val="3333CC">
                  <a:alpha val="44000"/>
                </a:srgbClr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064" name="Gerade Verbindung 2063"/>
              <p:cNvCxnSpPr>
                <a:stCxn id="2062" idx="6"/>
              </p:cNvCxnSpPr>
              <p:nvPr/>
            </p:nvCxnSpPr>
            <p:spPr bwMode="auto">
              <a:xfrm>
                <a:off x="6239594" y="5785078"/>
                <a:ext cx="564654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Gerade Verbindung 50"/>
              <p:cNvCxnSpPr/>
              <p:nvPr/>
            </p:nvCxnSpPr>
            <p:spPr bwMode="auto">
              <a:xfrm flipV="1">
                <a:off x="6804248" y="5533050"/>
                <a:ext cx="0" cy="501588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Gerade Verbindung 51"/>
              <p:cNvCxnSpPr/>
              <p:nvPr/>
            </p:nvCxnSpPr>
            <p:spPr bwMode="auto">
              <a:xfrm>
                <a:off x="6804248" y="5545978"/>
                <a:ext cx="457200" cy="23910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" name="Gerade Verbindung 52"/>
              <p:cNvCxnSpPr/>
              <p:nvPr/>
            </p:nvCxnSpPr>
            <p:spPr bwMode="auto">
              <a:xfrm flipV="1">
                <a:off x="6804248" y="5785078"/>
                <a:ext cx="457200" cy="24956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Gerade Verbindung 53"/>
              <p:cNvCxnSpPr/>
              <p:nvPr/>
            </p:nvCxnSpPr>
            <p:spPr bwMode="auto">
              <a:xfrm>
                <a:off x="7261448" y="5783844"/>
                <a:ext cx="564654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70" name="Rechteck 2069"/>
              <p:cNvSpPr/>
              <p:nvPr/>
            </p:nvSpPr>
            <p:spPr bwMode="auto">
              <a:xfrm>
                <a:off x="7812360" y="5301208"/>
                <a:ext cx="432048" cy="936104"/>
              </a:xfrm>
              <a:prstGeom prst="rect">
                <a:avLst/>
              </a:prstGeom>
              <a:noFill/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072" name="Gerade Verbindung mit Pfeil 2071"/>
              <p:cNvCxnSpPr/>
              <p:nvPr/>
            </p:nvCxnSpPr>
            <p:spPr bwMode="auto">
              <a:xfrm>
                <a:off x="8244408" y="5445224"/>
                <a:ext cx="792088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" name="Gerade Verbindung mit Pfeil 62"/>
              <p:cNvCxnSpPr/>
              <p:nvPr/>
            </p:nvCxnSpPr>
            <p:spPr bwMode="auto">
              <a:xfrm>
                <a:off x="8244408" y="6021288"/>
                <a:ext cx="792088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73" name="Textfeld 2072"/>
              <p:cNvSpPr txBox="1"/>
              <p:nvPr/>
            </p:nvSpPr>
            <p:spPr>
              <a:xfrm>
                <a:off x="5220072" y="5157192"/>
                <a:ext cx="15979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33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BLM detector  </a:t>
                </a:r>
                <a:endParaRPr lang="en-US" b="1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5" name="Textfeld 64"/>
              <p:cNvSpPr txBox="1"/>
              <p:nvPr/>
            </p:nvSpPr>
            <p:spPr>
              <a:xfrm>
                <a:off x="6214442" y="6167045"/>
                <a:ext cx="159791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spcBef>
                    <a:spcPts val="0"/>
                  </a:spcBef>
                </a:pPr>
                <a:r>
                  <a:rPr lang="en-US" b="1" dirty="0" smtClean="0">
                    <a:solidFill>
                      <a:srgbClr val="33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front-end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b="1" dirty="0" smtClean="0">
                    <a:solidFill>
                      <a:srgbClr val="33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electronics </a:t>
                </a:r>
                <a:endParaRPr lang="en-US" b="1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67" name="Textfeld 66"/>
            <p:cNvSpPr txBox="1"/>
            <p:nvPr/>
          </p:nvSpPr>
          <p:spPr>
            <a:xfrm>
              <a:off x="6895703" y="5877272"/>
              <a:ext cx="1777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digitalization</a:t>
              </a:r>
            </a:p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&amp; fast analysis</a:t>
              </a:r>
              <a:endPara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7716062" y="5363924"/>
              <a:ext cx="1104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interlock</a:t>
              </a:r>
              <a:endPara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7773686" y="4725144"/>
              <a:ext cx="11908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display</a:t>
              </a:r>
              <a:endPara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2519493" y="4427820"/>
              <a:ext cx="20525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lost beam particle </a:t>
              </a:r>
              <a:endPara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755576" y="5013176"/>
              <a:ext cx="24987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</a:t>
              </a:r>
              <a:r>
                <a:rPr lang="en-US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econdary products</a:t>
              </a:r>
            </a:p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from electro-magnetic or hadronic shower </a:t>
              </a:r>
              <a:endParaRPr lang="en-US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6300192" y="3356992"/>
              <a:ext cx="19929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vacuum pipe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75" name="Pfeil nach rechts 2074"/>
            <p:cNvSpPr/>
            <p:nvPr/>
          </p:nvSpPr>
          <p:spPr bwMode="auto">
            <a:xfrm>
              <a:off x="323528" y="3854910"/>
              <a:ext cx="5242842" cy="720080"/>
            </a:xfrm>
            <a:prstGeom prst="rightArrow">
              <a:avLst>
                <a:gd name="adj1" fmla="val 50000"/>
                <a:gd name="adj2" fmla="val 66653"/>
              </a:avLst>
            </a:prstGeom>
            <a:gradFill flip="none" rotWithShape="1">
              <a:gsLst>
                <a:gs pos="27000">
                  <a:srgbClr val="FF0000">
                    <a:alpha val="20000"/>
                  </a:srgbClr>
                </a:gs>
                <a:gs pos="47000">
                  <a:srgbClr val="FF0000"/>
                </a:gs>
                <a:gs pos="69000">
                  <a:srgbClr val="FFFFFF"/>
                </a:gs>
              </a:gsLst>
              <a:lin ang="5400000" scaled="0"/>
              <a:tileRect/>
            </a:gra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4" name="Textfeld 73"/>
            <p:cNvSpPr txBox="1"/>
            <p:nvPr/>
          </p:nvSpPr>
          <p:spPr>
            <a:xfrm>
              <a:off x="5723112" y="4030284"/>
              <a:ext cx="199294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2200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</a:t>
              </a:r>
              <a:endParaRPr lang="en-US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90303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03200" y="100692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6108700" y="4501242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850" y="798991"/>
            <a:ext cx="8550275" cy="232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Physical process from beam-wall interaction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Different types of Beam Loss Monitors</a:t>
            </a:r>
            <a:endParaRPr lang="en-US" altLang="de-DE" sz="2000" b="1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methods for various beam parameters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Machine protection using BLMs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Summary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762" y="2618812"/>
            <a:ext cx="4686438" cy="340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lum bright="-26000" contras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3498149"/>
            <a:ext cx="4033512" cy="252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Scintillators as Beam Loss Monitors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25413" y="1038229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5942" name="Rectangle 6"/>
          <p:cNvSpPr>
            <a:spLocks noChangeArrowheads="1"/>
          </p:cNvSpPr>
          <p:nvPr/>
        </p:nvSpPr>
        <p:spPr bwMode="auto">
          <a:xfrm>
            <a:off x="4572000" y="2484442"/>
            <a:ext cx="45720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Analog pulses of plastic scintillator:</a:t>
            </a:r>
          </a:p>
          <a:p>
            <a:pPr algn="l">
              <a:lnSpc>
                <a:spcPct val="3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broad energy spectrum</a:t>
            </a:r>
          </a:p>
          <a:p>
            <a:pPr algn="l">
              <a:lnSpc>
                <a:spcPct val="3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due to  many particle species and energies.</a:t>
            </a: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239713" y="812804"/>
            <a:ext cx="4572000" cy="185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Plastics or liquids are used: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detection of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charged particles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electronic stopping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detection of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neutrons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by elastic collisions n on p in plastics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and fast p electronic stopping.</a:t>
            </a:r>
          </a:p>
        </p:txBody>
      </p:sp>
      <p:sp>
        <p:nvSpPr>
          <p:cNvPr id="295945" name="Rectangle 9"/>
          <p:cNvSpPr>
            <a:spLocks noChangeArrowheads="1"/>
          </p:cNvSpPr>
          <p:nvPr/>
        </p:nvSpPr>
        <p:spPr bwMode="auto">
          <a:xfrm>
            <a:off x="4332288" y="754067"/>
            <a:ext cx="4572000" cy="174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Scintillator + photo-multiplier: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counting (large PMT amplification)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or analog voltage ADC (low PMT amp.).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Radiation hardness: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plastics  1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Mrad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Gy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liquid  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Mrad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Gy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Picture 14" descr="Foto BLM 007"/>
          <p:cNvPicPr>
            <a:picLocks noChangeAspect="1" noChangeArrowheads="1"/>
          </p:cNvPicPr>
          <p:nvPr/>
        </p:nvPicPr>
        <p:blipFill>
          <a:blip r:embed="rId2" cstate="print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r="6761" b="3094"/>
          <a:stretch>
            <a:fillRect/>
          </a:stretch>
        </p:blipFill>
        <p:spPr bwMode="auto">
          <a:xfrm>
            <a:off x="3866219" y="3708337"/>
            <a:ext cx="2636976" cy="221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13"/>
          <p:cNvGrpSpPr>
            <a:grpSpLocks/>
          </p:cNvGrpSpPr>
          <p:nvPr/>
        </p:nvGrpSpPr>
        <p:grpSpPr bwMode="auto">
          <a:xfrm>
            <a:off x="0" y="2886734"/>
            <a:ext cx="3968172" cy="3037774"/>
            <a:chOff x="152" y="2359"/>
            <a:chExt cx="2453" cy="1834"/>
          </a:xfrm>
        </p:grpSpPr>
        <p:pic>
          <p:nvPicPr>
            <p:cNvPr id="29" name="Picture 5" descr="BLM_offen_kmpl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" y="2389"/>
              <a:ext cx="2405" cy="1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1682" y="3328"/>
              <a:ext cx="905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Scintillator</a:t>
              </a:r>
            </a:p>
            <a:p>
              <a:pPr>
                <a:lnSpc>
                  <a:spcPct val="70000"/>
                </a:lnSpc>
              </a:pPr>
              <a:r>
                <a:rPr lang="en-US" altLang="de-DE" b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2x2x5 cm</a:t>
              </a:r>
              <a:r>
                <a:rPr lang="en-US" altLang="de-DE" sz="2200" b="1" baseline="3000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1334" y="2359"/>
              <a:ext cx="1271" cy="3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66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Photo-multiplier</a:t>
              </a:r>
            </a:p>
            <a:p>
              <a:pPr algn="l">
                <a:lnSpc>
                  <a:spcPct val="50000"/>
                </a:lnSpc>
              </a:pPr>
              <a:r>
                <a:rPr lang="en-US" altLang="de-DE" b="1" dirty="0">
                  <a:solidFill>
                    <a:srgbClr val="66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      inside 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365" y="2386"/>
              <a:ext cx="1042" cy="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>
                  <a:solidFill>
                    <a:srgbClr val="FFCC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HV base</a:t>
              </a: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6587066" y="3196212"/>
            <a:ext cx="2524830" cy="2891490"/>
            <a:chOff x="5732600" y="1384694"/>
            <a:chExt cx="2648674" cy="3033319"/>
          </a:xfrm>
        </p:grpSpPr>
        <p:pic>
          <p:nvPicPr>
            <p:cNvPr id="34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57"/>
            <a:stretch/>
          </p:blipFill>
          <p:spPr bwMode="auto">
            <a:xfrm>
              <a:off x="5732600" y="1471613"/>
              <a:ext cx="2492236" cy="2946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5" name="Gerade Verbindung mit Pfeil 34"/>
            <p:cNvCxnSpPr/>
            <p:nvPr/>
          </p:nvCxnSpPr>
          <p:spPr bwMode="auto">
            <a:xfrm>
              <a:off x="5960854" y="2096219"/>
              <a:ext cx="405441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Gerade Verbindung mit Pfeil 35"/>
            <p:cNvCxnSpPr/>
            <p:nvPr/>
          </p:nvCxnSpPr>
          <p:spPr bwMode="auto">
            <a:xfrm flipH="1">
              <a:off x="6703219" y="2096219"/>
              <a:ext cx="430826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Textfeld 36"/>
            <p:cNvSpPr txBox="1"/>
            <p:nvPr/>
          </p:nvSpPr>
          <p:spPr>
            <a:xfrm>
              <a:off x="7116799" y="1824182"/>
              <a:ext cx="802257" cy="35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>
                  <a:solidFill>
                    <a:srgbClr val="3333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40 ns</a:t>
              </a:r>
              <a:endParaRPr lang="en-US" sz="16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8" name="Gerade Verbindung mit Pfeil 37"/>
            <p:cNvCxnSpPr/>
            <p:nvPr/>
          </p:nvCxnSpPr>
          <p:spPr bwMode="auto">
            <a:xfrm>
              <a:off x="6935884" y="2153733"/>
              <a:ext cx="0" cy="227162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rade Verbindung mit Pfeil 38"/>
            <p:cNvCxnSpPr/>
            <p:nvPr/>
          </p:nvCxnSpPr>
          <p:spPr bwMode="auto">
            <a:xfrm flipV="1">
              <a:off x="6935884" y="2496630"/>
              <a:ext cx="0" cy="32277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" name="Textfeld 39"/>
            <p:cNvSpPr txBox="1"/>
            <p:nvPr/>
          </p:nvSpPr>
          <p:spPr>
            <a:xfrm>
              <a:off x="6868070" y="2273223"/>
              <a:ext cx="974180" cy="35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100 mV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5794145" y="1384694"/>
              <a:ext cx="2147850" cy="35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Analog pulses </a:t>
              </a:r>
              <a:r>
                <a:rPr lang="en-US" sz="1600" b="1" i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U(t)</a:t>
              </a:r>
              <a:endParaRPr lang="en-US" sz="1600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6233424" y="2977148"/>
              <a:ext cx="2147850" cy="61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Pulse high distribution </a:t>
              </a:r>
              <a:r>
                <a:rPr lang="en-US" sz="1600" b="1" i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N(U)</a:t>
              </a:r>
              <a:endParaRPr lang="en-US" sz="1600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3" name="Gerade Verbindung mit Pfeil 42"/>
            <p:cNvCxnSpPr/>
            <p:nvPr/>
          </p:nvCxnSpPr>
          <p:spPr bwMode="auto">
            <a:xfrm flipH="1">
              <a:off x="7169487" y="3656758"/>
              <a:ext cx="215413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Gerade Verbindung mit Pfeil 43"/>
            <p:cNvCxnSpPr/>
            <p:nvPr/>
          </p:nvCxnSpPr>
          <p:spPr bwMode="auto">
            <a:xfrm>
              <a:off x="6703219" y="3656758"/>
              <a:ext cx="232665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" name="Textfeld 44"/>
            <p:cNvSpPr txBox="1"/>
            <p:nvPr/>
          </p:nvSpPr>
          <p:spPr>
            <a:xfrm>
              <a:off x="7331123" y="3480590"/>
              <a:ext cx="803378" cy="35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0 mV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2" grpId="0"/>
      <p:bldP spid="2959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42" name="Rectangle 6"/>
          <p:cNvSpPr>
            <a:spLocks noChangeArrowheads="1"/>
          </p:cNvSpPr>
          <p:nvPr/>
        </p:nvSpPr>
        <p:spPr bwMode="auto">
          <a:xfrm>
            <a:off x="5562990" y="3808708"/>
            <a:ext cx="3669561" cy="20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500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Advantage: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Detection of fast electrons only</a:t>
            </a:r>
          </a:p>
          <a:p>
            <a:pPr algn="l">
              <a:spcBef>
                <a:spcPts val="400"/>
              </a:spcBef>
            </a:pPr>
            <a:r>
              <a:rPr lang="en-US" altLang="de-DE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not sensitive to </a:t>
            </a:r>
            <a:r>
              <a:rPr lang="en-US" altLang="de-DE" sz="15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 &amp; synch. photons</a:t>
            </a:r>
            <a:endParaRPr lang="en-US" altLang="de-DE" sz="1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No saturation effects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altLang="de-DE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rompt light emission</a:t>
            </a:r>
          </a:p>
          <a:p>
            <a:pPr algn="l">
              <a:spcBef>
                <a:spcPts val="400"/>
              </a:spcBef>
            </a:pPr>
            <a:r>
              <a:rPr lang="en-US" altLang="de-DE" sz="15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Usage: </a:t>
            </a:r>
            <a:r>
              <a:rPr lang="en-US" altLang="de-DE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Mainly at FELs for</a:t>
            </a:r>
          </a:p>
          <a:p>
            <a:pPr algn="l">
              <a:spcBef>
                <a:spcPts val="400"/>
              </a:spcBef>
            </a:pPr>
            <a:r>
              <a:rPr lang="en-US" altLang="de-DE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short and intense pulses</a:t>
            </a:r>
            <a:endParaRPr lang="en-US" altLang="de-DE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239713" y="651311"/>
            <a:ext cx="4811900" cy="1492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Cherenkov detectors: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Passage of a charged particle </a:t>
            </a:r>
            <a:r>
              <a:rPr lang="en-US" altLang="de-DE" sz="1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faster than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propagation of light </a:t>
            </a:r>
            <a:r>
              <a:rPr lang="en-US" altLang="de-DE" sz="1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v &gt; </a:t>
            </a:r>
            <a:r>
              <a:rPr lang="en-US" altLang="de-DE" sz="1600" b="1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sz="1600" b="1" i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medium</a:t>
            </a:r>
            <a:r>
              <a:rPr lang="en-US" altLang="de-DE" sz="1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= c /n</a:t>
            </a:r>
          </a:p>
          <a:p>
            <a:pPr algn="l">
              <a:spcBef>
                <a:spcPts val="4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Technical: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Quartz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rod </a:t>
            </a:r>
            <a:r>
              <a:rPr lang="en-US" altLang="de-DE" sz="1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=1.5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photomultiplier</a:t>
            </a:r>
          </a:p>
          <a:p>
            <a:pPr algn="l">
              <a:spcBef>
                <a:spcPts val="400"/>
              </a:spcBef>
            </a:pPr>
            <a:r>
              <a:rPr lang="en-US" altLang="de-DE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Korean XFEL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behind </a:t>
            </a: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undulator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5945" name="Rectangle 9"/>
          <p:cNvSpPr>
            <a:spLocks noChangeArrowheads="1"/>
          </p:cNvSpPr>
          <p:nvPr/>
        </p:nvSpPr>
        <p:spPr bwMode="auto">
          <a:xfrm>
            <a:off x="5763970" y="773886"/>
            <a:ext cx="3056474" cy="1094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Cherenkov light emission:</a:t>
            </a:r>
            <a:endParaRPr lang="en-US" altLang="de-DE" sz="16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v &gt; </a:t>
            </a:r>
            <a:r>
              <a:rPr lang="en-US" altLang="de-DE" sz="16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sz="16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medium</a:t>
            </a: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 = c /</a:t>
            </a:r>
            <a:r>
              <a:rPr lang="en-US" altLang="de-DE" sz="1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</a:p>
          <a:p>
            <a:pPr algn="l">
              <a:lnSpc>
                <a:spcPct val="50000"/>
              </a:lnSpc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light wave-front like a wake</a:t>
            </a:r>
          </a:p>
          <a:p>
            <a:pPr algn="l">
              <a:lnSpc>
                <a:spcPct val="50000"/>
              </a:lnSpc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broadband light emission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" t="3112" b="6902"/>
          <a:stretch/>
        </p:blipFill>
        <p:spPr bwMode="auto">
          <a:xfrm>
            <a:off x="29477" y="2083860"/>
            <a:ext cx="5419512" cy="2002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6209476" y="6030774"/>
            <a:ext cx="29090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alt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 Yang, D.C. Shin, FEL Conf. 2017</a:t>
            </a:r>
          </a:p>
        </p:txBody>
      </p:sp>
      <p:grpSp>
        <p:nvGrpSpPr>
          <p:cNvPr id="7191" name="Gruppieren 7190"/>
          <p:cNvGrpSpPr/>
          <p:nvPr/>
        </p:nvGrpSpPr>
        <p:grpSpPr>
          <a:xfrm>
            <a:off x="83575" y="4070002"/>
            <a:ext cx="5365414" cy="2291790"/>
            <a:chOff x="83575" y="4278926"/>
            <a:chExt cx="5365414" cy="2291790"/>
          </a:xfrm>
        </p:grpSpPr>
        <p:pic>
          <p:nvPicPr>
            <p:cNvPr id="1536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75" y="4278926"/>
              <a:ext cx="5365414" cy="2291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Ellipse 1"/>
            <p:cNvSpPr/>
            <p:nvPr/>
          </p:nvSpPr>
          <p:spPr>
            <a:xfrm>
              <a:off x="3960311" y="5437752"/>
              <a:ext cx="289709" cy="272992"/>
            </a:xfrm>
            <a:prstGeom prst="ellipse">
              <a:avLst/>
            </a:prstGeom>
            <a:gradFill flip="none" rotWithShape="1">
              <a:gsLst>
                <a:gs pos="1000">
                  <a:srgbClr val="FF00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auto">
            <a:xfrm>
              <a:off x="4287036" y="5410065"/>
              <a:ext cx="876683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</a:t>
              </a:r>
              <a:endParaRPr lang="en-US" altLang="de-DE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5" name="Gerade Verbindung mit Pfeil 4"/>
            <p:cNvCxnSpPr/>
            <p:nvPr/>
          </p:nvCxnSpPr>
          <p:spPr>
            <a:xfrm>
              <a:off x="2402609" y="5768084"/>
              <a:ext cx="0" cy="275012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stealth" w="lg" len="med"/>
              <a:tailEnd type="stealth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8"/>
            <p:cNvSpPr>
              <a:spLocks noChangeArrowheads="1"/>
            </p:cNvSpPr>
            <p:nvPr/>
          </p:nvSpPr>
          <p:spPr bwMode="auto">
            <a:xfrm>
              <a:off x="1527211" y="5728619"/>
              <a:ext cx="884549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11mm</a:t>
              </a:r>
              <a:endParaRPr lang="en-US" altLang="de-DE" sz="17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7190" name="Gruppieren 7189"/>
          <p:cNvGrpSpPr/>
          <p:nvPr/>
        </p:nvGrpSpPr>
        <p:grpSpPr>
          <a:xfrm>
            <a:off x="5953738" y="1811217"/>
            <a:ext cx="3055344" cy="2004808"/>
            <a:chOff x="5121456" y="1787125"/>
            <a:chExt cx="3055344" cy="2004808"/>
          </a:xfrm>
        </p:grpSpPr>
        <p:sp>
          <p:nvSpPr>
            <p:cNvPr id="64" name="Ellipse 63"/>
            <p:cNvSpPr/>
            <p:nvPr/>
          </p:nvSpPr>
          <p:spPr>
            <a:xfrm>
              <a:off x="7273226" y="2575492"/>
              <a:ext cx="178798" cy="16879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Textfeld 54"/>
            <p:cNvSpPr txBox="1"/>
            <p:nvPr/>
          </p:nvSpPr>
          <p:spPr>
            <a:xfrm>
              <a:off x="6173664" y="3422601"/>
              <a:ext cx="658067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i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v t</a:t>
              </a:r>
              <a:endParaRPr lang="en-US" b="1" i="1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8" name="Gerade Verbindung mit Pfeil 7"/>
            <p:cNvCxnSpPr/>
            <p:nvPr/>
          </p:nvCxnSpPr>
          <p:spPr>
            <a:xfrm>
              <a:off x="5121456" y="2652267"/>
              <a:ext cx="3055344" cy="15240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/>
          </p:nvCxnSpPr>
          <p:spPr>
            <a:xfrm flipH="1" flipV="1">
              <a:off x="5216685" y="1973525"/>
              <a:ext cx="2145909" cy="68636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6565489" y="2487391"/>
              <a:ext cx="327704" cy="360232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5999728" y="2341123"/>
              <a:ext cx="614689" cy="622843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266667" y="2184586"/>
              <a:ext cx="978670" cy="991653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1" name="Gerade Verbindung mit Pfeil 30"/>
            <p:cNvCxnSpPr/>
            <p:nvPr/>
          </p:nvCxnSpPr>
          <p:spPr>
            <a:xfrm flipV="1">
              <a:off x="5756002" y="2216927"/>
              <a:ext cx="206733" cy="43561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/>
          </p:nvCxnSpPr>
          <p:spPr>
            <a:xfrm>
              <a:off x="5756002" y="2638009"/>
              <a:ext cx="192675" cy="46371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74" name="Textfeld 7173"/>
            <p:cNvSpPr txBox="1"/>
            <p:nvPr/>
          </p:nvSpPr>
          <p:spPr>
            <a:xfrm>
              <a:off x="5763478" y="2341123"/>
              <a:ext cx="264677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i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</a:t>
              </a:r>
              <a:endParaRPr lang="en-US" b="1" i="1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feld 49"/>
                <p:cNvSpPr txBox="1"/>
                <p:nvPr/>
              </p:nvSpPr>
              <p:spPr>
                <a:xfrm>
                  <a:off x="5256848" y="2096615"/>
                  <a:ext cx="675557" cy="570669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 anchor="t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ox>
                          <m:box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f>
                              <m:f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b="1" i="1" smtClean="0">
                                    <a:latin typeface="Cambria Math"/>
                                  </a:rPr>
                                  <m:t>𝒄</m:t>
                                </m:r>
                              </m:num>
                              <m:den>
                                <m:r>
                                  <a:rPr lang="de-DE" b="1" i="1" smtClean="0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b="1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de-DE" b="1" i="1" smtClean="0">
                                <a:latin typeface="Cambria Math"/>
                                <a:ea typeface="Cambria Math"/>
                              </a:rPr>
                              <m:t>𝒕</m:t>
                            </m:r>
                          </m:e>
                        </m:box>
                      </m:oMath>
                    </m:oMathPara>
                  </a14:m>
                  <a:endPara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50" name="Textfeld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6848" y="2096615"/>
                  <a:ext cx="675557" cy="57066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Gerade Verbindung mit Pfeil 50"/>
            <p:cNvCxnSpPr/>
            <p:nvPr/>
          </p:nvCxnSpPr>
          <p:spPr>
            <a:xfrm>
              <a:off x="5756002" y="3429000"/>
              <a:ext cx="149339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78" name="Pfeil nach rechts 7177"/>
            <p:cNvSpPr/>
            <p:nvPr/>
          </p:nvSpPr>
          <p:spPr>
            <a:xfrm rot="17622032">
              <a:off x="6160197" y="2006391"/>
              <a:ext cx="435278" cy="237849"/>
            </a:xfrm>
            <a:prstGeom prst="rightArrow">
              <a:avLst>
                <a:gd name="adj1" fmla="val 27778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Pfeil nach rechts 56"/>
            <p:cNvSpPr/>
            <p:nvPr/>
          </p:nvSpPr>
          <p:spPr>
            <a:xfrm rot="4150105">
              <a:off x="6208230" y="3102895"/>
              <a:ext cx="435278" cy="237849"/>
            </a:xfrm>
            <a:prstGeom prst="rightArrow">
              <a:avLst>
                <a:gd name="adj1" fmla="val 27778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8" name="Textfeld 57"/>
            <p:cNvSpPr txBox="1"/>
            <p:nvPr/>
          </p:nvSpPr>
          <p:spPr>
            <a:xfrm>
              <a:off x="6502698" y="1787125"/>
              <a:ext cx="1230897" cy="553998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500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light propagation</a:t>
              </a:r>
              <a:endParaRPr lang="en-US" sz="15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7362594" y="2632838"/>
              <a:ext cx="741000" cy="3231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500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beam</a:t>
              </a:r>
              <a:endParaRPr lang="en-US" sz="15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3" name="Gerade Verbindung 22"/>
            <p:cNvCxnSpPr/>
            <p:nvPr/>
          </p:nvCxnSpPr>
          <p:spPr>
            <a:xfrm flipH="1">
              <a:off x="5216685" y="2659887"/>
              <a:ext cx="2145910" cy="744444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3370801" y="5984928"/>
            <a:ext cx="1062487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120mm</a:t>
            </a:r>
            <a:endParaRPr lang="en-US" altLang="de-DE" sz="17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3" name="Gerade Verbindung mit Pfeil 32"/>
          <p:cNvCxnSpPr/>
          <p:nvPr/>
        </p:nvCxnSpPr>
        <p:spPr>
          <a:xfrm flipH="1" flipV="1">
            <a:off x="2598567" y="6007851"/>
            <a:ext cx="2453046" cy="22923"/>
          </a:xfrm>
          <a:prstGeom prst="straightConnector1">
            <a:avLst/>
          </a:prstGeom>
          <a:ln w="38100">
            <a:solidFill>
              <a:schemeClr val="bg1"/>
            </a:solidFill>
            <a:headEnd type="stealth" w="lg" len="med"/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252000" y="144234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Cherenkov Light Detectors  as Beam Loss 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Monitors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657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2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1832246"/>
            <a:ext cx="5352082" cy="2054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9973" name="Rectangle 5"/>
          <p:cNvSpPr>
            <a:spLocks noChangeArrowheads="1"/>
          </p:cNvSpPr>
          <p:nvPr/>
        </p:nvSpPr>
        <p:spPr bwMode="auto">
          <a:xfrm>
            <a:off x="48072" y="694358"/>
            <a:ext cx="9204448" cy="1674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of charged particles in gases → electron-ion pairs → </a:t>
            </a: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meas.</a:t>
            </a:r>
            <a:endParaRPr lang="en-US" sz="17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2000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40000"/>
              </a:lnSpc>
            </a:pPr>
            <a:endParaRPr lang="en-US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endParaRPr lang="en-US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79" name="Text Box 11"/>
          <p:cNvSpPr txBox="1">
            <a:spLocks noChangeArrowheads="1"/>
          </p:cNvSpPr>
          <p:nvPr/>
        </p:nvSpPr>
        <p:spPr bwMode="auto">
          <a:xfrm>
            <a:off x="5214813" y="961979"/>
            <a:ext cx="37894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average </a:t>
            </a:r>
            <a:r>
              <a:rPr lang="en-US" sz="1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for 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e</a:t>
            </a:r>
            <a:r>
              <a:rPr lang="en-US" sz="16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-ion pair: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04611"/>
              </p:ext>
            </p:extLst>
          </p:nvPr>
        </p:nvGraphicFramePr>
        <p:xfrm>
          <a:off x="5899087" y="1400198"/>
          <a:ext cx="2995676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7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68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Ionization </a:t>
                      </a:r>
                    </a:p>
                    <a:p>
                      <a:r>
                        <a:rPr lang="en-US" dirty="0" smtClean="0"/>
                        <a:t>Pot. [</a:t>
                      </a:r>
                      <a:r>
                        <a:rPr lang="en-US" dirty="0" err="1" smtClean="0"/>
                        <a:t>eV</a:t>
                      </a:r>
                      <a:r>
                        <a:rPr lang="en-US" dirty="0" smtClean="0"/>
                        <a:t>]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W-Value</a:t>
                      </a:r>
                    </a:p>
                    <a:p>
                      <a:r>
                        <a:rPr lang="en-US" dirty="0" smtClean="0"/>
                        <a:t> [eV]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Ar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15.7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26.4</a:t>
                      </a:r>
                      <a:endParaRPr lang="en-US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15.5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34.8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12.5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30.8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Air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33.8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3134660"/>
              </p:ext>
            </p:extLst>
          </p:nvPr>
        </p:nvGraphicFramePr>
        <p:xfrm>
          <a:off x="345152" y="1042846"/>
          <a:ext cx="1486127" cy="56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3" name="Equation" r:id="rId5" imgW="1206360" imgH="457200" progId="Equation.3">
                  <p:embed/>
                </p:oleObj>
              </mc:Choice>
              <mc:Fallback>
                <p:oleObj name="Equation" r:id="rId5" imgW="1206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152" y="1042846"/>
                        <a:ext cx="1486127" cy="56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Gerade Verbindung mit Pfeil 4"/>
          <p:cNvCxnSpPr/>
          <p:nvPr/>
        </p:nvCxnSpPr>
        <p:spPr bwMode="auto">
          <a:xfrm>
            <a:off x="467544" y="1904254"/>
            <a:ext cx="4392488" cy="18002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feld 8"/>
          <p:cNvSpPr txBox="1"/>
          <p:nvPr/>
        </p:nvSpPr>
        <p:spPr>
          <a:xfrm>
            <a:off x="179512" y="154371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shower particle </a:t>
            </a:r>
            <a:endParaRPr lang="en-US" b="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147985" y="3920478"/>
            <a:ext cx="6405215" cy="2080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</a:rPr>
              <a:t>Sealed tube Filled with </a:t>
            </a:r>
            <a:r>
              <a:rPr lang="en-US" altLang="de-DE" sz="1700" b="1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</a:rPr>
              <a:t> or N</a:t>
            </a:r>
            <a:r>
              <a:rPr lang="en-US" altLang="de-DE" sz="17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</a:rPr>
              <a:t>gas:</a:t>
            </a:r>
            <a:endParaRPr lang="en-US" altLang="de-DE" sz="1700" b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Creation of </a:t>
            </a:r>
            <a:r>
              <a:rPr lang="en-US" altLang="de-DE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-e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pairs, </a:t>
            </a:r>
            <a:endParaRPr lang="en-US" altLang="de-DE" sz="1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average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en-US" altLang="de-DE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=32 eV/pair </a:t>
            </a: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Measurement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of this current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Slow time response </a:t>
            </a:r>
            <a:endParaRPr lang="en-US" altLang="de-DE" sz="1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due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US" altLang="de-DE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drift time of </a:t>
            </a:r>
            <a:r>
              <a:rPr lang="en-US" altLang="de-DE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70000"/>
              </a:lnSpc>
            </a:pP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definition: </a:t>
            </a:r>
            <a:r>
              <a:rPr lang="en-US" altLang="de-DE" sz="17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 </a:t>
            </a: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</a:t>
            </a:r>
            <a:r>
              <a:rPr lang="en-US" altLang="de-DE" sz="17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dose !</a:t>
            </a:r>
            <a:endParaRPr lang="en-US" altLang="de-DE" sz="17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80820" y="2965002"/>
            <a:ext cx="1617662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Gerade Verbindung mit Pfeil 12"/>
          <p:cNvCxnSpPr/>
          <p:nvPr/>
        </p:nvCxnSpPr>
        <p:spPr bwMode="auto">
          <a:xfrm>
            <a:off x="5724128" y="4712566"/>
            <a:ext cx="216024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6456820" y="4139795"/>
            <a:ext cx="810794" cy="353943"/>
          </a:xfrm>
          <a:prstGeom prst="rect">
            <a:avLst/>
          </a:prstGeom>
          <a:solidFill>
            <a:schemeClr val="bg1">
              <a:alpha val="58000"/>
            </a:schemeClr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15 cm</a:t>
            </a:r>
            <a:endParaRPr lang="en-US" sz="17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Ionization Chamber as BLM</a:t>
            </a:r>
          </a:p>
        </p:txBody>
      </p:sp>
    </p:spTree>
    <p:extLst>
      <p:ext uri="{BB962C8B-B14F-4D97-AF65-F5344CB8AC3E}">
        <p14:creationId xmlns:p14="http://schemas.microsoft.com/office/powerpoint/2010/main" val="4236846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Ionization Chamber as BLM: TEVATRON and CERN Type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3531276"/>
            <a:ext cx="3967162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" y="727751"/>
            <a:ext cx="1617662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9" t="23438" r="9654" b="14635"/>
          <a:stretch>
            <a:fillRect/>
          </a:stretch>
        </p:blipFill>
        <p:spPr bwMode="auto">
          <a:xfrm>
            <a:off x="4500563" y="3531970"/>
            <a:ext cx="4010025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8" t="16792" r="54401" b="7069"/>
          <a:stretch>
            <a:fillRect/>
          </a:stretch>
        </p:blipFill>
        <p:spPr bwMode="auto">
          <a:xfrm>
            <a:off x="7637463" y="622976"/>
            <a:ext cx="1474787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llipse 1"/>
          <p:cNvSpPr/>
          <p:nvPr/>
        </p:nvSpPr>
        <p:spPr bwMode="auto">
          <a:xfrm rot="20021993">
            <a:off x="4660654" y="4827324"/>
            <a:ext cx="1779869" cy="709468"/>
          </a:xfrm>
          <a:prstGeom prst="ellipse">
            <a:avLst/>
          </a:prstGeom>
          <a:noFill/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1313538" y="3686917"/>
            <a:ext cx="1253450" cy="2204597"/>
          </a:xfrm>
          <a:prstGeom prst="ellipse">
            <a:avLst/>
          </a:prstGeom>
          <a:noFill/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llipse 2"/>
          <p:cNvSpPr/>
          <p:nvPr/>
        </p:nvSpPr>
        <p:spPr bwMode="auto">
          <a:xfrm rot="20394752">
            <a:off x="6481189" y="4215704"/>
            <a:ext cx="936104" cy="519351"/>
          </a:xfrm>
          <a:prstGeom prst="ellipse">
            <a:avLst/>
          </a:prstGeom>
          <a:noFill/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Gerade Verbindung mit Pfeil 4"/>
          <p:cNvCxnSpPr/>
          <p:nvPr/>
        </p:nvCxnSpPr>
        <p:spPr bwMode="auto">
          <a:xfrm>
            <a:off x="1475656" y="1299722"/>
            <a:ext cx="0" cy="20162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feld 8"/>
          <p:cNvSpPr txBox="1"/>
          <p:nvPr/>
        </p:nvSpPr>
        <p:spPr>
          <a:xfrm>
            <a:off x="1518765" y="2848773"/>
            <a:ext cx="814200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1">
                <a:alpha val="77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15 cm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7956376" y="1515052"/>
            <a:ext cx="0" cy="34693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feld 18"/>
          <p:cNvSpPr txBox="1"/>
          <p:nvPr/>
        </p:nvSpPr>
        <p:spPr>
          <a:xfrm>
            <a:off x="7148146" y="2232287"/>
            <a:ext cx="801110" cy="36933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38 cm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356071"/>
              </p:ext>
            </p:extLst>
          </p:nvPr>
        </p:nvGraphicFramePr>
        <p:xfrm>
          <a:off x="2033707" y="771516"/>
          <a:ext cx="493992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2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1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14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500" noProof="0" dirty="0" smtClean="0"/>
                        <a:t>Parameter</a:t>
                      </a:r>
                      <a:endParaRPr lang="en-US" sz="15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/>
                        <a:t>TEVATRON,</a:t>
                      </a:r>
                      <a:r>
                        <a:rPr lang="de-DE" sz="1500" baseline="0" dirty="0" smtClean="0"/>
                        <a:t> RHIC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/>
                        <a:t>CERN type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 smtClean="0"/>
                        <a:t>Size</a:t>
                      </a:r>
                      <a:endParaRPr lang="de-DE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500" dirty="0" smtClean="0"/>
                        <a:t>15cm, </a:t>
                      </a:r>
                      <a:r>
                        <a:rPr lang="en-US" altLang="de-DE" sz="1500" dirty="0" smtClean="0">
                          <a:sym typeface="Symbol" pitchFamily="18" charset="2"/>
                        </a:rPr>
                        <a:t> 6 cm 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500" dirty="0" smtClean="0"/>
                        <a:t>50 cm, </a:t>
                      </a:r>
                      <a:r>
                        <a:rPr lang="en-US" altLang="de-DE" sz="1500" dirty="0" smtClean="0">
                          <a:sym typeface="Symbol" pitchFamily="18" charset="2"/>
                        </a:rPr>
                        <a:t></a:t>
                      </a:r>
                      <a:r>
                        <a:rPr lang="en-US" altLang="de-DE" sz="1500" dirty="0" smtClean="0"/>
                        <a:t> 9 cm</a:t>
                      </a:r>
                      <a:endParaRPr lang="en-US" altLang="de-DE" sz="15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 smtClean="0"/>
                        <a:t>Gas</a:t>
                      </a:r>
                      <a:endParaRPr lang="de-DE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500" dirty="0" err="1" smtClean="0"/>
                        <a:t>Ar</a:t>
                      </a:r>
                      <a:r>
                        <a:rPr lang="en-US" altLang="de-DE" sz="1500" dirty="0" smtClean="0"/>
                        <a:t> at 1.1 bar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500" dirty="0" smtClean="0"/>
                        <a:t>N</a:t>
                      </a:r>
                      <a:r>
                        <a:rPr lang="en-US" altLang="de-DE" sz="1500" baseline="-25000" dirty="0" smtClean="0"/>
                        <a:t>2</a:t>
                      </a:r>
                      <a:r>
                        <a:rPr lang="en-US" altLang="de-DE" sz="1500" dirty="0" smtClean="0"/>
                        <a:t> at 1.1 bar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500" dirty="0" smtClean="0"/>
                        <a:t># of electrodes </a:t>
                      </a:r>
                      <a:endParaRPr lang="de-DE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/>
                        <a:t>3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/>
                        <a:t>61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noProof="0" dirty="0" smtClean="0"/>
                        <a:t>Voltage</a:t>
                      </a:r>
                      <a:endParaRPr lang="en-US" sz="1500" b="1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/>
                        <a:t>1000 V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/>
                        <a:t>1500 V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noProof="0" dirty="0" smtClean="0"/>
                        <a:t>Reaction time</a:t>
                      </a:r>
                      <a:endParaRPr lang="en-US" sz="1500" b="1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/>
                        <a:t>3 µs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/>
                        <a:t>0.3 µs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609408" y="3243938"/>
            <a:ext cx="2674560" cy="29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b="1" dirty="0" smtClean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TEVATRON, RHIC type</a:t>
            </a:r>
            <a:endParaRPr lang="en-US" altLang="de-DE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5508481" y="3245738"/>
            <a:ext cx="1727815" cy="29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b="1" dirty="0" smtClean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type</a:t>
            </a:r>
            <a:endParaRPr lang="en-US" altLang="de-DE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3920257" y="2917209"/>
            <a:ext cx="3614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4000 </a:t>
            </a:r>
            <a:r>
              <a:rPr 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BLMs at LHC</a:t>
            </a:r>
            <a:r>
              <a:rPr lang="de-DE" b="1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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each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 6m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83307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25413" y="114708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107504" y="681656"/>
            <a:ext cx="84645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detectors are sensitive to various physical processes</a:t>
            </a:r>
          </a:p>
          <a:p>
            <a:pPr algn="l">
              <a:spcBef>
                <a:spcPts val="0"/>
              </a:spcBef>
            </a:pP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different count rate, but basically proportional to each other</a:t>
            </a:r>
            <a:endParaRPr lang="en-US" altLang="de-DE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330206" y="4751312"/>
            <a:ext cx="3937000" cy="894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1700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Linear behavior for all detectors</a:t>
            </a:r>
          </a:p>
          <a:p>
            <a:pPr algn="l">
              <a:lnSpc>
                <a:spcPct val="50000"/>
              </a:lnSpc>
            </a:pPr>
            <a:r>
              <a:rPr lang="en-US" altLang="de-DE" sz="17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Q</a:t>
            </a:r>
            <a:r>
              <a:rPr lang="en-US" altLang="de-DE" sz="17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uite </a:t>
            </a:r>
            <a:r>
              <a:rPr lang="en-US" altLang="de-DE" sz="17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count rate:</a:t>
            </a:r>
          </a:p>
          <a:p>
            <a:pPr algn="l">
              <a:lnSpc>
                <a:spcPct val="50000"/>
              </a:lnSpc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17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IC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&lt; </a:t>
            </a:r>
            <a:r>
              <a:rPr lang="en-US" altLang="de-DE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17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BF3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&lt; </a:t>
            </a:r>
            <a:r>
              <a:rPr lang="en-US" altLang="de-DE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17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liquid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&lt; </a:t>
            </a:r>
            <a:r>
              <a:rPr lang="en-US" altLang="de-DE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17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plastic</a:t>
            </a:r>
            <a:endParaRPr lang="en-US" altLang="de-DE" sz="17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9" name="Rectangle 6"/>
          <p:cNvSpPr>
            <a:spLocks noChangeArrowheads="1"/>
          </p:cNvSpPr>
          <p:nvPr/>
        </p:nvSpPr>
        <p:spPr bwMode="auto">
          <a:xfrm>
            <a:off x="168092" y="1281903"/>
            <a:ext cx="3379836" cy="620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Beam loss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800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MeV/u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sz="17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40000"/>
              </a:lnSpc>
            </a:pP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different BLMs at GSI-</a:t>
            </a:r>
            <a:r>
              <a:rPr lang="en-US" altLang="de-DE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synchr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.:</a:t>
            </a:r>
          </a:p>
        </p:txBody>
      </p:sp>
      <p:pic>
        <p:nvPicPr>
          <p:cNvPr id="13320" name="Picture 7"/>
          <p:cNvPicPr>
            <a:picLocks noChangeAspect="1" noChangeArrowheads="1"/>
          </p:cNvPicPr>
          <p:nvPr/>
        </p:nvPicPr>
        <p:blipFill>
          <a:blip r:embed="rId2" cstate="print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07" y="1916049"/>
            <a:ext cx="3812316" cy="2792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177551" y="1264107"/>
            <a:ext cx="5143428" cy="4950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 choice of the detector type: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altLang="de-DE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Ionization Chamber: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sz="1700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Advantage: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- Measurement of absolute dose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sz="17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Disadvantage: 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- Low signal (low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, eff,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no neutron detection),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- Sometimes slow, ion drift time 10 ... 100 µs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Often used at proton accelerators </a:t>
            </a:r>
          </a:p>
          <a:p>
            <a:pPr algn="l">
              <a:spcBef>
                <a:spcPts val="200"/>
              </a:spcBef>
            </a:pPr>
            <a:endParaRPr lang="en-US" altLang="de-DE" sz="1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altLang="de-DE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Scintillator, Cherenkov detector: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Advantage</a:t>
            </a:r>
            <a:r>
              <a:rPr lang="en-US" altLang="de-DE" sz="17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de-DE" sz="1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200"/>
              </a:spcBef>
            </a:pP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- Fast  current reading or particle counting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- Can be fabricated in any shape, cheap	     </a:t>
            </a:r>
          </a:p>
          <a:p>
            <a:pPr algn="l">
              <a:spcBef>
                <a:spcPts val="200"/>
              </a:spcBef>
            </a:pPr>
            <a:r>
              <a:rPr lang="en-US" altLang="de-DE" sz="17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Disadvantage</a:t>
            </a:r>
            <a:r>
              <a:rPr lang="en-US" altLang="de-DE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en-US" altLang="de-DE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- Need calibration in many cases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- Might suffer from radiation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Often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used at </a:t>
            </a:r>
            <a:r>
              <a:rPr lang="en-US" altLang="de-D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electron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accelerators</a:t>
            </a:r>
            <a:endParaRPr lang="en-US" altLang="de-DE" sz="1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995" y="1916049"/>
            <a:ext cx="3511805" cy="2554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 of different Types of BLMs</a:t>
            </a:r>
          </a:p>
        </p:txBody>
      </p:sp>
    </p:spTree>
    <p:extLst>
      <p:ext uri="{BB962C8B-B14F-4D97-AF65-F5344CB8AC3E}">
        <p14:creationId xmlns:p14="http://schemas.microsoft.com/office/powerpoint/2010/main" val="8931755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550275" cy="272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Physical process from beam-wall interaction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Different types of Beam Loss Monitors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different methods for various beam parameters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Machine protection using BLMs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interlock generation for beam abort     </a:t>
            </a: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1383</Words>
  <Application>Microsoft Office PowerPoint</Application>
  <PresentationFormat>Bildschirmpräsentation (4:3)</PresentationFormat>
  <Paragraphs>267</Paragraphs>
  <Slides>13</Slides>
  <Notes>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2" baseType="lpstr">
      <vt:lpstr>Arial</vt:lpstr>
      <vt:lpstr>Calibri</vt:lpstr>
      <vt:lpstr>Cambria Math</vt:lpstr>
      <vt:lpstr>Symbol</vt:lpstr>
      <vt:lpstr>Times</vt:lpstr>
      <vt:lpstr>Times New Roman</vt:lpstr>
      <vt:lpstr>Wingdings</vt:lpstr>
      <vt:lpstr>gsi-folienmaster-2014-II</vt:lpstr>
      <vt:lpstr>Equation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Forck, Peter Dr.</cp:lastModifiedBy>
  <cp:revision>665</cp:revision>
  <cp:lastPrinted>2001-11-28T12:04:44Z</cp:lastPrinted>
  <dcterms:created xsi:type="dcterms:W3CDTF">2001-11-19T11:22:51Z</dcterms:created>
  <dcterms:modified xsi:type="dcterms:W3CDTF">2021-02-24T18:56:01Z</dcterms:modified>
</cp:coreProperties>
</file>