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</p:sldMasterIdLst>
  <p:notesMasterIdLst>
    <p:notesMasterId r:id="rId6"/>
  </p:notesMasterIdLst>
  <p:handoutMasterIdLst>
    <p:handoutMasterId r:id="rId7"/>
  </p:handoutMasterIdLst>
  <p:sldIdLst>
    <p:sldId id="342" r:id="rId2"/>
    <p:sldId id="352" r:id="rId3"/>
    <p:sldId id="353" r:id="rId4"/>
    <p:sldId id="341" r:id="rId5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FFC080"/>
    <a:srgbClr val="CCFF99"/>
    <a:srgbClr val="CCFF66"/>
    <a:srgbClr val="FFFF66"/>
    <a:srgbClr val="FFFF00"/>
    <a:srgbClr val="FFFF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47" autoAdjust="0"/>
    <p:restoredTop sz="94688" autoAdjust="0"/>
  </p:normalViewPr>
  <p:slideViewPr>
    <p:cSldViewPr snapToGrid="0" showGuides="1">
      <p:cViewPr varScale="1">
        <p:scale>
          <a:sx n="125" d="100"/>
          <a:sy n="125" d="100"/>
        </p:scale>
        <p:origin x="768" y="90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816C4096-8B72-4F36-ADD9-5EBBC8AA9D6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886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9CBDA088-DAC0-4CFD-B71A-077E4A90B2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6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BDA088-DAC0-4CFD-B71A-077E4A90B29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892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6420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958" y="42029"/>
            <a:ext cx="647149" cy="21571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Conclusion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360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 for Beam Diagnostics Course 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03822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04775" y="703262"/>
            <a:ext cx="8894763" cy="80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400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Diagnostics is the </a:t>
            </a:r>
            <a:r>
              <a:rPr lang="en-US" altLang="de-DE" sz="2400" b="1" dirty="0" smtClean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’sensory organ’ </a:t>
            </a:r>
            <a:r>
              <a:rPr lang="en-US" altLang="de-DE" sz="2400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beam.</a:t>
            </a:r>
          </a:p>
          <a:p>
            <a:pPr algn="l">
              <a:lnSpc>
                <a:spcPct val="60000"/>
              </a:lnSpc>
            </a:pPr>
            <a:r>
              <a:rPr lang="en-US" altLang="de-DE" sz="19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required for operation and development of accelerators</a:t>
            </a:r>
          </a:p>
        </p:txBody>
      </p:sp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107424" y="1517649"/>
            <a:ext cx="9175469" cy="206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 types of demands leads to different installations: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Quick, non-destructive measurements leading to a single number or simple plots.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Instrumentation for daily check, malfunction diagnosis and wanted parameter variation.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Complex instrumentation used for hard malfunction and accelerator development.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9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Automated 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and control of beam parameters i.e. feedback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A clear interpretation of the results is a important design criterion.</a:t>
            </a:r>
          </a:p>
        </p:txBody>
      </p:sp>
      <p:sp>
        <p:nvSpPr>
          <p:cNvPr id="287751" name="Rectangle 7"/>
          <p:cNvSpPr>
            <a:spLocks noChangeArrowheads="1"/>
          </p:cNvSpPr>
          <p:nvPr/>
        </p:nvSpPr>
        <p:spPr bwMode="auto">
          <a:xfrm>
            <a:off x="190500" y="3543299"/>
            <a:ext cx="8623300" cy="2247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comments: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Good knowledge of accelerators, general physics and technologies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is needed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Quite different technologies are used, based on various physics processes.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Each task and each technology calls for an expert.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Accelerator development goes parallel to diagnostics development.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Þ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Interesting and challenging subject! 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9" grpId="0"/>
      <p:bldP spid="2877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Quantities and their Diagnostics I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25413" y="104911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34938" y="690335"/>
            <a:ext cx="8656637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 &amp; transport lines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Single pass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multi pass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Electrons: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always relativistic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Protons/Ions: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non-relativistic for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&lt; 1 GeV/u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application: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Low current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high current</a:t>
            </a:r>
          </a:p>
        </p:txBody>
      </p:sp>
      <p:sp>
        <p:nvSpPr>
          <p:cNvPr id="299013" name="Rectangle 5"/>
          <p:cNvSpPr>
            <a:spLocks noChangeArrowheads="1"/>
          </p:cNvSpPr>
          <p:nvPr/>
        </p:nvSpPr>
        <p:spPr bwMode="auto">
          <a:xfrm>
            <a:off x="225425" y="1907948"/>
            <a:ext cx="5205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Overview of the most commonly used systems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graphicFrame>
        <p:nvGraphicFramePr>
          <p:cNvPr id="299014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687646"/>
              </p:ext>
            </p:extLst>
          </p:nvPr>
        </p:nvGraphicFramePr>
        <p:xfrm>
          <a:off x="120650" y="2463573"/>
          <a:ext cx="8901113" cy="3451396"/>
        </p:xfrm>
        <a:graphic>
          <a:graphicData uri="http://schemas.openxmlformats.org/drawingml/2006/table">
            <a:tbl>
              <a:tblPr/>
              <a:tblGrid>
                <a:gridCol w="2697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6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quantity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LINAC &amp; transfer line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Transformer, dc &amp; 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Faraday Cup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Transformer, dc &amp; 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Signal (relative)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9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Profile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kumimoji="0" lang="en-US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width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Screens, SEM-Grids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Scanners, OTR Screen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MWPC,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Fluorescence Light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Ionization Profile Monitor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 Light Monitor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Position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kumimoji="0" lang="en-US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(BPM)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Using position measurement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(BPM)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36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Emittance </a:t>
                      </a:r>
                      <a:r>
                        <a:rPr kumimoji="0" lang="el-GR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kumimoji="0" lang="de-DE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</a:t>
                      </a:r>
                      <a:endParaRPr kumimoji="0" lang="el-GR" sz="2000" b="1" i="1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Slit-grid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Quadrupole Variation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Pepper-Pot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Ionization Profile Monitor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Quantities and their Diagnostics II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90500" y="5149624"/>
            <a:ext cx="8953500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Destructive and non-destructive devices depending on the beam parameter.</a:t>
            </a:r>
          </a:p>
          <a:p>
            <a:pPr algn="l">
              <a:lnSpc>
                <a:spcPct val="3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techniques for the same quantity </a:t>
            </a:r>
            <a:r>
              <a:rPr lang="en-US" altLang="de-DE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</a:t>
            </a:r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 technique for the different quantities.</a:t>
            </a:r>
          </a:p>
        </p:txBody>
      </p:sp>
      <p:graphicFrame>
        <p:nvGraphicFramePr>
          <p:cNvPr id="50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668324"/>
              </p:ext>
            </p:extLst>
          </p:nvPr>
        </p:nvGraphicFramePr>
        <p:xfrm>
          <a:off x="131763" y="840467"/>
          <a:ext cx="8901112" cy="4180071"/>
        </p:xfrm>
        <a:graphic>
          <a:graphicData uri="http://schemas.openxmlformats.org/drawingml/2006/table">
            <a:tbl>
              <a:tblPr/>
              <a:tblGrid>
                <a:gridCol w="2697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6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quantity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LINAC &amp; transfer line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7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</a:t>
                      </a:r>
                      <a:r>
                        <a:rPr kumimoji="0" 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DE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</a:t>
                      </a:r>
                      <a:r>
                        <a:rPr kumimoji="0" 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l-G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Δφ</a:t>
                      </a:r>
                      <a:r>
                        <a:rPr kumimoji="0" lang="de-D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kumimoji="0" lang="el-G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Secondary electrons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Wall Current Monitor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Streak Camera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Electro-optical laser mod.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Spread </a:t>
                      </a:r>
                      <a:r>
                        <a:rPr kumimoji="0" lang="el-GR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kumimoji="0" lang="de-DE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p/p</a:t>
                      </a:r>
                      <a:endParaRPr kumimoji="0" lang="el-GR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Pick-ups (Time-of-Flight)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Spectrometer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(e.g. tomography)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Noise Spectrum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Longitudinal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l-G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kumimoji="0" lang="de-DE" sz="20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</a:t>
                      </a:r>
                      <a:endParaRPr kumimoji="0" lang="el-GR" sz="2000" b="1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Buncher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variation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Spectrometer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&amp; tomography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7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Tune and Chromaticity 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Q, </a:t>
                      </a:r>
                      <a:r>
                        <a:rPr kumimoji="0" lang="el-G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ξ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Exciter + Pick-up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Spectrum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Loss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kumimoji="0" lang="en-US" sz="16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Polarization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Scattering (Compton scattering)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Luminocity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Ähnliches Fot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053" y="964953"/>
            <a:ext cx="7252494" cy="475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 for Beam Diagnostics Course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964024" y="5716588"/>
            <a:ext cx="73928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successful construction and operation of an accelerator,</a:t>
            </a:r>
          </a:p>
          <a:p>
            <a:pPr algn="l">
              <a:lnSpc>
                <a:spcPct val="5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understand and </a:t>
            </a:r>
            <a:r>
              <a:rPr lang="en-US" altLang="de-DE" sz="20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appropriate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balance of all disciplines is required!</a:t>
            </a:r>
          </a:p>
        </p:txBody>
      </p:sp>
      <p:sp>
        <p:nvSpPr>
          <p:cNvPr id="217095" name="Oval 7"/>
          <p:cNvSpPr>
            <a:spLocks noChangeArrowheads="1"/>
          </p:cNvSpPr>
          <p:nvPr/>
        </p:nvSpPr>
        <p:spPr bwMode="auto">
          <a:xfrm>
            <a:off x="2741952" y="758825"/>
            <a:ext cx="3594554" cy="2115004"/>
          </a:xfrm>
          <a:prstGeom prst="ellipse">
            <a:avLst/>
          </a:prstGeom>
          <a:noFill/>
          <a:ln w="412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17096" name="Text Box 8"/>
          <p:cNvSpPr txBox="1">
            <a:spLocks noChangeArrowheads="1"/>
          </p:cNvSpPr>
          <p:nvPr/>
        </p:nvSpPr>
        <p:spPr bwMode="auto">
          <a:xfrm>
            <a:off x="3692761" y="855725"/>
            <a:ext cx="1891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diagnostics</a:t>
            </a:r>
            <a:endParaRPr lang="en-US" altLang="de-DE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2206625" y="5398950"/>
            <a:ext cx="5021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8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attention!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954742" y="3368551"/>
            <a:ext cx="21892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dynamics 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082171" y="4697174"/>
            <a:ext cx="21892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optics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934460" y="4325876"/>
            <a:ext cx="21892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supplier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4214400" y="3446837"/>
            <a:ext cx="25480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engineering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-392936" y="4094931"/>
            <a:ext cx="21892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7355317" y="1549202"/>
            <a:ext cx="1916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frequency 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-157978" y="2790083"/>
            <a:ext cx="17193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9414" y="1297507"/>
            <a:ext cx="17193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  <a:endParaRPr lang="en-US" altLang="de-DE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217095" grpId="0" animBg="1"/>
      <p:bldP spid="217096" grpId="0"/>
      <p:bldP spid="2" grpId="0"/>
      <p:bldP spid="16" grpId="0"/>
      <p:bldP spid="17" grpId="0"/>
      <p:bldP spid="18" grpId="0"/>
      <p:bldP spid="19" grpId="0"/>
      <p:bldP spid="20" grpId="0"/>
      <p:bldP spid="21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462</Words>
  <Application>Microsoft Office PowerPoint</Application>
  <PresentationFormat>Bildschirmpräsentation (4:3)</PresentationFormat>
  <Paragraphs>134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Arial</vt:lpstr>
      <vt:lpstr>Calibri</vt:lpstr>
      <vt:lpstr>Comic Sans MS</vt:lpstr>
      <vt:lpstr>Symbol</vt:lpstr>
      <vt:lpstr>Times</vt:lpstr>
      <vt:lpstr>Times New Roman</vt:lpstr>
      <vt:lpstr>Wingdings</vt:lpstr>
      <vt:lpstr>gsi-folienmaster-2014-II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Forck, Peter Dr.</cp:lastModifiedBy>
  <cp:revision>593</cp:revision>
  <cp:lastPrinted>2001-11-28T12:04:44Z</cp:lastPrinted>
  <dcterms:created xsi:type="dcterms:W3CDTF">2001-11-19T11:22:51Z</dcterms:created>
  <dcterms:modified xsi:type="dcterms:W3CDTF">2021-02-24T18:57:33Z</dcterms:modified>
</cp:coreProperties>
</file>