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91"/>
  </p:notesMasterIdLst>
  <p:sldIdLst>
    <p:sldId id="256" r:id="rId2"/>
    <p:sldId id="257" r:id="rId3"/>
    <p:sldId id="284" r:id="rId4"/>
    <p:sldId id="299" r:id="rId5"/>
    <p:sldId id="343" r:id="rId6"/>
    <p:sldId id="303" r:id="rId7"/>
    <p:sldId id="358" r:id="rId8"/>
    <p:sldId id="346" r:id="rId9"/>
    <p:sldId id="347" r:id="rId10"/>
    <p:sldId id="348" r:id="rId11"/>
    <p:sldId id="349" r:id="rId12"/>
    <p:sldId id="359" r:id="rId13"/>
    <p:sldId id="356" r:id="rId14"/>
    <p:sldId id="357" r:id="rId15"/>
    <p:sldId id="344" r:id="rId16"/>
    <p:sldId id="361" r:id="rId17"/>
    <p:sldId id="345" r:id="rId18"/>
    <p:sldId id="287" r:id="rId19"/>
    <p:sldId id="350" r:id="rId20"/>
    <p:sldId id="290" r:id="rId21"/>
    <p:sldId id="292" r:id="rId22"/>
    <p:sldId id="291" r:id="rId23"/>
    <p:sldId id="293" r:id="rId24"/>
    <p:sldId id="294" r:id="rId25"/>
    <p:sldId id="300" r:id="rId26"/>
    <p:sldId id="333" r:id="rId27"/>
    <p:sldId id="296" r:id="rId28"/>
    <p:sldId id="302" r:id="rId29"/>
    <p:sldId id="301" r:id="rId30"/>
    <p:sldId id="304" r:id="rId31"/>
    <p:sldId id="305" r:id="rId32"/>
    <p:sldId id="295" r:id="rId33"/>
    <p:sldId id="311" r:id="rId34"/>
    <p:sldId id="307" r:id="rId35"/>
    <p:sldId id="308" r:id="rId36"/>
    <p:sldId id="310" r:id="rId37"/>
    <p:sldId id="312" r:id="rId38"/>
    <p:sldId id="313" r:id="rId39"/>
    <p:sldId id="314" r:id="rId40"/>
    <p:sldId id="315" r:id="rId41"/>
    <p:sldId id="316" r:id="rId42"/>
    <p:sldId id="317" r:id="rId43"/>
    <p:sldId id="318" r:id="rId44"/>
    <p:sldId id="334" r:id="rId45"/>
    <p:sldId id="335" r:id="rId46"/>
    <p:sldId id="351" r:id="rId47"/>
    <p:sldId id="260" r:id="rId48"/>
    <p:sldId id="320" r:id="rId49"/>
    <p:sldId id="262" r:id="rId50"/>
    <p:sldId id="321" r:id="rId51"/>
    <p:sldId id="362" r:id="rId52"/>
    <p:sldId id="259" r:id="rId53"/>
    <p:sldId id="263" r:id="rId54"/>
    <p:sldId id="264" r:id="rId55"/>
    <p:sldId id="265" r:id="rId56"/>
    <p:sldId id="269" r:id="rId57"/>
    <p:sldId id="270" r:id="rId58"/>
    <p:sldId id="272" r:id="rId59"/>
    <p:sldId id="276" r:id="rId60"/>
    <p:sldId id="278" r:id="rId61"/>
    <p:sldId id="271" r:id="rId62"/>
    <p:sldId id="273" r:id="rId63"/>
    <p:sldId id="282" r:id="rId64"/>
    <p:sldId id="283" r:id="rId65"/>
    <p:sldId id="280" r:id="rId66"/>
    <p:sldId id="363" r:id="rId67"/>
    <p:sldId id="281" r:id="rId68"/>
    <p:sldId id="340" r:id="rId69"/>
    <p:sldId id="352" r:id="rId70"/>
    <p:sldId id="324" r:id="rId71"/>
    <p:sldId id="323" r:id="rId72"/>
    <p:sldId id="325" r:id="rId73"/>
    <p:sldId id="332" r:id="rId74"/>
    <p:sldId id="326" r:id="rId75"/>
    <p:sldId id="327" r:id="rId76"/>
    <p:sldId id="328" r:id="rId77"/>
    <p:sldId id="329" r:id="rId78"/>
    <p:sldId id="330" r:id="rId79"/>
    <p:sldId id="364" r:id="rId80"/>
    <p:sldId id="336" r:id="rId81"/>
    <p:sldId id="331" r:id="rId82"/>
    <p:sldId id="337" r:id="rId83"/>
    <p:sldId id="267" r:id="rId84"/>
    <p:sldId id="268" r:id="rId85"/>
    <p:sldId id="353" r:id="rId86"/>
    <p:sldId id="355" r:id="rId87"/>
    <p:sldId id="338" r:id="rId88"/>
    <p:sldId id="339" r:id="rId89"/>
    <p:sldId id="306" r:id="rId90"/>
  </p:sldIdLst>
  <p:sldSz cx="9144000" cy="5143500" type="screen16x9"/>
  <p:notesSz cx="6718300" cy="985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CCCC"/>
    <a:srgbClr val="51A8F8"/>
    <a:srgbClr val="70BF40"/>
    <a:srgbClr val="EB5C56"/>
    <a:srgbClr val="BFA067"/>
    <a:srgbClr val="7575FF"/>
    <a:srgbClr val="8A8AFF"/>
    <a:srgbClr val="FFFFFF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37" autoAdjust="0"/>
    <p:restoredTop sz="94660"/>
  </p:normalViewPr>
  <p:slideViewPr>
    <p:cSldViewPr snapToObjects="1">
      <p:cViewPr varScale="1">
        <p:scale>
          <a:sx n="103" d="100"/>
          <a:sy n="103" d="100"/>
        </p:scale>
        <p:origin x="571" y="7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31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tableStyles" Target="tableStyle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4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4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9A962-2024-4C58-96E0-187B12183014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1231900"/>
            <a:ext cx="5911850" cy="3325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742815"/>
            <a:ext cx="5374640" cy="38804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1263" cy="4944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44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2E3F2-7411-42CE-A2A4-ABAF382AE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35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US Electron-Ion Collider Project – </a:t>
            </a:r>
          </a:p>
          <a:p>
            <a:r>
              <a:rPr lang="en-GB" dirty="0"/>
              <a:t>In US, two electron-ion colliders, </a:t>
            </a:r>
            <a:r>
              <a:rPr lang="en-GB" dirty="0" err="1"/>
              <a:t>eRHIC</a:t>
            </a:r>
            <a:r>
              <a:rPr lang="en-GB" dirty="0"/>
              <a:t> and JLEIC, have been proposed in BNL and </a:t>
            </a:r>
            <a:r>
              <a:rPr lang="en-GB" dirty="0" err="1"/>
              <a:t>JLab</a:t>
            </a:r>
            <a:r>
              <a:rPr lang="en-GB" dirty="0"/>
              <a:t> respectively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FF6D4-D5E3-4B15-9AB0-9B11F0ED73C1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0508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FF6D4-D5E3-4B15-9AB0-9B11F0ED73C1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84066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US Electron-Ion Collider Project – </a:t>
            </a:r>
          </a:p>
          <a:p>
            <a:r>
              <a:rPr lang="en-GB" dirty="0"/>
              <a:t>In US, two electron-ion colliders, </a:t>
            </a:r>
            <a:r>
              <a:rPr lang="en-GB" dirty="0" err="1"/>
              <a:t>eRHIC</a:t>
            </a:r>
            <a:r>
              <a:rPr lang="en-GB" dirty="0"/>
              <a:t> and JLEIC, have been proposed in BNL and </a:t>
            </a:r>
            <a:r>
              <a:rPr lang="en-GB" dirty="0" err="1"/>
              <a:t>JLab</a:t>
            </a:r>
            <a:r>
              <a:rPr lang="en-GB" dirty="0"/>
              <a:t> respectively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FF6D4-D5E3-4B15-9AB0-9B11F0ED73C1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58316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FF6D4-D5E3-4B15-9AB0-9B11F0ED73C1}" type="slidenum">
              <a:rPr lang="fr-BE" smtClean="0"/>
              <a:t>15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0435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84761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84761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47610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84761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84761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47610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84761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84761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47610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263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84761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84761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47610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3480"/>
          <a:stretch/>
        </p:blipFill>
        <p:spPr>
          <a:xfrm>
            <a:off x="0" y="4765621"/>
            <a:ext cx="9144000" cy="384228"/>
          </a:xfrm>
          <a:prstGeom prst="rect">
            <a:avLst/>
          </a:prstGeom>
          <a:solidFill>
            <a:srgbClr val="1E5AAE"/>
          </a:solidFill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44800" y="175120"/>
            <a:ext cx="8654400" cy="37928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44800" y="636389"/>
            <a:ext cx="8654400" cy="400761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84761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84761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47610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2" r:id="rId8"/>
    <p:sldLayoutId id="2147483667" r:id="rId9"/>
    <p:sldLayoutId id="2147483674" r:id="rId10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 panose="020B0604020202020204" pitchFamily="34" charset="0"/>
        <a:buChar char="-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0.png"/><Relationship Id="rId4" Type="http://schemas.openxmlformats.org/officeDocument/2006/relationships/image" Target="../media/image26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148.png"/><Relationship Id="rId7" Type="http://schemas.openxmlformats.org/officeDocument/2006/relationships/oleObject" Target="../embeddings/oleObject1.bin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0.png"/><Relationship Id="rId5" Type="http://schemas.openxmlformats.org/officeDocument/2006/relationships/image" Target="../media/image29.png"/><Relationship Id="rId10" Type="http://schemas.openxmlformats.org/officeDocument/2006/relationships/image" Target="../media/image190.png"/><Relationship Id="rId4" Type="http://schemas.openxmlformats.org/officeDocument/2006/relationships/image" Target="../media/image28.png"/><Relationship Id="rId9" Type="http://schemas.openxmlformats.org/officeDocument/2006/relationships/image" Target="../media/image18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m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jpg"/><Relationship Id="rId4" Type="http://schemas.openxmlformats.org/officeDocument/2006/relationships/image" Target="../media/image60.jp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5.emf"/><Relationship Id="rId5" Type="http://schemas.openxmlformats.org/officeDocument/2006/relationships/image" Target="../media/image64.emf"/><Relationship Id="rId4" Type="http://schemas.openxmlformats.org/officeDocument/2006/relationships/image" Target="../media/image63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70.png"/><Relationship Id="rId4" Type="http://schemas.openxmlformats.org/officeDocument/2006/relationships/image" Target="../media/image6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91.png"/><Relationship Id="rId7" Type="http://schemas.openxmlformats.org/officeDocument/2006/relationships/image" Target="../media/image94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3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9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6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118.png"/><Relationship Id="rId7" Type="http://schemas.openxmlformats.org/officeDocument/2006/relationships/image" Target="../media/image122.png"/><Relationship Id="rId12" Type="http://schemas.openxmlformats.org/officeDocument/2006/relationships/image" Target="../media/image123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1.png"/><Relationship Id="rId11" Type="http://schemas.openxmlformats.org/officeDocument/2006/relationships/image" Target="../media/image530.png"/><Relationship Id="rId5" Type="http://schemas.openxmlformats.org/officeDocument/2006/relationships/image" Target="../media/image120.png"/><Relationship Id="rId10" Type="http://schemas.openxmlformats.org/officeDocument/2006/relationships/image" Target="../media/image107.png"/><Relationship Id="rId4" Type="http://schemas.openxmlformats.org/officeDocument/2006/relationships/image" Target="../media/image119.png"/><Relationship Id="rId9" Type="http://schemas.openxmlformats.org/officeDocument/2006/relationships/image" Target="../media/image10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1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JPG"/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JPG"/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8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8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emf"/><Relationship Id="rId2" Type="http://schemas.openxmlformats.org/officeDocument/2006/relationships/image" Target="../media/image135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9.emf"/><Relationship Id="rId5" Type="http://schemas.openxmlformats.org/officeDocument/2006/relationships/image" Target="../media/image138.emf"/><Relationship Id="rId4" Type="http://schemas.openxmlformats.org/officeDocument/2006/relationships/image" Target="../media/image137.emf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8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emf"/><Relationship Id="rId1" Type="http://schemas.openxmlformats.org/officeDocument/2006/relationships/slideLayout" Target="../slideLayouts/slideLayout8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9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8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9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9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9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9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9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jp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7" Type="http://schemas.openxmlformats.org/officeDocument/2006/relationships/image" Target="../media/image158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7.png"/><Relationship Id="rId5" Type="http://schemas.openxmlformats.org/officeDocument/2006/relationships/image" Target="../media/image156.jpg"/><Relationship Id="rId4" Type="http://schemas.openxmlformats.org/officeDocument/2006/relationships/image" Target="../media/image155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3.png"/><Relationship Id="rId5" Type="http://schemas.openxmlformats.org/officeDocument/2006/relationships/image" Target="../media/image162.png"/><Relationship Id="rId4" Type="http://schemas.openxmlformats.org/officeDocument/2006/relationships/image" Target="../media/image161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7.wmf"/><Relationship Id="rId4" Type="http://schemas.openxmlformats.org/officeDocument/2006/relationships/image" Target="../media/image166.emf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png"/><Relationship Id="rId2" Type="http://schemas.openxmlformats.org/officeDocument/2006/relationships/image" Target="../media/image168.png"/><Relationship Id="rId1" Type="http://schemas.openxmlformats.org/officeDocument/2006/relationships/slideLayout" Target="../slideLayouts/slideLayout8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8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7.png"/><Relationship Id="rId5" Type="http://schemas.openxmlformats.org/officeDocument/2006/relationships/image" Target="../media/image176.png"/><Relationship Id="rId4" Type="http://schemas.openxmlformats.org/officeDocument/2006/relationships/image" Target="../media/image175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08D89-9248-46CE-AA98-9164A9A4E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3341E4-4B13-4C26-95AD-FF58AA7B235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9E5ED3-8701-4783-BDBC-2E14A2BE82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099D7F-FB35-459D-A902-A0607AAB90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731DC2-1220-433A-AA90-4BCB7D26DF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291"/>
          <a:stretch/>
        </p:blipFill>
        <p:spPr>
          <a:xfrm>
            <a:off x="732711" y="771550"/>
            <a:ext cx="7934531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965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F83F4-D5A9-46E2-AA17-DFD67AD8F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Inverse slope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2D202C-DEB8-4862-A559-0EA3372141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3DFC16-4B62-4401-9D37-C708C3E490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E9114B-F8B8-48A3-9D5C-8F53CB52FF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917CF8-DE21-45C8-8984-D575F1064F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601"/>
          <a:stretch/>
        </p:blipFill>
        <p:spPr>
          <a:xfrm>
            <a:off x="1144339" y="699542"/>
            <a:ext cx="6855321" cy="44439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97F2CFB-6F05-41FD-B08E-AB95B3D43D75}"/>
              </a:ext>
            </a:extLst>
          </p:cNvPr>
          <p:cNvSpPr txBox="1"/>
          <p:nvPr/>
        </p:nvSpPr>
        <p:spPr>
          <a:xfrm>
            <a:off x="35496" y="4460102"/>
            <a:ext cx="15247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A. </a:t>
            </a:r>
            <a:r>
              <a:rPr lang="en-US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Grassellino</a:t>
            </a:r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FNAL</a:t>
            </a:r>
          </a:p>
        </p:txBody>
      </p:sp>
    </p:spTree>
    <p:extLst>
      <p:ext uri="{BB962C8B-B14F-4D97-AF65-F5344CB8AC3E}">
        <p14:creationId xmlns:p14="http://schemas.microsoft.com/office/powerpoint/2010/main" val="3977897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F107F5-A5FB-4FE1-A067-50A89F0453F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E06971-8835-43FB-9088-EB079CE1E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BB4E8B-CCD3-4F25-BE6A-4711E9D873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8A6EF8-A900-4FEB-8CDC-D88984DB24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614" y="-150"/>
            <a:ext cx="8530776" cy="480399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4" descr="https://www.universetoday.com/wp-content/uploads/2019/01/FCC_STILL_02.jpg">
            <a:extLst>
              <a:ext uri="{FF2B5EF4-FFF2-40B4-BE49-F238E27FC236}">
                <a16:creationId xmlns:a16="http://schemas.microsoft.com/office/drawing/2014/main" id="{4006E92D-9EDA-4B47-86F2-5C1A9A4C40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28184" y="1306304"/>
            <a:ext cx="2660206" cy="3441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863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2B157-96DC-480F-9804-BF1B3D9DC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FCC-</a:t>
            </a:r>
            <a:r>
              <a:rPr lang="en-US" dirty="0" err="1"/>
              <a:t>ee</a:t>
            </a:r>
            <a:r>
              <a:rPr lang="en-US" dirty="0"/>
              <a:t> parameter list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53FF79-74A0-485C-B101-80AC06C5136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472382-ECC3-4A93-802E-8CE9EFE8D4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A5C23F-5816-497C-9F49-AC8FFF853C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6F0AC5-B3FE-4249-A0B9-E102C72F0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554400"/>
            <a:ext cx="7322386" cy="4144746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AAED83F5-4911-4B0B-AB36-52609690BC85}"/>
              </a:ext>
            </a:extLst>
          </p:cNvPr>
          <p:cNvSpPr/>
          <p:nvPr/>
        </p:nvSpPr>
        <p:spPr>
          <a:xfrm>
            <a:off x="244800" y="2293611"/>
            <a:ext cx="8442000" cy="633974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E91B54-7AE7-4209-8934-928160C24CF7}"/>
              </a:ext>
            </a:extLst>
          </p:cNvPr>
          <p:cNvSpPr/>
          <p:nvPr/>
        </p:nvSpPr>
        <p:spPr>
          <a:xfrm>
            <a:off x="244800" y="1361712"/>
            <a:ext cx="8442000" cy="633974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368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6EF66-E61B-4274-B6BD-37B12C523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challenge of the FCC-</a:t>
            </a:r>
            <a:r>
              <a:rPr lang="en-US" dirty="0" err="1"/>
              <a:t>ee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713F2E-6F17-4782-A87B-4F3E607BCF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693019-4837-492B-AE4F-D68DF156F3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69FD20-5EE8-4853-B7F6-B5E4A17A3E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7" name="Table 12">
            <a:extLst>
              <a:ext uri="{FF2B5EF4-FFF2-40B4-BE49-F238E27FC236}">
                <a16:creationId xmlns:a16="http://schemas.microsoft.com/office/drawing/2014/main" id="{2FC4B66D-4D7B-46F3-B7F9-06205B6263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025760"/>
              </p:ext>
            </p:extLst>
          </p:nvPr>
        </p:nvGraphicFramePr>
        <p:xfrm>
          <a:off x="244800" y="722055"/>
          <a:ext cx="8654400" cy="1633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1294">
                  <a:extLst>
                    <a:ext uri="{9D8B030D-6E8A-4147-A177-3AD203B41FA5}">
                      <a16:colId xmlns:a16="http://schemas.microsoft.com/office/drawing/2014/main" val="1953971680"/>
                    </a:ext>
                  </a:extLst>
                </a:gridCol>
                <a:gridCol w="921294">
                  <a:extLst>
                    <a:ext uri="{9D8B030D-6E8A-4147-A177-3AD203B41FA5}">
                      <a16:colId xmlns:a16="http://schemas.microsoft.com/office/drawing/2014/main" val="2654415401"/>
                    </a:ext>
                  </a:extLst>
                </a:gridCol>
                <a:gridCol w="904351">
                  <a:extLst>
                    <a:ext uri="{9D8B030D-6E8A-4147-A177-3AD203B41FA5}">
                      <a16:colId xmlns:a16="http://schemas.microsoft.com/office/drawing/2014/main" val="693305252"/>
                    </a:ext>
                  </a:extLst>
                </a:gridCol>
                <a:gridCol w="818402">
                  <a:extLst>
                    <a:ext uri="{9D8B030D-6E8A-4147-A177-3AD203B41FA5}">
                      <a16:colId xmlns:a16="http://schemas.microsoft.com/office/drawing/2014/main" val="219007612"/>
                    </a:ext>
                  </a:extLst>
                </a:gridCol>
                <a:gridCol w="1158165">
                  <a:extLst>
                    <a:ext uri="{9D8B030D-6E8A-4147-A177-3AD203B41FA5}">
                      <a16:colId xmlns:a16="http://schemas.microsoft.com/office/drawing/2014/main" val="1584303504"/>
                    </a:ext>
                  </a:extLst>
                </a:gridCol>
                <a:gridCol w="1672904">
                  <a:extLst>
                    <a:ext uri="{9D8B030D-6E8A-4147-A177-3AD203B41FA5}">
                      <a16:colId xmlns:a16="http://schemas.microsoft.com/office/drawing/2014/main" val="3925043730"/>
                    </a:ext>
                  </a:extLst>
                </a:gridCol>
                <a:gridCol w="1222507">
                  <a:extLst>
                    <a:ext uri="{9D8B030D-6E8A-4147-A177-3AD203B41FA5}">
                      <a16:colId xmlns:a16="http://schemas.microsoft.com/office/drawing/2014/main" val="1702356862"/>
                    </a:ext>
                  </a:extLst>
                </a:gridCol>
                <a:gridCol w="1035483">
                  <a:extLst>
                    <a:ext uri="{9D8B030D-6E8A-4147-A177-3AD203B41FA5}">
                      <a16:colId xmlns:a16="http://schemas.microsoft.com/office/drawing/2014/main" val="3491197358"/>
                    </a:ext>
                  </a:extLst>
                </a:gridCol>
              </a:tblGrid>
              <a:tr h="3267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Machine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 (GeV)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sz="1400" baseline="-25000" dirty="0" err="1"/>
                        <a:t>c</a:t>
                      </a:r>
                      <a:r>
                        <a:rPr lang="en-GB" sz="1400" dirty="0"/>
                        <a:t> (keV)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I (mA)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F (</a:t>
                      </a:r>
                      <a:r>
                        <a:rPr lang="en-GB" sz="1400" dirty="0" err="1"/>
                        <a:t>ph</a:t>
                      </a:r>
                      <a:r>
                        <a:rPr lang="en-GB" sz="1400" dirty="0"/>
                        <a:t>/s)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P per beam (MW)</a:t>
                      </a: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F’(</a:t>
                      </a:r>
                      <a:r>
                        <a:rPr lang="en-US" sz="1400" dirty="0" err="1"/>
                        <a:t>ph</a:t>
                      </a:r>
                      <a:r>
                        <a:rPr lang="en-US" sz="1400" dirty="0"/>
                        <a:t>/s/m)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P’(kW/m)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6174448"/>
                  </a:ext>
                </a:extLst>
              </a:tr>
              <a:tr h="3267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FA067"/>
                          </a:solidFill>
                        </a:rPr>
                        <a:t>Z</a:t>
                      </a:r>
                      <a:endParaRPr lang="en-GB" sz="1400" dirty="0">
                        <a:solidFill>
                          <a:srgbClr val="BFA06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19.6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1390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4.85·10</a:t>
                      </a:r>
                      <a:r>
                        <a:rPr lang="en-GB" sz="1400" baseline="3000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50</a:t>
                      </a: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6.25</a:t>
                      </a:r>
                      <a:r>
                        <a:rPr lang="en-GB" sz="1400" dirty="0"/>
                        <a:t>·10</a:t>
                      </a:r>
                      <a:r>
                        <a:rPr lang="en-GB" sz="1400" baseline="30000" dirty="0"/>
                        <a:t>17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0.65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7581528"/>
                  </a:ext>
                </a:extLst>
              </a:tr>
              <a:tr h="3267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EB5C56"/>
                          </a:solidFill>
                        </a:rPr>
                        <a:t>W</a:t>
                      </a:r>
                      <a:endParaRPr lang="en-GB" sz="1400" dirty="0">
                        <a:solidFill>
                          <a:srgbClr val="EB5C5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105.7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9.30·10</a:t>
                      </a:r>
                      <a:r>
                        <a:rPr lang="en-GB" sz="1400" baseline="30000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50</a:t>
                      </a: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1.20</a:t>
                      </a:r>
                      <a:r>
                        <a:rPr lang="en-GB" sz="1400" dirty="0"/>
                        <a:t>·10</a:t>
                      </a:r>
                      <a:r>
                        <a:rPr lang="en-GB" sz="1400" baseline="30000" dirty="0"/>
                        <a:t>17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0.65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6728130"/>
                  </a:ext>
                </a:extLst>
              </a:tr>
              <a:tr h="3267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70BF40"/>
                          </a:solidFill>
                        </a:rPr>
                        <a:t>H</a:t>
                      </a:r>
                      <a:endParaRPr lang="en-GB" sz="1400" dirty="0">
                        <a:solidFill>
                          <a:srgbClr val="70BF4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356.6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2.79·10</a:t>
                      </a:r>
                      <a:r>
                        <a:rPr lang="en-GB" sz="1400" baseline="30000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50</a:t>
                      </a: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3.59</a:t>
                      </a:r>
                      <a:r>
                        <a:rPr lang="en-GB" sz="1400" dirty="0"/>
                        <a:t>·10</a:t>
                      </a:r>
                      <a:r>
                        <a:rPr lang="en-GB" sz="1400" baseline="30000" dirty="0"/>
                        <a:t>16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0.65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1550525"/>
                  </a:ext>
                </a:extLst>
              </a:tr>
              <a:tr h="3267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51A8F8"/>
                          </a:solidFill>
                        </a:rPr>
                        <a:t>tt</a:t>
                      </a:r>
                      <a:endParaRPr lang="en-GB" sz="1400" dirty="0">
                        <a:solidFill>
                          <a:srgbClr val="51A8F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182.5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1254.5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7.88·10</a:t>
                      </a:r>
                      <a:r>
                        <a:rPr lang="en-GB" sz="1400" baseline="300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50</a:t>
                      </a: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1.02</a:t>
                      </a:r>
                      <a:r>
                        <a:rPr lang="en-GB" sz="1400" dirty="0"/>
                        <a:t>·10</a:t>
                      </a:r>
                      <a:r>
                        <a:rPr lang="en-GB" sz="1400" baseline="30000" dirty="0"/>
                        <a:t>16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0.65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418789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BE76D29-62DD-4F03-BD3C-8BBDFE10A461}"/>
              </a:ext>
            </a:extLst>
          </p:cNvPr>
          <p:cNvSpPr txBox="1"/>
          <p:nvPr/>
        </p:nvSpPr>
        <p:spPr>
          <a:xfrm>
            <a:off x="179512" y="2394200"/>
            <a:ext cx="17427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Roberto Kersevan - CERN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A9FF824-B242-4403-85D4-D86DF82CBE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27" y="2624239"/>
            <a:ext cx="4213566" cy="1917692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3F6B57C1-9193-4340-AD62-A82EDA313FB1}"/>
              </a:ext>
            </a:extLst>
          </p:cNvPr>
          <p:cNvSpPr>
            <a:spLocks/>
          </p:cNvSpPr>
          <p:nvPr/>
        </p:nvSpPr>
        <p:spPr>
          <a:xfrm>
            <a:off x="4736356" y="2689319"/>
            <a:ext cx="446400" cy="446400"/>
          </a:xfrm>
          <a:prstGeom prst="ellipse">
            <a:avLst/>
          </a:prstGeom>
          <a:solidFill>
            <a:srgbClr val="C1AC8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D5DF1FB-BDDF-4060-917F-AD30C9A4F1E1}"/>
              </a:ext>
            </a:extLst>
          </p:cNvPr>
          <p:cNvSpPr>
            <a:spLocks/>
          </p:cNvSpPr>
          <p:nvPr/>
        </p:nvSpPr>
        <p:spPr>
          <a:xfrm>
            <a:off x="4736357" y="3148159"/>
            <a:ext cx="445770" cy="446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32612DD-6CA1-4181-A32E-3EFD1AE9D1AB}"/>
              </a:ext>
            </a:extLst>
          </p:cNvPr>
          <p:cNvSpPr>
            <a:spLocks/>
          </p:cNvSpPr>
          <p:nvPr/>
        </p:nvSpPr>
        <p:spPr>
          <a:xfrm>
            <a:off x="5209510" y="3145679"/>
            <a:ext cx="445770" cy="446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4AF8C4F-D07A-4E26-8362-0A47856C5F9D}"/>
              </a:ext>
            </a:extLst>
          </p:cNvPr>
          <p:cNvSpPr>
            <a:spLocks noChangeAspect="1"/>
          </p:cNvSpPr>
          <p:nvPr/>
        </p:nvSpPr>
        <p:spPr>
          <a:xfrm>
            <a:off x="4736356" y="4110071"/>
            <a:ext cx="445770" cy="444602"/>
          </a:xfrm>
          <a:prstGeom prst="ellipse">
            <a:avLst/>
          </a:prstGeom>
          <a:solidFill>
            <a:srgbClr val="66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ln w="0"/>
                <a:solidFill>
                  <a:schemeClr val="tx1"/>
                </a:solidFill>
              </a:rPr>
              <a:t>tt</a:t>
            </a:r>
            <a:r>
              <a:rPr lang="en-US" sz="900" b="1" baseline="-25000" dirty="0">
                <a:ln w="0"/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150303E-2176-4E9A-B470-28E896791950}"/>
              </a:ext>
            </a:extLst>
          </p:cNvPr>
          <p:cNvSpPr>
            <a:spLocks noChangeAspect="1"/>
          </p:cNvSpPr>
          <p:nvPr/>
        </p:nvSpPr>
        <p:spPr>
          <a:xfrm>
            <a:off x="5209510" y="4104910"/>
            <a:ext cx="445770" cy="444602"/>
          </a:xfrm>
          <a:prstGeom prst="ellipse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ln w="0"/>
                <a:solidFill>
                  <a:schemeClr val="tx1"/>
                </a:solidFill>
              </a:rPr>
              <a:t>tt</a:t>
            </a:r>
            <a:r>
              <a:rPr lang="en-US" sz="900" b="1" baseline="-25000" dirty="0">
                <a:ln w="0"/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722E4F0-D10F-469D-8A89-273EDE614D86}"/>
              </a:ext>
            </a:extLst>
          </p:cNvPr>
          <p:cNvSpPr/>
          <p:nvPr/>
        </p:nvSpPr>
        <p:spPr>
          <a:xfrm>
            <a:off x="5706478" y="2769240"/>
            <a:ext cx="3999801" cy="732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13" dirty="0"/>
              <a:t>High intensity (Z, FCC-hh): 400 MHz </a:t>
            </a:r>
            <a:r>
              <a:rPr lang="en-US" sz="1013" u="sng" dirty="0">
                <a:solidFill>
                  <a:srgbClr val="FF0000"/>
                </a:solidFill>
              </a:rPr>
              <a:t>Nb/Cu</a:t>
            </a:r>
            <a:r>
              <a:rPr lang="en-US" sz="1013" dirty="0">
                <a:solidFill>
                  <a:srgbClr val="FF0000"/>
                </a:solidFill>
              </a:rPr>
              <a:t> </a:t>
            </a:r>
            <a:r>
              <a:rPr lang="en-US" sz="1013" dirty="0"/>
              <a:t>1-cell cavities</a:t>
            </a:r>
          </a:p>
          <a:p>
            <a:endParaRPr lang="en-US" sz="1050" dirty="0"/>
          </a:p>
          <a:p>
            <a:endParaRPr lang="en-US" sz="1050" dirty="0"/>
          </a:p>
          <a:p>
            <a:r>
              <a:rPr lang="en-US" sz="1013" dirty="0"/>
              <a:t>Higher energy (W, H):  400 MHz 4-cell </a:t>
            </a:r>
            <a:r>
              <a:rPr lang="en-US" sz="1013" u="sng" dirty="0">
                <a:solidFill>
                  <a:srgbClr val="FF0000"/>
                </a:solidFill>
              </a:rPr>
              <a:t>Nb/Cu</a:t>
            </a:r>
            <a:r>
              <a:rPr lang="en-US" sz="1013" dirty="0">
                <a:solidFill>
                  <a:srgbClr val="FF0000"/>
                </a:solidFill>
              </a:rPr>
              <a:t> </a:t>
            </a:r>
            <a:r>
              <a:rPr lang="en-US" sz="1013" dirty="0"/>
              <a:t>cavities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ED9EF0C-B105-421D-AA1F-2CB84CCEE2C9}"/>
              </a:ext>
            </a:extLst>
          </p:cNvPr>
          <p:cNvSpPr/>
          <p:nvPr/>
        </p:nvSpPr>
        <p:spPr>
          <a:xfrm>
            <a:off x="5706478" y="4131773"/>
            <a:ext cx="3612975" cy="40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13" dirty="0" err="1"/>
              <a:t>tt</a:t>
            </a:r>
            <a:r>
              <a:rPr lang="en-US" sz="1013" dirty="0"/>
              <a:t> machine complement:  800 MHz 5-cell cavities (4/CM.), based on </a:t>
            </a:r>
            <a:r>
              <a:rPr lang="en-US" sz="1013" u="sng" dirty="0">
                <a:solidFill>
                  <a:srgbClr val="FF0000"/>
                </a:solidFill>
              </a:rPr>
              <a:t>bulk Nb</a:t>
            </a:r>
            <a:endParaRPr lang="en-US" sz="1013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C3C23A4-E664-4D51-9138-5D1CFEE6B16B}"/>
              </a:ext>
            </a:extLst>
          </p:cNvPr>
          <p:cNvCxnSpPr/>
          <p:nvPr/>
        </p:nvCxnSpPr>
        <p:spPr>
          <a:xfrm flipV="1">
            <a:off x="3635896" y="175120"/>
            <a:ext cx="2736304" cy="1028478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BABF3C5-B51B-413B-9833-46E36ABAF830}"/>
              </a:ext>
            </a:extLst>
          </p:cNvPr>
          <p:cNvCxnSpPr/>
          <p:nvPr/>
        </p:nvCxnSpPr>
        <p:spPr>
          <a:xfrm flipV="1">
            <a:off x="1922297" y="541856"/>
            <a:ext cx="4449903" cy="1634632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B0E02FC-29C2-4AB5-8106-7BCDD8E520F9}"/>
              </a:ext>
            </a:extLst>
          </p:cNvPr>
          <p:cNvSpPr txBox="1"/>
          <p:nvPr/>
        </p:nvSpPr>
        <p:spPr>
          <a:xfrm>
            <a:off x="6540896" y="4974"/>
            <a:ext cx="23107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~1 MW  per cavity 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B877900-7954-434A-ADE3-CFF14521BC26}"/>
              </a:ext>
            </a:extLst>
          </p:cNvPr>
          <p:cNvSpPr txBox="1"/>
          <p:nvPr/>
        </p:nvSpPr>
        <p:spPr>
          <a:xfrm>
            <a:off x="6540896" y="340944"/>
            <a:ext cx="17427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~&gt; 20 MV/m 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0BA2C76-7477-4C52-AB64-78390F1BDBED}"/>
              </a:ext>
            </a:extLst>
          </p:cNvPr>
          <p:cNvSpPr txBox="1"/>
          <p:nvPr/>
        </p:nvSpPr>
        <p:spPr>
          <a:xfrm>
            <a:off x="119956" y="4541931"/>
            <a:ext cx="1399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O. Brunner - CERN</a:t>
            </a:r>
          </a:p>
        </p:txBody>
      </p:sp>
    </p:spTree>
    <p:extLst>
      <p:ext uri="{BB962C8B-B14F-4D97-AF65-F5344CB8AC3E}">
        <p14:creationId xmlns:p14="http://schemas.microsoft.com/office/powerpoint/2010/main" val="2003231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235" y="3089"/>
            <a:ext cx="8947848" cy="868691"/>
          </a:xfrm>
          <a:prstGeom prst="rect">
            <a:avLst/>
          </a:prstGeom>
        </p:spPr>
        <p:txBody>
          <a:bodyPr vert="horz" lIns="34289" tIns="34289" rIns="34289" bIns="34289" anchor="ctr">
            <a:noAutofit/>
          </a:bodyPr>
          <a:lstStyle>
            <a:lvl1pPr algn="l" defTabSz="64291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0" sz="3094" kern="120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sz="2400" dirty="0">
                <a:solidFill>
                  <a:schemeClr val="accent1">
                    <a:lumMod val="25000"/>
                  </a:schemeClr>
                </a:solidFill>
              </a:rPr>
              <a:t>A promising future!</a:t>
            </a:r>
          </a:p>
        </p:txBody>
      </p:sp>
      <p:sp>
        <p:nvSpPr>
          <p:cNvPr id="20" name="Oval 19"/>
          <p:cNvSpPr/>
          <p:nvPr/>
        </p:nvSpPr>
        <p:spPr>
          <a:xfrm>
            <a:off x="2503967" y="3268050"/>
            <a:ext cx="2595517" cy="9426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238520" y="940768"/>
            <a:ext cx="5606219" cy="3393923"/>
            <a:chOff x="6809211" y="2909421"/>
            <a:chExt cx="5382789" cy="3342712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9211" y="2909421"/>
              <a:ext cx="5382789" cy="3342712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10866125" y="5978266"/>
              <a:ext cx="872987" cy="2273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900" i="1" dirty="0">
                  <a:solidFill>
                    <a:schemeClr val="accent1">
                      <a:lumMod val="25000"/>
                    </a:schemeClr>
                  </a:solidFill>
                </a:rPr>
                <a:t>(S. Aull et al.)</a:t>
              </a:r>
              <a:r>
                <a:rPr lang="en-GB" sz="900" dirty="0">
                  <a:solidFill>
                    <a:srgbClr val="00B050"/>
                  </a:solidFill>
                  <a:sym typeface="Wingdings" panose="05000000000000000000" pitchFamily="2" charset="2"/>
                </a:rPr>
                <a:t> </a:t>
              </a:r>
              <a:endParaRPr lang="en-GB" sz="9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788673" y="827902"/>
            <a:ext cx="6246741" cy="2071633"/>
            <a:chOff x="9235389" y="3005472"/>
            <a:chExt cx="8328988" cy="2762177"/>
          </a:xfrm>
        </p:grpSpPr>
        <p:cxnSp>
          <p:nvCxnSpPr>
            <p:cNvPr id="24" name="Straight Arrow Connector 23"/>
            <p:cNvCxnSpPr/>
            <p:nvPr/>
          </p:nvCxnSpPr>
          <p:spPr>
            <a:xfrm>
              <a:off x="9235389" y="4374333"/>
              <a:ext cx="0" cy="1393316"/>
            </a:xfrm>
            <a:prstGeom prst="straightConnector1">
              <a:avLst/>
            </a:prstGeom>
            <a:ln w="25400">
              <a:solidFill>
                <a:srgbClr val="FF0000"/>
              </a:solidFill>
              <a:prstDash val="sysDot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>
            <a:xfrm>
              <a:off x="9403360" y="3005472"/>
              <a:ext cx="8161017" cy="2082713"/>
              <a:chOff x="9403360" y="3005472"/>
              <a:chExt cx="8161017" cy="2082713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13478115" y="3005472"/>
                <a:ext cx="4086262" cy="1446549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r>
                  <a:rPr lang="en-GB" sz="1050" u="sng" dirty="0">
                    <a:solidFill>
                      <a:schemeClr val="accent6">
                        <a:lumMod val="75000"/>
                      </a:schemeClr>
                    </a:solidFill>
                  </a:rPr>
                  <a:t>Nb/Cu R&amp;D program</a:t>
                </a:r>
              </a:p>
              <a:p>
                <a:r>
                  <a:rPr lang="en-GB" sz="900" dirty="0">
                    <a:solidFill>
                      <a:schemeClr val="accent6">
                        <a:lumMod val="75000"/>
                      </a:schemeClr>
                    </a:solidFill>
                  </a:rPr>
                  <a:t>Strong efforts to overcome the 'Q-slope‘ problem:</a:t>
                </a:r>
              </a:p>
              <a:p>
                <a:r>
                  <a:rPr lang="en-GB" sz="900" dirty="0">
                    <a:solidFill>
                      <a:schemeClr val="accent6">
                        <a:lumMod val="75000"/>
                      </a:schemeClr>
                    </a:solidFill>
                  </a:rPr>
                  <a:t>	QPR studies</a:t>
                </a:r>
              </a:p>
              <a:p>
                <a:r>
                  <a:rPr lang="en-GB" sz="900" dirty="0">
                    <a:solidFill>
                      <a:schemeClr val="accent6">
                        <a:lumMod val="75000"/>
                      </a:schemeClr>
                    </a:solidFill>
                  </a:rPr>
                  <a:t>	Innovative techniques (HIPIMS, ECR)</a:t>
                </a:r>
              </a:p>
              <a:p>
                <a:r>
                  <a:rPr lang="en-GB" sz="900" dirty="0">
                    <a:solidFill>
                      <a:schemeClr val="accent6">
                        <a:lumMod val="75000"/>
                      </a:schemeClr>
                    </a:solidFill>
                  </a:rPr>
                  <a:t>Cu substrate Quality &amp; Substrate Preparation</a:t>
                </a:r>
              </a:p>
              <a:p>
                <a:r>
                  <a:rPr lang="en-GB" sz="900" dirty="0">
                    <a:solidFill>
                      <a:schemeClr val="accent6">
                        <a:lumMod val="75000"/>
                      </a:schemeClr>
                    </a:solidFill>
                  </a:rPr>
                  <a:t>	R&amp;D on seamless cavities</a:t>
                </a:r>
              </a:p>
              <a:p>
                <a:r>
                  <a:rPr lang="en-GB" sz="900" dirty="0">
                    <a:solidFill>
                      <a:schemeClr val="accent6">
                        <a:lumMod val="75000"/>
                      </a:schemeClr>
                    </a:solidFill>
                  </a:rPr>
                  <a:t>	Electrodeposition of copper</a:t>
                </a:r>
              </a:p>
            </p:txBody>
          </p:sp>
          <p:cxnSp>
            <p:nvCxnSpPr>
              <p:cNvPr id="30" name="Straight Arrow Connector 29"/>
              <p:cNvCxnSpPr/>
              <p:nvPr/>
            </p:nvCxnSpPr>
            <p:spPr>
              <a:xfrm flipH="1">
                <a:off x="9403360" y="3585623"/>
                <a:ext cx="3985259" cy="1502562"/>
              </a:xfrm>
              <a:prstGeom prst="straightConnector1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  <a:prstDash val="solid"/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" name="Group 30"/>
          <p:cNvGrpSpPr/>
          <p:nvPr/>
        </p:nvGrpSpPr>
        <p:grpSpPr>
          <a:xfrm>
            <a:off x="4631713" y="3103213"/>
            <a:ext cx="4380704" cy="977669"/>
            <a:chOff x="11264144" y="1140390"/>
            <a:chExt cx="3583849" cy="2811443"/>
          </a:xfrm>
        </p:grpSpPr>
        <p:cxnSp>
          <p:nvCxnSpPr>
            <p:cNvPr id="32" name="Straight Arrow Connector 31"/>
            <p:cNvCxnSpPr/>
            <p:nvPr/>
          </p:nvCxnSpPr>
          <p:spPr>
            <a:xfrm>
              <a:off x="11264144" y="1140390"/>
              <a:ext cx="0" cy="1494743"/>
            </a:xfrm>
            <a:prstGeom prst="straightConnector1">
              <a:avLst/>
            </a:prstGeom>
            <a:ln w="25400">
              <a:solidFill>
                <a:srgbClr val="FF0000"/>
              </a:solidFill>
              <a:prstDash val="sysDot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33" name="Group 32"/>
            <p:cNvGrpSpPr/>
            <p:nvPr/>
          </p:nvGrpSpPr>
          <p:grpSpPr>
            <a:xfrm>
              <a:off x="11386021" y="2135683"/>
              <a:ext cx="3461972" cy="1816150"/>
              <a:chOff x="11386021" y="2135683"/>
              <a:chExt cx="3461972" cy="1816150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12359582" y="2425101"/>
                <a:ext cx="2488411" cy="1526732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r>
                  <a:rPr lang="en-GB" sz="1050" u="sng" dirty="0">
                    <a:solidFill>
                      <a:schemeClr val="accent6">
                        <a:lumMod val="75000"/>
                      </a:schemeClr>
                    </a:solidFill>
                  </a:rPr>
                  <a:t>A15 R&amp;D program</a:t>
                </a:r>
              </a:p>
              <a:p>
                <a:r>
                  <a:rPr lang="en-GB" sz="900" dirty="0">
                    <a:solidFill>
                      <a:schemeClr val="accent6">
                        <a:lumMod val="75000"/>
                      </a:schemeClr>
                    </a:solidFill>
                  </a:rPr>
                  <a:t>New material such as NB3Sn/MgB2 could drastically improve performance </a:t>
                </a:r>
              </a:p>
            </p:txBody>
          </p:sp>
          <p:cxnSp>
            <p:nvCxnSpPr>
              <p:cNvPr id="35" name="Straight Arrow Connector 34"/>
              <p:cNvCxnSpPr/>
              <p:nvPr/>
            </p:nvCxnSpPr>
            <p:spPr>
              <a:xfrm flipH="1" flipV="1">
                <a:off x="11386021" y="2135683"/>
                <a:ext cx="907034" cy="499450"/>
              </a:xfrm>
              <a:prstGeom prst="straightConnector1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  <a:prstDash val="solid"/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59" name="Rectangle 58"/>
          <p:cNvSpPr/>
          <p:nvPr/>
        </p:nvSpPr>
        <p:spPr>
          <a:xfrm>
            <a:off x="4676101" y="4321603"/>
            <a:ext cx="31662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accent1">
                    <a:lumMod val="25000"/>
                  </a:schemeClr>
                </a:solidFill>
              </a:rPr>
              <a:t>Example FCC-</a:t>
            </a:r>
            <a:r>
              <a:rPr lang="en-GB" sz="1200" dirty="0" err="1">
                <a:solidFill>
                  <a:schemeClr val="accent1">
                    <a:lumMod val="25000"/>
                  </a:schemeClr>
                </a:solidFill>
              </a:rPr>
              <a:t>ee</a:t>
            </a:r>
            <a:r>
              <a:rPr lang="en-GB" sz="1200" dirty="0">
                <a:solidFill>
                  <a:schemeClr val="accent1">
                    <a:lumMod val="25000"/>
                  </a:schemeClr>
                </a:solidFill>
              </a:rPr>
              <a:t> (𝑡𝑡 ̅ ): orders of magnitude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215764" y="96815"/>
            <a:ext cx="3866297" cy="3375591"/>
            <a:chOff x="6966011" y="48888"/>
            <a:chExt cx="5155063" cy="4500788"/>
          </a:xfrm>
        </p:grpSpPr>
        <p:grpSp>
          <p:nvGrpSpPr>
            <p:cNvPr id="44" name="Group 43"/>
            <p:cNvGrpSpPr/>
            <p:nvPr/>
          </p:nvGrpSpPr>
          <p:grpSpPr>
            <a:xfrm>
              <a:off x="6966011" y="2918460"/>
              <a:ext cx="5062202" cy="1631216"/>
              <a:chOff x="11886583" y="1359025"/>
              <a:chExt cx="3170770" cy="3518113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12517081" y="1359025"/>
                <a:ext cx="2540272" cy="3518113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r>
                  <a:rPr lang="en-GB" sz="1050" u="sng" dirty="0">
                    <a:solidFill>
                      <a:schemeClr val="accent6">
                        <a:lumMod val="75000"/>
                      </a:schemeClr>
                    </a:solidFill>
                  </a:rPr>
                  <a:t>Bulk Nb</a:t>
                </a:r>
              </a:p>
              <a:p>
                <a:r>
                  <a:rPr lang="en-GB" sz="900" dirty="0">
                    <a:solidFill>
                      <a:schemeClr val="accent6">
                        <a:lumMod val="75000"/>
                      </a:schemeClr>
                    </a:solidFill>
                  </a:rPr>
                  <a:t>Well mature technology !</a:t>
                </a:r>
              </a:p>
              <a:p>
                <a:r>
                  <a:rPr lang="en-GB" sz="900" dirty="0">
                    <a:solidFill>
                      <a:schemeClr val="accent6">
                        <a:lumMod val="75000"/>
                      </a:schemeClr>
                    </a:solidFill>
                  </a:rPr>
                  <a:t>High-Q (&gt; 3E10), high-G (&gt;45 MV/m)</a:t>
                </a:r>
              </a:p>
              <a:p>
                <a:r>
                  <a:rPr lang="en-GB" sz="900" dirty="0">
                    <a:solidFill>
                      <a:schemeClr val="accent6">
                        <a:lumMod val="75000"/>
                      </a:schemeClr>
                    </a:solidFill>
                  </a:rPr>
                  <a:t>New treatments: Low-T or/and N-infusion </a:t>
                </a:r>
              </a:p>
              <a:p>
                <a:r>
                  <a:rPr lang="en-GB" sz="900" dirty="0">
                    <a:solidFill>
                      <a:schemeClr val="accent6">
                        <a:lumMod val="75000"/>
                      </a:schemeClr>
                    </a:solidFill>
                  </a:rPr>
                  <a:t>Cost need to be reduced ! </a:t>
                </a:r>
              </a:p>
              <a:p>
                <a:r>
                  <a:rPr lang="en-GB" sz="900" dirty="0">
                    <a:solidFill>
                      <a:schemeClr val="accent6">
                        <a:lumMod val="75000"/>
                      </a:schemeClr>
                    </a:solidFill>
                  </a:rPr>
                  <a:t>Cryomodule design:</a:t>
                </a:r>
              </a:p>
              <a:p>
                <a:r>
                  <a:rPr lang="en-GB" sz="900" dirty="0">
                    <a:solidFill>
                      <a:schemeClr val="accent6">
                        <a:lumMod val="75000"/>
                      </a:schemeClr>
                    </a:solidFill>
                  </a:rPr>
                  <a:t>	Active shielding</a:t>
                </a:r>
              </a:p>
              <a:p>
                <a:r>
                  <a:rPr lang="en-GB" sz="900" dirty="0">
                    <a:solidFill>
                      <a:schemeClr val="accent6">
                        <a:lumMod val="75000"/>
                      </a:schemeClr>
                    </a:solidFill>
                  </a:rPr>
                  <a:t>	Active compensation of </a:t>
                </a:r>
                <a:r>
                  <a:rPr lang="en-GB" sz="900" dirty="0" err="1">
                    <a:solidFill>
                      <a:schemeClr val="accent6">
                        <a:lumMod val="75000"/>
                      </a:schemeClr>
                    </a:solidFill>
                  </a:rPr>
                  <a:t>microphonics</a:t>
                </a:r>
                <a:endParaRPr lang="en-GB" sz="9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46" name="Straight Arrow Connector 45"/>
              <p:cNvCxnSpPr/>
              <p:nvPr/>
            </p:nvCxnSpPr>
            <p:spPr>
              <a:xfrm flipH="1">
                <a:off x="11886583" y="2377956"/>
                <a:ext cx="567138" cy="922409"/>
              </a:xfrm>
              <a:prstGeom prst="straightConnector1">
                <a:avLst/>
              </a:prstGeom>
              <a:ln w="25400">
                <a:solidFill>
                  <a:schemeClr val="accent1"/>
                </a:solidFill>
                <a:prstDash val="solid"/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13390" y="48888"/>
              <a:ext cx="5007684" cy="2816294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2ABFCE-D61D-4257-B47F-AAA18ED52E6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C2CFCF-1CBC-47F1-A07F-5E824CF91B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8AF7166-0C35-485B-AC31-E7B5F0D871AF}"/>
              </a:ext>
            </a:extLst>
          </p:cNvPr>
          <p:cNvSpPr txBox="1"/>
          <p:nvPr/>
        </p:nvSpPr>
        <p:spPr>
          <a:xfrm>
            <a:off x="238520" y="4460102"/>
            <a:ext cx="12314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S. Aull - CERN</a:t>
            </a:r>
          </a:p>
        </p:txBody>
      </p:sp>
    </p:spTree>
    <p:extLst>
      <p:ext uri="{BB962C8B-B14F-4D97-AF65-F5344CB8AC3E}">
        <p14:creationId xmlns:p14="http://schemas.microsoft.com/office/powerpoint/2010/main" val="2643039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C125B-6D6D-43AD-AFC8-03B8B8700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losses in SRF – for a given total voltage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F7A1FC-E70D-42AE-9531-992E6B7192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E7A546-4097-4432-9819-F3C0A29526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2AE0EE-6FEF-4E69-9FB9-D7145009CA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Arc 5">
            <a:extLst>
              <a:ext uri="{FF2B5EF4-FFF2-40B4-BE49-F238E27FC236}">
                <a16:creationId xmlns:a16="http://schemas.microsoft.com/office/drawing/2014/main" id="{2BBB3CEB-76CA-478B-92A7-788BAFF583C2}"/>
              </a:ext>
            </a:extLst>
          </p:cNvPr>
          <p:cNvSpPr/>
          <p:nvPr/>
        </p:nvSpPr>
        <p:spPr>
          <a:xfrm rot="10800000">
            <a:off x="2195736" y="1721072"/>
            <a:ext cx="5040549" cy="2160241"/>
          </a:xfrm>
          <a:prstGeom prst="arc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BB3BF0E-BD6E-4392-8442-5DD700BFA725}"/>
              </a:ext>
            </a:extLst>
          </p:cNvPr>
          <p:cNvCxnSpPr>
            <a:cxnSpLocks/>
          </p:cNvCxnSpPr>
          <p:nvPr/>
        </p:nvCxnSpPr>
        <p:spPr>
          <a:xfrm>
            <a:off x="1763689" y="3881314"/>
            <a:ext cx="6314667" cy="0"/>
          </a:xfrm>
          <a:prstGeom prst="straightConnector1">
            <a:avLst/>
          </a:prstGeom>
          <a:ln w="9525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3544719-F917-422B-BFC9-91233EF8EFF4}"/>
              </a:ext>
            </a:extLst>
          </p:cNvPr>
          <p:cNvCxnSpPr/>
          <p:nvPr/>
        </p:nvCxnSpPr>
        <p:spPr>
          <a:xfrm flipV="1">
            <a:off x="2195737" y="1721072"/>
            <a:ext cx="0" cy="2520281"/>
          </a:xfrm>
          <a:prstGeom prst="straightConnector1">
            <a:avLst/>
          </a:prstGeom>
          <a:ln w="9525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94E6BCD-A847-4419-B726-CC20057A0418}"/>
              </a:ext>
            </a:extLst>
          </p:cNvPr>
          <p:cNvSpPr txBox="1"/>
          <p:nvPr/>
        </p:nvSpPr>
        <p:spPr>
          <a:xfrm>
            <a:off x="4418723" y="3995129"/>
            <a:ext cx="324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Length of accelerating section</a:t>
            </a:r>
            <a:endParaRPr lang="en-GB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5D4CF58-994F-40B1-A253-B57B64F2A40F}"/>
                  </a:ext>
                </a:extLst>
              </p:cNvPr>
              <p:cNvSpPr txBox="1"/>
              <p:nvPr/>
            </p:nvSpPr>
            <p:spPr>
              <a:xfrm>
                <a:off x="5099240" y="866879"/>
                <a:ext cx="3429503" cy="1323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𝑙𝑒𝑛𝑔𝑡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𝑙𝑒𝑛𝑔𝑡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5D4CF58-994F-40B1-A253-B57B64F2A4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9240" y="866879"/>
                <a:ext cx="3429503" cy="132337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FF7AF071-4BAF-4DBB-9EC6-D8D679BF8D15}"/>
              </a:ext>
            </a:extLst>
          </p:cNvPr>
          <p:cNvSpPr txBox="1"/>
          <p:nvPr/>
        </p:nvSpPr>
        <p:spPr>
          <a:xfrm>
            <a:off x="253400" y="1865089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Cryogenic power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697AD9F-3035-463C-A00C-391DB06863E1}"/>
              </a:ext>
            </a:extLst>
          </p:cNvPr>
          <p:cNvCxnSpPr>
            <a:cxnSpLocks/>
          </p:cNvCxnSpPr>
          <p:nvPr/>
        </p:nvCxnSpPr>
        <p:spPr>
          <a:xfrm flipV="1">
            <a:off x="2195735" y="2659437"/>
            <a:ext cx="5472596" cy="1221878"/>
          </a:xfrm>
          <a:prstGeom prst="line">
            <a:avLst/>
          </a:prstGeom>
          <a:ln w="19050">
            <a:solidFill>
              <a:srgbClr val="00B05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CCE0DDF-E123-44A8-B2A2-32F3BF73D897}"/>
              </a:ext>
            </a:extLst>
          </p:cNvPr>
          <p:cNvSpPr txBox="1"/>
          <p:nvPr/>
        </p:nvSpPr>
        <p:spPr>
          <a:xfrm rot="20883396">
            <a:off x="4932778" y="2997840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Static cryogenic losses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39797D-FF62-444E-A59D-211A6C0ACFFD}"/>
              </a:ext>
            </a:extLst>
          </p:cNvPr>
          <p:cNvSpPr txBox="1"/>
          <p:nvPr/>
        </p:nvSpPr>
        <p:spPr>
          <a:xfrm>
            <a:off x="3872678" y="3511983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Dissipated power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642D1E8-F6AA-4E32-9EE2-50C8F868DB8A}"/>
                  </a:ext>
                </a:extLst>
              </p:cNvPr>
              <p:cNvSpPr txBox="1"/>
              <p:nvPr/>
            </p:nvSpPr>
            <p:spPr>
              <a:xfrm>
                <a:off x="395536" y="801963"/>
                <a:ext cx="1201162" cy="5186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642D1E8-F6AA-4E32-9EE2-50C8F868DB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801963"/>
                <a:ext cx="1201162" cy="5186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3F9C2F3-7214-4979-A206-912E72DAB020}"/>
                  </a:ext>
                </a:extLst>
              </p:cNvPr>
              <p:cNvSpPr txBox="1"/>
              <p:nvPr/>
            </p:nvSpPr>
            <p:spPr>
              <a:xfrm>
                <a:off x="2256099" y="899627"/>
                <a:ext cx="103432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3F9C2F3-7214-4979-A206-912E72DAB0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6099" y="899627"/>
                <a:ext cx="1034322" cy="276999"/>
              </a:xfrm>
              <a:prstGeom prst="rect">
                <a:avLst/>
              </a:prstGeom>
              <a:blipFill>
                <a:blip r:embed="rId4"/>
                <a:stretch>
                  <a:fillRect l="-4118"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914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50355-0025-4783-AA61-C4E6E7090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losses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AABB57-6EB1-4B4E-AFFD-581FD2043FD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767309-E226-4339-8F43-4804CD71BB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6F0023-295B-4D7E-B0D0-2B6CE5B41F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24A000B-FFB9-477F-8753-A071910F5373}"/>
              </a:ext>
            </a:extLst>
          </p:cNvPr>
          <p:cNvGrpSpPr/>
          <p:nvPr/>
        </p:nvGrpSpPr>
        <p:grpSpPr>
          <a:xfrm>
            <a:off x="238520" y="940768"/>
            <a:ext cx="5606219" cy="3393923"/>
            <a:chOff x="6809211" y="2909421"/>
            <a:chExt cx="5382789" cy="334271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0883E88-8EE1-4870-B755-970C7C88DD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9211" y="2909421"/>
              <a:ext cx="5382789" cy="3342712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09FEA25-4684-4C82-B3C9-A2BB139D9B80}"/>
                </a:ext>
              </a:extLst>
            </p:cNvPr>
            <p:cNvSpPr/>
            <p:nvPr/>
          </p:nvSpPr>
          <p:spPr>
            <a:xfrm>
              <a:off x="10866125" y="5978266"/>
              <a:ext cx="872987" cy="2273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900" i="1" dirty="0">
                  <a:solidFill>
                    <a:schemeClr val="accent1">
                      <a:lumMod val="25000"/>
                    </a:schemeClr>
                  </a:solidFill>
                </a:rPr>
                <a:t>(S. Aull et al.)</a:t>
              </a:r>
              <a:r>
                <a:rPr lang="en-GB" sz="900" dirty="0">
                  <a:solidFill>
                    <a:srgbClr val="00B050"/>
                  </a:solidFill>
                  <a:sym typeface="Wingdings" panose="05000000000000000000" pitchFamily="2" charset="2"/>
                </a:rPr>
                <a:t> </a:t>
              </a:r>
              <a:endParaRPr lang="en-GB" sz="900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CA75811-D302-4B56-8D77-0091EB786261}"/>
                  </a:ext>
                </a:extLst>
              </p:cNvPr>
              <p:cNvSpPr txBox="1"/>
              <p:nvPr/>
            </p:nvSpPr>
            <p:spPr>
              <a:xfrm>
                <a:off x="6711783" y="1826317"/>
                <a:ext cx="1201162" cy="5186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CA75811-D302-4B56-8D77-0091EB7862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1783" y="1826317"/>
                <a:ext cx="1201162" cy="5186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8E957EE-D85F-4C49-B142-B900D3790CDC}"/>
                  </a:ext>
                </a:extLst>
              </p:cNvPr>
              <p:cNvSpPr txBox="1"/>
              <p:nvPr/>
            </p:nvSpPr>
            <p:spPr>
              <a:xfrm>
                <a:off x="6796658" y="537387"/>
                <a:ext cx="103432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8E957EE-D85F-4C49-B142-B900D3790C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6658" y="537387"/>
                <a:ext cx="1034322" cy="276999"/>
              </a:xfrm>
              <a:prstGeom prst="rect">
                <a:avLst/>
              </a:prstGeom>
              <a:blipFill>
                <a:blip r:embed="rId4"/>
                <a:stretch>
                  <a:fillRect l="-4706"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58FE3839-F538-47EB-9A71-BDE9BCFDE1FB}"/>
              </a:ext>
            </a:extLst>
          </p:cNvPr>
          <p:cNvSpPr txBox="1"/>
          <p:nvPr/>
        </p:nvSpPr>
        <p:spPr>
          <a:xfrm>
            <a:off x="6323511" y="2604907"/>
            <a:ext cx="26527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small accelerating field is favorable in circular accelerators,</a:t>
            </a:r>
          </a:p>
          <a:p>
            <a:r>
              <a:rPr lang="en-US" dirty="0"/>
              <a:t>in terms of overall energy consumption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6A1E866-08D5-4683-A126-2DE565918B68}"/>
                  </a:ext>
                </a:extLst>
              </p:cNvPr>
              <p:cNvSpPr txBox="1"/>
              <p:nvPr/>
            </p:nvSpPr>
            <p:spPr>
              <a:xfrm>
                <a:off x="6796658" y="1061265"/>
                <a:ext cx="859274" cy="5653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𝛤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6A1E866-08D5-4683-A126-2DE565918B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6658" y="1061265"/>
                <a:ext cx="859274" cy="5653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3B26E1FA-853E-46F8-8E0B-EF9801A863F7}"/>
              </a:ext>
            </a:extLst>
          </p:cNvPr>
          <p:cNvSpPr/>
          <p:nvPr/>
        </p:nvSpPr>
        <p:spPr>
          <a:xfrm>
            <a:off x="4676101" y="4321603"/>
            <a:ext cx="31662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accent1">
                    <a:lumMod val="25000"/>
                  </a:schemeClr>
                </a:solidFill>
              </a:rPr>
              <a:t>Example FCC-</a:t>
            </a:r>
            <a:r>
              <a:rPr lang="en-GB" sz="1200" dirty="0" err="1">
                <a:solidFill>
                  <a:schemeClr val="accent1">
                    <a:lumMod val="25000"/>
                  </a:schemeClr>
                </a:solidFill>
              </a:rPr>
              <a:t>ee</a:t>
            </a:r>
            <a:r>
              <a:rPr lang="en-GB" sz="1200" dirty="0">
                <a:solidFill>
                  <a:schemeClr val="accent1">
                    <a:lumMod val="25000"/>
                  </a:schemeClr>
                </a:solidFill>
              </a:rPr>
              <a:t> (𝑡𝑡 ̅ ): orders of magnitude</a:t>
            </a:r>
          </a:p>
        </p:txBody>
      </p:sp>
    </p:spTree>
    <p:extLst>
      <p:ext uri="{BB962C8B-B14F-4D97-AF65-F5344CB8AC3E}">
        <p14:creationId xmlns:p14="http://schemas.microsoft.com/office/powerpoint/2010/main" val="31100974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Surface resistance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944275" y="1923678"/>
                <a:ext cx="1967526" cy="64633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</a:rPr>
                  <a:t>Surface resistance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𝐵𝐶𝑆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4275" y="1923678"/>
                <a:ext cx="1967526" cy="646331"/>
              </a:xfrm>
              <a:prstGeom prst="rect">
                <a:avLst/>
              </a:prstGeom>
              <a:blipFill>
                <a:blip r:embed="rId3"/>
                <a:stretch>
                  <a:fillRect l="-2154" t="-5556" r="-2462" b="-6481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>
            <a:stCxn id="6" idx="1"/>
          </p:cNvCxnSpPr>
          <p:nvPr/>
        </p:nvCxnSpPr>
        <p:spPr>
          <a:xfrm flipH="1">
            <a:off x="3389445" y="2246844"/>
            <a:ext cx="554830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926" y="1315312"/>
            <a:ext cx="3147416" cy="189062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8841" y="1516849"/>
            <a:ext cx="1896020" cy="1487553"/>
          </a:xfrm>
          <a:prstGeom prst="rect">
            <a:avLst/>
          </a:prstGeom>
        </p:spPr>
      </p:pic>
      <p:cxnSp>
        <p:nvCxnSpPr>
          <p:cNvPr id="34" name="Straight Arrow Connector 33"/>
          <p:cNvCxnSpPr>
            <a:stCxn id="6" idx="3"/>
          </p:cNvCxnSpPr>
          <p:nvPr/>
        </p:nvCxnSpPr>
        <p:spPr>
          <a:xfrm>
            <a:off x="5911801" y="2246844"/>
            <a:ext cx="343224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5796136" y="679953"/>
                <a:ext cx="3103063" cy="738664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rgbClr val="000000"/>
                    </a:solidFill>
                  </a:rPr>
                  <a:t>: defects, impurities, </a:t>
                </a:r>
                <a:r>
                  <a:rPr lang="en-US" sz="1400" dirty="0" err="1">
                    <a:solidFill>
                      <a:srgbClr val="000000"/>
                    </a:solidFill>
                  </a:rPr>
                  <a:t>inhomogeneities</a:t>
                </a:r>
                <a:r>
                  <a:rPr lang="en-US" sz="1400" dirty="0">
                    <a:solidFill>
                      <a:srgbClr val="000000"/>
                    </a:solidFill>
                  </a:rPr>
                  <a:t>, grain boundaries, hydrogen, welds,  contamination, … </a:t>
                </a: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679953"/>
                <a:ext cx="3103063" cy="738664"/>
              </a:xfrm>
              <a:prstGeom prst="rect">
                <a:avLst/>
              </a:prstGeom>
              <a:blipFill>
                <a:blip r:embed="rId6"/>
                <a:stretch>
                  <a:fillRect t="-813" r="-196" b="-6504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9" name="Ogget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4986718"/>
              </p:ext>
            </p:extLst>
          </p:nvPr>
        </p:nvGraphicFramePr>
        <p:xfrm>
          <a:off x="611560" y="763409"/>
          <a:ext cx="2024062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968480" imgH="444240" progId="Equation.DSMT4">
                  <p:embed/>
                </p:oleObj>
              </mc:Choice>
              <mc:Fallback>
                <p:oleObj name="Equation" r:id="rId7" imgW="1968480" imgH="444240" progId="Equation.DSMT4">
                  <p:embed/>
                  <p:pic>
                    <p:nvPicPr>
                      <p:cNvPr id="10" name="Oggetto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763409"/>
                        <a:ext cx="2024062" cy="458787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644964" y="3226992"/>
                <a:ext cx="20628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𝐵𝐶𝑆</m:t>
                        </m:r>
                      </m:sub>
                    </m:sSub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: “Intrinsic”</a:t>
                </a: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64" y="3226992"/>
                <a:ext cx="2062872" cy="369332"/>
              </a:xfrm>
              <a:prstGeom prst="rect">
                <a:avLst/>
              </a:prstGeom>
              <a:blipFill>
                <a:blip r:embed="rId9"/>
                <a:stretch>
                  <a:fillRect t="-8197" r="-236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6512587" y="3217737"/>
                <a:ext cx="17582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: “Extrinsic”</a:t>
                </a: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2587" y="3217737"/>
                <a:ext cx="1758238" cy="369332"/>
              </a:xfrm>
              <a:prstGeom prst="rect">
                <a:avLst/>
              </a:prstGeom>
              <a:blipFill>
                <a:blip r:embed="rId10"/>
                <a:stretch>
                  <a:fillRect t="-10000" r="-2768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/>
          <p:cNvSpPr txBox="1"/>
          <p:nvPr/>
        </p:nvSpPr>
        <p:spPr>
          <a:xfrm>
            <a:off x="2552806" y="1326437"/>
            <a:ext cx="7601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(500 MHz)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3149" y="3782184"/>
            <a:ext cx="830554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R</a:t>
            </a:r>
            <a:r>
              <a:rPr lang="en-US" baseline="-25000" dirty="0">
                <a:solidFill>
                  <a:srgbClr val="FF0000"/>
                </a:solidFill>
              </a:rPr>
              <a:t>BCS</a:t>
            </a:r>
            <a:r>
              <a:rPr lang="en-US" dirty="0">
                <a:solidFill>
                  <a:srgbClr val="FF0000"/>
                </a:solidFill>
              </a:rPr>
              <a:t> (4.5 K) </a:t>
            </a:r>
            <a:r>
              <a:rPr lang="en-US" dirty="0"/>
              <a:t>of these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A15</a:t>
            </a:r>
            <a:r>
              <a:rPr lang="en-US" dirty="0">
                <a:solidFill>
                  <a:srgbClr val="FF0000"/>
                </a:solidFill>
              </a:rPr>
              <a:t> and </a:t>
            </a:r>
            <a:r>
              <a:rPr lang="en-US" dirty="0" err="1">
                <a:solidFill>
                  <a:srgbClr val="FF0000"/>
                </a:solidFill>
              </a:rPr>
              <a:t>B1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materials is comparable to </a:t>
            </a:r>
            <a:r>
              <a:rPr lang="en-US" dirty="0">
                <a:solidFill>
                  <a:srgbClr val="FF0000"/>
                </a:solidFill>
              </a:rPr>
              <a:t>R</a:t>
            </a:r>
            <a:r>
              <a:rPr lang="en-US" baseline="-25000" dirty="0">
                <a:solidFill>
                  <a:srgbClr val="FF0000"/>
                </a:solidFill>
              </a:rPr>
              <a:t>BCS</a:t>
            </a:r>
            <a:r>
              <a:rPr lang="en-US" dirty="0">
                <a:solidFill>
                  <a:srgbClr val="FF0000"/>
                </a:solidFill>
              </a:rPr>
              <a:t> (1.9 K) of Nb</a:t>
            </a:r>
            <a:r>
              <a:rPr lang="en-US" dirty="0"/>
              <a:t>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47840" y="4260672"/>
            <a:ext cx="88483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Provided R</a:t>
            </a:r>
            <a:r>
              <a:rPr lang="en-US" baseline="-25000" dirty="0">
                <a:solidFill>
                  <a:srgbClr val="FF0000"/>
                </a:solidFill>
              </a:rPr>
              <a:t>res</a:t>
            </a:r>
            <a:r>
              <a:rPr lang="en-US" dirty="0"/>
              <a:t> is also kept </a:t>
            </a:r>
            <a:r>
              <a:rPr lang="en-US" dirty="0">
                <a:solidFill>
                  <a:srgbClr val="FF0000"/>
                </a:solidFill>
              </a:rPr>
              <a:t>similar</a:t>
            </a:r>
            <a:r>
              <a:rPr lang="en-US" dirty="0"/>
              <a:t>, operation at </a:t>
            </a:r>
            <a:r>
              <a:rPr lang="en-US" dirty="0">
                <a:solidFill>
                  <a:srgbClr val="FF0000"/>
                </a:solidFill>
              </a:rPr>
              <a:t>4.5 K</a:t>
            </a:r>
            <a:r>
              <a:rPr lang="en-US" dirty="0"/>
              <a:t> could allow great </a:t>
            </a:r>
            <a:r>
              <a:rPr lang="en-US" dirty="0">
                <a:solidFill>
                  <a:srgbClr val="FF0000"/>
                </a:solidFill>
              </a:rPr>
              <a:t>power savings</a:t>
            </a:r>
          </a:p>
        </p:txBody>
      </p:sp>
    </p:spTree>
    <p:extLst>
      <p:ext uri="{BB962C8B-B14F-4D97-AF65-F5344CB8AC3E}">
        <p14:creationId xmlns:p14="http://schemas.microsoft.com/office/powerpoint/2010/main" val="41563292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44800" y="636389"/>
            <a:ext cx="8654400" cy="4095601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Motivation (one of several): the </a:t>
            </a:r>
            <a:r>
              <a:rPr lang="en-US" dirty="0">
                <a:solidFill>
                  <a:srgbClr val="FF0000"/>
                </a:solidFill>
              </a:rPr>
              <a:t>FCC-</a:t>
            </a:r>
            <a:r>
              <a:rPr lang="en-US" dirty="0" err="1">
                <a:solidFill>
                  <a:srgbClr val="FF0000"/>
                </a:solidFill>
              </a:rPr>
              <a:t>ee</a:t>
            </a:r>
            <a:r>
              <a:rPr lang="en-US" dirty="0"/>
              <a:t> study</a:t>
            </a:r>
          </a:p>
          <a:p>
            <a:endParaRPr lang="en-US" dirty="0"/>
          </a:p>
          <a:p>
            <a:r>
              <a:rPr lang="en-US" dirty="0"/>
              <a:t>State of the art of </a:t>
            </a:r>
            <a:r>
              <a:rPr lang="en-US" dirty="0">
                <a:solidFill>
                  <a:srgbClr val="FF0000"/>
                </a:solidFill>
              </a:rPr>
              <a:t>bulk Nb</a:t>
            </a:r>
          </a:p>
          <a:p>
            <a:endParaRPr lang="en-US" dirty="0"/>
          </a:p>
          <a:p>
            <a:r>
              <a:rPr lang="en-US" dirty="0"/>
              <a:t>Techniques for </a:t>
            </a:r>
            <a:r>
              <a:rPr lang="en-US" dirty="0" err="1">
                <a:solidFill>
                  <a:srgbClr val="FF0000"/>
                </a:solidFill>
              </a:rPr>
              <a:t>Nb</a:t>
            </a:r>
            <a:r>
              <a:rPr lang="en-US" baseline="-25000" dirty="0" err="1">
                <a:solidFill>
                  <a:srgbClr val="FF0000"/>
                </a:solidFill>
              </a:rPr>
              <a:t>3</a:t>
            </a:r>
            <a:r>
              <a:rPr lang="en-US" dirty="0" err="1">
                <a:solidFill>
                  <a:srgbClr val="FF0000"/>
                </a:solidFill>
              </a:rPr>
              <a:t>Sn</a:t>
            </a:r>
            <a:r>
              <a:rPr lang="en-US" dirty="0"/>
              <a:t> SRF cavities:</a:t>
            </a:r>
          </a:p>
          <a:p>
            <a:pPr lvl="1"/>
            <a:r>
              <a:rPr lang="en-US" dirty="0"/>
              <a:t>Thermal diffusion of </a:t>
            </a:r>
            <a:r>
              <a:rPr lang="en-US" dirty="0">
                <a:solidFill>
                  <a:srgbClr val="FF0000"/>
                </a:solidFill>
              </a:rPr>
              <a:t>Sn </a:t>
            </a:r>
            <a:r>
              <a:rPr lang="en-US" dirty="0" err="1">
                <a:solidFill>
                  <a:srgbClr val="FF0000"/>
                </a:solidFill>
              </a:rPr>
              <a:t>vapours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Liquid Sn diffusion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Magnetron sputtering</a:t>
            </a:r>
          </a:p>
          <a:p>
            <a:endParaRPr lang="en-US" dirty="0"/>
          </a:p>
          <a:p>
            <a:r>
              <a:rPr lang="en-US" dirty="0"/>
              <a:t>Techniques for </a:t>
            </a:r>
            <a:r>
              <a:rPr lang="en-US" dirty="0">
                <a:solidFill>
                  <a:srgbClr val="FF0000"/>
                </a:solidFill>
              </a:rPr>
              <a:t>NbN / NbTiN</a:t>
            </a:r>
            <a:r>
              <a:rPr lang="en-US" dirty="0"/>
              <a:t> SRF cavities</a:t>
            </a:r>
          </a:p>
          <a:p>
            <a:pPr lvl="1"/>
            <a:r>
              <a:rPr lang="en-US" dirty="0"/>
              <a:t>Thermal </a:t>
            </a:r>
            <a:r>
              <a:rPr lang="en-US" dirty="0">
                <a:solidFill>
                  <a:srgbClr val="FF0000"/>
                </a:solidFill>
              </a:rPr>
              <a:t>diffusion of 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Magnetron sputtering</a:t>
            </a:r>
          </a:p>
          <a:p>
            <a:endParaRPr lang="en-US" dirty="0"/>
          </a:p>
          <a:p>
            <a:r>
              <a:rPr lang="en-US" dirty="0"/>
              <a:t>Techniques for other materials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MgB</a:t>
            </a:r>
            <a:r>
              <a:rPr lang="en-US" baseline="-25000" dirty="0" err="1">
                <a:solidFill>
                  <a:srgbClr val="FF0000"/>
                </a:solidFill>
              </a:rPr>
              <a:t>2</a:t>
            </a:r>
            <a:endParaRPr lang="en-US" baseline="-25000" dirty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REBCO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427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507288" cy="705332"/>
          </a:xfrm>
        </p:spPr>
        <p:txBody>
          <a:bodyPr/>
          <a:lstStyle/>
          <a:p>
            <a:r>
              <a:rPr lang="en-GB" dirty="0"/>
              <a:t>Materials fabrication in SRF cavities:</a:t>
            </a:r>
            <a:br>
              <a:rPr lang="en-GB" dirty="0"/>
            </a:br>
            <a:r>
              <a:rPr lang="en-GB" dirty="0"/>
              <a:t>beyond niobium</a:t>
            </a:r>
            <a:br>
              <a:rPr lang="en-GB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8219256" cy="1108528"/>
          </a:xfrm>
        </p:spPr>
        <p:txBody>
          <a:bodyPr/>
          <a:lstStyle/>
          <a:p>
            <a:r>
              <a:rPr lang="en-US" dirty="0"/>
              <a:t>Sergio Calatroni – CERN</a:t>
            </a:r>
          </a:p>
          <a:p>
            <a:endParaRPr lang="en-US" dirty="0"/>
          </a:p>
          <a:p>
            <a:r>
              <a:rPr lang="en-US" sz="1200" dirty="0"/>
              <a:t>With the contribution of: Cornell U., FNAL, ICMAB, INFN-LNL, JLAB, STFC, Temple U.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9308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Nb</a:t>
            </a:r>
            <a:r>
              <a:rPr lang="en-US" baseline="-25000" dirty="0" err="1"/>
              <a:t>3</a:t>
            </a:r>
            <a:r>
              <a:rPr lang="en-US" dirty="0" err="1"/>
              <a:t>Sn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328" y="189433"/>
            <a:ext cx="1340914" cy="13383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39953" y="1180946"/>
            <a:ext cx="42484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/>
          </a:p>
          <a:p>
            <a:r>
              <a:rPr lang="en-US" sz="1600" dirty="0"/>
              <a:t>Two main </a:t>
            </a:r>
            <a:r>
              <a:rPr lang="en-US" sz="1600" dirty="0">
                <a:solidFill>
                  <a:srgbClr val="FF0000"/>
                </a:solidFill>
              </a:rPr>
              <a:t>routes</a:t>
            </a:r>
            <a:r>
              <a:rPr lang="en-US" sz="1600" dirty="0"/>
              <a:t>:</a:t>
            </a:r>
          </a:p>
          <a:p>
            <a:endParaRPr lang="en-US" sz="1600" dirty="0"/>
          </a:p>
          <a:p>
            <a:r>
              <a:rPr lang="en-US" sz="1600" dirty="0"/>
              <a:t>Using a </a:t>
            </a:r>
            <a:r>
              <a:rPr lang="en-US" sz="1600" dirty="0">
                <a:solidFill>
                  <a:srgbClr val="FF0000"/>
                </a:solidFill>
              </a:rPr>
              <a:t>bulk Nb cavity</a:t>
            </a:r>
            <a:r>
              <a:rPr lang="en-US" sz="1600" dirty="0"/>
              <a:t>, and </a:t>
            </a:r>
            <a:r>
              <a:rPr lang="en-US" sz="1600" dirty="0">
                <a:solidFill>
                  <a:srgbClr val="FF0000"/>
                </a:solidFill>
              </a:rPr>
              <a:t>forming </a:t>
            </a:r>
            <a:r>
              <a:rPr lang="en-US" sz="1600" dirty="0" err="1">
                <a:solidFill>
                  <a:srgbClr val="FF0000"/>
                </a:solidFill>
              </a:rPr>
              <a:t>Nb</a:t>
            </a:r>
            <a:r>
              <a:rPr lang="en-US" sz="1600" baseline="-25000" dirty="0" err="1">
                <a:solidFill>
                  <a:srgbClr val="FF0000"/>
                </a:solidFill>
              </a:rPr>
              <a:t>3</a:t>
            </a:r>
            <a:r>
              <a:rPr lang="en-US" sz="1600" dirty="0" err="1">
                <a:solidFill>
                  <a:srgbClr val="FF0000"/>
                </a:solidFill>
              </a:rPr>
              <a:t>Sn</a:t>
            </a:r>
            <a:r>
              <a:rPr lang="en-US" sz="1600" dirty="0"/>
              <a:t> on its surface , reacting either </a:t>
            </a:r>
            <a:r>
              <a:rPr lang="en-US" sz="1600" dirty="0">
                <a:solidFill>
                  <a:srgbClr val="FF0000"/>
                </a:solidFill>
              </a:rPr>
              <a:t>Sn </a:t>
            </a:r>
            <a:r>
              <a:rPr lang="en-US" sz="1600" dirty="0" err="1">
                <a:solidFill>
                  <a:srgbClr val="FF0000"/>
                </a:solidFill>
              </a:rPr>
              <a:t>vapours</a:t>
            </a:r>
            <a:r>
              <a:rPr lang="en-US" sz="1600" dirty="0"/>
              <a:t> or </a:t>
            </a:r>
            <a:r>
              <a:rPr lang="en-US" sz="1600" dirty="0">
                <a:solidFill>
                  <a:srgbClr val="FF0000"/>
                </a:solidFill>
              </a:rPr>
              <a:t>Sn liquid</a:t>
            </a:r>
          </a:p>
          <a:p>
            <a:endParaRPr lang="en-US" sz="1600" dirty="0">
              <a:solidFill>
                <a:srgbClr val="FF0000"/>
              </a:solidFill>
            </a:endParaRPr>
          </a:p>
          <a:p>
            <a:r>
              <a:rPr lang="en-US" sz="1600" dirty="0"/>
              <a:t>Using a </a:t>
            </a:r>
            <a:r>
              <a:rPr lang="en-US" sz="1600" dirty="0">
                <a:solidFill>
                  <a:srgbClr val="FF0000"/>
                </a:solidFill>
              </a:rPr>
              <a:t>Cu cavity, </a:t>
            </a:r>
            <a:r>
              <a:rPr lang="en-US" sz="1600" dirty="0"/>
              <a:t>and</a:t>
            </a:r>
            <a:r>
              <a:rPr lang="en-US" sz="1600" dirty="0">
                <a:solidFill>
                  <a:srgbClr val="FF0000"/>
                </a:solidFill>
              </a:rPr>
              <a:t> sputter a thin </a:t>
            </a:r>
            <a:r>
              <a:rPr lang="en-US" sz="1600" dirty="0" err="1">
                <a:solidFill>
                  <a:srgbClr val="FF0000"/>
                </a:solidFill>
              </a:rPr>
              <a:t>Nb</a:t>
            </a:r>
            <a:r>
              <a:rPr lang="en-US" sz="1600" baseline="-25000" dirty="0" err="1">
                <a:solidFill>
                  <a:srgbClr val="FF0000"/>
                </a:solidFill>
              </a:rPr>
              <a:t>3</a:t>
            </a:r>
            <a:r>
              <a:rPr lang="en-US" sz="1600" dirty="0" err="1">
                <a:solidFill>
                  <a:srgbClr val="FF0000"/>
                </a:solidFill>
              </a:rPr>
              <a:t>Sn</a:t>
            </a:r>
            <a:r>
              <a:rPr lang="en-US" sz="1600" dirty="0">
                <a:solidFill>
                  <a:srgbClr val="FF0000"/>
                </a:solidFill>
              </a:rPr>
              <a:t> film </a:t>
            </a:r>
            <a:r>
              <a:rPr lang="en-US" sz="1600" dirty="0"/>
              <a:t>on its surface, either by</a:t>
            </a:r>
            <a:r>
              <a:rPr lang="en-US" sz="1600" dirty="0">
                <a:solidFill>
                  <a:srgbClr val="FF0000"/>
                </a:solidFill>
              </a:rPr>
              <a:t> co- or sequential sputtering </a:t>
            </a:r>
            <a:r>
              <a:rPr lang="en-US" sz="1600" dirty="0"/>
              <a:t>or from an </a:t>
            </a:r>
            <a:r>
              <a:rPr lang="en-US" sz="1600" dirty="0">
                <a:solidFill>
                  <a:srgbClr val="FF0000"/>
                </a:solidFill>
              </a:rPr>
              <a:t>alloyed target</a:t>
            </a:r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602432" y="4451785"/>
            <a:ext cx="195334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Image by Charlie </a:t>
            </a:r>
            <a:r>
              <a:rPr lang="en-US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Sanabria</a:t>
            </a:r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CC BY 4.0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09941"/>
            <a:ext cx="3438128" cy="2826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5792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Furnace configurations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915566"/>
            <a:ext cx="6665100" cy="2589928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1115616" y="3623460"/>
            <a:ext cx="6408712" cy="349034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     1970           1990           2010           2015              today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79912" y="393061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(Coordinated development work)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652120" y="4520694"/>
            <a:ext cx="340194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Image courtesy S. Posen, D. Hall - </a:t>
            </a:r>
            <a:r>
              <a:rPr lang="fr-FR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</a:t>
            </a:r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Technol</a:t>
            </a:r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30 (2017) 033004 </a:t>
            </a:r>
            <a:endParaRPr lang="en-US" sz="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1511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from </a:t>
            </a:r>
            <a:r>
              <a:rPr lang="en-US" dirty="0" err="1"/>
              <a:t>vapours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2" descr="Existing vacuum furnace &#10;Hot zone &#10;Nb coating chamber &#10;Sn &#10;Sn &#10;Heat ">
            <a:extLst>
              <a:ext uri="{FF2B5EF4-FFF2-40B4-BE49-F238E27FC236}">
                <a16:creationId xmlns:a16="http://schemas.microsoft.com/office/drawing/2014/main" id="{71BB1A84-035F-164E-B9BF-7570A0FF4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35874"/>
            <a:ext cx="6361044" cy="3329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702405E-02AC-6349-BC10-D5C190CDA906}"/>
              </a:ext>
            </a:extLst>
          </p:cNvPr>
          <p:cNvSpPr txBox="1"/>
          <p:nvPr/>
        </p:nvSpPr>
        <p:spPr>
          <a:xfrm>
            <a:off x="6274973" y="2088479"/>
            <a:ext cx="2136913" cy="132343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Set-up of a 9-cell ILC cavity in Fermilab coating furnace (two tin sources, independent heating)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47002" y="4480849"/>
            <a:ext cx="19928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S. Posen – FNAL (SRF 2019 talk)</a:t>
            </a:r>
          </a:p>
        </p:txBody>
      </p:sp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95AE1B8E-8D70-4AE4-B894-D8AA972D71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777487"/>
            <a:ext cx="5434963" cy="358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63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cycles, </a:t>
            </a:r>
            <a:r>
              <a:rPr lang="en-US" dirty="0" err="1"/>
              <a:t>vapour</a:t>
            </a:r>
            <a:r>
              <a:rPr lang="en-US" dirty="0"/>
              <a:t> pressures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216" y="699542"/>
            <a:ext cx="3081080" cy="218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936" y="701686"/>
            <a:ext cx="3305199" cy="2228866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323528" y="2883543"/>
            <a:ext cx="8654400" cy="184844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 panose="020B0604020202020204" pitchFamily="34" charset="0"/>
              <a:buChar char="-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Courier New" panose="02070309020205020404" pitchFamily="49" charset="0"/>
              <a:buChar char="o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1600" dirty="0">
                <a:solidFill>
                  <a:srgbClr val="FF0000"/>
                </a:solidFill>
              </a:rPr>
              <a:t>Excess of Sn to uniformly cover all the surface</a:t>
            </a:r>
            <a:r>
              <a:rPr lang="en-US" sz="1600" dirty="0"/>
              <a:t> is needed, before Nb natural oxide is reduced.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By means of </a:t>
            </a:r>
            <a:r>
              <a:rPr lang="en-US" sz="1600" dirty="0">
                <a:solidFill>
                  <a:srgbClr val="FF0000"/>
                </a:solidFill>
              </a:rPr>
              <a:t>controlled-temperature Sn source</a:t>
            </a:r>
            <a:r>
              <a:rPr lang="en-US" sz="16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By means of added  </a:t>
            </a:r>
            <a:r>
              <a:rPr lang="en-US" sz="1600" dirty="0" err="1">
                <a:solidFill>
                  <a:srgbClr val="FF0000"/>
                </a:solidFill>
              </a:rPr>
              <a:t>SnCl</a:t>
            </a:r>
            <a:r>
              <a:rPr lang="en-US" sz="1600" baseline="-25000" dirty="0" err="1">
                <a:solidFill>
                  <a:srgbClr val="FF0000"/>
                </a:solidFill>
              </a:rPr>
              <a:t>2</a:t>
            </a:r>
            <a:r>
              <a:rPr lang="en-US" sz="1600" dirty="0">
                <a:solidFill>
                  <a:srgbClr val="FF0000"/>
                </a:solidFill>
              </a:rPr>
              <a:t> source</a:t>
            </a:r>
            <a:r>
              <a:rPr lang="en-US" sz="1600" dirty="0"/>
              <a:t> (larger Sn </a:t>
            </a:r>
            <a:r>
              <a:rPr lang="en-US" sz="1600" dirty="0" err="1"/>
              <a:t>vapour</a:t>
            </a:r>
            <a:r>
              <a:rPr lang="en-US" sz="1600" dirty="0"/>
              <a:t> pressure)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(still unclear the role of Cl, might promote nucleation sites)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By means of </a:t>
            </a:r>
            <a:r>
              <a:rPr lang="en-US" sz="1600" dirty="0">
                <a:solidFill>
                  <a:srgbClr val="FF0000"/>
                </a:solidFill>
              </a:rPr>
              <a:t>thicker Nb oxide</a:t>
            </a:r>
            <a:r>
              <a:rPr lang="en-US" sz="1600" dirty="0"/>
              <a:t> (anodization)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(thicker oxide detrimental to RRR, leading to quenches)</a:t>
            </a:r>
          </a:p>
          <a:p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5742052" y="4520694"/>
            <a:ext cx="340194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Plots courtesy S. Posen, D. Hall - </a:t>
            </a:r>
            <a:r>
              <a:rPr lang="fr-FR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</a:t>
            </a:r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Technol</a:t>
            </a:r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30 (2017) 033004 </a:t>
            </a:r>
            <a:endParaRPr lang="en-US" sz="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0790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Layer evolution with and without SnCl</a:t>
            </a:r>
            <a:r>
              <a:rPr lang="en-US" baseline="-25000" dirty="0"/>
              <a:t>2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4460"/>
          <a:stretch/>
        </p:blipFill>
        <p:spPr>
          <a:xfrm>
            <a:off x="972000" y="838605"/>
            <a:ext cx="7200000" cy="346629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176374" y="4506764"/>
            <a:ext cx="342400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courtesy of Uttar </a:t>
            </a:r>
            <a:r>
              <a:rPr lang="en-US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Pudasaini</a:t>
            </a:r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Jefferson Lab -  Thin Films 2018 Talk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8623" y="905693"/>
            <a:ext cx="1050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With SnCl</a:t>
            </a:r>
            <a:r>
              <a:rPr lang="en-US" sz="1400" baseline="-25000" dirty="0">
                <a:solidFill>
                  <a:srgbClr val="000000"/>
                </a:solidFill>
              </a:rPr>
              <a:t>2</a:t>
            </a:r>
            <a:endParaRPr lang="en-GB" sz="1400" baseline="-25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7463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Growth process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3662" y="546803"/>
            <a:ext cx="4844096" cy="369600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44800" y="636389"/>
            <a:ext cx="3967160" cy="400761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 panose="020B0604020202020204" pitchFamily="34" charset="0"/>
              <a:buChar char="-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Courier New" panose="02070309020205020404" pitchFamily="49" charset="0"/>
              <a:buChar char="o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endParaRPr lang="en-US" sz="2000" dirty="0"/>
          </a:p>
          <a:p>
            <a:pPr marL="457200">
              <a:buFont typeface="+mj-lt"/>
              <a:buAutoNum type="arabicPeriod"/>
            </a:pPr>
            <a:r>
              <a:rPr lang="en-US" sz="2000" dirty="0">
                <a:solidFill>
                  <a:srgbClr val="FF0000"/>
                </a:solidFill>
              </a:rPr>
              <a:t>Sn arrives at Nb surface</a:t>
            </a:r>
            <a:r>
              <a:rPr lang="en-US" sz="2000" dirty="0"/>
              <a:t> from Sn source  </a:t>
            </a:r>
          </a:p>
          <a:p>
            <a:pPr marL="457200">
              <a:buFont typeface="+mj-lt"/>
              <a:buAutoNum type="arabicPeriod"/>
            </a:pPr>
            <a:r>
              <a:rPr lang="en-US" sz="2000" dirty="0">
                <a:solidFill>
                  <a:srgbClr val="FF0000"/>
                </a:solidFill>
              </a:rPr>
              <a:t>Sn reacts with Nb</a:t>
            </a:r>
            <a:r>
              <a:rPr lang="en-US" sz="2000" dirty="0"/>
              <a:t> until </a:t>
            </a:r>
            <a:r>
              <a:rPr lang="en-US" sz="2000" dirty="0">
                <a:solidFill>
                  <a:srgbClr val="FF0000"/>
                </a:solidFill>
              </a:rPr>
              <a:t>full coverage of </a:t>
            </a:r>
            <a:r>
              <a:rPr lang="en-US" sz="2000" dirty="0" err="1">
                <a:solidFill>
                  <a:srgbClr val="FF0000"/>
                </a:solidFill>
              </a:rPr>
              <a:t>Nb</a:t>
            </a:r>
            <a:r>
              <a:rPr lang="en-US" sz="2000" baseline="-25000" dirty="0" err="1">
                <a:solidFill>
                  <a:srgbClr val="FF0000"/>
                </a:solidFill>
              </a:rPr>
              <a:t>3</a:t>
            </a:r>
            <a:r>
              <a:rPr lang="en-US" sz="2000" dirty="0" err="1">
                <a:solidFill>
                  <a:srgbClr val="FF0000"/>
                </a:solidFill>
              </a:rPr>
              <a:t>Sn</a:t>
            </a:r>
            <a:r>
              <a:rPr lang="en-US" sz="2000" dirty="0"/>
              <a:t> is obtained.</a:t>
            </a:r>
          </a:p>
          <a:p>
            <a:pPr marL="457200">
              <a:buFont typeface="+mj-lt"/>
              <a:buAutoNum type="arabicPeriod"/>
            </a:pPr>
            <a:r>
              <a:rPr lang="en-US" sz="2000" dirty="0" err="1"/>
              <a:t>Nb</a:t>
            </a:r>
            <a:r>
              <a:rPr lang="en-US" sz="2000" baseline="-25000" dirty="0" err="1"/>
              <a:t>3</a:t>
            </a:r>
            <a:r>
              <a:rPr lang="en-US" sz="2000" dirty="0" err="1"/>
              <a:t>Sn</a:t>
            </a:r>
            <a:r>
              <a:rPr lang="en-US" sz="2000" dirty="0"/>
              <a:t> progresses by </a:t>
            </a:r>
            <a:r>
              <a:rPr lang="en-US" sz="2000" dirty="0">
                <a:solidFill>
                  <a:srgbClr val="FF0000"/>
                </a:solidFill>
              </a:rPr>
              <a:t>Sn diffusion through </a:t>
            </a:r>
            <a:r>
              <a:rPr lang="en-US" sz="2000" dirty="0" err="1">
                <a:solidFill>
                  <a:srgbClr val="FF0000"/>
                </a:solidFill>
              </a:rPr>
              <a:t>Nb</a:t>
            </a:r>
            <a:r>
              <a:rPr lang="en-US" sz="2000" baseline="-25000" dirty="0" err="1">
                <a:solidFill>
                  <a:srgbClr val="FF0000"/>
                </a:solidFill>
              </a:rPr>
              <a:t>3</a:t>
            </a:r>
            <a:r>
              <a:rPr lang="en-US" sz="2000" dirty="0" err="1">
                <a:solidFill>
                  <a:srgbClr val="FF0000"/>
                </a:solidFill>
              </a:rPr>
              <a:t>Sn</a:t>
            </a:r>
            <a:r>
              <a:rPr lang="en-US" sz="2000" dirty="0">
                <a:solidFill>
                  <a:srgbClr val="FF0000"/>
                </a:solidFill>
              </a:rPr>
              <a:t> grain boundaries</a:t>
            </a:r>
            <a:r>
              <a:rPr lang="en-US" sz="2000" dirty="0"/>
              <a:t>, reaching and reacting with the Nb substrate.</a:t>
            </a:r>
          </a:p>
          <a:p>
            <a:pPr marL="342900" indent="-342900"/>
            <a:endParaRPr lang="en-US" sz="2000" dirty="0"/>
          </a:p>
          <a:p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5176374" y="4506764"/>
            <a:ext cx="342400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Images courtesy of Uttar </a:t>
            </a:r>
            <a:r>
              <a:rPr lang="en-US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Pudasaini</a:t>
            </a:r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Jefferson Lab -  Thin Films 2018 Talk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35BE990E-2E0D-4669-AC2A-7B6D43EDD6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68" r="-1009"/>
          <a:stretch/>
        </p:blipFill>
        <p:spPr bwMode="auto">
          <a:xfrm>
            <a:off x="2699792" y="758010"/>
            <a:ext cx="3387376" cy="2273038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699792" y="3031048"/>
            <a:ext cx="3387376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rgbClr val="FF0000"/>
                </a:solidFill>
              </a:rPr>
              <a:t>Nb</a:t>
            </a:r>
            <a:r>
              <a:rPr lang="en-US" baseline="-25000" dirty="0" err="1">
                <a:solidFill>
                  <a:srgbClr val="FF0000"/>
                </a:solidFill>
              </a:rPr>
              <a:t>3</a:t>
            </a:r>
            <a:r>
              <a:rPr lang="en-US" dirty="0" err="1">
                <a:solidFill>
                  <a:srgbClr val="FF0000"/>
                </a:solidFill>
              </a:rPr>
              <a:t>Sn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film</a:t>
            </a:r>
            <a:r>
              <a:rPr lang="en-US" dirty="0"/>
              <a:t> grain </a:t>
            </a:r>
            <a:r>
              <a:rPr lang="en-US" dirty="0">
                <a:solidFill>
                  <a:srgbClr val="FF0000"/>
                </a:solidFill>
              </a:rPr>
              <a:t>orientation</a:t>
            </a:r>
            <a:r>
              <a:rPr lang="en-US" dirty="0"/>
              <a:t> is </a:t>
            </a:r>
            <a:r>
              <a:rPr lang="en-US" dirty="0">
                <a:solidFill>
                  <a:srgbClr val="FF0000"/>
                </a:solidFill>
              </a:rPr>
              <a:t>independent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from Nb </a:t>
            </a:r>
            <a:r>
              <a:rPr lang="en-US" dirty="0"/>
              <a:t>grain orientation</a:t>
            </a:r>
          </a:p>
        </p:txBody>
      </p:sp>
    </p:spTree>
    <p:extLst>
      <p:ext uri="{BB962C8B-B14F-4D97-AF65-F5344CB8AC3E}">
        <p14:creationId xmlns:p14="http://schemas.microsoft.com/office/powerpoint/2010/main" val="70469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layer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59" y="411510"/>
            <a:ext cx="9009282" cy="4089001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707564" y="4516546"/>
            <a:ext cx="302433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courtesy of Ryan Porter, Cornell U.</a:t>
            </a:r>
          </a:p>
        </p:txBody>
      </p:sp>
    </p:spTree>
    <p:extLst>
      <p:ext uri="{BB962C8B-B14F-4D97-AF65-F5344CB8AC3E}">
        <p14:creationId xmlns:p14="http://schemas.microsoft.com/office/powerpoint/2010/main" val="5326074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Coating (d</a:t>
            </a:r>
            <a:r>
              <a:rPr lang="en-GB" dirty="0" err="1"/>
              <a:t>oesn’t</a:t>
            </a:r>
            <a:r>
              <a:rPr lang="en-GB" dirty="0"/>
              <a:t> look that much different…)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60B5F7-2D3C-4449-A066-D5A3357F2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808" y="668992"/>
            <a:ext cx="1646402" cy="37029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5696B0F-DF3C-4A82-A01D-60B9BE77D5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2963" y="668991"/>
            <a:ext cx="2467389" cy="18542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5E1FD0-0953-47E0-B77C-78A746B0A8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2963" y="2523271"/>
            <a:ext cx="2467389" cy="1848678"/>
          </a:xfrm>
          <a:prstGeom prst="rect">
            <a:avLst/>
          </a:prstGeom>
        </p:spPr>
      </p:pic>
      <p:cxnSp>
        <p:nvCxnSpPr>
          <p:cNvPr id="10" name="Connector: Elbow 8">
            <a:extLst>
              <a:ext uri="{FF2B5EF4-FFF2-40B4-BE49-F238E27FC236}">
                <a16:creationId xmlns:a16="http://schemas.microsoft.com/office/drawing/2014/main" id="{001E9003-6491-4706-87CA-6204204BE1E9}"/>
              </a:ext>
            </a:extLst>
          </p:cNvPr>
          <p:cNvCxnSpPr>
            <a:cxnSpLocks/>
            <a:stCxn id="8" idx="1"/>
            <a:endCxn id="9" idx="1"/>
          </p:cNvCxnSpPr>
          <p:nvPr/>
        </p:nvCxnSpPr>
        <p:spPr>
          <a:xfrm rot="10800000" flipV="1">
            <a:off x="5272963" y="1596130"/>
            <a:ext cx="12700" cy="1851479"/>
          </a:xfrm>
          <a:prstGeom prst="bentConnector3">
            <a:avLst>
              <a:gd name="adj1" fmla="val 1800000"/>
            </a:avLst>
          </a:prstGeom>
          <a:ln w="1143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4B77E05-954E-4A56-A3B9-0725073693CE}"/>
              </a:ext>
            </a:extLst>
          </p:cNvPr>
          <p:cNvSpPr txBox="1"/>
          <p:nvPr/>
        </p:nvSpPr>
        <p:spPr>
          <a:xfrm>
            <a:off x="3482688" y="1025846"/>
            <a:ext cx="13244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Before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CF379B-1CE2-41DF-8919-78ED998F070F}"/>
              </a:ext>
            </a:extLst>
          </p:cNvPr>
          <p:cNvSpPr txBox="1"/>
          <p:nvPr/>
        </p:nvSpPr>
        <p:spPr>
          <a:xfrm>
            <a:off x="3602314" y="3283814"/>
            <a:ext cx="1024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After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07564" y="4451785"/>
            <a:ext cx="302433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Images courtesy of Ryan Porter, Cornell University -  TTC 2018 Talk</a:t>
            </a:r>
          </a:p>
        </p:txBody>
      </p:sp>
    </p:spTree>
    <p:extLst>
      <p:ext uri="{BB962C8B-B14F-4D97-AF65-F5344CB8AC3E}">
        <p14:creationId xmlns:p14="http://schemas.microsoft.com/office/powerpoint/2010/main" val="12949472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364760"/>
            <a:ext cx="5656358" cy="42422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results: </a:t>
            </a:r>
            <a:r>
              <a:rPr lang="en-US" dirty="0" err="1"/>
              <a:t>Nb</a:t>
            </a:r>
            <a:r>
              <a:rPr lang="en-US" dirty="0"/>
              <a:t> bulk reference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3742" t="23576" r="18786" b="15117"/>
          <a:stretch/>
        </p:blipFill>
        <p:spPr>
          <a:xfrm>
            <a:off x="179512" y="1131590"/>
            <a:ext cx="4332157" cy="29523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47664" y="762283"/>
            <a:ext cx="165942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Bulk </a:t>
            </a:r>
            <a:r>
              <a:rPr lang="en-US" dirty="0" err="1"/>
              <a:t>Nb</a:t>
            </a:r>
            <a:r>
              <a:rPr lang="en-US" dirty="0"/>
              <a:t> at 2 K</a:t>
            </a:r>
          </a:p>
        </p:txBody>
      </p:sp>
    </p:spTree>
    <p:extLst>
      <p:ext uri="{BB962C8B-B14F-4D97-AF65-F5344CB8AC3E}">
        <p14:creationId xmlns:p14="http://schemas.microsoft.com/office/powerpoint/2010/main" val="278733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results (1.3 GHz cavities)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 descr="A close up of a map&#10;&#10;Description generated with high confidence">
            <a:extLst>
              <a:ext uri="{FF2B5EF4-FFF2-40B4-BE49-F238E27FC236}">
                <a16:creationId xmlns:a16="http://schemas.microsoft.com/office/drawing/2014/main" id="{B0047CB6-8875-4641-A3EE-2349A2C8CE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037" y="771550"/>
            <a:ext cx="4283801" cy="3465438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3742" t="23576" r="18786" b="15117"/>
          <a:stretch/>
        </p:blipFill>
        <p:spPr>
          <a:xfrm>
            <a:off x="179512" y="1131590"/>
            <a:ext cx="4332157" cy="295232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176374" y="4506764"/>
            <a:ext cx="342400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Plot courtesy of Uttar </a:t>
            </a:r>
            <a:r>
              <a:rPr lang="en-US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Pudasaini</a:t>
            </a:r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Jefferson Lab -  Thin Films 2018 Talk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686889" y="1491630"/>
            <a:ext cx="3469287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120862" y="339517"/>
            <a:ext cx="203132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Nb</a:t>
            </a:r>
            <a:r>
              <a:rPr lang="en-US" baseline="-25000" dirty="0" err="1"/>
              <a:t>3</a:t>
            </a:r>
            <a:r>
              <a:rPr lang="en-US" dirty="0" err="1"/>
              <a:t>Sn</a:t>
            </a:r>
            <a:r>
              <a:rPr lang="en-US" dirty="0"/>
              <a:t> from JLAB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47864" y="1043198"/>
            <a:ext cx="1475147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Very high Q</a:t>
            </a:r>
            <a:r>
              <a:rPr lang="en-US" baseline="-25000" dirty="0"/>
              <a:t>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47664" y="762283"/>
            <a:ext cx="165942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Bulk </a:t>
            </a:r>
            <a:r>
              <a:rPr lang="en-US" dirty="0" err="1"/>
              <a:t>Nb</a:t>
            </a:r>
            <a:r>
              <a:rPr lang="en-US" dirty="0"/>
              <a:t> at 2 K</a:t>
            </a:r>
          </a:p>
        </p:txBody>
      </p:sp>
    </p:spTree>
    <p:extLst>
      <p:ext uri="{BB962C8B-B14F-4D97-AF65-F5344CB8AC3E}">
        <p14:creationId xmlns:p14="http://schemas.microsoft.com/office/powerpoint/2010/main" val="1847302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44800" y="636389"/>
            <a:ext cx="8654400" cy="4095601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Motivation (one of several): the </a:t>
            </a:r>
            <a:r>
              <a:rPr lang="en-US" dirty="0">
                <a:solidFill>
                  <a:srgbClr val="FF0000"/>
                </a:solidFill>
              </a:rPr>
              <a:t>FCC-</a:t>
            </a:r>
            <a:r>
              <a:rPr lang="en-US" dirty="0" err="1">
                <a:solidFill>
                  <a:srgbClr val="FF0000"/>
                </a:solidFill>
              </a:rPr>
              <a:t>ee</a:t>
            </a:r>
            <a:r>
              <a:rPr lang="en-US" dirty="0"/>
              <a:t> study</a:t>
            </a:r>
          </a:p>
          <a:p>
            <a:endParaRPr lang="en-US" dirty="0"/>
          </a:p>
          <a:p>
            <a:r>
              <a:rPr lang="en-US" dirty="0"/>
              <a:t>State of the art of </a:t>
            </a:r>
            <a:r>
              <a:rPr lang="en-US" dirty="0">
                <a:solidFill>
                  <a:srgbClr val="FF0000"/>
                </a:solidFill>
              </a:rPr>
              <a:t>bulk Nb</a:t>
            </a:r>
          </a:p>
          <a:p>
            <a:endParaRPr lang="en-US" dirty="0"/>
          </a:p>
          <a:p>
            <a:r>
              <a:rPr lang="en-US" dirty="0"/>
              <a:t>Techniques for </a:t>
            </a:r>
            <a:r>
              <a:rPr lang="en-US" dirty="0" err="1">
                <a:solidFill>
                  <a:srgbClr val="FF0000"/>
                </a:solidFill>
              </a:rPr>
              <a:t>Nb</a:t>
            </a:r>
            <a:r>
              <a:rPr lang="en-US" baseline="-25000" dirty="0" err="1">
                <a:solidFill>
                  <a:srgbClr val="FF0000"/>
                </a:solidFill>
              </a:rPr>
              <a:t>3</a:t>
            </a:r>
            <a:r>
              <a:rPr lang="en-US" dirty="0" err="1">
                <a:solidFill>
                  <a:srgbClr val="FF0000"/>
                </a:solidFill>
              </a:rPr>
              <a:t>Sn</a:t>
            </a:r>
            <a:r>
              <a:rPr lang="en-US" dirty="0"/>
              <a:t> SRF cavities:</a:t>
            </a:r>
          </a:p>
          <a:p>
            <a:pPr lvl="1"/>
            <a:r>
              <a:rPr lang="en-US" dirty="0"/>
              <a:t>Thermal diffusion of </a:t>
            </a:r>
            <a:r>
              <a:rPr lang="en-US" dirty="0">
                <a:solidFill>
                  <a:srgbClr val="FF0000"/>
                </a:solidFill>
              </a:rPr>
              <a:t>Sn </a:t>
            </a:r>
            <a:r>
              <a:rPr lang="en-US" dirty="0" err="1">
                <a:solidFill>
                  <a:srgbClr val="FF0000"/>
                </a:solidFill>
              </a:rPr>
              <a:t>vapours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Liquid Sn diffusion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Magnetron sputtering</a:t>
            </a:r>
          </a:p>
          <a:p>
            <a:endParaRPr lang="en-US" dirty="0"/>
          </a:p>
          <a:p>
            <a:r>
              <a:rPr lang="en-US" dirty="0"/>
              <a:t>Techniques for </a:t>
            </a:r>
            <a:r>
              <a:rPr lang="en-US" dirty="0">
                <a:solidFill>
                  <a:srgbClr val="FF0000"/>
                </a:solidFill>
              </a:rPr>
              <a:t>NbN / NbTiN</a:t>
            </a:r>
            <a:r>
              <a:rPr lang="en-US" dirty="0"/>
              <a:t> SRF cavities</a:t>
            </a:r>
          </a:p>
          <a:p>
            <a:pPr lvl="1"/>
            <a:r>
              <a:rPr lang="en-US" dirty="0"/>
              <a:t>Thermal </a:t>
            </a:r>
            <a:r>
              <a:rPr lang="en-US" dirty="0">
                <a:solidFill>
                  <a:srgbClr val="FF0000"/>
                </a:solidFill>
              </a:rPr>
              <a:t>diffusion of 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Magnetron sputtering</a:t>
            </a:r>
          </a:p>
          <a:p>
            <a:endParaRPr lang="en-US" dirty="0"/>
          </a:p>
          <a:p>
            <a:r>
              <a:rPr lang="en-US" dirty="0"/>
              <a:t>Techniques for other materials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MgB</a:t>
            </a:r>
            <a:r>
              <a:rPr lang="en-US" baseline="-25000" dirty="0" err="1">
                <a:solidFill>
                  <a:srgbClr val="FF0000"/>
                </a:solidFill>
              </a:rPr>
              <a:t>2</a:t>
            </a:r>
            <a:endParaRPr lang="en-US" baseline="-25000" dirty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REBCO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9721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results (1.3 GHz cavities)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3742" t="23576" r="18786" b="15117"/>
          <a:stretch/>
        </p:blipFill>
        <p:spPr>
          <a:xfrm>
            <a:off x="179512" y="1131590"/>
            <a:ext cx="4332157" cy="295232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20862" y="339517"/>
            <a:ext cx="202651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Nb</a:t>
            </a:r>
            <a:r>
              <a:rPr lang="en-US" baseline="-25000" dirty="0" err="1"/>
              <a:t>3</a:t>
            </a:r>
            <a:r>
              <a:rPr lang="en-US" dirty="0" err="1"/>
              <a:t>Sn</a:t>
            </a:r>
            <a:r>
              <a:rPr lang="en-US" dirty="0"/>
              <a:t> from FNAL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8403" y="1019226"/>
            <a:ext cx="4148402" cy="320870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2686889" y="1491630"/>
            <a:ext cx="3469287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952547" y="4469533"/>
            <a:ext cx="21948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Plot Courtesy S. Posen – FNAL (TTC 2019 talk)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13509" y="4218642"/>
            <a:ext cx="2398413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Largest achieved </a:t>
            </a:r>
            <a:r>
              <a:rPr lang="en-US" dirty="0" err="1"/>
              <a:t>E</a:t>
            </a:r>
            <a:r>
              <a:rPr lang="en-US" baseline="-25000" dirty="0" err="1"/>
              <a:t>acc</a:t>
            </a:r>
            <a:endParaRPr lang="en-US" baseline="-25000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5432386" y="2715766"/>
            <a:ext cx="2645970" cy="1512168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831960" y="2283718"/>
            <a:ext cx="2577804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547664" y="762283"/>
            <a:ext cx="165942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Bulk </a:t>
            </a:r>
            <a:r>
              <a:rPr lang="en-US" dirty="0" err="1"/>
              <a:t>Nb</a:t>
            </a:r>
            <a:r>
              <a:rPr lang="en-US" dirty="0"/>
              <a:t> at 2 K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47864" y="1043198"/>
            <a:ext cx="1475147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Very high Q</a:t>
            </a:r>
            <a:r>
              <a:rPr lang="en-US" baseline="-250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3041740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results (1.3 GHz cavities)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3742" t="23576" r="18786" b="15117"/>
          <a:stretch/>
        </p:blipFill>
        <p:spPr>
          <a:xfrm>
            <a:off x="179512" y="1131590"/>
            <a:ext cx="4332157" cy="295232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338852" y="4513047"/>
            <a:ext cx="17123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Plot Courtesy R. Porter – Cornell U.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47664" y="762283"/>
            <a:ext cx="165942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Bulk </a:t>
            </a:r>
            <a:r>
              <a:rPr lang="en-US" dirty="0" err="1"/>
              <a:t>Nb</a:t>
            </a:r>
            <a:r>
              <a:rPr lang="en-US" dirty="0"/>
              <a:t> at 2 K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925890" y="339517"/>
            <a:ext cx="246253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from Cornell U.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4" y="812581"/>
            <a:ext cx="5190293" cy="33064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36096" y="1437402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4.2 K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5245" y="762283"/>
            <a:ext cx="4971022" cy="3785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436095" y="771550"/>
            <a:ext cx="3463105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Very good performance at 4.2 K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3568249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 efficiency: operation at 4.2 K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10586"/>
          <a:stretch/>
        </p:blipFill>
        <p:spPr>
          <a:xfrm>
            <a:off x="244800" y="1158597"/>
            <a:ext cx="3866124" cy="30133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34187" y="4411360"/>
            <a:ext cx="340194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Plot from S. Posen, D. Hall - </a:t>
            </a:r>
            <a:r>
              <a:rPr lang="fr-FR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</a:t>
            </a:r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Technol</a:t>
            </a:r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30 (2017) 033004 </a:t>
            </a:r>
            <a:endParaRPr lang="en-US" sz="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5385" y="778729"/>
            <a:ext cx="4345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Potential for</a:t>
            </a:r>
            <a:r>
              <a:rPr lang="en-US" sz="1400" dirty="0">
                <a:solidFill>
                  <a:srgbClr val="FF0000"/>
                </a:solidFill>
              </a:rPr>
              <a:t> 1.3 GHz cavities, ILC / LCLS-II type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56176" y="4407882"/>
            <a:ext cx="17123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Plot Courtesy R. Porter – Cornell U.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8330" y="1139379"/>
            <a:ext cx="4312646" cy="271437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836979" y="1945164"/>
            <a:ext cx="12186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</a:rPr>
              <a:t>@16 MV/m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-518897" y="2342679"/>
            <a:ext cx="15103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Single cell cavity</a:t>
            </a:r>
            <a:endParaRPr lang="en-GB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3909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via liquid diffusion: setup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8684"/>
          <a:stretch/>
        </p:blipFill>
        <p:spPr>
          <a:xfrm>
            <a:off x="252000" y="599436"/>
            <a:ext cx="8640000" cy="3944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8706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via liquid diffusion: samples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18450"/>
          <a:stretch/>
        </p:blipFill>
        <p:spPr>
          <a:xfrm>
            <a:off x="252000" y="593739"/>
            <a:ext cx="8640000" cy="3956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6738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via liquid diffusion: RF performance 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8450"/>
          <a:stretch/>
        </p:blipFill>
        <p:spPr>
          <a:xfrm>
            <a:off x="252000" y="593739"/>
            <a:ext cx="8640000" cy="3956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31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489" y="264149"/>
            <a:ext cx="7695021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6711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Nb</a:t>
            </a:r>
            <a:r>
              <a:rPr lang="en-US" baseline="-25000" dirty="0" err="1"/>
              <a:t>3</a:t>
            </a:r>
            <a:r>
              <a:rPr lang="en-US" dirty="0" err="1"/>
              <a:t>Sn</a:t>
            </a:r>
            <a:r>
              <a:rPr lang="en-US" dirty="0"/>
              <a:t> thin films on </a:t>
            </a:r>
            <a:r>
              <a:rPr lang="en-US" dirty="0">
                <a:solidFill>
                  <a:srgbClr val="FF0000"/>
                </a:solidFill>
              </a:rPr>
              <a:t>copper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36439" b="13799"/>
          <a:stretch/>
        </p:blipFill>
        <p:spPr>
          <a:xfrm>
            <a:off x="148042" y="1396975"/>
            <a:ext cx="3056239" cy="24435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9655"/>
          <a:stretch/>
        </p:blipFill>
        <p:spPr>
          <a:xfrm>
            <a:off x="3990935" y="929908"/>
            <a:ext cx="1798476" cy="20214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3014" y="2951310"/>
            <a:ext cx="2054317" cy="11054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5523" y="1152711"/>
            <a:ext cx="1651593" cy="306210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-15205" y="1025192"/>
            <a:ext cx="3563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CERN</a:t>
            </a:r>
            <a:r>
              <a:rPr lang="en-US" sz="1600" dirty="0"/>
              <a:t>: sputtering from </a:t>
            </a:r>
            <a:r>
              <a:rPr lang="en-US" sz="1600" dirty="0">
                <a:solidFill>
                  <a:srgbClr val="FF0000"/>
                </a:solidFill>
              </a:rPr>
              <a:t>alloyed target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50772" y="4047130"/>
            <a:ext cx="2480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STFC</a:t>
            </a:r>
            <a:r>
              <a:rPr lang="en-US" sz="1600" dirty="0"/>
              <a:t>: co-sputtering from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</a:rPr>
              <a:t>Nb and Sn</a:t>
            </a:r>
            <a:r>
              <a:rPr lang="en-US" sz="1600" dirty="0"/>
              <a:t> targets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31448" y="483518"/>
            <a:ext cx="30197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rgbClr val="FF0000"/>
                </a:solidFill>
              </a:rPr>
              <a:t>JLAB, INFN-LNL</a:t>
            </a:r>
            <a:r>
              <a:rPr lang="en-US" sz="1600" dirty="0"/>
              <a:t>:</a:t>
            </a:r>
          </a:p>
          <a:p>
            <a:pPr algn="r"/>
            <a:r>
              <a:rPr lang="en-US" sz="1600" dirty="0">
                <a:solidFill>
                  <a:srgbClr val="FF0000"/>
                </a:solidFill>
              </a:rPr>
              <a:t>multilayer sequential</a:t>
            </a:r>
            <a:r>
              <a:rPr lang="en-US" sz="1600" dirty="0"/>
              <a:t> sputtering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4524183"/>
            <a:ext cx="349188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Images courtesy of G. Rosaz – CERN, R. Valizadeh – STFC, N. Sayeed - JLAB</a:t>
            </a:r>
          </a:p>
        </p:txBody>
      </p:sp>
    </p:spTree>
    <p:extLst>
      <p:ext uri="{BB962C8B-B14F-4D97-AF65-F5344CB8AC3E}">
        <p14:creationId xmlns:p14="http://schemas.microsoft.com/office/powerpoint/2010/main" val="25445189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treatment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graphicFrame>
        <p:nvGraphicFramePr>
          <p:cNvPr id="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6279569"/>
              </p:ext>
            </p:extLst>
          </p:nvPr>
        </p:nvGraphicFramePr>
        <p:xfrm>
          <a:off x="2075254" y="554400"/>
          <a:ext cx="4143039" cy="3170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3920760" imgH="3000960" progId="Origin50.Graph">
                  <p:embed/>
                </p:oleObj>
              </mc:Choice>
              <mc:Fallback>
                <p:oleObj name="Graph" r:id="rId2" imgW="3920760" imgH="3000960" progId="Origin50.Graph">
                  <p:embed/>
                  <p:pic>
                    <p:nvPicPr>
                      <p:cNvPr id="12" name="Object 8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075254" y="554400"/>
                        <a:ext cx="4143039" cy="31701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881107"/>
              </p:ext>
            </p:extLst>
          </p:nvPr>
        </p:nvGraphicFramePr>
        <p:xfrm>
          <a:off x="101343" y="3867894"/>
          <a:ext cx="3567428" cy="63086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099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74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6067">
                <a:tc>
                  <a:txBody>
                    <a:bodyPr/>
                    <a:lstStyle/>
                    <a:p>
                      <a:r>
                        <a:rPr lang="en-GB" sz="1400" dirty="0"/>
                        <a:t>Annealing temperatures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600 - 800</a:t>
                      </a:r>
                      <a:r>
                        <a:rPr lang="en-GB" sz="1400" baseline="30000" dirty="0"/>
                        <a:t>o</a:t>
                      </a:r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020">
                <a:tc>
                  <a:txBody>
                    <a:bodyPr/>
                    <a:lstStyle/>
                    <a:p>
                      <a:r>
                        <a:rPr lang="en-GB" sz="1400" dirty="0"/>
                        <a:t>Annealing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24 h… 72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155404"/>
              </p:ext>
            </p:extLst>
          </p:nvPr>
        </p:nvGraphicFramePr>
        <p:xfrm>
          <a:off x="4860032" y="3867894"/>
          <a:ext cx="3904836" cy="609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240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0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3679">
                <a:tc>
                  <a:txBody>
                    <a:bodyPr/>
                    <a:lstStyle/>
                    <a:p>
                      <a:r>
                        <a:rPr lang="en-GB" sz="1400" dirty="0"/>
                        <a:t>Coating temperatures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600 - 735</a:t>
                      </a:r>
                      <a:r>
                        <a:rPr lang="en-GB" sz="1400" baseline="30000" dirty="0"/>
                        <a:t>o</a:t>
                      </a:r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925">
                <a:tc>
                  <a:txBody>
                    <a:bodyPr/>
                    <a:lstStyle/>
                    <a:p>
                      <a:r>
                        <a:rPr lang="en-GB" sz="1400" dirty="0"/>
                        <a:t>Additional Annealing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24 h… 72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15912" y="2859782"/>
            <a:ext cx="20882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Annealing temperatures</a:t>
            </a:r>
            <a:r>
              <a:rPr lang="en-US" sz="1200" dirty="0"/>
              <a:t> must be </a:t>
            </a:r>
            <a:r>
              <a:rPr lang="en-US" sz="1200" dirty="0">
                <a:solidFill>
                  <a:srgbClr val="FF0000"/>
                </a:solidFill>
              </a:rPr>
              <a:t>compatible</a:t>
            </a:r>
            <a:r>
              <a:rPr lang="en-US" sz="1200" dirty="0"/>
              <a:t> with </a:t>
            </a:r>
            <a:r>
              <a:rPr lang="en-US" sz="1200" dirty="0">
                <a:solidFill>
                  <a:srgbClr val="FF0000"/>
                </a:solidFill>
              </a:rPr>
              <a:t>copper, brazed SS</a:t>
            </a:r>
            <a:r>
              <a:rPr lang="en-US" sz="1200" dirty="0"/>
              <a:t> flanges</a:t>
            </a:r>
          </a:p>
          <a:p>
            <a:endParaRPr lang="en-US" sz="1200" dirty="0"/>
          </a:p>
          <a:p>
            <a:r>
              <a:rPr lang="en-US" sz="1200" dirty="0">
                <a:solidFill>
                  <a:srgbClr val="FF0000"/>
                </a:solidFill>
              </a:rPr>
              <a:t>Cu-Sn diffusion</a:t>
            </a:r>
            <a:r>
              <a:rPr lang="en-US" sz="1200" dirty="0"/>
              <a:t> problem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840" y="1851670"/>
            <a:ext cx="2095429" cy="16803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738" y="94925"/>
            <a:ext cx="2019631" cy="166056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4524183"/>
            <a:ext cx="471601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Images courtesy of G. Rosaz – CERN. [1] </a:t>
            </a:r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fr-FR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Godeke</a:t>
            </a:r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</a:t>
            </a:r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Technol</a:t>
            </a:r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 19 (2006) R68-R80</a:t>
            </a:r>
            <a:endParaRPr lang="en-US" sz="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200050" y="3583011"/>
            <a:ext cx="1665312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 diagrams  by C. </a:t>
            </a:r>
            <a:r>
              <a:rPr lang="en-US" sz="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Sanabria</a:t>
            </a:r>
            <a:r>
              <a:rPr lang="en-US" sz="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CC BY 4.0</a:t>
            </a:r>
          </a:p>
        </p:txBody>
      </p:sp>
    </p:spTree>
    <p:extLst>
      <p:ext uri="{BB962C8B-B14F-4D97-AF65-F5344CB8AC3E}">
        <p14:creationId xmlns:p14="http://schemas.microsoft.com/office/powerpoint/2010/main" val="8129356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Intermixing – Cu diffusion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203598"/>
            <a:ext cx="6484472" cy="19285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61811" y="843059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SEM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861857" y="848803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EDS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0" y="4524183"/>
            <a:ext cx="341987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 A. </a:t>
            </a:r>
            <a:r>
              <a:rPr lang="fr-FR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Ilynia</a:t>
            </a:r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G. Rosaz, et al., </a:t>
            </a:r>
            <a:r>
              <a:rPr lang="fr-FR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</a:t>
            </a:r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Technol</a:t>
            </a:r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32 (2019)</a:t>
            </a:r>
          </a:p>
        </p:txBody>
      </p:sp>
    </p:spTree>
    <p:extLst>
      <p:ext uri="{BB962C8B-B14F-4D97-AF65-F5344CB8AC3E}">
        <p14:creationId xmlns:p14="http://schemas.microsoft.com/office/powerpoint/2010/main" val="2187871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2" name="Slide Number Placeholder 4"/>
          <p:cNvSpPr txBox="1">
            <a:spLocks/>
          </p:cNvSpPr>
          <p:nvPr/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350"/>
              <a:pPr/>
              <a:t>4</a:t>
            </a:fld>
            <a:endParaRPr lang="en-US" sz="135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867" y="803200"/>
            <a:ext cx="3057526" cy="3477332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8235" y="3089"/>
            <a:ext cx="8947848" cy="868691"/>
          </a:xfrm>
          <a:prstGeom prst="rect">
            <a:avLst/>
          </a:prstGeom>
        </p:spPr>
        <p:txBody>
          <a:bodyPr vert="horz" lIns="34289" tIns="34289" rIns="34289" bIns="34289" anchor="ctr">
            <a:noAutofit/>
          </a:bodyPr>
          <a:lstStyle>
            <a:lvl1pPr algn="l" defTabSz="64291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0" sz="3094" kern="120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sz="2400" dirty="0">
                <a:solidFill>
                  <a:schemeClr val="accent1">
                    <a:lumMod val="25000"/>
                  </a:schemeClr>
                </a:solidFill>
              </a:rPr>
              <a:t>The history of accelerators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4606290" y="1485138"/>
            <a:ext cx="3299154" cy="2273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7175" indent="-257175" eaLnBrk="0" hangingPunct="0">
              <a:spcBef>
                <a:spcPct val="50000"/>
              </a:spcBef>
              <a:buClr>
                <a:schemeClr val="tx1">
                  <a:lumMod val="8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350" dirty="0">
                <a:latin typeface="Calibri" panose="020F0502020204030204" pitchFamily="34" charset="0"/>
              </a:rPr>
              <a:t>Exponential development for more than 80 years</a:t>
            </a:r>
          </a:p>
          <a:p>
            <a:pPr marL="257175" indent="-257175" eaLnBrk="0" hangingPunct="0">
              <a:spcBef>
                <a:spcPct val="50000"/>
              </a:spcBef>
              <a:buClr>
                <a:schemeClr val="tx1">
                  <a:lumMod val="85000"/>
                </a:schemeClr>
              </a:buClr>
              <a:buFont typeface="Wingdings" panose="05000000000000000000" pitchFamily="2" charset="2"/>
              <a:buChar char="§"/>
            </a:pPr>
            <a:endParaRPr lang="en-GB" sz="1350" dirty="0">
              <a:latin typeface="Calibri" panose="020F0502020204030204" pitchFamily="34" charset="0"/>
            </a:endParaRPr>
          </a:p>
          <a:p>
            <a:pPr marL="257175" indent="-257175">
              <a:buClr>
                <a:schemeClr val="tx1">
                  <a:lumMod val="8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350" kern="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In many cases accelerator needs have been the driving force behind new technologies</a:t>
            </a:r>
          </a:p>
          <a:p>
            <a:pPr marL="257175" indent="-257175">
              <a:buClr>
                <a:schemeClr val="tx1">
                  <a:lumMod val="85000"/>
                </a:schemeClr>
              </a:buClr>
              <a:buFont typeface="Wingdings" panose="05000000000000000000" pitchFamily="2" charset="2"/>
              <a:buChar char="§"/>
            </a:pPr>
            <a:endParaRPr lang="en-GB" sz="1350" dirty="0">
              <a:latin typeface="Calibri" panose="020F0502020204030204" pitchFamily="34" charset="0"/>
            </a:endParaRPr>
          </a:p>
          <a:p>
            <a:pPr marL="257175" indent="-257175">
              <a:buClr>
                <a:schemeClr val="tx1">
                  <a:lumMod val="8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350" dirty="0">
                <a:latin typeface="Calibri" panose="020F0502020204030204" pitchFamily="34" charset="0"/>
              </a:rPr>
              <a:t>Superconductivity, key technology of high-energy and high intensity machines since the 1980s (SC magnets and/or SRF)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508095" y="4276582"/>
            <a:ext cx="1023037" cy="219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25" dirty="0">
                <a:solidFill>
                  <a:schemeClr val="accent6">
                    <a:lumMod val="75000"/>
                  </a:schemeClr>
                </a:solidFill>
              </a:rPr>
              <a:t>!! Not up to date !!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49BDEC-0FFD-45A8-A2FA-1EF1709FDAD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93C44A-2EFE-41E4-AB31-41DA19BB3A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74E92E-0C30-49EC-AE60-595F7870AB21}"/>
              </a:ext>
            </a:extLst>
          </p:cNvPr>
          <p:cNvSpPr txBox="1"/>
          <p:nvPr/>
        </p:nvSpPr>
        <p:spPr>
          <a:xfrm>
            <a:off x="6347002" y="4480849"/>
            <a:ext cx="1399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O. Brunner - CERN</a:t>
            </a:r>
          </a:p>
        </p:txBody>
      </p:sp>
    </p:spTree>
    <p:extLst>
      <p:ext uri="{BB962C8B-B14F-4D97-AF65-F5344CB8AC3E}">
        <p14:creationId xmlns:p14="http://schemas.microsoft.com/office/powerpoint/2010/main" val="5978304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Barrier Layer of Ta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graphicFrame>
        <p:nvGraphicFramePr>
          <p:cNvPr id="1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6863796"/>
              </p:ext>
            </p:extLst>
          </p:nvPr>
        </p:nvGraphicFramePr>
        <p:xfrm>
          <a:off x="611560" y="1767133"/>
          <a:ext cx="3468402" cy="2653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3920760" imgH="3000960" progId="Origin50.Graph">
                  <p:embed/>
                </p:oleObj>
              </mc:Choice>
              <mc:Fallback>
                <p:oleObj name="Graph" r:id="rId2" imgW="3920760" imgH="3000960" progId="Origin50.Graph">
                  <p:embed/>
                  <p:pic>
                    <p:nvPicPr>
                      <p:cNvPr id="23" name="Object 8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11560" y="1767133"/>
                        <a:ext cx="3468402" cy="2653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9596" y="121520"/>
            <a:ext cx="2768226" cy="190646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5598" y="655395"/>
            <a:ext cx="1584176" cy="1160128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407541" y="4405731"/>
            <a:ext cx="8244408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CH" sz="1600" dirty="0"/>
              <a:t>The </a:t>
            </a:r>
            <a:r>
              <a:rPr lang="fr-CH" sz="1600" dirty="0">
                <a:solidFill>
                  <a:srgbClr val="FF0000"/>
                </a:solidFill>
              </a:rPr>
              <a:t>Ta </a:t>
            </a:r>
            <a:r>
              <a:rPr lang="fr-CH" sz="1600" dirty="0" err="1">
                <a:solidFill>
                  <a:srgbClr val="FF0000"/>
                </a:solidFill>
              </a:rPr>
              <a:t>barrier</a:t>
            </a:r>
            <a:r>
              <a:rPr lang="fr-CH" sz="1600" dirty="0"/>
              <a:t> layer </a:t>
            </a:r>
            <a:r>
              <a:rPr lang="fr-CH" sz="1600" dirty="0" err="1"/>
              <a:t>is</a:t>
            </a:r>
            <a:r>
              <a:rPr lang="fr-CH" sz="1600" dirty="0"/>
              <a:t> the solution in </a:t>
            </a:r>
            <a:r>
              <a:rPr lang="fr-CH" sz="1600" dirty="0" err="1"/>
              <a:t>order</a:t>
            </a:r>
            <a:r>
              <a:rPr lang="fr-CH" sz="1600" dirty="0"/>
              <a:t> to </a:t>
            </a:r>
            <a:r>
              <a:rPr lang="fr-CH" sz="1600" dirty="0" err="1">
                <a:solidFill>
                  <a:srgbClr val="FF0000"/>
                </a:solidFill>
              </a:rPr>
              <a:t>avoid</a:t>
            </a:r>
            <a:r>
              <a:rPr lang="fr-CH" sz="1600" dirty="0">
                <a:solidFill>
                  <a:srgbClr val="FF0000"/>
                </a:solidFill>
              </a:rPr>
              <a:t> </a:t>
            </a:r>
            <a:r>
              <a:rPr lang="fr-CH" sz="1600" dirty="0" err="1"/>
              <a:t>any</a:t>
            </a:r>
            <a:r>
              <a:rPr lang="fr-CH" sz="1600" dirty="0">
                <a:solidFill>
                  <a:srgbClr val="FF0000"/>
                </a:solidFill>
              </a:rPr>
              <a:t> Cu diffusion </a:t>
            </a:r>
            <a:r>
              <a:rPr lang="fr-CH" sz="1600" dirty="0" err="1">
                <a:solidFill>
                  <a:srgbClr val="FF0000"/>
                </a:solidFill>
              </a:rPr>
              <a:t>into</a:t>
            </a:r>
            <a:r>
              <a:rPr lang="fr-CH" sz="1600" dirty="0">
                <a:solidFill>
                  <a:srgbClr val="FF0000"/>
                </a:solidFill>
              </a:rPr>
              <a:t> </a:t>
            </a:r>
            <a:r>
              <a:rPr lang="fr-CH" sz="1600" dirty="0"/>
              <a:t>the </a:t>
            </a:r>
            <a:r>
              <a:rPr lang="fr-CH" sz="1600" dirty="0">
                <a:solidFill>
                  <a:srgbClr val="FF0000"/>
                </a:solidFill>
              </a:rPr>
              <a:t>Nb</a:t>
            </a:r>
            <a:r>
              <a:rPr lang="fr-CH" sz="1600" baseline="-25000" dirty="0">
                <a:solidFill>
                  <a:srgbClr val="FF0000"/>
                </a:solidFill>
              </a:rPr>
              <a:t>3</a:t>
            </a:r>
            <a:r>
              <a:rPr lang="fr-CH" sz="1600" dirty="0">
                <a:solidFill>
                  <a:srgbClr val="FF0000"/>
                </a:solidFill>
              </a:rPr>
              <a:t>Sn </a:t>
            </a:r>
            <a:r>
              <a:rPr lang="fr-CH" sz="1600" dirty="0"/>
              <a:t>layer. </a:t>
            </a:r>
            <a:endParaRPr lang="en-GB" sz="160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9596" y="2139592"/>
            <a:ext cx="2768226" cy="2138618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254969" y="4170488"/>
            <a:ext cx="4317031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G. Rosaz – CERN. [1] </a:t>
            </a:r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fr-FR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Godeke</a:t>
            </a:r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</a:t>
            </a:r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Technol</a:t>
            </a:r>
            <a:r>
              <a:rPr lang="fr-FR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 19 (2006) R68-R80</a:t>
            </a:r>
            <a:endParaRPr lang="en-US" sz="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66791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characterization with quadrupole resonator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82" y="894632"/>
            <a:ext cx="2366053" cy="32347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669" y="938680"/>
            <a:ext cx="1753942" cy="3274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8" name="Group 7"/>
          <p:cNvGrpSpPr/>
          <p:nvPr/>
        </p:nvGrpSpPr>
        <p:grpSpPr>
          <a:xfrm>
            <a:off x="6191001" y="2160086"/>
            <a:ext cx="2058473" cy="2013302"/>
            <a:chOff x="6108815" y="2855744"/>
            <a:chExt cx="1761260" cy="172261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8815" y="2855744"/>
              <a:ext cx="1761260" cy="172261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Rectangle 9"/>
            <p:cNvSpPr/>
            <p:nvPr/>
          </p:nvSpPr>
          <p:spPr>
            <a:xfrm>
              <a:off x="6180513" y="2917767"/>
              <a:ext cx="1660588" cy="1580959"/>
            </a:xfrm>
            <a:prstGeom prst="rect">
              <a:avLst/>
            </a:prstGeom>
            <a:noFill/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35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156176" y="1214995"/>
                <a:ext cx="2210990" cy="6985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n-US" sz="16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𝟐</m:t>
                          </m:r>
                          <m:sSubSup>
                            <m:sSubSupPr>
                              <m:ctrlPr>
                                <a:rPr lang="en-US" sz="1600" b="1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  <m:sup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𝑫𝑪</m:t>
                              </m:r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𝑫𝑪</m:t>
                              </m:r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nary>
                            <m:naryPr>
                              <m:limLoc m:val="undOvr"/>
                              <m:ctrlPr>
                                <a:rPr lang="en-US" sz="1600" b="1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4"/>
                                </m:rP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𝒂𝒎𝒑𝒍𝒆</m:t>
                              </m:r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en-US" sz="1600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600" b="1" i="1">
                                          <a:latin typeface="Cambria Math" panose="02040503050406030204" pitchFamily="18" charset="0"/>
                                        </a:rPr>
                                        <m:t>𝑩</m:t>
                                      </m:r>
                                      <m:r>
                                        <a:rPr lang="en-US" sz="1600" b="1" i="1">
                                          <a:latin typeface="Cambria Math" panose="02040503050406030204" pitchFamily="18" charset="0"/>
                                        </a:rPr>
                                        <m:t>|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𝒅𝑺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n-GB" sz="1600" b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1214995"/>
                <a:ext cx="2210990" cy="69858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sellaDiTesto 10"/>
          <p:cNvSpPr txBox="1"/>
          <p:nvPr/>
        </p:nvSpPr>
        <p:spPr>
          <a:xfrm>
            <a:off x="5652120" y="890068"/>
            <a:ext cx="31034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>
                <a:solidFill>
                  <a:srgbClr val="EEA100"/>
                </a:solidFill>
              </a:rPr>
              <a:t>Calorimetric technique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4524183"/>
            <a:ext cx="471601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M. Arzeo – CERN</a:t>
            </a:r>
          </a:p>
        </p:txBody>
      </p:sp>
    </p:spTree>
    <p:extLst>
      <p:ext uri="{BB962C8B-B14F-4D97-AF65-F5344CB8AC3E}">
        <p14:creationId xmlns:p14="http://schemas.microsoft.com/office/powerpoint/2010/main" val="17821250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performance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358647" y="528130"/>
            <a:ext cx="8401151" cy="2294473"/>
            <a:chOff x="59281" y="1029661"/>
            <a:chExt cx="7821497" cy="213616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2935" y="1029661"/>
              <a:ext cx="2777843" cy="213616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1325" y="1099381"/>
              <a:ext cx="2558275" cy="1967314"/>
            </a:xfrm>
            <a:prstGeom prst="rect">
              <a:avLst/>
            </a:prstGeom>
          </p:spPr>
        </p:pic>
        <p:grpSp>
          <p:nvGrpSpPr>
            <p:cNvPr id="10" name="Group 9"/>
            <p:cNvGrpSpPr>
              <a:grpSpLocks noChangeAspect="1"/>
            </p:cNvGrpSpPr>
            <p:nvPr/>
          </p:nvGrpSpPr>
          <p:grpSpPr>
            <a:xfrm>
              <a:off x="59281" y="1099381"/>
              <a:ext cx="2582044" cy="1985592"/>
              <a:chOff x="59281" y="1099381"/>
              <a:chExt cx="3509516" cy="2698818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281" y="1099381"/>
                <a:ext cx="3509516" cy="2698818"/>
              </a:xfrm>
              <a:prstGeom prst="rect">
                <a:avLst/>
              </a:prstGeom>
            </p:spPr>
          </p:pic>
          <p:sp>
            <p:nvSpPr>
              <p:cNvPr id="12" name="CasellaDiTesto 11"/>
              <p:cNvSpPr txBox="1"/>
              <p:nvPr/>
            </p:nvSpPr>
            <p:spPr>
              <a:xfrm>
                <a:off x="2133177" y="3084973"/>
                <a:ext cx="1183005" cy="350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/>
                  <a:t>f≈400 MHz</a:t>
                </a: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179512" y="2686231"/>
            <a:ext cx="65792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The slope increases with both temperature and frequency</a:t>
            </a:r>
          </a:p>
          <a:p>
            <a:r>
              <a:rPr lang="en-US" sz="1600" b="1" dirty="0">
                <a:solidFill>
                  <a:srgbClr val="C00000"/>
                </a:solidFill>
              </a:rPr>
              <a:t>It requires further investigation </a:t>
            </a:r>
            <a:endParaRPr lang="en-GB" sz="1600" b="1" dirty="0">
              <a:solidFill>
                <a:srgbClr val="C0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525" y="2756204"/>
            <a:ext cx="2978337" cy="1985062"/>
          </a:xfrm>
          <a:prstGeom prst="rect">
            <a:avLst/>
          </a:prstGeom>
        </p:spPr>
      </p:pic>
      <p:sp>
        <p:nvSpPr>
          <p:cNvPr id="15" name="Titolo 1"/>
          <p:cNvSpPr txBox="1">
            <a:spLocks/>
          </p:cNvSpPr>
          <p:nvPr/>
        </p:nvSpPr>
        <p:spPr>
          <a:xfrm>
            <a:off x="2267744" y="3520733"/>
            <a:ext cx="3798970" cy="62635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400" b="1" dirty="0"/>
              <a:t>Large sensitivity to thermal cycling</a:t>
            </a:r>
          </a:p>
        </p:txBody>
      </p:sp>
      <p:sp>
        <p:nvSpPr>
          <p:cNvPr id="16" name="Rectangle 15"/>
          <p:cNvSpPr/>
          <p:nvPr/>
        </p:nvSpPr>
        <p:spPr>
          <a:xfrm>
            <a:off x="0" y="4524183"/>
            <a:ext cx="471601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</a:t>
            </a:r>
            <a:r>
              <a:rPr lang="it-IT" sz="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Arzeo, A. Miyazaki, W. Venturini-Delsolaro </a:t>
            </a:r>
            <a:r>
              <a:rPr lang="en-US" sz="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CERN</a:t>
            </a:r>
            <a:endParaRPr lang="en-US" sz="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48078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by sputtering: QPR results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73" y="1135266"/>
            <a:ext cx="8086349" cy="33807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097142" y="701378"/>
            <a:ext cx="3877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Comparing to </a:t>
            </a:r>
            <a:r>
              <a:rPr lang="en-GB" b="1" dirty="0" err="1"/>
              <a:t>Nb</a:t>
            </a:r>
            <a:r>
              <a:rPr lang="en-GB" b="1" dirty="0"/>
              <a:t>/Cu LHC cavities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0" y="4524183"/>
            <a:ext cx="471601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</a:t>
            </a:r>
            <a:r>
              <a:rPr lang="it-IT" sz="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Arzeo, A. Miyazaki, W. Venturini-Delsolaro </a:t>
            </a:r>
            <a:r>
              <a:rPr lang="en-US" sz="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CERN</a:t>
            </a:r>
            <a:endParaRPr lang="en-US" sz="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0162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Multilayer coating @ LNL (on bulk </a:t>
            </a:r>
            <a:r>
              <a:rPr lang="en-US" dirty="0" err="1"/>
              <a:t>Nb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4524183"/>
            <a:ext cx="471601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C. Pira – INFN-LNL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512" y="686749"/>
            <a:ext cx="8736976" cy="377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73798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performance at 6 GHz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706" y="857850"/>
            <a:ext cx="8354588" cy="34278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4524183"/>
            <a:ext cx="471601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C. Pira – INFN-LNL</a:t>
            </a:r>
          </a:p>
        </p:txBody>
      </p:sp>
    </p:spTree>
    <p:extLst>
      <p:ext uri="{BB962C8B-B14F-4D97-AF65-F5344CB8AC3E}">
        <p14:creationId xmlns:p14="http://schemas.microsoft.com/office/powerpoint/2010/main" val="371633991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44800" y="636389"/>
            <a:ext cx="8654400" cy="4095601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Motivation (one of several): the </a:t>
            </a:r>
            <a:r>
              <a:rPr lang="en-US" dirty="0">
                <a:solidFill>
                  <a:srgbClr val="FF0000"/>
                </a:solidFill>
              </a:rPr>
              <a:t>FCC-</a:t>
            </a:r>
            <a:r>
              <a:rPr lang="en-US" dirty="0" err="1">
                <a:solidFill>
                  <a:srgbClr val="FF0000"/>
                </a:solidFill>
              </a:rPr>
              <a:t>ee</a:t>
            </a:r>
            <a:r>
              <a:rPr lang="en-US" dirty="0"/>
              <a:t> study</a:t>
            </a:r>
          </a:p>
          <a:p>
            <a:endParaRPr lang="en-US" dirty="0"/>
          </a:p>
          <a:p>
            <a:r>
              <a:rPr lang="en-US" dirty="0"/>
              <a:t>State of the art of </a:t>
            </a:r>
            <a:r>
              <a:rPr lang="en-US" dirty="0">
                <a:solidFill>
                  <a:srgbClr val="FF0000"/>
                </a:solidFill>
              </a:rPr>
              <a:t>bulk Nb</a:t>
            </a:r>
          </a:p>
          <a:p>
            <a:endParaRPr lang="en-US" dirty="0"/>
          </a:p>
          <a:p>
            <a:r>
              <a:rPr lang="en-US" dirty="0"/>
              <a:t>Techniques for </a:t>
            </a:r>
            <a:r>
              <a:rPr lang="en-US" dirty="0" err="1">
                <a:solidFill>
                  <a:srgbClr val="FF0000"/>
                </a:solidFill>
              </a:rPr>
              <a:t>Nb</a:t>
            </a:r>
            <a:r>
              <a:rPr lang="en-US" baseline="-25000" dirty="0" err="1">
                <a:solidFill>
                  <a:srgbClr val="FF0000"/>
                </a:solidFill>
              </a:rPr>
              <a:t>3</a:t>
            </a:r>
            <a:r>
              <a:rPr lang="en-US" dirty="0" err="1">
                <a:solidFill>
                  <a:srgbClr val="FF0000"/>
                </a:solidFill>
              </a:rPr>
              <a:t>Sn</a:t>
            </a:r>
            <a:r>
              <a:rPr lang="en-US" dirty="0"/>
              <a:t> SRF cavities:</a:t>
            </a:r>
          </a:p>
          <a:p>
            <a:pPr lvl="1"/>
            <a:r>
              <a:rPr lang="en-US" dirty="0"/>
              <a:t>Thermal diffusion of </a:t>
            </a:r>
            <a:r>
              <a:rPr lang="en-US" dirty="0">
                <a:solidFill>
                  <a:srgbClr val="FF0000"/>
                </a:solidFill>
              </a:rPr>
              <a:t>Sn </a:t>
            </a:r>
            <a:r>
              <a:rPr lang="en-US" dirty="0" err="1">
                <a:solidFill>
                  <a:srgbClr val="FF0000"/>
                </a:solidFill>
              </a:rPr>
              <a:t>vapours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Liquid Sn diffusion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Magnetron sputtering</a:t>
            </a:r>
          </a:p>
          <a:p>
            <a:endParaRPr lang="en-US" dirty="0"/>
          </a:p>
          <a:p>
            <a:r>
              <a:rPr lang="en-US" dirty="0"/>
              <a:t>Techniques for </a:t>
            </a:r>
            <a:r>
              <a:rPr lang="en-US" dirty="0">
                <a:solidFill>
                  <a:srgbClr val="FF0000"/>
                </a:solidFill>
              </a:rPr>
              <a:t>NbN / NbTiN</a:t>
            </a:r>
            <a:r>
              <a:rPr lang="en-US" dirty="0"/>
              <a:t> SRF cavities</a:t>
            </a:r>
          </a:p>
          <a:p>
            <a:pPr lvl="1"/>
            <a:r>
              <a:rPr lang="en-US" dirty="0"/>
              <a:t>Thermal </a:t>
            </a:r>
            <a:r>
              <a:rPr lang="en-US" dirty="0">
                <a:solidFill>
                  <a:srgbClr val="FF0000"/>
                </a:solidFill>
              </a:rPr>
              <a:t>diffusion of 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Magnetron sputtering</a:t>
            </a:r>
          </a:p>
          <a:p>
            <a:endParaRPr lang="en-US" dirty="0"/>
          </a:p>
          <a:p>
            <a:r>
              <a:rPr lang="en-US" dirty="0"/>
              <a:t>Techniques for other materials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MgB</a:t>
            </a:r>
            <a:r>
              <a:rPr lang="en-US" baseline="-25000" dirty="0" err="1">
                <a:solidFill>
                  <a:srgbClr val="FF0000"/>
                </a:solidFill>
              </a:rPr>
              <a:t>2</a:t>
            </a:r>
            <a:endParaRPr lang="en-US" baseline="-25000" dirty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REBCO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27612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NbN phase diagram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3648" y="554400"/>
            <a:ext cx="5450112" cy="411867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5076056" y="1275606"/>
            <a:ext cx="1909668" cy="55319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985724" y="922243"/>
            <a:ext cx="2053767" cy="1815882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SC </a:t>
            </a:r>
            <a:r>
              <a:rPr lang="en-US" sz="1600" dirty="0" err="1">
                <a:solidFill>
                  <a:srgbClr val="000000"/>
                </a:solidFill>
              </a:rPr>
              <a:t>fcc</a:t>
            </a:r>
            <a:r>
              <a:rPr lang="en-US" sz="1600" dirty="0">
                <a:solidFill>
                  <a:srgbClr val="000000"/>
                </a:solidFill>
              </a:rPr>
              <a:t> phase</a:t>
            </a:r>
          </a:p>
          <a:p>
            <a:r>
              <a:rPr lang="en-US" sz="1600" dirty="0">
                <a:solidFill>
                  <a:srgbClr val="000000"/>
                </a:solidFill>
              </a:rPr>
              <a:t>T</a:t>
            </a:r>
            <a:r>
              <a:rPr lang="en-US" sz="1600" baseline="-25000" dirty="0">
                <a:solidFill>
                  <a:srgbClr val="000000"/>
                </a:solidFill>
              </a:rPr>
              <a:t>C</a:t>
            </a:r>
            <a:r>
              <a:rPr lang="en-US" sz="1600" dirty="0">
                <a:solidFill>
                  <a:srgbClr val="000000"/>
                </a:solidFill>
              </a:rPr>
              <a:t> = 17.3 K</a:t>
            </a:r>
          </a:p>
          <a:p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dirty="0">
                <a:solidFill>
                  <a:srgbClr val="000000"/>
                </a:solidFill>
              </a:rPr>
              <a:t>SC tetragonal phase</a:t>
            </a:r>
          </a:p>
          <a:p>
            <a:r>
              <a:rPr lang="en-US" sz="1600" dirty="0">
                <a:solidFill>
                  <a:srgbClr val="000000"/>
                </a:solidFill>
              </a:rPr>
              <a:t>T</a:t>
            </a:r>
            <a:r>
              <a:rPr lang="en-US" sz="1600" baseline="-25000" dirty="0">
                <a:solidFill>
                  <a:srgbClr val="000000"/>
                </a:solidFill>
              </a:rPr>
              <a:t>C</a:t>
            </a:r>
            <a:r>
              <a:rPr lang="en-US" sz="1600" dirty="0">
                <a:solidFill>
                  <a:srgbClr val="000000"/>
                </a:solidFill>
              </a:rPr>
              <a:t> = 12÷15 K</a:t>
            </a:r>
          </a:p>
          <a:p>
            <a:endParaRPr lang="en-US" sz="1600" dirty="0">
              <a:solidFill>
                <a:srgbClr val="000000"/>
              </a:solidFill>
            </a:endParaRPr>
          </a:p>
          <a:p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716016" y="2003335"/>
            <a:ext cx="2269708" cy="140964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Content Placeholder 5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9111" y="2613737"/>
            <a:ext cx="1641471" cy="89411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24183"/>
            <a:ext cx="471601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R. Musenich – Genova U.</a:t>
            </a:r>
          </a:p>
        </p:txBody>
      </p:sp>
    </p:spTree>
    <p:extLst>
      <p:ext uri="{BB962C8B-B14F-4D97-AF65-F5344CB8AC3E}">
        <p14:creationId xmlns:p14="http://schemas.microsoft.com/office/powerpoint/2010/main" val="57467951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NbN Thermal diffusion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t="6378"/>
          <a:stretch/>
        </p:blipFill>
        <p:spPr>
          <a:xfrm>
            <a:off x="5546890" y="55184"/>
            <a:ext cx="3292972" cy="205827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003853"/>
            <a:ext cx="5496183" cy="238799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11560" y="2588029"/>
            <a:ext cx="4992127" cy="8038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85808" y="3836507"/>
            <a:ext cx="44279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Reaction at 1700 K for 3 hours in 130 mbar </a:t>
            </a:r>
            <a:r>
              <a:rPr lang="en-US" sz="1600" dirty="0" err="1"/>
              <a:t>N</a:t>
            </a:r>
            <a:r>
              <a:rPr lang="en-US" sz="1600" baseline="-25000" dirty="0" err="1"/>
              <a:t>2</a:t>
            </a:r>
            <a:endParaRPr lang="en-US" sz="1600" baseline="-250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9821" y="2193043"/>
            <a:ext cx="2899710" cy="252540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819010"/>
            <a:ext cx="2378521" cy="180047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2451447" y="2526836"/>
            <a:ext cx="4794946" cy="1042380"/>
            <a:chOff x="2174527" y="2050560"/>
            <a:chExt cx="4794946" cy="104238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74527" y="2050560"/>
              <a:ext cx="4794946" cy="104238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21" name="Rectangle 20"/>
            <p:cNvSpPr/>
            <p:nvPr/>
          </p:nvSpPr>
          <p:spPr>
            <a:xfrm>
              <a:off x="2174527" y="2050560"/>
              <a:ext cx="1194572" cy="1303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626622" y="2945816"/>
              <a:ext cx="4321642" cy="1303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58778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NbTiN phase diagram at 1200 °C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435" y="915566"/>
            <a:ext cx="3056730" cy="28965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87586" y="922656"/>
            <a:ext cx="26527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Equilibrium nitride phase for any </a:t>
            </a:r>
            <a:r>
              <a:rPr lang="en-US" sz="1400" dirty="0" err="1">
                <a:solidFill>
                  <a:srgbClr val="000000"/>
                </a:solidFill>
              </a:rPr>
              <a:t>Nb,Ti</a:t>
            </a:r>
            <a:r>
              <a:rPr lang="en-US" sz="1400" dirty="0">
                <a:solidFill>
                  <a:srgbClr val="000000"/>
                </a:solidFill>
              </a:rPr>
              <a:t> ratio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sz="1400" dirty="0">
                <a:solidFill>
                  <a:srgbClr val="000000"/>
                </a:solidFill>
              </a:rPr>
              <a:t>Segregation of other phases for non optimal composition range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sz="1400" dirty="0">
                <a:solidFill>
                  <a:srgbClr val="000000"/>
                </a:solidFill>
              </a:rPr>
              <a:t>Stabilization of </a:t>
            </a:r>
            <a:r>
              <a:rPr lang="en-US" sz="1400" dirty="0">
                <a:solidFill>
                  <a:srgbClr val="000000"/>
                </a:solidFill>
                <a:sym typeface="Symbol" panose="05050102010706020507" pitchFamily="18" charset="2"/>
              </a:rPr>
              <a:t>-phase at low temperature </a:t>
            </a:r>
            <a:r>
              <a:rPr lang="en-US" sz="1400" dirty="0">
                <a:solidFill>
                  <a:srgbClr val="000000"/>
                </a:solidFill>
              </a:rPr>
              <a:t>(from Musenich)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0354" y="3777247"/>
            <a:ext cx="2602892" cy="280311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2895204" y="1203598"/>
            <a:ext cx="2192383" cy="109818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1"/>
          </p:cNvCxnSpPr>
          <p:nvPr/>
        </p:nvCxnSpPr>
        <p:spPr>
          <a:xfrm flipH="1">
            <a:off x="3223908" y="1938319"/>
            <a:ext cx="1863678" cy="73049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0446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le 1"/>
          <p:cNvSpPr txBox="1">
            <a:spLocks/>
          </p:cNvSpPr>
          <p:nvPr/>
        </p:nvSpPr>
        <p:spPr>
          <a:xfrm>
            <a:off x="8235" y="3089"/>
            <a:ext cx="8947848" cy="762722"/>
          </a:xfrm>
          <a:prstGeom prst="rect">
            <a:avLst/>
          </a:prstGeom>
        </p:spPr>
        <p:txBody>
          <a:bodyPr vert="horz" lIns="34289" tIns="34289" rIns="34289" bIns="34289" anchor="ctr">
            <a:noAutofit/>
          </a:bodyPr>
          <a:lstStyle>
            <a:lvl1pPr algn="l" defTabSz="64291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0" sz="3094" kern="120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sz="2400" dirty="0">
                <a:solidFill>
                  <a:schemeClr val="accent1">
                    <a:lumMod val="25000"/>
                  </a:schemeClr>
                </a:solidFill>
              </a:rPr>
              <a:t> The next step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4BFEA5-156B-4CCD-9009-962A9F64681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7C0A6C-CC65-45C1-BB16-56F1AEBC64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0774DC-FBFF-4A0B-A090-379C7F00BF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8A5A62-BAFA-4916-91CF-96CF7F1072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5" y="765811"/>
            <a:ext cx="2529325" cy="37238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C8DA9B8-A7F3-4F06-A16A-964E5875E69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9201"/>
          <a:stretch/>
        </p:blipFill>
        <p:spPr>
          <a:xfrm>
            <a:off x="2798443" y="195486"/>
            <a:ext cx="5888357" cy="452415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CAE9660-7394-4EB5-89FA-9AB9336C0D7C}"/>
              </a:ext>
            </a:extLst>
          </p:cNvPr>
          <p:cNvSpPr/>
          <p:nvPr/>
        </p:nvSpPr>
        <p:spPr>
          <a:xfrm>
            <a:off x="3898667" y="1491630"/>
            <a:ext cx="3960440" cy="216024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1F0070-2859-4DB7-BFA6-5DF9F77D26A3}"/>
              </a:ext>
            </a:extLst>
          </p:cNvPr>
          <p:cNvSpPr/>
          <p:nvPr/>
        </p:nvSpPr>
        <p:spPr>
          <a:xfrm>
            <a:off x="5652120" y="3295054"/>
            <a:ext cx="2893204" cy="216024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E6713D0-FB00-4607-A825-B41591D04E6C}"/>
              </a:ext>
            </a:extLst>
          </p:cNvPr>
          <p:cNvSpPr/>
          <p:nvPr/>
        </p:nvSpPr>
        <p:spPr>
          <a:xfrm>
            <a:off x="3491880" y="3435847"/>
            <a:ext cx="2037492" cy="216024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145CC31-E541-4699-90EF-438AFF3841D9}"/>
              </a:ext>
            </a:extLst>
          </p:cNvPr>
          <p:cNvSpPr/>
          <p:nvPr/>
        </p:nvSpPr>
        <p:spPr>
          <a:xfrm>
            <a:off x="5004048" y="4098061"/>
            <a:ext cx="3507644" cy="216024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43775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NbTiN by thermal diffusion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4358622"/>
            <a:ext cx="1890498" cy="37430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723" y="4462278"/>
            <a:ext cx="205172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R. Musenich – Genova U.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00" y="1477941"/>
            <a:ext cx="4060542" cy="19663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6644" y="1045735"/>
            <a:ext cx="4895886" cy="193835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4786147" y="4066234"/>
            <a:ext cx="36888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(</a:t>
            </a:r>
            <a:r>
              <a:rPr lang="en-US" sz="1600" dirty="0" err="1"/>
              <a:t>NbTi</a:t>
            </a:r>
            <a:r>
              <a:rPr lang="en-US" sz="1600" dirty="0"/>
              <a:t> cavities were tested as well, but </a:t>
            </a:r>
            <a:r>
              <a:rPr lang="en-US" sz="1600" dirty="0" err="1"/>
              <a:t>NbTi</a:t>
            </a:r>
            <a:r>
              <a:rPr lang="en-US" sz="1600" dirty="0"/>
              <a:t> is not a good candidate material)</a:t>
            </a:r>
          </a:p>
        </p:txBody>
      </p:sp>
    </p:spTree>
    <p:extLst>
      <p:ext uri="{BB962C8B-B14F-4D97-AF65-F5344CB8AC3E}">
        <p14:creationId xmlns:p14="http://schemas.microsoft.com/office/powerpoint/2010/main" val="394957312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Sputter coating of cavities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7008" y="0"/>
            <a:ext cx="2699792" cy="47140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C4546D-ECCE-4B95-A6F4-163E7E49EA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13" y="915566"/>
            <a:ext cx="4590644" cy="3442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94962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Nb</a:t>
            </a:r>
            <a:r>
              <a:rPr lang="en-US" baseline="-25000" dirty="0" err="1"/>
              <a:t>1-x</a:t>
            </a:r>
            <a:r>
              <a:rPr lang="en-US" dirty="0" err="1"/>
              <a:t>Ti</a:t>
            </a:r>
            <a:r>
              <a:rPr lang="en-US" baseline="-25000" dirty="0" err="1"/>
              <a:t>x</a:t>
            </a:r>
            <a:r>
              <a:rPr lang="en-US" dirty="0" err="1"/>
              <a:t>N</a:t>
            </a:r>
            <a:r>
              <a:rPr lang="en-US" dirty="0"/>
              <a:t> by sputtering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4059" y="554400"/>
            <a:ext cx="3056379" cy="25251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22" y="610139"/>
            <a:ext cx="3092057" cy="25568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69335" y="2102823"/>
            <a:ext cx="3135663" cy="2604464"/>
          </a:xfrm>
          <a:prstGeom prst="rect">
            <a:avLst/>
          </a:prstGeom>
        </p:spPr>
      </p:pic>
      <p:graphicFrame>
        <p:nvGraphicFramePr>
          <p:cNvPr id="11" name="Ogget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6056615"/>
              </p:ext>
            </p:extLst>
          </p:nvPr>
        </p:nvGraphicFramePr>
        <p:xfrm>
          <a:off x="3316107" y="1031340"/>
          <a:ext cx="2588080" cy="64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790640" imgH="444240" progId="Equation.3">
                  <p:embed/>
                </p:oleObj>
              </mc:Choice>
              <mc:Fallback>
                <p:oleObj name="Equation" r:id="rId5" imgW="1790640" imgH="444240" progId="Equation.3">
                  <p:embed/>
                  <p:pic>
                    <p:nvPicPr>
                      <p:cNvPr id="3" name="Oggetto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6107" y="1031340"/>
                        <a:ext cx="2588080" cy="6430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Oval 11"/>
          <p:cNvSpPr/>
          <p:nvPr/>
        </p:nvSpPr>
        <p:spPr>
          <a:xfrm>
            <a:off x="3275856" y="1031340"/>
            <a:ext cx="538562" cy="643008"/>
          </a:xfrm>
          <a:prstGeom prst="ellipse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stCxn id="12" idx="4"/>
          </p:cNvCxnSpPr>
          <p:nvPr/>
        </p:nvCxnSpPr>
        <p:spPr>
          <a:xfrm>
            <a:off x="3545137" y="1674348"/>
            <a:ext cx="881180" cy="140523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4117615" y="982875"/>
            <a:ext cx="390056" cy="417423"/>
          </a:xfrm>
          <a:prstGeom prst="ellipse">
            <a:avLst/>
          </a:prstGeom>
          <a:noFill/>
          <a:ln w="127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endCxn id="15" idx="2"/>
          </p:cNvCxnSpPr>
          <p:nvPr/>
        </p:nvCxnSpPr>
        <p:spPr>
          <a:xfrm>
            <a:off x="2275915" y="1191412"/>
            <a:ext cx="1841700" cy="175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450225" y="1008109"/>
            <a:ext cx="390056" cy="417423"/>
          </a:xfrm>
          <a:prstGeom prst="ellipse">
            <a:avLst/>
          </a:prstGeom>
          <a:noFill/>
          <a:ln w="127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endCxn id="19" idx="6"/>
          </p:cNvCxnSpPr>
          <p:nvPr/>
        </p:nvCxnSpPr>
        <p:spPr>
          <a:xfrm flipH="1">
            <a:off x="5840281" y="1216821"/>
            <a:ext cx="1531648" cy="0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932040" y="3867894"/>
            <a:ext cx="0" cy="23977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964325" y="3775918"/>
            <a:ext cx="1479883" cy="288147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en-US" sz="1400" dirty="0"/>
              <a:t>SC </a:t>
            </a:r>
            <a:r>
              <a:rPr lang="en-US" sz="1400" dirty="0" err="1"/>
              <a:t>NbTi</a:t>
            </a:r>
            <a:r>
              <a:rPr lang="en-US" sz="1400" dirty="0"/>
              <a:t> magnets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065" y="4107671"/>
            <a:ext cx="2605785" cy="22727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522" y="4364185"/>
            <a:ext cx="2077228" cy="163853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>
            <a:off x="4572000" y="3610303"/>
            <a:ext cx="0" cy="49736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578500" y="3536254"/>
            <a:ext cx="1465713" cy="288147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en-US" sz="1400" dirty="0"/>
              <a:t>Optimum for SRF</a:t>
            </a:r>
          </a:p>
        </p:txBody>
      </p:sp>
    </p:spTree>
    <p:extLst>
      <p:ext uri="{BB962C8B-B14F-4D97-AF65-F5344CB8AC3E}">
        <p14:creationId xmlns:p14="http://schemas.microsoft.com/office/powerpoint/2010/main" val="428828911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 film coatings: reactive sputtering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1783"/>
          <a:stretch/>
        </p:blipFill>
        <p:spPr>
          <a:xfrm>
            <a:off x="244800" y="843558"/>
            <a:ext cx="3223277" cy="17723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7189" y="3008441"/>
            <a:ext cx="29463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Formation of nitrides</a:t>
            </a:r>
          </a:p>
          <a:p>
            <a:pPr algn="ctr"/>
            <a:endParaRPr lang="en-US" dirty="0">
              <a:solidFill>
                <a:srgbClr val="000000"/>
              </a:solidFill>
            </a:endParaRPr>
          </a:p>
          <a:p>
            <a:pPr algn="ctr"/>
            <a:r>
              <a:rPr lang="en-US" dirty="0">
                <a:solidFill>
                  <a:srgbClr val="000000"/>
                </a:solidFill>
              </a:rPr>
              <a:t>Sputtering yield: </a:t>
            </a:r>
            <a:r>
              <a:rPr lang="en-US" dirty="0" err="1">
                <a:solidFill>
                  <a:srgbClr val="000000"/>
                </a:solidFill>
              </a:rPr>
              <a:t>Y</a:t>
            </a:r>
            <a:r>
              <a:rPr lang="en-US" baseline="-25000" dirty="0" err="1">
                <a:solidFill>
                  <a:srgbClr val="000000"/>
                </a:solidFill>
              </a:rPr>
              <a:t>Nb</a:t>
            </a:r>
            <a:r>
              <a:rPr lang="en-US" baseline="-25000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&gt; </a:t>
            </a:r>
            <a:r>
              <a:rPr lang="en-US" dirty="0" err="1">
                <a:solidFill>
                  <a:srgbClr val="000000"/>
                </a:solidFill>
              </a:rPr>
              <a:t>Y</a:t>
            </a:r>
            <a:r>
              <a:rPr lang="en-US" baseline="-25000" dirty="0" err="1">
                <a:solidFill>
                  <a:srgbClr val="000000"/>
                </a:solidFill>
              </a:rPr>
              <a:t>NbN</a:t>
            </a:r>
            <a:endParaRPr lang="en-US" baseline="-25000" dirty="0">
              <a:solidFill>
                <a:srgbClr val="00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2108758" y="1131590"/>
            <a:ext cx="230994" cy="194421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5749" y="1555556"/>
            <a:ext cx="509803" cy="195814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0" bIns="36000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</a:rPr>
              <a:t>Ar + </a:t>
            </a:r>
            <a:r>
              <a:rPr lang="en-US" sz="800" dirty="0" err="1">
                <a:solidFill>
                  <a:srgbClr val="000000"/>
                </a:solidFill>
              </a:rPr>
              <a:t>N</a:t>
            </a:r>
            <a:r>
              <a:rPr lang="en-US" sz="800" baseline="-25000" dirty="0" err="1">
                <a:solidFill>
                  <a:srgbClr val="000000"/>
                </a:solidFill>
              </a:rPr>
              <a:t>2</a:t>
            </a:r>
            <a:r>
              <a:rPr lang="en-US" sz="800" dirty="0">
                <a:solidFill>
                  <a:srgbClr val="000000"/>
                </a:solidFill>
                <a:sym typeface="Symbol" panose="05050102010706020507" pitchFamily="18" charset="2"/>
              </a:rPr>
              <a:t></a:t>
            </a:r>
            <a:endParaRPr lang="en-US" sz="800" baseline="-25000" dirty="0">
              <a:solidFill>
                <a:srgbClr val="0000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5560" y="845347"/>
            <a:ext cx="2538508" cy="196789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4154994"/>
            <a:ext cx="2878201" cy="21736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353" y="4427501"/>
            <a:ext cx="1761399" cy="18738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652804" y="3008441"/>
            <a:ext cx="2501264" cy="156966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Problem </a:t>
            </a:r>
            <a:r>
              <a:rPr lang="en-US" sz="1600" dirty="0"/>
              <a:t>understood</a:t>
            </a:r>
            <a:r>
              <a:rPr lang="en-US" sz="1600" dirty="0">
                <a:solidFill>
                  <a:srgbClr val="000000"/>
                </a:solidFill>
              </a:rPr>
              <a:t> and techniques devised to </a:t>
            </a:r>
            <a:r>
              <a:rPr lang="en-US" sz="1600" dirty="0"/>
              <a:t>control instability</a:t>
            </a:r>
            <a:r>
              <a:rPr lang="en-US" sz="1600" dirty="0">
                <a:solidFill>
                  <a:srgbClr val="000000"/>
                </a:solidFill>
              </a:rPr>
              <a:t> and </a:t>
            </a:r>
            <a:r>
              <a:rPr lang="en-US" sz="1600" dirty="0"/>
              <a:t>film composition: </a:t>
            </a:r>
            <a:r>
              <a:rPr lang="en-US" sz="1600" dirty="0">
                <a:solidFill>
                  <a:srgbClr val="000000"/>
                </a:solidFill>
              </a:rPr>
              <a:t>larger pumping speed, target to substrate surface ratio…</a:t>
            </a:r>
            <a:endParaRPr lang="en-US" sz="16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7100" y="108058"/>
            <a:ext cx="2863412" cy="462393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 rot="16200000">
            <a:off x="3020472" y="1671913"/>
            <a:ext cx="1457450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</a:rPr>
              <a:t>Sputtering rate [</a:t>
            </a:r>
            <a:r>
              <a:rPr lang="en-US" sz="1100" dirty="0" err="1">
                <a:solidFill>
                  <a:srgbClr val="000000"/>
                </a:solidFill>
              </a:rPr>
              <a:t>a.u</a:t>
            </a:r>
            <a:r>
              <a:rPr lang="en-US" sz="1100" dirty="0">
                <a:solidFill>
                  <a:srgbClr val="000000"/>
                </a:solidFill>
              </a:rPr>
              <a:t>.]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5176614" y="1995686"/>
            <a:ext cx="1998990" cy="21602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331640" y="2161702"/>
            <a:ext cx="72008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305073" y="2224210"/>
            <a:ext cx="688208" cy="195814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0" bIns="36000" rtlCol="0">
            <a:spAutoFit/>
          </a:bodyPr>
          <a:lstStyle/>
          <a:p>
            <a:pPr algn="ctr"/>
            <a:r>
              <a:rPr lang="en-US" sz="800" dirty="0">
                <a:solidFill>
                  <a:srgbClr val="000000"/>
                </a:solidFill>
              </a:rPr>
              <a:t>Substrate</a:t>
            </a:r>
            <a:endParaRPr lang="en-US" sz="800" baseline="-25000" dirty="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58680" y="986207"/>
            <a:ext cx="688208" cy="195814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0" bIns="36000" rtlCol="0">
            <a:spAutoFit/>
          </a:bodyPr>
          <a:lstStyle/>
          <a:p>
            <a:pPr algn="ctr"/>
            <a:r>
              <a:rPr lang="en-US" sz="800" dirty="0" err="1">
                <a:solidFill>
                  <a:srgbClr val="000000"/>
                </a:solidFill>
              </a:rPr>
              <a:t>Nb</a:t>
            </a:r>
            <a:r>
              <a:rPr lang="en-US" sz="800" dirty="0">
                <a:solidFill>
                  <a:srgbClr val="000000"/>
                </a:solidFill>
              </a:rPr>
              <a:t> target</a:t>
            </a:r>
            <a:endParaRPr lang="en-US" sz="800" baseline="-25000" dirty="0">
              <a:solidFill>
                <a:srgbClr val="00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189596" y="2211710"/>
            <a:ext cx="214052" cy="86409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901380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Characterization by simple resonators (examples)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575171"/>
            <a:ext cx="2165489" cy="29523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5517" y="3548012"/>
            <a:ext cx="2165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TE011 demountable cavity at 6.5 GHz, NbN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517" y="4371328"/>
            <a:ext cx="1663960" cy="25484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4163432"/>
            <a:ext cx="861961" cy="1873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1880" y="621708"/>
            <a:ext cx="2232723" cy="286355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742596" y="3515886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000000"/>
                </a:solidFill>
              </a:rPr>
              <a:t>Microstrip</a:t>
            </a:r>
            <a:r>
              <a:rPr lang="en-US" sz="1400" dirty="0">
                <a:solidFill>
                  <a:srgbClr val="000000"/>
                </a:solidFill>
              </a:rPr>
              <a:t> resonator at 3.5 GHz, NbTiN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59215" y="4476901"/>
            <a:ext cx="2098051" cy="22681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91880" y="4069341"/>
            <a:ext cx="3225044" cy="18428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63888" y="4281668"/>
            <a:ext cx="2331955" cy="16302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296486" y="897044"/>
            <a:ext cx="2470651" cy="230832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00"/>
                </a:solidFill>
              </a:rPr>
              <a:t>Very promising </a:t>
            </a:r>
            <a:r>
              <a:rPr lang="en-US" sz="1600" dirty="0">
                <a:solidFill>
                  <a:srgbClr val="1E5AAE"/>
                </a:solidFill>
              </a:rPr>
              <a:t>R</a:t>
            </a:r>
            <a:r>
              <a:rPr lang="en-US" sz="1600" baseline="-25000" dirty="0">
                <a:solidFill>
                  <a:srgbClr val="1E5AAE"/>
                </a:solidFill>
              </a:rPr>
              <a:t>BCS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00"/>
                </a:solidFill>
              </a:rPr>
              <a:t>High </a:t>
            </a:r>
            <a:r>
              <a:rPr lang="en-US" sz="1600" dirty="0">
                <a:solidFill>
                  <a:srgbClr val="1E5AAE"/>
                </a:solidFill>
              </a:rPr>
              <a:t>R</a:t>
            </a:r>
            <a:r>
              <a:rPr lang="en-US" sz="1600" baseline="-25000" dirty="0">
                <a:solidFill>
                  <a:srgbClr val="1E5AAE"/>
                </a:solidFill>
              </a:rPr>
              <a:t>res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00"/>
                </a:solidFill>
              </a:rPr>
              <a:t>Little effect of external DC </a:t>
            </a:r>
            <a:r>
              <a:rPr lang="en-US" sz="1600" dirty="0">
                <a:solidFill>
                  <a:srgbClr val="1E5AAE"/>
                </a:solidFill>
              </a:rPr>
              <a:t>magnetic field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>
              <a:solidFill>
                <a:srgbClr val="1E5AAE"/>
              </a:solidFill>
            </a:endParaRPr>
          </a:p>
          <a:p>
            <a:r>
              <a:rPr lang="en-US" sz="1600" dirty="0">
                <a:solidFill>
                  <a:srgbClr val="000000"/>
                </a:solidFill>
              </a:rPr>
              <a:t>(Lot of work done for SC-RF devices in many labs)</a:t>
            </a:r>
          </a:p>
        </p:txBody>
      </p:sp>
    </p:spTree>
    <p:extLst>
      <p:ext uri="{BB962C8B-B14F-4D97-AF65-F5344CB8AC3E}">
        <p14:creationId xmlns:p14="http://schemas.microsoft.com/office/powerpoint/2010/main" val="324001524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Cavity coatings: CEA-Saclay (TE011 plates at 4 GHz)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915566"/>
            <a:ext cx="5921387" cy="24745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152" y="1067892"/>
            <a:ext cx="3076799" cy="24019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126432" y="1082914"/>
            <a:ext cx="95949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Tc = 16.0 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740352" y="1713667"/>
            <a:ext cx="104445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Tc = 16.31 K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083951" y="2065929"/>
            <a:ext cx="104445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Tc = 16.17 K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728" y="3579862"/>
            <a:ext cx="2590607" cy="26123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576" y="3841100"/>
            <a:ext cx="1864947" cy="22495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28556" y="4148856"/>
            <a:ext cx="127791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Proc. SRF 1991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6300" y="3618625"/>
            <a:ext cx="3904052" cy="26849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804769" y="3908117"/>
            <a:ext cx="127791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Proc. SRF 1993</a:t>
            </a:r>
          </a:p>
        </p:txBody>
      </p:sp>
      <p:cxnSp>
        <p:nvCxnSpPr>
          <p:cNvPr id="17" name="Straight Arrow Connector 16"/>
          <p:cNvCxnSpPr>
            <a:stCxn id="15" idx="3"/>
          </p:cNvCxnSpPr>
          <p:nvPr/>
        </p:nvCxnSpPr>
        <p:spPr>
          <a:xfrm flipV="1">
            <a:off x="5082683" y="4046616"/>
            <a:ext cx="730184" cy="1"/>
          </a:xfrm>
          <a:prstGeom prst="straightConnector1">
            <a:avLst/>
          </a:prstGeom>
          <a:ln w="1270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991599" y="3911129"/>
            <a:ext cx="286328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Development towards 1.5 GHz stopped</a:t>
            </a:r>
          </a:p>
        </p:txBody>
      </p:sp>
    </p:spTree>
    <p:extLst>
      <p:ext uri="{BB962C8B-B14F-4D97-AF65-F5344CB8AC3E}">
        <p14:creationId xmlns:p14="http://schemas.microsoft.com/office/powerpoint/2010/main" val="190650493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Sputtering of 500 MHz at CERN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35" y="740683"/>
            <a:ext cx="4324935" cy="33743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3299612" y="1146460"/>
            <a:ext cx="0" cy="2016224"/>
          </a:xfrm>
          <a:prstGeom prst="line">
            <a:avLst/>
          </a:prstGeom>
          <a:ln w="9525">
            <a:solidFill>
              <a:srgbClr val="00000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113779" y="1543480"/>
            <a:ext cx="123681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rgbClr val="000000"/>
                </a:solidFill>
              </a:rPr>
              <a:t>T</a:t>
            </a:r>
            <a:r>
              <a:rPr lang="en-US" sz="1200" baseline="-25000" dirty="0" err="1">
                <a:solidFill>
                  <a:srgbClr val="000000"/>
                </a:solidFill>
              </a:rPr>
              <a:t>coating</a:t>
            </a:r>
            <a:r>
              <a:rPr lang="en-US" sz="1200" dirty="0">
                <a:solidFill>
                  <a:srgbClr val="000000"/>
                </a:solidFill>
              </a:rPr>
              <a:t> ≈ 200 °C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4285358"/>
            <a:ext cx="3923927" cy="34470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44678" y="4466421"/>
            <a:ext cx="12779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Proc. SRF 1991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t="11783"/>
          <a:stretch/>
        </p:blipFill>
        <p:spPr>
          <a:xfrm>
            <a:off x="5551646" y="678810"/>
            <a:ext cx="3223277" cy="177235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634035" y="2843693"/>
            <a:ext cx="29463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Formation of nitrides</a:t>
            </a:r>
          </a:p>
          <a:p>
            <a:pPr algn="ctr"/>
            <a:endParaRPr lang="en-US" dirty="0">
              <a:solidFill>
                <a:srgbClr val="000000"/>
              </a:solidFill>
            </a:endParaRPr>
          </a:p>
          <a:p>
            <a:pPr algn="ctr"/>
            <a:r>
              <a:rPr lang="en-US" dirty="0">
                <a:solidFill>
                  <a:srgbClr val="000000"/>
                </a:solidFill>
              </a:rPr>
              <a:t>Sputtering yield: </a:t>
            </a:r>
            <a:r>
              <a:rPr lang="en-US" dirty="0" err="1">
                <a:solidFill>
                  <a:srgbClr val="000000"/>
                </a:solidFill>
              </a:rPr>
              <a:t>Y</a:t>
            </a:r>
            <a:r>
              <a:rPr lang="en-US" baseline="-25000" dirty="0" err="1">
                <a:solidFill>
                  <a:srgbClr val="000000"/>
                </a:solidFill>
              </a:rPr>
              <a:t>Nb</a:t>
            </a:r>
            <a:r>
              <a:rPr lang="en-US" baseline="-25000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&gt; </a:t>
            </a:r>
            <a:r>
              <a:rPr lang="en-US" dirty="0" err="1">
                <a:solidFill>
                  <a:srgbClr val="000000"/>
                </a:solidFill>
              </a:rPr>
              <a:t>Y</a:t>
            </a:r>
            <a:r>
              <a:rPr lang="en-US" baseline="-25000" dirty="0" err="1">
                <a:solidFill>
                  <a:srgbClr val="000000"/>
                </a:solidFill>
              </a:rPr>
              <a:t>NbN</a:t>
            </a:r>
            <a:endParaRPr lang="en-US" baseline="-25000" dirty="0">
              <a:solidFill>
                <a:srgbClr val="00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7415604" y="966842"/>
            <a:ext cx="230994" cy="194421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442595" y="1390808"/>
            <a:ext cx="509803" cy="195814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0" bIns="36000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</a:rPr>
              <a:t>Ar + </a:t>
            </a:r>
            <a:r>
              <a:rPr lang="en-US" sz="800" dirty="0" err="1">
                <a:solidFill>
                  <a:srgbClr val="000000"/>
                </a:solidFill>
              </a:rPr>
              <a:t>N</a:t>
            </a:r>
            <a:r>
              <a:rPr lang="en-US" sz="800" baseline="-25000" dirty="0" err="1">
                <a:solidFill>
                  <a:srgbClr val="000000"/>
                </a:solidFill>
              </a:rPr>
              <a:t>2</a:t>
            </a:r>
            <a:r>
              <a:rPr lang="en-US" sz="800" dirty="0">
                <a:solidFill>
                  <a:srgbClr val="000000"/>
                </a:solidFill>
                <a:sym typeface="Symbol" panose="05050102010706020507" pitchFamily="18" charset="2"/>
              </a:rPr>
              <a:t></a:t>
            </a:r>
            <a:endParaRPr lang="en-US" sz="800" baseline="-25000" dirty="0">
              <a:solidFill>
                <a:srgbClr val="0000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6398" y="3990246"/>
            <a:ext cx="2878201" cy="21736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5199" y="4262753"/>
            <a:ext cx="1761399" cy="187383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6638486" y="1996954"/>
            <a:ext cx="72008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611919" y="2059462"/>
            <a:ext cx="688208" cy="195814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0" bIns="36000" rtlCol="0">
            <a:spAutoFit/>
          </a:bodyPr>
          <a:lstStyle/>
          <a:p>
            <a:pPr algn="ctr"/>
            <a:r>
              <a:rPr lang="en-US" sz="800" dirty="0">
                <a:solidFill>
                  <a:srgbClr val="000000"/>
                </a:solidFill>
              </a:rPr>
              <a:t>Substrate</a:t>
            </a:r>
            <a:endParaRPr lang="en-US" sz="800" baseline="-25000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65526" y="821459"/>
            <a:ext cx="688208" cy="195814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0" bIns="36000" rtlCol="0">
            <a:spAutoFit/>
          </a:bodyPr>
          <a:lstStyle/>
          <a:p>
            <a:pPr algn="ctr"/>
            <a:r>
              <a:rPr lang="en-US" sz="800" dirty="0" err="1">
                <a:solidFill>
                  <a:srgbClr val="000000"/>
                </a:solidFill>
              </a:rPr>
              <a:t>Nb</a:t>
            </a:r>
            <a:r>
              <a:rPr lang="en-US" sz="800" dirty="0">
                <a:solidFill>
                  <a:srgbClr val="000000"/>
                </a:solidFill>
              </a:rPr>
              <a:t> target</a:t>
            </a:r>
            <a:endParaRPr lang="en-US" sz="800" baseline="-25000" dirty="0">
              <a:solidFill>
                <a:srgbClr val="00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6496442" y="2046962"/>
            <a:ext cx="214052" cy="86409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72928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18513" r="17308" b="15600"/>
          <a:stretch/>
        </p:blipFill>
        <p:spPr>
          <a:xfrm>
            <a:off x="5102934" y="732707"/>
            <a:ext cx="3861553" cy="34991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Sputtering of 500 MHz at CERN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57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4285358"/>
            <a:ext cx="3923927" cy="34470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44678" y="4466421"/>
            <a:ext cx="12779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Proc. SRF 1991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979" y="645606"/>
            <a:ext cx="3982981" cy="348001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71600" y="1039985"/>
            <a:ext cx="167648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Measured T</a:t>
            </a:r>
            <a:r>
              <a:rPr lang="en-US" sz="1200" baseline="-25000" dirty="0">
                <a:solidFill>
                  <a:srgbClr val="FF0000"/>
                </a:solidFill>
              </a:rPr>
              <a:t>c</a:t>
            </a:r>
            <a:r>
              <a:rPr lang="en-US" sz="1200" dirty="0">
                <a:solidFill>
                  <a:srgbClr val="FF0000"/>
                </a:solidFill>
              </a:rPr>
              <a:t> ≈ 14.5 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83768" y="1535354"/>
            <a:ext cx="1170513" cy="5232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R</a:t>
            </a:r>
            <a:r>
              <a:rPr lang="en-US" sz="1400" baseline="-25000" dirty="0">
                <a:solidFill>
                  <a:srgbClr val="FF0000"/>
                </a:solidFill>
              </a:rPr>
              <a:t>BCS</a:t>
            </a:r>
            <a:r>
              <a:rPr lang="en-US" sz="1400" dirty="0">
                <a:solidFill>
                  <a:srgbClr val="FF0000"/>
                </a:solidFill>
              </a:rPr>
              <a:t> = 9 n</a:t>
            </a:r>
            <a:r>
              <a:rPr lang="en-US" sz="1400" dirty="0">
                <a:solidFill>
                  <a:srgbClr val="FF0000"/>
                </a:solidFill>
                <a:sym typeface="Symbol" panose="05050102010706020507" pitchFamily="18" charset="2"/>
              </a:rPr>
              <a:t></a:t>
            </a:r>
          </a:p>
          <a:p>
            <a:r>
              <a:rPr lang="en-US" sz="1400" dirty="0">
                <a:solidFill>
                  <a:srgbClr val="FF0000"/>
                </a:solidFill>
              </a:rPr>
              <a:t>R</a:t>
            </a:r>
            <a:r>
              <a:rPr lang="en-US" sz="1400" baseline="-25000" dirty="0">
                <a:solidFill>
                  <a:srgbClr val="FF0000"/>
                </a:solidFill>
              </a:rPr>
              <a:t>res</a:t>
            </a:r>
            <a:r>
              <a:rPr lang="en-US" sz="1400" dirty="0">
                <a:solidFill>
                  <a:srgbClr val="FF0000"/>
                </a:solidFill>
              </a:rPr>
              <a:t> = 18 n</a:t>
            </a:r>
            <a:r>
              <a:rPr lang="en-US" sz="1400" dirty="0">
                <a:solidFill>
                  <a:srgbClr val="FF0000"/>
                </a:solidFill>
                <a:sym typeface="Symbol" panose="05050102010706020507" pitchFamily="18" charset="2"/>
              </a:rPr>
              <a:t>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1162" y="4339521"/>
            <a:ext cx="25987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</a:rPr>
              <a:t>Scaled LEP specs for bulk Nb @ 4.5 K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796136" y="3507854"/>
            <a:ext cx="1237574" cy="831667"/>
          </a:xfrm>
          <a:prstGeom prst="straightConnector1">
            <a:avLst/>
          </a:prstGeom>
          <a:ln w="1270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773090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Grain-boundary model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58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2935" y="3514005"/>
            <a:ext cx="3118051" cy="19487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082246" y="3690755"/>
            <a:ext cx="1842171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dirty="0" err="1">
                <a:solidFill>
                  <a:srgbClr val="000000"/>
                </a:solidFill>
              </a:rPr>
              <a:t>Phys.Rev.B</a:t>
            </a:r>
            <a:r>
              <a:rPr lang="en-US" sz="1050" dirty="0">
                <a:solidFill>
                  <a:srgbClr val="000000"/>
                </a:solidFill>
              </a:rPr>
              <a:t> 43 (1991) 6128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1981" y="926166"/>
            <a:ext cx="1533536" cy="4933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7478" y="843558"/>
            <a:ext cx="2319051" cy="6191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513" y="987574"/>
            <a:ext cx="2878201" cy="33504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3024" y="1612829"/>
            <a:ext cx="1327958" cy="47167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16" y="1536634"/>
            <a:ext cx="1843177" cy="624068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740352" y="1234302"/>
            <a:ext cx="66651" cy="185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33258" y="4416414"/>
            <a:ext cx="2098051" cy="22681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65923" y="4008854"/>
            <a:ext cx="3225044" cy="184288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37931" y="4221181"/>
            <a:ext cx="2331955" cy="1630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591067" y="2277771"/>
                <a:ext cx="2564086" cy="4458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sz="1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  <m: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sz="1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1067" y="2277771"/>
                <a:ext cx="2564086" cy="445828"/>
              </a:xfrm>
              <a:prstGeom prst="rect">
                <a:avLst/>
              </a:prstGeom>
              <a:blipFill>
                <a:blip r:embed="rId11"/>
                <a:stretch>
                  <a:fillRect t="-1370" b="-136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Picture 3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60032" y="2870072"/>
            <a:ext cx="1269905" cy="493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25766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361" y="2324960"/>
            <a:ext cx="4073407" cy="23122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Grain boundaries fit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59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0253" y="595205"/>
            <a:ext cx="4391827" cy="955735"/>
          </a:xfrm>
          <a:prstGeom prst="rect">
            <a:avLst/>
          </a:prstGeom>
        </p:spPr>
      </p:pic>
      <p:cxnSp>
        <p:nvCxnSpPr>
          <p:cNvPr id="14" name="Straight Arrow Connector 13"/>
          <p:cNvCxnSpPr>
            <a:stCxn id="18" idx="4"/>
          </p:cNvCxnSpPr>
          <p:nvPr/>
        </p:nvCxnSpPr>
        <p:spPr>
          <a:xfrm>
            <a:off x="2734906" y="1550940"/>
            <a:ext cx="0" cy="17532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323408" y="3279485"/>
            <a:ext cx="180698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sym typeface="Symbol" panose="05050102010706020507" pitchFamily="18" charset="2"/>
              </a:rPr>
              <a:t></a:t>
            </a:r>
            <a:r>
              <a:rPr lang="en-US" sz="1200" baseline="-25000" dirty="0">
                <a:solidFill>
                  <a:srgbClr val="000000"/>
                </a:solidFill>
                <a:sym typeface="Symbol" panose="05050102010706020507" pitchFamily="18" charset="2"/>
              </a:rPr>
              <a:t>Grain-Boundaries</a:t>
            </a:r>
            <a:r>
              <a:rPr lang="en-US" sz="1200" dirty="0">
                <a:solidFill>
                  <a:srgbClr val="000000"/>
                </a:solidFill>
                <a:sym typeface="Symbol" panose="05050102010706020507" pitchFamily="18" charset="2"/>
              </a:rPr>
              <a:t> [µcm</a:t>
            </a:r>
            <a:r>
              <a:rPr lang="en-US" sz="1200" dirty="0">
                <a:solidFill>
                  <a:srgbClr val="000000"/>
                </a:solidFill>
              </a:rPr>
              <a:t>]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772461" y="2280118"/>
            <a:ext cx="0" cy="39923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2501629" y="1360799"/>
            <a:ext cx="466554" cy="190141"/>
          </a:xfrm>
          <a:prstGeom prst="ellipse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0988" y="1737932"/>
            <a:ext cx="2217354" cy="15874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9925" y="1954842"/>
            <a:ext cx="2381224" cy="15362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80988" y="2149275"/>
            <a:ext cx="2114936" cy="184353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15920" y="4468772"/>
            <a:ext cx="1383712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</a:rPr>
              <a:t>S.C. – Thesis 1990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68209" y="1855029"/>
            <a:ext cx="2081339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>
              <a:tabLst>
                <a:tab pos="715963" algn="l"/>
              </a:tabLst>
            </a:pPr>
            <a:r>
              <a:rPr lang="en-US" sz="1400" dirty="0">
                <a:solidFill>
                  <a:srgbClr val="000000"/>
                </a:solidFill>
                <a:sym typeface="Symbol" panose="05050102010706020507" pitchFamily="18" charset="2"/>
              </a:rPr>
              <a:t></a:t>
            </a:r>
            <a:r>
              <a:rPr lang="en-US" sz="1400" baseline="-25000" dirty="0">
                <a:solidFill>
                  <a:srgbClr val="000000"/>
                </a:solidFill>
                <a:sym typeface="Symbol" panose="05050102010706020507" pitchFamily="18" charset="2"/>
              </a:rPr>
              <a:t>intragrain</a:t>
            </a:r>
            <a:r>
              <a:rPr lang="en-US" sz="1400" dirty="0">
                <a:solidFill>
                  <a:srgbClr val="000000"/>
                </a:solidFill>
                <a:sym typeface="Symbol" panose="05050102010706020507" pitchFamily="18" charset="2"/>
              </a:rPr>
              <a:t>	≈ 40÷50 µcm</a:t>
            </a:r>
          </a:p>
          <a:p>
            <a:pPr>
              <a:tabLst>
                <a:tab pos="715963" algn="l"/>
              </a:tabLst>
            </a:pPr>
            <a:r>
              <a:rPr lang="en-US" sz="1400" dirty="0">
                <a:solidFill>
                  <a:srgbClr val="000000"/>
                </a:solidFill>
                <a:sym typeface="Symbol" panose="05050102010706020507" pitchFamily="18" charset="2"/>
              </a:rPr>
              <a:t></a:t>
            </a:r>
            <a:r>
              <a:rPr lang="en-US" sz="1400" baseline="-25000" dirty="0">
                <a:solidFill>
                  <a:srgbClr val="000000"/>
                </a:solidFill>
                <a:sym typeface="Symbol" panose="05050102010706020507" pitchFamily="18" charset="2"/>
              </a:rPr>
              <a:t>G.B.</a:t>
            </a:r>
            <a:r>
              <a:rPr lang="en-US" sz="1400" dirty="0">
                <a:solidFill>
                  <a:srgbClr val="000000"/>
                </a:solidFill>
                <a:sym typeface="Symbol" panose="05050102010706020507" pitchFamily="18" charset="2"/>
              </a:rPr>
              <a:t> 	≈ 20÷30 µcm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7380312" y="2412398"/>
            <a:ext cx="0" cy="45315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787369" y="2899704"/>
            <a:ext cx="14269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sym typeface="Symbol" panose="05050102010706020507" pitchFamily="18" charset="2"/>
              </a:rPr>
              <a:t>30÷40% of total</a:t>
            </a:r>
            <a:endParaRPr lang="en-US" sz="1400" dirty="0"/>
          </a:p>
        </p:txBody>
      </p:sp>
      <p:sp>
        <p:nvSpPr>
          <p:cNvPr id="24" name="Oval 23"/>
          <p:cNvSpPr/>
          <p:nvPr/>
        </p:nvSpPr>
        <p:spPr>
          <a:xfrm>
            <a:off x="6676837" y="2108470"/>
            <a:ext cx="1401520" cy="303928"/>
          </a:xfrm>
          <a:prstGeom prst="ellipse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291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2" name="Slide Number Placeholder 4"/>
          <p:cNvSpPr txBox="1">
            <a:spLocks/>
          </p:cNvSpPr>
          <p:nvPr/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350"/>
              <a:pPr/>
              <a:t>6</a:t>
            </a:fld>
            <a:endParaRPr lang="en-US" sz="1350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29" y="276721"/>
            <a:ext cx="7145257" cy="4031733"/>
          </a:xfrm>
          <a:prstGeom prst="rect">
            <a:avLst/>
          </a:prstGeom>
          <a:ln>
            <a:solidFill>
              <a:schemeClr val="accent2">
                <a:shade val="50000"/>
              </a:schemeClr>
            </a:solidFill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2642" y="4206272"/>
            <a:ext cx="3233446" cy="905493"/>
          </a:xfrm>
          <a:prstGeom prst="rect">
            <a:avLst/>
          </a:prstGeom>
          <a:ln>
            <a:solidFill>
              <a:schemeClr val="accent2">
                <a:shade val="50000"/>
              </a:schemeClr>
            </a:solidFill>
          </a:ln>
        </p:spPr>
      </p:pic>
      <p:sp>
        <p:nvSpPr>
          <p:cNvPr id="37" name="Oval 36"/>
          <p:cNvSpPr/>
          <p:nvPr/>
        </p:nvSpPr>
        <p:spPr>
          <a:xfrm>
            <a:off x="4467652" y="605790"/>
            <a:ext cx="2138442" cy="131769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5" r="1218"/>
          <a:stretch/>
        </p:blipFill>
        <p:spPr>
          <a:xfrm>
            <a:off x="6784759" y="1653855"/>
            <a:ext cx="2277425" cy="2542728"/>
          </a:xfrm>
          <a:prstGeom prst="rect">
            <a:avLst/>
          </a:prstGeom>
        </p:spPr>
      </p:pic>
      <p:cxnSp>
        <p:nvCxnSpPr>
          <p:cNvPr id="41" name="Straight Connector 40"/>
          <p:cNvCxnSpPr>
            <a:cxnSpLocks/>
          </p:cNvCxnSpPr>
          <p:nvPr/>
        </p:nvCxnSpPr>
        <p:spPr>
          <a:xfrm flipH="1" flipV="1">
            <a:off x="5556246" y="1508576"/>
            <a:ext cx="1518470" cy="954062"/>
          </a:xfrm>
          <a:prstGeom prst="lin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2" name="Rectangle 41"/>
          <p:cNvSpPr/>
          <p:nvPr/>
        </p:nvSpPr>
        <p:spPr>
          <a:xfrm>
            <a:off x="5061622" y="1458913"/>
            <a:ext cx="475251" cy="16190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BE7718-50A2-4F63-A5ED-EE6207817A1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60F613-3A05-49B0-BCDB-E26612C0BC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AFE16D-1786-4763-86C0-FFA776815D17}"/>
              </a:ext>
            </a:extLst>
          </p:cNvPr>
          <p:cNvSpPr/>
          <p:nvPr/>
        </p:nvSpPr>
        <p:spPr>
          <a:xfrm>
            <a:off x="5058308" y="1306320"/>
            <a:ext cx="497938" cy="16190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8FC50FA-D3AE-4B96-97F0-0E26489EAF08}"/>
              </a:ext>
            </a:extLst>
          </p:cNvPr>
          <p:cNvCxnSpPr>
            <a:cxnSpLocks/>
          </p:cNvCxnSpPr>
          <p:nvPr/>
        </p:nvCxnSpPr>
        <p:spPr>
          <a:xfrm flipH="1">
            <a:off x="5540823" y="1094096"/>
            <a:ext cx="1208248" cy="268928"/>
          </a:xfrm>
          <a:prstGeom prst="lin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1557285F-105C-4F92-BD4D-2FCCD4D82D8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1504"/>
          <a:stretch/>
        </p:blipFill>
        <p:spPr>
          <a:xfrm>
            <a:off x="6621517" y="373545"/>
            <a:ext cx="2360493" cy="1114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18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2" grpId="0" animBg="1"/>
      <p:bldP spid="14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Sputtering of 1.5 GHz at CERN at 350 °C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5762" y="1115524"/>
            <a:ext cx="2971578" cy="23511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1082506"/>
            <a:ext cx="3102197" cy="24218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4261" y="1125695"/>
            <a:ext cx="3238259" cy="24001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4678" y="4466421"/>
            <a:ext cx="20986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M. Marino - Proc. SRF 1997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60032" y="3717155"/>
            <a:ext cx="3575018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>
              <a:tabLst>
                <a:tab pos="715963" algn="l"/>
              </a:tabLst>
            </a:pPr>
            <a:r>
              <a:rPr lang="en-US" sz="1400" dirty="0">
                <a:solidFill>
                  <a:srgbClr val="000000"/>
                </a:solidFill>
                <a:sym typeface="Symbol" panose="05050102010706020507" pitchFamily="18" charset="2"/>
              </a:rPr>
              <a:t>Analysis: </a:t>
            </a:r>
            <a:r>
              <a:rPr lang="en-US" sz="1400" baseline="-25000" dirty="0">
                <a:solidFill>
                  <a:srgbClr val="000000"/>
                </a:solidFill>
                <a:sym typeface="Symbol" panose="05050102010706020507" pitchFamily="18" charset="2"/>
              </a:rPr>
              <a:t>G.B.</a:t>
            </a:r>
            <a:r>
              <a:rPr lang="en-US" sz="1400" dirty="0">
                <a:solidFill>
                  <a:srgbClr val="000000"/>
                </a:solidFill>
                <a:sym typeface="Symbol" panose="05050102010706020507" pitchFamily="18" charset="2"/>
              </a:rPr>
              <a:t> &lt; 20 % of the total resistivity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71284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developments: </a:t>
            </a:r>
            <a:r>
              <a:rPr lang="en-US" dirty="0" err="1"/>
              <a:t>optimise</a:t>
            </a:r>
            <a:r>
              <a:rPr lang="en-US" dirty="0"/>
              <a:t> coating temperature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4402596"/>
            <a:ext cx="29177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Massimo Marino PhD Thesis 1999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283" y="586262"/>
            <a:ext cx="5928643" cy="36790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026" y="730350"/>
            <a:ext cx="1031051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1.5 GHz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974227" y="1982434"/>
            <a:ext cx="597478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974227" y="2211710"/>
            <a:ext cx="597478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263558" y="709638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Nb/Cu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263558" y="2331092"/>
            <a:ext cx="7649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1÷3 n</a:t>
            </a:r>
            <a:r>
              <a:rPr lang="en-US" sz="1400" dirty="0">
                <a:solidFill>
                  <a:srgbClr val="000000"/>
                </a:solidFill>
                <a:sym typeface="Symbol" panose="05050102010706020507" pitchFamily="18" charset="2"/>
              </a:rPr>
              <a:t>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54447" y="1814008"/>
            <a:ext cx="734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150 °C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270924" y="2885794"/>
            <a:ext cx="769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400 n</a:t>
            </a:r>
            <a:r>
              <a:rPr lang="en-US" sz="1400" dirty="0">
                <a:solidFill>
                  <a:srgbClr val="000000"/>
                </a:solidFill>
                <a:sym typeface="Symbol" panose="05050102010706020507" pitchFamily="18" charset="2"/>
              </a:rPr>
              <a:t>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968887" y="2484980"/>
            <a:ext cx="597478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970016" y="3039682"/>
            <a:ext cx="597478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5796136" y="2366313"/>
            <a:ext cx="720080" cy="272556"/>
          </a:xfrm>
          <a:prstGeom prst="rect">
            <a:avLst/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5796136" y="2875258"/>
            <a:ext cx="720080" cy="272556"/>
          </a:xfrm>
          <a:prstGeom prst="rect">
            <a:avLst/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83163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Known limitations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4800" y="801306"/>
            <a:ext cx="56884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Limit of pumping speed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Cathode temperature and surface ratio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Sputtering profile of cathode, differential adsorption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Atomic composition distribution on cavity Ti/Nb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7008" y="0"/>
            <a:ext cx="2699792" cy="471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2241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Known limitations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4800" y="801306"/>
            <a:ext cx="56884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Limit of pumping speed and cathode surface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Cathode temperature and surface ratio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Sputtering profile of cathode, differential adsorption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Atomic composition distribution on cavity Ti/Nb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7008" y="0"/>
            <a:ext cx="2699792" cy="47140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4800" y="3077209"/>
            <a:ext cx="5906425" cy="646331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>
              <a:tabLst>
                <a:tab pos="715963" algn="l"/>
              </a:tabLst>
            </a:pPr>
            <a:r>
              <a:rPr lang="en-US" dirty="0">
                <a:solidFill>
                  <a:srgbClr val="000000"/>
                </a:solidFill>
                <a:sym typeface="Symbol" panose="05050102010706020507" pitchFamily="18" charset="2"/>
              </a:rPr>
              <a:t>Control of instabilities problematic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715963" algn="l"/>
              </a:tabLst>
            </a:pPr>
            <a:r>
              <a:rPr lang="en-US" dirty="0">
                <a:sym typeface="Symbol" panose="05050102010706020507" pitchFamily="18" charset="2"/>
              </a:rPr>
              <a:t>New techniques: pulsed sputtering (loss of efficiency)</a:t>
            </a:r>
          </a:p>
        </p:txBody>
      </p:sp>
    </p:spTree>
    <p:extLst>
      <p:ext uri="{BB962C8B-B14F-4D97-AF65-F5344CB8AC3E}">
        <p14:creationId xmlns:p14="http://schemas.microsoft.com/office/powerpoint/2010/main" val="148133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Known limitations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4800" y="801306"/>
            <a:ext cx="56884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Limit of pumping speed and cathode surface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Cathode 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Sputtering profile of cathode, differential adsorption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Atomic composition distribution on cavity Ti/Nb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10671" y="985007"/>
            <a:ext cx="4011908" cy="30089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3528" y="2832744"/>
            <a:ext cx="4608512" cy="92333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715963" algn="l"/>
              </a:tabLst>
            </a:pPr>
            <a:r>
              <a:rPr lang="en-US" dirty="0">
                <a:solidFill>
                  <a:srgbClr val="000000"/>
                </a:solidFill>
                <a:sym typeface="Symbol" panose="05050102010706020507" pitchFamily="18" charset="2"/>
              </a:rPr>
              <a:t>Evolution of cathode composition during sputtering through </a:t>
            </a:r>
            <a:r>
              <a:rPr lang="en-US" dirty="0" err="1">
                <a:solidFill>
                  <a:srgbClr val="000000"/>
                </a:solidFill>
                <a:sym typeface="Symbol" panose="05050102010706020507" pitchFamily="18" charset="2"/>
              </a:rPr>
              <a:t>N</a:t>
            </a:r>
            <a:r>
              <a:rPr lang="en-US" baseline="-25000" dirty="0" err="1">
                <a:solidFill>
                  <a:srgbClr val="000000"/>
                </a:solidFill>
                <a:sym typeface="Symbol" panose="05050102010706020507" pitchFamily="18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Symbol" panose="05050102010706020507" pitchFamily="18" charset="2"/>
              </a:rPr>
              <a:t> absorption.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715963" algn="l"/>
              </a:tabLst>
            </a:pPr>
            <a:r>
              <a:rPr lang="en-US" dirty="0">
                <a:sym typeface="Symbol" panose="05050102010706020507" pitchFamily="18" charset="2"/>
              </a:rPr>
              <a:t>Cooling of cathode</a:t>
            </a:r>
          </a:p>
        </p:txBody>
      </p:sp>
    </p:spTree>
    <p:extLst>
      <p:ext uri="{BB962C8B-B14F-4D97-AF65-F5344CB8AC3E}">
        <p14:creationId xmlns:p14="http://schemas.microsoft.com/office/powerpoint/2010/main" val="323470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Known limitations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4800" y="801306"/>
            <a:ext cx="56884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Limit of pumping speed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Cathode temperature and surface ratio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Sputtering profile of cathode, differential adsorption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Atomic composition distribution on cavity Ti/Nb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10671" y="985007"/>
            <a:ext cx="4011908" cy="30089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3528" y="2859782"/>
            <a:ext cx="4968552" cy="92333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715963" algn="l"/>
              </a:tabLst>
            </a:pPr>
            <a:r>
              <a:rPr lang="en-US" dirty="0" err="1">
                <a:solidFill>
                  <a:srgbClr val="000000"/>
                </a:solidFill>
                <a:sym typeface="Symbol" panose="05050102010706020507" pitchFamily="18" charset="2"/>
              </a:rPr>
              <a:t>N</a:t>
            </a:r>
            <a:r>
              <a:rPr lang="en-US" baseline="-25000" dirty="0" err="1">
                <a:solidFill>
                  <a:srgbClr val="000000"/>
                </a:solidFill>
                <a:sym typeface="Symbol" panose="05050102010706020507" pitchFamily="18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Symbol" panose="05050102010706020507" pitchFamily="18" charset="2"/>
              </a:rPr>
              <a:t> to </a:t>
            </a:r>
            <a:r>
              <a:rPr lang="en-US" dirty="0" err="1">
                <a:solidFill>
                  <a:srgbClr val="000000"/>
                </a:solidFill>
                <a:sym typeface="Symbol" panose="05050102010706020507" pitchFamily="18" charset="2"/>
              </a:rPr>
              <a:t>NbTi</a:t>
            </a:r>
            <a:r>
              <a:rPr lang="en-US" dirty="0">
                <a:solidFill>
                  <a:srgbClr val="000000"/>
                </a:solidFill>
                <a:sym typeface="Symbol" panose="05050102010706020507" pitchFamily="18" charset="2"/>
              </a:rPr>
              <a:t> ratio depends on position, can be problematic close to sputtering threshold.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715963" algn="l"/>
              </a:tabLst>
            </a:pPr>
            <a:r>
              <a:rPr lang="en-US" dirty="0">
                <a:sym typeface="Symbol" panose="05050102010706020507" pitchFamily="18" charset="2"/>
              </a:rPr>
              <a:t>Better designs are possible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6580341" y="1419622"/>
            <a:ext cx="80590" cy="2080323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758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Known limitations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4800" y="801306"/>
            <a:ext cx="56884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Limit of pumping speed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Cathode temperature and surface ratio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Sputtering profile of cathode, differential adsorption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Atomic composition distribution on cavity Ti/Nb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CD06EC-A65D-4E5E-9DB3-974D494A9A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731" y="2078272"/>
            <a:ext cx="4399208" cy="264420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03A42EE-9BF9-43B5-9851-FF8302545D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7008" y="0"/>
            <a:ext cx="2699792" cy="471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74356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Known limitations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4800" y="801306"/>
            <a:ext cx="56884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Limit of pumping speed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Cathode temperature and surface ratio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Sputtering profile of cathode, differential adsorption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Atomic composition distribution on cavity Ti/Nb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2035104"/>
            <a:ext cx="4399208" cy="264420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3528" y="2832744"/>
            <a:ext cx="4032448" cy="120032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715963" algn="l"/>
              </a:tabLst>
            </a:pPr>
            <a:r>
              <a:rPr lang="en-US" dirty="0">
                <a:solidFill>
                  <a:srgbClr val="000000"/>
                </a:solidFill>
                <a:sym typeface="Symbol" panose="05050102010706020507" pitchFamily="18" charset="2"/>
              </a:rPr>
              <a:t>Non homogenous composition along cavity meridian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715963" algn="l"/>
              </a:tabLst>
            </a:pPr>
            <a:r>
              <a:rPr lang="en-US" dirty="0">
                <a:sym typeface="Symbol" panose="05050102010706020507" pitchFamily="18" charset="2"/>
              </a:rPr>
              <a:t>(Can be troublesome for </a:t>
            </a:r>
            <a:r>
              <a:rPr lang="en-US" dirty="0" err="1">
                <a:sym typeface="Symbol" panose="05050102010706020507" pitchFamily="18" charset="2"/>
              </a:rPr>
              <a:t>Nb</a:t>
            </a:r>
            <a:r>
              <a:rPr lang="en-US" baseline="-25000" dirty="0" err="1">
                <a:sym typeface="Symbol" panose="05050102010706020507" pitchFamily="18" charset="2"/>
              </a:rPr>
              <a:t>3</a:t>
            </a:r>
            <a:r>
              <a:rPr lang="en-US" dirty="0" err="1">
                <a:sym typeface="Symbol" panose="05050102010706020507" pitchFamily="18" charset="2"/>
              </a:rPr>
              <a:t>Sn</a:t>
            </a:r>
            <a:r>
              <a:rPr lang="en-US" dirty="0">
                <a:sym typeface="Symbol" panose="05050102010706020507" pitchFamily="18" charset="2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715963" algn="l"/>
              </a:tabLst>
            </a:pPr>
            <a:r>
              <a:rPr lang="en-US" dirty="0">
                <a:sym typeface="Symbol" panose="05050102010706020507" pitchFamily="18" charset="2"/>
              </a:rPr>
              <a:t>Better cathode design</a:t>
            </a:r>
          </a:p>
        </p:txBody>
      </p:sp>
    </p:spTree>
    <p:extLst>
      <p:ext uri="{BB962C8B-B14F-4D97-AF65-F5344CB8AC3E}">
        <p14:creationId xmlns:p14="http://schemas.microsoft.com/office/powerpoint/2010/main" val="369786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NbN</a:t>
            </a:r>
            <a:r>
              <a:rPr lang="en-US" dirty="0"/>
              <a:t> and </a:t>
            </a:r>
            <a:r>
              <a:rPr lang="en-US" dirty="0" err="1"/>
              <a:t>NbTiN</a:t>
            </a:r>
            <a:r>
              <a:rPr lang="en-US" dirty="0"/>
              <a:t> by </a:t>
            </a:r>
            <a:r>
              <a:rPr lang="en-US" dirty="0">
                <a:solidFill>
                  <a:srgbClr val="FF0000"/>
                </a:solidFill>
              </a:rPr>
              <a:t>PE-ALD</a:t>
            </a:r>
            <a:r>
              <a:rPr lang="en-US" dirty="0"/>
              <a:t> @ Cornell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4995" t="19412" r="6996"/>
          <a:stretch/>
        </p:blipFill>
        <p:spPr>
          <a:xfrm>
            <a:off x="1914042" y="771550"/>
            <a:ext cx="6985158" cy="360168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2008" y="4524183"/>
            <a:ext cx="190770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courtesy T. </a:t>
            </a:r>
            <a:r>
              <a:rPr lang="en-US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Oseroff</a:t>
            </a:r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Cornell U.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9411" y="3380743"/>
            <a:ext cx="154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Plasma-Enhanced Atomic Layer Deposition</a:t>
            </a:r>
            <a:endParaRPr lang="en-GB" sz="1200" dirty="0">
              <a:solidFill>
                <a:srgbClr val="0000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290" y="2205650"/>
            <a:ext cx="707434" cy="108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478" y="967118"/>
            <a:ext cx="703589" cy="1080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4290" y="967118"/>
            <a:ext cx="707434" cy="108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0478" y="2205650"/>
            <a:ext cx="707434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41131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44800" y="636389"/>
            <a:ext cx="8654400" cy="4095601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Motivation (one of several): the </a:t>
            </a:r>
            <a:r>
              <a:rPr lang="en-US" dirty="0">
                <a:solidFill>
                  <a:srgbClr val="FF0000"/>
                </a:solidFill>
              </a:rPr>
              <a:t>FCC-</a:t>
            </a:r>
            <a:r>
              <a:rPr lang="en-US" dirty="0" err="1">
                <a:solidFill>
                  <a:srgbClr val="FF0000"/>
                </a:solidFill>
              </a:rPr>
              <a:t>ee</a:t>
            </a:r>
            <a:r>
              <a:rPr lang="en-US" dirty="0"/>
              <a:t> study</a:t>
            </a:r>
          </a:p>
          <a:p>
            <a:endParaRPr lang="en-US" dirty="0"/>
          </a:p>
          <a:p>
            <a:r>
              <a:rPr lang="en-US" dirty="0"/>
              <a:t>State of the art of </a:t>
            </a:r>
            <a:r>
              <a:rPr lang="en-US" dirty="0">
                <a:solidFill>
                  <a:srgbClr val="FF0000"/>
                </a:solidFill>
              </a:rPr>
              <a:t>bulk Nb</a:t>
            </a:r>
          </a:p>
          <a:p>
            <a:endParaRPr lang="en-US" dirty="0"/>
          </a:p>
          <a:p>
            <a:r>
              <a:rPr lang="en-US" dirty="0"/>
              <a:t>Techniques for </a:t>
            </a:r>
            <a:r>
              <a:rPr lang="en-US" dirty="0" err="1">
                <a:solidFill>
                  <a:srgbClr val="FF0000"/>
                </a:solidFill>
              </a:rPr>
              <a:t>Nb</a:t>
            </a:r>
            <a:r>
              <a:rPr lang="en-US" baseline="-25000" dirty="0" err="1">
                <a:solidFill>
                  <a:srgbClr val="FF0000"/>
                </a:solidFill>
              </a:rPr>
              <a:t>3</a:t>
            </a:r>
            <a:r>
              <a:rPr lang="en-US" dirty="0" err="1">
                <a:solidFill>
                  <a:srgbClr val="FF0000"/>
                </a:solidFill>
              </a:rPr>
              <a:t>Sn</a:t>
            </a:r>
            <a:r>
              <a:rPr lang="en-US" dirty="0"/>
              <a:t> SRF cavities:</a:t>
            </a:r>
          </a:p>
          <a:p>
            <a:pPr lvl="1"/>
            <a:r>
              <a:rPr lang="en-US" dirty="0"/>
              <a:t>Thermal diffusion of </a:t>
            </a:r>
            <a:r>
              <a:rPr lang="en-US" dirty="0">
                <a:solidFill>
                  <a:srgbClr val="FF0000"/>
                </a:solidFill>
              </a:rPr>
              <a:t>Sn </a:t>
            </a:r>
            <a:r>
              <a:rPr lang="en-US" dirty="0" err="1">
                <a:solidFill>
                  <a:srgbClr val="FF0000"/>
                </a:solidFill>
              </a:rPr>
              <a:t>vapours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Liquid Sn diffusion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Magnetron sputtering</a:t>
            </a:r>
          </a:p>
          <a:p>
            <a:endParaRPr lang="en-US" dirty="0"/>
          </a:p>
          <a:p>
            <a:r>
              <a:rPr lang="en-US" dirty="0"/>
              <a:t>Techniques for </a:t>
            </a:r>
            <a:r>
              <a:rPr lang="en-US" dirty="0">
                <a:solidFill>
                  <a:srgbClr val="FF0000"/>
                </a:solidFill>
              </a:rPr>
              <a:t>NbN / NbTiN</a:t>
            </a:r>
            <a:r>
              <a:rPr lang="en-US" dirty="0"/>
              <a:t> SRF cavities</a:t>
            </a:r>
          </a:p>
          <a:p>
            <a:pPr lvl="1"/>
            <a:r>
              <a:rPr lang="en-US" dirty="0"/>
              <a:t>Thermal </a:t>
            </a:r>
            <a:r>
              <a:rPr lang="en-US" dirty="0">
                <a:solidFill>
                  <a:srgbClr val="FF0000"/>
                </a:solidFill>
              </a:rPr>
              <a:t>diffusion of 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Magnetron sputtering</a:t>
            </a:r>
          </a:p>
          <a:p>
            <a:endParaRPr lang="en-US" dirty="0"/>
          </a:p>
          <a:p>
            <a:r>
              <a:rPr lang="en-US" dirty="0"/>
              <a:t>Techniques for other materials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MgB</a:t>
            </a:r>
            <a:r>
              <a:rPr lang="en-US" baseline="-25000" dirty="0" err="1">
                <a:solidFill>
                  <a:srgbClr val="FF0000"/>
                </a:solidFill>
              </a:rPr>
              <a:t>2</a:t>
            </a:r>
            <a:endParaRPr lang="en-US" baseline="-25000" dirty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REBCO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321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CB9E2-B07C-4B46-A84F-4B91BEAFB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International Linear Collider (ILC) – 500 GeV CM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352417-7DD5-4E6E-9D34-DD0F5AE096B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DBEB6B-7E67-405E-9018-2F4293EE14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A1B704-FE34-4755-BF14-B2A12B0088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CBA89F-7E8F-464A-A083-75684422E8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1504"/>
          <a:stretch/>
        </p:blipFill>
        <p:spPr>
          <a:xfrm>
            <a:off x="-180528" y="808629"/>
            <a:ext cx="5607856" cy="26485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0F8DE6D-DE69-4DFF-AC8A-DDC746A5AB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4982" y="915566"/>
            <a:ext cx="3822808" cy="330192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E3E408E-665C-4FE3-AECA-8C6C7E2C563D}"/>
              </a:ext>
            </a:extLst>
          </p:cNvPr>
          <p:cNvSpPr txBox="1"/>
          <p:nvPr/>
        </p:nvSpPr>
        <p:spPr>
          <a:xfrm>
            <a:off x="1969586" y="4048217"/>
            <a:ext cx="27398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E</a:t>
            </a:r>
            <a:r>
              <a:rPr lang="en-US" sz="1600" baseline="-25000" dirty="0" err="1"/>
              <a:t>acc</a:t>
            </a:r>
            <a:r>
              <a:rPr lang="en-US" sz="1600" dirty="0"/>
              <a:t> 31.5 MV/m @ Q</a:t>
            </a:r>
            <a:r>
              <a:rPr lang="en-US" sz="1600" baseline="-25000" dirty="0"/>
              <a:t>0 </a:t>
            </a:r>
            <a:r>
              <a:rPr lang="en-US" sz="1600" dirty="0"/>
              <a:t>&gt; 10</a:t>
            </a:r>
            <a:r>
              <a:rPr lang="en-US" sz="1600" baseline="30000" dirty="0"/>
              <a:t>10</a:t>
            </a:r>
            <a:endParaRPr lang="en-GB" sz="1600" baseline="30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96BBC4F-B68D-4F24-B045-C44126FB18E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96270" y="3316403"/>
            <a:ext cx="3686486" cy="83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71838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CAC12-F7D9-4181-A2D6-8839445CE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41604" t="12395" b="7958"/>
          <a:stretch/>
        </p:blipFill>
        <p:spPr>
          <a:xfrm>
            <a:off x="1979712" y="699542"/>
            <a:ext cx="5255584" cy="4032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21779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MgB</a:t>
            </a:r>
            <a:r>
              <a:rPr lang="en-US" baseline="-25000" dirty="0" err="1"/>
              <a:t>2</a:t>
            </a:r>
            <a:r>
              <a:rPr lang="en-US" dirty="0"/>
              <a:t> by </a:t>
            </a:r>
            <a:r>
              <a:rPr lang="en-GB" dirty="0"/>
              <a:t>HPCVD at Temple University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7467" y="821845"/>
            <a:ext cx="6229065" cy="371952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2008" y="4524183"/>
            <a:ext cx="190770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Xiaoxing Xi – Temple U.</a:t>
            </a:r>
          </a:p>
        </p:txBody>
      </p:sp>
    </p:spTree>
    <p:extLst>
      <p:ext uri="{BB962C8B-B14F-4D97-AF65-F5344CB8AC3E}">
        <p14:creationId xmlns:p14="http://schemas.microsoft.com/office/powerpoint/2010/main" val="244843965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8610"/>
          <a:stretch/>
        </p:blipFill>
        <p:spPr>
          <a:xfrm>
            <a:off x="101789" y="0"/>
            <a:ext cx="9000000" cy="4626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65463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results on samples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9571"/>
          <a:stretch/>
        </p:blipFill>
        <p:spPr>
          <a:xfrm>
            <a:off x="539552" y="587554"/>
            <a:ext cx="5904656" cy="400377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2008" y="4524183"/>
            <a:ext cx="190770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Xiaoxing Xi – Temple U.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44208" y="2427734"/>
            <a:ext cx="25376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</a:rPr>
              <a:t>Mg-Cu eutectic liquid promote growth </a:t>
            </a:r>
            <a:r>
              <a:rPr lang="en-GB" sz="1200" dirty="0" err="1">
                <a:solidFill>
                  <a:srgbClr val="000000"/>
                </a:solidFill>
              </a:rPr>
              <a:t>aty</a:t>
            </a:r>
            <a:r>
              <a:rPr lang="en-GB" sz="1200" dirty="0">
                <a:solidFill>
                  <a:srgbClr val="000000"/>
                </a:solidFill>
              </a:rPr>
              <a:t> low temperature process, &lt;</a:t>
            </a:r>
            <a:r>
              <a:rPr lang="en-GB" sz="1200" dirty="0" err="1">
                <a:solidFill>
                  <a:srgbClr val="000000"/>
                </a:solidFill>
              </a:rPr>
              <a:t>500°C</a:t>
            </a:r>
            <a:r>
              <a:rPr lang="en-GB" sz="1200" dirty="0">
                <a:solidFill>
                  <a:srgbClr val="000000"/>
                </a:solidFill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00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err="1">
                <a:solidFill>
                  <a:srgbClr val="000000"/>
                </a:solidFill>
              </a:rPr>
              <a:t>MgCu</a:t>
            </a:r>
            <a:r>
              <a:rPr lang="en-GB" sz="1200" baseline="-25000" dirty="0" err="1">
                <a:solidFill>
                  <a:srgbClr val="000000"/>
                </a:solidFill>
              </a:rPr>
              <a:t>2</a:t>
            </a:r>
            <a:r>
              <a:rPr lang="en-GB" sz="1200" dirty="0">
                <a:solidFill>
                  <a:srgbClr val="000000"/>
                </a:solidFill>
              </a:rPr>
              <a:t> alloy layer grows on top of Cu substrate</a:t>
            </a:r>
            <a:endParaRPr lang="en-U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53152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7958"/>
          <a:stretch/>
        </p:blipFill>
        <p:spPr>
          <a:xfrm>
            <a:off x="29736" y="0"/>
            <a:ext cx="9000000" cy="465998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2008" y="4515966"/>
            <a:ext cx="190770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Xiaoxing Xi – Temple U.</a:t>
            </a:r>
          </a:p>
        </p:txBody>
      </p:sp>
    </p:spTree>
    <p:extLst>
      <p:ext uri="{BB962C8B-B14F-4D97-AF65-F5344CB8AC3E}">
        <p14:creationId xmlns:p14="http://schemas.microsoft.com/office/powerpoint/2010/main" val="387887497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7958"/>
          <a:stretch/>
        </p:blipFill>
        <p:spPr>
          <a:xfrm>
            <a:off x="35496" y="0"/>
            <a:ext cx="9000000" cy="465998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2008" y="4524183"/>
            <a:ext cx="190770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Xiaoxing Xi – Temple U.</a:t>
            </a:r>
          </a:p>
        </p:txBody>
      </p:sp>
    </p:spTree>
    <p:extLst>
      <p:ext uri="{BB962C8B-B14F-4D97-AF65-F5344CB8AC3E}">
        <p14:creationId xmlns:p14="http://schemas.microsoft.com/office/powerpoint/2010/main" val="159922645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7958"/>
          <a:stretch/>
        </p:blipFill>
        <p:spPr>
          <a:xfrm>
            <a:off x="35496" y="0"/>
            <a:ext cx="9000000" cy="465998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2008" y="4524183"/>
            <a:ext cx="190770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Xiaoxing Xi – Temple U.</a:t>
            </a:r>
          </a:p>
        </p:txBody>
      </p:sp>
    </p:spTree>
    <p:extLst>
      <p:ext uri="{BB962C8B-B14F-4D97-AF65-F5344CB8AC3E}">
        <p14:creationId xmlns:p14="http://schemas.microsoft.com/office/powerpoint/2010/main" val="27438454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7958"/>
          <a:stretch/>
        </p:blipFill>
        <p:spPr>
          <a:xfrm>
            <a:off x="35496" y="0"/>
            <a:ext cx="9000000" cy="465998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2008" y="4524183"/>
            <a:ext cx="190770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Xiaoxing Xi – Temple U.</a:t>
            </a:r>
          </a:p>
        </p:txBody>
      </p:sp>
    </p:spTree>
    <p:extLst>
      <p:ext uri="{BB962C8B-B14F-4D97-AF65-F5344CB8AC3E}">
        <p14:creationId xmlns:p14="http://schemas.microsoft.com/office/powerpoint/2010/main" val="183978081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7958"/>
          <a:stretch/>
        </p:blipFill>
        <p:spPr>
          <a:xfrm>
            <a:off x="35496" y="0"/>
            <a:ext cx="9000000" cy="46599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15199" y="180938"/>
            <a:ext cx="5701105" cy="73866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Poor RF properties due to </a:t>
            </a:r>
            <a:r>
              <a:rPr lang="en-GB" sz="1400" dirty="0">
                <a:solidFill>
                  <a:srgbClr val="FF0000"/>
                </a:solidFill>
              </a:rPr>
              <a:t>poor connectivity of </a:t>
            </a:r>
            <a:r>
              <a:rPr lang="en-GB" sz="1400" dirty="0" err="1">
                <a:solidFill>
                  <a:srgbClr val="FF0000"/>
                </a:solidFill>
              </a:rPr>
              <a:t>MgB</a:t>
            </a:r>
            <a:r>
              <a:rPr lang="en-GB" sz="1400" baseline="-25000" dirty="0" err="1">
                <a:solidFill>
                  <a:srgbClr val="FF0000"/>
                </a:solidFill>
              </a:rPr>
              <a:t>2</a:t>
            </a:r>
            <a:r>
              <a:rPr lang="en-GB" sz="1400" dirty="0">
                <a:solidFill>
                  <a:srgbClr val="FF0000"/>
                </a:solidFill>
              </a:rPr>
              <a:t> coating</a:t>
            </a:r>
            <a:r>
              <a:rPr lang="en-GB" sz="1400" dirty="0"/>
              <a:t> caused by </a:t>
            </a:r>
            <a:r>
              <a:rPr lang="en-GB" sz="1400" dirty="0">
                <a:solidFill>
                  <a:srgbClr val="FF0000"/>
                </a:solidFill>
              </a:rPr>
              <a:t>incomplete reaction of B with Mg-Cu</a:t>
            </a:r>
            <a:r>
              <a:rPr lang="en-GB" sz="1400" dirty="0"/>
              <a:t> alloy.</a:t>
            </a:r>
          </a:p>
          <a:p>
            <a:r>
              <a:rPr lang="en-GB" sz="1400" dirty="0">
                <a:solidFill>
                  <a:srgbClr val="FF0000"/>
                </a:solidFill>
              </a:rPr>
              <a:t>Longer time deposition </a:t>
            </a:r>
            <a:r>
              <a:rPr lang="en-GB" sz="1400" dirty="0"/>
              <a:t>can achieve more complete reaction. 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72008" y="4524183"/>
            <a:ext cx="190770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Xiaoxing Xi – Temple U.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9307497-DCF7-4724-AA34-09276850FD35}"/>
              </a:ext>
            </a:extLst>
          </p:cNvPr>
          <p:cNvSpPr/>
          <p:nvPr/>
        </p:nvSpPr>
        <p:spPr>
          <a:xfrm rot="151510">
            <a:off x="1005625" y="1840640"/>
            <a:ext cx="3194359" cy="187264"/>
          </a:xfrm>
          <a:prstGeom prst="rect">
            <a:avLst/>
          </a:prstGeom>
          <a:solidFill>
            <a:srgbClr val="FFCCC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Copper </a:t>
            </a:r>
            <a:endParaRPr lang="en-GB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00195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62270B-08E2-4B32-A81C-25BF5003294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0A3FDD-484F-47CA-AA71-332B283146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JUAS 2021 - SRF seminar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B63B43-8479-44C5-900E-FDFC221621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CC458A1-5570-41A7-B5D2-1519F9C2E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High-Temperature Superconductors</a:t>
            </a:r>
            <a:endParaRPr lang="en-GB" dirty="0"/>
          </a:p>
        </p:txBody>
      </p:sp>
      <p:pic>
        <p:nvPicPr>
          <p:cNvPr id="7" name="Picture 6" descr="A picture containing light&#10;&#10;Description automatically generated">
            <a:extLst>
              <a:ext uri="{FF2B5EF4-FFF2-40B4-BE49-F238E27FC236}">
                <a16:creationId xmlns:a16="http://schemas.microsoft.com/office/drawing/2014/main" id="{C5F04481-277C-46A3-B817-C06EC5CFC1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3" y="1094671"/>
            <a:ext cx="4852531" cy="27522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53184F6-04CF-4A8F-BCDD-69BEE06F8C33}"/>
              </a:ext>
            </a:extLst>
          </p:cNvPr>
          <p:cNvSpPr txBox="1"/>
          <p:nvPr/>
        </p:nvSpPr>
        <p:spPr>
          <a:xfrm>
            <a:off x="1" y="4481917"/>
            <a:ext cx="485253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000000"/>
                </a:solidFill>
              </a:rPr>
              <a:t>By </a:t>
            </a:r>
            <a:r>
              <a:rPr lang="en-GB" sz="800" dirty="0" err="1">
                <a:solidFill>
                  <a:srgbClr val="000000"/>
                </a:solidFill>
              </a:rPr>
              <a:t>PJRay</a:t>
            </a:r>
            <a:r>
              <a:rPr lang="en-GB" sz="800" dirty="0">
                <a:solidFill>
                  <a:srgbClr val="000000"/>
                </a:solidFill>
              </a:rPr>
              <a:t> - Own work, CC BY-SA 4.0, https://commons.wikimedia.org/w/index.php?curid=46193149</a:t>
            </a:r>
          </a:p>
        </p:txBody>
      </p:sp>
      <p:pic>
        <p:nvPicPr>
          <p:cNvPr id="13" name="Picture 12" descr="A diagram of a ferris wheel&#10;&#10;Description automatically generated with low confidence">
            <a:extLst>
              <a:ext uri="{FF2B5EF4-FFF2-40B4-BE49-F238E27FC236}">
                <a16:creationId xmlns:a16="http://schemas.microsoft.com/office/drawing/2014/main" id="{04BD2D8D-2F99-4965-B4E5-A96470B7132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6096" y="1116797"/>
            <a:ext cx="1720100" cy="2432837"/>
          </a:xfrm>
          <a:prstGeom prst="rect">
            <a:avLst/>
          </a:prstGeom>
        </p:spPr>
      </p:pic>
      <p:pic>
        <p:nvPicPr>
          <p:cNvPr id="14" name="Picture 4" descr="C:\Users\Emilio\Google Drive\AAASync\Tl1223_FET\1223.jpg">
            <a:extLst>
              <a:ext uri="{FF2B5EF4-FFF2-40B4-BE49-F238E27FC236}">
                <a16:creationId xmlns:a16="http://schemas.microsoft.com/office/drawing/2014/main" id="{E8E261D6-C973-459B-A988-D43BBDD03B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3068" y="1011189"/>
            <a:ext cx="1570575" cy="264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6E39A21-F8EA-41B6-B6FA-E24B94A55504}"/>
              </a:ext>
            </a:extLst>
          </p:cNvPr>
          <p:cNvSpPr txBox="1"/>
          <p:nvPr/>
        </p:nvSpPr>
        <p:spPr>
          <a:xfrm>
            <a:off x="5868144" y="3645292"/>
            <a:ext cx="10054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Y-123</a:t>
            </a:r>
          </a:p>
          <a:p>
            <a:pPr algn="ctr"/>
            <a:r>
              <a:rPr lang="en-US" dirty="0"/>
              <a:t>YBCO</a:t>
            </a:r>
          </a:p>
          <a:p>
            <a:pPr algn="ctr"/>
            <a:r>
              <a:rPr lang="en-US" dirty="0"/>
              <a:t>REBCO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0E5FAA-55E8-4979-A6A5-E8109C340252}"/>
              </a:ext>
            </a:extLst>
          </p:cNvPr>
          <p:cNvSpPr txBox="1"/>
          <p:nvPr/>
        </p:nvSpPr>
        <p:spPr>
          <a:xfrm>
            <a:off x="7594890" y="3699249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Tl-1223</a:t>
            </a:r>
            <a:endParaRPr lang="en-GB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C483E65-B4C6-4735-A240-FFFAC29DB928}"/>
              </a:ext>
            </a:extLst>
          </p:cNvPr>
          <p:cNvSpPr/>
          <p:nvPr/>
        </p:nvSpPr>
        <p:spPr>
          <a:xfrm>
            <a:off x="1475656" y="2541522"/>
            <a:ext cx="648072" cy="216024"/>
          </a:xfrm>
          <a:prstGeom prst="ellipse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4315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1603B-FDFD-40C8-89D7-BDD411FC9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of the art: bulk niobium + nitrogen doping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9180C9-EDE5-4EA0-B33D-015BC3E35AA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AA4D75-9EF7-45A2-9E2F-8470FBD0AE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D9ACC8-CB05-4728-B770-E5448EE721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7C3C37-EB89-4619-A415-2E48BCC01B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601"/>
          <a:stretch/>
        </p:blipFill>
        <p:spPr>
          <a:xfrm>
            <a:off x="1144339" y="699542"/>
            <a:ext cx="6855321" cy="44439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BBD079-B9ED-438C-954F-DC413F44AB99}"/>
              </a:ext>
            </a:extLst>
          </p:cNvPr>
          <p:cNvSpPr txBox="1"/>
          <p:nvPr/>
        </p:nvSpPr>
        <p:spPr>
          <a:xfrm>
            <a:off x="107504" y="4443958"/>
            <a:ext cx="15247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A. </a:t>
            </a:r>
            <a:r>
              <a:rPr lang="en-US" sz="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Grassellino</a:t>
            </a:r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FNAL</a:t>
            </a:r>
          </a:p>
        </p:txBody>
      </p:sp>
    </p:spTree>
    <p:extLst>
      <p:ext uri="{BB962C8B-B14F-4D97-AF65-F5344CB8AC3E}">
        <p14:creationId xmlns:p14="http://schemas.microsoft.com/office/powerpoint/2010/main" val="103898096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REBCO: old idea, new materials and technologies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80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r="26244"/>
          <a:stretch/>
        </p:blipFill>
        <p:spPr>
          <a:xfrm>
            <a:off x="244800" y="4181340"/>
            <a:ext cx="3452189" cy="550650"/>
          </a:xfrm>
          <a:prstGeom prst="rect">
            <a:avLst/>
          </a:prstGeom>
        </p:spPr>
      </p:pic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3923928" y="4224971"/>
            <a:ext cx="2880320" cy="433405"/>
            <a:chOff x="370204" y="1689905"/>
            <a:chExt cx="6390667" cy="961609"/>
          </a:xfrm>
        </p:grpSpPr>
        <p:pic>
          <p:nvPicPr>
            <p:cNvPr id="16" name="Grafik 15" descr="TU_Signet.gif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9116" y="1918783"/>
              <a:ext cx="1713819" cy="503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2" descr="ATI-Logo_Small_9x5cm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9902" y="1824003"/>
              <a:ext cx="1259591" cy="693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7821" y="1884959"/>
              <a:ext cx="1543050" cy="5715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204" y="1689905"/>
              <a:ext cx="1449698" cy="961609"/>
            </a:xfrm>
            <a:prstGeom prst="rect">
              <a:avLst/>
            </a:prstGeom>
          </p:spPr>
        </p:pic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855" y="4215779"/>
            <a:ext cx="1859332" cy="453445"/>
          </a:xfrm>
          <a:prstGeom prst="rect">
            <a:avLst/>
          </a:prstGeom>
        </p:spPr>
      </p:pic>
      <p:sp>
        <p:nvSpPr>
          <p:cNvPr id="22" name="Content Placeholder 2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Collaboration within CERN </a:t>
            </a:r>
            <a:r>
              <a:rPr lang="en-US" sz="1800" dirty="0">
                <a:solidFill>
                  <a:srgbClr val="FF0000"/>
                </a:solidFill>
              </a:rPr>
              <a:t>FCC-</a:t>
            </a:r>
            <a:r>
              <a:rPr lang="en-US" sz="1800" dirty="0" err="1">
                <a:solidFill>
                  <a:srgbClr val="FF0000"/>
                </a:solidFill>
              </a:rPr>
              <a:t>hh</a:t>
            </a:r>
            <a:r>
              <a:rPr lang="en-US" sz="1800" dirty="0">
                <a:solidFill>
                  <a:srgbClr val="FF0000"/>
                </a:solidFill>
              </a:rPr>
              <a:t> study </a:t>
            </a:r>
            <a:r>
              <a:rPr lang="en-US" sz="1800" dirty="0"/>
              <a:t>to apply </a:t>
            </a:r>
            <a:r>
              <a:rPr lang="en-US" sz="1800" dirty="0">
                <a:solidFill>
                  <a:srgbClr val="FF0000"/>
                </a:solidFill>
              </a:rPr>
              <a:t>HTS for beam impedance reduction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</a:rPr>
              <a:t>Operation at 50 K, 16 T, needed J</a:t>
            </a:r>
            <a:r>
              <a:rPr lang="en-US" sz="1600" baseline="-25000" dirty="0">
                <a:solidFill>
                  <a:srgbClr val="FF0000"/>
                </a:solidFill>
              </a:rPr>
              <a:t>c</a:t>
            </a:r>
            <a:r>
              <a:rPr lang="en-US" sz="1600" dirty="0">
                <a:solidFill>
                  <a:srgbClr val="FF0000"/>
                </a:solidFill>
              </a:rPr>
              <a:t> of 25 kA/</a:t>
            </a:r>
            <a:r>
              <a:rPr lang="en-US" sz="1600" dirty="0" err="1">
                <a:solidFill>
                  <a:srgbClr val="FF0000"/>
                </a:solidFill>
              </a:rPr>
              <a:t>cm</a:t>
            </a:r>
            <a:r>
              <a:rPr lang="en-US" sz="1600" baseline="30000" dirty="0" err="1">
                <a:solidFill>
                  <a:srgbClr val="FF0000"/>
                </a:solidFill>
              </a:rPr>
              <a:t>2</a:t>
            </a:r>
            <a:endParaRPr lang="en-US" sz="1600" dirty="0">
              <a:solidFill>
                <a:srgbClr val="FF0000"/>
              </a:solidFill>
            </a:endParaRPr>
          </a:p>
          <a:p>
            <a:endParaRPr lang="en-US" sz="1200" dirty="0">
              <a:solidFill>
                <a:srgbClr val="000000"/>
              </a:solidFill>
            </a:endParaRPr>
          </a:p>
          <a:p>
            <a:r>
              <a:rPr lang="en-US" sz="1200" dirty="0">
                <a:solidFill>
                  <a:srgbClr val="000000"/>
                </a:solidFill>
              </a:rPr>
              <a:t>S. Calatroni, E. Bellingeri, C. Ferdeghini, M. Putti, R. Vaglio, T. Baumgartner and M. Eisterer, </a:t>
            </a:r>
            <a:r>
              <a:rPr lang="en-US" sz="1200" i="1" dirty="0">
                <a:solidFill>
                  <a:srgbClr val="000000"/>
                </a:solidFill>
              </a:rPr>
              <a:t>“Thallium-based high-temperature superconductors for beam impedance mitigation in the Future Circular Collider”</a:t>
            </a:r>
            <a:r>
              <a:rPr lang="en-US" sz="1200" dirty="0">
                <a:solidFill>
                  <a:srgbClr val="000000"/>
                </a:solidFill>
              </a:rPr>
              <a:t>, </a:t>
            </a:r>
            <a:r>
              <a:rPr lang="en-US" sz="1200" dirty="0" err="1">
                <a:solidFill>
                  <a:srgbClr val="000000"/>
                </a:solidFill>
              </a:rPr>
              <a:t>Supercond</a:t>
            </a:r>
            <a:r>
              <a:rPr lang="en-US" sz="1200" dirty="0">
                <a:solidFill>
                  <a:srgbClr val="000000"/>
                </a:solidFill>
              </a:rPr>
              <a:t>. Sci. Technol. 30 (2017) 075002</a:t>
            </a:r>
          </a:p>
          <a:p>
            <a:r>
              <a:rPr lang="en-US" sz="1200" dirty="0">
                <a:solidFill>
                  <a:srgbClr val="000000"/>
                </a:solidFill>
              </a:rPr>
              <a:t>T. Puig, P. </a:t>
            </a:r>
            <a:r>
              <a:rPr lang="en-US" sz="1200" dirty="0" err="1">
                <a:solidFill>
                  <a:srgbClr val="000000"/>
                </a:solidFill>
              </a:rPr>
              <a:t>Krkotić</a:t>
            </a:r>
            <a:r>
              <a:rPr lang="en-US" sz="1200" dirty="0">
                <a:solidFill>
                  <a:srgbClr val="000000"/>
                </a:solidFill>
              </a:rPr>
              <a:t>, A. Romanov, J. O’Callaghan, D. A. Zanin, H. Neupert, P. C. Pinto, P. Demolon, A. Granadeiro Costa, M. Taborelli, F. Perez, M. Pont, J. Gutierrez and S. Calatroni, </a:t>
            </a:r>
            <a:r>
              <a:rPr lang="en-US" sz="1200" i="1" dirty="0">
                <a:solidFill>
                  <a:srgbClr val="000000"/>
                </a:solidFill>
              </a:rPr>
              <a:t>“Coated conductor technology for the </a:t>
            </a:r>
            <a:r>
              <a:rPr lang="en-US" sz="1200" i="1" dirty="0" err="1">
                <a:solidFill>
                  <a:srgbClr val="000000"/>
                </a:solidFill>
              </a:rPr>
              <a:t>beamscreen</a:t>
            </a:r>
            <a:r>
              <a:rPr lang="en-US" sz="1200" i="1" dirty="0">
                <a:solidFill>
                  <a:srgbClr val="000000"/>
                </a:solidFill>
              </a:rPr>
              <a:t> chamber of future high energy circular colliders”</a:t>
            </a:r>
            <a:r>
              <a:rPr lang="en-US" sz="1200" dirty="0">
                <a:solidFill>
                  <a:srgbClr val="000000"/>
                </a:solidFill>
              </a:rPr>
              <a:t>, </a:t>
            </a:r>
            <a:r>
              <a:rPr lang="en-US" sz="1200" dirty="0" err="1">
                <a:solidFill>
                  <a:srgbClr val="000000"/>
                </a:solidFill>
              </a:rPr>
              <a:t>Supercond</a:t>
            </a:r>
            <a:r>
              <a:rPr lang="en-US" sz="1200" dirty="0">
                <a:solidFill>
                  <a:srgbClr val="000000"/>
                </a:solidFill>
              </a:rPr>
              <a:t>. Sci. Technol. 32 (2019) 094006</a:t>
            </a:r>
          </a:p>
          <a:p>
            <a:endParaRPr lang="en-US" sz="1200" dirty="0">
              <a:solidFill>
                <a:srgbClr val="000000"/>
              </a:solidFill>
            </a:endParaRPr>
          </a:p>
          <a:p>
            <a:r>
              <a:rPr lang="en-US" sz="1800" dirty="0"/>
              <a:t>Important results on RF behavior of HTS in presence of strong magnetic field</a:t>
            </a:r>
          </a:p>
          <a:p>
            <a:pPr lvl="1"/>
            <a:r>
              <a:rPr lang="en-US" sz="1600" dirty="0"/>
              <a:t>Potential use for </a:t>
            </a:r>
            <a:r>
              <a:rPr lang="en-US" sz="1600" dirty="0">
                <a:solidFill>
                  <a:srgbClr val="FF0000"/>
                </a:solidFill>
              </a:rPr>
              <a:t>muon collider capture cavities</a:t>
            </a:r>
            <a:r>
              <a:rPr lang="en-US" sz="1600" dirty="0"/>
              <a:t>, SRF cavities for </a:t>
            </a:r>
            <a:r>
              <a:rPr lang="en-US" sz="1600" dirty="0" err="1">
                <a:solidFill>
                  <a:srgbClr val="FF0000"/>
                </a:solidFill>
              </a:rPr>
              <a:t>axion</a:t>
            </a:r>
            <a:r>
              <a:rPr lang="en-US" sz="1600" dirty="0">
                <a:solidFill>
                  <a:srgbClr val="FF0000"/>
                </a:solidFill>
              </a:rPr>
              <a:t> detection</a:t>
            </a:r>
            <a:r>
              <a:rPr lang="en-US" sz="1600" dirty="0"/>
              <a:t>, </a:t>
            </a:r>
          </a:p>
          <a:p>
            <a:pPr lvl="1"/>
            <a:r>
              <a:rPr lang="en-US" sz="1600" dirty="0"/>
              <a:t>Potential operation at </a:t>
            </a:r>
            <a:r>
              <a:rPr lang="en-US" sz="1600" dirty="0">
                <a:solidFill>
                  <a:srgbClr val="FF0000"/>
                </a:solidFill>
              </a:rPr>
              <a:t>77 K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60771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REBCO: how to make cavities?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4236"/>
          <a:stretch/>
        </p:blipFill>
        <p:spPr>
          <a:xfrm>
            <a:off x="1690" y="764293"/>
            <a:ext cx="4282278" cy="8061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216" y="1692727"/>
            <a:ext cx="2207949" cy="253961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1763" y="750680"/>
            <a:ext cx="4992237" cy="7686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4078"/>
          <a:stretch/>
        </p:blipFill>
        <p:spPr>
          <a:xfrm>
            <a:off x="3635896" y="3190587"/>
            <a:ext cx="2555734" cy="157858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42740" t="-137" r="-1" b="86593"/>
          <a:stretch/>
        </p:blipFill>
        <p:spPr>
          <a:xfrm>
            <a:off x="35496" y="699542"/>
            <a:ext cx="2638874" cy="1370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220" y="1919481"/>
            <a:ext cx="5057716" cy="2060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05884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Technique and results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7866" y="1923678"/>
            <a:ext cx="85789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Bonding technology </a:t>
            </a:r>
            <a:r>
              <a:rPr lang="en-US" sz="1600" dirty="0"/>
              <a:t>under active development (first results very encouraging)</a:t>
            </a:r>
            <a:endParaRPr lang="en-GB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67" y="699542"/>
            <a:ext cx="1970233" cy="11588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0010" y="729817"/>
            <a:ext cx="1135642" cy="1098266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4551139" y="2695298"/>
            <a:ext cx="0" cy="9148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731050" y="2695298"/>
            <a:ext cx="40174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3x improvement </a:t>
            </a:r>
            <a:r>
              <a:rPr lang="en-US" sz="1600" dirty="0"/>
              <a:t>at 8 GHz at 50 K </a:t>
            </a:r>
            <a:r>
              <a:rPr lang="en-US" sz="1600" dirty="0">
                <a:solidFill>
                  <a:srgbClr val="FF0000"/>
                </a:solidFill>
              </a:rPr>
              <a:t>compared to copper</a:t>
            </a:r>
          </a:p>
          <a:p>
            <a:r>
              <a:rPr lang="en-US" sz="1600" dirty="0">
                <a:solidFill>
                  <a:srgbClr val="FF0000"/>
                </a:solidFill>
              </a:rPr>
              <a:t>expected 20x improvement </a:t>
            </a:r>
            <a:r>
              <a:rPr lang="en-US" sz="1600" dirty="0"/>
              <a:t>at 1 GHz (f</a:t>
            </a:r>
            <a:r>
              <a:rPr lang="en-US" sz="1600" baseline="30000" dirty="0"/>
              <a:t>3/2</a:t>
            </a:r>
            <a:r>
              <a:rPr lang="en-US" sz="1600" dirty="0"/>
              <a:t>)</a:t>
            </a:r>
          </a:p>
          <a:p>
            <a:r>
              <a:rPr lang="en-US" sz="1600" dirty="0"/>
              <a:t>no degradation from stacking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784" y="717138"/>
            <a:ext cx="3722700" cy="107243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l="10205" t="10816" r="13435" b="5361"/>
          <a:stretch/>
        </p:blipFill>
        <p:spPr>
          <a:xfrm>
            <a:off x="1885548" y="2446690"/>
            <a:ext cx="2511784" cy="211037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2008" y="4524183"/>
            <a:ext cx="190770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J. Gutierrez - ICMAB</a:t>
            </a:r>
          </a:p>
        </p:txBody>
      </p:sp>
    </p:spTree>
    <p:extLst>
      <p:ext uri="{BB962C8B-B14F-4D97-AF65-F5344CB8AC3E}">
        <p14:creationId xmlns:p14="http://schemas.microsoft.com/office/powerpoint/2010/main" val="307548129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24EFF-9964-42CD-B1E1-79106E226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Spin-off: axion detection</a:t>
            </a:r>
            <a:endParaRPr lang="en-00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34A8E1-B8BB-483E-AB96-46677DD8BB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Axions</a:t>
            </a:r>
            <a:r>
              <a:rPr lang="en-US" dirty="0"/>
              <a:t> as solution for strong-CP problem</a:t>
            </a:r>
          </a:p>
          <a:p>
            <a:r>
              <a:rPr lang="en-US" dirty="0"/>
              <a:t>Axions as </a:t>
            </a:r>
            <a:r>
              <a:rPr lang="en-US" dirty="0">
                <a:solidFill>
                  <a:srgbClr val="FF0000"/>
                </a:solidFill>
              </a:rPr>
              <a:t>dark matter </a:t>
            </a:r>
            <a:r>
              <a:rPr lang="en-US" dirty="0"/>
              <a:t>candidates: </a:t>
            </a:r>
          </a:p>
          <a:p>
            <a:pPr lvl="1"/>
            <a:r>
              <a:rPr lang="en-GB" dirty="0"/>
              <a:t>Dark matter axions (low mass) converting to photons in B-Field</a:t>
            </a:r>
          </a:p>
          <a:p>
            <a:pPr lvl="1"/>
            <a:r>
              <a:rPr lang="en-GB" dirty="0"/>
              <a:t>By means of microwave cavities in solenoid magnet</a:t>
            </a:r>
          </a:p>
          <a:p>
            <a:pPr lvl="1"/>
            <a:r>
              <a:rPr lang="en-GB" dirty="0"/>
              <a:t>Sensitivity goes as </a:t>
            </a:r>
            <a:r>
              <a:rPr lang="en-GB" dirty="0" err="1">
                <a:solidFill>
                  <a:srgbClr val="FF0000"/>
                </a:solidFill>
              </a:rPr>
              <a:t>B</a:t>
            </a:r>
            <a:r>
              <a:rPr lang="en-GB" baseline="30000" dirty="0" err="1">
                <a:solidFill>
                  <a:srgbClr val="FF0000"/>
                </a:solidFill>
              </a:rPr>
              <a:t>2</a:t>
            </a:r>
            <a:r>
              <a:rPr lang="en-GB" dirty="0">
                <a:solidFill>
                  <a:srgbClr val="FF0000"/>
                </a:solidFill>
              </a:rPr>
              <a:t> V </a:t>
            </a:r>
            <a:r>
              <a:rPr lang="en-GB" dirty="0" err="1">
                <a:solidFill>
                  <a:srgbClr val="FF0000"/>
                </a:solidFill>
              </a:rPr>
              <a:t>Q</a:t>
            </a:r>
            <a:r>
              <a:rPr lang="en-GB" baseline="-25000" dirty="0" err="1">
                <a:solidFill>
                  <a:srgbClr val="FF0000"/>
                </a:solidFill>
              </a:rPr>
              <a:t>cav</a:t>
            </a:r>
            <a:r>
              <a:rPr lang="en-GB" baseline="-25000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where B is the applied field, V the total volume, Q is the quality factor of the cavity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ADMX</a:t>
            </a:r>
            <a:r>
              <a:rPr lang="en-GB" dirty="0"/>
              <a:t> type experiment: using </a:t>
            </a:r>
            <a:r>
              <a:rPr lang="en-GB" dirty="0" err="1"/>
              <a:t>tunable</a:t>
            </a:r>
            <a:r>
              <a:rPr lang="en-GB" dirty="0"/>
              <a:t> cavities in the </a:t>
            </a:r>
            <a:r>
              <a:rPr lang="en-GB" dirty="0">
                <a:solidFill>
                  <a:srgbClr val="FF0000"/>
                </a:solidFill>
              </a:rPr>
              <a:t>~1 GHz </a:t>
            </a:r>
            <a:r>
              <a:rPr lang="en-GB" dirty="0"/>
              <a:t>range</a:t>
            </a:r>
          </a:p>
          <a:p>
            <a:pPr lvl="1"/>
            <a:endParaRPr lang="en-GB" baseline="-25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DD826D-92FA-49E6-BAFA-E0473464AA0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5F6935-F78D-408B-9CA3-62D0579BE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JUAS 2021 - SRF seminar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D50260-1912-4979-8812-04CACE71D2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25661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D6C3A-B784-4C6E-AF73-58741B34E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ADMX</a:t>
            </a:r>
            <a:endParaRPr lang="en-00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6CBDD2-30FE-47D6-89F9-C33ECA693E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D23EBB-C544-45F6-AF7F-3253FBB7AF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JUAS 2021 - SRF seminar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1EB825-5D47-4E87-8330-D28E3A350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A92C5C-8943-45F6-B877-9964DAE726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" y="455206"/>
            <a:ext cx="2699403" cy="40534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AE771BA-3C18-4677-88AB-B9C30EA19C60}"/>
              </a:ext>
            </a:extLst>
          </p:cNvPr>
          <p:cNvSpPr txBox="1"/>
          <p:nvPr/>
        </p:nvSpPr>
        <p:spPr>
          <a:xfrm>
            <a:off x="194310" y="4508663"/>
            <a:ext cx="19415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</a:rPr>
              <a:t>From </a:t>
            </a:r>
            <a:r>
              <a:rPr lang="en-US" sz="1050" dirty="0" err="1">
                <a:solidFill>
                  <a:srgbClr val="000000"/>
                </a:solidFill>
              </a:rPr>
              <a:t>Gianpaolo</a:t>
            </a:r>
            <a:r>
              <a:rPr lang="en-US" sz="1050" dirty="0">
                <a:solidFill>
                  <a:srgbClr val="000000"/>
                </a:solidFill>
              </a:rPr>
              <a:t> </a:t>
            </a:r>
            <a:r>
              <a:rPr lang="en-US" sz="1050" dirty="0" err="1">
                <a:solidFill>
                  <a:srgbClr val="000000"/>
                </a:solidFill>
              </a:rPr>
              <a:t>Carosi</a:t>
            </a:r>
            <a:r>
              <a:rPr lang="en-US" sz="1050" dirty="0">
                <a:solidFill>
                  <a:srgbClr val="000000"/>
                </a:solidFill>
              </a:rPr>
              <a:t> LLNL</a:t>
            </a:r>
            <a:endParaRPr lang="en-GB" sz="1050" dirty="0">
              <a:solidFill>
                <a:srgbClr val="00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69EBBB-0EB3-4166-8B21-516DEE1F53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5058" y="455205"/>
            <a:ext cx="5401712" cy="405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52792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14057-1E8F-4B1B-B609-2D85CB388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Checking other frequencies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EE8A73-6985-4189-87B9-8459096547E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0DADEF-61F0-4226-A604-3ED0D23787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JUAS 2021 - SRF seminar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4505CE-C9A7-4E35-B168-A1956107FB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772274-48F6-4F47-BABF-4281B8ADDC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5630" y="811611"/>
            <a:ext cx="4867341" cy="36524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F3C19B-F455-43A9-BCC4-44023DB078D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258" y="547133"/>
            <a:ext cx="3282406" cy="23670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E019B28-FCF5-4DC1-BFBC-FA30703F1AF5}"/>
              </a:ext>
            </a:extLst>
          </p:cNvPr>
          <p:cNvSpPr txBox="1"/>
          <p:nvPr/>
        </p:nvSpPr>
        <p:spPr>
          <a:xfrm>
            <a:off x="284787" y="2914175"/>
            <a:ext cx="37513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Theoretical predictions (plot from Gray </a:t>
            </a:r>
            <a:r>
              <a:rPr lang="en-US" sz="1200" dirty="0" err="1">
                <a:solidFill>
                  <a:srgbClr val="000000"/>
                </a:solidFill>
              </a:rPr>
              <a:t>Rybka</a:t>
            </a:r>
            <a:r>
              <a:rPr lang="en-US" sz="1200" dirty="0">
                <a:solidFill>
                  <a:srgbClr val="000000"/>
                </a:solidFill>
              </a:rPr>
              <a:t> 2017) 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E10580-DA05-40BA-864F-07934A04898E}"/>
              </a:ext>
            </a:extLst>
          </p:cNvPr>
          <p:cNvSpPr txBox="1"/>
          <p:nvPr/>
        </p:nvSpPr>
        <p:spPr>
          <a:xfrm>
            <a:off x="240207" y="3240664"/>
            <a:ext cx="37152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FF0000"/>
                </a:solidFill>
              </a:rPr>
              <a:t>HTS</a:t>
            </a:r>
            <a:r>
              <a:rPr lang="en-US" sz="1500" dirty="0"/>
              <a:t> can have much </a:t>
            </a:r>
            <a:r>
              <a:rPr lang="en-US" sz="1500" dirty="0">
                <a:solidFill>
                  <a:srgbClr val="FF0000"/>
                </a:solidFill>
              </a:rPr>
              <a:t>better Q</a:t>
            </a:r>
            <a:r>
              <a:rPr lang="en-US" sz="1500" dirty="0"/>
              <a:t> at lower frequencies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/>
              <a:t>There is a </a:t>
            </a:r>
            <a:r>
              <a:rPr lang="en-US" sz="1500" dirty="0">
                <a:solidFill>
                  <a:srgbClr val="FF0000"/>
                </a:solidFill>
              </a:rPr>
              <a:t>crossover</a:t>
            </a:r>
            <a:r>
              <a:rPr lang="en-US" sz="1500" dirty="0"/>
              <a:t> with copper at </a:t>
            </a:r>
            <a:r>
              <a:rPr lang="en-US" sz="1500" dirty="0">
                <a:solidFill>
                  <a:srgbClr val="FF0000"/>
                </a:solidFill>
              </a:rPr>
              <a:t>high frequencies</a:t>
            </a:r>
            <a:r>
              <a:rPr lang="en-US" sz="1500" dirty="0"/>
              <a:t>: to be verified with our data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230729602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59041-36A2-497B-B6F4-656108577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Pictures from CAPP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B3389-5283-43A2-87E3-E978FD5CB37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E20F35-903F-48A2-9732-248A231010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JUAS 2021 - SRF seminar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8AACB-C205-4401-8182-3DC74B729D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39ADB2-0008-48BC-856B-3578139740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044" y="565153"/>
            <a:ext cx="2651541" cy="39224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AF60C89-71D1-4C75-9A0E-77928AEC51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4186"/>
          <a:stretch/>
        </p:blipFill>
        <p:spPr>
          <a:xfrm>
            <a:off x="3319376" y="2283718"/>
            <a:ext cx="2505249" cy="232960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B921D9B-0A98-4851-9363-1BBB2B9CB8C7}"/>
              </a:ext>
            </a:extLst>
          </p:cNvPr>
          <p:cNvSpPr txBox="1"/>
          <p:nvPr/>
        </p:nvSpPr>
        <p:spPr>
          <a:xfrm>
            <a:off x="6552986" y="3118292"/>
            <a:ext cx="2218238" cy="5078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Twelve sectors, with glued HTS tapes, 5.7 GHz</a:t>
            </a:r>
            <a:endParaRPr lang="en-GB" sz="135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44D8895-D1BA-48EF-8155-ED1AAAA21A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5941" y="783843"/>
            <a:ext cx="2865015" cy="225307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18D1CCD-C2C8-4E8F-BE47-BBF0EA0A85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8060" y="565153"/>
            <a:ext cx="2642588" cy="171856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1571D9D-3767-4A7C-926F-25173DA13B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6256" y="554400"/>
            <a:ext cx="1723046" cy="17582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17302BC-DEE4-4D84-B510-06ADDD2EBF73}"/>
              </a:ext>
            </a:extLst>
          </p:cNvPr>
          <p:cNvSpPr txBox="1"/>
          <p:nvPr/>
        </p:nvSpPr>
        <p:spPr>
          <a:xfrm>
            <a:off x="6552986" y="3970059"/>
            <a:ext cx="2218238" cy="5078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RADES at CERN will explore ~8 GHz</a:t>
            </a:r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177264885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Promising candidate new materials for SRF: </a:t>
            </a:r>
            <a:r>
              <a:rPr lang="en-US" dirty="0">
                <a:solidFill>
                  <a:srgbClr val="FF0000"/>
                </a:solidFill>
              </a:rPr>
              <a:t>A15</a:t>
            </a:r>
            <a:r>
              <a:rPr lang="en-US" dirty="0"/>
              <a:t> (Nb</a:t>
            </a:r>
            <a:r>
              <a:rPr lang="en-US" baseline="-25000" dirty="0"/>
              <a:t>3</a:t>
            </a:r>
            <a:r>
              <a:rPr lang="en-US" dirty="0"/>
              <a:t>Sn, V</a:t>
            </a:r>
            <a:r>
              <a:rPr lang="en-US" baseline="-25000" dirty="0"/>
              <a:t>3</a:t>
            </a:r>
            <a:r>
              <a:rPr lang="en-US" dirty="0"/>
              <a:t>Si, …) and </a:t>
            </a:r>
            <a:r>
              <a:rPr lang="en-US" dirty="0">
                <a:solidFill>
                  <a:srgbClr val="FF0000"/>
                </a:solidFill>
              </a:rPr>
              <a:t>B1</a:t>
            </a:r>
            <a:r>
              <a:rPr lang="en-US" dirty="0"/>
              <a:t> (</a:t>
            </a:r>
            <a:r>
              <a:rPr lang="en-US" dirty="0" err="1"/>
              <a:t>NbN</a:t>
            </a:r>
            <a:r>
              <a:rPr lang="en-US" dirty="0"/>
              <a:t>, </a:t>
            </a:r>
            <a:r>
              <a:rPr lang="en-US" dirty="0" err="1"/>
              <a:t>NbTiN</a:t>
            </a:r>
            <a:r>
              <a:rPr lang="en-US" dirty="0"/>
              <a:t>, …)</a:t>
            </a:r>
          </a:p>
          <a:p>
            <a:pPr>
              <a:lnSpc>
                <a:spcPct val="120000"/>
              </a:lnSpc>
            </a:pPr>
            <a:r>
              <a:rPr lang="en-US" dirty="0"/>
              <a:t>Very successful results for </a:t>
            </a:r>
            <a:r>
              <a:rPr lang="en-US" dirty="0">
                <a:solidFill>
                  <a:srgbClr val="FF0000"/>
                </a:solidFill>
              </a:rPr>
              <a:t>Nb</a:t>
            </a:r>
            <a:r>
              <a:rPr lang="en-US" baseline="-25000" dirty="0">
                <a:solidFill>
                  <a:srgbClr val="FF0000"/>
                </a:solidFill>
              </a:rPr>
              <a:t>3</a:t>
            </a:r>
            <a:r>
              <a:rPr lang="en-US" dirty="0">
                <a:solidFill>
                  <a:srgbClr val="FF0000"/>
                </a:solidFill>
              </a:rPr>
              <a:t>Sn from Sn </a:t>
            </a:r>
            <a:r>
              <a:rPr lang="en-US" dirty="0" err="1">
                <a:solidFill>
                  <a:srgbClr val="FF0000"/>
                </a:solidFill>
              </a:rPr>
              <a:t>vapour</a:t>
            </a:r>
            <a:r>
              <a:rPr lang="en-US" dirty="0">
                <a:solidFill>
                  <a:srgbClr val="FF0000"/>
                </a:solidFill>
              </a:rPr>
              <a:t> diffusion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Technological evolution over &gt;30 years, great leap in the past 10 years</a:t>
            </a:r>
          </a:p>
          <a:p>
            <a:pPr>
              <a:lnSpc>
                <a:spcPct val="120000"/>
              </a:lnSpc>
            </a:pPr>
            <a:r>
              <a:rPr lang="en-US" dirty="0"/>
              <a:t>Fast-pace evolution for </a:t>
            </a:r>
            <a:r>
              <a:rPr lang="en-US" dirty="0">
                <a:solidFill>
                  <a:srgbClr val="FF0000"/>
                </a:solidFill>
              </a:rPr>
              <a:t>Nb</a:t>
            </a:r>
            <a:r>
              <a:rPr lang="en-US" baseline="-25000" dirty="0">
                <a:solidFill>
                  <a:srgbClr val="FF0000"/>
                </a:solidFill>
              </a:rPr>
              <a:t>3</a:t>
            </a:r>
            <a:r>
              <a:rPr lang="en-US" dirty="0">
                <a:solidFill>
                  <a:srgbClr val="FF0000"/>
                </a:solidFill>
              </a:rPr>
              <a:t>Sn films on Cu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FF0000"/>
                </a:solidFill>
              </a:rPr>
              <a:t>Mastering Sn-Cu diffusion </a:t>
            </a:r>
            <a:r>
              <a:rPr lang="en-US" dirty="0"/>
              <a:t>is the key for success… as in magnets!</a:t>
            </a:r>
          </a:p>
          <a:p>
            <a:pPr>
              <a:lnSpc>
                <a:spcPct val="120000"/>
              </a:lnSpc>
            </a:pPr>
            <a:r>
              <a:rPr lang="en-US" dirty="0" err="1">
                <a:solidFill>
                  <a:srgbClr val="FF0000"/>
                </a:solidFill>
              </a:rPr>
              <a:t>NbN</a:t>
            </a:r>
            <a:r>
              <a:rPr lang="en-US" dirty="0"/>
              <a:t> being pursued in several places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Probably intrinsically limited by </a:t>
            </a:r>
            <a:r>
              <a:rPr lang="en-US" dirty="0">
                <a:solidFill>
                  <a:srgbClr val="FF0000"/>
                </a:solidFill>
              </a:rPr>
              <a:t>metastable </a:t>
            </a:r>
            <a:r>
              <a:rPr lang="en-US" dirty="0">
                <a:solidFill>
                  <a:srgbClr val="FF0000"/>
                </a:solidFill>
                <a:sym typeface="Symbol" panose="05050102010706020507" pitchFamily="18" charset="2"/>
              </a:rPr>
              <a:t>-</a:t>
            </a:r>
            <a:r>
              <a:rPr lang="en-US" dirty="0">
                <a:solidFill>
                  <a:srgbClr val="FF0000"/>
                </a:solidFill>
              </a:rPr>
              <a:t>phase</a:t>
            </a:r>
          </a:p>
          <a:p>
            <a:pPr>
              <a:lnSpc>
                <a:spcPct val="120000"/>
              </a:lnSpc>
            </a:pPr>
            <a:r>
              <a:rPr lang="en-US" dirty="0" err="1">
                <a:solidFill>
                  <a:srgbClr val="FF0000"/>
                </a:solidFill>
              </a:rPr>
              <a:t>NbTiN</a:t>
            </a:r>
            <a:r>
              <a:rPr lang="en-US" dirty="0"/>
              <a:t> remains the best B1 candidate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FF0000"/>
                </a:solidFill>
              </a:rPr>
              <a:t>Composition</a:t>
            </a:r>
            <a:r>
              <a:rPr lang="en-US" dirty="0"/>
              <a:t> accuracy and </a:t>
            </a:r>
            <a:r>
              <a:rPr lang="en-US" dirty="0">
                <a:solidFill>
                  <a:srgbClr val="FF0000"/>
                </a:solidFill>
              </a:rPr>
              <a:t>grain size </a:t>
            </a:r>
            <a:r>
              <a:rPr lang="en-US" dirty="0"/>
              <a:t>need to be solved</a:t>
            </a:r>
          </a:p>
          <a:p>
            <a:pPr>
              <a:lnSpc>
                <a:spcPct val="120000"/>
              </a:lnSpc>
            </a:pPr>
            <a:r>
              <a:rPr lang="en-US" dirty="0"/>
              <a:t>Other innovative materials will require further developments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FF0000"/>
                </a:solidFill>
              </a:rPr>
              <a:t>MgB2</a:t>
            </a:r>
            <a:r>
              <a:rPr lang="en-US" dirty="0"/>
              <a:t> being pursued only at Temple University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FF0000"/>
                </a:solidFill>
              </a:rPr>
              <a:t>REBCO</a:t>
            </a:r>
            <a:r>
              <a:rPr lang="en-US" dirty="0"/>
              <a:t> might be a viable alternative, for some niche applications. New-generation </a:t>
            </a:r>
            <a:r>
              <a:rPr lang="en-US" dirty="0">
                <a:solidFill>
                  <a:srgbClr val="FF0000"/>
                </a:solidFill>
              </a:rPr>
              <a:t>coated-conductors</a:t>
            </a:r>
            <a:r>
              <a:rPr lang="en-US" dirty="0"/>
              <a:t> have very peculiar performance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978793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Cornell University</a:t>
            </a:r>
            <a:r>
              <a:rPr lang="en-US" sz="2000" dirty="0"/>
              <a:t>: Matthias Liepe, Thomas </a:t>
            </a:r>
            <a:r>
              <a:rPr lang="en-US" sz="2000" dirty="0" err="1"/>
              <a:t>Oseroff</a:t>
            </a:r>
            <a:r>
              <a:rPr lang="en-US" sz="2000" dirty="0"/>
              <a:t>, Ryan Porter</a:t>
            </a:r>
          </a:p>
          <a:p>
            <a:r>
              <a:rPr lang="en-US" sz="2000" dirty="0" err="1">
                <a:solidFill>
                  <a:srgbClr val="FF0000"/>
                </a:solidFill>
              </a:rPr>
              <a:t>Fermilab</a:t>
            </a:r>
            <a:r>
              <a:rPr lang="en-US" sz="2000" dirty="0"/>
              <a:t>: Anna </a:t>
            </a:r>
            <a:r>
              <a:rPr lang="en-US" sz="2000" dirty="0" err="1"/>
              <a:t>Grassellino</a:t>
            </a:r>
            <a:r>
              <a:rPr lang="en-US" sz="2000" dirty="0"/>
              <a:t>, Sam Posen</a:t>
            </a:r>
          </a:p>
          <a:p>
            <a:r>
              <a:rPr lang="en-US" sz="2000" dirty="0">
                <a:solidFill>
                  <a:srgbClr val="FF0000"/>
                </a:solidFill>
              </a:rPr>
              <a:t>ICMAB</a:t>
            </a:r>
            <a:r>
              <a:rPr lang="en-US" sz="2000" dirty="0"/>
              <a:t>: Joffre Gutierrez</a:t>
            </a:r>
          </a:p>
          <a:p>
            <a:r>
              <a:rPr lang="en-US" sz="2000" dirty="0">
                <a:solidFill>
                  <a:srgbClr val="FF0000"/>
                </a:solidFill>
              </a:rPr>
              <a:t>INFN-LNL</a:t>
            </a:r>
            <a:r>
              <a:rPr lang="en-US" sz="2000" dirty="0"/>
              <a:t>: Cristian Pira</a:t>
            </a:r>
          </a:p>
          <a:p>
            <a:r>
              <a:rPr lang="en-US" sz="2000" dirty="0">
                <a:solidFill>
                  <a:srgbClr val="FF0000"/>
                </a:solidFill>
              </a:rPr>
              <a:t>Jefferson Lab</a:t>
            </a:r>
            <a:r>
              <a:rPr lang="en-US" sz="2000" dirty="0"/>
              <a:t>: Anne-Marie Valente-Feliciano</a:t>
            </a:r>
          </a:p>
          <a:p>
            <a:r>
              <a:rPr lang="en-US" sz="2000" dirty="0">
                <a:solidFill>
                  <a:srgbClr val="FF0000"/>
                </a:solidFill>
              </a:rPr>
              <a:t>STFC</a:t>
            </a:r>
            <a:r>
              <a:rPr lang="en-US" sz="2000" dirty="0"/>
              <a:t>: Reza </a:t>
            </a:r>
            <a:r>
              <a:rPr lang="en-US" sz="2000" dirty="0" err="1"/>
              <a:t>Valizadeh</a:t>
            </a:r>
            <a:endParaRPr lang="en-US" sz="2000" dirty="0"/>
          </a:p>
          <a:p>
            <a:r>
              <a:rPr lang="en-US" sz="2000" dirty="0">
                <a:solidFill>
                  <a:srgbClr val="FF0000"/>
                </a:solidFill>
              </a:rPr>
              <a:t>Temple University</a:t>
            </a:r>
            <a:r>
              <a:rPr lang="en-US" sz="2000" dirty="0"/>
              <a:t>: </a:t>
            </a:r>
            <a:r>
              <a:rPr lang="en-US" sz="2000" dirty="0" err="1"/>
              <a:t>Xiaoxing</a:t>
            </a:r>
            <a:r>
              <a:rPr lang="en-US" sz="2000" dirty="0"/>
              <a:t> Xi</a:t>
            </a:r>
          </a:p>
          <a:p>
            <a:pPr marL="36576" indent="0">
              <a:buNone/>
            </a:pPr>
            <a:endParaRPr lang="en-US" sz="2000" dirty="0"/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01565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01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A49EE-922E-461A-8236-9317E0552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kind of doping?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79E2A5-5DC5-4BB7-9287-1F00D0E260A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Sergio Calatroni - CERN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507496-E636-47C4-AF19-A85352807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JUAS 2021 - SRF seminar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528F02-A8B5-4F37-B0FB-113268C84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FEB7BB-3323-4054-8C46-F69C71D55A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407"/>
          <a:stretch/>
        </p:blipFill>
        <p:spPr>
          <a:xfrm>
            <a:off x="731573" y="699542"/>
            <a:ext cx="8173109" cy="4072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50758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>
          <a:solidFill>
            <a:srgbClr val="FF0000"/>
          </a:solidFill>
          <a:tailEnd type="triangl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5311</TotalTime>
  <Words>3937</Words>
  <Application>Microsoft Office PowerPoint</Application>
  <PresentationFormat>On-screen Show (16:9)</PresentationFormat>
  <Paragraphs>774</Paragraphs>
  <Slides>89</Slides>
  <Notes>4</Notes>
  <HiddenSlides>23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89</vt:i4>
      </vt:variant>
    </vt:vector>
  </HeadingPairs>
  <TitlesOfParts>
    <vt:vector size="100" baseType="lpstr">
      <vt:lpstr>Arial</vt:lpstr>
      <vt:lpstr>Calibri</vt:lpstr>
      <vt:lpstr>Cambria Math</vt:lpstr>
      <vt:lpstr>Courier New</vt:lpstr>
      <vt:lpstr>Optima</vt:lpstr>
      <vt:lpstr>Symbol</vt:lpstr>
      <vt:lpstr>Times New Roman</vt:lpstr>
      <vt:lpstr>Wingdings</vt:lpstr>
      <vt:lpstr>CERNCorporate16-9</vt:lpstr>
      <vt:lpstr>Equation</vt:lpstr>
      <vt:lpstr>Graph</vt:lpstr>
      <vt:lpstr>PowerPoint Presentation</vt:lpstr>
      <vt:lpstr>Materials fabrication in SRF cavities: beyond niobium </vt:lpstr>
      <vt:lpstr>Outline</vt:lpstr>
      <vt:lpstr>PowerPoint Presentation</vt:lpstr>
      <vt:lpstr>PowerPoint Presentation</vt:lpstr>
      <vt:lpstr>PowerPoint Presentation</vt:lpstr>
      <vt:lpstr>The International Linear Collider (ILC) – 500 GeV CM</vt:lpstr>
      <vt:lpstr>State of the art: bulk niobium + nitrogen doping</vt:lpstr>
      <vt:lpstr>What kind of doping?</vt:lpstr>
      <vt:lpstr>Results</vt:lpstr>
      <vt:lpstr>Inverse slope</vt:lpstr>
      <vt:lpstr>PowerPoint Presentation</vt:lpstr>
      <vt:lpstr>The FCC-ee parameter list</vt:lpstr>
      <vt:lpstr>The challenge of the FCC-ee</vt:lpstr>
      <vt:lpstr>PowerPoint Presentation</vt:lpstr>
      <vt:lpstr>Power losses in SRF – for a given total voltage</vt:lpstr>
      <vt:lpstr>Power losses</vt:lpstr>
      <vt:lpstr>Surface resistance</vt:lpstr>
      <vt:lpstr>Outline</vt:lpstr>
      <vt:lpstr>Nb3Sn</vt:lpstr>
      <vt:lpstr>Furnace configurations</vt:lpstr>
      <vt:lpstr>Nb3Sn from vapours</vt:lpstr>
      <vt:lpstr>Thermal cycles, vapour pressures</vt:lpstr>
      <vt:lpstr>Layer evolution with and without SnCl2</vt:lpstr>
      <vt:lpstr>Growth process</vt:lpstr>
      <vt:lpstr>Nb3Sn layer</vt:lpstr>
      <vt:lpstr>Coating (doesn’t look that much different…)</vt:lpstr>
      <vt:lpstr>RF results: Nb bulk reference</vt:lpstr>
      <vt:lpstr>Nb3Sn results (1.3 GHz cavities)</vt:lpstr>
      <vt:lpstr>Nb3Sn results (1.3 GHz cavities)</vt:lpstr>
      <vt:lpstr>Nb3Sn results (1.3 GHz cavities)</vt:lpstr>
      <vt:lpstr>Cryogenic efficiency: operation at 4.2 K</vt:lpstr>
      <vt:lpstr>Nb3Sn via liquid diffusion: setup</vt:lpstr>
      <vt:lpstr>Nb3Sn via liquid diffusion: samples</vt:lpstr>
      <vt:lpstr>Nb3Sn via liquid diffusion: RF performance </vt:lpstr>
      <vt:lpstr>PowerPoint Presentation</vt:lpstr>
      <vt:lpstr>Nb3Sn thin films on copper</vt:lpstr>
      <vt:lpstr>Thermal treatment</vt:lpstr>
      <vt:lpstr>Intermixing – Cu diffusion</vt:lpstr>
      <vt:lpstr>Barrier Layer of Ta</vt:lpstr>
      <vt:lpstr>RF characterization with quadrupole resonator</vt:lpstr>
      <vt:lpstr>RF performance</vt:lpstr>
      <vt:lpstr>Nb3Sn by sputtering: QPR results</vt:lpstr>
      <vt:lpstr>Multilayer coating @ LNL (on bulk Nb)</vt:lpstr>
      <vt:lpstr>RF performance at 6 GHz</vt:lpstr>
      <vt:lpstr>Outline</vt:lpstr>
      <vt:lpstr>The NbN phase diagram</vt:lpstr>
      <vt:lpstr>NbN Thermal diffusion</vt:lpstr>
      <vt:lpstr>The NbTiN phase diagram at 1200 °C</vt:lpstr>
      <vt:lpstr>NbTiN by thermal diffusion</vt:lpstr>
      <vt:lpstr>Sputter coating of cavities</vt:lpstr>
      <vt:lpstr>Nb1-xTixN by sputtering</vt:lpstr>
      <vt:lpstr>Thin film coatings: reactive sputtering</vt:lpstr>
      <vt:lpstr>Characterization by simple resonators (examples)</vt:lpstr>
      <vt:lpstr>Cavity coatings: CEA-Saclay (TE011 plates at 4 GHz)</vt:lpstr>
      <vt:lpstr>Sputtering of 500 MHz at CERN</vt:lpstr>
      <vt:lpstr>Sputtering of 500 MHz at CERN</vt:lpstr>
      <vt:lpstr>Grain-boundary model</vt:lpstr>
      <vt:lpstr>Grain boundaries fit</vt:lpstr>
      <vt:lpstr>Sputtering of 1.5 GHz at CERN at 350 °C</vt:lpstr>
      <vt:lpstr>Further developments: optimise coating temperature</vt:lpstr>
      <vt:lpstr>Known limitations</vt:lpstr>
      <vt:lpstr>Known limitations</vt:lpstr>
      <vt:lpstr>Known limitations</vt:lpstr>
      <vt:lpstr>Known limitations</vt:lpstr>
      <vt:lpstr>Known limitations</vt:lpstr>
      <vt:lpstr>Known limitations</vt:lpstr>
      <vt:lpstr>NbN and NbTiN by PE-ALD @ Cornell</vt:lpstr>
      <vt:lpstr>Outline</vt:lpstr>
      <vt:lpstr>Motivation</vt:lpstr>
      <vt:lpstr>MgB2 by HPCVD at Temple University</vt:lpstr>
      <vt:lpstr>PowerPoint Presentation</vt:lpstr>
      <vt:lpstr>RF results on samples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High-Temperature Superconductors</vt:lpstr>
      <vt:lpstr>REBCO: old idea, new materials and technologies</vt:lpstr>
      <vt:lpstr>REBCO: how to make cavities?</vt:lpstr>
      <vt:lpstr>Technique and results</vt:lpstr>
      <vt:lpstr>Spin-off: axion detection</vt:lpstr>
      <vt:lpstr>ADMX</vt:lpstr>
      <vt:lpstr>Checking other frequencies</vt:lpstr>
      <vt:lpstr>Pictures from CAPP</vt:lpstr>
      <vt:lpstr>Conclusions</vt:lpstr>
      <vt:lpstr>Acknowledgements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Sergio Calatroni</cp:lastModifiedBy>
  <cp:revision>267</cp:revision>
  <cp:lastPrinted>2017-11-08T09:56:31Z</cp:lastPrinted>
  <dcterms:created xsi:type="dcterms:W3CDTF">2012-11-30T11:04:26Z</dcterms:created>
  <dcterms:modified xsi:type="dcterms:W3CDTF">2021-02-24T14:07:38Z</dcterms:modified>
</cp:coreProperties>
</file>